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av" ContentType="audio/x-wav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notesSlides/notesSlide2.xml" ContentType="application/vnd.openxmlformats-officedocument.presentationml.notesSlide+xml"/>
  <Override PartName="/ppt/tags/tag2.xml" ContentType="application/vnd.openxmlformats-officedocument.presentationml.tag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tags/tag3.xml" ContentType="application/vnd.openxmlformats-officedocument.presentationml.tags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tags/tag4.xml" ContentType="application/vnd.openxmlformats-officedocument.presentationml.tags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tags/tag5.xml" ContentType="application/vnd.openxmlformats-officedocument.presentationml.tags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9"/>
  </p:notesMasterIdLst>
  <p:handoutMasterIdLst>
    <p:handoutMasterId r:id="rId110"/>
  </p:handoutMasterIdLst>
  <p:sldIdLst>
    <p:sldId id="256" r:id="rId2"/>
    <p:sldId id="558" r:id="rId3"/>
    <p:sldId id="321" r:id="rId4"/>
    <p:sldId id="323" r:id="rId5"/>
    <p:sldId id="326" r:id="rId6"/>
    <p:sldId id="377" r:id="rId7"/>
    <p:sldId id="311" r:id="rId8"/>
    <p:sldId id="300" r:id="rId9"/>
    <p:sldId id="263" r:id="rId10"/>
    <p:sldId id="501" r:id="rId11"/>
    <p:sldId id="590" r:id="rId12"/>
    <p:sldId id="264" r:id="rId13"/>
    <p:sldId id="502" r:id="rId14"/>
    <p:sldId id="503" r:id="rId15"/>
    <p:sldId id="548" r:id="rId16"/>
    <p:sldId id="384" r:id="rId17"/>
    <p:sldId id="598" r:id="rId18"/>
    <p:sldId id="504" r:id="rId19"/>
    <p:sldId id="387" r:id="rId20"/>
    <p:sldId id="344" r:id="rId21"/>
    <p:sldId id="506" r:id="rId22"/>
    <p:sldId id="507" r:id="rId23"/>
    <p:sldId id="386" r:id="rId24"/>
    <p:sldId id="392" r:id="rId25"/>
    <p:sldId id="603" r:id="rId26"/>
    <p:sldId id="396" r:id="rId27"/>
    <p:sldId id="259" r:id="rId28"/>
    <p:sldId id="368" r:id="rId29"/>
    <p:sldId id="509" r:id="rId30"/>
    <p:sldId id="510" r:id="rId31"/>
    <p:sldId id="592" r:id="rId32"/>
    <p:sldId id="594" r:id="rId33"/>
    <p:sldId id="400" r:id="rId34"/>
    <p:sldId id="585" r:id="rId35"/>
    <p:sldId id="379" r:id="rId36"/>
    <p:sldId id="334" r:id="rId37"/>
    <p:sldId id="513" r:id="rId38"/>
    <p:sldId id="406" r:id="rId39"/>
    <p:sldId id="543" r:id="rId40"/>
    <p:sldId id="549" r:id="rId41"/>
    <p:sldId id="602" r:id="rId42"/>
    <p:sldId id="599" r:id="rId43"/>
    <p:sldId id="409" r:id="rId44"/>
    <p:sldId id="515" r:id="rId45"/>
    <p:sldId id="514" r:id="rId46"/>
    <p:sldId id="516" r:id="rId47"/>
    <p:sldId id="353" r:id="rId48"/>
    <p:sldId id="412" r:id="rId49"/>
    <p:sldId id="354" r:id="rId50"/>
    <p:sldId id="332" r:id="rId51"/>
    <p:sldId id="550" r:id="rId52"/>
    <p:sldId id="416" r:id="rId53"/>
    <p:sldId id="551" r:id="rId54"/>
    <p:sldId id="552" r:id="rId55"/>
    <p:sldId id="417" r:id="rId56"/>
    <p:sldId id="517" r:id="rId57"/>
    <p:sldId id="591" r:id="rId58"/>
    <p:sldId id="413" r:id="rId59"/>
    <p:sldId id="425" r:id="rId60"/>
    <p:sldId id="426" r:id="rId61"/>
    <p:sldId id="436" r:id="rId62"/>
    <p:sldId id="586" r:id="rId63"/>
    <p:sldId id="427" r:id="rId64"/>
    <p:sldId id="428" r:id="rId65"/>
    <p:sldId id="563" r:id="rId66"/>
    <p:sldId id="500" r:id="rId67"/>
    <p:sldId id="597" r:id="rId68"/>
    <p:sldId id="557" r:id="rId69"/>
    <p:sldId id="418" r:id="rId70"/>
    <p:sldId id="518" r:id="rId71"/>
    <p:sldId id="587" r:id="rId72"/>
    <p:sldId id="521" r:id="rId73"/>
    <p:sldId id="437" r:id="rId74"/>
    <p:sldId id="566" r:id="rId75"/>
    <p:sldId id="567" r:id="rId76"/>
    <p:sldId id="568" r:id="rId77"/>
    <p:sldId id="569" r:id="rId78"/>
    <p:sldId id="570" r:id="rId79"/>
    <p:sldId id="571" r:id="rId80"/>
    <p:sldId id="572" r:id="rId81"/>
    <p:sldId id="595" r:id="rId82"/>
    <p:sldId id="574" r:id="rId83"/>
    <p:sldId id="575" r:id="rId84"/>
    <p:sldId id="576" r:id="rId85"/>
    <p:sldId id="577" r:id="rId86"/>
    <p:sldId id="546" r:id="rId87"/>
    <p:sldId id="473" r:id="rId88"/>
    <p:sldId id="470" r:id="rId89"/>
    <p:sldId id="475" r:id="rId90"/>
    <p:sldId id="537" r:id="rId91"/>
    <p:sldId id="476" r:id="rId92"/>
    <p:sldId id="478" r:id="rId93"/>
    <p:sldId id="477" r:id="rId94"/>
    <p:sldId id="538" r:id="rId95"/>
    <p:sldId id="479" r:id="rId96"/>
    <p:sldId id="554" r:id="rId97"/>
    <p:sldId id="556" r:id="rId98"/>
    <p:sldId id="589" r:id="rId99"/>
    <p:sldId id="483" r:id="rId100"/>
    <p:sldId id="539" r:id="rId101"/>
    <p:sldId id="485" r:id="rId102"/>
    <p:sldId id="541" r:id="rId103"/>
    <p:sldId id="581" r:id="rId104"/>
    <p:sldId id="600" r:id="rId105"/>
    <p:sldId id="583" r:id="rId106"/>
    <p:sldId id="584" r:id="rId107"/>
    <p:sldId id="596" r:id="rId108"/>
  </p:sldIdLst>
  <p:sldSz cx="9144000" cy="6858000" type="screen4x3"/>
  <p:notesSz cx="6858000" cy="9144000"/>
  <p:defaultTextStyle>
    <a:defPPr>
      <a:defRPr lang="zh-CN"/>
    </a:defPPr>
    <a:lvl1pPr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1pPr>
    <a:lvl2pPr marL="4572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2pPr>
    <a:lvl3pPr marL="9144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3pPr>
    <a:lvl4pPr marL="13716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4pPr>
    <a:lvl5pPr marL="1828800" algn="l" rtl="0" fontAlgn="base">
      <a:lnSpc>
        <a:spcPct val="125000"/>
      </a:lnSpc>
      <a:spcBef>
        <a:spcPct val="0"/>
      </a:spcBef>
      <a:spcAft>
        <a:spcPct val="0"/>
      </a:spcAft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CC3300"/>
        </a:solidFill>
        <a:latin typeface="宋体" pitchFamily="2" charset="-122"/>
        <a:ea typeface="宋体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0099"/>
    <a:srgbClr val="FF3399"/>
    <a:srgbClr val="CCECFF"/>
    <a:srgbClr val="FFCC66"/>
    <a:srgbClr val="CCCCFF"/>
    <a:srgbClr val="FFCC99"/>
    <a:srgbClr val="CCFFFF"/>
    <a:srgbClr val="FFCCFF"/>
    <a:srgbClr val="99CC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>
    <p:restoredLeft sz="11848" autoAdjust="0"/>
    <p:restoredTop sz="93553" autoAdjust="0"/>
  </p:normalViewPr>
  <p:slideViewPr>
    <p:cSldViewPr>
      <p:cViewPr varScale="1">
        <p:scale>
          <a:sx n="92" d="100"/>
          <a:sy n="92" d="100"/>
        </p:scale>
        <p:origin x="192" y="7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75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viewProps" Target="viewProps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heme" Target="theme/theme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14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notesMaster" Target="notesMasters/notesMaster1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handoutMaster" Target="handoutMasters/handoutMaster1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1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2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19149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EF9B27F6-252B-4348-BABE-898E991E8DF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222292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200" b="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3CFE8EDC-34A9-4DEA-B9EA-ED3551F6672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255206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spc="-100">
                <a:solidFill>
                  <a:schemeClr val="tx1"/>
                </a:solidFill>
              </a:rPr>
              <a:t>△表示考核要求较低，了解级别</a:t>
            </a:r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59616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038938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8989870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53095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401423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baseline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</a:t>
            </a:r>
            <a:r>
              <a:rPr lang="en-US" altLang="zh-CN" dirty="0"/>
              <a:t>C </a:t>
            </a:r>
            <a:r>
              <a:rPr lang="zh-CN" altLang="en-US" dirty="0"/>
              <a:t>②</a:t>
            </a:r>
            <a:r>
              <a:rPr lang="en-US" altLang="zh-CN" dirty="0"/>
              <a:t>B </a:t>
            </a:r>
            <a:r>
              <a:rPr lang="zh-CN" altLang="en-US" dirty="0"/>
              <a:t>③</a:t>
            </a:r>
            <a:r>
              <a:rPr lang="en-US" altLang="zh-CN" dirty="0"/>
              <a:t>C </a:t>
            </a:r>
            <a:r>
              <a:rPr lang="zh-CN" altLang="en-US" dirty="0"/>
              <a:t>④</a:t>
            </a:r>
            <a:r>
              <a:rPr lang="en-US" altLang="zh-CN" dirty="0"/>
              <a:t>A </a:t>
            </a:r>
            <a:r>
              <a:rPr lang="zh-CN" altLang="en-US" dirty="0"/>
              <a:t>⑤</a:t>
            </a:r>
            <a:r>
              <a:rPr lang="en-US" altLang="zh-CN" dirty="0"/>
              <a:t>B </a:t>
            </a:r>
            <a:r>
              <a:rPr lang="zh-CN" altLang="en-US" dirty="0"/>
              <a:t>⑥</a:t>
            </a:r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00447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658143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369266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BAF18F-04AB-450F-904F-078C1A5CD726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3778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78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8421</a:t>
            </a:r>
            <a:r>
              <a:rPr lang="zh-CN" altLang="en-US" dirty="0"/>
              <a:t>码</a:t>
            </a:r>
            <a:r>
              <a:rPr lang="en-US" altLang="zh-CN" dirty="0"/>
              <a:t>—</a:t>
            </a:r>
            <a:r>
              <a:rPr lang="zh-CN" altLang="en-US" dirty="0"/>
              <a:t>便于运算；格雷码</a:t>
            </a:r>
            <a:r>
              <a:rPr lang="en-US" altLang="zh-CN" dirty="0"/>
              <a:t>—</a:t>
            </a:r>
            <a:r>
              <a:rPr lang="zh-CN" altLang="en-US" dirty="0"/>
              <a:t>用于计数器时，每次只有一位变化；其他码</a:t>
            </a:r>
            <a:r>
              <a:rPr lang="en-US" altLang="zh-CN" dirty="0"/>
              <a:t>--</a:t>
            </a:r>
            <a:r>
              <a:rPr lang="zh-CN" altLang="en-US" dirty="0"/>
              <a:t>加减法时，最高位能正确产生进</a:t>
            </a:r>
            <a:r>
              <a:rPr lang="en-US" altLang="zh-CN" dirty="0"/>
              <a:t>/</a:t>
            </a:r>
            <a:r>
              <a:rPr lang="zh-CN" altLang="en-US" dirty="0"/>
              <a:t>借位</a:t>
            </a:r>
          </a:p>
          <a:p>
            <a:r>
              <a:rPr lang="en-US" altLang="zh-CN" dirty="0"/>
              <a:t>2421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5211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5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2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84-2-1</a:t>
            </a:r>
            <a:r>
              <a:rPr lang="zh-CN" altLang="en-US" dirty="0"/>
              <a:t>码</a:t>
            </a:r>
            <a:r>
              <a:rPr lang="en-US" altLang="zh-CN" dirty="0"/>
              <a:t>—bit3</a:t>
            </a:r>
            <a:r>
              <a:rPr lang="zh-CN" altLang="en-US" dirty="0"/>
              <a:t>的权为</a:t>
            </a:r>
            <a:r>
              <a:rPr lang="en-US" altLang="zh-CN" dirty="0"/>
              <a:t>8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的权为－</a:t>
            </a:r>
            <a:r>
              <a:rPr lang="en-US" altLang="zh-CN" dirty="0"/>
              <a:t>2(</a:t>
            </a:r>
            <a:r>
              <a:rPr lang="zh-CN" altLang="en-US" dirty="0"/>
              <a:t>负</a:t>
            </a:r>
            <a:r>
              <a:rPr lang="en-US" altLang="zh-CN" dirty="0"/>
              <a:t>2)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的权为－</a:t>
            </a:r>
            <a:r>
              <a:rPr lang="en-US" altLang="zh-CN" dirty="0"/>
              <a:t>1(</a:t>
            </a:r>
            <a:r>
              <a:rPr lang="zh-CN" altLang="en-US" dirty="0"/>
              <a:t>负</a:t>
            </a:r>
            <a:r>
              <a:rPr lang="en-US" altLang="zh-CN" dirty="0"/>
              <a:t>1)</a:t>
            </a:r>
            <a:r>
              <a:rPr lang="zh-CN" altLang="en-US" dirty="0"/>
              <a:t>。</a:t>
            </a:r>
          </a:p>
          <a:p>
            <a:r>
              <a:rPr lang="en-US" altLang="zh-CN" dirty="0"/>
              <a:t>4311</a:t>
            </a:r>
            <a:r>
              <a:rPr lang="zh-CN" altLang="en-US" dirty="0"/>
              <a:t>码</a:t>
            </a:r>
            <a:r>
              <a:rPr lang="en-US" altLang="zh-CN" dirty="0"/>
              <a:t>-- bit3</a:t>
            </a:r>
            <a:r>
              <a:rPr lang="zh-CN" altLang="en-US" dirty="0"/>
              <a:t>的权为</a:t>
            </a:r>
            <a:r>
              <a:rPr lang="en-US" altLang="zh-CN" dirty="0"/>
              <a:t>4</a:t>
            </a:r>
            <a:r>
              <a:rPr lang="zh-CN" altLang="en-US" dirty="0"/>
              <a:t>，</a:t>
            </a:r>
            <a:r>
              <a:rPr lang="en-US" altLang="zh-CN" dirty="0"/>
              <a:t>bit2</a:t>
            </a:r>
            <a:r>
              <a:rPr lang="zh-CN" altLang="en-US" dirty="0"/>
              <a:t>的权为</a:t>
            </a:r>
            <a:r>
              <a:rPr lang="en-US" altLang="zh-CN" dirty="0"/>
              <a:t>3</a:t>
            </a:r>
            <a:r>
              <a:rPr lang="zh-CN" altLang="en-US" dirty="0"/>
              <a:t>，</a:t>
            </a:r>
            <a:r>
              <a:rPr lang="en-US" altLang="zh-CN" dirty="0"/>
              <a:t>bit1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，</a:t>
            </a:r>
            <a:r>
              <a:rPr lang="en-US" altLang="zh-CN" dirty="0"/>
              <a:t>bit0</a:t>
            </a:r>
            <a:r>
              <a:rPr lang="zh-CN" altLang="en-US" dirty="0"/>
              <a:t>的权为</a:t>
            </a:r>
            <a:r>
              <a:rPr lang="en-US" altLang="zh-CN" dirty="0"/>
              <a:t>1</a:t>
            </a:r>
            <a:r>
              <a:rPr lang="zh-CN" altLang="en-US" dirty="0"/>
              <a:t>。</a:t>
            </a:r>
          </a:p>
          <a:p>
            <a:r>
              <a:rPr lang="zh-CN" altLang="en-US" dirty="0"/>
              <a:t>后</a:t>
            </a:r>
            <a:r>
              <a:rPr lang="en-US" altLang="zh-CN" dirty="0"/>
              <a:t>4</a:t>
            </a:r>
            <a:r>
              <a:rPr lang="zh-CN" altLang="en-US" dirty="0"/>
              <a:t>种编码的特征：</a:t>
            </a:r>
            <a:r>
              <a:rPr lang="en-US" altLang="zh-CN" dirty="0"/>
              <a:t>0-9</a:t>
            </a:r>
            <a:r>
              <a:rPr lang="zh-CN" altLang="en-US" dirty="0"/>
              <a:t>、</a:t>
            </a:r>
            <a:r>
              <a:rPr lang="en-US" altLang="zh-CN" dirty="0"/>
              <a:t>1-8</a:t>
            </a:r>
            <a:r>
              <a:rPr lang="zh-CN" altLang="en-US" dirty="0"/>
              <a:t>、</a:t>
            </a:r>
            <a:r>
              <a:rPr lang="en-US" altLang="zh-CN" dirty="0"/>
              <a:t>2-7</a:t>
            </a:r>
            <a:r>
              <a:rPr lang="zh-CN" altLang="en-US" dirty="0"/>
              <a:t>、</a:t>
            </a:r>
            <a:r>
              <a:rPr lang="en-US" altLang="zh-CN" dirty="0"/>
              <a:t>3-6</a:t>
            </a:r>
            <a:r>
              <a:rPr lang="zh-CN" altLang="en-US" dirty="0"/>
              <a:t>、</a:t>
            </a:r>
            <a:r>
              <a:rPr lang="en-US" altLang="zh-CN" dirty="0"/>
              <a:t>4-5</a:t>
            </a:r>
            <a:r>
              <a:rPr lang="zh-CN" altLang="en-US" dirty="0"/>
              <a:t>按位或的结果刚好为</a:t>
            </a:r>
            <a:r>
              <a:rPr lang="en-US" altLang="zh-CN" dirty="0"/>
              <a:t>1111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1325744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Unicode</a:t>
            </a:r>
            <a:r>
              <a:rPr lang="zh-CN" altLang="en-US" dirty="0"/>
              <a:t>有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UCS-2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等多种编码格式，</a:t>
            </a:r>
            <a:r>
              <a:rPr lang="en-US" altLang="zh-CN" dirty="0"/>
              <a:t>UTF-8</a:t>
            </a:r>
            <a:r>
              <a:rPr lang="zh-CN" altLang="en-US" dirty="0"/>
              <a:t>、</a:t>
            </a:r>
            <a:r>
              <a:rPr lang="en-US" altLang="zh-CN" dirty="0"/>
              <a:t>UTF-16</a:t>
            </a:r>
            <a:r>
              <a:rPr lang="zh-CN" altLang="en-US" dirty="0"/>
              <a:t>为变长编码，</a:t>
            </a:r>
            <a:r>
              <a:rPr lang="en-US" altLang="zh-CN" dirty="0"/>
              <a:t>UCS-2</a:t>
            </a:r>
            <a:r>
              <a:rPr lang="zh-CN" altLang="en-US" dirty="0"/>
              <a:t>为定长编码。</a:t>
            </a:r>
            <a:endParaRPr lang="en-US" altLang="zh-CN" dirty="0"/>
          </a:p>
          <a:p>
            <a:r>
              <a:rPr lang="en-US" altLang="zh-CN" dirty="0"/>
              <a:t>UTF-8</a:t>
            </a:r>
            <a:r>
              <a:rPr lang="zh-CN" altLang="en-US" dirty="0"/>
              <a:t>长度为</a:t>
            </a:r>
            <a:r>
              <a:rPr lang="en-US" altLang="zh-CN" dirty="0"/>
              <a:t>1B</a:t>
            </a:r>
            <a:r>
              <a:rPr lang="zh-CN" altLang="en-US" dirty="0"/>
              <a:t>、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3B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，欧系语言字符用</a:t>
            </a:r>
            <a:r>
              <a:rPr lang="en-US" altLang="zh-CN" dirty="0"/>
              <a:t>1</a:t>
            </a:r>
            <a:r>
              <a:rPr lang="en-US" dirty="0"/>
              <a:t>Bytes</a:t>
            </a:r>
            <a:r>
              <a:rPr lang="zh-CN" altLang="en-US" dirty="0"/>
              <a:t>或</a:t>
            </a:r>
            <a:r>
              <a:rPr lang="en-US" altLang="zh-CN" dirty="0"/>
              <a:t>2</a:t>
            </a:r>
            <a:r>
              <a:rPr lang="en-US" dirty="0"/>
              <a:t>Bytes</a:t>
            </a:r>
            <a:r>
              <a:rPr lang="zh-CN" altLang="en-US" dirty="0"/>
              <a:t>表示，大部分亚系语言字符用</a:t>
            </a:r>
            <a:r>
              <a:rPr lang="en-US" altLang="zh-CN" dirty="0"/>
              <a:t>3</a:t>
            </a:r>
            <a:r>
              <a:rPr lang="en-US" dirty="0"/>
              <a:t>Bytes</a:t>
            </a:r>
            <a:r>
              <a:rPr lang="zh-CN" altLang="en-US" dirty="0"/>
              <a:t>表示，一些补充字符用</a:t>
            </a:r>
            <a:r>
              <a:rPr lang="en-US" altLang="zh-CN" dirty="0"/>
              <a:t>4</a:t>
            </a:r>
            <a:r>
              <a:rPr lang="en-US" dirty="0"/>
              <a:t>Bytes</a:t>
            </a:r>
            <a:r>
              <a:rPr lang="zh-CN" altLang="en-US" dirty="0"/>
              <a:t>表示。</a:t>
            </a:r>
            <a:endParaRPr lang="en-US" altLang="zh-CN" dirty="0"/>
          </a:p>
          <a:p>
            <a:r>
              <a:rPr lang="en-US" altLang="zh-CN" dirty="0"/>
              <a:t>UCS-2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UTF-16</a:t>
            </a:r>
            <a:r>
              <a:rPr lang="zh-CN" altLang="en-US" dirty="0"/>
              <a:t>长度为</a:t>
            </a:r>
            <a:r>
              <a:rPr lang="en-US" altLang="zh-CN" dirty="0"/>
              <a:t>2B</a:t>
            </a:r>
            <a:r>
              <a:rPr lang="zh-CN" altLang="en-US" dirty="0"/>
              <a:t>、</a:t>
            </a:r>
            <a:r>
              <a:rPr lang="en-US" altLang="zh-CN" dirty="0"/>
              <a:t>4B</a:t>
            </a:r>
            <a:r>
              <a:rPr lang="zh-CN" altLang="en-US" dirty="0"/>
              <a:t>，欧系语言的字符（包括</a:t>
            </a:r>
            <a:r>
              <a:rPr lang="en-US" altLang="zh-CN" dirty="0"/>
              <a:t>ASCII</a:t>
            </a:r>
            <a:r>
              <a:rPr lang="zh-CN" altLang="en-US" dirty="0"/>
              <a:t>码）和大部分的亚系语言是用</a:t>
            </a:r>
            <a:r>
              <a:rPr lang="en-US" altLang="zh-CN" dirty="0"/>
              <a:t>2Bytes</a:t>
            </a:r>
            <a:r>
              <a:rPr lang="zh-CN" altLang="en-US" dirty="0"/>
              <a:t>表示的。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码距反例：校验码为</a:t>
            </a:r>
            <a:r>
              <a:rPr lang="en-US" altLang="zh-CN" dirty="0"/>
              <a:t>000</a:t>
            </a:r>
            <a:r>
              <a:rPr lang="zh-CN" altLang="en-US" dirty="0"/>
              <a:t>～</a:t>
            </a:r>
            <a:r>
              <a:rPr lang="en-US" altLang="zh-CN" dirty="0"/>
              <a:t>111</a:t>
            </a:r>
            <a:r>
              <a:rPr lang="zh-CN" altLang="en-US" dirty="0"/>
              <a:t>，无法发现</a:t>
            </a:r>
            <a:r>
              <a:rPr lang="en-US" altLang="zh-CN" dirty="0"/>
              <a:t>000</a:t>
            </a:r>
            <a:r>
              <a:rPr lang="zh-CN" altLang="en-US" dirty="0"/>
              <a:t>错成</a:t>
            </a:r>
            <a:r>
              <a:rPr lang="en-US" altLang="zh-CN" dirty="0"/>
              <a:t>001</a:t>
            </a:r>
            <a:r>
              <a:rPr lang="zh-CN" altLang="en-US" dirty="0"/>
              <a:t>。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73725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记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、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，其余增减；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0x(</a:t>
            </a:r>
            <a:r>
              <a:rPr lang="zh-CN" alt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前缀</a:t>
            </a:r>
            <a:r>
              <a:rPr lang="en-US" altLang="zh-CN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US" altLang="zh-CN" sz="11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0018910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BA197E5-CD6B-4E25-92D3-F93262E84D8D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2334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34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SEC(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Times New Roman" pitchFamily="18" charset="0"/>
              </a:rPr>
              <a:t>Single error correction</a:t>
            </a:r>
            <a:r>
              <a:rPr kumimoji="1" lang="en-US" altLang="zh-CN" sz="18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)</a:t>
            </a:r>
            <a:endParaRPr lang="zh-CN" altLang="zh-CN" sz="1800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4E48F21-25A8-44C9-A2F8-7713AD637361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校验位错的严重性小于数据位，故如此安排</a:t>
            </a:r>
            <a:r>
              <a:rPr lang="en-US" altLang="zh-CN" dirty="0"/>
              <a:t>P1P2P3P4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F08DBF7-3EB9-4DF8-B7EF-B2D775D8502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710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10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P27-</a:t>
            </a:r>
            <a:r>
              <a:rPr lang="zh-CN" altLang="en-US" dirty="0"/>
              <a:t>看检验位的编码目标</a:t>
            </a:r>
            <a:endParaRPr lang="en-US" altLang="zh-CN" dirty="0"/>
          </a:p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29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4350614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看检验位编码方法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3472336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48748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158394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数据表示（</a:t>
            </a:r>
            <a:r>
              <a:rPr lang="en-US" altLang="zh-CN" dirty="0"/>
              <a:t>Data</a:t>
            </a:r>
            <a:r>
              <a:rPr lang="en-US" altLang="zh-CN" baseline="0" dirty="0"/>
              <a:t> Representation</a:t>
            </a:r>
            <a:r>
              <a:rPr lang="zh-CN" altLang="en-US" dirty="0"/>
              <a:t>）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9151674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2538838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3A0035-2D0D-4B7B-A0C0-0073C48FB84E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935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35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无符号数有</a:t>
            </a:r>
            <a:r>
              <a:rPr lang="en-US" altLang="zh-CN" dirty="0"/>
              <a:t>2</a:t>
            </a:r>
            <a:r>
              <a:rPr lang="zh-CN" altLang="en-US" dirty="0"/>
              <a:t>种方法</a:t>
            </a:r>
            <a:r>
              <a:rPr lang="en-US" altLang="zh-CN" dirty="0"/>
              <a:t>—</a:t>
            </a:r>
            <a:r>
              <a:rPr lang="zh-CN" altLang="en-US" dirty="0"/>
              <a:t>为数值、恒为</a:t>
            </a:r>
            <a:r>
              <a:rPr lang="en-US" altLang="zh-CN" dirty="0"/>
              <a:t>0</a:t>
            </a:r>
            <a:r>
              <a:rPr lang="zh-CN" altLang="en-US" dirty="0"/>
              <a:t>，前者值域增大</a:t>
            </a:r>
            <a:r>
              <a:rPr lang="en-US" altLang="zh-CN" dirty="0"/>
              <a:t>1</a:t>
            </a:r>
            <a:r>
              <a:rPr lang="zh-CN" altLang="en-US" dirty="0"/>
              <a:t>倍。  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36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38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8AB2958-8808-4C5A-A21E-238716B6508C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453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3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思考：补码便于运算实现</a:t>
            </a:r>
            <a:r>
              <a:rPr lang="en-US" altLang="zh-CN" dirty="0"/>
              <a:t>(</a:t>
            </a:r>
            <a:r>
              <a:rPr lang="zh-CN" altLang="en-US" dirty="0"/>
              <a:t>减法无需比较大小，符号</a:t>
            </a:r>
            <a:r>
              <a:rPr lang="en-US" altLang="zh-CN" dirty="0"/>
              <a:t>/</a:t>
            </a:r>
            <a:r>
              <a:rPr lang="zh-CN" altLang="en-US" dirty="0"/>
              <a:t>数据可一起运算</a:t>
            </a:r>
            <a:r>
              <a:rPr lang="en-US" altLang="zh-CN" dirty="0"/>
              <a:t>)</a:t>
            </a:r>
          </a:p>
          <a:p>
            <a:r>
              <a:rPr lang="en-US" altLang="zh-CN" dirty="0"/>
              <a:t>32</a:t>
            </a:r>
            <a:r>
              <a:rPr lang="zh-CN" altLang="en-US" dirty="0"/>
              <a:t>位的</a:t>
            </a:r>
            <a:r>
              <a:rPr lang="en-US" altLang="zh-CN" dirty="0"/>
              <a:t>C</a:t>
            </a:r>
            <a:r>
              <a:rPr lang="zh-CN" altLang="en-US" dirty="0"/>
              <a:t>语言编译器中，</a:t>
            </a:r>
            <a:r>
              <a:rPr lang="en-US" altLang="zh-CN" dirty="0"/>
              <a:t>int</a:t>
            </a:r>
            <a:r>
              <a:rPr lang="zh-CN" altLang="en-US" dirty="0"/>
              <a:t>和</a:t>
            </a:r>
            <a:r>
              <a:rPr lang="en-US" altLang="zh-CN" dirty="0"/>
              <a:t>long int</a:t>
            </a:r>
            <a:r>
              <a:rPr lang="zh-CN" altLang="en-US" dirty="0"/>
              <a:t>的数据长度默认相同，可以不同（设置编译选项）。</a:t>
            </a: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err="1"/>
              <a:t>si</a:t>
            </a:r>
            <a:r>
              <a:rPr lang="en-US" altLang="zh-CN" dirty="0"/>
              <a:t>=-1(0xFFFF)</a:t>
            </a:r>
            <a:r>
              <a:rPr lang="zh-CN" altLang="en-US" dirty="0"/>
              <a:t>；</a:t>
            </a:r>
            <a:r>
              <a:rPr lang="en-US" altLang="zh-CN" dirty="0" err="1"/>
              <a:t>si</a:t>
            </a:r>
            <a:r>
              <a:rPr lang="en-US" altLang="zh-CN" dirty="0"/>
              <a:t>=0x5678</a:t>
            </a:r>
            <a:r>
              <a:rPr lang="zh-CN" altLang="en-US" dirty="0"/>
              <a:t>；</a:t>
            </a:r>
            <a:r>
              <a:rPr lang="en-US" altLang="zh-CN" dirty="0" err="1"/>
              <a:t>ua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 err="1"/>
              <a:t>uy</a:t>
            </a:r>
            <a:r>
              <a:rPr lang="en-US" altLang="zh-CN" dirty="0"/>
              <a:t>=2</a:t>
            </a:r>
            <a:r>
              <a:rPr lang="zh-CN" altLang="en-US" dirty="0"/>
              <a:t>，</a:t>
            </a:r>
            <a:r>
              <a:rPr lang="en-US" altLang="zh-CN" dirty="0"/>
              <a:t>z=0xFFFFFFFE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006424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思考：零扩展时，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kumimoji="1" lang="en-US" altLang="zh-CN" sz="8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/>
              <a:t>端接地；符号扩展时，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kumimoji="1" lang="en-US" altLang="zh-CN" sz="800" kern="1200" dirty="0" err="1">
                <a:solidFill>
                  <a:schemeClr val="tx1"/>
                </a:solidFill>
                <a:latin typeface="Times New Roman" pitchFamily="18" charset="0"/>
                <a:ea typeface="宋体" pitchFamily="2" charset="-122"/>
                <a:cs typeface="+mn-cs"/>
              </a:rPr>
              <a:t>~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/>
              <a:t>端接</a:t>
            </a:r>
            <a:r>
              <a:rPr lang="en-US" altLang="zh-CN" dirty="0"/>
              <a:t>VCC</a:t>
            </a:r>
            <a:r>
              <a:rPr lang="zh-CN" altLang="en-US" dirty="0"/>
              <a:t>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41035181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lnSpc>
                <a:spcPct val="100000"/>
              </a:lnSpc>
            </a:pPr>
            <a:r>
              <a:rPr lang="en-US" altLang="zh-CN" sz="1200" dirty="0">
                <a:solidFill>
                  <a:schemeClr val="tx1"/>
                </a:solidFill>
              </a:rPr>
              <a:t>R</a:t>
            </a:r>
            <a:r>
              <a:rPr lang="en-US" altLang="zh-CN" sz="1200" baseline="-18000" dirty="0">
                <a:solidFill>
                  <a:schemeClr val="tx1"/>
                </a:solidFill>
              </a:rPr>
              <a:t>E</a:t>
            </a:r>
            <a:r>
              <a:rPr lang="en-US" altLang="zh-CN" sz="1200" dirty="0">
                <a:solidFill>
                  <a:schemeClr val="tx1"/>
                </a:solidFill>
              </a:rPr>
              <a:t>=2</a:t>
            </a:r>
            <a:r>
              <a:rPr lang="zh-CN" altLang="en-US" sz="1200" dirty="0">
                <a:solidFill>
                  <a:schemeClr val="tx1"/>
                </a:solidFill>
              </a:rPr>
              <a:t>的原因</a:t>
            </a:r>
            <a:r>
              <a:rPr lang="en-US" altLang="zh-CN" sz="1200" dirty="0">
                <a:solidFill>
                  <a:schemeClr val="tx1"/>
                </a:solidFill>
              </a:rPr>
              <a:t>--</a:t>
            </a:r>
            <a:r>
              <a:rPr lang="zh-CN" altLang="en-US" sz="1200" dirty="0">
                <a:solidFill>
                  <a:schemeClr val="tx1"/>
                </a:solidFill>
              </a:rPr>
              <a:t>整数的表数范围与基无关，</a:t>
            </a:r>
            <a:r>
              <a:rPr lang="zh-CN" altLang="en-US" sz="1100" dirty="0">
                <a:solidFill>
                  <a:schemeClr val="tx1"/>
                </a:solidFill>
              </a:rPr>
              <a:t>小利于对阶</a:t>
            </a:r>
            <a:endParaRPr lang="en-US" altLang="zh-CN" sz="1100" dirty="0">
              <a:solidFill>
                <a:schemeClr val="accent2"/>
              </a:solidFill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0705743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P20-</a:t>
            </a:r>
            <a:r>
              <a:rPr lang="zh-CN" altLang="en-US" dirty="0"/>
              <a:t>看各种编码规则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-54=10110</a:t>
            </a:r>
            <a:r>
              <a:rPr lang="en-US" altLang="zh-CN" baseline="0" dirty="0"/>
              <a:t> 1001010</a:t>
            </a:r>
            <a:r>
              <a:rPr lang="zh-CN" altLang="en-US" baseline="0" dirty="0"/>
              <a:t>，</a:t>
            </a:r>
            <a:r>
              <a:rPr lang="en-US" altLang="zh-CN" baseline="0" dirty="0"/>
              <a:t>644H=-0.1111</a:t>
            </a:r>
            <a:r>
              <a:rPr lang="zh-CN" altLang="en-US" baseline="0" dirty="0"/>
              <a:t>*</a:t>
            </a:r>
            <a:r>
              <a:rPr lang="en-US" altLang="zh-CN" baseline="0" dirty="0"/>
              <a:t>2</a:t>
            </a:r>
            <a:r>
              <a:rPr lang="en-US" altLang="zh-CN" baseline="30000" dirty="0"/>
              <a:t>-4</a:t>
            </a:r>
            <a:r>
              <a:rPr lang="zh-CN" altLang="en-US" baseline="0" dirty="0"/>
              <a:t>。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66462440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76644583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4017725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D6F32C-6782-42FC-9308-83A6BB7761D4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194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2511425" indent="-2511425"/>
            <a:endParaRPr lang="en-US" altLang="zh-CN" sz="1800" dirty="0">
              <a:solidFill>
                <a:srgbClr val="990099"/>
              </a:solidFill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66713534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0FDB513-E615-41B2-847F-1451662208B9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3082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82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IEEE-754</a:t>
            </a:r>
            <a:r>
              <a:rPr lang="zh-CN" altLang="en-US" dirty="0"/>
              <a:t>标准是</a:t>
            </a:r>
            <a:r>
              <a:rPr lang="en-US" altLang="zh-CN" dirty="0"/>
              <a:t>1985</a:t>
            </a:r>
            <a:r>
              <a:rPr lang="zh-CN" altLang="en-US" dirty="0"/>
              <a:t>年发布的，又称为</a:t>
            </a:r>
            <a:r>
              <a:rPr lang="en-US" altLang="zh-CN" dirty="0"/>
              <a:t>IEEE-754-1985</a:t>
            </a:r>
            <a:r>
              <a:rPr lang="zh-CN" altLang="en-US" dirty="0"/>
              <a:t>标准。</a:t>
            </a:r>
            <a:r>
              <a:rPr lang="en-US" altLang="zh-CN" dirty="0"/>
              <a:t>IEEE-754-2008</a:t>
            </a:r>
            <a:r>
              <a:rPr lang="zh-CN" altLang="en-US" dirty="0"/>
              <a:t>标准增加了半精度（</a:t>
            </a:r>
            <a:r>
              <a:rPr lang="en-US" altLang="zh-CN" dirty="0"/>
              <a:t>16</a:t>
            </a:r>
            <a:r>
              <a:rPr lang="zh-CN" altLang="en-US" dirty="0"/>
              <a:t>位）、四精度（</a:t>
            </a:r>
            <a:r>
              <a:rPr lang="en-US" altLang="zh-CN" dirty="0"/>
              <a:t>128</a:t>
            </a:r>
            <a:r>
              <a:rPr lang="zh-CN" altLang="en-US" dirty="0"/>
              <a:t>位）。</a:t>
            </a:r>
            <a:endParaRPr lang="en-US" altLang="zh-CN" dirty="0"/>
          </a:p>
          <a:p>
            <a:r>
              <a:rPr lang="zh-CN" altLang="en-US" dirty="0"/>
              <a:t>半精度</a:t>
            </a:r>
            <a:r>
              <a:rPr lang="en-US" altLang="zh-CN" dirty="0"/>
              <a:t>-S</a:t>
            </a:r>
            <a:r>
              <a:rPr lang="zh-CN" altLang="en-US" dirty="0"/>
              <a:t>为</a:t>
            </a:r>
            <a:r>
              <a:rPr lang="en-US" altLang="zh-CN" dirty="0"/>
              <a:t>1</a:t>
            </a:r>
            <a:r>
              <a:rPr lang="zh-CN" altLang="en-US" dirty="0"/>
              <a:t>位，</a:t>
            </a:r>
            <a:r>
              <a:rPr lang="en-US" altLang="zh-CN" dirty="0"/>
              <a:t>E</a:t>
            </a:r>
            <a:r>
              <a:rPr lang="zh-CN" altLang="en-US" dirty="0"/>
              <a:t>为</a:t>
            </a:r>
            <a:r>
              <a:rPr lang="en-US" altLang="zh-CN" dirty="0"/>
              <a:t>5</a:t>
            </a:r>
            <a:r>
              <a:rPr lang="zh-CN" altLang="en-US" dirty="0"/>
              <a:t>位，</a:t>
            </a:r>
            <a:r>
              <a:rPr lang="en-US" altLang="zh-CN" dirty="0"/>
              <a:t>M</a:t>
            </a:r>
            <a:r>
              <a:rPr lang="zh-CN" altLang="en-US" dirty="0"/>
              <a:t>为</a:t>
            </a:r>
            <a:r>
              <a:rPr lang="en-US" altLang="zh-CN" dirty="0"/>
              <a:t>10</a:t>
            </a:r>
            <a:r>
              <a:rPr lang="zh-CN" altLang="en-US" dirty="0"/>
              <a:t>位，</a:t>
            </a:r>
            <a:r>
              <a:rPr lang="en-US" altLang="zh-CN" dirty="0"/>
              <a:t>E</a:t>
            </a:r>
            <a:r>
              <a:rPr lang="zh-CN" altLang="en-US" dirty="0"/>
              <a:t>、</a:t>
            </a:r>
            <a:r>
              <a:rPr lang="en-US" altLang="zh-CN" dirty="0"/>
              <a:t>M</a:t>
            </a:r>
            <a:r>
              <a:rPr lang="zh-CN" altLang="en-US" dirty="0"/>
              <a:t>的编码方法不变。</a:t>
            </a:r>
            <a:endParaRPr lang="zh-CN" altLang="zh-CN" dirty="0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7283729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49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774138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P48-</a:t>
            </a:r>
            <a:r>
              <a:rPr lang="zh-CN" altLang="en-US" dirty="0"/>
              <a:t>看</a:t>
            </a:r>
            <a:r>
              <a:rPr lang="en-US" altLang="zh-CN" dirty="0"/>
              <a:t>IEEE 754</a:t>
            </a:r>
            <a:r>
              <a:rPr lang="zh-CN" altLang="en-US" dirty="0"/>
              <a:t>编码方法</a:t>
            </a:r>
            <a:endParaRPr lang="en-US" altLang="zh-CN" dirty="0"/>
          </a:p>
          <a:p>
            <a:r>
              <a:rPr lang="zh-CN" altLang="en-US" dirty="0"/>
              <a:t>练习：</a:t>
            </a:r>
            <a:r>
              <a:rPr lang="en-US" altLang="zh-CN" dirty="0"/>
              <a:t>1 10000110 011010…0=C3340000H</a:t>
            </a:r>
            <a:endParaRPr lang="zh-CN" altLang="en-US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151753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P99-</a:t>
            </a:r>
            <a:r>
              <a:rPr lang="zh-CN" altLang="en-US" dirty="0"/>
              <a:t>看加减运算的基础是逻辑运算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539854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4193717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7238220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5600837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829044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20050973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0175067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逻辑操作</a:t>
            </a:r>
            <a:r>
              <a:rPr lang="en-US" altLang="zh-CN" dirty="0"/>
              <a:t>(</a:t>
            </a:r>
            <a:r>
              <a:rPr lang="zh-CN" altLang="en-US" dirty="0"/>
              <a:t>如</a:t>
            </a:r>
            <a:r>
              <a:rPr lang="en-US" altLang="zh-CN" dirty="0"/>
              <a:t>&amp;)</a:t>
            </a:r>
            <a:r>
              <a:rPr lang="zh-CN" altLang="en-US" dirty="0"/>
              <a:t>的</a:t>
            </a:r>
            <a:r>
              <a:rPr lang="en-US" altLang="zh-CN" dirty="0"/>
              <a:t>OPD</a:t>
            </a:r>
            <a:r>
              <a:rPr lang="zh-CN" altLang="en-US" dirty="0"/>
              <a:t>为逻辑数，应采用无符号扩展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2258656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58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14669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9DF8B98-FB28-4A7D-A5E6-556048424D1F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396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96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[X+Y]</a:t>
            </a:r>
            <a:r>
              <a:rPr lang="zh-CN" altLang="en-US" baseline="-25000" dirty="0"/>
              <a:t>补</a:t>
            </a:r>
            <a:r>
              <a:rPr lang="en-US" altLang="zh-CN" dirty="0"/>
              <a:t>=00100111</a:t>
            </a:r>
            <a:r>
              <a:rPr lang="zh-CN" altLang="en-US" dirty="0"/>
              <a:t>，</a:t>
            </a:r>
            <a:r>
              <a:rPr lang="en-US" altLang="zh-CN" dirty="0"/>
              <a:t>[X-Y]</a:t>
            </a:r>
            <a:r>
              <a:rPr lang="zh-CN" altLang="en-US" baseline="-25000" dirty="0"/>
              <a:t>补</a:t>
            </a:r>
            <a:r>
              <a:rPr lang="en-US" altLang="zh-CN" dirty="0"/>
              <a:t>=11110111</a:t>
            </a:r>
          </a:p>
          <a:p>
            <a:endParaRPr lang="en-US" altLang="zh-CN" dirty="0"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F0DF1D-44FC-4B5F-B12F-F7B19867F30D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73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34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C6FC2B-17C4-47AB-AD0F-9779176E3C3F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54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54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21894923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75A9C76-2F73-48B8-9480-7A0D9E088AF2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3553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53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zh-CN" altLang="zh-CN" dirty="0"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767355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看加减法器引脚（有</a:t>
            </a:r>
            <a:r>
              <a:rPr lang="en-US" altLang="zh-CN" dirty="0"/>
              <a:t>CF</a:t>
            </a:r>
            <a:r>
              <a:rPr lang="zh-CN" altLang="en-US" dirty="0"/>
              <a:t>），</a:t>
            </a:r>
            <a:r>
              <a:rPr lang="en-US" altLang="zh-CN" dirty="0"/>
              <a:t>P53-</a:t>
            </a:r>
            <a:r>
              <a:rPr lang="zh-CN" altLang="en-US" dirty="0"/>
              <a:t>看无符号关系运算，</a:t>
            </a:r>
            <a:r>
              <a:rPr lang="en-US" altLang="zh-CN" dirty="0"/>
              <a:t>P61-</a:t>
            </a:r>
            <a:r>
              <a:rPr lang="zh-CN" altLang="en-US" dirty="0"/>
              <a:t>看</a:t>
            </a:r>
            <a:r>
              <a:rPr lang="en-US" altLang="zh-CN" sz="1200" dirty="0">
                <a:solidFill>
                  <a:schemeClr val="tx1"/>
                </a:solidFill>
              </a:rPr>
              <a:t>-1</a:t>
            </a:r>
            <a:r>
              <a:rPr lang="zh-CN" altLang="en-US" sz="1200" dirty="0">
                <a:solidFill>
                  <a:schemeClr val="tx1"/>
                </a:solidFill>
              </a:rPr>
              <a:t>＜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、</a:t>
            </a:r>
            <a:r>
              <a:rPr lang="en-US" altLang="zh-CN" sz="1200" dirty="0">
                <a:solidFill>
                  <a:schemeClr val="tx1"/>
                </a:solidFill>
              </a:rPr>
              <a:t>-5</a:t>
            </a:r>
            <a:r>
              <a:rPr lang="zh-CN" altLang="en-US" sz="1200" dirty="0">
                <a:solidFill>
                  <a:schemeClr val="tx1"/>
                </a:solidFill>
              </a:rPr>
              <a:t>＜</a:t>
            </a:r>
            <a:r>
              <a:rPr lang="en-US" altLang="zh-CN" sz="1200" dirty="0">
                <a:solidFill>
                  <a:schemeClr val="tx1"/>
                </a:solidFill>
              </a:rPr>
              <a:t>4</a:t>
            </a:r>
            <a:r>
              <a:rPr lang="zh-CN" altLang="en-US" sz="1200" dirty="0">
                <a:solidFill>
                  <a:schemeClr val="tx1"/>
                </a:solidFill>
              </a:rPr>
              <a:t>运算结果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108847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dirty="0"/>
              <a:t>X</a:t>
            </a:r>
            <a:r>
              <a:rPr lang="zh-CN" altLang="en-US" dirty="0"/>
              <a:t>原</a:t>
            </a:r>
            <a:r>
              <a:rPr lang="en-US" altLang="zh-CN" dirty="0"/>
              <a:t>=10100</a:t>
            </a:r>
            <a:r>
              <a:rPr lang="zh-CN" altLang="en-US" dirty="0"/>
              <a:t>，</a:t>
            </a:r>
            <a:r>
              <a:rPr lang="en-US" altLang="zh-CN" dirty="0"/>
              <a:t>Y=-0110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P60-</a:t>
            </a:r>
            <a:r>
              <a:rPr lang="zh-CN" altLang="en-US" dirty="0"/>
              <a:t>看补码加减法器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16025130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x=10000110B</a:t>
            </a:r>
            <a:r>
              <a:rPr lang="zh-CN" altLang="en-US" dirty="0"/>
              <a:t>，</a:t>
            </a:r>
            <a:r>
              <a:rPr lang="en-US" altLang="zh-CN" dirty="0"/>
              <a:t>y=11110110B</a:t>
            </a:r>
            <a:r>
              <a:rPr lang="zh-CN" altLang="en-US" dirty="0"/>
              <a:t>，</a:t>
            </a:r>
            <a:r>
              <a:rPr lang="en-US" altLang="zh-CN" dirty="0"/>
              <a:t>z1=x-y=(0)10010000</a:t>
            </a:r>
            <a:r>
              <a:rPr lang="zh-CN" altLang="en-US" dirty="0"/>
              <a:t>，</a:t>
            </a:r>
            <a:r>
              <a:rPr lang="en-US" altLang="zh-CN" dirty="0"/>
              <a:t>z2=</a:t>
            </a:r>
            <a:r>
              <a:rPr lang="en-US" altLang="zh-CN" dirty="0" err="1"/>
              <a:t>x+y</a:t>
            </a:r>
            <a:r>
              <a:rPr lang="en-US" altLang="zh-CN" dirty="0"/>
              <a:t>=(1)01111100</a:t>
            </a:r>
            <a:r>
              <a:rPr lang="zh-CN" altLang="en-US" dirty="0"/>
              <a:t>，</a:t>
            </a:r>
            <a:r>
              <a:rPr lang="en-US" altLang="zh-CN" dirty="0"/>
              <a:t>(R1)=86H</a:t>
            </a:r>
            <a:r>
              <a:rPr lang="zh-CN" altLang="en-US" dirty="0"/>
              <a:t>，</a:t>
            </a:r>
            <a:r>
              <a:rPr lang="en-US" altLang="zh-CN" dirty="0"/>
              <a:t>(R5)=90H</a:t>
            </a:r>
            <a:r>
              <a:rPr lang="zh-CN" altLang="en-US" dirty="0"/>
              <a:t>，</a:t>
            </a:r>
            <a:r>
              <a:rPr lang="en-US" altLang="zh-CN" dirty="0"/>
              <a:t>(R6)=7CH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m=86H=-122</a:t>
            </a:r>
            <a:r>
              <a:rPr lang="zh-CN" altLang="en-US" dirty="0"/>
              <a:t>，</a:t>
            </a:r>
            <a:r>
              <a:rPr lang="en-US" altLang="zh-CN" dirty="0"/>
              <a:t>n=F6H</a:t>
            </a:r>
            <a:r>
              <a:rPr lang="zh-CN" altLang="en-US" dirty="0"/>
              <a:t>，</a:t>
            </a:r>
            <a:r>
              <a:rPr lang="en-US" altLang="zh-CN" dirty="0"/>
              <a:t>k1=m-n=x-y=86H-F6H=90H=-112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）能。加法器实现的是模</a:t>
            </a:r>
            <a:r>
              <a:rPr lang="en-US" altLang="zh-CN" dirty="0"/>
              <a:t>2</a:t>
            </a:r>
            <a:r>
              <a:rPr lang="en-US" altLang="zh-CN" baseline="30000" dirty="0"/>
              <a:t>n</a:t>
            </a:r>
            <a:r>
              <a:rPr lang="zh-CN" altLang="en-US" dirty="0"/>
              <a:t>无符号加法运算；无符号的加法直接实现，减法用加补数来实现；根据补码加减公式，有符号的加法用机器数相加即可实现，减法用加机器数的补数即可实现；故整数加</a:t>
            </a:r>
            <a:r>
              <a:rPr lang="en-US" altLang="zh-CN" dirty="0"/>
              <a:t>/</a:t>
            </a:r>
            <a:r>
              <a:rPr lang="zh-CN" altLang="en-US" dirty="0"/>
              <a:t>减可用同一加法器及辅助电路实现。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）判断：若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同号相加或异号相减，结果与被加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减</a:t>
            </a:r>
            <a:r>
              <a:rPr lang="en-US" altLang="zh-CN" sz="12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200" dirty="0">
                <a:solidFill>
                  <a:schemeClr val="bg1">
                    <a:lumMod val="85000"/>
                  </a:schemeClr>
                </a:solidFill>
              </a:rPr>
              <a:t>数异号，则结果溢出</a:t>
            </a:r>
            <a:r>
              <a:rPr lang="zh-CN" altLang="en-US" dirty="0"/>
              <a:t>。</a:t>
            </a:r>
            <a:endParaRPr lang="en-US" altLang="zh-CN" dirty="0"/>
          </a:p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     </a:t>
            </a:r>
            <a:r>
              <a:rPr lang="zh-CN" altLang="en-US" dirty="0"/>
              <a:t>应用：</a:t>
            </a:r>
            <a:r>
              <a:rPr lang="en-US" altLang="zh-CN" dirty="0"/>
              <a:t>m</a:t>
            </a:r>
            <a:r>
              <a:rPr lang="zh-CN" altLang="en-US" dirty="0"/>
              <a:t>、</a:t>
            </a:r>
            <a:r>
              <a:rPr lang="en-US" altLang="zh-CN" dirty="0"/>
              <a:t>n</a:t>
            </a:r>
            <a:r>
              <a:rPr lang="zh-CN" altLang="en-US" dirty="0"/>
              <a:t>机器数的最高位均为</a:t>
            </a:r>
            <a:r>
              <a:rPr lang="en-US" altLang="zh-CN" dirty="0"/>
              <a:t>1</a:t>
            </a:r>
            <a:r>
              <a:rPr lang="zh-CN" altLang="en-US" dirty="0"/>
              <a:t>，仅</a:t>
            </a:r>
            <a:r>
              <a:rPr lang="en-US" altLang="zh-CN" dirty="0"/>
              <a:t>k2</a:t>
            </a:r>
            <a:r>
              <a:rPr lang="zh-CN" altLang="en-US" dirty="0"/>
              <a:t>可能溢出（有符号加法），</a:t>
            </a:r>
            <a:r>
              <a:rPr lang="en-US" altLang="zh-CN" dirty="0"/>
              <a:t>k2=(1)01111100</a:t>
            </a:r>
            <a:r>
              <a:rPr lang="zh-CN" altLang="en-US" dirty="0"/>
              <a:t>，溢出。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37858084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188591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69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练习：</a:t>
            </a:r>
            <a:r>
              <a:rPr lang="en-US" altLang="zh-CN" dirty="0"/>
              <a:t>B&gt;&gt;1=11110011</a:t>
            </a:r>
            <a:r>
              <a:rPr lang="zh-CN" altLang="en-US" dirty="0"/>
              <a:t>，</a:t>
            </a:r>
            <a:r>
              <a:rPr lang="en-US" altLang="zh-CN" dirty="0"/>
              <a:t>A+B&lt;&lt;2=10101011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14748036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19264940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673935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看进位一起移位    思考：理论上不需要</a:t>
            </a:r>
            <a:r>
              <a:rPr lang="en-US" altLang="zh-CN" dirty="0"/>
              <a:t>(long=</a:t>
            </a:r>
            <a:r>
              <a:rPr lang="en-US" altLang="zh-CN" dirty="0" err="1"/>
              <a:t>int</a:t>
            </a:r>
            <a:r>
              <a:rPr lang="en-US" altLang="zh-CN" dirty="0"/>
              <a:t>*</a:t>
            </a:r>
            <a:r>
              <a:rPr lang="en-US" altLang="zh-CN" dirty="0" err="1"/>
              <a:t>int</a:t>
            </a:r>
            <a:r>
              <a:rPr lang="en-US" altLang="zh-CN" dirty="0"/>
              <a:t>)</a:t>
            </a:r>
            <a:r>
              <a:rPr lang="zh-CN" altLang="en-US" dirty="0"/>
              <a:t>，实际上需要</a:t>
            </a:r>
            <a:r>
              <a:rPr lang="en-US" altLang="zh-CN" dirty="0"/>
              <a:t>(int=int*int)</a:t>
            </a:r>
            <a:r>
              <a:rPr lang="zh-CN" altLang="en-US" dirty="0"/>
              <a:t>；如果要判断的话怎么判断呢？判断部分积的高位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73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18333491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9680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9694546-C328-4B28-8ED5-6E26C79F56F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201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1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看部分积</a:t>
            </a:r>
            <a:r>
              <a:rPr lang="en-US" altLang="zh-CN" dirty="0"/>
              <a:t>-</a:t>
            </a:r>
            <a:r>
              <a:rPr lang="zh-CN" altLang="en-US" dirty="0"/>
              <a:t>乘数空位的关系</a:t>
            </a:r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4292051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82226202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r>
              <a:rPr lang="en-US" altLang="zh-CN" dirty="0"/>
              <a:t>2n</a:t>
            </a:r>
            <a:r>
              <a:rPr lang="zh-CN" altLang="en-US" dirty="0"/>
              <a:t>位</a:t>
            </a:r>
            <a:r>
              <a:rPr lang="en-US" altLang="zh-CN" dirty="0"/>
              <a:t>=1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符号</a:t>
            </a:r>
            <a:r>
              <a:rPr lang="en-US" altLang="zh-CN" dirty="0"/>
              <a:t>)+2n-1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乘积</a:t>
            </a:r>
            <a:r>
              <a:rPr lang="en-US" altLang="zh-CN" dirty="0"/>
              <a:t>)</a:t>
            </a:r>
            <a:r>
              <a:rPr lang="zh-CN" altLang="en-US" dirty="0"/>
              <a:t>，乘积</a:t>
            </a:r>
            <a:r>
              <a:rPr lang="en-US" altLang="zh-CN" dirty="0"/>
              <a:t>=2n-2</a:t>
            </a:r>
            <a:r>
              <a:rPr lang="zh-CN" altLang="en-US" dirty="0"/>
              <a:t>位</a:t>
            </a:r>
            <a:r>
              <a:rPr lang="en-US" altLang="zh-CN" dirty="0"/>
              <a:t>(n-1</a:t>
            </a:r>
            <a:r>
              <a:rPr lang="zh-CN" altLang="en-US" dirty="0"/>
              <a:t>位乘法</a:t>
            </a:r>
            <a:r>
              <a:rPr lang="en-US" altLang="zh-CN" dirty="0"/>
              <a:t>)+1</a:t>
            </a:r>
            <a:r>
              <a:rPr lang="zh-CN" altLang="en-US" dirty="0"/>
              <a:t>位</a:t>
            </a:r>
            <a:r>
              <a:rPr lang="en-US" altLang="zh-CN" dirty="0"/>
              <a:t>(</a:t>
            </a:r>
            <a:r>
              <a:rPr lang="zh-CN" altLang="en-US" dirty="0"/>
              <a:t>扩展</a:t>
            </a:r>
            <a:r>
              <a:rPr lang="en-US" altLang="zh-CN" dirty="0"/>
              <a:t>)</a:t>
            </a:r>
            <a:r>
              <a:rPr lang="zh-CN" altLang="en-US" dirty="0"/>
              <a:t>。</a:t>
            </a:r>
            <a:endParaRPr lang="en-US" altLang="zh-CN" dirty="0"/>
          </a:p>
          <a:p>
            <a:r>
              <a:rPr lang="en-US" altLang="zh-CN" dirty="0"/>
              <a:t>P74-</a:t>
            </a:r>
            <a:r>
              <a:rPr lang="zh-CN" altLang="en-US" dirty="0"/>
              <a:t>看无符号乘法运算规则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8023511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tx1"/>
                </a:solidFill>
              </a:rPr>
              <a:t>P76-</a:t>
            </a:r>
            <a:r>
              <a:rPr lang="zh-CN" altLang="en-US" dirty="0">
                <a:solidFill>
                  <a:schemeClr val="tx1"/>
                </a:solidFill>
              </a:rPr>
              <a:t>看乘法器组成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79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72129270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P78-</a:t>
            </a:r>
            <a:r>
              <a:rPr lang="zh-CN" altLang="en-US" dirty="0"/>
              <a:t>看原码成运算方法及步骤，</a:t>
            </a:r>
            <a:r>
              <a:rPr lang="en-US" altLang="zh-CN" dirty="0"/>
              <a:t>P77-</a:t>
            </a:r>
            <a:r>
              <a:rPr lang="zh-CN" altLang="en-US" dirty="0"/>
              <a:t>对比无符号乘法的流程，思考：增加了与符号相关的操作（求积符、求绝对值、置积符）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4284976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99543470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上页</a:t>
            </a:r>
            <a:r>
              <a:rPr lang="en-US" altLang="zh-CN" dirty="0"/>
              <a:t>-</a:t>
            </a:r>
            <a:r>
              <a:rPr lang="zh-CN" altLang="en-US" dirty="0"/>
              <a:t>看附加位初值，</a:t>
            </a:r>
            <a:r>
              <a:rPr lang="en-US" altLang="zh-CN" dirty="0"/>
              <a:t>P74-</a:t>
            </a:r>
            <a:r>
              <a:rPr lang="zh-CN" altLang="en-US" dirty="0"/>
              <a:t>对比无符号乘法</a:t>
            </a:r>
          </a:p>
          <a:p>
            <a:r>
              <a:rPr lang="zh-CN" altLang="en-US" dirty="0"/>
              <a:t>思考：除</a:t>
            </a:r>
            <a:r>
              <a:rPr lang="en-US" altLang="zh-CN" dirty="0"/>
              <a:t>+0</a:t>
            </a:r>
            <a:r>
              <a:rPr lang="zh-CN" altLang="en-US" dirty="0"/>
              <a:t>外，</a:t>
            </a:r>
            <a:r>
              <a:rPr lang="en-US" altLang="zh-CN" b="0" dirty="0"/>
              <a:t>+</a:t>
            </a:r>
            <a:r>
              <a:rPr kumimoji="1" lang="en-US" altLang="zh-CN" sz="1200" b="0" kern="12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[A]</a:t>
            </a:r>
            <a:r>
              <a:rPr kumimoji="1" lang="zh-CN" altLang="en-US" sz="1200" b="0" kern="1200" baseline="-160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补</a:t>
            </a:r>
            <a:r>
              <a:rPr kumimoji="1" lang="zh-CN" altLang="en-US" sz="1200" b="0" kern="1200" dirty="0">
                <a:solidFill>
                  <a:schemeClr val="tx1"/>
                </a:solidFill>
                <a:latin typeface="+mn-ea"/>
                <a:ea typeface="宋体" pitchFamily="2" charset="-122"/>
                <a:cs typeface="+mn-cs"/>
              </a:rPr>
              <a:t>与</a:t>
            </a:r>
            <a:r>
              <a:rPr lang="en-US" altLang="zh-CN" b="0" dirty="0"/>
              <a:t>+</a:t>
            </a:r>
            <a:r>
              <a:rPr kumimoji="1" lang="en-US" altLang="zh-CN" sz="1200" b="0" kern="12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[-A]</a:t>
            </a:r>
            <a:r>
              <a:rPr kumimoji="1" lang="zh-CN" altLang="en-US" sz="1200" b="0" kern="1200" baseline="-1600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补</a:t>
            </a:r>
            <a:r>
              <a:rPr kumimoji="1" lang="zh-CN" altLang="en-US" sz="1200" b="0" kern="1200" baseline="0" dirty="0">
                <a:solidFill>
                  <a:srgbClr val="990099"/>
                </a:solidFill>
                <a:latin typeface="+mn-ea"/>
                <a:ea typeface="宋体" pitchFamily="2" charset="-122"/>
                <a:cs typeface="+mn-cs"/>
              </a:rPr>
              <a:t>永远交替进行，故永远不会产生进位</a:t>
            </a:r>
            <a:endParaRPr kumimoji="1" lang="en-US" altLang="zh-CN" sz="1200" b="0" kern="1200" baseline="0" dirty="0">
              <a:solidFill>
                <a:srgbClr val="990099"/>
              </a:solidFill>
              <a:latin typeface="+mn-ea"/>
              <a:ea typeface="宋体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5878725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77748593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P76-</a:t>
            </a:r>
            <a:r>
              <a:rPr lang="zh-CN" altLang="en-US" dirty="0"/>
              <a:t>对比无符号乘法器组成</a:t>
            </a:r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78020761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P77-</a:t>
            </a:r>
            <a:r>
              <a:rPr lang="zh-CN" altLang="en-US" dirty="0"/>
              <a:t>对比无符号乘法，思考：增加了一种加数，带进位右移改为算术右移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18200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负数用正补数表示，加法运算时操作数的符号相同，只进行加法，结果符号按规则确定</a:t>
            </a:r>
            <a:endParaRPr lang="en-US" altLang="zh-CN" dirty="0"/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58065698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3812533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2454596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89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23286891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10331010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62122272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96236852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49282841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P91-</a:t>
            </a:r>
            <a:r>
              <a:rPr lang="zh-CN" altLang="en-US" dirty="0"/>
              <a:t>看尾数舍入方法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69228641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087410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A</a:t>
            </a:r>
            <a:r>
              <a:rPr lang="zh-CN" altLang="en-US" dirty="0"/>
              <a:t>补</a:t>
            </a:r>
            <a:r>
              <a:rPr lang="en-US" altLang="zh-CN" dirty="0"/>
              <a:t>=110100</a:t>
            </a:r>
            <a:r>
              <a:rPr lang="zh-CN" altLang="en-US" dirty="0"/>
              <a:t>，</a:t>
            </a:r>
            <a:r>
              <a:rPr lang="en-US" altLang="zh-CN" dirty="0"/>
              <a:t>B</a:t>
            </a:r>
            <a:r>
              <a:rPr lang="zh-CN" altLang="en-US" dirty="0"/>
              <a:t>补</a:t>
            </a:r>
            <a:r>
              <a:rPr lang="en-US" altLang="zh-CN" dirty="0"/>
              <a:t>=001100 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742033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①控制线</a:t>
            </a:r>
            <a:r>
              <a:rPr lang="en-US" altLang="zh-CN" dirty="0"/>
              <a:t>G</a:t>
            </a:r>
            <a:r>
              <a:rPr lang="en-US" altLang="zh-CN" baseline="0" dirty="0"/>
              <a:t> </a:t>
            </a:r>
            <a:r>
              <a:rPr lang="zh-CN" altLang="en-US" dirty="0"/>
              <a:t>②</a:t>
            </a:r>
            <a:r>
              <a:rPr lang="en-US" altLang="zh-CN" dirty="0"/>
              <a:t>Y7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~</a:t>
            </a:r>
            <a:r>
              <a:rPr lang="en-US" altLang="zh-CN" dirty="0"/>
              <a:t>Y0 </a:t>
            </a:r>
            <a:r>
              <a:rPr lang="zh-CN" altLang="en-US" dirty="0"/>
              <a:t>③使能线</a:t>
            </a:r>
            <a:r>
              <a:rPr lang="en-US" altLang="zh-CN" dirty="0"/>
              <a:t>E</a:t>
            </a:r>
            <a:r>
              <a:rPr lang="zh-CN" altLang="en-US" dirty="0"/>
              <a:t>等 ④选择线</a:t>
            </a:r>
            <a:r>
              <a:rPr lang="en-US" altLang="zh-CN" dirty="0"/>
              <a:t>S2~S0 </a:t>
            </a:r>
            <a:r>
              <a:rPr lang="zh-CN" altLang="en-US" dirty="0"/>
              <a:t>⑤</a:t>
            </a:r>
            <a:r>
              <a:rPr lang="en-US" altLang="zh-CN" dirty="0"/>
              <a:t>Ci-1 </a:t>
            </a:r>
            <a:r>
              <a:rPr lang="zh-CN" altLang="en-US" dirty="0"/>
              <a:t>⑥</a:t>
            </a:r>
            <a:r>
              <a:rPr lang="en-US" altLang="zh-CN" dirty="0"/>
              <a:t>Ci</a:t>
            </a:r>
          </a:p>
          <a:p>
            <a:r>
              <a:rPr lang="zh-CN" altLang="en-US" dirty="0"/>
              <a:t>练习</a:t>
            </a:r>
            <a:r>
              <a:rPr lang="en-US" altLang="zh-CN" dirty="0"/>
              <a:t>1</a:t>
            </a:r>
            <a:r>
              <a:rPr lang="zh-CN" altLang="en-US" dirty="0"/>
              <a:t>：①一个</a:t>
            </a:r>
            <a:r>
              <a:rPr lang="en-US" altLang="zh-CN" dirty="0"/>
              <a:t>AND</a:t>
            </a:r>
            <a:r>
              <a:rPr lang="zh-CN" altLang="en-US" dirty="0"/>
              <a:t>、一个</a:t>
            </a:r>
            <a:r>
              <a:rPr lang="en-US" altLang="zh-CN" dirty="0"/>
              <a:t>MUX</a:t>
            </a:r>
            <a:r>
              <a:rPr lang="zh-CN" altLang="en-US" dirty="0"/>
              <a:t>；②</a:t>
            </a:r>
            <a:r>
              <a:rPr lang="en-US" altLang="zh-CN" dirty="0"/>
              <a:t>2</a:t>
            </a:r>
            <a:r>
              <a:rPr lang="zh-CN" altLang="en-US" dirty="0"/>
              <a:t>个</a:t>
            </a:r>
            <a:r>
              <a:rPr lang="en-US" altLang="zh-CN" dirty="0"/>
              <a:t>AND</a:t>
            </a:r>
            <a:r>
              <a:rPr lang="zh-CN" altLang="en-US" dirty="0"/>
              <a:t>、</a:t>
            </a:r>
            <a:r>
              <a:rPr lang="en-US" altLang="zh-CN" dirty="0"/>
              <a:t>1</a:t>
            </a:r>
            <a:r>
              <a:rPr lang="zh-CN" altLang="en-US" dirty="0"/>
              <a:t>个或门，</a:t>
            </a:r>
            <a:r>
              <a:rPr lang="en-US" altLang="zh-CN" dirty="0"/>
              <a:t>AB+BE</a:t>
            </a:r>
            <a:r>
              <a:rPr lang="zh-CN" altLang="en-US" dirty="0"/>
              <a:t>。不可以用三态门（逻辑值</a:t>
            </a:r>
            <a:r>
              <a:rPr lang="en-US" altLang="zh-CN" dirty="0"/>
              <a:t>&amp;</a:t>
            </a:r>
            <a:r>
              <a:rPr lang="zh-CN" altLang="en-US" dirty="0"/>
              <a:t>高阻值</a:t>
            </a:r>
            <a:r>
              <a:rPr lang="en-US" altLang="zh-CN" dirty="0"/>
              <a:t>=</a:t>
            </a:r>
            <a:r>
              <a:rPr lang="zh-CN" altLang="en-US" dirty="0"/>
              <a:t>高阻）</a:t>
            </a:r>
            <a:endParaRPr lang="en-US" altLang="zh-CN" dirty="0"/>
          </a:p>
          <a:p>
            <a:r>
              <a:rPr lang="zh-CN" altLang="en-US" dirty="0"/>
              <a:t>练习</a:t>
            </a:r>
            <a:r>
              <a:rPr lang="en-US" altLang="zh-CN" dirty="0"/>
              <a:t>2</a:t>
            </a:r>
            <a:r>
              <a:rPr lang="zh-CN" altLang="en-US" dirty="0"/>
              <a:t>：</a:t>
            </a:r>
            <a:r>
              <a:rPr lang="en-US" altLang="zh-CN" dirty="0"/>
              <a:t>S=Y</a:t>
            </a:r>
            <a:r>
              <a:rPr lang="en-US" altLang="zh-CN" baseline="-18000" dirty="0"/>
              <a:t>O</a:t>
            </a:r>
            <a:r>
              <a:rPr lang="en-US" altLang="zh-CN" dirty="0"/>
              <a:t>&amp;X</a:t>
            </a:r>
            <a:r>
              <a:rPr lang="en-US" altLang="zh-CN" baseline="-18000" dirty="0"/>
              <a:t>O</a:t>
            </a:r>
            <a:r>
              <a:rPr lang="en-US" altLang="zh-CN" dirty="0"/>
              <a:t>+Y</a:t>
            </a:r>
            <a:r>
              <a:rPr lang="en-US" altLang="zh-CN" baseline="-18000" dirty="0"/>
              <a:t>A</a:t>
            </a:r>
            <a:r>
              <a:rPr lang="en-US" altLang="zh-CN" dirty="0"/>
              <a:t>&amp;(X</a:t>
            </a:r>
            <a:r>
              <a:rPr lang="en-US" altLang="zh-CN" baseline="-18000" dirty="0"/>
              <a:t>O</a:t>
            </a:r>
            <a:r>
              <a:rPr lang="en-US" altLang="zh-CN" dirty="0"/>
              <a:t>+</a:t>
            </a:r>
            <a:r>
              <a:rPr lang="en-US" altLang="zh-CN" baseline="0" dirty="0"/>
              <a:t>X</a:t>
            </a:r>
            <a:r>
              <a:rPr lang="en-US" altLang="zh-CN" baseline="-18000" dirty="0"/>
              <a:t>A</a:t>
            </a:r>
            <a:r>
              <a:rPr lang="en-US" altLang="zh-CN" dirty="0"/>
              <a:t>)+Y</a:t>
            </a:r>
            <a:r>
              <a:rPr lang="en-US" altLang="zh-CN" baseline="-18000" dirty="0"/>
              <a:t>B</a:t>
            </a:r>
            <a:r>
              <a:rPr lang="en-US" altLang="zh-CN" dirty="0"/>
              <a:t>&amp;(X</a:t>
            </a:r>
            <a:r>
              <a:rPr lang="en-US" altLang="zh-CN" baseline="-18000" dirty="0"/>
              <a:t>O</a:t>
            </a:r>
            <a:r>
              <a:rPr lang="en-US" altLang="zh-CN" dirty="0"/>
              <a:t>+X</a:t>
            </a:r>
            <a:r>
              <a:rPr lang="en-US" altLang="zh-CN" baseline="-18000" dirty="0"/>
              <a:t>B</a:t>
            </a:r>
            <a:r>
              <a:rPr lang="en-US" altLang="zh-CN" dirty="0"/>
              <a:t>)+Y</a:t>
            </a:r>
            <a:r>
              <a:rPr lang="en-US" altLang="zh-CN" baseline="-18000" dirty="0"/>
              <a:t>AB</a:t>
            </a:r>
            <a:r>
              <a:rPr lang="zh-CN" altLang="en-US" dirty="0"/>
              <a:t>，</a:t>
            </a:r>
            <a:r>
              <a:rPr lang="en-US" altLang="zh-CN" dirty="0"/>
              <a:t>2</a:t>
            </a:r>
            <a:r>
              <a:rPr lang="zh-CN" altLang="en-US" dirty="0"/>
              <a:t>个译码器＋</a:t>
            </a:r>
            <a:r>
              <a:rPr lang="en-US" altLang="zh-CN" dirty="0"/>
              <a:t>3</a:t>
            </a:r>
            <a:r>
              <a:rPr lang="zh-CN" altLang="en-US" dirty="0"/>
              <a:t>个与门＋</a:t>
            </a:r>
            <a:r>
              <a:rPr lang="en-US" altLang="zh-CN" dirty="0"/>
              <a:t>3</a:t>
            </a:r>
            <a:r>
              <a:rPr lang="zh-CN" altLang="en-US" dirty="0"/>
              <a:t>个或门</a:t>
            </a:r>
            <a:r>
              <a:rPr lang="en-US" altLang="zh-CN" dirty="0"/>
              <a:t>(OR2*2</a:t>
            </a:r>
            <a:r>
              <a:rPr lang="zh-CN" altLang="en-US" dirty="0"/>
              <a:t>、</a:t>
            </a:r>
            <a:r>
              <a:rPr lang="en-US" altLang="zh-CN" dirty="0"/>
              <a:t>OR4*1)</a:t>
            </a:r>
            <a:r>
              <a:rPr lang="zh-CN" altLang="en-US" dirty="0"/>
              <a:t>，</a:t>
            </a:r>
            <a:r>
              <a:rPr lang="en-US" altLang="zh-CN" dirty="0"/>
              <a:t>1</a:t>
            </a:r>
            <a:r>
              <a:rPr lang="zh-CN" altLang="en-US" dirty="0"/>
              <a:t>个选择器＋</a:t>
            </a:r>
            <a:r>
              <a:rPr lang="en-US" altLang="zh-CN" dirty="0"/>
              <a:t>1</a:t>
            </a:r>
            <a:r>
              <a:rPr lang="zh-CN" altLang="en-US" dirty="0"/>
              <a:t>个译码器＋</a:t>
            </a:r>
            <a:r>
              <a:rPr lang="en-US" altLang="zh-CN" dirty="0"/>
              <a:t>2</a:t>
            </a:r>
            <a:r>
              <a:rPr lang="zh-CN" altLang="en-US" dirty="0"/>
              <a:t>个或门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42423111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①控制电平</a:t>
            </a:r>
            <a:r>
              <a:rPr lang="en-US" altLang="zh-CN" dirty="0"/>
              <a:t>E </a:t>
            </a:r>
            <a:r>
              <a:rPr lang="zh-CN" altLang="en-US" dirty="0"/>
              <a:t>②</a:t>
            </a:r>
            <a:r>
              <a:rPr lang="en-US" altLang="zh-CN" dirty="0"/>
              <a:t>CP</a:t>
            </a:r>
            <a:r>
              <a:rPr lang="en-US" altLang="zh-CN" baseline="0" dirty="0"/>
              <a:t> </a:t>
            </a:r>
            <a:r>
              <a:rPr lang="zh-CN" altLang="en-US" dirty="0"/>
              <a:t>③</a:t>
            </a:r>
            <a:r>
              <a:rPr lang="en-US" altLang="zh-CN" dirty="0"/>
              <a:t>Q7~Q0  </a:t>
            </a:r>
            <a:r>
              <a:rPr lang="zh-CN" altLang="en-US" dirty="0"/>
              <a:t>④置数</a:t>
            </a:r>
            <a:r>
              <a:rPr lang="en-US" altLang="zh-CN" dirty="0"/>
              <a:t>(</a:t>
            </a:r>
            <a:r>
              <a:rPr lang="zh-CN" altLang="en-US" dirty="0"/>
              <a:t>写入</a:t>
            </a:r>
            <a:r>
              <a:rPr lang="en-US" altLang="zh-CN" dirty="0"/>
              <a:t>) </a:t>
            </a:r>
            <a:r>
              <a:rPr lang="zh-CN" altLang="en-US" dirty="0"/>
              <a:t>⑤</a:t>
            </a:r>
            <a:r>
              <a:rPr lang="en-US" altLang="zh-CN" dirty="0"/>
              <a:t>D2~D0</a:t>
            </a:r>
            <a:r>
              <a:rPr lang="zh-CN" altLang="en-US" dirty="0"/>
              <a:t>、</a:t>
            </a:r>
            <a:r>
              <a:rPr lang="en-US" altLang="zh-CN" dirty="0"/>
              <a:t>LD</a:t>
            </a:r>
          </a:p>
          <a:p>
            <a:r>
              <a:rPr lang="zh-CN" altLang="en-US" dirty="0"/>
              <a:t>思考：保持就是读</a:t>
            </a:r>
          </a:p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385372860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98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2064848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222890-F605-42A2-9D27-A2D60802600B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3532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532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 dirty="0"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766620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1225635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723951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56473884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104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5337424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CFE8EDC-34A9-4DEA-B9EA-ED3551F6672D}" type="slidenum">
              <a:rPr lang="en-US" altLang="zh-CN" smtClean="0"/>
              <a:pPr/>
              <a:t>105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543217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69D9526-6BBD-4A50-A669-516FE580F7E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00C549-99FE-4843-AD6F-6249B5E4707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E74D215-3808-4588-927C-A27939A24F70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7C0FAEB-EB5E-4D31-9EB0-9E44A91E6293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2DB9B86-2936-4B08-BD86-E74C881D642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063C00-78FB-4CDD-A48C-06E9CF06F1BA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5EFD5D0-E101-4D84-8971-D7C8C16F485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232A0D0-3E82-4FF3-9CEB-6E3B37107FC4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100392" y="6453336"/>
            <a:ext cx="1040904" cy="360040"/>
          </a:xfr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</p:spPr>
        <p:txBody>
          <a:bodyPr lIns="18000" tIns="10800" rIns="18000" bIns="10800" anchor="ctr" anchorCtr="0"/>
          <a:lstStyle>
            <a:lvl1pPr algn="ctr">
              <a:defRPr sz="1600"/>
            </a:lvl1pPr>
          </a:lstStyle>
          <a:p>
            <a:fld id="{14ACA591-8AB8-422E-B769-DC3EBB4193A6}" type="slidenum">
              <a:rPr lang="en-US" altLang="zh-CN" smtClean="0"/>
              <a:pPr/>
              <a:t>‹#›</a:t>
            </a:fld>
            <a:endParaRPr lang="en-US" altLang="zh-CN"/>
          </a:p>
        </p:txBody>
      </p:sp>
      <p:sp>
        <p:nvSpPr>
          <p:cNvPr id="6" name="灯片编号占位符 3"/>
          <p:cNvSpPr txBox="1">
            <a:spLocks/>
          </p:cNvSpPr>
          <p:nvPr userDrawn="1"/>
        </p:nvSpPr>
        <p:spPr bwMode="auto">
          <a:xfrm>
            <a:off x="2704" y="6453336"/>
            <a:ext cx="1184920" cy="360040"/>
          </a:xfrm>
          <a:prstGeom prst="rect">
            <a:avLst/>
          </a:prstGeom>
          <a:blipFill dpi="0" rotWithShape="1">
            <a:blip r:embed="rId2">
              <a:alphaModFix amt="70000"/>
            </a:blip>
            <a:srcRect/>
            <a:tile tx="0" ty="0" sx="100000" sy="100000" flip="none" algn="tl"/>
          </a:blipFill>
          <a:ln w="9525">
            <a:noFill/>
            <a:miter lim="800000"/>
            <a:headEnd/>
            <a:tailEnd/>
          </a:ln>
          <a:effectLst/>
        </p:spPr>
        <p:txBody>
          <a:bodyPr vert="horz" wrap="square" lIns="18000" tIns="10800" rIns="18000" bIns="10800" numCol="1" anchor="ctr" anchorCtr="0" compatLnSpc="1">
            <a:prstTxWarp prst="textNoShape">
              <a:avLst/>
            </a:prstTxWarp>
          </a:bodyPr>
          <a:lstStyle>
            <a:defPPr>
              <a:defRPr lang="zh-CN"/>
            </a:defPPr>
            <a:lvl1pPr algn="ctr" rtl="0" fontAlgn="base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defRPr kumimoji="1" sz="1600" b="0" kern="1200">
                <a:solidFill>
                  <a:schemeClr val="tx1"/>
                </a:solidFill>
                <a:latin typeface="+mn-lt"/>
                <a:ea typeface="宋体" pitchFamily="2" charset="-122"/>
                <a:cs typeface="+mn-cs"/>
              </a:defRPr>
            </a:lvl1pPr>
            <a:lvl2pPr marL="4572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2pPr>
            <a:lvl3pPr marL="9144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3pPr>
            <a:lvl4pPr marL="13716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4pPr>
            <a:lvl5pPr marL="1828800" algn="l" rtl="0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CC3300"/>
                </a:solidFill>
                <a:latin typeface="宋体" pitchFamily="2" charset="-122"/>
                <a:ea typeface="宋体" pitchFamily="2" charset="-122"/>
                <a:cs typeface="+mn-cs"/>
              </a:defRPr>
            </a:lvl9pPr>
          </a:lstStyle>
          <a:p>
            <a:r>
              <a:rPr lang="en-US" altLang="zh-CN" dirty="0">
                <a:solidFill>
                  <a:schemeClr val="tx1">
                    <a:lumMod val="50000"/>
                    <a:lumOff val="50000"/>
                  </a:schemeClr>
                </a:solidFill>
                <a:latin typeface="MS Gothic" panose="020B0609070205080204" pitchFamily="49" charset="-128"/>
                <a:ea typeface="MS Gothic" panose="020B0609070205080204" pitchFamily="49" charset="-128"/>
              </a:rPr>
              <a:t>SEU.CSE.RGL</a:t>
            </a: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E1A7E77-9B5E-4915-B2B7-6B73A385B0C6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0D1E5E7-4E2F-449F-B4DE-60BB993E181C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endParaRPr lang="en-US" altLang="zh-CN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defRPr sz="1400" b="0">
                <a:solidFill>
                  <a:schemeClr val="tx1"/>
                </a:solidFill>
                <a:latin typeface="+mn-lt"/>
              </a:defRPr>
            </a:lvl1pPr>
          </a:lstStyle>
          <a:p>
            <a:fld id="{2A93905D-6CB0-41A5-B23C-35C9B333FAAF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Times New Roman" pitchFamily="18" charset="0"/>
          <a:ea typeface="宋体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media3.wav"/><Relationship Id="rId2" Type="http://schemas.microsoft.com/office/2007/relationships/media" Target="../media/media3.wav"/><Relationship Id="rId1" Type="http://schemas.openxmlformats.org/officeDocument/2006/relationships/tags" Target="../tags/tag3.xml"/><Relationship Id="rId6" Type="http://schemas.openxmlformats.org/officeDocument/2006/relationships/image" Target="../media/image5.png"/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7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7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7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slide" Target="slide58.xml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7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7.xml"/></Relationships>
</file>

<file path=ppt/slides/_rels/slide1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7.xml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7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5&#31456;.pptx#-1,18,PowerPoint &#28436;&#31034;&#25991;&#31295;" TargetMode="Externa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slide" Target="slide31.xml"/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4.wav"/><Relationship Id="rId1" Type="http://schemas.microsoft.com/office/2007/relationships/media" Target="../media/media4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1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" Target="slide58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3.xml"/><Relationship Id="rId7" Type="http://schemas.openxmlformats.org/officeDocument/2006/relationships/slide" Target="slide96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slide" Target="slide87.xml"/><Relationship Id="rId5" Type="http://schemas.openxmlformats.org/officeDocument/2006/relationships/slide" Target="slide58.xml"/><Relationship Id="rId4" Type="http://schemas.openxmlformats.org/officeDocument/2006/relationships/slide" Target="slide3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slide" Target="slide43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34.xm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audio" Target="../media/media1.wav"/><Relationship Id="rId7" Type="http://schemas.openxmlformats.org/officeDocument/2006/relationships/image" Target="../media/image2.wmf"/><Relationship Id="rId2" Type="http://schemas.microsoft.com/office/2007/relationships/media" Target="../media/media1.wav"/><Relationship Id="rId1" Type="http://schemas.openxmlformats.org/officeDocument/2006/relationships/tags" Target="../tags/tag1.xml"/><Relationship Id="rId6" Type="http://schemas.openxmlformats.org/officeDocument/2006/relationships/oleObject" Target="../embeddings/oleObject1.bin"/><Relationship Id="rId5" Type="http://schemas.openxmlformats.org/officeDocument/2006/relationships/notesSlide" Target="../notesSlides/notesSlide2.xml"/><Relationship Id="rId4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slide" Target="slide107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" Target="slide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5.wav"/><Relationship Id="rId1" Type="http://schemas.microsoft.com/office/2007/relationships/media" Target="../media/media5.wav"/><Relationship Id="rId5" Type="http://schemas.openxmlformats.org/officeDocument/2006/relationships/image" Target="../media/image5.png"/><Relationship Id="rId4" Type="http://schemas.openxmlformats.org/officeDocument/2006/relationships/notesSlide" Target="../notesSlides/notesSlide3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audio" Target="../media/media2.wav"/><Relationship Id="rId2" Type="http://schemas.microsoft.com/office/2007/relationships/media" Target="../media/media2.wav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" Target="slide20.xml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2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Relationship Id="rId4" Type="http://schemas.openxmlformats.org/officeDocument/2006/relationships/slide" Target="slide50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" Target="slide48.xml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slide" Target="slide99.xml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0.xml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5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7.xml"/><Relationship Id="rId4" Type="http://schemas.openxmlformats.org/officeDocument/2006/relationships/hyperlink" Target="&#35745;&#31639;&#26426;&#32452;&#25104;&#21407;&#29702;&#31532;3&#31456;.pptx#-1,47,PowerPoint &#28436;&#31034;&#25991;&#31295;" TargetMode="Externa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7" Type="http://schemas.openxmlformats.org/officeDocument/2006/relationships/image" Target="../media/image6.png"/><Relationship Id="rId2" Type="http://schemas.openxmlformats.org/officeDocument/2006/relationships/audio" Target="../media/media6.wav"/><Relationship Id="rId1" Type="http://schemas.microsoft.com/office/2007/relationships/media" Target="../media/media6.wav"/><Relationship Id="rId6" Type="http://schemas.openxmlformats.org/officeDocument/2006/relationships/slide" Target="slide16.xml"/><Relationship Id="rId5" Type="http://schemas.openxmlformats.org/officeDocument/2006/relationships/slide" Target="slide96.xml"/><Relationship Id="rId4" Type="http://schemas.openxmlformats.org/officeDocument/2006/relationships/notesSlide" Target="../notesSlides/notesSlide52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media7.wav"/><Relationship Id="rId1" Type="http://schemas.microsoft.com/office/2007/relationships/media" Target="../media/media7.wav"/><Relationship Id="rId5" Type="http://schemas.openxmlformats.org/officeDocument/2006/relationships/image" Target="../media/image6.png"/><Relationship Id="rId4" Type="http://schemas.openxmlformats.org/officeDocument/2006/relationships/notesSlide" Target="../notesSlides/notesSlide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8" Type="http://schemas.openxmlformats.org/officeDocument/2006/relationships/slide" Target="slide62.xml"/><Relationship Id="rId3" Type="http://schemas.openxmlformats.org/officeDocument/2006/relationships/slide" Target="slide64.xml"/><Relationship Id="rId7" Type="http://schemas.openxmlformats.org/officeDocument/2006/relationships/slide" Target="slide100.xml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7.xml"/><Relationship Id="rId6" Type="http://schemas.openxmlformats.org/officeDocument/2006/relationships/hyperlink" Target="&#35745;&#31639;&#26426;&#32452;&#25104;&#21407;&#29702;&#22797;&#20064;.pptx#-1,10,PowerPoint &#28436;&#31034;&#25991;&#31295;" TargetMode="External"/><Relationship Id="rId5" Type="http://schemas.openxmlformats.org/officeDocument/2006/relationships/slide" Target="slide65.xml"/><Relationship Id="rId4" Type="http://schemas.openxmlformats.org/officeDocument/2006/relationships/slide" Target="slide66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slide" Target="slide65.xml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7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0.xml"/><Relationship Id="rId4" Type="http://schemas.openxmlformats.org/officeDocument/2006/relationships/hyperlink" Target="&#35745;&#31639;&#26426;&#32452;&#25104;&#21407;&#29702;&#22797;&#20064;.pptx#-1,10,PowerPoint &#28436;&#31034;&#25991;&#31295;" TargetMode="Externa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7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slide" Target="slide62.xml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7.xml"/><Relationship Id="rId4" Type="http://schemas.openxmlformats.org/officeDocument/2006/relationships/slide" Target="slide60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slide" Target="slide53.xml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7.xml"/><Relationship Id="rId5" Type="http://schemas.openxmlformats.org/officeDocument/2006/relationships/slide" Target="slide61.xml"/><Relationship Id="rId4" Type="http://schemas.openxmlformats.org/officeDocument/2006/relationships/slide" Target="slide60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slide" Target="slide60.xml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slide" Target="slide64.xml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7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slide" Target="slide71.xml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7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slide" Target="slide69.xml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7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7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" Target="slide79.xml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4.xml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7.xml"/><Relationship Id="rId4" Type="http://schemas.openxmlformats.org/officeDocument/2006/relationships/slide" Target="slide85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slide" Target="slide80.xml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4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slide" Target="slide78.xml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7.xml"/><Relationship Id="rId4" Type="http://schemas.openxmlformats.org/officeDocument/2006/relationships/slide" Target="slide77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7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slide" Target="slide74.xm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7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7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slide" Target="slide76.xml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slide" Target="slide77.xml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7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7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7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7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7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slide" Target="slide94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7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7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7.xml"/></Relationships>
</file>

<file path=ppt/slides/_rels/slide94.xml.rels><?xml version="1.0" encoding="UTF-8" standalone="yes"?>
<Relationships xmlns="http://schemas.openxmlformats.org/package/2006/relationships"><Relationship Id="rId3" Type="http://schemas.openxmlformats.org/officeDocument/2006/relationships/slide" Target="slide91.xml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7.xml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slide" Target="slide2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7.xml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slide" Target="slide103.xml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7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7.xml"/></Relationships>
</file>

<file path=ppt/slides/_rels/slide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7" Type="http://schemas.openxmlformats.org/officeDocument/2006/relationships/slide" Target="slide51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9.w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Text Box 5"/>
          <p:cNvSpPr txBox="1">
            <a:spLocks noChangeArrowheads="1"/>
          </p:cNvSpPr>
          <p:nvPr/>
        </p:nvSpPr>
        <p:spPr bwMode="auto">
          <a:xfrm>
            <a:off x="838200" y="2595563"/>
            <a:ext cx="7621588" cy="938719"/>
          </a:xfrm>
          <a:prstGeom prst="rect">
            <a:avLst/>
          </a:prstGeom>
          <a:solidFill>
            <a:srgbClr val="CC99FF"/>
          </a:solidFill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/>
            <a:r>
              <a:rPr lang="zh-CN" altLang="en-US" sz="4400" dirty="0">
                <a:solidFill>
                  <a:schemeClr val="tx1"/>
                </a:solidFill>
                <a:latin typeface="黑体" pitchFamily="2" charset="-122"/>
                <a:ea typeface="黑体" pitchFamily="2" charset="-122"/>
              </a:rPr>
              <a:t>第二章 数据的表示与运算 </a:t>
            </a:r>
            <a:endParaRPr lang="zh-CN" altLang="en-US" sz="4400" b="0" dirty="0">
              <a:solidFill>
                <a:schemeClr val="tx1"/>
              </a:solidFill>
              <a:latin typeface="黑体" pitchFamily="2" charset="-122"/>
              <a:ea typeface="黑体" pitchFamily="2" charset="-12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 Box 39"/>
          <p:cNvSpPr txBox="1">
            <a:spLocks noChangeArrowheads="1"/>
          </p:cNvSpPr>
          <p:nvPr/>
        </p:nvSpPr>
        <p:spPr bwMode="auto">
          <a:xfrm>
            <a:off x="5508450" y="5613624"/>
            <a:ext cx="1583830" cy="315412"/>
          </a:xfrm>
          <a:prstGeom prst="rect">
            <a:avLst/>
          </a:prstGeom>
          <a:solidFill>
            <a:srgbClr val="CCFFFF"/>
          </a:solidFill>
          <a:ln w="1270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865651E-4F17-46BA-803F-F4A3BBFA307B}" type="slidenum">
              <a:rPr lang="en-US" altLang="zh-CN"/>
              <a:pPr/>
              <a:t>10</a:t>
            </a:fld>
            <a:endParaRPr lang="en-US" altLang="zh-CN" dirty="0"/>
          </a:p>
        </p:txBody>
      </p:sp>
      <p:sp>
        <p:nvSpPr>
          <p:cNvPr id="370693" name="Text Box 5"/>
          <p:cNvSpPr txBox="1">
            <a:spLocks noChangeArrowheads="1"/>
          </p:cNvSpPr>
          <p:nvPr/>
        </p:nvSpPr>
        <p:spPr bwMode="auto">
          <a:xfrm>
            <a:off x="179388" y="346735"/>
            <a:ext cx="70209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补码编码目标的实现思路</a:t>
            </a:r>
            <a:r>
              <a:rPr lang="zh-CN" altLang="en-US" dirty="0"/>
              <a:t>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硬件是有模运算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减法不比较大小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符号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数值一起运算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70694" name="Text Box 6"/>
          <p:cNvSpPr txBox="1">
            <a:spLocks noChangeArrowheads="1"/>
          </p:cNvSpPr>
          <p:nvPr/>
        </p:nvSpPr>
        <p:spPr bwMode="auto">
          <a:xfrm>
            <a:off x="179388" y="297139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补码定义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*编码思想：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本身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u="sng" dirty="0">
                <a:solidFill>
                  <a:schemeClr val="tx1"/>
                </a:solidFill>
              </a:rPr>
              <a:t>正补数</a:t>
            </a:r>
          </a:p>
        </p:txBody>
      </p:sp>
      <p:sp>
        <p:nvSpPr>
          <p:cNvPr id="370695" name="Text Box 7"/>
          <p:cNvSpPr txBox="1">
            <a:spLocks noChangeArrowheads="1"/>
          </p:cNvSpPr>
          <p:nvPr/>
        </p:nvSpPr>
        <p:spPr bwMode="auto">
          <a:xfrm>
            <a:off x="179388" y="4195530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整数补码定义： 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0701" name="Group 13"/>
          <p:cNvGrpSpPr>
            <a:grpSpLocks/>
          </p:cNvGrpSpPr>
          <p:nvPr/>
        </p:nvGrpSpPr>
        <p:grpSpPr bwMode="auto">
          <a:xfrm>
            <a:off x="611560" y="5131634"/>
            <a:ext cx="8424866" cy="825500"/>
            <a:chOff x="793" y="2819"/>
            <a:chExt cx="5307" cy="520"/>
          </a:xfrm>
        </p:grpSpPr>
        <p:sp>
          <p:nvSpPr>
            <p:cNvPr id="370697" name="Text Box 9"/>
            <p:cNvSpPr txBox="1">
              <a:spLocks noChangeArrowheads="1"/>
            </p:cNvSpPr>
            <p:nvPr/>
          </p:nvSpPr>
          <p:spPr bwMode="auto">
            <a:xfrm>
              <a:off x="793" y="2945"/>
              <a:ext cx="2223" cy="24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0698" name="Text Box 10"/>
            <p:cNvSpPr txBox="1">
              <a:spLocks noChangeArrowheads="1"/>
            </p:cNvSpPr>
            <p:nvPr/>
          </p:nvSpPr>
          <p:spPr bwMode="auto">
            <a:xfrm>
              <a:off x="3061" y="2819"/>
              <a:ext cx="3039" cy="52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0×2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×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|)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0699" name="AutoShape 11"/>
            <p:cNvSpPr>
              <a:spLocks/>
            </p:cNvSpPr>
            <p:nvPr/>
          </p:nvSpPr>
          <p:spPr bwMode="auto">
            <a:xfrm>
              <a:off x="2994" y="2886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0700" name="Text Box 12"/>
          <p:cNvSpPr txBox="1">
            <a:spLocks noChangeArrowheads="1"/>
          </p:cNvSpPr>
          <p:nvPr/>
        </p:nvSpPr>
        <p:spPr bwMode="auto">
          <a:xfrm>
            <a:off x="179388" y="5923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为了使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负数的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=1</a:t>
            </a:r>
            <a:r>
              <a:rPr lang="zh-CN" altLang="en-US" sz="2200" dirty="0">
                <a:solidFill>
                  <a:schemeClr val="tx1"/>
                </a:solidFill>
                <a:latin typeface="+mn-lt"/>
              </a:rPr>
              <a:t>，应为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不是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370703" name="AutoShape 15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1475656" y="809305"/>
            <a:ext cx="7561017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u="sng" dirty="0">
                <a:solidFill>
                  <a:schemeClr val="tx1"/>
                </a:solidFill>
              </a:rPr>
              <a:t>用加法实现</a:t>
            </a: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sz="2000" dirty="0">
                <a:solidFill>
                  <a:srgbClr val="FF3399"/>
                </a:solidFill>
              </a:rPr>
              <a:t>←</a:t>
            </a:r>
            <a:r>
              <a:rPr lang="zh-CN" altLang="en-US" sz="1800" dirty="0">
                <a:solidFill>
                  <a:srgbClr val="FF3399"/>
                </a:solidFill>
              </a:rPr>
              <a:t>加法无需比较</a:t>
            </a:r>
            <a:endParaRPr lang="en-US" altLang="zh-CN" sz="1800" dirty="0">
              <a:solidFill>
                <a:srgbClr val="FF3399"/>
              </a:solidFill>
            </a:endParaRPr>
          </a:p>
          <a:p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r>
              <a:rPr lang="zh-CN" altLang="en-US" sz="2000" dirty="0">
                <a:solidFill>
                  <a:srgbClr val="C00000"/>
                </a:solidFill>
              </a:rPr>
              <a:t>－</a:t>
            </a:r>
            <a:r>
              <a:rPr lang="en-US" altLang="zh-CN" sz="2000" dirty="0">
                <a:solidFill>
                  <a:srgbClr val="C00000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≡9</a:t>
            </a:r>
            <a:r>
              <a:rPr lang="zh-CN" altLang="en-US" sz="2000" dirty="0">
                <a:solidFill>
                  <a:srgbClr val="C00000"/>
                </a:solidFill>
              </a:rPr>
              <a:t>＋</a:t>
            </a:r>
            <a:r>
              <a:rPr lang="en-US" altLang="zh-CN" sz="2000" dirty="0">
                <a:solidFill>
                  <a:srgbClr val="C00000"/>
                </a:solidFill>
              </a:rPr>
              <a:t>8 </a:t>
            </a:r>
            <a:r>
              <a:rPr lang="en-US" altLang="zh-CN" sz="2000" dirty="0">
                <a:solidFill>
                  <a:schemeClr val="tx1"/>
                </a:solidFill>
              </a:rPr>
              <a:t>(mod 12)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9≡4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3 (mod 12)</a:t>
            </a:r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1475656" y="1666561"/>
            <a:ext cx="7561018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         </a:t>
            </a:r>
            <a:r>
              <a:rPr lang="en-US" altLang="zh-CN" baseline="-25000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负数</a:t>
            </a:r>
            <a:r>
              <a:rPr lang="zh-CN" altLang="en-US" u="sng" dirty="0">
                <a:solidFill>
                  <a:schemeClr val="tx1"/>
                </a:solidFill>
              </a:rPr>
              <a:t>用其正补数表示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1800" dirty="0">
                <a:solidFill>
                  <a:srgbClr val="FF3399"/>
                </a:solidFill>
              </a:rPr>
              <a:t>←加负数＝减正数</a:t>
            </a:r>
            <a:endParaRPr lang="en-US" altLang="zh-CN" sz="18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r>
              <a:rPr lang="zh-CN" altLang="en-US" u="sng" dirty="0">
                <a:solidFill>
                  <a:schemeClr val="tx1"/>
                </a:solidFill>
              </a:rPr>
              <a:t>表示本身</a:t>
            </a:r>
            <a:r>
              <a:rPr lang="en-US" altLang="zh-CN" u="sng" dirty="0">
                <a:solidFill>
                  <a:schemeClr val="tx1"/>
                </a:solidFill>
              </a:rPr>
              <a:t>/</a:t>
            </a:r>
            <a:r>
              <a:rPr lang="zh-CN" altLang="en-US" u="sng" dirty="0">
                <a:solidFill>
                  <a:schemeClr val="tx1"/>
                </a:solidFill>
              </a:rPr>
              <a:t>正补数</a:t>
            </a:r>
            <a:r>
              <a:rPr lang="en-US" altLang="zh-CN" dirty="0">
                <a:solidFill>
                  <a:srgbClr val="FF3399"/>
                </a:solidFill>
              </a:rPr>
              <a:t> </a:t>
            </a:r>
            <a:r>
              <a:rPr lang="zh-CN" altLang="en-US" sz="1800" dirty="0">
                <a:solidFill>
                  <a:srgbClr val="FF3399"/>
                </a:solidFill>
              </a:rPr>
              <a:t>←基于最高位进位</a:t>
            </a:r>
            <a:endParaRPr lang="en-US" altLang="zh-CN" dirty="0">
              <a:solidFill>
                <a:srgbClr val="FF33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en-US" altLang="zh-CN" sz="2000" spc="-100" dirty="0">
                <a:solidFill>
                  <a:schemeClr val="tx1"/>
                </a:solidFill>
              </a:rPr>
              <a:t>4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en-US" altLang="zh-CN" sz="2000" spc="-100" dirty="0">
                <a:solidFill>
                  <a:srgbClr val="C00000"/>
                </a:solidFill>
              </a:rPr>
              <a:t>-3</a:t>
            </a:r>
            <a:r>
              <a:rPr lang="en-US" altLang="zh-CN" sz="2000" spc="-100" dirty="0">
                <a:solidFill>
                  <a:schemeClr val="tx1"/>
                </a:solidFill>
              </a:rPr>
              <a:t>)≡4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rgbClr val="C00000"/>
                </a:solidFill>
              </a:rPr>
              <a:t>9</a:t>
            </a:r>
            <a:r>
              <a:rPr lang="en-US" altLang="zh-CN" sz="2000" spc="-100" dirty="0">
                <a:solidFill>
                  <a:schemeClr val="tx1"/>
                </a:solidFill>
              </a:rPr>
              <a:t>≡1 (mod 12)</a:t>
            </a:r>
            <a:r>
              <a:rPr lang="zh-CN" altLang="en-US" sz="2000" spc="-100" dirty="0">
                <a:solidFill>
                  <a:schemeClr val="tx1"/>
                </a:solidFill>
              </a:rPr>
              <a:t>，</a:t>
            </a:r>
            <a:r>
              <a:rPr lang="en-US" altLang="zh-CN" sz="2000" spc="-100" dirty="0">
                <a:solidFill>
                  <a:schemeClr val="tx1"/>
                </a:solidFill>
              </a:rPr>
              <a:t>(-4)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2≡8</a:t>
            </a:r>
            <a:r>
              <a:rPr lang="zh-CN" altLang="en-US" sz="2000" spc="-100" dirty="0">
                <a:solidFill>
                  <a:schemeClr val="tx1"/>
                </a:solidFill>
              </a:rPr>
              <a:t>＋</a:t>
            </a:r>
            <a:r>
              <a:rPr lang="en-US" altLang="zh-CN" sz="2000" spc="-100" dirty="0">
                <a:solidFill>
                  <a:schemeClr val="tx1"/>
                </a:solidFill>
              </a:rPr>
              <a:t>2≡10 (mod 12)</a:t>
            </a: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6444208" y="6405712"/>
            <a:ext cx="1152128" cy="263648"/>
          </a:xfrm>
          <a:prstGeom prst="borderCallout2">
            <a:avLst>
              <a:gd name="adj1" fmla="val 54480"/>
              <a:gd name="adj2" fmla="val 239"/>
              <a:gd name="adj3" fmla="val 53633"/>
              <a:gd name="adj4" fmla="val -11680"/>
              <a:gd name="adj5" fmla="val -169751"/>
              <a:gd name="adj6" fmla="val -3062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＝正补数</a:t>
            </a:r>
            <a:endParaRPr lang="zh-CN" altLang="en-US" sz="1800" b="1" i="1" dirty="0">
              <a:solidFill>
                <a:schemeClr val="tx1"/>
              </a:solidFill>
              <a:latin typeface="+mn-lt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3923928" y="2888904"/>
            <a:ext cx="4104456" cy="468088"/>
            <a:chOff x="3923928" y="2888904"/>
            <a:chExt cx="4104456" cy="468088"/>
          </a:xfrm>
        </p:grpSpPr>
        <p:sp>
          <p:nvSpPr>
            <p:cNvPr id="20" name="Text Box 260"/>
            <p:cNvSpPr txBox="1">
              <a:spLocks noChangeArrowheads="1"/>
            </p:cNvSpPr>
            <p:nvPr/>
          </p:nvSpPr>
          <p:spPr bwMode="auto">
            <a:xfrm>
              <a:off x="3923928" y="3068992"/>
              <a:ext cx="4104456" cy="288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需求：额外表示结果符号</a:t>
              </a:r>
              <a:r>
                <a:rPr lang="en-US" altLang="zh-CN" sz="1800" spc="-1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spc="-100" dirty="0">
                  <a:solidFill>
                    <a:schemeClr val="tx1"/>
                  </a:solidFill>
                </a:rPr>
                <a:t>本身或正补数</a:t>
              </a:r>
              <a:r>
                <a:rPr lang="en-US" altLang="zh-CN" sz="1800" spc="-100" dirty="0">
                  <a:solidFill>
                    <a:schemeClr val="tx1"/>
                  </a:solidFill>
                </a:rPr>
                <a:t>)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flipH="1" flipV="1">
              <a:off x="4355977" y="2888904"/>
              <a:ext cx="2088231" cy="180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V="1">
              <a:off x="7308304" y="2888904"/>
              <a:ext cx="360040" cy="180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</p:grpSp>
      <p:pic>
        <p:nvPicPr>
          <p:cNvPr id="11" name="音频 10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819"/>
    </mc:Choice>
    <mc:Fallback xmlns="">
      <p:transition spd="slow" advTm="3081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0" dur="1" fill="hold"/>
                                        <p:tgtEl>
                                          <p:spTgt spid="11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706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6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706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70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0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370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9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11"/>
                </p:tgtEl>
              </p:cMediaNode>
            </p:audio>
          </p:childTnLst>
        </p:cTn>
      </p:par>
    </p:tnLst>
    <p:bldLst>
      <p:bldP spid="23" grpId="0" animBg="1"/>
      <p:bldP spid="370694" grpId="0"/>
      <p:bldP spid="370695" grpId="0"/>
      <p:bldP spid="370700" grpId="0"/>
      <p:bldP spid="19" grpId="0"/>
      <p:bldP spid="22" grpId="0"/>
      <p:bldP spid="24" grpId="0" animBg="1"/>
      <p:bldP spid="24" grpId="1" animBg="1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061609-D5AD-4BC7-9915-45D6E081292C}" type="slidenum">
              <a:rPr lang="en-US" altLang="zh-CN"/>
              <a:pPr/>
              <a:t>100</a:t>
            </a:fld>
            <a:endParaRPr lang="en-US" altLang="zh-CN"/>
          </a:p>
        </p:txBody>
      </p:sp>
      <p:sp>
        <p:nvSpPr>
          <p:cNvPr id="419235" name="Text Box 419"/>
          <p:cNvSpPr txBox="1">
            <a:spLocks noChangeArrowheads="1"/>
          </p:cNvSpPr>
          <p:nvPr/>
        </p:nvSpPr>
        <p:spPr bwMode="auto">
          <a:xfrm>
            <a:off x="179388" y="332656"/>
            <a:ext cx="5581649" cy="37087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、串行进位加法器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*组成：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个全加器、串行进位逻辑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串行进位逻辑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5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特点：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19295" name="Group 479"/>
          <p:cNvGrpSpPr>
            <a:grpSpLocks/>
          </p:cNvGrpSpPr>
          <p:nvPr/>
        </p:nvGrpSpPr>
        <p:grpSpPr bwMode="auto">
          <a:xfrm>
            <a:off x="1476375" y="1270199"/>
            <a:ext cx="6626225" cy="1582737"/>
            <a:chOff x="930" y="755"/>
            <a:chExt cx="4174" cy="997"/>
          </a:xfrm>
        </p:grpSpPr>
        <p:sp>
          <p:nvSpPr>
            <p:cNvPr id="419237" name="Text Box 421"/>
            <p:cNvSpPr txBox="1">
              <a:spLocks noChangeArrowheads="1"/>
            </p:cNvSpPr>
            <p:nvPr/>
          </p:nvSpPr>
          <p:spPr bwMode="auto">
            <a:xfrm>
              <a:off x="4195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38" name="Text Box 422"/>
            <p:cNvSpPr txBox="1">
              <a:spLocks noChangeArrowheads="1"/>
            </p:cNvSpPr>
            <p:nvPr/>
          </p:nvSpPr>
          <p:spPr bwMode="auto">
            <a:xfrm>
              <a:off x="4331" y="755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39" name="Text Box 423"/>
            <p:cNvSpPr txBox="1">
              <a:spLocks noChangeArrowheads="1"/>
            </p:cNvSpPr>
            <p:nvPr/>
          </p:nvSpPr>
          <p:spPr bwMode="auto">
            <a:xfrm>
              <a:off x="3968" y="1027"/>
              <a:ext cx="227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19240" name="Text Box 424"/>
            <p:cNvSpPr txBox="1">
              <a:spLocks noChangeArrowheads="1"/>
            </p:cNvSpPr>
            <p:nvPr/>
          </p:nvSpPr>
          <p:spPr bwMode="auto">
            <a:xfrm>
              <a:off x="4286" y="1526"/>
              <a:ext cx="499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19241" name="Text Box 425"/>
            <p:cNvSpPr txBox="1">
              <a:spLocks noChangeArrowheads="1"/>
            </p:cNvSpPr>
            <p:nvPr/>
          </p:nvSpPr>
          <p:spPr bwMode="auto">
            <a:xfrm>
              <a:off x="4876" y="1027"/>
              <a:ext cx="22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19242" name="Line 426"/>
            <p:cNvSpPr>
              <a:spLocks noChangeShapeType="1"/>
            </p:cNvSpPr>
            <p:nvPr/>
          </p:nvSpPr>
          <p:spPr bwMode="auto">
            <a:xfrm flipH="1" flipV="1">
              <a:off x="3923" y="1254"/>
              <a:ext cx="2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3" name="Line 427"/>
            <p:cNvSpPr>
              <a:spLocks noChangeShapeType="1"/>
            </p:cNvSpPr>
            <p:nvPr/>
          </p:nvSpPr>
          <p:spPr bwMode="auto">
            <a:xfrm flipH="1" flipV="1">
              <a:off x="4740" y="1253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4" name="Text Box 428"/>
            <p:cNvSpPr txBox="1">
              <a:spLocks noChangeArrowheads="1"/>
            </p:cNvSpPr>
            <p:nvPr/>
          </p:nvSpPr>
          <p:spPr bwMode="auto">
            <a:xfrm>
              <a:off x="2336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5" name="Text Box 429"/>
            <p:cNvSpPr txBox="1">
              <a:spLocks noChangeArrowheads="1"/>
            </p:cNvSpPr>
            <p:nvPr/>
          </p:nvSpPr>
          <p:spPr bwMode="auto">
            <a:xfrm>
              <a:off x="2019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n-2</a:t>
              </a:r>
            </a:p>
          </p:txBody>
        </p:sp>
        <p:sp>
          <p:nvSpPr>
            <p:cNvPr id="419246" name="Line 430"/>
            <p:cNvSpPr>
              <a:spLocks noChangeShapeType="1"/>
            </p:cNvSpPr>
            <p:nvPr/>
          </p:nvSpPr>
          <p:spPr bwMode="auto">
            <a:xfrm flipH="1" flipV="1">
              <a:off x="1928" y="1254"/>
              <a:ext cx="40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7" name="Line 431"/>
            <p:cNvSpPr>
              <a:spLocks noChangeShapeType="1"/>
            </p:cNvSpPr>
            <p:nvPr/>
          </p:nvSpPr>
          <p:spPr bwMode="auto">
            <a:xfrm flipH="1" flipV="1">
              <a:off x="2880" y="1254"/>
              <a:ext cx="36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48" name="Text Box 432"/>
            <p:cNvSpPr txBox="1">
              <a:spLocks noChangeArrowheads="1"/>
            </p:cNvSpPr>
            <p:nvPr/>
          </p:nvSpPr>
          <p:spPr bwMode="auto">
            <a:xfrm>
              <a:off x="1382" y="1072"/>
              <a:ext cx="546" cy="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19249" name="Line 433"/>
            <p:cNvSpPr>
              <a:spLocks noChangeShapeType="1"/>
            </p:cNvSpPr>
            <p:nvPr/>
          </p:nvSpPr>
          <p:spPr bwMode="auto">
            <a:xfrm flipV="1">
              <a:off x="1654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0" name="Text Box 434"/>
            <p:cNvSpPr txBox="1">
              <a:spLocks noChangeArrowheads="1"/>
            </p:cNvSpPr>
            <p:nvPr/>
          </p:nvSpPr>
          <p:spPr bwMode="auto">
            <a:xfrm>
              <a:off x="1564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51" name="Text Box 435"/>
            <p:cNvSpPr txBox="1">
              <a:spLocks noChangeArrowheads="1"/>
            </p:cNvSpPr>
            <p:nvPr/>
          </p:nvSpPr>
          <p:spPr bwMode="auto">
            <a:xfrm>
              <a:off x="975" y="1027"/>
              <a:ext cx="272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n-1</a:t>
              </a:r>
            </a:p>
          </p:txBody>
        </p:sp>
        <p:sp>
          <p:nvSpPr>
            <p:cNvPr id="419252" name="Text Box 436"/>
            <p:cNvSpPr txBox="1">
              <a:spLocks noChangeArrowheads="1"/>
            </p:cNvSpPr>
            <p:nvPr/>
          </p:nvSpPr>
          <p:spPr bwMode="auto">
            <a:xfrm>
              <a:off x="1456" y="1551"/>
              <a:ext cx="608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n-1</a:t>
              </a:r>
            </a:p>
          </p:txBody>
        </p:sp>
        <p:sp>
          <p:nvSpPr>
            <p:cNvPr id="419253" name="Line 437"/>
            <p:cNvSpPr>
              <a:spLocks noChangeShapeType="1"/>
            </p:cNvSpPr>
            <p:nvPr/>
          </p:nvSpPr>
          <p:spPr bwMode="auto">
            <a:xfrm flipH="1" flipV="1">
              <a:off x="930" y="1253"/>
              <a:ext cx="452" cy="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4" name="Line 438"/>
            <p:cNvSpPr>
              <a:spLocks noChangeShapeType="1"/>
            </p:cNvSpPr>
            <p:nvPr/>
          </p:nvSpPr>
          <p:spPr bwMode="auto">
            <a:xfrm flipH="1" flipV="1">
              <a:off x="1836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5" name="Line 439"/>
            <p:cNvSpPr>
              <a:spLocks noChangeShapeType="1"/>
            </p:cNvSpPr>
            <p:nvPr/>
          </p:nvSpPr>
          <p:spPr bwMode="auto">
            <a:xfrm flipH="1" flipV="1">
              <a:off x="1518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6" name="Text Box 440"/>
            <p:cNvSpPr txBox="1">
              <a:spLocks noChangeArrowheads="1"/>
            </p:cNvSpPr>
            <p:nvPr/>
          </p:nvSpPr>
          <p:spPr bwMode="auto">
            <a:xfrm>
              <a:off x="2972" y="1027"/>
              <a:ext cx="31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n-3</a:t>
              </a:r>
            </a:p>
          </p:txBody>
        </p:sp>
        <p:sp>
          <p:nvSpPr>
            <p:cNvPr id="419257" name="Text Box 441"/>
            <p:cNvSpPr txBox="1">
              <a:spLocks noChangeArrowheads="1"/>
            </p:cNvSpPr>
            <p:nvPr/>
          </p:nvSpPr>
          <p:spPr bwMode="auto">
            <a:xfrm>
              <a:off x="3334" y="1072"/>
              <a:ext cx="590" cy="31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……</a:t>
              </a:r>
              <a:endParaRPr lang="en-US" altLang="zh-CN" sz="2800" baseline="-20000">
                <a:solidFill>
                  <a:schemeClr val="tx1"/>
                </a:solidFill>
              </a:endParaRPr>
            </a:p>
          </p:txBody>
        </p:sp>
        <p:sp>
          <p:nvSpPr>
            <p:cNvPr id="419258" name="Line 442"/>
            <p:cNvSpPr>
              <a:spLocks noChangeShapeType="1"/>
            </p:cNvSpPr>
            <p:nvPr/>
          </p:nvSpPr>
          <p:spPr bwMode="auto">
            <a:xfrm flipV="1">
              <a:off x="2608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59" name="Text Box 443"/>
            <p:cNvSpPr txBox="1">
              <a:spLocks noChangeArrowheads="1"/>
            </p:cNvSpPr>
            <p:nvPr/>
          </p:nvSpPr>
          <p:spPr bwMode="auto">
            <a:xfrm>
              <a:off x="2535" y="755"/>
              <a:ext cx="31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</a:t>
              </a:r>
            </a:p>
          </p:txBody>
        </p:sp>
        <p:sp>
          <p:nvSpPr>
            <p:cNvPr id="419260" name="Text Box 444"/>
            <p:cNvSpPr txBox="1">
              <a:spLocks noChangeArrowheads="1"/>
            </p:cNvSpPr>
            <p:nvPr/>
          </p:nvSpPr>
          <p:spPr bwMode="auto">
            <a:xfrm>
              <a:off x="2427" y="1551"/>
              <a:ext cx="635" cy="20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  <a:r>
                <a:rPr lang="en-US" altLang="zh-CN" sz="2000">
                  <a:solidFill>
                    <a:schemeClr val="accent2"/>
                  </a:solidFill>
                </a:rPr>
                <a:t> B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n-2</a:t>
              </a:r>
            </a:p>
          </p:txBody>
        </p:sp>
        <p:sp>
          <p:nvSpPr>
            <p:cNvPr id="419261" name="Line 445"/>
            <p:cNvSpPr>
              <a:spLocks noChangeShapeType="1"/>
            </p:cNvSpPr>
            <p:nvPr/>
          </p:nvSpPr>
          <p:spPr bwMode="auto">
            <a:xfrm flipH="1" flipV="1">
              <a:off x="2790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2" name="Line 446"/>
            <p:cNvSpPr>
              <a:spLocks noChangeShapeType="1"/>
            </p:cNvSpPr>
            <p:nvPr/>
          </p:nvSpPr>
          <p:spPr bwMode="auto">
            <a:xfrm flipH="1" flipV="1">
              <a:off x="2472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3" name="Line 447"/>
            <p:cNvSpPr>
              <a:spLocks noChangeShapeType="1"/>
            </p:cNvSpPr>
            <p:nvPr/>
          </p:nvSpPr>
          <p:spPr bwMode="auto">
            <a:xfrm flipV="1">
              <a:off x="4467" y="936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4" name="Line 448"/>
            <p:cNvSpPr>
              <a:spLocks noChangeShapeType="1"/>
            </p:cNvSpPr>
            <p:nvPr/>
          </p:nvSpPr>
          <p:spPr bwMode="auto">
            <a:xfrm flipH="1" flipV="1">
              <a:off x="4649" y="1435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5" name="Line 449"/>
            <p:cNvSpPr>
              <a:spLocks noChangeShapeType="1"/>
            </p:cNvSpPr>
            <p:nvPr/>
          </p:nvSpPr>
          <p:spPr bwMode="auto">
            <a:xfrm flipH="1" flipV="1">
              <a:off x="4331" y="1435"/>
              <a:ext cx="2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9266" name="Rectangle 450"/>
            <p:cNvSpPr>
              <a:spLocks noChangeArrowheads="1"/>
            </p:cNvSpPr>
            <p:nvPr/>
          </p:nvSpPr>
          <p:spPr bwMode="auto">
            <a:xfrm>
              <a:off x="1292" y="1028"/>
              <a:ext cx="3538" cy="499"/>
            </a:xfrm>
            <a:prstGeom prst="rect">
              <a:avLst/>
            </a:prstGeom>
            <a:noFill/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419278" name="Text Box 462"/>
          <p:cNvSpPr txBox="1">
            <a:spLocks noChangeArrowheads="1"/>
          </p:cNvSpPr>
          <p:nvPr/>
        </p:nvSpPr>
        <p:spPr bwMode="auto">
          <a:xfrm>
            <a:off x="3203724" y="2924944"/>
            <a:ext cx="58327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串行形成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→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</a:p>
        </p:txBody>
      </p:sp>
      <p:sp>
        <p:nvSpPr>
          <p:cNvPr id="419283" name="Text Box 467"/>
          <p:cNvSpPr txBox="1">
            <a:spLocks noChangeArrowheads="1"/>
          </p:cNvSpPr>
          <p:nvPr/>
        </p:nvSpPr>
        <p:spPr bwMode="auto">
          <a:xfrm>
            <a:off x="1619672" y="3429000"/>
            <a:ext cx="568875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进位电路简单，运算速度慢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T</a:t>
            </a:r>
            <a:r>
              <a:rPr lang="zh-CN" altLang="en-US" baseline="-18000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n</a:t>
            </a:r>
            <a:r>
              <a:rPr lang="en-US" altLang="zh-CN" dirty="0" err="1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dirty="0" err="1">
                <a:solidFill>
                  <a:schemeClr val="tx1"/>
                </a:solidFill>
              </a:rPr>
              <a:t>Δt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19285" name="Text Box 469"/>
          <p:cNvSpPr txBox="1">
            <a:spLocks noChangeArrowheads="1"/>
          </p:cNvSpPr>
          <p:nvPr/>
        </p:nvSpPr>
        <p:spPr bwMode="auto">
          <a:xfrm>
            <a:off x="179388" y="39330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、先行进位加法器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同时形成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，以提高运算速度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19287" name="Text Box 471"/>
          <p:cNvSpPr txBox="1">
            <a:spLocks noChangeArrowheads="1"/>
          </p:cNvSpPr>
          <p:nvPr/>
        </p:nvSpPr>
        <p:spPr bwMode="auto">
          <a:xfrm>
            <a:off x="191294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进位辅助函数：</a:t>
            </a:r>
            <a:r>
              <a:rPr lang="zh-CN" altLang="en-US" dirty="0">
                <a:solidFill>
                  <a:schemeClr val="tx1"/>
                </a:solidFill>
              </a:rPr>
              <a:t>假设</a:t>
            </a:r>
            <a:r>
              <a:rPr lang="en-US" altLang="zh-CN" dirty="0" err="1">
                <a:solidFill>
                  <a:schemeClr val="tx1"/>
                </a:solidFill>
              </a:rPr>
              <a:t>C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)C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accent2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产生函数</a:t>
            </a:r>
            <a:r>
              <a:rPr lang="en-US" altLang="zh-CN" dirty="0" err="1">
                <a:solidFill>
                  <a:schemeClr val="accent2"/>
                </a:solidFill>
              </a:rPr>
              <a:t>G</a:t>
            </a:r>
            <a:r>
              <a:rPr lang="en-US" altLang="zh-CN" baseline="-20000" dirty="0" err="1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20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产生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传递函数</a:t>
            </a:r>
            <a:r>
              <a:rPr lang="en-US" altLang="zh-CN" dirty="0">
                <a:solidFill>
                  <a:schemeClr val="accent2"/>
                </a:solidFill>
              </a:rPr>
              <a:t>P</a:t>
            </a:r>
            <a:r>
              <a:rPr lang="en-US" altLang="zh-CN" baseline="-20000" dirty="0">
                <a:solidFill>
                  <a:schemeClr val="accent2"/>
                </a:solidFill>
              </a:rPr>
              <a:t>i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，本地</a:t>
            </a:r>
            <a:r>
              <a:rPr lang="zh-CN" altLang="en-US" u="sng" dirty="0">
                <a:solidFill>
                  <a:schemeClr val="tx1"/>
                </a:solidFill>
              </a:rPr>
              <a:t>传递</a:t>
            </a:r>
            <a:r>
              <a:rPr lang="zh-CN" altLang="en-US" dirty="0">
                <a:solidFill>
                  <a:schemeClr val="tx1"/>
                </a:solidFill>
              </a:rPr>
              <a:t>进位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依赖于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i-1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9" name="AutoShape 1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9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9278" grpId="0"/>
      <p:bldP spid="419283" grpId="0"/>
      <p:bldP spid="419285" grpId="0"/>
      <p:bldP spid="419287" grpId="0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0C7D1D-A64B-4C93-9293-5BEB3CC7A7C2}" type="slidenum">
              <a:rPr lang="en-US" altLang="zh-CN"/>
              <a:pPr/>
              <a:t>101</a:t>
            </a:fld>
            <a:endParaRPr lang="en-US" altLang="zh-CN"/>
          </a:p>
        </p:txBody>
      </p:sp>
      <p:sp>
        <p:nvSpPr>
          <p:cNvPr id="336051" name="Text Box 179"/>
          <p:cNvSpPr txBox="1">
            <a:spLocks noChangeArrowheads="1"/>
          </p:cNvSpPr>
          <p:nvPr/>
        </p:nvSpPr>
        <p:spPr bwMode="auto">
          <a:xfrm>
            <a:off x="179388" y="256411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位先行进位电路：</a:t>
            </a:r>
          </a:p>
        </p:txBody>
      </p:sp>
      <p:grpSp>
        <p:nvGrpSpPr>
          <p:cNvPr id="96" name="组合 95"/>
          <p:cNvGrpSpPr/>
          <p:nvPr/>
        </p:nvGrpSpPr>
        <p:grpSpPr>
          <a:xfrm>
            <a:off x="827088" y="2996977"/>
            <a:ext cx="8135937" cy="2808287"/>
            <a:chOff x="827088" y="2925763"/>
            <a:chExt cx="8135937" cy="2808287"/>
          </a:xfrm>
        </p:grpSpPr>
        <p:sp>
          <p:nvSpPr>
            <p:cNvPr id="336143" name="Rectangle 271"/>
            <p:cNvSpPr>
              <a:spLocks noChangeArrowheads="1"/>
            </p:cNvSpPr>
            <p:nvPr/>
          </p:nvSpPr>
          <p:spPr bwMode="auto">
            <a:xfrm>
              <a:off x="2843213" y="3789363"/>
              <a:ext cx="649287" cy="215900"/>
            </a:xfrm>
            <a:prstGeom prst="rect">
              <a:avLst/>
            </a:prstGeom>
            <a:solidFill>
              <a:srgbClr val="CC6600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none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4" name="Rectangle 272"/>
            <p:cNvSpPr>
              <a:spLocks noChangeArrowheads="1"/>
            </p:cNvSpPr>
            <p:nvPr/>
          </p:nvSpPr>
          <p:spPr bwMode="auto">
            <a:xfrm>
              <a:off x="827088" y="3357563"/>
              <a:ext cx="7632700" cy="20161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6145" name="Text Box 273"/>
            <p:cNvSpPr txBox="1">
              <a:spLocks noChangeArrowheads="1"/>
            </p:cNvSpPr>
            <p:nvPr/>
          </p:nvSpPr>
          <p:spPr bwMode="auto">
            <a:xfrm>
              <a:off x="7596188" y="3502025"/>
              <a:ext cx="792162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46" name="Line 274"/>
            <p:cNvSpPr>
              <a:spLocks noChangeShapeType="1"/>
            </p:cNvSpPr>
            <p:nvPr/>
          </p:nvSpPr>
          <p:spPr bwMode="auto">
            <a:xfrm>
              <a:off x="3562350" y="4222750"/>
              <a:ext cx="496887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47" name="Text Box 275"/>
            <p:cNvSpPr txBox="1">
              <a:spLocks noChangeArrowheads="1"/>
            </p:cNvSpPr>
            <p:nvPr/>
          </p:nvSpPr>
          <p:spPr bwMode="auto">
            <a:xfrm>
              <a:off x="8602663" y="4006850"/>
              <a:ext cx="360362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36148" name="Rectangle 276"/>
            <p:cNvSpPr>
              <a:spLocks noChangeArrowheads="1"/>
            </p:cNvSpPr>
            <p:nvPr/>
          </p:nvSpPr>
          <p:spPr bwMode="auto">
            <a:xfrm>
              <a:off x="7596188" y="3790950"/>
              <a:ext cx="2889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49" name="Rectangle 277"/>
            <p:cNvSpPr>
              <a:spLocks noChangeArrowheads="1"/>
            </p:cNvSpPr>
            <p:nvPr/>
          </p:nvSpPr>
          <p:spPr bwMode="auto">
            <a:xfrm>
              <a:off x="7883525" y="3790950"/>
              <a:ext cx="5048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0" name="Text Box 278"/>
            <p:cNvSpPr txBox="1">
              <a:spLocks noChangeArrowheads="1"/>
            </p:cNvSpPr>
            <p:nvPr/>
          </p:nvSpPr>
          <p:spPr bwMode="auto">
            <a:xfrm>
              <a:off x="6083300" y="3502025"/>
              <a:ext cx="122555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1" name="Rectangle 279"/>
            <p:cNvSpPr>
              <a:spLocks noChangeArrowheads="1"/>
            </p:cNvSpPr>
            <p:nvPr/>
          </p:nvSpPr>
          <p:spPr bwMode="auto">
            <a:xfrm>
              <a:off x="6083300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2" name="Rectangle 280"/>
            <p:cNvSpPr>
              <a:spLocks noChangeArrowheads="1"/>
            </p:cNvSpPr>
            <p:nvPr/>
          </p:nvSpPr>
          <p:spPr bwMode="auto">
            <a:xfrm>
              <a:off x="6300788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3" name="Rectangle 281"/>
            <p:cNvSpPr>
              <a:spLocks noChangeArrowheads="1"/>
            </p:cNvSpPr>
            <p:nvPr/>
          </p:nvSpPr>
          <p:spPr bwMode="auto">
            <a:xfrm>
              <a:off x="6732588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4" name="Text Box 282"/>
            <p:cNvSpPr txBox="1">
              <a:spLocks noChangeArrowheads="1"/>
            </p:cNvSpPr>
            <p:nvPr/>
          </p:nvSpPr>
          <p:spPr bwMode="auto">
            <a:xfrm>
              <a:off x="3922713" y="3502025"/>
              <a:ext cx="1944687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>
                  <a:solidFill>
                    <a:schemeClr val="tx1"/>
                  </a:solidFill>
                </a:rPr>
                <a:t>≥</a:t>
              </a:r>
              <a:r>
                <a:rPr lang="en-US" altLang="zh-CN" sz="2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55" name="Rectangle 283"/>
            <p:cNvSpPr>
              <a:spLocks noChangeArrowheads="1"/>
            </p:cNvSpPr>
            <p:nvPr/>
          </p:nvSpPr>
          <p:spPr bwMode="auto">
            <a:xfrm>
              <a:off x="3922713" y="3790950"/>
              <a:ext cx="217487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6156" name="Rectangle 284"/>
            <p:cNvSpPr>
              <a:spLocks noChangeArrowheads="1"/>
            </p:cNvSpPr>
            <p:nvPr/>
          </p:nvSpPr>
          <p:spPr bwMode="auto">
            <a:xfrm>
              <a:off x="4138613" y="3790950"/>
              <a:ext cx="4318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7" name="Rectangle 285"/>
            <p:cNvSpPr>
              <a:spLocks noChangeArrowheads="1"/>
            </p:cNvSpPr>
            <p:nvPr/>
          </p:nvSpPr>
          <p:spPr bwMode="auto">
            <a:xfrm>
              <a:off x="4570413" y="3790950"/>
              <a:ext cx="576262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8" name="Rectangle 286"/>
            <p:cNvSpPr>
              <a:spLocks noChangeArrowheads="1"/>
            </p:cNvSpPr>
            <p:nvPr/>
          </p:nvSpPr>
          <p:spPr bwMode="auto">
            <a:xfrm>
              <a:off x="5146675" y="3790950"/>
              <a:ext cx="720725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59" name="Text Box 287"/>
            <p:cNvSpPr txBox="1">
              <a:spLocks noChangeArrowheads="1"/>
            </p:cNvSpPr>
            <p:nvPr/>
          </p:nvSpPr>
          <p:spPr bwMode="auto">
            <a:xfrm>
              <a:off x="898525" y="3502025"/>
              <a:ext cx="2809875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160" name="Rectangle 288"/>
            <p:cNvSpPr>
              <a:spLocks noChangeArrowheads="1"/>
            </p:cNvSpPr>
            <p:nvPr/>
          </p:nvSpPr>
          <p:spPr bwMode="auto">
            <a:xfrm>
              <a:off x="898525" y="3790950"/>
              <a:ext cx="217487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1" name="Rectangle 289"/>
            <p:cNvSpPr>
              <a:spLocks noChangeArrowheads="1"/>
            </p:cNvSpPr>
            <p:nvPr/>
          </p:nvSpPr>
          <p:spPr bwMode="auto">
            <a:xfrm>
              <a:off x="1116013" y="3790950"/>
              <a:ext cx="431800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2" name="Rectangle 290"/>
            <p:cNvSpPr>
              <a:spLocks noChangeArrowheads="1"/>
            </p:cNvSpPr>
            <p:nvPr/>
          </p:nvSpPr>
          <p:spPr bwMode="auto">
            <a:xfrm>
              <a:off x="1547813" y="3790950"/>
              <a:ext cx="576262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3" name="Rectangle 291"/>
            <p:cNvSpPr>
              <a:spLocks noChangeArrowheads="1"/>
            </p:cNvSpPr>
            <p:nvPr/>
          </p:nvSpPr>
          <p:spPr bwMode="auto">
            <a:xfrm>
              <a:off x="2124075" y="3790950"/>
              <a:ext cx="720725" cy="215900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4" name="Rectangle 292"/>
            <p:cNvSpPr>
              <a:spLocks noChangeArrowheads="1"/>
            </p:cNvSpPr>
            <p:nvPr/>
          </p:nvSpPr>
          <p:spPr bwMode="auto">
            <a:xfrm>
              <a:off x="2844800" y="3790950"/>
              <a:ext cx="863600" cy="2159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336165" name="Line 293"/>
            <p:cNvSpPr>
              <a:spLocks noChangeShapeType="1"/>
            </p:cNvSpPr>
            <p:nvPr/>
          </p:nvSpPr>
          <p:spPr bwMode="auto">
            <a:xfrm>
              <a:off x="3419475" y="4365625"/>
              <a:ext cx="46085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6" name="Line 294"/>
            <p:cNvSpPr>
              <a:spLocks noChangeShapeType="1"/>
            </p:cNvSpPr>
            <p:nvPr/>
          </p:nvSpPr>
          <p:spPr bwMode="auto">
            <a:xfrm flipV="1">
              <a:off x="2698750" y="4510088"/>
              <a:ext cx="50403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7" name="Line 295"/>
            <p:cNvSpPr>
              <a:spLocks noChangeShapeType="1"/>
            </p:cNvSpPr>
            <p:nvPr/>
          </p:nvSpPr>
          <p:spPr bwMode="auto">
            <a:xfrm flipV="1">
              <a:off x="2554288" y="4654550"/>
              <a:ext cx="43211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8" name="Line 296"/>
            <p:cNvSpPr>
              <a:spLocks noChangeShapeType="1"/>
            </p:cNvSpPr>
            <p:nvPr/>
          </p:nvSpPr>
          <p:spPr bwMode="auto">
            <a:xfrm flipV="1">
              <a:off x="1978025" y="4799013"/>
              <a:ext cx="42497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69" name="Line 297"/>
            <p:cNvSpPr>
              <a:spLocks noChangeShapeType="1"/>
            </p:cNvSpPr>
            <p:nvPr/>
          </p:nvSpPr>
          <p:spPr bwMode="auto">
            <a:xfrm flipH="1">
              <a:off x="8243888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0" name="Line 298"/>
            <p:cNvSpPr>
              <a:spLocks noChangeShapeType="1"/>
            </p:cNvSpPr>
            <p:nvPr/>
          </p:nvSpPr>
          <p:spPr bwMode="auto">
            <a:xfrm flipV="1">
              <a:off x="8029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1" name="Line 299"/>
            <p:cNvSpPr>
              <a:spLocks noChangeShapeType="1"/>
            </p:cNvSpPr>
            <p:nvPr/>
          </p:nvSpPr>
          <p:spPr bwMode="auto">
            <a:xfrm flipV="1">
              <a:off x="77406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2" name="Line 300"/>
            <p:cNvSpPr>
              <a:spLocks noChangeShapeType="1"/>
            </p:cNvSpPr>
            <p:nvPr/>
          </p:nvSpPr>
          <p:spPr bwMode="auto">
            <a:xfrm flipV="1">
              <a:off x="62293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3" name="Line 301"/>
            <p:cNvSpPr>
              <a:spLocks noChangeShapeType="1"/>
            </p:cNvSpPr>
            <p:nvPr/>
          </p:nvSpPr>
          <p:spPr bwMode="auto">
            <a:xfrm>
              <a:off x="644366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4" name="Line 302"/>
            <p:cNvSpPr>
              <a:spLocks noChangeShapeType="1"/>
            </p:cNvSpPr>
            <p:nvPr/>
          </p:nvSpPr>
          <p:spPr bwMode="auto">
            <a:xfrm>
              <a:off x="665956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5" name="Line 303"/>
            <p:cNvSpPr>
              <a:spLocks noChangeShapeType="1"/>
            </p:cNvSpPr>
            <p:nvPr/>
          </p:nvSpPr>
          <p:spPr bwMode="auto">
            <a:xfrm flipH="1">
              <a:off x="7162800" y="4006850"/>
              <a:ext cx="1587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6" name="Line 304"/>
            <p:cNvSpPr>
              <a:spLocks noChangeShapeType="1"/>
            </p:cNvSpPr>
            <p:nvPr/>
          </p:nvSpPr>
          <p:spPr bwMode="auto">
            <a:xfrm>
              <a:off x="7019925" y="4006850"/>
              <a:ext cx="1587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7" name="Line 305"/>
            <p:cNvSpPr>
              <a:spLocks noChangeShapeType="1"/>
            </p:cNvSpPr>
            <p:nvPr/>
          </p:nvSpPr>
          <p:spPr bwMode="auto">
            <a:xfrm flipV="1">
              <a:off x="6877050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8" name="Line 306"/>
            <p:cNvSpPr>
              <a:spLocks noChangeShapeType="1"/>
            </p:cNvSpPr>
            <p:nvPr/>
          </p:nvSpPr>
          <p:spPr bwMode="auto">
            <a:xfrm>
              <a:off x="1836738" y="4941888"/>
              <a:ext cx="345598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79" name="Line 307"/>
            <p:cNvSpPr>
              <a:spLocks noChangeShapeType="1"/>
            </p:cNvSpPr>
            <p:nvPr/>
          </p:nvSpPr>
          <p:spPr bwMode="auto">
            <a:xfrm>
              <a:off x="1403350" y="5086350"/>
              <a:ext cx="26654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0" name="Line 308"/>
            <p:cNvSpPr>
              <a:spLocks noChangeShapeType="1"/>
            </p:cNvSpPr>
            <p:nvPr/>
          </p:nvSpPr>
          <p:spPr bwMode="auto">
            <a:xfrm>
              <a:off x="1260475" y="5230813"/>
              <a:ext cx="172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1" name="Text Box 309"/>
            <p:cNvSpPr txBox="1">
              <a:spLocks noChangeArrowheads="1"/>
            </p:cNvSpPr>
            <p:nvPr/>
          </p:nvSpPr>
          <p:spPr bwMode="auto">
            <a:xfrm>
              <a:off x="79295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2" name="Text Box 310"/>
            <p:cNvSpPr txBox="1">
              <a:spLocks noChangeArrowheads="1"/>
            </p:cNvSpPr>
            <p:nvPr/>
          </p:nvSpPr>
          <p:spPr bwMode="auto">
            <a:xfrm>
              <a:off x="75961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6183" name="Line 311"/>
            <p:cNvSpPr>
              <a:spLocks noChangeShapeType="1"/>
            </p:cNvSpPr>
            <p:nvPr/>
          </p:nvSpPr>
          <p:spPr bwMode="auto">
            <a:xfrm flipV="1">
              <a:off x="529272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4" name="Line 312"/>
            <p:cNvSpPr>
              <a:spLocks noChangeShapeType="1"/>
            </p:cNvSpPr>
            <p:nvPr/>
          </p:nvSpPr>
          <p:spPr bwMode="auto">
            <a:xfrm>
              <a:off x="5435600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5" name="Line 313"/>
            <p:cNvSpPr>
              <a:spLocks noChangeShapeType="1"/>
            </p:cNvSpPr>
            <p:nvPr/>
          </p:nvSpPr>
          <p:spPr bwMode="auto">
            <a:xfrm>
              <a:off x="5722938" y="4006850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6" name="Line 314"/>
            <p:cNvSpPr>
              <a:spLocks noChangeShapeType="1"/>
            </p:cNvSpPr>
            <p:nvPr/>
          </p:nvSpPr>
          <p:spPr bwMode="auto">
            <a:xfrm>
              <a:off x="5578475" y="4006850"/>
              <a:ext cx="0" cy="3587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7" name="Line 315"/>
            <p:cNvSpPr>
              <a:spLocks noChangeShapeType="1"/>
            </p:cNvSpPr>
            <p:nvPr/>
          </p:nvSpPr>
          <p:spPr bwMode="auto">
            <a:xfrm>
              <a:off x="47148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8" name="Line 316"/>
            <p:cNvSpPr>
              <a:spLocks noChangeShapeType="1"/>
            </p:cNvSpPr>
            <p:nvPr/>
          </p:nvSpPr>
          <p:spPr bwMode="auto">
            <a:xfrm>
              <a:off x="4859338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89" name="Line 317"/>
            <p:cNvSpPr>
              <a:spLocks noChangeShapeType="1"/>
            </p:cNvSpPr>
            <p:nvPr/>
          </p:nvSpPr>
          <p:spPr bwMode="auto">
            <a:xfrm>
              <a:off x="5002213" y="4006850"/>
              <a:ext cx="1587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0" name="Line 318"/>
            <p:cNvSpPr>
              <a:spLocks noChangeShapeType="1"/>
            </p:cNvSpPr>
            <p:nvPr/>
          </p:nvSpPr>
          <p:spPr bwMode="auto">
            <a:xfrm flipV="1">
              <a:off x="4068763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1" name="Line 319"/>
            <p:cNvSpPr>
              <a:spLocks noChangeShapeType="1"/>
            </p:cNvSpPr>
            <p:nvPr/>
          </p:nvSpPr>
          <p:spPr bwMode="auto">
            <a:xfrm>
              <a:off x="4283075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2" name="Line 320"/>
            <p:cNvSpPr>
              <a:spLocks noChangeShapeType="1"/>
            </p:cNvSpPr>
            <p:nvPr/>
          </p:nvSpPr>
          <p:spPr bwMode="auto">
            <a:xfrm>
              <a:off x="4427538" y="4006850"/>
              <a:ext cx="1587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3" name="Line 321"/>
            <p:cNvSpPr>
              <a:spLocks noChangeShapeType="1"/>
            </p:cNvSpPr>
            <p:nvPr/>
          </p:nvSpPr>
          <p:spPr bwMode="auto">
            <a:xfrm>
              <a:off x="3130550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4" name="Line 322"/>
            <p:cNvSpPr>
              <a:spLocks noChangeShapeType="1"/>
            </p:cNvSpPr>
            <p:nvPr/>
          </p:nvSpPr>
          <p:spPr bwMode="auto">
            <a:xfrm>
              <a:off x="3275013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5" name="Line 323"/>
            <p:cNvSpPr>
              <a:spLocks noChangeShapeType="1"/>
            </p:cNvSpPr>
            <p:nvPr/>
          </p:nvSpPr>
          <p:spPr bwMode="auto">
            <a:xfrm flipV="1">
              <a:off x="3562350" y="4008438"/>
              <a:ext cx="0" cy="21590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6" name="Line 324"/>
            <p:cNvSpPr>
              <a:spLocks noChangeShapeType="1"/>
            </p:cNvSpPr>
            <p:nvPr/>
          </p:nvSpPr>
          <p:spPr bwMode="auto">
            <a:xfrm flipV="1">
              <a:off x="3419475" y="4006850"/>
              <a:ext cx="0" cy="3603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7" name="Line 325"/>
            <p:cNvSpPr>
              <a:spLocks noChangeShapeType="1"/>
            </p:cNvSpPr>
            <p:nvPr/>
          </p:nvSpPr>
          <p:spPr bwMode="auto">
            <a:xfrm flipV="1">
              <a:off x="29876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8" name="Line 326"/>
            <p:cNvSpPr>
              <a:spLocks noChangeShapeType="1"/>
            </p:cNvSpPr>
            <p:nvPr/>
          </p:nvSpPr>
          <p:spPr bwMode="auto">
            <a:xfrm>
              <a:off x="2411413" y="4006850"/>
              <a:ext cx="1587" cy="9350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199" name="Line 327"/>
            <p:cNvSpPr>
              <a:spLocks noChangeShapeType="1"/>
            </p:cNvSpPr>
            <p:nvPr/>
          </p:nvSpPr>
          <p:spPr bwMode="auto">
            <a:xfrm flipH="1" flipV="1">
              <a:off x="2555875" y="4006850"/>
              <a:ext cx="1587" cy="6477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0" name="Line 328"/>
            <p:cNvSpPr>
              <a:spLocks noChangeShapeType="1"/>
            </p:cNvSpPr>
            <p:nvPr/>
          </p:nvSpPr>
          <p:spPr bwMode="auto">
            <a:xfrm flipV="1">
              <a:off x="2698750" y="4006850"/>
              <a:ext cx="0" cy="50323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1" name="Line 329"/>
            <p:cNvSpPr>
              <a:spLocks noChangeShapeType="1"/>
            </p:cNvSpPr>
            <p:nvPr/>
          </p:nvSpPr>
          <p:spPr bwMode="auto">
            <a:xfrm flipH="1">
              <a:off x="2266950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2" name="Line 330"/>
            <p:cNvSpPr>
              <a:spLocks noChangeShapeType="1"/>
            </p:cNvSpPr>
            <p:nvPr/>
          </p:nvSpPr>
          <p:spPr bwMode="auto">
            <a:xfrm flipV="1">
              <a:off x="1836738" y="4006850"/>
              <a:ext cx="0" cy="9366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3" name="Line 331"/>
            <p:cNvSpPr>
              <a:spLocks noChangeShapeType="1"/>
            </p:cNvSpPr>
            <p:nvPr/>
          </p:nvSpPr>
          <p:spPr bwMode="auto">
            <a:xfrm flipH="1" flipV="1">
              <a:off x="1978025" y="4006850"/>
              <a:ext cx="0" cy="7921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4" name="Line 332"/>
            <p:cNvSpPr>
              <a:spLocks noChangeShapeType="1"/>
            </p:cNvSpPr>
            <p:nvPr/>
          </p:nvSpPr>
          <p:spPr bwMode="auto">
            <a:xfrm>
              <a:off x="1690688" y="4006850"/>
              <a:ext cx="1587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5" name="Line 333"/>
            <p:cNvSpPr>
              <a:spLocks noChangeShapeType="1"/>
            </p:cNvSpPr>
            <p:nvPr/>
          </p:nvSpPr>
          <p:spPr bwMode="auto">
            <a:xfrm flipH="1" flipV="1">
              <a:off x="1401763" y="4006850"/>
              <a:ext cx="0" cy="10810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6" name="Line 334"/>
            <p:cNvSpPr>
              <a:spLocks noChangeShapeType="1"/>
            </p:cNvSpPr>
            <p:nvPr/>
          </p:nvSpPr>
          <p:spPr bwMode="auto">
            <a:xfrm flipV="1">
              <a:off x="1260475" y="4006850"/>
              <a:ext cx="0" cy="12239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7" name="Line 335"/>
            <p:cNvSpPr>
              <a:spLocks noChangeShapeType="1"/>
            </p:cNvSpPr>
            <p:nvPr/>
          </p:nvSpPr>
          <p:spPr bwMode="auto">
            <a:xfrm flipV="1">
              <a:off x="1044575" y="4006850"/>
              <a:ext cx="0" cy="143986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08" name="Text Box 336"/>
            <p:cNvSpPr txBox="1">
              <a:spLocks noChangeArrowheads="1"/>
            </p:cNvSpPr>
            <p:nvPr/>
          </p:nvSpPr>
          <p:spPr bwMode="auto">
            <a:xfrm>
              <a:off x="679132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09" name="Text Box 337"/>
            <p:cNvSpPr txBox="1">
              <a:spLocks noChangeArrowheads="1"/>
            </p:cNvSpPr>
            <p:nvPr/>
          </p:nvSpPr>
          <p:spPr bwMode="auto">
            <a:xfrm>
              <a:off x="61277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6210" name="Text Box 338"/>
            <p:cNvSpPr txBox="1">
              <a:spLocks noChangeArrowheads="1"/>
            </p:cNvSpPr>
            <p:nvPr/>
          </p:nvSpPr>
          <p:spPr bwMode="auto">
            <a:xfrm>
              <a:off x="5208588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1" name="Text Box 339"/>
            <p:cNvSpPr txBox="1">
              <a:spLocks noChangeArrowheads="1"/>
            </p:cNvSpPr>
            <p:nvPr/>
          </p:nvSpPr>
          <p:spPr bwMode="auto">
            <a:xfrm>
              <a:off x="3952875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336212" name="Text Box 340"/>
            <p:cNvSpPr txBox="1">
              <a:spLocks noChangeArrowheads="1"/>
            </p:cNvSpPr>
            <p:nvPr/>
          </p:nvSpPr>
          <p:spPr bwMode="auto">
            <a:xfrm>
              <a:off x="2889250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P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3" name="Text Box 341"/>
            <p:cNvSpPr txBox="1">
              <a:spLocks noChangeArrowheads="1"/>
            </p:cNvSpPr>
            <p:nvPr/>
          </p:nvSpPr>
          <p:spPr bwMode="auto">
            <a:xfrm>
              <a:off x="957263" y="544671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G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36214" name="Line 342"/>
            <p:cNvSpPr>
              <a:spLocks noChangeShapeType="1"/>
            </p:cNvSpPr>
            <p:nvPr/>
          </p:nvSpPr>
          <p:spPr bwMode="auto">
            <a:xfrm flipV="1">
              <a:off x="802640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15" name="Text Box 343"/>
            <p:cNvSpPr txBox="1">
              <a:spLocks noChangeArrowheads="1"/>
            </p:cNvSpPr>
            <p:nvPr/>
          </p:nvSpPr>
          <p:spPr bwMode="auto">
            <a:xfrm>
              <a:off x="7885113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336216" name="Text Box 344"/>
            <p:cNvSpPr txBox="1">
              <a:spLocks noChangeArrowheads="1"/>
            </p:cNvSpPr>
            <p:nvPr/>
          </p:nvSpPr>
          <p:spPr bwMode="auto">
            <a:xfrm>
              <a:off x="6588125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336217" name="Text Box 345"/>
            <p:cNvSpPr txBox="1">
              <a:spLocks noChangeArrowheads="1"/>
            </p:cNvSpPr>
            <p:nvPr/>
          </p:nvSpPr>
          <p:spPr bwMode="auto">
            <a:xfrm>
              <a:off x="47879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336218" name="Text Box 346"/>
            <p:cNvSpPr txBox="1">
              <a:spLocks noChangeArrowheads="1"/>
            </p:cNvSpPr>
            <p:nvPr/>
          </p:nvSpPr>
          <p:spPr bwMode="auto">
            <a:xfrm>
              <a:off x="2197100" y="2925763"/>
              <a:ext cx="287337" cy="2873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336219" name="Line 347"/>
            <p:cNvSpPr>
              <a:spLocks noChangeShapeType="1"/>
            </p:cNvSpPr>
            <p:nvPr/>
          </p:nvSpPr>
          <p:spPr bwMode="auto">
            <a:xfrm flipV="1">
              <a:off x="6659563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0" name="Line 348"/>
            <p:cNvSpPr>
              <a:spLocks noChangeShapeType="1"/>
            </p:cNvSpPr>
            <p:nvPr/>
          </p:nvSpPr>
          <p:spPr bwMode="auto">
            <a:xfrm flipV="1">
              <a:off x="4857750" y="3214688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6221" name="Line 349"/>
            <p:cNvSpPr>
              <a:spLocks noChangeShapeType="1"/>
            </p:cNvSpPr>
            <p:nvPr/>
          </p:nvSpPr>
          <p:spPr bwMode="auto">
            <a:xfrm flipV="1">
              <a:off x="2266950" y="3216275"/>
              <a:ext cx="1587" cy="28575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" name="组合 1"/>
          <p:cNvGrpSpPr/>
          <p:nvPr/>
        </p:nvGrpSpPr>
        <p:grpSpPr>
          <a:xfrm>
            <a:off x="1503363" y="904031"/>
            <a:ext cx="288925" cy="1588071"/>
            <a:chOff x="1503363" y="832817"/>
            <a:chExt cx="288925" cy="1588071"/>
          </a:xfrm>
        </p:grpSpPr>
        <p:sp>
          <p:nvSpPr>
            <p:cNvPr id="335940" name="Rectangle 68"/>
            <p:cNvSpPr>
              <a:spLocks noChangeArrowheads="1"/>
            </p:cNvSpPr>
            <p:nvPr/>
          </p:nvSpPr>
          <p:spPr bwMode="auto">
            <a:xfrm>
              <a:off x="1503363" y="2060525"/>
              <a:ext cx="288925" cy="360363"/>
            </a:xfrm>
            <a:prstGeom prst="rect">
              <a:avLst/>
            </a:prstGeom>
            <a:solidFill>
              <a:srgbClr val="CCFF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1" name="Rectangle 69"/>
            <p:cNvSpPr>
              <a:spLocks noChangeArrowheads="1"/>
            </p:cNvSpPr>
            <p:nvPr/>
          </p:nvSpPr>
          <p:spPr bwMode="auto">
            <a:xfrm>
              <a:off x="1503363" y="832817"/>
              <a:ext cx="288925" cy="360363"/>
            </a:xfrm>
            <a:prstGeom prst="rect">
              <a:avLst/>
            </a:prstGeom>
            <a:solidFill>
              <a:srgbClr val="99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3" name="Rectangle 71"/>
            <p:cNvSpPr>
              <a:spLocks noChangeArrowheads="1"/>
            </p:cNvSpPr>
            <p:nvPr/>
          </p:nvSpPr>
          <p:spPr bwMode="auto">
            <a:xfrm>
              <a:off x="1503363" y="1228104"/>
              <a:ext cx="288925" cy="360363"/>
            </a:xfrm>
            <a:prstGeom prst="rect">
              <a:avLst/>
            </a:prstGeom>
            <a:solidFill>
              <a:schemeClr val="hlink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335944" name="Rectangle 72"/>
            <p:cNvSpPr>
              <a:spLocks noChangeArrowheads="1"/>
            </p:cNvSpPr>
            <p:nvPr/>
          </p:nvSpPr>
          <p:spPr bwMode="auto">
            <a:xfrm>
              <a:off x="1503363" y="1647850"/>
              <a:ext cx="288925" cy="360363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335946" name="Text Box 74"/>
          <p:cNvSpPr txBox="1">
            <a:spLocks noChangeArrowheads="1"/>
          </p:cNvSpPr>
          <p:nvPr/>
        </p:nvSpPr>
        <p:spPr bwMode="auto">
          <a:xfrm>
            <a:off x="179388" y="385052"/>
            <a:ext cx="8785225" cy="2179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位先行进位逻辑：</a:t>
            </a:r>
            <a:r>
              <a:rPr lang="zh-CN" altLang="en-US" dirty="0">
                <a:solidFill>
                  <a:schemeClr val="tx1"/>
                </a:solidFill>
              </a:rPr>
              <a:t>其中</a:t>
            </a:r>
            <a:r>
              <a:rPr lang="en-US" altLang="zh-CN" dirty="0" err="1">
                <a:solidFill>
                  <a:schemeClr val="tx1"/>
                </a:solidFill>
              </a:rPr>
              <a:t>G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A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b="0" dirty="0" err="1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 err="1">
                <a:solidFill>
                  <a:schemeClr val="tx1"/>
                </a:solidFill>
              </a:rPr>
              <a:t>B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endParaRPr lang="en-US" altLang="zh-CN" dirty="0"/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0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1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en-US" altLang="zh-CN" baseline="-20000" dirty="0">
                <a:solidFill>
                  <a:srgbClr val="9900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2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+P</a:t>
            </a:r>
            <a:r>
              <a:rPr lang="en-US" altLang="zh-CN" baseline="-2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36137" name="AutoShape 265"/>
          <p:cNvSpPr>
            <a:spLocks noChangeArrowheads="1"/>
          </p:cNvSpPr>
          <p:nvPr/>
        </p:nvSpPr>
        <p:spPr bwMode="auto">
          <a:xfrm>
            <a:off x="6588125" y="1264393"/>
            <a:ext cx="2160588" cy="395288"/>
          </a:xfrm>
          <a:prstGeom prst="wedgeRectCallout">
            <a:avLst>
              <a:gd name="adj1" fmla="val -66755"/>
              <a:gd name="adj2" fmla="val 47435"/>
            </a:avLst>
          </a:prstGeom>
          <a:noFill/>
          <a:ln w="15875" algn="ctr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 algn="ctr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20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可同时形成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6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60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6051" grpId="0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20B270-E5D0-45A1-93FB-91A17CADD169}" type="slidenum">
              <a:rPr lang="en-US" altLang="zh-CN"/>
              <a:pPr/>
              <a:t>102</a:t>
            </a:fld>
            <a:endParaRPr lang="en-US" altLang="zh-CN"/>
          </a:p>
        </p:txBody>
      </p:sp>
      <p:sp>
        <p:nvSpPr>
          <p:cNvPr id="420868" name="Text Box 4"/>
          <p:cNvSpPr txBox="1">
            <a:spLocks noChangeArrowheads="1"/>
          </p:cNvSpPr>
          <p:nvPr/>
        </p:nvSpPr>
        <p:spPr bwMode="auto">
          <a:xfrm>
            <a:off x="179388" y="4046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*4</a:t>
            </a:r>
            <a:r>
              <a:rPr lang="zh-CN" altLang="en-US" dirty="0">
                <a:solidFill>
                  <a:srgbClr val="C00000"/>
                </a:solidFill>
              </a:rPr>
              <a:t>位先行进位加法器的组成：</a:t>
            </a:r>
            <a:r>
              <a:rPr lang="zh-CN" altLang="en-US" dirty="0">
                <a:solidFill>
                  <a:schemeClr val="tx1"/>
                </a:solidFill>
              </a:rPr>
              <a:t>全加器需输出</a:t>
            </a:r>
            <a:r>
              <a:rPr lang="en-US" altLang="zh-CN" dirty="0">
                <a:solidFill>
                  <a:schemeClr val="tx1"/>
                </a:solidFill>
              </a:rPr>
              <a:t>G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20925" name="Text Box 61"/>
          <p:cNvSpPr txBox="1">
            <a:spLocks noChangeArrowheads="1"/>
          </p:cNvSpPr>
          <p:nvPr/>
        </p:nvSpPr>
        <p:spPr bwMode="auto">
          <a:xfrm>
            <a:off x="179388" y="32638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*n</a:t>
            </a:r>
            <a:r>
              <a:rPr lang="zh-CN" altLang="en-US" dirty="0">
                <a:solidFill>
                  <a:srgbClr val="C00000"/>
                </a:solidFill>
              </a:rPr>
              <a:t>位先行进位加法器的组成：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进位逻辑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u="sng" dirty="0">
                <a:solidFill>
                  <a:schemeClr val="tx1"/>
                </a:solidFill>
              </a:rPr>
              <a:t>全并行</a:t>
            </a:r>
            <a:r>
              <a:rPr lang="zh-CN" altLang="en-US" dirty="0">
                <a:solidFill>
                  <a:schemeClr val="tx1"/>
                </a:solidFill>
              </a:rPr>
              <a:t>、组间串行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下图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、组间并行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</a:p>
        </p:txBody>
      </p:sp>
      <p:grpSp>
        <p:nvGrpSpPr>
          <p:cNvPr id="421069" name="Group 205"/>
          <p:cNvGrpSpPr>
            <a:grpSpLocks/>
          </p:cNvGrpSpPr>
          <p:nvPr/>
        </p:nvGrpSpPr>
        <p:grpSpPr bwMode="auto">
          <a:xfrm>
            <a:off x="1042988" y="967191"/>
            <a:ext cx="7566025" cy="2232025"/>
            <a:chOff x="657" y="436"/>
            <a:chExt cx="4766" cy="1406"/>
          </a:xfrm>
        </p:grpSpPr>
        <p:sp>
          <p:nvSpPr>
            <p:cNvPr id="421013" name="Rectangle 149"/>
            <p:cNvSpPr>
              <a:spLocks noChangeArrowheads="1"/>
            </p:cNvSpPr>
            <p:nvPr/>
          </p:nvSpPr>
          <p:spPr bwMode="auto">
            <a:xfrm>
              <a:off x="975" y="436"/>
              <a:ext cx="4082" cy="1225"/>
            </a:xfrm>
            <a:prstGeom prst="rect">
              <a:avLst/>
            </a:prstGeom>
            <a:solidFill>
              <a:srgbClr val="CCFFFF"/>
            </a:solidFill>
            <a:ln w="1587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1015" name="Text Box 151"/>
            <p:cNvSpPr txBox="1">
              <a:spLocks noChangeArrowheads="1"/>
            </p:cNvSpPr>
            <p:nvPr/>
          </p:nvSpPr>
          <p:spPr bwMode="auto">
            <a:xfrm>
              <a:off x="1202" y="526"/>
              <a:ext cx="3583" cy="27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位先行进位产生电路</a:t>
              </a:r>
            </a:p>
          </p:txBody>
        </p:sp>
        <p:sp>
          <p:nvSpPr>
            <p:cNvPr id="421016" name="Text Box 152"/>
            <p:cNvSpPr txBox="1">
              <a:spLocks noChangeArrowheads="1"/>
            </p:cNvSpPr>
            <p:nvPr/>
          </p:nvSpPr>
          <p:spPr bwMode="auto">
            <a:xfrm>
              <a:off x="1202" y="1251"/>
              <a:ext cx="545" cy="31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 dirty="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17" name="Line 153"/>
            <p:cNvSpPr>
              <a:spLocks noChangeShapeType="1"/>
            </p:cNvSpPr>
            <p:nvPr/>
          </p:nvSpPr>
          <p:spPr bwMode="auto">
            <a:xfrm flipH="1" flipV="1">
              <a:off x="1248" y="1070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18" name="Text Box 154"/>
            <p:cNvSpPr txBox="1">
              <a:spLocks noChangeArrowheads="1"/>
            </p:cNvSpPr>
            <p:nvPr/>
          </p:nvSpPr>
          <p:spPr bwMode="auto">
            <a:xfrm>
              <a:off x="1202" y="933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19" name="Text Box 155"/>
            <p:cNvSpPr txBox="1">
              <a:spLocks noChangeArrowheads="1"/>
            </p:cNvSpPr>
            <p:nvPr/>
          </p:nvSpPr>
          <p:spPr bwMode="auto">
            <a:xfrm>
              <a:off x="1293" y="1705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 dirty="0">
                  <a:solidFill>
                    <a:schemeClr val="accent2"/>
                  </a:solidFill>
                </a:rPr>
                <a:t>3</a:t>
              </a:r>
            </a:p>
          </p:txBody>
        </p:sp>
        <p:sp>
          <p:nvSpPr>
            <p:cNvPr id="421020" name="Line 156"/>
            <p:cNvSpPr>
              <a:spLocks noChangeShapeType="1"/>
            </p:cNvSpPr>
            <p:nvPr/>
          </p:nvSpPr>
          <p:spPr bwMode="auto">
            <a:xfrm flipH="1" flipV="1">
              <a:off x="1610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1" name="Line 157"/>
            <p:cNvSpPr>
              <a:spLocks noChangeShapeType="1"/>
            </p:cNvSpPr>
            <p:nvPr/>
          </p:nvSpPr>
          <p:spPr bwMode="auto">
            <a:xfrm flipH="1" flipV="1">
              <a:off x="1338" y="1569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2" name="Line 158"/>
            <p:cNvSpPr>
              <a:spLocks noChangeShapeType="1"/>
            </p:cNvSpPr>
            <p:nvPr/>
          </p:nvSpPr>
          <p:spPr bwMode="auto">
            <a:xfrm flipH="1" flipV="1">
              <a:off x="1747" y="1432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3" name="Line 159"/>
            <p:cNvSpPr>
              <a:spLocks noChangeShapeType="1"/>
            </p:cNvSpPr>
            <p:nvPr/>
          </p:nvSpPr>
          <p:spPr bwMode="auto">
            <a:xfrm flipH="1" flipV="1">
              <a:off x="1565" y="797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4" name="Line 160"/>
            <p:cNvSpPr>
              <a:spLocks noChangeShapeType="1"/>
            </p:cNvSpPr>
            <p:nvPr/>
          </p:nvSpPr>
          <p:spPr bwMode="auto">
            <a:xfrm flipH="1" flipV="1">
              <a:off x="17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5" name="Text Box 161"/>
            <p:cNvSpPr txBox="1">
              <a:spLocks noChangeArrowheads="1"/>
            </p:cNvSpPr>
            <p:nvPr/>
          </p:nvSpPr>
          <p:spPr bwMode="auto">
            <a:xfrm>
              <a:off x="1384" y="798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421026" name="Line 162"/>
            <p:cNvSpPr>
              <a:spLocks noChangeShapeType="1"/>
            </p:cNvSpPr>
            <p:nvPr/>
          </p:nvSpPr>
          <p:spPr bwMode="auto">
            <a:xfrm>
              <a:off x="1973" y="798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7" name="Line 163"/>
            <p:cNvSpPr>
              <a:spLocks noChangeShapeType="1"/>
            </p:cNvSpPr>
            <p:nvPr/>
          </p:nvSpPr>
          <p:spPr bwMode="auto">
            <a:xfrm>
              <a:off x="1066" y="662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8" name="Line 164"/>
            <p:cNvSpPr>
              <a:spLocks noChangeShapeType="1"/>
            </p:cNvSpPr>
            <p:nvPr/>
          </p:nvSpPr>
          <p:spPr bwMode="auto">
            <a:xfrm flipH="1" flipV="1">
              <a:off x="1066" y="662"/>
              <a:ext cx="13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29" name="Line 165"/>
            <p:cNvSpPr>
              <a:spLocks noChangeShapeType="1"/>
            </p:cNvSpPr>
            <p:nvPr/>
          </p:nvSpPr>
          <p:spPr bwMode="auto">
            <a:xfrm flipH="1" flipV="1">
              <a:off x="839" y="1433"/>
              <a:ext cx="22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0" name="Text Box 166"/>
            <p:cNvSpPr txBox="1">
              <a:spLocks noChangeArrowheads="1"/>
            </p:cNvSpPr>
            <p:nvPr/>
          </p:nvSpPr>
          <p:spPr bwMode="auto">
            <a:xfrm>
              <a:off x="1791" y="1251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2</a:t>
              </a:r>
            </a:p>
          </p:txBody>
        </p:sp>
        <p:sp>
          <p:nvSpPr>
            <p:cNvPr id="421031" name="Text Box 167"/>
            <p:cNvSpPr txBox="1">
              <a:spLocks noChangeArrowheads="1"/>
            </p:cNvSpPr>
            <p:nvPr/>
          </p:nvSpPr>
          <p:spPr bwMode="auto">
            <a:xfrm>
              <a:off x="2200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32" name="Line 168"/>
            <p:cNvSpPr>
              <a:spLocks noChangeShapeType="1"/>
            </p:cNvSpPr>
            <p:nvPr/>
          </p:nvSpPr>
          <p:spPr bwMode="auto">
            <a:xfrm flipH="1" flipV="1">
              <a:off x="2246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3" name="Text Box 169"/>
            <p:cNvSpPr txBox="1">
              <a:spLocks noChangeArrowheads="1"/>
            </p:cNvSpPr>
            <p:nvPr/>
          </p:nvSpPr>
          <p:spPr bwMode="auto">
            <a:xfrm>
              <a:off x="2200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4" name="Text Box 170"/>
            <p:cNvSpPr txBox="1">
              <a:spLocks noChangeArrowheads="1"/>
            </p:cNvSpPr>
            <p:nvPr/>
          </p:nvSpPr>
          <p:spPr bwMode="auto">
            <a:xfrm>
              <a:off x="2291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2</a:t>
              </a:r>
            </a:p>
          </p:txBody>
        </p:sp>
        <p:sp>
          <p:nvSpPr>
            <p:cNvPr id="421035" name="Line 171"/>
            <p:cNvSpPr>
              <a:spLocks noChangeShapeType="1"/>
            </p:cNvSpPr>
            <p:nvPr/>
          </p:nvSpPr>
          <p:spPr bwMode="auto">
            <a:xfrm flipH="1" flipV="1">
              <a:off x="2608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6" name="Line 172"/>
            <p:cNvSpPr>
              <a:spLocks noChangeShapeType="1"/>
            </p:cNvSpPr>
            <p:nvPr/>
          </p:nvSpPr>
          <p:spPr bwMode="auto">
            <a:xfrm flipH="1" flipV="1">
              <a:off x="233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7" name="Line 173"/>
            <p:cNvSpPr>
              <a:spLocks noChangeShapeType="1"/>
            </p:cNvSpPr>
            <p:nvPr/>
          </p:nvSpPr>
          <p:spPr bwMode="auto">
            <a:xfrm flipH="1" flipV="1">
              <a:off x="2745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8" name="Line 174"/>
            <p:cNvSpPr>
              <a:spLocks noChangeShapeType="1"/>
            </p:cNvSpPr>
            <p:nvPr/>
          </p:nvSpPr>
          <p:spPr bwMode="auto">
            <a:xfrm flipH="1" flipV="1">
              <a:off x="2563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39" name="Line 175"/>
            <p:cNvSpPr>
              <a:spLocks noChangeShapeType="1"/>
            </p:cNvSpPr>
            <p:nvPr/>
          </p:nvSpPr>
          <p:spPr bwMode="auto">
            <a:xfrm flipH="1" flipV="1">
              <a:off x="2699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0" name="Text Box 176"/>
            <p:cNvSpPr txBox="1">
              <a:spLocks noChangeArrowheads="1"/>
            </p:cNvSpPr>
            <p:nvPr/>
          </p:nvSpPr>
          <p:spPr bwMode="auto">
            <a:xfrm>
              <a:off x="2382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2</a:t>
              </a:r>
            </a:p>
          </p:txBody>
        </p:sp>
        <p:sp>
          <p:nvSpPr>
            <p:cNvPr id="421041" name="Line 177"/>
            <p:cNvSpPr>
              <a:spLocks noChangeShapeType="1"/>
            </p:cNvSpPr>
            <p:nvPr/>
          </p:nvSpPr>
          <p:spPr bwMode="auto">
            <a:xfrm>
              <a:off x="2971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2" name="Text Box 178"/>
            <p:cNvSpPr txBox="1">
              <a:spLocks noChangeArrowheads="1"/>
            </p:cNvSpPr>
            <p:nvPr/>
          </p:nvSpPr>
          <p:spPr bwMode="auto">
            <a:xfrm>
              <a:off x="2789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421043" name="Text Box 179"/>
            <p:cNvSpPr txBox="1">
              <a:spLocks noChangeArrowheads="1"/>
            </p:cNvSpPr>
            <p:nvPr/>
          </p:nvSpPr>
          <p:spPr bwMode="auto">
            <a:xfrm>
              <a:off x="3195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44" name="Line 180"/>
            <p:cNvSpPr>
              <a:spLocks noChangeShapeType="1"/>
            </p:cNvSpPr>
            <p:nvPr/>
          </p:nvSpPr>
          <p:spPr bwMode="auto">
            <a:xfrm flipH="1" flipV="1">
              <a:off x="3241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5" name="Text Box 181"/>
            <p:cNvSpPr txBox="1">
              <a:spLocks noChangeArrowheads="1"/>
            </p:cNvSpPr>
            <p:nvPr/>
          </p:nvSpPr>
          <p:spPr bwMode="auto">
            <a:xfrm>
              <a:off x="3195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6" name="Text Box 182"/>
            <p:cNvSpPr txBox="1">
              <a:spLocks noChangeArrowheads="1"/>
            </p:cNvSpPr>
            <p:nvPr/>
          </p:nvSpPr>
          <p:spPr bwMode="auto">
            <a:xfrm>
              <a:off x="3286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</a:t>
              </a:r>
            </a:p>
          </p:txBody>
        </p:sp>
        <p:sp>
          <p:nvSpPr>
            <p:cNvPr id="421047" name="Line 183"/>
            <p:cNvSpPr>
              <a:spLocks noChangeShapeType="1"/>
            </p:cNvSpPr>
            <p:nvPr/>
          </p:nvSpPr>
          <p:spPr bwMode="auto">
            <a:xfrm flipH="1" flipV="1">
              <a:off x="3603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8" name="Line 184"/>
            <p:cNvSpPr>
              <a:spLocks noChangeShapeType="1"/>
            </p:cNvSpPr>
            <p:nvPr/>
          </p:nvSpPr>
          <p:spPr bwMode="auto">
            <a:xfrm flipH="1" flipV="1">
              <a:off x="3331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49" name="Line 185"/>
            <p:cNvSpPr>
              <a:spLocks noChangeShapeType="1"/>
            </p:cNvSpPr>
            <p:nvPr/>
          </p:nvSpPr>
          <p:spPr bwMode="auto">
            <a:xfrm flipH="1" flipV="1">
              <a:off x="3740" y="1433"/>
              <a:ext cx="22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0" name="Line 186"/>
            <p:cNvSpPr>
              <a:spLocks noChangeShapeType="1"/>
            </p:cNvSpPr>
            <p:nvPr/>
          </p:nvSpPr>
          <p:spPr bwMode="auto">
            <a:xfrm flipH="1" flipV="1">
              <a:off x="3558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1" name="Line 187"/>
            <p:cNvSpPr>
              <a:spLocks noChangeShapeType="1"/>
            </p:cNvSpPr>
            <p:nvPr/>
          </p:nvSpPr>
          <p:spPr bwMode="auto">
            <a:xfrm flipH="1" flipV="1">
              <a:off x="3694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2" name="Text Box 188"/>
            <p:cNvSpPr txBox="1">
              <a:spLocks noChangeArrowheads="1"/>
            </p:cNvSpPr>
            <p:nvPr/>
          </p:nvSpPr>
          <p:spPr bwMode="auto">
            <a:xfrm>
              <a:off x="3377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21053" name="Line 189"/>
            <p:cNvSpPr>
              <a:spLocks noChangeShapeType="1"/>
            </p:cNvSpPr>
            <p:nvPr/>
          </p:nvSpPr>
          <p:spPr bwMode="auto">
            <a:xfrm>
              <a:off x="3966" y="799"/>
              <a:ext cx="0" cy="63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4" name="Text Box 190"/>
            <p:cNvSpPr txBox="1">
              <a:spLocks noChangeArrowheads="1"/>
            </p:cNvSpPr>
            <p:nvPr/>
          </p:nvSpPr>
          <p:spPr bwMode="auto">
            <a:xfrm>
              <a:off x="3784" y="1252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0</a:t>
              </a:r>
            </a:p>
          </p:txBody>
        </p:sp>
        <p:sp>
          <p:nvSpPr>
            <p:cNvPr id="421055" name="Text Box 191"/>
            <p:cNvSpPr txBox="1">
              <a:spLocks noChangeArrowheads="1"/>
            </p:cNvSpPr>
            <p:nvPr/>
          </p:nvSpPr>
          <p:spPr bwMode="auto">
            <a:xfrm>
              <a:off x="4238" y="1252"/>
              <a:ext cx="545" cy="317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800">
                  <a:solidFill>
                    <a:schemeClr val="tx1"/>
                  </a:solidFill>
                </a:rPr>
                <a:t>∑</a:t>
              </a:r>
            </a:p>
          </p:txBody>
        </p:sp>
        <p:sp>
          <p:nvSpPr>
            <p:cNvPr id="421056" name="Line 192"/>
            <p:cNvSpPr>
              <a:spLocks noChangeShapeType="1"/>
            </p:cNvSpPr>
            <p:nvPr/>
          </p:nvSpPr>
          <p:spPr bwMode="auto">
            <a:xfrm flipH="1" flipV="1">
              <a:off x="4284" y="1071"/>
              <a:ext cx="0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57" name="Text Box 193"/>
            <p:cNvSpPr txBox="1">
              <a:spLocks noChangeArrowheads="1"/>
            </p:cNvSpPr>
            <p:nvPr/>
          </p:nvSpPr>
          <p:spPr bwMode="auto">
            <a:xfrm>
              <a:off x="4238" y="934"/>
              <a:ext cx="182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8" name="Text Box 194"/>
            <p:cNvSpPr txBox="1">
              <a:spLocks noChangeArrowheads="1"/>
            </p:cNvSpPr>
            <p:nvPr/>
          </p:nvSpPr>
          <p:spPr bwMode="auto">
            <a:xfrm>
              <a:off x="4329" y="1706"/>
              <a:ext cx="453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421059" name="Line 195"/>
            <p:cNvSpPr>
              <a:spLocks noChangeShapeType="1"/>
            </p:cNvSpPr>
            <p:nvPr/>
          </p:nvSpPr>
          <p:spPr bwMode="auto">
            <a:xfrm flipH="1" flipV="1">
              <a:off x="4646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0" name="Line 196"/>
            <p:cNvSpPr>
              <a:spLocks noChangeShapeType="1"/>
            </p:cNvSpPr>
            <p:nvPr/>
          </p:nvSpPr>
          <p:spPr bwMode="auto">
            <a:xfrm flipH="1" flipV="1">
              <a:off x="4374" y="1570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1" name="Line 197"/>
            <p:cNvSpPr>
              <a:spLocks noChangeShapeType="1"/>
            </p:cNvSpPr>
            <p:nvPr/>
          </p:nvSpPr>
          <p:spPr bwMode="auto">
            <a:xfrm flipH="1" flipV="1">
              <a:off x="4783" y="1434"/>
              <a:ext cx="36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2" name="Line 198"/>
            <p:cNvSpPr>
              <a:spLocks noChangeShapeType="1"/>
            </p:cNvSpPr>
            <p:nvPr/>
          </p:nvSpPr>
          <p:spPr bwMode="auto">
            <a:xfrm flipH="1" flipV="1">
              <a:off x="4601" y="798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3" name="Line 199"/>
            <p:cNvSpPr>
              <a:spLocks noChangeShapeType="1"/>
            </p:cNvSpPr>
            <p:nvPr/>
          </p:nvSpPr>
          <p:spPr bwMode="auto">
            <a:xfrm flipH="1" flipV="1">
              <a:off x="4737" y="799"/>
              <a:ext cx="0" cy="45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4" name="Text Box 200"/>
            <p:cNvSpPr txBox="1">
              <a:spLocks noChangeArrowheads="1"/>
            </p:cNvSpPr>
            <p:nvPr/>
          </p:nvSpPr>
          <p:spPr bwMode="auto">
            <a:xfrm>
              <a:off x="4420" y="799"/>
              <a:ext cx="499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G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  <a:r>
                <a:rPr lang="en-US" altLang="zh-CN" sz="1800">
                  <a:solidFill>
                    <a:schemeClr val="tx1"/>
                  </a:solidFill>
                </a:rPr>
                <a:t>   P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421065" name="Text Box 201"/>
            <p:cNvSpPr txBox="1">
              <a:spLocks noChangeArrowheads="1"/>
            </p:cNvSpPr>
            <p:nvPr/>
          </p:nvSpPr>
          <p:spPr bwMode="auto">
            <a:xfrm>
              <a:off x="5192" y="1343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421066" name="Line 202"/>
            <p:cNvSpPr>
              <a:spLocks noChangeShapeType="1"/>
            </p:cNvSpPr>
            <p:nvPr/>
          </p:nvSpPr>
          <p:spPr bwMode="auto">
            <a:xfrm>
              <a:off x="4969" y="661"/>
              <a:ext cx="0" cy="771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oval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7" name="Line 203"/>
            <p:cNvSpPr>
              <a:spLocks noChangeShapeType="1"/>
            </p:cNvSpPr>
            <p:nvPr/>
          </p:nvSpPr>
          <p:spPr bwMode="auto">
            <a:xfrm flipH="1" flipV="1">
              <a:off x="4785" y="661"/>
              <a:ext cx="184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1068" name="Text Box 204"/>
            <p:cNvSpPr txBox="1">
              <a:spLocks noChangeArrowheads="1"/>
            </p:cNvSpPr>
            <p:nvPr/>
          </p:nvSpPr>
          <p:spPr bwMode="auto">
            <a:xfrm>
              <a:off x="657" y="1342"/>
              <a:ext cx="231" cy="1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>
                  <a:solidFill>
                    <a:srgbClr val="990099"/>
                  </a:solidFill>
                </a:rPr>
                <a:t>3</a:t>
              </a:r>
            </a:p>
          </p:txBody>
        </p:sp>
      </p:grpSp>
      <p:sp>
        <p:nvSpPr>
          <p:cNvPr id="114" name="Text Box 478">
            <a:hlinkClick r:id="rId3" action="ppaction://hlinksldjump"/>
          </p:cNvPr>
          <p:cNvSpPr txBox="1">
            <a:spLocks noChangeArrowheads="1"/>
          </p:cNvSpPr>
          <p:nvPr/>
        </p:nvSpPr>
        <p:spPr bwMode="auto">
          <a:xfrm>
            <a:off x="5929322" y="6381328"/>
            <a:ext cx="1372385" cy="2889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返回定点运算</a:t>
            </a:r>
          </a:p>
        </p:txBody>
      </p:sp>
      <p:grpSp>
        <p:nvGrpSpPr>
          <p:cNvPr id="182" name="Group 326"/>
          <p:cNvGrpSpPr>
            <a:grpSpLocks/>
          </p:cNvGrpSpPr>
          <p:nvPr/>
        </p:nvGrpSpPr>
        <p:grpSpPr bwMode="auto">
          <a:xfrm>
            <a:off x="971600" y="4218639"/>
            <a:ext cx="7778750" cy="1789112"/>
            <a:chOff x="702" y="527"/>
            <a:chExt cx="4900" cy="1127"/>
          </a:xfrm>
        </p:grpSpPr>
        <p:sp>
          <p:nvSpPr>
            <p:cNvPr id="183" name="Rectangle 257"/>
            <p:cNvSpPr>
              <a:spLocks noChangeArrowheads="1"/>
            </p:cNvSpPr>
            <p:nvPr/>
          </p:nvSpPr>
          <p:spPr bwMode="auto">
            <a:xfrm>
              <a:off x="1019" y="799"/>
              <a:ext cx="4219" cy="636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Text Box 292"/>
            <p:cNvSpPr txBox="1">
              <a:spLocks noChangeArrowheads="1"/>
            </p:cNvSpPr>
            <p:nvPr/>
          </p:nvSpPr>
          <p:spPr bwMode="auto">
            <a:xfrm>
              <a:off x="433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85" name="Text Box 293"/>
            <p:cNvSpPr txBox="1">
              <a:spLocks noChangeArrowheads="1"/>
            </p:cNvSpPr>
            <p:nvPr/>
          </p:nvSpPr>
          <p:spPr bwMode="auto">
            <a:xfrm>
              <a:off x="464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6" name="Text Box 294"/>
            <p:cNvSpPr txBox="1">
              <a:spLocks noChangeArrowheads="1"/>
            </p:cNvSpPr>
            <p:nvPr/>
          </p:nvSpPr>
          <p:spPr bwMode="auto">
            <a:xfrm>
              <a:off x="4465" y="1499"/>
              <a:ext cx="728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3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0</a:t>
              </a:r>
            </a:p>
          </p:txBody>
        </p:sp>
        <p:sp>
          <p:nvSpPr>
            <p:cNvPr id="187" name="Line 295"/>
            <p:cNvSpPr>
              <a:spLocks noChangeShapeType="1"/>
            </p:cNvSpPr>
            <p:nvPr/>
          </p:nvSpPr>
          <p:spPr bwMode="auto">
            <a:xfrm flipH="1">
              <a:off x="4058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296"/>
            <p:cNvSpPr>
              <a:spLocks noChangeShapeType="1"/>
            </p:cNvSpPr>
            <p:nvPr/>
          </p:nvSpPr>
          <p:spPr bwMode="auto">
            <a:xfrm flipH="1" flipV="1">
              <a:off x="5147" y="1136"/>
              <a:ext cx="18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AutoShape 297"/>
            <p:cNvSpPr>
              <a:spLocks noChangeArrowheads="1"/>
            </p:cNvSpPr>
            <p:nvPr/>
          </p:nvSpPr>
          <p:spPr bwMode="auto">
            <a:xfrm>
              <a:off x="4467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0" name="AutoShape 298"/>
            <p:cNvSpPr>
              <a:spLocks noChangeArrowheads="1"/>
            </p:cNvSpPr>
            <p:nvPr/>
          </p:nvSpPr>
          <p:spPr bwMode="auto">
            <a:xfrm>
              <a:off x="487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1" name="AutoShape 299"/>
            <p:cNvSpPr>
              <a:spLocks noChangeArrowheads="1"/>
            </p:cNvSpPr>
            <p:nvPr/>
          </p:nvSpPr>
          <p:spPr bwMode="auto">
            <a:xfrm>
              <a:off x="4694" y="728"/>
              <a:ext cx="90" cy="163"/>
            </a:xfrm>
            <a:prstGeom prst="upArrow">
              <a:avLst>
                <a:gd name="adj1" fmla="val 50000"/>
                <a:gd name="adj2" fmla="val 45278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2" name="Text Box 300"/>
            <p:cNvSpPr txBox="1">
              <a:spLocks noChangeArrowheads="1"/>
            </p:cNvSpPr>
            <p:nvPr/>
          </p:nvSpPr>
          <p:spPr bwMode="auto">
            <a:xfrm>
              <a:off x="3241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193" name="Text Box 301"/>
            <p:cNvSpPr txBox="1">
              <a:spLocks noChangeArrowheads="1"/>
            </p:cNvSpPr>
            <p:nvPr/>
          </p:nvSpPr>
          <p:spPr bwMode="auto">
            <a:xfrm>
              <a:off x="3559" y="527"/>
              <a:ext cx="3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194" name="Text Box 302"/>
            <p:cNvSpPr txBox="1">
              <a:spLocks noChangeArrowheads="1"/>
            </p:cNvSpPr>
            <p:nvPr/>
          </p:nvSpPr>
          <p:spPr bwMode="auto">
            <a:xfrm>
              <a:off x="3015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7</a:t>
              </a:r>
            </a:p>
          </p:txBody>
        </p:sp>
        <p:sp>
          <p:nvSpPr>
            <p:cNvPr id="195" name="Line 303"/>
            <p:cNvSpPr>
              <a:spLocks noChangeShapeType="1"/>
            </p:cNvSpPr>
            <p:nvPr/>
          </p:nvSpPr>
          <p:spPr bwMode="auto">
            <a:xfrm flipH="1">
              <a:off x="2970" y="1136"/>
              <a:ext cx="27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AutoShape 304"/>
            <p:cNvSpPr>
              <a:spLocks noChangeArrowheads="1"/>
            </p:cNvSpPr>
            <p:nvPr/>
          </p:nvSpPr>
          <p:spPr bwMode="auto">
            <a:xfrm>
              <a:off x="3377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7" name="AutoShape 305"/>
            <p:cNvSpPr>
              <a:spLocks noChangeArrowheads="1"/>
            </p:cNvSpPr>
            <p:nvPr/>
          </p:nvSpPr>
          <p:spPr bwMode="auto">
            <a:xfrm>
              <a:off x="3786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8" name="AutoShape 306"/>
            <p:cNvSpPr>
              <a:spLocks noChangeArrowheads="1"/>
            </p:cNvSpPr>
            <p:nvPr/>
          </p:nvSpPr>
          <p:spPr bwMode="auto">
            <a:xfrm>
              <a:off x="3605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199" name="Text Box 307"/>
            <p:cNvSpPr txBox="1">
              <a:spLocks noChangeArrowheads="1"/>
            </p:cNvSpPr>
            <p:nvPr/>
          </p:nvSpPr>
          <p:spPr bwMode="auto">
            <a:xfrm>
              <a:off x="3376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  <a:r>
                <a:rPr lang="en-US" altLang="zh-CN" sz="1800">
                  <a:solidFill>
                    <a:schemeClr val="accent2"/>
                  </a:solidFill>
                </a:rPr>
                <a:t> 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7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4</a:t>
              </a:r>
            </a:p>
          </p:txBody>
        </p:sp>
        <p:sp>
          <p:nvSpPr>
            <p:cNvPr id="200" name="Text Box 308"/>
            <p:cNvSpPr txBox="1">
              <a:spLocks noChangeArrowheads="1"/>
            </p:cNvSpPr>
            <p:nvPr/>
          </p:nvSpPr>
          <p:spPr bwMode="auto">
            <a:xfrm>
              <a:off x="2153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4</a:t>
              </a:r>
              <a:r>
                <a:rPr lang="zh-CN" altLang="en-US" sz="200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1" name="Text Box 309"/>
            <p:cNvSpPr txBox="1">
              <a:spLocks noChangeArrowheads="1"/>
            </p:cNvSpPr>
            <p:nvPr/>
          </p:nvSpPr>
          <p:spPr bwMode="auto">
            <a:xfrm>
              <a:off x="2471" y="527"/>
              <a:ext cx="409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2" name="Line 310"/>
            <p:cNvSpPr>
              <a:spLocks noChangeShapeType="1"/>
            </p:cNvSpPr>
            <p:nvPr/>
          </p:nvSpPr>
          <p:spPr bwMode="auto">
            <a:xfrm flipH="1">
              <a:off x="1881" y="1136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AutoShape 311"/>
            <p:cNvSpPr>
              <a:spLocks noChangeArrowheads="1"/>
            </p:cNvSpPr>
            <p:nvPr/>
          </p:nvSpPr>
          <p:spPr bwMode="auto">
            <a:xfrm>
              <a:off x="2289" y="1343"/>
              <a:ext cx="92" cy="156"/>
            </a:xfrm>
            <a:prstGeom prst="upArrow">
              <a:avLst>
                <a:gd name="adj1" fmla="val 50000"/>
                <a:gd name="adj2" fmla="val 42391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4" name="AutoShape 312"/>
            <p:cNvSpPr>
              <a:spLocks noChangeArrowheads="1"/>
            </p:cNvSpPr>
            <p:nvPr/>
          </p:nvSpPr>
          <p:spPr bwMode="auto">
            <a:xfrm>
              <a:off x="2698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5" name="AutoShape 313"/>
            <p:cNvSpPr>
              <a:spLocks noChangeArrowheads="1"/>
            </p:cNvSpPr>
            <p:nvPr/>
          </p:nvSpPr>
          <p:spPr bwMode="auto">
            <a:xfrm>
              <a:off x="2517" y="728"/>
              <a:ext cx="89" cy="163"/>
            </a:xfrm>
            <a:prstGeom prst="upArrow">
              <a:avLst>
                <a:gd name="adj1" fmla="val 50000"/>
                <a:gd name="adj2" fmla="val 4578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06" name="Text Box 314"/>
            <p:cNvSpPr txBox="1">
              <a:spLocks noChangeArrowheads="1"/>
            </p:cNvSpPr>
            <p:nvPr/>
          </p:nvSpPr>
          <p:spPr bwMode="auto">
            <a:xfrm>
              <a:off x="2288" y="1499"/>
              <a:ext cx="77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  <a:r>
                <a:rPr lang="en-US" altLang="zh-CN" sz="1800">
                  <a:solidFill>
                    <a:schemeClr val="accent2"/>
                  </a:solidFill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1800">
                  <a:solidFill>
                    <a:schemeClr val="accent2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11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8</a:t>
              </a:r>
            </a:p>
          </p:txBody>
        </p:sp>
        <p:sp>
          <p:nvSpPr>
            <p:cNvPr id="207" name="Text Box 315"/>
            <p:cNvSpPr txBox="1">
              <a:spLocks noChangeArrowheads="1"/>
            </p:cNvSpPr>
            <p:nvPr/>
          </p:nvSpPr>
          <p:spPr bwMode="auto">
            <a:xfrm>
              <a:off x="1064" y="890"/>
              <a:ext cx="816" cy="453"/>
            </a:xfrm>
            <a:prstGeom prst="rect">
              <a:avLst/>
            </a:prstGeom>
            <a:solidFill>
              <a:srgbClr val="CCFFFF">
                <a:alpha val="9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位先行进位加法器</a:t>
              </a:r>
            </a:p>
          </p:txBody>
        </p:sp>
        <p:sp>
          <p:nvSpPr>
            <p:cNvPr id="208" name="Text Box 316"/>
            <p:cNvSpPr txBox="1">
              <a:spLocks noChangeArrowheads="1"/>
            </p:cNvSpPr>
            <p:nvPr/>
          </p:nvSpPr>
          <p:spPr bwMode="auto">
            <a:xfrm>
              <a:off x="1382" y="527"/>
              <a:ext cx="453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S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09" name="Line 317"/>
            <p:cNvSpPr>
              <a:spLocks noChangeShapeType="1"/>
            </p:cNvSpPr>
            <p:nvPr/>
          </p:nvSpPr>
          <p:spPr bwMode="auto">
            <a:xfrm flipH="1">
              <a:off x="883" y="1136"/>
              <a:ext cx="18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AutoShape 318"/>
            <p:cNvSpPr>
              <a:spLocks noChangeArrowheads="1"/>
            </p:cNvSpPr>
            <p:nvPr/>
          </p:nvSpPr>
          <p:spPr bwMode="auto">
            <a:xfrm>
              <a:off x="1200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1" name="AutoShape 319"/>
            <p:cNvSpPr>
              <a:spLocks noChangeArrowheads="1"/>
            </p:cNvSpPr>
            <p:nvPr/>
          </p:nvSpPr>
          <p:spPr bwMode="auto">
            <a:xfrm>
              <a:off x="1609" y="1343"/>
              <a:ext cx="91" cy="156"/>
            </a:xfrm>
            <a:prstGeom prst="upArrow">
              <a:avLst>
                <a:gd name="adj1" fmla="val 50000"/>
                <a:gd name="adj2" fmla="val 42857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2" name="AutoShape 320"/>
            <p:cNvSpPr>
              <a:spLocks noChangeArrowheads="1"/>
            </p:cNvSpPr>
            <p:nvPr/>
          </p:nvSpPr>
          <p:spPr bwMode="auto">
            <a:xfrm>
              <a:off x="1427" y="728"/>
              <a:ext cx="91" cy="163"/>
            </a:xfrm>
            <a:prstGeom prst="upArrow">
              <a:avLst>
                <a:gd name="adj1" fmla="val 50000"/>
                <a:gd name="adj2" fmla="val 44780"/>
              </a:avLst>
            </a:prstGeom>
            <a:noFill/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vert="eaVert" wrap="none" anchor="ctr"/>
            <a:lstStyle/>
            <a:p>
              <a:endParaRPr lang="zh-CN" altLang="en-US"/>
            </a:p>
          </p:txBody>
        </p:sp>
        <p:sp>
          <p:nvSpPr>
            <p:cNvPr id="213" name="Text Box 321"/>
            <p:cNvSpPr txBox="1">
              <a:spLocks noChangeArrowheads="1"/>
            </p:cNvSpPr>
            <p:nvPr/>
          </p:nvSpPr>
          <p:spPr bwMode="auto">
            <a:xfrm>
              <a:off x="1201" y="1499"/>
              <a:ext cx="862" cy="15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chemeClr val="accent2"/>
                  </a:solidFill>
                </a:rPr>
                <a:t>A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  <a:r>
                <a:rPr lang="en-US" altLang="zh-CN" sz="1800">
                  <a:solidFill>
                    <a:schemeClr val="accent2"/>
                  </a:solidFill>
                </a:rPr>
                <a:t> B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15</a:t>
              </a:r>
              <a:r>
                <a:rPr lang="zh-CN" altLang="en-US" sz="1800" baseline="-18000">
                  <a:solidFill>
                    <a:schemeClr val="accent2"/>
                  </a:solidFill>
                </a:rPr>
                <a:t>～</a:t>
              </a:r>
              <a:r>
                <a:rPr lang="en-US" altLang="zh-CN" sz="1800" baseline="-18000">
                  <a:solidFill>
                    <a:schemeClr val="accent2"/>
                  </a:solidFill>
                </a:rPr>
                <a:t>12</a:t>
              </a:r>
            </a:p>
          </p:txBody>
        </p:sp>
        <p:sp>
          <p:nvSpPr>
            <p:cNvPr id="214" name="Text Box 322"/>
            <p:cNvSpPr txBox="1">
              <a:spLocks noChangeArrowheads="1"/>
            </p:cNvSpPr>
            <p:nvPr/>
          </p:nvSpPr>
          <p:spPr bwMode="auto">
            <a:xfrm>
              <a:off x="4104" y="909"/>
              <a:ext cx="183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3</a:t>
              </a:r>
            </a:p>
          </p:txBody>
        </p:sp>
        <p:sp>
          <p:nvSpPr>
            <p:cNvPr id="215" name="Text Box 323"/>
            <p:cNvSpPr txBox="1">
              <a:spLocks noChangeArrowheads="1"/>
            </p:cNvSpPr>
            <p:nvPr/>
          </p:nvSpPr>
          <p:spPr bwMode="auto">
            <a:xfrm>
              <a:off x="5373" y="1001"/>
              <a:ext cx="229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216" name="Text Box 324"/>
            <p:cNvSpPr txBox="1">
              <a:spLocks noChangeArrowheads="1"/>
            </p:cNvSpPr>
            <p:nvPr/>
          </p:nvSpPr>
          <p:spPr bwMode="auto">
            <a:xfrm>
              <a:off x="1927" y="909"/>
              <a:ext cx="226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11</a:t>
              </a:r>
            </a:p>
          </p:txBody>
        </p:sp>
        <p:sp>
          <p:nvSpPr>
            <p:cNvPr id="217" name="Text Box 325"/>
            <p:cNvSpPr txBox="1">
              <a:spLocks noChangeArrowheads="1"/>
            </p:cNvSpPr>
            <p:nvPr/>
          </p:nvSpPr>
          <p:spPr bwMode="auto">
            <a:xfrm>
              <a:off x="702" y="1001"/>
              <a:ext cx="226" cy="2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20000">
                  <a:solidFill>
                    <a:srgbClr val="990099"/>
                  </a:solidFill>
                </a:rPr>
                <a:t>15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09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209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0925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矩形 74"/>
          <p:cNvSpPr/>
          <p:nvPr/>
        </p:nvSpPr>
        <p:spPr>
          <a:xfrm>
            <a:off x="179512" y="908720"/>
            <a:ext cx="2355132" cy="34865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*ALU</a:t>
            </a:r>
            <a:r>
              <a:rPr lang="zh-CN" altLang="en-US" dirty="0">
                <a:solidFill>
                  <a:srgbClr val="C00000"/>
                </a:solidFill>
              </a:rPr>
              <a:t>的功能：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lnSpc>
                <a:spcPct val="105000"/>
              </a:lnSpc>
            </a:pPr>
            <a:endParaRPr lang="en-US" altLang="zh-CN" sz="1800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ALU</a:t>
            </a:r>
            <a:r>
              <a:rPr lang="zh-CN" altLang="en-US" dirty="0">
                <a:solidFill>
                  <a:srgbClr val="C00000"/>
                </a:solidFill>
              </a:rPr>
              <a:t>的引脚：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2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*ALU</a:t>
            </a:r>
            <a:r>
              <a:rPr lang="zh-CN" altLang="en-US" dirty="0">
                <a:solidFill>
                  <a:srgbClr val="C00000"/>
                </a:solidFill>
              </a:rPr>
              <a:t>的组成：</a:t>
            </a:r>
            <a:endParaRPr lang="zh-CN" altLang="en-US" dirty="0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103</a:t>
            </a:fld>
            <a:endParaRPr lang="en-US" altLang="zh-CN"/>
          </a:p>
        </p:txBody>
      </p:sp>
      <p:sp>
        <p:nvSpPr>
          <p:cNvPr id="3" name="Text Box 71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</a:t>
            </a:r>
            <a:r>
              <a:rPr lang="en-US" altLang="zh-CN" sz="2400" dirty="0"/>
              <a:t>ALU</a:t>
            </a:r>
            <a:r>
              <a:rPr lang="zh-CN" altLang="en-US" sz="2400" dirty="0"/>
              <a:t>的组成</a:t>
            </a:r>
            <a:endParaRPr lang="en-US" altLang="zh-CN" sz="2400" dirty="0"/>
          </a:p>
        </p:txBody>
      </p:sp>
      <p:sp>
        <p:nvSpPr>
          <p:cNvPr id="5" name="Text Box 222"/>
          <p:cNvSpPr txBox="1">
            <a:spLocks noChangeArrowheads="1"/>
          </p:cNvSpPr>
          <p:nvPr/>
        </p:nvSpPr>
        <p:spPr bwMode="auto">
          <a:xfrm>
            <a:off x="2267620" y="908720"/>
            <a:ext cx="6624860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实现算术运算及逻辑运算，    </a:t>
            </a:r>
            <a:r>
              <a:rPr lang="zh-CN" altLang="en-US" sz="1800" dirty="0">
                <a:solidFill>
                  <a:srgbClr val="990099"/>
                </a:solidFill>
              </a:rPr>
              <a:t>←复用逻辑部件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有时含</a:t>
            </a:r>
            <a:r>
              <a:rPr lang="zh-CN" altLang="en-US" sz="1800" dirty="0">
                <a:solidFill>
                  <a:schemeClr val="tx1"/>
                </a:solidFill>
              </a:rPr>
              <a:t>乘除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chemeClr val="tx1"/>
                </a:solidFill>
              </a:rPr>
              <a:t>常含</a:t>
            </a:r>
            <a:r>
              <a:rPr lang="zh-CN" altLang="en-US" sz="1800" dirty="0">
                <a:solidFill>
                  <a:schemeClr val="tx1"/>
                </a:solidFill>
              </a:rPr>
              <a:t>移位运算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产生运算结果状态            </a:t>
            </a:r>
            <a:r>
              <a:rPr lang="zh-CN" altLang="en-US" sz="1800" dirty="0">
                <a:solidFill>
                  <a:srgbClr val="990099"/>
                </a:solidFill>
              </a:rPr>
              <a:t>←支持关系运算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8" name="Text Box 935"/>
          <p:cNvSpPr txBox="1">
            <a:spLocks noChangeArrowheads="1"/>
          </p:cNvSpPr>
          <p:nvPr/>
        </p:nvSpPr>
        <p:spPr bwMode="auto">
          <a:xfrm>
            <a:off x="2339503" y="2132856"/>
            <a:ext cx="655297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个数据入端、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zh-CN" altLang="en-US" u="sng" dirty="0">
                <a:solidFill>
                  <a:schemeClr val="tx1"/>
                </a:solidFill>
              </a:rPr>
              <a:t>数据出端</a:t>
            </a:r>
            <a:r>
              <a:rPr lang="zh-CN" altLang="en-US" dirty="0">
                <a:solidFill>
                  <a:schemeClr val="tx1"/>
                </a:solidFill>
              </a:rPr>
              <a:t>，控制端，状态端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7" name="组合 26"/>
          <p:cNvGrpSpPr/>
          <p:nvPr/>
        </p:nvGrpSpPr>
        <p:grpSpPr>
          <a:xfrm>
            <a:off x="1943349" y="2637606"/>
            <a:ext cx="4644875" cy="1151434"/>
            <a:chOff x="1943349" y="3573710"/>
            <a:chExt cx="4644875" cy="1151434"/>
          </a:xfrm>
        </p:grpSpPr>
        <p:sp>
          <p:nvSpPr>
            <p:cNvPr id="10" name="Line 921"/>
            <p:cNvSpPr>
              <a:spLocks noChangeShapeType="1"/>
            </p:cNvSpPr>
            <p:nvPr/>
          </p:nvSpPr>
          <p:spPr bwMode="auto">
            <a:xfrm flipH="1">
              <a:off x="3744914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922"/>
            <p:cNvSpPr>
              <a:spLocks noChangeShapeType="1"/>
            </p:cNvSpPr>
            <p:nvPr/>
          </p:nvSpPr>
          <p:spPr bwMode="auto">
            <a:xfrm flipH="1">
              <a:off x="4611689" y="3611162"/>
              <a:ext cx="0" cy="279355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923"/>
            <p:cNvSpPr>
              <a:spLocks noChangeShapeType="1"/>
            </p:cNvSpPr>
            <p:nvPr/>
          </p:nvSpPr>
          <p:spPr bwMode="auto">
            <a:xfrm>
              <a:off x="4173539" y="4398516"/>
              <a:ext cx="0" cy="326628"/>
            </a:xfrm>
            <a:prstGeom prst="line">
              <a:avLst/>
            </a:prstGeom>
            <a:noFill/>
            <a:ln w="38100" cmpd="dbl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924"/>
            <p:cNvSpPr>
              <a:spLocks noChangeShapeType="1"/>
            </p:cNvSpPr>
            <p:nvPr/>
          </p:nvSpPr>
          <p:spPr bwMode="auto">
            <a:xfrm flipH="1" flipV="1">
              <a:off x="4905146" y="4077072"/>
              <a:ext cx="386932" cy="69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926"/>
            <p:cNvSpPr txBox="1">
              <a:spLocks noChangeArrowheads="1"/>
            </p:cNvSpPr>
            <p:nvPr/>
          </p:nvSpPr>
          <p:spPr bwMode="auto">
            <a:xfrm>
              <a:off x="3491880" y="3573710"/>
              <a:ext cx="107950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     </a:t>
              </a:r>
              <a:r>
                <a:rPr lang="en-US" altLang="zh-CN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16" name="Text Box 927"/>
            <p:cNvSpPr txBox="1">
              <a:spLocks noChangeArrowheads="1"/>
            </p:cNvSpPr>
            <p:nvPr/>
          </p:nvSpPr>
          <p:spPr bwMode="auto">
            <a:xfrm>
              <a:off x="3837694" y="4437112"/>
              <a:ext cx="288925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18" name="Text Box 929"/>
            <p:cNvSpPr txBox="1">
              <a:spLocks noChangeArrowheads="1"/>
            </p:cNvSpPr>
            <p:nvPr/>
          </p:nvSpPr>
          <p:spPr bwMode="auto">
            <a:xfrm>
              <a:off x="5290790" y="4005064"/>
              <a:ext cx="1297434" cy="3171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sp>
          <p:nvSpPr>
            <p:cNvPr id="19" name="Line 930"/>
            <p:cNvSpPr>
              <a:spLocks noChangeShapeType="1"/>
            </p:cNvSpPr>
            <p:nvPr/>
          </p:nvSpPr>
          <p:spPr bwMode="auto">
            <a:xfrm flipH="1">
              <a:off x="2987824" y="4077072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931"/>
            <p:cNvSpPr txBox="1">
              <a:spLocks noChangeArrowheads="1"/>
            </p:cNvSpPr>
            <p:nvPr/>
          </p:nvSpPr>
          <p:spPr bwMode="auto">
            <a:xfrm>
              <a:off x="3170239" y="4077766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21" name="Line 932"/>
            <p:cNvSpPr>
              <a:spLocks noChangeShapeType="1"/>
            </p:cNvSpPr>
            <p:nvPr/>
          </p:nvSpPr>
          <p:spPr bwMode="auto">
            <a:xfrm flipH="1" flipV="1">
              <a:off x="2987824" y="4294684"/>
              <a:ext cx="64807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Text Box 933"/>
            <p:cNvSpPr txBox="1">
              <a:spLocks noChangeArrowheads="1"/>
            </p:cNvSpPr>
            <p:nvPr/>
          </p:nvSpPr>
          <p:spPr bwMode="auto">
            <a:xfrm>
              <a:off x="1943349" y="4027040"/>
              <a:ext cx="1044475" cy="2676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结果状态</a:t>
              </a:r>
            </a:p>
          </p:txBody>
        </p:sp>
        <p:sp>
          <p:nvSpPr>
            <p:cNvPr id="23" name="AutoShape 936"/>
            <p:cNvSpPr>
              <a:spLocks noChangeArrowheads="1"/>
            </p:cNvSpPr>
            <p:nvPr/>
          </p:nvSpPr>
          <p:spPr bwMode="auto">
            <a:xfrm>
              <a:off x="3311526" y="3893691"/>
              <a:ext cx="1728788" cy="504825"/>
            </a:xfrm>
            <a:custGeom>
              <a:avLst/>
              <a:gdLst>
                <a:gd name="G0" fmla="+- 4860 0 0"/>
                <a:gd name="G1" fmla="+- 21600 0 4860"/>
                <a:gd name="G2" fmla="*/ 4860 1 2"/>
                <a:gd name="G3" fmla="+- 21600 0 G2"/>
                <a:gd name="G4" fmla="+/ 4860 21600 2"/>
                <a:gd name="G5" fmla="+/ G1 0 2"/>
                <a:gd name="G6" fmla="*/ 21600 21600 4860"/>
                <a:gd name="G7" fmla="*/ G6 1 2"/>
                <a:gd name="G8" fmla="+- 21600 0 G7"/>
                <a:gd name="G9" fmla="*/ 21600 1 2"/>
                <a:gd name="G10" fmla="+- 4860 0 G9"/>
                <a:gd name="G11" fmla="?: G10 G8 0"/>
                <a:gd name="G12" fmla="?: G10 G7 21600"/>
                <a:gd name="T0" fmla="*/ 19170 w 21600"/>
                <a:gd name="T1" fmla="*/ 10800 h 21600"/>
                <a:gd name="T2" fmla="*/ 10800 w 21600"/>
                <a:gd name="T3" fmla="*/ 21600 h 21600"/>
                <a:gd name="T4" fmla="*/ 2430 w 21600"/>
                <a:gd name="T5" fmla="*/ 10800 h 21600"/>
                <a:gd name="T6" fmla="*/ 10800 w 21600"/>
                <a:gd name="T7" fmla="*/ 0 h 21600"/>
                <a:gd name="T8" fmla="*/ 4230 w 21600"/>
                <a:gd name="T9" fmla="*/ 4230 h 21600"/>
                <a:gd name="T10" fmla="*/ 17370 w 21600"/>
                <a:gd name="T11" fmla="*/ 1737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860" y="21600"/>
                  </a:lnTo>
                  <a:lnTo>
                    <a:pt x="1674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99">
                <a:alpha val="80000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Text Box 938"/>
            <p:cNvSpPr txBox="1">
              <a:spLocks noChangeArrowheads="1"/>
            </p:cNvSpPr>
            <p:nvPr/>
          </p:nvSpPr>
          <p:spPr bwMode="auto">
            <a:xfrm>
              <a:off x="3887789" y="3954016"/>
              <a:ext cx="577850" cy="300038"/>
            </a:xfrm>
            <a:prstGeom prst="rect">
              <a:avLst/>
            </a:prstGeom>
            <a:noFill/>
            <a:ln w="1587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just" eaLnBrk="0" hangingPunct="0">
                <a:lnSpc>
                  <a:spcPct val="100000"/>
                </a:lnSpc>
              </a:pPr>
              <a:r>
                <a:rPr kumimoji="0" lang="en-US" altLang="zh-CN" dirty="0">
                  <a:solidFill>
                    <a:schemeClr val="tx1"/>
                  </a:solidFill>
                </a:rPr>
                <a:t>ALU</a:t>
              </a:r>
            </a:p>
          </p:txBody>
        </p:sp>
        <p:sp>
          <p:nvSpPr>
            <p:cNvPr id="25" name="Line 924"/>
            <p:cNvSpPr>
              <a:spLocks noChangeShapeType="1"/>
            </p:cNvSpPr>
            <p:nvPr/>
          </p:nvSpPr>
          <p:spPr bwMode="auto">
            <a:xfrm flipH="1" flipV="1">
              <a:off x="4738425" y="4293096"/>
              <a:ext cx="55365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931"/>
            <p:cNvSpPr txBox="1">
              <a:spLocks noChangeArrowheads="1"/>
            </p:cNvSpPr>
            <p:nvPr/>
          </p:nvSpPr>
          <p:spPr bwMode="auto">
            <a:xfrm>
              <a:off x="5041455" y="4077766"/>
              <a:ext cx="25062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</p:grpSp>
      <p:sp>
        <p:nvSpPr>
          <p:cNvPr id="28" name="Text Box 1015"/>
          <p:cNvSpPr txBox="1">
            <a:spLocks noChangeArrowheads="1"/>
          </p:cNvSpPr>
          <p:nvPr/>
        </p:nvSpPr>
        <p:spPr bwMode="auto">
          <a:xfrm>
            <a:off x="2267223" y="3789040"/>
            <a:ext cx="55451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zh-CN" altLang="en-US" u="sng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为基础，由</a:t>
            </a:r>
            <a:r>
              <a:rPr lang="zh-CN" altLang="en-US" u="sng" dirty="0">
                <a:solidFill>
                  <a:srgbClr val="990099"/>
                </a:solidFill>
              </a:rPr>
              <a:t>组合逻辑电路</a:t>
            </a:r>
            <a:r>
              <a:rPr lang="zh-CN" altLang="en-US" dirty="0">
                <a:solidFill>
                  <a:schemeClr val="tx1"/>
                </a:solidFill>
              </a:rPr>
              <a:t>构成</a:t>
            </a:r>
          </a:p>
        </p:txBody>
      </p:sp>
      <p:sp>
        <p:nvSpPr>
          <p:cNvPr id="57" name="AutoShape 1044"/>
          <p:cNvSpPr>
            <a:spLocks noChangeArrowheads="1"/>
          </p:cNvSpPr>
          <p:nvPr/>
        </p:nvSpPr>
        <p:spPr bwMode="auto">
          <a:xfrm>
            <a:off x="6156176" y="4509120"/>
            <a:ext cx="1800225" cy="582929"/>
          </a:xfrm>
          <a:prstGeom prst="wedgeRectCallout">
            <a:avLst>
              <a:gd name="adj1" fmla="val -71516"/>
              <a:gd name="adj2" fmla="val 9096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0--</a:t>
            </a:r>
            <a:r>
              <a:rPr lang="zh-CN" altLang="en-US" sz="1800" dirty="0">
                <a:solidFill>
                  <a:schemeClr val="tx1"/>
                </a:solidFill>
              </a:rPr>
              <a:t>算术运算</a:t>
            </a: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</a:t>
            </a:r>
            <a:r>
              <a:rPr lang="en-US" altLang="zh-CN" sz="1800" dirty="0">
                <a:solidFill>
                  <a:schemeClr val="tx1"/>
                </a:solidFill>
              </a:rPr>
              <a:t>1--</a:t>
            </a:r>
            <a:r>
              <a:rPr lang="zh-CN" altLang="en-US" sz="1800" dirty="0">
                <a:solidFill>
                  <a:schemeClr val="tx1"/>
                </a:solidFill>
              </a:rPr>
              <a:t>逻辑运算</a:t>
            </a:r>
          </a:p>
        </p:txBody>
      </p:sp>
      <p:sp>
        <p:nvSpPr>
          <p:cNvPr id="58" name="AutoShape 1045"/>
          <p:cNvSpPr>
            <a:spLocks noChangeArrowheads="1"/>
          </p:cNvSpPr>
          <p:nvPr/>
        </p:nvSpPr>
        <p:spPr bwMode="auto">
          <a:xfrm>
            <a:off x="6156176" y="5418980"/>
            <a:ext cx="1728044" cy="602308"/>
          </a:xfrm>
          <a:prstGeom prst="wedgeRectCallout">
            <a:avLst>
              <a:gd name="adj1" fmla="val -70716"/>
              <a:gd name="adj2" fmla="val -30414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种算术运算、</a:t>
            </a: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种逻辑运算</a:t>
            </a:r>
          </a:p>
        </p:txBody>
      </p:sp>
      <p:sp>
        <p:nvSpPr>
          <p:cNvPr id="59" name="AutoShape 1046"/>
          <p:cNvSpPr>
            <a:spLocks noChangeArrowheads="1"/>
          </p:cNvSpPr>
          <p:nvPr/>
        </p:nvSpPr>
        <p:spPr bwMode="auto">
          <a:xfrm>
            <a:off x="827584" y="4581128"/>
            <a:ext cx="1656184" cy="577156"/>
          </a:xfrm>
          <a:prstGeom prst="wedgeRectCallout">
            <a:avLst>
              <a:gd name="adj1" fmla="val 68945"/>
              <a:gd name="adj2" fmla="val 24410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运算结果状态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支持关系运算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60" name="AutoShape 1047"/>
          <p:cNvSpPr>
            <a:spLocks noChangeArrowheads="1"/>
          </p:cNvSpPr>
          <p:nvPr/>
        </p:nvSpPr>
        <p:spPr bwMode="auto">
          <a:xfrm>
            <a:off x="827584" y="5373216"/>
            <a:ext cx="1657226" cy="559726"/>
          </a:xfrm>
          <a:prstGeom prst="wedgeRectCallout">
            <a:avLst>
              <a:gd name="adj1" fmla="val 76024"/>
              <a:gd name="adj2" fmla="val -21360"/>
            </a:avLst>
          </a:prstGeom>
          <a:solidFill>
            <a:srgbClr val="CCFFFF"/>
          </a:solidFill>
          <a:ln w="15875" algn="ctr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先行进位信号</a:t>
            </a:r>
          </a:p>
          <a:p>
            <a:pPr algn="ctr"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支持芯片级联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74" name="组合 73"/>
          <p:cNvGrpSpPr/>
          <p:nvPr/>
        </p:nvGrpSpPr>
        <p:grpSpPr>
          <a:xfrm>
            <a:off x="2700338" y="4293096"/>
            <a:ext cx="3024187" cy="2016224"/>
            <a:chOff x="2700338" y="4149080"/>
            <a:chExt cx="3024187" cy="2016224"/>
          </a:xfrm>
        </p:grpSpPr>
        <p:sp>
          <p:nvSpPr>
            <p:cNvPr id="30" name="Text Box 1017"/>
            <p:cNvSpPr txBox="1">
              <a:spLocks noChangeArrowheads="1"/>
            </p:cNvSpPr>
            <p:nvPr/>
          </p:nvSpPr>
          <p:spPr bwMode="auto">
            <a:xfrm>
              <a:off x="5440363" y="4582468"/>
              <a:ext cx="284162" cy="11525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M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3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2</a:t>
              </a:r>
            </a:p>
            <a:p>
              <a:pPr>
                <a:lnSpc>
                  <a:spcPct val="7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1</a:t>
              </a:r>
            </a:p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S</a:t>
              </a:r>
              <a:r>
                <a:rPr lang="en-US" altLang="zh-CN" sz="1800" baseline="-180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31" name="Line 1018"/>
            <p:cNvSpPr>
              <a:spLocks noChangeShapeType="1"/>
            </p:cNvSpPr>
            <p:nvPr/>
          </p:nvSpPr>
          <p:spPr bwMode="auto">
            <a:xfrm flipH="1" flipV="1">
              <a:off x="5148263" y="47269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19"/>
            <p:cNvSpPr txBox="1">
              <a:spLocks noChangeArrowheads="1"/>
            </p:cNvSpPr>
            <p:nvPr/>
          </p:nvSpPr>
          <p:spPr bwMode="auto">
            <a:xfrm>
              <a:off x="3492500" y="4653905"/>
              <a:ext cx="1654175" cy="10080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74181</a:t>
              </a:r>
            </a:p>
            <a:p>
              <a:pPr algn="ctr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(4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ALU)</a:t>
              </a:r>
            </a:p>
          </p:txBody>
        </p:sp>
        <p:sp>
          <p:nvSpPr>
            <p:cNvPr id="34" name="Text Box 1021"/>
            <p:cNvSpPr txBox="1">
              <a:spLocks noChangeArrowheads="1"/>
            </p:cNvSpPr>
            <p:nvPr/>
          </p:nvSpPr>
          <p:spPr bwMode="auto">
            <a:xfrm>
              <a:off x="3706813" y="5876379"/>
              <a:ext cx="136683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2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Text Box 1022"/>
            <p:cNvSpPr txBox="1">
              <a:spLocks noChangeArrowheads="1"/>
            </p:cNvSpPr>
            <p:nvPr/>
          </p:nvSpPr>
          <p:spPr bwMode="auto">
            <a:xfrm>
              <a:off x="2700338" y="4580880"/>
              <a:ext cx="503237" cy="10080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46800" rIns="18000" bIns="10800"/>
            <a:lstStyle/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3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A=B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G</a:t>
              </a:r>
            </a:p>
            <a:p>
              <a:pPr algn="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</a:p>
          </p:txBody>
        </p:sp>
        <p:sp>
          <p:nvSpPr>
            <p:cNvPr id="36" name="Text Box 1023"/>
            <p:cNvSpPr txBox="1">
              <a:spLocks noChangeArrowheads="1"/>
            </p:cNvSpPr>
            <p:nvPr/>
          </p:nvSpPr>
          <p:spPr bwMode="auto">
            <a:xfrm>
              <a:off x="3419475" y="4149080"/>
              <a:ext cx="2016125" cy="2879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2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990099"/>
                  </a:solidFill>
                </a:rPr>
                <a:t>C</a:t>
              </a:r>
              <a:r>
                <a:rPr lang="en-US" altLang="zh-CN" sz="1800" baseline="-18000" dirty="0">
                  <a:solidFill>
                    <a:srgbClr val="990099"/>
                  </a:solidFill>
                </a:rPr>
                <a:t>-1</a:t>
              </a:r>
            </a:p>
          </p:txBody>
        </p:sp>
        <p:sp>
          <p:nvSpPr>
            <p:cNvPr id="37" name="Line 1024"/>
            <p:cNvSpPr>
              <a:spLocks noChangeShapeType="1"/>
            </p:cNvSpPr>
            <p:nvPr/>
          </p:nvSpPr>
          <p:spPr bwMode="auto">
            <a:xfrm flipH="1" flipV="1">
              <a:off x="3205163" y="47983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30"/>
            <p:cNvSpPr>
              <a:spLocks noChangeShapeType="1"/>
            </p:cNvSpPr>
            <p:nvPr/>
          </p:nvSpPr>
          <p:spPr bwMode="auto">
            <a:xfrm flipH="1" flipV="1">
              <a:off x="5148263" y="49428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31"/>
            <p:cNvSpPr>
              <a:spLocks noChangeShapeType="1"/>
            </p:cNvSpPr>
            <p:nvPr/>
          </p:nvSpPr>
          <p:spPr bwMode="auto">
            <a:xfrm flipH="1" flipV="1">
              <a:off x="5148263" y="51587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Line 1032"/>
            <p:cNvSpPr>
              <a:spLocks noChangeShapeType="1"/>
            </p:cNvSpPr>
            <p:nvPr/>
          </p:nvSpPr>
          <p:spPr bwMode="auto">
            <a:xfrm flipH="1" flipV="1">
              <a:off x="5148263" y="53746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033"/>
            <p:cNvSpPr>
              <a:spLocks noChangeShapeType="1"/>
            </p:cNvSpPr>
            <p:nvPr/>
          </p:nvSpPr>
          <p:spPr bwMode="auto">
            <a:xfrm flipH="1" flipV="1">
              <a:off x="5146675" y="5590530"/>
              <a:ext cx="288925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1041"/>
            <p:cNvSpPr>
              <a:spLocks noChangeShapeType="1"/>
            </p:cNvSpPr>
            <p:nvPr/>
          </p:nvSpPr>
          <p:spPr bwMode="auto">
            <a:xfrm flipH="1" flipV="1">
              <a:off x="3203575" y="5014268"/>
              <a:ext cx="287337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1042"/>
            <p:cNvSpPr>
              <a:spLocks noChangeShapeType="1"/>
            </p:cNvSpPr>
            <p:nvPr/>
          </p:nvSpPr>
          <p:spPr bwMode="auto">
            <a:xfrm flipH="1" flipV="1">
              <a:off x="3203575" y="5253980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1043"/>
            <p:cNvSpPr>
              <a:spLocks noChangeShapeType="1"/>
            </p:cNvSpPr>
            <p:nvPr/>
          </p:nvSpPr>
          <p:spPr bwMode="auto">
            <a:xfrm flipH="1" flipV="1">
              <a:off x="3203575" y="5493693"/>
              <a:ext cx="2889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1026"/>
            <p:cNvSpPr>
              <a:spLocks noChangeShapeType="1"/>
            </p:cNvSpPr>
            <p:nvPr/>
          </p:nvSpPr>
          <p:spPr bwMode="auto">
            <a:xfrm flipH="1">
              <a:off x="356388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1026"/>
            <p:cNvSpPr>
              <a:spLocks noChangeShapeType="1"/>
            </p:cNvSpPr>
            <p:nvPr/>
          </p:nvSpPr>
          <p:spPr bwMode="auto">
            <a:xfrm flipH="1">
              <a:off x="370790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26"/>
            <p:cNvSpPr>
              <a:spLocks noChangeShapeType="1"/>
            </p:cNvSpPr>
            <p:nvPr/>
          </p:nvSpPr>
          <p:spPr bwMode="auto">
            <a:xfrm flipH="1">
              <a:off x="385192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26"/>
            <p:cNvSpPr>
              <a:spLocks noChangeShapeType="1"/>
            </p:cNvSpPr>
            <p:nvPr/>
          </p:nvSpPr>
          <p:spPr bwMode="auto">
            <a:xfrm flipH="1">
              <a:off x="399593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26"/>
            <p:cNvSpPr>
              <a:spLocks noChangeShapeType="1"/>
            </p:cNvSpPr>
            <p:nvPr/>
          </p:nvSpPr>
          <p:spPr bwMode="auto">
            <a:xfrm flipH="1">
              <a:off x="4283968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26"/>
            <p:cNvSpPr>
              <a:spLocks noChangeShapeType="1"/>
            </p:cNvSpPr>
            <p:nvPr/>
          </p:nvSpPr>
          <p:spPr bwMode="auto">
            <a:xfrm flipH="1">
              <a:off x="4427984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26"/>
            <p:cNvSpPr>
              <a:spLocks noChangeShapeType="1"/>
            </p:cNvSpPr>
            <p:nvPr/>
          </p:nvSpPr>
          <p:spPr bwMode="auto">
            <a:xfrm flipH="1">
              <a:off x="4572000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26"/>
            <p:cNvSpPr>
              <a:spLocks noChangeShapeType="1"/>
            </p:cNvSpPr>
            <p:nvPr/>
          </p:nvSpPr>
          <p:spPr bwMode="auto">
            <a:xfrm flipH="1">
              <a:off x="4716016" y="4445496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26"/>
            <p:cNvSpPr>
              <a:spLocks noChangeShapeType="1"/>
            </p:cNvSpPr>
            <p:nvPr/>
          </p:nvSpPr>
          <p:spPr bwMode="auto">
            <a:xfrm flipH="1">
              <a:off x="5004048" y="4445496"/>
              <a:ext cx="0" cy="207044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26"/>
            <p:cNvSpPr>
              <a:spLocks noChangeShapeType="1"/>
            </p:cNvSpPr>
            <p:nvPr/>
          </p:nvSpPr>
          <p:spPr bwMode="auto">
            <a:xfrm flipH="1">
              <a:off x="377991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26"/>
            <p:cNvSpPr>
              <a:spLocks noChangeShapeType="1"/>
            </p:cNvSpPr>
            <p:nvPr/>
          </p:nvSpPr>
          <p:spPr bwMode="auto">
            <a:xfrm flipH="1">
              <a:off x="413995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1026"/>
            <p:cNvSpPr>
              <a:spLocks noChangeShapeType="1"/>
            </p:cNvSpPr>
            <p:nvPr/>
          </p:nvSpPr>
          <p:spPr bwMode="auto">
            <a:xfrm flipH="1">
              <a:off x="4499992" y="567022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1026"/>
            <p:cNvSpPr>
              <a:spLocks noChangeShapeType="1"/>
            </p:cNvSpPr>
            <p:nvPr/>
          </p:nvSpPr>
          <p:spPr bwMode="auto">
            <a:xfrm flipH="1">
              <a:off x="4860032" y="5661248"/>
              <a:ext cx="0" cy="207044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016286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utoUpdateAnimBg="0"/>
      <p:bldP spid="8" grpId="0"/>
      <p:bldP spid="28" grpId="0"/>
      <p:bldP spid="57" grpId="0" animBg="1"/>
      <p:bldP spid="58" grpId="0" animBg="1"/>
      <p:bldP spid="59" grpId="0" animBg="1"/>
      <p:bldP spid="60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104</a:t>
            </a:fld>
            <a:endParaRPr lang="en-US" altLang="zh-CN"/>
          </a:p>
        </p:txBody>
      </p:sp>
      <p:sp>
        <p:nvSpPr>
          <p:cNvPr id="3" name="Text Box 198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四、运算器的组成</a:t>
            </a:r>
          </a:p>
        </p:txBody>
      </p:sp>
      <p:sp>
        <p:nvSpPr>
          <p:cNvPr id="4" name="Text Box 199"/>
          <p:cNvSpPr txBox="1">
            <a:spLocks noChangeArrowheads="1"/>
          </p:cNvSpPr>
          <p:nvPr/>
        </p:nvSpPr>
        <p:spPr bwMode="auto">
          <a:xfrm>
            <a:off x="179388" y="908720"/>
            <a:ext cx="8785225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运算器的功能：</a:t>
            </a:r>
            <a:r>
              <a:rPr lang="zh-CN" altLang="en-US" u="sng" dirty="0">
                <a:solidFill>
                  <a:srgbClr val="990099"/>
                </a:solidFill>
              </a:rPr>
              <a:t>实现</a:t>
            </a:r>
            <a:r>
              <a:rPr lang="zh-CN" altLang="en-US" dirty="0">
                <a:solidFill>
                  <a:schemeClr val="tx1"/>
                </a:solidFill>
              </a:rPr>
              <a:t>所有的数据运算、</a:t>
            </a:r>
            <a:r>
              <a:rPr lang="zh-CN" altLang="en-US" u="sng" dirty="0">
                <a:solidFill>
                  <a:srgbClr val="990099"/>
                </a:solidFill>
              </a:rPr>
              <a:t>暂存</a:t>
            </a:r>
            <a:r>
              <a:rPr lang="zh-CN" altLang="en-US" dirty="0">
                <a:solidFill>
                  <a:schemeClr val="tx1"/>
                </a:solidFill>
              </a:rPr>
              <a:t>运算结果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←支持类型由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确定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5" name="Text Box 199"/>
          <p:cNvSpPr txBox="1">
            <a:spLocks noChangeArrowheads="1"/>
          </p:cNvSpPr>
          <p:nvPr/>
        </p:nvSpPr>
        <p:spPr bwMode="auto">
          <a:xfrm>
            <a:off x="179512" y="1700808"/>
            <a:ext cx="8785225" cy="44781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*运算器的部件组成：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dirty="0">
                <a:solidFill>
                  <a:srgbClr val="990099"/>
                </a:solidFill>
              </a:rPr>
              <a:t>多种方法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原则是尽量复用器件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存放部件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7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7745647"/>
              </p:ext>
            </p:extLst>
          </p:nvPr>
        </p:nvGraphicFramePr>
        <p:xfrm>
          <a:off x="870600" y="3140968"/>
          <a:ext cx="4968552" cy="2314728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40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8823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0040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运算方法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数值</a:t>
                      </a: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9984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向量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301759"/>
              </p:ext>
            </p:extLst>
          </p:nvPr>
        </p:nvGraphicFramePr>
        <p:xfrm>
          <a:off x="5839152" y="3140968"/>
          <a:ext cx="3024336" cy="2326544"/>
        </p:xfrm>
        <a:graphic>
          <a:graphicData uri="http://schemas.openxmlformats.org/drawingml/2006/table">
            <a:tbl>
              <a:tblPr/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实现部件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减、移位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574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乘除法器等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546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加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减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乘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除等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FPU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8224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与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非等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185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＞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≤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/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≠等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  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ALU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＋门电路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57552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饱和加减等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MMX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或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SSE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9" name="Text Box 199"/>
          <p:cNvSpPr txBox="1">
            <a:spLocks noChangeArrowheads="1"/>
          </p:cNvSpPr>
          <p:nvPr/>
        </p:nvSpPr>
        <p:spPr bwMode="auto">
          <a:xfrm>
            <a:off x="2555776" y="2132856"/>
            <a:ext cx="6264696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定点运算</a:t>
            </a:r>
            <a:r>
              <a:rPr lang="en-US" altLang="zh-CN" sz="2000" dirty="0">
                <a:solidFill>
                  <a:schemeClr val="tx1"/>
                </a:solidFill>
              </a:rPr>
              <a:t>(ALU/</a:t>
            </a:r>
            <a:r>
              <a:rPr lang="zh-CN" altLang="en-US" sz="2000" dirty="0">
                <a:solidFill>
                  <a:schemeClr val="tx1"/>
                </a:solidFill>
              </a:rPr>
              <a:t>乘除法器等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、浮点运算</a:t>
            </a:r>
            <a:r>
              <a:rPr lang="en-US" altLang="zh-CN" sz="2000" dirty="0">
                <a:solidFill>
                  <a:schemeClr val="tx1"/>
                </a:solidFill>
              </a:rPr>
              <a:t>(FPU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其他运算</a:t>
            </a:r>
            <a:r>
              <a:rPr lang="en-US" altLang="zh-CN" sz="2000" dirty="0">
                <a:solidFill>
                  <a:schemeClr val="tx1"/>
                </a:solidFill>
              </a:rPr>
              <a:t>(MMX/SSE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     </a:t>
            </a:r>
            <a:r>
              <a:rPr lang="zh-CN" altLang="en-US" sz="1800" dirty="0">
                <a:solidFill>
                  <a:schemeClr val="tx1"/>
                </a:solidFill>
              </a:rPr>
              <a:t>←常具有并行运算功能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Text Box 199"/>
          <p:cNvSpPr txBox="1">
            <a:spLocks noChangeArrowheads="1"/>
          </p:cNvSpPr>
          <p:nvPr/>
        </p:nvSpPr>
        <p:spPr bwMode="auto">
          <a:xfrm>
            <a:off x="2555776" y="5530769"/>
            <a:ext cx="583289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寄存器组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放数据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地址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、状态寄存器</a:t>
            </a:r>
            <a:r>
              <a:rPr lang="en-US" altLang="zh-CN" dirty="0">
                <a:solidFill>
                  <a:schemeClr val="tx1"/>
                </a:solidFill>
              </a:rPr>
              <a:t>PSR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1" name="AutoShape 40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32486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200"/>
          <p:cNvSpPr txBox="1">
            <a:spLocks noChangeArrowheads="1"/>
          </p:cNvSpPr>
          <p:nvPr/>
        </p:nvSpPr>
        <p:spPr bwMode="auto">
          <a:xfrm>
            <a:off x="179388" y="404664"/>
            <a:ext cx="3960564" cy="51299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定点运算部件组织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寄存器组组织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状态寄存器</a:t>
            </a:r>
            <a:r>
              <a:rPr lang="en-US" altLang="zh-CN" dirty="0">
                <a:solidFill>
                  <a:schemeClr val="accent2"/>
                </a:solidFill>
              </a:rPr>
              <a:t>PSR</a:t>
            </a:r>
            <a:r>
              <a:rPr lang="zh-CN" altLang="en-US" dirty="0">
                <a:solidFill>
                  <a:schemeClr val="accent2"/>
                </a:solidFill>
              </a:rPr>
              <a:t>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105</a:t>
            </a:fld>
            <a:endParaRPr lang="en-US" altLang="zh-CN"/>
          </a:p>
        </p:txBody>
      </p:sp>
      <p:sp>
        <p:nvSpPr>
          <p:cNvPr id="6" name="Text Box 308"/>
          <p:cNvSpPr txBox="1">
            <a:spLocks noChangeArrowheads="1"/>
          </p:cNvSpPr>
          <p:nvPr/>
        </p:nvSpPr>
        <p:spPr bwMode="auto">
          <a:xfrm>
            <a:off x="1475656" y="4883095"/>
            <a:ext cx="7560840" cy="13542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存放程序的</a:t>
            </a:r>
            <a:r>
              <a:rPr lang="zh-CN" altLang="en-US" u="sng" dirty="0">
                <a:solidFill>
                  <a:schemeClr val="tx1"/>
                </a:solidFill>
              </a:rPr>
              <a:t>结果标志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u="sng" dirty="0">
                <a:solidFill>
                  <a:schemeClr val="tx1"/>
                </a:solidFill>
              </a:rPr>
              <a:t>工作状态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spc="-50" dirty="0">
                <a:solidFill>
                  <a:srgbClr val="990099"/>
                </a:solidFill>
              </a:rPr>
              <a:t>常见标志： </a:t>
            </a:r>
            <a:r>
              <a:rPr lang="en-US" altLang="zh-CN" sz="2200" spc="-50" dirty="0">
                <a:solidFill>
                  <a:schemeClr val="tx1"/>
                </a:solidFill>
              </a:rPr>
              <a:t>ZF(</a:t>
            </a:r>
            <a:r>
              <a:rPr lang="zh-CN" altLang="en-US" sz="2200" spc="-50" dirty="0">
                <a:solidFill>
                  <a:schemeClr val="tx1"/>
                </a:solidFill>
              </a:rPr>
              <a:t>零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en-US" altLang="zh-CN" sz="2200" spc="-50" dirty="0">
                <a:solidFill>
                  <a:schemeClr val="tx1"/>
                </a:solidFill>
              </a:rPr>
              <a:t>SF(</a:t>
            </a:r>
            <a:r>
              <a:rPr lang="zh-CN" altLang="en-US" sz="2200" spc="-50" dirty="0">
                <a:solidFill>
                  <a:schemeClr val="tx1"/>
                </a:solidFill>
              </a:rPr>
              <a:t>符号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</a:t>
            </a:r>
            <a:r>
              <a:rPr lang="en-US" altLang="zh-CN" sz="2200" spc="-50" dirty="0">
                <a:solidFill>
                  <a:schemeClr val="tx1"/>
                </a:solidFill>
              </a:rPr>
              <a:t>OF(</a:t>
            </a:r>
            <a:r>
              <a:rPr lang="zh-CN" altLang="en-US" sz="2200" spc="-50" dirty="0">
                <a:solidFill>
                  <a:schemeClr val="tx1"/>
                </a:solidFill>
              </a:rPr>
              <a:t>溢出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  <a:r>
              <a:rPr lang="zh-CN" altLang="en-US" sz="2200" spc="-50" dirty="0">
                <a:solidFill>
                  <a:schemeClr val="tx1"/>
                </a:solidFill>
              </a:rPr>
              <a:t>、 </a:t>
            </a:r>
            <a:r>
              <a:rPr lang="en-US" altLang="zh-CN" sz="2200" spc="-50" dirty="0">
                <a:solidFill>
                  <a:schemeClr val="tx1"/>
                </a:solidFill>
              </a:rPr>
              <a:t>CF(</a:t>
            </a:r>
            <a:r>
              <a:rPr lang="zh-CN" altLang="en-US" sz="2200" spc="-50" dirty="0">
                <a:solidFill>
                  <a:schemeClr val="tx1"/>
                </a:solidFill>
              </a:rPr>
              <a:t>进</a:t>
            </a:r>
            <a:r>
              <a:rPr lang="en-US" altLang="zh-CN" sz="2200" spc="-50" dirty="0">
                <a:solidFill>
                  <a:schemeClr val="tx1"/>
                </a:solidFill>
              </a:rPr>
              <a:t>/</a:t>
            </a:r>
            <a:r>
              <a:rPr lang="zh-CN" altLang="en-US" sz="2200" spc="-50" dirty="0">
                <a:solidFill>
                  <a:schemeClr val="tx1"/>
                </a:solidFill>
              </a:rPr>
              <a:t>借位</a:t>
            </a:r>
            <a:r>
              <a:rPr lang="en-US" altLang="zh-CN" sz="2200" spc="-5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+…+</a:t>
            </a:r>
            <a:r>
              <a:rPr lang="en-US" altLang="zh-CN" sz="2000" i="1" dirty="0">
                <a:solidFill>
                  <a:schemeClr val="tx1"/>
                </a:solidFill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 </a:t>
            </a:r>
            <a:r>
              <a:rPr lang="en-US" altLang="zh-CN" sz="2000" dirty="0">
                <a:solidFill>
                  <a:schemeClr val="tx1"/>
                </a:solidFill>
              </a:rPr>
              <a:t>SF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>
                <a:solidFill>
                  <a:schemeClr val="tx1"/>
                </a:solidFill>
              </a:rPr>
              <a:t>n-1</a:t>
            </a:r>
            <a:r>
              <a:rPr lang="en-US" altLang="zh-CN" sz="20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6000" dirty="0">
                <a:solidFill>
                  <a:schemeClr val="tx1"/>
                </a:solidFill>
              </a:rPr>
              <a:t>n-2</a:t>
            </a:r>
            <a:r>
              <a:rPr lang="zh-CN" altLang="en-US" sz="2000" baseline="-16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-1</a:t>
            </a:r>
            <a:r>
              <a:rPr lang="en-US" altLang="zh-CN" sz="2000" dirty="0">
                <a:solidFill>
                  <a:schemeClr val="tx1"/>
                </a:solidFill>
              </a:rPr>
              <a:t>    </a:t>
            </a:r>
          </a:p>
        </p:txBody>
      </p:sp>
      <p:sp>
        <p:nvSpPr>
          <p:cNvPr id="268" name="Text Box 308"/>
          <p:cNvSpPr txBox="1">
            <a:spLocks noChangeArrowheads="1"/>
          </p:cNvSpPr>
          <p:nvPr/>
        </p:nvSpPr>
        <p:spPr bwMode="auto">
          <a:xfrm>
            <a:off x="3161503" y="4365104"/>
            <a:ext cx="5979001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常有多个读端口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可同时操作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、一个写端口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9" name="AutoShape 26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3779912" y="404664"/>
            <a:ext cx="51125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、移位器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寄存器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实现乘除运算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</a:p>
        </p:txBody>
      </p:sp>
      <p:grpSp>
        <p:nvGrpSpPr>
          <p:cNvPr id="111" name="组合 110"/>
          <p:cNvGrpSpPr/>
          <p:nvPr/>
        </p:nvGrpSpPr>
        <p:grpSpPr>
          <a:xfrm>
            <a:off x="1547664" y="982153"/>
            <a:ext cx="6840760" cy="3310943"/>
            <a:chOff x="1547664" y="982153"/>
            <a:chExt cx="6840760" cy="3310943"/>
          </a:xfrm>
        </p:grpSpPr>
        <p:sp>
          <p:nvSpPr>
            <p:cNvPr id="11" name="Rectangle 293"/>
            <p:cNvSpPr>
              <a:spLocks noChangeArrowheads="1"/>
            </p:cNvSpPr>
            <p:nvPr/>
          </p:nvSpPr>
          <p:spPr bwMode="auto">
            <a:xfrm>
              <a:off x="2794356" y="1340322"/>
              <a:ext cx="3474857" cy="2664741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2" name="Text Box 253"/>
            <p:cNvSpPr txBox="1">
              <a:spLocks noChangeArrowheads="1"/>
            </p:cNvSpPr>
            <p:nvPr/>
          </p:nvSpPr>
          <p:spPr bwMode="auto">
            <a:xfrm>
              <a:off x="1660502" y="2420889"/>
              <a:ext cx="864296" cy="79892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状态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PSR</a:t>
              </a:r>
            </a:p>
          </p:txBody>
        </p:sp>
        <p:sp>
          <p:nvSpPr>
            <p:cNvPr id="13" name="Text Box 254"/>
            <p:cNvSpPr txBox="1">
              <a:spLocks noChangeArrowheads="1"/>
            </p:cNvSpPr>
            <p:nvPr/>
          </p:nvSpPr>
          <p:spPr bwMode="auto">
            <a:xfrm>
              <a:off x="3606231" y="3500810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移位器</a:t>
              </a:r>
            </a:p>
          </p:txBody>
        </p:sp>
        <p:sp>
          <p:nvSpPr>
            <p:cNvPr id="14" name="Text Box 255"/>
            <p:cNvSpPr txBox="1">
              <a:spLocks noChangeArrowheads="1"/>
            </p:cNvSpPr>
            <p:nvPr/>
          </p:nvSpPr>
          <p:spPr bwMode="auto">
            <a:xfrm>
              <a:off x="7267472" y="1844824"/>
              <a:ext cx="1120952" cy="64851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5" name="Text Box 256"/>
            <p:cNvSpPr txBox="1">
              <a:spLocks noChangeArrowheads="1"/>
            </p:cNvSpPr>
            <p:nvPr/>
          </p:nvSpPr>
          <p:spPr bwMode="auto">
            <a:xfrm>
              <a:off x="3245175" y="1483891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16" name="Text Box 261"/>
            <p:cNvSpPr txBox="1">
              <a:spLocks noChangeArrowheads="1"/>
            </p:cNvSpPr>
            <p:nvPr/>
          </p:nvSpPr>
          <p:spPr bwMode="auto">
            <a:xfrm>
              <a:off x="5335392" y="2788015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600" dirty="0">
                  <a:solidFill>
                    <a:srgbClr val="FF33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7" name="Text Box 264"/>
            <p:cNvSpPr txBox="1">
              <a:spLocks noChangeArrowheads="1"/>
            </p:cNvSpPr>
            <p:nvPr/>
          </p:nvSpPr>
          <p:spPr bwMode="auto">
            <a:xfrm>
              <a:off x="2961706" y="2789603"/>
              <a:ext cx="285750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</a:p>
          </p:txBody>
        </p:sp>
        <p:sp>
          <p:nvSpPr>
            <p:cNvPr id="18" name="AutoShape 266"/>
            <p:cNvSpPr>
              <a:spLocks noChangeArrowheads="1"/>
            </p:cNvSpPr>
            <p:nvPr/>
          </p:nvSpPr>
          <p:spPr bwMode="auto">
            <a:xfrm>
              <a:off x="3102994" y="2643553"/>
              <a:ext cx="1947858" cy="50561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36000" rIns="36000" bIns="36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268"/>
            <p:cNvSpPr txBox="1">
              <a:spLocks noChangeArrowheads="1"/>
            </p:cNvSpPr>
            <p:nvPr/>
          </p:nvSpPr>
          <p:spPr bwMode="auto">
            <a:xfrm>
              <a:off x="3028655" y="2121555"/>
              <a:ext cx="863599" cy="29933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sp>
          <p:nvSpPr>
            <p:cNvPr id="21" name="Text Box 271"/>
            <p:cNvSpPr txBox="1">
              <a:spLocks noChangeArrowheads="1"/>
            </p:cNvSpPr>
            <p:nvPr/>
          </p:nvSpPr>
          <p:spPr bwMode="auto">
            <a:xfrm>
              <a:off x="4253287" y="1483891"/>
              <a:ext cx="86360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22" name="Text Box 286"/>
            <p:cNvSpPr txBox="1">
              <a:spLocks noChangeArrowheads="1"/>
            </p:cNvSpPr>
            <p:nvPr/>
          </p:nvSpPr>
          <p:spPr bwMode="auto">
            <a:xfrm>
              <a:off x="6557047" y="2852936"/>
              <a:ext cx="984270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功能选择</a:t>
              </a:r>
            </a:p>
          </p:txBody>
        </p:sp>
        <p:sp>
          <p:nvSpPr>
            <p:cNvPr id="24" name="Text Box 297"/>
            <p:cNvSpPr txBox="1">
              <a:spLocks noChangeArrowheads="1"/>
            </p:cNvSpPr>
            <p:nvPr/>
          </p:nvSpPr>
          <p:spPr bwMode="auto">
            <a:xfrm>
              <a:off x="1547664" y="1773163"/>
              <a:ext cx="100811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辅助输入</a:t>
              </a:r>
            </a:p>
          </p:txBody>
        </p:sp>
        <p:cxnSp>
          <p:nvCxnSpPr>
            <p:cNvPr id="26" name="直接箭头连接符 51"/>
            <p:cNvCxnSpPr/>
            <p:nvPr/>
          </p:nvCxnSpPr>
          <p:spPr bwMode="auto">
            <a:xfrm>
              <a:off x="2524798" y="1916832"/>
              <a:ext cx="719886" cy="204721"/>
            </a:xfrm>
            <a:prstGeom prst="bentConnector3">
              <a:avLst>
                <a:gd name="adj1" fmla="val 9975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7" name="直接箭头连接符 26"/>
            <p:cNvCxnSpPr>
              <a:stCxn id="15" idx="2"/>
            </p:cNvCxnSpPr>
            <p:nvPr/>
          </p:nvCxnSpPr>
          <p:spPr bwMode="auto">
            <a:xfrm>
              <a:off x="3676975" y="1772816"/>
              <a:ext cx="0" cy="34873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8" name="直接箭头连接符 27"/>
            <p:cNvCxnSpPr>
              <a:stCxn id="20" idx="2"/>
            </p:cNvCxnSpPr>
            <p:nvPr/>
          </p:nvCxnSpPr>
          <p:spPr bwMode="auto">
            <a:xfrm>
              <a:off x="3460455" y="2420888"/>
              <a:ext cx="0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9" name="直接箭头连接符 28"/>
            <p:cNvCxnSpPr>
              <a:endCxn id="15" idx="0"/>
            </p:cNvCxnSpPr>
            <p:nvPr/>
          </p:nvCxnSpPr>
          <p:spPr bwMode="auto">
            <a:xfrm>
              <a:off x="3676975" y="982153"/>
              <a:ext cx="0" cy="5017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0" name="直接箭头连接符 63"/>
            <p:cNvCxnSpPr/>
            <p:nvPr/>
          </p:nvCxnSpPr>
          <p:spPr bwMode="auto">
            <a:xfrm>
              <a:off x="4687318" y="1214941"/>
              <a:ext cx="2909018" cy="17102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1" name="Text Box 268"/>
            <p:cNvSpPr txBox="1">
              <a:spLocks noChangeArrowheads="1"/>
            </p:cNvSpPr>
            <p:nvPr/>
          </p:nvSpPr>
          <p:spPr bwMode="auto">
            <a:xfrm>
              <a:off x="4253287" y="2147205"/>
              <a:ext cx="863600" cy="2736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MUX</a:t>
              </a:r>
            </a:p>
          </p:txBody>
        </p:sp>
        <p:cxnSp>
          <p:nvCxnSpPr>
            <p:cNvPr id="32" name="直接箭头连接符 31"/>
            <p:cNvCxnSpPr>
              <a:stCxn id="31" idx="2"/>
            </p:cNvCxnSpPr>
            <p:nvPr/>
          </p:nvCxnSpPr>
          <p:spPr bwMode="auto">
            <a:xfrm flipH="1">
              <a:off x="4683104" y="2420888"/>
              <a:ext cx="1983" cy="2258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3" name="直接箭头连接符 32"/>
            <p:cNvCxnSpPr>
              <a:endCxn id="21" idx="0"/>
            </p:cNvCxnSpPr>
            <p:nvPr/>
          </p:nvCxnSpPr>
          <p:spPr bwMode="auto">
            <a:xfrm flipH="1">
              <a:off x="4685087" y="982153"/>
              <a:ext cx="2231" cy="50173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4" name="直接箭头连接符 75"/>
            <p:cNvCxnSpPr/>
            <p:nvPr/>
          </p:nvCxnSpPr>
          <p:spPr bwMode="auto">
            <a:xfrm>
              <a:off x="3705798" y="1052736"/>
              <a:ext cx="4322586" cy="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7" name="直接箭头连接符 36"/>
            <p:cNvCxnSpPr/>
            <p:nvPr/>
          </p:nvCxnSpPr>
          <p:spPr bwMode="auto">
            <a:xfrm flipH="1" flipV="1">
              <a:off x="2524798" y="2788015"/>
              <a:ext cx="683134" cy="3172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8" name="直接箭头连接符 37"/>
            <p:cNvCxnSpPr/>
            <p:nvPr/>
          </p:nvCxnSpPr>
          <p:spPr bwMode="auto">
            <a:xfrm rot="5400000">
              <a:off x="3938410" y="3326576"/>
              <a:ext cx="356396" cy="1588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39" name="直接箭头连接符 103"/>
            <p:cNvCxnSpPr/>
            <p:nvPr/>
          </p:nvCxnSpPr>
          <p:spPr bwMode="auto">
            <a:xfrm>
              <a:off x="4116611" y="3791322"/>
              <a:ext cx="791" cy="501774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H="1" flipV="1">
              <a:off x="2524798" y="3075353"/>
              <a:ext cx="899134" cy="3175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54"/>
            <p:cNvSpPr txBox="1">
              <a:spLocks noChangeArrowheads="1"/>
            </p:cNvSpPr>
            <p:nvPr/>
          </p:nvSpPr>
          <p:spPr bwMode="auto">
            <a:xfrm>
              <a:off x="4687318" y="3503982"/>
              <a:ext cx="935038" cy="287338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Q</a:t>
              </a:r>
              <a:r>
                <a:rPr lang="zh-CN" altLang="en-US" sz="1800" dirty="0">
                  <a:solidFill>
                    <a:schemeClr val="tx1"/>
                  </a:solidFill>
                  <a:latin typeface="+mn-ea"/>
                  <a:ea typeface="+mn-ea"/>
                </a:rPr>
                <a:t>及移位</a:t>
              </a:r>
            </a:p>
          </p:txBody>
        </p:sp>
        <p:cxnSp>
          <p:nvCxnSpPr>
            <p:cNvPr id="45" name="直接箭头连接符 51"/>
            <p:cNvCxnSpPr>
              <a:endCxn id="14" idx="2"/>
            </p:cNvCxnSpPr>
            <p:nvPr/>
          </p:nvCxnSpPr>
          <p:spPr bwMode="auto">
            <a:xfrm flipV="1">
              <a:off x="4117403" y="2493342"/>
              <a:ext cx="3710545" cy="165573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sm" len="sm"/>
              <a:tailEnd type="triangle" w="med" len="med"/>
            </a:ln>
            <a:effectLst/>
          </p:spPr>
        </p:cxnSp>
        <p:cxnSp>
          <p:nvCxnSpPr>
            <p:cNvPr id="46" name="直接箭头连接符 45"/>
            <p:cNvCxnSpPr/>
            <p:nvPr/>
          </p:nvCxnSpPr>
          <p:spPr bwMode="auto">
            <a:xfrm flipH="1" flipV="1">
              <a:off x="4952279" y="2789600"/>
              <a:ext cx="958605" cy="15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8" name="直接箭头连接符 155"/>
            <p:cNvCxnSpPr/>
            <p:nvPr/>
          </p:nvCxnSpPr>
          <p:spPr bwMode="auto">
            <a:xfrm rot="10800000" flipV="1">
              <a:off x="4330128" y="3219816"/>
              <a:ext cx="1580756" cy="285752"/>
            </a:xfrm>
            <a:prstGeom prst="bentConnector3">
              <a:avLst>
                <a:gd name="adj1" fmla="val 100430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stCxn id="52" idx="1"/>
            </p:cNvCxnSpPr>
            <p:nvPr/>
          </p:nvCxnSpPr>
          <p:spPr bwMode="auto">
            <a:xfrm flipH="1">
              <a:off x="4772276" y="3005502"/>
              <a:ext cx="1138608" cy="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1" name="直接箭头连接符 51"/>
            <p:cNvCxnSpPr>
              <a:endCxn id="44" idx="0"/>
            </p:cNvCxnSpPr>
            <p:nvPr/>
          </p:nvCxnSpPr>
          <p:spPr bwMode="auto">
            <a:xfrm>
              <a:off x="4115814" y="3291254"/>
              <a:ext cx="1039023" cy="212728"/>
            </a:xfrm>
            <a:prstGeom prst="bentConnector2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sp>
          <p:nvSpPr>
            <p:cNvPr id="52" name="矩形 51"/>
            <p:cNvSpPr/>
            <p:nvPr/>
          </p:nvSpPr>
          <p:spPr bwMode="auto">
            <a:xfrm>
              <a:off x="5910884" y="2719750"/>
              <a:ext cx="214314" cy="571504"/>
            </a:xfrm>
            <a:prstGeom prst="rect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53" name="直接箭头连接符 155"/>
            <p:cNvCxnSpPr/>
            <p:nvPr/>
          </p:nvCxnSpPr>
          <p:spPr bwMode="auto">
            <a:xfrm rot="10800000" flipV="1">
              <a:off x="5622358" y="3291253"/>
              <a:ext cx="395685" cy="353225"/>
            </a:xfrm>
            <a:prstGeom prst="bentConnector3">
              <a:avLst>
                <a:gd name="adj1" fmla="val 1115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 flipH="1">
              <a:off x="6141161" y="3005502"/>
              <a:ext cx="415886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5" name="直接箭头连接符 179"/>
            <p:cNvCxnSpPr>
              <a:endCxn id="31" idx="3"/>
            </p:cNvCxnSpPr>
            <p:nvPr/>
          </p:nvCxnSpPr>
          <p:spPr bwMode="auto">
            <a:xfrm rot="10800000">
              <a:off x="5116888" y="2284048"/>
              <a:ext cx="962593" cy="436499"/>
            </a:xfrm>
            <a:prstGeom prst="bentConnector3">
              <a:avLst>
                <a:gd name="adj1" fmla="val -663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1"/>
            <p:cNvCxnSpPr>
              <a:stCxn id="44" idx="2"/>
            </p:cNvCxnSpPr>
            <p:nvPr/>
          </p:nvCxnSpPr>
          <p:spPr bwMode="auto">
            <a:xfrm rot="5400000" flipH="1">
              <a:off x="4231227" y="2867710"/>
              <a:ext cx="1644662" cy="202558"/>
            </a:xfrm>
            <a:prstGeom prst="bentConnector5">
              <a:avLst>
                <a:gd name="adj1" fmla="val -6950"/>
                <a:gd name="adj2" fmla="val -310904"/>
                <a:gd name="adj3" fmla="val 113870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sm" len="sm"/>
              <a:tailEnd type="triangle" w="med" len="sm"/>
            </a:ln>
            <a:effectLst/>
          </p:spPr>
        </p:cxnSp>
        <p:cxnSp>
          <p:nvCxnSpPr>
            <p:cNvPr id="57" name="直接箭头连接符 181"/>
            <p:cNvCxnSpPr/>
            <p:nvPr/>
          </p:nvCxnSpPr>
          <p:spPr bwMode="auto">
            <a:xfrm rot="10800000">
              <a:off x="3892255" y="2259660"/>
              <a:ext cx="2083627" cy="242639"/>
            </a:xfrm>
            <a:prstGeom prst="bentConnector3">
              <a:avLst>
                <a:gd name="adj1" fmla="val 8986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8" name="直接箭头连接符 51"/>
            <p:cNvCxnSpPr/>
            <p:nvPr/>
          </p:nvCxnSpPr>
          <p:spPr bwMode="auto">
            <a:xfrm>
              <a:off x="3676975" y="1916832"/>
              <a:ext cx="719832" cy="229824"/>
            </a:xfrm>
            <a:prstGeom prst="bentConnector3">
              <a:avLst>
                <a:gd name="adj1" fmla="val 100812"/>
              </a:avLst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oval" w="sm" len="sm"/>
              <a:tailEnd type="triangle" w="med" len="sm"/>
            </a:ln>
            <a:effectLst/>
          </p:spPr>
        </p:cxnSp>
        <p:cxnSp>
          <p:nvCxnSpPr>
            <p:cNvPr id="59" name="直接箭头连接符 58"/>
            <p:cNvCxnSpPr>
              <a:stCxn id="21" idx="2"/>
              <a:endCxn id="31" idx="0"/>
            </p:cNvCxnSpPr>
            <p:nvPr/>
          </p:nvCxnSpPr>
          <p:spPr bwMode="auto">
            <a:xfrm>
              <a:off x="4685087" y="1772816"/>
              <a:ext cx="0" cy="374389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90" name="直接箭头连接符 155"/>
            <p:cNvCxnSpPr/>
            <p:nvPr/>
          </p:nvCxnSpPr>
          <p:spPr bwMode="auto">
            <a:xfrm flipV="1">
              <a:off x="5975881" y="2502298"/>
              <a:ext cx="0" cy="21639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98" name="直接箭头连接符 63"/>
            <p:cNvCxnSpPr/>
            <p:nvPr/>
          </p:nvCxnSpPr>
          <p:spPr bwMode="auto">
            <a:xfrm flipV="1">
              <a:off x="7596336" y="1232044"/>
              <a:ext cx="0" cy="612780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101" name="直接箭头连接符 63"/>
            <p:cNvCxnSpPr/>
            <p:nvPr/>
          </p:nvCxnSpPr>
          <p:spPr bwMode="auto">
            <a:xfrm flipV="1">
              <a:off x="8028384" y="1052737"/>
              <a:ext cx="0" cy="792087"/>
            </a:xfrm>
            <a:prstGeom prst="straightConnector1">
              <a:avLst/>
            </a:prstGeom>
            <a:noFill/>
            <a:ln w="38100" cap="flat" cmpd="dbl" algn="ctr">
              <a:solidFill>
                <a:schemeClr val="tx1"/>
              </a:solidFill>
              <a:prstDash val="sysDot"/>
              <a:round/>
              <a:headEnd type="none" w="med" len="med"/>
              <a:tailEnd type="triangle" w="med" len="sm"/>
            </a:ln>
            <a:effectLst/>
          </p:spPr>
        </p:cxnSp>
      </p:grpSp>
      <p:cxnSp>
        <p:nvCxnSpPr>
          <p:cNvPr id="5" name="直接连接符 4"/>
          <p:cNvCxnSpPr/>
          <p:nvPr/>
        </p:nvCxnSpPr>
        <p:spPr bwMode="auto">
          <a:xfrm>
            <a:off x="3021176" y="5877272"/>
            <a:ext cx="1098000" cy="0"/>
          </a:xfrm>
          <a:prstGeom prst="line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4734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268" grpId="0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106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9" y="355458"/>
            <a:ext cx="5692017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运算器的部件互连：   </a:t>
            </a:r>
            <a:r>
              <a:rPr lang="en-US" altLang="zh-CN" sz="1800" dirty="0">
                <a:solidFill>
                  <a:schemeClr val="tx1"/>
                </a:solidFill>
              </a:rPr>
              <a:t>(CPU</a:t>
            </a:r>
            <a:r>
              <a:rPr lang="zh-CN" altLang="en-US" sz="1800" dirty="0">
                <a:solidFill>
                  <a:schemeClr val="tx1"/>
                </a:solidFill>
              </a:rPr>
              <a:t>设计时选定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总线互连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点点互连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0" name="Text Box 200"/>
          <p:cNvSpPr txBox="1">
            <a:spLocks noChangeArrowheads="1"/>
          </p:cNvSpPr>
          <p:nvPr/>
        </p:nvSpPr>
        <p:spPr bwMode="auto">
          <a:xfrm>
            <a:off x="2555776" y="3356992"/>
            <a:ext cx="644420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部件入端设置多路选择器  </a:t>
            </a:r>
            <a:r>
              <a:rPr lang="zh-CN" altLang="en-US" sz="1800" dirty="0">
                <a:solidFill>
                  <a:schemeClr val="tx1"/>
                </a:solidFill>
              </a:rPr>
              <a:t>←性能好、控制复杂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81" name="Text Box 200"/>
          <p:cNvSpPr txBox="1">
            <a:spLocks noChangeArrowheads="1"/>
          </p:cNvSpPr>
          <p:nvPr/>
        </p:nvSpPr>
        <p:spPr bwMode="auto">
          <a:xfrm>
            <a:off x="2520280" y="787506"/>
            <a:ext cx="64442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部件出端设置三态门，    </a:t>
            </a:r>
            <a:r>
              <a:rPr lang="zh-CN" altLang="en-US" sz="1800" dirty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>
                <a:solidFill>
                  <a:schemeClr val="tx1"/>
                </a:solidFill>
              </a:rPr>
              <a:t>总线上</a:t>
            </a:r>
            <a:r>
              <a:rPr lang="zh-CN" altLang="en-US" sz="1800" dirty="0">
                <a:solidFill>
                  <a:schemeClr val="tx1"/>
                </a:solidFill>
              </a:rPr>
              <a:t>信号冲突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部件入端设置锁存器      </a:t>
            </a:r>
            <a:r>
              <a:rPr lang="zh-CN" altLang="en-US" sz="1800" dirty="0">
                <a:solidFill>
                  <a:schemeClr val="tx1"/>
                </a:solidFill>
              </a:rPr>
              <a:t>←避免</a:t>
            </a:r>
            <a:r>
              <a:rPr lang="zh-CN" altLang="en-US" sz="1800" u="sng" dirty="0">
                <a:solidFill>
                  <a:schemeClr val="tx1"/>
                </a:solidFill>
              </a:rPr>
              <a:t>端口间</a:t>
            </a:r>
            <a:r>
              <a:rPr lang="zh-CN" altLang="en-US" sz="1800" dirty="0">
                <a:solidFill>
                  <a:schemeClr val="tx1"/>
                </a:solidFill>
              </a:rPr>
              <a:t>信号干扰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246" name="组合 245"/>
          <p:cNvGrpSpPr/>
          <p:nvPr/>
        </p:nvGrpSpPr>
        <p:grpSpPr>
          <a:xfrm>
            <a:off x="1906988" y="3933056"/>
            <a:ext cx="5905372" cy="1540062"/>
            <a:chOff x="1186908" y="3861048"/>
            <a:chExt cx="5905372" cy="1540062"/>
          </a:xfrm>
        </p:grpSpPr>
        <p:sp>
          <p:nvSpPr>
            <p:cNvPr id="83" name="Text Box 256"/>
            <p:cNvSpPr txBox="1">
              <a:spLocks noChangeArrowheads="1"/>
            </p:cNvSpPr>
            <p:nvPr/>
          </p:nvSpPr>
          <p:spPr bwMode="auto">
            <a:xfrm>
              <a:off x="3709086" y="4621402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85" name="AutoShape 266"/>
            <p:cNvSpPr>
              <a:spLocks noChangeArrowheads="1"/>
            </p:cNvSpPr>
            <p:nvPr/>
          </p:nvSpPr>
          <p:spPr bwMode="auto">
            <a:xfrm rot="16200000">
              <a:off x="3855484" y="4404429"/>
              <a:ext cx="1008112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86" name="直接箭头连接符 85"/>
            <p:cNvCxnSpPr>
              <a:stCxn id="83" idx="3"/>
            </p:cNvCxnSpPr>
            <p:nvPr/>
          </p:nvCxnSpPr>
          <p:spPr bwMode="auto">
            <a:xfrm>
              <a:off x="3960175" y="4853294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0" name="直接箭头连接符 89"/>
            <p:cNvCxnSpPr>
              <a:stCxn id="85" idx="1"/>
            </p:cNvCxnSpPr>
            <p:nvPr/>
          </p:nvCxnSpPr>
          <p:spPr bwMode="auto">
            <a:xfrm flipV="1">
              <a:off x="4536240" y="4581128"/>
              <a:ext cx="973047" cy="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3" name="Text Box 255"/>
            <p:cNvSpPr txBox="1">
              <a:spLocks noChangeArrowheads="1"/>
            </p:cNvSpPr>
            <p:nvPr/>
          </p:nvSpPr>
          <p:spPr bwMode="auto">
            <a:xfrm>
              <a:off x="1835696" y="4245248"/>
              <a:ext cx="1003436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94" name="Text Box 255"/>
            <p:cNvSpPr txBox="1">
              <a:spLocks noChangeArrowheads="1"/>
            </p:cNvSpPr>
            <p:nvPr/>
          </p:nvSpPr>
          <p:spPr bwMode="auto">
            <a:xfrm>
              <a:off x="6012209" y="4365104"/>
              <a:ext cx="1080071" cy="612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cxnSp>
          <p:nvCxnSpPr>
            <p:cNvPr id="97" name="直接箭头连接符 96"/>
            <p:cNvCxnSpPr>
              <a:endCxn id="94" idx="1"/>
            </p:cNvCxnSpPr>
            <p:nvPr/>
          </p:nvCxnSpPr>
          <p:spPr bwMode="auto">
            <a:xfrm>
              <a:off x="5760376" y="4671109"/>
              <a:ext cx="251833" cy="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2839132" y="4437112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286"/>
            <p:cNvSpPr txBox="1">
              <a:spLocks noChangeArrowheads="1"/>
            </p:cNvSpPr>
            <p:nvPr/>
          </p:nvSpPr>
          <p:spPr bwMode="auto">
            <a:xfrm>
              <a:off x="420395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6" name="Text Box 286"/>
            <p:cNvSpPr txBox="1">
              <a:spLocks noChangeArrowheads="1"/>
            </p:cNvSpPr>
            <p:nvPr/>
          </p:nvSpPr>
          <p:spPr bwMode="auto">
            <a:xfrm>
              <a:off x="6364194" y="508518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117" name="Text Box 286"/>
            <p:cNvSpPr txBox="1">
              <a:spLocks noChangeArrowheads="1"/>
            </p:cNvSpPr>
            <p:nvPr/>
          </p:nvSpPr>
          <p:spPr bwMode="auto">
            <a:xfrm>
              <a:off x="1980159" y="5085184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119" name="直接箭头连接符 118"/>
            <p:cNvCxnSpPr/>
            <p:nvPr/>
          </p:nvCxnSpPr>
          <p:spPr bwMode="auto">
            <a:xfrm flipV="1">
              <a:off x="1920320" y="4853293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31" name="Text Box 256"/>
            <p:cNvSpPr txBox="1">
              <a:spLocks noChangeArrowheads="1"/>
            </p:cNvSpPr>
            <p:nvPr/>
          </p:nvSpPr>
          <p:spPr bwMode="auto">
            <a:xfrm>
              <a:off x="3709086" y="4077073"/>
              <a:ext cx="251467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32" name="直接箭头连接符 131"/>
            <p:cNvCxnSpPr>
              <a:stCxn id="131" idx="3"/>
            </p:cNvCxnSpPr>
            <p:nvPr/>
          </p:nvCxnSpPr>
          <p:spPr bwMode="auto">
            <a:xfrm>
              <a:off x="3960553" y="4308965"/>
              <a:ext cx="21602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9" name="直接箭头连接符 158"/>
            <p:cNvCxnSpPr/>
            <p:nvPr/>
          </p:nvCxnSpPr>
          <p:spPr bwMode="auto">
            <a:xfrm>
              <a:off x="2839132" y="4725144"/>
              <a:ext cx="869955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0" name="直接箭头连接符 159"/>
            <p:cNvCxnSpPr/>
            <p:nvPr/>
          </p:nvCxnSpPr>
          <p:spPr bwMode="auto">
            <a:xfrm>
              <a:off x="3385051" y="422108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1" name="直接箭头连接符 160"/>
            <p:cNvCxnSpPr/>
            <p:nvPr/>
          </p:nvCxnSpPr>
          <p:spPr bwMode="auto">
            <a:xfrm>
              <a:off x="3385051" y="4941168"/>
              <a:ext cx="324036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7" name="Text Box 256"/>
            <p:cNvSpPr txBox="1">
              <a:spLocks noChangeArrowheads="1"/>
            </p:cNvSpPr>
            <p:nvPr/>
          </p:nvSpPr>
          <p:spPr bwMode="auto">
            <a:xfrm>
              <a:off x="5509287" y="4439217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80" name="直接箭头连接符 179"/>
            <p:cNvCxnSpPr/>
            <p:nvPr/>
          </p:nvCxnSpPr>
          <p:spPr bwMode="auto">
            <a:xfrm>
              <a:off x="3059584" y="4725010"/>
              <a:ext cx="2160287" cy="648206"/>
            </a:xfrm>
            <a:prstGeom prst="bentConnector3">
              <a:avLst>
                <a:gd name="adj1" fmla="val 11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85" name="直接箭头连接符 184"/>
            <p:cNvCxnSpPr/>
            <p:nvPr/>
          </p:nvCxnSpPr>
          <p:spPr bwMode="auto">
            <a:xfrm rot="5400000" flipH="1" flipV="1">
              <a:off x="5076547" y="4940478"/>
              <a:ext cx="576064" cy="28941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1" name="直接箭头连接符 190"/>
            <p:cNvCxnSpPr>
              <a:stCxn id="94" idx="3"/>
            </p:cNvCxnSpPr>
            <p:nvPr/>
          </p:nvCxnSpPr>
          <p:spPr bwMode="auto">
            <a:xfrm flipH="1">
              <a:off x="1368583" y="4671138"/>
              <a:ext cx="5723697" cy="12700"/>
            </a:xfrm>
            <a:prstGeom prst="bentConnector5">
              <a:avLst>
                <a:gd name="adj1" fmla="val -3994"/>
                <a:gd name="adj2" fmla="val 6418859"/>
                <a:gd name="adj3" fmla="val 10336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3" name="直接箭头连接符 202"/>
            <p:cNvCxnSpPr>
              <a:endCxn id="167" idx="2"/>
            </p:cNvCxnSpPr>
            <p:nvPr/>
          </p:nvCxnSpPr>
          <p:spPr bwMode="auto">
            <a:xfrm flipV="1">
              <a:off x="5634832" y="4903000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6" name="直接箭头连接符 205"/>
            <p:cNvCxnSpPr>
              <a:endCxn id="83" idx="2"/>
            </p:cNvCxnSpPr>
            <p:nvPr/>
          </p:nvCxnSpPr>
          <p:spPr bwMode="auto">
            <a:xfrm flipH="1" flipV="1">
              <a:off x="3834631" y="508518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9" name="直接箭头连接符 208"/>
            <p:cNvCxnSpPr>
              <a:endCxn id="131" idx="0"/>
            </p:cNvCxnSpPr>
            <p:nvPr/>
          </p:nvCxnSpPr>
          <p:spPr bwMode="auto">
            <a:xfrm>
              <a:off x="3834630" y="3910990"/>
              <a:ext cx="190" cy="1660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2" name="直接箭头连接符 211"/>
            <p:cNvCxnSpPr/>
            <p:nvPr/>
          </p:nvCxnSpPr>
          <p:spPr bwMode="auto">
            <a:xfrm flipV="1">
              <a:off x="2123728" y="4841301"/>
              <a:ext cx="190" cy="26102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4" name="直接箭头连接符 213"/>
            <p:cNvCxnSpPr/>
            <p:nvPr/>
          </p:nvCxnSpPr>
          <p:spPr bwMode="auto">
            <a:xfrm flipV="1">
              <a:off x="2635594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5" name="直接箭头连接符 214"/>
            <p:cNvCxnSpPr/>
            <p:nvPr/>
          </p:nvCxnSpPr>
          <p:spPr bwMode="auto">
            <a:xfrm flipV="1">
              <a:off x="2771800" y="4846904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6" name="直接箭头连接符 215"/>
            <p:cNvCxnSpPr/>
            <p:nvPr/>
          </p:nvCxnSpPr>
          <p:spPr bwMode="auto">
            <a:xfrm flipH="1" flipV="1">
              <a:off x="4362400" y="4975795"/>
              <a:ext cx="188" cy="17288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7" name="直接箭头连接符 216"/>
            <p:cNvCxnSpPr/>
            <p:nvPr/>
          </p:nvCxnSpPr>
          <p:spPr bwMode="auto">
            <a:xfrm flipV="1">
              <a:off x="6588224" y="4965713"/>
              <a:ext cx="0" cy="19147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23" name="Text Box 256"/>
            <p:cNvSpPr txBox="1">
              <a:spLocks noChangeArrowheads="1"/>
            </p:cNvSpPr>
            <p:nvPr/>
          </p:nvSpPr>
          <p:spPr bwMode="auto">
            <a:xfrm>
              <a:off x="1368583" y="4319390"/>
              <a:ext cx="251089" cy="46378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vert270" lIns="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MUX</a:t>
              </a:r>
              <a:endParaRPr lang="zh-CN" altLang="en-US" sz="18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224" name="直接箭头连接符 223"/>
            <p:cNvCxnSpPr>
              <a:stCxn id="223" idx="3"/>
              <a:endCxn id="93" idx="1"/>
            </p:cNvCxnSpPr>
            <p:nvPr/>
          </p:nvCxnSpPr>
          <p:spPr bwMode="auto">
            <a:xfrm>
              <a:off x="1619672" y="4551282"/>
              <a:ext cx="216024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1" name="直接箭头连接符 179"/>
            <p:cNvCxnSpPr/>
            <p:nvPr/>
          </p:nvCxnSpPr>
          <p:spPr bwMode="auto">
            <a:xfrm rot="10800000">
              <a:off x="1187624" y="3861048"/>
              <a:ext cx="3528394" cy="720080"/>
            </a:xfrm>
            <a:prstGeom prst="bentConnector3">
              <a:avLst>
                <a:gd name="adj1" fmla="val -134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236" name="直接箭头连接符 235"/>
            <p:cNvCxnSpPr/>
            <p:nvPr/>
          </p:nvCxnSpPr>
          <p:spPr bwMode="auto">
            <a:xfrm rot="16200000" flipH="1">
              <a:off x="989714" y="4058244"/>
              <a:ext cx="576062" cy="181673"/>
            </a:xfrm>
            <a:prstGeom prst="bentConnector3">
              <a:avLst>
                <a:gd name="adj1" fmla="val 10007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4" name="直接箭头连接符 243"/>
            <p:cNvCxnSpPr>
              <a:endCxn id="223" idx="2"/>
            </p:cNvCxnSpPr>
            <p:nvPr/>
          </p:nvCxnSpPr>
          <p:spPr bwMode="auto">
            <a:xfrm flipV="1">
              <a:off x="1491732" y="4783173"/>
              <a:ext cx="2396" cy="186859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247" name="Text Box 343"/>
          <p:cNvSpPr txBox="1">
            <a:spLocks noChangeArrowheads="1"/>
          </p:cNvSpPr>
          <p:nvPr/>
        </p:nvSpPr>
        <p:spPr bwMode="auto">
          <a:xfrm>
            <a:off x="683568" y="5924128"/>
            <a:ext cx="6301067" cy="457200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2-4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—30(1)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31(1)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34(1)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36</a:t>
            </a:r>
            <a:endParaRPr lang="en-US" altLang="zh-CN" dirty="0"/>
          </a:p>
        </p:txBody>
      </p:sp>
      <p:grpSp>
        <p:nvGrpSpPr>
          <p:cNvPr id="26" name="组合 25"/>
          <p:cNvGrpSpPr/>
          <p:nvPr/>
        </p:nvGrpSpPr>
        <p:grpSpPr>
          <a:xfrm>
            <a:off x="1043608" y="1795618"/>
            <a:ext cx="7704856" cy="1519702"/>
            <a:chOff x="1043608" y="1772816"/>
            <a:chExt cx="7704856" cy="1519702"/>
          </a:xfrm>
        </p:grpSpPr>
        <p:sp>
          <p:nvSpPr>
            <p:cNvPr id="4" name="Text Box 256"/>
            <p:cNvSpPr txBox="1">
              <a:spLocks noChangeArrowheads="1"/>
            </p:cNvSpPr>
            <p:nvPr/>
          </p:nvSpPr>
          <p:spPr bwMode="auto">
            <a:xfrm>
              <a:off x="1547286" y="2283513"/>
              <a:ext cx="720080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5" name="Text Box 256"/>
            <p:cNvSpPr txBox="1">
              <a:spLocks noChangeArrowheads="1"/>
            </p:cNvSpPr>
            <p:nvPr/>
          </p:nvSpPr>
          <p:spPr bwMode="auto">
            <a:xfrm>
              <a:off x="2411382" y="2283512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sp>
          <p:nvSpPr>
            <p:cNvPr id="6" name="AutoShape 266"/>
            <p:cNvSpPr>
              <a:spLocks noChangeArrowheads="1"/>
            </p:cNvSpPr>
            <p:nvPr/>
          </p:nvSpPr>
          <p:spPr bwMode="auto">
            <a:xfrm>
              <a:off x="1555298" y="2795103"/>
              <a:ext cx="1575668" cy="353399"/>
            </a:xfrm>
            <a:custGeom>
              <a:avLst/>
              <a:gdLst>
                <a:gd name="G0" fmla="+- 4232 0 0"/>
                <a:gd name="G1" fmla="+- 21600 0 4232"/>
                <a:gd name="G2" fmla="*/ 4232 1 2"/>
                <a:gd name="G3" fmla="+- 21600 0 G2"/>
                <a:gd name="G4" fmla="+/ 4232 21600 2"/>
                <a:gd name="G5" fmla="+/ G1 0 2"/>
                <a:gd name="G6" fmla="*/ 21600 21600 4232"/>
                <a:gd name="G7" fmla="*/ G6 1 2"/>
                <a:gd name="G8" fmla="+- 21600 0 G7"/>
                <a:gd name="G9" fmla="*/ 21600 1 2"/>
                <a:gd name="G10" fmla="+- 4232 0 G9"/>
                <a:gd name="G11" fmla="?: G10 G8 0"/>
                <a:gd name="G12" fmla="?: G10 G7 21600"/>
                <a:gd name="T0" fmla="*/ 19484 w 21600"/>
                <a:gd name="T1" fmla="*/ 10800 h 21600"/>
                <a:gd name="T2" fmla="*/ 10800 w 21600"/>
                <a:gd name="T3" fmla="*/ 21600 h 21600"/>
                <a:gd name="T4" fmla="*/ 2116 w 21600"/>
                <a:gd name="T5" fmla="*/ 10800 h 21600"/>
                <a:gd name="T6" fmla="*/ 10800 w 21600"/>
                <a:gd name="T7" fmla="*/ 0 h 21600"/>
                <a:gd name="T8" fmla="*/ 3916 w 21600"/>
                <a:gd name="T9" fmla="*/ 3916 h 21600"/>
                <a:gd name="T10" fmla="*/ 17684 w 21600"/>
                <a:gd name="T11" fmla="*/ 17684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T8" t="T9" r="T10" b="T11"/>
              <a:pathLst>
                <a:path w="21600" h="21600">
                  <a:moveTo>
                    <a:pt x="0" y="0"/>
                  </a:moveTo>
                  <a:lnTo>
                    <a:pt x="4232" y="21600"/>
                  </a:lnTo>
                  <a:lnTo>
                    <a:pt x="17368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FFCC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square" lIns="36000" tIns="18000" rIns="36000" bIns="18000" anchor="ctr">
              <a:noAutofit/>
            </a:bodyPr>
            <a:lstStyle/>
            <a:p>
              <a:pPr algn="ctr"/>
              <a:r>
                <a:rPr lang="en-US" altLang="zh-CN" dirty="0">
                  <a:solidFill>
                    <a:schemeClr val="tx1"/>
                  </a:solidFill>
                </a:rPr>
                <a:t>ALU</a:t>
              </a:r>
              <a:endParaRPr lang="zh-CN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直接箭头连接符 6"/>
            <p:cNvCxnSpPr>
              <a:stCxn id="4" idx="2"/>
            </p:cNvCxnSpPr>
            <p:nvPr/>
          </p:nvCxnSpPr>
          <p:spPr bwMode="auto">
            <a:xfrm>
              <a:off x="1907326" y="257243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1" name="直接箭头连接符 10"/>
            <p:cNvCxnSpPr>
              <a:stCxn id="5" idx="2"/>
            </p:cNvCxnSpPr>
            <p:nvPr/>
          </p:nvCxnSpPr>
          <p:spPr bwMode="auto">
            <a:xfrm>
              <a:off x="2771174" y="2572437"/>
              <a:ext cx="0" cy="21569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3" name="直接箭头连接符 12"/>
            <p:cNvCxnSpPr>
              <a:stCxn id="6" idx="1"/>
            </p:cNvCxnSpPr>
            <p:nvPr/>
          </p:nvCxnSpPr>
          <p:spPr bwMode="auto">
            <a:xfrm>
              <a:off x="2343132" y="3148502"/>
              <a:ext cx="1218499" cy="144016"/>
            </a:xfrm>
            <a:prstGeom prst="bentConnector3">
              <a:avLst>
                <a:gd name="adj1" fmla="val -2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6" name="直接箭头连接符 15"/>
            <p:cNvCxnSpPr/>
            <p:nvPr/>
          </p:nvCxnSpPr>
          <p:spPr bwMode="auto">
            <a:xfrm>
              <a:off x="1331262" y="2060848"/>
              <a:ext cx="7417202" cy="0"/>
            </a:xfrm>
            <a:prstGeom prst="straightConnector1">
              <a:avLst/>
            </a:prstGeom>
            <a:noFill/>
            <a:ln w="222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8" name="直接箭头连接符 17"/>
            <p:cNvCxnSpPr/>
            <p:nvPr/>
          </p:nvCxnSpPr>
          <p:spPr bwMode="auto">
            <a:xfrm>
              <a:off x="1907326" y="2060848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2771174" y="2061741"/>
              <a:ext cx="0" cy="22266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30" idx="0"/>
            </p:cNvCxnSpPr>
            <p:nvPr/>
          </p:nvCxnSpPr>
          <p:spPr bwMode="auto">
            <a:xfrm flipV="1">
              <a:off x="3561631" y="2068383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255"/>
            <p:cNvSpPr txBox="1">
              <a:spLocks noChangeArrowheads="1"/>
            </p:cNvSpPr>
            <p:nvPr/>
          </p:nvSpPr>
          <p:spPr bwMode="auto">
            <a:xfrm>
              <a:off x="7019825" y="2413969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寄存器组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255"/>
            <p:cNvSpPr txBox="1">
              <a:spLocks noChangeArrowheads="1"/>
            </p:cNvSpPr>
            <p:nvPr/>
          </p:nvSpPr>
          <p:spPr bwMode="auto">
            <a:xfrm>
              <a:off x="4427606" y="2410418"/>
              <a:ext cx="1080071" cy="594068"/>
            </a:xfrm>
            <a:prstGeom prst="rect">
              <a:avLst/>
            </a:prstGeom>
            <a:solidFill>
              <a:srgbClr val="FFCC99">
                <a:alpha val="9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桶形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移位器</a:t>
              </a:r>
            </a:p>
          </p:txBody>
        </p:sp>
        <p:sp>
          <p:nvSpPr>
            <p:cNvPr id="30" name="等腰三角形 29"/>
            <p:cNvSpPr/>
            <p:nvPr/>
          </p:nvSpPr>
          <p:spPr bwMode="auto">
            <a:xfrm>
              <a:off x="3419494" y="2319962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33" name="直接箭头连接符 12"/>
            <p:cNvCxnSpPr>
              <a:endCxn id="30" idx="3"/>
            </p:cNvCxnSpPr>
            <p:nvPr/>
          </p:nvCxnSpPr>
          <p:spPr bwMode="auto">
            <a:xfrm flipV="1">
              <a:off x="3561631" y="2535986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36" name="直接箭头连接符 35"/>
            <p:cNvCxnSpPr>
              <a:endCxn id="28" idx="0"/>
            </p:cNvCxnSpPr>
            <p:nvPr/>
          </p:nvCxnSpPr>
          <p:spPr bwMode="auto">
            <a:xfrm>
              <a:off x="4967642" y="2060848"/>
              <a:ext cx="0" cy="3495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9" name="直接箭头连接符 38"/>
            <p:cNvCxnSpPr>
              <a:stCxn id="40" idx="0"/>
            </p:cNvCxnSpPr>
            <p:nvPr/>
          </p:nvCxnSpPr>
          <p:spPr bwMode="auto">
            <a:xfrm flipV="1">
              <a:off x="6013543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0" name="等腰三角形 39"/>
            <p:cNvSpPr/>
            <p:nvPr/>
          </p:nvSpPr>
          <p:spPr bwMode="auto">
            <a:xfrm>
              <a:off x="5871406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1" name="直接箭头连接符 12"/>
            <p:cNvCxnSpPr>
              <a:stCxn id="84" idx="0"/>
              <a:endCxn id="40" idx="3"/>
            </p:cNvCxnSpPr>
            <p:nvPr/>
          </p:nvCxnSpPr>
          <p:spPr bwMode="auto">
            <a:xfrm flipV="1">
              <a:off x="6012408" y="2528451"/>
              <a:ext cx="1135" cy="25247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2" name="直接箭头连接符 12"/>
            <p:cNvCxnSpPr>
              <a:stCxn id="28" idx="2"/>
            </p:cNvCxnSpPr>
            <p:nvPr/>
          </p:nvCxnSpPr>
          <p:spPr bwMode="auto">
            <a:xfrm rot="16200000" flipH="1">
              <a:off x="5350344" y="2621783"/>
              <a:ext cx="280496" cy="1045901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5" name="直接箭头连接符 44"/>
            <p:cNvCxnSpPr>
              <a:endCxn id="27" idx="0"/>
            </p:cNvCxnSpPr>
            <p:nvPr/>
          </p:nvCxnSpPr>
          <p:spPr bwMode="auto">
            <a:xfrm>
              <a:off x="7559860" y="2071318"/>
              <a:ext cx="1" cy="3426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47" name="直接箭头连接符 46"/>
            <p:cNvCxnSpPr>
              <a:stCxn id="48" idx="0"/>
            </p:cNvCxnSpPr>
            <p:nvPr/>
          </p:nvCxnSpPr>
          <p:spPr bwMode="auto">
            <a:xfrm flipV="1">
              <a:off x="8389807" y="2060848"/>
              <a:ext cx="0" cy="25157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8" name="等腰三角形 47"/>
            <p:cNvSpPr/>
            <p:nvPr/>
          </p:nvSpPr>
          <p:spPr bwMode="auto">
            <a:xfrm>
              <a:off x="8247670" y="2312427"/>
              <a:ext cx="284274" cy="216024"/>
            </a:xfrm>
            <a:prstGeom prst="triangl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49" name="直接箭头连接符 12"/>
            <p:cNvCxnSpPr>
              <a:endCxn id="48" idx="3"/>
            </p:cNvCxnSpPr>
            <p:nvPr/>
          </p:nvCxnSpPr>
          <p:spPr bwMode="auto">
            <a:xfrm flipV="1">
              <a:off x="8389807" y="2528451"/>
              <a:ext cx="0" cy="7565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12"/>
            <p:cNvCxnSpPr>
              <a:stCxn id="27" idx="2"/>
            </p:cNvCxnSpPr>
            <p:nvPr/>
          </p:nvCxnSpPr>
          <p:spPr bwMode="auto">
            <a:xfrm rot="16200000" flipH="1">
              <a:off x="7841107" y="2726790"/>
              <a:ext cx="267502" cy="82999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2" name="直接箭头连接符 51"/>
            <p:cNvCxnSpPr>
              <a:endCxn id="4" idx="1"/>
            </p:cNvCxnSpPr>
            <p:nvPr/>
          </p:nvCxnSpPr>
          <p:spPr bwMode="auto">
            <a:xfrm>
              <a:off x="1331262" y="2427976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>
              <a:endCxn id="5" idx="3"/>
            </p:cNvCxnSpPr>
            <p:nvPr/>
          </p:nvCxnSpPr>
          <p:spPr bwMode="auto">
            <a:xfrm flipH="1">
              <a:off x="3130966" y="2424007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>
              <a:off x="3633639" y="2427976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4" name="直接箭头连接符 63"/>
            <p:cNvCxnSpPr/>
            <p:nvPr/>
          </p:nvCxnSpPr>
          <p:spPr bwMode="auto">
            <a:xfrm>
              <a:off x="1483662" y="297180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5" name="直接箭头连接符 64"/>
            <p:cNvCxnSpPr/>
            <p:nvPr/>
          </p:nvCxnSpPr>
          <p:spPr bwMode="auto">
            <a:xfrm>
              <a:off x="4211582" y="2707452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6" name="直接箭头连接符 65"/>
            <p:cNvCxnSpPr/>
            <p:nvPr/>
          </p:nvCxnSpPr>
          <p:spPr bwMode="auto">
            <a:xfrm flipH="1">
              <a:off x="6083672" y="2411985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7" name="直接箭头连接符 66"/>
            <p:cNvCxnSpPr/>
            <p:nvPr/>
          </p:nvCxnSpPr>
          <p:spPr bwMode="auto">
            <a:xfrm>
              <a:off x="6803801" y="2708920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9" name="直接箭头连接符 68"/>
            <p:cNvCxnSpPr/>
            <p:nvPr/>
          </p:nvCxnSpPr>
          <p:spPr bwMode="auto">
            <a:xfrm flipH="1">
              <a:off x="8459936" y="2406450"/>
              <a:ext cx="216520" cy="396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0" name="Text Box 286"/>
            <p:cNvSpPr txBox="1">
              <a:spLocks noChangeArrowheads="1"/>
            </p:cNvSpPr>
            <p:nvPr/>
          </p:nvSpPr>
          <p:spPr bwMode="auto">
            <a:xfrm>
              <a:off x="1043608" y="2819304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op1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1" name="Text Box 286"/>
            <p:cNvSpPr txBox="1">
              <a:spLocks noChangeArrowheads="1"/>
            </p:cNvSpPr>
            <p:nvPr/>
          </p:nvSpPr>
          <p:spPr bwMode="auto">
            <a:xfrm>
              <a:off x="3771528" y="2537010"/>
              <a:ext cx="440054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op2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sp>
          <p:nvSpPr>
            <p:cNvPr id="72" name="Text Box 286"/>
            <p:cNvSpPr txBox="1">
              <a:spLocks noChangeArrowheads="1"/>
            </p:cNvSpPr>
            <p:nvPr/>
          </p:nvSpPr>
          <p:spPr bwMode="auto">
            <a:xfrm>
              <a:off x="6444208" y="2537010"/>
              <a:ext cx="35959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en-US" altLang="zh-CN" sz="1800" dirty="0" err="1">
                  <a:solidFill>
                    <a:srgbClr val="FF3399"/>
                  </a:solidFill>
                </a:rPr>
                <a:t>Wr</a:t>
              </a:r>
              <a:endParaRPr lang="zh-CN" altLang="en-US" sz="1800" dirty="0">
                <a:solidFill>
                  <a:srgbClr val="FF3399"/>
                </a:solidFill>
              </a:endParaRPr>
            </a:p>
          </p:txBody>
        </p:sp>
        <p:cxnSp>
          <p:nvCxnSpPr>
            <p:cNvPr id="73" name="直接箭头连接符 72"/>
            <p:cNvCxnSpPr/>
            <p:nvPr/>
          </p:nvCxnSpPr>
          <p:spPr bwMode="auto">
            <a:xfrm>
              <a:off x="6804248" y="2564904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4" name="直接箭头连接符 73"/>
            <p:cNvCxnSpPr/>
            <p:nvPr/>
          </p:nvCxnSpPr>
          <p:spPr bwMode="auto">
            <a:xfrm flipV="1">
              <a:off x="7308304" y="3008038"/>
              <a:ext cx="0" cy="21247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7" name="Text Box 286"/>
            <p:cNvSpPr txBox="1">
              <a:spLocks noChangeArrowheads="1"/>
            </p:cNvSpPr>
            <p:nvPr/>
          </p:nvSpPr>
          <p:spPr bwMode="auto">
            <a:xfrm>
              <a:off x="3896273" y="1772816"/>
              <a:ext cx="1516123" cy="31592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内部数据总线</a:t>
              </a:r>
            </a:p>
          </p:txBody>
        </p:sp>
        <p:sp>
          <p:nvSpPr>
            <p:cNvPr id="84" name="Text Box 256"/>
            <p:cNvSpPr txBox="1">
              <a:spLocks noChangeArrowheads="1"/>
            </p:cNvSpPr>
            <p:nvPr/>
          </p:nvSpPr>
          <p:spPr bwMode="auto">
            <a:xfrm>
              <a:off x="5652616" y="2780928"/>
              <a:ext cx="719584" cy="2889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  <a:latin typeface="Times New Roman" pitchFamily="18" charset="0"/>
                </a:rPr>
                <a:t>锁存器</a:t>
              </a:r>
            </a:p>
          </p:txBody>
        </p:sp>
        <p:cxnSp>
          <p:nvCxnSpPr>
            <p:cNvPr id="88" name="直接箭头连接符 12"/>
            <p:cNvCxnSpPr>
              <a:endCxn id="84" idx="2"/>
            </p:cNvCxnSpPr>
            <p:nvPr/>
          </p:nvCxnSpPr>
          <p:spPr bwMode="auto">
            <a:xfrm flipV="1">
              <a:off x="6012160" y="3069853"/>
              <a:ext cx="248" cy="20568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 flipH="1" flipV="1">
              <a:off x="6372200" y="2924944"/>
              <a:ext cx="162164" cy="44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98" name="直接箭头连接符 97"/>
            <p:cNvCxnSpPr/>
            <p:nvPr/>
          </p:nvCxnSpPr>
          <p:spPr bwMode="auto">
            <a:xfrm flipH="1">
              <a:off x="5364088" y="2242643"/>
              <a:ext cx="2" cy="167775"/>
            </a:xfrm>
            <a:prstGeom prst="straightConnector1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91" name="AutoShape 62">
            <a:hlinkClick r:id="rId4" action="ppaction://hlinkpres?slideindex=18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6219459" y="6462062"/>
            <a:ext cx="287337" cy="269886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27264263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/>
      <p:bldP spid="81" grpId="0"/>
      <p:bldP spid="24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107</a:t>
            </a:fld>
            <a:endParaRPr lang="en-US" altLang="zh-CN"/>
          </a:p>
        </p:txBody>
      </p:sp>
      <p:sp>
        <p:nvSpPr>
          <p:cNvPr id="3" name="Text Box 209"/>
          <p:cNvSpPr txBox="1">
            <a:spLocks noChangeArrowheads="1"/>
          </p:cNvSpPr>
          <p:nvPr/>
        </p:nvSpPr>
        <p:spPr bwMode="auto">
          <a:xfrm>
            <a:off x="179388" y="476672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※</a:t>
            </a:r>
            <a:r>
              <a:rPr lang="zh-CN" altLang="en-US" dirty="0">
                <a:solidFill>
                  <a:srgbClr val="C00000"/>
                </a:solidFill>
              </a:rPr>
              <a:t>附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zh-CN" altLang="en-US" dirty="0">
                <a:solidFill>
                  <a:srgbClr val="C00000"/>
                </a:solidFill>
              </a:rPr>
              <a:t>：模</a:t>
            </a:r>
            <a:r>
              <a:rPr lang="en-US" altLang="zh-CN" dirty="0">
                <a:solidFill>
                  <a:srgbClr val="C00000"/>
                </a:solidFill>
              </a:rPr>
              <a:t>2</a:t>
            </a:r>
            <a:r>
              <a:rPr lang="zh-CN" altLang="en-US" dirty="0">
                <a:solidFill>
                  <a:srgbClr val="C00000"/>
                </a:solidFill>
              </a:rPr>
              <a:t>乘法、除法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乘法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部分积求和采用</a:t>
            </a:r>
            <a:r>
              <a:rPr lang="zh-CN" altLang="en-US" u="sng" dirty="0">
                <a:solidFill>
                  <a:srgbClr val="990099"/>
                </a:solidFill>
              </a:rPr>
              <a:t>模</a:t>
            </a:r>
            <a:r>
              <a:rPr lang="en-US" altLang="zh-CN" u="sng" dirty="0">
                <a:solidFill>
                  <a:srgbClr val="990099"/>
                </a:solidFill>
              </a:rPr>
              <a:t>2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无进位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</a:p>
        </p:txBody>
      </p:sp>
      <p:sp>
        <p:nvSpPr>
          <p:cNvPr id="4" name="Text Box 210"/>
          <p:cNvSpPr txBox="1">
            <a:spLocks noChangeArrowheads="1"/>
          </p:cNvSpPr>
          <p:nvPr/>
        </p:nvSpPr>
        <p:spPr bwMode="auto">
          <a:xfrm>
            <a:off x="179388" y="148478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2</a:t>
            </a:r>
            <a:r>
              <a:rPr lang="zh-CN" altLang="en-US" dirty="0">
                <a:solidFill>
                  <a:schemeClr val="accent2"/>
                </a:solidFill>
              </a:rPr>
              <a:t>除法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位商</a:t>
            </a:r>
            <a:r>
              <a:rPr lang="zh-CN" altLang="en-US" dirty="0">
                <a:solidFill>
                  <a:schemeClr val="tx1"/>
                </a:solidFill>
              </a:rPr>
              <a:t>为部分余数的首位，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u="sng" dirty="0">
                <a:solidFill>
                  <a:schemeClr val="tx1"/>
                </a:solidFill>
              </a:rPr>
              <a:t>余数</a:t>
            </a:r>
            <a:r>
              <a:rPr lang="zh-CN" altLang="en-US" dirty="0">
                <a:solidFill>
                  <a:schemeClr val="tx1"/>
                </a:solidFill>
              </a:rPr>
              <a:t>采用模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求得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" name="Text Box 212"/>
          <p:cNvSpPr txBox="1">
            <a:spLocks noChangeArrowheads="1"/>
          </p:cNvSpPr>
          <p:nvPr/>
        </p:nvSpPr>
        <p:spPr bwMode="auto">
          <a:xfrm>
            <a:off x="1187624" y="2696096"/>
            <a:ext cx="2232248" cy="2389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×      1 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 1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1 0 1 0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</a:t>
            </a:r>
            <a:r>
              <a:rPr lang="en-US" altLang="zh-CN" dirty="0">
                <a:solidFill>
                  <a:srgbClr val="990099"/>
                </a:solidFill>
                <a:latin typeface="+mn-ea"/>
                <a:ea typeface="+mn-ea"/>
              </a:rPr>
              <a:t>0 0 0 0</a:t>
            </a:r>
          </a:p>
          <a:p>
            <a:pPr marL="457200" indent="-457200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+mn-ea"/>
                <a:ea typeface="+mn-ea"/>
              </a:rPr>
              <a:t>  1 0 1 0  </a:t>
            </a:r>
            <a:r>
              <a:rPr lang="zh-CN" altLang="en-US" sz="2000" b="0" u="sng" dirty="0">
                <a:solidFill>
                  <a:schemeClr val="tx1"/>
                </a:solidFill>
                <a:latin typeface="+mn-ea"/>
                <a:ea typeface="+mn-ea"/>
              </a:rPr>
              <a:t>＿</a:t>
            </a:r>
            <a:endParaRPr lang="zh-CN" altLang="en-US" b="0" u="sng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457200" indent="-457200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 </a:t>
            </a:r>
            <a:r>
              <a:rPr lang="en-US" altLang="zh-CN" dirty="0">
                <a:solidFill>
                  <a:srgbClr val="FF0000"/>
                </a:solidFill>
                <a:latin typeface="+mn-ea"/>
                <a:ea typeface="+mn-ea"/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0 0 1 0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4355505" y="2492896"/>
            <a:ext cx="4392959" cy="2664296"/>
            <a:chOff x="4355505" y="2420888"/>
            <a:chExt cx="4392959" cy="2664296"/>
          </a:xfrm>
        </p:grpSpPr>
        <p:sp>
          <p:nvSpPr>
            <p:cNvPr id="7" name="Text Box 219"/>
            <p:cNvSpPr txBox="1">
              <a:spLocks noChangeArrowheads="1"/>
            </p:cNvSpPr>
            <p:nvPr/>
          </p:nvSpPr>
          <p:spPr bwMode="auto">
            <a:xfrm>
              <a:off x="4355505" y="2420888"/>
              <a:ext cx="4392959" cy="2664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latin typeface="+mn-ea"/>
                  <a:ea typeface="+mn-ea"/>
                </a:rPr>
                <a:t>           1 </a:t>
              </a:r>
              <a:r>
                <a:rPr lang="en-US" altLang="zh-CN" dirty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>
                  <a:latin typeface="+mn-ea"/>
                  <a:ea typeface="+mn-ea"/>
                </a:rPr>
                <a:t> 1   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←商无意义</a:t>
              </a:r>
              <a:endParaRPr lang="en-US" altLang="zh-CN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1 0 1  </a:t>
              </a:r>
              <a:r>
                <a:rPr lang="en-US" altLang="zh-CN" dirty="0">
                  <a:latin typeface="+mn-ea"/>
                  <a:ea typeface="+mn-ea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0 0 0 0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</a:t>
              </a:r>
              <a:r>
                <a:rPr lang="en-US" altLang="zh-CN" u="sng" dirty="0">
                  <a:solidFill>
                    <a:schemeClr val="tx1"/>
                  </a:solidFill>
                  <a:latin typeface="+mn-ea"/>
                  <a:ea typeface="+mn-ea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</a:t>
              </a:r>
              <a:r>
                <a:rPr lang="en-US" altLang="zh-CN" dirty="0">
                  <a:solidFill>
                    <a:schemeClr val="accent2"/>
                  </a:solidFill>
                  <a:latin typeface="+mn-ea"/>
                  <a:ea typeface="+mn-ea"/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1 0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</a:t>
              </a:r>
              <a:r>
                <a:rPr lang="en-US" altLang="zh-CN" u="sng" dirty="0">
                  <a:solidFill>
                    <a:srgbClr val="990099"/>
                  </a:solidFill>
                  <a:latin typeface="+mn-ea"/>
                  <a:ea typeface="+mn-ea"/>
                </a:rPr>
                <a:t>0 0 0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</a:t>
              </a:r>
              <a:r>
                <a:rPr lang="en-US" altLang="zh-CN" dirty="0">
                  <a:latin typeface="+mn-ea"/>
                  <a:ea typeface="+mn-ea"/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0 0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</a:t>
              </a:r>
              <a:r>
                <a:rPr lang="en-US" altLang="zh-CN" u="sng" dirty="0">
                  <a:solidFill>
                    <a:schemeClr val="tx1"/>
                  </a:solidFill>
                  <a:latin typeface="+mn-ea"/>
                  <a:ea typeface="+mn-ea"/>
                </a:rPr>
                <a:t>1 0 1</a:t>
              </a:r>
            </a:p>
            <a:p>
              <a:pPr marL="457200" indent="-457200">
                <a:lnSpc>
                  <a:spcPct val="85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         0 1  </a:t>
              </a:r>
              <a:r>
                <a:rPr lang="en-US" altLang="zh-CN" sz="2000" dirty="0">
                  <a:solidFill>
                    <a:srgbClr val="990099"/>
                  </a:solidFill>
                  <a:latin typeface="+mn-ea"/>
                  <a:ea typeface="+mn-ea"/>
                </a:rPr>
                <a:t>……</a:t>
              </a:r>
              <a:r>
                <a:rPr lang="zh-CN" altLang="en-US" sz="2000" dirty="0">
                  <a:solidFill>
                    <a:srgbClr val="990099"/>
                  </a:solidFill>
                  <a:latin typeface="+mn-ea"/>
                  <a:ea typeface="+mn-ea"/>
                </a:rPr>
                <a:t>余数</a:t>
              </a:r>
              <a:endParaRPr lang="en-US" altLang="zh-CN" sz="2000" dirty="0">
                <a:solidFill>
                  <a:srgbClr val="990099"/>
                </a:solidFill>
                <a:latin typeface="+mn-ea"/>
                <a:ea typeface="+mn-ea"/>
              </a:endParaRPr>
            </a:p>
          </p:txBody>
        </p:sp>
        <p:sp>
          <p:nvSpPr>
            <p:cNvPr id="8" name="Line 220"/>
            <p:cNvSpPr>
              <a:spLocks noChangeShapeType="1"/>
            </p:cNvSpPr>
            <p:nvPr/>
          </p:nvSpPr>
          <p:spPr bwMode="auto">
            <a:xfrm>
              <a:off x="5371454" y="2853630"/>
              <a:ext cx="150480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Freeform 221"/>
            <p:cNvSpPr>
              <a:spLocks/>
            </p:cNvSpPr>
            <p:nvPr/>
          </p:nvSpPr>
          <p:spPr bwMode="auto">
            <a:xfrm>
              <a:off x="5292080" y="2853630"/>
              <a:ext cx="79375" cy="287338"/>
            </a:xfrm>
            <a:custGeom>
              <a:avLst/>
              <a:gdLst/>
              <a:ahLst/>
              <a:cxnLst>
                <a:cxn ang="0">
                  <a:pos x="45" y="0"/>
                </a:cxn>
                <a:cxn ang="0">
                  <a:pos x="43" y="114"/>
                </a:cxn>
                <a:cxn ang="0">
                  <a:pos x="0" y="181"/>
                </a:cxn>
              </a:cxnLst>
              <a:rect l="0" t="0" r="r" b="b"/>
              <a:pathLst>
                <a:path w="50" h="181">
                  <a:moveTo>
                    <a:pt x="45" y="0"/>
                  </a:moveTo>
                  <a:cubicBezTo>
                    <a:pt x="45" y="19"/>
                    <a:pt x="50" y="84"/>
                    <a:pt x="43" y="114"/>
                  </a:cubicBezTo>
                  <a:cubicBezTo>
                    <a:pt x="36" y="144"/>
                    <a:pt x="9" y="167"/>
                    <a:pt x="0" y="181"/>
                  </a:cubicBezTo>
                </a:path>
              </a:pathLst>
            </a:cu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" name="AutoShape 3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35299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/>
          <p:cNvGrpSpPr/>
          <p:nvPr/>
        </p:nvGrpSpPr>
        <p:grpSpPr>
          <a:xfrm>
            <a:off x="2962956" y="654718"/>
            <a:ext cx="2856992" cy="1532856"/>
            <a:chOff x="2962956" y="465786"/>
            <a:chExt cx="2856992" cy="1532856"/>
          </a:xfrm>
        </p:grpSpPr>
        <p:sp>
          <p:nvSpPr>
            <p:cNvPr id="134" name="Text Box 39"/>
            <p:cNvSpPr txBox="1">
              <a:spLocks noChangeArrowheads="1"/>
            </p:cNvSpPr>
            <p:nvPr/>
          </p:nvSpPr>
          <p:spPr bwMode="auto">
            <a:xfrm>
              <a:off x="2962956" y="465786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5" name="Text Box 39"/>
            <p:cNvSpPr txBox="1">
              <a:spLocks noChangeArrowheads="1"/>
            </p:cNvSpPr>
            <p:nvPr/>
          </p:nvSpPr>
          <p:spPr bwMode="auto">
            <a:xfrm>
              <a:off x="3106972" y="465786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6" name="Text Box 39"/>
            <p:cNvSpPr txBox="1">
              <a:spLocks noChangeArrowheads="1"/>
            </p:cNvSpPr>
            <p:nvPr/>
          </p:nvSpPr>
          <p:spPr bwMode="auto">
            <a:xfrm>
              <a:off x="5171876" y="476672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7" name="Text Box 39"/>
            <p:cNvSpPr txBox="1">
              <a:spLocks noChangeArrowheads="1"/>
            </p:cNvSpPr>
            <p:nvPr/>
          </p:nvSpPr>
          <p:spPr bwMode="auto">
            <a:xfrm>
              <a:off x="5315892" y="476672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8" name="Text Box 39"/>
            <p:cNvSpPr txBox="1">
              <a:spLocks noChangeArrowheads="1"/>
            </p:cNvSpPr>
            <p:nvPr/>
          </p:nvSpPr>
          <p:spPr bwMode="auto">
            <a:xfrm>
              <a:off x="4669068" y="1257874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39" name="Text Box 39"/>
            <p:cNvSpPr txBox="1">
              <a:spLocks noChangeArrowheads="1"/>
            </p:cNvSpPr>
            <p:nvPr/>
          </p:nvSpPr>
          <p:spPr bwMode="auto">
            <a:xfrm>
              <a:off x="4813085" y="1257874"/>
              <a:ext cx="504056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0" name="Text Box 39"/>
            <p:cNvSpPr txBox="1">
              <a:spLocks noChangeArrowheads="1"/>
            </p:cNvSpPr>
            <p:nvPr/>
          </p:nvSpPr>
          <p:spPr bwMode="auto">
            <a:xfrm>
              <a:off x="4667822" y="1683230"/>
              <a:ext cx="144484" cy="315412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 Box 39"/>
            <p:cNvSpPr txBox="1">
              <a:spLocks noChangeArrowheads="1"/>
            </p:cNvSpPr>
            <p:nvPr/>
          </p:nvSpPr>
          <p:spPr bwMode="auto">
            <a:xfrm>
              <a:off x="4811838" y="1683230"/>
              <a:ext cx="504057" cy="315412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47" name="Group 30"/>
          <p:cNvGrpSpPr>
            <a:grpSpLocks/>
          </p:cNvGrpSpPr>
          <p:nvPr/>
        </p:nvGrpSpPr>
        <p:grpSpPr bwMode="auto">
          <a:xfrm>
            <a:off x="1475656" y="5045670"/>
            <a:ext cx="6983412" cy="1263650"/>
            <a:chOff x="884" y="2614"/>
            <a:chExt cx="4399" cy="796"/>
          </a:xfrm>
        </p:grpSpPr>
        <p:sp>
          <p:nvSpPr>
            <p:cNvPr id="148" name="Text Box 31"/>
            <p:cNvSpPr txBox="1">
              <a:spLocks noChangeArrowheads="1"/>
            </p:cNvSpPr>
            <p:nvPr/>
          </p:nvSpPr>
          <p:spPr bwMode="auto">
            <a:xfrm>
              <a:off x="884" y="2614"/>
              <a:ext cx="4399" cy="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1800" dirty="0">
                  <a:solidFill>
                    <a:srgbClr val="FF3399"/>
                  </a:solidFill>
                </a:rPr>
                <a:t>无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55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149" name="Group 32"/>
            <p:cNvGrpSpPr>
              <a:grpSpLocks/>
            </p:cNvGrpSpPr>
            <p:nvPr/>
          </p:nvGrpSpPr>
          <p:grpSpPr bwMode="auto">
            <a:xfrm>
              <a:off x="1474" y="3159"/>
              <a:ext cx="3615" cy="91"/>
              <a:chOff x="1793" y="1571"/>
              <a:chExt cx="3615" cy="91"/>
            </a:xfrm>
          </p:grpSpPr>
          <p:sp>
            <p:nvSpPr>
              <p:cNvPr id="150" name="Line 33"/>
              <p:cNvSpPr>
                <a:spLocks noChangeShapeType="1"/>
              </p:cNvSpPr>
              <p:nvPr/>
            </p:nvSpPr>
            <p:spPr bwMode="auto">
              <a:xfrm>
                <a:off x="1793" y="1616"/>
                <a:ext cx="361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1" name="Line 34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2" name="Line 35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3" name="Line 36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4" name="Line 37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5" name="Line 38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56" name="Line 39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11</a:t>
            </a:fld>
            <a:endParaRPr lang="en-US" altLang="zh-CN"/>
          </a:p>
        </p:txBody>
      </p:sp>
      <p:sp>
        <p:nvSpPr>
          <p:cNvPr id="142" name="Text Box 49"/>
          <p:cNvSpPr txBox="1">
            <a:spLocks noChangeArrowheads="1"/>
          </p:cNvSpPr>
          <p:nvPr/>
        </p:nvSpPr>
        <p:spPr bwMode="auto">
          <a:xfrm>
            <a:off x="179388" y="485612"/>
            <a:ext cx="5819534" cy="17912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[-001]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10000</a:t>
            </a:r>
            <a:r>
              <a:rPr lang="en-US" altLang="zh-CN" dirty="0">
                <a:solidFill>
                  <a:schemeClr val="tx1"/>
                </a:solidFill>
              </a:rPr>
              <a:t>+(-001)</a:t>
            </a: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1800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-001=1111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[-111]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dirty="0">
                <a:solidFill>
                  <a:srgbClr val="990099"/>
                </a:solidFill>
              </a:rPr>
              <a:t>1000</a:t>
            </a:r>
            <a:r>
              <a:rPr lang="en-US" altLang="zh-CN" dirty="0">
                <a:solidFill>
                  <a:schemeClr val="tx1"/>
                </a:solidFill>
              </a:rPr>
              <a:t>-111=1001</a:t>
            </a:r>
          </a:p>
        </p:txBody>
      </p:sp>
      <p:sp>
        <p:nvSpPr>
          <p:cNvPr id="143" name="Text Box 42"/>
          <p:cNvSpPr txBox="1">
            <a:spLocks noChangeArrowheads="1"/>
          </p:cNvSpPr>
          <p:nvPr/>
        </p:nvSpPr>
        <p:spPr bwMode="auto">
          <a:xfrm>
            <a:off x="179512" y="3212976"/>
            <a:ext cx="851960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[+000]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=[-000]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=0000      </a:t>
            </a:r>
            <a:r>
              <a:rPr lang="en-US" altLang="zh-CN" dirty="0">
                <a:solidFill>
                  <a:schemeClr val="accent2"/>
                </a:solidFill>
              </a:rPr>
              <a:t>※</a:t>
            </a:r>
            <a:r>
              <a:rPr lang="zh-CN" altLang="en-US" dirty="0">
                <a:solidFill>
                  <a:schemeClr val="accent2"/>
                </a:solidFill>
              </a:rPr>
              <a:t>数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zh-CN" altLang="en-US" dirty="0">
                <a:solidFill>
                  <a:schemeClr val="accent2"/>
                </a:solidFill>
              </a:rPr>
              <a:t>的补码唯一</a:t>
            </a:r>
          </a:p>
        </p:txBody>
      </p:sp>
      <p:sp>
        <p:nvSpPr>
          <p:cNvPr id="145" name="Text Box 11"/>
          <p:cNvSpPr txBox="1">
            <a:spLocks noChangeArrowheads="1"/>
          </p:cNvSpPr>
          <p:nvPr/>
        </p:nvSpPr>
        <p:spPr bwMode="auto">
          <a:xfrm>
            <a:off x="179389" y="2269321"/>
            <a:ext cx="770341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=-01100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=+01100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6" name="Text Box 12"/>
          <p:cNvSpPr txBox="1">
            <a:spLocks noChangeArrowheads="1"/>
          </p:cNvSpPr>
          <p:nvPr/>
        </p:nvSpPr>
        <p:spPr bwMode="auto">
          <a:xfrm>
            <a:off x="179388" y="3696712"/>
            <a:ext cx="8857108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位补码中，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</a:rPr>
              <a:t>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max</a:t>
            </a:r>
            <a:r>
              <a:rPr lang="en-US" altLang="zh-CN" dirty="0">
                <a:solidFill>
                  <a:schemeClr val="tx1"/>
                </a:solidFill>
              </a:rPr>
              <a:t>=2</a:t>
            </a:r>
            <a:r>
              <a:rPr lang="en-US" altLang="zh-CN" baseline="30000" dirty="0">
                <a:solidFill>
                  <a:schemeClr val="tx1"/>
                </a:solidFill>
              </a:rPr>
              <a:t>4-1</a:t>
            </a:r>
            <a:r>
              <a:rPr lang="en-US" altLang="zh-CN" dirty="0">
                <a:solidFill>
                  <a:schemeClr val="tx1"/>
                </a:solidFill>
              </a:rPr>
              <a:t>-1=+7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≥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 err="1">
                <a:solidFill>
                  <a:schemeClr val="tx1"/>
                </a:solidFill>
              </a:rPr>
              <a:t>min</a:t>
            </a:r>
            <a:r>
              <a:rPr lang="en-US" altLang="zh-CN" dirty="0">
                <a:solidFill>
                  <a:schemeClr val="tx1"/>
                </a:solidFill>
              </a:rPr>
              <a:t>=-2</a:t>
            </a:r>
            <a:r>
              <a:rPr lang="en-US" altLang="zh-CN" baseline="30000" dirty="0">
                <a:solidFill>
                  <a:schemeClr val="tx1"/>
                </a:solidFill>
              </a:rPr>
              <a:t>4-1 </a:t>
            </a:r>
            <a:r>
              <a:rPr lang="en-US" altLang="zh-CN" dirty="0">
                <a:solidFill>
                  <a:schemeClr val="tx1"/>
                </a:solidFill>
              </a:rPr>
              <a:t>=-8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    ※</a:t>
            </a:r>
            <a:r>
              <a:rPr lang="zh-CN" altLang="en-US" dirty="0">
                <a:solidFill>
                  <a:schemeClr val="accent2"/>
                </a:solidFill>
              </a:rPr>
              <a:t>补码比原码多表示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个数            </a:t>
            </a:r>
            <a:r>
              <a:rPr lang="zh-CN" altLang="en-US" sz="2000" dirty="0">
                <a:solidFill>
                  <a:srgbClr val="990099"/>
                </a:solidFill>
              </a:rPr>
              <a:t>←没有冗余编码</a:t>
            </a:r>
          </a:p>
        </p:txBody>
      </p:sp>
      <p:sp>
        <p:nvSpPr>
          <p:cNvPr id="175" name="AutoShape 4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7" name="组合 86"/>
          <p:cNvGrpSpPr/>
          <p:nvPr/>
        </p:nvGrpSpPr>
        <p:grpSpPr>
          <a:xfrm>
            <a:off x="6031210" y="503778"/>
            <a:ext cx="2621407" cy="2457142"/>
            <a:chOff x="6122467" y="539810"/>
            <a:chExt cx="2621407" cy="2457142"/>
          </a:xfrm>
        </p:grpSpPr>
        <p:sp>
          <p:nvSpPr>
            <p:cNvPr id="90" name="Text Box 260"/>
            <p:cNvSpPr txBox="1">
              <a:spLocks noChangeArrowheads="1"/>
            </p:cNvSpPr>
            <p:nvPr/>
          </p:nvSpPr>
          <p:spPr bwMode="auto">
            <a:xfrm>
              <a:off x="6122467" y="166527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91" name="椭圆 90"/>
            <p:cNvSpPr/>
            <p:nvPr/>
          </p:nvSpPr>
          <p:spPr bwMode="auto">
            <a:xfrm>
              <a:off x="6621932" y="764704"/>
              <a:ext cx="1592383" cy="2012878"/>
            </a:xfrm>
            <a:prstGeom prst="ellipse">
              <a:avLst/>
            </a:pr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2" name="直接连接符 91"/>
            <p:cNvCxnSpPr/>
            <p:nvPr/>
          </p:nvCxnSpPr>
          <p:spPr bwMode="auto">
            <a:xfrm>
              <a:off x="7414021" y="76470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8" name="直接连接符 107"/>
            <p:cNvCxnSpPr/>
            <p:nvPr/>
          </p:nvCxnSpPr>
          <p:spPr bwMode="auto">
            <a:xfrm>
              <a:off x="8145919" y="1771184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9" name="Text Box 260"/>
            <p:cNvSpPr txBox="1">
              <a:spLocks noChangeArrowheads="1"/>
            </p:cNvSpPr>
            <p:nvPr/>
          </p:nvSpPr>
          <p:spPr bwMode="auto">
            <a:xfrm>
              <a:off x="7164288" y="53981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cxnSp>
          <p:nvCxnSpPr>
            <p:cNvPr id="110" name="直接连接符 109"/>
            <p:cNvCxnSpPr/>
            <p:nvPr/>
          </p:nvCxnSpPr>
          <p:spPr bwMode="auto">
            <a:xfrm>
              <a:off x="6609233" y="177156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1" name="直接连接符 110"/>
            <p:cNvCxnSpPr/>
            <p:nvPr/>
          </p:nvCxnSpPr>
          <p:spPr bwMode="auto">
            <a:xfrm>
              <a:off x="7414021" y="270892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12" name="直接连接符 111"/>
            <p:cNvCxnSpPr/>
            <p:nvPr/>
          </p:nvCxnSpPr>
          <p:spPr bwMode="auto">
            <a:xfrm>
              <a:off x="6794395" y="1150144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3" name="直接连接符 112"/>
            <p:cNvCxnSpPr/>
            <p:nvPr/>
          </p:nvCxnSpPr>
          <p:spPr bwMode="auto">
            <a:xfrm>
              <a:off x="8030343" y="232983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4" name="直接连接符 113"/>
            <p:cNvCxnSpPr/>
            <p:nvPr/>
          </p:nvCxnSpPr>
          <p:spPr bwMode="auto">
            <a:xfrm>
              <a:off x="7990085" y="1171352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6" name="直接连接符 115"/>
            <p:cNvCxnSpPr/>
            <p:nvPr/>
          </p:nvCxnSpPr>
          <p:spPr bwMode="auto">
            <a:xfrm>
              <a:off x="6784999" y="237680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2700000"/>
              </a:camera>
              <a:lightRig rig="threePt" dir="t"/>
            </a:scene3d>
          </p:spPr>
        </p:cxnSp>
        <p:cxnSp>
          <p:nvCxnSpPr>
            <p:cNvPr id="117" name="直接连接符 116"/>
            <p:cNvCxnSpPr/>
            <p:nvPr/>
          </p:nvCxnSpPr>
          <p:spPr bwMode="auto">
            <a:xfrm>
              <a:off x="8108701" y="144450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18" name="直接连接符 117"/>
            <p:cNvCxnSpPr/>
            <p:nvPr/>
          </p:nvCxnSpPr>
          <p:spPr bwMode="auto">
            <a:xfrm>
              <a:off x="6672733" y="210745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19" name="直接连接符 118"/>
            <p:cNvCxnSpPr/>
            <p:nvPr/>
          </p:nvCxnSpPr>
          <p:spPr bwMode="auto">
            <a:xfrm>
              <a:off x="7774061" y="918136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0" name="直接连接符 119"/>
            <p:cNvCxnSpPr/>
            <p:nvPr/>
          </p:nvCxnSpPr>
          <p:spPr bwMode="auto">
            <a:xfrm>
              <a:off x="7022231" y="2622580"/>
              <a:ext cx="72008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1" name="直接连接符 120"/>
            <p:cNvCxnSpPr/>
            <p:nvPr/>
          </p:nvCxnSpPr>
          <p:spPr bwMode="auto">
            <a:xfrm>
              <a:off x="7007373" y="88422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22" name="直接连接符 121"/>
            <p:cNvCxnSpPr/>
            <p:nvPr/>
          </p:nvCxnSpPr>
          <p:spPr bwMode="auto">
            <a:xfrm>
              <a:off x="7780411" y="258702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1500000"/>
              </a:camera>
              <a:lightRig rig="threePt" dir="t"/>
            </a:scene3d>
          </p:spPr>
        </p:cxnSp>
        <p:cxnSp>
          <p:nvCxnSpPr>
            <p:cNvPr id="123" name="直接连接符 122"/>
            <p:cNvCxnSpPr/>
            <p:nvPr/>
          </p:nvCxnSpPr>
          <p:spPr bwMode="auto">
            <a:xfrm>
              <a:off x="6687591" y="1412776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cxnSp>
          <p:nvCxnSpPr>
            <p:cNvPr id="124" name="直接连接符 123"/>
            <p:cNvCxnSpPr/>
            <p:nvPr/>
          </p:nvCxnSpPr>
          <p:spPr bwMode="auto">
            <a:xfrm>
              <a:off x="8121401" y="2060848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3900000"/>
              </a:camera>
              <a:lightRig rig="threePt" dir="t"/>
            </a:scene3d>
          </p:spPr>
        </p:cxnSp>
        <p:sp>
          <p:nvSpPr>
            <p:cNvPr id="125" name="Text Box 260"/>
            <p:cNvSpPr txBox="1">
              <a:spLocks noChangeArrowheads="1"/>
            </p:cNvSpPr>
            <p:nvPr/>
          </p:nvSpPr>
          <p:spPr bwMode="auto">
            <a:xfrm>
              <a:off x="7197997" y="278092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6" name="Text Box 260"/>
            <p:cNvSpPr txBox="1">
              <a:spLocks noChangeArrowheads="1"/>
            </p:cNvSpPr>
            <p:nvPr/>
          </p:nvSpPr>
          <p:spPr bwMode="auto">
            <a:xfrm>
              <a:off x="8278117" y="166355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0100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7" name="Text Box 260"/>
            <p:cNvSpPr txBox="1">
              <a:spLocks noChangeArrowheads="1"/>
            </p:cNvSpPr>
            <p:nvPr/>
          </p:nvSpPr>
          <p:spPr bwMode="auto">
            <a:xfrm>
              <a:off x="8100392" y="105273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8" name="Text Box 260"/>
            <p:cNvSpPr txBox="1">
              <a:spLocks noChangeArrowheads="1"/>
            </p:cNvSpPr>
            <p:nvPr/>
          </p:nvSpPr>
          <p:spPr bwMode="auto">
            <a:xfrm>
              <a:off x="8244408" y="134076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29" name="Text Box 260"/>
            <p:cNvSpPr txBox="1">
              <a:spLocks noChangeArrowheads="1"/>
            </p:cNvSpPr>
            <p:nvPr/>
          </p:nvSpPr>
          <p:spPr bwMode="auto">
            <a:xfrm>
              <a:off x="7884368" y="7647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260"/>
            <p:cNvSpPr txBox="1">
              <a:spLocks noChangeArrowheads="1"/>
            </p:cNvSpPr>
            <p:nvPr/>
          </p:nvSpPr>
          <p:spPr bwMode="auto">
            <a:xfrm>
              <a:off x="8100392" y="22768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1" name="Text Box 260"/>
            <p:cNvSpPr txBox="1">
              <a:spLocks noChangeArrowheads="1"/>
            </p:cNvSpPr>
            <p:nvPr/>
          </p:nvSpPr>
          <p:spPr bwMode="auto">
            <a:xfrm>
              <a:off x="7884368" y="25649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2" name="Text Box 260"/>
            <p:cNvSpPr txBox="1">
              <a:spLocks noChangeArrowheads="1"/>
            </p:cNvSpPr>
            <p:nvPr/>
          </p:nvSpPr>
          <p:spPr bwMode="auto">
            <a:xfrm>
              <a:off x="8244408" y="198884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0101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33" name="Text Box 260"/>
            <p:cNvSpPr txBox="1">
              <a:spLocks noChangeArrowheads="1"/>
            </p:cNvSpPr>
            <p:nvPr/>
          </p:nvSpPr>
          <p:spPr bwMode="auto">
            <a:xfrm>
              <a:off x="6228184" y="1052736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44" name="Text Box 260"/>
            <p:cNvSpPr txBox="1">
              <a:spLocks noChangeArrowheads="1"/>
            </p:cNvSpPr>
            <p:nvPr/>
          </p:nvSpPr>
          <p:spPr bwMode="auto">
            <a:xfrm>
              <a:off x="6156176" y="1340768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4" name="Text Box 260"/>
            <p:cNvSpPr txBox="1">
              <a:spLocks noChangeArrowheads="1"/>
            </p:cNvSpPr>
            <p:nvPr/>
          </p:nvSpPr>
          <p:spPr bwMode="auto">
            <a:xfrm>
              <a:off x="6484466" y="7647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1111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6" name="Text Box 260"/>
            <p:cNvSpPr txBox="1">
              <a:spLocks noChangeArrowheads="1"/>
            </p:cNvSpPr>
            <p:nvPr/>
          </p:nvSpPr>
          <p:spPr bwMode="auto">
            <a:xfrm>
              <a:off x="6236493" y="2276872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1010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7" name="Text Box 260"/>
            <p:cNvSpPr txBox="1">
              <a:spLocks noChangeArrowheads="1"/>
            </p:cNvSpPr>
            <p:nvPr/>
          </p:nvSpPr>
          <p:spPr bwMode="auto">
            <a:xfrm>
              <a:off x="6156176" y="1988840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1011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78" name="Text Box 260"/>
            <p:cNvSpPr txBox="1">
              <a:spLocks noChangeArrowheads="1"/>
            </p:cNvSpPr>
            <p:nvPr/>
          </p:nvSpPr>
          <p:spPr bwMode="auto">
            <a:xfrm>
              <a:off x="6516216" y="2564904"/>
              <a:ext cx="465757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1001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5678402" y="728672"/>
            <a:ext cx="3358094" cy="2016224"/>
            <a:chOff x="4321292" y="1668150"/>
            <a:chExt cx="3358094" cy="2016224"/>
          </a:xfrm>
        </p:grpSpPr>
        <p:sp>
          <p:nvSpPr>
            <p:cNvPr id="181" name="Text Box 260"/>
            <p:cNvSpPr txBox="1">
              <a:spLocks noChangeArrowheads="1"/>
            </p:cNvSpPr>
            <p:nvPr/>
          </p:nvSpPr>
          <p:spPr bwMode="auto">
            <a:xfrm>
              <a:off x="6938098" y="1668150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 Box 260"/>
            <p:cNvSpPr txBox="1">
              <a:spLocks noChangeArrowheads="1"/>
            </p:cNvSpPr>
            <p:nvPr/>
          </p:nvSpPr>
          <p:spPr bwMode="auto">
            <a:xfrm>
              <a:off x="7187913" y="1956182"/>
              <a:ext cx="279647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 Box 260"/>
            <p:cNvSpPr txBox="1">
              <a:spLocks noChangeArrowheads="1"/>
            </p:cNvSpPr>
            <p:nvPr/>
          </p:nvSpPr>
          <p:spPr bwMode="auto">
            <a:xfrm>
              <a:off x="7338396" y="224421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 Box 260"/>
            <p:cNvSpPr txBox="1">
              <a:spLocks noChangeArrowheads="1"/>
            </p:cNvSpPr>
            <p:nvPr/>
          </p:nvSpPr>
          <p:spPr bwMode="auto">
            <a:xfrm>
              <a:off x="7398586" y="2566154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 Box 260"/>
            <p:cNvSpPr txBox="1">
              <a:spLocks noChangeArrowheads="1"/>
            </p:cNvSpPr>
            <p:nvPr/>
          </p:nvSpPr>
          <p:spPr bwMode="auto">
            <a:xfrm>
              <a:off x="7338396" y="2892286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 Box 260"/>
            <p:cNvSpPr txBox="1">
              <a:spLocks noChangeArrowheads="1"/>
            </p:cNvSpPr>
            <p:nvPr/>
          </p:nvSpPr>
          <p:spPr bwMode="auto">
            <a:xfrm>
              <a:off x="7201612" y="3180318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7" name="Text Box 260"/>
            <p:cNvSpPr txBox="1">
              <a:spLocks noChangeArrowheads="1"/>
            </p:cNvSpPr>
            <p:nvPr/>
          </p:nvSpPr>
          <p:spPr bwMode="auto">
            <a:xfrm>
              <a:off x="6945330" y="3468350"/>
              <a:ext cx="280800" cy="216024"/>
            </a:xfrm>
            <a:prstGeom prst="rect">
              <a:avLst/>
            </a:prstGeom>
            <a:solidFill>
              <a:srgbClr val="CCECFF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+7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89" name="Text Box 260"/>
            <p:cNvSpPr txBox="1">
              <a:spLocks noChangeArrowheads="1"/>
            </p:cNvSpPr>
            <p:nvPr/>
          </p:nvSpPr>
          <p:spPr bwMode="auto">
            <a:xfrm>
              <a:off x="4727058" y="346835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-7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0" name="Text Box 260"/>
            <p:cNvSpPr txBox="1">
              <a:spLocks noChangeArrowheads="1"/>
            </p:cNvSpPr>
            <p:nvPr/>
          </p:nvSpPr>
          <p:spPr bwMode="auto">
            <a:xfrm>
              <a:off x="4465308" y="3180318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-6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1" name="Text Box 260"/>
            <p:cNvSpPr txBox="1">
              <a:spLocks noChangeArrowheads="1"/>
            </p:cNvSpPr>
            <p:nvPr/>
          </p:nvSpPr>
          <p:spPr bwMode="auto">
            <a:xfrm>
              <a:off x="4393300" y="2892286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-5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2" name="Text Box 260"/>
            <p:cNvSpPr txBox="1">
              <a:spLocks noChangeArrowheads="1"/>
            </p:cNvSpPr>
            <p:nvPr/>
          </p:nvSpPr>
          <p:spPr bwMode="auto">
            <a:xfrm>
              <a:off x="4321292" y="256490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-4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3" name="Text Box 260"/>
            <p:cNvSpPr txBox="1">
              <a:spLocks noChangeArrowheads="1"/>
            </p:cNvSpPr>
            <p:nvPr/>
          </p:nvSpPr>
          <p:spPr bwMode="auto">
            <a:xfrm>
              <a:off x="4386068" y="2244214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-3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4" name="Text Box 260"/>
            <p:cNvSpPr txBox="1">
              <a:spLocks noChangeArrowheads="1"/>
            </p:cNvSpPr>
            <p:nvPr/>
          </p:nvSpPr>
          <p:spPr bwMode="auto">
            <a:xfrm>
              <a:off x="4465308" y="1956182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-2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  <p:sp>
          <p:nvSpPr>
            <p:cNvPr id="195" name="Text Box 260"/>
            <p:cNvSpPr txBox="1">
              <a:spLocks noChangeArrowheads="1"/>
            </p:cNvSpPr>
            <p:nvPr/>
          </p:nvSpPr>
          <p:spPr bwMode="auto">
            <a:xfrm>
              <a:off x="4704198" y="1668150"/>
              <a:ext cx="280800" cy="216024"/>
            </a:xfrm>
            <a:prstGeom prst="rect">
              <a:avLst/>
            </a:prstGeom>
            <a:solidFill>
              <a:srgbClr val="FFCC99"/>
            </a:solidFill>
            <a:ln w="9525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spc="-100" dirty="0">
                  <a:solidFill>
                    <a:schemeClr val="tx1"/>
                  </a:solidFill>
                </a:rPr>
                <a:t>-1</a:t>
              </a:r>
              <a:endParaRPr lang="zh-CN" altLang="en-US" sz="1800" spc="-1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1868354" y="2178690"/>
            <a:ext cx="2991678" cy="386214"/>
            <a:chOff x="1835696" y="1998642"/>
            <a:chExt cx="2991678" cy="386214"/>
          </a:xfrm>
        </p:grpSpPr>
        <p:sp>
          <p:nvSpPr>
            <p:cNvPr id="80" name="Text Box 260"/>
            <p:cNvSpPr txBox="1">
              <a:spLocks noChangeArrowheads="1"/>
            </p:cNvSpPr>
            <p:nvPr/>
          </p:nvSpPr>
          <p:spPr bwMode="auto">
            <a:xfrm>
              <a:off x="3491880" y="2132856"/>
              <a:ext cx="764338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正补数</a:t>
              </a:r>
            </a:p>
          </p:txBody>
        </p:sp>
        <p:cxnSp>
          <p:nvCxnSpPr>
            <p:cNvPr id="4" name="直接箭头连接符 3"/>
            <p:cNvCxnSpPr>
              <a:stCxn id="80" idx="3"/>
            </p:cNvCxnSpPr>
            <p:nvPr/>
          </p:nvCxnSpPr>
          <p:spPr bwMode="auto">
            <a:xfrm flipV="1">
              <a:off x="4256218" y="2024816"/>
              <a:ext cx="571156" cy="23404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83" name="直接箭头连接符 82"/>
            <p:cNvCxnSpPr>
              <a:endCxn id="80" idx="1"/>
            </p:cNvCxnSpPr>
            <p:nvPr/>
          </p:nvCxnSpPr>
          <p:spPr bwMode="auto">
            <a:xfrm>
              <a:off x="1835696" y="1998642"/>
              <a:ext cx="1656184" cy="26021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grpSp>
        <p:nvGrpSpPr>
          <p:cNvPr id="93" name="组合 92"/>
          <p:cNvGrpSpPr/>
          <p:nvPr/>
        </p:nvGrpSpPr>
        <p:grpSpPr>
          <a:xfrm>
            <a:off x="2123728" y="269588"/>
            <a:ext cx="1276642" cy="313122"/>
            <a:chOff x="3171190" y="2132856"/>
            <a:chExt cx="1276642" cy="313122"/>
          </a:xfrm>
        </p:grpSpPr>
        <p:sp>
          <p:nvSpPr>
            <p:cNvPr id="94" name="Text Box 260"/>
            <p:cNvSpPr txBox="1">
              <a:spLocks noChangeArrowheads="1"/>
            </p:cNvSpPr>
            <p:nvPr/>
          </p:nvSpPr>
          <p:spPr bwMode="auto">
            <a:xfrm>
              <a:off x="3491880" y="2132856"/>
              <a:ext cx="576411" cy="252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0" tIns="0" rIns="0" bIns="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spc="-100" dirty="0">
                  <a:solidFill>
                    <a:schemeClr val="tx1"/>
                  </a:solidFill>
                </a:rPr>
                <a:t>本身</a:t>
              </a:r>
            </a:p>
          </p:txBody>
        </p:sp>
        <p:cxnSp>
          <p:nvCxnSpPr>
            <p:cNvPr id="95" name="直接箭头连接符 94"/>
            <p:cNvCxnSpPr>
              <a:stCxn id="94" idx="3"/>
            </p:cNvCxnSpPr>
            <p:nvPr/>
          </p:nvCxnSpPr>
          <p:spPr bwMode="auto">
            <a:xfrm>
              <a:off x="4068291" y="2258856"/>
              <a:ext cx="379541" cy="16200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endCxn id="94" idx="1"/>
            </p:cNvCxnSpPr>
            <p:nvPr/>
          </p:nvCxnSpPr>
          <p:spPr bwMode="auto">
            <a:xfrm flipV="1">
              <a:off x="3171190" y="2258856"/>
              <a:ext cx="320690" cy="18712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6" name="Text Box 260"/>
          <p:cNvSpPr txBox="1">
            <a:spLocks noChangeArrowheads="1"/>
          </p:cNvSpPr>
          <p:nvPr/>
        </p:nvSpPr>
        <p:spPr bwMode="auto">
          <a:xfrm>
            <a:off x="7568778" y="440640"/>
            <a:ext cx="280800" cy="216024"/>
          </a:xfrm>
          <a:prstGeom prst="rect">
            <a:avLst/>
          </a:prstGeom>
          <a:solidFill>
            <a:srgbClr val="6699FF">
              <a:alpha val="80000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1800" spc="-100" dirty="0">
                <a:solidFill>
                  <a:schemeClr val="tx1"/>
                </a:solidFill>
              </a:rPr>
              <a:t>0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  <p:sp>
        <p:nvSpPr>
          <p:cNvPr id="88" name="Text Box 260"/>
          <p:cNvSpPr txBox="1">
            <a:spLocks noChangeArrowheads="1"/>
          </p:cNvSpPr>
          <p:nvPr/>
        </p:nvSpPr>
        <p:spPr bwMode="auto">
          <a:xfrm>
            <a:off x="7622618" y="2816904"/>
            <a:ext cx="280800" cy="216024"/>
          </a:xfrm>
          <a:prstGeom prst="rect">
            <a:avLst/>
          </a:prstGeom>
          <a:solidFill>
            <a:srgbClr val="FF9999">
              <a:alpha val="80000"/>
            </a:srgbClr>
          </a:solidFill>
          <a:ln w="9525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lIns="0" tIns="0" rIns="0" bIns="0" anchor="ctr"/>
          <a:lstStyle/>
          <a:p>
            <a:pPr algn="ctr">
              <a:lnSpc>
                <a:spcPct val="85000"/>
              </a:lnSpc>
            </a:pPr>
            <a:r>
              <a:rPr lang="en-US" altLang="zh-CN" sz="1800" spc="-100" dirty="0">
                <a:solidFill>
                  <a:schemeClr val="tx1"/>
                </a:solidFill>
              </a:rPr>
              <a:t>-8</a:t>
            </a:r>
            <a:endParaRPr lang="zh-CN" altLang="en-US" sz="1800" spc="-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5915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41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" grpId="0"/>
      <p:bldP spid="145" grpId="0"/>
      <p:bldP spid="86" grpId="0" animBg="1"/>
      <p:bldP spid="8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7458B4-0AF2-4BC8-B481-7143FAD98783}" type="slidenum">
              <a:rPr lang="en-US" altLang="zh-CN"/>
              <a:pPr/>
              <a:t>12</a:t>
            </a:fld>
            <a:endParaRPr lang="en-US" altLang="zh-CN" dirty="0"/>
          </a:p>
        </p:txBody>
      </p:sp>
      <p:sp>
        <p:nvSpPr>
          <p:cNvPr id="14388" name="Text Box 52"/>
          <p:cNvSpPr txBox="1">
            <a:spLocks noChangeArrowheads="1"/>
          </p:cNvSpPr>
          <p:nvPr/>
        </p:nvSpPr>
        <p:spPr bwMode="auto">
          <a:xfrm>
            <a:off x="179388" y="404664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小数补码定义： 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±0.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accent2"/>
                </a:solidFill>
              </a:rPr>
              <a:t>0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14389" name="Group 53"/>
          <p:cNvGrpSpPr>
            <a:grpSpLocks/>
          </p:cNvGrpSpPr>
          <p:nvPr/>
        </p:nvGrpSpPr>
        <p:grpSpPr bwMode="auto">
          <a:xfrm>
            <a:off x="1403350" y="1479401"/>
            <a:ext cx="6985000" cy="752475"/>
            <a:chOff x="884" y="824"/>
            <a:chExt cx="4400" cy="474"/>
          </a:xfrm>
        </p:grpSpPr>
        <p:sp>
          <p:nvSpPr>
            <p:cNvPr id="14390" name="Text Box 54"/>
            <p:cNvSpPr txBox="1">
              <a:spLocks noChangeArrowheads="1"/>
            </p:cNvSpPr>
            <p:nvPr/>
          </p:nvSpPr>
          <p:spPr bwMode="auto">
            <a:xfrm>
              <a:off x="884" y="964"/>
              <a:ext cx="1995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14391" name="Text Box 55"/>
            <p:cNvSpPr txBox="1">
              <a:spLocks noChangeArrowheads="1"/>
            </p:cNvSpPr>
            <p:nvPr/>
          </p:nvSpPr>
          <p:spPr bwMode="auto">
            <a:xfrm>
              <a:off x="2940" y="824"/>
              <a:ext cx="2344" cy="4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   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</a:rPr>
                <a:t> </a:t>
              </a:r>
              <a:r>
                <a:rPr lang="en-US" altLang="zh-CN" i="1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(1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|)   -1≤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4392" name="AutoShape 56"/>
            <p:cNvSpPr>
              <a:spLocks/>
            </p:cNvSpPr>
            <p:nvPr/>
          </p:nvSpPr>
          <p:spPr bwMode="auto">
            <a:xfrm>
              <a:off x="2879" y="890"/>
              <a:ext cx="46" cy="363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4393" name="Text Box 57"/>
          <p:cNvSpPr txBox="1">
            <a:spLocks noChangeArrowheads="1"/>
          </p:cNvSpPr>
          <p:nvPr/>
        </p:nvSpPr>
        <p:spPr bwMode="auto">
          <a:xfrm>
            <a:off x="179388" y="28545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en-US" altLang="zh-CN" dirty="0">
                <a:solidFill>
                  <a:schemeClr val="tx1"/>
                </a:solidFill>
              </a:rPr>
              <a:t>[+0.1011]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=0.1011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     [-0.1011]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=2-0.1011=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</a:rPr>
              <a:t>.0000-0.1011=1.0101</a:t>
            </a:r>
          </a:p>
        </p:txBody>
      </p:sp>
      <p:sp>
        <p:nvSpPr>
          <p:cNvPr id="14401" name="Text Box 65"/>
          <p:cNvSpPr txBox="1">
            <a:spLocks noChangeArrowheads="1"/>
          </p:cNvSpPr>
          <p:nvPr/>
        </p:nvSpPr>
        <p:spPr bwMode="auto">
          <a:xfrm>
            <a:off x="179388" y="230493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为了使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负数的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=1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应为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不是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  <a:latin typeface="Times New Roman" pitchFamily="18" charset="0"/>
            </a:endParaRPr>
          </a:p>
        </p:txBody>
      </p:sp>
      <p:cxnSp>
        <p:nvCxnSpPr>
          <p:cNvPr id="11" name="直接箭头连接符 10"/>
          <p:cNvCxnSpPr/>
          <p:nvPr/>
        </p:nvCxnSpPr>
        <p:spPr bwMode="auto">
          <a:xfrm flipV="1">
            <a:off x="4283968" y="2298644"/>
            <a:ext cx="418238" cy="142986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4" name="AutoShape 29"/>
          <p:cNvSpPr>
            <a:spLocks/>
          </p:cNvSpPr>
          <p:nvPr/>
        </p:nvSpPr>
        <p:spPr bwMode="auto">
          <a:xfrm>
            <a:off x="6415631" y="692696"/>
            <a:ext cx="2116809" cy="275777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74060"/>
              <a:gd name="adj6" fmla="val -1652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机器数中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</a:rPr>
              <a:t>隐含表示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3203848" y="620688"/>
            <a:ext cx="2160241" cy="288032"/>
          </a:xfrm>
          <a:prstGeom prst="borderCallout2">
            <a:avLst>
              <a:gd name="adj1" fmla="val 54042"/>
              <a:gd name="adj2" fmla="val 99931"/>
              <a:gd name="adj3" fmla="val 56611"/>
              <a:gd name="adj4" fmla="val 107304"/>
              <a:gd name="adj5" fmla="val 159304"/>
              <a:gd name="adj6" fmla="val 11538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纯小数中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b="1" dirty="0">
                <a:solidFill>
                  <a:schemeClr val="tx1"/>
                </a:solidFill>
              </a:rPr>
              <a:t>隐含表示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36A44-BCBA-4DC3-A03C-46DDD3472C95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371734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补码的特性</a:t>
            </a:r>
          </a:p>
          <a:p>
            <a:pPr marL="1973263" indent="-1973263"/>
            <a:r>
              <a:rPr lang="zh-CN" altLang="en-US" dirty="0">
                <a:solidFill>
                  <a:srgbClr val="C00000"/>
                </a:solidFill>
              </a:rPr>
              <a:t>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  <a:r>
              <a:rPr lang="zh-CN" altLang="en-US" dirty="0">
                <a:solidFill>
                  <a:schemeClr val="tx1"/>
                </a:solidFill>
              </a:rPr>
              <a:t>下述方法同样适用于纯小数</a:t>
            </a:r>
            <a:endParaRPr lang="zh-CN" altLang="en-US" baseline="30000" dirty="0">
              <a:solidFill>
                <a:schemeClr val="tx1"/>
              </a:solidFill>
            </a:endParaRPr>
          </a:p>
        </p:txBody>
      </p:sp>
      <p:sp>
        <p:nvSpPr>
          <p:cNvPr id="371735" name="Text Box 23"/>
          <p:cNvSpPr txBox="1">
            <a:spLocks noChangeArrowheads="1"/>
          </p:cNvSpPr>
          <p:nvPr/>
        </p:nvSpPr>
        <p:spPr bwMode="auto">
          <a:xfrm>
            <a:off x="179388" y="1268760"/>
            <a:ext cx="8785225" cy="41242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①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endParaRPr lang="en-US" altLang="zh-CN" baseline="-18000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②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i="1" dirty="0" err="1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则</a:t>
            </a:r>
            <a:r>
              <a:rPr lang="en-US" altLang="zh-CN" dirty="0">
                <a:solidFill>
                  <a:srgbClr val="990099"/>
                </a:solidFill>
              </a:rPr>
              <a:t>[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1907705" y="4653136"/>
            <a:ext cx="4680520" cy="1787541"/>
            <a:chOff x="2195488" y="4653136"/>
            <a:chExt cx="4680520" cy="1787541"/>
          </a:xfrm>
        </p:grpSpPr>
        <p:sp>
          <p:nvSpPr>
            <p:cNvPr id="371738" name="Text Box 26"/>
            <p:cNvSpPr txBox="1">
              <a:spLocks noChangeArrowheads="1"/>
            </p:cNvSpPr>
            <p:nvPr/>
          </p:nvSpPr>
          <p:spPr bwMode="auto">
            <a:xfrm>
              <a:off x="2195488" y="4653136"/>
              <a:ext cx="4680520" cy="178754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4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-[2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-(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1…1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pPr>
                <a:lnSpc>
                  <a:spcPct val="90000"/>
                </a:lnSpc>
              </a:pP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-(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y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)</a:t>
              </a:r>
            </a:p>
          </p:txBody>
        </p:sp>
        <p:sp>
          <p:nvSpPr>
            <p:cNvPr id="371739" name="Line 27"/>
            <p:cNvSpPr>
              <a:spLocks noChangeShapeType="1"/>
            </p:cNvSpPr>
            <p:nvPr/>
          </p:nvSpPr>
          <p:spPr bwMode="auto">
            <a:xfrm>
              <a:off x="2965807" y="6059808"/>
              <a:ext cx="469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1740" name="Line 28"/>
            <p:cNvSpPr>
              <a:spLocks noChangeShapeType="1"/>
            </p:cNvSpPr>
            <p:nvPr/>
          </p:nvSpPr>
          <p:spPr bwMode="auto">
            <a:xfrm>
              <a:off x="3755299" y="6059808"/>
              <a:ext cx="2286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1743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6372200" y="4708244"/>
            <a:ext cx="2555899" cy="664972"/>
          </a:xfrm>
          <a:prstGeom prst="borderCallout2">
            <a:avLst>
              <a:gd name="adj1" fmla="val 49564"/>
              <a:gd name="adj2" fmla="val -67"/>
              <a:gd name="adj3" fmla="val 48782"/>
              <a:gd name="adj4" fmla="val -31626"/>
              <a:gd name="adj5" fmla="val -12260"/>
              <a:gd name="adj6" fmla="val -7911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+1</a:t>
            </a:r>
            <a:r>
              <a:rPr lang="zh-CN" altLang="en-US" sz="1800" b="1" dirty="0">
                <a:solidFill>
                  <a:schemeClr val="tx1"/>
                </a:solidFill>
              </a:rPr>
              <a:t>应不影响符号位</a:t>
            </a:r>
            <a:endParaRPr lang="en-US" altLang="zh-CN" sz="1800" b="1" dirty="0">
              <a:solidFill>
                <a:schemeClr val="tx1"/>
              </a:solidFill>
            </a:endParaRPr>
          </a:p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只涉及</a:t>
            </a:r>
            <a:r>
              <a:rPr lang="zh-CN" altLang="en-US" sz="1800" dirty="0">
                <a:solidFill>
                  <a:srgbClr val="FF3399"/>
                </a:solidFill>
              </a:rPr>
              <a:t>真值的</a:t>
            </a:r>
            <a:r>
              <a:rPr lang="zh-CN" altLang="en-US" sz="1800" b="1" dirty="0">
                <a:solidFill>
                  <a:srgbClr val="FF3399"/>
                </a:solidFill>
              </a:rPr>
              <a:t>低</a:t>
            </a:r>
            <a:r>
              <a:rPr lang="en-US" altLang="zh-CN" sz="1800" b="1" dirty="0">
                <a:solidFill>
                  <a:srgbClr val="FF3399"/>
                </a:solidFill>
              </a:rPr>
              <a:t>n-1</a:t>
            </a:r>
            <a:r>
              <a:rPr lang="zh-CN" altLang="en-US" sz="1800" dirty="0">
                <a:solidFill>
                  <a:srgbClr val="FF3399"/>
                </a:solidFill>
              </a:rPr>
              <a:t>位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9" name="Text Box 23"/>
          <p:cNvSpPr txBox="1">
            <a:spLocks noChangeArrowheads="1"/>
          </p:cNvSpPr>
          <p:nvPr/>
        </p:nvSpPr>
        <p:spPr bwMode="auto">
          <a:xfrm>
            <a:off x="2815344" y="1772816"/>
            <a:ext cx="50690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baseline="-20000" dirty="0">
                <a:solidFill>
                  <a:srgbClr val="990099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+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n-2</a:t>
            </a:r>
            <a:r>
              <a:rPr lang="en-US" altLang="zh-CN" dirty="0">
                <a:solidFill>
                  <a:srgbClr val="990099"/>
                </a:solidFill>
                <a:latin typeface="宋体"/>
              </a:rPr>
              <a:t>…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y</a:t>
            </a:r>
            <a:r>
              <a:rPr lang="en-US" altLang="zh-CN" baseline="-18000" dirty="0">
                <a:solidFill>
                  <a:srgbClr val="990099"/>
                </a:solidFill>
              </a:rPr>
              <a:t>0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2455304" y="2770880"/>
            <a:ext cx="4997016" cy="1938992"/>
            <a:chOff x="2455304" y="2770880"/>
            <a:chExt cx="4997016" cy="1938992"/>
          </a:xfrm>
        </p:grpSpPr>
        <p:sp>
          <p:nvSpPr>
            <p:cNvPr id="20" name="Text Box 39"/>
            <p:cNvSpPr txBox="1">
              <a:spLocks noChangeArrowheads="1"/>
            </p:cNvSpPr>
            <p:nvPr/>
          </p:nvSpPr>
          <p:spPr bwMode="auto">
            <a:xfrm>
              <a:off x="4211960" y="3356992"/>
              <a:ext cx="1080000" cy="649382"/>
            </a:xfrm>
            <a:prstGeom prst="rect">
              <a:avLst/>
            </a:prstGeom>
            <a:solidFill>
              <a:srgbClr val="CCE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3031491" y="4217009"/>
              <a:ext cx="1583481" cy="357190"/>
            </a:xfrm>
            <a:prstGeom prst="rect">
              <a:avLst/>
            </a:prstGeom>
            <a:solidFill>
              <a:srgbClr val="CCFFFF"/>
            </a:solidFill>
            <a:ln w="9525" cap="flat" cmpd="sng" algn="ctr">
              <a:solidFill>
                <a:srgbClr val="FF99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2" name="Line 18"/>
            <p:cNvSpPr>
              <a:spLocks noChangeShapeType="1"/>
            </p:cNvSpPr>
            <p:nvPr/>
          </p:nvSpPr>
          <p:spPr bwMode="auto">
            <a:xfrm>
              <a:off x="6204853" y="3719653"/>
              <a:ext cx="4651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19"/>
            <p:cNvSpPr>
              <a:spLocks noChangeShapeType="1"/>
            </p:cNvSpPr>
            <p:nvPr/>
          </p:nvSpPr>
          <p:spPr bwMode="auto">
            <a:xfrm>
              <a:off x="6992055" y="3719653"/>
              <a:ext cx="2159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0"/>
            <p:cNvSpPr>
              <a:spLocks noChangeShapeType="1"/>
            </p:cNvSpPr>
            <p:nvPr/>
          </p:nvSpPr>
          <p:spPr bwMode="auto">
            <a:xfrm>
              <a:off x="3079128" y="4289387"/>
              <a:ext cx="465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3866330" y="4289387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右大括号 2"/>
            <p:cNvSpPr/>
            <p:nvPr/>
          </p:nvSpPr>
          <p:spPr bwMode="auto">
            <a:xfrm>
              <a:off x="7308304" y="3791661"/>
              <a:ext cx="144016" cy="429427"/>
            </a:xfrm>
            <a:prstGeom prst="rightBrace">
              <a:avLst/>
            </a:prstGeom>
            <a:noFill/>
            <a:ln w="12700" cap="flat" cmpd="sng" algn="ctr">
              <a:solidFill>
                <a:schemeClr val="tx1">
                  <a:lumMod val="50000"/>
                  <a:lumOff val="50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6" name="Text Box 17"/>
            <p:cNvSpPr txBox="1">
              <a:spLocks noChangeArrowheads="1"/>
            </p:cNvSpPr>
            <p:nvPr/>
          </p:nvSpPr>
          <p:spPr bwMode="auto">
            <a:xfrm>
              <a:off x="2455304" y="2770880"/>
              <a:ext cx="4968676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 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+(2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</a:rPr>
                <a:t>-1)+1]+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</a:p>
            <a:p>
              <a:pPr>
                <a:lnSpc>
                  <a:spcPct val="115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 +</a:t>
              </a:r>
              <a:r>
                <a:rPr lang="en-US" altLang="zh-CN" sz="16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… </a:t>
              </a:r>
              <a:r>
                <a:rPr lang="en-US" altLang="zh-CN" baseline="-25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…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</a:rPr>
                <a:t> 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                      +      1</a:t>
              </a:r>
            </a:p>
            <a:p>
              <a:pPr>
                <a:lnSpc>
                  <a:spcPct val="80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20000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endParaRPr lang="en-US" altLang="zh-CN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</p:grpSp>
      <p:pic>
        <p:nvPicPr>
          <p:cNvPr id="6" name="音频 5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27" name="AutoShape 29"/>
          <p:cNvSpPr>
            <a:spLocks/>
          </p:cNvSpPr>
          <p:nvPr/>
        </p:nvSpPr>
        <p:spPr bwMode="auto">
          <a:xfrm>
            <a:off x="6968380" y="5661248"/>
            <a:ext cx="1708076" cy="304932"/>
          </a:xfrm>
          <a:prstGeom prst="borderCallout2">
            <a:avLst>
              <a:gd name="adj1" fmla="val 51018"/>
              <a:gd name="adj2" fmla="val -400"/>
              <a:gd name="adj3" fmla="val 49945"/>
              <a:gd name="adj4" fmla="val -8180"/>
              <a:gd name="adj5" fmla="val -86985"/>
              <a:gd name="adj6" fmla="val -174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最小负数为</a:t>
            </a:r>
            <a:r>
              <a:rPr lang="en-US" altLang="zh-CN" sz="1800" b="1" dirty="0">
                <a:solidFill>
                  <a:schemeClr val="tx1"/>
                </a:solidFill>
              </a:rPr>
              <a:t>n</a:t>
            </a:r>
            <a:r>
              <a:rPr lang="zh-CN" altLang="en-US" sz="1800" b="1" dirty="0">
                <a:solidFill>
                  <a:schemeClr val="tx1"/>
                </a:solidFill>
              </a:rPr>
              <a:t>位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171"/>
    </mc:Choice>
    <mc:Fallback xmlns="">
      <p:transition spd="slow" advTm="7171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6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1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71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6"/>
                </p:tgtEl>
              </p:cMediaNode>
            </p:audio>
          </p:childTnLst>
        </p:cTn>
      </p:par>
    </p:tnLst>
    <p:bldLst>
      <p:bldP spid="371735" grpId="0"/>
      <p:bldP spid="18" grpId="0" animBg="1"/>
      <p:bldP spid="19" grpId="0"/>
      <p:bldP spid="2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 Box 6"/>
          <p:cNvSpPr txBox="1">
            <a:spLocks noChangeArrowheads="1"/>
          </p:cNvSpPr>
          <p:nvPr/>
        </p:nvSpPr>
        <p:spPr bwMode="auto">
          <a:xfrm>
            <a:off x="179512" y="2705978"/>
            <a:ext cx="878497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=+0.101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=-0.101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42" name="Text Box 6"/>
          <p:cNvSpPr txBox="1">
            <a:spLocks noChangeArrowheads="1"/>
          </p:cNvSpPr>
          <p:nvPr/>
        </p:nvSpPr>
        <p:spPr bwMode="auto">
          <a:xfrm>
            <a:off x="179388" y="1997720"/>
            <a:ext cx="777875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8—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60" name="Text Box 24"/>
          <p:cNvSpPr txBox="1">
            <a:spLocks noChangeArrowheads="1"/>
          </p:cNvSpPr>
          <p:nvPr/>
        </p:nvSpPr>
        <p:spPr bwMode="auto">
          <a:xfrm>
            <a:off x="3923928" y="1996132"/>
            <a:ext cx="936104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4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8688D2-37BE-495B-951F-0CA1A65774C3}" type="slidenum">
              <a:rPr lang="en-US" altLang="zh-CN"/>
              <a:pPr/>
              <a:t>14</a:t>
            </a:fld>
            <a:endParaRPr lang="en-US" altLang="zh-CN"/>
          </a:p>
        </p:txBody>
      </p:sp>
      <p:sp>
        <p:nvSpPr>
          <p:cNvPr id="372763" name="Text Box 27"/>
          <p:cNvSpPr txBox="1">
            <a:spLocks noChangeArrowheads="1"/>
          </p:cNvSpPr>
          <p:nvPr/>
        </p:nvSpPr>
        <p:spPr bwMode="auto">
          <a:xfrm>
            <a:off x="7163891" y="1982514"/>
            <a:ext cx="936501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372795" name="AutoShape 59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2798" name="AutoShape 62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" name="组合 1"/>
          <p:cNvGrpSpPr/>
          <p:nvPr/>
        </p:nvGrpSpPr>
        <p:grpSpPr>
          <a:xfrm>
            <a:off x="216470" y="332656"/>
            <a:ext cx="8748018" cy="1477328"/>
            <a:chOff x="144463" y="332656"/>
            <a:chExt cx="8748018" cy="1477328"/>
          </a:xfrm>
        </p:grpSpPr>
        <p:sp>
          <p:nvSpPr>
            <p:cNvPr id="372740" name="Text Box 4"/>
            <p:cNvSpPr txBox="1">
              <a:spLocks noChangeArrowheads="1"/>
            </p:cNvSpPr>
            <p:nvPr/>
          </p:nvSpPr>
          <p:spPr bwMode="auto">
            <a:xfrm>
              <a:off x="144463" y="332656"/>
              <a:ext cx="8748018" cy="147732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→[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  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  <a:latin typeface="+mn-ea"/>
                  <a:ea typeface="+mn-ea"/>
                </a:rPr>
                <a:t>≥</a:t>
              </a:r>
              <a:r>
                <a:rPr lang="en-US" altLang="zh-CN" dirty="0">
                  <a:solidFill>
                    <a:srgbClr val="990099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、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数值位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>
                  <a:solidFill>
                    <a:schemeClr val="tx1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rgbClr val="990099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数值</a:t>
              </a:r>
              <a:r>
                <a:rPr lang="zh-CN" altLang="en-US" baseline="-16000" dirty="0">
                  <a:solidFill>
                    <a:schemeClr val="tx1"/>
                  </a:solidFill>
                  <a:latin typeface="+mn-lt"/>
                </a:rPr>
                <a:t> 位</a:t>
              </a:r>
              <a:r>
                <a:rPr lang="zh-CN" altLang="en-US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58" name="Line 32"/>
            <p:cNvSpPr>
              <a:spLocks noChangeShapeType="1"/>
            </p:cNvSpPr>
            <p:nvPr/>
          </p:nvSpPr>
          <p:spPr bwMode="auto">
            <a:xfrm flipV="1">
              <a:off x="6372201" y="1369343"/>
              <a:ext cx="829816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" name="组合 3"/>
          <p:cNvGrpSpPr/>
          <p:nvPr/>
        </p:nvGrpSpPr>
        <p:grpSpPr>
          <a:xfrm>
            <a:off x="179513" y="3224377"/>
            <a:ext cx="8712967" cy="1938992"/>
            <a:chOff x="179513" y="2814101"/>
            <a:chExt cx="8856984" cy="1938992"/>
          </a:xfrm>
        </p:grpSpPr>
        <p:sp>
          <p:nvSpPr>
            <p:cNvPr id="50" name="Text Box 26"/>
            <p:cNvSpPr txBox="1">
              <a:spLocks noChangeArrowheads="1"/>
            </p:cNvSpPr>
            <p:nvPr/>
          </p:nvSpPr>
          <p:spPr bwMode="auto">
            <a:xfrm>
              <a:off x="179513" y="2814101"/>
              <a:ext cx="8856984" cy="193899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accent2"/>
                  </a:solidFill>
                </a:rPr>
                <a:t>    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accent2"/>
                  </a:solidFill>
                </a:rPr>
                <a:t>原</a:t>
              </a:r>
              <a:r>
                <a:rPr lang="zh-CN" altLang="en-US" dirty="0">
                  <a:solidFill>
                    <a:schemeClr val="accent2"/>
                  </a:solidFill>
                </a:rPr>
                <a:t>→</a:t>
              </a:r>
              <a:r>
                <a:rPr lang="en-US" altLang="zh-CN" dirty="0">
                  <a:solidFill>
                    <a:schemeClr val="accent2"/>
                  </a:solidFill>
                </a:rPr>
                <a:t>[</a:t>
              </a:r>
              <a:r>
                <a:rPr lang="en-US" altLang="zh-CN" i="1" dirty="0">
                  <a:solidFill>
                    <a:schemeClr val="accent2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accent2"/>
                  </a:solidFill>
                </a:rPr>
                <a:t>]</a:t>
              </a:r>
              <a:r>
                <a:rPr lang="zh-CN" altLang="en-US" baseline="-20000" dirty="0">
                  <a:solidFill>
                    <a:schemeClr val="accent2"/>
                  </a:solidFill>
                </a:rPr>
                <a:t>补</a:t>
              </a:r>
              <a:r>
                <a:rPr lang="zh-CN" altLang="en-US" dirty="0">
                  <a:solidFill>
                    <a:schemeClr val="accent2"/>
                  </a:solidFill>
                </a:rPr>
                <a:t>简便方法</a:t>
              </a:r>
              <a:r>
                <a:rPr lang="en-US" altLang="zh-CN" dirty="0">
                  <a:solidFill>
                    <a:schemeClr val="accent2"/>
                  </a:solidFill>
                </a:rPr>
                <a:t>—</a:t>
              </a:r>
            </a:p>
            <a:p>
              <a:r>
                <a:rPr lang="en-US" altLang="zh-CN" dirty="0">
                  <a:solidFill>
                    <a:srgbClr val="990099"/>
                  </a:solidFill>
                </a:rPr>
                <a:t>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rgbClr val="990099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</a:t>
              </a:r>
              <a:endParaRPr lang="zh-CN" altLang="en-US" dirty="0">
                <a:solidFill>
                  <a:schemeClr val="tx1"/>
                </a:solidFill>
              </a:endParaRPr>
            </a:p>
            <a:p>
              <a:r>
                <a:rPr lang="zh-CN" altLang="en-US" dirty="0"/>
                <a:t>       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rgbClr val="990099"/>
                  </a:solidFill>
                </a:rPr>
                <a:t>＝</a:t>
              </a:r>
              <a:r>
                <a:rPr lang="en-US" altLang="zh-CN" dirty="0">
                  <a:solidFill>
                    <a:srgbClr val="990099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时，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原符号位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r>
                <a:rPr lang="en-US" altLang="zh-CN" dirty="0">
                  <a:solidFill>
                    <a:schemeClr val="tx1"/>
                  </a:solidFill>
                </a:rPr>
                <a:t>           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     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补数值位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6000" dirty="0">
                  <a:solidFill>
                    <a:schemeClr val="tx1"/>
                  </a:solidFill>
                </a:rPr>
                <a:t>原数值位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60" name="Line 32"/>
            <p:cNvSpPr>
              <a:spLocks noChangeShapeType="1"/>
            </p:cNvSpPr>
            <p:nvPr/>
          </p:nvSpPr>
          <p:spPr bwMode="auto">
            <a:xfrm flipV="1">
              <a:off x="5572482" y="4286292"/>
              <a:ext cx="130806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3" name="AutoShape 29"/>
          <p:cNvSpPr>
            <a:spLocks/>
          </p:cNvSpPr>
          <p:nvPr/>
        </p:nvSpPr>
        <p:spPr bwMode="auto">
          <a:xfrm>
            <a:off x="7956376" y="914162"/>
            <a:ext cx="936104" cy="288000"/>
          </a:xfrm>
          <a:prstGeom prst="borderCallout2">
            <a:avLst>
              <a:gd name="adj1" fmla="val 54480"/>
              <a:gd name="adj2" fmla="val 239"/>
              <a:gd name="adj3" fmla="val 57061"/>
              <a:gd name="adj4" fmla="val -10903"/>
              <a:gd name="adj5" fmla="val 143631"/>
              <a:gd name="adj6" fmla="val -4807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正补数</a:t>
            </a:r>
          </a:p>
        </p:txBody>
      </p: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3995936" y="2705978"/>
            <a:ext cx="4582023" cy="553998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101                   1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63" name="Text Box 28"/>
          <p:cNvSpPr txBox="1">
            <a:spLocks noChangeArrowheads="1"/>
          </p:cNvSpPr>
          <p:nvPr/>
        </p:nvSpPr>
        <p:spPr bwMode="auto">
          <a:xfrm>
            <a:off x="179388" y="5257444"/>
            <a:ext cx="8713091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9—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101,[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     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101,[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64" name="Text Box 28"/>
          <p:cNvSpPr txBox="1">
            <a:spLocks noChangeArrowheads="1"/>
          </p:cNvSpPr>
          <p:nvPr/>
        </p:nvSpPr>
        <p:spPr bwMode="auto">
          <a:xfrm>
            <a:off x="4355978" y="5251266"/>
            <a:ext cx="45365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101                    1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r>
              <a:rPr lang="zh-CN" altLang="en-US" spc="-50" dirty="0">
                <a:solidFill>
                  <a:schemeClr val="tx1"/>
                </a:solidFill>
              </a:rPr>
              <a:t>    </a:t>
            </a:r>
            <a:endParaRPr lang="zh-CN" altLang="en-US" spc="-50" dirty="0">
              <a:solidFill>
                <a:schemeClr val="accent2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2768764" y="5239680"/>
            <a:ext cx="5953211" cy="637592"/>
            <a:chOff x="2768764" y="5239680"/>
            <a:chExt cx="5953211" cy="637592"/>
          </a:xfrm>
        </p:grpSpPr>
        <p:sp>
          <p:nvSpPr>
            <p:cNvPr id="66" name="Line 29"/>
            <p:cNvSpPr>
              <a:spLocks noChangeShapeType="1"/>
            </p:cNvSpPr>
            <p:nvPr/>
          </p:nvSpPr>
          <p:spPr bwMode="auto">
            <a:xfrm flipV="1">
              <a:off x="2771800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0"/>
            <p:cNvSpPr>
              <a:spLocks noChangeShapeType="1"/>
            </p:cNvSpPr>
            <p:nvPr/>
          </p:nvSpPr>
          <p:spPr bwMode="auto">
            <a:xfrm flipV="1">
              <a:off x="2768764" y="5239680"/>
              <a:ext cx="1767170" cy="15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31"/>
            <p:cNvSpPr>
              <a:spLocks noChangeShapeType="1"/>
            </p:cNvSpPr>
            <p:nvPr/>
          </p:nvSpPr>
          <p:spPr bwMode="auto">
            <a:xfrm>
              <a:off x="4533900" y="5239680"/>
              <a:ext cx="0" cy="17551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3"/>
            <p:cNvSpPr>
              <a:spLocks noChangeShapeType="1"/>
            </p:cNvSpPr>
            <p:nvPr/>
          </p:nvSpPr>
          <p:spPr bwMode="auto">
            <a:xfrm>
              <a:off x="3132187" y="5875378"/>
              <a:ext cx="1799853" cy="189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4"/>
            <p:cNvSpPr>
              <a:spLocks noChangeShapeType="1"/>
            </p:cNvSpPr>
            <p:nvPr/>
          </p:nvSpPr>
          <p:spPr bwMode="auto">
            <a:xfrm flipV="1">
              <a:off x="493204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6"/>
            <p:cNvSpPr>
              <a:spLocks noChangeShapeType="1"/>
            </p:cNvSpPr>
            <p:nvPr/>
          </p:nvSpPr>
          <p:spPr bwMode="auto">
            <a:xfrm flipH="1" flipV="1">
              <a:off x="313184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2"/>
            <p:cNvSpPr>
              <a:spLocks noChangeShapeType="1"/>
            </p:cNvSpPr>
            <p:nvPr/>
          </p:nvSpPr>
          <p:spPr bwMode="auto">
            <a:xfrm flipV="1">
              <a:off x="4725621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29"/>
            <p:cNvSpPr>
              <a:spLocks noChangeShapeType="1"/>
            </p:cNvSpPr>
            <p:nvPr/>
          </p:nvSpPr>
          <p:spPr bwMode="auto">
            <a:xfrm flipV="1">
              <a:off x="6424756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0"/>
            <p:cNvSpPr>
              <a:spLocks noChangeShapeType="1"/>
            </p:cNvSpPr>
            <p:nvPr/>
          </p:nvSpPr>
          <p:spPr bwMode="auto">
            <a:xfrm flipV="1">
              <a:off x="6420924" y="5241268"/>
              <a:ext cx="1728192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1"/>
            <p:cNvSpPr>
              <a:spLocks noChangeShapeType="1"/>
            </p:cNvSpPr>
            <p:nvPr/>
          </p:nvSpPr>
          <p:spPr bwMode="auto">
            <a:xfrm>
              <a:off x="8142416" y="5241268"/>
              <a:ext cx="0" cy="17392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32"/>
            <p:cNvSpPr>
              <a:spLocks noChangeShapeType="1"/>
            </p:cNvSpPr>
            <p:nvPr/>
          </p:nvSpPr>
          <p:spPr bwMode="auto">
            <a:xfrm flipV="1">
              <a:off x="6636608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Line 33"/>
            <p:cNvSpPr>
              <a:spLocks noChangeShapeType="1"/>
            </p:cNvSpPr>
            <p:nvPr/>
          </p:nvSpPr>
          <p:spPr bwMode="auto">
            <a:xfrm flipV="1">
              <a:off x="6804248" y="5873484"/>
              <a:ext cx="1718587" cy="3788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34"/>
            <p:cNvSpPr>
              <a:spLocks noChangeShapeType="1"/>
            </p:cNvSpPr>
            <p:nvPr/>
          </p:nvSpPr>
          <p:spPr bwMode="auto">
            <a:xfrm flipV="1">
              <a:off x="8522835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Line 36"/>
            <p:cNvSpPr>
              <a:spLocks noChangeShapeType="1"/>
            </p:cNvSpPr>
            <p:nvPr/>
          </p:nvSpPr>
          <p:spPr bwMode="auto">
            <a:xfrm flipH="1" flipV="1">
              <a:off x="6804248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32"/>
            <p:cNvSpPr>
              <a:spLocks noChangeShapeType="1"/>
            </p:cNvSpPr>
            <p:nvPr/>
          </p:nvSpPr>
          <p:spPr bwMode="auto">
            <a:xfrm flipV="1">
              <a:off x="8316416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94" name="组合 93"/>
          <p:cNvGrpSpPr/>
          <p:nvPr/>
        </p:nvGrpSpPr>
        <p:grpSpPr>
          <a:xfrm>
            <a:off x="2267744" y="1982512"/>
            <a:ext cx="2421783" cy="640132"/>
            <a:chOff x="2840772" y="5233352"/>
            <a:chExt cx="2421783" cy="640132"/>
          </a:xfrm>
        </p:grpSpPr>
        <p:sp>
          <p:nvSpPr>
            <p:cNvPr id="95" name="Line 29"/>
            <p:cNvSpPr>
              <a:spLocks noChangeShapeType="1"/>
            </p:cNvSpPr>
            <p:nvPr/>
          </p:nvSpPr>
          <p:spPr bwMode="auto">
            <a:xfrm flipV="1">
              <a:off x="2840772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30"/>
            <p:cNvSpPr>
              <a:spLocks noChangeShapeType="1"/>
            </p:cNvSpPr>
            <p:nvPr/>
          </p:nvSpPr>
          <p:spPr bwMode="auto">
            <a:xfrm>
              <a:off x="2840772" y="5233353"/>
              <a:ext cx="182790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7" name="Line 31"/>
            <p:cNvSpPr>
              <a:spLocks noChangeShapeType="1"/>
            </p:cNvSpPr>
            <p:nvPr/>
          </p:nvSpPr>
          <p:spPr bwMode="auto">
            <a:xfrm>
              <a:off x="4668680" y="5233352"/>
              <a:ext cx="0" cy="174343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9" name="Line 33"/>
            <p:cNvSpPr>
              <a:spLocks noChangeShapeType="1"/>
            </p:cNvSpPr>
            <p:nvPr/>
          </p:nvSpPr>
          <p:spPr bwMode="auto">
            <a:xfrm flipV="1">
              <a:off x="3128804" y="5873484"/>
              <a:ext cx="19442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34"/>
            <p:cNvSpPr>
              <a:spLocks noChangeShapeType="1"/>
            </p:cNvSpPr>
            <p:nvPr/>
          </p:nvSpPr>
          <p:spPr bwMode="auto">
            <a:xfrm flipV="1">
              <a:off x="507302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1" name="Line 36"/>
            <p:cNvSpPr>
              <a:spLocks noChangeShapeType="1"/>
            </p:cNvSpPr>
            <p:nvPr/>
          </p:nvSpPr>
          <p:spPr bwMode="auto">
            <a:xfrm flipH="1" flipV="1">
              <a:off x="3128804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" name="Line 32"/>
            <p:cNvSpPr>
              <a:spLocks noChangeShapeType="1"/>
            </p:cNvSpPr>
            <p:nvPr/>
          </p:nvSpPr>
          <p:spPr bwMode="auto">
            <a:xfrm flipV="1">
              <a:off x="4856996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3" name="组合 102"/>
          <p:cNvGrpSpPr/>
          <p:nvPr/>
        </p:nvGrpSpPr>
        <p:grpSpPr>
          <a:xfrm>
            <a:off x="5481325" y="1988840"/>
            <a:ext cx="2441319" cy="640132"/>
            <a:chOff x="2859512" y="5233352"/>
            <a:chExt cx="2441319" cy="640132"/>
          </a:xfrm>
        </p:grpSpPr>
        <p:sp>
          <p:nvSpPr>
            <p:cNvPr id="104" name="Line 29"/>
            <p:cNvSpPr>
              <a:spLocks noChangeShapeType="1"/>
            </p:cNvSpPr>
            <p:nvPr/>
          </p:nvSpPr>
          <p:spPr bwMode="auto">
            <a:xfrm flipV="1">
              <a:off x="2859512" y="5239680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5" name="Line 30"/>
            <p:cNvSpPr>
              <a:spLocks noChangeShapeType="1"/>
            </p:cNvSpPr>
            <p:nvPr/>
          </p:nvSpPr>
          <p:spPr bwMode="auto">
            <a:xfrm>
              <a:off x="2859512" y="5233352"/>
              <a:ext cx="1842900" cy="6327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6" name="Line 31"/>
            <p:cNvSpPr>
              <a:spLocks noChangeShapeType="1"/>
            </p:cNvSpPr>
            <p:nvPr/>
          </p:nvSpPr>
          <p:spPr bwMode="auto">
            <a:xfrm>
              <a:off x="4702412" y="5233353"/>
              <a:ext cx="0" cy="15935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7" name="Line 32"/>
            <p:cNvSpPr>
              <a:spLocks noChangeShapeType="1"/>
            </p:cNvSpPr>
            <p:nvPr/>
          </p:nvSpPr>
          <p:spPr bwMode="auto">
            <a:xfrm flipV="1">
              <a:off x="2961164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8" name="Line 33"/>
            <p:cNvSpPr>
              <a:spLocks noChangeShapeType="1"/>
            </p:cNvSpPr>
            <p:nvPr/>
          </p:nvSpPr>
          <p:spPr bwMode="auto">
            <a:xfrm flipV="1">
              <a:off x="3128804" y="5873484"/>
              <a:ext cx="194421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9" name="Line 34"/>
            <p:cNvSpPr>
              <a:spLocks noChangeShapeType="1"/>
            </p:cNvSpPr>
            <p:nvPr/>
          </p:nvSpPr>
          <p:spPr bwMode="auto">
            <a:xfrm flipV="1">
              <a:off x="5073020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0" name="Line 36"/>
            <p:cNvSpPr>
              <a:spLocks noChangeShapeType="1"/>
            </p:cNvSpPr>
            <p:nvPr/>
          </p:nvSpPr>
          <p:spPr bwMode="auto">
            <a:xfrm flipH="1" flipV="1">
              <a:off x="3128804" y="5711484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1" name="Line 32"/>
            <p:cNvSpPr>
              <a:spLocks noChangeShapeType="1"/>
            </p:cNvSpPr>
            <p:nvPr/>
          </p:nvSpPr>
          <p:spPr bwMode="auto">
            <a:xfrm flipV="1">
              <a:off x="4895272" y="5711484"/>
              <a:ext cx="40555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2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5" dur="500"/>
                                        <p:tgtEl>
                                          <p:spTgt spid="372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2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4" dur="500"/>
                                        <p:tgtEl>
                                          <p:spTgt spid="372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372742" grpId="0"/>
      <p:bldP spid="372760" grpId="0"/>
      <p:bldP spid="372763" grpId="0"/>
      <p:bldP spid="62" grpId="0"/>
      <p:bldP spid="63" grpId="0"/>
      <p:bldP spid="64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ext Box 49"/>
          <p:cNvSpPr txBox="1">
            <a:spLocks noChangeArrowheads="1"/>
          </p:cNvSpPr>
          <p:nvPr/>
        </p:nvSpPr>
        <p:spPr bwMode="auto">
          <a:xfrm>
            <a:off x="144463" y="2558280"/>
            <a:ext cx="8820150" cy="18281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/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补数值位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15</a:t>
            </a:fld>
            <a:endParaRPr lang="en-US" altLang="zh-CN"/>
          </a:p>
        </p:txBody>
      </p:sp>
      <p:sp>
        <p:nvSpPr>
          <p:cNvPr id="27" name="Text Box 39"/>
          <p:cNvSpPr txBox="1">
            <a:spLocks noChangeArrowheads="1"/>
          </p:cNvSpPr>
          <p:nvPr/>
        </p:nvSpPr>
        <p:spPr bwMode="auto">
          <a:xfrm>
            <a:off x="179389" y="1820144"/>
            <a:ext cx="5329236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10—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=+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</a:p>
        </p:txBody>
      </p:sp>
      <p:grpSp>
        <p:nvGrpSpPr>
          <p:cNvPr id="28" name="组合 27"/>
          <p:cNvGrpSpPr/>
          <p:nvPr/>
        </p:nvGrpSpPr>
        <p:grpSpPr>
          <a:xfrm>
            <a:off x="2882702" y="1792595"/>
            <a:ext cx="2265362" cy="650065"/>
            <a:chOff x="2771800" y="4175359"/>
            <a:chExt cx="2265362" cy="650065"/>
          </a:xfrm>
        </p:grpSpPr>
        <p:sp>
          <p:nvSpPr>
            <p:cNvPr id="29" name="Line 41"/>
            <p:cNvSpPr>
              <a:spLocks noChangeShapeType="1"/>
            </p:cNvSpPr>
            <p:nvPr/>
          </p:nvSpPr>
          <p:spPr bwMode="auto">
            <a:xfrm flipV="1">
              <a:off x="2771800" y="4176945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42"/>
            <p:cNvSpPr>
              <a:spLocks noChangeShapeType="1"/>
            </p:cNvSpPr>
            <p:nvPr/>
          </p:nvSpPr>
          <p:spPr bwMode="auto">
            <a:xfrm flipV="1">
              <a:off x="2771800" y="4175359"/>
              <a:ext cx="151288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43"/>
            <p:cNvSpPr>
              <a:spLocks noChangeShapeType="1"/>
            </p:cNvSpPr>
            <p:nvPr/>
          </p:nvSpPr>
          <p:spPr bwMode="auto">
            <a:xfrm>
              <a:off x="4284687" y="4176946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45"/>
            <p:cNvSpPr>
              <a:spLocks noChangeShapeType="1"/>
            </p:cNvSpPr>
            <p:nvPr/>
          </p:nvSpPr>
          <p:spPr bwMode="auto">
            <a:xfrm flipV="1">
              <a:off x="3165500" y="4825424"/>
              <a:ext cx="15843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7" name="Text Box 49"/>
          <p:cNvSpPr txBox="1">
            <a:spLocks noChangeArrowheads="1"/>
          </p:cNvSpPr>
          <p:nvPr/>
        </p:nvSpPr>
        <p:spPr bwMode="auto">
          <a:xfrm>
            <a:off x="5219725" y="1823457"/>
            <a:ext cx="354687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pSp>
        <p:nvGrpSpPr>
          <p:cNvPr id="47" name="组合 46"/>
          <p:cNvGrpSpPr/>
          <p:nvPr/>
        </p:nvGrpSpPr>
        <p:grpSpPr>
          <a:xfrm>
            <a:off x="6288850" y="1803481"/>
            <a:ext cx="2243590" cy="639179"/>
            <a:chOff x="2793572" y="4193959"/>
            <a:chExt cx="2243590" cy="639179"/>
          </a:xfrm>
        </p:grpSpPr>
        <p:sp>
          <p:nvSpPr>
            <p:cNvPr id="48" name="Line 41"/>
            <p:cNvSpPr>
              <a:spLocks noChangeShapeType="1"/>
            </p:cNvSpPr>
            <p:nvPr/>
          </p:nvSpPr>
          <p:spPr bwMode="auto">
            <a:xfrm flipV="1">
              <a:off x="2793572" y="4195545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Line 42"/>
            <p:cNvSpPr>
              <a:spLocks noChangeShapeType="1"/>
            </p:cNvSpPr>
            <p:nvPr/>
          </p:nvSpPr>
          <p:spPr bwMode="auto">
            <a:xfrm flipV="1">
              <a:off x="2793572" y="4193959"/>
              <a:ext cx="1512887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3"/>
            <p:cNvSpPr>
              <a:spLocks noChangeShapeType="1"/>
            </p:cNvSpPr>
            <p:nvPr/>
          </p:nvSpPr>
          <p:spPr bwMode="auto">
            <a:xfrm>
              <a:off x="4306459" y="4195546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4"/>
            <p:cNvSpPr>
              <a:spLocks noChangeShapeType="1"/>
            </p:cNvSpPr>
            <p:nvPr/>
          </p:nvSpPr>
          <p:spPr bwMode="auto">
            <a:xfrm flipV="1">
              <a:off x="2951113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45"/>
            <p:cNvSpPr>
              <a:spLocks noChangeShapeType="1"/>
            </p:cNvSpPr>
            <p:nvPr/>
          </p:nvSpPr>
          <p:spPr bwMode="auto">
            <a:xfrm flipV="1">
              <a:off x="3165500" y="4833138"/>
              <a:ext cx="158432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46"/>
            <p:cNvSpPr>
              <a:spLocks noChangeShapeType="1"/>
            </p:cNvSpPr>
            <p:nvPr/>
          </p:nvSpPr>
          <p:spPr bwMode="auto">
            <a:xfrm flipV="1">
              <a:off x="4749825" y="4653136"/>
              <a:ext cx="1587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7"/>
            <p:cNvSpPr>
              <a:spLocks noChangeShapeType="1"/>
            </p:cNvSpPr>
            <p:nvPr/>
          </p:nvSpPr>
          <p:spPr bwMode="auto">
            <a:xfrm flipV="1">
              <a:off x="4462487" y="4653136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48"/>
            <p:cNvSpPr>
              <a:spLocks noChangeShapeType="1"/>
            </p:cNvSpPr>
            <p:nvPr/>
          </p:nvSpPr>
          <p:spPr bwMode="auto">
            <a:xfrm flipV="1">
              <a:off x="3168675" y="4653136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7" name="Text Box 70"/>
          <p:cNvSpPr txBox="1">
            <a:spLocks noChangeArrowheads="1"/>
          </p:cNvSpPr>
          <p:nvPr/>
        </p:nvSpPr>
        <p:spPr bwMode="auto">
          <a:xfrm>
            <a:off x="179387" y="4574504"/>
            <a:ext cx="561674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11—</a:t>
            </a:r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=0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</a:t>
            </a:r>
            <a:r>
              <a:rPr lang="zh-CN" altLang="en-US" spc="-50" dirty="0">
                <a:solidFill>
                  <a:schemeClr val="tx1"/>
                </a:solidFill>
              </a:rPr>
              <a:t>；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sp>
        <p:nvSpPr>
          <p:cNvPr id="58" name="Text Box 80"/>
          <p:cNvSpPr txBox="1">
            <a:spLocks noChangeArrowheads="1"/>
          </p:cNvSpPr>
          <p:nvPr/>
        </p:nvSpPr>
        <p:spPr bwMode="auto">
          <a:xfrm>
            <a:off x="1835696" y="5373216"/>
            <a:ext cx="381642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0101,[</a:t>
            </a:r>
            <a:r>
              <a:rPr lang="en-US" altLang="zh-CN" i="1" spc="-5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50" dirty="0">
                <a:solidFill>
                  <a:schemeClr val="tx1"/>
                </a:solidFill>
              </a:rPr>
              <a:t>]</a:t>
            </a:r>
            <a:r>
              <a:rPr lang="zh-CN" altLang="en-US" spc="-50" baseline="-18000" dirty="0">
                <a:solidFill>
                  <a:schemeClr val="tx1"/>
                </a:solidFill>
              </a:rPr>
              <a:t>原</a:t>
            </a:r>
            <a:r>
              <a:rPr lang="en-US" altLang="zh-CN" spc="-50" dirty="0">
                <a:solidFill>
                  <a:schemeClr val="tx1"/>
                </a:solidFill>
              </a:rPr>
              <a:t>=1</a:t>
            </a:r>
            <a:r>
              <a:rPr lang="en-US" altLang="zh-CN" spc="-5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pc="-50" dirty="0">
                <a:solidFill>
                  <a:schemeClr val="tx1"/>
                </a:solidFill>
              </a:rPr>
              <a:t>101</a:t>
            </a:r>
            <a:r>
              <a:rPr lang="en-US" altLang="zh-CN" spc="-50" dirty="0">
                <a:solidFill>
                  <a:srgbClr val="990099"/>
                </a:solidFill>
              </a:rPr>
              <a:t>1</a:t>
            </a:r>
            <a:endParaRPr lang="en-US" altLang="zh-CN" spc="-50" dirty="0">
              <a:solidFill>
                <a:schemeClr val="accent2"/>
              </a:solidFill>
            </a:endParaRPr>
          </a:p>
        </p:txBody>
      </p:sp>
      <p:grpSp>
        <p:nvGrpSpPr>
          <p:cNvPr id="59" name="组合 58"/>
          <p:cNvGrpSpPr/>
          <p:nvPr/>
        </p:nvGrpSpPr>
        <p:grpSpPr>
          <a:xfrm>
            <a:off x="2864247" y="4541372"/>
            <a:ext cx="2499841" cy="648478"/>
            <a:chOff x="2720231" y="5177018"/>
            <a:chExt cx="2499841" cy="648478"/>
          </a:xfrm>
        </p:grpSpPr>
        <p:sp>
          <p:nvSpPr>
            <p:cNvPr id="60" name="Line 29"/>
            <p:cNvSpPr>
              <a:spLocks noChangeShapeType="1"/>
            </p:cNvSpPr>
            <p:nvPr/>
          </p:nvSpPr>
          <p:spPr bwMode="auto">
            <a:xfrm flipV="1">
              <a:off x="2733700" y="517701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30"/>
            <p:cNvSpPr>
              <a:spLocks noChangeShapeType="1"/>
            </p:cNvSpPr>
            <p:nvPr/>
          </p:nvSpPr>
          <p:spPr bwMode="auto">
            <a:xfrm flipV="1">
              <a:off x="2720231" y="5178606"/>
              <a:ext cx="181366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Line 31"/>
            <p:cNvSpPr>
              <a:spLocks noChangeShapeType="1"/>
            </p:cNvSpPr>
            <p:nvPr/>
          </p:nvSpPr>
          <p:spPr bwMode="auto">
            <a:xfrm>
              <a:off x="4533900" y="5177018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33"/>
            <p:cNvSpPr>
              <a:spLocks noChangeShapeType="1"/>
            </p:cNvSpPr>
            <p:nvPr/>
          </p:nvSpPr>
          <p:spPr bwMode="auto">
            <a:xfrm flipV="1">
              <a:off x="3205212" y="5825496"/>
              <a:ext cx="17988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68" name="组合 67"/>
          <p:cNvGrpSpPr/>
          <p:nvPr/>
        </p:nvGrpSpPr>
        <p:grpSpPr>
          <a:xfrm>
            <a:off x="2864048" y="5340084"/>
            <a:ext cx="2499841" cy="666056"/>
            <a:chOff x="2720231" y="5177018"/>
            <a:chExt cx="2499841" cy="666056"/>
          </a:xfrm>
        </p:grpSpPr>
        <p:sp>
          <p:nvSpPr>
            <p:cNvPr id="69" name="Line 29"/>
            <p:cNvSpPr>
              <a:spLocks noChangeShapeType="1"/>
            </p:cNvSpPr>
            <p:nvPr/>
          </p:nvSpPr>
          <p:spPr bwMode="auto">
            <a:xfrm flipV="1">
              <a:off x="2724175" y="517701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30"/>
            <p:cNvSpPr>
              <a:spLocks noChangeShapeType="1"/>
            </p:cNvSpPr>
            <p:nvPr/>
          </p:nvSpPr>
          <p:spPr bwMode="auto">
            <a:xfrm flipV="1">
              <a:off x="2720231" y="5178606"/>
              <a:ext cx="181366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31"/>
            <p:cNvSpPr>
              <a:spLocks noChangeShapeType="1"/>
            </p:cNvSpPr>
            <p:nvPr/>
          </p:nvSpPr>
          <p:spPr bwMode="auto">
            <a:xfrm>
              <a:off x="4533900" y="5177018"/>
              <a:ext cx="0" cy="198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Line 32"/>
            <p:cNvSpPr>
              <a:spLocks noChangeShapeType="1"/>
            </p:cNvSpPr>
            <p:nvPr/>
          </p:nvSpPr>
          <p:spPr bwMode="auto">
            <a:xfrm flipV="1">
              <a:off x="2915816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3" name="Line 33"/>
            <p:cNvSpPr>
              <a:spLocks noChangeShapeType="1"/>
            </p:cNvSpPr>
            <p:nvPr/>
          </p:nvSpPr>
          <p:spPr bwMode="auto">
            <a:xfrm flipV="1">
              <a:off x="3205212" y="5843074"/>
              <a:ext cx="1798836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34"/>
            <p:cNvSpPr>
              <a:spLocks noChangeShapeType="1"/>
            </p:cNvSpPr>
            <p:nvPr/>
          </p:nvSpPr>
          <p:spPr bwMode="auto">
            <a:xfrm flipV="1">
              <a:off x="5004048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36"/>
            <p:cNvSpPr>
              <a:spLocks noChangeShapeType="1"/>
            </p:cNvSpPr>
            <p:nvPr/>
          </p:nvSpPr>
          <p:spPr bwMode="auto">
            <a:xfrm flipH="1" flipV="1">
              <a:off x="3205212" y="5661248"/>
              <a:ext cx="0" cy="16200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Line 32"/>
            <p:cNvSpPr>
              <a:spLocks noChangeShapeType="1"/>
            </p:cNvSpPr>
            <p:nvPr/>
          </p:nvSpPr>
          <p:spPr bwMode="auto">
            <a:xfrm flipV="1">
              <a:off x="4680273" y="5661248"/>
              <a:ext cx="539799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78" name="AutoShape 9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" name="Text Box 38"/>
          <p:cNvSpPr txBox="1">
            <a:spLocks noChangeArrowheads="1"/>
          </p:cNvSpPr>
          <p:nvPr/>
        </p:nvSpPr>
        <p:spPr bwMode="auto">
          <a:xfrm>
            <a:off x="144464" y="332656"/>
            <a:ext cx="8820150" cy="14034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＝＋，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补数值位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＝－，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baseline="-16000" dirty="0">
                <a:solidFill>
                  <a:schemeClr val="tx1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79" name="Line 32"/>
          <p:cNvSpPr>
            <a:spLocks noChangeShapeType="1"/>
          </p:cNvSpPr>
          <p:nvPr/>
        </p:nvSpPr>
        <p:spPr bwMode="auto">
          <a:xfrm flipV="1">
            <a:off x="6651342" y="1279393"/>
            <a:ext cx="1278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80" name="Line 32"/>
          <p:cNvSpPr>
            <a:spLocks noChangeShapeType="1"/>
          </p:cNvSpPr>
          <p:nvPr/>
        </p:nvSpPr>
        <p:spPr bwMode="auto">
          <a:xfrm flipV="1">
            <a:off x="5453112" y="3930262"/>
            <a:ext cx="1242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254996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27" grpId="0"/>
      <p:bldP spid="37" grpId="0"/>
      <p:bldP spid="57" grpId="0"/>
      <p:bldP spid="58" grpId="0"/>
      <p:bldP spid="8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64019-76E6-4880-AE9D-0B5FE069B0DC}" type="slidenum">
              <a:rPr lang="en-US" altLang="zh-CN"/>
              <a:pPr/>
              <a:t>16</a:t>
            </a:fld>
            <a:endParaRPr lang="en-US" altLang="zh-CN"/>
          </a:p>
        </p:txBody>
      </p:sp>
      <p:sp>
        <p:nvSpPr>
          <p:cNvPr id="205924" name="Text Box 100"/>
          <p:cNvSpPr txBox="1">
            <a:spLocks noChangeArrowheads="1"/>
          </p:cNvSpPr>
          <p:nvPr/>
        </p:nvSpPr>
        <p:spPr bwMode="auto">
          <a:xfrm>
            <a:off x="179388" y="332656"/>
            <a:ext cx="8785225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*[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与</a:t>
            </a:r>
            <a:r>
              <a:rPr lang="en-US" altLang="zh-CN" dirty="0">
                <a:solidFill>
                  <a:srgbClr val="C00000"/>
                </a:solidFill>
              </a:rPr>
              <a:t>[-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C00000"/>
                </a:solidFill>
              </a:rPr>
              <a:t>]</a:t>
            </a:r>
            <a:r>
              <a:rPr lang="zh-CN" altLang="en-US" baseline="-18000" dirty="0">
                <a:solidFill>
                  <a:srgbClr val="C00000"/>
                </a:solidFill>
              </a:rPr>
              <a:t>补</a:t>
            </a:r>
            <a:r>
              <a:rPr lang="zh-CN" altLang="en-US" dirty="0">
                <a:solidFill>
                  <a:srgbClr val="C00000"/>
                </a:solidFill>
              </a:rPr>
              <a:t>的关系：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①当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≥0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</a:rPr>
              <a:t>[-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②当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</a:rPr>
              <a:t>＜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，其中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rgbClr val="990099"/>
                </a:solidFill>
              </a:rPr>
              <a:t>[-</a:t>
            </a:r>
            <a:r>
              <a:rPr lang="en-US" altLang="zh-CN" i="1" dirty="0">
                <a:solidFill>
                  <a:srgbClr val="990099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rgbClr val="990099"/>
                </a:solidFill>
              </a:rPr>
              <a:t>]</a:t>
            </a:r>
            <a:r>
              <a:rPr lang="zh-CN" altLang="en-US" baseline="-18000" dirty="0">
                <a:solidFill>
                  <a:srgbClr val="990099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baseline="-18000" dirty="0">
              <a:solidFill>
                <a:srgbClr val="990099"/>
              </a:solidFill>
            </a:endParaRPr>
          </a:p>
        </p:txBody>
      </p:sp>
      <p:sp>
        <p:nvSpPr>
          <p:cNvPr id="205937" name="Text Box 113"/>
          <p:cNvSpPr txBox="1">
            <a:spLocks noChangeArrowheads="1"/>
          </p:cNvSpPr>
          <p:nvPr/>
        </p:nvSpPr>
        <p:spPr bwMode="auto">
          <a:xfrm>
            <a:off x="144463" y="3647032"/>
            <a:ext cx="882015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20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[-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→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补</a:t>
            </a:r>
            <a:r>
              <a:rPr lang="zh-CN" altLang="en-US" dirty="0">
                <a:solidFill>
                  <a:schemeClr val="accent2"/>
                </a:solidFill>
              </a:rPr>
              <a:t>简便方法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所有位</a:t>
            </a:r>
            <a:r>
              <a:rPr lang="zh-CN" altLang="en-US" dirty="0">
                <a:solidFill>
                  <a:schemeClr val="tx1"/>
                </a:solidFill>
              </a:rPr>
              <a:t>取反、末位加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205938" name="Text Box 114"/>
          <p:cNvSpPr txBox="1">
            <a:spLocks noChangeArrowheads="1"/>
          </p:cNvSpPr>
          <p:nvPr/>
        </p:nvSpPr>
        <p:spPr bwMode="auto">
          <a:xfrm>
            <a:off x="179388" y="4751363"/>
            <a:ext cx="62642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12—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rgbClr val="990099"/>
                </a:solidFill>
              </a:rPr>
              <a:t>10</a:t>
            </a:r>
            <a:endParaRPr lang="en-US" altLang="zh-CN" b="0" dirty="0">
              <a:solidFill>
                <a:srgbClr val="990099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930525" y="4725143"/>
            <a:ext cx="3009900" cy="648073"/>
            <a:chOff x="2930525" y="4365103"/>
            <a:chExt cx="3009900" cy="648073"/>
          </a:xfrm>
        </p:grpSpPr>
        <p:sp>
          <p:nvSpPr>
            <p:cNvPr id="205942" name="Line 118"/>
            <p:cNvSpPr>
              <a:spLocks noChangeShapeType="1"/>
            </p:cNvSpPr>
            <p:nvPr/>
          </p:nvSpPr>
          <p:spPr bwMode="auto">
            <a:xfrm flipV="1">
              <a:off x="2930525" y="4365103"/>
              <a:ext cx="0" cy="15675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3" name="Line 119"/>
            <p:cNvSpPr>
              <a:spLocks noChangeShapeType="1"/>
            </p:cNvSpPr>
            <p:nvPr/>
          </p:nvSpPr>
          <p:spPr bwMode="auto">
            <a:xfrm flipV="1">
              <a:off x="2930525" y="4365104"/>
              <a:ext cx="2230438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4" name="Line 120"/>
            <p:cNvSpPr>
              <a:spLocks noChangeShapeType="1"/>
            </p:cNvSpPr>
            <p:nvPr/>
          </p:nvSpPr>
          <p:spPr bwMode="auto">
            <a:xfrm>
              <a:off x="5160963" y="4365103"/>
              <a:ext cx="0" cy="15675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5" name="Line 121"/>
            <p:cNvSpPr>
              <a:spLocks noChangeShapeType="1"/>
            </p:cNvSpPr>
            <p:nvPr/>
          </p:nvSpPr>
          <p:spPr bwMode="auto">
            <a:xfrm flipV="1">
              <a:off x="3103563" y="4837410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6" name="Line 122"/>
            <p:cNvSpPr>
              <a:spLocks noChangeShapeType="1"/>
            </p:cNvSpPr>
            <p:nvPr/>
          </p:nvSpPr>
          <p:spPr bwMode="auto">
            <a:xfrm flipV="1">
              <a:off x="3349625" y="5013176"/>
              <a:ext cx="23018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7" name="Line 123"/>
            <p:cNvSpPr>
              <a:spLocks noChangeShapeType="1"/>
            </p:cNvSpPr>
            <p:nvPr/>
          </p:nvSpPr>
          <p:spPr bwMode="auto">
            <a:xfrm flipH="1" flipV="1">
              <a:off x="5651500" y="4843760"/>
              <a:ext cx="1587" cy="16941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8" name="Line 124"/>
            <p:cNvSpPr>
              <a:spLocks noChangeShapeType="1"/>
            </p:cNvSpPr>
            <p:nvPr/>
          </p:nvSpPr>
          <p:spPr bwMode="auto">
            <a:xfrm flipV="1">
              <a:off x="5365750" y="4837410"/>
              <a:ext cx="574675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949" name="Line 125"/>
            <p:cNvSpPr>
              <a:spLocks noChangeShapeType="1"/>
            </p:cNvSpPr>
            <p:nvPr/>
          </p:nvSpPr>
          <p:spPr bwMode="auto">
            <a:xfrm flipV="1">
              <a:off x="3349625" y="4837410"/>
              <a:ext cx="0" cy="175766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05953" name="AutoShape 129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29" name="Group 111"/>
          <p:cNvGrpSpPr>
            <a:grpSpLocks/>
          </p:cNvGrpSpPr>
          <p:nvPr/>
        </p:nvGrpSpPr>
        <p:grpSpPr bwMode="auto">
          <a:xfrm>
            <a:off x="2627784" y="1715283"/>
            <a:ext cx="4032250" cy="554038"/>
            <a:chOff x="113" y="419"/>
            <a:chExt cx="2540" cy="349"/>
          </a:xfrm>
        </p:grpSpPr>
        <p:sp>
          <p:nvSpPr>
            <p:cNvPr id="31" name="Text Box 100"/>
            <p:cNvSpPr txBox="1">
              <a:spLocks noChangeArrowheads="1"/>
            </p:cNvSpPr>
            <p:nvPr/>
          </p:nvSpPr>
          <p:spPr bwMode="auto">
            <a:xfrm>
              <a:off x="113" y="419"/>
              <a:ext cx="2540" cy="34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宋体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</a:p>
          </p:txBody>
        </p:sp>
        <p:sp>
          <p:nvSpPr>
            <p:cNvPr id="35" name="Line 101"/>
            <p:cNvSpPr>
              <a:spLocks noChangeShapeType="1"/>
            </p:cNvSpPr>
            <p:nvPr/>
          </p:nvSpPr>
          <p:spPr bwMode="auto">
            <a:xfrm>
              <a:off x="281" y="549"/>
              <a:ext cx="269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2"/>
            <p:cNvSpPr>
              <a:spLocks noChangeShapeType="1"/>
            </p:cNvSpPr>
            <p:nvPr/>
          </p:nvSpPr>
          <p:spPr bwMode="auto">
            <a:xfrm>
              <a:off x="756" y="549"/>
              <a:ext cx="148" cy="0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03"/>
            <p:cNvSpPr>
              <a:spLocks noChangeShapeType="1"/>
            </p:cNvSpPr>
            <p:nvPr/>
          </p:nvSpPr>
          <p:spPr bwMode="auto">
            <a:xfrm>
              <a:off x="1358" y="542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" name="Line 104"/>
            <p:cNvSpPr>
              <a:spLocks noChangeShapeType="1"/>
            </p:cNvSpPr>
            <p:nvPr/>
          </p:nvSpPr>
          <p:spPr bwMode="auto">
            <a:xfrm>
              <a:off x="2133" y="542"/>
              <a:ext cx="142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Line 105"/>
            <p:cNvSpPr>
              <a:spLocks noChangeShapeType="1"/>
            </p:cNvSpPr>
            <p:nvPr/>
          </p:nvSpPr>
          <p:spPr bwMode="auto">
            <a:xfrm>
              <a:off x="1658" y="542"/>
              <a:ext cx="29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2627660" y="2701369"/>
            <a:ext cx="4680644" cy="968663"/>
            <a:chOff x="179389" y="2205335"/>
            <a:chExt cx="4680644" cy="968663"/>
          </a:xfrm>
        </p:grpSpPr>
        <p:sp>
          <p:nvSpPr>
            <p:cNvPr id="41" name="Text Box 109"/>
            <p:cNvSpPr txBox="1">
              <a:spLocks noChangeArrowheads="1"/>
            </p:cNvSpPr>
            <p:nvPr/>
          </p:nvSpPr>
          <p:spPr bwMode="auto">
            <a:xfrm>
              <a:off x="179389" y="2205335"/>
              <a:ext cx="4680644" cy="9686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11…1-[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+1</a:t>
              </a:r>
              <a:endParaRPr lang="en-US" altLang="zh-CN" dirty="0">
                <a:solidFill>
                  <a:schemeClr val="tx1"/>
                </a:solidFill>
                <a:latin typeface="Times New Roman" pitchFamily="18" charset="0"/>
              </a:endParaRPr>
            </a:p>
            <a:p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                          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n-1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n-2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…</a:t>
              </a:r>
              <a:r>
                <a:rPr lang="en-US" altLang="zh-CN" i="1" dirty="0">
                  <a:solidFill>
                    <a:srgbClr val="990099"/>
                  </a:solidFill>
                  <a:latin typeface="Times New Roman" pitchFamily="18" charset="0"/>
                </a:rPr>
                <a:t>x</a:t>
              </a:r>
              <a:r>
                <a:rPr lang="en-US" altLang="zh-CN" baseline="-18000" dirty="0">
                  <a:solidFill>
                    <a:srgbClr val="990099"/>
                  </a:solidFill>
                </a:rPr>
                <a:t>0</a:t>
              </a:r>
              <a:r>
                <a:rPr lang="en-US" altLang="zh-CN" dirty="0">
                  <a:solidFill>
                    <a:srgbClr val="990099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rgbClr val="990099"/>
                  </a:solidFill>
                </a:rPr>
                <a:t>+1</a:t>
              </a:r>
              <a:endParaRPr lang="en-US" altLang="zh-CN" baseline="-18000" dirty="0">
                <a:solidFill>
                  <a:srgbClr val="990099"/>
                </a:solidFill>
              </a:endParaRPr>
            </a:p>
          </p:txBody>
        </p:sp>
        <p:sp>
          <p:nvSpPr>
            <p:cNvPr id="42" name="Line 103"/>
            <p:cNvSpPr>
              <a:spLocks noChangeShapeType="1"/>
            </p:cNvSpPr>
            <p:nvPr/>
          </p:nvSpPr>
          <p:spPr bwMode="auto">
            <a:xfrm>
              <a:off x="2660442" y="2862656"/>
              <a:ext cx="43338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04"/>
            <p:cNvSpPr>
              <a:spLocks noChangeShapeType="1"/>
            </p:cNvSpPr>
            <p:nvPr/>
          </p:nvSpPr>
          <p:spPr bwMode="auto">
            <a:xfrm>
              <a:off x="3880321" y="2862656"/>
              <a:ext cx="22542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Line 105"/>
            <p:cNvSpPr>
              <a:spLocks noChangeShapeType="1"/>
            </p:cNvSpPr>
            <p:nvPr/>
          </p:nvSpPr>
          <p:spPr bwMode="auto">
            <a:xfrm>
              <a:off x="3136692" y="2862656"/>
              <a:ext cx="46831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5" name="AutoShape 29"/>
          <p:cNvSpPr>
            <a:spLocks/>
          </p:cNvSpPr>
          <p:nvPr/>
        </p:nvSpPr>
        <p:spPr bwMode="auto">
          <a:xfrm>
            <a:off x="6768887" y="1268760"/>
            <a:ext cx="2112292" cy="357190"/>
          </a:xfrm>
          <a:prstGeom prst="borderCallout2">
            <a:avLst>
              <a:gd name="adj1" fmla="val 95622"/>
              <a:gd name="adj2" fmla="val 27088"/>
              <a:gd name="adj3" fmla="val 129594"/>
              <a:gd name="adj4" fmla="val 27285"/>
              <a:gd name="adj5" fmla="val 199168"/>
              <a:gd name="adj6" fmla="val -1358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+1</a:t>
            </a:r>
            <a:r>
              <a:rPr lang="zh-CN" altLang="en-US" sz="1800" b="1" dirty="0">
                <a:solidFill>
                  <a:schemeClr val="tx1"/>
                </a:solidFill>
              </a:rPr>
              <a:t>应不影响符号位</a:t>
            </a:r>
          </a:p>
        </p:txBody>
      </p:sp>
      <p:sp>
        <p:nvSpPr>
          <p:cNvPr id="32" name="Text Box 42"/>
          <p:cNvSpPr txBox="1">
            <a:spLocks noChangeArrowheads="1"/>
          </p:cNvSpPr>
          <p:nvPr/>
        </p:nvSpPr>
        <p:spPr bwMode="auto">
          <a:xfrm>
            <a:off x="179512" y="5467290"/>
            <a:ext cx="87851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上述方法</a:t>
            </a:r>
            <a:r>
              <a:rPr lang="zh-CN" altLang="en-US" u="sng" dirty="0">
                <a:solidFill>
                  <a:srgbClr val="0070C0"/>
                </a:solidFill>
              </a:rPr>
              <a:t>不适用于</a:t>
            </a:r>
            <a:r>
              <a:rPr lang="zh-CN" altLang="en-US" dirty="0">
                <a:solidFill>
                  <a:schemeClr val="tx1"/>
                </a:solidFill>
              </a:rPr>
              <a:t>最小负数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正数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负数的表示范围不同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059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8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amond(in)">
                                      <p:cBhvr>
                                        <p:cTn id="26" dur="500"/>
                                        <p:tgtEl>
                                          <p:spTgt spid="205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5937" grpId="0"/>
      <p:bldP spid="205938" grpId="0"/>
      <p:bldP spid="45" grpId="0" animBg="1"/>
      <p:bldP spid="32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17</a:t>
            </a:fld>
            <a:endParaRPr lang="en-US" altLang="zh-CN"/>
          </a:p>
        </p:txBody>
      </p:sp>
      <p:sp>
        <p:nvSpPr>
          <p:cNvPr id="3" name="Text Box 34"/>
          <p:cNvSpPr txBox="1">
            <a:spLocks noChangeArrowheads="1"/>
          </p:cNvSpPr>
          <p:nvPr/>
        </p:nvSpPr>
        <p:spPr bwMode="auto">
          <a:xfrm>
            <a:off x="179388" y="332656"/>
            <a:ext cx="8785100" cy="2130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①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=+01001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10111  B.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  C.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01001 </a:t>
            </a: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②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=-01010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  B. 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C. 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4" name="Text Box 53"/>
          <p:cNvSpPr txBox="1">
            <a:spLocks noChangeArrowheads="1"/>
          </p:cNvSpPr>
          <p:nvPr/>
        </p:nvSpPr>
        <p:spPr bwMode="auto">
          <a:xfrm>
            <a:off x="179388" y="2420888"/>
            <a:ext cx="8785099" cy="1668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③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=001010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+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B. +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10110  C. +0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01010</a:t>
            </a:r>
            <a:endParaRPr lang="en-US" altLang="zh-CN" sz="2000" dirty="0">
              <a:solidFill>
                <a:srgbClr val="990099"/>
              </a:solidFill>
            </a:endParaRPr>
          </a:p>
          <a:p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④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=101110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分别为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A.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  B.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  C. -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01110</a:t>
            </a:r>
            <a:r>
              <a:rPr lang="zh-CN" altLang="en-US" sz="2000" dirty="0">
                <a:solidFill>
                  <a:schemeClr val="tx1"/>
                </a:solidFill>
              </a:rPr>
              <a:t>和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10010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5" name="Text Box 59"/>
          <p:cNvSpPr txBox="1">
            <a:spLocks noChangeArrowheads="1"/>
          </p:cNvSpPr>
          <p:nvPr/>
        </p:nvSpPr>
        <p:spPr bwMode="auto">
          <a:xfrm>
            <a:off x="179389" y="4005064"/>
            <a:ext cx="8785098" cy="10064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</a:t>
            </a:r>
            <a:r>
              <a:rPr lang="en-US" altLang="zh-CN" sz="2200" dirty="0">
                <a:solidFill>
                  <a:schemeClr val="tx1"/>
                </a:solidFill>
              </a:rPr>
              <a:t>⑤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=001110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+01110</a:t>
            </a:r>
            <a:r>
              <a:rPr lang="en-US" altLang="zh-CN" sz="2200" baseline="-180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[-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110010</a:t>
            </a:r>
          </a:p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⑥</a:t>
            </a:r>
            <a:r>
              <a:rPr lang="zh-CN" altLang="en-US" sz="2200" dirty="0">
                <a:solidFill>
                  <a:schemeClr val="tx1"/>
                </a:solidFill>
              </a:rPr>
              <a:t>若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=101110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-10010</a:t>
            </a:r>
            <a:r>
              <a:rPr lang="en-US" altLang="zh-CN" sz="2200" baseline="-18000" dirty="0">
                <a:solidFill>
                  <a:schemeClr val="tx1"/>
                </a:solidFill>
              </a:rPr>
              <a:t> 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[-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zh-CN" altLang="en-US" sz="2200" baseline="-180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010010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683568" y="5062825"/>
            <a:ext cx="8208912" cy="1246495"/>
            <a:chOff x="683568" y="4077360"/>
            <a:chExt cx="8208912" cy="1246495"/>
          </a:xfrm>
        </p:grpSpPr>
        <p:sp>
          <p:nvSpPr>
            <p:cNvPr id="7" name="矩形 6"/>
            <p:cNvSpPr/>
            <p:nvPr/>
          </p:nvSpPr>
          <p:spPr bwMode="auto">
            <a:xfrm>
              <a:off x="7524328" y="4581128"/>
              <a:ext cx="1206000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solidFill>
                <a:srgbClr val="CC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" name="矩形 7"/>
            <p:cNvSpPr/>
            <p:nvPr/>
          </p:nvSpPr>
          <p:spPr bwMode="auto">
            <a:xfrm>
              <a:off x="5096837" y="4941168"/>
              <a:ext cx="1152128" cy="288000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9525" cap="flat" cmpd="sng" algn="ctr">
              <a:solidFill>
                <a:srgbClr val="CC99FF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9" name="Line 101"/>
            <p:cNvSpPr>
              <a:spLocks noChangeShapeType="1"/>
            </p:cNvSpPr>
            <p:nvPr/>
          </p:nvSpPr>
          <p:spPr bwMode="auto">
            <a:xfrm>
              <a:off x="7560064" y="4626692"/>
              <a:ext cx="3672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" name="Line 102"/>
            <p:cNvSpPr>
              <a:spLocks noChangeShapeType="1"/>
            </p:cNvSpPr>
            <p:nvPr/>
          </p:nvSpPr>
          <p:spPr bwMode="auto">
            <a:xfrm>
              <a:off x="8186254" y="4626690"/>
              <a:ext cx="17621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01"/>
            <p:cNvSpPr>
              <a:spLocks noChangeShapeType="1"/>
            </p:cNvSpPr>
            <p:nvPr/>
          </p:nvSpPr>
          <p:spPr bwMode="auto">
            <a:xfrm>
              <a:off x="5119105" y="4989197"/>
              <a:ext cx="38753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02"/>
            <p:cNvSpPr>
              <a:spLocks noChangeShapeType="1"/>
            </p:cNvSpPr>
            <p:nvPr/>
          </p:nvSpPr>
          <p:spPr bwMode="auto">
            <a:xfrm>
              <a:off x="5772871" y="4997665"/>
              <a:ext cx="1764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100"/>
            <p:cNvSpPr txBox="1">
              <a:spLocks noChangeArrowheads="1"/>
            </p:cNvSpPr>
            <p:nvPr/>
          </p:nvSpPr>
          <p:spPr bwMode="auto">
            <a:xfrm>
              <a:off x="683568" y="4077360"/>
              <a:ext cx="8208912" cy="124649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原码、补码编码规则：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设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=±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≥0</a:t>
              </a:r>
              <a:r>
                <a:rPr lang="zh-CN" altLang="en-US" sz="20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zh-CN" altLang="en-US" sz="2000" spc="3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[-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</a:rPr>
                <a:t>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原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zh-CN" altLang="en-US" sz="2000" dirty="0">
                  <a:solidFill>
                    <a:schemeClr val="tx1"/>
                  </a:solidFill>
                </a:rPr>
                <a:t>；</a:t>
              </a:r>
              <a:r>
                <a:rPr lang="en-US" altLang="zh-CN" sz="2000" dirty="0">
                  <a:solidFill>
                    <a:schemeClr val="tx1"/>
                  </a:solidFill>
                </a:rPr>
                <a:t>[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1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+1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[-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dirty="0">
                  <a:solidFill>
                    <a:schemeClr val="tx1"/>
                  </a:solidFill>
                </a:rPr>
                <a:t>]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补</a:t>
              </a:r>
              <a:r>
                <a:rPr lang="en-US" altLang="zh-CN" sz="2000" dirty="0">
                  <a:solidFill>
                    <a:schemeClr val="tx1"/>
                  </a:solidFill>
                </a:rPr>
                <a:t>=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  <a:ea typeface="+mn-ea"/>
                </a:rPr>
                <a:t>0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dirty="0">
                  <a:solidFill>
                    <a:schemeClr val="tx1"/>
                  </a:solidFill>
                  <a:latin typeface="宋体"/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0" name="组合 19"/>
          <p:cNvGrpSpPr/>
          <p:nvPr/>
        </p:nvGrpSpPr>
        <p:grpSpPr>
          <a:xfrm>
            <a:off x="3930732" y="4149080"/>
            <a:ext cx="3449468" cy="746018"/>
            <a:chOff x="3930732" y="4149080"/>
            <a:chExt cx="3449468" cy="746018"/>
          </a:xfrm>
        </p:grpSpPr>
        <p:sp>
          <p:nvSpPr>
            <p:cNvPr id="15" name="矩形 14"/>
            <p:cNvSpPr/>
            <p:nvPr/>
          </p:nvSpPr>
          <p:spPr bwMode="auto">
            <a:xfrm>
              <a:off x="3974164" y="4151521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930732" y="4581128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6372200" y="4149080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6339654" y="4578687"/>
              <a:ext cx="100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75940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91D4CF7-41DF-4CF4-9CFC-619D23E05908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373764" name="Text Box 4"/>
          <p:cNvSpPr txBox="1">
            <a:spLocks noChangeArrowheads="1"/>
          </p:cNvSpPr>
          <p:nvPr/>
        </p:nvSpPr>
        <p:spPr bwMode="auto">
          <a:xfrm>
            <a:off x="179388" y="3693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、反码</a:t>
            </a:r>
            <a:r>
              <a:rPr lang="en-US" altLang="zh-CN" dirty="0">
                <a:solidFill>
                  <a:srgbClr val="FF3399"/>
                </a:solidFill>
              </a:rPr>
              <a:t>(o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nes</a:t>
            </a:r>
            <a:r>
              <a:rPr lang="en-US" altLang="zh-CN" b="0" dirty="0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作为补码转换时的</a:t>
            </a:r>
            <a:r>
              <a:rPr lang="zh-CN" altLang="en-US" u="sng" dirty="0">
                <a:solidFill>
                  <a:srgbClr val="990099"/>
                </a:solidFill>
              </a:rPr>
              <a:t>过渡编码</a:t>
            </a:r>
          </a:p>
        </p:txBody>
      </p:sp>
      <p:sp>
        <p:nvSpPr>
          <p:cNvPr id="373765" name="Text Box 5"/>
          <p:cNvSpPr txBox="1">
            <a:spLocks noChangeArrowheads="1"/>
          </p:cNvSpPr>
          <p:nvPr/>
        </p:nvSpPr>
        <p:spPr bwMode="auto">
          <a:xfrm>
            <a:off x="179388" y="234836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整数反码定义：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，则模为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6000" dirty="0">
                <a:solidFill>
                  <a:srgbClr val="990099"/>
                </a:solidFill>
              </a:rPr>
              <a:t>n</a:t>
            </a:r>
            <a:r>
              <a:rPr lang="zh-CN" altLang="en-US" dirty="0">
                <a:solidFill>
                  <a:srgbClr val="990099"/>
                </a:solidFill>
              </a:rPr>
              <a:t>－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grpSp>
        <p:nvGrpSpPr>
          <p:cNvPr id="373766" name="Group 6"/>
          <p:cNvGrpSpPr>
            <a:grpSpLocks/>
          </p:cNvGrpSpPr>
          <p:nvPr/>
        </p:nvGrpSpPr>
        <p:grpSpPr bwMode="auto">
          <a:xfrm>
            <a:off x="827584" y="2817281"/>
            <a:ext cx="8137526" cy="790575"/>
            <a:chOff x="612" y="1481"/>
            <a:chExt cx="5126" cy="498"/>
          </a:xfrm>
        </p:grpSpPr>
        <p:sp>
          <p:nvSpPr>
            <p:cNvPr id="373767" name="Text Box 7"/>
            <p:cNvSpPr txBox="1">
              <a:spLocks noChangeArrowheads="1"/>
            </p:cNvSpPr>
            <p:nvPr/>
          </p:nvSpPr>
          <p:spPr bwMode="auto">
            <a:xfrm>
              <a:off x="612" y="1617"/>
              <a:ext cx="2721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反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6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(mod 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373768" name="Text Box 8"/>
            <p:cNvSpPr txBox="1">
              <a:spLocks noChangeArrowheads="1"/>
            </p:cNvSpPr>
            <p:nvPr/>
          </p:nvSpPr>
          <p:spPr bwMode="auto">
            <a:xfrm>
              <a:off x="3379" y="1481"/>
              <a:ext cx="2359" cy="49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   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</a:t>
              </a:r>
              <a:r>
                <a:rPr lang="en-US" altLang="zh-CN" i="1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  </a:t>
              </a:r>
              <a:r>
                <a:rPr lang="en-US" altLang="zh-CN" i="1" dirty="0">
                  <a:solidFill>
                    <a:schemeClr val="tx1"/>
                  </a:solidFill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2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(2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</a:rPr>
                <a:t>-1)</a:t>
              </a: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+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i="1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73769" name="AutoShape 9"/>
            <p:cNvSpPr>
              <a:spLocks/>
            </p:cNvSpPr>
            <p:nvPr/>
          </p:nvSpPr>
          <p:spPr bwMode="auto">
            <a:xfrm>
              <a:off x="3319" y="1571"/>
              <a:ext cx="48" cy="363"/>
            </a:xfrm>
            <a:prstGeom prst="leftBrace">
              <a:avLst>
                <a:gd name="adj1" fmla="val 63021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373775" name="Text Box 15"/>
          <p:cNvSpPr txBox="1">
            <a:spLocks noChangeArrowheads="1"/>
          </p:cNvSpPr>
          <p:nvPr/>
        </p:nvSpPr>
        <p:spPr bwMode="auto">
          <a:xfrm>
            <a:off x="179388" y="36426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12—</a:t>
            </a:r>
            <a:r>
              <a:rPr lang="en-US" altLang="zh-CN" dirty="0">
                <a:solidFill>
                  <a:schemeClr val="tx1"/>
                </a:solidFill>
              </a:rPr>
              <a:t>[+1101]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=0</a:t>
            </a:r>
            <a:r>
              <a:rPr lang="en-US" altLang="zh-CN" u="sng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[-1101]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en-US" altLang="zh-CN" dirty="0">
                <a:solidFill>
                  <a:schemeClr val="tx1"/>
                </a:solidFill>
              </a:rPr>
              <a:t>=1</a:t>
            </a:r>
            <a:r>
              <a:rPr lang="en-US" altLang="zh-CN" u="sng" dirty="0">
                <a:solidFill>
                  <a:schemeClr val="tx1"/>
                </a:solidFill>
              </a:rPr>
              <a:t>0010</a:t>
            </a:r>
            <a:endParaRPr lang="en-US" altLang="zh-CN" b="0" u="sng" dirty="0">
              <a:solidFill>
                <a:schemeClr val="tx1"/>
              </a:solidFill>
            </a:endParaRPr>
          </a:p>
        </p:txBody>
      </p:sp>
      <p:sp>
        <p:nvSpPr>
          <p:cNvPr id="20" name="Text Box 24"/>
          <p:cNvSpPr txBox="1">
            <a:spLocks noChangeArrowheads="1"/>
          </p:cNvSpPr>
          <p:nvPr/>
        </p:nvSpPr>
        <p:spPr bwMode="auto">
          <a:xfrm>
            <a:off x="179388" y="418392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反码与补码的关系：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≥</a:t>
            </a:r>
            <a:r>
              <a:rPr lang="en-US" altLang="zh-CN" dirty="0">
                <a:solidFill>
                  <a:srgbClr val="990099"/>
                </a:solidFill>
                <a:latin typeface="+mn-ea"/>
                <a:ea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rgbClr val="990099"/>
                </a:solidFill>
              </a:rPr>
              <a:t>＜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反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1259632" y="1340768"/>
            <a:ext cx="5544616" cy="938719"/>
            <a:chOff x="1259632" y="1340768"/>
            <a:chExt cx="5544616" cy="938719"/>
          </a:xfrm>
        </p:grpSpPr>
        <p:sp>
          <p:nvSpPr>
            <p:cNvPr id="17" name="Text Box 5"/>
            <p:cNvSpPr txBox="1">
              <a:spLocks noChangeArrowheads="1"/>
            </p:cNvSpPr>
            <p:nvPr/>
          </p:nvSpPr>
          <p:spPr bwMode="auto">
            <a:xfrm>
              <a:off x="1259632" y="1340768"/>
              <a:ext cx="5544616" cy="938719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Dot"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2200" dirty="0">
                  <a:solidFill>
                    <a:schemeClr val="tx1"/>
                  </a:solidFill>
                </a:rPr>
                <a:t>补码定义为： 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≥0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200" dirty="0">
                  <a:solidFill>
                    <a:schemeClr val="tx1"/>
                  </a:solidFill>
                </a:rPr>
                <a:t>[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>
                  <a:solidFill>
                    <a:schemeClr val="tx1"/>
                  </a:solidFill>
                  <a:latin typeface="Times New Roman" pitchFamily="18" charset="0"/>
                </a:rPr>
                <a:t>0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0 </a:t>
              </a:r>
              <a:endParaRPr lang="en-US" altLang="zh-CN" sz="2200" dirty="0">
                <a:solidFill>
                  <a:schemeClr val="tx1"/>
                </a:solidFill>
                <a:latin typeface="+mn-ea"/>
                <a:ea typeface="+mn-ea"/>
              </a:endParaRPr>
            </a:p>
            <a:p>
              <a:r>
                <a:rPr lang="en-US" altLang="zh-CN" sz="2200" i="1" dirty="0">
                  <a:solidFill>
                    <a:schemeClr val="tx1"/>
                  </a:solidFill>
                  <a:latin typeface="+mn-ea"/>
                  <a:ea typeface="+mn-ea"/>
                </a:rPr>
                <a:t>             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sz="2200" dirty="0">
                  <a:solidFill>
                    <a:schemeClr val="tx1"/>
                  </a:solidFill>
                  <a:latin typeface="Times New Roman" pitchFamily="18" charset="0"/>
                </a:rPr>
                <a:t>＜</a:t>
              </a:r>
              <a:r>
                <a:rPr lang="en-US" altLang="zh-CN" sz="2200" dirty="0">
                  <a:solidFill>
                    <a:schemeClr val="tx1"/>
                  </a:solidFill>
                </a:rPr>
                <a:t>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时，</a:t>
              </a:r>
              <a:r>
                <a:rPr lang="en-US" altLang="zh-CN" sz="2200" dirty="0">
                  <a:solidFill>
                    <a:schemeClr val="tx1"/>
                  </a:solidFill>
                </a:rPr>
                <a:t>[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dirty="0">
                  <a:solidFill>
                    <a:schemeClr val="tx1"/>
                  </a:solidFill>
                </a:rPr>
                <a:t>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200" dirty="0">
                  <a:solidFill>
                    <a:schemeClr val="tx1"/>
                  </a:solidFill>
                  <a:latin typeface="Times New Roman" pitchFamily="18" charset="0"/>
                </a:rPr>
                <a:t>1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en-US" altLang="zh-CN" sz="22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2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200" dirty="0">
                  <a:solidFill>
                    <a:schemeClr val="tx1"/>
                  </a:solidFill>
                </a:rPr>
                <a:t>+1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sp>
          <p:nvSpPr>
            <p:cNvPr id="18" name="Line 101"/>
            <p:cNvSpPr>
              <a:spLocks noChangeShapeType="1"/>
            </p:cNvSpPr>
            <p:nvPr/>
          </p:nvSpPr>
          <p:spPr bwMode="auto">
            <a:xfrm>
              <a:off x="5458156" y="1938604"/>
              <a:ext cx="3882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102"/>
            <p:cNvSpPr>
              <a:spLocks noChangeShapeType="1"/>
            </p:cNvSpPr>
            <p:nvPr/>
          </p:nvSpPr>
          <p:spPr bwMode="auto">
            <a:xfrm>
              <a:off x="6132991" y="1938604"/>
              <a:ext cx="1941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3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73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3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4" dur="500"/>
                                        <p:tgtEl>
                                          <p:spTgt spid="373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3765" grpId="0"/>
      <p:bldP spid="373775" grpId="0"/>
      <p:bldP spid="2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1DDBB0-2797-4D1B-B867-62871D74DBD1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210970" name="Text Box 26"/>
          <p:cNvSpPr txBox="1">
            <a:spLocks noChangeArrowheads="1"/>
          </p:cNvSpPr>
          <p:nvPr/>
        </p:nvSpPr>
        <p:spPr bwMode="auto">
          <a:xfrm>
            <a:off x="179388" y="332656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真值连续时，机器数也连续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机器数＝真值＋偏移量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accent2"/>
              </a:solidFill>
            </a:endParaRPr>
          </a:p>
        </p:txBody>
      </p:sp>
      <p:sp>
        <p:nvSpPr>
          <p:cNvPr id="210971" name="Text Box 27"/>
          <p:cNvSpPr txBox="1">
            <a:spLocks noChangeArrowheads="1"/>
          </p:cNvSpPr>
          <p:nvPr/>
        </p:nvSpPr>
        <p:spPr bwMode="auto">
          <a:xfrm>
            <a:off x="179388" y="249498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整数移码定义：</a:t>
            </a:r>
            <a:r>
              <a:rPr lang="zh-CN" altLang="en-US" spc="-100" dirty="0">
                <a:solidFill>
                  <a:schemeClr val="tx1"/>
                </a:solidFill>
              </a:rPr>
              <a:t>设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spc="-100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±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，则模＝</a:t>
            </a:r>
            <a:r>
              <a:rPr lang="en-US" altLang="zh-CN" spc="-100" dirty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>
                <a:solidFill>
                  <a:schemeClr val="tx1"/>
                </a:solidFill>
              </a:rPr>
              <a:t>n</a:t>
            </a:r>
            <a:r>
              <a:rPr lang="zh-CN" altLang="en-US" spc="-100" dirty="0">
                <a:solidFill>
                  <a:schemeClr val="tx1"/>
                </a:solidFill>
              </a:rPr>
              <a:t>、偏移量＝</a:t>
            </a:r>
            <a:r>
              <a:rPr lang="en-US" altLang="zh-CN" spc="-100" dirty="0">
                <a:solidFill>
                  <a:schemeClr val="tx1"/>
                </a:solidFill>
              </a:rPr>
              <a:t>2</a:t>
            </a:r>
            <a:r>
              <a:rPr lang="en-US" altLang="zh-CN" spc="-100" baseline="30000" dirty="0">
                <a:solidFill>
                  <a:schemeClr val="tx1"/>
                </a:solidFill>
              </a:rPr>
              <a:t>n-1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(mod 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   -2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n-1</a:t>
            </a:r>
          </a:p>
        </p:txBody>
      </p:sp>
      <p:sp>
        <p:nvSpPr>
          <p:cNvPr id="210972" name="Text Box 28"/>
          <p:cNvSpPr txBox="1">
            <a:spLocks noChangeArrowheads="1"/>
          </p:cNvSpPr>
          <p:nvPr/>
        </p:nvSpPr>
        <p:spPr bwMode="auto">
          <a:xfrm>
            <a:off x="179388" y="3772960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13—</a:t>
            </a:r>
            <a:r>
              <a:rPr lang="en-US" altLang="zh-CN" dirty="0">
                <a:solidFill>
                  <a:schemeClr val="tx1"/>
                </a:solidFill>
              </a:rPr>
              <a:t>[-111]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[-001]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[±000]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en-US" altLang="zh-CN" dirty="0">
                <a:solidFill>
                  <a:schemeClr val="tx1"/>
                </a:solidFill>
              </a:rPr>
              <a:t>[+001]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[+111]</a:t>
            </a:r>
            <a:r>
              <a:rPr lang="zh-CN" altLang="en-US" baseline="-20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=1111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[-1000]</a:t>
            </a:r>
            <a:r>
              <a:rPr lang="zh-CN" altLang="en-US" baseline="-18000" dirty="0">
                <a:solidFill>
                  <a:schemeClr val="tx1"/>
                </a:solidFill>
              </a:rPr>
              <a:t>移</a:t>
            </a:r>
            <a:r>
              <a:rPr lang="en-US" altLang="zh-CN" dirty="0">
                <a:solidFill>
                  <a:schemeClr val="tx1"/>
                </a:solidFill>
              </a:rPr>
              <a:t>=0000</a:t>
            </a:r>
            <a:endParaRPr lang="en-US" altLang="zh-CN" b="0" dirty="0">
              <a:solidFill>
                <a:schemeClr val="tx1"/>
              </a:solidFill>
            </a:endParaRPr>
          </a:p>
        </p:txBody>
      </p:sp>
      <p:grpSp>
        <p:nvGrpSpPr>
          <p:cNvPr id="210983" name="Group 39"/>
          <p:cNvGrpSpPr>
            <a:grpSpLocks/>
          </p:cNvGrpSpPr>
          <p:nvPr/>
        </p:nvGrpSpPr>
        <p:grpSpPr bwMode="auto">
          <a:xfrm>
            <a:off x="1476375" y="1340942"/>
            <a:ext cx="7056438" cy="1223962"/>
            <a:chOff x="930" y="2251"/>
            <a:chExt cx="4445" cy="771"/>
          </a:xfrm>
        </p:grpSpPr>
        <p:sp>
          <p:nvSpPr>
            <p:cNvPr id="210974" name="Text Box 30"/>
            <p:cNvSpPr txBox="1">
              <a:spLocks noChangeArrowheads="1"/>
            </p:cNvSpPr>
            <p:nvPr/>
          </p:nvSpPr>
          <p:spPr bwMode="auto">
            <a:xfrm>
              <a:off x="930" y="2251"/>
              <a:ext cx="4445" cy="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r>
                <a:rPr lang="zh-CN" altLang="en-US" sz="18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1800" dirty="0">
                  <a:solidFill>
                    <a:srgbClr val="FF3399"/>
                  </a:solidFill>
                </a:rPr>
                <a:t>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18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1800" dirty="0">
                  <a:solidFill>
                    <a:srgbClr val="FF3399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真值    </a:t>
              </a:r>
              <a:r>
                <a:rPr lang="en-US" altLang="zh-CN" sz="1800" dirty="0">
                  <a:solidFill>
                    <a:schemeClr val="tx1"/>
                  </a:solidFill>
                </a:rPr>
                <a:t>-2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0       +1      +(2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210975" name="Group 31"/>
            <p:cNvGrpSpPr>
              <a:grpSpLocks/>
            </p:cNvGrpSpPr>
            <p:nvPr/>
          </p:nvGrpSpPr>
          <p:grpSpPr bwMode="auto">
            <a:xfrm>
              <a:off x="1519" y="2704"/>
              <a:ext cx="3674" cy="91"/>
              <a:chOff x="1792" y="1571"/>
              <a:chExt cx="3674" cy="91"/>
            </a:xfrm>
          </p:grpSpPr>
          <p:sp>
            <p:nvSpPr>
              <p:cNvPr id="210976" name="Line 32"/>
              <p:cNvSpPr>
                <a:spLocks noChangeShapeType="1"/>
              </p:cNvSpPr>
              <p:nvPr/>
            </p:nvSpPr>
            <p:spPr bwMode="auto">
              <a:xfrm flipV="1">
                <a:off x="1792" y="1661"/>
                <a:ext cx="3674" cy="1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7" name="Line 33"/>
              <p:cNvSpPr>
                <a:spLocks noChangeShapeType="1"/>
              </p:cNvSpPr>
              <p:nvPr/>
            </p:nvSpPr>
            <p:spPr bwMode="auto">
              <a:xfrm flipV="1">
                <a:off x="247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8" name="Line 34"/>
              <p:cNvSpPr>
                <a:spLocks noChangeShapeType="1"/>
              </p:cNvSpPr>
              <p:nvPr/>
            </p:nvSpPr>
            <p:spPr bwMode="auto">
              <a:xfrm flipV="1">
                <a:off x="5239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79" name="Line 35"/>
              <p:cNvSpPr>
                <a:spLocks noChangeShapeType="1"/>
              </p:cNvSpPr>
              <p:nvPr/>
            </p:nvSpPr>
            <p:spPr bwMode="auto">
              <a:xfrm flipV="1">
                <a:off x="3833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0" name="Line 36"/>
              <p:cNvSpPr>
                <a:spLocks noChangeShapeType="1"/>
              </p:cNvSpPr>
              <p:nvPr/>
            </p:nvSpPr>
            <p:spPr bwMode="auto">
              <a:xfrm flipV="1">
                <a:off x="3288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1" name="Line 37"/>
              <p:cNvSpPr>
                <a:spLocks noChangeShapeType="1"/>
              </p:cNvSpPr>
              <p:nvPr/>
            </p:nvSpPr>
            <p:spPr bwMode="auto">
              <a:xfrm flipV="1">
                <a:off x="4422" y="1572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0982" name="Line 38"/>
              <p:cNvSpPr>
                <a:spLocks noChangeShapeType="1"/>
              </p:cNvSpPr>
              <p:nvPr/>
            </p:nvSpPr>
            <p:spPr bwMode="auto">
              <a:xfrm flipV="1">
                <a:off x="1882" y="1571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10984" name="Text Box 40"/>
          <p:cNvSpPr txBox="1">
            <a:spLocks noChangeArrowheads="1"/>
          </p:cNvSpPr>
          <p:nvPr/>
        </p:nvSpPr>
        <p:spPr bwMode="auto">
          <a:xfrm>
            <a:off x="179263" y="4725144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移码的特性：</a:t>
            </a:r>
          </a:p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     ①数轴上数的移码为</a:t>
            </a:r>
            <a:r>
              <a:rPr lang="zh-CN" altLang="en-US" u="sng" dirty="0">
                <a:solidFill>
                  <a:srgbClr val="990099"/>
                </a:solidFill>
              </a:rPr>
              <a:t>连续编码</a:t>
            </a:r>
            <a:r>
              <a:rPr lang="zh-CN" altLang="en-US" dirty="0">
                <a:solidFill>
                  <a:schemeClr val="tx1"/>
                </a:solidFill>
              </a:rPr>
              <a:t>，便于比较大小</a:t>
            </a:r>
          </a:p>
          <a:p>
            <a:pPr marL="1698625" indent="-1698625">
              <a:lnSpc>
                <a:spcPct val="13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移符号位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补符号位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移数值位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补数值位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Line 124"/>
          <p:cNvSpPr>
            <a:spLocks noChangeShapeType="1"/>
          </p:cNvSpPr>
          <p:nvPr/>
        </p:nvSpPr>
        <p:spPr bwMode="auto">
          <a:xfrm flipV="1">
            <a:off x="3056958" y="5759376"/>
            <a:ext cx="126000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3184437" y="3496167"/>
            <a:ext cx="3043747" cy="294966"/>
          </a:xfrm>
          <a:prstGeom prst="borderCallout2">
            <a:avLst>
              <a:gd name="adj1" fmla="val 54480"/>
              <a:gd name="adj2" fmla="val 239"/>
              <a:gd name="adj3" fmla="val 54326"/>
              <a:gd name="adj4" fmla="val -5692"/>
              <a:gd name="adj5" fmla="val -49131"/>
              <a:gd name="adj6" fmla="val -1216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补码为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sz="1800" dirty="0">
                <a:solidFill>
                  <a:schemeClr val="tx1"/>
                </a:solidFill>
              </a:rPr>
              <a:t>←负数的符号位</a:t>
            </a:r>
            <a:r>
              <a:rPr lang="en-US" altLang="zh-CN" sz="1800" dirty="0">
                <a:solidFill>
                  <a:schemeClr val="tx1"/>
                </a:solidFill>
              </a:rPr>
              <a:t>=1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09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109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109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71" grpId="0"/>
      <p:bldP spid="210972" grpId="0"/>
      <p:bldP spid="210984" grpId="0"/>
      <p:bldP spid="19" grpId="0" animBg="1"/>
      <p:bldP spid="2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</a:t>
            </a:fld>
            <a:endParaRPr lang="en-US" altLang="zh-CN"/>
          </a:p>
        </p:txBody>
      </p:sp>
      <p:sp>
        <p:nvSpPr>
          <p:cNvPr id="3" name="Text Box 108"/>
          <p:cNvSpPr txBox="1">
            <a:spLocks noChangeArrowheads="1"/>
          </p:cNvSpPr>
          <p:nvPr/>
        </p:nvSpPr>
        <p:spPr bwMode="auto">
          <a:xfrm>
            <a:off x="142844" y="404664"/>
            <a:ext cx="8893652" cy="54322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25000"/>
              </a:lnSpc>
            </a:pPr>
            <a:r>
              <a:rPr lang="en-US" altLang="zh-CN" b="1" dirty="0">
                <a:solidFill>
                  <a:srgbClr val="FF3399"/>
                </a:solidFill>
                <a:latin typeface="宋体" pitchFamily="2" charset="-122"/>
              </a:rPr>
              <a:t> ※</a:t>
            </a:r>
            <a:r>
              <a:rPr lang="zh-CN" altLang="en-US" b="1" dirty="0">
                <a:solidFill>
                  <a:srgbClr val="FF3399"/>
                </a:solidFill>
                <a:latin typeface="宋体" pitchFamily="2" charset="-122"/>
              </a:rPr>
              <a:t>主要内容</a:t>
            </a:r>
            <a:endParaRPr lang="en-US" altLang="zh-CN" b="1" dirty="0">
              <a:solidFill>
                <a:srgbClr val="FF3399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⑴数据的编码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机器数编码、十进制数编码、字符编码，校验码编码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  ⑵数据的表示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数据表示方法，整数的表示</a:t>
            </a:r>
            <a:r>
              <a:rPr lang="en-US" altLang="zh-CN" sz="2200" b="1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含位扩展运算实现</a:t>
            </a:r>
            <a:r>
              <a:rPr lang="en-US" altLang="zh-CN" sz="2200" b="1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实数的表示，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lnSpc>
                <a:spcPct val="125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非数值数据的表示</a:t>
            </a: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(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含</a:t>
            </a:r>
            <a:r>
              <a:rPr lang="zh-CN" altLang="en-US" sz="2200" dirty="0">
                <a:solidFill>
                  <a:schemeClr val="tx1"/>
                </a:solidFill>
              </a:rPr>
              <a:t>逻辑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关系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运算实现</a:t>
            </a:r>
            <a:r>
              <a:rPr lang="en-US" altLang="zh-CN" sz="22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</a:p>
          <a:p>
            <a:pPr>
              <a:lnSpc>
                <a:spcPct val="125000"/>
              </a:lnSpc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⑶数据的运算</a:t>
            </a:r>
            <a:endParaRPr lang="en-US" altLang="zh-CN" sz="2000" b="1" dirty="0">
              <a:solidFill>
                <a:schemeClr val="tx1"/>
              </a:solidFill>
              <a:latin typeface="宋体" pitchFamily="2" charset="-122"/>
            </a:endParaRPr>
          </a:p>
          <a:p>
            <a:r>
              <a:rPr lang="zh-CN" altLang="en-US" sz="2200" dirty="0">
                <a:solidFill>
                  <a:schemeClr val="accent2"/>
                </a:solidFill>
              </a:rPr>
              <a:t>     定点运算</a:t>
            </a:r>
            <a:r>
              <a:rPr lang="en-US" altLang="zh-CN" sz="2200" dirty="0">
                <a:solidFill>
                  <a:schemeClr val="accent2"/>
                </a:solidFill>
              </a:rPr>
              <a:t>—</a:t>
            </a:r>
            <a:r>
              <a:rPr lang="zh-CN" altLang="en-US" sz="2200" spc="-100" dirty="0">
                <a:solidFill>
                  <a:schemeClr val="tx1"/>
                </a:solidFill>
              </a:rPr>
              <a:t>有</a:t>
            </a:r>
            <a:r>
              <a:rPr lang="en-US" altLang="zh-CN" sz="2200" spc="-100" dirty="0">
                <a:solidFill>
                  <a:schemeClr val="tx1"/>
                </a:solidFill>
              </a:rPr>
              <a:t>/</a:t>
            </a:r>
            <a:r>
              <a:rPr lang="zh-CN" altLang="en-US" sz="2200" spc="-100" dirty="0">
                <a:solidFill>
                  <a:schemeClr val="tx1"/>
                </a:solidFill>
              </a:rPr>
              <a:t>无符号的</a:t>
            </a:r>
            <a:r>
              <a:rPr lang="zh-CN" altLang="en-US" sz="2200" b="1" spc="-100" dirty="0">
                <a:solidFill>
                  <a:schemeClr val="tx1"/>
                </a:solidFill>
              </a:rPr>
              <a:t>加减、移位、</a:t>
            </a:r>
            <a:r>
              <a:rPr lang="zh-CN" altLang="en-US" sz="2200" spc="-100" dirty="0">
                <a:solidFill>
                  <a:schemeClr val="tx1"/>
                </a:solidFill>
              </a:rPr>
              <a:t>乘法</a:t>
            </a:r>
            <a:r>
              <a:rPr lang="en-US" altLang="zh-CN" sz="1800" spc="-1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spc="-100" dirty="0">
                <a:solidFill>
                  <a:schemeClr val="tx1"/>
                </a:solidFill>
              </a:rPr>
              <a:t>)</a:t>
            </a:r>
            <a:r>
              <a:rPr lang="zh-CN" altLang="en-US" sz="2200" spc="-100" dirty="0">
                <a:solidFill>
                  <a:schemeClr val="tx1"/>
                </a:solidFill>
              </a:rPr>
              <a:t>运算规则、</a:t>
            </a:r>
            <a:r>
              <a:rPr lang="zh-CN" altLang="en-US" sz="2200" b="1" spc="-100" dirty="0">
                <a:solidFill>
                  <a:schemeClr val="tx1"/>
                </a:solidFill>
              </a:rPr>
              <a:t>部件</a:t>
            </a:r>
            <a:r>
              <a:rPr lang="zh-CN" altLang="en-US" sz="2200" b="1" u="sng" spc="-100" dirty="0">
                <a:solidFill>
                  <a:schemeClr val="tx1"/>
                </a:solidFill>
              </a:rPr>
              <a:t>组织</a:t>
            </a:r>
            <a:endParaRPr lang="en-US" altLang="zh-CN" sz="2200" b="1" spc="-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chemeClr val="accent2"/>
                </a:solidFill>
                <a:latin typeface="宋体" pitchFamily="2" charset="-122"/>
              </a:rPr>
              <a:t>   浮点运算</a:t>
            </a:r>
            <a:r>
              <a:rPr lang="en-US" altLang="zh-CN" sz="2200" b="1" dirty="0">
                <a:solidFill>
                  <a:schemeClr val="accent2"/>
                </a:solidFill>
                <a:latin typeface="宋体" pitchFamily="2" charset="-122"/>
              </a:rPr>
              <a:t>—</a:t>
            </a:r>
            <a:r>
              <a:rPr lang="zh-CN" altLang="en-US" sz="2200" b="1" dirty="0">
                <a:solidFill>
                  <a:schemeClr val="tx1"/>
                </a:solidFill>
                <a:latin typeface="宋体" pitchFamily="2" charset="-122"/>
              </a:rPr>
              <a:t>加减运算规则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spc="-100" dirty="0">
                <a:solidFill>
                  <a:schemeClr val="tx1"/>
                </a:solidFill>
              </a:rPr>
              <a:t>△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200" b="1" dirty="0">
              <a:solidFill>
                <a:schemeClr val="tx1"/>
              </a:solidFill>
              <a:latin typeface="宋体" pitchFamily="2" charset="-122"/>
            </a:endParaRPr>
          </a:p>
          <a:p>
            <a:pPr>
              <a:spcBef>
                <a:spcPts val="300"/>
              </a:spcBef>
            </a:pPr>
            <a:r>
              <a:rPr lang="en-US" altLang="zh-CN" sz="2200" b="1" dirty="0">
                <a:solidFill>
                  <a:srgbClr val="C00000"/>
                </a:solidFill>
                <a:latin typeface="宋体" pitchFamily="2" charset="-122"/>
              </a:rPr>
              <a:t>  </a:t>
            </a:r>
            <a:r>
              <a:rPr lang="zh-CN" altLang="en-US" sz="2200" b="1" dirty="0">
                <a:solidFill>
                  <a:srgbClr val="C00000"/>
                </a:solidFill>
                <a:latin typeface="宋体" pitchFamily="2" charset="-122"/>
              </a:rPr>
              <a:t>⑷</a:t>
            </a:r>
            <a:r>
              <a:rPr lang="zh-CN" altLang="en-US" sz="2200" dirty="0">
                <a:solidFill>
                  <a:srgbClr val="C00000"/>
                </a:solidFill>
              </a:rPr>
              <a:t>运算器的组成</a:t>
            </a:r>
            <a:endParaRPr lang="en-US" altLang="zh-CN" sz="2200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ALU</a:t>
            </a:r>
            <a:r>
              <a:rPr lang="zh-CN" altLang="en-US" sz="2200" dirty="0">
                <a:solidFill>
                  <a:schemeClr val="tx1"/>
                </a:solidFill>
              </a:rPr>
              <a:t>的组成，运算器的组成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部件＋互连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71463" indent="-271463">
              <a:spcBef>
                <a:spcPts val="300"/>
              </a:spcBef>
            </a:pPr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总体要求：</a:t>
            </a:r>
            <a:r>
              <a:rPr lang="zh-CN" altLang="en-US" sz="2200" u="sng" dirty="0">
                <a:solidFill>
                  <a:schemeClr val="accent2"/>
                </a:solidFill>
              </a:rPr>
              <a:t>掌握</a:t>
            </a:r>
            <a:r>
              <a:rPr lang="zh-CN" altLang="en-US" sz="2200" dirty="0">
                <a:solidFill>
                  <a:schemeClr val="tx1"/>
                </a:solidFill>
              </a:rPr>
              <a:t>数据表示方法，</a:t>
            </a:r>
            <a:r>
              <a:rPr lang="zh-CN" altLang="en-US" sz="2200" u="sng" dirty="0">
                <a:solidFill>
                  <a:schemeClr val="accent2"/>
                </a:solidFill>
              </a:rPr>
              <a:t>可组织</a:t>
            </a:r>
            <a:r>
              <a:rPr lang="zh-CN" altLang="en-US" sz="2200" dirty="0">
                <a:solidFill>
                  <a:schemeClr val="tx1"/>
                </a:solidFill>
              </a:rPr>
              <a:t>运算规则或运算部件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16216" y="2388478"/>
            <a:ext cx="1184786" cy="2232000"/>
            <a:chOff x="6516216" y="2388478"/>
            <a:chExt cx="1184786" cy="2232000"/>
          </a:xfrm>
        </p:grpSpPr>
        <p:sp>
          <p:nvSpPr>
            <p:cNvPr id="4" name="右大括号 3"/>
            <p:cNvSpPr/>
            <p:nvPr/>
          </p:nvSpPr>
          <p:spPr bwMode="auto">
            <a:xfrm>
              <a:off x="7556986" y="2388478"/>
              <a:ext cx="144016" cy="2232000"/>
            </a:xfrm>
            <a:prstGeom prst="rightBrace">
              <a:avLst>
                <a:gd name="adj1" fmla="val 29101"/>
                <a:gd name="adj2" fmla="val 50000"/>
              </a:avLst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  <a:scene3d>
              <a:camera prst="orthographicFront">
                <a:rot lat="0" lon="0" rev="5400000"/>
              </a:camera>
              <a:lightRig rig="threePt" dir="t"/>
            </a:scene3d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>
              <a:off x="6516216" y="2615140"/>
              <a:ext cx="1112778" cy="7920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olid"/>
              <a:round/>
              <a:headEnd type="arrow" w="med" len="sm"/>
              <a:tailEnd type="arrow" w="med" len="sm"/>
            </a:ln>
            <a:effectLst/>
          </p:spPr>
        </p:cxnSp>
      </p:grpSp>
      <p:sp>
        <p:nvSpPr>
          <p:cNvPr id="7" name="AutoShape 45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980729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452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184482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452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3212976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AutoShape 452">
            <a:hlinkClick r:id="rId6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407776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" name="AutoShape 452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788025" y="4509120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32483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2CF2B8-C638-4DDE-B232-B89798203936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28" name="Text Box 31"/>
          <p:cNvSpPr txBox="1">
            <a:spLocks noChangeArrowheads="1"/>
          </p:cNvSpPr>
          <p:nvPr/>
        </p:nvSpPr>
        <p:spPr bwMode="auto">
          <a:xfrm>
            <a:off x="179388" y="332656"/>
            <a:ext cx="8785225" cy="3093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973263" indent="-1973263"/>
            <a:r>
              <a:rPr lang="en-US" altLang="zh-CN" b="0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机器数编码小结：</a:t>
            </a:r>
          </a:p>
          <a:p>
            <a:pPr marL="1973263" indent="-1973263">
              <a:spcBef>
                <a:spcPts val="200"/>
              </a:spcBef>
            </a:pPr>
            <a:r>
              <a:rPr lang="zh-CN" altLang="en-US" sz="2200" dirty="0">
                <a:solidFill>
                  <a:schemeClr val="accent2"/>
                </a:solidFill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</a:rPr>
              <a:t>①</a:t>
            </a:r>
            <a:r>
              <a:rPr lang="zh-CN" altLang="en-US" sz="2200" spc="-40" dirty="0">
                <a:solidFill>
                  <a:schemeClr val="tx1"/>
                </a:solidFill>
              </a:rPr>
              <a:t>原码</a:t>
            </a:r>
            <a:r>
              <a:rPr lang="en-US" altLang="zh-CN" sz="2200" spc="-40" dirty="0">
                <a:solidFill>
                  <a:schemeClr val="tx1"/>
                </a:solidFill>
              </a:rPr>
              <a:t>/</a:t>
            </a:r>
            <a:r>
              <a:rPr lang="zh-CN" altLang="en-US" sz="2200" spc="-40" dirty="0">
                <a:solidFill>
                  <a:schemeClr val="tx1"/>
                </a:solidFill>
              </a:rPr>
              <a:t>补码</a:t>
            </a:r>
            <a:r>
              <a:rPr lang="en-US" altLang="zh-CN" sz="2200" spc="-40" dirty="0">
                <a:solidFill>
                  <a:schemeClr val="tx1"/>
                </a:solidFill>
              </a:rPr>
              <a:t>/</a:t>
            </a:r>
            <a:r>
              <a:rPr lang="zh-CN" altLang="en-US" sz="2200" spc="-40" dirty="0">
                <a:solidFill>
                  <a:schemeClr val="tx1"/>
                </a:solidFill>
              </a:rPr>
              <a:t>移码的</a:t>
            </a:r>
            <a:r>
              <a:rPr lang="zh-CN" altLang="en-US" sz="2200" u="sng" spc="-40" dirty="0">
                <a:solidFill>
                  <a:schemeClr val="tx1"/>
                </a:solidFill>
              </a:rPr>
              <a:t>最高位</a:t>
            </a:r>
            <a:r>
              <a:rPr lang="zh-CN" altLang="en-US" sz="2200" spc="-40" dirty="0">
                <a:solidFill>
                  <a:schemeClr val="tx1"/>
                </a:solidFill>
              </a:rPr>
              <a:t>均为</a:t>
            </a:r>
            <a:r>
              <a:rPr lang="zh-CN" altLang="en-US" sz="2200" spc="-40" dirty="0">
                <a:solidFill>
                  <a:srgbClr val="990099"/>
                </a:solidFill>
              </a:rPr>
              <a:t>符号位、</a:t>
            </a:r>
            <a:r>
              <a:rPr lang="zh-CN" altLang="en-US" sz="2200" u="sng" spc="-40" dirty="0">
                <a:solidFill>
                  <a:schemeClr val="tx1"/>
                </a:solidFill>
              </a:rPr>
              <a:t>其余位</a:t>
            </a:r>
            <a:r>
              <a:rPr lang="zh-CN" altLang="en-US" sz="2200" spc="-40" dirty="0">
                <a:solidFill>
                  <a:schemeClr val="tx1"/>
                </a:solidFill>
              </a:rPr>
              <a:t>均为</a:t>
            </a:r>
            <a:r>
              <a:rPr lang="zh-CN" altLang="en-US" sz="2200" spc="-40" dirty="0">
                <a:solidFill>
                  <a:srgbClr val="990099"/>
                </a:solidFill>
              </a:rPr>
              <a:t>数值位</a:t>
            </a:r>
            <a:endParaRPr lang="en-US" altLang="zh-CN" sz="2200" spc="-40" dirty="0">
              <a:solidFill>
                <a:srgbClr val="990099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②[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0/1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正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移符号位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1/0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正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</a:t>
            </a:r>
            <a:r>
              <a:rPr lang="zh-CN" altLang="en-US" sz="2200" dirty="0">
                <a:solidFill>
                  <a:schemeClr val="tx1"/>
                </a:solidFill>
              </a:rPr>
              <a:t>③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≥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zh-CN" altLang="en-US" sz="2200" dirty="0">
                <a:solidFill>
                  <a:schemeClr val="tx1"/>
                </a:solidFill>
              </a:rPr>
              <a:t>；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|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    </a:t>
            </a:r>
            <a:r>
              <a:rPr lang="en-US" altLang="zh-CN" sz="2000" dirty="0">
                <a:solidFill>
                  <a:schemeClr val="tx1"/>
                </a:solidFill>
              </a:rPr>
              <a:t>       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移数值位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原数值位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1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sz="2200" dirty="0">
                <a:solidFill>
                  <a:schemeClr val="tx1"/>
                </a:solidFill>
              </a:rPr>
              <a:t>     ④</a:t>
            </a:r>
            <a:r>
              <a:rPr lang="zh-CN" altLang="en-US" sz="2200" dirty="0">
                <a:solidFill>
                  <a:schemeClr val="tx1"/>
                </a:solidFill>
              </a:rPr>
              <a:t>补码、移码比原码</a:t>
            </a:r>
            <a:r>
              <a:rPr lang="zh-CN" altLang="en-US" sz="2200" u="sng" dirty="0">
                <a:solidFill>
                  <a:srgbClr val="990099"/>
                </a:solidFill>
              </a:rPr>
              <a:t>多表示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个负数</a:t>
            </a:r>
            <a:endParaRPr lang="en-US" altLang="zh-CN" sz="2200" dirty="0">
              <a:solidFill>
                <a:srgbClr val="990099"/>
              </a:solidFill>
            </a:endParaRPr>
          </a:p>
        </p:txBody>
      </p:sp>
      <p:sp>
        <p:nvSpPr>
          <p:cNvPr id="29" name="Line 32"/>
          <p:cNvSpPr>
            <a:spLocks noChangeShapeType="1"/>
          </p:cNvSpPr>
          <p:nvPr/>
        </p:nvSpPr>
        <p:spPr bwMode="auto">
          <a:xfrm flipV="1">
            <a:off x="5525682" y="2564904"/>
            <a:ext cx="1152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grpSp>
        <p:nvGrpSpPr>
          <p:cNvPr id="31" name="组合 30"/>
          <p:cNvGrpSpPr/>
          <p:nvPr/>
        </p:nvGrpSpPr>
        <p:grpSpPr>
          <a:xfrm>
            <a:off x="1043608" y="3429000"/>
            <a:ext cx="7559675" cy="1944216"/>
            <a:chOff x="1043608" y="3429000"/>
            <a:chExt cx="7559675" cy="1944216"/>
          </a:xfrm>
        </p:grpSpPr>
        <p:sp>
          <p:nvSpPr>
            <p:cNvPr id="33" name="Text Box 33"/>
            <p:cNvSpPr txBox="1">
              <a:spLocks noChangeArrowheads="1"/>
            </p:cNvSpPr>
            <p:nvPr/>
          </p:nvSpPr>
          <p:spPr bwMode="auto">
            <a:xfrm>
              <a:off x="1043608" y="3429000"/>
              <a:ext cx="7559675" cy="194421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原码    </a:t>
              </a:r>
              <a:r>
                <a:rPr lang="zh-CN" altLang="en-US" sz="2000" dirty="0">
                  <a:solidFill>
                    <a:srgbClr val="990099"/>
                  </a:solidFill>
                </a:rPr>
                <a:t>无</a:t>
              </a:r>
              <a:r>
                <a:rPr lang="zh-CN" altLang="en-US" sz="2000" dirty="0">
                  <a:solidFill>
                    <a:srgbClr val="FF3399"/>
                  </a:solidFill>
                </a:rPr>
                <a:t>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                   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补码</a:t>
              </a:r>
              <a:r>
                <a:rPr lang="zh-CN" altLang="en-US" sz="2000" dirty="0"/>
                <a:t> </a:t>
              </a:r>
              <a:r>
                <a:rPr lang="zh-CN" altLang="en-US" sz="2000" dirty="0">
                  <a:solidFill>
                    <a:srgbClr val="FF3399"/>
                  </a:solidFill>
                </a:rPr>
                <a:t>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r>
                <a:rPr lang="zh-CN" altLang="en-US" sz="2000" dirty="0">
                  <a:solidFill>
                    <a:schemeClr val="tx1"/>
                  </a:solidFill>
                </a:rPr>
                <a:t>移码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0…00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0…01     </a:t>
              </a:r>
              <a:r>
                <a:rPr lang="en-US" altLang="zh-CN" sz="2000" dirty="0">
                  <a:solidFill>
                    <a:srgbClr val="FF33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1…11</a:t>
              </a:r>
            </a:p>
            <a:p>
              <a:pPr>
                <a:lnSpc>
                  <a:spcPct val="1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真值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-(2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-1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    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+1      +(2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</a:t>
              </a:r>
            </a:p>
          </p:txBody>
        </p:sp>
        <p:grpSp>
          <p:nvGrpSpPr>
            <p:cNvPr id="34" name="Group 34"/>
            <p:cNvGrpSpPr>
              <a:grpSpLocks/>
            </p:cNvGrpSpPr>
            <p:nvPr/>
          </p:nvGrpSpPr>
          <p:grpSpPr bwMode="auto">
            <a:xfrm>
              <a:off x="2051671" y="4797152"/>
              <a:ext cx="6408738" cy="144463"/>
              <a:chOff x="1519" y="2704"/>
              <a:chExt cx="4037" cy="91"/>
            </a:xfrm>
          </p:grpSpPr>
          <p:sp>
            <p:nvSpPr>
              <p:cNvPr id="35" name="Line 35"/>
              <p:cNvSpPr>
                <a:spLocks noChangeShapeType="1"/>
              </p:cNvSpPr>
              <p:nvPr/>
            </p:nvSpPr>
            <p:spPr bwMode="auto">
              <a:xfrm>
                <a:off x="1519" y="2795"/>
                <a:ext cx="4037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 type="triangle"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6" name="Line 36"/>
              <p:cNvSpPr>
                <a:spLocks noChangeShapeType="1"/>
              </p:cNvSpPr>
              <p:nvPr/>
            </p:nvSpPr>
            <p:spPr bwMode="auto">
              <a:xfrm flipV="1">
                <a:off x="224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7" name="Line 37"/>
              <p:cNvSpPr>
                <a:spLocks noChangeShapeType="1"/>
              </p:cNvSpPr>
              <p:nvPr/>
            </p:nvSpPr>
            <p:spPr bwMode="auto">
              <a:xfrm flipV="1">
                <a:off x="5374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8" name="Line 38"/>
              <p:cNvSpPr>
                <a:spLocks noChangeShapeType="1"/>
              </p:cNvSpPr>
              <p:nvPr/>
            </p:nvSpPr>
            <p:spPr bwMode="auto">
              <a:xfrm flipV="1">
                <a:off x="378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39" name="Line 39"/>
              <p:cNvSpPr>
                <a:spLocks noChangeShapeType="1"/>
              </p:cNvSpPr>
              <p:nvPr/>
            </p:nvSpPr>
            <p:spPr bwMode="auto">
              <a:xfrm flipV="1">
                <a:off x="3152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0" name="Line 40"/>
              <p:cNvSpPr>
                <a:spLocks noChangeShapeType="1"/>
              </p:cNvSpPr>
              <p:nvPr/>
            </p:nvSpPr>
            <p:spPr bwMode="auto">
              <a:xfrm flipV="1">
                <a:off x="4467" y="2705"/>
                <a:ext cx="0" cy="9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41" name="Line 41"/>
              <p:cNvSpPr>
                <a:spLocks noChangeShapeType="1"/>
              </p:cNvSpPr>
              <p:nvPr/>
            </p:nvSpPr>
            <p:spPr bwMode="auto">
              <a:xfrm flipV="1">
                <a:off x="1609" y="2704"/>
                <a:ext cx="0" cy="90"/>
              </a:xfrm>
              <a:prstGeom prst="line">
                <a:avLst/>
              </a:prstGeom>
              <a:noFill/>
              <a:ln w="25400">
                <a:solidFill>
                  <a:srgbClr val="CC3300"/>
                </a:solidFill>
                <a:round/>
                <a:headEnd/>
                <a:tailEnd/>
              </a:ln>
              <a:effectLst/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42" name="Text Box 34"/>
          <p:cNvSpPr txBox="1">
            <a:spLocks noChangeArrowheads="1"/>
          </p:cNvSpPr>
          <p:nvPr/>
        </p:nvSpPr>
        <p:spPr bwMode="auto">
          <a:xfrm>
            <a:off x="179388" y="5408754"/>
            <a:ext cx="8964612" cy="9210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z="2200" dirty="0">
                <a:solidFill>
                  <a:srgbClr val="990099"/>
                </a:solidFill>
              </a:rPr>
              <a:t>    </a:t>
            </a:r>
            <a:r>
              <a:rPr lang="zh-CN" altLang="en-US" sz="2200" dirty="0">
                <a:solidFill>
                  <a:srgbClr val="990099"/>
                </a:solidFill>
              </a:rPr>
              <a:t>测试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=+01001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=001001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=001001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移</a:t>
            </a:r>
            <a:r>
              <a:rPr lang="en-US" altLang="zh-CN" sz="2200" dirty="0">
                <a:solidFill>
                  <a:schemeClr val="tx1"/>
                </a:solidFill>
              </a:rPr>
              <a:t>=101001</a:t>
            </a:r>
          </a:p>
          <a:p>
            <a:pPr>
              <a:lnSpc>
                <a:spcPct val="135000"/>
              </a:lnSpc>
            </a:pPr>
            <a:r>
              <a:rPr lang="en-US" altLang="zh-CN" sz="2200" dirty="0">
                <a:solidFill>
                  <a:srgbClr val="990099"/>
                </a:solidFill>
              </a:rPr>
              <a:t>          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=-01010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r>
              <a:rPr lang="en-US" altLang="zh-CN" sz="2200" dirty="0">
                <a:solidFill>
                  <a:schemeClr val="tx1"/>
                </a:solidFill>
              </a:rPr>
              <a:t>=101010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=110110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sz="2200" dirty="0">
                <a:solidFill>
                  <a:schemeClr val="tx1"/>
                </a:solidFill>
              </a:rPr>
              <a:t>[</a:t>
            </a:r>
            <a:r>
              <a:rPr lang="en-US" altLang="zh-CN" sz="22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移</a:t>
            </a:r>
            <a:r>
              <a:rPr lang="en-US" altLang="zh-CN" sz="2200" dirty="0">
                <a:solidFill>
                  <a:schemeClr val="tx1"/>
                </a:solidFill>
              </a:rPr>
              <a:t>=010110             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14119" y="5519788"/>
            <a:ext cx="4728597" cy="720080"/>
            <a:chOff x="4214119" y="5445224"/>
            <a:chExt cx="4728597" cy="720080"/>
          </a:xfrm>
        </p:grpSpPr>
        <p:sp>
          <p:nvSpPr>
            <p:cNvPr id="44" name="矩形 43"/>
            <p:cNvSpPr/>
            <p:nvPr/>
          </p:nvSpPr>
          <p:spPr bwMode="auto">
            <a:xfrm>
              <a:off x="4241636" y="5445224"/>
              <a:ext cx="8748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5" name="矩形 44"/>
            <p:cNvSpPr/>
            <p:nvPr/>
          </p:nvSpPr>
          <p:spPr bwMode="auto">
            <a:xfrm>
              <a:off x="4214119" y="5851334"/>
              <a:ext cx="85342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0" name="矩形 49"/>
            <p:cNvSpPr/>
            <p:nvPr/>
          </p:nvSpPr>
          <p:spPr bwMode="auto">
            <a:xfrm>
              <a:off x="6166499" y="5445224"/>
              <a:ext cx="84288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1" name="矩形 50"/>
            <p:cNvSpPr/>
            <p:nvPr/>
          </p:nvSpPr>
          <p:spPr bwMode="auto">
            <a:xfrm>
              <a:off x="6132934" y="5851334"/>
              <a:ext cx="85342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2" name="矩形 51"/>
            <p:cNvSpPr/>
            <p:nvPr/>
          </p:nvSpPr>
          <p:spPr bwMode="auto">
            <a:xfrm>
              <a:off x="8099829" y="5445224"/>
              <a:ext cx="84288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53" name="矩形 52"/>
            <p:cNvSpPr/>
            <p:nvPr/>
          </p:nvSpPr>
          <p:spPr bwMode="auto">
            <a:xfrm>
              <a:off x="8039269" y="5851334"/>
              <a:ext cx="864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4" name="AutoShape 42">
            <a:hlinkClick r:id="rId2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4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331CE-E610-4A6A-8910-72D302E3434F}" type="slidenum">
              <a:rPr lang="en-US" altLang="zh-CN"/>
              <a:pPr/>
              <a:t>21</a:t>
            </a:fld>
            <a:endParaRPr lang="en-US" altLang="zh-CN" dirty="0"/>
          </a:p>
        </p:txBody>
      </p:sp>
      <p:sp>
        <p:nvSpPr>
          <p:cNvPr id="375812" name="Text Box 4"/>
          <p:cNvSpPr txBox="1">
            <a:spLocks noChangeArrowheads="1"/>
          </p:cNvSpPr>
          <p:nvPr/>
        </p:nvSpPr>
        <p:spPr bwMode="auto">
          <a:xfrm>
            <a:off x="215931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三、十进制数编码</a:t>
            </a:r>
          </a:p>
        </p:txBody>
      </p:sp>
      <p:sp>
        <p:nvSpPr>
          <p:cNvPr id="375813" name="Text Box 5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chemeClr val="tx1"/>
                </a:solidFill>
              </a:rPr>
              <a:t>指用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位二进制编码表示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位十进制数位的编码方式，又称为</a:t>
            </a:r>
            <a:r>
              <a:rPr lang="en-US" altLang="zh-CN" dirty="0">
                <a:solidFill>
                  <a:schemeClr val="accent2"/>
                </a:solidFill>
              </a:rPr>
              <a:t>BCD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sz="2200" b="0" dirty="0">
                <a:solidFill>
                  <a:schemeClr val="tx1"/>
                </a:solidFill>
                <a:latin typeface="Times New Roman" pitchFamily="18" charset="0"/>
              </a:rPr>
              <a:t>Binary Coded Decimal</a:t>
            </a:r>
            <a:r>
              <a:rPr lang="zh-CN" altLang="en-US" sz="2200" b="0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十进制编码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FF3399"/>
              </a:solidFill>
            </a:endParaRPr>
          </a:p>
        </p:txBody>
      </p:sp>
      <p:sp>
        <p:nvSpPr>
          <p:cNvPr id="375814" name="Text Box 6"/>
          <p:cNvSpPr txBox="1">
            <a:spLocks noChangeArrowheads="1"/>
          </p:cNvSpPr>
          <p:nvPr/>
        </p:nvSpPr>
        <p:spPr bwMode="auto">
          <a:xfrm>
            <a:off x="179388" y="17728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en-US" altLang="zh-CN" dirty="0">
                <a:solidFill>
                  <a:srgbClr val="C00000"/>
                </a:solidFill>
              </a:rPr>
              <a:t>BCD</a:t>
            </a:r>
            <a:r>
              <a:rPr lang="zh-CN" altLang="en-US" dirty="0">
                <a:solidFill>
                  <a:srgbClr val="C00000"/>
                </a:solidFill>
              </a:rPr>
              <a:t>编码种类：</a:t>
            </a:r>
            <a:r>
              <a:rPr lang="zh-CN" altLang="en-US" dirty="0">
                <a:solidFill>
                  <a:schemeClr val="tx1"/>
                </a:solidFill>
              </a:rPr>
              <a:t>分为</a:t>
            </a:r>
            <a:r>
              <a:rPr lang="zh-CN" altLang="en-US" u="sng" dirty="0">
                <a:solidFill>
                  <a:schemeClr val="tx1"/>
                </a:solidFill>
              </a:rPr>
              <a:t>有权码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无权码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376045" name="Group 2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5509537"/>
              </p:ext>
            </p:extLst>
          </p:nvPr>
        </p:nvGraphicFramePr>
        <p:xfrm>
          <a:off x="1403648" y="2348880"/>
          <a:ext cx="7343855" cy="951424"/>
        </p:xfrm>
        <a:graphic>
          <a:graphicData uri="http://schemas.openxmlformats.org/drawingml/2006/table">
            <a:tbl>
              <a:tblPr/>
              <a:tblGrid>
                <a:gridCol w="10996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71423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604281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3256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十进制数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8421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91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余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0111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1001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1100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76026" name="Text Box 218"/>
          <p:cNvSpPr txBox="1">
            <a:spLocks noChangeArrowheads="1"/>
          </p:cNvSpPr>
          <p:nvPr/>
        </p:nvSpPr>
        <p:spPr bwMode="auto">
          <a:xfrm>
            <a:off x="179388" y="335699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      </a:t>
            </a:r>
            <a:r>
              <a:rPr lang="zh-CN" altLang="en-US" dirty="0">
                <a:solidFill>
                  <a:schemeClr val="accent2"/>
                </a:solidFill>
              </a:rPr>
              <a:t>缺省</a:t>
            </a:r>
            <a:r>
              <a:rPr lang="en-US" altLang="zh-CN" dirty="0">
                <a:solidFill>
                  <a:schemeClr val="accent2"/>
                </a:solidFill>
              </a:rPr>
              <a:t>BCD</a:t>
            </a:r>
            <a:r>
              <a:rPr lang="zh-CN" altLang="en-US" dirty="0">
                <a:solidFill>
                  <a:schemeClr val="accent2"/>
                </a:solidFill>
              </a:rPr>
              <a:t>码类型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8421</a:t>
            </a:r>
            <a:r>
              <a:rPr lang="zh-CN" altLang="en-US" dirty="0">
                <a:solidFill>
                  <a:schemeClr val="tx1"/>
                </a:solidFill>
              </a:rPr>
              <a:t>码！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特殊声明除外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76027" name="Text Box 219"/>
          <p:cNvSpPr txBox="1">
            <a:spLocks noChangeArrowheads="1"/>
          </p:cNvSpPr>
          <p:nvPr/>
        </p:nvSpPr>
        <p:spPr bwMode="auto">
          <a:xfrm>
            <a:off x="179388" y="386104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十进制数的表示：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仅整数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原因稍后解释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①每个数字对应一个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码，符号编码在</a:t>
            </a:r>
            <a:r>
              <a:rPr lang="zh-CN" altLang="en-US" u="sng" dirty="0">
                <a:solidFill>
                  <a:srgbClr val="990099"/>
                </a:solidFill>
              </a:rPr>
              <a:t>最低位之后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②符号用</a:t>
            </a:r>
            <a:r>
              <a:rPr lang="zh-CN" altLang="en-US" u="sng" dirty="0">
                <a:solidFill>
                  <a:srgbClr val="990099"/>
                </a:solidFill>
              </a:rPr>
              <a:t>特定编码</a:t>
            </a:r>
            <a:r>
              <a:rPr lang="zh-CN" altLang="en-US" dirty="0">
                <a:solidFill>
                  <a:schemeClr val="tx1"/>
                </a:solidFill>
              </a:rPr>
              <a:t>表示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</a:rPr>
              <a:t>1100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1101</a:t>
            </a:r>
            <a:r>
              <a:rPr lang="zh-CN" altLang="en-US" sz="2000" dirty="0">
                <a:solidFill>
                  <a:schemeClr val="tx1"/>
                </a:solidFill>
              </a:rPr>
              <a:t>表示正、负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③数字和符号的</a:t>
            </a:r>
            <a:r>
              <a:rPr lang="en-US" altLang="zh-CN" dirty="0">
                <a:solidFill>
                  <a:schemeClr val="tx1"/>
                </a:solidFill>
              </a:rPr>
              <a:t>BCD</a:t>
            </a:r>
            <a:r>
              <a:rPr lang="zh-CN" altLang="en-US" dirty="0">
                <a:solidFill>
                  <a:schemeClr val="tx1"/>
                </a:solidFill>
              </a:rPr>
              <a:t>码个数为偶数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便于按字节存储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76028" name="Text Box 220"/>
          <p:cNvSpPr txBox="1">
            <a:spLocks noChangeArrowheads="1"/>
          </p:cNvSpPr>
          <p:nvPr/>
        </p:nvSpPr>
        <p:spPr bwMode="auto">
          <a:xfrm>
            <a:off x="179388" y="5704681"/>
            <a:ext cx="88217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/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baseline="-25000" dirty="0">
                <a:solidFill>
                  <a:srgbClr val="990099"/>
                </a:solidFill>
              </a:rPr>
              <a:t> </a:t>
            </a:r>
            <a:r>
              <a:rPr lang="en-US" altLang="zh-CN" sz="2200" spc="-50" dirty="0"/>
              <a:t>+</a:t>
            </a:r>
            <a:r>
              <a:rPr lang="en-US" altLang="zh-CN" sz="2200" spc="-50" dirty="0">
                <a:solidFill>
                  <a:schemeClr val="tx1"/>
                </a:solidFill>
              </a:rPr>
              <a:t>427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chemeClr val="tx1"/>
                </a:solidFill>
              </a:rPr>
              <a:t>0100 0010 0111 </a:t>
            </a:r>
            <a:r>
              <a:rPr lang="en-US" altLang="zh-CN" sz="2200" spc="-50" dirty="0"/>
              <a:t>1100</a:t>
            </a:r>
            <a:r>
              <a:rPr lang="zh-CN" altLang="en-US" sz="2200" spc="-50" dirty="0">
                <a:solidFill>
                  <a:schemeClr val="tx1"/>
                </a:solidFill>
              </a:rPr>
              <a:t>，</a:t>
            </a:r>
            <a:r>
              <a:rPr lang="en-US" altLang="zh-CN" sz="2200" spc="-50" dirty="0"/>
              <a:t>-</a:t>
            </a:r>
            <a:r>
              <a:rPr lang="en-US" altLang="zh-CN" sz="2200" spc="-50" dirty="0">
                <a:solidFill>
                  <a:schemeClr val="tx1"/>
                </a:solidFill>
              </a:rPr>
              <a:t>23</a:t>
            </a:r>
            <a:r>
              <a:rPr lang="zh-CN" altLang="en-US" sz="2200" spc="-50" dirty="0">
                <a:solidFill>
                  <a:schemeClr val="tx1"/>
                </a:solidFill>
              </a:rPr>
              <a:t>为</a:t>
            </a:r>
            <a:r>
              <a:rPr lang="en-US" altLang="zh-CN" sz="2200" spc="-50" dirty="0">
                <a:solidFill>
                  <a:srgbClr val="0070C0"/>
                </a:solidFill>
              </a:rPr>
              <a:t>0000</a:t>
            </a:r>
            <a:r>
              <a:rPr lang="en-US" altLang="zh-CN" sz="2200" spc="-50" dirty="0">
                <a:solidFill>
                  <a:schemeClr val="tx1"/>
                </a:solidFill>
              </a:rPr>
              <a:t> 0010 0011 </a:t>
            </a:r>
            <a:r>
              <a:rPr lang="en-US" altLang="zh-CN" sz="2200" spc="-50" dirty="0"/>
              <a:t>1101</a:t>
            </a:r>
            <a:endParaRPr lang="en-US" altLang="zh-CN" sz="2200" spc="-5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5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5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75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760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76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76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6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760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5813" grpId="0"/>
      <p:bldP spid="375814" grpId="0"/>
      <p:bldP spid="376026" grpId="0"/>
      <p:bldP spid="376027" grpId="0"/>
      <p:bldP spid="37602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C6677F-3574-4D6E-BFE9-362E72D7945A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377053" name="Text Box 221"/>
          <p:cNvSpPr txBox="1">
            <a:spLocks noChangeArrowheads="1"/>
          </p:cNvSpPr>
          <p:nvPr/>
        </p:nvSpPr>
        <p:spPr bwMode="auto">
          <a:xfrm>
            <a:off x="179512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四、字符编码</a:t>
            </a:r>
          </a:p>
        </p:txBody>
      </p:sp>
      <p:sp>
        <p:nvSpPr>
          <p:cNvPr id="377054" name="Text Box 222"/>
          <p:cNvSpPr txBox="1">
            <a:spLocks noChangeArrowheads="1"/>
          </p:cNvSpPr>
          <p:nvPr/>
        </p:nvSpPr>
        <p:spPr bwMode="auto">
          <a:xfrm>
            <a:off x="179512" y="850249"/>
            <a:ext cx="878497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指字符</a:t>
            </a:r>
            <a:r>
              <a:rPr lang="zh-CN" altLang="en-US" u="sng" dirty="0">
                <a:solidFill>
                  <a:schemeClr val="tx1"/>
                </a:solidFill>
              </a:rPr>
              <a:t>在字符集中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唯一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chemeClr val="accent2"/>
                </a:solidFill>
              </a:rPr>
              <a:t>数字化代码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r>
              <a:rPr lang="zh-CN" altLang="en-US" sz="2000" u="sng" dirty="0">
                <a:solidFill>
                  <a:srgbClr val="990099"/>
                </a:solidFill>
              </a:rPr>
              <a:t>序号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zh-CN" altLang="en-US" sz="2000" u="sng" dirty="0">
                <a:solidFill>
                  <a:srgbClr val="990099"/>
                </a:solidFill>
              </a:rPr>
              <a:t>特征号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77055" name="Text Box 223"/>
          <p:cNvSpPr txBox="1">
            <a:spLocks noChangeArrowheads="1"/>
          </p:cNvSpPr>
          <p:nvPr/>
        </p:nvSpPr>
        <p:spPr bwMode="auto">
          <a:xfrm>
            <a:off x="179263" y="134076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编码种类：</a:t>
            </a:r>
            <a:r>
              <a:rPr lang="zh-CN" altLang="en-US" dirty="0">
                <a:solidFill>
                  <a:schemeClr val="tx1"/>
                </a:solidFill>
              </a:rPr>
              <a:t>交换码、内码、输入码、字模码等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交换码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传送时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序号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，如字符的</a:t>
            </a:r>
            <a:r>
              <a:rPr lang="en-US" altLang="zh-CN" sz="2000" dirty="0">
                <a:solidFill>
                  <a:schemeClr val="tx1"/>
                </a:solidFill>
              </a:rPr>
              <a:t>ASCII</a:t>
            </a:r>
            <a:r>
              <a:rPr lang="zh-CN" altLang="en-US" sz="2000" dirty="0">
                <a:solidFill>
                  <a:schemeClr val="tx1"/>
                </a:solidFill>
              </a:rPr>
              <a:t>码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内  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字符在</a:t>
            </a:r>
            <a:r>
              <a:rPr lang="zh-CN" altLang="en-US" u="sng" dirty="0">
                <a:solidFill>
                  <a:srgbClr val="990099"/>
                </a:solidFill>
              </a:rPr>
              <a:t>存储时</a:t>
            </a:r>
            <a:r>
              <a:rPr lang="zh-CN" altLang="en-US" dirty="0">
                <a:solidFill>
                  <a:schemeClr val="tx1"/>
                </a:solidFill>
              </a:rPr>
              <a:t>的编码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数据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</a:t>
            </a:r>
            <a:r>
              <a:rPr lang="en-US" altLang="zh-CN" sz="2000" dirty="0">
                <a:solidFill>
                  <a:schemeClr val="tx1"/>
                </a:solidFill>
              </a:rPr>
              <a:t>char</a:t>
            </a:r>
            <a:r>
              <a:rPr lang="zh-CN" altLang="en-US" sz="2000" dirty="0">
                <a:solidFill>
                  <a:schemeClr val="tx1"/>
                </a:solidFill>
              </a:rPr>
              <a:t>型字符的值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7142" name="AutoShape 310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809068" y="2821017"/>
            <a:ext cx="2011404" cy="321471"/>
          </a:xfrm>
          <a:prstGeom prst="borderCallout2">
            <a:avLst>
              <a:gd name="adj1" fmla="val 58882"/>
              <a:gd name="adj2" fmla="val -181"/>
              <a:gd name="adj3" fmla="val 60490"/>
              <a:gd name="adj4" fmla="val -13023"/>
              <a:gd name="adj5" fmla="val 398029"/>
              <a:gd name="adj6" fmla="val -2193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dirty="0">
                <a:solidFill>
                  <a:schemeClr val="tx1"/>
                </a:solidFill>
              </a:rPr>
              <a:t>字符集大小</a:t>
            </a:r>
          </a:p>
        </p:txBody>
      </p:sp>
      <p:sp>
        <p:nvSpPr>
          <p:cNvPr id="51" name="AutoShape 29"/>
          <p:cNvSpPr>
            <a:spLocks/>
          </p:cNvSpPr>
          <p:nvPr/>
        </p:nvSpPr>
        <p:spPr bwMode="auto">
          <a:xfrm>
            <a:off x="971823" y="2787578"/>
            <a:ext cx="3528169" cy="354810"/>
          </a:xfrm>
          <a:prstGeom prst="borderCallout2">
            <a:avLst>
              <a:gd name="adj1" fmla="val 49136"/>
              <a:gd name="adj2" fmla="val 100214"/>
              <a:gd name="adj3" fmla="val 50113"/>
              <a:gd name="adj4" fmla="val 106094"/>
              <a:gd name="adj5" fmla="val 183536"/>
              <a:gd name="adj6" fmla="val 11606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相关</a:t>
            </a:r>
            <a:r>
              <a:rPr lang="en-US" altLang="zh-CN" sz="1800" dirty="0">
                <a:solidFill>
                  <a:schemeClr val="tx1"/>
                </a:solidFill>
              </a:rPr>
              <a:t>: </a:t>
            </a:r>
            <a:r>
              <a:rPr lang="zh-CN" altLang="en-US" sz="1800" spc="-50" dirty="0">
                <a:solidFill>
                  <a:schemeClr val="tx1"/>
                </a:solidFill>
              </a:rPr>
              <a:t>字符集大小、存储单元长度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865063" y="3219723"/>
            <a:ext cx="8099425" cy="1982789"/>
            <a:chOff x="865063" y="3717129"/>
            <a:chExt cx="8099425" cy="1982789"/>
          </a:xfrm>
        </p:grpSpPr>
        <p:sp>
          <p:nvSpPr>
            <p:cNvPr id="377057" name="Text Box 225"/>
            <p:cNvSpPr txBox="1">
              <a:spLocks noChangeArrowheads="1"/>
            </p:cNvSpPr>
            <p:nvPr/>
          </p:nvSpPr>
          <p:spPr bwMode="auto">
            <a:xfrm>
              <a:off x="865063" y="4004468"/>
              <a:ext cx="358775" cy="6159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键盘</a:t>
              </a:r>
            </a:p>
          </p:txBody>
        </p:sp>
        <p:sp>
          <p:nvSpPr>
            <p:cNvPr id="377058" name="Rectangle 226"/>
            <p:cNvSpPr>
              <a:spLocks noChangeArrowheads="1"/>
            </p:cNvSpPr>
            <p:nvPr/>
          </p:nvSpPr>
          <p:spPr bwMode="auto">
            <a:xfrm>
              <a:off x="2195388" y="3826668"/>
              <a:ext cx="4392836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0" name="Rectangle 228"/>
            <p:cNvSpPr>
              <a:spLocks noChangeArrowheads="1"/>
            </p:cNvSpPr>
            <p:nvPr/>
          </p:nvSpPr>
          <p:spPr bwMode="auto">
            <a:xfrm>
              <a:off x="6876603" y="3826668"/>
              <a:ext cx="1943869" cy="18732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1" name="Text Box 229"/>
            <p:cNvSpPr txBox="1">
              <a:spLocks noChangeArrowheads="1"/>
            </p:cNvSpPr>
            <p:nvPr/>
          </p:nvSpPr>
          <p:spPr bwMode="auto">
            <a:xfrm>
              <a:off x="6948611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77062" name="Line 230"/>
            <p:cNvSpPr>
              <a:spLocks noChangeShapeType="1"/>
            </p:cNvSpPr>
            <p:nvPr/>
          </p:nvSpPr>
          <p:spPr bwMode="auto">
            <a:xfrm flipV="1">
              <a:off x="6732809" y="3717129"/>
              <a:ext cx="2231677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4" name="Line 232"/>
            <p:cNvSpPr>
              <a:spLocks noChangeShapeType="1"/>
            </p:cNvSpPr>
            <p:nvPr/>
          </p:nvSpPr>
          <p:spPr bwMode="auto">
            <a:xfrm>
              <a:off x="6732810" y="3717130"/>
              <a:ext cx="0" cy="1298575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65" name="Rectangle 233"/>
            <p:cNvSpPr>
              <a:spLocks noChangeArrowheads="1"/>
            </p:cNvSpPr>
            <p:nvPr/>
          </p:nvSpPr>
          <p:spPr bwMode="auto">
            <a:xfrm>
              <a:off x="3491880" y="3969543"/>
              <a:ext cx="1081088" cy="165735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77068" name="Text Box 236"/>
            <p:cNvSpPr txBox="1">
              <a:spLocks noChangeArrowheads="1"/>
            </p:cNvSpPr>
            <p:nvPr/>
          </p:nvSpPr>
          <p:spPr bwMode="auto">
            <a:xfrm>
              <a:off x="2376363" y="4042568"/>
              <a:ext cx="288925" cy="574675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转换</a:t>
              </a:r>
            </a:p>
          </p:txBody>
        </p:sp>
        <p:sp>
          <p:nvSpPr>
            <p:cNvPr id="377069" name="Text Box 237"/>
            <p:cNvSpPr txBox="1">
              <a:spLocks noChangeArrowheads="1"/>
            </p:cNvSpPr>
            <p:nvPr/>
          </p:nvSpPr>
          <p:spPr bwMode="auto">
            <a:xfrm>
              <a:off x="5399212" y="4187030"/>
              <a:ext cx="788988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70" name="Text Box 238"/>
            <p:cNvSpPr txBox="1">
              <a:spLocks noChangeArrowheads="1"/>
            </p:cNvSpPr>
            <p:nvPr/>
          </p:nvSpPr>
          <p:spPr bwMode="auto">
            <a:xfrm>
              <a:off x="4644008" y="4869655"/>
              <a:ext cx="936104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377072" name="Line 240"/>
            <p:cNvSpPr>
              <a:spLocks noChangeShapeType="1"/>
            </p:cNvSpPr>
            <p:nvPr/>
          </p:nvSpPr>
          <p:spPr bwMode="auto">
            <a:xfrm flipH="1" flipV="1">
              <a:off x="1225425" y="5123655"/>
              <a:ext cx="24109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4" name="Text Box 242"/>
            <p:cNvSpPr txBox="1">
              <a:spLocks noChangeArrowheads="1"/>
            </p:cNvSpPr>
            <p:nvPr/>
          </p:nvSpPr>
          <p:spPr bwMode="auto">
            <a:xfrm>
              <a:off x="1331788" y="4763293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>
                  <a:solidFill>
                    <a:srgbClr val="FF3300"/>
                  </a:solidFill>
                </a:rPr>
                <a:t>字模码</a:t>
              </a:r>
            </a:p>
          </p:txBody>
        </p:sp>
        <p:sp>
          <p:nvSpPr>
            <p:cNvPr id="377075" name="Line 243"/>
            <p:cNvSpPr>
              <a:spLocks noChangeShapeType="1"/>
            </p:cNvSpPr>
            <p:nvPr/>
          </p:nvSpPr>
          <p:spPr bwMode="auto">
            <a:xfrm>
              <a:off x="2665288" y="4329905"/>
              <a:ext cx="971055" cy="158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6" name="Line 244"/>
            <p:cNvSpPr>
              <a:spLocks noChangeShapeType="1"/>
            </p:cNvSpPr>
            <p:nvPr/>
          </p:nvSpPr>
          <p:spPr bwMode="auto">
            <a:xfrm>
              <a:off x="1225426" y="432990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77" name="Text Box 245"/>
            <p:cNvSpPr txBox="1">
              <a:spLocks noChangeArrowheads="1"/>
            </p:cNvSpPr>
            <p:nvPr/>
          </p:nvSpPr>
          <p:spPr bwMode="auto">
            <a:xfrm>
              <a:off x="2809751" y="3971130"/>
              <a:ext cx="511389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78" name="Text Box 246"/>
            <p:cNvSpPr txBox="1">
              <a:spLocks noChangeArrowheads="1"/>
            </p:cNvSpPr>
            <p:nvPr/>
          </p:nvSpPr>
          <p:spPr bwMode="auto">
            <a:xfrm>
              <a:off x="1331788" y="3971130"/>
              <a:ext cx="788988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输入码</a:t>
              </a:r>
            </a:p>
          </p:txBody>
        </p:sp>
        <p:sp>
          <p:nvSpPr>
            <p:cNvPr id="377083" name="Text Box 251"/>
            <p:cNvSpPr txBox="1">
              <a:spLocks noChangeArrowheads="1"/>
            </p:cNvSpPr>
            <p:nvPr/>
          </p:nvSpPr>
          <p:spPr bwMode="auto">
            <a:xfrm>
              <a:off x="865063" y="4798218"/>
              <a:ext cx="360363" cy="758825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eaVert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>
                  <a:solidFill>
                    <a:schemeClr val="tx1"/>
                  </a:solidFill>
                </a:rPr>
                <a:t>显示器</a:t>
              </a:r>
            </a:p>
          </p:txBody>
        </p:sp>
        <p:sp>
          <p:nvSpPr>
            <p:cNvPr id="377084" name="Text Box 252"/>
            <p:cNvSpPr txBox="1">
              <a:spLocks noChangeArrowheads="1"/>
            </p:cNvSpPr>
            <p:nvPr/>
          </p:nvSpPr>
          <p:spPr bwMode="auto">
            <a:xfrm>
              <a:off x="7884666" y="4221088"/>
              <a:ext cx="791790" cy="287338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处理器</a:t>
              </a:r>
            </a:p>
          </p:txBody>
        </p:sp>
        <p:sp>
          <p:nvSpPr>
            <p:cNvPr id="377085" name="Line 253"/>
            <p:cNvSpPr>
              <a:spLocks noChangeShapeType="1"/>
            </p:cNvSpPr>
            <p:nvPr/>
          </p:nvSpPr>
          <p:spPr bwMode="auto">
            <a:xfrm>
              <a:off x="8964488" y="3717129"/>
              <a:ext cx="0" cy="1296047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6" name="Text Box 254"/>
            <p:cNvSpPr txBox="1">
              <a:spLocks noChangeArrowheads="1"/>
            </p:cNvSpPr>
            <p:nvPr/>
          </p:nvSpPr>
          <p:spPr bwMode="auto">
            <a:xfrm>
              <a:off x="2267744" y="5301455"/>
              <a:ext cx="1008063" cy="327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计算机</a:t>
              </a: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377087" name="Line 255"/>
            <p:cNvSpPr>
              <a:spLocks noChangeShapeType="1"/>
            </p:cNvSpPr>
            <p:nvPr/>
          </p:nvSpPr>
          <p:spPr bwMode="auto">
            <a:xfrm flipH="1">
              <a:off x="7881489" y="5013176"/>
              <a:ext cx="1082998" cy="0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89" name="Text Box 257"/>
            <p:cNvSpPr txBox="1">
              <a:spLocks noChangeArrowheads="1"/>
            </p:cNvSpPr>
            <p:nvPr/>
          </p:nvSpPr>
          <p:spPr bwMode="auto">
            <a:xfrm>
              <a:off x="7959476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377090" name="Line 258"/>
            <p:cNvSpPr>
              <a:spLocks noChangeShapeType="1"/>
            </p:cNvSpPr>
            <p:nvPr/>
          </p:nvSpPr>
          <p:spPr bwMode="auto">
            <a:xfrm>
              <a:off x="7021066" y="4365104"/>
              <a:ext cx="8604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2" name="Text Box 260"/>
            <p:cNvSpPr txBox="1">
              <a:spLocks noChangeArrowheads="1"/>
            </p:cNvSpPr>
            <p:nvPr/>
          </p:nvSpPr>
          <p:spPr bwMode="auto">
            <a:xfrm>
              <a:off x="4717431" y="3971130"/>
              <a:ext cx="537765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3" name="Line 261"/>
            <p:cNvSpPr>
              <a:spLocks noChangeShapeType="1"/>
            </p:cNvSpPr>
            <p:nvPr/>
          </p:nvSpPr>
          <p:spPr bwMode="auto">
            <a:xfrm>
              <a:off x="5039693" y="4329905"/>
              <a:ext cx="0" cy="541338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4" name="Text Box 262"/>
            <p:cNvSpPr txBox="1">
              <a:spLocks noChangeArrowheads="1"/>
            </p:cNvSpPr>
            <p:nvPr/>
          </p:nvSpPr>
          <p:spPr bwMode="auto">
            <a:xfrm>
              <a:off x="7164635" y="4005064"/>
              <a:ext cx="579164" cy="288925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内码</a:t>
              </a:r>
            </a:p>
          </p:txBody>
        </p:sp>
        <p:sp>
          <p:nvSpPr>
            <p:cNvPr id="377095" name="Text Box 263"/>
            <p:cNvSpPr txBox="1">
              <a:spLocks noChangeArrowheads="1"/>
            </p:cNvSpPr>
            <p:nvPr/>
          </p:nvSpPr>
          <p:spPr bwMode="auto">
            <a:xfrm>
              <a:off x="3636343" y="4044155"/>
              <a:ext cx="792163" cy="574675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377096" name="Text Box 264"/>
            <p:cNvSpPr txBox="1">
              <a:spLocks noChangeArrowheads="1"/>
            </p:cNvSpPr>
            <p:nvPr/>
          </p:nvSpPr>
          <p:spPr bwMode="auto">
            <a:xfrm>
              <a:off x="3636343" y="4761705"/>
              <a:ext cx="792163" cy="576263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字符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字模库</a:t>
              </a:r>
            </a:p>
          </p:txBody>
        </p:sp>
        <p:sp>
          <p:nvSpPr>
            <p:cNvPr id="377097" name="Text Box 265"/>
            <p:cNvSpPr txBox="1">
              <a:spLocks noChangeArrowheads="1"/>
            </p:cNvSpPr>
            <p:nvPr/>
          </p:nvSpPr>
          <p:spPr bwMode="auto">
            <a:xfrm>
              <a:off x="3852243" y="5339555"/>
              <a:ext cx="431800" cy="2159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MEM</a:t>
              </a:r>
            </a:p>
          </p:txBody>
        </p:sp>
        <p:sp>
          <p:nvSpPr>
            <p:cNvPr id="377098" name="Line 266"/>
            <p:cNvSpPr>
              <a:spLocks noChangeShapeType="1"/>
            </p:cNvSpPr>
            <p:nvPr/>
          </p:nvSpPr>
          <p:spPr bwMode="auto">
            <a:xfrm>
              <a:off x="4428505" y="4331493"/>
              <a:ext cx="970707" cy="0"/>
            </a:xfrm>
            <a:prstGeom prst="line">
              <a:avLst/>
            </a:prstGeom>
            <a:noFill/>
            <a:ln w="22225">
              <a:solidFill>
                <a:schemeClr val="accent2"/>
              </a:solidFill>
              <a:round/>
              <a:headEnd type="triangle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7099" name="Line 267"/>
            <p:cNvSpPr>
              <a:spLocks noChangeShapeType="1"/>
            </p:cNvSpPr>
            <p:nvPr/>
          </p:nvSpPr>
          <p:spPr bwMode="auto">
            <a:xfrm flipH="1" flipV="1">
              <a:off x="5580112" y="5015704"/>
              <a:ext cx="1152698" cy="1"/>
            </a:xfrm>
            <a:prstGeom prst="line">
              <a:avLst/>
            </a:prstGeom>
            <a:noFill/>
            <a:ln w="22225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257"/>
            <p:cNvSpPr txBox="1">
              <a:spLocks noChangeArrowheads="1"/>
            </p:cNvSpPr>
            <p:nvPr/>
          </p:nvSpPr>
          <p:spPr bwMode="auto">
            <a:xfrm>
              <a:off x="5727228" y="4653136"/>
              <a:ext cx="788988" cy="287338"/>
            </a:xfrm>
            <a:prstGeom prst="rect">
              <a:avLst/>
            </a:prstGeom>
            <a:solidFill>
              <a:srgbClr val="99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5000"/>
                </a:lnSpc>
              </a:pPr>
              <a:r>
                <a:rPr lang="zh-CN" altLang="en-US" sz="1800" dirty="0">
                  <a:solidFill>
                    <a:srgbClr val="FF3300"/>
                  </a:solidFill>
                </a:rPr>
                <a:t>交换码</a:t>
              </a:r>
            </a:p>
          </p:txBody>
        </p:sp>
        <p:sp>
          <p:nvSpPr>
            <p:cNvPr id="54" name="Text Box 252"/>
            <p:cNvSpPr txBox="1">
              <a:spLocks noChangeArrowheads="1"/>
            </p:cNvSpPr>
            <p:nvPr/>
          </p:nvSpPr>
          <p:spPr bwMode="auto">
            <a:xfrm>
              <a:off x="6948264" y="4871242"/>
              <a:ext cx="933227" cy="285255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I/O</a:t>
              </a:r>
              <a:r>
                <a:rPr lang="zh-CN" altLang="en-US" sz="1800" dirty="0">
                  <a:solidFill>
                    <a:schemeClr val="tx1"/>
                  </a:solidFill>
                </a:rPr>
                <a:t>接口</a:t>
              </a:r>
            </a:p>
          </p:txBody>
        </p:sp>
        <p:sp>
          <p:nvSpPr>
            <p:cNvPr id="55" name="Line 261"/>
            <p:cNvSpPr>
              <a:spLocks noChangeShapeType="1"/>
            </p:cNvSpPr>
            <p:nvPr/>
          </p:nvSpPr>
          <p:spPr bwMode="auto">
            <a:xfrm>
              <a:off x="7380758" y="4364757"/>
              <a:ext cx="0" cy="506487"/>
            </a:xfrm>
            <a:prstGeom prst="line">
              <a:avLst/>
            </a:prstGeom>
            <a:noFill/>
            <a:ln w="22225">
              <a:solidFill>
                <a:schemeClr val="tx1"/>
              </a:solidFill>
              <a:round/>
              <a:headEnd type="oval" w="med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2" name="Text Box 184"/>
          <p:cNvSpPr txBox="1">
            <a:spLocks noChangeArrowheads="1"/>
          </p:cNvSpPr>
          <p:nvPr/>
        </p:nvSpPr>
        <p:spPr bwMode="auto">
          <a:xfrm>
            <a:off x="179388" y="525126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缺省编码类型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交换码！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dirty="0">
                <a:solidFill>
                  <a:srgbClr val="990099"/>
                </a:solidFill>
              </a:rPr>
              <a:t>内码</a:t>
            </a:r>
            <a:r>
              <a:rPr lang="zh-CN" altLang="en-US" sz="2000" dirty="0">
                <a:solidFill>
                  <a:schemeClr val="tx1"/>
                </a:solidFill>
              </a:rPr>
              <a:t>常称为</a:t>
            </a:r>
            <a:r>
              <a:rPr lang="zh-CN" altLang="en-US" sz="2000" u="sng" dirty="0">
                <a:solidFill>
                  <a:srgbClr val="990099"/>
                </a:solidFill>
              </a:rPr>
              <a:t>字符数据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70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70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7055" grpId="0"/>
      <p:bldP spid="48" grpId="0" animBg="1"/>
      <p:bldP spid="51" grpId="0" animBg="1"/>
      <p:bldP spid="52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E54112-9034-4991-9D71-DDB2B5933411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210105" name="Text Box 185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常见的字符编码：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缺省指交换码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210150" name="Group 2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19469563"/>
              </p:ext>
            </p:extLst>
          </p:nvPr>
        </p:nvGraphicFramePr>
        <p:xfrm>
          <a:off x="323528" y="908720"/>
          <a:ext cx="8641085" cy="2664296"/>
        </p:xfrm>
        <a:graphic>
          <a:graphicData uri="http://schemas.openxmlformats.org/drawingml/2006/table">
            <a:tbl>
              <a:tblPr/>
              <a:tblGrid>
                <a:gridCol w="13681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8966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71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编码类型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码点个数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编码长度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128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美国标准信息交换码，英文，使用最广泛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EBCDIC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扩展二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十进制交换码，英文，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IBM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定义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2097"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65536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统一字符码，有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UCS-4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两种字符集，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支持各国语言，使用较广泛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2097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ANSI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256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美国国家标准协会交换码，英文，含</a:t>
                      </a:r>
                      <a:r>
                        <a:rPr kumimoji="1" lang="en-US" altLang="zh-CN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ASCII</a:t>
                      </a:r>
                      <a:r>
                        <a:rPr kumimoji="1" lang="zh-CN" altLang="en-US" sz="2000" b="1" i="0" u="none" strike="noStrike" cap="none" spc="-100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2097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GB2312-80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7445</a:t>
                      </a:r>
                    </a:p>
                  </a:txBody>
                  <a:tcPr marL="0" marR="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汉字国标码，中文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10151" name="AutoShape 23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233"/>
          <p:cNvSpPr txBox="1">
            <a:spLocks noChangeArrowheads="1"/>
          </p:cNvSpPr>
          <p:nvPr/>
        </p:nvSpPr>
        <p:spPr bwMode="auto">
          <a:xfrm>
            <a:off x="683568" y="5805264"/>
            <a:ext cx="3096344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C00000"/>
                </a:solidFill>
              </a:rPr>
              <a:t>作业</a:t>
            </a:r>
            <a:r>
              <a:rPr lang="en-US" altLang="zh-CN" dirty="0">
                <a:solidFill>
                  <a:srgbClr val="C00000"/>
                </a:solidFill>
              </a:rPr>
              <a:t>2-1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～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组合 2"/>
          <p:cNvGrpSpPr/>
          <p:nvPr/>
        </p:nvGrpSpPr>
        <p:grpSpPr>
          <a:xfrm>
            <a:off x="2309046" y="2349549"/>
            <a:ext cx="3374078" cy="1079451"/>
            <a:chOff x="2309046" y="2349549"/>
            <a:chExt cx="3374078" cy="1079451"/>
          </a:xfrm>
        </p:grpSpPr>
        <p:sp>
          <p:nvSpPr>
            <p:cNvPr id="94" name="Text Box 11"/>
            <p:cNvSpPr txBox="1">
              <a:spLocks noChangeArrowheads="1"/>
            </p:cNvSpPr>
            <p:nvPr/>
          </p:nvSpPr>
          <p:spPr bwMode="auto">
            <a:xfrm>
              <a:off x="3419872" y="2349549"/>
              <a:ext cx="1152427" cy="1079451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存储器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或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传输线路</a:t>
              </a:r>
            </a:p>
          </p:txBody>
        </p:sp>
        <p:sp>
          <p:nvSpPr>
            <p:cNvPr id="95" name="Line 104"/>
            <p:cNvSpPr>
              <a:spLocks noChangeShapeType="1"/>
            </p:cNvSpPr>
            <p:nvPr/>
          </p:nvSpPr>
          <p:spPr bwMode="auto">
            <a:xfrm>
              <a:off x="4572298" y="2996605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Line 104"/>
            <p:cNvSpPr>
              <a:spLocks noChangeShapeType="1"/>
            </p:cNvSpPr>
            <p:nvPr/>
          </p:nvSpPr>
          <p:spPr bwMode="auto">
            <a:xfrm>
              <a:off x="2309046" y="2994124"/>
              <a:ext cx="1110826" cy="2481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Text Box 93"/>
            <p:cNvSpPr txBox="1">
              <a:spLocks noChangeArrowheads="1"/>
            </p:cNvSpPr>
            <p:nvPr/>
          </p:nvSpPr>
          <p:spPr bwMode="auto">
            <a:xfrm>
              <a:off x="2988072" y="2780581"/>
              <a:ext cx="287338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64" name="Text Box 118"/>
            <p:cNvSpPr txBox="1">
              <a:spLocks noChangeArrowheads="1"/>
            </p:cNvSpPr>
            <p:nvPr/>
          </p:nvSpPr>
          <p:spPr bwMode="auto">
            <a:xfrm>
              <a:off x="4788198" y="2780581"/>
              <a:ext cx="360363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</p:grpSp>
      <p:sp>
        <p:nvSpPr>
          <p:cNvPr id="85" name="Text Box 131"/>
          <p:cNvSpPr txBox="1">
            <a:spLocks noChangeArrowheads="1"/>
          </p:cNvSpPr>
          <p:nvPr/>
        </p:nvSpPr>
        <p:spPr bwMode="auto">
          <a:xfrm>
            <a:off x="3131841" y="4911551"/>
            <a:ext cx="58327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zh-CN" altLang="en-US" dirty="0">
                <a:solidFill>
                  <a:schemeClr val="tx1"/>
                </a:solidFill>
              </a:rPr>
              <a:t>校验码∈合法码字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r>
              <a:rPr lang="zh-CN" altLang="en-US" u="sng" dirty="0">
                <a:solidFill>
                  <a:schemeClr val="tx1"/>
                </a:solidFill>
              </a:rPr>
              <a:t>根据</a:t>
            </a:r>
            <a:r>
              <a:rPr lang="zh-CN" altLang="en-US" dirty="0">
                <a:solidFill>
                  <a:schemeClr val="tx1"/>
                </a:solidFill>
              </a:rPr>
              <a:t>非法码字→</a:t>
            </a:r>
            <a:r>
              <a:rPr lang="zh-CN" altLang="en-US" u="sng" dirty="0">
                <a:solidFill>
                  <a:srgbClr val="990099"/>
                </a:solidFill>
              </a:rPr>
              <a:t>定位</a:t>
            </a:r>
            <a:r>
              <a:rPr lang="zh-CN" altLang="en-US" dirty="0">
                <a:solidFill>
                  <a:schemeClr val="tx1"/>
                </a:solidFill>
              </a:rPr>
              <a:t>错误→</a:t>
            </a:r>
            <a:r>
              <a:rPr lang="zh-CN" altLang="en-US" u="sng" dirty="0">
                <a:solidFill>
                  <a:srgbClr val="990099"/>
                </a:solidFill>
              </a:rPr>
              <a:t>纠正</a:t>
            </a:r>
            <a:r>
              <a:rPr lang="zh-CN" altLang="en-US" dirty="0">
                <a:solidFill>
                  <a:schemeClr val="tx1"/>
                </a:solidFill>
              </a:rPr>
              <a:t>错误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取反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椭圆 1"/>
          <p:cNvSpPr/>
          <p:nvPr/>
        </p:nvSpPr>
        <p:spPr bwMode="auto">
          <a:xfrm>
            <a:off x="2771800" y="2851324"/>
            <a:ext cx="144264" cy="561008"/>
          </a:xfrm>
          <a:prstGeom prst="ellipse">
            <a:avLst/>
          </a:prstGeom>
          <a:solidFill>
            <a:srgbClr val="CCCCFF"/>
          </a:solidFill>
          <a:ln w="15875" cap="flat" cmpd="sng" algn="ctr">
            <a:solidFill>
              <a:srgbClr val="FF3399"/>
            </a:solidFill>
            <a:prstDash val="sysDot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sp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30C661-6600-44DF-9B78-B8289BB0D6B1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218119" name="Text Box 7"/>
          <p:cNvSpPr txBox="1">
            <a:spLocks noChangeArrowheads="1"/>
          </p:cNvSpPr>
          <p:nvPr/>
        </p:nvSpPr>
        <p:spPr bwMode="auto">
          <a:xfrm>
            <a:off x="179388" y="821610"/>
            <a:ext cx="8785349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436688" indent="-14366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数据校验过程：   </a:t>
            </a:r>
            <a:r>
              <a:rPr lang="en-US" altLang="zh-CN" sz="2000" dirty="0">
                <a:solidFill>
                  <a:schemeClr val="tx1"/>
                </a:solidFill>
              </a:rPr>
              <a:t>--</a:t>
            </a:r>
            <a:r>
              <a:rPr lang="zh-CN" altLang="en-US" sz="2000" dirty="0">
                <a:solidFill>
                  <a:schemeClr val="tx1"/>
                </a:solidFill>
              </a:rPr>
              <a:t>采用</a:t>
            </a:r>
            <a:r>
              <a:rPr lang="zh-CN" altLang="en-US" sz="2000" dirty="0">
                <a:solidFill>
                  <a:srgbClr val="FF3399"/>
                </a:solidFill>
              </a:rPr>
              <a:t>冗余校验</a:t>
            </a:r>
            <a:r>
              <a:rPr lang="zh-CN" altLang="en-US" sz="2000" dirty="0">
                <a:solidFill>
                  <a:schemeClr val="tx1"/>
                </a:solidFill>
              </a:rPr>
              <a:t>思想</a:t>
            </a:r>
            <a:endParaRPr lang="zh-CN" altLang="en-US" dirty="0">
              <a:solidFill>
                <a:schemeClr val="tx1"/>
              </a:solidFill>
            </a:endParaRP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①用待发数据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一起传送</a:t>
            </a:r>
          </a:p>
          <a:p>
            <a:pPr marL="1436688" indent="-1436688"/>
            <a:r>
              <a:rPr lang="zh-CN" altLang="en-US" dirty="0">
                <a:solidFill>
                  <a:schemeClr val="tx1"/>
                </a:solidFill>
              </a:rPr>
              <a:t>     ②用接收数据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u="sng" dirty="0">
                <a:solidFill>
                  <a:srgbClr val="990099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校验信息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</a:t>
            </a:r>
            <a:r>
              <a:rPr lang="zh-CN" altLang="en-US" u="sng" dirty="0">
                <a:solidFill>
                  <a:srgbClr val="990099"/>
                </a:solidFill>
              </a:rPr>
              <a:t>校验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rgbClr val="990099"/>
                </a:solidFill>
              </a:rPr>
              <a:t>返回</a:t>
            </a:r>
            <a:r>
              <a:rPr lang="zh-CN" altLang="en-US" dirty="0">
                <a:solidFill>
                  <a:schemeClr val="tx1"/>
                </a:solidFill>
              </a:rPr>
              <a:t>状态</a:t>
            </a:r>
          </a:p>
        </p:txBody>
      </p:sp>
      <p:sp>
        <p:nvSpPr>
          <p:cNvPr id="218120" name="Text Box 8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五、校验码</a:t>
            </a:r>
          </a:p>
        </p:txBody>
      </p:sp>
      <p:sp>
        <p:nvSpPr>
          <p:cNvPr id="218243" name="Text Box 131"/>
          <p:cNvSpPr txBox="1">
            <a:spLocks noChangeArrowheads="1"/>
          </p:cNvSpPr>
          <p:nvPr/>
        </p:nvSpPr>
        <p:spPr bwMode="auto">
          <a:xfrm>
            <a:off x="179388" y="3501008"/>
            <a:ext cx="6295501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*校验码：</a:t>
            </a:r>
            <a:r>
              <a:rPr lang="zh-CN" altLang="en-US" dirty="0">
                <a:solidFill>
                  <a:schemeClr val="tx1"/>
                </a:solidFill>
              </a:rPr>
              <a:t>指由</a:t>
            </a:r>
            <a:r>
              <a:rPr lang="zh-CN" altLang="en-US" u="sng" dirty="0">
                <a:solidFill>
                  <a:srgbClr val="990099"/>
                </a:solidFill>
              </a:rPr>
              <a:t>数据位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rgbClr val="990099"/>
                </a:solidFill>
              </a:rPr>
              <a:t>校验位</a:t>
            </a:r>
            <a:r>
              <a:rPr lang="zh-CN" altLang="en-US" dirty="0">
                <a:solidFill>
                  <a:schemeClr val="tx1"/>
                </a:solidFill>
              </a:rPr>
              <a:t>组成的编码</a:t>
            </a:r>
            <a:endParaRPr lang="en-US" altLang="zh-CN" sz="2800" dirty="0">
              <a:solidFill>
                <a:srgbClr val="FF3399"/>
              </a:solidFill>
            </a:endParaRPr>
          </a:p>
        </p:txBody>
      </p:sp>
      <p:sp>
        <p:nvSpPr>
          <p:cNvPr id="218244" name="Text Box 132"/>
          <p:cNvSpPr txBox="1">
            <a:spLocks noChangeArrowheads="1"/>
          </p:cNvSpPr>
          <p:nvPr/>
        </p:nvSpPr>
        <p:spPr bwMode="auto">
          <a:xfrm>
            <a:off x="179388" y="587727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773488" indent="-37734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校验码类型：</a:t>
            </a:r>
            <a:r>
              <a:rPr lang="zh-CN" altLang="en-US" spc="-30" dirty="0">
                <a:solidFill>
                  <a:schemeClr val="tx1"/>
                </a:solidFill>
              </a:rPr>
              <a:t>奇偶校验码、海明校验码，循环冗余校验码</a:t>
            </a:r>
            <a:r>
              <a:rPr lang="en-US" altLang="zh-CN" sz="2000" dirty="0">
                <a:solidFill>
                  <a:schemeClr val="tx1"/>
                </a:solidFill>
              </a:rPr>
              <a:t>(CRC)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0" name="Text Box 131"/>
          <p:cNvSpPr txBox="1">
            <a:spLocks noChangeArrowheads="1"/>
          </p:cNvSpPr>
          <p:nvPr/>
        </p:nvSpPr>
        <p:spPr bwMode="auto">
          <a:xfrm>
            <a:off x="179513" y="4471952"/>
            <a:ext cx="7922392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*校验原理：</a:t>
            </a:r>
            <a:r>
              <a:rPr lang="zh-CN" altLang="en-US" dirty="0">
                <a:solidFill>
                  <a:schemeClr val="accent2"/>
                </a:solidFill>
              </a:rPr>
              <a:t>基础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pc="-100" dirty="0">
                <a:solidFill>
                  <a:schemeClr val="tx1"/>
                </a:solidFill>
              </a:rPr>
              <a:t>接收的校验码∈</a:t>
            </a:r>
            <a:r>
              <a:rPr lang="en-US" altLang="zh-CN" spc="-100" dirty="0">
                <a:solidFill>
                  <a:schemeClr val="tx1"/>
                </a:solidFill>
              </a:rPr>
              <a:t>{</a:t>
            </a:r>
            <a:r>
              <a:rPr lang="zh-CN" altLang="en-US" spc="-100" dirty="0">
                <a:solidFill>
                  <a:schemeClr val="tx1"/>
                </a:solidFill>
              </a:rPr>
              <a:t>合法码字</a:t>
            </a:r>
            <a:r>
              <a:rPr lang="en-US" altLang="zh-CN" spc="-100" dirty="0">
                <a:solidFill>
                  <a:schemeClr val="tx1"/>
                </a:solidFill>
              </a:rPr>
              <a:t>,</a:t>
            </a:r>
            <a:r>
              <a:rPr lang="zh-CN" altLang="en-US" spc="-100" dirty="0">
                <a:solidFill>
                  <a:schemeClr val="tx1"/>
                </a:solidFill>
              </a:rPr>
              <a:t>非法码字</a:t>
            </a:r>
            <a:r>
              <a:rPr lang="en-US" altLang="zh-CN" spc="-100" dirty="0">
                <a:solidFill>
                  <a:schemeClr val="tx1"/>
                </a:solidFill>
              </a:rPr>
              <a:t>}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                    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6658719" y="3540358"/>
            <a:ext cx="2233761" cy="1670259"/>
            <a:chOff x="6514703" y="3518295"/>
            <a:chExt cx="2233761" cy="1670259"/>
          </a:xfrm>
        </p:grpSpPr>
        <p:sp>
          <p:nvSpPr>
            <p:cNvPr id="86" name="Text Box 257"/>
            <p:cNvSpPr txBox="1">
              <a:spLocks noChangeArrowheads="1"/>
            </p:cNvSpPr>
            <p:nvPr/>
          </p:nvSpPr>
          <p:spPr bwMode="auto">
            <a:xfrm>
              <a:off x="6514703" y="3518295"/>
              <a:ext cx="1729705" cy="409982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/>
              <a:r>
                <a:rPr lang="en-US" altLang="zh-CN" sz="2200" dirty="0">
                  <a:solidFill>
                    <a:schemeClr val="tx1"/>
                  </a:solidFill>
                </a:rPr>
                <a:t>(</a:t>
              </a:r>
              <a:r>
                <a:rPr lang="zh-CN" altLang="en-US" sz="2200" dirty="0">
                  <a:solidFill>
                    <a:srgbClr val="FF3399"/>
                  </a:solidFill>
                </a:rPr>
                <a:t>码距</a:t>
              </a:r>
              <a:r>
                <a:rPr lang="zh-CN" altLang="en-US" sz="2200" dirty="0">
                  <a:solidFill>
                    <a:schemeClr val="tx1"/>
                  </a:solidFill>
                </a:rPr>
                <a:t>应</a:t>
              </a:r>
              <a:r>
                <a:rPr lang="zh-CN" altLang="en-US" sz="2200" dirty="0">
                  <a:solidFill>
                    <a:srgbClr val="FF3399"/>
                  </a:solidFill>
                </a:rPr>
                <a:t>≥</a:t>
              </a:r>
              <a:r>
                <a:rPr lang="en-US" altLang="zh-CN" sz="2200" dirty="0">
                  <a:solidFill>
                    <a:srgbClr val="FF3399"/>
                  </a:solidFill>
                </a:rPr>
                <a:t>2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endParaRPr lang="zh-CN" altLang="en-US" sz="220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直接箭头连接符 5"/>
            <p:cNvCxnSpPr/>
            <p:nvPr/>
          </p:nvCxnSpPr>
          <p:spPr bwMode="auto">
            <a:xfrm flipH="1">
              <a:off x="8310660" y="3717035"/>
              <a:ext cx="437803" cy="0"/>
            </a:xfrm>
            <a:prstGeom prst="straightConnector1">
              <a:avLst/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87" name="直接箭头连接符 86"/>
            <p:cNvCxnSpPr/>
            <p:nvPr/>
          </p:nvCxnSpPr>
          <p:spPr bwMode="auto">
            <a:xfrm rot="5400000" flipH="1" flipV="1">
              <a:off x="7452046" y="3892136"/>
              <a:ext cx="1471513" cy="1121323"/>
            </a:xfrm>
            <a:prstGeom prst="bentConnector3">
              <a:avLst>
                <a:gd name="adj1" fmla="val -304"/>
              </a:avLst>
            </a:prstGeom>
            <a:noFill/>
            <a:ln w="2222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</p:grpSp>
      <p:grpSp>
        <p:nvGrpSpPr>
          <p:cNvPr id="5" name="组合 4"/>
          <p:cNvGrpSpPr/>
          <p:nvPr/>
        </p:nvGrpSpPr>
        <p:grpSpPr>
          <a:xfrm>
            <a:off x="1116409" y="2348533"/>
            <a:ext cx="7776071" cy="1080467"/>
            <a:chOff x="1116409" y="2276872"/>
            <a:chExt cx="7776071" cy="1080467"/>
          </a:xfrm>
        </p:grpSpPr>
        <p:sp>
          <p:nvSpPr>
            <p:cNvPr id="52" name="Rectangle 40"/>
            <p:cNvSpPr>
              <a:spLocks noChangeArrowheads="1"/>
            </p:cNvSpPr>
            <p:nvPr/>
          </p:nvSpPr>
          <p:spPr bwMode="auto">
            <a:xfrm>
              <a:off x="1116409" y="2277888"/>
              <a:ext cx="1584325" cy="1079451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3" name="Rectangle 41"/>
            <p:cNvSpPr>
              <a:spLocks noChangeArrowheads="1"/>
            </p:cNvSpPr>
            <p:nvPr/>
          </p:nvSpPr>
          <p:spPr bwMode="auto">
            <a:xfrm>
              <a:off x="5289848" y="2277889"/>
              <a:ext cx="3602632" cy="1079450"/>
            </a:xfrm>
            <a:prstGeom prst="rect">
              <a:avLst/>
            </a:prstGeom>
            <a:noFill/>
            <a:ln w="19050">
              <a:solidFill>
                <a:srgbClr val="333333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6" name="Text Box 94"/>
            <p:cNvSpPr txBox="1">
              <a:spLocks noChangeArrowheads="1"/>
            </p:cNvSpPr>
            <p:nvPr/>
          </p:nvSpPr>
          <p:spPr bwMode="auto">
            <a:xfrm>
              <a:off x="1837134" y="2996952"/>
              <a:ext cx="720725" cy="288033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57" name="Line 95"/>
            <p:cNvSpPr>
              <a:spLocks noChangeShapeType="1"/>
            </p:cNvSpPr>
            <p:nvPr/>
          </p:nvSpPr>
          <p:spPr bwMode="auto">
            <a:xfrm flipV="1">
              <a:off x="2556272" y="3212976"/>
              <a:ext cx="863600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8" name="Text Box 96"/>
            <p:cNvSpPr txBox="1">
              <a:spLocks noChangeArrowheads="1"/>
            </p:cNvSpPr>
            <p:nvPr/>
          </p:nvSpPr>
          <p:spPr bwMode="auto">
            <a:xfrm>
              <a:off x="2988072" y="2996951"/>
              <a:ext cx="287338" cy="21671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</a:p>
          </p:txBody>
        </p:sp>
        <p:sp>
          <p:nvSpPr>
            <p:cNvPr id="59" name="Line 97"/>
            <p:cNvSpPr>
              <a:spLocks noChangeShapeType="1"/>
            </p:cNvSpPr>
            <p:nvPr/>
          </p:nvSpPr>
          <p:spPr bwMode="auto">
            <a:xfrm flipV="1">
              <a:off x="1549797" y="3212976"/>
              <a:ext cx="28733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AutoShape 100"/>
            <p:cNvSpPr>
              <a:spLocks noChangeArrowheads="1"/>
            </p:cNvSpPr>
            <p:nvPr/>
          </p:nvSpPr>
          <p:spPr bwMode="auto">
            <a:xfrm>
              <a:off x="1260872" y="2420888"/>
              <a:ext cx="576263" cy="358775"/>
            </a:xfrm>
            <a:prstGeom prst="can">
              <a:avLst>
                <a:gd name="adj" fmla="val 351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61" name="Line 101"/>
            <p:cNvSpPr>
              <a:spLocks noChangeShapeType="1"/>
            </p:cNvSpPr>
            <p:nvPr/>
          </p:nvSpPr>
          <p:spPr bwMode="auto">
            <a:xfrm flipH="1">
              <a:off x="1548209" y="2779663"/>
              <a:ext cx="0" cy="434007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2" name="Text Box 102"/>
            <p:cNvSpPr txBox="1">
              <a:spLocks noChangeArrowheads="1"/>
            </p:cNvSpPr>
            <p:nvPr/>
          </p:nvSpPr>
          <p:spPr bwMode="auto">
            <a:xfrm>
              <a:off x="1908572" y="2276872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发送方</a:t>
              </a:r>
              <a:endParaRPr lang="zh-CN" altLang="en-US" sz="1800" dirty="0"/>
            </a:p>
          </p:txBody>
        </p:sp>
        <p:sp>
          <p:nvSpPr>
            <p:cNvPr id="63" name="Text Box 103"/>
            <p:cNvSpPr txBox="1">
              <a:spLocks noChangeArrowheads="1"/>
            </p:cNvSpPr>
            <p:nvPr/>
          </p:nvSpPr>
          <p:spPr bwMode="auto">
            <a:xfrm>
              <a:off x="6835575" y="2961309"/>
              <a:ext cx="791765" cy="324022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vert="horz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比较器</a:t>
              </a:r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403850" y="2996952"/>
              <a:ext cx="431726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106"/>
            <p:cNvSpPr txBox="1">
              <a:spLocks noChangeArrowheads="1"/>
            </p:cNvSpPr>
            <p:nvPr/>
          </p:nvSpPr>
          <p:spPr bwMode="auto">
            <a:xfrm>
              <a:off x="6474889" y="2739777"/>
              <a:ext cx="360363" cy="2571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>
              <a:defPPr>
                <a:defRPr lang="zh-CN"/>
              </a:defPPr>
              <a:lvl1pPr>
                <a:lnSpc>
                  <a:spcPct val="90000"/>
                </a:lnSpc>
                <a:defRPr sz="1800">
                  <a:solidFill>
                    <a:schemeClr val="accent2"/>
                  </a:solidFill>
                  <a:latin typeface="Times New Roman" pitchFamily="18" charset="0"/>
                </a:defRPr>
              </a:lvl1pPr>
            </a:lstStyle>
            <a:p>
              <a:r>
                <a:rPr lang="en-US" altLang="zh-CN" dirty="0">
                  <a:solidFill>
                    <a:srgbClr val="CC3300"/>
                  </a:solidFill>
                </a:rPr>
                <a:t>P</a:t>
              </a:r>
              <a:r>
                <a:rPr lang="en-US" altLang="zh-CN" dirty="0">
                  <a:solidFill>
                    <a:srgbClr val="CC3300"/>
                  </a:solidFill>
                  <a:sym typeface="Symbol"/>
                </a:rPr>
                <a:t></a:t>
              </a:r>
              <a:endParaRPr lang="en-US" altLang="zh-CN" dirty="0">
                <a:solidFill>
                  <a:srgbClr val="CC3300"/>
                </a:solidFill>
              </a:endParaRPr>
            </a:p>
          </p:txBody>
        </p:sp>
        <p:sp>
          <p:nvSpPr>
            <p:cNvPr id="67" name="Line 107"/>
            <p:cNvSpPr>
              <a:spLocks noChangeShapeType="1"/>
            </p:cNvSpPr>
            <p:nvPr/>
          </p:nvSpPr>
          <p:spPr bwMode="auto">
            <a:xfrm flipV="1">
              <a:off x="4572299" y="3212976"/>
              <a:ext cx="2263276" cy="347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Text Box 108"/>
            <p:cNvSpPr txBox="1">
              <a:spLocks noChangeArrowheads="1"/>
            </p:cNvSpPr>
            <p:nvPr/>
          </p:nvSpPr>
          <p:spPr bwMode="auto">
            <a:xfrm>
              <a:off x="4788198" y="2996952"/>
              <a:ext cx="287338" cy="2163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latin typeface="Times New Roman" pitchFamily="18" charset="0"/>
                </a:rPr>
                <a:t>P</a:t>
              </a:r>
              <a:r>
                <a:rPr lang="en-US" altLang="zh-CN" sz="1800" dirty="0">
                  <a:latin typeface="Times New Roman" pitchFamily="18" charset="0"/>
                  <a:sym typeface="Symbol"/>
                </a:rPr>
                <a:t></a:t>
              </a:r>
              <a:endParaRPr lang="en-US" altLang="zh-CN" sz="1800" dirty="0">
                <a:latin typeface="Times New Roman" pitchFamily="18" charset="0"/>
              </a:endParaRPr>
            </a:p>
          </p:txBody>
        </p:sp>
        <p:sp>
          <p:nvSpPr>
            <p:cNvPr id="69" name="Text Box 109"/>
            <p:cNvSpPr txBox="1">
              <a:spLocks noChangeArrowheads="1"/>
            </p:cNvSpPr>
            <p:nvPr/>
          </p:nvSpPr>
          <p:spPr bwMode="auto">
            <a:xfrm>
              <a:off x="6763740" y="2421583"/>
              <a:ext cx="863600" cy="287337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纠正器</a:t>
              </a:r>
              <a:endParaRPr lang="zh-CN" altLang="en-US" sz="1800" i="1" dirty="0">
                <a:solidFill>
                  <a:schemeClr val="tx1"/>
                </a:solidFill>
              </a:endParaRPr>
            </a:p>
          </p:txBody>
        </p:sp>
        <p:sp>
          <p:nvSpPr>
            <p:cNvPr id="70" name="Line 110"/>
            <p:cNvSpPr>
              <a:spLocks noChangeShapeType="1"/>
            </p:cNvSpPr>
            <p:nvPr/>
          </p:nvSpPr>
          <p:spPr bwMode="auto">
            <a:xfrm flipH="1" flipV="1">
              <a:off x="7195292" y="2708920"/>
              <a:ext cx="248" cy="2523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11"/>
            <p:cNvSpPr>
              <a:spLocks noChangeShapeType="1"/>
            </p:cNvSpPr>
            <p:nvPr/>
          </p:nvSpPr>
          <p:spPr bwMode="auto">
            <a:xfrm flipH="1" flipV="1">
              <a:off x="4572298" y="2347863"/>
              <a:ext cx="2622994" cy="1017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2" name="Text Box 112"/>
            <p:cNvSpPr txBox="1">
              <a:spLocks noChangeArrowheads="1"/>
            </p:cNvSpPr>
            <p:nvPr/>
          </p:nvSpPr>
          <p:spPr bwMode="auto">
            <a:xfrm>
              <a:off x="7699348" y="2306141"/>
              <a:ext cx="287338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73" name="Text Box 117"/>
            <p:cNvSpPr txBox="1">
              <a:spLocks noChangeArrowheads="1"/>
            </p:cNvSpPr>
            <p:nvPr/>
          </p:nvSpPr>
          <p:spPr bwMode="auto">
            <a:xfrm>
              <a:off x="5683124" y="2852936"/>
              <a:ext cx="720725" cy="289272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函数</a:t>
              </a:r>
              <a:r>
                <a:rPr lang="en-US" altLang="zh-CN" sz="1800" i="1" dirty="0">
                  <a:solidFill>
                    <a:schemeClr val="tx1"/>
                  </a:solidFill>
                  <a:latin typeface="Times New Roman" pitchFamily="18" charset="0"/>
                </a:rPr>
                <a:t>f</a:t>
              </a:r>
            </a:p>
          </p:txBody>
        </p:sp>
        <p:sp>
          <p:nvSpPr>
            <p:cNvPr id="75" name="Line 119"/>
            <p:cNvSpPr>
              <a:spLocks noChangeShapeType="1"/>
            </p:cNvSpPr>
            <p:nvPr/>
          </p:nvSpPr>
          <p:spPr bwMode="auto">
            <a:xfrm flipH="1" flipV="1">
              <a:off x="5436096" y="2565250"/>
              <a:ext cx="0" cy="362175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 wrap="square">
              <a:noAutofit/>
            </a:bodyPr>
            <a:lstStyle/>
            <a:p>
              <a:endParaRPr lang="zh-CN" altLang="en-US"/>
            </a:p>
          </p:txBody>
        </p:sp>
        <p:sp>
          <p:nvSpPr>
            <p:cNvPr id="76" name="Line 120"/>
            <p:cNvSpPr>
              <a:spLocks noChangeShapeType="1"/>
            </p:cNvSpPr>
            <p:nvPr/>
          </p:nvSpPr>
          <p:spPr bwMode="auto">
            <a:xfrm>
              <a:off x="5434310" y="2564904"/>
              <a:ext cx="1329429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7" name="Line 121"/>
            <p:cNvSpPr>
              <a:spLocks noChangeShapeType="1"/>
            </p:cNvSpPr>
            <p:nvPr/>
          </p:nvSpPr>
          <p:spPr bwMode="auto">
            <a:xfrm>
              <a:off x="7627341" y="2564904"/>
              <a:ext cx="432048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AutoShape 122"/>
            <p:cNvSpPr>
              <a:spLocks noChangeArrowheads="1"/>
            </p:cNvSpPr>
            <p:nvPr/>
          </p:nvSpPr>
          <p:spPr bwMode="auto">
            <a:xfrm>
              <a:off x="7771157" y="2780928"/>
              <a:ext cx="576263" cy="358775"/>
            </a:xfrm>
            <a:prstGeom prst="can">
              <a:avLst>
                <a:gd name="adj" fmla="val 35167"/>
              </a:avLst>
            </a:prstGeom>
            <a:noFill/>
            <a:ln w="19050">
              <a:solidFill>
                <a:srgbClr val="000000"/>
              </a:solidFill>
              <a:round/>
              <a:headEnd/>
              <a:tailEnd/>
            </a:ln>
          </p:spPr>
          <p:txBody>
            <a:bodyPr anchor="ctr"/>
            <a:lstStyle/>
            <a:p>
              <a:endParaRPr lang="zh-CN" altLang="en-US"/>
            </a:p>
          </p:txBody>
        </p:sp>
        <p:sp>
          <p:nvSpPr>
            <p:cNvPr id="79" name="Line 123"/>
            <p:cNvSpPr>
              <a:spLocks noChangeShapeType="1"/>
            </p:cNvSpPr>
            <p:nvPr/>
          </p:nvSpPr>
          <p:spPr bwMode="auto">
            <a:xfrm flipH="1">
              <a:off x="8059387" y="2564903"/>
              <a:ext cx="1" cy="324038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0" name="Text Box 124"/>
            <p:cNvSpPr txBox="1">
              <a:spLocks noChangeArrowheads="1"/>
            </p:cNvSpPr>
            <p:nvPr/>
          </p:nvSpPr>
          <p:spPr bwMode="auto">
            <a:xfrm>
              <a:off x="8101905" y="2276872"/>
              <a:ext cx="790575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000000"/>
                  </a:solidFill>
                  <a:latin typeface="Times New Roman" pitchFamily="18" charset="0"/>
                </a:rPr>
                <a:t>接收方</a:t>
              </a:r>
              <a:endParaRPr lang="zh-CN" altLang="en-US" sz="1800" dirty="0"/>
            </a:p>
          </p:txBody>
        </p:sp>
        <p:sp>
          <p:nvSpPr>
            <p:cNvPr id="81" name="Text Box 125"/>
            <p:cNvSpPr txBox="1">
              <a:spLocks noChangeArrowheads="1"/>
            </p:cNvSpPr>
            <p:nvPr/>
          </p:nvSpPr>
          <p:spPr bwMode="auto">
            <a:xfrm>
              <a:off x="4675012" y="2349574"/>
              <a:ext cx="5762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  <a:latin typeface="Times New Roman" pitchFamily="18" charset="0"/>
                </a:rPr>
                <a:t>CHK</a:t>
              </a:r>
              <a:endParaRPr lang="zh-CN" altLang="en-US" sz="1800" dirty="0">
                <a:solidFill>
                  <a:srgbClr val="990099"/>
                </a:solidFill>
                <a:latin typeface="Times New Roman" pitchFamily="18" charset="0"/>
              </a:endParaRPr>
            </a:p>
          </p:txBody>
        </p:sp>
        <p:sp>
          <p:nvSpPr>
            <p:cNvPr id="82" name="Line 129"/>
            <p:cNvSpPr>
              <a:spLocks noChangeShapeType="1"/>
            </p:cNvSpPr>
            <p:nvPr/>
          </p:nvSpPr>
          <p:spPr bwMode="auto">
            <a:xfrm flipH="1" flipV="1">
              <a:off x="2700734" y="2348880"/>
              <a:ext cx="7191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Text Box 108"/>
            <p:cNvSpPr txBox="1">
              <a:spLocks noChangeArrowheads="1"/>
            </p:cNvSpPr>
            <p:nvPr/>
          </p:nvSpPr>
          <p:spPr bwMode="auto">
            <a:xfrm>
              <a:off x="7267300" y="2667886"/>
              <a:ext cx="183459" cy="258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FF3399"/>
                  </a:solidFill>
                  <a:latin typeface="Times New Roman" pitchFamily="18" charset="0"/>
                </a:rPr>
                <a:t>S</a:t>
              </a:r>
            </a:p>
          </p:txBody>
        </p:sp>
        <p:cxnSp>
          <p:nvCxnSpPr>
            <p:cNvPr id="84" name="直接连接符 83"/>
            <p:cNvCxnSpPr/>
            <p:nvPr/>
          </p:nvCxnSpPr>
          <p:spPr bwMode="auto">
            <a:xfrm>
              <a:off x="7195292" y="2348880"/>
              <a:ext cx="0" cy="72008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Line 92"/>
            <p:cNvSpPr>
              <a:spLocks noChangeShapeType="1"/>
            </p:cNvSpPr>
            <p:nvPr/>
          </p:nvSpPr>
          <p:spPr bwMode="auto">
            <a:xfrm>
              <a:off x="1548209" y="2924944"/>
              <a:ext cx="863551" cy="0"/>
            </a:xfrm>
            <a:prstGeom prst="line">
              <a:avLst/>
            </a:prstGeom>
            <a:noFill/>
            <a:ln w="31750" cmpd="dbl">
              <a:solidFill>
                <a:schemeClr val="accent2"/>
              </a:solidFill>
              <a:round/>
              <a:headEnd type="oval" w="med" len="med"/>
              <a:tailEnd type="non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98" name="Text Box 131"/>
          <p:cNvSpPr txBox="1">
            <a:spLocks noChangeArrowheads="1"/>
          </p:cNvSpPr>
          <p:nvPr/>
        </p:nvSpPr>
        <p:spPr bwMode="auto">
          <a:xfrm>
            <a:off x="862333" y="4032066"/>
            <a:ext cx="7886131" cy="477054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码距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—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任意</a:t>
            </a:r>
            <a:r>
              <a:rPr lang="en-US" altLang="zh-CN" sz="2000" spc="-3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个编码中</a:t>
            </a:r>
            <a:r>
              <a:rPr lang="zh-CN" altLang="en-US" sz="2000" u="sng" spc="-30" dirty="0">
                <a:solidFill>
                  <a:schemeClr val="accent2"/>
                </a:solidFill>
                <a:latin typeface="+mn-ea"/>
                <a:ea typeface="+mn-ea"/>
              </a:rPr>
              <a:t>位值不同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的</a:t>
            </a:r>
            <a:r>
              <a:rPr lang="zh-CN" altLang="en-US" sz="2000" u="sng" spc="-30" dirty="0">
                <a:solidFill>
                  <a:schemeClr val="tx1"/>
                </a:solidFill>
                <a:latin typeface="+mn-ea"/>
                <a:ea typeface="+mn-ea"/>
              </a:rPr>
              <a:t>个数最小值</a:t>
            </a:r>
            <a:r>
              <a:rPr lang="zh-CN" altLang="en-US" sz="2000" spc="-3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zh-CN" altLang="en-US" sz="1800" spc="-30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lang="en-US" altLang="zh-CN" sz="1800" spc="-30" dirty="0">
                <a:solidFill>
                  <a:schemeClr val="tx1"/>
                </a:solidFill>
                <a:latin typeface="+mn-ea"/>
                <a:ea typeface="+mn-ea"/>
              </a:rPr>
              <a:t>{000,011,101,110}</a:t>
            </a:r>
            <a:r>
              <a:rPr lang="zh-CN" altLang="en-US" sz="1800" spc="-3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z="1800" spc="-30" dirty="0">
                <a:solidFill>
                  <a:schemeClr val="tx1"/>
                </a:solidFill>
                <a:latin typeface="+mn-ea"/>
                <a:ea typeface="+mn-ea"/>
              </a:rPr>
              <a:t>2</a:t>
            </a:r>
            <a:endParaRPr lang="en-US" altLang="zh-CN" sz="2000" spc="-3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18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182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/>
                                        <p:tgtEl>
                                          <p:spTgt spid="2182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2182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218119" grpId="0"/>
      <p:bldP spid="218243" grpId="0"/>
      <p:bldP spid="218244" grpId="0"/>
      <p:bldP spid="50" grpId="0"/>
      <p:bldP spid="9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25</a:t>
            </a:fld>
            <a:endParaRPr lang="en-US" altLang="zh-CN"/>
          </a:p>
        </p:txBody>
      </p:sp>
      <p:sp>
        <p:nvSpPr>
          <p:cNvPr id="4" name="Text Box 5"/>
          <p:cNvSpPr txBox="1">
            <a:spLocks noChangeArrowheads="1"/>
          </p:cNvSpPr>
          <p:nvPr/>
        </p:nvSpPr>
        <p:spPr bwMode="auto">
          <a:xfrm>
            <a:off x="179388" y="332656"/>
            <a:ext cx="8785225" cy="61965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155825" indent="-2155825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、奇偶校验码</a:t>
            </a:r>
          </a:p>
          <a:p>
            <a:pPr marL="2155825" indent="-21558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dirty="0">
                <a:solidFill>
                  <a:schemeClr val="tx1"/>
                </a:solidFill>
              </a:rPr>
              <a:t>使校验码中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的位数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rgbClr val="990099"/>
                </a:solidFill>
              </a:rPr>
              <a:t>奇数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zh-CN" altLang="en-US" dirty="0">
                <a:solidFill>
                  <a:srgbClr val="990099"/>
                </a:solidFill>
              </a:rPr>
              <a:t>偶数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endParaRPr lang="en-US" altLang="zh-CN" dirty="0">
              <a:solidFill>
                <a:schemeClr val="tx1"/>
              </a:solidFill>
            </a:endParaRPr>
          </a:p>
          <a:p>
            <a:pPr marL="2155825" indent="-2155825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sz="2000" dirty="0">
              <a:solidFill>
                <a:srgbClr val="C00000"/>
              </a:solidFill>
            </a:endParaRPr>
          </a:p>
          <a:p>
            <a:pPr marL="2155825" indent="-2155825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校验位的编码方法：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155825" indent="-21558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奇校验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155825" indent="-2155825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偶校验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校验方法：</a:t>
            </a:r>
            <a:endParaRPr lang="zh-CN" altLang="en-US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0"/>
              </a:spcBef>
            </a:pPr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300"/>
              </a:spcBef>
            </a:pPr>
            <a:endParaRPr lang="en-US" altLang="zh-CN" sz="2000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*应用：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2195612" y="1255693"/>
            <a:ext cx="6840884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检测校验码中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的个数</a:t>
            </a:r>
            <a:r>
              <a:rPr lang="zh-CN" altLang="en-US" dirty="0">
                <a:solidFill>
                  <a:schemeClr val="tx1"/>
                </a:solidFill>
              </a:rPr>
              <a:t>，校验有</a:t>
            </a:r>
            <a:r>
              <a:rPr lang="zh-CN" altLang="en-US" u="sng" dirty="0">
                <a:solidFill>
                  <a:srgbClr val="990099"/>
                </a:solidFill>
              </a:rPr>
              <a:t>奇校验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偶校验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←校验位只需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区分奇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偶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Text Box 78"/>
          <p:cNvSpPr txBox="1">
            <a:spLocks noChangeArrowheads="1"/>
          </p:cNvSpPr>
          <p:nvPr/>
        </p:nvSpPr>
        <p:spPr bwMode="auto">
          <a:xfrm>
            <a:off x="1547663" y="2708920"/>
            <a:ext cx="7416949" cy="1535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64800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rgbClr val="990099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 (mod 2)</a:t>
            </a:r>
          </a:p>
          <a:p>
            <a:pPr marL="2684463" indent="-2684463">
              <a:spcBef>
                <a:spcPts val="3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P=p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=m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+m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+…+m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 (mod 2)</a:t>
            </a:r>
          </a:p>
          <a:p>
            <a:pPr marL="2684463" lvl="0" indent="-26844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例</a:t>
            </a:r>
            <a:r>
              <a:rPr lang="en-US" altLang="zh-CN" sz="2000" dirty="0">
                <a:solidFill>
                  <a:srgbClr val="990099"/>
                </a:solidFill>
              </a:rPr>
              <a:t>1—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zh-CN" altLang="en-US" sz="2000" dirty="0">
                <a:solidFill>
                  <a:schemeClr val="tx1"/>
                </a:solidFill>
              </a:rPr>
              <a:t>的奇校验码为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、偶校验码为</a:t>
            </a:r>
            <a:r>
              <a:rPr lang="en-US" altLang="zh-CN" sz="2000" dirty="0">
                <a:solidFill>
                  <a:schemeClr val="tx1"/>
                </a:solidFill>
              </a:rPr>
              <a:t>1010010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2843808" y="1844824"/>
            <a:ext cx="2592288" cy="360000"/>
            <a:chOff x="5255295" y="3016002"/>
            <a:chExt cx="2592288" cy="360000"/>
          </a:xfrm>
        </p:grpSpPr>
        <p:sp>
          <p:nvSpPr>
            <p:cNvPr id="11" name="Text Box 75"/>
            <p:cNvSpPr txBox="1">
              <a:spLocks noChangeArrowheads="1"/>
            </p:cNvSpPr>
            <p:nvPr/>
          </p:nvSpPr>
          <p:spPr bwMode="auto">
            <a:xfrm>
              <a:off x="5255295" y="3016002"/>
              <a:ext cx="1440160" cy="36000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22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22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 Box 76"/>
            <p:cNvSpPr txBox="1">
              <a:spLocks noChangeArrowheads="1"/>
            </p:cNvSpPr>
            <p:nvPr/>
          </p:nvSpPr>
          <p:spPr bwMode="auto">
            <a:xfrm>
              <a:off x="6695455" y="3016002"/>
              <a:ext cx="1152128" cy="360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22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" name="Text Box 66"/>
          <p:cNvSpPr txBox="1">
            <a:spLocks noChangeArrowheads="1"/>
          </p:cNvSpPr>
          <p:nvPr/>
        </p:nvSpPr>
        <p:spPr bwMode="auto">
          <a:xfrm>
            <a:off x="1547539" y="4120768"/>
            <a:ext cx="756096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故障字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S=P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是接收的、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形成的</a:t>
            </a:r>
          </a:p>
          <a:p>
            <a:pPr marL="2684463" indent="-2684463"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S=0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S=1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例</a:t>
            </a:r>
            <a:r>
              <a:rPr lang="en-US" altLang="zh-CN" sz="2000" dirty="0">
                <a:solidFill>
                  <a:srgbClr val="990099"/>
                </a:solidFill>
              </a:rPr>
              <a:t>2—</a:t>
            </a:r>
            <a:r>
              <a:rPr lang="zh-CN" altLang="en-US" sz="2000" dirty="0">
                <a:solidFill>
                  <a:schemeClr val="tx1"/>
                </a:solidFill>
              </a:rPr>
              <a:t>接收的校验码</a:t>
            </a:r>
            <a:r>
              <a:rPr lang="en-US" altLang="zh-CN" sz="2000" dirty="0">
                <a:solidFill>
                  <a:schemeClr val="tx1"/>
                </a:solidFill>
              </a:rPr>
              <a:t>0101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1010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1011</a:t>
            </a:r>
            <a:r>
              <a:rPr lang="zh-CN" altLang="en-US" sz="2000" dirty="0">
                <a:solidFill>
                  <a:schemeClr val="tx1"/>
                </a:solidFill>
              </a:rPr>
              <a:t>中有一个有错，编码方式？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只能检测</a:t>
            </a:r>
            <a:r>
              <a:rPr lang="zh-CN" altLang="en-US" u="sng" dirty="0">
                <a:solidFill>
                  <a:srgbClr val="990099"/>
                </a:solidFill>
              </a:rPr>
              <a:t>奇数个</a:t>
            </a:r>
            <a:r>
              <a:rPr lang="zh-CN" altLang="en-US" dirty="0">
                <a:solidFill>
                  <a:schemeClr val="tx1"/>
                </a:solidFill>
              </a:rPr>
              <a:t>错误，</a:t>
            </a:r>
            <a:r>
              <a:rPr lang="zh-CN" altLang="en-US" u="sng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纠错能力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无法定位错误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spcBef>
                <a:spcPts val="300"/>
              </a:spcBef>
            </a:pP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应用于</a:t>
            </a:r>
            <a:r>
              <a:rPr lang="en-US" altLang="zh-CN" u="sng" dirty="0">
                <a:solidFill>
                  <a:srgbClr val="990099"/>
                </a:solidFill>
              </a:rPr>
              <a:t>I/O</a:t>
            </a:r>
            <a:r>
              <a:rPr lang="zh-CN" altLang="en-US" u="sng" dirty="0">
                <a:solidFill>
                  <a:srgbClr val="990099"/>
                </a:solidFill>
              </a:rPr>
              <a:t>传输</a:t>
            </a:r>
            <a:r>
              <a:rPr lang="zh-CN" altLang="en-US" dirty="0">
                <a:solidFill>
                  <a:schemeClr val="tx1"/>
                </a:solidFill>
              </a:rPr>
              <a:t>方面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有甚于无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424810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B002DF-BB46-43AB-98FD-9927CFC7E87C}" type="slidenum">
              <a:rPr lang="en-US" altLang="zh-CN"/>
              <a:pPr/>
              <a:t>26</a:t>
            </a:fld>
            <a:endParaRPr lang="en-US" altLang="zh-CN" dirty="0"/>
          </a:p>
        </p:txBody>
      </p:sp>
      <p:sp>
        <p:nvSpPr>
          <p:cNvPr id="223397" name="Text Box 165"/>
          <p:cNvSpPr txBox="1">
            <a:spLocks noChangeArrowheads="1"/>
          </p:cNvSpPr>
          <p:nvPr/>
        </p:nvSpPr>
        <p:spPr bwMode="auto">
          <a:xfrm>
            <a:off x="179388" y="287437"/>
            <a:ext cx="8785225" cy="2092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、海明校验码              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zh-CN" altLang="en-US" spc="-140" dirty="0">
                <a:solidFill>
                  <a:schemeClr val="tx1"/>
                </a:solidFill>
              </a:rPr>
              <a:t>数据分成</a:t>
            </a:r>
            <a:r>
              <a:rPr lang="zh-CN" altLang="en-US" u="sng" spc="-140" dirty="0">
                <a:solidFill>
                  <a:srgbClr val="990099"/>
                </a:solidFill>
              </a:rPr>
              <a:t>多个有重叠</a:t>
            </a:r>
            <a:r>
              <a:rPr lang="zh-CN" altLang="en-US" spc="-140" dirty="0">
                <a:solidFill>
                  <a:schemeClr val="tx1"/>
                </a:solidFill>
              </a:rPr>
              <a:t>的组，各组采用</a:t>
            </a:r>
            <a:r>
              <a:rPr lang="zh-CN" altLang="en-US" u="sng" spc="-140" dirty="0">
                <a:solidFill>
                  <a:srgbClr val="990099"/>
                </a:solidFill>
              </a:rPr>
              <a:t>奇偶校验</a:t>
            </a:r>
            <a:r>
              <a:rPr lang="zh-CN" altLang="en-US" spc="-140" dirty="0">
                <a:solidFill>
                  <a:schemeClr val="tx1"/>
                </a:solidFill>
              </a:rPr>
              <a:t>方式</a:t>
            </a:r>
            <a:endParaRPr lang="en-US" altLang="zh-CN" spc="-14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endParaRPr lang="en-US" altLang="zh-CN" spc="-140" dirty="0">
              <a:solidFill>
                <a:schemeClr val="tx1"/>
              </a:solidFill>
            </a:endParaRPr>
          </a:p>
        </p:txBody>
      </p:sp>
      <p:sp>
        <p:nvSpPr>
          <p:cNvPr id="223399" name="Text Box 167"/>
          <p:cNvSpPr txBox="1">
            <a:spLocks noChangeArrowheads="1"/>
          </p:cNvSpPr>
          <p:nvPr/>
        </p:nvSpPr>
        <p:spPr bwMode="auto">
          <a:xfrm>
            <a:off x="2195612" y="1257141"/>
            <a:ext cx="676887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多重奇偶校验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spc="-100" dirty="0">
                <a:solidFill>
                  <a:schemeClr val="tx1"/>
                </a:solidFill>
              </a:rPr>
              <a:t>某位</a:t>
            </a:r>
            <a:r>
              <a:rPr lang="zh-CN" altLang="en-US" sz="2000" spc="-100" dirty="0">
                <a:solidFill>
                  <a:schemeClr val="tx1"/>
                </a:solidFill>
              </a:rPr>
              <a:t>错误导致</a:t>
            </a:r>
            <a:r>
              <a:rPr lang="zh-CN" altLang="en-US" sz="2000" u="sng" spc="-100" dirty="0">
                <a:solidFill>
                  <a:schemeClr val="tx1"/>
                </a:solidFill>
              </a:rPr>
              <a:t>多个</a:t>
            </a:r>
            <a:r>
              <a:rPr lang="zh-CN" altLang="en-US" sz="2000" spc="-100" dirty="0">
                <a:solidFill>
                  <a:schemeClr val="tx1"/>
                </a:solidFill>
              </a:rPr>
              <a:t>校验位出错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23401" name="Text Box 169"/>
          <p:cNvSpPr txBox="1">
            <a:spLocks noChangeArrowheads="1"/>
          </p:cNvSpPr>
          <p:nvPr/>
        </p:nvSpPr>
        <p:spPr bwMode="auto">
          <a:xfrm>
            <a:off x="2123604" y="1833205"/>
            <a:ext cx="6696868" cy="9002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zh-CN" altLang="en-US" dirty="0">
                <a:solidFill>
                  <a:schemeClr val="tx1"/>
                </a:solidFill>
              </a:rPr>
              <a:t>与检验位的</a:t>
            </a:r>
            <a:r>
              <a:rPr lang="zh-CN" altLang="en-US" u="sng" dirty="0">
                <a:solidFill>
                  <a:srgbClr val="990099"/>
                </a:solidFill>
              </a:rPr>
              <a:t>位数</a:t>
            </a:r>
            <a:r>
              <a:rPr lang="zh-CN" altLang="en-US" dirty="0">
                <a:solidFill>
                  <a:schemeClr val="tx1"/>
                </a:solidFill>
              </a:rPr>
              <a:t>有关，如</a:t>
            </a:r>
            <a:r>
              <a:rPr lang="zh-CN" altLang="en-US" u="sng" dirty="0">
                <a:solidFill>
                  <a:schemeClr val="tx1"/>
                </a:solidFill>
              </a:rPr>
              <a:t>单纠错码</a:t>
            </a:r>
            <a:r>
              <a:rPr lang="en-US" altLang="zh-CN" u="sng" dirty="0">
                <a:solidFill>
                  <a:schemeClr val="tx1"/>
                </a:solidFill>
              </a:rPr>
              <a:t>SEC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纠正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14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→＝奇偶校验组个数 ～ 错误定位能力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223405" name="Text Box 173"/>
          <p:cNvSpPr txBox="1">
            <a:spLocks noChangeArrowheads="1"/>
          </p:cNvSpPr>
          <p:nvPr/>
        </p:nvSpPr>
        <p:spPr bwMode="auto">
          <a:xfrm>
            <a:off x="179388" y="2625293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编码涉及问题：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以单纠错码为例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设数据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m</a:t>
            </a:r>
            <a:r>
              <a:rPr lang="en-US" altLang="zh-CN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，校验位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即有</a:t>
            </a:r>
            <a:r>
              <a:rPr lang="en-US" altLang="zh-CN" sz="2000" dirty="0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个奇偶检验组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则故障字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检错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纠错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684463" indent="-2684463"/>
            <a:endParaRPr lang="en-US" altLang="zh-CN" sz="1800" dirty="0">
              <a:solidFill>
                <a:schemeClr val="accent2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涉及内容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23407" name="Text Box 175"/>
          <p:cNvSpPr txBox="1">
            <a:spLocks noChangeArrowheads="1"/>
          </p:cNvSpPr>
          <p:nvPr/>
        </p:nvSpPr>
        <p:spPr bwMode="auto">
          <a:xfrm>
            <a:off x="2627659" y="5309474"/>
            <a:ext cx="4680645" cy="5561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800" rIns="90000" bIns="46800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校验码的编码规则</a:t>
            </a:r>
            <a:r>
              <a:rPr lang="en-US" altLang="zh-CN" dirty="0">
                <a:solidFill>
                  <a:schemeClr val="tx1"/>
                </a:solidFill>
              </a:rPr>
              <a:t>?  k</a:t>
            </a:r>
            <a:r>
              <a:rPr lang="zh-CN" altLang="en-US" dirty="0">
                <a:solidFill>
                  <a:schemeClr val="tx1"/>
                </a:solidFill>
              </a:rPr>
              <a:t>的取值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3995968" y="5072672"/>
            <a:ext cx="1872176" cy="288000"/>
            <a:chOff x="4355758" y="5013176"/>
            <a:chExt cx="1872673" cy="288925"/>
          </a:xfrm>
        </p:grpSpPr>
        <p:sp>
          <p:nvSpPr>
            <p:cNvPr id="223408" name="AutoShape 176"/>
            <p:cNvSpPr>
              <a:spLocks noChangeArrowheads="1"/>
            </p:cNvSpPr>
            <p:nvPr/>
          </p:nvSpPr>
          <p:spPr bwMode="auto">
            <a:xfrm>
              <a:off x="4355758" y="5013176"/>
              <a:ext cx="288077" cy="288925"/>
            </a:xfrm>
            <a:prstGeom prst="downArrow">
              <a:avLst>
                <a:gd name="adj1" fmla="val 35365"/>
                <a:gd name="adj2" fmla="val 47060"/>
              </a:avLst>
            </a:prstGeom>
            <a:solidFill>
              <a:srgbClr val="CC99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223409" name="AutoShape 177"/>
            <p:cNvSpPr>
              <a:spLocks noChangeArrowheads="1"/>
            </p:cNvSpPr>
            <p:nvPr/>
          </p:nvSpPr>
          <p:spPr bwMode="auto">
            <a:xfrm>
              <a:off x="5940354" y="5013176"/>
              <a:ext cx="288077" cy="288925"/>
            </a:xfrm>
            <a:prstGeom prst="downArrow">
              <a:avLst>
                <a:gd name="adj1" fmla="val 35364"/>
                <a:gd name="adj2" fmla="val 47060"/>
              </a:avLst>
            </a:prstGeom>
            <a:solidFill>
              <a:srgbClr val="99CCFF">
                <a:alpha val="60001"/>
              </a:srgbClr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3406" name="Text Box 174"/>
          <p:cNvSpPr txBox="1">
            <a:spLocks noChangeArrowheads="1"/>
          </p:cNvSpPr>
          <p:nvPr/>
        </p:nvSpPr>
        <p:spPr bwMode="auto">
          <a:xfrm>
            <a:off x="1943967" y="4065453"/>
            <a:ext cx="702052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时无错误，</a:t>
            </a:r>
            <a:r>
              <a:rPr lang="en-US" altLang="zh-CN" dirty="0">
                <a:solidFill>
                  <a:schemeClr val="tx1"/>
                </a:solidFill>
              </a:rPr>
              <a:t>S≠0</a:t>
            </a:r>
            <a:r>
              <a:rPr lang="zh-CN" altLang="en-US" dirty="0">
                <a:solidFill>
                  <a:schemeClr val="tx1"/>
                </a:solidFill>
              </a:rPr>
              <a:t>时有错误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rgbClr val="990099"/>
                </a:solidFill>
              </a:rPr>
              <a:t>S</a:t>
            </a:r>
            <a:r>
              <a:rPr lang="zh-CN" altLang="en-US" u="sng" dirty="0">
                <a:solidFill>
                  <a:srgbClr val="990099"/>
                </a:solidFill>
              </a:rPr>
              <a:t>值表示错误位置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k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，纠错时位值</a:t>
            </a:r>
            <a:r>
              <a:rPr lang="zh-CN" altLang="en-US" u="sng" dirty="0">
                <a:solidFill>
                  <a:srgbClr val="990099"/>
                </a:solidFill>
              </a:rPr>
              <a:t>取反</a:t>
            </a:r>
          </a:p>
        </p:txBody>
      </p:sp>
      <p:sp>
        <p:nvSpPr>
          <p:cNvPr id="223415" name="AutoShape 18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770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23424" name="AutoShape 192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18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3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234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34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234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2234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23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3399" grpId="0"/>
      <p:bldP spid="223401" grpId="0"/>
      <p:bldP spid="223405" grpId="0"/>
      <p:bldP spid="22340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0F196F-76CA-417E-8406-136A7897435C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7586" name="Text Box 418"/>
          <p:cNvSpPr txBox="1">
            <a:spLocks noChangeArrowheads="1"/>
          </p:cNvSpPr>
          <p:nvPr/>
        </p:nvSpPr>
        <p:spPr bwMode="auto">
          <a:xfrm>
            <a:off x="179388" y="404664"/>
            <a:ext cx="8785225" cy="15511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校验位的位数确定：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以单纠错码为例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校验能力要求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最多有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个错，故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-1≥n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</a:p>
          <a:p>
            <a:pPr marL="2684463" indent="-2684463"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校验位数</a:t>
            </a:r>
            <a:r>
              <a:rPr lang="en-US" altLang="zh-CN" dirty="0">
                <a:solidFill>
                  <a:schemeClr val="accent2"/>
                </a:solidFill>
              </a:rPr>
              <a:t>k</a:t>
            </a:r>
            <a:r>
              <a:rPr lang="zh-CN" altLang="en-US" dirty="0">
                <a:solidFill>
                  <a:schemeClr val="accent2"/>
                </a:solidFill>
              </a:rPr>
              <a:t>的值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7775" name="Group 60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0380437"/>
              </p:ext>
            </p:extLst>
          </p:nvPr>
        </p:nvGraphicFramePr>
        <p:xfrm>
          <a:off x="3491879" y="1484784"/>
          <a:ext cx="5400602" cy="685288"/>
        </p:xfrm>
        <a:graphic>
          <a:graphicData uri="http://schemas.openxmlformats.org/drawingml/2006/table">
            <a:tbl>
              <a:tblPr/>
              <a:tblGrid>
                <a:gridCol w="125720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29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1530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1367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8705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6206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2921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27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44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最小值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11" name="Text Box 543"/>
          <p:cNvSpPr txBox="1">
            <a:spLocks noChangeArrowheads="1"/>
          </p:cNvSpPr>
          <p:nvPr/>
        </p:nvSpPr>
        <p:spPr bwMode="auto">
          <a:xfrm>
            <a:off x="179388" y="2204864"/>
            <a:ext cx="8209036" cy="29392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1800" dirty="0">
                <a:solidFill>
                  <a:schemeClr val="tx1"/>
                </a:solidFill>
              </a:rPr>
              <a:t>[M=m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11</a:t>
            </a:r>
            <a:r>
              <a:rPr lang="en-US" altLang="zh-CN" sz="1800" dirty="0">
                <a:solidFill>
                  <a:schemeClr val="tx1"/>
                </a:solidFill>
              </a:rPr>
              <a:t>…m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P=p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</a:rPr>
              <a:t>…p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错误位置的表示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值表示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        无 错 误：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校验位错：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数据位错：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校验码字的组成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712" name="Text Box 544"/>
          <p:cNvSpPr txBox="1">
            <a:spLocks noChangeArrowheads="1"/>
          </p:cNvSpPr>
          <p:nvPr/>
        </p:nvSpPr>
        <p:spPr bwMode="auto">
          <a:xfrm>
            <a:off x="3491756" y="4570868"/>
            <a:ext cx="453662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按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“</a:t>
            </a:r>
            <a:r>
              <a:rPr lang="zh-CN" altLang="en-US" dirty="0">
                <a:solidFill>
                  <a:schemeClr val="tx1"/>
                </a:solidFill>
              </a:rPr>
              <a:t>错误位置＝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值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规则排列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7777" name="Group 60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58343710"/>
              </p:ext>
            </p:extLst>
          </p:nvPr>
        </p:nvGraphicFramePr>
        <p:xfrm>
          <a:off x="1331515" y="5146932"/>
          <a:ext cx="7632973" cy="892311"/>
        </p:xfrm>
        <a:graphic>
          <a:graphicData uri="http://schemas.openxmlformats.org/drawingml/2006/table">
            <a:tbl>
              <a:tblPr/>
              <a:tblGrid>
                <a:gridCol w="719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3338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36863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2866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内容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5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4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7778" name="AutoShape 6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7704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779" name="AutoShape 6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7524328" y="3562756"/>
            <a:ext cx="1224136" cy="156211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3" name="Text Box 543"/>
          <p:cNvSpPr txBox="1">
            <a:spLocks noChangeArrowheads="1"/>
          </p:cNvSpPr>
          <p:nvPr/>
        </p:nvSpPr>
        <p:spPr bwMode="auto">
          <a:xfrm>
            <a:off x="2915693" y="3134193"/>
            <a:ext cx="604879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0000               </a:t>
            </a:r>
            <a:r>
              <a:rPr lang="en-US" altLang="zh-CN" sz="1800" dirty="0">
                <a:solidFill>
                  <a:srgbClr val="C00000"/>
                </a:solidFill>
              </a:rPr>
              <a:t>→</a:t>
            </a:r>
            <a:r>
              <a:rPr lang="zh-CN" altLang="en-US" sz="1800" dirty="0">
                <a:solidFill>
                  <a:srgbClr val="C00000"/>
                </a:solidFill>
              </a:rPr>
              <a:t>信息位置</a:t>
            </a:r>
            <a:r>
              <a:rPr lang="zh-CN" altLang="en-US" sz="1800" dirty="0">
                <a:solidFill>
                  <a:schemeClr val="tx1"/>
                </a:solidFill>
              </a:rPr>
              <a:t>从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开始编号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0001(p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0010(p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0100(p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1000(p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其余值</a:t>
            </a:r>
            <a:r>
              <a:rPr lang="en-US" altLang="zh-CN" dirty="0">
                <a:solidFill>
                  <a:schemeClr val="tx1"/>
                </a:solidFill>
              </a:rPr>
              <a:t>(≥2</a:t>
            </a:r>
            <a:r>
              <a:rPr lang="zh-CN" altLang="en-US" dirty="0">
                <a:solidFill>
                  <a:schemeClr val="tx1"/>
                </a:solidFill>
              </a:rPr>
              <a:t>个</a:t>
            </a:r>
            <a:r>
              <a:rPr lang="en-US" altLang="zh-CN" dirty="0" err="1">
                <a:solidFill>
                  <a:schemeClr val="tx1"/>
                </a:solidFill>
              </a:rPr>
              <a:t>s</a:t>
            </a:r>
            <a:r>
              <a:rPr lang="en-US" altLang="zh-CN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=1) </a:t>
            </a:r>
            <a:r>
              <a:rPr lang="zh-CN" altLang="en-US" sz="1800" b="0" dirty="0">
                <a:solidFill>
                  <a:srgbClr val="C00000"/>
                </a:solidFill>
              </a:rPr>
              <a:t> ←</a:t>
            </a:r>
            <a:r>
              <a:rPr lang="zh-CN" altLang="en-US" sz="1800" dirty="0">
                <a:solidFill>
                  <a:srgbClr val="C00000"/>
                </a:solidFill>
              </a:rPr>
              <a:t>数据更重要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加入组≥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个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7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7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11" grpId="0"/>
      <p:bldP spid="77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9D17EA-9EE5-4C23-9573-058B6B8CB93A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380180" name="AutoShape 130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0184" name="AutoShape 130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9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9283895"/>
              </p:ext>
            </p:extLst>
          </p:nvPr>
        </p:nvGraphicFramePr>
        <p:xfrm>
          <a:off x="466849" y="1988840"/>
          <a:ext cx="8497639" cy="116232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16024">
                <a:tc rowSpan="3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位置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H</a:t>
                      </a:r>
                    </a:p>
                    <a:p>
                      <a:pPr marL="0" marR="0" lvl="0" indent="0" algn="r" defTabSz="914400" rtl="0" eaLnBrk="1" fontAlgn="base" latinLnBrk="0" hangingPunct="1">
                        <a:lnSpc>
                          <a:spcPct val="12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信息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1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故障字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 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9662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9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8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7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5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0" marB="54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Dot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306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1111</a:t>
                      </a: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0100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0001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20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2042828"/>
              </p:ext>
            </p:extLst>
          </p:nvPr>
        </p:nvGraphicFramePr>
        <p:xfrm>
          <a:off x="466849" y="3051816"/>
          <a:ext cx="8497639" cy="1241280"/>
        </p:xfrm>
        <a:graphic>
          <a:graphicData uri="http://schemas.openxmlformats.org/drawingml/2006/table">
            <a:tbl>
              <a:tblPr/>
              <a:tblGrid>
                <a:gridCol w="97288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468312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4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3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2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第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1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组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△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8" name="Text Box 1295"/>
          <p:cNvSpPr txBox="1">
            <a:spLocks noChangeArrowheads="1"/>
          </p:cNvSpPr>
          <p:nvPr/>
        </p:nvSpPr>
        <p:spPr bwMode="auto">
          <a:xfrm>
            <a:off x="179388" y="4368469"/>
            <a:ext cx="8785225" cy="204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检验位的编码方法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缺省为偶校验方式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en-US" altLang="zh-CN" baseline="-18000" dirty="0"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</a:p>
          <a:p>
            <a:pPr marL="2684463" indent="-268446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11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9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-18000" dirty="0">
                <a:solidFill>
                  <a:schemeClr val="tx1"/>
                </a:solidFill>
              </a:rPr>
              <a:t>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+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  (mod 2)</a:t>
            </a:r>
          </a:p>
        </p:txBody>
      </p:sp>
      <p:sp>
        <p:nvSpPr>
          <p:cNvPr id="26" name="Text Box 418"/>
          <p:cNvSpPr txBox="1">
            <a:spLocks noChangeArrowheads="1"/>
          </p:cNvSpPr>
          <p:nvPr/>
        </p:nvSpPr>
        <p:spPr bwMode="auto">
          <a:xfrm>
            <a:off x="179388" y="40047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校验位的编码方法：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个校验组为例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   数据分组规则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基础：位置</a:t>
            </a:r>
            <a:r>
              <a:rPr lang="en-US" altLang="zh-CN" sz="2000" dirty="0">
                <a:solidFill>
                  <a:schemeClr val="tx1"/>
                </a:solidFill>
              </a:rPr>
              <a:t>H</a:t>
            </a:r>
            <a:r>
              <a:rPr lang="zh-CN" altLang="en-US" sz="2000" dirty="0">
                <a:solidFill>
                  <a:schemeClr val="tx1"/>
                </a:solidFill>
              </a:rPr>
              <a:t>＝错误位置</a:t>
            </a:r>
            <a:r>
              <a:rPr lang="en-US" altLang="zh-CN" sz="2000" dirty="0">
                <a:solidFill>
                  <a:schemeClr val="tx1"/>
                </a:solidFill>
              </a:rPr>
              <a:t>S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 err="1">
                <a:solidFill>
                  <a:schemeClr val="tx1"/>
                </a:solidFill>
              </a:rPr>
              <a:t>s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i</a:t>
            </a:r>
            <a:r>
              <a:rPr lang="en-US" altLang="zh-CN" sz="2000" dirty="0">
                <a:solidFill>
                  <a:schemeClr val="tx1"/>
                </a:solidFill>
              </a:rPr>
              <a:t>=1</a:t>
            </a:r>
            <a:r>
              <a:rPr lang="zh-CN" altLang="en-US" sz="2000" dirty="0">
                <a:solidFill>
                  <a:schemeClr val="tx1"/>
                </a:solidFill>
              </a:rPr>
              <a:t>为</a:t>
            </a:r>
            <a:r>
              <a:rPr lang="zh-CN" altLang="en-US" sz="2000" u="sng" dirty="0">
                <a:solidFill>
                  <a:schemeClr val="tx1"/>
                </a:solidFill>
              </a:rPr>
              <a:t>出错</a:t>
            </a:r>
            <a:r>
              <a:rPr lang="zh-CN" altLang="en-US" sz="2000" dirty="0">
                <a:solidFill>
                  <a:schemeClr val="tx1"/>
                </a:solidFill>
              </a:rPr>
              <a:t>校验组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      位置</a:t>
            </a:r>
            <a:r>
              <a:rPr lang="en-US" altLang="zh-CN" dirty="0">
                <a:solidFill>
                  <a:schemeClr val="tx1"/>
                </a:solidFill>
              </a:rPr>
              <a:t>H(=</a:t>
            </a:r>
            <a:r>
              <a:rPr lang="en-US" altLang="zh-CN" dirty="0" err="1">
                <a:solidFill>
                  <a:schemeClr val="tx1"/>
                </a:solidFill>
              </a:rPr>
              <a:t>h</a:t>
            </a:r>
            <a:r>
              <a:rPr lang="en-US" altLang="zh-CN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…h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上的数据位，</a:t>
            </a:r>
            <a:r>
              <a:rPr lang="zh-CN" altLang="en-US" u="sng" dirty="0">
                <a:solidFill>
                  <a:schemeClr val="tx1"/>
                </a:solidFill>
              </a:rPr>
              <a:t>加入</a:t>
            </a:r>
            <a:r>
              <a:rPr lang="zh-CN" altLang="en-US" dirty="0">
                <a:solidFill>
                  <a:schemeClr val="tx1"/>
                </a:solidFill>
              </a:rPr>
              <a:t>的校验组为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13" name="Group 13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84195935"/>
              </p:ext>
            </p:extLst>
          </p:nvPr>
        </p:nvGraphicFramePr>
        <p:xfrm>
          <a:off x="1476771" y="3051816"/>
          <a:ext cx="6551613" cy="1241280"/>
        </p:xfrm>
        <a:graphic>
          <a:graphicData uri="http://schemas.openxmlformats.org/drawingml/2006/table">
            <a:tbl>
              <a:tblPr/>
              <a:tblGrid>
                <a:gridCol w="503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51752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542925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504825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503238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</a:tblGrid>
              <a:tr h="2603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762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√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cxnSp>
        <p:nvCxnSpPr>
          <p:cNvPr id="3" name="直接连接符 2"/>
          <p:cNvCxnSpPr/>
          <p:nvPr/>
        </p:nvCxnSpPr>
        <p:spPr bwMode="auto">
          <a:xfrm flipV="1">
            <a:off x="5940152" y="1302668"/>
            <a:ext cx="1512168" cy="18000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med" len="med"/>
          </a:ln>
          <a:effectLst/>
        </p:spPr>
      </p:cxnSp>
      <p:sp>
        <p:nvSpPr>
          <p:cNvPr id="27" name="Text Box 1314"/>
          <p:cNvSpPr txBox="1">
            <a:spLocks noChangeArrowheads="1"/>
          </p:cNvSpPr>
          <p:nvPr/>
        </p:nvSpPr>
        <p:spPr bwMode="auto">
          <a:xfrm>
            <a:off x="7452196" y="1302668"/>
            <a:ext cx="14402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 err="1">
                <a:solidFill>
                  <a:schemeClr val="tx1"/>
                </a:solidFill>
              </a:rPr>
              <a:t>|h</a:t>
            </a:r>
            <a:r>
              <a:rPr lang="en-US" altLang="zh-CN" i="1" baseline="-16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1}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0933" name="Text Box 5"/>
          <p:cNvSpPr txBox="1">
            <a:spLocks noChangeArrowheads="1"/>
          </p:cNvSpPr>
          <p:nvPr/>
        </p:nvSpPr>
        <p:spPr bwMode="auto">
          <a:xfrm>
            <a:off x="179388" y="1410944"/>
            <a:ext cx="878522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求字符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ASCII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…m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=1100010)</a:t>
            </a:r>
            <a:r>
              <a:rPr lang="zh-CN" altLang="en-US" dirty="0">
                <a:solidFill>
                  <a:schemeClr val="tx1"/>
                </a:solidFill>
              </a:rPr>
              <a:t>的海明偶校验码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698625" indent="-1698625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8973B3-75B0-4384-8DFD-1F4D35A295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80932" name="Text Box 4"/>
          <p:cNvSpPr txBox="1">
            <a:spLocks noChangeArrowheads="1"/>
          </p:cNvSpPr>
          <p:nvPr/>
        </p:nvSpPr>
        <p:spPr bwMode="auto">
          <a:xfrm>
            <a:off x="1259507" y="1916832"/>
            <a:ext cx="770510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∵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4  ∴</a:t>
            </a:r>
            <a:r>
              <a:rPr lang="zh-CN" altLang="en-US" dirty="0">
                <a:solidFill>
                  <a:schemeClr val="tx1"/>
                </a:solidFill>
              </a:rPr>
              <a:t>校验位位数＝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位；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按故障字约定，校验码为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4" name="Text Box 6"/>
          <p:cNvSpPr txBox="1">
            <a:spLocks noChangeArrowheads="1"/>
          </p:cNvSpPr>
          <p:nvPr/>
        </p:nvSpPr>
        <p:spPr bwMode="auto">
          <a:xfrm>
            <a:off x="179388" y="358431"/>
            <a:ext cx="878522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若数据有</a:t>
            </a:r>
            <a:r>
              <a:rPr lang="en-US" altLang="zh-CN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位，则海明校验码的校验位最少为多少位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0935" name="Text Box 7"/>
          <p:cNvSpPr txBox="1">
            <a:spLocks noChangeArrowheads="1"/>
          </p:cNvSpPr>
          <p:nvPr/>
        </p:nvSpPr>
        <p:spPr bwMode="auto">
          <a:xfrm>
            <a:off x="1259508" y="863501"/>
            <a:ext cx="7200924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98625" indent="-1698625"/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1≥16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最小为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r>
              <a:rPr lang="en-US" altLang="zh-CN" dirty="0">
                <a:solidFill>
                  <a:schemeClr val="tx1"/>
                </a:solidFill>
              </a:rPr>
              <a:t>(2</a:t>
            </a:r>
            <a:r>
              <a:rPr lang="en-US" altLang="zh-CN" baseline="30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20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＞</a:t>
            </a:r>
            <a:r>
              <a:rPr lang="en-US" altLang="zh-CN" dirty="0">
                <a:solidFill>
                  <a:schemeClr val="tx1"/>
                </a:solidFill>
              </a:rPr>
              <a:t>21)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0938" name="Text Box 10"/>
          <p:cNvSpPr txBox="1">
            <a:spLocks noChangeArrowheads="1"/>
          </p:cNvSpPr>
          <p:nvPr/>
        </p:nvSpPr>
        <p:spPr bwMode="auto">
          <a:xfrm>
            <a:off x="179388" y="484264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偶校验码＝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/>
              <a:t>0</a:t>
            </a:r>
          </a:p>
        </p:txBody>
      </p:sp>
      <p:sp>
        <p:nvSpPr>
          <p:cNvPr id="380940" name="Text Box 12"/>
          <p:cNvSpPr txBox="1">
            <a:spLocks noChangeArrowheads="1"/>
          </p:cNvSpPr>
          <p:nvPr/>
        </p:nvSpPr>
        <p:spPr bwMode="auto">
          <a:xfrm>
            <a:off x="179512" y="2924944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根据数据分组规则，得  </a:t>
            </a:r>
            <a:r>
              <a:rPr lang="zh-CN" altLang="en-US" sz="2000" dirty="0">
                <a:solidFill>
                  <a:schemeClr val="tx1"/>
                </a:solidFill>
              </a:rPr>
              <a:t>（偶校验方式）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    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 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           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aseline="30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en-US" altLang="zh-CN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baseline="-18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baseline="-25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 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p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          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80958" name="AutoShape 3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09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809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809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8093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80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0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809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0933" grpId="0"/>
      <p:bldP spid="380935" grpId="0"/>
      <p:bldP spid="380938" grpId="0"/>
      <p:bldP spid="38094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73B02-2F07-4D10-BAF3-BB6E6B1CEC22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114692" name="Text Box 4"/>
          <p:cNvSpPr txBox="1">
            <a:spLocks noChangeArrowheads="1"/>
          </p:cNvSpPr>
          <p:nvPr/>
        </p:nvSpPr>
        <p:spPr bwMode="auto">
          <a:xfrm>
            <a:off x="838200" y="251937"/>
            <a:ext cx="7467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3000" dirty="0">
                <a:solidFill>
                  <a:schemeClr val="tx1"/>
                </a:solidFill>
              </a:rPr>
              <a:t>§2.1 </a:t>
            </a:r>
            <a:r>
              <a:rPr lang="zh-CN" altLang="en-US" sz="3000" dirty="0">
                <a:solidFill>
                  <a:schemeClr val="tx1"/>
                </a:solidFill>
              </a:rPr>
              <a:t>数据的编码</a:t>
            </a:r>
          </a:p>
        </p:txBody>
      </p:sp>
      <p:sp>
        <p:nvSpPr>
          <p:cNvPr id="114693" name="Text Box 5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一、数制及其转换</a:t>
            </a:r>
          </a:p>
        </p:txBody>
      </p:sp>
      <p:sp>
        <p:nvSpPr>
          <p:cNvPr id="114700" name="Text Box 12"/>
          <p:cNvSpPr txBox="1">
            <a:spLocks noChangeArrowheads="1"/>
          </p:cNvSpPr>
          <p:nvPr/>
        </p:nvSpPr>
        <p:spPr bwMode="auto">
          <a:xfrm>
            <a:off x="179389" y="1844824"/>
            <a:ext cx="5328716" cy="3631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、进位计数制    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又称</a:t>
            </a:r>
            <a:r>
              <a:rPr lang="zh-CN" altLang="en-US" sz="2200" dirty="0">
                <a:solidFill>
                  <a:srgbClr val="FF3399"/>
                </a:solidFill>
              </a:rPr>
              <a:t>进制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zh-CN" altLang="en-US" sz="2200" dirty="0">
                <a:solidFill>
                  <a:srgbClr val="FF3399"/>
                </a:solidFill>
              </a:rPr>
              <a:t>数制</a:t>
            </a:r>
            <a:endParaRPr lang="en-US" altLang="zh-CN" sz="22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常用的</a:t>
            </a:r>
            <a:r>
              <a:rPr lang="en-US" altLang="zh-CN" dirty="0">
                <a:solidFill>
                  <a:srgbClr val="C00000"/>
                </a:solidFill>
              </a:rPr>
              <a:t>4</a:t>
            </a:r>
            <a:r>
              <a:rPr lang="zh-CN" altLang="en-US" dirty="0">
                <a:solidFill>
                  <a:srgbClr val="C00000"/>
                </a:solidFill>
              </a:rPr>
              <a:t>种进制：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进制数的表示：</a:t>
            </a:r>
            <a:endParaRPr lang="zh-CN" altLang="en-US" sz="2200" dirty="0">
              <a:solidFill>
                <a:srgbClr val="FF3399"/>
              </a:solidFill>
            </a:endParaRPr>
          </a:p>
        </p:txBody>
      </p:sp>
      <p:sp>
        <p:nvSpPr>
          <p:cNvPr id="114701" name="Text Box 13"/>
          <p:cNvSpPr txBox="1">
            <a:spLocks noChangeArrowheads="1"/>
          </p:cNvSpPr>
          <p:nvPr/>
        </p:nvSpPr>
        <p:spPr bwMode="auto">
          <a:xfrm>
            <a:off x="2915693" y="2298938"/>
            <a:ext cx="496867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参数有数码、基数、位权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进位规则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14791" name="Group 1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3377016"/>
              </p:ext>
            </p:extLst>
          </p:nvPr>
        </p:nvGraphicFramePr>
        <p:xfrm>
          <a:off x="1115616" y="2897004"/>
          <a:ext cx="7417197" cy="1734480"/>
        </p:xfrm>
        <a:graphic>
          <a:graphicData uri="http://schemas.openxmlformats.org/drawingml/2006/table">
            <a:tbl>
              <a:tblPr/>
              <a:tblGrid>
                <a:gridCol w="13688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239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4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37648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二进制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八进制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十六进制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数码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0,1,…,7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0,1,…,9,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A,B,…,F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基数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位权</a:t>
                      </a: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8</a:t>
                      </a:r>
                      <a:r>
                        <a:rPr kumimoji="1" lang="en-US" altLang="zh-CN" sz="2000" b="1" i="1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书写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后缀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O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D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缺省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2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2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H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14793" name="Group 105"/>
          <p:cNvGrpSpPr>
            <a:grpSpLocks/>
          </p:cNvGrpSpPr>
          <p:nvPr/>
        </p:nvGrpSpPr>
        <p:grpSpPr bwMode="auto">
          <a:xfrm>
            <a:off x="2989336" y="4670202"/>
            <a:ext cx="5399088" cy="1135062"/>
            <a:chOff x="113" y="3339"/>
            <a:chExt cx="3401" cy="715"/>
          </a:xfrm>
        </p:grpSpPr>
        <p:sp>
          <p:nvSpPr>
            <p:cNvPr id="114782" name="Text Box 94"/>
            <p:cNvSpPr txBox="1">
              <a:spLocks noChangeArrowheads="1"/>
            </p:cNvSpPr>
            <p:nvPr/>
          </p:nvSpPr>
          <p:spPr bwMode="auto">
            <a:xfrm>
              <a:off x="113" y="3430"/>
              <a:ext cx="2767" cy="6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dirty="0">
                  <a:solidFill>
                    <a:schemeClr val="tx1"/>
                  </a:solidFill>
                </a:rPr>
                <a:t>(</a:t>
              </a:r>
              <a:r>
                <a:rPr lang="en-US" altLang="zh-CN" i="1" dirty="0">
                  <a:solidFill>
                    <a:schemeClr val="tx1"/>
                  </a:solidFill>
                </a:rPr>
                <a:t>N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dirty="0">
                  <a:solidFill>
                    <a:schemeClr val="tx1"/>
                  </a:solidFill>
                </a:rPr>
                <a:t>=(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n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b="0" dirty="0">
                  <a:solidFill>
                    <a:schemeClr val="tx1"/>
                  </a:solidFill>
                </a:rPr>
                <a:t>.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b="0" dirty="0">
                  <a:solidFill>
                    <a:schemeClr val="tx1"/>
                  </a:solidFill>
                </a:rPr>
                <a:t>…</a:t>
              </a:r>
              <a:r>
                <a:rPr lang="en-US" altLang="zh-CN" b="0" i="1" dirty="0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b="0" baseline="-18000" dirty="0">
                  <a:solidFill>
                    <a:schemeClr val="tx1"/>
                  </a:solidFill>
                </a:rPr>
                <a:t>-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dirty="0">
                  <a:solidFill>
                    <a:schemeClr val="tx1"/>
                  </a:solidFill>
                </a:rPr>
                <a:t>)</a:t>
              </a:r>
              <a:r>
                <a:rPr lang="en-US" altLang="zh-CN" b="0" i="1" baseline="-18000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=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>
                <a:lnSpc>
                  <a:spcPct val="14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其中，</a:t>
              </a:r>
              <a:r>
                <a:rPr lang="en-US" altLang="zh-CN" sz="2000" b="0" i="1" dirty="0" err="1">
                  <a:solidFill>
                    <a:schemeClr val="tx1"/>
                  </a:solidFill>
                  <a:latin typeface="Times New Roman" pitchFamily="18" charset="0"/>
                </a:rPr>
                <a:t>k</a:t>
              </a:r>
              <a:r>
                <a:rPr lang="en-US" altLang="zh-CN" sz="2000" i="1" baseline="-18000" dirty="0" err="1">
                  <a:solidFill>
                    <a:schemeClr val="tx1"/>
                  </a:solidFill>
                  <a:latin typeface="Times New Roman" pitchFamily="18" charset="0"/>
                </a:rPr>
                <a:t>i</a:t>
              </a:r>
              <a:r>
                <a:rPr lang="en-US" altLang="zh-CN" sz="2000" dirty="0">
                  <a:solidFill>
                    <a:schemeClr val="tx1"/>
                  </a:solidFill>
                </a:rPr>
                <a:t>∈{0,1,…(</a:t>
              </a:r>
              <a:r>
                <a:rPr lang="en-US" altLang="zh-CN" sz="2000" b="0" i="1" dirty="0">
                  <a:solidFill>
                    <a:schemeClr val="tx1"/>
                  </a:solidFill>
                  <a:latin typeface="Times New Roman" pitchFamily="18" charset="0"/>
                </a:rPr>
                <a:t>R</a:t>
              </a:r>
              <a:r>
                <a:rPr lang="en-US" altLang="zh-CN" sz="2000" dirty="0">
                  <a:solidFill>
                    <a:schemeClr val="tx1"/>
                  </a:solidFill>
                </a:rPr>
                <a:t>-1)}</a:t>
              </a:r>
            </a:p>
          </p:txBody>
        </p:sp>
        <p:graphicFrame>
          <p:nvGraphicFramePr>
            <p:cNvPr id="114792" name="Object 10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6695441"/>
                </p:ext>
              </p:extLst>
            </p:nvPr>
          </p:nvGraphicFramePr>
          <p:xfrm>
            <a:off x="2789" y="3339"/>
            <a:ext cx="725" cy="49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公式" r:id="rId6" imgW="634725" imgH="431613" progId="Equation.3">
                    <p:embed/>
                  </p:oleObj>
                </mc:Choice>
                <mc:Fallback>
                  <p:oleObj name="公式" r:id="rId6" imgW="634725" imgH="431613" progId="Equation.3">
                    <p:embed/>
                    <p:pic>
                      <p:nvPicPr>
                        <p:cNvPr id="0" name="Picture 144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7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789" y="3339"/>
                          <a:ext cx="725" cy="499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2" name="Text Box 526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进制转换，机器数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十进制数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字符的编码，校验码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313891" y="5805264"/>
            <a:ext cx="685850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990600" indent="-990600">
              <a:lnSpc>
                <a:spcPct val="100000"/>
              </a:lnSpc>
            </a:pPr>
            <a:r>
              <a:rPr lang="zh-CN" altLang="en-US" sz="2000" b="1" dirty="0">
                <a:solidFill>
                  <a:srgbClr val="990099"/>
                </a:solidFill>
                <a:latin typeface="宋体" pitchFamily="2" charset="-122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如何记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en-US" altLang="zh-CN" sz="2000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sz="2000" dirty="0">
                <a:solidFill>
                  <a:schemeClr val="tx1"/>
                </a:solidFill>
              </a:rPr>
              <a:t>F</a:t>
            </a:r>
            <a:r>
              <a:rPr lang="zh-CN" altLang="en-US" sz="2000" dirty="0">
                <a:solidFill>
                  <a:schemeClr val="tx1"/>
                </a:solidFill>
              </a:rPr>
              <a:t>对应的值？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语言是如何表示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进制数的？</a:t>
            </a:r>
            <a:endParaRPr lang="en-US" altLang="zh-CN" sz="1600" b="1" dirty="0">
              <a:solidFill>
                <a:schemeClr val="tx1">
                  <a:lumMod val="50000"/>
                  <a:lumOff val="50000"/>
                </a:schemeClr>
              </a:solidFill>
              <a:latin typeface="宋体" pitchFamily="2" charset="-122"/>
            </a:endParaRPr>
          </a:p>
        </p:txBody>
      </p:sp>
      <p:pic>
        <p:nvPicPr>
          <p:cNvPr id="4" name="音频 3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8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540"/>
    </mc:Choice>
    <mc:Fallback xmlns="">
      <p:transition spd="slow" advTm="954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46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147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14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147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14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14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31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4"/>
                </p:tgtEl>
              </p:cMediaNode>
            </p:audio>
          </p:childTnLst>
        </p:cTn>
      </p:par>
    </p:tnLst>
    <p:bldLst>
      <p:bldP spid="114693" grpId="0" animBg="1"/>
      <p:bldP spid="114700" grpId="0"/>
      <p:bldP spid="114701" grpId="0"/>
      <p:bldP spid="13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0A9497-1F03-4305-9F4E-E9443314FDA7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81974" name="Text Box 22"/>
          <p:cNvSpPr txBox="1">
            <a:spLocks noChangeArrowheads="1"/>
          </p:cNvSpPr>
          <p:nvPr/>
        </p:nvSpPr>
        <p:spPr bwMode="auto">
          <a:xfrm>
            <a:off x="179388" y="325105"/>
            <a:ext cx="8785225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某海明偶校验码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7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6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5</a:t>
            </a:r>
            <a:r>
              <a:rPr lang="en-US" altLang="zh-CN" dirty="0"/>
              <a:t>p</a:t>
            </a:r>
            <a:r>
              <a:rPr lang="en-US" altLang="zh-CN" baseline="-18000" dirty="0"/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3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/>
              <a:t>p</a:t>
            </a:r>
            <a:r>
              <a:rPr lang="en-US" altLang="zh-CN" baseline="-18000" dirty="0"/>
              <a:t>2</a:t>
            </a:r>
            <a:r>
              <a:rPr lang="en-US" altLang="zh-CN" dirty="0"/>
              <a:t>p</a:t>
            </a:r>
            <a:r>
              <a:rPr lang="en-US" altLang="zh-CN" baseline="-18000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001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/>
              <a:t>00</a:t>
            </a:r>
            <a:r>
              <a:rPr lang="zh-CN" altLang="en-US" dirty="0">
                <a:solidFill>
                  <a:schemeClr val="tx1"/>
                </a:solidFill>
              </a:rPr>
              <a:t>，接收校验码为①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001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 ②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00</a:t>
            </a:r>
            <a:r>
              <a:rPr lang="zh-CN" altLang="en-US" dirty="0">
                <a:solidFill>
                  <a:schemeClr val="tx1"/>
                </a:solidFill>
              </a:rPr>
              <a:t> ③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en-US" altLang="zh-CN" dirty="0">
                <a:solidFill>
                  <a:srgbClr val="C00000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en-US" altLang="zh-CN" dirty="0">
                <a:solidFill>
                  <a:srgbClr val="C00000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rgbClr val="C00000"/>
                </a:solidFill>
              </a:rPr>
              <a:t>00</a:t>
            </a:r>
            <a:r>
              <a:rPr lang="zh-CN" altLang="en-US" dirty="0">
                <a:solidFill>
                  <a:schemeClr val="tx1"/>
                </a:solidFill>
              </a:rPr>
              <a:t>，请进行数据校验（检错及并纠错）。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81975" name="Text Box 23"/>
          <p:cNvSpPr txBox="1">
            <a:spLocks noChangeArrowheads="1"/>
          </p:cNvSpPr>
          <p:nvPr/>
        </p:nvSpPr>
        <p:spPr bwMode="auto">
          <a:xfrm>
            <a:off x="1259632" y="1719568"/>
            <a:ext cx="770498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zh-CN" altLang="en-US" dirty="0">
                <a:solidFill>
                  <a:srgbClr val="990099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接收的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en-US" altLang="zh-CN" dirty="0">
                <a:solidFill>
                  <a:schemeClr val="tx1"/>
                </a:solidFill>
              </a:rPr>
              <a:t>(mod 2)</a:t>
            </a:r>
            <a:r>
              <a:rPr lang="zh-CN" altLang="en-US" dirty="0">
                <a:solidFill>
                  <a:schemeClr val="tx1"/>
                </a:solidFill>
              </a:rPr>
              <a:t>，得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∴位置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有错误，数据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如此</a:t>
            </a:r>
          </a:p>
        </p:txBody>
      </p:sp>
      <p:sp>
        <p:nvSpPr>
          <p:cNvPr id="382049" name="Text Box 97"/>
          <p:cNvSpPr txBox="1">
            <a:spLocks noChangeArrowheads="1"/>
          </p:cNvSpPr>
          <p:nvPr/>
        </p:nvSpPr>
        <p:spPr bwMode="auto">
          <a:xfrm>
            <a:off x="1259631" y="3133417"/>
            <a:ext cx="77049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2684463" indent="-2684463"/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∴位置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有错误，数据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11000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如此</a:t>
            </a:r>
            <a:endParaRPr lang="zh-CN" altLang="en-US" sz="3200" dirty="0">
              <a:solidFill>
                <a:schemeClr val="tx1"/>
              </a:solidFill>
            </a:endParaRPr>
          </a:p>
        </p:txBody>
      </p:sp>
      <p:sp>
        <p:nvSpPr>
          <p:cNvPr id="382052" name="Text Box 100"/>
          <p:cNvSpPr txBox="1">
            <a:spLocks noChangeArrowheads="1"/>
          </p:cNvSpPr>
          <p:nvPr/>
        </p:nvSpPr>
        <p:spPr bwMode="auto">
          <a:xfrm>
            <a:off x="1259631" y="4077072"/>
            <a:ext cx="7704981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990099"/>
                </a:solidFill>
              </a:rPr>
              <a:t>③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1101000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0100</a:t>
            </a:r>
            <a:r>
              <a:rPr lang="zh-CN" altLang="en-US" dirty="0">
                <a:solidFill>
                  <a:schemeClr val="tx1"/>
                </a:solidFill>
              </a:rPr>
              <a:t>，可得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</a:t>
            </a:r>
            <a:r>
              <a:rPr lang="zh-CN" altLang="en-US" dirty="0">
                <a:solidFill>
                  <a:schemeClr val="tx1"/>
                </a:solidFill>
                <a:latin typeface="宋体"/>
                <a:ea typeface="宋体"/>
                <a:sym typeface="Symbol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684463" indent="-2684463"/>
            <a:r>
              <a:rPr lang="zh-CN" altLang="en-US" dirty="0">
                <a:solidFill>
                  <a:schemeClr val="tx1"/>
                </a:solidFill>
              </a:rPr>
              <a:t>  ∴位置</a:t>
            </a:r>
            <a:r>
              <a:rPr lang="en-US" altLang="zh-CN" dirty="0">
                <a:solidFill>
                  <a:schemeClr val="tx1"/>
                </a:solidFill>
              </a:rPr>
              <a:t>2(p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有错误？</a:t>
            </a:r>
            <a:r>
              <a:rPr lang="zh-CN" altLang="en-US" dirty="0">
                <a:solidFill>
                  <a:srgbClr val="C00000"/>
                </a:solidFill>
              </a:rPr>
              <a:t>实际</a:t>
            </a:r>
            <a:r>
              <a:rPr lang="zh-CN" altLang="en-US" dirty="0">
                <a:solidFill>
                  <a:schemeClr val="tx1"/>
                </a:solidFill>
              </a:rPr>
              <a:t>为位置</a:t>
            </a:r>
            <a:r>
              <a:rPr lang="en-US" altLang="zh-CN" dirty="0">
                <a:solidFill>
                  <a:schemeClr val="tx1"/>
                </a:solidFill>
              </a:rPr>
              <a:t>7(m</a:t>
            </a:r>
            <a:r>
              <a:rPr lang="en-US" altLang="zh-CN" baseline="-18000" dirty="0">
                <a:solidFill>
                  <a:schemeClr val="tx1"/>
                </a:solidFill>
              </a:rPr>
              <a:t>4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及位置</a:t>
            </a:r>
            <a:r>
              <a:rPr lang="en-US" altLang="zh-CN" dirty="0">
                <a:solidFill>
                  <a:schemeClr val="tx1"/>
                </a:solidFill>
              </a:rPr>
              <a:t>5(m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错</a:t>
            </a:r>
            <a:endParaRPr lang="en-US" altLang="zh-CN" dirty="0">
              <a:solidFill>
                <a:schemeClr val="tx1"/>
              </a:solidFill>
            </a:endParaRPr>
          </a:p>
          <a:p>
            <a:pPr marL="2684463" indent="-2684463"/>
            <a:r>
              <a:rPr lang="zh-CN" altLang="en-US" dirty="0">
                <a:solidFill>
                  <a:schemeClr val="accent2"/>
                </a:solidFill>
              </a:rPr>
              <a:t>  判错原因：</a:t>
            </a:r>
            <a:r>
              <a:rPr lang="en-US" altLang="zh-CN" dirty="0">
                <a:solidFill>
                  <a:schemeClr val="tx1"/>
                </a:solidFill>
              </a:rPr>
              <a:t>SEC</a:t>
            </a:r>
            <a:r>
              <a:rPr lang="zh-CN" altLang="en-US" dirty="0">
                <a:solidFill>
                  <a:schemeClr val="tx1"/>
                </a:solidFill>
              </a:rPr>
              <a:t>只能</a:t>
            </a:r>
            <a:r>
              <a:rPr lang="zh-CN" altLang="en-US" u="sng" dirty="0">
                <a:solidFill>
                  <a:schemeClr val="tx1"/>
                </a:solidFill>
              </a:rPr>
              <a:t>纠正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位错</a:t>
            </a:r>
            <a:r>
              <a:rPr lang="zh-CN" altLang="en-US" dirty="0">
                <a:solidFill>
                  <a:schemeClr val="tx1"/>
                </a:solidFill>
              </a:rPr>
              <a:t>，可以</a:t>
            </a:r>
            <a:r>
              <a:rPr lang="zh-CN" altLang="en-US" u="sng" dirty="0">
                <a:solidFill>
                  <a:schemeClr val="tx1"/>
                </a:solidFill>
              </a:rPr>
              <a:t>检测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位错</a:t>
            </a:r>
            <a:r>
              <a:rPr lang="zh-CN" altLang="en-US" dirty="0">
                <a:solidFill>
                  <a:schemeClr val="tx1"/>
                </a:solidFill>
              </a:rPr>
              <a:t>！</a:t>
            </a:r>
          </a:p>
        </p:txBody>
      </p:sp>
      <p:sp>
        <p:nvSpPr>
          <p:cNvPr id="16" name="Text Box 1299"/>
          <p:cNvSpPr txBox="1">
            <a:spLocks noChangeArrowheads="1"/>
          </p:cNvSpPr>
          <p:nvPr/>
        </p:nvSpPr>
        <p:spPr bwMode="auto">
          <a:xfrm>
            <a:off x="179388" y="5517232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684463" indent="-26844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dirty="0">
                <a:solidFill>
                  <a:schemeClr val="tx1"/>
                </a:solidFill>
              </a:rPr>
              <a:t>常用于</a:t>
            </a:r>
            <a:r>
              <a:rPr lang="zh-CN" altLang="en-US" dirty="0">
                <a:solidFill>
                  <a:srgbClr val="990099"/>
                </a:solidFill>
              </a:rPr>
              <a:t>并行</a:t>
            </a:r>
            <a:r>
              <a:rPr lang="zh-CN" altLang="en-US" dirty="0">
                <a:solidFill>
                  <a:schemeClr val="tx1"/>
                </a:solidFill>
              </a:rPr>
              <a:t>传输、</a:t>
            </a:r>
            <a:r>
              <a:rPr lang="en-US" altLang="zh-CN" dirty="0">
                <a:solidFill>
                  <a:schemeClr val="tx1"/>
                </a:solidFill>
              </a:rPr>
              <a:t>RAID</a:t>
            </a:r>
            <a:r>
              <a:rPr lang="zh-CN" altLang="en-US" dirty="0">
                <a:solidFill>
                  <a:schemeClr val="tx1"/>
                </a:solidFill>
              </a:rPr>
              <a:t>存取等方面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出错概率小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684463" indent="-2684463">
              <a:lnSpc>
                <a:spcPct val="114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                   └</a:t>
            </a:r>
            <a:r>
              <a:rPr lang="zh-CN" altLang="en-US" sz="2000" dirty="0">
                <a:solidFill>
                  <a:schemeClr val="tx1"/>
                </a:solidFill>
              </a:rPr>
              <a:t>←接收后才能校验→用</a:t>
            </a:r>
            <a:r>
              <a:rPr lang="zh-CN" altLang="en-US" sz="2000" u="sng" dirty="0">
                <a:solidFill>
                  <a:schemeClr val="tx1"/>
                </a:solidFill>
              </a:rPr>
              <a:t>译码器</a:t>
            </a:r>
            <a:r>
              <a:rPr lang="zh-CN" altLang="en-US" sz="2000" dirty="0">
                <a:solidFill>
                  <a:schemeClr val="tx1"/>
                </a:solidFill>
              </a:rPr>
              <a:t>纠错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107504" y="2132856"/>
            <a:ext cx="1224136" cy="2862322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5 </a:t>
            </a:r>
            <a:r>
              <a:rPr lang="en-US" altLang="zh-CN" sz="1800" baseline="-18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baseline="-18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sz="1800" baseline="-25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18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endParaRPr lang="en-US" altLang="zh-CN" sz="1800" dirty="0">
              <a:solidFill>
                <a:srgbClr val="990099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p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5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</a:p>
          <a:p>
            <a:pPr marL="2684463" indent="-2684463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  <a:latin typeface="宋体"/>
                <a:ea typeface="宋体"/>
              </a:rPr>
              <a:t>⊕</a:t>
            </a: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19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197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19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820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820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3820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820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820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21"/>
          <p:cNvSpPr txBox="1">
            <a:spLocks noChangeArrowheads="1"/>
          </p:cNvSpPr>
          <p:nvPr/>
        </p:nvSpPr>
        <p:spPr bwMode="auto">
          <a:xfrm>
            <a:off x="179388" y="515719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7—</a:t>
            </a:r>
            <a:r>
              <a:rPr lang="zh-CN" altLang="en-US" dirty="0">
                <a:solidFill>
                  <a:schemeClr val="tx1"/>
                </a:solidFill>
              </a:rPr>
              <a:t>已知</a:t>
            </a:r>
            <a:r>
              <a:rPr lang="en-US" altLang="zh-CN" dirty="0">
                <a:solidFill>
                  <a:schemeClr val="tx1"/>
                </a:solidFill>
              </a:rPr>
              <a:t>M(X)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  <a:r>
              <a:rPr lang="zh-CN" altLang="en-US" dirty="0">
                <a:solidFill>
                  <a:schemeClr val="tx1"/>
                </a:solidFill>
              </a:rPr>
              <a:t>，求其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31</a:t>
            </a:fld>
            <a:endParaRPr lang="en-US" altLang="zh-CN"/>
          </a:p>
        </p:txBody>
      </p:sp>
      <p:sp>
        <p:nvSpPr>
          <p:cNvPr id="3" name="Text Box 207"/>
          <p:cNvSpPr txBox="1">
            <a:spLocks noChangeArrowheads="1"/>
          </p:cNvSpPr>
          <p:nvPr/>
        </p:nvSpPr>
        <p:spPr bwMode="auto">
          <a:xfrm>
            <a:off x="179388" y="367496"/>
            <a:ext cx="8798215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、循环冗余校验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Cyclic Redundancy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Check</a:t>
            </a:r>
            <a:r>
              <a:rPr lang="en-US" altLang="zh-CN" sz="2000" b="0" dirty="0" err="1">
                <a:solidFill>
                  <a:schemeClr val="tx1"/>
                </a:solidFill>
                <a:latin typeface="+mn-ea"/>
                <a:ea typeface="+mn-ea"/>
              </a:rPr>
              <a:t>,</a:t>
            </a:r>
            <a:r>
              <a:rPr lang="en-US" altLang="zh-CN" sz="2000" dirty="0" err="1">
                <a:solidFill>
                  <a:schemeClr val="tx1"/>
                </a:solidFill>
              </a:rPr>
              <a:t>CRC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码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编码原理：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码能够</a:t>
            </a:r>
            <a:r>
              <a:rPr lang="zh-CN" altLang="en-US" u="sng" dirty="0">
                <a:solidFill>
                  <a:srgbClr val="990099"/>
                </a:solidFill>
              </a:rPr>
              <a:t>被整除</a:t>
            </a:r>
            <a:r>
              <a:rPr lang="zh-CN" altLang="en-US" dirty="0">
                <a:solidFill>
                  <a:schemeClr val="tx1"/>
                </a:solidFill>
              </a:rPr>
              <a:t>          </a:t>
            </a:r>
            <a:r>
              <a:rPr lang="zh-CN" altLang="en-US" sz="1800" dirty="0">
                <a:solidFill>
                  <a:schemeClr val="tx1"/>
                </a:solidFill>
              </a:rPr>
              <a:t>←模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除法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∵只关心余数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" name="Text Box 29"/>
          <p:cNvSpPr txBox="1">
            <a:spLocks noChangeArrowheads="1"/>
          </p:cNvSpPr>
          <p:nvPr/>
        </p:nvSpPr>
        <p:spPr bwMode="auto">
          <a:xfrm>
            <a:off x="2195488" y="2420888"/>
            <a:ext cx="51848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</a:t>
            </a:r>
            <a:r>
              <a:rPr lang="zh-CN" altLang="en-US" u="sng" dirty="0">
                <a:solidFill>
                  <a:schemeClr val="tx1"/>
                </a:solidFill>
              </a:rPr>
              <a:t>模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除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dirty="0">
                <a:solidFill>
                  <a:srgbClr val="990099"/>
                </a:solidFill>
              </a:rPr>
              <a:t>余数</a:t>
            </a:r>
            <a:r>
              <a:rPr lang="zh-CN" altLang="en-US" dirty="0">
                <a:solidFill>
                  <a:schemeClr val="tx1"/>
                </a:solidFill>
              </a:rPr>
              <a:t>进行校验</a:t>
            </a:r>
          </a:p>
        </p:txBody>
      </p:sp>
      <p:grpSp>
        <p:nvGrpSpPr>
          <p:cNvPr id="10" name="Group 13"/>
          <p:cNvGrpSpPr>
            <a:grpSpLocks/>
          </p:cNvGrpSpPr>
          <p:nvPr/>
        </p:nvGrpSpPr>
        <p:grpSpPr bwMode="auto">
          <a:xfrm>
            <a:off x="2987526" y="2996952"/>
            <a:ext cx="3168650" cy="287337"/>
            <a:chOff x="1746" y="2841"/>
            <a:chExt cx="1996" cy="181"/>
          </a:xfrm>
        </p:grpSpPr>
        <p:sp>
          <p:nvSpPr>
            <p:cNvPr id="11" name="Text Box 10"/>
            <p:cNvSpPr txBox="1">
              <a:spLocks noChangeArrowheads="1"/>
            </p:cNvSpPr>
            <p:nvPr/>
          </p:nvSpPr>
          <p:spPr bwMode="auto">
            <a:xfrm>
              <a:off x="1746" y="2841"/>
              <a:ext cx="1089" cy="181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Text Box 11"/>
            <p:cNvSpPr txBox="1">
              <a:spLocks noChangeArrowheads="1"/>
            </p:cNvSpPr>
            <p:nvPr/>
          </p:nvSpPr>
          <p:spPr bwMode="auto">
            <a:xfrm>
              <a:off x="2835" y="2841"/>
              <a:ext cx="907" cy="181"/>
            </a:xfrm>
            <a:prstGeom prst="rect">
              <a:avLst/>
            </a:prstGeom>
            <a:solidFill>
              <a:srgbClr val="FFCC99">
                <a:alpha val="60000"/>
              </a:srgbClr>
            </a:solidFill>
            <a:ln w="2222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校验位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14" name="Text Box 207"/>
          <p:cNvSpPr txBox="1">
            <a:spLocks noChangeArrowheads="1"/>
          </p:cNvSpPr>
          <p:nvPr/>
        </p:nvSpPr>
        <p:spPr bwMode="auto">
          <a:xfrm>
            <a:off x="179513" y="2420888"/>
            <a:ext cx="2952328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校验原理：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校验码的组成：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*校验位的编码：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4478220" y="4509120"/>
            <a:ext cx="1368152" cy="360040"/>
          </a:xfrm>
          <a:prstGeom prst="rect">
            <a:avLst/>
          </a:prstGeom>
          <a:solidFill>
            <a:srgbClr val="CCFFFF"/>
          </a:solidFill>
          <a:ln w="15875" algn="ctr">
            <a:solidFill>
              <a:srgbClr val="CC3300"/>
            </a:solidFill>
            <a:prstDash val="sysDot"/>
            <a:miter lim="800000"/>
            <a:headEnd/>
            <a:tailEnd/>
          </a:ln>
          <a:effectLst/>
        </p:spPr>
        <p:txBody>
          <a:bodyPr anchor="ctr">
            <a:noAutofit/>
          </a:bodyPr>
          <a:lstStyle/>
          <a:p>
            <a:endParaRPr lang="zh-CN" altLang="en-US"/>
          </a:p>
        </p:txBody>
      </p:sp>
      <p:sp>
        <p:nvSpPr>
          <p:cNvPr id="16" name="Text Box 25"/>
          <p:cNvSpPr txBox="1">
            <a:spLocks noChangeArrowheads="1"/>
          </p:cNvSpPr>
          <p:nvPr/>
        </p:nvSpPr>
        <p:spPr bwMode="auto">
          <a:xfrm>
            <a:off x="1259632" y="3289375"/>
            <a:ext cx="7717971" cy="20118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en-US" altLang="zh-CN" spc="-70" dirty="0" err="1">
                <a:solidFill>
                  <a:schemeClr val="tx1"/>
                </a:solidFill>
              </a:rPr>
              <a:t>r</a:t>
            </a:r>
            <a:r>
              <a:rPr lang="en-US" altLang="zh-CN" spc="-70" baseline="-18000" dirty="0" err="1">
                <a:solidFill>
                  <a:schemeClr val="tx1"/>
                </a:solidFill>
              </a:rPr>
              <a:t>k</a:t>
            </a:r>
            <a:r>
              <a:rPr lang="en-US" altLang="zh-CN" spc="-70" dirty="0">
                <a:solidFill>
                  <a:schemeClr val="tx1"/>
                </a:solidFill>
              </a:rPr>
              <a:t>…r</a:t>
            </a:r>
            <a:r>
              <a:rPr lang="en-US" altLang="zh-CN" spc="-70" baseline="-18000" dirty="0">
                <a:solidFill>
                  <a:schemeClr val="tx1"/>
                </a:solidFill>
              </a:rPr>
              <a:t>1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R(X)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(</a:t>
            </a:r>
            <a:r>
              <a:rPr lang="en-US" altLang="zh-CN" spc="-70" dirty="0" err="1">
                <a:solidFill>
                  <a:schemeClr val="tx1"/>
                </a:solidFill>
              </a:rPr>
              <a:t>m</a:t>
            </a:r>
            <a:r>
              <a:rPr lang="en-US" altLang="zh-CN" spc="-7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pc="-70" dirty="0">
                <a:solidFill>
                  <a:schemeClr val="tx1"/>
                </a:solidFill>
              </a:rPr>
              <a:t>…m</a:t>
            </a:r>
            <a:r>
              <a:rPr lang="en-US" altLang="zh-CN" spc="-70" baseline="-18000" dirty="0">
                <a:solidFill>
                  <a:schemeClr val="tx1"/>
                </a:solidFill>
              </a:rPr>
              <a:t>1</a:t>
            </a:r>
            <a:r>
              <a:rPr lang="en-US" altLang="zh-CN" spc="-70" dirty="0">
                <a:solidFill>
                  <a:schemeClr val="tx1"/>
                </a:solidFill>
              </a:rPr>
              <a:t>&lt;&lt;k)/G(X)</a:t>
            </a:r>
            <a:r>
              <a:rPr lang="zh-CN" altLang="en-US" spc="-70" dirty="0">
                <a:solidFill>
                  <a:schemeClr val="tx1"/>
                </a:solidFill>
              </a:rPr>
              <a:t>的</a:t>
            </a:r>
            <a:r>
              <a:rPr lang="zh-CN" altLang="en-US" u="sng" spc="-70" dirty="0">
                <a:solidFill>
                  <a:srgbClr val="990099"/>
                </a:solidFill>
              </a:rPr>
              <a:t>余数</a:t>
            </a:r>
            <a:endParaRPr lang="en-US" altLang="zh-CN" u="sng" spc="-70" dirty="0">
              <a:solidFill>
                <a:srgbClr val="990099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即 </a:t>
            </a:r>
            <a:r>
              <a:rPr lang="en-US" altLang="zh-CN" sz="2000" dirty="0">
                <a:solidFill>
                  <a:schemeClr val="tx1"/>
                </a:solidFill>
              </a:rPr>
              <a:t>M(X)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 err="1">
                <a:solidFill>
                  <a:schemeClr val="tx1"/>
                </a:solidFill>
              </a:rPr>
              <a:t>k</a:t>
            </a:r>
            <a:r>
              <a:rPr lang="en-US" altLang="zh-CN" sz="2000" dirty="0">
                <a:solidFill>
                  <a:schemeClr val="tx1"/>
                </a:solidFill>
              </a:rPr>
              <a:t>/G(X)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Q(X)……R(X)  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b="0" dirty="0">
              <a:solidFill>
                <a:srgbClr val="990099"/>
              </a:solidFill>
            </a:endParaRPr>
          </a:p>
          <a:p>
            <a:pPr>
              <a:lnSpc>
                <a:spcPct val="115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chemeClr val="accent2"/>
                </a:solidFill>
              </a:rPr>
              <a:t>整除推导</a:t>
            </a:r>
            <a:r>
              <a:rPr lang="en-US" altLang="zh-CN" sz="2000" dirty="0">
                <a:solidFill>
                  <a:schemeClr val="accent2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[M(X)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·</a:t>
            </a:r>
            <a:r>
              <a:rPr lang="en-US" altLang="zh-CN" sz="2000" dirty="0" err="1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 err="1">
                <a:solidFill>
                  <a:schemeClr val="tx1"/>
                </a:solidFill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R(X)]/G(X)     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{Q(X)G(X)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R(X)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R(X)}/G(X)  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[Q(X)G(X)]/G(X)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Q(X)</a:t>
            </a:r>
            <a:r>
              <a:rPr lang="en-US" altLang="zh-CN" sz="2000" dirty="0">
                <a:solidFill>
                  <a:srgbClr val="FF0000"/>
                </a:solidFill>
              </a:rPr>
              <a:t>……0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 (</a:t>
            </a:r>
            <a:r>
              <a:rPr lang="zh-CN" altLang="en-US" sz="2000" dirty="0">
                <a:solidFill>
                  <a:schemeClr val="tx1"/>
                </a:solidFill>
              </a:rPr>
              <a:t>模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除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8" name="Text Box 22"/>
          <p:cNvSpPr txBox="1">
            <a:spLocks noChangeArrowheads="1"/>
          </p:cNvSpPr>
          <p:nvPr/>
        </p:nvSpPr>
        <p:spPr bwMode="auto">
          <a:xfrm>
            <a:off x="1547663" y="5589240"/>
            <a:ext cx="734506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/1011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1110…010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   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模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除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CRC</a:t>
            </a:r>
            <a:r>
              <a:rPr lang="zh-CN" altLang="en-US" dirty="0">
                <a:solidFill>
                  <a:schemeClr val="tx1"/>
                </a:solidFill>
              </a:rPr>
              <a:t>码＝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010</a:t>
            </a:r>
          </a:p>
        </p:txBody>
      </p:sp>
      <p:sp>
        <p:nvSpPr>
          <p:cNvPr id="22" name="Text Box 131"/>
          <p:cNvSpPr txBox="1">
            <a:spLocks noChangeArrowheads="1"/>
          </p:cNvSpPr>
          <p:nvPr/>
        </p:nvSpPr>
        <p:spPr bwMode="auto">
          <a:xfrm>
            <a:off x="1043608" y="1374448"/>
            <a:ext cx="7200800" cy="1046440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 bIns="0">
            <a:spAutoFit/>
          </a:bodyPr>
          <a:lstStyle/>
          <a:p>
            <a:pPr>
              <a:lnSpc>
                <a:spcPct val="105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编码与多项式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…m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可用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X</a:t>
            </a:r>
            <a:r>
              <a:rPr lang="en-US" altLang="zh-CN" sz="2000" baseline="30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+…+m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X+m</a:t>
            </a:r>
            <a:r>
              <a:rPr lang="en-US" altLang="zh-CN" sz="2000" baseline="-20000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=M(X)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模</a:t>
            </a:r>
            <a:r>
              <a:rPr lang="en-US" altLang="zh-CN" sz="2000" dirty="0">
                <a:solidFill>
                  <a:srgbClr val="990099"/>
                </a:solidFill>
              </a:rPr>
              <a:t>2</a:t>
            </a:r>
            <a:r>
              <a:rPr lang="zh-CN" altLang="en-US" sz="2000" dirty="0">
                <a:solidFill>
                  <a:srgbClr val="990099"/>
                </a:solidFill>
              </a:rPr>
              <a:t>除法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</a:rPr>
              <a:t>根据</a:t>
            </a:r>
            <a:r>
              <a:rPr lang="zh-CN" altLang="en-US" sz="2000" u="sng" dirty="0">
                <a:solidFill>
                  <a:schemeClr val="tx1"/>
                </a:solidFill>
              </a:rPr>
              <a:t>余数首位</a:t>
            </a:r>
            <a:r>
              <a:rPr lang="zh-CN" altLang="en-US" sz="2000" dirty="0">
                <a:solidFill>
                  <a:schemeClr val="tx1"/>
                </a:solidFill>
              </a:rPr>
              <a:t>上商，用</a:t>
            </a:r>
            <a:r>
              <a:rPr lang="zh-CN" altLang="en-US" sz="2000" u="sng" dirty="0">
                <a:solidFill>
                  <a:schemeClr val="tx1"/>
                </a:solidFill>
              </a:rPr>
              <a:t>模</a:t>
            </a:r>
            <a:r>
              <a:rPr lang="en-US" altLang="zh-CN" sz="2000" u="sng" dirty="0">
                <a:solidFill>
                  <a:schemeClr val="tx1"/>
                </a:solidFill>
              </a:rPr>
              <a:t>2</a:t>
            </a:r>
            <a:r>
              <a:rPr lang="zh-CN" altLang="en-US" sz="2000" u="sng" dirty="0">
                <a:solidFill>
                  <a:schemeClr val="tx1"/>
                </a:solidFill>
              </a:rPr>
              <a:t>减法</a:t>
            </a:r>
            <a:r>
              <a:rPr lang="zh-CN" altLang="en-US" sz="2000" dirty="0">
                <a:solidFill>
                  <a:schemeClr val="tx1"/>
                </a:solidFill>
              </a:rPr>
              <a:t>求新余数，商无意义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生成多项式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  <a:r>
              <a:rPr lang="en-US" altLang="zh-CN" sz="2000" dirty="0">
                <a:solidFill>
                  <a:schemeClr val="tx1"/>
                </a:solidFill>
              </a:rPr>
              <a:t>CRC</a:t>
            </a:r>
            <a:r>
              <a:rPr lang="zh-CN" altLang="en-US" sz="2000" dirty="0">
                <a:solidFill>
                  <a:schemeClr val="tx1"/>
                </a:solidFill>
              </a:rPr>
              <a:t>码中用作除数的多项式，常用</a:t>
            </a:r>
            <a:r>
              <a:rPr lang="en-US" altLang="zh-CN" sz="2000" dirty="0">
                <a:solidFill>
                  <a:schemeClr val="tx1"/>
                </a:solidFill>
              </a:rPr>
              <a:t>G(X)</a:t>
            </a:r>
            <a:r>
              <a:rPr lang="zh-CN" altLang="en-US" sz="2000" dirty="0">
                <a:solidFill>
                  <a:schemeClr val="tx1"/>
                </a:solidFill>
              </a:rPr>
              <a:t>表示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7956377" y="4005064"/>
            <a:ext cx="1008111" cy="288032"/>
          </a:xfrm>
          <a:prstGeom prst="borderCallout2">
            <a:avLst>
              <a:gd name="adj1" fmla="val 53254"/>
              <a:gd name="adj2" fmla="val -326"/>
              <a:gd name="adj3" fmla="val 62112"/>
              <a:gd name="adj4" fmla="val -128097"/>
              <a:gd name="adj5" fmla="val 174793"/>
              <a:gd name="adj6" fmla="val -20393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模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加法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>
            <a:off x="2746678" y="6525342"/>
            <a:ext cx="1105242" cy="288034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horz" wrap="none" lIns="0" tIns="0" rIns="0" bIns="0" anchor="ctr"/>
          <a:lstStyle/>
          <a:p>
            <a:pPr algn="ctr"/>
            <a:r>
              <a:rPr lang="zh-CN" altLang="en-US" sz="1600" dirty="0">
                <a:solidFill>
                  <a:schemeClr val="bg2"/>
                </a:solidFill>
                <a:latin typeface="+mn-ea"/>
                <a:ea typeface="+mn-ea"/>
              </a:rPr>
              <a:t>看</a:t>
            </a:r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模</a:t>
            </a:r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</a:t>
            </a:r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除法</a:t>
            </a:r>
          </a:p>
        </p:txBody>
      </p:sp>
    </p:spTree>
    <p:extLst>
      <p:ext uri="{BB962C8B-B14F-4D97-AF65-F5344CB8AC3E}">
        <p14:creationId xmlns:p14="http://schemas.microsoft.com/office/powerpoint/2010/main" val="16076006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3" presetClass="entr" presetSubtype="10" fill="hold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4" grpId="0"/>
      <p:bldP spid="15" grpId="0" animBg="1"/>
      <p:bldP spid="18" grpId="0"/>
      <p:bldP spid="2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Box 25"/>
          <p:cNvSpPr txBox="1">
            <a:spLocks noChangeArrowheads="1"/>
          </p:cNvSpPr>
          <p:nvPr/>
        </p:nvSpPr>
        <p:spPr bwMode="auto">
          <a:xfrm>
            <a:off x="179512" y="337880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*校验方法：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面向</a:t>
            </a:r>
            <a:r>
              <a:rPr lang="zh-CN" altLang="en-US" u="sng" dirty="0">
                <a:solidFill>
                  <a:schemeClr val="tx1"/>
                </a:solidFill>
              </a:rPr>
              <a:t>串行传输</a:t>
            </a:r>
            <a:r>
              <a:rPr lang="zh-CN" altLang="en-US" dirty="0">
                <a:solidFill>
                  <a:schemeClr val="tx1"/>
                </a:solidFill>
              </a:rPr>
              <a:t>，即边接收、边校验   </a:t>
            </a:r>
            <a:r>
              <a:rPr lang="zh-CN" altLang="en-US" sz="1800" dirty="0">
                <a:solidFill>
                  <a:schemeClr val="tx1"/>
                </a:solidFill>
              </a:rPr>
              <a:t>←海明码为并行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实现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32</a:t>
            </a:fld>
            <a:endParaRPr lang="en-US" altLang="zh-CN"/>
          </a:p>
        </p:txBody>
      </p:sp>
      <p:sp>
        <p:nvSpPr>
          <p:cNvPr id="67" name="Text Box 25"/>
          <p:cNvSpPr txBox="1">
            <a:spLocks noChangeArrowheads="1"/>
          </p:cNvSpPr>
          <p:nvPr/>
        </p:nvSpPr>
        <p:spPr bwMode="auto">
          <a:xfrm>
            <a:off x="179512" y="4485744"/>
            <a:ext cx="8785225" cy="18235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对</a:t>
            </a:r>
            <a:r>
              <a:rPr lang="en-US" altLang="zh-CN" dirty="0">
                <a:solidFill>
                  <a:schemeClr val="accent2"/>
                </a:solidFill>
              </a:rPr>
              <a:t>R(X)</a:t>
            </a:r>
            <a:r>
              <a:rPr lang="zh-CN" altLang="en-US" dirty="0">
                <a:solidFill>
                  <a:schemeClr val="accent2"/>
                </a:solidFill>
              </a:rPr>
              <a:t>的要求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①不同位置出错的</a:t>
            </a:r>
            <a:r>
              <a:rPr lang="en-US" altLang="zh-CN" dirty="0">
                <a:solidFill>
                  <a:schemeClr val="tx1"/>
                </a:solidFill>
              </a:rPr>
              <a:t>R(X)</a:t>
            </a:r>
            <a:r>
              <a:rPr lang="zh-CN" altLang="en-US" dirty="0">
                <a:solidFill>
                  <a:schemeClr val="tx1"/>
                </a:solidFill>
              </a:rPr>
              <a:t>不同       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←数据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错误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要移位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 err="1">
                <a:solidFill>
                  <a:schemeClr val="tx1"/>
                </a:solidFill>
              </a:rPr>
              <a:t>R</a:t>
            </a:r>
            <a:r>
              <a:rPr lang="en-US" altLang="zh-CN" i="1" baseline="-18000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(X)&lt;&lt;1]/G(X)</a:t>
            </a:r>
            <a:r>
              <a:rPr lang="zh-CN" altLang="en-US" dirty="0">
                <a:solidFill>
                  <a:schemeClr val="tx1"/>
                </a:solidFill>
              </a:rPr>
              <a:t>的余数等于</a:t>
            </a:r>
            <a:r>
              <a:rPr lang="en-US" altLang="zh-CN" dirty="0">
                <a:solidFill>
                  <a:schemeClr val="tx1"/>
                </a:solidFill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baseline="-18000" dirty="0">
                <a:solidFill>
                  <a:schemeClr val="tx1"/>
                </a:solidFill>
              </a:rPr>
              <a:t>+1</a:t>
            </a:r>
            <a:r>
              <a:rPr lang="en-US" altLang="zh-CN" dirty="0">
                <a:solidFill>
                  <a:schemeClr val="tx1"/>
                </a:solidFill>
              </a:rPr>
              <a:t>(X)</a:t>
            </a:r>
            <a:r>
              <a:rPr lang="zh-CN" altLang="en-US" sz="1800" dirty="0">
                <a:solidFill>
                  <a:schemeClr val="tx1"/>
                </a:solidFill>
              </a:rPr>
              <a:t>  ←称为</a:t>
            </a:r>
            <a:r>
              <a:rPr lang="zh-CN" altLang="en-US" sz="1800" dirty="0">
                <a:solidFill>
                  <a:srgbClr val="FF3399"/>
                </a:solidFill>
              </a:rPr>
              <a:t>循环码</a:t>
            </a:r>
            <a:r>
              <a:rPr lang="zh-CN" altLang="en-US" sz="1800" dirty="0">
                <a:solidFill>
                  <a:schemeClr val="tx1"/>
                </a:solidFill>
              </a:rPr>
              <a:t>的原因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sz="18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←第</a:t>
            </a:r>
            <a:r>
              <a:rPr lang="en-US" altLang="zh-CN" sz="1800" i="1" dirty="0" err="1">
                <a:solidFill>
                  <a:schemeClr val="tx1"/>
                </a:solidFill>
                <a:latin typeface="+mn-lt"/>
              </a:rPr>
              <a:t>i</a:t>
            </a:r>
            <a:r>
              <a:rPr lang="zh-CN" altLang="en-US" sz="1800" dirty="0">
                <a:solidFill>
                  <a:schemeClr val="tx1"/>
                </a:solidFill>
              </a:rPr>
              <a:t>位、第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i</a:t>
            </a:r>
            <a:r>
              <a:rPr lang="en-US" altLang="zh-CN" sz="1800" dirty="0">
                <a:solidFill>
                  <a:schemeClr val="tx1"/>
                </a:solidFill>
                <a:latin typeface="+mn-lt"/>
              </a:rPr>
              <a:t>+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位出错时的余数→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sp>
        <p:nvSpPr>
          <p:cNvPr id="71" name="AutoShape 3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3995937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3" name="组合 52"/>
          <p:cNvGrpSpPr/>
          <p:nvPr/>
        </p:nvGrpSpPr>
        <p:grpSpPr>
          <a:xfrm>
            <a:off x="2504357" y="2276872"/>
            <a:ext cx="4536504" cy="1152128"/>
            <a:chOff x="2051720" y="1628800"/>
            <a:chExt cx="4536504" cy="1152128"/>
          </a:xfrm>
        </p:grpSpPr>
        <p:sp>
          <p:nvSpPr>
            <p:cNvPr id="54" name="Text Box 10"/>
            <p:cNvSpPr txBox="1">
              <a:spLocks noChangeArrowheads="1"/>
            </p:cNvSpPr>
            <p:nvPr/>
          </p:nvSpPr>
          <p:spPr bwMode="auto">
            <a:xfrm>
              <a:off x="2935430" y="1628800"/>
              <a:ext cx="3004722" cy="1152128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H="1">
              <a:off x="5555718" y="2058585"/>
              <a:ext cx="744474" cy="258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7" name="Text Box 10"/>
            <p:cNvSpPr txBox="1">
              <a:spLocks noChangeArrowheads="1"/>
            </p:cNvSpPr>
            <p:nvPr/>
          </p:nvSpPr>
          <p:spPr bwMode="auto">
            <a:xfrm>
              <a:off x="3899532" y="1917154"/>
              <a:ext cx="1656184" cy="288354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62" name="直接箭头连接符 61"/>
            <p:cNvCxnSpPr/>
            <p:nvPr/>
          </p:nvCxnSpPr>
          <p:spPr bwMode="auto">
            <a:xfrm flipH="1">
              <a:off x="2483768" y="2636912"/>
              <a:ext cx="1621890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63" name="Text Box 11"/>
            <p:cNvSpPr txBox="1">
              <a:spLocks noChangeArrowheads="1"/>
            </p:cNvSpPr>
            <p:nvPr/>
          </p:nvSpPr>
          <p:spPr bwMode="auto">
            <a:xfrm>
              <a:off x="2051720" y="2509818"/>
              <a:ext cx="413984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CHK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4" name="Text Box 10"/>
            <p:cNvSpPr txBox="1">
              <a:spLocks noChangeArrowheads="1"/>
            </p:cNvSpPr>
            <p:nvPr/>
          </p:nvSpPr>
          <p:spPr bwMode="auto">
            <a:xfrm>
              <a:off x="4932040" y="2349202"/>
              <a:ext cx="648072" cy="3473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除法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79" name="直接箭头连接符 37"/>
            <p:cNvCxnSpPr>
              <a:endCxn id="64" idx="3"/>
            </p:cNvCxnSpPr>
            <p:nvPr/>
          </p:nvCxnSpPr>
          <p:spPr bwMode="auto">
            <a:xfrm rot="5400000">
              <a:off x="5459189" y="2185946"/>
              <a:ext cx="457878" cy="216032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arrow"/>
            </a:ln>
            <a:effectLst/>
          </p:spPr>
        </p:cxnSp>
        <p:cxnSp>
          <p:nvCxnSpPr>
            <p:cNvPr id="81" name="直接箭头连接符 80"/>
            <p:cNvCxnSpPr/>
            <p:nvPr/>
          </p:nvCxnSpPr>
          <p:spPr bwMode="auto">
            <a:xfrm flipH="1" flipV="1">
              <a:off x="2483768" y="2058585"/>
              <a:ext cx="584220" cy="258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2" name="Text Box 10"/>
            <p:cNvSpPr txBox="1">
              <a:spLocks noChangeArrowheads="1"/>
            </p:cNvSpPr>
            <p:nvPr/>
          </p:nvSpPr>
          <p:spPr bwMode="auto">
            <a:xfrm>
              <a:off x="3937094" y="1628800"/>
              <a:ext cx="1426994" cy="288354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移位寄存器</a:t>
              </a: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</a:p>
          </p:txBody>
        </p:sp>
        <p:cxnSp>
          <p:nvCxnSpPr>
            <p:cNvPr id="83" name="直接箭头连接符 82"/>
            <p:cNvCxnSpPr/>
            <p:nvPr/>
          </p:nvCxnSpPr>
          <p:spPr bwMode="auto">
            <a:xfrm>
              <a:off x="6012160" y="1989162"/>
              <a:ext cx="144016" cy="1440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84" name="Text Box 11"/>
            <p:cNvSpPr txBox="1">
              <a:spLocks noChangeArrowheads="1"/>
            </p:cNvSpPr>
            <p:nvPr/>
          </p:nvSpPr>
          <p:spPr bwMode="auto">
            <a:xfrm>
              <a:off x="6049533" y="1841287"/>
              <a:ext cx="144016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</a:p>
          </p:txBody>
        </p:sp>
        <p:cxnSp>
          <p:nvCxnSpPr>
            <p:cNvPr id="85" name="直接箭头连接符 84"/>
            <p:cNvCxnSpPr/>
            <p:nvPr/>
          </p:nvCxnSpPr>
          <p:spPr bwMode="auto">
            <a:xfrm>
              <a:off x="2662419" y="1993021"/>
              <a:ext cx="144016" cy="144000"/>
            </a:xfrm>
            <a:prstGeom prst="straightConnector1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sm"/>
            </a:ln>
            <a:effectLst/>
          </p:spPr>
        </p:cxnSp>
        <p:sp>
          <p:nvSpPr>
            <p:cNvPr id="86" name="Text Box 11"/>
            <p:cNvSpPr txBox="1">
              <a:spLocks noChangeArrowheads="1"/>
            </p:cNvSpPr>
            <p:nvPr/>
          </p:nvSpPr>
          <p:spPr bwMode="auto">
            <a:xfrm>
              <a:off x="2699792" y="1845146"/>
              <a:ext cx="144016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1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Text Box 11"/>
            <p:cNvSpPr txBox="1">
              <a:spLocks noChangeArrowheads="1"/>
            </p:cNvSpPr>
            <p:nvPr/>
          </p:nvSpPr>
          <p:spPr bwMode="auto">
            <a:xfrm>
              <a:off x="6300192" y="1916832"/>
              <a:ext cx="288032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I</a:t>
              </a:r>
              <a:r>
                <a:rPr lang="en-US" altLang="zh-CN" sz="1800" i="1" baseline="-18000" dirty="0">
                  <a:solidFill>
                    <a:schemeClr val="tx1"/>
                  </a:solidFill>
                  <a:latin typeface="+mn-lt"/>
                </a:rPr>
                <a:t>x</a:t>
              </a:r>
            </a:p>
          </p:txBody>
        </p:sp>
        <p:sp>
          <p:nvSpPr>
            <p:cNvPr id="88" name="Text Box 11"/>
            <p:cNvSpPr txBox="1">
              <a:spLocks noChangeArrowheads="1"/>
            </p:cNvSpPr>
            <p:nvPr/>
          </p:nvSpPr>
          <p:spPr bwMode="auto">
            <a:xfrm>
              <a:off x="2195736" y="1921357"/>
              <a:ext cx="288032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en-US" altLang="zh-CN" sz="1800" i="1" baseline="-18000" dirty="0">
                  <a:solidFill>
                    <a:schemeClr val="tx1"/>
                  </a:solidFill>
                  <a:latin typeface="+mn-lt"/>
                </a:rPr>
                <a:t>y</a:t>
              </a:r>
            </a:p>
          </p:txBody>
        </p:sp>
        <p:cxnSp>
          <p:nvCxnSpPr>
            <p:cNvPr id="91" name="直接箭头连接符 90"/>
            <p:cNvCxnSpPr/>
            <p:nvPr/>
          </p:nvCxnSpPr>
          <p:spPr bwMode="auto">
            <a:xfrm flipH="1">
              <a:off x="4644008" y="2564904"/>
              <a:ext cx="288034" cy="32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92" name="Text Box 11"/>
            <p:cNvSpPr txBox="1">
              <a:spLocks noChangeArrowheads="1"/>
            </p:cNvSpPr>
            <p:nvPr/>
          </p:nvSpPr>
          <p:spPr bwMode="auto">
            <a:xfrm>
              <a:off x="4650591" y="2276872"/>
              <a:ext cx="281449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R</a:t>
              </a:r>
            </a:p>
          </p:txBody>
        </p:sp>
      </p:grpSp>
      <p:cxnSp>
        <p:nvCxnSpPr>
          <p:cNvPr id="94" name="直接箭头连接符 93"/>
          <p:cNvCxnSpPr/>
          <p:nvPr/>
        </p:nvCxnSpPr>
        <p:spPr bwMode="auto">
          <a:xfrm flipH="1">
            <a:off x="4340791" y="4077072"/>
            <a:ext cx="359985" cy="0"/>
          </a:xfrm>
          <a:prstGeom prst="straightConnector1">
            <a:avLst/>
          </a:prstGeom>
          <a:noFill/>
          <a:ln w="158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/>
          </a:ln>
          <a:effectLst/>
        </p:spPr>
      </p:cxnSp>
      <p:grpSp>
        <p:nvGrpSpPr>
          <p:cNvPr id="96" name="组合 95"/>
          <p:cNvGrpSpPr/>
          <p:nvPr/>
        </p:nvGrpSpPr>
        <p:grpSpPr>
          <a:xfrm>
            <a:off x="7073642" y="2564904"/>
            <a:ext cx="1602814" cy="271110"/>
            <a:chOff x="6012160" y="4670058"/>
            <a:chExt cx="1602814" cy="271110"/>
          </a:xfrm>
        </p:grpSpPr>
        <p:sp>
          <p:nvSpPr>
            <p:cNvPr id="97" name="Text Box 11"/>
            <p:cNvSpPr txBox="1">
              <a:spLocks noChangeArrowheads="1"/>
            </p:cNvSpPr>
            <p:nvPr/>
          </p:nvSpPr>
          <p:spPr bwMode="auto">
            <a:xfrm>
              <a:off x="6012160" y="4670058"/>
              <a:ext cx="936103" cy="271110"/>
            </a:xfrm>
            <a:prstGeom prst="rect">
              <a:avLst/>
            </a:prstGeom>
            <a:solidFill>
              <a:srgbClr val="99CCFF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…m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98" name="Text Box 11"/>
            <p:cNvSpPr txBox="1">
              <a:spLocks noChangeArrowheads="1"/>
            </p:cNvSpPr>
            <p:nvPr/>
          </p:nvSpPr>
          <p:spPr bwMode="auto">
            <a:xfrm>
              <a:off x="6948264" y="4670058"/>
              <a:ext cx="666710" cy="271110"/>
            </a:xfrm>
            <a:prstGeom prst="rect">
              <a:avLst/>
            </a:prstGeom>
            <a:solidFill>
              <a:srgbClr val="FFCC99"/>
            </a:solidFill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</a:t>
              </a:r>
              <a:r>
                <a:rPr lang="en-US" altLang="zh-CN" sz="1800" baseline="-18000" dirty="0" err="1">
                  <a:solidFill>
                    <a:schemeClr val="tx1"/>
                  </a:solidFill>
                </a:rPr>
                <a:t>k</a:t>
              </a:r>
              <a:r>
                <a:rPr lang="en-US" altLang="zh-CN" sz="1800" dirty="0">
                  <a:solidFill>
                    <a:schemeClr val="tx1"/>
                  </a:solidFill>
                </a:rPr>
                <a:t>…r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</a:p>
          </p:txBody>
        </p:sp>
      </p:grpSp>
      <p:sp>
        <p:nvSpPr>
          <p:cNvPr id="99" name="Text Box 25"/>
          <p:cNvSpPr txBox="1">
            <a:spLocks noChangeArrowheads="1"/>
          </p:cNvSpPr>
          <p:nvPr/>
        </p:nvSpPr>
        <p:spPr bwMode="auto">
          <a:xfrm>
            <a:off x="1979587" y="1338153"/>
            <a:ext cx="6912893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①串行方式</a:t>
            </a:r>
            <a:r>
              <a:rPr lang="zh-CN" altLang="en-US" u="sng" dirty="0">
                <a:solidFill>
                  <a:schemeClr val="tx1"/>
                </a:solidFill>
              </a:rPr>
              <a:t>求</a:t>
            </a:r>
            <a:r>
              <a:rPr lang="en-US" altLang="zh-CN" u="sng" dirty="0">
                <a:solidFill>
                  <a:schemeClr val="tx1"/>
                </a:solidFill>
              </a:rPr>
              <a:t>R(X)</a:t>
            </a: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 err="1">
                <a:solidFill>
                  <a:schemeClr val="tx1"/>
                </a:solidFill>
              </a:rPr>
              <a:t>n+k</a:t>
            </a:r>
            <a:r>
              <a:rPr lang="zh-CN" altLang="en-US" sz="1800" dirty="0">
                <a:solidFill>
                  <a:schemeClr val="tx1"/>
                </a:solidFill>
              </a:rPr>
              <a:t>位，不输出数据</a:t>
            </a:r>
            <a:r>
              <a:rPr lang="en-US" altLang="zh-CN" sz="1800" dirty="0">
                <a:solidFill>
                  <a:schemeClr val="tx1"/>
                </a:solidFill>
              </a:rPr>
              <a:t>(O</a:t>
            </a:r>
            <a:r>
              <a:rPr lang="en-US" altLang="zh-CN" sz="1800" i="1" baseline="-18000" dirty="0">
                <a:solidFill>
                  <a:schemeClr val="tx1"/>
                </a:solidFill>
                <a:latin typeface="+mn-lt"/>
              </a:rPr>
              <a:t>y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即 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M&lt;&lt;1+I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[R&lt;&lt;1+I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]/G(X)</a:t>
            </a:r>
            <a:r>
              <a:rPr lang="zh-CN" altLang="en-US" sz="2000" dirty="0">
                <a:solidFill>
                  <a:schemeClr val="tx1"/>
                </a:solidFill>
              </a:rPr>
              <a:t>的余数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00" name="Text Box 11"/>
          <p:cNvSpPr txBox="1">
            <a:spLocks noChangeArrowheads="1"/>
          </p:cNvSpPr>
          <p:nvPr/>
        </p:nvSpPr>
        <p:spPr bwMode="auto">
          <a:xfrm>
            <a:off x="1640261" y="2564904"/>
            <a:ext cx="936103" cy="271110"/>
          </a:xfrm>
          <a:prstGeom prst="rect">
            <a:avLst/>
          </a:prstGeom>
          <a:solidFill>
            <a:srgbClr val="99CCFF"/>
          </a:solidFill>
          <a:ln w="22225">
            <a:noFill/>
            <a:miter lim="800000"/>
            <a:headEnd/>
            <a:tailEnd/>
          </a:ln>
          <a:effectLst/>
        </p:spPr>
        <p:txBody>
          <a:bodyPr lIns="18000" tIns="0" rIns="18000" bIns="10800" anchor="t" anchorCtr="0"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</a:rPr>
              <a:t>…m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01" name="Text Box 25"/>
          <p:cNvSpPr txBox="1">
            <a:spLocks noChangeArrowheads="1"/>
          </p:cNvSpPr>
          <p:nvPr/>
        </p:nvSpPr>
        <p:spPr bwMode="auto">
          <a:xfrm>
            <a:off x="1979712" y="3498393"/>
            <a:ext cx="6985025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</a:pPr>
            <a:r>
              <a:rPr lang="zh-CN" altLang="en-US" dirty="0">
                <a:solidFill>
                  <a:schemeClr val="tx1"/>
                </a:solidFill>
              </a:rPr>
              <a:t>②输出时</a:t>
            </a:r>
            <a:r>
              <a:rPr lang="zh-CN" altLang="en-US" u="sng" dirty="0">
                <a:solidFill>
                  <a:schemeClr val="tx1"/>
                </a:solidFill>
              </a:rPr>
              <a:t>校验数据</a:t>
            </a:r>
            <a:r>
              <a:rPr lang="zh-CN" altLang="en-US" dirty="0">
                <a:solidFill>
                  <a:schemeClr val="tx1"/>
                </a:solidFill>
              </a:rPr>
              <a:t> 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位，输出数据</a:t>
            </a:r>
            <a:endParaRPr lang="en-US" altLang="zh-CN" sz="2800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即</a:t>
            </a:r>
            <a:r>
              <a:rPr lang="en-US" altLang="zh-CN" sz="2000" dirty="0">
                <a:solidFill>
                  <a:schemeClr val="tx1"/>
                </a:solidFill>
              </a:rPr>
              <a:t>M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M&lt;&lt;1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O</a:t>
            </a:r>
            <a:r>
              <a:rPr lang="en-US" altLang="zh-CN" sz="2000" i="1" baseline="-18000" dirty="0">
                <a:solidFill>
                  <a:schemeClr val="tx1"/>
                </a:solidFill>
                <a:latin typeface="+mn-lt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 err="1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 err="1">
                <a:solidFill>
                  <a:schemeClr val="tx1"/>
                </a:solidFill>
              </a:rPr>
              <a:t>M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R</a:t>
            </a:r>
            <a:r>
              <a:rPr lang="zh-CN" altLang="en-US" sz="2000" dirty="0">
                <a:solidFill>
                  <a:schemeClr val="tx1"/>
                </a:solidFill>
              </a:rPr>
              <a:t>←</a:t>
            </a:r>
            <a:r>
              <a:rPr lang="en-US" altLang="zh-CN" sz="2000" dirty="0">
                <a:solidFill>
                  <a:schemeClr val="tx1"/>
                </a:solidFill>
              </a:rPr>
              <a:t>(R&lt;&lt;1)/G(X)</a:t>
            </a:r>
            <a:r>
              <a:rPr lang="zh-CN" altLang="en-US" sz="2000" dirty="0">
                <a:solidFill>
                  <a:schemeClr val="tx1"/>
                </a:solidFill>
              </a:rPr>
              <a:t>的余数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               (</a:t>
            </a:r>
            <a:r>
              <a:rPr lang="zh-CN" altLang="en-US" sz="1800" dirty="0">
                <a:solidFill>
                  <a:schemeClr val="tx1"/>
                </a:solidFill>
              </a:rPr>
              <a:t>首位是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否错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3520624" y="2410173"/>
            <a:ext cx="1576021" cy="934176"/>
            <a:chOff x="3520624" y="2410173"/>
            <a:chExt cx="1576021" cy="934176"/>
          </a:xfrm>
        </p:grpSpPr>
        <p:cxnSp>
          <p:nvCxnSpPr>
            <p:cNvPr id="102" name="直接箭头连接符 101"/>
            <p:cNvCxnSpPr/>
            <p:nvPr/>
          </p:nvCxnSpPr>
          <p:spPr bwMode="auto">
            <a:xfrm flipH="1" flipV="1">
              <a:off x="3826595" y="2709081"/>
              <a:ext cx="525574" cy="161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3" name="Text Box 11"/>
            <p:cNvSpPr txBox="1">
              <a:spLocks noChangeArrowheads="1"/>
            </p:cNvSpPr>
            <p:nvPr/>
          </p:nvSpPr>
          <p:spPr bwMode="auto">
            <a:xfrm>
              <a:off x="3824898" y="2924944"/>
              <a:ext cx="767691" cy="199102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首位错</a:t>
              </a:r>
              <a:endParaRPr lang="en-US" altLang="zh-CN" sz="16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04" name="Text Box 11"/>
            <p:cNvSpPr txBox="1">
              <a:spLocks noChangeArrowheads="1"/>
            </p:cNvSpPr>
            <p:nvPr/>
          </p:nvSpPr>
          <p:spPr bwMode="auto">
            <a:xfrm>
              <a:off x="3520624" y="2636912"/>
              <a:ext cx="305971" cy="576064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=1</a:t>
              </a:r>
            </a:p>
          </p:txBody>
        </p:sp>
        <p:cxnSp>
          <p:nvCxnSpPr>
            <p:cNvPr id="105" name="直接箭头连接符 104"/>
            <p:cNvCxnSpPr/>
            <p:nvPr/>
          </p:nvCxnSpPr>
          <p:spPr bwMode="auto">
            <a:xfrm flipH="1">
              <a:off x="3826595" y="3140968"/>
              <a:ext cx="765994" cy="0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sm"/>
            </a:ln>
            <a:effectLst/>
          </p:spPr>
        </p:cxnSp>
        <p:sp>
          <p:nvSpPr>
            <p:cNvPr id="106" name="Text Box 11"/>
            <p:cNvSpPr txBox="1">
              <a:spLocks noChangeArrowheads="1"/>
            </p:cNvSpPr>
            <p:nvPr/>
          </p:nvSpPr>
          <p:spPr bwMode="auto">
            <a:xfrm>
              <a:off x="3944517" y="2410173"/>
              <a:ext cx="386291" cy="283507"/>
            </a:xfrm>
            <a:prstGeom prst="rect">
              <a:avLst/>
            </a:prstGeom>
            <a:noFill/>
            <a:ln w="222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>
              <a:noAutofit/>
            </a:bodyPr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  <a:latin typeface="+mn-ea"/>
                  <a:ea typeface="+mn-ea"/>
                </a:rPr>
                <a:t>M</a:t>
              </a:r>
              <a:r>
                <a:rPr lang="en-US" altLang="zh-CN" sz="1800" baseline="-18000" dirty="0" err="1">
                  <a:solidFill>
                    <a:schemeClr val="tx1"/>
                  </a:solidFill>
                  <a:latin typeface="+mn-lt"/>
                </a:rPr>
                <a:t>out</a:t>
              </a:r>
              <a:endParaRPr lang="en-US" altLang="zh-CN" sz="1800" baseline="-18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07" name="Text Box 10"/>
            <p:cNvSpPr txBox="1">
              <a:spLocks noChangeArrowheads="1"/>
            </p:cNvSpPr>
            <p:nvPr/>
          </p:nvSpPr>
          <p:spPr bwMode="auto">
            <a:xfrm>
              <a:off x="4558295" y="2996952"/>
              <a:ext cx="538350" cy="347397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校验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8" name="AutoShape 29"/>
          <p:cNvSpPr>
            <a:spLocks/>
          </p:cNvSpPr>
          <p:nvPr/>
        </p:nvSpPr>
        <p:spPr bwMode="auto">
          <a:xfrm>
            <a:off x="6948264" y="4437112"/>
            <a:ext cx="1080120" cy="288032"/>
          </a:xfrm>
          <a:prstGeom prst="borderCallout2">
            <a:avLst>
              <a:gd name="adj1" fmla="val 53254"/>
              <a:gd name="adj2" fmla="val -326"/>
              <a:gd name="adj3" fmla="val 53042"/>
              <a:gd name="adj4" fmla="val -9209"/>
              <a:gd name="adj5" fmla="val -36377"/>
              <a:gd name="adj6" fmla="val -3836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校验时补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9" name="AutoShape 29"/>
          <p:cNvSpPr>
            <a:spLocks/>
          </p:cNvSpPr>
          <p:nvPr/>
        </p:nvSpPr>
        <p:spPr bwMode="auto">
          <a:xfrm>
            <a:off x="3419872" y="476672"/>
            <a:ext cx="1872208" cy="288000"/>
          </a:xfrm>
          <a:prstGeom prst="borderCallout2">
            <a:avLst>
              <a:gd name="adj1" fmla="val 53254"/>
              <a:gd name="adj2" fmla="val -326"/>
              <a:gd name="adj3" fmla="val 53042"/>
              <a:gd name="adj4" fmla="val -9209"/>
              <a:gd name="adj5" fmla="val 137473"/>
              <a:gd name="adj6" fmla="val -2727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得益于除法特性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800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3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0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6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/>
      <p:bldP spid="100" grpId="0" animBg="1"/>
      <p:bldP spid="10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BEBAD53-7060-4B1B-8E11-A20B005D6D71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229392" name="Text Box 16"/>
          <p:cNvSpPr txBox="1">
            <a:spLocks noChangeArrowheads="1"/>
          </p:cNvSpPr>
          <p:nvPr/>
        </p:nvSpPr>
        <p:spPr bwMode="auto">
          <a:xfrm>
            <a:off x="179388" y="332656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*G(X)</a:t>
            </a:r>
            <a:r>
              <a:rPr lang="zh-CN" altLang="en-US" dirty="0">
                <a:solidFill>
                  <a:srgbClr val="C00000"/>
                </a:solidFill>
              </a:rPr>
              <a:t>的选择：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基本要求</a:t>
            </a:r>
            <a:r>
              <a:rPr lang="en-US" altLang="zh-CN" dirty="0">
                <a:solidFill>
                  <a:schemeClr val="accent2"/>
                </a:solidFill>
              </a:rPr>
              <a:t>—  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满足对</a:t>
            </a:r>
            <a:r>
              <a:rPr lang="en-US" altLang="zh-CN" sz="2200" dirty="0">
                <a:solidFill>
                  <a:schemeClr val="tx1"/>
                </a:solidFill>
              </a:rPr>
              <a:t>R(X)</a:t>
            </a:r>
            <a:r>
              <a:rPr lang="zh-CN" altLang="en-US" sz="2200" dirty="0">
                <a:solidFill>
                  <a:schemeClr val="tx1"/>
                </a:solidFill>
              </a:rPr>
              <a:t>的要求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①</a:t>
            </a:r>
            <a:r>
              <a:rPr lang="zh-CN" altLang="en-US" u="sng" dirty="0">
                <a:solidFill>
                  <a:schemeClr val="tx1"/>
                </a:solidFill>
              </a:rPr>
              <a:t>任一位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R(X)</a:t>
            </a:r>
            <a:r>
              <a:rPr lang="zh-CN" altLang="en-US" u="sng" dirty="0">
                <a:solidFill>
                  <a:srgbClr val="990099"/>
                </a:solidFill>
              </a:rPr>
              <a:t>不为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zh-CN" altLang="en-US" dirty="0">
              <a:solidFill>
                <a:srgbClr val="990099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②</a:t>
            </a:r>
            <a:r>
              <a:rPr lang="zh-CN" altLang="en-US" u="sng" dirty="0">
                <a:solidFill>
                  <a:schemeClr val="tx1"/>
                </a:solidFill>
              </a:rPr>
              <a:t>不同位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R(X)</a:t>
            </a:r>
            <a:r>
              <a:rPr lang="zh-CN" altLang="en-US" u="sng" dirty="0">
                <a:solidFill>
                  <a:srgbClr val="990099"/>
                </a:solidFill>
              </a:rPr>
              <a:t>各不相同</a:t>
            </a:r>
            <a:endParaRPr lang="zh-CN" altLang="en-US" dirty="0">
              <a:solidFill>
                <a:srgbClr val="990099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③</a:t>
            </a:r>
            <a:r>
              <a:rPr lang="zh-CN" altLang="en-US" u="sng" dirty="0">
                <a:solidFill>
                  <a:schemeClr val="tx1"/>
                </a:solidFill>
              </a:rPr>
              <a:t>任一位</a:t>
            </a:r>
            <a:r>
              <a:rPr lang="zh-CN" altLang="en-US" dirty="0">
                <a:solidFill>
                  <a:schemeClr val="tx1"/>
                </a:solidFill>
              </a:rPr>
              <a:t>错误时，有</a:t>
            </a:r>
            <a:r>
              <a:rPr lang="en-US" altLang="zh-CN" u="sng" dirty="0">
                <a:solidFill>
                  <a:srgbClr val="990099"/>
                </a:solidFill>
              </a:rPr>
              <a:t>[</a:t>
            </a:r>
            <a:r>
              <a:rPr lang="en-US" altLang="zh-CN" u="sng" dirty="0" err="1">
                <a:solidFill>
                  <a:srgbClr val="990099"/>
                </a:solidFill>
              </a:rPr>
              <a:t>R</a:t>
            </a:r>
            <a:r>
              <a:rPr lang="en-US" altLang="zh-CN" i="1" u="sng" baseline="-18000" dirty="0" err="1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u="sng" dirty="0">
                <a:solidFill>
                  <a:srgbClr val="990099"/>
                </a:solidFill>
              </a:rPr>
              <a:t>(X)&lt;&lt;1]/G(X)</a:t>
            </a:r>
            <a:r>
              <a:rPr lang="zh-CN" altLang="en-US" u="sng" dirty="0">
                <a:solidFill>
                  <a:srgbClr val="990099"/>
                </a:solidFill>
              </a:rPr>
              <a:t>的余数＝</a:t>
            </a:r>
            <a:r>
              <a:rPr lang="en-US" altLang="zh-CN" u="sng" dirty="0">
                <a:solidFill>
                  <a:srgbClr val="990099"/>
                </a:solidFill>
              </a:rPr>
              <a:t>R</a:t>
            </a:r>
            <a:r>
              <a:rPr lang="en-US" altLang="zh-CN" i="1" u="sng" baseline="-18000" dirty="0">
                <a:solidFill>
                  <a:srgbClr val="990099"/>
                </a:solidFill>
                <a:latin typeface="+mn-lt"/>
              </a:rPr>
              <a:t>i</a:t>
            </a:r>
            <a:r>
              <a:rPr lang="en-US" altLang="zh-CN" u="sng" baseline="-18000" dirty="0">
                <a:solidFill>
                  <a:srgbClr val="990099"/>
                </a:solidFill>
                <a:latin typeface="+mn-lt"/>
              </a:rPr>
              <a:t>+1</a:t>
            </a:r>
            <a:r>
              <a:rPr lang="en-US" altLang="zh-CN" u="sng" dirty="0">
                <a:solidFill>
                  <a:srgbClr val="990099"/>
                </a:solidFill>
              </a:rPr>
              <a:t>(X)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229394" name="Text Box 18"/>
          <p:cNvSpPr txBox="1">
            <a:spLocks noChangeArrowheads="1"/>
          </p:cNvSpPr>
          <p:nvPr/>
        </p:nvSpPr>
        <p:spPr bwMode="auto">
          <a:xfrm>
            <a:off x="179388" y="2636912"/>
            <a:ext cx="8785349" cy="22529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常用的</a:t>
            </a:r>
            <a:r>
              <a:rPr lang="en-US" altLang="zh-CN" dirty="0">
                <a:solidFill>
                  <a:schemeClr val="accent2"/>
                </a:solidFill>
              </a:rPr>
              <a:t>G(X)—</a:t>
            </a:r>
            <a:endParaRPr lang="zh-CN" altLang="en-US" dirty="0">
              <a:solidFill>
                <a:schemeClr val="accent2"/>
              </a:solidFill>
            </a:endParaRPr>
          </a:p>
          <a:p>
            <a:pPr marL="1973263" indent="-1973263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CRC-CCITT</a:t>
            </a:r>
            <a:r>
              <a:rPr lang="zh-CN" altLang="en-US" dirty="0">
                <a:solidFill>
                  <a:schemeClr val="tx1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5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CRC-16: G(X)=X</a:t>
            </a:r>
            <a:r>
              <a:rPr lang="en-US" altLang="zh-CN" baseline="30000" dirty="0">
                <a:solidFill>
                  <a:schemeClr val="tx1"/>
                </a:solidFill>
              </a:rPr>
              <a:t>16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15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CRC-12: G(X)=X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3</a:t>
            </a:r>
            <a:r>
              <a:rPr lang="en-US" altLang="zh-CN" dirty="0">
                <a:solidFill>
                  <a:schemeClr val="tx1"/>
                </a:solidFill>
              </a:rPr>
              <a:t>+X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+X+1</a:t>
            </a:r>
          </a:p>
          <a:p>
            <a:pPr marL="1973263" indent="-1973263"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CRC-32: G(X)=</a:t>
            </a:r>
            <a:r>
              <a:rPr lang="en-US" altLang="zh-CN" spc="-130" dirty="0">
                <a:solidFill>
                  <a:schemeClr val="tx1"/>
                </a:solidFill>
              </a:rPr>
              <a:t>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32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26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23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16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12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11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10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8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7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5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4</a:t>
            </a:r>
            <a:r>
              <a:rPr lang="en-US" altLang="zh-CN" spc="-130" dirty="0">
                <a:solidFill>
                  <a:schemeClr val="tx1"/>
                </a:solidFill>
              </a:rPr>
              <a:t>+X</a:t>
            </a:r>
            <a:r>
              <a:rPr lang="en-US" altLang="zh-CN" spc="-130" baseline="30000" dirty="0">
                <a:solidFill>
                  <a:schemeClr val="tx1"/>
                </a:solidFill>
              </a:rPr>
              <a:t>2</a:t>
            </a:r>
            <a:r>
              <a:rPr lang="en-US" altLang="zh-CN" spc="-130" dirty="0">
                <a:solidFill>
                  <a:schemeClr val="tx1"/>
                </a:solidFill>
              </a:rPr>
              <a:t>+X+1</a:t>
            </a:r>
          </a:p>
        </p:txBody>
      </p:sp>
      <p:sp>
        <p:nvSpPr>
          <p:cNvPr id="229395" name="Text Box 19"/>
          <p:cNvSpPr txBox="1">
            <a:spLocks noChangeArrowheads="1"/>
          </p:cNvSpPr>
          <p:nvPr/>
        </p:nvSpPr>
        <p:spPr bwMode="auto">
          <a:xfrm>
            <a:off x="179512" y="479715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校验能力：</a:t>
            </a:r>
            <a:r>
              <a:rPr lang="zh-CN" altLang="en-US" dirty="0">
                <a:solidFill>
                  <a:schemeClr val="tx1"/>
                </a:solidFill>
              </a:rPr>
              <a:t>由</a:t>
            </a:r>
            <a:r>
              <a:rPr lang="en-US" altLang="zh-CN" dirty="0">
                <a:solidFill>
                  <a:schemeClr val="tx1"/>
                </a:solidFill>
              </a:rPr>
              <a:t>G(X)</a:t>
            </a:r>
            <a:r>
              <a:rPr lang="zh-CN" altLang="en-US" dirty="0">
                <a:solidFill>
                  <a:schemeClr val="tx1"/>
                </a:solidFill>
              </a:rPr>
              <a:t>决定，</a:t>
            </a:r>
            <a:r>
              <a:rPr lang="zh-CN" altLang="en-US" u="sng" dirty="0">
                <a:solidFill>
                  <a:srgbClr val="990099"/>
                </a:solidFill>
              </a:rPr>
              <a:t>检错能力较强</a:t>
            </a:r>
            <a:r>
              <a:rPr lang="zh-CN" altLang="en-US" dirty="0">
                <a:solidFill>
                  <a:schemeClr val="tx1"/>
                </a:solidFill>
              </a:rPr>
              <a:t>、纠错能力较弱</a:t>
            </a:r>
          </a:p>
        </p:txBody>
      </p:sp>
      <p:sp>
        <p:nvSpPr>
          <p:cNvPr id="229396" name="Text Box 20"/>
          <p:cNvSpPr txBox="1">
            <a:spLocks noChangeArrowheads="1"/>
          </p:cNvSpPr>
          <p:nvPr/>
        </p:nvSpPr>
        <p:spPr bwMode="auto">
          <a:xfrm>
            <a:off x="179388" y="5303530"/>
            <a:ext cx="8785225" cy="904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应用：</a:t>
            </a:r>
            <a:r>
              <a:rPr lang="zh-CN" altLang="en-US" u="sng" dirty="0">
                <a:solidFill>
                  <a:schemeClr val="accent2"/>
                </a:solidFill>
              </a:rPr>
              <a:t>广泛</a:t>
            </a:r>
            <a:r>
              <a:rPr lang="zh-CN" altLang="en-US" dirty="0">
                <a:solidFill>
                  <a:schemeClr val="tx1"/>
                </a:solidFill>
              </a:rPr>
              <a:t>用于网络通信等方面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检错要求高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1698625" indent="-1698625"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</a:t>
            </a:r>
            <a:r>
              <a:rPr lang="en-US" altLang="zh-CN" sz="2000" dirty="0">
                <a:solidFill>
                  <a:schemeClr val="tx1"/>
                </a:solidFill>
              </a:rPr>
              <a:t>CRC</a:t>
            </a:r>
            <a:r>
              <a:rPr lang="zh-CN" altLang="en-US" sz="2000" dirty="0">
                <a:solidFill>
                  <a:schemeClr val="tx1"/>
                </a:solidFill>
              </a:rPr>
              <a:t>＋错时重发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229397" name="AutoShape 2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" name="AutoShape 62">
            <a:hlinkClick r:id="rId2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29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1000"/>
                                        <p:tgtEl>
                                          <p:spTgt spid="229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29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9394" grpId="0"/>
      <p:bldP spid="229395" grpId="0"/>
      <p:bldP spid="229396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3" y="2395478"/>
            <a:ext cx="3958508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应用中的数据类型：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*数据类型的转换：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34</a:t>
            </a:fld>
            <a:endParaRPr lang="en-US" altLang="zh-CN"/>
          </a:p>
        </p:txBody>
      </p:sp>
      <p:sp>
        <p:nvSpPr>
          <p:cNvPr id="3" name="Text Box 504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§2.2 </a:t>
            </a:r>
            <a:r>
              <a:rPr lang="zh-CN" altLang="en-US" sz="2800" dirty="0">
                <a:solidFill>
                  <a:schemeClr val="tx1"/>
                </a:solidFill>
              </a:rPr>
              <a:t>数据的表示</a:t>
            </a:r>
          </a:p>
        </p:txBody>
      </p:sp>
      <p:sp>
        <p:nvSpPr>
          <p:cNvPr id="4" name="Text Box 526"/>
          <p:cNvSpPr txBox="1">
            <a:spLocks noChangeArrowheads="1"/>
          </p:cNvSpPr>
          <p:nvPr/>
        </p:nvSpPr>
        <p:spPr bwMode="auto">
          <a:xfrm>
            <a:off x="179388" y="1700808"/>
            <a:ext cx="8785225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数据类型：</a:t>
            </a:r>
            <a:r>
              <a:rPr lang="zh-CN" altLang="en-US" dirty="0">
                <a:solidFill>
                  <a:schemeClr val="tx1"/>
                </a:solidFill>
              </a:rPr>
              <a:t>指一个</a:t>
            </a:r>
            <a:r>
              <a:rPr lang="zh-CN" altLang="en-US" u="sng" dirty="0">
                <a:solidFill>
                  <a:schemeClr val="tx1"/>
                </a:solidFill>
              </a:rPr>
              <a:t>值的集合</a:t>
            </a:r>
            <a:r>
              <a:rPr lang="zh-CN" altLang="en-US" dirty="0">
                <a:solidFill>
                  <a:schemeClr val="tx1"/>
                </a:solidFill>
              </a:rPr>
              <a:t>，及定义在该值集上的</a:t>
            </a:r>
            <a:r>
              <a:rPr lang="zh-CN" altLang="en-US" u="sng" dirty="0">
                <a:solidFill>
                  <a:schemeClr val="tx1"/>
                </a:solidFill>
              </a:rPr>
              <a:t>一组操作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              └→</a:t>
            </a:r>
            <a:r>
              <a:rPr lang="zh-CN" altLang="en-US" sz="1800" dirty="0">
                <a:solidFill>
                  <a:srgbClr val="990099"/>
                </a:solidFill>
              </a:rPr>
              <a:t>值集</a:t>
            </a:r>
            <a:r>
              <a:rPr lang="zh-CN" altLang="en-US" sz="1800" dirty="0">
                <a:solidFill>
                  <a:schemeClr val="accent2"/>
                </a:solidFill>
              </a:rPr>
              <a:t>或</a:t>
            </a:r>
            <a:r>
              <a:rPr lang="zh-CN" altLang="en-US" sz="1800" dirty="0">
                <a:solidFill>
                  <a:srgbClr val="990099"/>
                </a:solidFill>
              </a:rPr>
              <a:t>操作集</a:t>
            </a:r>
            <a:r>
              <a:rPr lang="zh-CN" altLang="en-US" sz="1800" dirty="0">
                <a:solidFill>
                  <a:schemeClr val="tx1"/>
                </a:solidFill>
              </a:rPr>
              <a:t>不同，数据类型</a:t>
            </a:r>
            <a:r>
              <a:rPr lang="zh-CN" altLang="en-US" sz="1800" dirty="0">
                <a:solidFill>
                  <a:srgbClr val="FF3399"/>
                </a:solidFill>
              </a:rPr>
              <a:t>不同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endParaRPr lang="en-US" altLang="zh-CN" sz="1800" b="0" dirty="0">
              <a:solidFill>
                <a:schemeClr val="tx1"/>
              </a:solidFill>
            </a:endParaRPr>
          </a:p>
        </p:txBody>
      </p:sp>
      <p:grpSp>
        <p:nvGrpSpPr>
          <p:cNvPr id="5" name="Group 544"/>
          <p:cNvGrpSpPr>
            <a:grpSpLocks/>
          </p:cNvGrpSpPr>
          <p:nvPr/>
        </p:nvGrpSpPr>
        <p:grpSpPr bwMode="auto">
          <a:xfrm>
            <a:off x="2843658" y="2595488"/>
            <a:ext cx="6192838" cy="1625600"/>
            <a:chOff x="1066" y="572"/>
            <a:chExt cx="3901" cy="1024"/>
          </a:xfrm>
        </p:grpSpPr>
        <p:sp>
          <p:nvSpPr>
            <p:cNvPr id="6" name="AutoShape 545"/>
            <p:cNvSpPr>
              <a:spLocks/>
            </p:cNvSpPr>
            <p:nvPr/>
          </p:nvSpPr>
          <p:spPr bwMode="auto">
            <a:xfrm>
              <a:off x="2335" y="646"/>
              <a:ext cx="46" cy="269"/>
            </a:xfrm>
            <a:prstGeom prst="leftBrace">
              <a:avLst>
                <a:gd name="adj1" fmla="val 65761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7" name="AutoShape 546"/>
            <p:cNvSpPr>
              <a:spLocks/>
            </p:cNvSpPr>
            <p:nvPr/>
          </p:nvSpPr>
          <p:spPr bwMode="auto">
            <a:xfrm>
              <a:off x="2352" y="1016"/>
              <a:ext cx="29" cy="489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15875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8" name="AutoShape 547"/>
            <p:cNvSpPr>
              <a:spLocks/>
            </p:cNvSpPr>
            <p:nvPr/>
          </p:nvSpPr>
          <p:spPr bwMode="auto">
            <a:xfrm>
              <a:off x="1445" y="800"/>
              <a:ext cx="29" cy="462"/>
            </a:xfrm>
            <a:prstGeom prst="leftBrace">
              <a:avLst>
                <a:gd name="adj1" fmla="val 117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 sz="2000"/>
            </a:p>
          </p:txBody>
        </p:sp>
        <p:sp>
          <p:nvSpPr>
            <p:cNvPr id="9" name="Text Box 548"/>
            <p:cNvSpPr txBox="1">
              <a:spLocks noChangeArrowheads="1"/>
            </p:cNvSpPr>
            <p:nvPr/>
          </p:nvSpPr>
          <p:spPr bwMode="auto">
            <a:xfrm>
              <a:off x="1066" y="915"/>
              <a:ext cx="408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数据</a:t>
              </a:r>
            </a:p>
          </p:txBody>
        </p:sp>
        <p:sp>
          <p:nvSpPr>
            <p:cNvPr id="10" name="Text Box 549"/>
            <p:cNvSpPr txBox="1">
              <a:spLocks noChangeArrowheads="1"/>
            </p:cNvSpPr>
            <p:nvPr/>
          </p:nvSpPr>
          <p:spPr bwMode="auto">
            <a:xfrm>
              <a:off x="1474" y="689"/>
              <a:ext cx="867" cy="17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dist">
                <a:lnSpc>
                  <a:spcPct val="100000"/>
                </a:lnSpc>
              </a:pPr>
              <a:r>
                <a:rPr lang="zh-CN" altLang="en-US" sz="2000" spc="600" dirty="0">
                  <a:solidFill>
                    <a:schemeClr val="tx1"/>
                  </a:solidFill>
                </a:rPr>
                <a:t>数值数据</a:t>
              </a:r>
            </a:p>
          </p:txBody>
        </p:sp>
        <p:sp>
          <p:nvSpPr>
            <p:cNvPr id="11" name="Text Box 550"/>
            <p:cNvSpPr txBox="1">
              <a:spLocks noChangeArrowheads="1"/>
            </p:cNvSpPr>
            <p:nvPr/>
          </p:nvSpPr>
          <p:spPr bwMode="auto">
            <a:xfrm>
              <a:off x="1475" y="1142"/>
              <a:ext cx="861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非数值数据</a:t>
              </a:r>
            </a:p>
          </p:txBody>
        </p:sp>
        <p:sp>
          <p:nvSpPr>
            <p:cNvPr id="12" name="Text Box 551"/>
            <p:cNvSpPr txBox="1">
              <a:spLocks noChangeArrowheads="1"/>
            </p:cNvSpPr>
            <p:nvPr/>
          </p:nvSpPr>
          <p:spPr bwMode="auto">
            <a:xfrm>
              <a:off x="2382" y="971"/>
              <a:ext cx="2069" cy="6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逻辑数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布尔数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字符</a:t>
              </a:r>
              <a:r>
                <a:rPr lang="en-US" altLang="zh-CN" sz="2000" dirty="0">
                  <a:solidFill>
                    <a:srgbClr val="990099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串</a:t>
              </a:r>
              <a:r>
                <a:rPr lang="en-US" altLang="zh-CN" sz="2000" dirty="0">
                  <a:solidFill>
                    <a:srgbClr val="990099"/>
                  </a:solidFill>
                </a:rPr>
                <a:t>)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含汉字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其它 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声音、图形等</a:t>
              </a:r>
            </a:p>
          </p:txBody>
        </p:sp>
        <p:sp>
          <p:nvSpPr>
            <p:cNvPr id="13" name="Text Box 552"/>
            <p:cNvSpPr txBox="1">
              <a:spLocks noChangeArrowheads="1"/>
            </p:cNvSpPr>
            <p:nvPr/>
          </p:nvSpPr>
          <p:spPr bwMode="auto">
            <a:xfrm>
              <a:off x="2382" y="572"/>
              <a:ext cx="2585" cy="45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无符号数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自然数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有符号数 </a:t>
              </a:r>
              <a:r>
                <a:rPr lang="en-US" altLang="zh-CN" sz="2000" dirty="0">
                  <a:solidFill>
                    <a:schemeClr val="tx1"/>
                  </a:solidFill>
                </a:rPr>
                <a:t>--</a:t>
              </a:r>
              <a:r>
                <a:rPr lang="zh-CN" altLang="en-US" sz="2000" dirty="0">
                  <a:solidFill>
                    <a:schemeClr val="tx1"/>
                  </a:solidFill>
                </a:rPr>
                <a:t>整数、纯小数、实数等</a:t>
              </a:r>
            </a:p>
          </p:txBody>
        </p:sp>
      </p:grpSp>
      <p:sp>
        <p:nvSpPr>
          <p:cNvPr id="27" name="Text Box 526"/>
          <p:cNvSpPr txBox="1">
            <a:spLocks noChangeArrowheads="1"/>
          </p:cNvSpPr>
          <p:nvPr/>
        </p:nvSpPr>
        <p:spPr bwMode="auto">
          <a:xfrm>
            <a:off x="3109320" y="4149080"/>
            <a:ext cx="5855294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u="sng" dirty="0">
                <a:solidFill>
                  <a:schemeClr val="tx1"/>
                </a:solidFill>
              </a:rPr>
              <a:t>最常用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最基本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的数据类型   </a:t>
            </a:r>
            <a:r>
              <a:rPr lang="zh-CN" altLang="en-US" sz="1800" dirty="0">
                <a:solidFill>
                  <a:schemeClr val="tx1"/>
                </a:solidFill>
              </a:rPr>
              <a:t>←性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价高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由程序员、编译程序共同完成</a:t>
            </a:r>
          </a:p>
        </p:txBody>
      </p:sp>
      <p:grpSp>
        <p:nvGrpSpPr>
          <p:cNvPr id="29" name="Group 556"/>
          <p:cNvGrpSpPr>
            <a:grpSpLocks/>
          </p:cNvGrpSpPr>
          <p:nvPr/>
        </p:nvGrpSpPr>
        <p:grpSpPr bwMode="auto">
          <a:xfrm>
            <a:off x="1979018" y="5229200"/>
            <a:ext cx="6597654" cy="571500"/>
            <a:chOff x="1339" y="2165"/>
            <a:chExt cx="4156" cy="360"/>
          </a:xfrm>
        </p:grpSpPr>
        <p:sp>
          <p:nvSpPr>
            <p:cNvPr id="30" name="Text Box 557"/>
            <p:cNvSpPr txBox="1">
              <a:spLocks noChangeArrowheads="1"/>
            </p:cNvSpPr>
            <p:nvPr/>
          </p:nvSpPr>
          <p:spPr bwMode="auto">
            <a:xfrm>
              <a:off x="2117" y="2165"/>
              <a:ext cx="54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程序员</a:t>
              </a:r>
            </a:p>
          </p:txBody>
        </p:sp>
        <p:sp>
          <p:nvSpPr>
            <p:cNvPr id="31" name="Text Box 558"/>
            <p:cNvSpPr txBox="1">
              <a:spLocks noChangeArrowheads="1"/>
            </p:cNvSpPr>
            <p:nvPr/>
          </p:nvSpPr>
          <p:spPr bwMode="auto">
            <a:xfrm>
              <a:off x="1339" y="2165"/>
              <a:ext cx="712" cy="36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应用中的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2" name="Text Box 559"/>
            <p:cNvSpPr txBox="1">
              <a:spLocks noChangeArrowheads="1"/>
            </p:cNvSpPr>
            <p:nvPr/>
          </p:nvSpPr>
          <p:spPr bwMode="auto">
            <a:xfrm>
              <a:off x="2702" y="2165"/>
              <a:ext cx="1132" cy="36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编程语言支持的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3" name="Text Box 560"/>
            <p:cNvSpPr txBox="1">
              <a:spLocks noChangeArrowheads="1"/>
            </p:cNvSpPr>
            <p:nvPr/>
          </p:nvSpPr>
          <p:spPr bwMode="auto">
            <a:xfrm>
              <a:off x="4651" y="2165"/>
              <a:ext cx="844" cy="36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硬件支持的</a:t>
              </a:r>
              <a:endParaRPr lang="en-US" altLang="zh-CN" sz="1800" dirty="0">
                <a:solidFill>
                  <a:srgbClr val="FF3399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数据类型</a:t>
              </a:r>
            </a:p>
          </p:txBody>
        </p:sp>
        <p:sp>
          <p:nvSpPr>
            <p:cNvPr id="34" name="Line 561"/>
            <p:cNvSpPr>
              <a:spLocks noChangeShapeType="1"/>
            </p:cNvSpPr>
            <p:nvPr/>
          </p:nvSpPr>
          <p:spPr bwMode="auto">
            <a:xfrm>
              <a:off x="2051" y="2392"/>
              <a:ext cx="648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  <p:sp>
          <p:nvSpPr>
            <p:cNvPr id="35" name="Text Box 562"/>
            <p:cNvSpPr txBox="1">
              <a:spLocks noChangeArrowheads="1"/>
            </p:cNvSpPr>
            <p:nvPr/>
          </p:nvSpPr>
          <p:spPr bwMode="auto">
            <a:xfrm>
              <a:off x="3925" y="2165"/>
              <a:ext cx="680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编译程序</a:t>
              </a:r>
            </a:p>
          </p:txBody>
        </p:sp>
        <p:sp>
          <p:nvSpPr>
            <p:cNvPr id="36" name="Line 563"/>
            <p:cNvSpPr>
              <a:spLocks noChangeShapeType="1"/>
            </p:cNvSpPr>
            <p:nvPr/>
          </p:nvSpPr>
          <p:spPr bwMode="auto">
            <a:xfrm flipV="1">
              <a:off x="3834" y="2392"/>
              <a:ext cx="80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 sz="1800"/>
            </a:p>
          </p:txBody>
        </p:sp>
      </p:grpSp>
      <p:sp>
        <p:nvSpPr>
          <p:cNvPr id="37" name="Text Box 555"/>
          <p:cNvSpPr txBox="1">
            <a:spLocks noChangeArrowheads="1"/>
          </p:cNvSpPr>
          <p:nvPr/>
        </p:nvSpPr>
        <p:spPr bwMode="auto">
          <a:xfrm>
            <a:off x="1187624" y="5877272"/>
            <a:ext cx="7704856" cy="590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20</a:t>
            </a:r>
            <a:r>
              <a:rPr lang="zh-CN" altLang="en-US" sz="2000" dirty="0">
                <a:solidFill>
                  <a:schemeClr val="tx1"/>
                </a:solidFill>
              </a:rPr>
              <a:t>位整数操作      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long 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zh-CN" altLang="en-US" sz="2000" dirty="0">
                <a:solidFill>
                  <a:schemeClr val="tx1"/>
                </a:solidFill>
              </a:rPr>
              <a:t>操作         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16</a:t>
            </a:r>
            <a:r>
              <a:rPr lang="zh-CN" altLang="en-US" sz="2000" dirty="0">
                <a:solidFill>
                  <a:schemeClr val="tx1"/>
                </a:solidFill>
              </a:rPr>
              <a:t>位操作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8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设</a:t>
            </a:r>
            <a:r>
              <a:rPr lang="en-US" altLang="zh-CN" sz="1800" dirty="0" err="1">
                <a:solidFill>
                  <a:schemeClr val="tx1"/>
                </a:solidFill>
              </a:rPr>
              <a:t>sizeof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en-US" altLang="zh-CN" sz="1800" dirty="0">
                <a:solidFill>
                  <a:schemeClr val="tx1"/>
                </a:solidFill>
              </a:rPr>
              <a:t>)=16b)     </a:t>
            </a:r>
            <a:r>
              <a:rPr lang="en-US" altLang="zh-CN" sz="1600" dirty="0">
                <a:solidFill>
                  <a:schemeClr val="tx1"/>
                </a:solidFill>
              </a:rPr>
              <a:t>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设</a:t>
            </a:r>
            <a:r>
              <a:rPr lang="en-US" altLang="zh-CN" sz="1800" dirty="0">
                <a:solidFill>
                  <a:schemeClr val="tx1"/>
                </a:solidFill>
              </a:rPr>
              <a:t>CPU</a:t>
            </a:r>
            <a:r>
              <a:rPr lang="zh-CN" altLang="en-US" sz="1800" dirty="0">
                <a:solidFill>
                  <a:schemeClr val="tx1"/>
                </a:solidFill>
              </a:rPr>
              <a:t>为</a:t>
            </a:r>
            <a:r>
              <a:rPr lang="en-US" altLang="zh-CN" sz="1800" dirty="0">
                <a:solidFill>
                  <a:schemeClr val="tx1"/>
                </a:solidFill>
              </a:rPr>
              <a:t>16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8" name="Text Box 526"/>
          <p:cNvSpPr txBox="1">
            <a:spLocks noChangeArrowheads="1"/>
          </p:cNvSpPr>
          <p:nvPr/>
        </p:nvSpPr>
        <p:spPr bwMode="auto">
          <a:xfrm>
            <a:off x="179512" y="836712"/>
            <a:ext cx="8785225" cy="9014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数据的表示方法，整数、实数、非数值数据的表示，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        </a:t>
            </a:r>
            <a:r>
              <a:rPr lang="zh-CN" altLang="en-US" sz="2200" dirty="0">
                <a:solidFill>
                  <a:schemeClr val="tx1"/>
                </a:solidFill>
              </a:rPr>
              <a:t>位扩展运算、逻辑运算、关系运算的实现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40986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4" grpId="0"/>
      <p:bldP spid="37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0E7C01-535A-4F20-8E42-18132A719B6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98671" name="Text Box 15"/>
          <p:cNvSpPr txBox="1">
            <a:spLocks noChangeArrowheads="1"/>
          </p:cNvSpPr>
          <p:nvPr/>
        </p:nvSpPr>
        <p:spPr bwMode="auto">
          <a:xfrm>
            <a:off x="179388" y="370642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一、数据的表示方法</a:t>
            </a:r>
          </a:p>
        </p:txBody>
      </p:sp>
      <p:sp>
        <p:nvSpPr>
          <p:cNvPr id="198674" name="Text Box 18"/>
          <p:cNvSpPr txBox="1">
            <a:spLocks noChangeArrowheads="1"/>
          </p:cNvSpPr>
          <p:nvPr/>
        </p:nvSpPr>
        <p:spPr bwMode="auto">
          <a:xfrm>
            <a:off x="179388" y="4082296"/>
            <a:ext cx="885710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*计算机硬件的特征：</a:t>
            </a: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     ①指令和数据用</a:t>
            </a:r>
            <a:r>
              <a:rPr lang="zh-CN" altLang="en-US" u="sng" dirty="0">
                <a:solidFill>
                  <a:srgbClr val="990099"/>
                </a:solidFill>
              </a:rPr>
              <a:t>二进制方式</a:t>
            </a:r>
            <a:r>
              <a:rPr lang="zh-CN" altLang="en-US" dirty="0">
                <a:solidFill>
                  <a:schemeClr val="tx1"/>
                </a:solidFill>
              </a:rPr>
              <a:t>表示，运算采用</a:t>
            </a:r>
            <a:r>
              <a:rPr lang="zh-CN" altLang="en-US" u="sng" dirty="0">
                <a:solidFill>
                  <a:srgbClr val="990099"/>
                </a:solidFill>
              </a:rPr>
              <a:t>二进制方式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②二进制中</a:t>
            </a:r>
            <a:r>
              <a:rPr lang="zh-CN" altLang="en-US" u="sng" dirty="0">
                <a:solidFill>
                  <a:srgbClr val="990099"/>
                </a:solidFill>
              </a:rPr>
              <a:t>只有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r>
              <a:rPr lang="zh-CN" altLang="en-US" u="sng" dirty="0">
                <a:solidFill>
                  <a:srgbClr val="990099"/>
                </a:solidFill>
              </a:rPr>
              <a:t>和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u="sng" dirty="0">
                <a:solidFill>
                  <a:srgbClr val="FF3399"/>
                </a:solidFill>
              </a:rPr>
              <a:t>没有</a:t>
            </a:r>
            <a:r>
              <a:rPr lang="zh-CN" altLang="en-US" sz="2000" dirty="0">
                <a:solidFill>
                  <a:schemeClr val="tx1"/>
                </a:solidFill>
              </a:rPr>
              <a:t>符号和小数点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b="0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③数据采用</a:t>
            </a:r>
            <a:r>
              <a:rPr lang="zh-CN" altLang="en-US" u="sng" dirty="0">
                <a:solidFill>
                  <a:srgbClr val="990099"/>
                </a:solidFill>
              </a:rPr>
              <a:t>定长方式</a:t>
            </a:r>
            <a:r>
              <a:rPr lang="zh-CN" altLang="en-US" dirty="0">
                <a:solidFill>
                  <a:schemeClr val="tx1"/>
                </a:solidFill>
              </a:rPr>
              <a:t>存储及处理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有模运算→会</a:t>
            </a:r>
            <a:r>
              <a:rPr lang="zh-CN" altLang="en-US" sz="2000" u="sng" dirty="0">
                <a:solidFill>
                  <a:srgbClr val="FF3399"/>
                </a:solidFill>
              </a:rPr>
              <a:t>发生溢出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98673" name="Text Box 17"/>
          <p:cNvSpPr txBox="1">
            <a:spLocks noChangeArrowheads="1"/>
          </p:cNvSpPr>
          <p:nvPr/>
        </p:nvSpPr>
        <p:spPr bwMode="auto">
          <a:xfrm>
            <a:off x="179388" y="836712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数据的数学特征：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数值数据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u="sng" dirty="0">
                <a:solidFill>
                  <a:srgbClr val="990099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可有多种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②</a:t>
            </a:r>
            <a:r>
              <a:rPr lang="zh-CN" altLang="en-US" u="sng" dirty="0">
                <a:solidFill>
                  <a:srgbClr val="990099"/>
                </a:solidFill>
              </a:rPr>
              <a:t>符号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+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cs typeface="Arial Unicode MS" pitchFamily="34" charset="-122"/>
              </a:rPr>
              <a:t>-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，可缺省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如自然数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③</a:t>
            </a:r>
            <a:r>
              <a:rPr lang="zh-CN" altLang="en-US" u="sng" dirty="0">
                <a:solidFill>
                  <a:srgbClr val="990099"/>
                </a:solidFill>
              </a:rPr>
              <a:t>小数点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位置</a:t>
            </a:r>
            <a:r>
              <a:rPr lang="zh-CN" altLang="en-US" dirty="0">
                <a:solidFill>
                  <a:schemeClr val="tx1"/>
                </a:solidFill>
              </a:rPr>
              <a:t>可任意变化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点</a:t>
            </a:r>
            <a:r>
              <a:rPr lang="zh-CN" altLang="en-US" dirty="0">
                <a:solidFill>
                  <a:schemeClr val="tx1"/>
                </a:solidFill>
              </a:rPr>
              <a:t>可缺省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④</a:t>
            </a:r>
            <a:r>
              <a:rPr lang="zh-CN" altLang="en-US" u="sng" dirty="0">
                <a:solidFill>
                  <a:srgbClr val="990099"/>
                </a:solidFill>
              </a:rPr>
              <a:t>编码</a:t>
            </a:r>
            <a:r>
              <a:rPr lang="zh-CN" altLang="en-US" dirty="0">
                <a:solidFill>
                  <a:schemeClr val="tx1"/>
                </a:solidFill>
              </a:rPr>
              <a:t>为绝对值编码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</a:rPr>
              <a:t>⑤</a:t>
            </a:r>
            <a:r>
              <a:rPr lang="zh-CN" altLang="en-US" u="sng" dirty="0">
                <a:solidFill>
                  <a:srgbClr val="990099"/>
                </a:solidFill>
              </a:rPr>
              <a:t>长度</a:t>
            </a:r>
            <a:r>
              <a:rPr lang="zh-CN" altLang="en-US" dirty="0">
                <a:solidFill>
                  <a:schemeClr val="tx1"/>
                </a:solidFill>
              </a:rPr>
              <a:t>可任意变化，</a:t>
            </a:r>
            <a:r>
              <a:rPr lang="zh-CN" altLang="en-US" u="sng" dirty="0">
                <a:solidFill>
                  <a:schemeClr val="tx1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不会产生溢出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非数值数据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编码非数字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如逻辑数、符号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986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8674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DA640E-BEDC-4D30-A068-547FC04CE697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31" name="Text Box 30"/>
          <p:cNvSpPr txBox="1">
            <a:spLocks noChangeArrowheads="1"/>
          </p:cNvSpPr>
          <p:nvPr/>
        </p:nvSpPr>
        <p:spPr bwMode="auto">
          <a:xfrm>
            <a:off x="179388" y="785242"/>
            <a:ext cx="6464313" cy="46175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进制的选择：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符号的表示：</a:t>
            </a:r>
            <a:r>
              <a:rPr lang="zh-CN" altLang="en-US" dirty="0">
                <a:solidFill>
                  <a:schemeClr val="accent2"/>
                </a:solidFill>
              </a:rPr>
              <a:t>有符号数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accent2"/>
                </a:solidFill>
              </a:rPr>
              <a:t>无符号数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小数点的表示：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①点本身的表示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②</a:t>
            </a:r>
            <a:r>
              <a:rPr lang="zh-CN" altLang="en-US" dirty="0">
                <a:solidFill>
                  <a:schemeClr val="accent2"/>
                </a:solidFill>
              </a:rPr>
              <a:t>点的位置表示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编码方式的选择：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32" name="Text Box 13"/>
          <p:cNvSpPr txBox="1">
            <a:spLocks noChangeArrowheads="1"/>
          </p:cNvSpPr>
          <p:nvPr/>
        </p:nvSpPr>
        <p:spPr bwMode="auto">
          <a:xfrm>
            <a:off x="179388" y="332656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、数据的表示方法</a:t>
            </a:r>
          </a:p>
        </p:txBody>
      </p:sp>
      <p:sp>
        <p:nvSpPr>
          <p:cNvPr id="33" name="Text Box 30"/>
          <p:cNvSpPr txBox="1">
            <a:spLocks noChangeArrowheads="1"/>
          </p:cNvSpPr>
          <p:nvPr/>
        </p:nvSpPr>
        <p:spPr bwMode="auto">
          <a:xfrm>
            <a:off x="2410494" y="784696"/>
            <a:ext cx="482580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可能</a:t>
            </a:r>
            <a:r>
              <a:rPr lang="zh-CN" altLang="en-US" dirty="0">
                <a:solidFill>
                  <a:schemeClr val="tx1"/>
                </a:solidFill>
              </a:rPr>
              <a:t>支持</a:t>
            </a:r>
            <a:r>
              <a:rPr lang="zh-CN" altLang="en-US" u="sng" dirty="0">
                <a:solidFill>
                  <a:srgbClr val="990099"/>
                </a:solidFill>
              </a:rPr>
              <a:t>二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十进制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4" name="Text Box 29"/>
          <p:cNvSpPr txBox="1">
            <a:spLocks noChangeArrowheads="1"/>
          </p:cNvSpPr>
          <p:nvPr/>
        </p:nvSpPr>
        <p:spPr bwMode="auto">
          <a:xfrm>
            <a:off x="4096888" y="1281747"/>
            <a:ext cx="240153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数字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符号位置</a:t>
            </a:r>
            <a:r>
              <a:rPr lang="zh-CN" altLang="en-US" u="sng" dirty="0">
                <a:solidFill>
                  <a:srgbClr val="990099"/>
                </a:solidFill>
              </a:rPr>
              <a:t>为数值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506838" y="474963"/>
            <a:ext cx="2880320" cy="334960"/>
          </a:xfrm>
          <a:prstGeom prst="borderCallout2">
            <a:avLst>
              <a:gd name="adj1" fmla="val 48385"/>
              <a:gd name="adj2" fmla="val -79"/>
              <a:gd name="adj3" fmla="val 48754"/>
              <a:gd name="adj4" fmla="val -8234"/>
              <a:gd name="adj5" fmla="val 122066"/>
              <a:gd name="adj6" fmla="val -3115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适用于仅存储、</a:t>
            </a:r>
            <a:r>
              <a:rPr lang="en-US" altLang="zh-CN" sz="1800" b="1" dirty="0">
                <a:solidFill>
                  <a:schemeClr val="tx1"/>
                </a:solidFill>
              </a:rPr>
              <a:t>I/O</a:t>
            </a:r>
            <a:r>
              <a:rPr lang="zh-CN" altLang="en-US" sz="1800" b="1" dirty="0">
                <a:solidFill>
                  <a:schemeClr val="tx1"/>
                </a:solidFill>
              </a:rPr>
              <a:t>的</a:t>
            </a:r>
            <a:r>
              <a:rPr lang="zh-CN" altLang="en-US" sz="1800" dirty="0">
                <a:solidFill>
                  <a:schemeClr val="tx1"/>
                </a:solidFill>
              </a:rPr>
              <a:t>数据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Text Box 31"/>
          <p:cNvSpPr txBox="1">
            <a:spLocks noChangeArrowheads="1"/>
          </p:cNvSpPr>
          <p:nvPr/>
        </p:nvSpPr>
        <p:spPr bwMode="auto">
          <a:xfrm>
            <a:off x="3490614" y="2538920"/>
            <a:ext cx="5264814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rgbClr val="990099"/>
                </a:solidFill>
              </a:rPr>
              <a:t>隐含方式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→点的位置须</a:t>
            </a:r>
            <a:r>
              <a:rPr lang="zh-CN" altLang="en-US" sz="2000" u="sng" dirty="0">
                <a:solidFill>
                  <a:srgbClr val="FF3399"/>
                </a:solidFill>
              </a:rPr>
              <a:t>固定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aphicFrame>
        <p:nvGraphicFramePr>
          <p:cNvPr id="39" name="Group 7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4012469"/>
              </p:ext>
            </p:extLst>
          </p:nvPr>
        </p:nvGraphicFramePr>
        <p:xfrm>
          <a:off x="1403648" y="3556487"/>
          <a:ext cx="7343775" cy="739200"/>
        </p:xfrm>
        <a:graphic>
          <a:graphicData uri="http://schemas.openxmlformats.org/drawingml/2006/table">
            <a:tbl>
              <a:tblPr/>
              <a:tblGrid>
                <a:gridCol w="23034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050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73526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575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自然数、整数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44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最低位之后</a:t>
                      </a:r>
                    </a:p>
                  </a:txBody>
                  <a:tcPr marL="36000" marR="36000" marT="46800" marB="468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隐含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于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最高位之前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纯小数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尾数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zh-CN" altLang="en-US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指数</a:t>
                      </a:r>
                    </a:p>
                  </a:txBody>
                  <a:tcPr marL="36000" marR="36000" marT="46800" marB="468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pSp>
        <p:nvGrpSpPr>
          <p:cNvPr id="40" name="Group 77"/>
          <p:cNvGrpSpPr>
            <a:grpSpLocks/>
          </p:cNvGrpSpPr>
          <p:nvPr/>
        </p:nvGrpSpPr>
        <p:grpSpPr bwMode="auto">
          <a:xfrm>
            <a:off x="1402062" y="4293110"/>
            <a:ext cx="7272339" cy="358776"/>
            <a:chOff x="838" y="3311"/>
            <a:chExt cx="4581" cy="226"/>
          </a:xfrm>
        </p:grpSpPr>
        <p:sp>
          <p:nvSpPr>
            <p:cNvPr id="41" name="AutoShape 63"/>
            <p:cNvSpPr>
              <a:spLocks/>
            </p:cNvSpPr>
            <p:nvPr/>
          </p:nvSpPr>
          <p:spPr bwMode="auto">
            <a:xfrm rot="16200000" flipV="1">
              <a:off x="2256" y="1893"/>
              <a:ext cx="68" cy="2903"/>
            </a:xfrm>
            <a:prstGeom prst="leftBrace">
              <a:avLst>
                <a:gd name="adj1" fmla="val 50287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2" name="AutoShape 64"/>
            <p:cNvSpPr>
              <a:spLocks/>
            </p:cNvSpPr>
            <p:nvPr/>
          </p:nvSpPr>
          <p:spPr bwMode="auto">
            <a:xfrm rot="16200000" flipV="1">
              <a:off x="4546" y="2506"/>
              <a:ext cx="68" cy="1678"/>
            </a:xfrm>
            <a:prstGeom prst="leftBrace">
              <a:avLst>
                <a:gd name="adj1" fmla="val 40538"/>
                <a:gd name="adj2" fmla="val 50000"/>
              </a:avLst>
            </a:prstGeom>
            <a:noFill/>
            <a:ln w="1270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1973" y="3356"/>
              <a:ext cx="3084" cy="181"/>
            </a:xfrm>
            <a:prstGeom prst="rect">
              <a:avLst/>
            </a:prstGeom>
            <a:noFill/>
            <a:ln w="19050" algn="ctr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定点格式                       浮点格式</a:t>
              </a:r>
            </a:p>
          </p:txBody>
        </p:sp>
      </p:grpSp>
      <p:sp>
        <p:nvSpPr>
          <p:cNvPr id="44" name="Text Box 88"/>
          <p:cNvSpPr txBox="1">
            <a:spLocks noChangeArrowheads="1"/>
          </p:cNvSpPr>
          <p:nvPr/>
        </p:nvSpPr>
        <p:spPr bwMode="auto">
          <a:xfrm>
            <a:off x="179388" y="4653136"/>
            <a:ext cx="8721322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   每</a:t>
            </a:r>
            <a:r>
              <a:rPr lang="zh-CN" altLang="en-US" u="sng" dirty="0">
                <a:solidFill>
                  <a:schemeClr val="tx1"/>
                </a:solidFill>
              </a:rPr>
              <a:t>类</a:t>
            </a:r>
            <a:r>
              <a:rPr lang="zh-CN" altLang="en-US" dirty="0">
                <a:solidFill>
                  <a:schemeClr val="tx1"/>
                </a:solidFill>
              </a:rPr>
              <a:t>数据一种</a:t>
            </a:r>
            <a:r>
              <a:rPr lang="zh-CN" altLang="en-US" u="sng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rgbClr val="990099"/>
                </a:solidFill>
              </a:rPr>
              <a:t>便于运算实现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  操作相同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值集不同→</a:t>
            </a:r>
            <a:r>
              <a:rPr lang="zh-CN" altLang="en-US" sz="1800" b="0" dirty="0">
                <a:solidFill>
                  <a:schemeClr val="tx1"/>
                </a:solidFill>
              </a:rPr>
              <a:t>┘</a:t>
            </a:r>
            <a:r>
              <a:rPr lang="zh-CN" altLang="en-US" sz="1800" dirty="0">
                <a:solidFill>
                  <a:schemeClr val="tx1"/>
                </a:solidFill>
              </a:rPr>
              <a:t>  </a:t>
            </a:r>
            <a:r>
              <a:rPr lang="zh-CN" altLang="en-US" sz="1600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→可以表示符号</a:t>
            </a:r>
          </a:p>
        </p:txBody>
      </p:sp>
      <p:grpSp>
        <p:nvGrpSpPr>
          <p:cNvPr id="5" name="组合 4"/>
          <p:cNvGrpSpPr/>
          <p:nvPr/>
        </p:nvGrpSpPr>
        <p:grpSpPr>
          <a:xfrm>
            <a:off x="6546234" y="1503434"/>
            <a:ext cx="2128166" cy="557414"/>
            <a:chOff x="6691516" y="1392238"/>
            <a:chExt cx="2128166" cy="557414"/>
          </a:xfrm>
        </p:grpSpPr>
        <p:cxnSp>
          <p:nvCxnSpPr>
            <p:cNvPr id="3" name="直接连接符 2"/>
            <p:cNvCxnSpPr/>
            <p:nvPr/>
          </p:nvCxnSpPr>
          <p:spPr bwMode="auto">
            <a:xfrm>
              <a:off x="6691516" y="1412776"/>
              <a:ext cx="330022" cy="142128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cxnSp>
          <p:nvCxnSpPr>
            <p:cNvPr id="23" name="直接连接符 22"/>
            <p:cNvCxnSpPr/>
            <p:nvPr/>
          </p:nvCxnSpPr>
          <p:spPr bwMode="auto">
            <a:xfrm flipV="1">
              <a:off x="6691516" y="1752278"/>
              <a:ext cx="330022" cy="197374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none" w="med" len="med"/>
            </a:ln>
            <a:effectLst/>
          </p:spPr>
        </p:cxnSp>
        <p:sp>
          <p:nvSpPr>
            <p:cNvPr id="25" name="Text Box 10"/>
            <p:cNvSpPr txBox="1">
              <a:spLocks noChangeArrowheads="1"/>
            </p:cNvSpPr>
            <p:nvPr/>
          </p:nvSpPr>
          <p:spPr bwMode="auto">
            <a:xfrm>
              <a:off x="7021537" y="1392238"/>
              <a:ext cx="1798145" cy="557414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数据长度应相同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便于处理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</p:grpSp>
      <p:sp>
        <p:nvSpPr>
          <p:cNvPr id="37" name="Text Box 88"/>
          <p:cNvSpPr txBox="1">
            <a:spLocks noChangeArrowheads="1"/>
          </p:cNvSpPr>
          <p:nvPr/>
        </p:nvSpPr>
        <p:spPr bwMode="auto">
          <a:xfrm>
            <a:off x="3490613" y="2982700"/>
            <a:ext cx="504182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不同数据类型采用</a:t>
            </a:r>
            <a:r>
              <a:rPr lang="zh-CN" altLang="en-US" u="sng" dirty="0">
                <a:solidFill>
                  <a:srgbClr val="990099"/>
                </a:solidFill>
              </a:rPr>
              <a:t>不同格式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点的位置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27" name="直接箭头连接符 26"/>
          <p:cNvCxnSpPr/>
          <p:nvPr/>
        </p:nvCxnSpPr>
        <p:spPr bwMode="auto">
          <a:xfrm flipH="1">
            <a:off x="7092280" y="2975085"/>
            <a:ext cx="899094" cy="142307"/>
          </a:xfrm>
          <a:prstGeom prst="straightConnector1">
            <a:avLst/>
          </a:prstGeom>
          <a:noFill/>
          <a:ln w="12700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47" name="Text Box 53"/>
          <p:cNvSpPr txBox="1">
            <a:spLocks noChangeArrowheads="1"/>
          </p:cNvSpPr>
          <p:nvPr/>
        </p:nvSpPr>
        <p:spPr bwMode="auto">
          <a:xfrm>
            <a:off x="179388" y="589933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698625" indent="-1698625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*数据表示方法的要素：</a:t>
            </a:r>
            <a:r>
              <a:rPr lang="zh-CN" altLang="en-US" dirty="0">
                <a:solidFill>
                  <a:schemeClr val="tx1"/>
                </a:solidFill>
              </a:rPr>
              <a:t>进制、格式和编码</a:t>
            </a:r>
          </a:p>
        </p:txBody>
      </p:sp>
      <p:sp>
        <p:nvSpPr>
          <p:cNvPr id="22" name="Text Box 200"/>
          <p:cNvSpPr txBox="1">
            <a:spLocks noChangeArrowheads="1"/>
          </p:cNvSpPr>
          <p:nvPr/>
        </p:nvSpPr>
        <p:spPr bwMode="auto">
          <a:xfrm>
            <a:off x="755576" y="5517232"/>
            <a:ext cx="3600400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非数值数据怎么表示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？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24" name="Text Box 95"/>
          <p:cNvSpPr txBox="1">
            <a:spLocks noChangeArrowheads="1"/>
          </p:cNvSpPr>
          <p:nvPr/>
        </p:nvSpPr>
        <p:spPr bwMode="auto">
          <a:xfrm>
            <a:off x="4498494" y="5516910"/>
            <a:ext cx="4033946" cy="3603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r>
              <a:rPr lang="zh-CN" altLang="en-US" sz="1800" dirty="0">
                <a:solidFill>
                  <a:schemeClr val="bg1">
                    <a:lumMod val="85000"/>
                  </a:schemeClr>
                </a:solidFill>
              </a:rPr>
              <a:t>先手工转换成数值数据，然后统一处理</a:t>
            </a:r>
            <a:endParaRPr lang="en-US" altLang="zh-CN" sz="18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3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0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5" dur="500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6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4" grpId="0"/>
      <p:bldP spid="35" grpId="0" animBg="1"/>
      <p:bldP spid="35" grpId="1" animBg="1"/>
      <p:bldP spid="36" grpId="0"/>
      <p:bldP spid="44" grpId="0"/>
      <p:bldP spid="37" grpId="0"/>
      <p:bldP spid="47" grpId="0"/>
      <p:bldP spid="22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ext Box 13"/>
          <p:cNvSpPr txBox="1">
            <a:spLocks noChangeArrowheads="1"/>
          </p:cNvSpPr>
          <p:nvPr/>
        </p:nvSpPr>
        <p:spPr bwMode="auto">
          <a:xfrm>
            <a:off x="179388" y="359445"/>
            <a:ext cx="3816548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、数据表示与运算的关系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*数据的表示：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硬件需求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应用需求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*数据的运算：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溢出处理方法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*表示与运算的关系：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53AFF-6F35-4E4C-AF37-0E47032D0E3A}" type="slidenum">
              <a:rPr lang="en-US" altLang="zh-CN"/>
              <a:pPr/>
              <a:t>37</a:t>
            </a:fld>
            <a:endParaRPr lang="en-US" altLang="zh-CN" dirty="0"/>
          </a:p>
        </p:txBody>
      </p:sp>
      <p:sp>
        <p:nvSpPr>
          <p:cNvPr id="41" name="Text Box 52"/>
          <p:cNvSpPr txBox="1">
            <a:spLocks noChangeArrowheads="1"/>
          </p:cNvSpPr>
          <p:nvPr/>
        </p:nvSpPr>
        <p:spPr bwMode="auto">
          <a:xfrm>
            <a:off x="2555652" y="871552"/>
            <a:ext cx="6585644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指数据类型的表示，</a:t>
            </a:r>
            <a:r>
              <a:rPr lang="zh-CN" altLang="en-US" u="sng" dirty="0">
                <a:solidFill>
                  <a:schemeClr val="tx1"/>
                </a:solidFill>
              </a:rPr>
              <a:t>属性</a:t>
            </a:r>
            <a:r>
              <a:rPr lang="zh-CN" altLang="en-US" dirty="0">
                <a:solidFill>
                  <a:schemeClr val="tx1"/>
                </a:solidFill>
              </a:rPr>
              <a:t>有表示方法、长度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数据类型</a:t>
            </a:r>
            <a:r>
              <a:rPr lang="zh-CN" altLang="en-US" dirty="0">
                <a:solidFill>
                  <a:schemeClr val="tx1"/>
                </a:solidFill>
              </a:rPr>
              <a:t>只有</a:t>
            </a:r>
            <a:r>
              <a:rPr lang="zh-CN" altLang="en-US" u="sng" dirty="0">
                <a:solidFill>
                  <a:srgbClr val="990099"/>
                </a:solidFill>
              </a:rPr>
              <a:t>一种</a:t>
            </a:r>
            <a:r>
              <a:rPr lang="zh-CN" altLang="en-US" dirty="0">
                <a:solidFill>
                  <a:schemeClr val="tx1"/>
                </a:solidFill>
              </a:rPr>
              <a:t>长度   </a:t>
            </a:r>
            <a:r>
              <a:rPr lang="zh-CN" altLang="en-US" sz="1800" dirty="0">
                <a:solidFill>
                  <a:schemeClr val="tx1"/>
                </a:solidFill>
              </a:rPr>
              <a:t>←硬件</a:t>
            </a:r>
            <a:r>
              <a:rPr lang="zh-CN" altLang="en-US" sz="1800" dirty="0">
                <a:solidFill>
                  <a:srgbClr val="990099"/>
                </a:solidFill>
              </a:rPr>
              <a:t>定长运算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18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同一</a:t>
            </a:r>
            <a:r>
              <a:rPr lang="zh-CN" altLang="en-US" u="sng" dirty="0">
                <a:solidFill>
                  <a:schemeClr val="tx1"/>
                </a:solidFill>
              </a:rPr>
              <a:t>表示方法</a:t>
            </a:r>
            <a:r>
              <a:rPr lang="zh-CN" altLang="en-US" dirty="0">
                <a:solidFill>
                  <a:schemeClr val="tx1"/>
                </a:solidFill>
              </a:rPr>
              <a:t>可有</a:t>
            </a:r>
            <a:r>
              <a:rPr lang="zh-CN" altLang="en-US" u="sng" dirty="0">
                <a:solidFill>
                  <a:srgbClr val="990099"/>
                </a:solidFill>
              </a:rPr>
              <a:t>几种</a:t>
            </a:r>
            <a:r>
              <a:rPr lang="zh-CN" altLang="en-US" dirty="0">
                <a:solidFill>
                  <a:schemeClr val="tx1"/>
                </a:solidFill>
              </a:rPr>
              <a:t>长度   </a:t>
            </a:r>
            <a:r>
              <a:rPr lang="zh-CN" altLang="en-US" sz="1800" dirty="0">
                <a:solidFill>
                  <a:schemeClr val="tx1"/>
                </a:solidFill>
              </a:rPr>
              <a:t>←提高</a:t>
            </a:r>
            <a:r>
              <a:rPr lang="zh-CN" altLang="en-US" sz="1800" dirty="0">
                <a:solidFill>
                  <a:srgbClr val="990099"/>
                </a:solidFill>
              </a:rPr>
              <a:t>存储效率</a:t>
            </a:r>
            <a:r>
              <a:rPr lang="zh-CN" altLang="en-US" sz="1800" dirty="0">
                <a:solidFill>
                  <a:schemeClr val="tx1"/>
                </a:solidFill>
              </a:rPr>
              <a:t>所需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44" name="Text Box 82"/>
          <p:cNvSpPr txBox="1">
            <a:spLocks noChangeArrowheads="1"/>
          </p:cNvSpPr>
          <p:nvPr/>
        </p:nvSpPr>
        <p:spPr bwMode="auto">
          <a:xfrm>
            <a:off x="3131716" y="2745619"/>
            <a:ext cx="5616748" cy="12727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基于数据的</a:t>
            </a:r>
            <a:r>
              <a:rPr lang="zh-CN" altLang="en-US" u="sng" dirty="0">
                <a:solidFill>
                  <a:srgbClr val="990099"/>
                </a:solidFill>
              </a:rPr>
              <a:t>表示属性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进制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格式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编码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长度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硬件负责</a:t>
            </a:r>
            <a:r>
              <a:rPr lang="zh-CN" altLang="en-US" u="sng" dirty="0">
                <a:solidFill>
                  <a:srgbClr val="990099"/>
                </a:solidFill>
              </a:rPr>
              <a:t>检测</a:t>
            </a:r>
            <a:r>
              <a:rPr lang="en-US" altLang="zh-CN" u="sng" dirty="0">
                <a:solidFill>
                  <a:srgbClr val="990099"/>
                </a:solidFill>
              </a:rPr>
              <a:t>/</a:t>
            </a:r>
            <a:r>
              <a:rPr lang="zh-CN" altLang="en-US" u="sng" dirty="0">
                <a:solidFill>
                  <a:srgbClr val="990099"/>
                </a:solidFill>
              </a:rPr>
              <a:t>通知</a:t>
            </a:r>
            <a:r>
              <a:rPr lang="zh-CN" altLang="en-US" dirty="0">
                <a:solidFill>
                  <a:schemeClr val="tx1"/>
                </a:solidFill>
              </a:rPr>
              <a:t>，软件负责</a:t>
            </a:r>
            <a:r>
              <a:rPr lang="zh-CN" altLang="en-US" u="sng" dirty="0">
                <a:solidFill>
                  <a:srgbClr val="990099"/>
                </a:solidFill>
              </a:rPr>
              <a:t>处理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2786063" indent="-2786063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←灵活性好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53" name="组合 52"/>
          <p:cNvGrpSpPr/>
          <p:nvPr/>
        </p:nvGrpSpPr>
        <p:grpSpPr>
          <a:xfrm>
            <a:off x="1907704" y="4221088"/>
            <a:ext cx="4394526" cy="2097005"/>
            <a:chOff x="2122162" y="2636912"/>
            <a:chExt cx="4394526" cy="2097005"/>
          </a:xfrm>
        </p:grpSpPr>
        <p:sp>
          <p:nvSpPr>
            <p:cNvPr id="54" name="Text Box 94"/>
            <p:cNvSpPr txBox="1">
              <a:spLocks noChangeArrowheads="1"/>
            </p:cNvSpPr>
            <p:nvPr/>
          </p:nvSpPr>
          <p:spPr bwMode="auto">
            <a:xfrm>
              <a:off x="3348038" y="2636912"/>
              <a:ext cx="3168650" cy="13038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进制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基础为二进制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格式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小数点的表示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编码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符号及数值的表示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15000"/>
                </a:spcBef>
              </a:pPr>
              <a:r>
                <a:rPr lang="zh-CN" altLang="en-US" sz="2000" dirty="0">
                  <a:solidFill>
                    <a:srgbClr val="990099"/>
                  </a:solidFill>
                </a:rPr>
                <a:t>长度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值集的表示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55" name="Text Box 96"/>
            <p:cNvSpPr txBox="1">
              <a:spLocks noChangeArrowheads="1"/>
            </p:cNvSpPr>
            <p:nvPr/>
          </p:nvSpPr>
          <p:spPr bwMode="auto">
            <a:xfrm>
              <a:off x="2195188" y="3185096"/>
              <a:ext cx="1081412" cy="3159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数据表示</a:t>
              </a:r>
            </a:p>
          </p:txBody>
        </p:sp>
        <p:sp>
          <p:nvSpPr>
            <p:cNvPr id="56" name="AutoShape 97"/>
            <p:cNvSpPr>
              <a:spLocks/>
            </p:cNvSpPr>
            <p:nvPr/>
          </p:nvSpPr>
          <p:spPr bwMode="auto">
            <a:xfrm>
              <a:off x="3276600" y="2780928"/>
              <a:ext cx="71437" cy="1087801"/>
            </a:xfrm>
            <a:prstGeom prst="leftBrace">
              <a:avLst>
                <a:gd name="adj1" fmla="val 92407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7" name="Text Box 98"/>
            <p:cNvSpPr txBox="1">
              <a:spLocks noChangeArrowheads="1"/>
            </p:cNvSpPr>
            <p:nvPr/>
          </p:nvSpPr>
          <p:spPr bwMode="auto">
            <a:xfrm>
              <a:off x="2195188" y="4220195"/>
              <a:ext cx="1081412" cy="288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accent2"/>
                  </a:solidFill>
                </a:rPr>
                <a:t>数据运算</a:t>
              </a:r>
            </a:p>
          </p:txBody>
        </p:sp>
        <p:sp>
          <p:nvSpPr>
            <p:cNvPr id="58" name="AutoShape 100"/>
            <p:cNvSpPr>
              <a:spLocks/>
            </p:cNvSpPr>
            <p:nvPr/>
          </p:nvSpPr>
          <p:spPr bwMode="auto">
            <a:xfrm>
              <a:off x="2122162" y="3356992"/>
              <a:ext cx="73026" cy="1016563"/>
            </a:xfrm>
            <a:prstGeom prst="leftBrace">
              <a:avLst>
                <a:gd name="adj1" fmla="val 10925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59" name="Text Box 95"/>
            <p:cNvSpPr txBox="1">
              <a:spLocks noChangeArrowheads="1"/>
            </p:cNvSpPr>
            <p:nvPr/>
          </p:nvSpPr>
          <p:spPr bwMode="auto">
            <a:xfrm>
              <a:off x="3348038" y="4013192"/>
              <a:ext cx="3024162" cy="7207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运算实现方法</a:t>
              </a:r>
              <a:endParaRPr lang="en-US" altLang="zh-CN" sz="2000" dirty="0">
                <a:solidFill>
                  <a:srgbClr val="990099"/>
                </a:solidFill>
              </a:endParaRPr>
            </a:p>
            <a:p>
              <a:pPr>
                <a:lnSpc>
                  <a:spcPct val="114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溢出处理方法</a:t>
              </a:r>
            </a:p>
          </p:txBody>
        </p:sp>
        <p:sp>
          <p:nvSpPr>
            <p:cNvPr id="60" name="AutoShape 99"/>
            <p:cNvSpPr>
              <a:spLocks/>
            </p:cNvSpPr>
            <p:nvPr/>
          </p:nvSpPr>
          <p:spPr bwMode="auto">
            <a:xfrm>
              <a:off x="3276600" y="4149328"/>
              <a:ext cx="71438" cy="431800"/>
            </a:xfrm>
            <a:prstGeom prst="leftBrace">
              <a:avLst>
                <a:gd name="adj1" fmla="val 50370"/>
                <a:gd name="adj2" fmla="val 50000"/>
              </a:avLst>
            </a:prstGeom>
            <a:noFill/>
            <a:ln w="15875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73" name="AutoShape 29"/>
          <p:cNvSpPr>
            <a:spLocks/>
          </p:cNvSpPr>
          <p:nvPr/>
        </p:nvSpPr>
        <p:spPr bwMode="auto">
          <a:xfrm>
            <a:off x="251520" y="5445224"/>
            <a:ext cx="1512168" cy="337023"/>
          </a:xfrm>
          <a:prstGeom prst="borderCallout2">
            <a:avLst>
              <a:gd name="adj1" fmla="val 52237"/>
              <a:gd name="adj2" fmla="val 100707"/>
              <a:gd name="adj3" fmla="val 53271"/>
              <a:gd name="adj4" fmla="val 112525"/>
              <a:gd name="adj5" fmla="val 115612"/>
              <a:gd name="adj6" fmla="val 154884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组成</a:t>
            </a:r>
            <a:r>
              <a:rPr lang="zh-CN" altLang="en-US" sz="1800" dirty="0">
                <a:solidFill>
                  <a:schemeClr val="tx1"/>
                </a:solidFill>
              </a:rPr>
              <a:t>逻辑实现</a:t>
            </a:r>
          </a:p>
        </p:txBody>
      </p:sp>
      <p:sp>
        <p:nvSpPr>
          <p:cNvPr id="74" name="Text Box 10"/>
          <p:cNvSpPr txBox="1">
            <a:spLocks noChangeArrowheads="1"/>
          </p:cNvSpPr>
          <p:nvPr/>
        </p:nvSpPr>
        <p:spPr bwMode="auto">
          <a:xfrm>
            <a:off x="6588224" y="4293096"/>
            <a:ext cx="2160240" cy="1840763"/>
          </a:xfrm>
          <a:prstGeom prst="rect">
            <a:avLst/>
          </a:prstGeom>
          <a:solidFill>
            <a:srgbClr val="CCFFFF"/>
          </a:solidFill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r>
              <a:rPr lang="zh-CN" altLang="en-US" sz="2000" dirty="0">
                <a:solidFill>
                  <a:srgbClr val="FF3399"/>
                </a:solidFill>
              </a:rPr>
              <a:t>本课程的要求：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zh-CN" altLang="en-US" sz="2000" dirty="0"/>
              <a:t>  </a:t>
            </a:r>
            <a:r>
              <a:rPr lang="zh-CN" altLang="en-US" sz="2000" u="sng" dirty="0"/>
              <a:t>认知</a:t>
            </a:r>
            <a:r>
              <a:rPr lang="zh-CN" altLang="en-US" sz="2000" dirty="0">
                <a:solidFill>
                  <a:schemeClr val="tx1"/>
                </a:solidFill>
              </a:rPr>
              <a:t>数据表示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(ISA</a:t>
            </a:r>
            <a:r>
              <a:rPr lang="zh-CN" altLang="en-US" sz="1600" dirty="0">
                <a:solidFill>
                  <a:schemeClr val="tx1"/>
                </a:solidFill>
              </a:rPr>
              <a:t>的数据约定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sz="2000" dirty="0"/>
              <a:t>  </a:t>
            </a:r>
            <a:r>
              <a:rPr lang="zh-CN" altLang="en-US" sz="2000" u="sng" dirty="0"/>
              <a:t>实现</a:t>
            </a:r>
            <a:r>
              <a:rPr lang="zh-CN" altLang="en-US" sz="2000" dirty="0">
                <a:solidFill>
                  <a:schemeClr val="tx1"/>
                </a:solidFill>
              </a:rPr>
              <a:t>数据运算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(ISA</a:t>
            </a:r>
            <a:r>
              <a:rPr lang="zh-CN" altLang="en-US" sz="1600" dirty="0">
                <a:solidFill>
                  <a:schemeClr val="tx1"/>
                </a:solidFill>
              </a:rPr>
              <a:t>的操作功能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5792087" y="2507328"/>
            <a:ext cx="2020273" cy="273600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120708"/>
              <a:gd name="adj6" fmla="val -21577"/>
            </a:avLst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指令用操作码指明</a:t>
            </a:r>
          </a:p>
        </p:txBody>
      </p:sp>
      <p:sp>
        <p:nvSpPr>
          <p:cNvPr id="32" name="AutoShape 29"/>
          <p:cNvSpPr>
            <a:spLocks/>
          </p:cNvSpPr>
          <p:nvPr/>
        </p:nvSpPr>
        <p:spPr bwMode="auto">
          <a:xfrm>
            <a:off x="5364088" y="547206"/>
            <a:ext cx="2302976" cy="289506"/>
          </a:xfrm>
          <a:prstGeom prst="borderCallout2">
            <a:avLst>
              <a:gd name="adj1" fmla="val 49656"/>
              <a:gd name="adj2" fmla="val 100154"/>
              <a:gd name="adj3" fmla="val 52212"/>
              <a:gd name="adj4" fmla="val 106936"/>
              <a:gd name="adj5" fmla="val 135129"/>
              <a:gd name="adj6" fmla="val 119860"/>
            </a:avLst>
          </a:prstGeom>
          <a:noFill/>
          <a:ln w="12700" algn="ctr">
            <a:solidFill>
              <a:srgbClr val="990099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值集不同→类型不同</a:t>
            </a:r>
          </a:p>
        </p:txBody>
      </p:sp>
      <p:grpSp>
        <p:nvGrpSpPr>
          <p:cNvPr id="2" name="组合 1"/>
          <p:cNvGrpSpPr/>
          <p:nvPr/>
        </p:nvGrpSpPr>
        <p:grpSpPr>
          <a:xfrm>
            <a:off x="4788021" y="4365104"/>
            <a:ext cx="1440857" cy="1728192"/>
            <a:chOff x="5004042" y="4149080"/>
            <a:chExt cx="1440857" cy="1728192"/>
          </a:xfrm>
        </p:grpSpPr>
        <p:sp>
          <p:nvSpPr>
            <p:cNvPr id="62" name="Line 105"/>
            <p:cNvSpPr>
              <a:spLocks noChangeShapeType="1"/>
            </p:cNvSpPr>
            <p:nvPr/>
          </p:nvSpPr>
          <p:spPr bwMode="auto">
            <a:xfrm>
              <a:off x="6011019" y="4221088"/>
              <a:ext cx="2163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3" name="Line 109"/>
            <p:cNvSpPr>
              <a:spLocks noChangeShapeType="1"/>
            </p:cNvSpPr>
            <p:nvPr/>
          </p:nvSpPr>
          <p:spPr bwMode="auto">
            <a:xfrm flipH="1" flipV="1">
              <a:off x="5004042" y="5559019"/>
              <a:ext cx="1223345" cy="8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4" name="Line 105"/>
            <p:cNvSpPr>
              <a:spLocks noChangeShapeType="1"/>
            </p:cNvSpPr>
            <p:nvPr/>
          </p:nvSpPr>
          <p:spPr bwMode="auto">
            <a:xfrm>
              <a:off x="6227043" y="4149081"/>
              <a:ext cx="0" cy="141714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Line 105"/>
            <p:cNvSpPr>
              <a:spLocks noChangeShapeType="1"/>
            </p:cNvSpPr>
            <p:nvPr/>
          </p:nvSpPr>
          <p:spPr bwMode="auto">
            <a:xfrm>
              <a:off x="6011019" y="4437112"/>
              <a:ext cx="21637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Line 105"/>
            <p:cNvSpPr>
              <a:spLocks noChangeShapeType="1"/>
            </p:cNvSpPr>
            <p:nvPr/>
          </p:nvSpPr>
          <p:spPr bwMode="auto">
            <a:xfrm>
              <a:off x="6011019" y="4797152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7" name="Line 109"/>
            <p:cNvSpPr>
              <a:spLocks noChangeShapeType="1"/>
            </p:cNvSpPr>
            <p:nvPr/>
          </p:nvSpPr>
          <p:spPr bwMode="auto">
            <a:xfrm flipH="1">
              <a:off x="5004043" y="5877272"/>
              <a:ext cx="1440161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8" name="Line 105"/>
            <p:cNvSpPr>
              <a:spLocks noChangeShapeType="1"/>
            </p:cNvSpPr>
            <p:nvPr/>
          </p:nvSpPr>
          <p:spPr bwMode="auto">
            <a:xfrm>
              <a:off x="6444205" y="4149080"/>
              <a:ext cx="2" cy="1728192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105"/>
            <p:cNvSpPr>
              <a:spLocks noChangeShapeType="1"/>
            </p:cNvSpPr>
            <p:nvPr/>
          </p:nvSpPr>
          <p:spPr bwMode="auto">
            <a:xfrm>
              <a:off x="6011019" y="5237973"/>
              <a:ext cx="433185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Line 105"/>
            <p:cNvSpPr>
              <a:spLocks noChangeShapeType="1"/>
            </p:cNvSpPr>
            <p:nvPr/>
          </p:nvSpPr>
          <p:spPr bwMode="auto">
            <a:xfrm>
              <a:off x="6011019" y="4869160"/>
              <a:ext cx="433186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105"/>
            <p:cNvSpPr>
              <a:spLocks noChangeShapeType="1"/>
            </p:cNvSpPr>
            <p:nvPr/>
          </p:nvSpPr>
          <p:spPr bwMode="auto">
            <a:xfrm>
              <a:off x="6011019" y="4509120"/>
              <a:ext cx="43387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Line 105"/>
            <p:cNvSpPr>
              <a:spLocks noChangeShapeType="1"/>
            </p:cNvSpPr>
            <p:nvPr/>
          </p:nvSpPr>
          <p:spPr bwMode="auto">
            <a:xfrm>
              <a:off x="6011019" y="4293096"/>
              <a:ext cx="43388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prstDash val="sysDash"/>
              <a:round/>
              <a:headEnd type="none" w="sm" len="med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8" name="AutoShape 29"/>
          <p:cNvSpPr>
            <a:spLocks/>
          </p:cNvSpPr>
          <p:nvPr/>
        </p:nvSpPr>
        <p:spPr bwMode="auto">
          <a:xfrm>
            <a:off x="5804520" y="2363312"/>
            <a:ext cx="1647800" cy="273600"/>
          </a:xfrm>
          <a:prstGeom prst="borderCallout2">
            <a:avLst>
              <a:gd name="adj1" fmla="val 47302"/>
              <a:gd name="adj2" fmla="val -212"/>
              <a:gd name="adj3" fmla="val 49858"/>
              <a:gd name="adj4" fmla="val -4459"/>
              <a:gd name="adj5" fmla="val -30482"/>
              <a:gd name="adj6" fmla="val -22013"/>
            </a:avLst>
          </a:prstGeom>
          <a:noFill/>
          <a:ln w="12700" algn="ctr">
            <a:solidFill>
              <a:schemeClr val="tx1"/>
            </a:solidFill>
            <a:prstDash val="sysDash"/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如</a:t>
            </a:r>
            <a:r>
              <a:rPr lang="en-US" altLang="zh-CN" sz="1800" dirty="0">
                <a:solidFill>
                  <a:schemeClr val="tx1"/>
                </a:solidFill>
              </a:rPr>
              <a:t>short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39" name="AutoShape 29"/>
          <p:cNvSpPr>
            <a:spLocks/>
          </p:cNvSpPr>
          <p:nvPr/>
        </p:nvSpPr>
        <p:spPr bwMode="auto">
          <a:xfrm>
            <a:off x="251520" y="4437112"/>
            <a:ext cx="1512168" cy="337023"/>
          </a:xfrm>
          <a:prstGeom prst="borderCallout2">
            <a:avLst>
              <a:gd name="adj1" fmla="val 49951"/>
              <a:gd name="adj2" fmla="val 100005"/>
              <a:gd name="adj3" fmla="val 49858"/>
              <a:gd name="adj4" fmla="val 113169"/>
              <a:gd name="adj5" fmla="val 110270"/>
              <a:gd name="adj6" fmla="val 155043"/>
            </a:avLst>
          </a:prstGeom>
          <a:solidFill>
            <a:srgbClr val="CCFFFF"/>
          </a:solidFill>
          <a:ln w="15875" algn="ctr">
            <a:solidFill>
              <a:srgbClr val="CC3300"/>
            </a:solidFill>
            <a:miter lim="800000"/>
            <a:headEnd/>
            <a:tailEnd type="arrow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rgbClr val="990099"/>
                </a:solidFill>
              </a:rPr>
              <a:t>结构</a:t>
            </a:r>
            <a:r>
              <a:rPr lang="zh-CN" altLang="en-US" sz="1800" dirty="0">
                <a:solidFill>
                  <a:schemeClr val="tx1"/>
                </a:solidFill>
              </a:rPr>
              <a:t>负责设计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10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3" grpId="0" animBg="1"/>
      <p:bldP spid="74" grpId="0" animBg="1"/>
      <p:bldP spid="34" grpId="0" animBg="1"/>
      <p:bldP spid="32" grpId="0" animBg="1"/>
      <p:bldP spid="38" grpId="0" animBg="1"/>
      <p:bldP spid="38" grpId="1" animBg="1"/>
      <p:bldP spid="3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EAA544-4847-4BF4-B7CA-76A6520E954B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237580" name="Text Box 12"/>
          <p:cNvSpPr txBox="1">
            <a:spLocks noChangeArrowheads="1"/>
          </p:cNvSpPr>
          <p:nvPr/>
        </p:nvSpPr>
        <p:spPr bwMode="auto">
          <a:xfrm>
            <a:off x="179388" y="33298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二、整数的表示</a:t>
            </a:r>
          </a:p>
        </p:txBody>
      </p:sp>
      <p:sp>
        <p:nvSpPr>
          <p:cNvPr id="237581" name="Text Box 13"/>
          <p:cNvSpPr txBox="1">
            <a:spLocks noChangeArrowheads="1"/>
          </p:cNvSpPr>
          <p:nvPr/>
        </p:nvSpPr>
        <p:spPr bwMode="auto">
          <a:xfrm>
            <a:off x="179388" y="78104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、定点表示方法</a:t>
            </a:r>
          </a:p>
          <a:p>
            <a:pPr marL="1074738" indent="-1074738"/>
            <a:r>
              <a:rPr lang="zh-CN" altLang="en-US" dirty="0">
                <a:solidFill>
                  <a:srgbClr val="C00000"/>
                </a:solidFill>
              </a:rPr>
              <a:t>  *表示方法：</a:t>
            </a:r>
            <a:r>
              <a:rPr lang="zh-CN" altLang="en-US" dirty="0">
                <a:solidFill>
                  <a:schemeClr val="tx1"/>
                </a:solidFill>
              </a:rPr>
              <a:t>数据中的小数点位置</a:t>
            </a:r>
            <a:r>
              <a:rPr lang="zh-CN" altLang="en-US" u="sng" dirty="0">
                <a:solidFill>
                  <a:schemeClr val="accent2"/>
                </a:solidFill>
              </a:rPr>
              <a:t>固定不变</a:t>
            </a:r>
            <a:endParaRPr lang="en-US" altLang="zh-CN" u="sng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</a:t>
            </a:r>
            <a:r>
              <a:rPr lang="zh-CN" altLang="en-US" dirty="0">
                <a:solidFill>
                  <a:srgbClr val="C00000"/>
                </a:solidFill>
                <a:sym typeface="Wingdings" pitchFamily="2" charset="2"/>
              </a:rPr>
              <a:t>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37582" name="Text Box 14"/>
          <p:cNvSpPr txBox="1">
            <a:spLocks noChangeArrowheads="1"/>
          </p:cNvSpPr>
          <p:nvPr/>
        </p:nvSpPr>
        <p:spPr bwMode="auto">
          <a:xfrm>
            <a:off x="179388" y="347049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表数范围：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设数码长度为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237729" name="Group 1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090960"/>
              </p:ext>
            </p:extLst>
          </p:nvPr>
        </p:nvGraphicFramePr>
        <p:xfrm>
          <a:off x="285720" y="4019771"/>
          <a:ext cx="8677305" cy="1641477"/>
        </p:xfrm>
        <a:graphic>
          <a:graphicData uri="http://schemas.openxmlformats.org/drawingml/2006/table">
            <a:tbl>
              <a:tblPr/>
              <a:tblGrid>
                <a:gridCol w="146529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84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797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类型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自然数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整数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纯小数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有符号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+(1-2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-(n-1)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03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无符号编码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237740" name="Group 172"/>
          <p:cNvGrpSpPr>
            <a:grpSpLocks/>
          </p:cNvGrpSpPr>
          <p:nvPr/>
        </p:nvGrpSpPr>
        <p:grpSpPr bwMode="auto">
          <a:xfrm>
            <a:off x="1548854" y="2219571"/>
            <a:ext cx="5759450" cy="1192216"/>
            <a:chOff x="749" y="847"/>
            <a:chExt cx="3628" cy="751"/>
          </a:xfrm>
        </p:grpSpPr>
        <p:sp>
          <p:nvSpPr>
            <p:cNvPr id="237741" name="Text Box 173"/>
            <p:cNvSpPr txBox="1">
              <a:spLocks noChangeArrowheads="1"/>
            </p:cNvSpPr>
            <p:nvPr/>
          </p:nvSpPr>
          <p:spPr bwMode="auto">
            <a:xfrm>
              <a:off x="749" y="847"/>
              <a:ext cx="3537" cy="22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无符号整数      有符号整数        纯小数</a:t>
              </a:r>
            </a:p>
          </p:txBody>
        </p:sp>
        <p:sp>
          <p:nvSpPr>
            <p:cNvPr id="237742" name="Text Box 174"/>
            <p:cNvSpPr txBox="1">
              <a:spLocks noChangeArrowheads="1"/>
            </p:cNvSpPr>
            <p:nvPr/>
          </p:nvSpPr>
          <p:spPr bwMode="auto">
            <a:xfrm>
              <a:off x="793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3" name="Text Box 175"/>
            <p:cNvSpPr txBox="1">
              <a:spLocks noChangeArrowheads="1"/>
            </p:cNvSpPr>
            <p:nvPr/>
          </p:nvSpPr>
          <p:spPr bwMode="auto">
            <a:xfrm>
              <a:off x="2064" y="1117"/>
              <a:ext cx="998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n-2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37744" name="Line 176"/>
            <p:cNvSpPr>
              <a:spLocks noChangeShapeType="1"/>
            </p:cNvSpPr>
            <p:nvPr/>
          </p:nvSpPr>
          <p:spPr bwMode="auto">
            <a:xfrm>
              <a:off x="2246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5" name="Text Box 177"/>
            <p:cNvSpPr txBox="1">
              <a:spLocks noChangeArrowheads="1"/>
            </p:cNvSpPr>
            <p:nvPr/>
          </p:nvSpPr>
          <p:spPr bwMode="auto">
            <a:xfrm>
              <a:off x="3378" y="1117"/>
              <a:ext cx="999" cy="227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rgbClr val="990099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i="1" dirty="0" err="1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 err="1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-(n-1)</a:t>
              </a:r>
            </a:p>
          </p:txBody>
        </p:sp>
        <p:sp>
          <p:nvSpPr>
            <p:cNvPr id="237747" name="Line 179"/>
            <p:cNvSpPr>
              <a:spLocks noChangeShapeType="1"/>
            </p:cNvSpPr>
            <p:nvPr/>
          </p:nvSpPr>
          <p:spPr bwMode="auto">
            <a:xfrm>
              <a:off x="3560" y="1117"/>
              <a:ext cx="0" cy="227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8" name="Oval 180"/>
            <p:cNvSpPr>
              <a:spLocks noChangeArrowheads="1"/>
            </p:cNvSpPr>
            <p:nvPr/>
          </p:nvSpPr>
          <p:spPr bwMode="auto">
            <a:xfrm>
              <a:off x="3108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49" name="Oval 181"/>
            <p:cNvSpPr>
              <a:spLocks noChangeArrowheads="1"/>
            </p:cNvSpPr>
            <p:nvPr/>
          </p:nvSpPr>
          <p:spPr bwMode="auto">
            <a:xfrm>
              <a:off x="1837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0" name="AutoShape 182"/>
            <p:cNvSpPr>
              <a:spLocks/>
            </p:cNvSpPr>
            <p:nvPr/>
          </p:nvSpPr>
          <p:spPr bwMode="auto">
            <a:xfrm rot="16200000">
              <a:off x="1269" y="895"/>
              <a:ext cx="45" cy="998"/>
            </a:xfrm>
            <a:prstGeom prst="leftBrace">
              <a:avLst>
                <a:gd name="adj1" fmla="val 184815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1" name="AutoShape 183"/>
            <p:cNvSpPr>
              <a:spLocks/>
            </p:cNvSpPr>
            <p:nvPr/>
          </p:nvSpPr>
          <p:spPr bwMode="auto">
            <a:xfrm rot="16200000">
              <a:off x="2631" y="986"/>
              <a:ext cx="45" cy="816"/>
            </a:xfrm>
            <a:prstGeom prst="leftBrace">
              <a:avLst>
                <a:gd name="adj1" fmla="val 151111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2" name="Line 184"/>
            <p:cNvSpPr>
              <a:spLocks noChangeShapeType="1"/>
            </p:cNvSpPr>
            <p:nvPr/>
          </p:nvSpPr>
          <p:spPr bwMode="auto">
            <a:xfrm flipV="1">
              <a:off x="2155" y="1344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53" name="Text Box 185"/>
            <p:cNvSpPr txBox="1">
              <a:spLocks noChangeArrowheads="1"/>
            </p:cNvSpPr>
            <p:nvPr/>
          </p:nvSpPr>
          <p:spPr bwMode="auto">
            <a:xfrm>
              <a:off x="1156" y="1435"/>
              <a:ext cx="3130" cy="1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数值        数符   数值       数符   数值</a:t>
              </a:r>
            </a:p>
          </p:txBody>
        </p:sp>
        <p:sp>
          <p:nvSpPr>
            <p:cNvPr id="237754" name="AutoShape 186"/>
            <p:cNvSpPr>
              <a:spLocks/>
            </p:cNvSpPr>
            <p:nvPr/>
          </p:nvSpPr>
          <p:spPr bwMode="auto">
            <a:xfrm rot="16200000">
              <a:off x="3973" y="1012"/>
              <a:ext cx="45" cy="763"/>
            </a:xfrm>
            <a:prstGeom prst="leftBrace">
              <a:avLst>
                <a:gd name="adj1" fmla="val 141296"/>
                <a:gd name="adj2" fmla="val 50000"/>
              </a:avLst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37755" name="Line 187"/>
            <p:cNvSpPr>
              <a:spLocks noChangeShapeType="1"/>
            </p:cNvSpPr>
            <p:nvPr/>
          </p:nvSpPr>
          <p:spPr bwMode="auto">
            <a:xfrm flipH="1" flipV="1">
              <a:off x="3469" y="1344"/>
              <a:ext cx="0" cy="9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746" name="Oval 178"/>
            <p:cNvSpPr>
              <a:spLocks noChangeArrowheads="1"/>
            </p:cNvSpPr>
            <p:nvPr/>
          </p:nvSpPr>
          <p:spPr bwMode="auto">
            <a:xfrm>
              <a:off x="3551" y="1325"/>
              <a:ext cx="45" cy="46"/>
            </a:xfrm>
            <a:prstGeom prst="ellipse">
              <a:avLst/>
            </a:prstGeom>
            <a:solidFill>
              <a:srgbClr val="FF3399"/>
            </a:solidFill>
            <a:ln w="952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75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75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37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7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377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7581" grpId="0" autoUpdateAnimBg="0"/>
      <p:bldP spid="23758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155"/>
          <p:cNvSpPr txBox="1">
            <a:spLocks noChangeArrowheads="1"/>
          </p:cNvSpPr>
          <p:nvPr/>
        </p:nvSpPr>
        <p:spPr bwMode="auto">
          <a:xfrm>
            <a:off x="179264" y="325105"/>
            <a:ext cx="8748836" cy="28366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、整数的表示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十进制的整数称为</a:t>
            </a:r>
            <a:r>
              <a:rPr lang="en-US" altLang="zh-CN" u="sng" dirty="0">
                <a:solidFill>
                  <a:schemeClr val="tx1"/>
                </a:solidFill>
              </a:rPr>
              <a:t>BCD</a:t>
            </a:r>
            <a:r>
              <a:rPr lang="zh-CN" altLang="en-US" u="sng" dirty="0">
                <a:solidFill>
                  <a:schemeClr val="tx1"/>
                </a:solidFill>
              </a:rPr>
              <a:t>数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rgbClr val="990099"/>
                </a:solidFill>
              </a:rPr>
              <a:t>BCD</a:t>
            </a:r>
            <a:r>
              <a:rPr lang="zh-CN" altLang="en-US" dirty="0">
                <a:solidFill>
                  <a:srgbClr val="990099"/>
                </a:solidFill>
              </a:rPr>
              <a:t>数</a:t>
            </a:r>
            <a:r>
              <a:rPr lang="zh-CN" altLang="en-US" dirty="0">
                <a:solidFill>
                  <a:srgbClr val="990099"/>
                </a:solidFill>
                <a:sym typeface="Symbol"/>
              </a:rPr>
              <a:t>整数    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←运算方法不同</a:t>
            </a:r>
            <a:endParaRPr lang="en-US" altLang="zh-CN" dirty="0">
              <a:solidFill>
                <a:schemeClr val="tx1"/>
              </a:solidFill>
              <a:sym typeface="Symbol"/>
            </a:endParaRPr>
          </a:p>
          <a:p>
            <a:pPr marL="1074738" indent="-1074738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*表示方法：</a:t>
            </a:r>
            <a:r>
              <a:rPr lang="zh-CN" altLang="en-US" dirty="0">
                <a:solidFill>
                  <a:schemeClr val="accent2"/>
                </a:solidFill>
              </a:rPr>
              <a:t>无符号整数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        有符号整数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>
              <a:spcBef>
                <a:spcPts val="2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</a:t>
            </a:r>
            <a:r>
              <a:rPr lang="zh-CN" altLang="en-US" u="sng" dirty="0">
                <a:solidFill>
                  <a:srgbClr val="C00000"/>
                </a:solidFill>
              </a:rPr>
              <a:t>硬件支持的</a:t>
            </a:r>
            <a:r>
              <a:rPr lang="zh-CN" altLang="en-US" dirty="0">
                <a:solidFill>
                  <a:srgbClr val="C00000"/>
                </a:solidFill>
              </a:rPr>
              <a:t>数据类型：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>
              <a:spcBef>
                <a:spcPts val="200"/>
              </a:spcBef>
            </a:pPr>
            <a:r>
              <a:rPr lang="zh-CN" altLang="en-US" sz="1800" dirty="0">
                <a:solidFill>
                  <a:srgbClr val="C00000"/>
                </a:solidFill>
              </a:rPr>
              <a:t>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的</a:t>
            </a:r>
            <a:r>
              <a:rPr lang="zh-CN" altLang="en-US" sz="1800" u="sng" dirty="0">
                <a:solidFill>
                  <a:srgbClr val="990099"/>
                </a:solidFill>
              </a:rPr>
              <a:t>约定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应用需求的</a:t>
            </a:r>
            <a:r>
              <a:rPr lang="zh-CN" altLang="en-US" sz="1600" dirty="0">
                <a:solidFill>
                  <a:schemeClr val="tx1"/>
                </a:solidFill>
              </a:rPr>
              <a:t>设计结果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178AC-C187-426A-9734-486A5DB98F87}" type="slidenum">
              <a:rPr lang="en-US" altLang="zh-CN"/>
              <a:pPr/>
              <a:t>39</a:t>
            </a:fld>
            <a:endParaRPr lang="en-US" altLang="zh-CN" dirty="0"/>
          </a:p>
        </p:txBody>
      </p:sp>
      <p:sp>
        <p:nvSpPr>
          <p:cNvPr id="436228" name="Text Box 4"/>
          <p:cNvSpPr txBox="1">
            <a:spLocks noChangeArrowheads="1"/>
          </p:cNvSpPr>
          <p:nvPr/>
        </p:nvSpPr>
        <p:spPr bwMode="auto">
          <a:xfrm>
            <a:off x="4072271" y="1268760"/>
            <a:ext cx="460418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>
                <a:solidFill>
                  <a:schemeClr val="tx1"/>
                </a:solidFill>
              </a:rPr>
              <a:t>无符号编码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二进制、定点格式、</a:t>
            </a:r>
            <a:r>
              <a:rPr lang="zh-CN" altLang="en-US" u="sng" dirty="0">
                <a:solidFill>
                  <a:srgbClr val="990099"/>
                </a:solidFill>
              </a:rPr>
              <a:t>补码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436237" name="Text Box 13"/>
          <p:cNvSpPr txBox="1">
            <a:spLocks noChangeArrowheads="1"/>
          </p:cNvSpPr>
          <p:nvPr/>
        </p:nvSpPr>
        <p:spPr bwMode="auto">
          <a:xfrm>
            <a:off x="179263" y="305752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sz="2200" dirty="0">
                <a:solidFill>
                  <a:srgbClr val="990099"/>
                </a:solidFill>
              </a:rPr>
              <a:t>   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1—</a:t>
            </a:r>
            <a:r>
              <a:rPr lang="en-US" altLang="zh-CN" sz="2200" dirty="0">
                <a:solidFill>
                  <a:schemeClr val="tx1"/>
                </a:solidFill>
              </a:rPr>
              <a:t>IA32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Intel Architecture 32bit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支持</a:t>
            </a:r>
            <a:r>
              <a:rPr lang="en-US" altLang="zh-CN" sz="2200" dirty="0">
                <a:solidFill>
                  <a:schemeClr val="tx1"/>
                </a:solidFill>
              </a:rPr>
              <a:t>6</a:t>
            </a:r>
            <a:r>
              <a:rPr lang="zh-CN" altLang="en-US" sz="2200" dirty="0">
                <a:solidFill>
                  <a:schemeClr val="tx1"/>
                </a:solidFill>
              </a:rPr>
              <a:t>种整数类型</a:t>
            </a:r>
          </a:p>
        </p:txBody>
      </p:sp>
      <p:sp>
        <p:nvSpPr>
          <p:cNvPr id="18" name="AutoShape 29"/>
          <p:cNvSpPr>
            <a:spLocks/>
          </p:cNvSpPr>
          <p:nvPr/>
        </p:nvSpPr>
        <p:spPr bwMode="auto">
          <a:xfrm>
            <a:off x="7996401" y="1916832"/>
            <a:ext cx="968087" cy="252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38821"/>
              <a:gd name="adj6" fmla="val -3571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为什么？</a:t>
            </a:r>
          </a:p>
        </p:txBody>
      </p:sp>
      <p:sp>
        <p:nvSpPr>
          <p:cNvPr id="19" name="Text Box 4"/>
          <p:cNvSpPr txBox="1">
            <a:spLocks noChangeArrowheads="1"/>
          </p:cNvSpPr>
          <p:nvPr/>
        </p:nvSpPr>
        <p:spPr bwMode="auto">
          <a:xfrm>
            <a:off x="3707904" y="2204864"/>
            <a:ext cx="302433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常有多种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长度不同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u="sng" dirty="0">
              <a:solidFill>
                <a:schemeClr val="tx1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899592" y="3861080"/>
            <a:ext cx="2520280" cy="1728192"/>
            <a:chOff x="899592" y="620688"/>
            <a:chExt cx="2520280" cy="1728192"/>
          </a:xfrm>
        </p:grpSpPr>
        <p:sp>
          <p:nvSpPr>
            <p:cNvPr id="27" name="Text Box 10"/>
            <p:cNvSpPr txBox="1">
              <a:spLocks noChangeArrowheads="1"/>
            </p:cNvSpPr>
            <p:nvPr/>
          </p:nvSpPr>
          <p:spPr bwMode="auto">
            <a:xfrm>
              <a:off x="1691680" y="620688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8" name="Text Box 10"/>
            <p:cNvSpPr txBox="1">
              <a:spLocks noChangeArrowheads="1"/>
            </p:cNvSpPr>
            <p:nvPr/>
          </p:nvSpPr>
          <p:spPr bwMode="auto">
            <a:xfrm>
              <a:off x="1691680" y="908720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9" name="Text Box 10"/>
            <p:cNvSpPr txBox="1">
              <a:spLocks noChangeArrowheads="1"/>
            </p:cNvSpPr>
            <p:nvPr/>
          </p:nvSpPr>
          <p:spPr bwMode="auto">
            <a:xfrm>
              <a:off x="1691680" y="1196752"/>
              <a:ext cx="172819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位无符号整数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10"/>
            <p:cNvSpPr txBox="1">
              <a:spLocks noChangeArrowheads="1"/>
            </p:cNvSpPr>
            <p:nvPr/>
          </p:nvSpPr>
          <p:spPr bwMode="auto">
            <a:xfrm>
              <a:off x="1691680" y="1484784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8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10"/>
            <p:cNvSpPr txBox="1">
              <a:spLocks noChangeArrowheads="1"/>
            </p:cNvSpPr>
            <p:nvPr/>
          </p:nvSpPr>
          <p:spPr bwMode="auto">
            <a:xfrm>
              <a:off x="1691680" y="1772816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16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10"/>
            <p:cNvSpPr txBox="1">
              <a:spLocks noChangeArrowheads="1"/>
            </p:cNvSpPr>
            <p:nvPr/>
          </p:nvSpPr>
          <p:spPr bwMode="auto">
            <a:xfrm>
              <a:off x="1691680" y="2060848"/>
              <a:ext cx="172819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32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位有符号整数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10"/>
            <p:cNvSpPr txBox="1">
              <a:spLocks noChangeArrowheads="1"/>
            </p:cNvSpPr>
            <p:nvPr/>
          </p:nvSpPr>
          <p:spPr bwMode="auto">
            <a:xfrm>
              <a:off x="899592" y="1196752"/>
              <a:ext cx="648072" cy="58141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IA32</a:t>
              </a: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34" name="左大括号 33"/>
            <p:cNvSpPr/>
            <p:nvPr/>
          </p:nvSpPr>
          <p:spPr bwMode="auto">
            <a:xfrm>
              <a:off x="1539198" y="620688"/>
              <a:ext cx="144016" cy="1728192"/>
            </a:xfrm>
            <a:prstGeom prst="leftBrace">
              <a:avLst>
                <a:gd name="adj1" fmla="val 31849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5436096" y="3573048"/>
            <a:ext cx="3384376" cy="2016224"/>
            <a:chOff x="5436096" y="332656"/>
            <a:chExt cx="3384376" cy="2016224"/>
          </a:xfrm>
        </p:grpSpPr>
        <p:sp>
          <p:nvSpPr>
            <p:cNvPr id="36" name="Text Box 10"/>
            <p:cNvSpPr txBox="1">
              <a:spLocks noChangeArrowheads="1"/>
            </p:cNvSpPr>
            <p:nvPr/>
          </p:nvSpPr>
          <p:spPr bwMode="auto">
            <a:xfrm>
              <a:off x="5436096" y="620688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7" name="Text Box 10"/>
            <p:cNvSpPr txBox="1">
              <a:spLocks noChangeArrowheads="1"/>
            </p:cNvSpPr>
            <p:nvPr/>
          </p:nvSpPr>
          <p:spPr bwMode="auto">
            <a:xfrm>
              <a:off x="5436096" y="908720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0"/>
            <p:cNvSpPr txBox="1">
              <a:spLocks noChangeArrowheads="1"/>
            </p:cNvSpPr>
            <p:nvPr/>
          </p:nvSpPr>
          <p:spPr bwMode="auto">
            <a:xfrm>
              <a:off x="5436096" y="1196752"/>
              <a:ext cx="2448272" cy="288032"/>
            </a:xfrm>
            <a:prstGeom prst="rect">
              <a:avLst/>
            </a:prstGeom>
            <a:solidFill>
              <a:srgbClr val="CCC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unsigned 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39" name="Text Box 10"/>
            <p:cNvSpPr txBox="1">
              <a:spLocks noChangeArrowheads="1"/>
            </p:cNvSpPr>
            <p:nvPr/>
          </p:nvSpPr>
          <p:spPr bwMode="auto">
            <a:xfrm>
              <a:off x="5436096" y="1484784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short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0" name="Text Box 10"/>
            <p:cNvSpPr txBox="1">
              <a:spLocks noChangeArrowheads="1"/>
            </p:cNvSpPr>
            <p:nvPr/>
          </p:nvSpPr>
          <p:spPr bwMode="auto">
            <a:xfrm>
              <a:off x="5436096" y="1772816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10"/>
            <p:cNvSpPr txBox="1">
              <a:spLocks noChangeArrowheads="1"/>
            </p:cNvSpPr>
            <p:nvPr/>
          </p:nvSpPr>
          <p:spPr bwMode="auto">
            <a:xfrm>
              <a:off x="5436096" y="2060848"/>
              <a:ext cx="2448272" cy="28803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long [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int</a:t>
              </a:r>
              <a:r>
                <a:rPr lang="en-US" altLang="zh-CN" sz="1800" dirty="0">
                  <a:solidFill>
                    <a:schemeClr val="tx1"/>
                  </a:solidFill>
                </a:rPr>
                <a:t>]</a:t>
              </a:r>
            </a:p>
          </p:txBody>
        </p:sp>
        <p:sp>
          <p:nvSpPr>
            <p:cNvPr id="42" name="Text Box 10"/>
            <p:cNvSpPr txBox="1">
              <a:spLocks noChangeArrowheads="1"/>
            </p:cNvSpPr>
            <p:nvPr/>
          </p:nvSpPr>
          <p:spPr bwMode="auto">
            <a:xfrm>
              <a:off x="5436096" y="332656"/>
              <a:ext cx="2448272" cy="288032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54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char</a:t>
              </a:r>
            </a:p>
          </p:txBody>
        </p:sp>
        <p:sp>
          <p:nvSpPr>
            <p:cNvPr id="43" name="右大括号 42"/>
            <p:cNvSpPr/>
            <p:nvPr/>
          </p:nvSpPr>
          <p:spPr bwMode="auto">
            <a:xfrm>
              <a:off x="7902296" y="342975"/>
              <a:ext cx="144016" cy="2005905"/>
            </a:xfrm>
            <a:prstGeom prst="rightBrace">
              <a:avLst>
                <a:gd name="adj1" fmla="val 45682"/>
                <a:gd name="adj2" fmla="val 50000"/>
              </a:avLst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4" name="Text Box 10"/>
            <p:cNvSpPr txBox="1">
              <a:spLocks noChangeArrowheads="1"/>
            </p:cNvSpPr>
            <p:nvPr/>
          </p:nvSpPr>
          <p:spPr bwMode="auto">
            <a:xfrm>
              <a:off x="8080270" y="1052736"/>
              <a:ext cx="740202" cy="576064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zh-CN" altLang="en-US" sz="2000" dirty="0">
                  <a:solidFill>
                    <a:schemeClr val="tx1"/>
                  </a:solidFill>
                </a:rPr>
                <a:t>语言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支持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2" name="Text Box 13"/>
          <p:cNvSpPr txBox="1">
            <a:spLocks noChangeArrowheads="1"/>
          </p:cNvSpPr>
          <p:nvPr/>
        </p:nvSpPr>
        <p:spPr bwMode="auto">
          <a:xfrm>
            <a:off x="179512" y="5611338"/>
            <a:ext cx="8964488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sz="2200" dirty="0">
                <a:solidFill>
                  <a:srgbClr val="990099"/>
                </a:solidFill>
              </a:rPr>
              <a:t>      </a:t>
            </a:r>
            <a:r>
              <a:rPr lang="zh-CN" altLang="en-US" sz="2200" dirty="0">
                <a:solidFill>
                  <a:srgbClr val="990099"/>
                </a:solidFill>
              </a:rPr>
              <a:t>例</a:t>
            </a:r>
            <a:r>
              <a:rPr lang="en-US" altLang="zh-CN" sz="2200" dirty="0">
                <a:solidFill>
                  <a:srgbClr val="990099"/>
                </a:solidFill>
              </a:rPr>
              <a:t>2—</a:t>
            </a:r>
            <a:r>
              <a:rPr lang="en-US" altLang="zh-CN" sz="2200" dirty="0">
                <a:solidFill>
                  <a:schemeClr val="tx1"/>
                </a:solidFill>
              </a:rPr>
              <a:t>IA32</a:t>
            </a:r>
            <a:r>
              <a:rPr lang="zh-CN" altLang="en-US" sz="2200" dirty="0">
                <a:solidFill>
                  <a:schemeClr val="tx1"/>
                </a:solidFill>
              </a:rPr>
              <a:t>中，若</a:t>
            </a:r>
            <a:r>
              <a:rPr lang="en-US" altLang="zh-CN" sz="22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y=-1; </a:t>
            </a:r>
            <a:r>
              <a:rPr lang="en-US" altLang="zh-CN" sz="2200" b="0" dirty="0">
                <a:solidFill>
                  <a:schemeClr val="tx1"/>
                </a:solidFill>
                <a:latin typeface="+mn-lt"/>
              </a:rPr>
              <a:t>unsigned short</a:t>
            </a:r>
            <a:r>
              <a:rPr lang="en-US" altLang="zh-CN" sz="2200" dirty="0">
                <a:solidFill>
                  <a:schemeClr val="tx1"/>
                </a:solidFill>
              </a:rPr>
              <a:t> n=5; </a:t>
            </a:r>
            <a:r>
              <a:rPr lang="zh-CN" altLang="en-US" sz="2200" dirty="0">
                <a:solidFill>
                  <a:schemeClr val="tx1"/>
                </a:solidFill>
              </a:rPr>
              <a:t>求</a:t>
            </a:r>
            <a:r>
              <a:rPr lang="en-US" altLang="zh-CN" sz="2200" dirty="0">
                <a:solidFill>
                  <a:schemeClr val="tx1"/>
                </a:solidFill>
              </a:rPr>
              <a:t>y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n</a:t>
            </a:r>
            <a:r>
              <a:rPr lang="zh-CN" altLang="en-US" sz="2200" dirty="0">
                <a:solidFill>
                  <a:schemeClr val="tx1"/>
                </a:solidFill>
              </a:rPr>
              <a:t>的机器数</a:t>
            </a:r>
          </a:p>
        </p:txBody>
      </p:sp>
      <p:sp>
        <p:nvSpPr>
          <p:cNvPr id="61" name="Text Box 10"/>
          <p:cNvSpPr txBox="1">
            <a:spLocks noChangeArrowheads="1"/>
          </p:cNvSpPr>
          <p:nvPr/>
        </p:nvSpPr>
        <p:spPr bwMode="auto">
          <a:xfrm>
            <a:off x="5566558" y="6021320"/>
            <a:ext cx="2605842" cy="290707"/>
          </a:xfrm>
          <a:prstGeom prst="rect">
            <a:avLst/>
          </a:prstGeom>
          <a:noFill/>
          <a:ln w="12700">
            <a:noFill/>
            <a:prstDash val="solid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y=FFFFFFFFH</a:t>
            </a:r>
            <a:r>
              <a:rPr lang="zh-CN" altLang="en-US" sz="1800" dirty="0">
                <a:solidFill>
                  <a:schemeClr val="bg1">
                    <a:lumMod val="75000"/>
                  </a:schemeClr>
                </a:solidFill>
              </a:rPr>
              <a:t>，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n=0005H</a:t>
            </a:r>
          </a:p>
        </p:txBody>
      </p:sp>
      <p:grpSp>
        <p:nvGrpSpPr>
          <p:cNvPr id="6" name="组合 5"/>
          <p:cNvGrpSpPr/>
          <p:nvPr/>
        </p:nvGrpSpPr>
        <p:grpSpPr>
          <a:xfrm>
            <a:off x="3491880" y="3558395"/>
            <a:ext cx="1872208" cy="1992024"/>
            <a:chOff x="3491880" y="3630371"/>
            <a:chExt cx="1872208" cy="1992024"/>
          </a:xfrm>
        </p:grpSpPr>
        <p:cxnSp>
          <p:nvCxnSpPr>
            <p:cNvPr id="46" name="直接箭头连接符 45"/>
            <p:cNvCxnSpPr/>
            <p:nvPr/>
          </p:nvCxnSpPr>
          <p:spPr bwMode="auto">
            <a:xfrm flipH="1">
              <a:off x="3491880" y="4077072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7" name="直接箭头连接符 46"/>
            <p:cNvCxnSpPr/>
            <p:nvPr/>
          </p:nvCxnSpPr>
          <p:spPr bwMode="auto">
            <a:xfrm flipH="1">
              <a:off x="3491880" y="4365104"/>
              <a:ext cx="1872208" cy="24040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8" name="直接箭头连接符 47"/>
            <p:cNvCxnSpPr/>
            <p:nvPr/>
          </p:nvCxnSpPr>
          <p:spPr bwMode="auto">
            <a:xfrm flipH="1">
              <a:off x="3491880" y="4941168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49" name="直接箭头连接符 48"/>
            <p:cNvCxnSpPr/>
            <p:nvPr/>
          </p:nvCxnSpPr>
          <p:spPr bwMode="auto">
            <a:xfrm flipH="1">
              <a:off x="3491880" y="5229200"/>
              <a:ext cx="1872208" cy="216024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>
              <a:off x="3491880" y="3789040"/>
              <a:ext cx="1872208" cy="288032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Text Box 10"/>
            <p:cNvSpPr txBox="1">
              <a:spLocks noChangeArrowheads="1"/>
            </p:cNvSpPr>
            <p:nvPr/>
          </p:nvSpPr>
          <p:spPr bwMode="auto">
            <a:xfrm rot="21131783">
              <a:off x="3707904" y="3630371"/>
              <a:ext cx="1296144" cy="288032"/>
            </a:xfrm>
            <a:prstGeom prst="rect">
              <a:avLst/>
            </a:prstGeom>
            <a:noFill/>
            <a:ln w="12700">
              <a:noFill/>
              <a:prstDash val="solid"/>
              <a:miter lim="800000"/>
              <a:headEnd/>
              <a:tailEnd/>
            </a:ln>
            <a:effectLst/>
          </p:spPr>
          <p:txBody>
            <a:bodyPr lIns="18000" tIns="10800" rIns="54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编译器转换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 flipH="1">
              <a:off x="4499992" y="4717322"/>
              <a:ext cx="864096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5" name="直接箭头连接符 54"/>
            <p:cNvCxnSpPr/>
            <p:nvPr/>
          </p:nvCxnSpPr>
          <p:spPr bwMode="auto">
            <a:xfrm flipH="1">
              <a:off x="3491880" y="4682814"/>
              <a:ext cx="99896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3491880" y="5589240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H="1">
              <a:off x="4499992" y="5549803"/>
              <a:ext cx="864096" cy="1337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491880" y="4754822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491880" y="5517231"/>
              <a:ext cx="998960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3" name="直接连接符 2"/>
            <p:cNvCxnSpPr/>
            <p:nvPr/>
          </p:nvCxnSpPr>
          <p:spPr bwMode="auto">
            <a:xfrm>
              <a:off x="4499992" y="4653136"/>
              <a:ext cx="0" cy="14669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4499992" y="5475704"/>
              <a:ext cx="0" cy="146691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pic>
        <p:nvPicPr>
          <p:cNvPr id="2" name="音频 1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45" name="AutoShape 29"/>
          <p:cNvSpPr>
            <a:spLocks/>
          </p:cNvSpPr>
          <p:nvPr/>
        </p:nvSpPr>
        <p:spPr bwMode="auto">
          <a:xfrm>
            <a:off x="539552" y="6093328"/>
            <a:ext cx="3960440" cy="288000"/>
          </a:xfrm>
          <a:prstGeom prst="borderCallout2">
            <a:avLst>
              <a:gd name="adj1" fmla="val 44818"/>
              <a:gd name="adj2" fmla="val 99954"/>
              <a:gd name="adj3" fmla="val 47536"/>
              <a:gd name="adj4" fmla="val 106711"/>
              <a:gd name="adj5" fmla="val -183365"/>
              <a:gd name="adj6" fmla="val 9034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默认</a:t>
            </a:r>
            <a:r>
              <a:rPr lang="en-US" altLang="zh-CN" sz="1800" dirty="0">
                <a:solidFill>
                  <a:schemeClr val="tx1"/>
                </a:solidFill>
              </a:rPr>
              <a:t>long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 err="1">
                <a:solidFill>
                  <a:schemeClr val="tx1"/>
                </a:solidFill>
              </a:rPr>
              <a:t>int</a:t>
            </a:r>
            <a:r>
              <a:rPr lang="zh-CN" altLang="en-US" sz="1800" b="1" dirty="0">
                <a:solidFill>
                  <a:schemeClr val="tx1"/>
                </a:solidFill>
              </a:rPr>
              <a:t>，可不同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改编译选项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012"/>
    </mc:Choice>
    <mc:Fallback xmlns="">
      <p:transition spd="slow" advTm="11012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6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22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6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362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56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  <p:bldLst>
      <p:bldP spid="436228" grpId="0"/>
      <p:bldP spid="436237" grpId="0"/>
      <p:bldP spid="18" grpId="0" animBg="1"/>
      <p:bldP spid="18" grpId="1" animBg="1"/>
      <p:bldP spid="19" grpId="0"/>
      <p:bldP spid="62" grpId="0"/>
      <p:bldP spid="61" grpId="0"/>
      <p:bldP spid="45" grpId="1" animBg="1"/>
      <p:bldP spid="45" grpId="2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47" name="Text Box 11"/>
          <p:cNvSpPr txBox="1">
            <a:spLocks noChangeArrowheads="1"/>
          </p:cNvSpPr>
          <p:nvPr/>
        </p:nvSpPr>
        <p:spPr bwMode="auto">
          <a:xfrm>
            <a:off x="177677" y="396163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en-US" altLang="zh-CN" dirty="0">
                <a:solidFill>
                  <a:schemeClr val="tx1"/>
                </a:solidFill>
              </a:rPr>
              <a:t>19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10011</a:t>
            </a:r>
            <a:r>
              <a:rPr lang="en-US" altLang="zh-CN" dirty="0">
                <a:solidFill>
                  <a:srgbClr val="FF3399"/>
                </a:solidFill>
              </a:rPr>
              <a:t>B</a:t>
            </a:r>
            <a:endParaRPr lang="en-US" altLang="zh-CN" baseline="-18000" dirty="0">
              <a:solidFill>
                <a:srgbClr val="FF3399"/>
              </a:solidFill>
            </a:endParaRPr>
          </a:p>
        </p:txBody>
      </p:sp>
      <p:sp>
        <p:nvSpPr>
          <p:cNvPr id="2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B29FC4-1BDB-42BD-BBD8-74ECF9D8FF52}" type="slidenum">
              <a:rPr lang="en-US" altLang="zh-CN"/>
              <a:pPr/>
              <a:t>4</a:t>
            </a:fld>
            <a:endParaRPr lang="en-US" altLang="zh-CN"/>
          </a:p>
        </p:txBody>
      </p:sp>
      <p:sp>
        <p:nvSpPr>
          <p:cNvPr id="116740" name="Text Box 4"/>
          <p:cNvSpPr txBox="1">
            <a:spLocks noChangeArrowheads="1"/>
          </p:cNvSpPr>
          <p:nvPr/>
        </p:nvSpPr>
        <p:spPr bwMode="auto">
          <a:xfrm>
            <a:off x="179389" y="332656"/>
            <a:ext cx="4968676" cy="33624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、不同进制数之间的转换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  <a:latin typeface="+mn-ea"/>
                <a:ea typeface="+mn-ea"/>
              </a:rPr>
              <a:t>  </a:t>
            </a:r>
            <a:r>
              <a:rPr lang="zh-CN" altLang="en-US" dirty="0">
                <a:solidFill>
                  <a:srgbClr val="C00000"/>
                </a:solidFill>
                <a:latin typeface="+mn-ea"/>
                <a:ea typeface="+mn-ea"/>
              </a:rPr>
              <a:t>*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进制数→十进制数的转换：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*十进制数→</a:t>
            </a:r>
            <a:r>
              <a:rPr lang="en-US" altLang="zh-CN" i="1" dirty="0">
                <a:solidFill>
                  <a:srgbClr val="C00000"/>
                </a:solidFill>
                <a:latin typeface="Times New Roman" pitchFamily="18" charset="0"/>
              </a:rPr>
              <a:t>R</a:t>
            </a:r>
            <a:r>
              <a:rPr lang="zh-CN" altLang="en-US" dirty="0">
                <a:solidFill>
                  <a:srgbClr val="C00000"/>
                </a:solidFill>
              </a:rPr>
              <a:t>进制数的转换：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116741" name="Text Box 5"/>
          <p:cNvSpPr txBox="1">
            <a:spLocks noChangeArrowheads="1"/>
          </p:cNvSpPr>
          <p:nvPr/>
        </p:nvSpPr>
        <p:spPr bwMode="auto">
          <a:xfrm>
            <a:off x="179389" y="1230950"/>
            <a:ext cx="8641084" cy="14779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zh-CN" altLang="en-US" u="sng" dirty="0">
                <a:solidFill>
                  <a:schemeClr val="tx1"/>
                </a:solidFill>
              </a:rPr>
              <a:t>按位权</a:t>
            </a:r>
            <a:r>
              <a:rPr lang="zh-CN" altLang="en-US" dirty="0">
                <a:solidFill>
                  <a:schemeClr val="tx1"/>
                </a:solidFill>
              </a:rPr>
              <a:t>展开</a:t>
            </a:r>
            <a:endParaRPr lang="en-US" altLang="zh-CN" dirty="0">
              <a:solidFill>
                <a:srgbClr val="990099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(101.01)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(1×2</a:t>
            </a:r>
            <a:r>
              <a:rPr lang="en-US" altLang="zh-CN" baseline="30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1×2</a:t>
            </a:r>
            <a:r>
              <a:rPr lang="en-US" altLang="zh-CN" baseline="30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5.25</a:t>
            </a:r>
            <a:r>
              <a:rPr lang="en-US" altLang="zh-CN" dirty="0">
                <a:solidFill>
                  <a:srgbClr val="FF3399"/>
                </a:solidFill>
              </a:rPr>
              <a:t>D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3A.C</a:t>
            </a:r>
            <a:r>
              <a:rPr lang="en-US" altLang="zh-CN" dirty="0">
                <a:solidFill>
                  <a:srgbClr val="FF3399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(3×16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10×16</a:t>
            </a:r>
            <a:r>
              <a:rPr lang="en-US" altLang="zh-CN" baseline="3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12×16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58.75</a:t>
            </a:r>
            <a:endParaRPr lang="en-US" altLang="zh-CN" baseline="-18000" dirty="0">
              <a:solidFill>
                <a:schemeClr val="tx1"/>
              </a:solidFill>
            </a:endParaRPr>
          </a:p>
        </p:txBody>
      </p:sp>
      <p:sp>
        <p:nvSpPr>
          <p:cNvPr id="116745" name="Text Box 9"/>
          <p:cNvSpPr txBox="1">
            <a:spLocks noChangeArrowheads="1"/>
          </p:cNvSpPr>
          <p:nvPr/>
        </p:nvSpPr>
        <p:spPr bwMode="auto">
          <a:xfrm>
            <a:off x="971600" y="3068960"/>
            <a:ext cx="61209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整数、小数</a:t>
            </a:r>
            <a:r>
              <a:rPr lang="zh-CN" altLang="en-US" u="sng" dirty="0">
                <a:solidFill>
                  <a:schemeClr val="tx1"/>
                </a:solidFill>
              </a:rPr>
              <a:t>分别转换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整数转换规则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除基取余法，或</a:t>
            </a:r>
            <a:r>
              <a:rPr lang="zh-CN" altLang="en-US" u="sng" dirty="0">
                <a:solidFill>
                  <a:schemeClr val="tx1"/>
                </a:solidFill>
              </a:rPr>
              <a:t>减权定位法</a:t>
            </a:r>
            <a:endParaRPr lang="zh-CN" altLang="en-US" u="sng" dirty="0">
              <a:solidFill>
                <a:srgbClr val="FF3399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55291" y="4437112"/>
            <a:ext cx="3260725" cy="1790402"/>
            <a:chOff x="1455291" y="4158878"/>
            <a:chExt cx="3260725" cy="1790402"/>
          </a:xfrm>
        </p:grpSpPr>
        <p:sp>
          <p:nvSpPr>
            <p:cNvPr id="116774" name="Text Box 38"/>
            <p:cNvSpPr txBox="1">
              <a:spLocks noChangeArrowheads="1"/>
            </p:cNvSpPr>
            <p:nvPr/>
          </p:nvSpPr>
          <p:spPr bwMode="auto">
            <a:xfrm>
              <a:off x="1455291" y="4158878"/>
              <a:ext cx="3260725" cy="1790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1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2       19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2       9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2      4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2     2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</a:p>
            <a:p>
              <a:pPr marL="457200" indent="-457200">
                <a:lnSpc>
                  <a:spcPct val="9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2    1 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     0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余数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sp>
          <p:nvSpPr>
            <p:cNvPr id="116775" name="Line 39"/>
            <p:cNvSpPr>
              <a:spLocks noChangeShapeType="1"/>
            </p:cNvSpPr>
            <p:nvPr/>
          </p:nvSpPr>
          <p:spPr bwMode="auto">
            <a:xfrm>
              <a:off x="1814066" y="4221088"/>
              <a:ext cx="0" cy="28733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6" name="Line 40"/>
            <p:cNvSpPr>
              <a:spLocks noChangeShapeType="1"/>
            </p:cNvSpPr>
            <p:nvPr/>
          </p:nvSpPr>
          <p:spPr bwMode="auto">
            <a:xfrm flipV="1">
              <a:off x="1814066" y="4508425"/>
              <a:ext cx="11509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7" name="Line 41"/>
            <p:cNvSpPr>
              <a:spLocks noChangeShapeType="1"/>
            </p:cNvSpPr>
            <p:nvPr/>
          </p:nvSpPr>
          <p:spPr bwMode="auto">
            <a:xfrm flipV="1">
              <a:off x="4190554" y="4581128"/>
              <a:ext cx="0" cy="7207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8" name="Line 42"/>
            <p:cNvSpPr>
              <a:spLocks noChangeShapeType="1"/>
            </p:cNvSpPr>
            <p:nvPr/>
          </p:nvSpPr>
          <p:spPr bwMode="auto">
            <a:xfrm>
              <a:off x="1956941" y="4508425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79" name="Line 43"/>
            <p:cNvSpPr>
              <a:spLocks noChangeShapeType="1"/>
            </p:cNvSpPr>
            <p:nvPr/>
          </p:nvSpPr>
          <p:spPr bwMode="auto">
            <a:xfrm>
              <a:off x="1956941" y="4795763"/>
              <a:ext cx="1008063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0" name="Line 44"/>
            <p:cNvSpPr>
              <a:spLocks noChangeShapeType="1"/>
            </p:cNvSpPr>
            <p:nvPr/>
          </p:nvSpPr>
          <p:spPr bwMode="auto">
            <a:xfrm>
              <a:off x="2101404" y="4797350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1" name="Line 45"/>
            <p:cNvSpPr>
              <a:spLocks noChangeShapeType="1"/>
            </p:cNvSpPr>
            <p:nvPr/>
          </p:nvSpPr>
          <p:spPr bwMode="auto">
            <a:xfrm flipV="1">
              <a:off x="2101404" y="5083100"/>
              <a:ext cx="86518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2" name="Line 46"/>
            <p:cNvSpPr>
              <a:spLocks noChangeShapeType="1"/>
            </p:cNvSpPr>
            <p:nvPr/>
          </p:nvSpPr>
          <p:spPr bwMode="auto">
            <a:xfrm>
              <a:off x="2245866" y="5372025"/>
              <a:ext cx="719138" cy="15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3" name="Line 47"/>
            <p:cNvSpPr>
              <a:spLocks noChangeShapeType="1"/>
            </p:cNvSpPr>
            <p:nvPr/>
          </p:nvSpPr>
          <p:spPr bwMode="auto">
            <a:xfrm flipV="1">
              <a:off x="2390329" y="5660950"/>
              <a:ext cx="57467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4" name="Line 48"/>
            <p:cNvSpPr>
              <a:spLocks noChangeShapeType="1"/>
            </p:cNvSpPr>
            <p:nvPr/>
          </p:nvSpPr>
          <p:spPr bwMode="auto">
            <a:xfrm>
              <a:off x="2245866" y="5084688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785" name="Line 49"/>
            <p:cNvSpPr>
              <a:spLocks noChangeShapeType="1"/>
            </p:cNvSpPr>
            <p:nvPr/>
          </p:nvSpPr>
          <p:spPr bwMode="auto">
            <a:xfrm>
              <a:off x="2390329" y="5372025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6787" name="Text Box 51"/>
          <p:cNvSpPr txBox="1">
            <a:spLocks noChangeArrowheads="1"/>
          </p:cNvSpPr>
          <p:nvPr/>
        </p:nvSpPr>
        <p:spPr bwMode="auto">
          <a:xfrm>
            <a:off x="5292080" y="4473972"/>
            <a:ext cx="2592288" cy="1825550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19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＜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19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4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3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3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1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1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1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0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21" name="AutoShape 29"/>
          <p:cNvSpPr>
            <a:spLocks/>
          </p:cNvSpPr>
          <p:nvPr/>
        </p:nvSpPr>
        <p:spPr bwMode="auto">
          <a:xfrm>
            <a:off x="6732239" y="4056159"/>
            <a:ext cx="2195861" cy="308945"/>
          </a:xfrm>
          <a:prstGeom prst="borderCallout2">
            <a:avLst>
              <a:gd name="adj1" fmla="val 51134"/>
              <a:gd name="adj2" fmla="val -24"/>
              <a:gd name="adj3" fmla="val 51484"/>
              <a:gd name="adj4" fmla="val -11712"/>
              <a:gd name="adj5" fmla="val 119285"/>
              <a:gd name="adj6" fmla="val -2425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b="1" dirty="0">
                <a:solidFill>
                  <a:schemeClr val="tx1"/>
                </a:solidFill>
              </a:rPr>
              <a:t>即</a:t>
            </a:r>
            <a:r>
              <a:rPr lang="en-US" altLang="zh-CN" sz="2000" b="1" dirty="0">
                <a:solidFill>
                  <a:schemeClr val="tx1"/>
                </a:solidFill>
              </a:rPr>
              <a:t>19</a:t>
            </a:r>
            <a:r>
              <a:rPr lang="zh-CN" altLang="en-US" sz="2000" b="1" dirty="0">
                <a:solidFill>
                  <a:schemeClr val="tx1"/>
                </a:solidFill>
              </a:rPr>
              <a:t>＝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4</a:t>
            </a:r>
            <a:r>
              <a:rPr lang="zh-CN" altLang="en-US" sz="2000" b="1" dirty="0">
                <a:solidFill>
                  <a:schemeClr val="tx1"/>
                </a:solidFill>
              </a:rPr>
              <a:t>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1</a:t>
            </a:r>
            <a:r>
              <a:rPr lang="zh-CN" altLang="en-US" sz="2000" b="1" dirty="0">
                <a:solidFill>
                  <a:schemeClr val="tx1"/>
                </a:solidFill>
              </a:rPr>
              <a:t>＋</a:t>
            </a:r>
            <a:r>
              <a:rPr lang="en-US" altLang="zh-CN" sz="2000" b="1" dirty="0">
                <a:solidFill>
                  <a:schemeClr val="tx1"/>
                </a:solidFill>
              </a:rPr>
              <a:t>2</a:t>
            </a:r>
            <a:r>
              <a:rPr lang="en-US" altLang="zh-CN" sz="2000" b="1" baseline="30000" dirty="0">
                <a:solidFill>
                  <a:schemeClr val="tx1"/>
                </a:solidFill>
              </a:rPr>
              <a:t>0</a:t>
            </a:r>
            <a:endParaRPr lang="zh-CN" altLang="en-US" sz="2000" b="1" baseline="30000" dirty="0">
              <a:solidFill>
                <a:schemeClr val="tx1"/>
              </a:solidFill>
            </a:endParaRPr>
          </a:p>
        </p:txBody>
      </p:sp>
      <p:sp>
        <p:nvSpPr>
          <p:cNvPr id="25" name="AutoShape 29"/>
          <p:cNvSpPr>
            <a:spLocks/>
          </p:cNvSpPr>
          <p:nvPr/>
        </p:nvSpPr>
        <p:spPr bwMode="auto">
          <a:xfrm>
            <a:off x="8135888" y="2636912"/>
            <a:ext cx="828600" cy="308945"/>
          </a:xfrm>
          <a:prstGeom prst="borderCallout2">
            <a:avLst>
              <a:gd name="adj1" fmla="val 51134"/>
              <a:gd name="adj2" fmla="val -24"/>
              <a:gd name="adj3" fmla="val 51484"/>
              <a:gd name="adj4" fmla="val -11712"/>
              <a:gd name="adj5" fmla="val -21656"/>
              <a:gd name="adj6" fmla="val -4106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进制</a:t>
            </a:r>
            <a:r>
              <a:rPr lang="en-US" altLang="zh-CN" sz="2000" dirty="0">
                <a:solidFill>
                  <a:schemeClr val="tx1"/>
                </a:solidFill>
              </a:rPr>
              <a:t>?</a:t>
            </a:r>
            <a:endParaRPr lang="zh-CN" altLang="en-US" sz="2000" b="1" baseline="30000" dirty="0">
              <a:solidFill>
                <a:schemeClr val="tx1"/>
              </a:solidFill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3"/>
            <p:extLst>
              <p:ext uri="{DAA4B4D4-6D71-4841-9C94-3DE7FCFB9230}">
                <p14:media xmlns:p14="http://schemas.microsoft.com/office/powerpoint/2010/main" r:embed="rId2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sp>
        <p:nvSpPr>
          <p:cNvPr id="24" name="Text Box 36"/>
          <p:cNvSpPr txBox="1">
            <a:spLocks noChangeArrowheads="1"/>
          </p:cNvSpPr>
          <p:nvPr/>
        </p:nvSpPr>
        <p:spPr bwMode="auto">
          <a:xfrm>
            <a:off x="2988865" y="6269250"/>
            <a:ext cx="2735263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思考：</a:t>
            </a:r>
            <a:r>
              <a:rPr lang="en-US" altLang="zh-CN" sz="2000" dirty="0">
                <a:solidFill>
                  <a:schemeClr val="tx1"/>
                </a:solidFill>
              </a:rPr>
              <a:t>4097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zh-CN" altLang="en-US" sz="2000" u="sng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86"/>
    </mc:Choice>
    <mc:Fallback xmlns="">
      <p:transition spd="slow" advTm="1008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16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6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116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mediacall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40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16747" grpId="0"/>
      <p:bldP spid="116741" grpId="0"/>
      <p:bldP spid="116745" grpId="0"/>
      <p:bldP spid="116787" grpId="0" animBg="1"/>
      <p:bldP spid="21" grpId="0" animBg="1"/>
      <p:bldP spid="25" grpId="0" animBg="1"/>
      <p:bldP spid="24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40</a:t>
            </a:fld>
            <a:endParaRPr lang="en-US" altLang="zh-CN" dirty="0"/>
          </a:p>
        </p:txBody>
      </p:sp>
      <p:sp>
        <p:nvSpPr>
          <p:cNvPr id="4" name="Text Box 155"/>
          <p:cNvSpPr txBox="1">
            <a:spLocks noChangeArrowheads="1"/>
          </p:cNvSpPr>
          <p:nvPr/>
        </p:nvSpPr>
        <p:spPr bwMode="auto">
          <a:xfrm>
            <a:off x="179263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、整数的类型转换 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应用需求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操作数</a:t>
            </a:r>
            <a:r>
              <a:rPr lang="zh-CN" altLang="en-US" u="sng" dirty="0">
                <a:solidFill>
                  <a:schemeClr val="tx1"/>
                </a:solidFill>
              </a:rPr>
              <a:t>长度</a:t>
            </a:r>
            <a:r>
              <a:rPr lang="zh-CN" altLang="en-US" u="sng" dirty="0">
                <a:solidFill>
                  <a:srgbClr val="990099"/>
                </a:solidFill>
              </a:rPr>
              <a:t>可不</a:t>
            </a:r>
            <a:r>
              <a:rPr lang="zh-CN" altLang="en-US" u="sng" dirty="0">
                <a:solidFill>
                  <a:schemeClr val="tx1"/>
                </a:solidFill>
              </a:rPr>
              <a:t>相同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y,z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rgbClr val="990099"/>
                </a:solidFill>
              </a:rPr>
              <a:t>y+si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源操作数</a:t>
            </a:r>
            <a:r>
              <a:rPr lang="zh-CN" altLang="en-US" u="sng" dirty="0">
                <a:solidFill>
                  <a:schemeClr val="tx1"/>
                </a:solidFill>
              </a:rPr>
              <a:t>长度</a:t>
            </a:r>
            <a:r>
              <a:rPr lang="zh-CN" altLang="en-US" u="sng" dirty="0">
                <a:solidFill>
                  <a:srgbClr val="990099"/>
                </a:solidFill>
              </a:rPr>
              <a:t>须</a:t>
            </a:r>
            <a:r>
              <a:rPr lang="zh-CN" altLang="en-US" u="sng" dirty="0">
                <a:solidFill>
                  <a:schemeClr val="tx1"/>
                </a:solidFill>
              </a:rPr>
              <a:t>相同</a:t>
            </a:r>
            <a:r>
              <a:rPr lang="zh-CN" altLang="en-US" dirty="0">
                <a:solidFill>
                  <a:schemeClr val="tx1"/>
                </a:solidFill>
              </a:rPr>
              <a:t>，否则先</a:t>
            </a:r>
            <a:r>
              <a:rPr lang="zh-CN" altLang="en-US" u="sng" dirty="0">
                <a:solidFill>
                  <a:srgbClr val="990099"/>
                </a:solidFill>
              </a:rPr>
              <a:t>转换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8" name="Text Box 4"/>
          <p:cNvSpPr txBox="1">
            <a:spLocks noChangeArrowheads="1"/>
          </p:cNvSpPr>
          <p:nvPr/>
        </p:nvSpPr>
        <p:spPr bwMode="auto">
          <a:xfrm>
            <a:off x="179512" y="1765846"/>
            <a:ext cx="3024336" cy="3919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类型转换方法：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长度相同时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endParaRPr lang="en-US" altLang="zh-CN" sz="2000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长度减少时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>
              <a:lnSpc>
                <a:spcPct val="110000"/>
              </a:lnSpc>
            </a:pPr>
            <a:endParaRPr lang="en-US" altLang="zh-CN" dirty="0">
              <a:solidFill>
                <a:schemeClr val="accent2"/>
              </a:solidFill>
            </a:endParaRPr>
          </a:p>
          <a:p>
            <a:pPr marL="1074738" indent="-1074738"/>
            <a:endParaRPr lang="en-US" altLang="zh-CN" sz="2000" dirty="0">
              <a:solidFill>
                <a:schemeClr val="accent2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长度增加时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074738" indent="-1074738"/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Text Box 82"/>
          <p:cNvSpPr txBox="1">
            <a:spLocks noChangeArrowheads="1"/>
          </p:cNvSpPr>
          <p:nvPr/>
        </p:nvSpPr>
        <p:spPr bwMode="auto">
          <a:xfrm>
            <a:off x="2843808" y="2197894"/>
            <a:ext cx="612068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无需运算</a:t>
            </a:r>
            <a:r>
              <a:rPr lang="zh-CN" altLang="en-US" dirty="0">
                <a:solidFill>
                  <a:schemeClr val="tx1"/>
                </a:solidFill>
              </a:rPr>
              <a:t>，解释</a:t>
            </a:r>
            <a:r>
              <a:rPr lang="zh-CN" altLang="en-US" u="sng" dirty="0">
                <a:solidFill>
                  <a:schemeClr val="tx1"/>
                </a:solidFill>
              </a:rPr>
              <a:t>为新类型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short 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u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=0xFFFE;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</a:t>
            </a:r>
            <a:r>
              <a:rPr lang="en-US" altLang="zh-CN" sz="2000" b="0" dirty="0">
                <a:solidFill>
                  <a:schemeClr val="tx1"/>
                </a:solidFill>
              </a:rPr>
              <a:t> 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si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usi</a:t>
            </a:r>
            <a:r>
              <a:rPr lang="en-US" altLang="zh-CN" sz="2000" dirty="0">
                <a:solidFill>
                  <a:schemeClr val="tx1"/>
                </a:solidFill>
              </a:rPr>
              <a:t>+1;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0" name="Text Box 82"/>
          <p:cNvSpPr txBox="1">
            <a:spLocks noChangeArrowheads="1"/>
          </p:cNvSpPr>
          <p:nvPr/>
        </p:nvSpPr>
        <p:spPr bwMode="auto">
          <a:xfrm>
            <a:off x="2843808" y="3438697"/>
            <a:ext cx="6120804" cy="9264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截断运算</a:t>
            </a:r>
            <a:r>
              <a:rPr lang="zh-CN" altLang="en-US" dirty="0">
                <a:solidFill>
                  <a:schemeClr val="tx1"/>
                </a:solidFill>
              </a:rPr>
              <a:t>，仅</a:t>
            </a:r>
            <a:r>
              <a:rPr lang="zh-CN" altLang="en-US" u="sng" dirty="0">
                <a:solidFill>
                  <a:schemeClr val="tx1"/>
                </a:solidFill>
              </a:rPr>
              <a:t>保留低位</a:t>
            </a:r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zh-CN" altLang="en-US" sz="1800" dirty="0">
                <a:solidFill>
                  <a:schemeClr val="tx1"/>
                </a:solidFill>
              </a:rPr>
              <a:t>←适合有模运算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chemeClr val="tx1"/>
                </a:solidFill>
              </a:rPr>
              <a:t>u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y</a:t>
            </a:r>
            <a:r>
              <a:rPr lang="en-US" altLang="zh-CN" sz="2000" dirty="0">
                <a:solidFill>
                  <a:schemeClr val="tx1"/>
                </a:solidFill>
              </a:rPr>
              <a:t>=0x12345678; short </a:t>
            </a:r>
            <a:r>
              <a:rPr lang="en-US" altLang="zh-CN" sz="2000" dirty="0" err="1">
                <a:solidFill>
                  <a:srgbClr val="990099"/>
                </a:solidFill>
              </a:rPr>
              <a:t>si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uy</a:t>
            </a:r>
            <a:r>
              <a:rPr lang="en-US" altLang="zh-CN" sz="2000" dirty="0">
                <a:solidFill>
                  <a:schemeClr val="tx1"/>
                </a:solidFill>
              </a:rPr>
              <a:t>;</a:t>
            </a:r>
            <a:endParaRPr lang="zh-CN" altLang="en-US" sz="2000" b="0" dirty="0">
              <a:solidFill>
                <a:schemeClr val="tx1"/>
              </a:solidFill>
            </a:endParaRPr>
          </a:p>
        </p:txBody>
      </p:sp>
      <p:sp>
        <p:nvSpPr>
          <p:cNvPr id="11" name="Text Box 82"/>
          <p:cNvSpPr txBox="1">
            <a:spLocks noChangeArrowheads="1"/>
          </p:cNvSpPr>
          <p:nvPr/>
        </p:nvSpPr>
        <p:spPr bwMode="auto">
          <a:xfrm>
            <a:off x="2843808" y="4653136"/>
            <a:ext cx="6120680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990099"/>
                </a:solidFill>
              </a:rPr>
              <a:t>位扩展运算</a:t>
            </a:r>
            <a:r>
              <a:rPr lang="zh-CN" altLang="en-US" dirty="0">
                <a:solidFill>
                  <a:schemeClr val="tx1"/>
                </a:solidFill>
              </a:rPr>
              <a:t>，保持</a:t>
            </a:r>
            <a:r>
              <a:rPr lang="zh-CN" altLang="en-US" u="sng" dirty="0">
                <a:solidFill>
                  <a:schemeClr val="tx1"/>
                </a:solidFill>
              </a:rPr>
              <a:t>真值不变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←保持数学含义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2786063" indent="-2786063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如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unsigned short </a:t>
            </a:r>
            <a:r>
              <a:rPr lang="en-US" altLang="zh-CN" sz="2000" dirty="0" err="1">
                <a:solidFill>
                  <a:schemeClr val="tx1"/>
                </a:solidFill>
              </a:rPr>
              <a:t>usi</a:t>
            </a:r>
            <a:r>
              <a:rPr lang="en-US" altLang="zh-CN" sz="2000" dirty="0">
                <a:solidFill>
                  <a:schemeClr val="tx1"/>
                </a:solidFill>
              </a:rPr>
              <a:t>=2;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short 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=+2,sj=-2; 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2786063" indent="-2786063">
              <a:lnSpc>
                <a:spcPct val="110000"/>
              </a:lnSpc>
            </a:pP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   unsigned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u</a:t>
            </a:r>
            <a:r>
              <a:rPr lang="en-US" altLang="zh-CN" sz="2000" dirty="0" err="1">
                <a:solidFill>
                  <a:srgbClr val="990099"/>
                </a:solidFill>
              </a:rPr>
              <a:t>a</a:t>
            </a:r>
            <a:r>
              <a:rPr lang="en-US" altLang="zh-CN" sz="2000" dirty="0">
                <a:solidFill>
                  <a:srgbClr val="990099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usi,</a:t>
            </a:r>
            <a:r>
              <a:rPr lang="en-US" altLang="zh-CN" sz="2000" dirty="0" err="1">
                <a:solidFill>
                  <a:srgbClr val="990099"/>
                </a:solidFill>
                <a:latin typeface="+mn-ea"/>
                <a:ea typeface="+mn-ea"/>
              </a:rPr>
              <a:t>uy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r>
              <a:rPr lang="en-US" altLang="zh-CN" sz="2000" b="0" dirty="0" err="1">
                <a:solidFill>
                  <a:schemeClr val="tx1"/>
                </a:solidFill>
                <a:latin typeface="+mn-lt"/>
              </a:rPr>
              <a:t>int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z="2000" dirty="0">
                <a:solidFill>
                  <a:srgbClr val="990099"/>
                </a:solidFill>
              </a:rPr>
              <a:t>z=</a:t>
            </a:r>
            <a:r>
              <a:rPr lang="en-US" altLang="zh-CN" sz="2000" dirty="0" err="1">
                <a:solidFill>
                  <a:schemeClr val="tx1"/>
                </a:solidFill>
              </a:rPr>
              <a:t>sj</a:t>
            </a:r>
            <a:r>
              <a:rPr lang="en-US" altLang="zh-CN" sz="2000" dirty="0">
                <a:solidFill>
                  <a:schemeClr val="tx1"/>
                </a:solidFill>
              </a:rPr>
              <a:t>; 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" name="Text Box 10"/>
          <p:cNvSpPr txBox="1">
            <a:spLocks noChangeArrowheads="1"/>
          </p:cNvSpPr>
          <p:nvPr/>
        </p:nvSpPr>
        <p:spPr bwMode="auto">
          <a:xfrm>
            <a:off x="3203848" y="3066285"/>
            <a:ext cx="720080" cy="29070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=?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auto">
          <a:xfrm>
            <a:off x="3203848" y="4290421"/>
            <a:ext cx="733634" cy="290707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si</a:t>
            </a:r>
            <a:r>
              <a:rPr lang="en-US" altLang="zh-CN" sz="2000" dirty="0">
                <a:solidFill>
                  <a:schemeClr val="tx1"/>
                </a:solidFill>
              </a:rPr>
              <a:t>=?</a:t>
            </a:r>
          </a:p>
        </p:txBody>
      </p:sp>
      <p:sp>
        <p:nvSpPr>
          <p:cNvPr id="18" name="Text Box 10"/>
          <p:cNvSpPr txBox="1">
            <a:spLocks noChangeArrowheads="1"/>
          </p:cNvSpPr>
          <p:nvPr/>
        </p:nvSpPr>
        <p:spPr bwMode="auto">
          <a:xfrm>
            <a:off x="3203848" y="5848810"/>
            <a:ext cx="2088232" cy="31649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54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2000" dirty="0" err="1">
                <a:solidFill>
                  <a:schemeClr val="tx1"/>
                </a:solidFill>
              </a:rPr>
              <a:t>ua</a:t>
            </a:r>
            <a:r>
              <a:rPr lang="en-US" altLang="zh-CN" sz="2000" dirty="0">
                <a:solidFill>
                  <a:schemeClr val="tx1"/>
                </a:solidFill>
              </a:rPr>
              <a:t>=? </a:t>
            </a:r>
            <a:r>
              <a:rPr lang="en-US" altLang="zh-CN" sz="2000" dirty="0" err="1">
                <a:solidFill>
                  <a:schemeClr val="tx1"/>
                </a:solidFill>
              </a:rPr>
              <a:t>uy</a:t>
            </a:r>
            <a:r>
              <a:rPr lang="en-US" altLang="zh-CN" sz="2000" dirty="0">
                <a:solidFill>
                  <a:schemeClr val="tx1"/>
                </a:solidFill>
              </a:rPr>
              <a:t>=?  z=?</a:t>
            </a:r>
          </a:p>
        </p:txBody>
      </p:sp>
    </p:spTree>
    <p:extLst>
      <p:ext uri="{BB962C8B-B14F-4D97-AF65-F5344CB8AC3E}">
        <p14:creationId xmlns:p14="http://schemas.microsoft.com/office/powerpoint/2010/main" val="199153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0" grpId="0"/>
      <p:bldP spid="11" grpId="0"/>
      <p:bldP spid="16" grpId="0" animBg="1"/>
      <p:bldP spid="17" grpId="0" animBg="1"/>
      <p:bldP spid="1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组合 70"/>
          <p:cNvGrpSpPr/>
          <p:nvPr/>
        </p:nvGrpSpPr>
        <p:grpSpPr>
          <a:xfrm>
            <a:off x="4028594" y="2240944"/>
            <a:ext cx="2265095" cy="687270"/>
            <a:chOff x="4028594" y="2240944"/>
            <a:chExt cx="2265095" cy="687270"/>
          </a:xfrm>
          <a:solidFill>
            <a:srgbClr val="CCECFF"/>
          </a:solidFill>
        </p:grpSpPr>
        <p:sp>
          <p:nvSpPr>
            <p:cNvPr id="69" name="矩形 68"/>
            <p:cNvSpPr/>
            <p:nvPr/>
          </p:nvSpPr>
          <p:spPr bwMode="auto">
            <a:xfrm>
              <a:off x="5609689" y="2240944"/>
              <a:ext cx="684000" cy="6840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0" name="矩形 69"/>
            <p:cNvSpPr/>
            <p:nvPr/>
          </p:nvSpPr>
          <p:spPr bwMode="auto">
            <a:xfrm>
              <a:off x="4028594" y="2244214"/>
              <a:ext cx="684000" cy="684000"/>
            </a:xfrm>
            <a:prstGeom prst="rect">
              <a:avLst/>
            </a:prstGeom>
            <a:grpFill/>
            <a:ln w="1905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41</a:t>
            </a:fld>
            <a:endParaRPr lang="en-US" altLang="zh-CN"/>
          </a:p>
        </p:txBody>
      </p:sp>
      <p:sp>
        <p:nvSpPr>
          <p:cNvPr id="3" name="Text Box 82"/>
          <p:cNvSpPr txBox="1">
            <a:spLocks noChangeArrowheads="1"/>
          </p:cNvSpPr>
          <p:nvPr/>
        </p:nvSpPr>
        <p:spPr bwMode="auto">
          <a:xfrm>
            <a:off x="179512" y="404664"/>
            <a:ext cx="8568951" cy="4708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dirty="0">
                <a:solidFill>
                  <a:srgbClr val="C00000"/>
                </a:solidFill>
              </a:rPr>
              <a:t>  *位扩展运算规则：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功能</a:t>
            </a:r>
            <a:r>
              <a:rPr lang="en-US" altLang="zh-CN" sz="2000" dirty="0">
                <a:solidFill>
                  <a:schemeClr val="tx1"/>
                </a:solidFill>
              </a:rPr>
              <a:t>—</a:t>
            </a:r>
            <a:r>
              <a:rPr lang="zh-CN" altLang="en-US" sz="2000" dirty="0">
                <a:solidFill>
                  <a:schemeClr val="tx1"/>
                </a:solidFill>
              </a:rPr>
              <a:t>机器数的</a:t>
            </a:r>
            <a:r>
              <a:rPr lang="zh-CN" altLang="en-US" sz="2000" u="sng" dirty="0">
                <a:solidFill>
                  <a:schemeClr val="tx1"/>
                </a:solidFill>
              </a:rPr>
              <a:t>位数增加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zh-CN" altLang="en-US" sz="2000" u="sng" dirty="0">
                <a:solidFill>
                  <a:schemeClr val="tx1"/>
                </a:solidFill>
              </a:rPr>
              <a:t>真值不变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     </a:t>
            </a:r>
            <a:r>
              <a:rPr lang="zh-CN" altLang="en-US" dirty="0">
                <a:solidFill>
                  <a:schemeClr val="accent2"/>
                </a:solidFill>
              </a:rPr>
              <a:t>零扩展</a:t>
            </a:r>
            <a:r>
              <a:rPr lang="en-US" altLang="zh-CN" dirty="0">
                <a:solidFill>
                  <a:schemeClr val="accent2"/>
                </a:solidFill>
              </a:rPr>
              <a:t>—   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←无符号数扩展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/>
            <a:r>
              <a:rPr lang="zh-CN" altLang="en-US" dirty="0">
                <a:solidFill>
                  <a:schemeClr val="accent2"/>
                </a:solidFill>
              </a:rPr>
              <a:t>     符号扩展</a:t>
            </a:r>
            <a:r>
              <a:rPr lang="en-US" altLang="zh-CN" dirty="0">
                <a:solidFill>
                  <a:schemeClr val="accent2"/>
                </a:solidFill>
              </a:rPr>
              <a:t>—   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←有符号数扩展</a:t>
            </a:r>
            <a:endParaRPr lang="en-US" altLang="zh-CN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sz="2200" dirty="0">
              <a:solidFill>
                <a:schemeClr val="accent2"/>
              </a:solidFill>
            </a:endParaRPr>
          </a:p>
          <a:p>
            <a:pPr marL="2786063" indent="-2786063"/>
            <a:endParaRPr lang="en-US" altLang="zh-CN" sz="2000" dirty="0">
              <a:solidFill>
                <a:schemeClr val="accent2"/>
              </a:solidFill>
            </a:endParaRPr>
          </a:p>
          <a:p>
            <a:pPr marL="2786063" indent="-27860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位扩展运算的实现：</a:t>
            </a:r>
            <a:endParaRPr lang="en-US" altLang="zh-CN" sz="220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220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输出逻辑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1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内部电路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" name="AutoShape 29"/>
          <p:cNvSpPr>
            <a:spLocks/>
          </p:cNvSpPr>
          <p:nvPr/>
        </p:nvSpPr>
        <p:spPr bwMode="auto">
          <a:xfrm>
            <a:off x="6558101" y="1844824"/>
            <a:ext cx="2478395" cy="330316"/>
          </a:xfrm>
          <a:prstGeom prst="borderCallout2">
            <a:avLst>
              <a:gd name="adj1" fmla="val 47598"/>
              <a:gd name="adj2" fmla="val -297"/>
              <a:gd name="adj3" fmla="val 48060"/>
              <a:gd name="adj4" fmla="val -9017"/>
              <a:gd name="adj5" fmla="val -55940"/>
              <a:gd name="adj6" fmla="val -45274"/>
            </a:avLst>
          </a:prstGeom>
          <a:noFill/>
          <a:ln w="12700">
            <a:solidFill>
              <a:srgbClr val="C00000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有符号整数用</a:t>
            </a:r>
            <a:r>
              <a:rPr lang="zh-CN" altLang="en-US" sz="1800" b="1" dirty="0">
                <a:solidFill>
                  <a:schemeClr val="accent2"/>
                </a:solidFill>
              </a:rPr>
              <a:t>补码</a:t>
            </a:r>
            <a:r>
              <a:rPr lang="zh-CN" altLang="en-US" sz="1800" b="1" dirty="0">
                <a:solidFill>
                  <a:schemeClr val="tx1"/>
                </a:solidFill>
              </a:rPr>
              <a:t>表示</a:t>
            </a: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96436"/>
              </p:ext>
            </p:extLst>
          </p:nvPr>
        </p:nvGraphicFramePr>
        <p:xfrm>
          <a:off x="1979712" y="1879664"/>
          <a:ext cx="4392488" cy="1080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413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84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pPr algn="ctr"/>
                      <a:endParaRPr lang="zh-CN" altLang="en-US" sz="2000" b="1" dirty="0">
                        <a:solidFill>
                          <a:srgbClr val="990099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D=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零扩展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928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符号扩展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000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0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Q=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111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lang="en-US" altLang="zh-CN" sz="2000" b="1" dirty="0">
                          <a:solidFill>
                            <a:srgbClr val="C00000"/>
                          </a:solidFill>
                          <a:effectLst/>
                          <a:latin typeface="+mn-ea"/>
                          <a:ea typeface="+mn-ea"/>
                        </a:rPr>
                        <a:t>1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1101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2555776" y="871552"/>
            <a:ext cx="2994213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</a:rPr>
              <a:t>     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机器数高位补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rgbClr val="990099"/>
                </a:solidFill>
              </a:rPr>
              <a:t> 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0" name="Text Box 429"/>
          <p:cNvSpPr txBox="1">
            <a:spLocks noChangeArrowheads="1"/>
          </p:cNvSpPr>
          <p:nvPr/>
        </p:nvSpPr>
        <p:spPr bwMode="auto">
          <a:xfrm>
            <a:off x="2555776" y="3861048"/>
            <a:ext cx="509706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n+k</a:t>
            </a:r>
            <a:r>
              <a:rPr lang="en-US" altLang="zh-CN" baseline="-14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 </a:t>
            </a:r>
            <a:r>
              <a:rPr lang="en-US" altLang="zh-CN" dirty="0" err="1">
                <a:solidFill>
                  <a:schemeClr val="tx1"/>
                </a:solidFill>
                <a:latin typeface="+mn-ea"/>
              </a:rPr>
              <a:t>Q</a:t>
            </a:r>
            <a:r>
              <a:rPr lang="en-US" altLang="zh-CN" baseline="-14000" dirty="0" err="1">
                <a:solidFill>
                  <a:schemeClr val="tx1"/>
                </a:solidFill>
                <a:latin typeface="+mn-ea"/>
              </a:rPr>
              <a:t>n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op</a:t>
            </a:r>
            <a:r>
              <a:rPr lang="en-US" altLang="zh-CN" dirty="0">
                <a:solidFill>
                  <a:schemeClr val="tx1"/>
                </a:solidFill>
                <a:latin typeface="Cambria Math" panose="02040503050406030204" pitchFamily="18" charset="0"/>
                <a:ea typeface="Cambria Math" panose="02040503050406030204" pitchFamily="18" charset="0"/>
              </a:rPr>
              <a:t>·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D</a:t>
            </a:r>
            <a:r>
              <a:rPr lang="en-US" altLang="zh-CN" baseline="-14000" dirty="0">
                <a:solidFill>
                  <a:schemeClr val="tx1"/>
                </a:solidFill>
                <a:latin typeface="+mn-ea"/>
              </a:rPr>
              <a:t>n-1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46" name="矩形 45"/>
          <p:cNvSpPr/>
          <p:nvPr/>
        </p:nvSpPr>
        <p:spPr>
          <a:xfrm>
            <a:off x="3347579" y="3068960"/>
            <a:ext cx="5328877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786063" indent="-2786063"/>
            <a:r>
              <a:rPr lang="zh-CN" altLang="en-US" sz="2200" spc="-100" dirty="0">
                <a:solidFill>
                  <a:schemeClr val="tx1"/>
                </a:solidFill>
              </a:rPr>
              <a:t>设输入为</a:t>
            </a:r>
            <a:r>
              <a:rPr lang="en-US" altLang="zh-CN" sz="2200" spc="-100" dirty="0">
                <a:solidFill>
                  <a:schemeClr val="tx1"/>
                </a:solidFill>
              </a:rPr>
              <a:t>D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…D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spc="-100" dirty="0">
                <a:solidFill>
                  <a:schemeClr val="tx1"/>
                </a:solidFill>
              </a:rPr>
              <a:t>、输出为</a:t>
            </a:r>
            <a:r>
              <a:rPr lang="en-US" altLang="zh-CN" sz="2200" spc="-100" dirty="0" err="1">
                <a:solidFill>
                  <a:schemeClr val="tx1"/>
                </a:solidFill>
              </a:rPr>
              <a:t>Q</a:t>
            </a:r>
            <a:r>
              <a:rPr lang="en-US" altLang="zh-CN" sz="2200" spc="-100" baseline="-18000" dirty="0" err="1">
                <a:solidFill>
                  <a:schemeClr val="tx1"/>
                </a:solidFill>
              </a:rPr>
              <a:t>n+k</a:t>
            </a:r>
            <a:r>
              <a:rPr lang="en-US" altLang="zh-CN" sz="2200" spc="-100" dirty="0">
                <a:solidFill>
                  <a:schemeClr val="tx1"/>
                </a:solidFill>
              </a:rPr>
              <a:t>…Q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</a:t>
            </a:r>
            <a:r>
              <a:rPr lang="en-US" altLang="zh-CN" sz="2200" spc="-100" dirty="0">
                <a:solidFill>
                  <a:schemeClr val="tx1"/>
                </a:solidFill>
              </a:rPr>
              <a:t>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…Q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spc="-100" dirty="0">
                <a:solidFill>
                  <a:schemeClr val="tx1"/>
                </a:solidFill>
              </a:rPr>
              <a:t>、</a:t>
            </a:r>
            <a:endParaRPr lang="en-US" altLang="zh-CN" sz="2200" spc="-1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</a:rPr>
              <a:t>  </a:t>
            </a:r>
            <a:r>
              <a:rPr lang="zh-CN" altLang="en-US" sz="2200" dirty="0">
                <a:solidFill>
                  <a:schemeClr val="tx1"/>
                </a:solidFill>
              </a:rPr>
              <a:t>控制端为</a:t>
            </a:r>
            <a:r>
              <a:rPr lang="en-US" altLang="zh-CN" sz="2200" dirty="0">
                <a:solidFill>
                  <a:schemeClr val="tx1"/>
                </a:solidFill>
              </a:rPr>
              <a:t>op</a:t>
            </a:r>
            <a:r>
              <a:rPr lang="en-US" altLang="zh-CN" sz="2000" dirty="0">
                <a:solidFill>
                  <a:schemeClr val="tx1"/>
                </a:solidFill>
              </a:rPr>
              <a:t>(0/1-</a:t>
            </a:r>
            <a:r>
              <a:rPr lang="zh-CN" altLang="en-US" sz="2000" dirty="0">
                <a:solidFill>
                  <a:schemeClr val="tx1"/>
                </a:solidFill>
              </a:rPr>
              <a:t>零扩展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符号扩展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2862729" y="4581128"/>
            <a:ext cx="3581479" cy="928168"/>
            <a:chOff x="2790721" y="4895864"/>
            <a:chExt cx="3581479" cy="928168"/>
          </a:xfrm>
        </p:grpSpPr>
        <p:sp>
          <p:nvSpPr>
            <p:cNvPr id="24" name="矩形 23"/>
            <p:cNvSpPr/>
            <p:nvPr/>
          </p:nvSpPr>
          <p:spPr bwMode="auto">
            <a:xfrm>
              <a:off x="3920509" y="4895864"/>
              <a:ext cx="1299562" cy="831692"/>
            </a:xfrm>
            <a:prstGeom prst="rect">
              <a:avLst/>
            </a:prstGeom>
            <a:solidFill>
              <a:srgbClr val="CCFFFF">
                <a:alpha val="70000"/>
              </a:srgbClr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Text Box 399"/>
            <p:cNvSpPr txBox="1">
              <a:spLocks noChangeArrowheads="1"/>
            </p:cNvSpPr>
            <p:nvPr/>
          </p:nvSpPr>
          <p:spPr bwMode="auto">
            <a:xfrm>
              <a:off x="2790721" y="4895864"/>
              <a:ext cx="917183" cy="92816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08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op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4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ts val="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 </a:t>
              </a:r>
              <a:r>
                <a:rPr lang="en-US" altLang="zh-CN" sz="12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n-1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直接连接符 25"/>
            <p:cNvCxnSpPr/>
            <p:nvPr/>
          </p:nvCxnSpPr>
          <p:spPr bwMode="auto">
            <a:xfrm>
              <a:off x="3637484" y="5373216"/>
              <a:ext cx="28644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3637484" y="5630768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221659" y="5373216"/>
              <a:ext cx="286444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5221659" y="5630768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3635896" y="5062324"/>
              <a:ext cx="284612" cy="0"/>
            </a:xfrm>
            <a:prstGeom prst="line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1" name="Text Box 399"/>
            <p:cNvSpPr txBox="1">
              <a:spLocks noChangeArrowheads="1"/>
            </p:cNvSpPr>
            <p:nvPr/>
          </p:nvSpPr>
          <p:spPr bwMode="auto">
            <a:xfrm>
              <a:off x="5508675" y="4959936"/>
              <a:ext cx="863525" cy="8640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36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 err="1">
                  <a:solidFill>
                    <a:schemeClr val="tx1"/>
                  </a:solidFill>
                </a:rPr>
                <a:t>n+k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n-2</a:t>
              </a:r>
              <a:r>
                <a:rPr lang="en-US" altLang="zh-CN" sz="1800" b="0" dirty="0">
                  <a:solidFill>
                    <a:schemeClr val="tx1"/>
                  </a:solidFill>
                </a:rPr>
                <a:t>…</a:t>
              </a: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4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直接连接符 31"/>
            <p:cNvCxnSpPr/>
            <p:nvPr/>
          </p:nvCxnSpPr>
          <p:spPr bwMode="auto">
            <a:xfrm>
              <a:off x="5220072" y="5108044"/>
              <a:ext cx="286444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</p:grpSp>
      <p:grpSp>
        <p:nvGrpSpPr>
          <p:cNvPr id="63" name="组合 62"/>
          <p:cNvGrpSpPr/>
          <p:nvPr/>
        </p:nvGrpSpPr>
        <p:grpSpPr>
          <a:xfrm>
            <a:off x="3992516" y="4672152"/>
            <a:ext cx="1301151" cy="648072"/>
            <a:chOff x="3920508" y="4986888"/>
            <a:chExt cx="1301151" cy="648072"/>
          </a:xfrm>
        </p:grpSpPr>
        <p:cxnSp>
          <p:nvCxnSpPr>
            <p:cNvPr id="34" name="直接连接符 33"/>
            <p:cNvCxnSpPr/>
            <p:nvPr/>
          </p:nvCxnSpPr>
          <p:spPr bwMode="auto">
            <a:xfrm>
              <a:off x="3920508" y="5634960"/>
              <a:ext cx="1301151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5" name="直接连接符 34"/>
            <p:cNvCxnSpPr/>
            <p:nvPr/>
          </p:nvCxnSpPr>
          <p:spPr bwMode="auto">
            <a:xfrm>
              <a:off x="3920509" y="5373216"/>
              <a:ext cx="1301150" cy="0"/>
            </a:xfrm>
            <a:prstGeom prst="line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6" name="Text Box 399"/>
            <p:cNvSpPr txBox="1">
              <a:spLocks noChangeArrowheads="1"/>
            </p:cNvSpPr>
            <p:nvPr/>
          </p:nvSpPr>
          <p:spPr bwMode="auto">
            <a:xfrm>
              <a:off x="4644008" y="4986888"/>
              <a:ext cx="216021" cy="288032"/>
            </a:xfrm>
            <a:prstGeom prst="rect">
              <a:avLst/>
            </a:prstGeom>
            <a:solidFill>
              <a:schemeClr val="bg1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0" anchor="ctr" anchorCtr="0"/>
            <a:lstStyle/>
            <a:p>
              <a:pPr algn="ctr">
                <a:lnSpc>
                  <a:spcPct val="8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7" name="直接连接符 36"/>
            <p:cNvCxnSpPr/>
            <p:nvPr/>
          </p:nvCxnSpPr>
          <p:spPr bwMode="auto">
            <a:xfrm>
              <a:off x="4860032" y="5108044"/>
              <a:ext cx="361627" cy="0"/>
            </a:xfrm>
            <a:prstGeom prst="line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8" name="直接连接符 37"/>
            <p:cNvCxnSpPr/>
            <p:nvPr/>
          </p:nvCxnSpPr>
          <p:spPr bwMode="auto">
            <a:xfrm>
              <a:off x="3920508" y="5062324"/>
              <a:ext cx="723500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9" name="直接连接符 83"/>
            <p:cNvCxnSpPr/>
            <p:nvPr/>
          </p:nvCxnSpPr>
          <p:spPr bwMode="auto">
            <a:xfrm flipV="1">
              <a:off x="4271915" y="5196790"/>
              <a:ext cx="372093" cy="176426"/>
            </a:xfrm>
            <a:prstGeom prst="bentConnector3">
              <a:avLst>
                <a:gd name="adj1" fmla="val 851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</p:grpSp>
      <p:sp>
        <p:nvSpPr>
          <p:cNvPr id="68" name="Text Box 200"/>
          <p:cNvSpPr txBox="1">
            <a:spLocks noChangeArrowheads="1"/>
          </p:cNvSpPr>
          <p:nvPr/>
        </p:nvSpPr>
        <p:spPr bwMode="auto">
          <a:xfrm>
            <a:off x="2411760" y="5616242"/>
            <a:ext cx="5400600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若只有一种扩展功能，电路如何组织？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4086648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7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10" grpId="0"/>
      <p:bldP spid="46" grpId="0"/>
      <p:bldP spid="68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42</a:t>
            </a:fld>
            <a:endParaRPr lang="en-US" altLang="zh-CN"/>
          </a:p>
        </p:txBody>
      </p:sp>
      <p:sp>
        <p:nvSpPr>
          <p:cNvPr id="3" name="Text Box 72"/>
          <p:cNvSpPr txBox="1">
            <a:spLocks noChangeArrowheads="1"/>
          </p:cNvSpPr>
          <p:nvPr/>
        </p:nvSpPr>
        <p:spPr bwMode="auto">
          <a:xfrm>
            <a:off x="179388" y="332989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三、实数的表示</a:t>
            </a:r>
          </a:p>
        </p:txBody>
      </p:sp>
      <p:sp>
        <p:nvSpPr>
          <p:cNvPr id="4" name="Text Box 77"/>
          <p:cNvSpPr txBox="1">
            <a:spLocks noChangeArrowheads="1"/>
          </p:cNvSpPr>
          <p:nvPr/>
        </p:nvSpPr>
        <p:spPr bwMode="auto">
          <a:xfrm>
            <a:off x="179388" y="829161"/>
            <a:ext cx="8785225" cy="24776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、浮点表示方法</a:t>
            </a: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实数组成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en-US" altLang="zh-CN" b="0" dirty="0">
                <a:solidFill>
                  <a:schemeClr val="tx1"/>
                </a:solidFill>
                <a:latin typeface="+mn-lt"/>
              </a:rPr>
              <a:t>×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M </a:t>
            </a:r>
            <a:r>
              <a:rPr lang="en-US" altLang="zh-CN" i="1" baseline="30000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="0" i="1" baseline="30000" dirty="0">
                <a:solidFill>
                  <a:schemeClr val="tx1"/>
                </a:solidFill>
                <a:latin typeface="+mn-lt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，尾数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.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</a:t>
            </a:r>
            <a:r>
              <a:rPr lang="zh-CN" altLang="en-US" dirty="0">
                <a:solidFill>
                  <a:schemeClr val="tx1"/>
                </a:solidFill>
              </a:rPr>
              <a:t>阶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dirty="0">
                <a:solidFill>
                  <a:schemeClr val="tx1"/>
                </a:solidFill>
                <a:latin typeface="Times New Roman" pitchFamily="18" charset="0"/>
              </a:rPr>
              <a:t>±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</a:rPr>
              <a:t>l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</a:rPr>
              <a:t>-</a:t>
            </a:r>
            <a:r>
              <a:rPr lang="en-US" altLang="zh-CN" baseline="-18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…</a:t>
            </a:r>
            <a:r>
              <a:rPr lang="en-US" altLang="zh-CN" b="0" i="1" dirty="0">
                <a:solidFill>
                  <a:schemeClr val="tx1"/>
                </a:solidFill>
                <a:latin typeface="+mn-lt"/>
              </a:rPr>
              <a:t>e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，尾数、阶的基为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i="1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+mn-lt"/>
                <a:ea typeface="+mn-ea"/>
              </a:rPr>
              <a:t>E</a:t>
            </a:r>
          </a:p>
          <a:p>
            <a:pPr marL="1074738" indent="-1074738">
              <a:spcBef>
                <a:spcPts val="300"/>
              </a:spcBef>
            </a:pP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zh-CN" altLang="en-US" dirty="0">
                <a:solidFill>
                  <a:srgbClr val="C00000"/>
                </a:solidFill>
              </a:rPr>
              <a:t>*表示方法：</a:t>
            </a:r>
            <a:r>
              <a:rPr lang="zh-CN" altLang="en-US" dirty="0">
                <a:solidFill>
                  <a:schemeClr val="tx1"/>
                </a:solidFill>
              </a:rPr>
              <a:t>数据中的小数点位置</a:t>
            </a:r>
            <a:r>
              <a:rPr lang="zh-CN" altLang="en-US" u="sng" dirty="0">
                <a:solidFill>
                  <a:schemeClr val="accent2"/>
                </a:solidFill>
              </a:rPr>
              <a:t>用阶来表示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marL="1074738" indent="-1074738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5" name="Group 80"/>
          <p:cNvGrpSpPr>
            <a:grpSpLocks/>
          </p:cNvGrpSpPr>
          <p:nvPr/>
        </p:nvGrpSpPr>
        <p:grpSpPr bwMode="auto">
          <a:xfrm>
            <a:off x="1042310" y="3356992"/>
            <a:ext cx="6049970" cy="1198564"/>
            <a:chOff x="1610" y="2630"/>
            <a:chExt cx="3811" cy="755"/>
          </a:xfrm>
        </p:grpSpPr>
        <p:sp>
          <p:nvSpPr>
            <p:cNvPr id="6" name="Line 81"/>
            <p:cNvSpPr>
              <a:spLocks noChangeShapeType="1"/>
            </p:cNvSpPr>
            <p:nvPr/>
          </p:nvSpPr>
          <p:spPr bwMode="auto">
            <a:xfrm>
              <a:off x="1610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Text Box 82"/>
            <p:cNvSpPr txBox="1">
              <a:spLocks noChangeArrowheads="1"/>
            </p:cNvSpPr>
            <p:nvPr/>
          </p:nvSpPr>
          <p:spPr bwMode="auto">
            <a:xfrm>
              <a:off x="1701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8" name="Line 83"/>
            <p:cNvSpPr>
              <a:spLocks noChangeShapeType="1"/>
            </p:cNvSpPr>
            <p:nvPr/>
          </p:nvSpPr>
          <p:spPr bwMode="auto">
            <a:xfrm flipH="1">
              <a:off x="1610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" name="Text Box 84"/>
            <p:cNvSpPr txBox="1">
              <a:spLocks noChangeArrowheads="1"/>
            </p:cNvSpPr>
            <p:nvPr/>
          </p:nvSpPr>
          <p:spPr bwMode="auto">
            <a:xfrm>
              <a:off x="1610" y="2796"/>
              <a:ext cx="907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0" name="Text Box 85"/>
            <p:cNvSpPr txBox="1">
              <a:spLocks noChangeArrowheads="1"/>
            </p:cNvSpPr>
            <p:nvPr/>
          </p:nvSpPr>
          <p:spPr bwMode="auto">
            <a:xfrm>
              <a:off x="2517" y="2796"/>
              <a:ext cx="10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 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1" name="Line 86"/>
            <p:cNvSpPr>
              <a:spLocks noChangeShapeType="1"/>
            </p:cNvSpPr>
            <p:nvPr/>
          </p:nvSpPr>
          <p:spPr bwMode="auto">
            <a:xfrm>
              <a:off x="1927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87"/>
            <p:cNvSpPr>
              <a:spLocks noChangeShapeType="1"/>
            </p:cNvSpPr>
            <p:nvPr/>
          </p:nvSpPr>
          <p:spPr bwMode="auto">
            <a:xfrm>
              <a:off x="2834" y="2796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88"/>
            <p:cNvSpPr txBox="1">
              <a:spLocks noChangeArrowheads="1"/>
            </p:cNvSpPr>
            <p:nvPr/>
          </p:nvSpPr>
          <p:spPr bwMode="auto">
            <a:xfrm>
              <a:off x="1610" y="3203"/>
              <a:ext cx="2132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 anchorCtr="0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阶符  阶值  数符    尾数值</a:t>
              </a:r>
            </a:p>
          </p:txBody>
        </p:sp>
        <p:sp>
          <p:nvSpPr>
            <p:cNvPr id="14" name="Line 89"/>
            <p:cNvSpPr>
              <a:spLocks noChangeShapeType="1"/>
            </p:cNvSpPr>
            <p:nvPr/>
          </p:nvSpPr>
          <p:spPr bwMode="auto">
            <a:xfrm flipV="1">
              <a:off x="1746" y="3067"/>
              <a:ext cx="0" cy="1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90"/>
            <p:cNvSpPr>
              <a:spLocks noChangeShapeType="1"/>
            </p:cNvSpPr>
            <p:nvPr/>
          </p:nvSpPr>
          <p:spPr bwMode="auto">
            <a:xfrm flipV="1">
              <a:off x="2652" y="3067"/>
              <a:ext cx="0" cy="1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AutoShape 91"/>
            <p:cNvSpPr>
              <a:spLocks/>
            </p:cNvSpPr>
            <p:nvPr/>
          </p:nvSpPr>
          <p:spPr bwMode="auto">
            <a:xfrm rot="16200000">
              <a:off x="2192" y="2810"/>
              <a:ext cx="59" cy="590"/>
            </a:xfrm>
            <a:prstGeom prst="leftBrace">
              <a:avLst>
                <a:gd name="adj1" fmla="val 35784"/>
                <a:gd name="adj2" fmla="val 49783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" name="AutoShape 92"/>
            <p:cNvSpPr>
              <a:spLocks/>
            </p:cNvSpPr>
            <p:nvPr/>
          </p:nvSpPr>
          <p:spPr bwMode="auto">
            <a:xfrm rot="16200000">
              <a:off x="3196" y="2714"/>
              <a:ext cx="47" cy="773"/>
            </a:xfrm>
            <a:prstGeom prst="leftBrace">
              <a:avLst>
                <a:gd name="adj1" fmla="val 63139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" name="Line 93"/>
            <p:cNvSpPr>
              <a:spLocks noChangeShapeType="1"/>
            </p:cNvSpPr>
            <p:nvPr/>
          </p:nvSpPr>
          <p:spPr bwMode="auto">
            <a:xfrm>
              <a:off x="1927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94"/>
            <p:cNvSpPr>
              <a:spLocks noChangeShapeType="1"/>
            </p:cNvSpPr>
            <p:nvPr/>
          </p:nvSpPr>
          <p:spPr bwMode="auto">
            <a:xfrm>
              <a:off x="2518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95"/>
            <p:cNvSpPr>
              <a:spLocks noChangeShapeType="1"/>
            </p:cNvSpPr>
            <p:nvPr/>
          </p:nvSpPr>
          <p:spPr bwMode="auto">
            <a:xfrm>
              <a:off x="2835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96"/>
            <p:cNvSpPr>
              <a:spLocks noChangeShapeType="1"/>
            </p:cNvSpPr>
            <p:nvPr/>
          </p:nvSpPr>
          <p:spPr bwMode="auto">
            <a:xfrm>
              <a:off x="3606" y="2636"/>
              <a:ext cx="0" cy="159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97"/>
            <p:cNvSpPr>
              <a:spLocks noChangeShapeType="1"/>
            </p:cNvSpPr>
            <p:nvPr/>
          </p:nvSpPr>
          <p:spPr bwMode="auto">
            <a:xfrm>
              <a:off x="1837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98"/>
            <p:cNvSpPr txBox="1">
              <a:spLocks noChangeArrowheads="1"/>
            </p:cNvSpPr>
            <p:nvPr/>
          </p:nvSpPr>
          <p:spPr bwMode="auto">
            <a:xfrm>
              <a:off x="2609" y="2630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>
                  <a:solidFill>
                    <a:srgbClr val="990099"/>
                  </a:solidFill>
                </a:rPr>
                <a:t>1</a:t>
              </a:r>
            </a:p>
          </p:txBody>
        </p:sp>
        <p:sp>
          <p:nvSpPr>
            <p:cNvPr id="24" name="Line 99"/>
            <p:cNvSpPr>
              <a:spLocks noChangeShapeType="1"/>
            </p:cNvSpPr>
            <p:nvPr/>
          </p:nvSpPr>
          <p:spPr bwMode="auto">
            <a:xfrm flipH="1">
              <a:off x="2518" y="2704"/>
              <a:ext cx="91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" name="Line 100"/>
            <p:cNvSpPr>
              <a:spLocks noChangeShapeType="1"/>
            </p:cNvSpPr>
            <p:nvPr/>
          </p:nvSpPr>
          <p:spPr bwMode="auto">
            <a:xfrm>
              <a:off x="2745" y="2704"/>
              <a:ext cx="90" cy="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Text Box 101"/>
            <p:cNvSpPr txBox="1">
              <a:spLocks noChangeArrowheads="1"/>
            </p:cNvSpPr>
            <p:nvPr/>
          </p:nvSpPr>
          <p:spPr bwMode="auto">
            <a:xfrm>
              <a:off x="2154" y="2638"/>
              <a:ext cx="136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l</a:t>
              </a:r>
            </a:p>
          </p:txBody>
        </p:sp>
        <p:sp>
          <p:nvSpPr>
            <p:cNvPr id="27" name="Line 102"/>
            <p:cNvSpPr>
              <a:spLocks noChangeShapeType="1"/>
            </p:cNvSpPr>
            <p:nvPr/>
          </p:nvSpPr>
          <p:spPr bwMode="auto">
            <a:xfrm flipH="1">
              <a:off x="1927" y="2704"/>
              <a:ext cx="182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103"/>
            <p:cNvSpPr>
              <a:spLocks noChangeShapeType="1"/>
            </p:cNvSpPr>
            <p:nvPr/>
          </p:nvSpPr>
          <p:spPr bwMode="auto">
            <a:xfrm>
              <a:off x="2290" y="2704"/>
              <a:ext cx="22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104"/>
            <p:cNvSpPr txBox="1">
              <a:spLocks noChangeArrowheads="1"/>
            </p:cNvSpPr>
            <p:nvPr/>
          </p:nvSpPr>
          <p:spPr bwMode="auto">
            <a:xfrm>
              <a:off x="3152" y="2630"/>
              <a:ext cx="135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rgbClr val="990099"/>
                  </a:solidFill>
                  <a:latin typeface="Times New Roman" pitchFamily="18" charset="0"/>
                </a:rPr>
                <a:t>k</a:t>
              </a:r>
            </a:p>
          </p:txBody>
        </p:sp>
        <p:sp>
          <p:nvSpPr>
            <p:cNvPr id="30" name="Line 105"/>
            <p:cNvSpPr>
              <a:spLocks noChangeShapeType="1"/>
            </p:cNvSpPr>
            <p:nvPr/>
          </p:nvSpPr>
          <p:spPr bwMode="auto">
            <a:xfrm flipH="1">
              <a:off x="2835" y="2704"/>
              <a:ext cx="317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06"/>
            <p:cNvSpPr>
              <a:spLocks noChangeShapeType="1"/>
            </p:cNvSpPr>
            <p:nvPr/>
          </p:nvSpPr>
          <p:spPr bwMode="auto">
            <a:xfrm>
              <a:off x="3288" y="2704"/>
              <a:ext cx="318" cy="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Text Box 107"/>
            <p:cNvSpPr txBox="1">
              <a:spLocks noChangeArrowheads="1"/>
            </p:cNvSpPr>
            <p:nvPr/>
          </p:nvSpPr>
          <p:spPr bwMode="auto">
            <a:xfrm>
              <a:off x="3697" y="2840"/>
              <a:ext cx="181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或</a:t>
              </a:r>
            </a:p>
          </p:txBody>
        </p:sp>
        <p:sp>
          <p:nvSpPr>
            <p:cNvPr id="33" name="Text Box 108"/>
            <p:cNvSpPr txBox="1">
              <a:spLocks noChangeArrowheads="1"/>
            </p:cNvSpPr>
            <p:nvPr/>
          </p:nvSpPr>
          <p:spPr bwMode="auto">
            <a:xfrm>
              <a:off x="4197" y="2796"/>
              <a:ext cx="635" cy="27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54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34" name="Text Box 109"/>
            <p:cNvSpPr txBox="1">
              <a:spLocks noChangeArrowheads="1"/>
            </p:cNvSpPr>
            <p:nvPr/>
          </p:nvSpPr>
          <p:spPr bwMode="auto">
            <a:xfrm>
              <a:off x="4832" y="2796"/>
              <a:ext cx="58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35" name="Line 110"/>
            <p:cNvSpPr>
              <a:spLocks noChangeShapeType="1"/>
            </p:cNvSpPr>
            <p:nvPr/>
          </p:nvSpPr>
          <p:spPr bwMode="auto">
            <a:xfrm>
              <a:off x="4424" y="2795"/>
              <a:ext cx="0" cy="272"/>
            </a:xfrm>
            <a:prstGeom prst="line">
              <a:avLst/>
            </a:prstGeom>
            <a:noFill/>
            <a:ln w="1270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Text Box 111"/>
            <p:cNvSpPr txBox="1">
              <a:spLocks noChangeArrowheads="1"/>
            </p:cNvSpPr>
            <p:nvPr/>
          </p:nvSpPr>
          <p:spPr bwMode="auto">
            <a:xfrm>
              <a:off x="3970" y="2796"/>
              <a:ext cx="227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rIns="18000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38" name="Text Box 79"/>
          <p:cNvSpPr txBox="1">
            <a:spLocks noChangeArrowheads="1"/>
          </p:cNvSpPr>
          <p:nvPr/>
        </p:nvSpPr>
        <p:spPr bwMode="auto">
          <a:xfrm>
            <a:off x="2195737" y="2730986"/>
            <a:ext cx="6840759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>
              <a:spcBef>
                <a:spcPts val="0"/>
              </a:spcBef>
            </a:pPr>
            <a:r>
              <a:rPr lang="en-US" altLang="zh-CN" i="1" spc="-7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pc="-70" dirty="0">
                <a:solidFill>
                  <a:schemeClr val="tx1"/>
                </a:solidFill>
              </a:rPr>
              <a:t>及</a:t>
            </a:r>
            <a:r>
              <a:rPr lang="en-US" altLang="zh-CN" i="1" spc="-70" dirty="0">
                <a:solidFill>
                  <a:schemeClr val="tx1"/>
                </a:solidFill>
                <a:latin typeface="+mn-ea"/>
                <a:ea typeface="+mn-ea"/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pc="-70" dirty="0">
                <a:solidFill>
                  <a:schemeClr val="tx1"/>
                </a:solidFill>
              </a:rPr>
              <a:t>隐式、其余显式表示；</a:t>
            </a:r>
            <a:r>
              <a:rPr lang="en-US" altLang="zh-CN" i="1" spc="-70" dirty="0">
                <a:solidFill>
                  <a:schemeClr val="tx1"/>
                </a:solidFill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E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2</a:t>
            </a:r>
            <a:r>
              <a:rPr lang="zh-CN" altLang="en-US" spc="-70" dirty="0">
                <a:solidFill>
                  <a:schemeClr val="tx1"/>
                </a:solidFill>
              </a:rPr>
              <a:t>，通常</a:t>
            </a:r>
            <a:r>
              <a:rPr lang="en-US" altLang="zh-CN" i="1" spc="-70" dirty="0">
                <a:solidFill>
                  <a:schemeClr val="tx1"/>
                </a:solidFill>
              </a:rPr>
              <a:t>R</a:t>
            </a:r>
            <a:r>
              <a:rPr lang="en-US" altLang="zh-CN" i="1" spc="-70" baseline="-18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spc="-70" dirty="0">
                <a:solidFill>
                  <a:schemeClr val="tx1"/>
                </a:solidFill>
              </a:rPr>
              <a:t>＝</a:t>
            </a:r>
            <a:r>
              <a:rPr lang="en-US" altLang="zh-CN" spc="-70" dirty="0">
                <a:solidFill>
                  <a:schemeClr val="tx1"/>
                </a:solidFill>
              </a:rPr>
              <a:t>2</a:t>
            </a:r>
            <a:endParaRPr lang="en-US" altLang="zh-CN" spc="-70" dirty="0">
              <a:solidFill>
                <a:schemeClr val="accent2"/>
              </a:solidFill>
            </a:endParaRPr>
          </a:p>
        </p:txBody>
      </p:sp>
      <p:sp>
        <p:nvSpPr>
          <p:cNvPr id="39" name="Text Box 190"/>
          <p:cNvSpPr txBox="1">
            <a:spLocks noChangeArrowheads="1"/>
          </p:cNvSpPr>
          <p:nvPr/>
        </p:nvSpPr>
        <p:spPr bwMode="auto">
          <a:xfrm>
            <a:off x="179388" y="45811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浮点数表示格式中，若尾数为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位、阶码为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位，尾数及阶均用补码表示，写出</a:t>
            </a:r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的浮点机器数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0" name="Text Box 191"/>
          <p:cNvSpPr txBox="1">
            <a:spLocks noChangeArrowheads="1"/>
          </p:cNvSpPr>
          <p:nvPr/>
        </p:nvSpPr>
        <p:spPr bwMode="auto">
          <a:xfrm>
            <a:off x="1330474" y="5509681"/>
            <a:ext cx="6265862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(-110110)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-0.11011</a:t>
            </a:r>
            <a:r>
              <a:rPr lang="en-US" altLang="zh-CN" dirty="0">
                <a:solidFill>
                  <a:srgbClr val="990099"/>
                </a:solidFill>
              </a:rPr>
              <a:t>000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+</a:t>
            </a:r>
            <a:r>
              <a:rPr lang="en-US" altLang="zh-CN" baseline="30000" dirty="0">
                <a:solidFill>
                  <a:srgbClr val="990099"/>
                </a:solidFill>
              </a:rPr>
              <a:t>0</a:t>
            </a:r>
            <a:r>
              <a:rPr lang="en-US" altLang="zh-CN" baseline="30000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浮点机器数为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3586118" y="6021288"/>
            <a:ext cx="2498050" cy="357190"/>
            <a:chOff x="3419872" y="1755652"/>
            <a:chExt cx="2498050" cy="357190"/>
          </a:xfrm>
        </p:grpSpPr>
        <p:sp>
          <p:nvSpPr>
            <p:cNvPr id="42" name="矩形 41"/>
            <p:cNvSpPr/>
            <p:nvPr/>
          </p:nvSpPr>
          <p:spPr bwMode="auto">
            <a:xfrm>
              <a:off x="4348566" y="1755652"/>
              <a:ext cx="1569356" cy="357190"/>
            </a:xfrm>
            <a:prstGeom prst="rect">
              <a:avLst/>
            </a:prstGeom>
            <a:solidFill>
              <a:srgbClr val="CCFFFF"/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effectLst/>
                  <a:latin typeface="宋体" pitchFamily="2" charset="-122"/>
                  <a:ea typeface="宋体" pitchFamily="2" charset="-122"/>
                </a:rPr>
                <a:t>1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00101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000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rgbClr val="9900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3" name="矩形 42"/>
            <p:cNvSpPr/>
            <p:nvPr/>
          </p:nvSpPr>
          <p:spPr bwMode="auto">
            <a:xfrm>
              <a:off x="3419872" y="1755652"/>
              <a:ext cx="928694" cy="35719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 cap="flat" cmpd="sng" algn="ctr">
              <a:solidFill>
                <a:schemeClr val="accent2">
                  <a:lumMod val="75000"/>
                </a:schemeClr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CC3300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rgbClr val="990099"/>
                  </a:solidFill>
                  <a:effectLst/>
                  <a:latin typeface="宋体" pitchFamily="2" charset="-122"/>
                  <a:ea typeface="宋体" pitchFamily="2" charset="-122"/>
                </a:rPr>
                <a:t>0</a:t>
              </a:r>
              <a:r>
                <a:rPr kumimoji="1" lang="en-US" altLang="zh-CN" sz="2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110</a:t>
              </a:r>
              <a:endParaRPr kumimoji="1" lang="zh-CN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5705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38" grpId="0"/>
      <p:bldP spid="39" grpId="0"/>
      <p:bldP spid="40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6BC5FC-8604-4AEA-81D5-13B30C767DA8}" type="slidenum">
              <a:rPr lang="en-US" altLang="zh-CN"/>
              <a:pPr/>
              <a:t>43</a:t>
            </a:fld>
            <a:endParaRPr lang="en-US" altLang="zh-CN"/>
          </a:p>
        </p:txBody>
      </p:sp>
      <p:sp>
        <p:nvSpPr>
          <p:cNvPr id="41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若浮点数用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位尾数、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位阶表示，填充下表空白处</a:t>
            </a:r>
          </a:p>
        </p:txBody>
      </p:sp>
      <p:graphicFrame>
        <p:nvGraphicFramePr>
          <p:cNvPr id="42" name="Group 3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1245711"/>
              </p:ext>
            </p:extLst>
          </p:nvPr>
        </p:nvGraphicFramePr>
        <p:xfrm>
          <a:off x="1043608" y="908720"/>
          <a:ext cx="7776542" cy="3456381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41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2336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79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39862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36842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实数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浮点数的真值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浮点数的表示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684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5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6842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+10101.11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1 0110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1 1011010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13563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+0.0010111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808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-10101.11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-0.1010111×2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0 0101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0 1011100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6842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1 1101000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43" name="Text Box 223"/>
          <p:cNvSpPr txBox="1">
            <a:spLocks noChangeArrowheads="1"/>
          </p:cNvSpPr>
          <p:nvPr/>
        </p:nvSpPr>
        <p:spPr bwMode="auto">
          <a:xfrm>
            <a:off x="6445250" y="1916832"/>
            <a:ext cx="2519363" cy="36004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1 0010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1 1011100</a:t>
            </a:r>
          </a:p>
        </p:txBody>
      </p:sp>
      <p:sp>
        <p:nvSpPr>
          <p:cNvPr id="44" name="Text Box 224"/>
          <p:cNvSpPr txBox="1">
            <a:spLocks noChangeArrowheads="1"/>
          </p:cNvSpPr>
          <p:nvPr/>
        </p:nvSpPr>
        <p:spPr bwMode="auto">
          <a:xfrm>
            <a:off x="6445250" y="2996952"/>
            <a:ext cx="2519363" cy="31009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0 1110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0 1011100</a:t>
            </a:r>
          </a:p>
        </p:txBody>
      </p:sp>
      <p:sp>
        <p:nvSpPr>
          <p:cNvPr id="45" name="Text Box 225"/>
          <p:cNvSpPr txBox="1">
            <a:spLocks noChangeArrowheads="1"/>
          </p:cNvSpPr>
          <p:nvPr/>
        </p:nvSpPr>
        <p:spPr bwMode="auto">
          <a:xfrm>
            <a:off x="6445250" y="3356991"/>
            <a:ext cx="2519363" cy="359148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 anchor="ctr" anchorCtr="0"/>
          <a:lstStyle/>
          <a:p>
            <a:pPr>
              <a:lnSpc>
                <a:spcPct val="90000"/>
              </a:lnSpc>
            </a:pPr>
            <a:r>
              <a:rPr lang="en-US" altLang="zh-CN" sz="2000" dirty="0"/>
              <a:t>1 0101  </a:t>
            </a:r>
            <a:r>
              <a:rPr lang="en-US" altLang="zh-CN" sz="2000" dirty="0">
                <a:latin typeface="Times New Roman" pitchFamily="18" charset="0"/>
              </a:rPr>
              <a:t> </a:t>
            </a:r>
            <a:r>
              <a:rPr lang="en-US" altLang="zh-CN" sz="2000" dirty="0"/>
              <a:t>1 0101001</a:t>
            </a:r>
          </a:p>
        </p:txBody>
      </p:sp>
      <p:sp>
        <p:nvSpPr>
          <p:cNvPr id="46" name="Text Box 226"/>
          <p:cNvSpPr txBox="1">
            <a:spLocks noChangeArrowheads="1"/>
          </p:cNvSpPr>
          <p:nvPr/>
        </p:nvSpPr>
        <p:spPr bwMode="auto">
          <a:xfrm>
            <a:off x="4067175" y="2636019"/>
            <a:ext cx="2160588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-0.1011010×2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-110</a:t>
            </a:r>
          </a:p>
        </p:txBody>
      </p:sp>
      <p:sp>
        <p:nvSpPr>
          <p:cNvPr id="47" name="Text Box 227"/>
          <p:cNvSpPr txBox="1">
            <a:spLocks noChangeArrowheads="1"/>
          </p:cNvSpPr>
          <p:nvPr/>
        </p:nvSpPr>
        <p:spPr bwMode="auto">
          <a:xfrm>
            <a:off x="4081463" y="3716139"/>
            <a:ext cx="2219324" cy="33797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+0.1011100×2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-1011</a:t>
            </a:r>
          </a:p>
        </p:txBody>
      </p:sp>
      <p:sp>
        <p:nvSpPr>
          <p:cNvPr id="48" name="Text Box 228"/>
          <p:cNvSpPr txBox="1">
            <a:spLocks noChangeArrowheads="1"/>
          </p:cNvSpPr>
          <p:nvPr/>
        </p:nvSpPr>
        <p:spPr bwMode="auto">
          <a:xfrm>
            <a:off x="4081463" y="4076179"/>
            <a:ext cx="2363787" cy="337974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accent2"/>
                </a:solidFill>
              </a:rPr>
              <a:t>-0.0011000×2</a:t>
            </a:r>
            <a:r>
              <a:rPr lang="en-US" altLang="zh-CN" sz="2000" baseline="30000" dirty="0">
                <a:solidFill>
                  <a:schemeClr val="accent2"/>
                </a:solidFill>
              </a:rPr>
              <a:t>+1101</a:t>
            </a:r>
          </a:p>
        </p:txBody>
      </p:sp>
      <p:sp>
        <p:nvSpPr>
          <p:cNvPr id="2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20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4"/>
          <p:cNvSpPr txBox="1">
            <a:spLocks noChangeArrowheads="1"/>
          </p:cNvSpPr>
          <p:nvPr/>
        </p:nvSpPr>
        <p:spPr bwMode="auto">
          <a:xfrm>
            <a:off x="179512" y="445917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若浮点数的尾数用</a:t>
            </a:r>
            <a:r>
              <a:rPr lang="en-US" altLang="zh-CN" dirty="0">
                <a:solidFill>
                  <a:schemeClr val="tx1"/>
                </a:solidFill>
              </a:rPr>
              <a:t>7</a:t>
            </a:r>
            <a:r>
              <a:rPr lang="zh-CN" altLang="en-US" dirty="0">
                <a:solidFill>
                  <a:schemeClr val="tx1"/>
                </a:solidFill>
              </a:rPr>
              <a:t>位补码表示，阶用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位移码表示，写出</a:t>
            </a:r>
            <a:r>
              <a:rPr lang="en-US" altLang="zh-CN" dirty="0">
                <a:solidFill>
                  <a:schemeClr val="tx1"/>
                </a:solidFill>
              </a:rPr>
              <a:t>-54</a:t>
            </a:r>
            <a:r>
              <a:rPr lang="zh-CN" altLang="en-US" dirty="0">
                <a:solidFill>
                  <a:schemeClr val="tx1"/>
                </a:solidFill>
              </a:rPr>
              <a:t>的浮点机器数，及浮点机器数</a:t>
            </a:r>
            <a:r>
              <a:rPr lang="en-US" altLang="zh-CN" dirty="0">
                <a:solidFill>
                  <a:schemeClr val="tx1"/>
                </a:solidFill>
              </a:rPr>
              <a:t>645H</a:t>
            </a:r>
            <a:r>
              <a:rPr lang="zh-CN" altLang="en-US" dirty="0">
                <a:solidFill>
                  <a:schemeClr val="tx1"/>
                </a:solidFill>
              </a:rPr>
              <a:t>的真值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2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/>
      <p:bldP spid="44" grpId="0"/>
      <p:bldP spid="45" grpId="0"/>
      <p:bldP spid="46" grpId="0"/>
      <p:bldP spid="47" grpId="0"/>
      <p:bldP spid="48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8DAB6A-F288-4920-9676-E6BF657ED773}" type="slidenum">
              <a:rPr lang="en-US" altLang="zh-CN"/>
              <a:pPr/>
              <a:t>44</a:t>
            </a:fld>
            <a:endParaRPr lang="en-US" altLang="zh-CN"/>
          </a:p>
        </p:txBody>
      </p:sp>
      <p:sp>
        <p:nvSpPr>
          <p:cNvPr id="17" name="Text Box 19"/>
          <p:cNvSpPr txBox="1">
            <a:spLocks noChangeArrowheads="1"/>
          </p:cNvSpPr>
          <p:nvPr/>
        </p:nvSpPr>
        <p:spPr bwMode="auto">
          <a:xfrm>
            <a:off x="179388" y="332656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spc="-100" dirty="0">
                <a:solidFill>
                  <a:srgbClr val="C00000"/>
                </a:solidFill>
              </a:rPr>
              <a:t>表数范围与精度：</a:t>
            </a:r>
            <a:r>
              <a:rPr lang="zh-CN" altLang="en-US" spc="-100" dirty="0">
                <a:solidFill>
                  <a:schemeClr val="tx1"/>
                </a:solidFill>
                <a:latin typeface="Times New Roman" pitchFamily="18" charset="0"/>
              </a:rPr>
              <a:t>设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spc="-100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en-US" altLang="zh-CN" spc="-100" dirty="0">
                <a:solidFill>
                  <a:schemeClr val="tx1"/>
                </a:solidFill>
              </a:rPr>
              <a:t>=2</a:t>
            </a:r>
            <a:r>
              <a:rPr lang="zh-CN" altLang="en-US" spc="-100" dirty="0">
                <a:solidFill>
                  <a:schemeClr val="tx1"/>
                </a:solidFill>
              </a:rPr>
              <a:t>、尾数及阶的值为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spc="-100" dirty="0">
                <a:solidFill>
                  <a:schemeClr val="tx1"/>
                </a:solidFill>
              </a:rPr>
              <a:t>位和</a:t>
            </a:r>
            <a:r>
              <a:rPr lang="en-US" altLang="zh-CN" i="1" spc="-100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spc="-100" dirty="0">
                <a:solidFill>
                  <a:schemeClr val="tx1"/>
                </a:solidFill>
              </a:rPr>
              <a:t>位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 表数范围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endParaRPr lang="en-US" altLang="zh-CN" spc="-100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影响因素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spc="-100" dirty="0">
              <a:solidFill>
                <a:srgbClr val="C00000"/>
              </a:solidFill>
            </a:endParaRPr>
          </a:p>
        </p:txBody>
      </p:sp>
      <p:grpSp>
        <p:nvGrpSpPr>
          <p:cNvPr id="18" name="Group 188"/>
          <p:cNvGrpSpPr>
            <a:grpSpLocks/>
          </p:cNvGrpSpPr>
          <p:nvPr/>
        </p:nvGrpSpPr>
        <p:grpSpPr bwMode="auto">
          <a:xfrm>
            <a:off x="1558925" y="908397"/>
            <a:ext cx="6900863" cy="647700"/>
            <a:chOff x="982" y="1389"/>
            <a:chExt cx="4347" cy="408"/>
          </a:xfrm>
        </p:grpSpPr>
        <p:sp>
          <p:nvSpPr>
            <p:cNvPr id="19" name="Text Box 128"/>
            <p:cNvSpPr txBox="1">
              <a:spLocks noChangeArrowheads="1"/>
            </p:cNvSpPr>
            <p:nvPr/>
          </p:nvSpPr>
          <p:spPr bwMode="auto">
            <a:xfrm>
              <a:off x="2789" y="1389"/>
              <a:ext cx="726" cy="182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下溢区</a:t>
              </a:r>
            </a:p>
          </p:txBody>
        </p:sp>
        <p:sp>
          <p:nvSpPr>
            <p:cNvPr id="20" name="Text Box 130"/>
            <p:cNvSpPr txBox="1">
              <a:spLocks noChangeArrowheads="1"/>
            </p:cNvSpPr>
            <p:nvPr/>
          </p:nvSpPr>
          <p:spPr bwMode="auto">
            <a:xfrm>
              <a:off x="4610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(+∞)</a:t>
              </a:r>
            </a:p>
          </p:txBody>
        </p:sp>
        <p:sp>
          <p:nvSpPr>
            <p:cNvPr id="21" name="Text Box 164"/>
            <p:cNvSpPr txBox="1">
              <a:spLocks noChangeArrowheads="1"/>
            </p:cNvSpPr>
            <p:nvPr/>
          </p:nvSpPr>
          <p:spPr bwMode="auto">
            <a:xfrm>
              <a:off x="982" y="1389"/>
              <a:ext cx="719" cy="408"/>
            </a:xfrm>
            <a:prstGeom prst="rect">
              <a:avLst/>
            </a:prstGeom>
            <a:solidFill>
              <a:srgbClr val="CCCCFF">
                <a:alpha val="9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负上溢区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(-∞)</a:t>
              </a:r>
            </a:p>
          </p:txBody>
        </p:sp>
      </p:grpSp>
      <p:grpSp>
        <p:nvGrpSpPr>
          <p:cNvPr id="22" name="Group 189"/>
          <p:cNvGrpSpPr>
            <a:grpSpLocks/>
          </p:cNvGrpSpPr>
          <p:nvPr/>
        </p:nvGrpSpPr>
        <p:grpSpPr bwMode="auto">
          <a:xfrm>
            <a:off x="1403350" y="836389"/>
            <a:ext cx="7129463" cy="1366838"/>
            <a:chOff x="884" y="1389"/>
            <a:chExt cx="4491" cy="861"/>
          </a:xfrm>
        </p:grpSpPr>
        <p:sp>
          <p:nvSpPr>
            <p:cNvPr id="23" name="Line 121"/>
            <p:cNvSpPr>
              <a:spLocks noChangeShapeType="1"/>
            </p:cNvSpPr>
            <p:nvPr/>
          </p:nvSpPr>
          <p:spPr bwMode="auto">
            <a:xfrm flipV="1">
              <a:off x="884" y="1842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126"/>
            <p:cNvSpPr txBox="1">
              <a:spLocks noChangeArrowheads="1"/>
            </p:cNvSpPr>
            <p:nvPr/>
          </p:nvSpPr>
          <p:spPr bwMode="auto">
            <a:xfrm>
              <a:off x="1701" y="1622"/>
              <a:ext cx="1088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25" name="Text Box 131"/>
            <p:cNvSpPr txBox="1">
              <a:spLocks noChangeArrowheads="1"/>
            </p:cNvSpPr>
            <p:nvPr/>
          </p:nvSpPr>
          <p:spPr bwMode="auto">
            <a:xfrm>
              <a:off x="2789" y="1621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26" name="Line 132"/>
            <p:cNvSpPr>
              <a:spLocks noChangeShapeType="1"/>
            </p:cNvSpPr>
            <p:nvPr/>
          </p:nvSpPr>
          <p:spPr bwMode="auto">
            <a:xfrm>
              <a:off x="3152" y="1843"/>
              <a:ext cx="0" cy="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133"/>
            <p:cNvSpPr txBox="1">
              <a:spLocks noChangeArrowheads="1"/>
            </p:cNvSpPr>
            <p:nvPr/>
          </p:nvSpPr>
          <p:spPr bwMode="auto">
            <a:xfrm>
              <a:off x="2925" y="1893"/>
              <a:ext cx="499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28" name="Text Box 156"/>
            <p:cNvSpPr txBox="1">
              <a:spLocks noChangeArrowheads="1"/>
            </p:cNvSpPr>
            <p:nvPr/>
          </p:nvSpPr>
          <p:spPr bwMode="auto">
            <a:xfrm>
              <a:off x="3425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29" name="Text Box 165"/>
            <p:cNvSpPr txBox="1">
              <a:spLocks noChangeArrowheads="1"/>
            </p:cNvSpPr>
            <p:nvPr/>
          </p:nvSpPr>
          <p:spPr bwMode="auto">
            <a:xfrm>
              <a:off x="3515" y="1622"/>
              <a:ext cx="1089" cy="22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0" name="Line 167"/>
            <p:cNvSpPr>
              <a:spLocks noChangeShapeType="1"/>
            </p:cNvSpPr>
            <p:nvPr/>
          </p:nvSpPr>
          <p:spPr bwMode="auto">
            <a:xfrm>
              <a:off x="2789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68"/>
            <p:cNvSpPr>
              <a:spLocks noChangeShapeType="1"/>
            </p:cNvSpPr>
            <p:nvPr/>
          </p:nvSpPr>
          <p:spPr bwMode="auto">
            <a:xfrm>
              <a:off x="3515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169"/>
            <p:cNvSpPr>
              <a:spLocks noChangeShapeType="1"/>
            </p:cNvSpPr>
            <p:nvPr/>
          </p:nvSpPr>
          <p:spPr bwMode="auto">
            <a:xfrm>
              <a:off x="4604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" name="Line 170"/>
            <p:cNvSpPr>
              <a:spLocks noChangeShapeType="1"/>
            </p:cNvSpPr>
            <p:nvPr/>
          </p:nvSpPr>
          <p:spPr bwMode="auto">
            <a:xfrm>
              <a:off x="1701" y="1389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4" name="Line 172"/>
            <p:cNvSpPr>
              <a:spLocks noChangeShapeType="1"/>
            </p:cNvSpPr>
            <p:nvPr/>
          </p:nvSpPr>
          <p:spPr bwMode="auto">
            <a:xfrm>
              <a:off x="3515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Text Box 174"/>
            <p:cNvSpPr txBox="1">
              <a:spLocks noChangeArrowheads="1"/>
            </p:cNvSpPr>
            <p:nvPr/>
          </p:nvSpPr>
          <p:spPr bwMode="auto">
            <a:xfrm>
              <a:off x="2699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6" name="Line 175"/>
            <p:cNvSpPr>
              <a:spLocks noChangeShapeType="1"/>
            </p:cNvSpPr>
            <p:nvPr/>
          </p:nvSpPr>
          <p:spPr bwMode="auto">
            <a:xfrm>
              <a:off x="2789" y="1842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Text Box 176"/>
            <p:cNvSpPr txBox="1">
              <a:spLocks noChangeArrowheads="1"/>
            </p:cNvSpPr>
            <p:nvPr/>
          </p:nvSpPr>
          <p:spPr bwMode="auto">
            <a:xfrm>
              <a:off x="4513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正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/>
            </a:p>
          </p:txBody>
        </p:sp>
        <p:sp>
          <p:nvSpPr>
            <p:cNvPr id="38" name="Line 177"/>
            <p:cNvSpPr>
              <a:spLocks noChangeShapeType="1"/>
            </p:cNvSpPr>
            <p:nvPr/>
          </p:nvSpPr>
          <p:spPr bwMode="auto">
            <a:xfrm>
              <a:off x="4603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9" name="Text Box 178"/>
            <p:cNvSpPr txBox="1">
              <a:spLocks noChangeArrowheads="1"/>
            </p:cNvSpPr>
            <p:nvPr/>
          </p:nvSpPr>
          <p:spPr bwMode="auto">
            <a:xfrm>
              <a:off x="1610" y="2024"/>
              <a:ext cx="408" cy="2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>
                  <a:solidFill>
                    <a:srgbClr val="000000"/>
                  </a:solidFill>
                  <a:latin typeface="Times New Roman" pitchFamily="18" charset="0"/>
                </a:rPr>
                <a:t>负</a:t>
              </a:r>
              <a:r>
                <a:rPr lang="en-US" altLang="zh-CN" sz="1800" baseline="-2500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/>
            </a:p>
          </p:txBody>
        </p:sp>
        <p:sp>
          <p:nvSpPr>
            <p:cNvPr id="40" name="Line 179"/>
            <p:cNvSpPr>
              <a:spLocks noChangeShapeType="1"/>
            </p:cNvSpPr>
            <p:nvPr/>
          </p:nvSpPr>
          <p:spPr bwMode="auto">
            <a:xfrm>
              <a:off x="1700" y="1842"/>
              <a:ext cx="1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1" name="Text Box 194"/>
          <p:cNvSpPr txBox="1">
            <a:spLocks noChangeArrowheads="1"/>
          </p:cNvSpPr>
          <p:nvPr/>
        </p:nvSpPr>
        <p:spPr bwMode="auto">
          <a:xfrm>
            <a:off x="2555776" y="2996952"/>
            <a:ext cx="3456508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决定范围、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决定精度</a:t>
            </a:r>
          </a:p>
        </p:txBody>
      </p:sp>
      <p:sp>
        <p:nvSpPr>
          <p:cNvPr id="42" name="Text Box 328"/>
          <p:cNvSpPr txBox="1">
            <a:spLocks noChangeArrowheads="1"/>
          </p:cNvSpPr>
          <p:nvPr/>
        </p:nvSpPr>
        <p:spPr bwMode="auto">
          <a:xfrm>
            <a:off x="179388" y="489122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有单精度、双精度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种</a:t>
            </a:r>
            <a:r>
              <a:rPr lang="en-US" altLang="zh-CN" sz="2200" dirty="0">
                <a:solidFill>
                  <a:schemeClr val="tx1"/>
                </a:solidFill>
              </a:rPr>
              <a:t>)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chemeClr val="tx1"/>
                </a:solidFill>
              </a:rPr>
              <a:t>   </a:t>
            </a:r>
            <a:r>
              <a:rPr lang="zh-CN" altLang="en-US" sz="1800" dirty="0">
                <a:solidFill>
                  <a:schemeClr val="tx1"/>
                </a:solidFill>
              </a:rPr>
              <a:t>←兼顾精度与范围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3" name="Text Box 329"/>
          <p:cNvSpPr txBox="1">
            <a:spLocks noChangeArrowheads="1"/>
          </p:cNvSpPr>
          <p:nvPr/>
        </p:nvSpPr>
        <p:spPr bwMode="auto">
          <a:xfrm>
            <a:off x="179388" y="5437673"/>
            <a:ext cx="8785225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例如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标准的单精度格式中，尾数为</a:t>
            </a:r>
            <a:r>
              <a:rPr lang="en-US" altLang="zh-CN" dirty="0">
                <a:solidFill>
                  <a:schemeClr val="tx1"/>
                </a:solidFill>
              </a:rPr>
              <a:t>24</a:t>
            </a:r>
            <a:r>
              <a:rPr lang="zh-CN" altLang="en-US" dirty="0">
                <a:solidFill>
                  <a:schemeClr val="tx1"/>
                </a:solidFill>
              </a:rPr>
              <a:t>位原码、阶码为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位移码，尾数、阶的编码均做了改进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稍后讨论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4" name="Text Box 141"/>
          <p:cNvSpPr txBox="1">
            <a:spLocks noChangeArrowheads="1"/>
          </p:cNvSpPr>
          <p:nvPr/>
        </p:nvSpPr>
        <p:spPr bwMode="auto">
          <a:xfrm>
            <a:off x="179388" y="350100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、实数的表示</a:t>
            </a:r>
            <a:endParaRPr lang="en-US" altLang="zh-CN" dirty="0">
              <a:solidFill>
                <a:srgbClr val="FF3399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r>
              <a:rPr lang="zh-CN" altLang="en-US" dirty="0">
                <a:solidFill>
                  <a:schemeClr val="tx1"/>
                </a:solidFill>
              </a:rPr>
              <a:t>二进制、浮点格式、尾数及阶单独编码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r>
              <a:rPr lang="zh-CN" altLang="en-US" dirty="0">
                <a:solidFill>
                  <a:schemeClr val="tx1"/>
                </a:solidFill>
              </a:rPr>
              <a:t>        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ISA</a:t>
            </a:r>
            <a:r>
              <a:rPr lang="zh-CN" altLang="en-US" sz="1800" dirty="0">
                <a:solidFill>
                  <a:schemeClr val="tx1"/>
                </a:solidFill>
              </a:rPr>
              <a:t>的约定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5" name="Text Box 19"/>
          <p:cNvSpPr txBox="1">
            <a:spLocks noChangeArrowheads="1"/>
          </p:cNvSpPr>
          <p:nvPr/>
        </p:nvSpPr>
        <p:spPr bwMode="auto">
          <a:xfrm>
            <a:off x="2555776" y="2093949"/>
            <a:ext cx="4968552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(1-2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rgbClr val="990099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+1…1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14000"/>
              </a:lnSpc>
            </a:pP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  <a:latin typeface="Times New Roman" pitchFamily="18" charset="0"/>
              </a:rPr>
              <a:t>正</a:t>
            </a:r>
            <a:r>
              <a:rPr lang="en-US" altLang="zh-CN" baseline="-16000" dirty="0">
                <a:solidFill>
                  <a:schemeClr val="tx1"/>
                </a:solidFill>
                <a:latin typeface="Times New Roman" pitchFamily="18" charset="0"/>
              </a:rPr>
              <a:t>min</a:t>
            </a:r>
            <a:r>
              <a:rPr lang="en-US" altLang="zh-CN" i="1" baseline="-16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i="1" dirty="0">
                <a:solidFill>
                  <a:schemeClr val="tx1"/>
                </a:solidFill>
              </a:rPr>
              <a:t>N</a:t>
            </a:r>
            <a:r>
              <a:rPr lang="zh-CN" altLang="en-US" baseline="-16000" dirty="0">
                <a:solidFill>
                  <a:schemeClr val="tx1"/>
                </a:solidFill>
              </a:rPr>
              <a:t>负</a:t>
            </a:r>
            <a:r>
              <a:rPr lang="en-US" altLang="zh-CN" baseline="-18000" dirty="0">
                <a:solidFill>
                  <a:schemeClr val="tx1"/>
                </a:solidFill>
                <a:latin typeface="Times New Roman" pitchFamily="18" charset="0"/>
              </a:rPr>
              <a:t>max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</a:t>
            </a:r>
            <a:r>
              <a:rPr lang="en-US" altLang="zh-CN" baseline="30000" dirty="0">
                <a:solidFill>
                  <a:srgbClr val="990099"/>
                </a:solidFill>
              </a:rPr>
              <a:t>-</a:t>
            </a:r>
            <a:r>
              <a:rPr lang="en-US" altLang="zh-CN" i="1" baseline="30000" dirty="0">
                <a:solidFill>
                  <a:srgbClr val="990099"/>
                </a:solidFill>
                <a:latin typeface="+mn-lt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rgbClr val="FF3399"/>
                </a:solidFill>
              </a:rPr>
              <a:t>-1…1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46" name="AutoShape 29"/>
          <p:cNvSpPr>
            <a:spLocks/>
          </p:cNvSpPr>
          <p:nvPr/>
        </p:nvSpPr>
        <p:spPr bwMode="auto">
          <a:xfrm>
            <a:off x="5148064" y="5373216"/>
            <a:ext cx="3240360" cy="330316"/>
          </a:xfrm>
          <a:prstGeom prst="borderCallout2">
            <a:avLst>
              <a:gd name="adj1" fmla="val 51267"/>
              <a:gd name="adj2" fmla="val -213"/>
              <a:gd name="adj3" fmla="val 53304"/>
              <a:gd name="adj4" fmla="val -6708"/>
              <a:gd name="adj5" fmla="val -700"/>
              <a:gd name="adj6" fmla="val -18702"/>
            </a:avLst>
          </a:prstGeom>
          <a:noFill/>
          <a:ln w="12700">
            <a:solidFill>
              <a:srgbClr val="990099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对应于</a:t>
            </a:r>
            <a:r>
              <a:rPr lang="en-US" altLang="zh-CN" sz="1800" dirty="0">
                <a:solidFill>
                  <a:schemeClr val="tx1"/>
                </a:solidFill>
              </a:rPr>
              <a:t>C</a:t>
            </a:r>
            <a:r>
              <a:rPr lang="zh-CN" altLang="en-US" sz="1800" dirty="0">
                <a:solidFill>
                  <a:schemeClr val="tx1"/>
                </a:solidFill>
              </a:rPr>
              <a:t>语言中</a:t>
            </a:r>
            <a:r>
              <a:rPr lang="en-US" altLang="zh-CN" sz="1800" dirty="0">
                <a:solidFill>
                  <a:schemeClr val="tx1"/>
                </a:solidFill>
              </a:rPr>
              <a:t>float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dirty="0">
                <a:solidFill>
                  <a:schemeClr val="tx1"/>
                </a:solidFill>
              </a:rPr>
              <a:t>double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6" presetClass="entr" presetSubtype="2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xit" presetSubtype="4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  <p:bldP spid="42" grpId="0"/>
      <p:bldP spid="43" grpId="0"/>
      <p:bldP spid="44" grpId="0"/>
      <p:bldP spid="45" grpId="0"/>
      <p:bldP spid="46" grpId="1" animBg="1"/>
      <p:bldP spid="46" grpId="2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4E1277-EBBE-4B45-B689-7345D14DEDB5}" type="slidenum">
              <a:rPr lang="en-US" altLang="zh-CN"/>
              <a:pPr/>
              <a:t>45</a:t>
            </a:fld>
            <a:endParaRPr lang="en-US" altLang="zh-CN"/>
          </a:p>
        </p:txBody>
      </p:sp>
      <p:sp>
        <p:nvSpPr>
          <p:cNvPr id="386061" name="Text Box 13"/>
          <p:cNvSpPr txBox="1">
            <a:spLocks noChangeArrowheads="1"/>
          </p:cNvSpPr>
          <p:nvPr/>
        </p:nvSpPr>
        <p:spPr bwMode="auto">
          <a:xfrm>
            <a:off x="179388" y="272420"/>
            <a:ext cx="8785225" cy="3539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、浮点数的规格化</a:t>
            </a:r>
          </a:p>
          <a:p>
            <a:pPr marL="1074738" indent="-1074738"/>
            <a:r>
              <a:rPr lang="zh-CN" altLang="en-US" dirty="0">
                <a:solidFill>
                  <a:schemeClr val="accent2"/>
                </a:solidFill>
              </a:rPr>
              <a:t>    目的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</a:t>
            </a:r>
            <a:r>
              <a:rPr lang="zh-CN" altLang="en-US" u="sng" dirty="0">
                <a:solidFill>
                  <a:schemeClr val="tx1"/>
                </a:solidFill>
              </a:rPr>
              <a:t>表数精度</a:t>
            </a:r>
            <a:r>
              <a:rPr lang="zh-CN" altLang="en-US" dirty="0">
                <a:solidFill>
                  <a:schemeClr val="tx1"/>
                </a:solidFill>
              </a:rPr>
              <a:t>最大化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尾数的有效位数最多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2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 marL="1074738" indent="-1074738">
              <a:lnSpc>
                <a:spcPct val="105000"/>
              </a:lnSpc>
              <a:spcBef>
                <a:spcPts val="2400"/>
              </a:spcBef>
            </a:pPr>
            <a:endParaRPr lang="en-US" altLang="zh-CN" sz="2000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spc="600" dirty="0">
                <a:solidFill>
                  <a:srgbClr val="C00000"/>
                </a:solidFill>
              </a:rPr>
              <a:t>规格化数</a:t>
            </a:r>
            <a:r>
              <a:rPr lang="zh-CN" altLang="en-US" dirty="0">
                <a:solidFill>
                  <a:srgbClr val="C00000"/>
                </a:solidFill>
              </a:rPr>
              <a:t>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*规格化操作：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6079" name="Text Box 31"/>
          <p:cNvSpPr txBox="1">
            <a:spLocks noChangeArrowheads="1"/>
          </p:cNvSpPr>
          <p:nvPr/>
        </p:nvSpPr>
        <p:spPr bwMode="auto">
          <a:xfrm>
            <a:off x="2483020" y="2708920"/>
            <a:ext cx="648159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4738" indent="-1074738"/>
            <a:r>
              <a:rPr lang="zh-CN" altLang="en-US" dirty="0">
                <a:solidFill>
                  <a:schemeClr val="tx1"/>
                </a:solidFill>
              </a:rPr>
              <a:t>尾数的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，即 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386082" name="Text Box 34"/>
          <p:cNvSpPr txBox="1">
            <a:spLocks noChangeArrowheads="1"/>
          </p:cNvSpPr>
          <p:nvPr/>
        </p:nvSpPr>
        <p:spPr bwMode="auto">
          <a:xfrm>
            <a:off x="179388" y="321297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     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浮点数→规格化数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accent2"/>
                </a:solidFill>
              </a:rPr>
              <a:t>     左规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左移一位，阶码减一</a:t>
            </a:r>
          </a:p>
          <a:p>
            <a:pPr marL="2960688" indent="-2960688"/>
            <a:r>
              <a:rPr lang="zh-CN" altLang="en-US" b="0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右规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</a:rPr>
              <a:t>右移一位，阶码加一</a:t>
            </a:r>
          </a:p>
        </p:txBody>
      </p:sp>
      <p:sp>
        <p:nvSpPr>
          <p:cNvPr id="10" name="Text Box 4"/>
          <p:cNvSpPr txBox="1">
            <a:spLocks noChangeArrowheads="1"/>
          </p:cNvSpPr>
          <p:nvPr/>
        </p:nvSpPr>
        <p:spPr bwMode="auto">
          <a:xfrm>
            <a:off x="179388" y="4607917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若浮点数尾数的基为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，回答下列问题：</a:t>
            </a:r>
          </a:p>
        </p:txBody>
      </p:sp>
      <p:graphicFrame>
        <p:nvGraphicFramePr>
          <p:cNvPr id="11" name="Group 1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1012489"/>
              </p:ext>
            </p:extLst>
          </p:nvPr>
        </p:nvGraphicFramePr>
        <p:xfrm>
          <a:off x="1116013" y="5178920"/>
          <a:ext cx="7632700" cy="1130400"/>
        </p:xfrm>
        <a:graphic>
          <a:graphicData uri="http://schemas.openxmlformats.org/drawingml/2006/table">
            <a:tbl>
              <a:tblPr/>
              <a:tblGrid>
                <a:gridCol w="1943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9446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73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716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+1.0111×2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-0.00010×2</a:t>
                      </a:r>
                      <a:r>
                        <a:rPr kumimoji="1" lang="en-US" altLang="zh-CN" sz="20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+1011.1×2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+010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00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规格化操作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右规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次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016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规格化浮点数</a:t>
                      </a:r>
                    </a:p>
                  </a:txBody>
                  <a:tcPr marL="36000" marR="36000" marT="36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+0.10111×2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+011</a:t>
                      </a: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36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2" name="Text Box 296"/>
          <p:cNvSpPr txBox="1">
            <a:spLocks noChangeArrowheads="1"/>
          </p:cNvSpPr>
          <p:nvPr/>
        </p:nvSpPr>
        <p:spPr bwMode="auto">
          <a:xfrm>
            <a:off x="5003800" y="5610968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左规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-0.10000×2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-001</a:t>
            </a:r>
          </a:p>
        </p:txBody>
      </p:sp>
      <p:sp>
        <p:nvSpPr>
          <p:cNvPr id="13" name="Text Box 297"/>
          <p:cNvSpPr txBox="1">
            <a:spLocks noChangeArrowheads="1"/>
          </p:cNvSpPr>
          <p:nvPr/>
        </p:nvSpPr>
        <p:spPr bwMode="auto">
          <a:xfrm>
            <a:off x="6875463" y="5610968"/>
            <a:ext cx="1873250" cy="647700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右规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</a:p>
          <a:p>
            <a:pPr>
              <a:lnSpc>
                <a:spcPct val="11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+0.10111×2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+110</a:t>
            </a:r>
          </a:p>
        </p:txBody>
      </p:sp>
      <p:sp>
        <p:nvSpPr>
          <p:cNvPr id="14" name="Text Box 14"/>
          <p:cNvSpPr txBox="1">
            <a:spLocks noChangeArrowheads="1"/>
          </p:cNvSpPr>
          <p:nvPr/>
        </p:nvSpPr>
        <p:spPr bwMode="auto">
          <a:xfrm>
            <a:off x="179388" y="1205356"/>
            <a:ext cx="8785225" cy="8279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000" dirty="0">
                <a:solidFill>
                  <a:srgbClr val="990099"/>
                </a:solidFill>
              </a:rPr>
              <a:t>    </a:t>
            </a:r>
            <a:r>
              <a:rPr lang="zh-CN" altLang="en-US" sz="2000" dirty="0">
                <a:solidFill>
                  <a:srgbClr val="990099"/>
                </a:solidFill>
              </a:rPr>
              <a:t>   如：</a:t>
            </a:r>
            <a:r>
              <a:rPr lang="zh-CN" altLang="en-US" sz="2000" dirty="0">
                <a:solidFill>
                  <a:schemeClr val="tx1"/>
                </a:solidFill>
              </a:rPr>
              <a:t>实数</a:t>
            </a:r>
            <a:r>
              <a:rPr lang="en-US" altLang="zh-CN" sz="2000" dirty="0">
                <a:solidFill>
                  <a:schemeClr val="tx1"/>
                </a:solidFill>
              </a:rPr>
              <a:t>+111.0</a:t>
            </a:r>
            <a:r>
              <a:rPr lang="zh-CN" altLang="en-US" sz="2000" dirty="0">
                <a:solidFill>
                  <a:schemeClr val="tx1"/>
                </a:solidFill>
              </a:rPr>
              <a:t>采用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种表示方法时的表示精度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</a:t>
            </a:r>
            <a:r>
              <a:rPr lang="zh-CN" altLang="en-US" sz="2000" dirty="0">
                <a:solidFill>
                  <a:schemeClr val="tx1"/>
                </a:solidFill>
              </a:rPr>
              <a:t>        ＝</a:t>
            </a:r>
            <a:r>
              <a:rPr lang="en-US" altLang="zh-CN" sz="2000" dirty="0">
                <a:solidFill>
                  <a:srgbClr val="990099"/>
                </a:solidFill>
              </a:rPr>
              <a:t>+0.111</a:t>
            </a:r>
            <a:r>
              <a:rPr lang="en-US" altLang="zh-CN" sz="2000" dirty="0">
                <a:solidFill>
                  <a:schemeClr val="tx1"/>
                </a:solidFill>
              </a:rPr>
              <a:t>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3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+0.011</a:t>
            </a:r>
            <a:r>
              <a:rPr lang="en-US" altLang="zh-CN" sz="2000" dirty="0">
                <a:solidFill>
                  <a:schemeClr val="tx1"/>
                </a:solidFill>
              </a:rPr>
              <a:t>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4</a:t>
            </a:r>
            <a:r>
              <a:rPr lang="en-US" altLang="zh-CN" sz="2000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+0.001</a:t>
            </a:r>
            <a:r>
              <a:rPr lang="en-US" altLang="zh-CN" sz="2000" dirty="0">
                <a:solidFill>
                  <a:schemeClr val="tx1"/>
                </a:solidFill>
              </a:rPr>
              <a:t>11×2</a:t>
            </a:r>
            <a:r>
              <a:rPr lang="en-US" altLang="zh-CN" sz="2000" baseline="30000" dirty="0">
                <a:solidFill>
                  <a:schemeClr val="tx1"/>
                </a:solidFill>
              </a:rPr>
              <a:t>5</a:t>
            </a:r>
          </a:p>
        </p:txBody>
      </p:sp>
      <p:grpSp>
        <p:nvGrpSpPr>
          <p:cNvPr id="15" name="组合 14"/>
          <p:cNvGrpSpPr/>
          <p:nvPr/>
        </p:nvGrpSpPr>
        <p:grpSpPr>
          <a:xfrm>
            <a:off x="1403648" y="1988840"/>
            <a:ext cx="6480720" cy="720080"/>
            <a:chOff x="1355580" y="2569217"/>
            <a:chExt cx="6480720" cy="720080"/>
          </a:xfrm>
        </p:grpSpPr>
        <p:sp>
          <p:nvSpPr>
            <p:cNvPr id="16" name="Text Box 16"/>
            <p:cNvSpPr txBox="1">
              <a:spLocks noChangeArrowheads="1"/>
            </p:cNvSpPr>
            <p:nvPr/>
          </p:nvSpPr>
          <p:spPr bwMode="auto">
            <a:xfrm>
              <a:off x="270033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17" name="Text Box 17"/>
            <p:cNvSpPr txBox="1">
              <a:spLocks noChangeArrowheads="1"/>
            </p:cNvSpPr>
            <p:nvPr/>
          </p:nvSpPr>
          <p:spPr bwMode="auto">
            <a:xfrm>
              <a:off x="342106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0 111</a:t>
              </a:r>
            </a:p>
          </p:txBody>
        </p:sp>
        <p:sp>
          <p:nvSpPr>
            <p:cNvPr id="18" name="Line 18"/>
            <p:cNvSpPr>
              <a:spLocks noChangeShapeType="1"/>
            </p:cNvSpPr>
            <p:nvPr/>
          </p:nvSpPr>
          <p:spPr bwMode="auto">
            <a:xfrm>
              <a:off x="291623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9"/>
            <p:cNvSpPr>
              <a:spLocks noChangeShapeType="1"/>
            </p:cNvSpPr>
            <p:nvPr/>
          </p:nvSpPr>
          <p:spPr bwMode="auto">
            <a:xfrm>
              <a:off x="36369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Text Box 20"/>
            <p:cNvSpPr txBox="1">
              <a:spLocks noChangeArrowheads="1"/>
            </p:cNvSpPr>
            <p:nvPr/>
          </p:nvSpPr>
          <p:spPr bwMode="auto">
            <a:xfrm>
              <a:off x="4500563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0 100</a:t>
              </a:r>
            </a:p>
          </p:txBody>
        </p:sp>
        <p:sp>
          <p:nvSpPr>
            <p:cNvPr id="21" name="Text Box 21"/>
            <p:cNvSpPr txBox="1">
              <a:spLocks noChangeArrowheads="1"/>
            </p:cNvSpPr>
            <p:nvPr/>
          </p:nvSpPr>
          <p:spPr bwMode="auto">
            <a:xfrm>
              <a:off x="5221288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0 011</a:t>
              </a:r>
            </a:p>
          </p:txBody>
        </p:sp>
        <p:sp>
          <p:nvSpPr>
            <p:cNvPr id="22" name="Line 22"/>
            <p:cNvSpPr>
              <a:spLocks noChangeShapeType="1"/>
            </p:cNvSpPr>
            <p:nvPr/>
          </p:nvSpPr>
          <p:spPr bwMode="auto">
            <a:xfrm>
              <a:off x="471646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Line 23"/>
            <p:cNvSpPr>
              <a:spLocks noChangeShapeType="1"/>
            </p:cNvSpPr>
            <p:nvPr/>
          </p:nvSpPr>
          <p:spPr bwMode="auto">
            <a:xfrm>
              <a:off x="54371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Text Box 24"/>
            <p:cNvSpPr txBox="1">
              <a:spLocks noChangeArrowheads="1"/>
            </p:cNvSpPr>
            <p:nvPr/>
          </p:nvSpPr>
          <p:spPr bwMode="auto">
            <a:xfrm>
              <a:off x="6300788" y="2571744"/>
              <a:ext cx="720725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0 101</a:t>
              </a:r>
            </a:p>
          </p:txBody>
        </p:sp>
        <p:sp>
          <p:nvSpPr>
            <p:cNvPr id="25" name="Text Box 25"/>
            <p:cNvSpPr txBox="1">
              <a:spLocks noChangeArrowheads="1"/>
            </p:cNvSpPr>
            <p:nvPr/>
          </p:nvSpPr>
          <p:spPr bwMode="auto">
            <a:xfrm>
              <a:off x="7021513" y="2571744"/>
              <a:ext cx="720725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0 001</a:t>
              </a:r>
            </a:p>
          </p:txBody>
        </p:sp>
        <p:sp>
          <p:nvSpPr>
            <p:cNvPr id="26" name="Line 26"/>
            <p:cNvSpPr>
              <a:spLocks noChangeShapeType="1"/>
            </p:cNvSpPr>
            <p:nvPr/>
          </p:nvSpPr>
          <p:spPr bwMode="auto">
            <a:xfrm>
              <a:off x="6516688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" name="Line 27"/>
            <p:cNvSpPr>
              <a:spLocks noChangeShapeType="1"/>
            </p:cNvSpPr>
            <p:nvPr/>
          </p:nvSpPr>
          <p:spPr bwMode="auto">
            <a:xfrm>
              <a:off x="7237413" y="2571744"/>
              <a:ext cx="0" cy="36036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" name="Text Box 226"/>
            <p:cNvSpPr txBox="1">
              <a:spLocks noChangeArrowheads="1"/>
            </p:cNvSpPr>
            <p:nvPr/>
          </p:nvSpPr>
          <p:spPr bwMode="auto">
            <a:xfrm>
              <a:off x="1355580" y="2569217"/>
              <a:ext cx="6480720" cy="720080"/>
            </a:xfrm>
            <a:prstGeom prst="rect">
              <a:avLst/>
            </a:prstGeom>
            <a:noFill/>
            <a:ln w="1905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  机器数：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>
                <a:lnSpc>
                  <a:spcPct val="14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  表数值： 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111.0        110.0         100.0</a:t>
              </a:r>
              <a:endParaRPr lang="en-US" altLang="zh-CN" sz="2000" baseline="300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86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860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6079" grpId="0"/>
      <p:bldP spid="386082" grpId="0"/>
      <p:bldP spid="10" grpId="0"/>
      <p:bldP spid="12" grpId="0"/>
      <p:bldP spid="13" grpId="0"/>
      <p:bldP spid="1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EAEEC9-765C-4283-A909-9CC685074ED7}" type="slidenum">
              <a:rPr lang="en-US" altLang="zh-CN"/>
              <a:pPr/>
              <a:t>46</a:t>
            </a:fld>
            <a:endParaRPr lang="en-US" altLang="zh-CN"/>
          </a:p>
        </p:txBody>
      </p:sp>
      <p:sp>
        <p:nvSpPr>
          <p:cNvPr id="388291" name="Text Box 195"/>
          <p:cNvSpPr txBox="1">
            <a:spLocks noChangeArrowheads="1"/>
          </p:cNvSpPr>
          <p:nvPr/>
        </p:nvSpPr>
        <p:spPr bwMode="auto">
          <a:xfrm>
            <a:off x="179388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960688" indent="-296068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规格化数的数码特征：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规格化操作的结束条件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88363" name="Text Box 267"/>
          <p:cNvSpPr txBox="1">
            <a:spLocks noChangeArrowheads="1"/>
          </p:cNvSpPr>
          <p:nvPr/>
        </p:nvSpPr>
        <p:spPr bwMode="auto">
          <a:xfrm>
            <a:off x="2553965" y="3717032"/>
            <a:ext cx="237807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为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88364" name="Text Box 268"/>
          <p:cNvSpPr txBox="1">
            <a:spLocks noChangeArrowheads="1"/>
          </p:cNvSpPr>
          <p:nvPr/>
        </p:nvSpPr>
        <p:spPr bwMode="auto">
          <a:xfrm>
            <a:off x="2555651" y="4188607"/>
            <a:ext cx="6588349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最高数值位</a:t>
            </a:r>
            <a:r>
              <a:rPr lang="zh-CN" altLang="en-US" u="sng" dirty="0">
                <a:solidFill>
                  <a:srgbClr val="990099"/>
                </a:solidFill>
              </a:rPr>
              <a:t>与符号相反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endParaRPr lang="en-US" altLang="zh-CN" dirty="0">
              <a:solidFill>
                <a:schemeClr val="tx1"/>
              </a:solidFill>
            </a:endParaRPr>
          </a:p>
          <a:p>
            <a:pPr marL="2960688" indent="-2960688"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←便于实现、不影响表示精度</a:t>
            </a:r>
            <a:r>
              <a:rPr lang="en-US" altLang="zh-CN" sz="1600" dirty="0">
                <a:solidFill>
                  <a:schemeClr val="tx1"/>
                </a:solidFill>
              </a:rPr>
              <a:t>(-0.5</a:t>
            </a:r>
            <a:r>
              <a:rPr lang="zh-CN" altLang="en-US" sz="1600" dirty="0">
                <a:solidFill>
                  <a:schemeClr val="tx1"/>
                </a:solidFill>
              </a:rPr>
              <a:t>可再左规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grpSp>
        <p:nvGrpSpPr>
          <p:cNvPr id="388365" name="Group 269"/>
          <p:cNvGrpSpPr>
            <a:grpSpLocks/>
          </p:cNvGrpSpPr>
          <p:nvPr/>
        </p:nvGrpSpPr>
        <p:grpSpPr bwMode="auto">
          <a:xfrm>
            <a:off x="827088" y="5085680"/>
            <a:ext cx="8137525" cy="863600"/>
            <a:chOff x="339" y="845"/>
            <a:chExt cx="5126" cy="544"/>
          </a:xfrm>
        </p:grpSpPr>
        <p:sp>
          <p:nvSpPr>
            <p:cNvPr id="388366" name="Line 270"/>
            <p:cNvSpPr>
              <a:spLocks noChangeShapeType="1"/>
            </p:cNvSpPr>
            <p:nvPr/>
          </p:nvSpPr>
          <p:spPr bwMode="auto">
            <a:xfrm flipV="1">
              <a:off x="703" y="1117"/>
              <a:ext cx="47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7" name="Line 271"/>
            <p:cNvSpPr>
              <a:spLocks noChangeShapeType="1"/>
            </p:cNvSpPr>
            <p:nvPr/>
          </p:nvSpPr>
          <p:spPr bwMode="auto">
            <a:xfrm>
              <a:off x="5011" y="1071"/>
              <a:ext cx="1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8" name="Line 272"/>
            <p:cNvSpPr>
              <a:spLocks noChangeShapeType="1"/>
            </p:cNvSpPr>
            <p:nvPr/>
          </p:nvSpPr>
          <p:spPr bwMode="auto">
            <a:xfrm>
              <a:off x="4150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69" name="Line 273"/>
            <p:cNvSpPr>
              <a:spLocks noChangeShapeType="1"/>
            </p:cNvSpPr>
            <p:nvPr/>
          </p:nvSpPr>
          <p:spPr bwMode="auto">
            <a:xfrm>
              <a:off x="3424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0" name="Line 274"/>
            <p:cNvSpPr>
              <a:spLocks noChangeShapeType="1"/>
            </p:cNvSpPr>
            <p:nvPr/>
          </p:nvSpPr>
          <p:spPr bwMode="auto">
            <a:xfrm>
              <a:off x="2699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1" name="Line 275"/>
            <p:cNvSpPr>
              <a:spLocks noChangeShapeType="1"/>
            </p:cNvSpPr>
            <p:nvPr/>
          </p:nvSpPr>
          <p:spPr bwMode="auto">
            <a:xfrm>
              <a:off x="1791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2" name="Text Box 276"/>
            <p:cNvSpPr txBox="1">
              <a:spLocks noChangeArrowheads="1"/>
            </p:cNvSpPr>
            <p:nvPr/>
          </p:nvSpPr>
          <p:spPr bwMode="auto">
            <a:xfrm>
              <a:off x="703" y="1207"/>
              <a:ext cx="680" cy="182"/>
            </a:xfrm>
            <a:prstGeom prst="rect">
              <a:avLst/>
            </a:prstGeom>
            <a:solidFill>
              <a:srgbClr val="CC99FF">
                <a:alpha val="85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-1.00…00</a:t>
              </a:r>
              <a:endParaRPr lang="en-US" altLang="zh-CN" sz="1800" dirty="0"/>
            </a:p>
          </p:txBody>
        </p:sp>
        <p:sp>
          <p:nvSpPr>
            <p:cNvPr id="388373" name="Line 277"/>
            <p:cNvSpPr>
              <a:spLocks noChangeShapeType="1"/>
            </p:cNvSpPr>
            <p:nvPr/>
          </p:nvSpPr>
          <p:spPr bwMode="auto">
            <a:xfrm>
              <a:off x="1066" y="1071"/>
              <a:ext cx="0" cy="9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88374" name="Text Box 278"/>
            <p:cNvSpPr txBox="1">
              <a:spLocks noChangeArrowheads="1"/>
            </p:cNvSpPr>
            <p:nvPr/>
          </p:nvSpPr>
          <p:spPr bwMode="auto">
            <a:xfrm>
              <a:off x="339" y="1207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真值</a:t>
              </a:r>
              <a:endParaRPr lang="zh-CN" altLang="en-US" sz="1800"/>
            </a:p>
          </p:txBody>
        </p:sp>
        <p:sp>
          <p:nvSpPr>
            <p:cNvPr id="388375" name="Text Box 279"/>
            <p:cNvSpPr txBox="1">
              <a:spLocks noChangeArrowheads="1"/>
            </p:cNvSpPr>
            <p:nvPr/>
          </p:nvSpPr>
          <p:spPr bwMode="auto">
            <a:xfrm>
              <a:off x="339" y="890"/>
              <a:ext cx="318" cy="13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>
                <a:lnSpc>
                  <a:spcPct val="88000"/>
                </a:lnSpc>
              </a:pPr>
              <a:r>
                <a:rPr lang="zh-CN" altLang="en-US" sz="1800">
                  <a:solidFill>
                    <a:srgbClr val="000000"/>
                  </a:solidFill>
                </a:rPr>
                <a:t>补码</a:t>
              </a:r>
              <a:endParaRPr lang="zh-CN" altLang="en-US" sz="1800"/>
            </a:p>
          </p:txBody>
        </p:sp>
        <p:sp>
          <p:nvSpPr>
            <p:cNvPr id="388376" name="Text Box 280"/>
            <p:cNvSpPr txBox="1">
              <a:spLocks noChangeArrowheads="1"/>
            </p:cNvSpPr>
            <p:nvPr/>
          </p:nvSpPr>
          <p:spPr bwMode="auto">
            <a:xfrm>
              <a:off x="703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100…00</a:t>
              </a:r>
              <a:endParaRPr lang="en-US" altLang="zh-CN" sz="2000" dirty="0"/>
            </a:p>
          </p:txBody>
        </p:sp>
        <p:sp>
          <p:nvSpPr>
            <p:cNvPr id="388377" name="Text Box 281"/>
            <p:cNvSpPr txBox="1">
              <a:spLocks noChangeArrowheads="1"/>
            </p:cNvSpPr>
            <p:nvPr/>
          </p:nvSpPr>
          <p:spPr bwMode="auto">
            <a:xfrm>
              <a:off x="1429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-0.11…11</a:t>
              </a:r>
              <a:endParaRPr lang="en-US" altLang="zh-CN" sz="1800"/>
            </a:p>
          </p:txBody>
        </p:sp>
        <p:sp>
          <p:nvSpPr>
            <p:cNvPr id="388378" name="Text Box 282"/>
            <p:cNvSpPr txBox="1">
              <a:spLocks noChangeArrowheads="1"/>
            </p:cNvSpPr>
            <p:nvPr/>
          </p:nvSpPr>
          <p:spPr bwMode="auto">
            <a:xfrm>
              <a:off x="2336" y="1207"/>
              <a:ext cx="680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000000"/>
                  </a:solidFill>
                </a:rPr>
                <a:t>-0.10…01</a:t>
              </a:r>
              <a:endParaRPr lang="en-US" altLang="zh-CN" sz="1800" dirty="0"/>
            </a:p>
          </p:txBody>
        </p:sp>
        <p:sp>
          <p:nvSpPr>
            <p:cNvPr id="388379" name="Text Box 283"/>
            <p:cNvSpPr txBox="1">
              <a:spLocks noChangeArrowheads="1"/>
            </p:cNvSpPr>
            <p:nvPr/>
          </p:nvSpPr>
          <p:spPr bwMode="auto">
            <a:xfrm>
              <a:off x="3061" y="1207"/>
              <a:ext cx="681" cy="182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-0.10…00</a:t>
              </a:r>
              <a:endParaRPr lang="en-US" altLang="zh-CN" sz="1800"/>
            </a:p>
          </p:txBody>
        </p:sp>
        <p:sp>
          <p:nvSpPr>
            <p:cNvPr id="388380" name="Text Box 284"/>
            <p:cNvSpPr txBox="1">
              <a:spLocks noChangeArrowheads="1"/>
            </p:cNvSpPr>
            <p:nvPr/>
          </p:nvSpPr>
          <p:spPr bwMode="auto">
            <a:xfrm>
              <a:off x="3787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-0.01…11</a:t>
              </a:r>
              <a:endParaRPr lang="en-US" altLang="zh-CN" sz="1800"/>
            </a:p>
          </p:txBody>
        </p:sp>
        <p:sp>
          <p:nvSpPr>
            <p:cNvPr id="388381" name="Text Box 285"/>
            <p:cNvSpPr txBox="1">
              <a:spLocks noChangeArrowheads="1"/>
            </p:cNvSpPr>
            <p:nvPr/>
          </p:nvSpPr>
          <p:spPr bwMode="auto">
            <a:xfrm>
              <a:off x="4694" y="1207"/>
              <a:ext cx="680" cy="18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-0.00…01</a:t>
              </a:r>
              <a:endParaRPr lang="en-US" altLang="zh-CN" sz="1800"/>
            </a:p>
          </p:txBody>
        </p:sp>
        <p:sp>
          <p:nvSpPr>
            <p:cNvPr id="388382" name="Text Box 286"/>
            <p:cNvSpPr txBox="1">
              <a:spLocks noChangeArrowheads="1"/>
            </p:cNvSpPr>
            <p:nvPr/>
          </p:nvSpPr>
          <p:spPr bwMode="auto">
            <a:xfrm>
              <a:off x="1429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100…01</a:t>
              </a:r>
              <a:endParaRPr lang="en-US" altLang="zh-CN" sz="2000"/>
            </a:p>
          </p:txBody>
        </p:sp>
        <p:sp>
          <p:nvSpPr>
            <p:cNvPr id="388383" name="Text Box 287"/>
            <p:cNvSpPr txBox="1">
              <a:spLocks noChangeArrowheads="1"/>
            </p:cNvSpPr>
            <p:nvPr/>
          </p:nvSpPr>
          <p:spPr bwMode="auto">
            <a:xfrm>
              <a:off x="2336" y="845"/>
              <a:ext cx="680" cy="181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101…11</a:t>
              </a:r>
              <a:endParaRPr lang="en-US" altLang="zh-CN" sz="2000" dirty="0"/>
            </a:p>
          </p:txBody>
        </p:sp>
        <p:sp>
          <p:nvSpPr>
            <p:cNvPr id="388384" name="Text Box 288"/>
            <p:cNvSpPr txBox="1">
              <a:spLocks noChangeArrowheads="1"/>
            </p:cNvSpPr>
            <p:nvPr/>
          </p:nvSpPr>
          <p:spPr bwMode="auto">
            <a:xfrm>
              <a:off x="3061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rgbClr val="990099"/>
              </a:solidFill>
              <a:prstDash val="sysDash"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000000"/>
                  </a:solidFill>
                </a:rPr>
                <a:t>110…00</a:t>
              </a:r>
              <a:endParaRPr lang="en-US" altLang="zh-CN" sz="2000" dirty="0"/>
            </a:p>
          </p:txBody>
        </p:sp>
        <p:sp>
          <p:nvSpPr>
            <p:cNvPr id="388385" name="Text Box 289"/>
            <p:cNvSpPr txBox="1">
              <a:spLocks noChangeArrowheads="1"/>
            </p:cNvSpPr>
            <p:nvPr/>
          </p:nvSpPr>
          <p:spPr bwMode="auto">
            <a:xfrm>
              <a:off x="3788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110…01</a:t>
              </a:r>
              <a:endParaRPr lang="en-US" altLang="zh-CN" sz="2000"/>
            </a:p>
          </p:txBody>
        </p:sp>
        <p:sp>
          <p:nvSpPr>
            <p:cNvPr id="388386" name="Text Box 290"/>
            <p:cNvSpPr txBox="1">
              <a:spLocks noChangeArrowheads="1"/>
            </p:cNvSpPr>
            <p:nvPr/>
          </p:nvSpPr>
          <p:spPr bwMode="auto">
            <a:xfrm>
              <a:off x="4695" y="845"/>
              <a:ext cx="680" cy="181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rgbClr val="000000"/>
                  </a:solidFill>
                </a:rPr>
                <a:t>111…11</a:t>
              </a:r>
              <a:endParaRPr lang="en-US" altLang="zh-CN" sz="2000"/>
            </a:p>
          </p:txBody>
        </p:sp>
        <p:sp>
          <p:nvSpPr>
            <p:cNvPr id="388387" name="Text Box 291"/>
            <p:cNvSpPr txBox="1">
              <a:spLocks noChangeArrowheads="1"/>
            </p:cNvSpPr>
            <p:nvPr/>
          </p:nvSpPr>
          <p:spPr bwMode="auto">
            <a:xfrm>
              <a:off x="2109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8" name="Text Box 292"/>
            <p:cNvSpPr txBox="1">
              <a:spLocks noChangeArrowheads="1"/>
            </p:cNvSpPr>
            <p:nvPr/>
          </p:nvSpPr>
          <p:spPr bwMode="auto">
            <a:xfrm>
              <a:off x="2109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89" name="Text Box 293"/>
            <p:cNvSpPr txBox="1">
              <a:spLocks noChangeArrowheads="1"/>
            </p:cNvSpPr>
            <p:nvPr/>
          </p:nvSpPr>
          <p:spPr bwMode="auto">
            <a:xfrm>
              <a:off x="4467" y="845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  <p:sp>
          <p:nvSpPr>
            <p:cNvPr id="388390" name="Text Box 294"/>
            <p:cNvSpPr txBox="1">
              <a:spLocks noChangeArrowheads="1"/>
            </p:cNvSpPr>
            <p:nvPr/>
          </p:nvSpPr>
          <p:spPr bwMode="auto">
            <a:xfrm>
              <a:off x="4467" y="1207"/>
              <a:ext cx="227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rgbClr val="000000"/>
                  </a:solidFill>
                </a:rPr>
                <a:t>…</a:t>
              </a:r>
              <a:endParaRPr lang="en-US" altLang="zh-CN" sz="1800"/>
            </a:p>
          </p:txBody>
        </p:sp>
      </p:grpSp>
      <p:grpSp>
        <p:nvGrpSpPr>
          <p:cNvPr id="40" name="组合 39"/>
          <p:cNvGrpSpPr/>
          <p:nvPr/>
        </p:nvGrpSpPr>
        <p:grpSpPr>
          <a:xfrm>
            <a:off x="1112270" y="981993"/>
            <a:ext cx="7636194" cy="934839"/>
            <a:chOff x="1187624" y="1124744"/>
            <a:chExt cx="7636194" cy="934839"/>
          </a:xfrm>
        </p:grpSpPr>
        <p:sp>
          <p:nvSpPr>
            <p:cNvPr id="41" name="Line 121"/>
            <p:cNvSpPr>
              <a:spLocks noChangeShapeType="1"/>
            </p:cNvSpPr>
            <p:nvPr/>
          </p:nvSpPr>
          <p:spPr bwMode="auto">
            <a:xfrm>
              <a:off x="1331640" y="1555526"/>
              <a:ext cx="7492178" cy="1266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Line 132"/>
            <p:cNvSpPr>
              <a:spLocks noChangeShapeType="1"/>
            </p:cNvSpPr>
            <p:nvPr/>
          </p:nvSpPr>
          <p:spPr bwMode="auto">
            <a:xfrm>
              <a:off x="5003800" y="1484784"/>
              <a:ext cx="0" cy="10795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4" name="Text Box 133"/>
            <p:cNvSpPr txBox="1">
              <a:spLocks noChangeArrowheads="1"/>
            </p:cNvSpPr>
            <p:nvPr/>
          </p:nvSpPr>
          <p:spPr bwMode="auto">
            <a:xfrm>
              <a:off x="4643438" y="1557486"/>
              <a:ext cx="792163" cy="2873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绝对零</a:t>
              </a:r>
            </a:p>
          </p:txBody>
        </p:sp>
        <p:sp>
          <p:nvSpPr>
            <p:cNvPr id="45" name="Text Box 156"/>
            <p:cNvSpPr txBox="1">
              <a:spLocks noChangeArrowheads="1"/>
            </p:cNvSpPr>
            <p:nvPr/>
          </p:nvSpPr>
          <p:spPr bwMode="auto">
            <a:xfrm>
              <a:off x="5868516" y="1700808"/>
              <a:ext cx="79506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规正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 dirty="0"/>
            </a:p>
          </p:txBody>
        </p:sp>
        <p:sp>
          <p:nvSpPr>
            <p:cNvPr id="46" name="Line 172"/>
            <p:cNvSpPr>
              <a:spLocks noChangeShapeType="1"/>
            </p:cNvSpPr>
            <p:nvPr/>
          </p:nvSpPr>
          <p:spPr bwMode="auto">
            <a:xfrm>
              <a:off x="6011391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174"/>
            <p:cNvSpPr txBox="1">
              <a:spLocks noChangeArrowheads="1"/>
            </p:cNvSpPr>
            <p:nvPr/>
          </p:nvSpPr>
          <p:spPr bwMode="auto">
            <a:xfrm>
              <a:off x="3923928" y="1700808"/>
              <a:ext cx="79486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规负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 dirty="0"/>
            </a:p>
          </p:txBody>
        </p:sp>
        <p:sp>
          <p:nvSpPr>
            <p:cNvPr id="48" name="Line 175"/>
            <p:cNvSpPr>
              <a:spLocks noChangeShapeType="1"/>
            </p:cNvSpPr>
            <p:nvPr/>
          </p:nvSpPr>
          <p:spPr bwMode="auto">
            <a:xfrm>
              <a:off x="4066803" y="1412776"/>
              <a:ext cx="0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9" name="Text Box 176"/>
            <p:cNvSpPr txBox="1">
              <a:spLocks noChangeArrowheads="1"/>
            </p:cNvSpPr>
            <p:nvPr/>
          </p:nvSpPr>
          <p:spPr bwMode="auto">
            <a:xfrm>
              <a:off x="7812732" y="1700808"/>
              <a:ext cx="795062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规正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max</a:t>
              </a:r>
              <a:endParaRPr lang="en-US" altLang="zh-CN" sz="1800" dirty="0"/>
            </a:p>
          </p:txBody>
        </p:sp>
        <p:sp>
          <p:nvSpPr>
            <p:cNvPr id="50" name="Line 177"/>
            <p:cNvSpPr>
              <a:spLocks noChangeShapeType="1"/>
            </p:cNvSpPr>
            <p:nvPr/>
          </p:nvSpPr>
          <p:spPr bwMode="auto">
            <a:xfrm>
              <a:off x="7955607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Text Box 178"/>
            <p:cNvSpPr txBox="1">
              <a:spLocks noChangeArrowheads="1"/>
            </p:cNvSpPr>
            <p:nvPr/>
          </p:nvSpPr>
          <p:spPr bwMode="auto">
            <a:xfrm>
              <a:off x="2051720" y="1700808"/>
              <a:ext cx="79543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i="1" dirty="0">
                  <a:solidFill>
                    <a:srgbClr val="000000"/>
                  </a:solidFill>
                  <a:latin typeface="Times New Roman" pitchFamily="18" charset="0"/>
                </a:rPr>
                <a:t>N</a:t>
              </a:r>
              <a:r>
                <a:rPr lang="zh-CN" altLang="en-US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规负</a:t>
              </a:r>
              <a:r>
                <a:rPr lang="en-US" altLang="zh-CN" sz="1800" baseline="-25000" dirty="0">
                  <a:solidFill>
                    <a:srgbClr val="000000"/>
                  </a:solidFill>
                  <a:latin typeface="Times New Roman" pitchFamily="18" charset="0"/>
                </a:rPr>
                <a:t>min</a:t>
              </a:r>
              <a:endParaRPr lang="en-US" altLang="zh-CN" sz="1800" dirty="0"/>
            </a:p>
          </p:txBody>
        </p:sp>
        <p:sp>
          <p:nvSpPr>
            <p:cNvPr id="52" name="Line 179"/>
            <p:cNvSpPr>
              <a:spLocks noChangeShapeType="1"/>
            </p:cNvSpPr>
            <p:nvPr/>
          </p:nvSpPr>
          <p:spPr bwMode="auto">
            <a:xfrm>
              <a:off x="2194595" y="1412776"/>
              <a:ext cx="1588" cy="28892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Text Box 178"/>
            <p:cNvSpPr txBox="1">
              <a:spLocks noChangeArrowheads="1"/>
            </p:cNvSpPr>
            <p:nvPr/>
          </p:nvSpPr>
          <p:spPr bwMode="auto">
            <a:xfrm>
              <a:off x="5076056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+0.10…0×2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4" name="Text Box 178"/>
            <p:cNvSpPr txBox="1">
              <a:spLocks noChangeArrowheads="1"/>
            </p:cNvSpPr>
            <p:nvPr/>
          </p:nvSpPr>
          <p:spPr bwMode="auto">
            <a:xfrm>
              <a:off x="695989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+0.11…1×2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3131840" y="1124744"/>
              <a:ext cx="1800200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-0.10…0×2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-1…1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  <p:sp>
          <p:nvSpPr>
            <p:cNvPr id="56" name="Text Box 178"/>
            <p:cNvSpPr txBox="1">
              <a:spLocks noChangeArrowheads="1"/>
            </p:cNvSpPr>
            <p:nvPr/>
          </p:nvSpPr>
          <p:spPr bwMode="auto">
            <a:xfrm>
              <a:off x="1187624" y="1126009"/>
              <a:ext cx="1863924" cy="358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lIns="18000" tIns="10800" rIns="18000" bIns="10800"/>
            <a:lstStyle/>
            <a:p>
              <a:pPr algn="ctr">
                <a:lnSpc>
                  <a:spcPct val="88000"/>
                </a:lnSpc>
              </a:pPr>
              <a:r>
                <a:rPr lang="en-US" altLang="zh-CN" sz="1800" dirty="0">
                  <a:solidFill>
                    <a:srgbClr val="000000"/>
                  </a:solidFill>
                  <a:latin typeface="+mn-ea"/>
                  <a:ea typeface="+mn-ea"/>
                </a:rPr>
                <a:t>-0.11…1×2</a:t>
              </a:r>
              <a:r>
                <a:rPr lang="en-US" altLang="zh-CN" sz="1800" baseline="18000" dirty="0">
                  <a:solidFill>
                    <a:srgbClr val="000000"/>
                  </a:solidFill>
                  <a:latin typeface="+mn-ea"/>
                  <a:ea typeface="+mn-ea"/>
                </a:rPr>
                <a:t>+1…1</a:t>
              </a:r>
              <a:endParaRPr lang="en-US" altLang="zh-CN" sz="1800" baseline="18000" dirty="0">
                <a:latin typeface="+mn-ea"/>
                <a:ea typeface="+mn-ea"/>
              </a:endParaRPr>
            </a:p>
          </p:txBody>
        </p:sp>
      </p:grpSp>
      <p:sp>
        <p:nvSpPr>
          <p:cNvPr id="58" name="Text Box 267"/>
          <p:cNvSpPr txBox="1">
            <a:spLocks noChangeArrowheads="1"/>
          </p:cNvSpPr>
          <p:nvPr/>
        </p:nvSpPr>
        <p:spPr bwMode="auto">
          <a:xfrm>
            <a:off x="179389" y="3717032"/>
            <a:ext cx="27364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原码尾数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补码尾数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68" name="Group 2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6961479"/>
              </p:ext>
            </p:extLst>
          </p:nvPr>
        </p:nvGraphicFramePr>
        <p:xfrm>
          <a:off x="1115764" y="1941024"/>
          <a:ext cx="7632700" cy="1704000"/>
        </p:xfrm>
        <a:graphic>
          <a:graphicData uri="http://schemas.openxmlformats.org/drawingml/2006/table">
            <a:tbl>
              <a:tblPr/>
              <a:tblGrid>
                <a:gridCol w="647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217488">
                <a:tc rowSpan="2"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编码格式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8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1913">
                <a:tc gridSpan="2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最大负数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最小正数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最大正数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00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尾数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8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>
                            <a:outerShdw blurRad="38100" dist="38100" dir="2700000" algn="tl">
                              <a:srgbClr val="C0C0C0"/>
                            </a:outerShdw>
                          </a:effectLst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altLang="zh-CN" sz="2000" b="1" baseline="0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254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移码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9" name="Text Box 298"/>
          <p:cNvSpPr txBox="1">
            <a:spLocks noChangeArrowheads="1"/>
          </p:cNvSpPr>
          <p:nvPr/>
        </p:nvSpPr>
        <p:spPr bwMode="auto">
          <a:xfrm>
            <a:off x="2411164" y="3356992"/>
            <a:ext cx="5468840" cy="302287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1111   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spc="100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70" name="Text Box 303"/>
          <p:cNvSpPr txBox="1">
            <a:spLocks noChangeArrowheads="1"/>
          </p:cNvSpPr>
          <p:nvPr/>
        </p:nvSpPr>
        <p:spPr bwMode="auto">
          <a:xfrm>
            <a:off x="3131591" y="3356992"/>
            <a:ext cx="244951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0000     </a:t>
            </a:r>
            <a:r>
              <a:rPr lang="en-US" altLang="zh-CN" sz="2000" dirty="0">
                <a:solidFill>
                  <a:schemeClr val="tx1"/>
                </a:solidFill>
                <a:latin typeface="Times New Roman" pitchFamily="18" charset="0"/>
              </a:rPr>
              <a:t>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1111</a:t>
            </a:r>
            <a:endParaRPr lang="en-US" altLang="zh-CN" sz="2000" baseline="30000" dirty="0">
              <a:solidFill>
                <a:schemeClr val="tx1"/>
              </a:solidFill>
            </a:endParaRPr>
          </a:p>
        </p:txBody>
      </p:sp>
      <p:sp>
        <p:nvSpPr>
          <p:cNvPr id="71" name="Text Box 303"/>
          <p:cNvSpPr txBox="1">
            <a:spLocks noChangeArrowheads="1"/>
          </p:cNvSpPr>
          <p:nvPr/>
        </p:nvSpPr>
        <p:spPr bwMode="auto">
          <a:xfrm>
            <a:off x="3131591" y="2996059"/>
            <a:ext cx="561687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0" tIns="10800" rIns="18000" bIns="10800"/>
          <a:lstStyle/>
          <a:p>
            <a:pPr lvl="0"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</a:t>
            </a:r>
            <a:r>
              <a:rPr lang="en-US" altLang="zh-CN" sz="1600" dirty="0">
                <a:solidFill>
                  <a:schemeClr val="tx1"/>
                </a:solidFill>
                <a:latin typeface="+mn-ea"/>
                <a:ea typeface="+mn-ea"/>
              </a:rPr>
              <a:t>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  </a:t>
            </a:r>
            <a:r>
              <a:rPr lang="en-US" altLang="zh-CN" sz="2000" dirty="0">
                <a:solidFill>
                  <a:srgbClr val="C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</a:t>
            </a:r>
            <a:endParaRPr lang="zh-CN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72" name="Text Box 303"/>
          <p:cNvSpPr txBox="1">
            <a:spLocks noChangeArrowheads="1"/>
          </p:cNvSpPr>
          <p:nvPr/>
        </p:nvSpPr>
        <p:spPr bwMode="auto">
          <a:xfrm>
            <a:off x="6227935" y="3356099"/>
            <a:ext cx="2517183" cy="288925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36000" tIns="10800" rIns="18000" bIns="10800"/>
          <a:lstStyle/>
          <a:p>
            <a:pPr lvl="0">
              <a:lnSpc>
                <a:spcPct val="90000"/>
              </a:lnSpc>
            </a:pP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0000      </a:t>
            </a:r>
            <a:r>
              <a:rPr lang="en-US" altLang="zh-CN" sz="2000" dirty="0"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0</a:t>
            </a:r>
            <a:r>
              <a:rPr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+mn-ea"/>
                <a:ea typeface="+mn-ea"/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1111</a:t>
            </a:r>
          </a:p>
        </p:txBody>
      </p:sp>
      <p:grpSp>
        <p:nvGrpSpPr>
          <p:cNvPr id="59" name="组合 58"/>
          <p:cNvGrpSpPr/>
          <p:nvPr/>
        </p:nvGrpSpPr>
        <p:grpSpPr>
          <a:xfrm>
            <a:off x="3817144" y="3701614"/>
            <a:ext cx="4466614" cy="378571"/>
            <a:chOff x="723525" y="5947861"/>
            <a:chExt cx="4466614" cy="378571"/>
          </a:xfrm>
        </p:grpSpPr>
        <p:sp>
          <p:nvSpPr>
            <p:cNvPr id="63" name="Text Box 267"/>
            <p:cNvSpPr txBox="1">
              <a:spLocks noChangeArrowheads="1"/>
            </p:cNvSpPr>
            <p:nvPr/>
          </p:nvSpPr>
          <p:spPr bwMode="auto">
            <a:xfrm>
              <a:off x="2395782" y="6035287"/>
              <a:ext cx="2794357" cy="291145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marL="2960688" indent="-2960688"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补码、移码多表示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个负数</a:t>
              </a:r>
            </a:p>
          </p:txBody>
        </p:sp>
        <p:cxnSp>
          <p:nvCxnSpPr>
            <p:cNvPr id="64" name="直接箭头连接符 63"/>
            <p:cNvCxnSpPr>
              <a:stCxn id="63" idx="1"/>
            </p:cNvCxnSpPr>
            <p:nvPr/>
          </p:nvCxnSpPr>
          <p:spPr bwMode="auto">
            <a:xfrm flipH="1" flipV="1">
              <a:off x="1443458" y="5947861"/>
              <a:ext cx="952324" cy="232999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  <p:cxnSp>
          <p:nvCxnSpPr>
            <p:cNvPr id="65" name="直接箭头连接符 64"/>
            <p:cNvCxnSpPr>
              <a:stCxn id="63" idx="1"/>
            </p:cNvCxnSpPr>
            <p:nvPr/>
          </p:nvCxnSpPr>
          <p:spPr bwMode="auto">
            <a:xfrm flipH="1" flipV="1">
              <a:off x="723525" y="5949280"/>
              <a:ext cx="1672257" cy="23158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med" len="sm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25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388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7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75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3" dur="500"/>
                                        <p:tgtEl>
                                          <p:spTgt spid="3883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8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883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3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8363" grpId="0"/>
      <p:bldP spid="388364" grpId="0"/>
      <p:bldP spid="69" grpId="0"/>
      <p:bldP spid="70" grpId="0"/>
      <p:bldP spid="71" grpId="0"/>
      <p:bldP spid="72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C1663A-DB8F-4C8C-9518-FCC529369F88}" type="slidenum">
              <a:rPr lang="en-US" altLang="zh-CN"/>
              <a:pPr/>
              <a:t>47</a:t>
            </a:fld>
            <a:endParaRPr lang="en-US" altLang="zh-CN"/>
          </a:p>
        </p:txBody>
      </p:sp>
      <p:sp>
        <p:nvSpPr>
          <p:cNvPr id="152603" name="Text Box 27"/>
          <p:cNvSpPr txBox="1">
            <a:spLocks noChangeArrowheads="1"/>
          </p:cNvSpPr>
          <p:nvPr/>
        </p:nvSpPr>
        <p:spPr bwMode="auto">
          <a:xfrm>
            <a:off x="179388" y="36108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</a:t>
            </a:r>
            <a:r>
              <a:rPr lang="en-US" altLang="zh-CN" dirty="0">
                <a:solidFill>
                  <a:srgbClr val="FF3399"/>
                </a:solidFill>
              </a:rPr>
              <a:t>IEEE 754</a:t>
            </a:r>
            <a:r>
              <a:rPr lang="zh-CN" altLang="en-US" dirty="0">
                <a:solidFill>
                  <a:srgbClr val="FF3399"/>
                </a:solidFill>
              </a:rPr>
              <a:t>标准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各</a:t>
            </a:r>
            <a:r>
              <a:rPr lang="en-US" altLang="zh-CN" sz="2000" dirty="0">
                <a:solidFill>
                  <a:schemeClr val="tx1"/>
                </a:solidFill>
              </a:rPr>
              <a:t>ISA</a:t>
            </a:r>
            <a:r>
              <a:rPr lang="zh-CN" altLang="en-US" sz="2000" dirty="0">
                <a:solidFill>
                  <a:schemeClr val="tx1"/>
                </a:solidFill>
              </a:rPr>
              <a:t>使用的浮点数表示方法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53027" name="Text Box 451"/>
          <p:cNvSpPr txBox="1">
            <a:spLocks noChangeArrowheads="1"/>
          </p:cNvSpPr>
          <p:nvPr/>
        </p:nvSpPr>
        <p:spPr bwMode="auto">
          <a:xfrm>
            <a:off x="179388" y="839986"/>
            <a:ext cx="8785225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表示格式：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有单精度、双精度两种</a:t>
            </a:r>
            <a:r>
              <a:rPr lang="en-US" altLang="zh-CN" sz="2000" dirty="0">
                <a:solidFill>
                  <a:schemeClr val="tx1"/>
                </a:solidFill>
              </a:rPr>
              <a:t>(32</a:t>
            </a:r>
            <a:r>
              <a:rPr lang="zh-CN" altLang="en-US" sz="2000" dirty="0">
                <a:solidFill>
                  <a:schemeClr val="tx1"/>
                </a:solidFill>
              </a:rPr>
              <a:t>位和</a:t>
            </a:r>
            <a:r>
              <a:rPr lang="en-US" altLang="zh-CN" sz="2000" dirty="0">
                <a:solidFill>
                  <a:schemeClr val="tx1"/>
                </a:solidFill>
              </a:rPr>
              <a:t>64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</a:rPr>
              <a:t>←数符与尾数分离</a:t>
            </a:r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endParaRPr lang="en-US" altLang="zh-CN" dirty="0">
              <a:solidFill>
                <a:schemeClr val="tx1"/>
              </a:solidFill>
            </a:endParaRPr>
          </a:p>
          <a:p>
            <a:pPr marL="1074738" indent="-1074738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*编码方式：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53103" name="Text Box 527"/>
          <p:cNvSpPr txBox="1">
            <a:spLocks noChangeArrowheads="1"/>
          </p:cNvSpPr>
          <p:nvPr/>
        </p:nvSpPr>
        <p:spPr bwMode="auto">
          <a:xfrm>
            <a:off x="179388" y="3567102"/>
            <a:ext cx="8785225" cy="10926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336800" indent="-2336800"/>
            <a:r>
              <a:rPr lang="zh-CN" altLang="en-US" dirty="0">
                <a:solidFill>
                  <a:schemeClr val="accent2"/>
                </a:solidFill>
              </a:rPr>
              <a:t>     ①数制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accent2"/>
                </a:solidFill>
                <a:latin typeface="+mn-lt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均采用二进制方式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M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R</a:t>
            </a:r>
            <a:r>
              <a:rPr lang="en-US" altLang="zh-CN" i="1" baseline="-18000" dirty="0">
                <a:solidFill>
                  <a:schemeClr val="tx1"/>
                </a:solidFill>
                <a:latin typeface="Times New Roman" pitchFamily="18" charset="0"/>
              </a:rPr>
              <a:t>E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2)</a:t>
            </a:r>
          </a:p>
          <a:p>
            <a:pPr marL="2336800" indent="-2336800"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②码制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pSp>
        <p:nvGrpSpPr>
          <p:cNvPr id="153104" name="Group 528"/>
          <p:cNvGrpSpPr>
            <a:grpSpLocks/>
          </p:cNvGrpSpPr>
          <p:nvPr/>
        </p:nvGrpSpPr>
        <p:grpSpPr bwMode="auto">
          <a:xfrm>
            <a:off x="1187450" y="1843410"/>
            <a:ext cx="7561263" cy="1225550"/>
            <a:chOff x="793" y="2522"/>
            <a:chExt cx="4763" cy="772"/>
          </a:xfrm>
        </p:grpSpPr>
        <p:sp>
          <p:nvSpPr>
            <p:cNvPr id="153105" name="Line 529"/>
            <p:cNvSpPr>
              <a:spLocks noChangeShapeType="1"/>
            </p:cNvSpPr>
            <p:nvPr/>
          </p:nvSpPr>
          <p:spPr bwMode="auto">
            <a:xfrm>
              <a:off x="793" y="2523"/>
              <a:ext cx="1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6" name="Line 530"/>
            <p:cNvSpPr>
              <a:spLocks noChangeShapeType="1"/>
            </p:cNvSpPr>
            <p:nvPr/>
          </p:nvSpPr>
          <p:spPr bwMode="auto">
            <a:xfrm>
              <a:off x="2744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7" name="Text Box 531"/>
            <p:cNvSpPr txBox="1">
              <a:spLocks noChangeArrowheads="1"/>
            </p:cNvSpPr>
            <p:nvPr/>
          </p:nvSpPr>
          <p:spPr bwMode="auto">
            <a:xfrm>
              <a:off x="2245" y="2657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23</a:t>
              </a:r>
            </a:p>
          </p:txBody>
        </p:sp>
        <p:sp>
          <p:nvSpPr>
            <p:cNvPr id="153108" name="Line 532"/>
            <p:cNvSpPr>
              <a:spLocks noChangeShapeType="1"/>
            </p:cNvSpPr>
            <p:nvPr/>
          </p:nvSpPr>
          <p:spPr bwMode="auto">
            <a:xfrm>
              <a:off x="2472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09" name="Line 533"/>
            <p:cNvSpPr>
              <a:spLocks noChangeShapeType="1"/>
            </p:cNvSpPr>
            <p:nvPr/>
          </p:nvSpPr>
          <p:spPr bwMode="auto">
            <a:xfrm>
              <a:off x="1927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0" name="Line 534"/>
            <p:cNvSpPr>
              <a:spLocks noChangeShapeType="1"/>
            </p:cNvSpPr>
            <p:nvPr/>
          </p:nvSpPr>
          <p:spPr bwMode="auto">
            <a:xfrm>
              <a:off x="1292" y="2659"/>
              <a:ext cx="1" cy="135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1" name="Line 535"/>
            <p:cNvSpPr>
              <a:spLocks noChangeShapeType="1"/>
            </p:cNvSpPr>
            <p:nvPr/>
          </p:nvSpPr>
          <p:spPr bwMode="auto">
            <a:xfrm flipH="1">
              <a:off x="1928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2" name="Text Box 536"/>
            <p:cNvSpPr txBox="1">
              <a:spLocks noChangeArrowheads="1"/>
            </p:cNvSpPr>
            <p:nvPr/>
          </p:nvSpPr>
          <p:spPr bwMode="auto">
            <a:xfrm>
              <a:off x="1565" y="2658"/>
              <a:ext cx="9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8</a:t>
              </a:r>
            </a:p>
          </p:txBody>
        </p:sp>
        <p:sp>
          <p:nvSpPr>
            <p:cNvPr id="153113" name="Line 537"/>
            <p:cNvSpPr>
              <a:spLocks noChangeShapeType="1"/>
            </p:cNvSpPr>
            <p:nvPr/>
          </p:nvSpPr>
          <p:spPr bwMode="auto">
            <a:xfrm flipV="1">
              <a:off x="1701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4" name="Text Box 538"/>
            <p:cNvSpPr txBox="1">
              <a:spLocks noChangeArrowheads="1"/>
            </p:cNvSpPr>
            <p:nvPr/>
          </p:nvSpPr>
          <p:spPr bwMode="auto">
            <a:xfrm>
              <a:off x="976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15" name="Line 539"/>
            <p:cNvSpPr>
              <a:spLocks noChangeShapeType="1"/>
            </p:cNvSpPr>
            <p:nvPr/>
          </p:nvSpPr>
          <p:spPr bwMode="auto">
            <a:xfrm flipV="1">
              <a:off x="1111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6" name="Line 540"/>
            <p:cNvSpPr>
              <a:spLocks noChangeShapeType="1"/>
            </p:cNvSpPr>
            <p:nvPr/>
          </p:nvSpPr>
          <p:spPr bwMode="auto">
            <a:xfrm flipH="1" flipV="1">
              <a:off x="794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7" name="Line 541"/>
            <p:cNvSpPr>
              <a:spLocks noChangeShapeType="1"/>
            </p:cNvSpPr>
            <p:nvPr/>
          </p:nvSpPr>
          <p:spPr bwMode="auto">
            <a:xfrm flipH="1" flipV="1">
              <a:off x="1293" y="2749"/>
              <a:ext cx="227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18" name="Text Box 542"/>
            <p:cNvSpPr txBox="1">
              <a:spLocks noChangeArrowheads="1"/>
            </p:cNvSpPr>
            <p:nvPr/>
          </p:nvSpPr>
          <p:spPr bwMode="auto">
            <a:xfrm>
              <a:off x="1066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单精度浮点表示格式</a:t>
              </a:r>
            </a:p>
          </p:txBody>
        </p:sp>
        <p:sp>
          <p:nvSpPr>
            <p:cNvPr id="153119" name="Text Box 543"/>
            <p:cNvSpPr txBox="1">
              <a:spLocks noChangeArrowheads="1"/>
            </p:cNvSpPr>
            <p:nvPr/>
          </p:nvSpPr>
          <p:spPr bwMode="auto">
            <a:xfrm>
              <a:off x="794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20" name="Text Box 544"/>
            <p:cNvSpPr txBox="1">
              <a:spLocks noChangeArrowheads="1"/>
            </p:cNvSpPr>
            <p:nvPr/>
          </p:nvSpPr>
          <p:spPr bwMode="auto">
            <a:xfrm>
              <a:off x="1293" y="2840"/>
              <a:ext cx="635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21" name="Text Box 545"/>
            <p:cNvSpPr txBox="1">
              <a:spLocks noChangeArrowheads="1"/>
            </p:cNvSpPr>
            <p:nvPr/>
          </p:nvSpPr>
          <p:spPr bwMode="auto">
            <a:xfrm>
              <a:off x="1928" y="2840"/>
              <a:ext cx="816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 dirty="0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22" name="Text Box 546"/>
            <p:cNvSpPr txBox="1">
              <a:spLocks noChangeArrowheads="1"/>
            </p:cNvSpPr>
            <p:nvPr/>
          </p:nvSpPr>
          <p:spPr bwMode="auto">
            <a:xfrm>
              <a:off x="1656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32</a:t>
              </a:r>
            </a:p>
          </p:txBody>
        </p:sp>
        <p:sp>
          <p:nvSpPr>
            <p:cNvPr id="153123" name="Line 547"/>
            <p:cNvSpPr>
              <a:spLocks noChangeShapeType="1"/>
            </p:cNvSpPr>
            <p:nvPr/>
          </p:nvSpPr>
          <p:spPr bwMode="auto">
            <a:xfrm>
              <a:off x="1882" y="2568"/>
              <a:ext cx="86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4" name="Line 548"/>
            <p:cNvSpPr>
              <a:spLocks noChangeShapeType="1"/>
            </p:cNvSpPr>
            <p:nvPr/>
          </p:nvSpPr>
          <p:spPr bwMode="auto">
            <a:xfrm flipH="1">
              <a:off x="794" y="2568"/>
              <a:ext cx="817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5" name="Line 549"/>
            <p:cNvSpPr>
              <a:spLocks noChangeShapeType="1"/>
            </p:cNvSpPr>
            <p:nvPr/>
          </p:nvSpPr>
          <p:spPr bwMode="auto">
            <a:xfrm>
              <a:off x="3107" y="2523"/>
              <a:ext cx="0" cy="272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6" name="Line 550"/>
            <p:cNvSpPr>
              <a:spLocks noChangeShapeType="1"/>
            </p:cNvSpPr>
            <p:nvPr/>
          </p:nvSpPr>
          <p:spPr bwMode="auto">
            <a:xfrm>
              <a:off x="5556" y="2523"/>
              <a:ext cx="0" cy="27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7" name="Text Box 551"/>
            <p:cNvSpPr txBox="1">
              <a:spLocks noChangeArrowheads="1"/>
            </p:cNvSpPr>
            <p:nvPr/>
          </p:nvSpPr>
          <p:spPr bwMode="auto">
            <a:xfrm>
              <a:off x="4876" y="2658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52</a:t>
              </a:r>
            </a:p>
          </p:txBody>
        </p:sp>
        <p:sp>
          <p:nvSpPr>
            <p:cNvPr id="153128" name="Line 552"/>
            <p:cNvSpPr>
              <a:spLocks noChangeShapeType="1"/>
            </p:cNvSpPr>
            <p:nvPr/>
          </p:nvSpPr>
          <p:spPr bwMode="auto">
            <a:xfrm flipV="1">
              <a:off x="5148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29" name="Line 553"/>
            <p:cNvSpPr>
              <a:spLocks noChangeShapeType="1"/>
            </p:cNvSpPr>
            <p:nvPr/>
          </p:nvSpPr>
          <p:spPr bwMode="auto">
            <a:xfrm>
              <a:off x="4422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0" name="Line 554"/>
            <p:cNvSpPr>
              <a:spLocks noChangeShapeType="1"/>
            </p:cNvSpPr>
            <p:nvPr/>
          </p:nvSpPr>
          <p:spPr bwMode="auto">
            <a:xfrm>
              <a:off x="3606" y="2659"/>
              <a:ext cx="0" cy="136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1" name="Line 555"/>
            <p:cNvSpPr>
              <a:spLocks noChangeShapeType="1"/>
            </p:cNvSpPr>
            <p:nvPr/>
          </p:nvSpPr>
          <p:spPr bwMode="auto">
            <a:xfrm flipH="1" flipV="1">
              <a:off x="4423" y="2749"/>
              <a:ext cx="408" cy="1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2" name="Text Box 556"/>
            <p:cNvSpPr txBox="1">
              <a:spLocks noChangeArrowheads="1"/>
            </p:cNvSpPr>
            <p:nvPr/>
          </p:nvSpPr>
          <p:spPr bwMode="auto">
            <a:xfrm>
              <a:off x="3924" y="2659"/>
              <a:ext cx="181" cy="13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11</a:t>
              </a:r>
            </a:p>
          </p:txBody>
        </p:sp>
        <p:sp>
          <p:nvSpPr>
            <p:cNvPr id="153133" name="Line 557"/>
            <p:cNvSpPr>
              <a:spLocks noChangeShapeType="1"/>
            </p:cNvSpPr>
            <p:nvPr/>
          </p:nvSpPr>
          <p:spPr bwMode="auto">
            <a:xfrm flipV="1">
              <a:off x="4150" y="2750"/>
              <a:ext cx="27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4" name="Text Box 558"/>
            <p:cNvSpPr txBox="1">
              <a:spLocks noChangeArrowheads="1"/>
            </p:cNvSpPr>
            <p:nvPr/>
          </p:nvSpPr>
          <p:spPr bwMode="auto">
            <a:xfrm>
              <a:off x="3290" y="2658"/>
              <a:ext cx="90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1</a:t>
              </a:r>
            </a:p>
          </p:txBody>
        </p:sp>
        <p:sp>
          <p:nvSpPr>
            <p:cNvPr id="153135" name="Line 559"/>
            <p:cNvSpPr>
              <a:spLocks noChangeShapeType="1"/>
            </p:cNvSpPr>
            <p:nvPr/>
          </p:nvSpPr>
          <p:spPr bwMode="auto">
            <a:xfrm flipV="1">
              <a:off x="3425" y="2750"/>
              <a:ext cx="18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6" name="Line 560"/>
            <p:cNvSpPr>
              <a:spLocks noChangeShapeType="1"/>
            </p:cNvSpPr>
            <p:nvPr/>
          </p:nvSpPr>
          <p:spPr bwMode="auto">
            <a:xfrm flipH="1" flipV="1">
              <a:off x="3108" y="2750"/>
              <a:ext cx="181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7" name="Line 561"/>
            <p:cNvSpPr>
              <a:spLocks noChangeShapeType="1"/>
            </p:cNvSpPr>
            <p:nvPr/>
          </p:nvSpPr>
          <p:spPr bwMode="auto">
            <a:xfrm flipH="1" flipV="1">
              <a:off x="3606" y="2750"/>
              <a:ext cx="27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38" name="Text Box 562"/>
            <p:cNvSpPr txBox="1">
              <a:spLocks noChangeArrowheads="1"/>
            </p:cNvSpPr>
            <p:nvPr/>
          </p:nvSpPr>
          <p:spPr bwMode="auto">
            <a:xfrm>
              <a:off x="3515" y="3113"/>
              <a:ext cx="149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双精度浮点表示格式</a:t>
              </a:r>
            </a:p>
          </p:txBody>
        </p:sp>
        <p:sp>
          <p:nvSpPr>
            <p:cNvPr id="153139" name="Text Box 563"/>
            <p:cNvSpPr txBox="1">
              <a:spLocks noChangeArrowheads="1"/>
            </p:cNvSpPr>
            <p:nvPr/>
          </p:nvSpPr>
          <p:spPr bwMode="auto">
            <a:xfrm>
              <a:off x="3108" y="2840"/>
              <a:ext cx="499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数符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S</a:t>
              </a:r>
            </a:p>
          </p:txBody>
        </p:sp>
        <p:sp>
          <p:nvSpPr>
            <p:cNvPr id="153140" name="Text Box 564"/>
            <p:cNvSpPr txBox="1">
              <a:spLocks noChangeArrowheads="1"/>
            </p:cNvSpPr>
            <p:nvPr/>
          </p:nvSpPr>
          <p:spPr bwMode="auto">
            <a:xfrm>
              <a:off x="3607" y="2840"/>
              <a:ext cx="816" cy="227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阶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E</a:t>
              </a:r>
            </a:p>
          </p:txBody>
        </p:sp>
        <p:sp>
          <p:nvSpPr>
            <p:cNvPr id="153141" name="Text Box 565"/>
            <p:cNvSpPr txBox="1">
              <a:spLocks noChangeArrowheads="1"/>
            </p:cNvSpPr>
            <p:nvPr/>
          </p:nvSpPr>
          <p:spPr bwMode="auto">
            <a:xfrm>
              <a:off x="4423" y="2840"/>
              <a:ext cx="1133" cy="227"/>
            </a:xfrm>
            <a:prstGeom prst="rect">
              <a:avLst/>
            </a:prstGeom>
            <a:solidFill>
              <a:srgbClr val="99CCFF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尾数</a:t>
              </a:r>
              <a:r>
                <a:rPr lang="en-US" altLang="zh-CN" sz="2000" i="1">
                  <a:solidFill>
                    <a:schemeClr val="tx1"/>
                  </a:solidFill>
                  <a:latin typeface="Times New Roman" pitchFamily="18" charset="0"/>
                </a:rPr>
                <a:t>M</a:t>
              </a:r>
            </a:p>
          </p:txBody>
        </p:sp>
        <p:sp>
          <p:nvSpPr>
            <p:cNvPr id="153142" name="Text Box 566"/>
            <p:cNvSpPr txBox="1">
              <a:spLocks noChangeArrowheads="1"/>
            </p:cNvSpPr>
            <p:nvPr/>
          </p:nvSpPr>
          <p:spPr bwMode="auto">
            <a:xfrm>
              <a:off x="4242" y="2522"/>
              <a:ext cx="181" cy="13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800"/>
                <a:t>64</a:t>
              </a:r>
            </a:p>
          </p:txBody>
        </p:sp>
        <p:sp>
          <p:nvSpPr>
            <p:cNvPr id="153143" name="Line 567"/>
            <p:cNvSpPr>
              <a:spLocks noChangeShapeType="1"/>
            </p:cNvSpPr>
            <p:nvPr/>
          </p:nvSpPr>
          <p:spPr bwMode="auto">
            <a:xfrm>
              <a:off x="4513" y="2568"/>
              <a:ext cx="1043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144" name="Line 568"/>
            <p:cNvSpPr>
              <a:spLocks noChangeShapeType="1"/>
            </p:cNvSpPr>
            <p:nvPr/>
          </p:nvSpPr>
          <p:spPr bwMode="auto">
            <a:xfrm flipH="1">
              <a:off x="3108" y="2568"/>
              <a:ext cx="1042" cy="0"/>
            </a:xfrm>
            <a:prstGeom prst="line">
              <a:avLst/>
            </a:prstGeom>
            <a:noFill/>
            <a:ln w="1270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151" name="Text Box 575"/>
          <p:cNvSpPr txBox="1">
            <a:spLocks noChangeArrowheads="1"/>
          </p:cNvSpPr>
          <p:nvPr/>
        </p:nvSpPr>
        <p:spPr bwMode="auto">
          <a:xfrm>
            <a:off x="2267619" y="4078709"/>
            <a:ext cx="6768877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定点小数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rgbClr val="0070C0"/>
                </a:solidFill>
              </a:rPr>
              <a:t>点位置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rgbClr val="990099"/>
                </a:solidFill>
              </a:rPr>
              <a:t>移码</a:t>
            </a:r>
            <a:r>
              <a:rPr lang="zh-CN" altLang="en-US" dirty="0">
                <a:solidFill>
                  <a:schemeClr val="tx1"/>
                </a:solidFill>
              </a:rPr>
              <a:t>编码的</a:t>
            </a:r>
            <a:r>
              <a:rPr lang="zh-CN" altLang="en-US" u="sng" dirty="0">
                <a:solidFill>
                  <a:schemeClr val="tx1"/>
                </a:solidFill>
              </a:rPr>
              <a:t>定点整数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改变了</a:t>
            </a:r>
            <a:r>
              <a:rPr lang="zh-CN" altLang="en-US" dirty="0">
                <a:solidFill>
                  <a:srgbClr val="0070C0"/>
                </a:solidFill>
              </a:rPr>
              <a:t>偏移值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3152" name="AutoShape 57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V="1">
            <a:off x="3347864" y="2759497"/>
            <a:ext cx="1658318" cy="138958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53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53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3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3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6" presetClass="entr" presetSubtype="21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027" grpId="0"/>
      <p:bldP spid="153103" grpId="0"/>
      <p:bldP spid="153151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4A4C55-6551-4630-8F0D-0BDFEDD4221A}" type="slidenum">
              <a:rPr lang="en-US" altLang="zh-CN"/>
              <a:pPr/>
              <a:t>48</a:t>
            </a:fld>
            <a:endParaRPr lang="en-US" altLang="zh-CN" dirty="0"/>
          </a:p>
        </p:txBody>
      </p:sp>
      <p:sp>
        <p:nvSpPr>
          <p:cNvPr id="246836" name="Text Box 52"/>
          <p:cNvSpPr txBox="1">
            <a:spLocks noChangeArrowheads="1"/>
          </p:cNvSpPr>
          <p:nvPr/>
        </p:nvSpPr>
        <p:spPr bwMode="auto">
          <a:xfrm>
            <a:off x="179512" y="404664"/>
            <a:ext cx="8964488" cy="2512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阶的码制：</a:t>
            </a:r>
            <a:r>
              <a:rPr lang="zh-CN" altLang="en-US" dirty="0">
                <a:solidFill>
                  <a:schemeClr val="tx1"/>
                </a:solidFill>
              </a:rPr>
              <a:t>采用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127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tx1"/>
                </a:solidFill>
              </a:rPr>
              <a:t>余</a:t>
            </a:r>
            <a:r>
              <a:rPr lang="en-US" altLang="zh-CN" u="sng" dirty="0">
                <a:solidFill>
                  <a:schemeClr val="tx1"/>
                </a:solidFill>
              </a:rPr>
              <a:t>1023</a:t>
            </a:r>
            <a:r>
              <a:rPr lang="zh-CN" altLang="en-US" u="sng" dirty="0">
                <a:solidFill>
                  <a:schemeClr val="tx1"/>
                </a:solidFill>
              </a:rPr>
              <a:t>码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余</a:t>
            </a:r>
            <a:r>
              <a:rPr lang="en-US" altLang="zh-CN" dirty="0">
                <a:solidFill>
                  <a:schemeClr val="accent2"/>
                </a:solidFill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指偏移值为</a:t>
            </a:r>
            <a:r>
              <a:rPr lang="en-US" altLang="zh-CN" dirty="0">
                <a:solidFill>
                  <a:schemeClr val="tx1"/>
                </a:solidFill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的移码           </a:t>
            </a:r>
            <a:r>
              <a:rPr lang="zh-CN" altLang="en-US" sz="1800" dirty="0">
                <a:solidFill>
                  <a:schemeClr val="tx1"/>
                </a:solidFill>
              </a:rPr>
              <a:t>←移码＝真值＋偏移值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标准移码：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en-US" altLang="zh-CN" baseline="30000" dirty="0">
                <a:solidFill>
                  <a:srgbClr val="FF3399"/>
                </a:solidFill>
              </a:rPr>
              <a:t>8-1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-128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zh-CN" altLang="en-US" sz="2000" dirty="0">
                <a:solidFill>
                  <a:srgbClr val="990099"/>
                </a:solidFill>
              </a:rPr>
              <a:t>←可称余</a:t>
            </a:r>
            <a:r>
              <a:rPr lang="en-US" altLang="zh-CN" sz="2000" dirty="0">
                <a:solidFill>
                  <a:srgbClr val="990099"/>
                </a:solidFill>
              </a:rPr>
              <a:t>128</a:t>
            </a:r>
            <a:r>
              <a:rPr lang="zh-CN" altLang="en-US" sz="2000" dirty="0">
                <a:solidFill>
                  <a:srgbClr val="990099"/>
                </a:solidFill>
              </a:rPr>
              <a:t>码</a:t>
            </a:r>
            <a:endParaRPr lang="zh-CN" altLang="en-US" dirty="0">
              <a:solidFill>
                <a:srgbClr val="990099"/>
              </a:solidFill>
            </a:endParaRPr>
          </a:p>
          <a:p>
            <a:pPr marL="2336800" indent="-2336800"/>
            <a:r>
              <a:rPr lang="zh-CN" altLang="en-US" dirty="0">
                <a:solidFill>
                  <a:srgbClr val="990099"/>
                </a:solidFill>
              </a:rPr>
              <a:t>            余</a:t>
            </a:r>
            <a:r>
              <a:rPr lang="en-US" altLang="zh-CN" dirty="0">
                <a:solidFill>
                  <a:srgbClr val="990099"/>
                </a:solidFill>
              </a:rPr>
              <a:t>127</a:t>
            </a:r>
            <a:r>
              <a:rPr lang="zh-CN" altLang="en-US" dirty="0">
                <a:solidFill>
                  <a:srgbClr val="990099"/>
                </a:solidFill>
                <a:latin typeface="Times New Roman" pitchFamily="18" charset="0"/>
              </a:rPr>
              <a:t>码</a:t>
            </a:r>
            <a:r>
              <a:rPr lang="zh-CN" altLang="en-US" dirty="0">
                <a:solidFill>
                  <a:srgbClr val="990099"/>
                </a:solidFill>
              </a:rPr>
              <a:t>： 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-(2</a:t>
            </a:r>
            <a:r>
              <a:rPr lang="en-US" altLang="zh-CN" baseline="30000" dirty="0">
                <a:solidFill>
                  <a:schemeClr val="tx1"/>
                </a:solidFill>
              </a:rPr>
              <a:t>8-1</a:t>
            </a:r>
            <a:r>
              <a:rPr lang="en-US" altLang="zh-CN" dirty="0">
                <a:solidFill>
                  <a:srgbClr val="FF3399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-127</a:t>
            </a:r>
          </a:p>
          <a:p>
            <a:pPr marL="2336800" indent="-2336800">
              <a:lnSpc>
                <a:spcPct val="145000"/>
              </a:lnSpc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阶域的表示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246837" name="Text Box 53"/>
          <p:cNvSpPr txBox="1">
            <a:spLocks noChangeArrowheads="1"/>
          </p:cNvSpPr>
          <p:nvPr/>
        </p:nvSpPr>
        <p:spPr bwMode="auto">
          <a:xfrm>
            <a:off x="179388" y="3547242"/>
            <a:ext cx="8785225" cy="2434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</a:t>
            </a:r>
            <a:r>
              <a:rPr lang="en-US" altLang="zh-CN" dirty="0">
                <a:solidFill>
                  <a:srgbClr val="C00000"/>
                </a:solidFill>
              </a:rPr>
              <a:t>*</a:t>
            </a:r>
            <a:r>
              <a:rPr lang="zh-CN" altLang="en-US" dirty="0">
                <a:solidFill>
                  <a:srgbClr val="C00000"/>
                </a:solidFill>
              </a:rPr>
              <a:t>尾数的码制：</a:t>
            </a:r>
            <a:r>
              <a:rPr lang="zh-CN" altLang="en-US" dirty="0">
                <a:solidFill>
                  <a:schemeClr val="tx1"/>
                </a:solidFill>
              </a:rPr>
              <a:t>有</a:t>
            </a:r>
            <a:r>
              <a:rPr lang="zh-CN" altLang="en-US" u="sng" dirty="0">
                <a:solidFill>
                  <a:schemeClr val="tx1"/>
                </a:solidFill>
              </a:rPr>
              <a:t>非规格化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u="sng" dirty="0">
                <a:solidFill>
                  <a:schemeClr val="tx1"/>
                </a:solidFill>
              </a:rPr>
              <a:t>规格化</a:t>
            </a:r>
            <a:r>
              <a:rPr lang="zh-CN" altLang="en-US" dirty="0">
                <a:solidFill>
                  <a:schemeClr val="tx1"/>
                </a:solidFill>
              </a:rPr>
              <a:t>两种尾数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[24</a:t>
            </a:r>
            <a:r>
              <a:rPr lang="zh-CN" altLang="en-US" sz="2000" dirty="0">
                <a:solidFill>
                  <a:schemeClr val="tx1"/>
                </a:solidFill>
              </a:rPr>
              <a:t>位尾数</a:t>
            </a:r>
            <a:r>
              <a:rPr lang="en-US" altLang="zh-CN" sz="2000" dirty="0">
                <a:solidFill>
                  <a:schemeClr val="tx1"/>
                </a:solidFill>
              </a:rPr>
              <a:t>]) </a:t>
            </a: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非规格化尾数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lnSpc>
                <a:spcPct val="14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规 格 化尾数</a:t>
            </a:r>
            <a:r>
              <a:rPr lang="en-US" altLang="zh-CN" dirty="0">
                <a:solidFill>
                  <a:schemeClr val="accent2"/>
                </a:solidFill>
              </a:rPr>
              <a:t>—  </a:t>
            </a:r>
          </a:p>
        </p:txBody>
      </p:sp>
      <p:sp>
        <p:nvSpPr>
          <p:cNvPr id="246839" name="Text Box 55"/>
          <p:cNvSpPr txBox="1">
            <a:spLocks noChangeArrowheads="1"/>
          </p:cNvSpPr>
          <p:nvPr/>
        </p:nvSpPr>
        <p:spPr bwMode="auto">
          <a:xfrm>
            <a:off x="3203724" y="5326982"/>
            <a:ext cx="56167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dirty="0">
                <a:solidFill>
                  <a:schemeClr val="tx1"/>
                </a:solidFill>
              </a:rPr>
              <a:t>±1.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sz="1600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的表示＝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-24</a:t>
            </a:r>
            <a:r>
              <a:rPr lang="zh-CN" altLang="en-US" dirty="0">
                <a:solidFill>
                  <a:schemeClr val="tx1"/>
                </a:solidFill>
              </a:rPr>
              <a:t>，表示精度</a:t>
            </a:r>
            <a:r>
              <a:rPr lang="zh-CN" altLang="en-US" dirty="0">
                <a:solidFill>
                  <a:srgbClr val="990099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24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  <a:endParaRPr lang="zh-CN" altLang="en-US" sz="1600" dirty="0">
              <a:solidFill>
                <a:srgbClr val="990099"/>
              </a:solidFill>
            </a:endParaRPr>
          </a:p>
        </p:txBody>
      </p:sp>
      <p:sp>
        <p:nvSpPr>
          <p:cNvPr id="246842" name="Text Box 58"/>
          <p:cNvSpPr txBox="1">
            <a:spLocks noChangeArrowheads="1"/>
          </p:cNvSpPr>
          <p:nvPr/>
        </p:nvSpPr>
        <p:spPr bwMode="auto">
          <a:xfrm>
            <a:off x="2843684" y="2276872"/>
            <a:ext cx="6192812" cy="13439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82800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tx1"/>
                </a:solidFill>
              </a:rPr>
              <a:t>1≤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≤254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-126≤</a:t>
            </a:r>
            <a:r>
              <a:rPr lang="zh-CN" altLang="en-US" dirty="0">
                <a:solidFill>
                  <a:schemeClr val="tx1"/>
                </a:solidFill>
              </a:rPr>
              <a:t>阶≤</a:t>
            </a:r>
            <a:r>
              <a:rPr lang="en-US" altLang="zh-CN" dirty="0">
                <a:solidFill>
                  <a:schemeClr val="tx1"/>
                </a:solidFill>
              </a:rPr>
              <a:t>+127</a:t>
            </a:r>
          </a:p>
          <a:p>
            <a:pPr marL="2336800" indent="-2336800"/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E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255</a:t>
            </a:r>
            <a:r>
              <a:rPr lang="zh-CN" altLang="en-US" u="sng" dirty="0">
                <a:solidFill>
                  <a:srgbClr val="990099"/>
                </a:solidFill>
              </a:rPr>
              <a:t>另作他用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如表示非规格化数等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 marL="2336800" indent="-2336800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→增加了表示能力，性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价高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246845" name="Text Box 61"/>
          <p:cNvSpPr txBox="1">
            <a:spLocks noChangeArrowheads="1"/>
          </p:cNvSpPr>
          <p:nvPr/>
        </p:nvSpPr>
        <p:spPr bwMode="auto">
          <a:xfrm>
            <a:off x="3203724" y="4365104"/>
            <a:ext cx="5616748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的</a:t>
            </a:r>
            <a:r>
              <a:rPr lang="zh-CN" altLang="en-US" dirty="0">
                <a:solidFill>
                  <a:schemeClr val="tx1"/>
                </a:solidFill>
              </a:rPr>
              <a:t>真值＝</a:t>
            </a:r>
            <a:r>
              <a:rPr lang="en-US" altLang="zh-CN" dirty="0">
                <a:solidFill>
                  <a:schemeClr val="tx1"/>
                </a:solidFill>
              </a:rPr>
              <a:t>±0.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的表示＝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S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</a:rPr>
              <a:t>m</a:t>
            </a:r>
            <a:r>
              <a:rPr lang="en-US" altLang="zh-CN" baseline="-18000" dirty="0">
                <a:solidFill>
                  <a:schemeClr val="tx1"/>
                </a:solidFill>
              </a:rPr>
              <a:t>-23</a:t>
            </a:r>
            <a:r>
              <a:rPr lang="zh-CN" altLang="en-US" dirty="0">
                <a:solidFill>
                  <a:schemeClr val="tx1"/>
                </a:solidFill>
              </a:rPr>
              <a:t>，表示精度</a:t>
            </a:r>
            <a:r>
              <a:rPr lang="zh-CN" altLang="en-US" dirty="0">
                <a:solidFill>
                  <a:srgbClr val="990099"/>
                </a:solidFill>
              </a:rPr>
              <a:t>≤</a:t>
            </a:r>
            <a:r>
              <a:rPr lang="en-US" altLang="zh-CN" dirty="0">
                <a:solidFill>
                  <a:srgbClr val="990099"/>
                </a:solidFill>
              </a:rPr>
              <a:t>23</a:t>
            </a:r>
            <a:r>
              <a:rPr lang="zh-CN" altLang="en-US" dirty="0">
                <a:solidFill>
                  <a:srgbClr val="990099"/>
                </a:solidFill>
              </a:rPr>
              <a:t>位</a:t>
            </a:r>
          </a:p>
        </p:txBody>
      </p:sp>
      <p:sp>
        <p:nvSpPr>
          <p:cNvPr id="246847" name="AutoShape 6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75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6848" name="AutoShape 64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29"/>
          <p:cNvSpPr>
            <a:spLocks/>
          </p:cNvSpPr>
          <p:nvPr/>
        </p:nvSpPr>
        <p:spPr bwMode="auto">
          <a:xfrm>
            <a:off x="6948139" y="5331468"/>
            <a:ext cx="2088357" cy="288000"/>
          </a:xfrm>
          <a:prstGeom prst="borderCallout2">
            <a:avLst>
              <a:gd name="adj1" fmla="val 42290"/>
              <a:gd name="adj2" fmla="val -451"/>
              <a:gd name="adj3" fmla="val 41243"/>
              <a:gd name="adj4" fmla="val -14545"/>
              <a:gd name="adj5" fmla="val 78719"/>
              <a:gd name="adj6" fmla="val -28291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0.1</a:t>
            </a:r>
            <a:r>
              <a:rPr lang="en-US" altLang="zh-CN" sz="1800" i="1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-2</a:t>
            </a:r>
            <a:r>
              <a:rPr lang="en-US" altLang="zh-CN" sz="1800" dirty="0">
                <a:solidFill>
                  <a:schemeClr val="tx1"/>
                </a:solidFill>
              </a:rPr>
              <a:t>…</a:t>
            </a:r>
            <a:r>
              <a:rPr lang="en-US" altLang="zh-CN" sz="1800" i="1" dirty="0">
                <a:solidFill>
                  <a:schemeClr val="tx1"/>
                </a:solidFill>
              </a:rPr>
              <a:t>m</a:t>
            </a:r>
            <a:r>
              <a:rPr lang="en-US" altLang="zh-CN" sz="1800" baseline="-18000" dirty="0">
                <a:solidFill>
                  <a:schemeClr val="tx1"/>
                </a:solidFill>
              </a:rPr>
              <a:t>-23</a:t>
            </a:r>
            <a:r>
              <a:rPr lang="zh-CN" altLang="en-US" sz="1800" dirty="0">
                <a:solidFill>
                  <a:schemeClr val="tx1"/>
                </a:solidFill>
              </a:rPr>
              <a:t>的扩展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18" name="AutoShape 577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3" name="直接箭头连接符 2"/>
          <p:cNvCxnSpPr/>
          <p:nvPr/>
        </p:nvCxnSpPr>
        <p:spPr bwMode="auto">
          <a:xfrm flipH="1">
            <a:off x="4427984" y="3187896"/>
            <a:ext cx="2448272" cy="432930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6" name="AutoShape 29"/>
          <p:cNvSpPr>
            <a:spLocks/>
          </p:cNvSpPr>
          <p:nvPr/>
        </p:nvSpPr>
        <p:spPr bwMode="auto">
          <a:xfrm>
            <a:off x="7020272" y="4221088"/>
            <a:ext cx="1368152" cy="288000"/>
          </a:xfrm>
          <a:prstGeom prst="borderCallout2">
            <a:avLst>
              <a:gd name="adj1" fmla="val 42290"/>
              <a:gd name="adj2" fmla="val -451"/>
              <a:gd name="adj3" fmla="val 42464"/>
              <a:gd name="adj4" fmla="val -17761"/>
              <a:gd name="adj5" fmla="val 133561"/>
              <a:gd name="adj6" fmla="val -10135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m</a:t>
            </a:r>
            <a:r>
              <a:rPr lang="en-US" altLang="zh-CN" sz="1800" b="1" baseline="-18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可以＝</a:t>
            </a:r>
            <a:r>
              <a:rPr lang="en-US" altLang="zh-CN" sz="1800" b="1" dirty="0">
                <a:solidFill>
                  <a:schemeClr val="tx1"/>
                </a:solidFill>
              </a:rPr>
              <a:t>0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36"/>
    </mc:Choice>
    <mc:Fallback xmlns="">
      <p:transition spd="slow" advTm="723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46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46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468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8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468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6837" grpId="0"/>
      <p:bldP spid="246839" grpId="0"/>
      <p:bldP spid="246842" grpId="0"/>
      <p:bldP spid="246845" grpId="0"/>
      <p:bldP spid="48" grpId="0" animBg="1"/>
      <p:bldP spid="16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402AC88-579C-4DBF-AD5A-B88C970C0D0F}" type="slidenum">
              <a:rPr lang="en-US" altLang="zh-CN"/>
              <a:pPr/>
              <a:t>49</a:t>
            </a:fld>
            <a:endParaRPr lang="en-US" altLang="zh-CN"/>
          </a:p>
        </p:txBody>
      </p:sp>
      <p:sp>
        <p:nvSpPr>
          <p:cNvPr id="153639" name="Text Box 39"/>
          <p:cNvSpPr txBox="1">
            <a:spLocks noChangeArrowheads="1"/>
          </p:cNvSpPr>
          <p:nvPr/>
        </p:nvSpPr>
        <p:spPr bwMode="auto">
          <a:xfrm>
            <a:off x="179389" y="404664"/>
            <a:ext cx="6048796" cy="57861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浮点数的表示特征：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以单精度格式为例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153816" name="Group 2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03679666"/>
              </p:ext>
            </p:extLst>
          </p:nvPr>
        </p:nvGraphicFramePr>
        <p:xfrm>
          <a:off x="1187624" y="1428872"/>
          <a:ext cx="7344816" cy="2216152"/>
        </p:xfrm>
        <a:graphic>
          <a:graphicData uri="http://schemas.openxmlformats.org/drawingml/2006/table">
            <a:tbl>
              <a:tblPr/>
              <a:tblGrid>
                <a:gridCol w="21693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2149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25396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98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格式参数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表示的真值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机器零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下溢区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-126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×0.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1≤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≤254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×2</a:t>
                      </a:r>
                      <a:r>
                        <a:rPr kumimoji="1" lang="en-US" altLang="zh-CN" sz="2000" b="1" i="1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-127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×1.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规格化数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E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98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(-1)</a:t>
                      </a:r>
                      <a:r>
                        <a:rPr kumimoji="1" lang="en-US" altLang="zh-CN" sz="20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×∞</a:t>
                      </a: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±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无穷大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上溢区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83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255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，且</a:t>
                      </a: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M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≠0</a:t>
                      </a:r>
                    </a:p>
                  </a:txBody>
                  <a:tcPr marL="54000" marR="54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NaN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非数值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pSp>
        <p:nvGrpSpPr>
          <p:cNvPr id="153784" name="Group 184"/>
          <p:cNvGrpSpPr>
            <a:grpSpLocks/>
          </p:cNvGrpSpPr>
          <p:nvPr/>
        </p:nvGrpSpPr>
        <p:grpSpPr bwMode="auto">
          <a:xfrm>
            <a:off x="1043880" y="3789462"/>
            <a:ext cx="7848600" cy="1655762"/>
            <a:chOff x="431" y="2478"/>
            <a:chExt cx="4944" cy="1043"/>
          </a:xfrm>
        </p:grpSpPr>
        <p:sp>
          <p:nvSpPr>
            <p:cNvPr id="153785" name="Line 185"/>
            <p:cNvSpPr>
              <a:spLocks noChangeShapeType="1"/>
            </p:cNvSpPr>
            <p:nvPr/>
          </p:nvSpPr>
          <p:spPr bwMode="auto">
            <a:xfrm>
              <a:off x="431" y="2976"/>
              <a:ext cx="49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6" name="Text Box 186"/>
            <p:cNvSpPr txBox="1">
              <a:spLocks noChangeArrowheads="1"/>
            </p:cNvSpPr>
            <p:nvPr/>
          </p:nvSpPr>
          <p:spPr bwMode="auto">
            <a:xfrm>
              <a:off x="1655" y="2696"/>
              <a:ext cx="144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正非规格化数区域</a:t>
              </a:r>
            </a:p>
          </p:txBody>
        </p:sp>
        <p:sp>
          <p:nvSpPr>
            <p:cNvPr id="153787" name="Text Box 187"/>
            <p:cNvSpPr txBox="1">
              <a:spLocks noChangeArrowheads="1"/>
            </p:cNvSpPr>
            <p:nvPr/>
          </p:nvSpPr>
          <p:spPr bwMode="auto">
            <a:xfrm>
              <a:off x="839" y="2692"/>
              <a:ext cx="771" cy="27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153788" name="Line 188"/>
            <p:cNvSpPr>
              <a:spLocks noChangeShapeType="1"/>
            </p:cNvSpPr>
            <p:nvPr/>
          </p:nvSpPr>
          <p:spPr bwMode="auto">
            <a:xfrm>
              <a:off x="1223" y="2977"/>
              <a:ext cx="0" cy="91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89" name="Text Box 189"/>
            <p:cNvSpPr txBox="1">
              <a:spLocks noChangeArrowheads="1"/>
            </p:cNvSpPr>
            <p:nvPr/>
          </p:nvSpPr>
          <p:spPr bwMode="auto">
            <a:xfrm>
              <a:off x="1066" y="3059"/>
              <a:ext cx="272" cy="1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0.0</a:t>
              </a:r>
            </a:p>
          </p:txBody>
        </p:sp>
        <p:sp>
          <p:nvSpPr>
            <p:cNvPr id="153790" name="Text Box 190"/>
            <p:cNvSpPr txBox="1">
              <a:spLocks noChangeArrowheads="1"/>
            </p:cNvSpPr>
            <p:nvPr/>
          </p:nvSpPr>
          <p:spPr bwMode="auto">
            <a:xfrm>
              <a:off x="1701" y="3339"/>
              <a:ext cx="1134" cy="1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+0.0…01×2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1" name="Text Box 191"/>
            <p:cNvSpPr txBox="1">
              <a:spLocks noChangeArrowheads="1"/>
            </p:cNvSpPr>
            <p:nvPr/>
          </p:nvSpPr>
          <p:spPr bwMode="auto">
            <a:xfrm>
              <a:off x="2109" y="3158"/>
              <a:ext cx="1130" cy="17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+0.1…1×2</a:t>
              </a:r>
              <a:r>
                <a:rPr lang="en-US" altLang="zh-CN" sz="2000" baseline="30000" dirty="0">
                  <a:solidFill>
                    <a:srgbClr val="990099"/>
                  </a:solidFill>
                </a:rPr>
                <a:t>-126</a:t>
              </a:r>
            </a:p>
          </p:txBody>
        </p:sp>
        <p:sp>
          <p:nvSpPr>
            <p:cNvPr id="153792" name="Text Box 192"/>
            <p:cNvSpPr txBox="1">
              <a:spLocks noChangeArrowheads="1"/>
            </p:cNvSpPr>
            <p:nvPr/>
          </p:nvSpPr>
          <p:spPr bwMode="auto">
            <a:xfrm>
              <a:off x="3198" y="3339"/>
              <a:ext cx="1121" cy="16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+1.0…0×2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-126</a:t>
              </a:r>
            </a:p>
          </p:txBody>
        </p:sp>
        <p:sp>
          <p:nvSpPr>
            <p:cNvPr id="153793" name="Line 193"/>
            <p:cNvSpPr>
              <a:spLocks noChangeShapeType="1"/>
            </p:cNvSpPr>
            <p:nvPr/>
          </p:nvSpPr>
          <p:spPr bwMode="auto">
            <a:xfrm flipH="1">
              <a:off x="4831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4" name="Text Box 194"/>
            <p:cNvSpPr txBox="1">
              <a:spLocks noChangeArrowheads="1"/>
            </p:cNvSpPr>
            <p:nvPr/>
          </p:nvSpPr>
          <p:spPr bwMode="auto">
            <a:xfrm>
              <a:off x="3152" y="2696"/>
              <a:ext cx="1679" cy="27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正规格化数区域</a:t>
              </a:r>
            </a:p>
          </p:txBody>
        </p:sp>
        <p:sp>
          <p:nvSpPr>
            <p:cNvPr id="153795" name="Line 195"/>
            <p:cNvSpPr>
              <a:spLocks noChangeShapeType="1"/>
            </p:cNvSpPr>
            <p:nvPr/>
          </p:nvSpPr>
          <p:spPr bwMode="auto">
            <a:xfrm>
              <a:off x="4831" y="2614"/>
              <a:ext cx="0" cy="36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6" name="Line 196"/>
            <p:cNvSpPr>
              <a:spLocks noChangeShapeType="1"/>
            </p:cNvSpPr>
            <p:nvPr/>
          </p:nvSpPr>
          <p:spPr bwMode="auto">
            <a:xfrm>
              <a:off x="3152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797" name="Text Box 197"/>
            <p:cNvSpPr txBox="1">
              <a:spLocks noChangeArrowheads="1"/>
            </p:cNvSpPr>
            <p:nvPr/>
          </p:nvSpPr>
          <p:spPr bwMode="auto">
            <a:xfrm>
              <a:off x="431" y="2704"/>
              <a:ext cx="363" cy="27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略</a:t>
              </a:r>
            </a:p>
          </p:txBody>
        </p:sp>
        <p:sp>
          <p:nvSpPr>
            <p:cNvPr id="153798" name="Text Box 198"/>
            <p:cNvSpPr txBox="1">
              <a:spLocks noChangeArrowheads="1"/>
            </p:cNvSpPr>
            <p:nvPr/>
          </p:nvSpPr>
          <p:spPr bwMode="auto">
            <a:xfrm>
              <a:off x="3787" y="3158"/>
              <a:ext cx="1065" cy="18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+1.1…1×2</a:t>
              </a:r>
              <a:r>
                <a:rPr lang="en-US" altLang="zh-CN" sz="2000" baseline="30000">
                  <a:solidFill>
                    <a:schemeClr val="tx1"/>
                  </a:solidFill>
                </a:rPr>
                <a:t>+127</a:t>
              </a:r>
            </a:p>
          </p:txBody>
        </p:sp>
        <p:sp>
          <p:nvSpPr>
            <p:cNvPr id="153799" name="Line 199"/>
            <p:cNvSpPr>
              <a:spLocks noChangeShapeType="1"/>
            </p:cNvSpPr>
            <p:nvPr/>
          </p:nvSpPr>
          <p:spPr bwMode="auto">
            <a:xfrm flipH="1">
              <a:off x="4422" y="3067"/>
              <a:ext cx="41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0" name="Line 200"/>
            <p:cNvSpPr>
              <a:spLocks noChangeShapeType="1"/>
            </p:cNvSpPr>
            <p:nvPr/>
          </p:nvSpPr>
          <p:spPr bwMode="auto">
            <a:xfrm flipH="1">
              <a:off x="3152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1" name="Line 201"/>
            <p:cNvSpPr>
              <a:spLocks noChangeShapeType="1"/>
            </p:cNvSpPr>
            <p:nvPr/>
          </p:nvSpPr>
          <p:spPr bwMode="auto">
            <a:xfrm>
              <a:off x="3152" y="3067"/>
              <a:ext cx="316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2" name="Line 202"/>
            <p:cNvSpPr>
              <a:spLocks noChangeShapeType="1"/>
            </p:cNvSpPr>
            <p:nvPr/>
          </p:nvSpPr>
          <p:spPr bwMode="auto">
            <a:xfrm>
              <a:off x="3107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3" name="Line 203"/>
            <p:cNvSpPr>
              <a:spLocks noChangeShapeType="1"/>
            </p:cNvSpPr>
            <p:nvPr/>
          </p:nvSpPr>
          <p:spPr bwMode="auto">
            <a:xfrm flipH="1">
              <a:off x="3108" y="2976"/>
              <a:ext cx="1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4" name="Line 204"/>
            <p:cNvSpPr>
              <a:spLocks noChangeShapeType="1"/>
            </p:cNvSpPr>
            <p:nvPr/>
          </p:nvSpPr>
          <p:spPr bwMode="auto">
            <a:xfrm flipH="1">
              <a:off x="2744" y="3067"/>
              <a:ext cx="365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5" name="Line 205"/>
            <p:cNvSpPr>
              <a:spLocks noChangeShapeType="1"/>
            </p:cNvSpPr>
            <p:nvPr/>
          </p:nvSpPr>
          <p:spPr bwMode="auto">
            <a:xfrm>
              <a:off x="1655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6" name="Line 206"/>
            <p:cNvSpPr>
              <a:spLocks noChangeShapeType="1"/>
            </p:cNvSpPr>
            <p:nvPr/>
          </p:nvSpPr>
          <p:spPr bwMode="auto">
            <a:xfrm flipH="1">
              <a:off x="1655" y="2976"/>
              <a:ext cx="0" cy="9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7" name="Line 207"/>
            <p:cNvSpPr>
              <a:spLocks noChangeShapeType="1"/>
            </p:cNvSpPr>
            <p:nvPr/>
          </p:nvSpPr>
          <p:spPr bwMode="auto">
            <a:xfrm>
              <a:off x="1655" y="3067"/>
              <a:ext cx="318" cy="2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8" name="Line 208"/>
            <p:cNvSpPr>
              <a:spLocks noChangeShapeType="1"/>
            </p:cNvSpPr>
            <p:nvPr/>
          </p:nvSpPr>
          <p:spPr bwMode="auto">
            <a:xfrm>
              <a:off x="1610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09" name="Line 209"/>
            <p:cNvSpPr>
              <a:spLocks noChangeShapeType="1"/>
            </p:cNvSpPr>
            <p:nvPr/>
          </p:nvSpPr>
          <p:spPr bwMode="auto">
            <a:xfrm>
              <a:off x="839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3810" name="Text Box 210"/>
            <p:cNvSpPr txBox="1">
              <a:spLocks noChangeArrowheads="1"/>
            </p:cNvSpPr>
            <p:nvPr/>
          </p:nvSpPr>
          <p:spPr bwMode="auto">
            <a:xfrm>
              <a:off x="839" y="2478"/>
              <a:ext cx="771" cy="226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下溢区</a:t>
              </a:r>
            </a:p>
          </p:txBody>
        </p:sp>
        <p:sp>
          <p:nvSpPr>
            <p:cNvPr id="153811" name="Text Box 211"/>
            <p:cNvSpPr txBox="1">
              <a:spLocks noChangeArrowheads="1"/>
            </p:cNvSpPr>
            <p:nvPr/>
          </p:nvSpPr>
          <p:spPr bwMode="auto">
            <a:xfrm>
              <a:off x="4831" y="2478"/>
              <a:ext cx="453" cy="498"/>
            </a:xfrm>
            <a:prstGeom prst="rect">
              <a:avLst/>
            </a:prstGeom>
            <a:solidFill>
              <a:srgbClr val="FF99CC">
                <a:alpha val="80000"/>
              </a:srgb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正上溢区</a:t>
              </a:r>
            </a:p>
          </p:txBody>
        </p:sp>
        <p:sp>
          <p:nvSpPr>
            <p:cNvPr id="153812" name="Line 212"/>
            <p:cNvSpPr>
              <a:spLocks noChangeShapeType="1"/>
            </p:cNvSpPr>
            <p:nvPr/>
          </p:nvSpPr>
          <p:spPr bwMode="auto">
            <a:xfrm>
              <a:off x="793" y="2614"/>
              <a:ext cx="0" cy="36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53813" name="AutoShape 21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7" name="Text Box 39"/>
          <p:cNvSpPr txBox="1">
            <a:spLocks noChangeArrowheads="1"/>
          </p:cNvSpPr>
          <p:nvPr/>
        </p:nvSpPr>
        <p:spPr bwMode="auto">
          <a:xfrm>
            <a:off x="2628081" y="5474607"/>
            <a:ext cx="5832351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lvl="0"/>
            <a:r>
              <a:rPr lang="zh-CN" altLang="en-US" dirty="0">
                <a:solidFill>
                  <a:schemeClr val="tx1"/>
                </a:solidFill>
              </a:rPr>
              <a:t>可表示溢出区域，可减少下溢区大小，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lvl="0">
              <a:lnSpc>
                <a:spcPct val="115000"/>
              </a:lnSpc>
            </a:pPr>
            <a:r>
              <a:rPr lang="zh-CN" altLang="en-US" dirty="0">
                <a:solidFill>
                  <a:schemeClr val="tx1"/>
                </a:solidFill>
              </a:rPr>
              <a:t>可表示异常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如负数开根等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EC7415-305D-4ED4-A1B6-D5784C4023BC}" type="slidenum">
              <a:rPr lang="en-US" altLang="zh-CN"/>
              <a:pPr/>
              <a:t>5</a:t>
            </a:fld>
            <a:endParaRPr lang="en-US" altLang="zh-CN"/>
          </a:p>
        </p:txBody>
      </p:sp>
      <p:grpSp>
        <p:nvGrpSpPr>
          <p:cNvPr id="119845" name="Group 37"/>
          <p:cNvGrpSpPr>
            <a:grpSpLocks/>
          </p:cNvGrpSpPr>
          <p:nvPr/>
        </p:nvGrpSpPr>
        <p:grpSpPr bwMode="auto">
          <a:xfrm>
            <a:off x="1260723" y="1469682"/>
            <a:ext cx="3743325" cy="1368425"/>
            <a:chOff x="567" y="1162"/>
            <a:chExt cx="2358" cy="862"/>
          </a:xfrm>
        </p:grpSpPr>
        <p:sp>
          <p:nvSpPr>
            <p:cNvPr id="119812" name="Text Box 4"/>
            <p:cNvSpPr txBox="1">
              <a:spLocks noChangeArrowheads="1"/>
            </p:cNvSpPr>
            <p:nvPr/>
          </p:nvSpPr>
          <p:spPr bwMode="auto">
            <a:xfrm>
              <a:off x="567" y="1162"/>
              <a:ext cx="2358" cy="86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12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0.6875×2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.375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最高位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0.375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.75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0.75 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.5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</a:t>
              </a:r>
            </a:p>
            <a:p>
              <a:pPr marL="457200" indent="-457200"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0.5   ×2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u="sng" dirty="0">
                  <a:solidFill>
                    <a:srgbClr val="990099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.0   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 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最低位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19819" name="Line 11"/>
            <p:cNvSpPr>
              <a:spLocks noChangeShapeType="1"/>
            </p:cNvSpPr>
            <p:nvPr/>
          </p:nvSpPr>
          <p:spPr bwMode="auto">
            <a:xfrm>
              <a:off x="2517" y="1389"/>
              <a:ext cx="0" cy="409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9832" name="Text Box 24"/>
          <p:cNvSpPr txBox="1">
            <a:spLocks noChangeArrowheads="1"/>
          </p:cNvSpPr>
          <p:nvPr/>
        </p:nvSpPr>
        <p:spPr bwMode="auto">
          <a:xfrm>
            <a:off x="179512" y="89361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en-US" altLang="zh-CN" dirty="0">
                <a:solidFill>
                  <a:schemeClr val="tx1"/>
                </a:solidFill>
              </a:rPr>
              <a:t>0.6875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0.</a:t>
            </a:r>
            <a:r>
              <a:rPr lang="en-US" altLang="zh-CN" dirty="0">
                <a:solidFill>
                  <a:schemeClr val="accent2"/>
                </a:solidFill>
              </a:rPr>
              <a:t>1011</a:t>
            </a:r>
            <a:r>
              <a:rPr lang="en-US" altLang="zh-CN" dirty="0">
                <a:solidFill>
                  <a:schemeClr val="tx1"/>
                </a:solidFill>
              </a:rPr>
              <a:t>B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9844" name="Text Box 36"/>
          <p:cNvSpPr txBox="1">
            <a:spLocks noChangeArrowheads="1"/>
          </p:cNvSpPr>
          <p:nvPr/>
        </p:nvSpPr>
        <p:spPr bwMode="auto">
          <a:xfrm>
            <a:off x="179388" y="38956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小数转换规则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乘基取整法，或减权定位法</a:t>
            </a:r>
          </a:p>
        </p:txBody>
      </p:sp>
      <p:sp>
        <p:nvSpPr>
          <p:cNvPr id="13" name="Text Box 51"/>
          <p:cNvSpPr txBox="1">
            <a:spLocks noChangeArrowheads="1"/>
          </p:cNvSpPr>
          <p:nvPr/>
        </p:nvSpPr>
        <p:spPr bwMode="auto">
          <a:xfrm>
            <a:off x="5148063" y="1484983"/>
            <a:ext cx="3816425" cy="1280843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0.6875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2</a:t>
            </a:r>
            <a:r>
              <a:rPr lang="en-US" altLang="zh-CN" sz="2000" baseline="30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-1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-1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-2</a:t>
            </a:r>
            <a:r>
              <a:rPr lang="zh-CN" altLang="en-US" sz="2000" dirty="0">
                <a:solidFill>
                  <a:schemeClr val="tx1"/>
                </a:solidFill>
              </a:rPr>
              <a:t>        ＜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-2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0.1875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-3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≥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-3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0.0625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en-US" altLang="zh-CN" sz="2000" baseline="30000" dirty="0">
                <a:solidFill>
                  <a:schemeClr val="tx1"/>
                </a:solidFill>
              </a:rPr>
              <a:t>-4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     </a:t>
            </a:r>
            <a:r>
              <a:rPr lang="zh-CN" altLang="en-US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＝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accent2"/>
                </a:solidFill>
              </a:rPr>
              <a:t>k</a:t>
            </a:r>
            <a:r>
              <a:rPr lang="en-US" altLang="zh-CN" sz="2000" baseline="-18000" dirty="0">
                <a:solidFill>
                  <a:schemeClr val="accent2"/>
                </a:solidFill>
              </a:rPr>
              <a:t>-4</a:t>
            </a:r>
            <a:r>
              <a:rPr lang="zh-CN" altLang="en-US" sz="2000" dirty="0">
                <a:solidFill>
                  <a:schemeClr val="accent2"/>
                </a:solidFill>
              </a:rPr>
              <a:t>＝</a:t>
            </a:r>
            <a:r>
              <a:rPr lang="en-US" altLang="zh-CN" sz="2000" dirty="0">
                <a:solidFill>
                  <a:schemeClr val="accent2"/>
                </a:solidFill>
              </a:rPr>
              <a:t>1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457200" indent="-457200">
              <a:lnSpc>
                <a:spcPct val="105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4" name="Text Box 4"/>
          <p:cNvSpPr txBox="1">
            <a:spLocks noChangeArrowheads="1"/>
          </p:cNvSpPr>
          <p:nvPr/>
        </p:nvSpPr>
        <p:spPr bwMode="auto">
          <a:xfrm>
            <a:off x="142844" y="2837834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*二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八</a:t>
            </a:r>
            <a:r>
              <a:rPr lang="en-US" altLang="zh-CN" dirty="0">
                <a:solidFill>
                  <a:srgbClr val="C00000"/>
                </a:solidFill>
              </a:rPr>
              <a:t>-</a:t>
            </a:r>
            <a:r>
              <a:rPr lang="zh-CN" altLang="en-US" dirty="0">
                <a:solidFill>
                  <a:srgbClr val="C00000"/>
                </a:solidFill>
              </a:rPr>
              <a:t>十六进制数的相互转换：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数位长度关系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八</a:t>
            </a:r>
            <a:r>
              <a:rPr lang="en-US" altLang="zh-CN" dirty="0">
                <a:solidFill>
                  <a:schemeClr val="tx1"/>
                </a:solidFill>
              </a:rPr>
              <a:t>:</a:t>
            </a:r>
            <a:r>
              <a:rPr lang="zh-CN" altLang="en-US" dirty="0">
                <a:solidFill>
                  <a:schemeClr val="tx1"/>
                </a:solidFill>
              </a:rPr>
              <a:t>十六＝</a:t>
            </a:r>
            <a:r>
              <a:rPr lang="en-US" altLang="zh-CN" dirty="0">
                <a:solidFill>
                  <a:schemeClr val="tx1"/>
                </a:solidFill>
              </a:rPr>
              <a:t>1:3:4</a:t>
            </a: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转换规则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整数、小数</a:t>
            </a:r>
            <a:r>
              <a:rPr lang="zh-CN" altLang="en-US" u="sng" dirty="0">
                <a:solidFill>
                  <a:schemeClr val="tx1"/>
                </a:solidFill>
              </a:rPr>
              <a:t>分别转换</a:t>
            </a:r>
            <a:r>
              <a:rPr lang="zh-CN" altLang="en-US" dirty="0">
                <a:solidFill>
                  <a:schemeClr val="tx1"/>
                </a:solidFill>
              </a:rPr>
              <a:t>，数位不够时</a:t>
            </a:r>
            <a:r>
              <a:rPr lang="zh-CN" altLang="en-US" u="sng" dirty="0">
                <a:solidFill>
                  <a:schemeClr val="tx1"/>
                </a:solidFill>
              </a:rPr>
              <a:t>向两边补零</a:t>
            </a:r>
            <a:endParaRPr lang="en-US" altLang="zh-CN" u="sng" baseline="30000" dirty="0">
              <a:solidFill>
                <a:schemeClr val="tx1"/>
              </a:solidFill>
            </a:endParaRP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42844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511425" indent="-2511425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测试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(97.75)</a:t>
            </a:r>
            <a:r>
              <a:rPr lang="en-US" altLang="zh-CN" baseline="-18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1100001.11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141.6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3333CC"/>
                </a:solidFill>
              </a:rPr>
              <a:t>61.C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</a:rPr>
              <a:t>16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/>
            <a:r>
              <a:rPr lang="en-US" altLang="zh-CN" dirty="0">
                <a:solidFill>
                  <a:schemeClr val="tx1"/>
                </a:solidFill>
              </a:rPr>
              <a:t>           2D.E</a:t>
            </a:r>
            <a:r>
              <a:rPr lang="en-US" altLang="zh-CN" dirty="0">
                <a:solidFill>
                  <a:srgbClr val="990099"/>
                </a:solidFill>
              </a:rPr>
              <a:t>H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101101.111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55.7</a:t>
            </a:r>
            <a:r>
              <a:rPr lang="en-US" altLang="zh-CN" dirty="0">
                <a:solidFill>
                  <a:srgbClr val="990099"/>
                </a:solidFill>
              </a:rPr>
              <a:t>O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3333CC"/>
                </a:solidFill>
              </a:rPr>
              <a:t>45.875</a:t>
            </a:r>
            <a:r>
              <a:rPr lang="en-US" altLang="zh-CN" dirty="0">
                <a:solidFill>
                  <a:srgbClr val="990099"/>
                </a:solidFill>
              </a:rPr>
              <a:t>D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038061" y="4444663"/>
            <a:ext cx="4882243" cy="720080"/>
            <a:chOff x="3038061" y="5229200"/>
            <a:chExt cx="4882243" cy="720080"/>
          </a:xfrm>
        </p:grpSpPr>
        <p:sp>
          <p:nvSpPr>
            <p:cNvPr id="2" name="矩形 1"/>
            <p:cNvSpPr/>
            <p:nvPr/>
          </p:nvSpPr>
          <p:spPr bwMode="auto">
            <a:xfrm>
              <a:off x="3564011" y="5229200"/>
              <a:ext cx="151204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" name="矩形 16"/>
            <p:cNvSpPr/>
            <p:nvPr/>
          </p:nvSpPr>
          <p:spPr bwMode="auto">
            <a:xfrm>
              <a:off x="3038061" y="5635310"/>
              <a:ext cx="1512167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8" name="矩形 17"/>
            <p:cNvSpPr/>
            <p:nvPr/>
          </p:nvSpPr>
          <p:spPr bwMode="auto">
            <a:xfrm>
              <a:off x="5796136" y="5229200"/>
              <a:ext cx="792088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9" name="矩形 18"/>
            <p:cNvSpPr/>
            <p:nvPr/>
          </p:nvSpPr>
          <p:spPr bwMode="auto">
            <a:xfrm>
              <a:off x="5032512" y="563531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0" name="矩形 19"/>
            <p:cNvSpPr/>
            <p:nvPr/>
          </p:nvSpPr>
          <p:spPr bwMode="auto">
            <a:xfrm>
              <a:off x="7308304" y="5229200"/>
              <a:ext cx="612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6127712" y="5635310"/>
              <a:ext cx="900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26"/>
    </mc:Choice>
    <mc:Fallback xmlns="">
      <p:transition spd="slow" advTm="526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6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96" name="Rectangle 20"/>
          <p:cNvSpPr>
            <a:spLocks noChangeArrowheads="1"/>
          </p:cNvSpPr>
          <p:nvPr/>
        </p:nvSpPr>
        <p:spPr bwMode="auto">
          <a:xfrm>
            <a:off x="179388" y="345551"/>
            <a:ext cx="8785225" cy="95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单精度浮点数的机器码</a:t>
            </a:r>
            <a:endParaRPr lang="en-US" altLang="zh-CN" dirty="0">
              <a:solidFill>
                <a:schemeClr val="tx1"/>
              </a:solidFill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8D7E8D-0DDD-405A-A32D-EF011042ACD1}" type="slidenum">
              <a:rPr lang="en-US" altLang="zh-CN"/>
              <a:pPr/>
              <a:t>50</a:t>
            </a:fld>
            <a:endParaRPr lang="en-US" altLang="zh-CN" dirty="0"/>
          </a:p>
        </p:txBody>
      </p:sp>
      <p:sp>
        <p:nvSpPr>
          <p:cNvPr id="126995" name="Rectangle 19"/>
          <p:cNvSpPr>
            <a:spLocks noChangeArrowheads="1"/>
          </p:cNvSpPr>
          <p:nvPr/>
        </p:nvSpPr>
        <p:spPr bwMode="auto">
          <a:xfrm>
            <a:off x="179388" y="2131527"/>
            <a:ext cx="8785225" cy="9528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单精度浮点数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CC968000H</a:t>
            </a:r>
            <a:r>
              <a:rPr lang="zh-CN" altLang="en-US" dirty="0">
                <a:solidFill>
                  <a:schemeClr val="tx1"/>
                </a:solidFill>
              </a:rPr>
              <a:t>的真值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26997" name="Rectangle 21"/>
          <p:cNvSpPr>
            <a:spLocks noChangeArrowheads="1"/>
          </p:cNvSpPr>
          <p:nvPr/>
        </p:nvSpPr>
        <p:spPr bwMode="auto">
          <a:xfrm>
            <a:off x="1331515" y="790373"/>
            <a:ext cx="7633097" cy="14144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11/128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-7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0.1011)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-3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      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(-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.011)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-4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(-1.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011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)</a:t>
            </a:r>
            <a:r>
              <a:rPr lang="en-US" altLang="zh-CN" baseline="-18000" dirty="0">
                <a:solidFill>
                  <a:schemeClr val="tx1"/>
                </a:solidFill>
                <a:cs typeface="Times New Roman" pitchFamily="18" charset="0"/>
              </a:rPr>
              <a:t>2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accent2"/>
                </a:solidFill>
                <a:cs typeface="Times New Roman" pitchFamily="18" charset="0"/>
              </a:rPr>
              <a:t>123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-127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 </a:t>
            </a: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机器数为：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grpSp>
        <p:nvGrpSpPr>
          <p:cNvPr id="127092" name="Group 116"/>
          <p:cNvGrpSpPr>
            <a:grpSpLocks/>
          </p:cNvGrpSpPr>
          <p:nvPr/>
        </p:nvGrpSpPr>
        <p:grpSpPr bwMode="auto">
          <a:xfrm>
            <a:off x="2988072" y="1800477"/>
            <a:ext cx="5040312" cy="323850"/>
            <a:chOff x="2019" y="1223"/>
            <a:chExt cx="3175" cy="204"/>
          </a:xfrm>
        </p:grpSpPr>
        <p:sp>
          <p:nvSpPr>
            <p:cNvPr id="127074" name="Text Box 98"/>
            <p:cNvSpPr txBox="1">
              <a:spLocks noChangeArrowheads="1"/>
            </p:cNvSpPr>
            <p:nvPr/>
          </p:nvSpPr>
          <p:spPr bwMode="auto">
            <a:xfrm>
              <a:off x="2019" y="1223"/>
              <a:ext cx="227" cy="20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1 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  <p:sp>
          <p:nvSpPr>
            <p:cNvPr id="127075" name="Text Box 99"/>
            <p:cNvSpPr txBox="1">
              <a:spLocks noChangeArrowheads="1"/>
            </p:cNvSpPr>
            <p:nvPr/>
          </p:nvSpPr>
          <p:spPr bwMode="auto">
            <a:xfrm>
              <a:off x="2246" y="1223"/>
              <a:ext cx="771" cy="204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0111</a:t>
              </a:r>
              <a:r>
                <a:rPr lang="en-US" altLang="zh-CN" sz="2000" dirty="0">
                  <a:solidFill>
                    <a:schemeClr val="accent2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1011</a:t>
              </a:r>
              <a:endParaRPr lang="en-US" altLang="zh-CN" sz="2000" i="1" dirty="0">
                <a:solidFill>
                  <a:schemeClr val="accent2"/>
                </a:solidFill>
              </a:endParaRPr>
            </a:p>
          </p:txBody>
        </p:sp>
        <p:sp>
          <p:nvSpPr>
            <p:cNvPr id="127076" name="Text Box 100"/>
            <p:cNvSpPr txBox="1">
              <a:spLocks noChangeArrowheads="1"/>
            </p:cNvSpPr>
            <p:nvPr/>
          </p:nvSpPr>
          <p:spPr bwMode="auto">
            <a:xfrm>
              <a:off x="3016" y="1223"/>
              <a:ext cx="2178" cy="204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990099"/>
                  </a:solidFill>
                </a:rPr>
                <a:t>011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0000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000</a:t>
              </a:r>
              <a:endParaRPr lang="en-US" altLang="zh-CN" sz="2000" i="1" dirty="0">
                <a:solidFill>
                  <a:schemeClr val="tx1"/>
                </a:solidFill>
              </a:endParaRPr>
            </a:p>
          </p:txBody>
        </p:sp>
      </p:grpSp>
      <p:sp>
        <p:nvSpPr>
          <p:cNvPr id="127079" name="Rectangle 103"/>
          <p:cNvSpPr>
            <a:spLocks noChangeArrowheads="1"/>
          </p:cNvSpPr>
          <p:nvPr/>
        </p:nvSpPr>
        <p:spPr bwMode="auto">
          <a:xfrm>
            <a:off x="1331640" y="2607958"/>
            <a:ext cx="7920880" cy="190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sz="2200" dirty="0">
                <a:solidFill>
                  <a:schemeClr val="tx1"/>
                </a:solidFill>
              </a:rPr>
              <a:t>CC968000H</a:t>
            </a:r>
            <a:r>
              <a:rPr lang="zh-CN" altLang="en-US" sz="2200" spc="-20" dirty="0">
                <a:solidFill>
                  <a:schemeClr val="tx1"/>
                </a:solidFill>
              </a:rPr>
              <a:t>＝</a:t>
            </a:r>
            <a:r>
              <a:rPr lang="en-US" altLang="zh-CN" sz="2200" u="sng" spc="-20" dirty="0">
                <a:solidFill>
                  <a:srgbClr val="FF3399"/>
                </a:solidFill>
              </a:rPr>
              <a:t>1</a:t>
            </a:r>
            <a:r>
              <a:rPr lang="en-US" altLang="zh-CN" sz="2200" spc="-20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sz="2200" u="sng" spc="-20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sz="2200" spc="-20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sz="2200" u="sng" spc="-20" dirty="0">
                <a:solidFill>
                  <a:srgbClr val="990099"/>
                </a:solidFill>
                <a:cs typeface="Times New Roman" pitchFamily="18" charset="0"/>
              </a:rPr>
              <a:t>00101101000000000000000</a:t>
            </a:r>
            <a:r>
              <a:rPr lang="zh-CN" altLang="en-US" sz="2200" dirty="0">
                <a:solidFill>
                  <a:schemeClr val="tx1"/>
                </a:solidFill>
                <a:cs typeface="Times New Roman" pitchFamily="18" charset="0"/>
              </a:rPr>
              <a:t>，规格化数</a:t>
            </a:r>
            <a:endParaRPr lang="en-US" altLang="zh-CN" sz="2200" dirty="0">
              <a:solidFill>
                <a:schemeClr val="tx1"/>
              </a:solidFill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阶＝</a:t>
            </a:r>
            <a:r>
              <a:rPr lang="en-US" altLang="zh-CN" dirty="0">
                <a:solidFill>
                  <a:schemeClr val="accent2"/>
                </a:solidFill>
                <a:cs typeface="Times New Roman" pitchFamily="18" charset="0"/>
              </a:rPr>
              <a:t>10011001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>
                <a:solidFill>
                  <a:srgbClr val="0070C0"/>
                </a:solidFill>
              </a:rPr>
              <a:t>10000000-1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00011010B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endParaRPr lang="en-US" altLang="zh-CN" baseline="-20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zh-CN" altLang="en-US" dirty="0">
                <a:solidFill>
                  <a:schemeClr val="tx1"/>
                </a:solidFill>
              </a:rPr>
              <a:t>尾数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rgbClr val="C00000"/>
                </a:solidFill>
                <a:cs typeface="Times New Roman" pitchFamily="18" charset="0"/>
              </a:rPr>
              <a:t>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.</a:t>
            </a:r>
            <a:r>
              <a:rPr lang="en-US" altLang="zh-CN" dirty="0">
                <a:solidFill>
                  <a:srgbClr val="990099"/>
                </a:solidFill>
                <a:cs typeface="Times New Roman" pitchFamily="18" charset="0"/>
              </a:rPr>
              <a:t>00101101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1.17578125</a:t>
            </a:r>
            <a:endParaRPr lang="en-US" altLang="zh-CN" baseline="-20000" dirty="0">
              <a:solidFill>
                <a:schemeClr val="tx1"/>
              </a:solidFill>
              <a:cs typeface="Times New Roman" pitchFamily="18" charset="0"/>
            </a:endParaRPr>
          </a:p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chemeClr val="tx1"/>
                </a:solidFill>
              </a:rPr>
              <a:t>∴N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(―1)</a:t>
            </a:r>
            <a:r>
              <a:rPr lang="en-US" altLang="zh-CN" baseline="3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×1.17578125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  <a:cs typeface="Times New Roman" pitchFamily="18" charset="0"/>
              </a:rPr>
              <a:t>26</a:t>
            </a:r>
            <a:r>
              <a:rPr lang="zh-CN" altLang="en-US" dirty="0">
                <a:solidFill>
                  <a:schemeClr val="tx1"/>
                </a:solidFill>
                <a:cs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-</a:t>
            </a:r>
            <a:r>
              <a:rPr lang="en-US" altLang="zh-CN" dirty="0">
                <a:solidFill>
                  <a:schemeClr val="tx1"/>
                </a:solidFill>
              </a:rPr>
              <a:t>1.17578125×2</a:t>
            </a:r>
            <a:r>
              <a:rPr lang="en-US" altLang="zh-CN" baseline="30000" dirty="0">
                <a:solidFill>
                  <a:schemeClr val="tx1"/>
                </a:solidFill>
              </a:rPr>
              <a:t>26</a:t>
            </a:r>
          </a:p>
        </p:txBody>
      </p: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48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7" name="Text Box 161"/>
          <p:cNvSpPr txBox="1">
            <a:spLocks noChangeArrowheads="1"/>
          </p:cNvSpPr>
          <p:nvPr/>
        </p:nvSpPr>
        <p:spPr bwMode="auto">
          <a:xfrm>
            <a:off x="683444" y="5949280"/>
            <a:ext cx="7272932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2-2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P86</a:t>
            </a:r>
            <a:r>
              <a:rPr lang="zh-CN" altLang="en-US" dirty="0">
                <a:solidFill>
                  <a:schemeClr val="tx1"/>
                </a:solidFill>
              </a:rPr>
              <a:t>起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15(2)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17(2)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18(1)</a:t>
            </a:r>
          </a:p>
        </p:txBody>
      </p:sp>
      <p:sp>
        <p:nvSpPr>
          <p:cNvPr id="18" name="Text Box 106"/>
          <p:cNvSpPr txBox="1">
            <a:spLocks noChangeArrowheads="1"/>
          </p:cNvSpPr>
          <p:nvPr/>
        </p:nvSpPr>
        <p:spPr bwMode="auto">
          <a:xfrm>
            <a:off x="179388" y="493361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数值数据的表示小结：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zh-CN" altLang="en-US" u="sng" dirty="0">
                <a:solidFill>
                  <a:schemeClr val="tx1"/>
                </a:solidFill>
              </a:rPr>
              <a:t>进制</a:t>
            </a:r>
            <a:r>
              <a:rPr lang="zh-CN" altLang="en-US" dirty="0">
                <a:solidFill>
                  <a:schemeClr val="tx1"/>
                </a:solidFill>
              </a:rPr>
              <a:t>，定点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浮点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某种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两种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，几种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19" name="Rectangle 19"/>
          <p:cNvSpPr>
            <a:spLocks noChangeArrowheads="1"/>
          </p:cNvSpPr>
          <p:nvPr/>
        </p:nvSpPr>
        <p:spPr bwMode="auto">
          <a:xfrm>
            <a:off x="179512" y="4425000"/>
            <a:ext cx="8136903" cy="5546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0000" tIns="46038" rIns="90000" bIns="46038">
            <a:spAutoFit/>
          </a:bodyPr>
          <a:lstStyle/>
          <a:p>
            <a:pPr algn="just" eaLnBrk="0" hangingPunct="0">
              <a:tabLst>
                <a:tab pos="2066925" algn="l"/>
              </a:tabLst>
            </a:pPr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写出</a:t>
            </a:r>
            <a:r>
              <a:rPr lang="en-US" altLang="zh-CN" dirty="0">
                <a:solidFill>
                  <a:schemeClr val="tx1"/>
                </a:solidFill>
              </a:rPr>
              <a:t>-180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IEEE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  <a:cs typeface="Times New Roman" pitchFamily="18" charset="0"/>
              </a:rPr>
              <a:t>754</a:t>
            </a:r>
            <a:r>
              <a:rPr lang="zh-CN" altLang="en-US" dirty="0">
                <a:solidFill>
                  <a:schemeClr val="tx1"/>
                </a:solidFill>
              </a:rPr>
              <a:t>单精度浮点数的机器码</a:t>
            </a:r>
            <a:endParaRPr lang="en-US" altLang="zh-CN" dirty="0">
              <a:solidFill>
                <a:schemeClr val="tx1"/>
              </a:solidFill>
              <a:cs typeface="Times New Roman" pitchFamily="18" charset="0"/>
            </a:endParaRPr>
          </a:p>
        </p:txBody>
      </p:sp>
      <p:sp>
        <p:nvSpPr>
          <p:cNvPr id="16" name="AutoShape 29"/>
          <p:cNvSpPr>
            <a:spLocks/>
          </p:cNvSpPr>
          <p:nvPr/>
        </p:nvSpPr>
        <p:spPr bwMode="auto">
          <a:xfrm>
            <a:off x="7740352" y="790389"/>
            <a:ext cx="1188132" cy="550379"/>
          </a:xfrm>
          <a:prstGeom prst="borderCallout2">
            <a:avLst>
              <a:gd name="adj1" fmla="val 42290"/>
              <a:gd name="adj2" fmla="val -451"/>
              <a:gd name="adj3" fmla="val 42464"/>
              <a:gd name="adj4" fmla="val -14169"/>
              <a:gd name="adj5" fmla="val 101005"/>
              <a:gd name="adj6" fmla="val -48430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arrow" w="sm" len="sm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=[-4]</a:t>
            </a:r>
            <a:r>
              <a:rPr lang="zh-CN" altLang="en-US" sz="1800" b="1" baseline="-18000" dirty="0">
                <a:solidFill>
                  <a:schemeClr val="tx1"/>
                </a:solidFill>
              </a:rPr>
              <a:t>移</a:t>
            </a:r>
            <a:r>
              <a:rPr lang="en-US" altLang="zh-CN" sz="1800" b="1" dirty="0">
                <a:solidFill>
                  <a:schemeClr val="tx1"/>
                </a:solidFill>
              </a:rPr>
              <a:t>-1</a:t>
            </a:r>
          </a:p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=-4+128-1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69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27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69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70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70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70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270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6995" grpId="0"/>
      <p:bldP spid="126997" grpId="0"/>
      <p:bldP spid="17" grpId="0" animBg="1"/>
      <p:bldP spid="18" grpId="0"/>
      <p:bldP spid="19" grpId="0"/>
      <p:bldP spid="16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51</a:t>
            </a:fld>
            <a:endParaRPr lang="en-US" altLang="zh-CN" dirty="0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5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四、非数值数据的表示</a:t>
            </a:r>
          </a:p>
        </p:txBody>
      </p:sp>
      <p:sp>
        <p:nvSpPr>
          <p:cNvPr id="4" name="Text Box 4"/>
          <p:cNvSpPr txBox="1">
            <a:spLocks noChangeArrowheads="1"/>
          </p:cNvSpPr>
          <p:nvPr/>
        </p:nvSpPr>
        <p:spPr bwMode="auto">
          <a:xfrm>
            <a:off x="179388" y="844838"/>
            <a:ext cx="8785225" cy="30162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、逻辑数的表示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*数学特征：</a:t>
            </a:r>
            <a:r>
              <a:rPr lang="zh-CN" altLang="en-US" dirty="0">
                <a:solidFill>
                  <a:schemeClr val="accent2"/>
                </a:solidFill>
              </a:rPr>
              <a:t>值域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{</a:t>
            </a:r>
            <a:r>
              <a:rPr lang="zh-CN" altLang="en-US" dirty="0">
                <a:solidFill>
                  <a:schemeClr val="tx1"/>
                </a:solidFill>
              </a:rPr>
              <a:t>真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假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运算</a:t>
            </a:r>
            <a:r>
              <a:rPr lang="zh-CN" altLang="en-US" dirty="0">
                <a:solidFill>
                  <a:schemeClr val="tx1"/>
                </a:solidFill>
              </a:rPr>
              <a:t>为与</a:t>
            </a:r>
            <a:r>
              <a:rPr lang="en-US" altLang="zh-CN" dirty="0">
                <a:solidFill>
                  <a:schemeClr val="tx1"/>
                </a:solidFill>
              </a:rPr>
              <a:t>(AND)</a:t>
            </a:r>
            <a:r>
              <a:rPr lang="zh-CN" altLang="en-US" dirty="0">
                <a:solidFill>
                  <a:schemeClr val="tx1"/>
                </a:solidFill>
              </a:rPr>
              <a:t>、或</a:t>
            </a:r>
            <a:r>
              <a:rPr lang="en-US" altLang="zh-CN" dirty="0">
                <a:solidFill>
                  <a:schemeClr val="tx1"/>
                </a:solidFill>
              </a:rPr>
              <a:t>(OR)</a:t>
            </a:r>
            <a:r>
              <a:rPr lang="zh-CN" altLang="en-US" dirty="0">
                <a:solidFill>
                  <a:schemeClr val="tx1"/>
                </a:solidFill>
              </a:rPr>
              <a:t>等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r>
              <a:rPr lang="zh-CN" altLang="en-US" dirty="0">
                <a:solidFill>
                  <a:schemeClr val="accent2"/>
                </a:solidFill>
              </a:rPr>
              <a:t>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二进制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    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1973263" indent="-1973263"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   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C00000"/>
                </a:solidFill>
              </a:rPr>
              <a:t> 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Text Box 12"/>
          <p:cNvSpPr txBox="1">
            <a:spLocks noChangeArrowheads="1"/>
          </p:cNvSpPr>
          <p:nvPr/>
        </p:nvSpPr>
        <p:spPr bwMode="auto">
          <a:xfrm>
            <a:off x="3203800" y="2204864"/>
            <a:ext cx="4248520" cy="10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tIns="90000">
            <a:spAutoFit/>
          </a:bodyPr>
          <a:lstStyle/>
          <a:p>
            <a:pPr marL="1973263" indent="-1973263"/>
            <a:r>
              <a:rPr lang="zh-CN" altLang="en-US" dirty="0">
                <a:solidFill>
                  <a:srgbClr val="990099"/>
                </a:solidFill>
              </a:rPr>
              <a:t>位向量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提高存储效率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各个数</a:t>
            </a:r>
            <a:r>
              <a:rPr lang="zh-CN" altLang="en-US" u="sng" dirty="0">
                <a:solidFill>
                  <a:srgbClr val="990099"/>
                </a:solidFill>
              </a:rPr>
              <a:t>独立编码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逻辑编码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sz="2800" dirty="0">
              <a:solidFill>
                <a:schemeClr val="tx1"/>
              </a:solidFill>
            </a:endParaRPr>
          </a:p>
        </p:txBody>
      </p:sp>
      <p:sp>
        <p:nvSpPr>
          <p:cNvPr id="15" name="Text Box 38"/>
          <p:cNvSpPr txBox="1">
            <a:spLocks noChangeArrowheads="1"/>
          </p:cNvSpPr>
          <p:nvPr/>
        </p:nvSpPr>
        <p:spPr bwMode="auto">
          <a:xfrm>
            <a:off x="179388" y="3717032"/>
            <a:ext cx="8821768" cy="274594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逻辑数的运算规则：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与、或、非等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按位</a:t>
            </a:r>
            <a:r>
              <a:rPr lang="zh-CN" altLang="en-US" dirty="0">
                <a:solidFill>
                  <a:schemeClr val="tx1"/>
                </a:solidFill>
              </a:rPr>
              <a:t>运算，如</a:t>
            </a:r>
            <a:r>
              <a:rPr lang="en-US" altLang="zh-CN" spc="-30" dirty="0">
                <a:solidFill>
                  <a:schemeClr val="tx1"/>
                </a:solidFill>
              </a:rPr>
              <a:t>C</a:t>
            </a:r>
            <a:r>
              <a:rPr lang="zh-CN" altLang="en-US" spc="-30" dirty="0">
                <a:solidFill>
                  <a:schemeClr val="tx1"/>
                </a:solidFill>
              </a:rPr>
              <a:t>语言中的</a:t>
            </a:r>
            <a:r>
              <a:rPr lang="en-US" altLang="zh-CN" spc="-30" dirty="0">
                <a:solidFill>
                  <a:schemeClr val="tx1"/>
                </a:solidFill>
                <a:latin typeface="+mn-ea"/>
              </a:rPr>
              <a:t>&amp;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</a:rPr>
              <a:t>|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  <a:latin typeface="+mn-lt"/>
              </a:rPr>
              <a:t>~</a:t>
            </a:r>
            <a:r>
              <a:rPr lang="zh-CN" altLang="en-US" spc="-30" dirty="0">
                <a:solidFill>
                  <a:schemeClr val="tx1"/>
                </a:solidFill>
                <a:latin typeface="+mn-lt"/>
              </a:rPr>
              <a:t>等</a:t>
            </a:r>
            <a:r>
              <a:rPr lang="zh-CN" altLang="en-US" spc="-3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z="2000" spc="-30" dirty="0">
                <a:solidFill>
                  <a:schemeClr val="tx1"/>
                </a:solidFill>
                <a:latin typeface="+mn-ea"/>
                <a:ea typeface="+mn-ea"/>
              </a:rPr>
              <a:t>05H|03H=07H</a:t>
            </a:r>
            <a:endParaRPr lang="en-US" altLang="zh-CN" sz="1800" spc="-30" dirty="0">
              <a:solidFill>
                <a:schemeClr val="tx1"/>
              </a:solidFill>
              <a:latin typeface="+mn-ea"/>
              <a:ea typeface="+mn-ea"/>
            </a:endParaRPr>
          </a:p>
          <a:p>
            <a:pPr marL="1885950" indent="-1885950">
              <a:lnSpc>
                <a:spcPct val="114000"/>
              </a:lnSpc>
            </a:pPr>
            <a:endParaRPr lang="en-US" altLang="zh-CN" dirty="0">
              <a:solidFill>
                <a:srgbClr val="C00000"/>
              </a:solidFill>
            </a:endParaRPr>
          </a:p>
          <a:p>
            <a:pPr marL="1885950" indent="-1885950">
              <a:lnSpc>
                <a:spcPct val="114000"/>
              </a:lnSpc>
            </a:pPr>
            <a:endParaRPr lang="en-US" altLang="zh-CN" sz="2200" dirty="0">
              <a:solidFill>
                <a:srgbClr val="C00000"/>
              </a:solidFill>
            </a:endParaRPr>
          </a:p>
          <a:p>
            <a:pPr marL="1885950" indent="-1885950">
              <a:spcBef>
                <a:spcPts val="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*逻辑运算的实现：</a:t>
            </a:r>
            <a:endParaRPr lang="en-US" altLang="zh-CN" sz="2200" spc="-30" dirty="0">
              <a:solidFill>
                <a:schemeClr val="tx1"/>
              </a:solidFill>
            </a:endParaRPr>
          </a:p>
        </p:txBody>
      </p:sp>
      <p:sp>
        <p:nvSpPr>
          <p:cNvPr id="17" name="Text Box 7"/>
          <p:cNvSpPr txBox="1">
            <a:spLocks noChangeArrowheads="1"/>
          </p:cNvSpPr>
          <p:nvPr/>
        </p:nvSpPr>
        <p:spPr bwMode="auto">
          <a:xfrm>
            <a:off x="3059706" y="3212976"/>
            <a:ext cx="5904907" cy="546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>
              <a:lnSpc>
                <a:spcPct val="123000"/>
              </a:lnSpc>
            </a:pPr>
            <a:r>
              <a:rPr lang="zh-CN" altLang="en-US" dirty="0">
                <a:solidFill>
                  <a:schemeClr val="tx1"/>
                </a:solidFill>
              </a:rPr>
              <a:t>常有</a:t>
            </a:r>
            <a:r>
              <a:rPr lang="zh-CN" altLang="en-US" dirty="0">
                <a:solidFill>
                  <a:schemeClr val="tx1"/>
                </a:solidFill>
                <a:latin typeface="+mn-lt"/>
              </a:rPr>
              <a:t>多种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长度与整数</a:t>
            </a:r>
            <a:r>
              <a:rPr lang="zh-CN" altLang="en-US" sz="2000" u="sng" dirty="0">
                <a:solidFill>
                  <a:schemeClr val="tx1"/>
                </a:solidFill>
                <a:latin typeface="+mn-lt"/>
              </a:rPr>
              <a:t>相同</a:t>
            </a:r>
            <a:r>
              <a:rPr lang="en-US" altLang="zh-CN" sz="2000" dirty="0">
                <a:solidFill>
                  <a:schemeClr val="tx1"/>
                </a:solidFill>
              </a:rPr>
              <a:t>)    </a:t>
            </a:r>
            <a:r>
              <a:rPr lang="zh-CN" altLang="en-US" sz="1800" dirty="0">
                <a:solidFill>
                  <a:schemeClr val="tx1"/>
                </a:solidFill>
              </a:rPr>
              <a:t>←可复用运算电路</a:t>
            </a:r>
          </a:p>
        </p:txBody>
      </p:sp>
      <p:sp>
        <p:nvSpPr>
          <p:cNvPr id="28" name="Text Box 117"/>
          <p:cNvSpPr txBox="1">
            <a:spLocks noChangeArrowheads="1"/>
          </p:cNvSpPr>
          <p:nvPr/>
        </p:nvSpPr>
        <p:spPr bwMode="auto">
          <a:xfrm>
            <a:off x="1475655" y="5125978"/>
            <a:ext cx="7416825" cy="8617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</a:rPr>
              <a:t>说明：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语言中的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&amp;&amp;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  <a:latin typeface="方正兰亭超细黑简体" pitchFamily="2" charset="-122"/>
                <a:ea typeface="方正兰亭超细黑简体" pitchFamily="2" charset="-122"/>
              </a:rPr>
              <a:t>||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是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用指令实现的，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如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a=(</a:t>
            </a:r>
            <a:r>
              <a:rPr lang="en-US" altLang="zh-CN" sz="2000" dirty="0" err="1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&gt;5 &amp;&amp; j&lt;6)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的实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现方法为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if (</a:t>
            </a:r>
            <a:r>
              <a:rPr lang="en-US" altLang="zh-CN" sz="1800" dirty="0" err="1">
                <a:solidFill>
                  <a:srgbClr val="0070C0"/>
                </a:solidFill>
                <a:latin typeface="+mn-ea"/>
                <a:ea typeface="+mn-ea"/>
              </a:rPr>
              <a:t>i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&lt;=5)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a=0;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else if (j&gt;=6) 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a=0; </a:t>
            </a:r>
            <a:r>
              <a:rPr lang="en-US" altLang="zh-CN" sz="1800" dirty="0">
                <a:solidFill>
                  <a:srgbClr val="0070C0"/>
                </a:solidFill>
                <a:latin typeface="+mn-ea"/>
                <a:ea typeface="+mn-ea"/>
              </a:rPr>
              <a:t>else</a:t>
            </a:r>
            <a:r>
              <a:rPr lang="en-US" altLang="zh-CN" sz="1800" dirty="0">
                <a:solidFill>
                  <a:schemeClr val="tx1"/>
                </a:solidFill>
                <a:latin typeface="+mn-ea"/>
                <a:ea typeface="+mn-ea"/>
              </a:rPr>
              <a:t> a=1;</a:t>
            </a:r>
            <a:endParaRPr lang="zh-CN" altLang="en-US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6660232" y="1844824"/>
            <a:ext cx="2052892" cy="650876"/>
            <a:chOff x="5508105" y="2132856"/>
            <a:chExt cx="2052892" cy="650876"/>
          </a:xfrm>
        </p:grpSpPr>
        <p:sp>
          <p:nvSpPr>
            <p:cNvPr id="9" name="Text Box 14"/>
            <p:cNvSpPr txBox="1">
              <a:spLocks noChangeArrowheads="1"/>
            </p:cNvSpPr>
            <p:nvPr/>
          </p:nvSpPr>
          <p:spPr bwMode="auto">
            <a:xfrm>
              <a:off x="5581129" y="2132856"/>
              <a:ext cx="197986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b</a:t>
              </a:r>
              <a:r>
                <a:rPr lang="en-US" altLang="zh-CN" sz="16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b</a:t>
              </a:r>
              <a:r>
                <a:rPr lang="en-US" altLang="zh-CN" sz="16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b</a:t>
              </a:r>
              <a:r>
                <a:rPr lang="en-US" altLang="zh-CN" sz="16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" name="Text Box 15"/>
            <p:cNvSpPr txBox="1">
              <a:spLocks noChangeArrowheads="1"/>
            </p:cNvSpPr>
            <p:nvPr/>
          </p:nvSpPr>
          <p:spPr bwMode="auto">
            <a:xfrm>
              <a:off x="5508105" y="2421781"/>
              <a:ext cx="2052892" cy="361950"/>
            </a:xfrm>
            <a:prstGeom prst="rect">
              <a:avLst/>
            </a:prstGeom>
            <a:solidFill>
              <a:srgbClr val="FFCC99">
                <a:alpha val="60001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</a:rPr>
                <a:t> … </a:t>
              </a:r>
              <a:r>
                <a:rPr lang="en-US" altLang="zh-CN" sz="20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L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1" name="Line 16"/>
            <p:cNvSpPr>
              <a:spLocks noChangeShapeType="1"/>
            </p:cNvSpPr>
            <p:nvPr/>
          </p:nvSpPr>
          <p:spPr bwMode="auto">
            <a:xfrm>
              <a:off x="6051029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7"/>
            <p:cNvSpPr>
              <a:spLocks noChangeShapeType="1"/>
            </p:cNvSpPr>
            <p:nvPr/>
          </p:nvSpPr>
          <p:spPr bwMode="auto">
            <a:xfrm>
              <a:off x="6627291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Line 18"/>
            <p:cNvSpPr>
              <a:spLocks noChangeShapeType="1"/>
            </p:cNvSpPr>
            <p:nvPr/>
          </p:nvSpPr>
          <p:spPr bwMode="auto">
            <a:xfrm>
              <a:off x="7092429" y="2423369"/>
              <a:ext cx="0" cy="36036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600" spc="-100" dirty="0">
                <a:solidFill>
                  <a:schemeClr val="bg2"/>
                </a:solidFill>
                <a:latin typeface="+mn-ea"/>
                <a:ea typeface="+mn-ea"/>
              </a:rPr>
              <a:t>99</a:t>
            </a:r>
            <a:endParaRPr lang="zh-CN" altLang="en-US" sz="1600" u="none" spc="-100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39"/>
          <p:cNvSpPr txBox="1">
            <a:spLocks noChangeArrowheads="1"/>
          </p:cNvSpPr>
          <p:nvPr/>
        </p:nvSpPr>
        <p:spPr bwMode="auto">
          <a:xfrm>
            <a:off x="3131840" y="5877272"/>
            <a:ext cx="51127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0">
            <a:spAutoFit/>
          </a:bodyPr>
          <a:lstStyle/>
          <a:p>
            <a:r>
              <a:rPr lang="zh-CN" altLang="en-US" u="sng" spc="-30" dirty="0">
                <a:solidFill>
                  <a:schemeClr val="tx1"/>
                </a:solidFill>
              </a:rPr>
              <a:t>复用</a:t>
            </a:r>
            <a:r>
              <a:rPr lang="zh-CN" altLang="en-US" spc="-30" dirty="0">
                <a:solidFill>
                  <a:schemeClr val="tx1"/>
                </a:solidFill>
              </a:rPr>
              <a:t>加减运算部件</a:t>
            </a:r>
            <a:r>
              <a:rPr lang="en-US" altLang="zh-CN" sz="1800" spc="-30" dirty="0">
                <a:solidFill>
                  <a:schemeClr val="tx1"/>
                </a:solidFill>
              </a:rPr>
              <a:t>(</a:t>
            </a:r>
            <a:r>
              <a:rPr lang="zh-CN" altLang="en-US" sz="1800" spc="-30" dirty="0">
                <a:solidFill>
                  <a:schemeClr val="tx1"/>
                </a:solidFill>
              </a:rPr>
              <a:t>输出通过选择器实现</a:t>
            </a:r>
            <a:r>
              <a:rPr lang="en-US" altLang="zh-CN" sz="1800" spc="-30" dirty="0">
                <a:solidFill>
                  <a:schemeClr val="tx1"/>
                </a:solidFill>
              </a:rPr>
              <a:t>)</a:t>
            </a:r>
            <a:endParaRPr lang="zh-CN" altLang="en-US" sz="1800" spc="-30" dirty="0">
              <a:solidFill>
                <a:schemeClr val="tx1"/>
              </a:solidFill>
            </a:endParaRPr>
          </a:p>
        </p:txBody>
      </p:sp>
      <p:cxnSp>
        <p:nvCxnSpPr>
          <p:cNvPr id="7" name="直接箭头连接符 6"/>
          <p:cNvCxnSpPr/>
          <p:nvPr/>
        </p:nvCxnSpPr>
        <p:spPr bwMode="auto">
          <a:xfrm flipH="1">
            <a:off x="3131840" y="3212976"/>
            <a:ext cx="1584176" cy="1512168"/>
          </a:xfrm>
          <a:prstGeom prst="straightConnector1">
            <a:avLst/>
          </a:prstGeom>
          <a:noFill/>
          <a:ln w="12700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 w="sm" len="sm"/>
          </a:ln>
          <a:effectLst/>
        </p:spPr>
      </p:cxnSp>
      <p:grpSp>
        <p:nvGrpSpPr>
          <p:cNvPr id="24" name="组合 23"/>
          <p:cNvGrpSpPr/>
          <p:nvPr/>
        </p:nvGrpSpPr>
        <p:grpSpPr>
          <a:xfrm>
            <a:off x="3723978" y="3645025"/>
            <a:ext cx="4664446" cy="2319811"/>
            <a:chOff x="3723978" y="3645025"/>
            <a:chExt cx="4664446" cy="2319811"/>
          </a:xfrm>
        </p:grpSpPr>
        <p:sp>
          <p:nvSpPr>
            <p:cNvPr id="19" name="Text Box 267"/>
            <p:cNvSpPr txBox="1">
              <a:spLocks noChangeArrowheads="1"/>
            </p:cNvSpPr>
            <p:nvPr/>
          </p:nvSpPr>
          <p:spPr bwMode="auto">
            <a:xfrm>
              <a:off x="4716016" y="4041104"/>
              <a:ext cx="3672408" cy="32400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 marL="2960688" indent="-2960688"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逻辑数常</a:t>
              </a:r>
              <a:r>
                <a:rPr lang="zh-CN" altLang="en-US" sz="1800" dirty="0">
                  <a:solidFill>
                    <a:srgbClr val="990099"/>
                  </a:solidFill>
                </a:rPr>
                <a:t>隐含表示</a:t>
              </a:r>
              <a:r>
                <a:rPr lang="en-US" altLang="zh-CN" sz="1800" dirty="0">
                  <a:solidFill>
                    <a:srgbClr val="0070C0"/>
                  </a:solidFill>
                </a:rPr>
                <a:t>(</a:t>
              </a:r>
              <a:r>
                <a:rPr lang="zh-CN" altLang="en-US" sz="1800" dirty="0">
                  <a:solidFill>
                    <a:srgbClr val="0070C0"/>
                  </a:solidFill>
                </a:rPr>
                <a:t>包含在</a:t>
              </a:r>
              <a:r>
                <a:rPr lang="zh-CN" altLang="en-US" sz="1800" u="sng" dirty="0">
                  <a:solidFill>
                    <a:srgbClr val="0070C0"/>
                  </a:solidFill>
                </a:rPr>
                <a:t>整数</a:t>
              </a:r>
              <a:r>
                <a:rPr lang="zh-CN" altLang="en-US" sz="1800" dirty="0">
                  <a:solidFill>
                    <a:srgbClr val="0070C0"/>
                  </a:solidFill>
                </a:rPr>
                <a:t>中</a:t>
              </a:r>
              <a:r>
                <a:rPr lang="en-US" altLang="zh-CN" sz="1800" dirty="0">
                  <a:solidFill>
                    <a:srgbClr val="0070C0"/>
                  </a:solidFill>
                </a:rPr>
                <a:t>)</a:t>
              </a:r>
              <a:endParaRPr lang="zh-CN" altLang="en-US" sz="1800" dirty="0">
                <a:solidFill>
                  <a:srgbClr val="0070C0"/>
                </a:solidFill>
              </a:endParaRPr>
            </a:p>
          </p:txBody>
        </p:sp>
        <p:cxnSp>
          <p:nvCxnSpPr>
            <p:cNvPr id="20" name="直接箭头连接符 19"/>
            <p:cNvCxnSpPr>
              <a:endCxn id="19" idx="0"/>
            </p:cNvCxnSpPr>
            <p:nvPr/>
          </p:nvCxnSpPr>
          <p:spPr bwMode="auto">
            <a:xfrm>
              <a:off x="6012160" y="3645025"/>
              <a:ext cx="540060" cy="39607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 flipV="1">
              <a:off x="3723978" y="4365104"/>
              <a:ext cx="2009501" cy="159973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 w="med" len="sm"/>
            </a:ln>
            <a:effectLst/>
          </p:spPr>
        </p:cxnSp>
      </p:grpSp>
    </p:spTree>
    <p:extLst>
      <p:ext uri="{BB962C8B-B14F-4D97-AF65-F5344CB8AC3E}">
        <p14:creationId xmlns:p14="http://schemas.microsoft.com/office/powerpoint/2010/main" val="10617524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5" grpId="0"/>
      <p:bldP spid="17" grpId="0"/>
      <p:bldP spid="28" grpId="0"/>
      <p:bldP spid="16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763068-5D80-43A5-B2B8-6C419445BC5B}" type="slidenum">
              <a:rPr lang="en-US" altLang="zh-CN"/>
              <a:pPr/>
              <a:t>52</a:t>
            </a:fld>
            <a:endParaRPr lang="en-US" altLang="zh-CN"/>
          </a:p>
        </p:txBody>
      </p:sp>
      <p:sp>
        <p:nvSpPr>
          <p:cNvPr id="251908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、字符的表示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指字符的</a:t>
            </a:r>
            <a:r>
              <a:rPr lang="zh-CN" altLang="en-US" u="sng" dirty="0">
                <a:solidFill>
                  <a:schemeClr val="tx1"/>
                </a:solidFill>
              </a:rPr>
              <a:t>交换码</a:t>
            </a:r>
            <a:r>
              <a:rPr lang="zh-CN" altLang="en-US" dirty="0">
                <a:solidFill>
                  <a:schemeClr val="tx1"/>
                </a:solidFill>
              </a:rPr>
              <a:t>在</a:t>
            </a:r>
            <a:r>
              <a:rPr lang="zh-CN" altLang="en-US" u="sng" dirty="0">
                <a:solidFill>
                  <a:schemeClr val="accent2"/>
                </a:solidFill>
              </a:rPr>
              <a:t>存储</a:t>
            </a:r>
            <a:r>
              <a:rPr lang="en-US" altLang="zh-CN" u="sng" dirty="0">
                <a:solidFill>
                  <a:schemeClr val="accent2"/>
                </a:solidFill>
              </a:rPr>
              <a:t>/</a:t>
            </a:r>
            <a:r>
              <a:rPr lang="zh-CN" altLang="en-US" u="sng" dirty="0">
                <a:solidFill>
                  <a:schemeClr val="accent2"/>
                </a:solidFill>
              </a:rPr>
              <a:t>运算时</a:t>
            </a:r>
            <a:r>
              <a:rPr lang="zh-CN" altLang="en-US" dirty="0">
                <a:solidFill>
                  <a:schemeClr val="tx1"/>
                </a:solidFill>
              </a:rPr>
              <a:t>的表示编码，即字符的</a:t>
            </a:r>
            <a:r>
              <a:rPr lang="zh-CN" altLang="en-US" u="sng" dirty="0">
                <a:solidFill>
                  <a:srgbClr val="990099"/>
                </a:solidFill>
              </a:rPr>
              <a:t>内码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51987" name="Text Box 83"/>
          <p:cNvSpPr txBox="1">
            <a:spLocks noChangeArrowheads="1"/>
          </p:cNvSpPr>
          <p:nvPr/>
        </p:nvSpPr>
        <p:spPr bwMode="auto">
          <a:xfrm>
            <a:off x="179389" y="1268760"/>
            <a:ext cx="3816548" cy="2485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表示方法：</a:t>
            </a:r>
            <a:endParaRPr lang="zh-CN" altLang="en-US" sz="2000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1400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 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硬件支持的类型：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252021" name="Text Box 117"/>
          <p:cNvSpPr txBox="1">
            <a:spLocks noChangeArrowheads="1"/>
          </p:cNvSpPr>
          <p:nvPr/>
        </p:nvSpPr>
        <p:spPr bwMode="auto">
          <a:xfrm>
            <a:off x="179388" y="400506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常见的字符表示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假设</a:t>
            </a:r>
            <a:r>
              <a:rPr lang="en-US" altLang="zh-CN" sz="2000" dirty="0">
                <a:solidFill>
                  <a:schemeClr val="tx1"/>
                </a:solidFill>
              </a:rPr>
              <a:t>MEM</a:t>
            </a:r>
            <a:r>
              <a:rPr lang="zh-CN" altLang="en-US" sz="2000" dirty="0">
                <a:solidFill>
                  <a:schemeClr val="tx1"/>
                </a:solidFill>
              </a:rPr>
              <a:t>按字节编址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252139" name="Group 2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3724218"/>
              </p:ext>
            </p:extLst>
          </p:nvPr>
        </p:nvGraphicFramePr>
        <p:xfrm>
          <a:off x="1427860" y="4569690"/>
          <a:ext cx="7176588" cy="1379590"/>
        </p:xfrm>
        <a:graphic>
          <a:graphicData uri="http://schemas.openxmlformats.org/drawingml/2006/table">
            <a:tbl>
              <a:tblPr/>
              <a:tblGrid>
                <a:gridCol w="173989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716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409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5719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字符集种类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交换码长度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内码长度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占单元数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ASCII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7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8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 7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+1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=0)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Unicode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UTF-8(1B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6B)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、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UTF16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宋体" pitchFamily="2" charset="-122"/>
                        </a:rPr>
                        <a:t>~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6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GB2312-80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码</a:t>
                      </a: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16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=14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+2 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</a:t>
                      </a:r>
                      <a:r>
                        <a:rPr kumimoji="1" lang="en-US" altLang="zh-CN" sz="1800" b="1" i="1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K</a:t>
                      </a:r>
                      <a:r>
                        <a:rPr kumimoji="1" lang="en-US" altLang="zh-CN" sz="18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=1)</a:t>
                      </a:r>
                      <a:endParaRPr kumimoji="1" lang="en-US" altLang="zh-CN" sz="2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66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个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2144" name="Text Box 240"/>
          <p:cNvSpPr txBox="1">
            <a:spLocks noChangeArrowheads="1"/>
          </p:cNvSpPr>
          <p:nvPr/>
        </p:nvSpPr>
        <p:spPr bwMode="auto">
          <a:xfrm>
            <a:off x="1962014" y="1725776"/>
            <a:ext cx="1889906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二进制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定点格式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无符号编码</a:t>
            </a:r>
            <a:endParaRPr lang="zh-CN" altLang="en-US" dirty="0">
              <a:solidFill>
                <a:schemeClr val="accent2"/>
              </a:solidFill>
            </a:endParaRPr>
          </a:p>
        </p:txBody>
      </p:sp>
      <p:sp>
        <p:nvSpPr>
          <p:cNvPr id="51" name="Text Box 7"/>
          <p:cNvSpPr txBox="1">
            <a:spLocks noChangeArrowheads="1"/>
          </p:cNvSpPr>
          <p:nvPr/>
        </p:nvSpPr>
        <p:spPr bwMode="auto">
          <a:xfrm>
            <a:off x="3059831" y="3160217"/>
            <a:ext cx="5904781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常有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几种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字符，每种字符仅一种类型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  <a:p>
            <a:pPr marL="1973263" indent="-1973263"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       </a:t>
            </a:r>
            <a:r>
              <a:rPr lang="zh-CN" altLang="en-US" sz="1800" b="0" dirty="0">
                <a:solidFill>
                  <a:schemeClr val="tx1"/>
                </a:solidFill>
                <a:latin typeface="+mn-ea"/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←可用扩展位</a:t>
            </a:r>
            <a:r>
              <a:rPr lang="zh-CN" altLang="en-US" sz="1800" dirty="0">
                <a:solidFill>
                  <a:srgbClr val="990099"/>
                </a:solidFill>
                <a:latin typeface="+mn-ea"/>
              </a:rPr>
              <a:t>或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环境变量区分</a:t>
            </a:r>
            <a:endParaRPr lang="en-US" altLang="zh-CN" sz="18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4283968" y="1471286"/>
            <a:ext cx="3888432" cy="1669682"/>
            <a:chOff x="4067944" y="1738429"/>
            <a:chExt cx="3888432" cy="1669682"/>
          </a:xfrm>
        </p:grpSpPr>
        <p:sp>
          <p:nvSpPr>
            <p:cNvPr id="32" name="Text Box 100"/>
            <p:cNvSpPr txBox="1">
              <a:spLocks noChangeArrowheads="1"/>
            </p:cNvSpPr>
            <p:nvPr/>
          </p:nvSpPr>
          <p:spPr bwMode="auto">
            <a:xfrm>
              <a:off x="6156176" y="1882445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>
              <a:defPPr>
                <a:defRPr lang="zh-CN"/>
              </a:defPPr>
              <a:lvl1pPr>
                <a:lnSpc>
                  <a:spcPct val="80000"/>
                </a:lnSpc>
                <a:defRPr sz="2000" i="1">
                  <a:solidFill>
                    <a:schemeClr val="tx1"/>
                  </a:solidFill>
                  <a:latin typeface="+mn-lt"/>
                </a:defRPr>
              </a:lvl1pPr>
            </a:lstStyle>
            <a:p>
              <a:r>
                <a:rPr lang="en-US" altLang="zh-CN" b="0" dirty="0"/>
                <a:t>n</a:t>
              </a:r>
            </a:p>
          </p:txBody>
        </p:sp>
        <p:sp>
          <p:nvSpPr>
            <p:cNvPr id="33" name="Text Box 101"/>
            <p:cNvSpPr txBox="1">
              <a:spLocks noChangeArrowheads="1"/>
            </p:cNvSpPr>
            <p:nvPr/>
          </p:nvSpPr>
          <p:spPr bwMode="auto">
            <a:xfrm>
              <a:off x="5148238" y="2098271"/>
              <a:ext cx="2160588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-2</a:t>
              </a:r>
              <a:r>
                <a:rPr lang="en-US" altLang="zh-CN" sz="2000" dirty="0">
                  <a:solidFill>
                    <a:schemeClr val="tx1"/>
                  </a:solidFill>
                </a:rPr>
                <a:t> …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" name="Line 102"/>
            <p:cNvSpPr>
              <a:spLocks noChangeShapeType="1"/>
            </p:cNvSpPr>
            <p:nvPr/>
          </p:nvSpPr>
          <p:spPr bwMode="auto">
            <a:xfrm>
              <a:off x="5147444" y="1933548"/>
              <a:ext cx="793" cy="1439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5" name="Line 103"/>
            <p:cNvSpPr>
              <a:spLocks noChangeShapeType="1"/>
            </p:cNvSpPr>
            <p:nvPr/>
          </p:nvSpPr>
          <p:spPr bwMode="auto">
            <a:xfrm flipH="1">
              <a:off x="7308304" y="1738429"/>
              <a:ext cx="1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6" name="Line 104"/>
            <p:cNvSpPr>
              <a:spLocks noChangeShapeType="1"/>
            </p:cNvSpPr>
            <p:nvPr/>
          </p:nvSpPr>
          <p:spPr bwMode="auto">
            <a:xfrm flipH="1" flipV="1">
              <a:off x="5148237" y="1999150"/>
              <a:ext cx="937120" cy="292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7" name="Line 105"/>
            <p:cNvSpPr>
              <a:spLocks noChangeShapeType="1"/>
            </p:cNvSpPr>
            <p:nvPr/>
          </p:nvSpPr>
          <p:spPr bwMode="auto">
            <a:xfrm>
              <a:off x="6444208" y="1998629"/>
              <a:ext cx="864220" cy="689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38" name="Text Box 106"/>
            <p:cNvSpPr txBox="1">
              <a:spLocks noChangeArrowheads="1"/>
            </p:cNvSpPr>
            <p:nvPr/>
          </p:nvSpPr>
          <p:spPr bwMode="auto">
            <a:xfrm>
              <a:off x="4068737" y="2098271"/>
              <a:ext cx="1081088" cy="360363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i="1" baseline="-18000" dirty="0">
                  <a:solidFill>
                    <a:schemeClr val="tx1"/>
                  </a:solidFill>
                  <a:latin typeface="+mn-lt"/>
                </a:rPr>
                <a:t>p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000" dirty="0">
                  <a:solidFill>
                    <a:schemeClr val="tx1"/>
                  </a:solidFill>
                </a:rPr>
                <a:t>…</a:t>
              </a:r>
              <a:r>
                <a:rPr lang="en-US" altLang="zh-CN" sz="20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2000" i="1" dirty="0">
                  <a:solidFill>
                    <a:schemeClr val="tx1"/>
                  </a:solidFill>
                </a:rPr>
                <a:t>K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9" name="Line 107"/>
            <p:cNvSpPr>
              <a:spLocks noChangeShapeType="1"/>
            </p:cNvSpPr>
            <p:nvPr/>
          </p:nvSpPr>
          <p:spPr bwMode="auto">
            <a:xfrm>
              <a:off x="4067944" y="1738429"/>
              <a:ext cx="793" cy="35984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3" name="AutoShape 111"/>
            <p:cNvSpPr>
              <a:spLocks/>
            </p:cNvSpPr>
            <p:nvPr/>
          </p:nvSpPr>
          <p:spPr bwMode="auto">
            <a:xfrm rot="16200000">
              <a:off x="6191563" y="1415061"/>
              <a:ext cx="72230" cy="2158879"/>
            </a:xfrm>
            <a:prstGeom prst="leftBrace">
              <a:avLst>
                <a:gd name="adj1" fmla="val 285741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4" name="AutoShape 112"/>
            <p:cNvSpPr>
              <a:spLocks/>
            </p:cNvSpPr>
            <p:nvPr/>
          </p:nvSpPr>
          <p:spPr bwMode="auto">
            <a:xfrm rot="16200000">
              <a:off x="4571975" y="1955148"/>
              <a:ext cx="71438" cy="1079500"/>
            </a:xfrm>
            <a:prstGeom prst="leftBrace">
              <a:avLst>
                <a:gd name="adj1" fmla="val 125926"/>
                <a:gd name="adj2" fmla="val 50000"/>
              </a:avLst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5" name="Text Box 113"/>
            <p:cNvSpPr txBox="1">
              <a:spLocks noChangeArrowheads="1"/>
            </p:cNvSpPr>
            <p:nvPr/>
          </p:nvSpPr>
          <p:spPr bwMode="auto">
            <a:xfrm>
              <a:off x="4284637" y="2565028"/>
              <a:ext cx="3024188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        交换码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46" name="Text Box 114"/>
            <p:cNvSpPr txBox="1">
              <a:spLocks noChangeArrowheads="1"/>
            </p:cNvSpPr>
            <p:nvPr/>
          </p:nvSpPr>
          <p:spPr bwMode="auto">
            <a:xfrm>
              <a:off x="5652120" y="1738429"/>
              <a:ext cx="215900" cy="2159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b="0" i="1" dirty="0">
                  <a:solidFill>
                    <a:schemeClr val="tx1"/>
                  </a:solidFill>
                  <a:latin typeface="+mn-lt"/>
                </a:rPr>
                <a:t>m</a:t>
              </a:r>
            </a:p>
          </p:txBody>
        </p:sp>
        <p:sp>
          <p:nvSpPr>
            <p:cNvPr id="47" name="Line 115"/>
            <p:cNvSpPr>
              <a:spLocks noChangeShapeType="1"/>
            </p:cNvSpPr>
            <p:nvPr/>
          </p:nvSpPr>
          <p:spPr bwMode="auto">
            <a:xfrm>
              <a:off x="5940152" y="1851875"/>
              <a:ext cx="1366963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8" name="Line 116"/>
            <p:cNvSpPr>
              <a:spLocks noChangeShapeType="1"/>
            </p:cNvSpPr>
            <p:nvPr/>
          </p:nvSpPr>
          <p:spPr bwMode="auto">
            <a:xfrm flipH="1">
              <a:off x="4094981" y="1846379"/>
              <a:ext cx="152181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solidFill>
                  <a:schemeClr val="tx1"/>
                </a:solidFill>
              </a:endParaRPr>
            </a:p>
          </p:txBody>
        </p:sp>
        <p:sp>
          <p:nvSpPr>
            <p:cNvPr id="49" name="Text Box 113"/>
            <p:cNvSpPr txBox="1">
              <a:spLocks noChangeArrowheads="1"/>
            </p:cNvSpPr>
            <p:nvPr/>
          </p:nvSpPr>
          <p:spPr bwMode="auto">
            <a:xfrm>
              <a:off x="4094981" y="3102046"/>
              <a:ext cx="3693790" cy="30606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marL="542925" indent="-542925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扩展位＝</a:t>
              </a:r>
              <a:r>
                <a:rPr lang="en-US" altLang="zh-CN" sz="1800" dirty="0">
                  <a:solidFill>
                    <a:schemeClr val="tx1"/>
                  </a:solidFill>
                </a:rPr>
                <a:t>0(</a:t>
              </a:r>
              <a:r>
                <a:rPr lang="zh-CN" altLang="en-US" sz="1800" dirty="0">
                  <a:solidFill>
                    <a:schemeClr val="tx1"/>
                  </a:solidFill>
                </a:rPr>
                <a:t>填充码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或字符集标识码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83"/>
            <p:cNvSpPr txBox="1">
              <a:spLocks noChangeArrowheads="1"/>
            </p:cNvSpPr>
            <p:nvPr/>
          </p:nvSpPr>
          <p:spPr bwMode="auto">
            <a:xfrm>
              <a:off x="4183384" y="2832047"/>
              <a:ext cx="3772992" cy="26568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 anchor="ctr" anchorCtr="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+mn-lt"/>
                </a:rPr>
                <a:t>长度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m</a:t>
              </a:r>
              <a:r>
                <a:rPr lang="zh-CN" altLang="en-US" sz="1800" dirty="0">
                  <a:solidFill>
                    <a:schemeClr val="tx1"/>
                  </a:solidFill>
                </a:rPr>
                <a:t>＝</a:t>
              </a:r>
              <a:r>
                <a:rPr lang="en-US" altLang="zh-CN" sz="1800" b="0" dirty="0">
                  <a:solidFill>
                    <a:schemeClr val="tx1"/>
                  </a:solidFill>
                  <a:sym typeface="Symbol"/>
                </a:rPr>
                <a:t>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n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en-US" altLang="zh-CN" sz="1800" b="0" dirty="0">
                  <a:solidFill>
                    <a:schemeClr val="tx1"/>
                  </a:solidFill>
                  <a:sym typeface="Symbol"/>
                </a:rPr>
                <a:t></a:t>
              </a:r>
              <a:r>
                <a:rPr lang="en-US" altLang="zh-CN" sz="1800" dirty="0">
                  <a:solidFill>
                    <a:schemeClr val="tx1"/>
                  </a:solidFill>
                  <a:latin typeface="+mn-lt"/>
                  <a:sym typeface="Symbol"/>
                </a:rPr>
                <a:t>×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zh-CN" altLang="en-US" sz="1800" dirty="0">
                  <a:solidFill>
                    <a:schemeClr val="tx1"/>
                  </a:solidFill>
                </a:rPr>
                <a:t>，</a:t>
              </a:r>
              <a:r>
                <a:rPr lang="en-US" altLang="zh-CN" sz="1800" b="0" i="1" dirty="0">
                  <a:solidFill>
                    <a:schemeClr val="tx1"/>
                  </a:solidFill>
                  <a:latin typeface="+mn-lt"/>
                </a:rPr>
                <a:t>w</a:t>
              </a:r>
              <a:r>
                <a:rPr lang="zh-CN" altLang="en-US" sz="1800" dirty="0">
                  <a:solidFill>
                    <a:schemeClr val="tx1"/>
                  </a:solidFill>
                </a:rPr>
                <a:t>为</a:t>
              </a:r>
              <a:r>
                <a:rPr lang="en-US" altLang="zh-CN" sz="1800" dirty="0">
                  <a:solidFill>
                    <a:schemeClr val="tx1"/>
                  </a:solidFill>
                </a:rPr>
                <a:t>MEM</a:t>
              </a:r>
              <a:r>
                <a:rPr lang="zh-CN" altLang="en-US" sz="1800" dirty="0">
                  <a:solidFill>
                    <a:schemeClr val="tx1"/>
                  </a:solidFill>
                </a:rPr>
                <a:t>单元长度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2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0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520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252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2021" grpId="0"/>
      <p:bldP spid="252144" grpId="0"/>
      <p:bldP spid="5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53</a:t>
            </a:fld>
            <a:endParaRPr lang="en-US" altLang="zh-CN"/>
          </a:p>
        </p:txBody>
      </p:sp>
      <p:sp>
        <p:nvSpPr>
          <p:cNvPr id="22" name="Text Box 24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字符的运算规则：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关系</a:t>
            </a:r>
            <a:r>
              <a:rPr lang="zh-CN" altLang="en-US" dirty="0">
                <a:solidFill>
                  <a:schemeClr val="tx1"/>
                </a:solidFill>
              </a:rPr>
              <a:t>运算</a:t>
            </a:r>
            <a:r>
              <a:rPr lang="en-US" altLang="zh-CN" sz="2000" dirty="0">
                <a:solidFill>
                  <a:schemeClr val="tx1"/>
                </a:solidFill>
              </a:rPr>
              <a:t>(A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A≥B</a:t>
            </a:r>
            <a:r>
              <a:rPr lang="zh-CN" altLang="en-US" sz="2000" dirty="0">
                <a:solidFill>
                  <a:schemeClr val="tx1"/>
                </a:solidFill>
              </a:rPr>
              <a:t>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</a:t>
            </a:r>
            <a:r>
              <a:rPr lang="zh-CN" altLang="en-US" dirty="0">
                <a:solidFill>
                  <a:schemeClr val="accent2"/>
                </a:solidFill>
              </a:rPr>
              <a:t>规则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先</a:t>
            </a:r>
            <a:r>
              <a:rPr lang="zh-CN" altLang="en-US" u="sng" dirty="0">
                <a:solidFill>
                  <a:schemeClr val="tx1"/>
                </a:solidFill>
              </a:rPr>
              <a:t>比较</a:t>
            </a:r>
            <a:r>
              <a:rPr lang="zh-CN" altLang="en-US" dirty="0">
                <a:solidFill>
                  <a:schemeClr val="tx1"/>
                </a:solidFill>
              </a:rPr>
              <a:t>大小、再</a:t>
            </a:r>
            <a:r>
              <a:rPr lang="zh-CN" altLang="en-US" u="sng" dirty="0">
                <a:solidFill>
                  <a:schemeClr val="tx1"/>
                </a:solidFill>
              </a:rPr>
              <a:t>形成</a:t>
            </a:r>
            <a:r>
              <a:rPr lang="zh-CN" altLang="en-US" dirty="0">
                <a:solidFill>
                  <a:schemeClr val="tx1"/>
                </a:solidFill>
              </a:rPr>
              <a:t>结果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真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假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字符运算的实现：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3" name="Text Box 24"/>
          <p:cNvSpPr txBox="1">
            <a:spLocks noChangeArrowheads="1"/>
          </p:cNvSpPr>
          <p:nvPr/>
        </p:nvSpPr>
        <p:spPr bwMode="auto">
          <a:xfrm>
            <a:off x="179512" y="1739568"/>
            <a:ext cx="8785225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①产生比较结果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>
                <a:solidFill>
                  <a:schemeClr val="tx1"/>
                </a:solidFill>
              </a:rPr>
              <a:t>，产生结果标志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Flag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endParaRPr lang="en-US" altLang="zh-CN" sz="22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②形成运算结果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利用结果标志，通过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5" name="Text Box 29"/>
          <p:cNvSpPr txBox="1">
            <a:spLocks noChangeArrowheads="1"/>
          </p:cNvSpPr>
          <p:nvPr/>
        </p:nvSpPr>
        <p:spPr bwMode="auto">
          <a:xfrm>
            <a:off x="179512" y="2204864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0070C0"/>
                </a:solidFill>
              </a:rPr>
              <a:t>  </a:t>
            </a:r>
            <a:r>
              <a:rPr lang="zh-CN" altLang="en-US" dirty="0">
                <a:solidFill>
                  <a:srgbClr val="990099"/>
                </a:solidFill>
              </a:rPr>
              <a:t>      所需结果标志：</a:t>
            </a:r>
            <a:r>
              <a:rPr lang="zh-CN" altLang="en-US" spc="500" dirty="0">
                <a:solidFill>
                  <a:srgbClr val="990099"/>
                </a:solidFill>
              </a:rPr>
              <a:t> </a:t>
            </a:r>
            <a:r>
              <a:rPr lang="zh-CN" altLang="en-US" sz="2000" dirty="0">
                <a:solidFill>
                  <a:srgbClr val="C00000"/>
                </a:solidFill>
              </a:rPr>
              <a:t>零标志</a:t>
            </a:r>
            <a:r>
              <a:rPr lang="en-US" altLang="zh-CN" sz="2000" dirty="0">
                <a:solidFill>
                  <a:srgbClr val="C00000"/>
                </a:solidFill>
              </a:rPr>
              <a:t>ZF—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r>
              <a:rPr lang="zh-CN" altLang="en-US" sz="2000" u="sng" dirty="0">
                <a:solidFill>
                  <a:schemeClr val="tx1"/>
                </a:solidFill>
              </a:rPr>
              <a:t>为零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，否则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rgbClr val="990099"/>
                </a:solidFill>
              </a:rPr>
              <a:t>                     </a:t>
            </a:r>
            <a:r>
              <a:rPr lang="zh-CN" altLang="en-US" sz="2000" dirty="0">
                <a:solidFill>
                  <a:srgbClr val="C00000"/>
                </a:solidFill>
              </a:rPr>
              <a:t>进位</a:t>
            </a:r>
            <a:r>
              <a:rPr lang="en-US" altLang="zh-CN" sz="2000" dirty="0">
                <a:solidFill>
                  <a:srgbClr val="C00000"/>
                </a:solidFill>
              </a:rPr>
              <a:t>/</a:t>
            </a:r>
            <a:r>
              <a:rPr lang="zh-CN" altLang="en-US" sz="2000" dirty="0">
                <a:solidFill>
                  <a:srgbClr val="C00000"/>
                </a:solidFill>
              </a:rPr>
              <a:t>借位标志</a:t>
            </a:r>
            <a:r>
              <a:rPr lang="en-US" altLang="zh-CN" sz="2000" dirty="0">
                <a:solidFill>
                  <a:srgbClr val="C00000"/>
                </a:solidFill>
              </a:rPr>
              <a:t>CF—</a:t>
            </a:r>
            <a:r>
              <a:rPr lang="zh-CN" altLang="en-US" sz="2000" dirty="0">
                <a:solidFill>
                  <a:schemeClr val="tx1"/>
                </a:solidFill>
              </a:rPr>
              <a:t>结果</a:t>
            </a:r>
            <a:r>
              <a:rPr lang="zh-CN" altLang="en-US" sz="2000" u="sng" dirty="0">
                <a:solidFill>
                  <a:schemeClr val="tx1"/>
                </a:solidFill>
              </a:rPr>
              <a:t>有借位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，否则</a:t>
            </a: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endParaRPr lang="zh-CN" altLang="en-US" sz="2000" dirty="0"/>
          </a:p>
        </p:txBody>
      </p:sp>
      <p:graphicFrame>
        <p:nvGraphicFramePr>
          <p:cNvPr id="26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0073081"/>
              </p:ext>
            </p:extLst>
          </p:nvPr>
        </p:nvGraphicFramePr>
        <p:xfrm>
          <a:off x="1763688" y="3594744"/>
          <a:ext cx="6552728" cy="1130400"/>
        </p:xfrm>
        <a:graphic>
          <a:graphicData uri="http://schemas.openxmlformats.org/drawingml/2006/table">
            <a:tbl>
              <a:tblPr/>
              <a:tblGrid>
                <a:gridCol w="432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250896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4136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，产生标志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CF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4" name="组合 33"/>
          <p:cNvGrpSpPr/>
          <p:nvPr/>
        </p:nvGrpSpPr>
        <p:grpSpPr>
          <a:xfrm>
            <a:off x="3921157" y="4371944"/>
            <a:ext cx="2523051" cy="353200"/>
            <a:chOff x="3214678" y="4509120"/>
            <a:chExt cx="2523051" cy="353200"/>
          </a:xfrm>
        </p:grpSpPr>
        <p:sp>
          <p:nvSpPr>
            <p:cNvPr id="30" name="Text Box 101"/>
            <p:cNvSpPr txBox="1">
              <a:spLocks noChangeArrowheads="1"/>
            </p:cNvSpPr>
            <p:nvPr/>
          </p:nvSpPr>
          <p:spPr bwMode="auto">
            <a:xfrm>
              <a:off x="3214678" y="4509120"/>
              <a:ext cx="2523051" cy="35320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105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CF    CF+ZF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CF+ZF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直接连接符 27"/>
            <p:cNvCxnSpPr/>
            <p:nvPr/>
          </p:nvCxnSpPr>
          <p:spPr bwMode="auto">
            <a:xfrm>
              <a:off x="3239690" y="4580746"/>
              <a:ext cx="259775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4965730" y="4580746"/>
              <a:ext cx="645233" cy="1588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1" name="Text Box 26"/>
          <p:cNvSpPr txBox="1">
            <a:spLocks noChangeArrowheads="1"/>
          </p:cNvSpPr>
          <p:nvPr/>
        </p:nvSpPr>
        <p:spPr bwMode="auto">
          <a:xfrm>
            <a:off x="224340" y="4831992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*字符串的表示：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仅</a:t>
            </a:r>
            <a:r>
              <a:rPr lang="zh-CN" altLang="en-US" u="sng" dirty="0">
                <a:solidFill>
                  <a:srgbClr val="990099"/>
                </a:solidFill>
              </a:rPr>
              <a:t>支持</a:t>
            </a:r>
            <a:r>
              <a:rPr lang="zh-CN" altLang="en-US" u="sng" dirty="0">
                <a:solidFill>
                  <a:schemeClr val="tx1"/>
                </a:solidFill>
              </a:rPr>
              <a:t>字符表示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u="sng" dirty="0">
                <a:solidFill>
                  <a:schemeClr val="tx1"/>
                </a:solidFill>
              </a:rPr>
              <a:t>关系运算</a:t>
            </a:r>
            <a:r>
              <a:rPr lang="en-US" altLang="zh-CN" dirty="0">
                <a:solidFill>
                  <a:srgbClr val="C00000"/>
                </a:solidFill>
              </a:rPr>
              <a:t>      </a:t>
            </a:r>
            <a:r>
              <a:rPr lang="zh-CN" altLang="en-US" sz="1800" dirty="0">
                <a:solidFill>
                  <a:schemeClr val="tx1"/>
                </a:solidFill>
              </a:rPr>
              <a:t>←支持串表示性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价低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spc="-70" dirty="0">
                <a:solidFill>
                  <a:schemeClr val="tx1"/>
                </a:solidFill>
              </a:rPr>
              <a:t>用</a:t>
            </a:r>
            <a:r>
              <a:rPr lang="zh-CN" altLang="en-US" u="sng" spc="-70" dirty="0">
                <a:solidFill>
                  <a:srgbClr val="990099"/>
                </a:solidFill>
              </a:rPr>
              <a:t>特定字符</a:t>
            </a:r>
            <a:r>
              <a:rPr lang="zh-CN" altLang="en-US" spc="-70" dirty="0">
                <a:solidFill>
                  <a:schemeClr val="tx1"/>
                </a:solidFill>
              </a:rPr>
              <a:t>表示串结束，将串操作</a:t>
            </a:r>
            <a:r>
              <a:rPr lang="zh-CN" altLang="en-US" u="sng" spc="-70" dirty="0">
                <a:solidFill>
                  <a:srgbClr val="990099"/>
                </a:solidFill>
              </a:rPr>
              <a:t>转换</a:t>
            </a:r>
            <a:r>
              <a:rPr lang="zh-CN" altLang="en-US" spc="-70" dirty="0">
                <a:solidFill>
                  <a:schemeClr val="tx1"/>
                </a:solidFill>
              </a:rPr>
              <a:t>为字符操作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4" name="AutoShape 864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065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AutoShape 29"/>
          <p:cNvSpPr>
            <a:spLocks/>
          </p:cNvSpPr>
          <p:nvPr/>
        </p:nvSpPr>
        <p:spPr bwMode="auto">
          <a:xfrm>
            <a:off x="5472608" y="1484816"/>
            <a:ext cx="1331640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13803"/>
              <a:gd name="adj5" fmla="val 132821"/>
              <a:gd name="adj6" fmla="val -49327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无符号减法</a:t>
            </a:r>
          </a:p>
        </p:txBody>
      </p:sp>
      <p:sp>
        <p:nvSpPr>
          <p:cNvPr id="16" name="Text Box 240"/>
          <p:cNvSpPr txBox="1">
            <a:spLocks noChangeArrowheads="1"/>
          </p:cNvSpPr>
          <p:nvPr/>
        </p:nvSpPr>
        <p:spPr bwMode="auto">
          <a:xfrm>
            <a:off x="3131840" y="4830544"/>
            <a:ext cx="5940153" cy="326648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>
            <a:noAutofit/>
          </a:bodyPr>
          <a:lstStyle/>
          <a:p>
            <a:pPr algn="ctr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应用：</a:t>
            </a:r>
            <a:r>
              <a:rPr lang="en-US" altLang="zh-CN" sz="2000" dirty="0">
                <a:solidFill>
                  <a:schemeClr val="tx1"/>
                </a:solidFill>
              </a:rPr>
              <a:t>if (A&lt;B) </a:t>
            </a:r>
            <a:r>
              <a:rPr lang="zh-CN" altLang="en-US" sz="2000" dirty="0">
                <a:solidFill>
                  <a:schemeClr val="tx1"/>
                </a:solidFill>
              </a:rPr>
              <a:t>可用 </a:t>
            </a:r>
            <a:r>
              <a:rPr lang="en-US" altLang="zh-CN" sz="2000" u="sng" dirty="0">
                <a:solidFill>
                  <a:schemeClr val="tx1"/>
                </a:solidFill>
              </a:rPr>
              <a:t>Flag</a:t>
            </a:r>
            <a:r>
              <a:rPr lang="zh-CN" altLang="en-US" sz="2000" u="sng" dirty="0">
                <a:solidFill>
                  <a:schemeClr val="tx1"/>
                </a:solidFill>
              </a:rPr>
              <a:t>←</a:t>
            </a:r>
            <a:r>
              <a:rPr lang="en-US" altLang="zh-CN" sz="2000" u="sng" dirty="0">
                <a:solidFill>
                  <a:schemeClr val="tx1"/>
                </a:solidFill>
              </a:rPr>
              <a:t>A-B </a:t>
            </a:r>
            <a:r>
              <a:rPr lang="zh-CN" altLang="en-US" sz="2000" dirty="0">
                <a:solidFill>
                  <a:schemeClr val="tx1"/>
                </a:solidFill>
              </a:rPr>
              <a:t>及 </a:t>
            </a:r>
            <a:r>
              <a:rPr lang="en-US" altLang="zh-CN" sz="2000" u="sng" dirty="0">
                <a:solidFill>
                  <a:schemeClr val="tx1"/>
                </a:solidFill>
              </a:rPr>
              <a:t>if (CF)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实现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8" name="Text Box 101"/>
          <p:cNvSpPr txBox="1">
            <a:spLocks noChangeArrowheads="1"/>
          </p:cNvSpPr>
          <p:nvPr/>
        </p:nvSpPr>
        <p:spPr bwMode="auto">
          <a:xfrm>
            <a:off x="6746640" y="4365104"/>
            <a:ext cx="1425760" cy="3532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t" anchorCtr="0"/>
          <a:lstStyle/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CF</a:t>
            </a:r>
            <a:r>
              <a:rPr lang="en-US" altLang="zh-CN" sz="1800" dirty="0">
                <a:solidFill>
                  <a:schemeClr val="tx1"/>
                </a:solidFill>
              </a:rPr>
              <a:t>      </a:t>
            </a:r>
            <a:r>
              <a:rPr lang="en-US" altLang="zh-CN" sz="2000" dirty="0">
                <a:solidFill>
                  <a:schemeClr val="tx1"/>
                </a:solidFill>
              </a:rPr>
              <a:t>ZF</a:t>
            </a:r>
            <a:endParaRPr lang="en-US" altLang="zh-CN" sz="20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89682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25" grpId="0"/>
      <p:bldP spid="31" grpId="0"/>
      <p:bldP spid="15" grpId="0" animBg="1"/>
      <p:bldP spid="16" grpId="0" animBg="1"/>
      <p:bldP spid="16" grpId="1" animBg="1"/>
      <p:bldP spid="18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54</a:t>
            </a:fld>
            <a:endParaRPr lang="en-US" altLang="zh-CN"/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、其他类型数据的表示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类型包括声音、图像、图形等</a:t>
            </a:r>
          </a:p>
        </p:txBody>
      </p:sp>
      <p:sp>
        <p:nvSpPr>
          <p:cNvPr id="6" name="Text Box 24"/>
          <p:cNvSpPr txBox="1">
            <a:spLocks noChangeArrowheads="1"/>
          </p:cNvSpPr>
          <p:nvPr/>
        </p:nvSpPr>
        <p:spPr bwMode="auto">
          <a:xfrm>
            <a:off x="179513" y="4509120"/>
            <a:ext cx="5688632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非数值数据的运算小结：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逻辑运算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按位的与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非等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关系运算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减法运算＋逻辑运算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特殊运算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饱和运算等，如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" name="Text Box 4"/>
          <p:cNvSpPr txBox="1">
            <a:spLocks noChangeArrowheads="1"/>
          </p:cNvSpPr>
          <p:nvPr/>
        </p:nvSpPr>
        <p:spPr bwMode="auto">
          <a:xfrm>
            <a:off x="179512" y="126876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*表示策略：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类似于字符串的表示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硬件</a:t>
            </a:r>
            <a:r>
              <a:rPr lang="zh-CN" altLang="en-US" dirty="0">
                <a:solidFill>
                  <a:schemeClr val="tx1"/>
                </a:solidFill>
              </a:rPr>
              <a:t>仅表示</a:t>
            </a:r>
            <a:r>
              <a:rPr lang="zh-CN" altLang="en-US" u="sng" dirty="0">
                <a:solidFill>
                  <a:srgbClr val="990099"/>
                </a:solidFill>
              </a:rPr>
              <a:t>简单数据类型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dirty="0">
                <a:solidFill>
                  <a:schemeClr val="accent2"/>
                </a:solidFill>
              </a:rPr>
              <a:t>软件</a:t>
            </a:r>
            <a:r>
              <a:rPr lang="zh-CN" altLang="en-US" dirty="0">
                <a:solidFill>
                  <a:schemeClr val="tx1"/>
                </a:solidFill>
              </a:rPr>
              <a:t>负责数据的</a:t>
            </a:r>
            <a:r>
              <a:rPr lang="zh-CN" altLang="en-US" u="sng" dirty="0">
                <a:solidFill>
                  <a:srgbClr val="990099"/>
                </a:solidFill>
              </a:rPr>
              <a:t>类型转换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4860032" y="5800040"/>
            <a:ext cx="2736304" cy="653296"/>
            <a:chOff x="4788024" y="5872048"/>
            <a:chExt cx="2736304" cy="653296"/>
          </a:xfrm>
        </p:grpSpPr>
        <p:sp>
          <p:nvSpPr>
            <p:cNvPr id="8" name="Text Box 240"/>
            <p:cNvSpPr txBox="1">
              <a:spLocks noChangeArrowheads="1"/>
            </p:cNvSpPr>
            <p:nvPr/>
          </p:nvSpPr>
          <p:spPr bwMode="auto">
            <a:xfrm>
              <a:off x="4788024" y="6034731"/>
              <a:ext cx="756270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x+5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40"/>
            <p:cNvSpPr txBox="1">
              <a:spLocks noChangeArrowheads="1"/>
            </p:cNvSpPr>
            <p:nvPr/>
          </p:nvSpPr>
          <p:spPr bwMode="auto">
            <a:xfrm>
              <a:off x="5588496" y="5872048"/>
              <a:ext cx="1935832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x+5  </a:t>
              </a:r>
              <a:r>
                <a:rPr lang="zh-CN" altLang="en-US" sz="2000" dirty="0">
                  <a:solidFill>
                    <a:schemeClr val="tx1"/>
                  </a:solidFill>
                </a:rPr>
                <a:t>结果＜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255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255  </a:t>
              </a:r>
              <a:r>
                <a:rPr lang="zh-CN" altLang="en-US" sz="2000" dirty="0">
                  <a:solidFill>
                    <a:schemeClr val="tx1"/>
                  </a:solidFill>
                </a:rPr>
                <a:t>结果≥</a:t>
              </a:r>
              <a:r>
                <a:rPr lang="en-US" altLang="zh-CN" sz="2000" dirty="0">
                  <a:solidFill>
                    <a:schemeClr val="tx1"/>
                  </a:solidFill>
                </a:rPr>
                <a:t>255</a:t>
              </a:r>
            </a:p>
          </p:txBody>
        </p:sp>
        <p:sp>
          <p:nvSpPr>
            <p:cNvPr id="4" name="左大括号 3"/>
            <p:cNvSpPr/>
            <p:nvPr/>
          </p:nvSpPr>
          <p:spPr bwMode="auto">
            <a:xfrm>
              <a:off x="5508104" y="6021288"/>
              <a:ext cx="45719" cy="418605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1" name="Text Box 24"/>
          <p:cNvSpPr txBox="1">
            <a:spLocks noChangeArrowheads="1"/>
          </p:cNvSpPr>
          <p:nvPr/>
        </p:nvSpPr>
        <p:spPr bwMode="auto">
          <a:xfrm>
            <a:off x="179512" y="2276872"/>
            <a:ext cx="8785101" cy="2254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  <a:latin typeface="+mn-ea"/>
                <a:ea typeface="+mn-ea"/>
              </a:rPr>
              <a:t> ※</a:t>
            </a:r>
            <a:r>
              <a:rPr lang="zh-CN" altLang="en-US" dirty="0">
                <a:solidFill>
                  <a:srgbClr val="FF3399"/>
                </a:solidFill>
                <a:latin typeface="+mn-ea"/>
                <a:ea typeface="+mn-ea"/>
              </a:rPr>
              <a:t>非数值数据的表示小结：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二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进制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，定点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/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向量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格式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                   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某种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编码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，几种</a:t>
            </a:r>
            <a:r>
              <a:rPr lang="zh-CN" altLang="en-US" u="sng" dirty="0">
                <a:solidFill>
                  <a:schemeClr val="tx1"/>
                </a:solidFill>
                <a:latin typeface="+mn-ea"/>
                <a:ea typeface="+mn-ea"/>
              </a:rPr>
              <a:t>长度</a:t>
            </a:r>
            <a:endParaRPr lang="zh-CN" altLang="en-US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定点格式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无符号编码，适于</a:t>
            </a:r>
            <a:r>
              <a:rPr lang="zh-CN" altLang="en-US" dirty="0">
                <a:solidFill>
                  <a:schemeClr val="tx1"/>
                </a:solidFill>
              </a:rPr>
              <a:t>简单数据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字符、声音等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向量格式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各元素</a:t>
            </a:r>
            <a:r>
              <a:rPr lang="zh-CN" altLang="en-US" u="sng" dirty="0">
                <a:solidFill>
                  <a:schemeClr val="tx1"/>
                </a:solidFill>
              </a:rPr>
              <a:t>独立编码</a:t>
            </a:r>
            <a:r>
              <a:rPr lang="zh-CN" altLang="en-US" dirty="0">
                <a:solidFill>
                  <a:schemeClr val="tx1"/>
                </a:solidFill>
              </a:rPr>
              <a:t>，适于复杂数据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占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位或多位</a:t>
            </a:r>
            <a:r>
              <a:rPr lang="en-US" altLang="zh-CN" sz="1800" dirty="0">
                <a:solidFill>
                  <a:schemeClr val="tx1"/>
                </a:solidFill>
              </a:rPr>
              <a:t>)     (</a:t>
            </a:r>
            <a:r>
              <a:rPr lang="zh-CN" altLang="en-US" sz="1800" dirty="0">
                <a:solidFill>
                  <a:schemeClr val="tx1"/>
                </a:solidFill>
              </a:rPr>
              <a:t>如布尔数、像素</a:t>
            </a:r>
            <a:r>
              <a:rPr lang="en-US" altLang="zh-CN" sz="1800" dirty="0">
                <a:solidFill>
                  <a:schemeClr val="tx1"/>
                </a:solidFill>
              </a:rPr>
              <a:t>) </a:t>
            </a:r>
          </a:p>
        </p:txBody>
      </p:sp>
    </p:spTree>
    <p:extLst>
      <p:ext uri="{BB962C8B-B14F-4D97-AF65-F5344CB8AC3E}">
        <p14:creationId xmlns:p14="http://schemas.microsoft.com/office/powerpoint/2010/main" val="29020401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11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1B9A99-B281-4A0F-8D24-C134169593F3}" type="slidenum">
              <a:rPr lang="en-US" altLang="zh-CN"/>
              <a:pPr/>
              <a:t>55</a:t>
            </a:fld>
            <a:endParaRPr lang="en-US" altLang="zh-CN" dirty="0"/>
          </a:p>
        </p:txBody>
      </p:sp>
      <p:sp>
        <p:nvSpPr>
          <p:cNvPr id="252932" name="Text Box 4"/>
          <p:cNvSpPr txBox="1">
            <a:spLocks noChangeArrowheads="1"/>
          </p:cNvSpPr>
          <p:nvPr/>
        </p:nvSpPr>
        <p:spPr bwMode="auto">
          <a:xfrm>
            <a:off x="179388" y="375047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5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五、数据表示举例</a:t>
            </a:r>
          </a:p>
        </p:txBody>
      </p:sp>
      <p:sp>
        <p:nvSpPr>
          <p:cNvPr id="253166" name="Text Box 238"/>
          <p:cNvSpPr txBox="1">
            <a:spLocks noChangeArrowheads="1"/>
          </p:cNvSpPr>
          <p:nvPr/>
        </p:nvSpPr>
        <p:spPr bwMode="auto">
          <a:xfrm>
            <a:off x="179388" y="858778"/>
            <a:ext cx="3744540" cy="56323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*常见的数据表示结果：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ARMv8</a:t>
            </a:r>
            <a:r>
              <a:rPr lang="zh-CN" altLang="en-US" dirty="0">
                <a:solidFill>
                  <a:schemeClr val="accent2"/>
                </a:solidFill>
              </a:rPr>
              <a:t>的数据表示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IA32</a:t>
            </a:r>
            <a:r>
              <a:rPr lang="zh-CN" altLang="en-US" dirty="0">
                <a:solidFill>
                  <a:schemeClr val="accent2"/>
                </a:solidFill>
              </a:rPr>
              <a:t>的数据表示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graphicFrame>
        <p:nvGraphicFramePr>
          <p:cNvPr id="8" name="Group 9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3045006"/>
              </p:ext>
            </p:extLst>
          </p:nvPr>
        </p:nvGraphicFramePr>
        <p:xfrm>
          <a:off x="539552" y="1493640"/>
          <a:ext cx="8424936" cy="3271663"/>
        </p:xfrm>
        <a:graphic>
          <a:graphicData uri="http://schemas.openxmlformats.org/drawingml/2006/table">
            <a:tbl>
              <a:tblPr/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61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0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23224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447675">
                <a:tc gridSpan="2">
                  <a:txBody>
                    <a:bodyPr/>
                    <a:lstStyle/>
                    <a:p>
                      <a:pPr marL="0" marR="0" lvl="0" indent="0" algn="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表示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进制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表示格式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编码方式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数据长度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运算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9850"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整数</a:t>
                      </a:r>
                      <a:endParaRPr kumimoji="1" lang="zh-CN" altLang="en-US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有符号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985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十</a:t>
                      </a:r>
                      <a:r>
                        <a:rPr kumimoji="1" lang="zh-CN" alt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①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BCD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算术＋校正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8984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实数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浮点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(IEEE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</a:rPr>
                        <a:t> 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754)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尾数原码、阶移码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两种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浮点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48224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非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数据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逻辑数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位向量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逻辑编码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逻辑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字符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(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无符号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关系</a:t>
                      </a:r>
                      <a:r>
                        <a:rPr kumimoji="1" lang="zh-CN" altLang="en-US" sz="1800" b="1" i="0" u="none" strike="noStrike" cap="none" normalizeH="0" baseline="3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②</a:t>
                      </a:r>
                      <a:endParaRPr kumimoji="1" lang="en-US" altLang="zh-CN" sz="1800" b="1" i="0" u="none" strike="noStrike" cap="none" normalizeH="0" baseline="3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0040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像素</a:t>
                      </a:r>
                    </a:p>
                  </a:txBody>
                  <a:tcPr marL="18000" marR="18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定点或向量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无符号编码</a:t>
                      </a:r>
                      <a:endParaRPr kumimoji="1" lang="zh-CN" alt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几种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饱和</a:t>
                      </a:r>
                      <a:endParaRPr kumimoji="1" lang="en-US" altLang="zh-CN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58775">
                <a:tc gridSpan="7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注：①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+mn-ea"/>
                          <a:ea typeface="+mn-ea"/>
                        </a:rPr>
                        <a:t>十进制整数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又称</a:t>
                      </a: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BCD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ea"/>
                          <a:ea typeface="+mn-ea"/>
                        </a:rPr>
                        <a:t>数，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②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关系运算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都用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减法运算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及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逻辑</a:t>
                      </a:r>
                      <a:r>
                        <a:rPr kumimoji="1" lang="zh-CN" altLang="en-US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运算实现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16" name="Text Box 24"/>
          <p:cNvSpPr txBox="1">
            <a:spLocks noChangeArrowheads="1"/>
          </p:cNvSpPr>
          <p:nvPr/>
        </p:nvSpPr>
        <p:spPr bwMode="auto">
          <a:xfrm>
            <a:off x="3635897" y="4797152"/>
            <a:ext cx="5508103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33738" indent="-3233738"/>
            <a:r>
              <a:rPr lang="en-US" altLang="zh-CN" b="1" spc="-50" dirty="0">
                <a:solidFill>
                  <a:schemeClr val="tx1"/>
                </a:solidFill>
                <a:latin typeface="宋体" pitchFamily="2" charset="-122"/>
              </a:rPr>
              <a:t>8/16/32/</a:t>
            </a:r>
            <a:r>
              <a:rPr lang="en-US" altLang="zh-CN" b="1" spc="-50" dirty="0">
                <a:solidFill>
                  <a:srgbClr val="990099"/>
                </a:solidFill>
                <a:latin typeface="宋体" pitchFamily="2" charset="-122"/>
              </a:rPr>
              <a:t>64</a:t>
            </a:r>
            <a:r>
              <a:rPr lang="en-US" altLang="zh-CN" b="1" spc="-50" dirty="0">
                <a:solidFill>
                  <a:schemeClr val="tx1"/>
                </a:solidFill>
                <a:latin typeface="宋体" pitchFamily="2" charset="-122"/>
              </a:rPr>
              <a:t>b</a:t>
            </a:r>
            <a:r>
              <a:rPr lang="zh-CN" altLang="en-US" b="1" spc="-50" dirty="0">
                <a:solidFill>
                  <a:schemeClr val="tx1"/>
                </a:solidFill>
                <a:latin typeface="宋体" pitchFamily="2" charset="-122"/>
              </a:rPr>
              <a:t>整数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chemeClr val="tx1"/>
                </a:solidFill>
              </a:rPr>
              <a:t>含逻辑数</a:t>
            </a:r>
            <a:r>
              <a:rPr lang="en-US" altLang="zh-CN" sz="2000" spc="-50" dirty="0">
                <a:solidFill>
                  <a:schemeClr val="tx1"/>
                </a:solidFill>
              </a:rPr>
              <a:t>)</a:t>
            </a:r>
            <a:r>
              <a:rPr lang="zh-CN" altLang="en-US" spc="-50" dirty="0">
                <a:solidFill>
                  <a:schemeClr val="tx1"/>
                </a:solidFill>
              </a:rPr>
              <a:t>，</a:t>
            </a:r>
            <a:endParaRPr lang="en-US" altLang="zh-CN" spc="-50" dirty="0">
              <a:solidFill>
                <a:schemeClr val="tx1"/>
              </a:solidFill>
            </a:endParaRPr>
          </a:p>
          <a:p>
            <a:pPr marL="3233738" indent="-3233738"/>
            <a:r>
              <a:rPr lang="en-US" altLang="zh-CN" spc="-50" dirty="0">
                <a:solidFill>
                  <a:srgbClr val="0070C0"/>
                </a:solidFill>
              </a:rPr>
              <a:t>16</a:t>
            </a:r>
            <a:r>
              <a:rPr lang="en-US" altLang="zh-CN" spc="-50" dirty="0">
                <a:solidFill>
                  <a:schemeClr val="tx1"/>
                </a:solidFill>
              </a:rPr>
              <a:t>/</a:t>
            </a:r>
            <a:r>
              <a:rPr lang="en-US" altLang="zh-CN" dirty="0">
                <a:solidFill>
                  <a:schemeClr val="tx1"/>
                </a:solidFill>
              </a:rPr>
              <a:t>32/64b</a:t>
            </a:r>
            <a:r>
              <a:rPr lang="zh-CN" altLang="en-US" dirty="0">
                <a:solidFill>
                  <a:schemeClr val="tx1"/>
                </a:solidFill>
              </a:rPr>
              <a:t>浮点数</a:t>
            </a:r>
            <a:r>
              <a:rPr lang="zh-CN" altLang="en-US" b="1" spc="-50" dirty="0">
                <a:solidFill>
                  <a:schemeClr val="tx1"/>
                </a:solidFill>
              </a:rPr>
              <a:t>，</a:t>
            </a:r>
            <a:r>
              <a:rPr lang="en-US" altLang="zh-CN" b="1" dirty="0">
                <a:solidFill>
                  <a:schemeClr val="tx1"/>
                </a:solidFill>
                <a:latin typeface="宋体" pitchFamily="2" charset="-122"/>
              </a:rPr>
              <a:t>64/128b</a:t>
            </a:r>
            <a:r>
              <a:rPr lang="zh-CN" altLang="en-US" dirty="0">
                <a:solidFill>
                  <a:schemeClr val="tx1"/>
                </a:solidFill>
              </a:rPr>
              <a:t>向量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chemeClr val="tx1"/>
                </a:solidFill>
              </a:rPr>
              <a:t>SIMD</a:t>
            </a:r>
            <a:r>
              <a:rPr lang="zh-CN" altLang="en-US" sz="2000" dirty="0">
                <a:solidFill>
                  <a:schemeClr val="tx1"/>
                </a:solidFill>
              </a:rPr>
              <a:t>数</a:t>
            </a:r>
            <a:r>
              <a:rPr lang="en-US" altLang="zh-CN" sz="2000" b="1" dirty="0">
                <a:solidFill>
                  <a:schemeClr val="tx1"/>
                </a:solidFill>
                <a:latin typeface="宋体" pitchFamily="2" charset="-122"/>
              </a:rPr>
              <a:t>)</a:t>
            </a:r>
            <a:endParaRPr lang="zh-CN" altLang="en-US" sz="2200" b="1" dirty="0">
              <a:solidFill>
                <a:schemeClr val="tx1"/>
              </a:solidFill>
              <a:latin typeface="宋体" pitchFamily="2" charset="-122"/>
            </a:endParaRPr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6709456" y="5834988"/>
            <a:ext cx="2255032" cy="330316"/>
          </a:xfrm>
          <a:prstGeom prst="borderCallout2">
            <a:avLst>
              <a:gd name="adj1" fmla="val 51269"/>
              <a:gd name="adj2" fmla="val -872"/>
              <a:gd name="adj3" fmla="val 50807"/>
              <a:gd name="adj4" fmla="val -14032"/>
              <a:gd name="adj5" fmla="val -186762"/>
              <a:gd name="adj6" fmla="val -730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  <a:latin typeface="+mn-lt"/>
              </a:rPr>
              <a:t>逻辑数</a:t>
            </a:r>
            <a:r>
              <a:rPr lang="zh-CN" altLang="en-US" sz="1800" dirty="0">
                <a:solidFill>
                  <a:schemeClr val="tx1"/>
                </a:solidFill>
                <a:latin typeface="+mn-lt"/>
              </a:rPr>
              <a:t>通常隐含表示</a:t>
            </a:r>
            <a:endParaRPr lang="zh-CN" altLang="en-US" sz="1800" b="1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9" name="Text Box 24"/>
          <p:cNvSpPr txBox="1">
            <a:spLocks noChangeArrowheads="1"/>
          </p:cNvSpPr>
          <p:nvPr/>
        </p:nvSpPr>
        <p:spPr bwMode="auto">
          <a:xfrm>
            <a:off x="3419872" y="5733256"/>
            <a:ext cx="5904656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3233738" indent="-3233738"/>
            <a:r>
              <a:rPr lang="zh-CN" altLang="en-US" b="1" spc="-100" dirty="0">
                <a:solidFill>
                  <a:schemeClr val="tx1"/>
                </a:solidFill>
              </a:rPr>
              <a:t>整数</a:t>
            </a:r>
            <a:r>
              <a:rPr lang="zh-CN" altLang="en-US" spc="-100" dirty="0">
                <a:solidFill>
                  <a:schemeClr val="tx1"/>
                </a:solidFill>
              </a:rPr>
              <a:t>，浮点数</a:t>
            </a:r>
            <a:r>
              <a:rPr lang="zh-CN" altLang="en-US" b="1" spc="-100" dirty="0">
                <a:solidFill>
                  <a:schemeClr val="tx1"/>
                </a:solidFill>
              </a:rPr>
              <a:t>，指针，</a:t>
            </a:r>
            <a:r>
              <a:rPr lang="en-US" altLang="zh-CN" b="1" spc="-100" dirty="0">
                <a:solidFill>
                  <a:schemeClr val="tx1"/>
                </a:solidFill>
              </a:rPr>
              <a:t>BCD</a:t>
            </a:r>
            <a:r>
              <a:rPr lang="zh-CN" altLang="en-US" b="1" spc="-100" dirty="0">
                <a:solidFill>
                  <a:schemeClr val="tx1"/>
                </a:solidFill>
              </a:rPr>
              <a:t>数，</a:t>
            </a:r>
            <a:r>
              <a:rPr lang="zh-CN" altLang="en-US" spc="-100" dirty="0">
                <a:solidFill>
                  <a:schemeClr val="tx1"/>
                </a:solidFill>
              </a:rPr>
              <a:t>向量，位域</a:t>
            </a:r>
            <a:endParaRPr lang="zh-CN" altLang="en-US" sz="2200" b="1" spc="-1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31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531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2531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10" grpId="0" animBg="1"/>
      <p:bldP spid="10" grpId="1" animBg="1"/>
      <p:bldP spid="9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B696B6-3D31-4034-9E59-8F446BE78FBE}" type="slidenum">
              <a:rPr lang="en-US" altLang="zh-CN"/>
              <a:pPr/>
              <a:t>56</a:t>
            </a:fld>
            <a:endParaRPr lang="en-US" altLang="zh-CN"/>
          </a:p>
        </p:txBody>
      </p:sp>
      <p:sp>
        <p:nvSpPr>
          <p:cNvPr id="392349" name="Text Box 157"/>
          <p:cNvSpPr txBox="1">
            <a:spLocks noChangeArrowheads="1"/>
          </p:cNvSpPr>
          <p:nvPr/>
        </p:nvSpPr>
        <p:spPr bwMode="auto">
          <a:xfrm>
            <a:off x="179389" y="400883"/>
            <a:ext cx="8785224" cy="45381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*数据表示与硬件参数的关系：  </a:t>
            </a:r>
            <a:r>
              <a:rPr lang="en-US" altLang="zh-CN" sz="2000" dirty="0">
                <a:solidFill>
                  <a:schemeClr val="tx1"/>
                </a:solidFill>
              </a:rPr>
              <a:t>(ISA</a:t>
            </a:r>
            <a:r>
              <a:rPr lang="zh-CN" altLang="en-US" sz="2000" dirty="0">
                <a:solidFill>
                  <a:schemeClr val="tx1"/>
                </a:solidFill>
              </a:rPr>
              <a:t>研究内容，了解</a:t>
            </a:r>
            <a:r>
              <a:rPr lang="en-US" altLang="zh-CN" sz="1800" dirty="0">
                <a:solidFill>
                  <a:schemeClr val="tx1"/>
                </a:solidFill>
              </a:rPr>
              <a:t>[</a:t>
            </a:r>
            <a:r>
              <a:rPr lang="zh-CN" altLang="en-US" sz="1800" dirty="0">
                <a:solidFill>
                  <a:schemeClr val="tx1"/>
                </a:solidFill>
              </a:rPr>
              <a:t>关联概念</a:t>
            </a:r>
            <a:r>
              <a:rPr lang="en-US" altLang="zh-CN" sz="1800" dirty="0">
                <a:solidFill>
                  <a:schemeClr val="tx1"/>
                </a:solidFill>
              </a:rPr>
              <a:t>]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数据类型的长度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i="1" baseline="30000" dirty="0">
                <a:solidFill>
                  <a:schemeClr val="tx1"/>
                </a:solidFill>
                <a:latin typeface="+mn-lt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位                </a:t>
            </a:r>
            <a:r>
              <a:rPr lang="zh-CN" altLang="en-US" sz="1800" dirty="0">
                <a:solidFill>
                  <a:schemeClr val="tx1"/>
                </a:solidFill>
              </a:rPr>
              <a:t>←便于数据组合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存储单元长度</a:t>
            </a:r>
            <a:r>
              <a:rPr lang="en-US" altLang="zh-CN" i="1" dirty="0">
                <a:solidFill>
                  <a:schemeClr val="accent2"/>
                </a:solidFill>
                <a:latin typeface="+mn-lt"/>
              </a:rPr>
              <a:t>w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即存储器的编址单位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组织思路：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05000"/>
              </a:lnSpc>
              <a:spcBef>
                <a:spcPts val="0"/>
              </a:spcBef>
            </a:pPr>
            <a:r>
              <a:rPr lang="en-US" altLang="zh-CN" sz="1800" dirty="0">
                <a:solidFill>
                  <a:srgbClr val="990099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组织结果：</a:t>
            </a:r>
            <a:r>
              <a:rPr lang="en-US" altLang="zh-CN" dirty="0">
                <a:solidFill>
                  <a:srgbClr val="990099"/>
                </a:solidFill>
              </a:rPr>
              <a:t> </a:t>
            </a: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数据的存放：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机器字长</a:t>
            </a:r>
            <a:r>
              <a:rPr lang="en-US" altLang="zh-CN" i="1" dirty="0">
                <a:solidFill>
                  <a:schemeClr val="accent2"/>
                </a:solidFill>
                <a:latin typeface="+mn-lt"/>
              </a:rPr>
              <a:t>n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ALU</a:t>
            </a:r>
            <a:r>
              <a:rPr lang="zh-CN" altLang="en-US" dirty="0">
                <a:solidFill>
                  <a:schemeClr val="tx1"/>
                </a:solidFill>
              </a:rPr>
              <a:t>的宽度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确定结果：</a:t>
            </a:r>
          </a:p>
        </p:txBody>
      </p:sp>
      <p:sp>
        <p:nvSpPr>
          <p:cNvPr id="392350" name="Text Box 158"/>
          <p:cNvSpPr txBox="1">
            <a:spLocks noChangeArrowheads="1"/>
          </p:cNvSpPr>
          <p:nvPr/>
        </p:nvSpPr>
        <p:spPr bwMode="auto">
          <a:xfrm>
            <a:off x="2987825" y="4365104"/>
            <a:ext cx="345638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  <a:latin typeface="+mn-lt"/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b="0" dirty="0">
                <a:solidFill>
                  <a:srgbClr val="C00000"/>
                </a:solidFill>
                <a:latin typeface="+mn-lt"/>
              </a:rPr>
              <a:t>max</a:t>
            </a:r>
            <a:r>
              <a:rPr lang="en-US" altLang="zh-CN" dirty="0">
                <a:solidFill>
                  <a:srgbClr val="C00000"/>
                </a:solidFill>
              </a:rPr>
              <a:t>{</a:t>
            </a:r>
            <a:r>
              <a:rPr lang="zh-CN" altLang="en-US" sz="2200" dirty="0">
                <a:solidFill>
                  <a:schemeClr val="tx1"/>
                </a:solidFill>
              </a:rPr>
              <a:t>所有</a:t>
            </a:r>
            <a:r>
              <a:rPr lang="zh-CN" altLang="en-US" sz="2200" u="sng" dirty="0">
                <a:solidFill>
                  <a:schemeClr val="tx1"/>
                </a:solidFill>
              </a:rPr>
              <a:t>整数</a:t>
            </a:r>
            <a:r>
              <a:rPr lang="zh-CN" altLang="en-US" sz="2200" dirty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</a:p>
        </p:txBody>
      </p:sp>
      <p:sp>
        <p:nvSpPr>
          <p:cNvPr id="9" name="Text Box 157"/>
          <p:cNvSpPr txBox="1">
            <a:spLocks noChangeArrowheads="1"/>
          </p:cNvSpPr>
          <p:nvPr/>
        </p:nvSpPr>
        <p:spPr bwMode="auto">
          <a:xfrm>
            <a:off x="2987824" y="1772816"/>
            <a:ext cx="5976913" cy="23324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重</a:t>
            </a:r>
            <a:r>
              <a:rPr lang="zh-CN" altLang="en-US" u="sng" dirty="0">
                <a:solidFill>
                  <a:schemeClr val="tx1"/>
                </a:solidFill>
              </a:rPr>
              <a:t>存储</a:t>
            </a:r>
            <a:r>
              <a:rPr lang="zh-CN" altLang="en-US" dirty="0">
                <a:solidFill>
                  <a:schemeClr val="tx1"/>
                </a:solidFill>
              </a:rPr>
              <a:t>效率、</a:t>
            </a:r>
            <a:r>
              <a:rPr lang="zh-CN" altLang="en-US" dirty="0">
                <a:solidFill>
                  <a:srgbClr val="C00000"/>
                </a:solidFill>
              </a:rPr>
              <a:t>轻</a:t>
            </a:r>
            <a:r>
              <a:rPr lang="zh-CN" altLang="en-US" u="sng" dirty="0">
                <a:solidFill>
                  <a:schemeClr val="tx1"/>
                </a:solidFill>
              </a:rPr>
              <a:t>访问</a:t>
            </a:r>
            <a:r>
              <a:rPr lang="zh-CN" altLang="en-US" dirty="0">
                <a:solidFill>
                  <a:schemeClr val="tx1"/>
                </a:solidFill>
              </a:rPr>
              <a:t>效率 </a:t>
            </a:r>
            <a:r>
              <a:rPr lang="zh-CN" altLang="en-US" sz="2000" dirty="0">
                <a:solidFill>
                  <a:schemeClr val="tx1"/>
                </a:solidFill>
              </a:rPr>
              <a:t>  </a:t>
            </a:r>
            <a:r>
              <a:rPr lang="zh-CN" altLang="en-US" sz="1800" dirty="0">
                <a:solidFill>
                  <a:schemeClr val="tx1"/>
                </a:solidFill>
              </a:rPr>
              <a:t>←有效信息的位数</a:t>
            </a:r>
            <a:endParaRPr lang="en-US" altLang="zh-CN" sz="180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      </a:t>
            </a:r>
            <a:r>
              <a:rPr lang="zh-CN" altLang="en-US" sz="1600" b="0" dirty="0">
                <a:solidFill>
                  <a:schemeClr val="tx1"/>
                </a:solidFill>
              </a:rPr>
              <a:t>  </a:t>
            </a:r>
            <a:r>
              <a:rPr lang="zh-CN" altLang="en-US" sz="1800" b="0" dirty="0">
                <a:solidFill>
                  <a:schemeClr val="tx1"/>
                </a:solidFill>
              </a:rPr>
              <a:t>└←</a:t>
            </a:r>
            <a:r>
              <a:rPr lang="zh-CN" altLang="en-US" sz="1800" dirty="0">
                <a:solidFill>
                  <a:schemeClr val="tx1"/>
                </a:solidFill>
              </a:rPr>
              <a:t>访问可优化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＞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个单元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0"/>
              </a:spcBef>
            </a:pPr>
            <a:r>
              <a:rPr lang="en-US" altLang="zh-CN" i="1" dirty="0">
                <a:solidFill>
                  <a:schemeClr val="tx1"/>
                </a:solidFill>
                <a:latin typeface="+mn-lt"/>
              </a:rPr>
              <a:t>w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C00000"/>
                </a:solidFill>
              </a:rPr>
              <a:t>min{</a:t>
            </a:r>
            <a:r>
              <a:rPr lang="zh-CN" altLang="en-US" sz="2200" dirty="0">
                <a:solidFill>
                  <a:schemeClr val="tx1"/>
                </a:solidFill>
              </a:rPr>
              <a:t>所有</a:t>
            </a:r>
            <a:r>
              <a:rPr lang="zh-CN" altLang="en-US" sz="2200" u="sng" dirty="0">
                <a:solidFill>
                  <a:schemeClr val="tx1"/>
                </a:solidFill>
              </a:rPr>
              <a:t>数据类型</a:t>
            </a:r>
            <a:r>
              <a:rPr lang="zh-CN" altLang="en-US" sz="2200" dirty="0">
                <a:solidFill>
                  <a:schemeClr val="tx1"/>
                </a:solidFill>
              </a:rPr>
              <a:t>的长度</a:t>
            </a:r>
            <a:r>
              <a:rPr lang="en-US" altLang="zh-CN" dirty="0">
                <a:solidFill>
                  <a:srgbClr val="C00000"/>
                </a:solidFill>
              </a:rPr>
              <a:t>}</a:t>
            </a:r>
            <a:r>
              <a:rPr lang="zh-CN" altLang="en-US" dirty="0">
                <a:solidFill>
                  <a:schemeClr val="tx1"/>
                </a:solidFill>
              </a:rPr>
              <a:t>，通常＝字节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存放在</a:t>
            </a:r>
            <a:r>
              <a:rPr lang="zh-CN" altLang="en-US" u="sng" dirty="0">
                <a:solidFill>
                  <a:srgbClr val="0070C0"/>
                </a:solidFill>
              </a:rPr>
              <a:t>连续的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个存储单元中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≥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1)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</a:t>
            </a:r>
            <a:endParaRPr lang="en-US" altLang="zh-CN" dirty="0">
              <a:solidFill>
                <a:schemeClr val="tx1"/>
              </a:solidFill>
              <a:latin typeface="+mn-ea"/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  <a:latin typeface="+mn-ea"/>
              </a:rPr>
              <a:t>  地址用</a:t>
            </a:r>
            <a:r>
              <a:rPr lang="zh-CN" altLang="en-US" u="sng" dirty="0">
                <a:solidFill>
                  <a:srgbClr val="0070C0"/>
                </a:solidFill>
                <a:latin typeface="+mn-ea"/>
              </a:rPr>
              <a:t>最小的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单元地址表示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526"/>
          <p:cNvSpPr txBox="1">
            <a:spLocks noChangeArrowheads="1"/>
          </p:cNvSpPr>
          <p:nvPr/>
        </p:nvSpPr>
        <p:spPr bwMode="auto">
          <a:xfrm>
            <a:off x="179512" y="490400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 ※</a:t>
            </a:r>
            <a:r>
              <a:rPr lang="zh-CN" altLang="en-US" dirty="0">
                <a:solidFill>
                  <a:srgbClr val="FF3399"/>
                </a:solidFill>
              </a:rPr>
              <a:t>数据表示的学习目标：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目的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为数据运算的实现</a:t>
            </a:r>
            <a:r>
              <a:rPr lang="zh-CN" altLang="en-US" u="sng" dirty="0">
                <a:solidFill>
                  <a:schemeClr val="tx1"/>
                </a:solidFill>
              </a:rPr>
              <a:t>打基础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要求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u="sng" dirty="0">
                <a:solidFill>
                  <a:schemeClr val="tx1"/>
                </a:solidFill>
              </a:rPr>
              <a:t>认知</a:t>
            </a:r>
            <a:r>
              <a:rPr lang="zh-CN" altLang="en-US" dirty="0">
                <a:solidFill>
                  <a:schemeClr val="tx1"/>
                </a:solidFill>
              </a:rPr>
              <a:t>数据表示方法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给定表示方法→进行数据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机器数的转换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0" name="组合 9"/>
          <p:cNvGrpSpPr/>
          <p:nvPr/>
        </p:nvGrpSpPr>
        <p:grpSpPr>
          <a:xfrm>
            <a:off x="7020272" y="3861048"/>
            <a:ext cx="1800200" cy="1267315"/>
            <a:chOff x="6876256" y="4033893"/>
            <a:chExt cx="1800200" cy="1267315"/>
          </a:xfrm>
        </p:grpSpPr>
        <p:sp>
          <p:nvSpPr>
            <p:cNvPr id="13" name="Text Box 172"/>
            <p:cNvSpPr txBox="1">
              <a:spLocks noChangeArrowheads="1"/>
            </p:cNvSpPr>
            <p:nvPr/>
          </p:nvSpPr>
          <p:spPr bwMode="auto">
            <a:xfrm>
              <a:off x="6876256" y="4223418"/>
              <a:ext cx="433388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algn="ctr">
                <a:lnSpc>
                  <a:spcPct val="110000"/>
                </a:lnSpc>
                <a:spcBef>
                  <a:spcPts val="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200</a:t>
              </a:r>
            </a:p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201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202</a:t>
              </a:r>
            </a:p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203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4" name="Line 173"/>
            <p:cNvSpPr>
              <a:spLocks noChangeShapeType="1"/>
            </p:cNvSpPr>
            <p:nvPr/>
          </p:nvSpPr>
          <p:spPr bwMode="auto">
            <a:xfrm flipH="1">
              <a:off x="7309644" y="4223419"/>
              <a:ext cx="0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Text Box 174"/>
            <p:cNvSpPr txBox="1">
              <a:spLocks noChangeArrowheads="1"/>
            </p:cNvSpPr>
            <p:nvPr/>
          </p:nvSpPr>
          <p:spPr bwMode="auto">
            <a:xfrm>
              <a:off x="7309154" y="4261282"/>
              <a:ext cx="792163" cy="968375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 algn="ctr">
                <a:lnSpc>
                  <a:spcPct val="85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A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12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B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  <a:p>
              <a:pPr algn="ctr">
                <a:lnSpc>
                  <a:spcPct val="90000"/>
                </a:lnSpc>
                <a:spcBef>
                  <a:spcPts val="70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C</a:t>
              </a:r>
              <a:endParaRPr lang="en-US" altLang="zh-CN" sz="1800" b="1" baseline="-18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sp>
          <p:nvSpPr>
            <p:cNvPr id="16" name="Line 175"/>
            <p:cNvSpPr>
              <a:spLocks noChangeShapeType="1"/>
            </p:cNvSpPr>
            <p:nvPr/>
          </p:nvSpPr>
          <p:spPr bwMode="auto">
            <a:xfrm flipH="1">
              <a:off x="8099729" y="4223419"/>
              <a:ext cx="1588" cy="10777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176"/>
            <p:cNvSpPr>
              <a:spLocks noChangeShapeType="1"/>
            </p:cNvSpPr>
            <p:nvPr/>
          </p:nvSpPr>
          <p:spPr bwMode="auto">
            <a:xfrm>
              <a:off x="7309569" y="4508932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177"/>
            <p:cNvSpPr>
              <a:spLocks noChangeShapeType="1"/>
            </p:cNvSpPr>
            <p:nvPr/>
          </p:nvSpPr>
          <p:spPr bwMode="auto">
            <a:xfrm>
              <a:off x="7309644" y="4767842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178"/>
            <p:cNvSpPr>
              <a:spLocks noChangeShapeType="1"/>
            </p:cNvSpPr>
            <p:nvPr/>
          </p:nvSpPr>
          <p:spPr bwMode="auto">
            <a:xfrm>
              <a:off x="7309569" y="4994707"/>
              <a:ext cx="7921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" name="Line 177"/>
            <p:cNvSpPr>
              <a:spLocks noChangeShapeType="1"/>
            </p:cNvSpPr>
            <p:nvPr/>
          </p:nvSpPr>
          <p:spPr bwMode="auto">
            <a:xfrm>
              <a:off x="7885708" y="4767842"/>
              <a:ext cx="216024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" name="Text Box 172"/>
            <p:cNvSpPr txBox="1">
              <a:spLocks noChangeArrowheads="1"/>
            </p:cNvSpPr>
            <p:nvPr/>
          </p:nvSpPr>
          <p:spPr bwMode="auto">
            <a:xfrm>
              <a:off x="7438927" y="4033893"/>
              <a:ext cx="433388" cy="2273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  <a:endParaRPr lang="en-US" altLang="zh-CN" sz="1800" b="1" baseline="-20000" dirty="0">
                <a:solidFill>
                  <a:schemeClr val="tx1"/>
                </a:solidFill>
                <a:latin typeface="宋体" pitchFamily="2" charset="-122"/>
              </a:endParaRPr>
            </a:p>
          </p:txBody>
        </p:sp>
        <p:cxnSp>
          <p:nvCxnSpPr>
            <p:cNvPr id="4" name="直接箭头连接符 3"/>
            <p:cNvCxnSpPr/>
            <p:nvPr/>
          </p:nvCxnSpPr>
          <p:spPr bwMode="auto">
            <a:xfrm flipH="1">
              <a:off x="8172400" y="4393933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 flipH="1">
              <a:off x="8172400" y="4681965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8172400" y="5114013"/>
              <a:ext cx="216024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5" name="Text Box 172"/>
            <p:cNvSpPr txBox="1">
              <a:spLocks noChangeArrowheads="1"/>
            </p:cNvSpPr>
            <p:nvPr/>
          </p:nvSpPr>
          <p:spPr bwMode="auto">
            <a:xfrm>
              <a:off x="8388424" y="4221088"/>
              <a:ext cx="288032" cy="107778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28800" rIns="18000" bIns="1080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&amp;A</a:t>
              </a:r>
            </a:p>
            <a:p>
              <a:pPr algn="ctr">
                <a:lnSpc>
                  <a:spcPct val="90000"/>
                </a:lnSpc>
                <a:spcBef>
                  <a:spcPts val="400"/>
                </a:spcBef>
              </a:pPr>
              <a:r>
                <a:rPr lang="en-US" altLang="zh-CN" sz="1800" dirty="0">
                  <a:solidFill>
                    <a:srgbClr val="990099"/>
                  </a:solidFill>
                </a:rPr>
                <a:t>&amp;B</a:t>
              </a:r>
            </a:p>
            <a:p>
              <a:pPr algn="ctr">
                <a:lnSpc>
                  <a:spcPct val="90000"/>
                </a:lnSpc>
                <a:spcBef>
                  <a:spcPts val="1500"/>
                </a:spcBef>
              </a:pPr>
              <a:r>
                <a:rPr lang="en-US" altLang="zh-CN" sz="1800" b="1" dirty="0">
                  <a:solidFill>
                    <a:srgbClr val="990099"/>
                  </a:solidFill>
                  <a:latin typeface="宋体" pitchFamily="2" charset="-122"/>
                </a:rPr>
                <a:t>&amp;C</a:t>
              </a:r>
            </a:p>
          </p:txBody>
        </p:sp>
      </p:grp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059"/>
    </mc:Choice>
    <mc:Fallback xmlns="">
      <p:transition spd="slow" advTm="2005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2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392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2350" grpId="0"/>
      <p:bldP spid="20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57</a:t>
            </a:fld>
            <a:endParaRPr lang="en-US" altLang="zh-CN"/>
          </a:p>
        </p:txBody>
      </p:sp>
      <p:sp>
        <p:nvSpPr>
          <p:cNvPr id="25" name="Text Box 200"/>
          <p:cNvSpPr txBox="1">
            <a:spLocks noChangeArrowheads="1"/>
          </p:cNvSpPr>
          <p:nvPr/>
        </p:nvSpPr>
        <p:spPr bwMode="auto">
          <a:xfrm>
            <a:off x="827584" y="5184194"/>
            <a:ext cx="8064896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第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4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章</a:t>
            </a:r>
            <a:r>
              <a:rPr lang="en-US" altLang="zh-CN" sz="2000" dirty="0">
                <a:solidFill>
                  <a:srgbClr val="990099"/>
                </a:solidFill>
                <a:latin typeface="+mn-ea"/>
                <a:ea typeface="+mn-ea"/>
              </a:rPr>
              <a:t>)</a:t>
            </a: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：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若数据从</a:t>
            </a:r>
            <a:r>
              <a:rPr lang="en-US" altLang="zh-CN" sz="2000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单元起采用</a:t>
            </a:r>
            <a:r>
              <a:rPr lang="zh-CN" altLang="en-US" sz="2000" b="1" u="sng" dirty="0">
                <a:solidFill>
                  <a:schemeClr val="tx1"/>
                </a:solidFill>
                <a:latin typeface="+mn-ea"/>
                <a:ea typeface="+mn-ea"/>
              </a:rPr>
              <a:t>边界对齐方式</a:t>
            </a:r>
            <a:r>
              <a:rPr lang="zh-CN" altLang="en-US" sz="2000" b="1" dirty="0">
                <a:solidFill>
                  <a:schemeClr val="tx1"/>
                </a:solidFill>
                <a:latin typeface="+mn-ea"/>
                <a:ea typeface="+mn-ea"/>
              </a:rPr>
              <a:t>存放，结果如何？</a:t>
            </a:r>
            <a:endParaRPr lang="en-US" altLang="zh-CN" sz="2000" b="1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55" name="Text Box 7"/>
          <p:cNvSpPr txBox="1">
            <a:spLocks noChangeArrowheads="1"/>
          </p:cNvSpPr>
          <p:nvPr/>
        </p:nvSpPr>
        <p:spPr bwMode="auto">
          <a:xfrm>
            <a:off x="1475656" y="4581128"/>
            <a:ext cx="504056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41H</a:t>
            </a:r>
          </a:p>
        </p:txBody>
      </p:sp>
      <p:sp>
        <p:nvSpPr>
          <p:cNvPr id="56" name="Text Box 7"/>
          <p:cNvSpPr txBox="1">
            <a:spLocks noChangeArrowheads="1"/>
          </p:cNvSpPr>
          <p:nvPr/>
        </p:nvSpPr>
        <p:spPr bwMode="auto">
          <a:xfrm>
            <a:off x="1979712" y="4581128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2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3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57" name="组合 56"/>
          <p:cNvGrpSpPr/>
          <p:nvPr/>
        </p:nvGrpSpPr>
        <p:grpSpPr>
          <a:xfrm>
            <a:off x="971600" y="4293096"/>
            <a:ext cx="7704856" cy="648072"/>
            <a:chOff x="611560" y="4869160"/>
            <a:chExt cx="7704856" cy="648072"/>
          </a:xfrm>
        </p:grpSpPr>
        <p:cxnSp>
          <p:nvCxnSpPr>
            <p:cNvPr id="58" name="直接连接符 57"/>
            <p:cNvCxnSpPr/>
            <p:nvPr/>
          </p:nvCxnSpPr>
          <p:spPr bwMode="auto">
            <a:xfrm>
              <a:off x="111561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59" name="直接连接符 58"/>
            <p:cNvCxnSpPr/>
            <p:nvPr/>
          </p:nvCxnSpPr>
          <p:spPr bwMode="auto">
            <a:xfrm>
              <a:off x="971600" y="5157192"/>
              <a:ext cx="73448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0" name="直接连接符 59"/>
            <p:cNvCxnSpPr/>
            <p:nvPr/>
          </p:nvCxnSpPr>
          <p:spPr bwMode="auto">
            <a:xfrm flipV="1">
              <a:off x="971600" y="5517231"/>
              <a:ext cx="734481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1" name="直接连接符 60"/>
            <p:cNvCxnSpPr/>
            <p:nvPr/>
          </p:nvCxnSpPr>
          <p:spPr bwMode="auto">
            <a:xfrm>
              <a:off x="161967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2" name="直接连接符 61"/>
            <p:cNvCxnSpPr/>
            <p:nvPr/>
          </p:nvCxnSpPr>
          <p:spPr bwMode="auto">
            <a:xfrm>
              <a:off x="363589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3" name="直接连接符 62"/>
            <p:cNvCxnSpPr/>
            <p:nvPr/>
          </p:nvCxnSpPr>
          <p:spPr bwMode="auto">
            <a:xfrm>
              <a:off x="464400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565212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766834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6" name="直接连接符 65"/>
            <p:cNvCxnSpPr/>
            <p:nvPr/>
          </p:nvCxnSpPr>
          <p:spPr bwMode="auto">
            <a:xfrm>
              <a:off x="817240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7" name="直接连接符 66"/>
            <p:cNvCxnSpPr/>
            <p:nvPr/>
          </p:nvCxnSpPr>
          <p:spPr bwMode="auto">
            <a:xfrm>
              <a:off x="212372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262778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313184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>
              <a:off x="615617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>
              <a:off x="666023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2" name="直接连接符 71"/>
            <p:cNvCxnSpPr/>
            <p:nvPr/>
          </p:nvCxnSpPr>
          <p:spPr bwMode="auto">
            <a:xfrm>
              <a:off x="716428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3" name="直接连接符 72"/>
            <p:cNvCxnSpPr/>
            <p:nvPr/>
          </p:nvCxnSpPr>
          <p:spPr bwMode="auto">
            <a:xfrm>
              <a:off x="514806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74" name="直接连接符 73"/>
            <p:cNvCxnSpPr/>
            <p:nvPr/>
          </p:nvCxnSpPr>
          <p:spPr bwMode="auto">
            <a:xfrm>
              <a:off x="413995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75" name="Text Box 7"/>
            <p:cNvSpPr txBox="1">
              <a:spLocks noChangeArrowheads="1"/>
            </p:cNvSpPr>
            <p:nvPr/>
          </p:nvSpPr>
          <p:spPr bwMode="auto">
            <a:xfrm>
              <a:off x="1187624" y="4869160"/>
              <a:ext cx="7056784" cy="279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dirty="0">
                  <a:solidFill>
                    <a:schemeClr val="tx1"/>
                  </a:solidFill>
                </a:rPr>
                <a:t> 2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3    4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5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6 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7    8  </a:t>
              </a:r>
              <a:r>
                <a:rPr lang="en-US" altLang="zh-CN" sz="1600" spc="-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9 </a:t>
              </a:r>
              <a:r>
                <a:rPr lang="en-US" altLang="zh-CN" sz="1600" spc="1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10</a:t>
              </a:r>
              <a:r>
                <a:rPr lang="en-US" altLang="zh-CN" sz="1600" spc="3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11   12   13</a:t>
              </a:r>
              <a:r>
                <a:rPr lang="en-US" altLang="zh-CN" sz="1600" spc="200" dirty="0">
                  <a:solidFill>
                    <a:schemeClr val="tx1"/>
                  </a:solidFill>
                </a:rPr>
                <a:t>  </a:t>
              </a:r>
              <a:r>
                <a:rPr lang="en-US" altLang="zh-CN" sz="1600" dirty="0">
                  <a:solidFill>
                    <a:schemeClr val="tx1"/>
                  </a:solidFill>
                </a:rPr>
                <a:t>14   15</a:t>
              </a:r>
            </a:p>
          </p:txBody>
        </p:sp>
        <p:sp>
          <p:nvSpPr>
            <p:cNvPr id="76" name="Text Box 7"/>
            <p:cNvSpPr txBox="1">
              <a:spLocks noChangeArrowheads="1"/>
            </p:cNvSpPr>
            <p:nvPr/>
          </p:nvSpPr>
          <p:spPr bwMode="auto">
            <a:xfrm>
              <a:off x="611560" y="5157192"/>
              <a:ext cx="504056" cy="351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</p:txBody>
        </p:sp>
      </p:grpSp>
      <p:sp>
        <p:nvSpPr>
          <p:cNvPr id="77" name="Text Box 7"/>
          <p:cNvSpPr txBox="1">
            <a:spLocks noChangeArrowheads="1"/>
          </p:cNvSpPr>
          <p:nvPr/>
        </p:nvSpPr>
        <p:spPr bwMode="auto">
          <a:xfrm>
            <a:off x="3995936" y="4581128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FFH</a:t>
            </a:r>
          </a:p>
        </p:txBody>
      </p:sp>
      <p:sp>
        <p:nvSpPr>
          <p:cNvPr id="78" name="Text Box 7"/>
          <p:cNvSpPr txBox="1">
            <a:spLocks noChangeArrowheads="1"/>
          </p:cNvSpPr>
          <p:nvPr/>
        </p:nvSpPr>
        <p:spPr bwMode="auto">
          <a:xfrm>
            <a:off x="5004048" y="4581128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40H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00H</a:t>
            </a:r>
          </a:p>
        </p:txBody>
      </p:sp>
      <p:sp>
        <p:nvSpPr>
          <p:cNvPr id="79" name="Text Box 7"/>
          <p:cNvSpPr txBox="1">
            <a:spLocks noChangeArrowheads="1"/>
          </p:cNvSpPr>
          <p:nvPr/>
        </p:nvSpPr>
        <p:spPr bwMode="auto">
          <a:xfrm>
            <a:off x="6012160" y="4581128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00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00</a:t>
            </a:r>
            <a:r>
              <a:rPr lang="en-US" altLang="zh-CN" sz="1800" b="1" dirty="0" err="1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2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20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3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42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</a:p>
        </p:txBody>
      </p:sp>
      <p:sp>
        <p:nvSpPr>
          <p:cNvPr id="80" name="Text Box 7"/>
          <p:cNvSpPr txBox="1">
            <a:spLocks noChangeArrowheads="1"/>
          </p:cNvSpPr>
          <p:nvPr/>
        </p:nvSpPr>
        <p:spPr bwMode="auto">
          <a:xfrm>
            <a:off x="1475656" y="5949280"/>
            <a:ext cx="504056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tIns="0" rIns="18000" bIns="0" anchor="ctr" anchorCtr="0"/>
          <a:lstStyle/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41H</a:t>
            </a:r>
          </a:p>
        </p:txBody>
      </p:sp>
      <p:sp>
        <p:nvSpPr>
          <p:cNvPr id="81" name="Text Box 7"/>
          <p:cNvSpPr txBox="1">
            <a:spLocks noChangeArrowheads="1"/>
          </p:cNvSpPr>
          <p:nvPr/>
        </p:nvSpPr>
        <p:spPr bwMode="auto">
          <a:xfrm>
            <a:off x="2483768" y="5949280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2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r>
              <a:rPr lang="en-US" altLang="zh-CN" sz="1800" b="1" spc="3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 err="1">
                <a:solidFill>
                  <a:schemeClr val="accent2"/>
                </a:solidFill>
                <a:latin typeface="宋体" pitchFamily="2" charset="-122"/>
              </a:rPr>
              <a:t>FFH</a:t>
            </a:r>
            <a:endParaRPr lang="en-US" altLang="zh-CN" sz="1800" b="1" dirty="0">
              <a:solidFill>
                <a:schemeClr val="accent2"/>
              </a:solidFill>
              <a:latin typeface="宋体" pitchFamily="2" charset="-122"/>
            </a:endParaRPr>
          </a:p>
        </p:txBody>
      </p:sp>
      <p:grpSp>
        <p:nvGrpSpPr>
          <p:cNvPr id="82" name="组合 81"/>
          <p:cNvGrpSpPr/>
          <p:nvPr/>
        </p:nvGrpSpPr>
        <p:grpSpPr>
          <a:xfrm>
            <a:off x="971600" y="5661248"/>
            <a:ext cx="7704856" cy="648072"/>
            <a:chOff x="611560" y="4869160"/>
            <a:chExt cx="7704856" cy="648072"/>
          </a:xfrm>
        </p:grpSpPr>
        <p:cxnSp>
          <p:nvCxnSpPr>
            <p:cNvPr id="83" name="直接连接符 82"/>
            <p:cNvCxnSpPr/>
            <p:nvPr/>
          </p:nvCxnSpPr>
          <p:spPr bwMode="auto">
            <a:xfrm>
              <a:off x="111561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4" name="直接连接符 83"/>
            <p:cNvCxnSpPr/>
            <p:nvPr/>
          </p:nvCxnSpPr>
          <p:spPr bwMode="auto">
            <a:xfrm>
              <a:off x="971600" y="5157192"/>
              <a:ext cx="73448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5" name="直接连接符 84"/>
            <p:cNvCxnSpPr/>
            <p:nvPr/>
          </p:nvCxnSpPr>
          <p:spPr bwMode="auto">
            <a:xfrm flipV="1">
              <a:off x="971600" y="5517231"/>
              <a:ext cx="7344816" cy="1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6" name="直接连接符 85"/>
            <p:cNvCxnSpPr/>
            <p:nvPr/>
          </p:nvCxnSpPr>
          <p:spPr bwMode="auto">
            <a:xfrm>
              <a:off x="161967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86"/>
            <p:cNvCxnSpPr/>
            <p:nvPr/>
          </p:nvCxnSpPr>
          <p:spPr bwMode="auto">
            <a:xfrm>
              <a:off x="363589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8" name="直接连接符 87"/>
            <p:cNvCxnSpPr/>
            <p:nvPr/>
          </p:nvCxnSpPr>
          <p:spPr bwMode="auto">
            <a:xfrm>
              <a:off x="464400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9" name="直接连接符 88"/>
            <p:cNvCxnSpPr/>
            <p:nvPr/>
          </p:nvCxnSpPr>
          <p:spPr bwMode="auto">
            <a:xfrm>
              <a:off x="565212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0" name="直接连接符 89"/>
            <p:cNvCxnSpPr/>
            <p:nvPr/>
          </p:nvCxnSpPr>
          <p:spPr bwMode="auto">
            <a:xfrm>
              <a:off x="766834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1" name="直接连接符 90"/>
            <p:cNvCxnSpPr/>
            <p:nvPr/>
          </p:nvCxnSpPr>
          <p:spPr bwMode="auto">
            <a:xfrm>
              <a:off x="817240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2" name="直接连接符 91"/>
            <p:cNvCxnSpPr/>
            <p:nvPr/>
          </p:nvCxnSpPr>
          <p:spPr bwMode="auto">
            <a:xfrm>
              <a:off x="212372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3" name="直接连接符 92"/>
            <p:cNvCxnSpPr/>
            <p:nvPr/>
          </p:nvCxnSpPr>
          <p:spPr bwMode="auto">
            <a:xfrm>
              <a:off x="262778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4" name="直接连接符 93"/>
            <p:cNvCxnSpPr/>
            <p:nvPr/>
          </p:nvCxnSpPr>
          <p:spPr bwMode="auto">
            <a:xfrm>
              <a:off x="3131840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5" name="直接连接符 94"/>
            <p:cNvCxnSpPr/>
            <p:nvPr/>
          </p:nvCxnSpPr>
          <p:spPr bwMode="auto">
            <a:xfrm>
              <a:off x="6156176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6" name="直接连接符 95"/>
            <p:cNvCxnSpPr/>
            <p:nvPr/>
          </p:nvCxnSpPr>
          <p:spPr bwMode="auto">
            <a:xfrm>
              <a:off x="666023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7" name="直接连接符 96"/>
            <p:cNvCxnSpPr/>
            <p:nvPr/>
          </p:nvCxnSpPr>
          <p:spPr bwMode="auto">
            <a:xfrm>
              <a:off x="7164288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8" name="直接连接符 97"/>
            <p:cNvCxnSpPr/>
            <p:nvPr/>
          </p:nvCxnSpPr>
          <p:spPr bwMode="auto">
            <a:xfrm>
              <a:off x="5148064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99" name="直接连接符 98"/>
            <p:cNvCxnSpPr/>
            <p:nvPr/>
          </p:nvCxnSpPr>
          <p:spPr bwMode="auto">
            <a:xfrm>
              <a:off x="4139952" y="5157192"/>
              <a:ext cx="0" cy="36004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00" name="Text Box 7"/>
            <p:cNvSpPr txBox="1">
              <a:spLocks noChangeArrowheads="1"/>
            </p:cNvSpPr>
            <p:nvPr/>
          </p:nvSpPr>
          <p:spPr bwMode="auto">
            <a:xfrm>
              <a:off x="1187624" y="4869160"/>
              <a:ext cx="7056784" cy="27914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>
                <a:lnSpc>
                  <a:spcPct val="90000"/>
                </a:lnSpc>
              </a:pP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 2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3    4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5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6 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7    8  </a:t>
              </a:r>
              <a:r>
                <a:rPr lang="en-US" altLang="zh-CN" sz="1600" b="1" spc="-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9 </a:t>
              </a:r>
              <a:r>
                <a:rPr lang="en-US" altLang="zh-CN" sz="1600" b="1" spc="1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10</a:t>
              </a:r>
              <a:r>
                <a:rPr lang="en-US" altLang="zh-CN" sz="1600" b="1" spc="3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11   12   13</a:t>
              </a:r>
              <a:r>
                <a:rPr lang="en-US" altLang="zh-CN" sz="1600" b="1" spc="200" dirty="0">
                  <a:solidFill>
                    <a:schemeClr val="tx1"/>
                  </a:solidFill>
                  <a:latin typeface="宋体" pitchFamily="2" charset="-122"/>
                </a:rPr>
                <a:t>  </a:t>
              </a:r>
              <a:r>
                <a:rPr lang="en-US" altLang="zh-CN" sz="1600" b="1" dirty="0">
                  <a:solidFill>
                    <a:schemeClr val="tx1"/>
                  </a:solidFill>
                  <a:latin typeface="宋体" pitchFamily="2" charset="-122"/>
                </a:rPr>
                <a:t>14   15</a:t>
              </a:r>
            </a:p>
          </p:txBody>
        </p:sp>
        <p:sp>
          <p:nvSpPr>
            <p:cNvPr id="101" name="Text Box 7"/>
            <p:cNvSpPr txBox="1">
              <a:spLocks noChangeArrowheads="1"/>
            </p:cNvSpPr>
            <p:nvPr/>
          </p:nvSpPr>
          <p:spPr bwMode="auto">
            <a:xfrm>
              <a:off x="611560" y="5157192"/>
              <a:ext cx="504056" cy="35115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MEM</a:t>
              </a:r>
            </a:p>
          </p:txBody>
        </p:sp>
      </p:grpSp>
      <p:sp>
        <p:nvSpPr>
          <p:cNvPr id="102" name="Text Box 7"/>
          <p:cNvSpPr txBox="1">
            <a:spLocks noChangeArrowheads="1"/>
          </p:cNvSpPr>
          <p:nvPr/>
        </p:nvSpPr>
        <p:spPr bwMode="auto">
          <a:xfrm>
            <a:off x="4499992" y="5949280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DCH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FFH</a:t>
            </a:r>
          </a:p>
        </p:txBody>
      </p:sp>
      <p:sp>
        <p:nvSpPr>
          <p:cNvPr id="103" name="Text Box 7"/>
          <p:cNvSpPr txBox="1">
            <a:spLocks noChangeArrowheads="1"/>
          </p:cNvSpPr>
          <p:nvPr/>
        </p:nvSpPr>
        <p:spPr bwMode="auto">
          <a:xfrm>
            <a:off x="5508104" y="5949280"/>
            <a:ext cx="1008112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40H</a:t>
            </a:r>
            <a:r>
              <a:rPr lang="en-US" altLang="zh-CN" sz="1800" b="1" spc="400" dirty="0">
                <a:solidFill>
                  <a:schemeClr val="accent2"/>
                </a:solidFill>
                <a:latin typeface="宋体" pitchFamily="2" charset="-122"/>
              </a:rPr>
              <a:t> </a:t>
            </a:r>
            <a:r>
              <a:rPr lang="en-US" altLang="zh-CN" sz="1800" b="1" dirty="0">
                <a:solidFill>
                  <a:schemeClr val="accent2"/>
                </a:solidFill>
                <a:latin typeface="宋体" pitchFamily="2" charset="-122"/>
              </a:rPr>
              <a:t>00H</a:t>
            </a:r>
          </a:p>
        </p:txBody>
      </p:sp>
      <p:sp>
        <p:nvSpPr>
          <p:cNvPr id="104" name="Text Box 7"/>
          <p:cNvSpPr txBox="1">
            <a:spLocks noChangeArrowheads="1"/>
          </p:cNvSpPr>
          <p:nvPr/>
        </p:nvSpPr>
        <p:spPr bwMode="auto">
          <a:xfrm>
            <a:off x="6516216" y="5949280"/>
            <a:ext cx="2016224" cy="351151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50400" tIns="0" rIns="18000" bIns="0" anchor="ctr" anchorCtr="0"/>
          <a:lstStyle/>
          <a:p>
            <a:pPr>
              <a:lnSpc>
                <a:spcPct val="90000"/>
              </a:lnSpc>
            </a:pPr>
            <a:r>
              <a:rPr lang="en-US" altLang="zh-CN" sz="1800" dirty="0">
                <a:solidFill>
                  <a:srgbClr val="C00000"/>
                </a:solidFill>
              </a:rPr>
              <a:t>00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4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 err="1">
                <a:solidFill>
                  <a:srgbClr val="C00000"/>
                </a:solidFill>
              </a:rPr>
              <a:t>00</a:t>
            </a:r>
            <a:r>
              <a:rPr lang="en-US" altLang="zh-CN" sz="1800" b="1" dirty="0" err="1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2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20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  <a:r>
              <a:rPr lang="en-US" altLang="zh-CN" sz="1800" b="1" spc="300" dirty="0">
                <a:solidFill>
                  <a:srgbClr val="C00000"/>
                </a:solidFill>
                <a:latin typeface="宋体" pitchFamily="2" charset="-122"/>
              </a:rPr>
              <a:t> </a:t>
            </a:r>
            <a:r>
              <a:rPr lang="en-US" altLang="zh-CN" sz="1800" dirty="0">
                <a:solidFill>
                  <a:srgbClr val="C00000"/>
                </a:solidFill>
              </a:rPr>
              <a:t>42</a:t>
            </a:r>
            <a:r>
              <a:rPr lang="en-US" altLang="zh-CN" sz="1800" b="1" dirty="0">
                <a:solidFill>
                  <a:srgbClr val="C00000"/>
                </a:solidFill>
                <a:latin typeface="宋体" pitchFamily="2" charset="-122"/>
              </a:rPr>
              <a:t>H</a:t>
            </a:r>
          </a:p>
        </p:txBody>
      </p:sp>
      <p:sp>
        <p:nvSpPr>
          <p:cNvPr id="106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  <p:sp>
        <p:nvSpPr>
          <p:cNvPr id="109" name="矩形 108"/>
          <p:cNvSpPr/>
          <p:nvPr/>
        </p:nvSpPr>
        <p:spPr bwMode="auto">
          <a:xfrm>
            <a:off x="1527851" y="4609703"/>
            <a:ext cx="421381" cy="30600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512" y="465053"/>
            <a:ext cx="8784976" cy="39780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800080"/>
                </a:solidFill>
                <a:latin typeface="+mn-ea"/>
                <a:ea typeface="+mn-ea"/>
              </a:rPr>
              <a:t>   测试</a:t>
            </a:r>
            <a:r>
              <a:rPr lang="en-US" altLang="zh-CN" b="1" dirty="0">
                <a:solidFill>
                  <a:srgbClr val="800080"/>
                </a:solidFill>
                <a:latin typeface="+mn-ea"/>
                <a:ea typeface="+mn-ea"/>
              </a:rPr>
              <a:t>—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IA32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计算机中，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按字节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编址，数据在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MEM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中采用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小端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方式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存放。下列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语句中，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数据从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2#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存储单元起</a:t>
            </a:r>
            <a:r>
              <a:rPr lang="zh-CN" altLang="en-US" sz="2200" b="1" u="sng" dirty="0">
                <a:solidFill>
                  <a:schemeClr val="tx1"/>
                </a:solidFill>
                <a:latin typeface="+mn-ea"/>
                <a:ea typeface="+mn-ea"/>
              </a:rPr>
              <a:t>连续</a:t>
            </a:r>
            <a:r>
              <a:rPr lang="zh-CN" altLang="en-US" sz="2200" b="1" dirty="0">
                <a:solidFill>
                  <a:schemeClr val="tx1"/>
                </a:solidFill>
                <a:latin typeface="+mn-ea"/>
                <a:ea typeface="+mn-ea"/>
              </a:rPr>
              <a:t>存放，写出存放结果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char a=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A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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;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//ASCII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码为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41H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z="2200" b="1" dirty="0" err="1">
                <a:solidFill>
                  <a:schemeClr val="tx1"/>
                </a:solidFill>
                <a:latin typeface="+mn-ea"/>
                <a:ea typeface="+mn-ea"/>
              </a:rPr>
              <a:t>int</a:t>
            </a:r>
            <a:r>
              <a:rPr lang="en-US" altLang="zh-CN" sz="2200" b="1" dirty="0">
                <a:solidFill>
                  <a:schemeClr val="tx1"/>
                </a:solidFill>
                <a:latin typeface="+mn-ea"/>
                <a:ea typeface="+mn-ea"/>
              </a:rPr>
              <a:t> b=-36; </a:t>
            </a:r>
          </a:p>
          <a:p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      short c=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b,d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=</a:t>
            </a:r>
            <a:r>
              <a:rPr lang="en-US" altLang="zh-CN" sz="2200" dirty="0" err="1">
                <a:solidFill>
                  <a:schemeClr val="tx1"/>
                </a:solidFill>
                <a:latin typeface="+mn-ea"/>
              </a:rPr>
              <a:t>a&amp;c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;</a:t>
            </a:r>
            <a:endParaRPr lang="en-US" altLang="zh-CN" sz="2200" b="1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      float e=40;</a:t>
            </a:r>
            <a:endParaRPr lang="en-US" altLang="zh-CN" sz="2200" dirty="0">
              <a:solidFill>
                <a:srgbClr val="990099"/>
              </a:solidFill>
              <a:latin typeface="+mn-ea"/>
              <a:ea typeface="+mn-ea"/>
            </a:endParaRPr>
          </a:p>
          <a:p>
            <a:pPr>
              <a:spcBef>
                <a:spcPts val="30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数据表示为：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①机器数长度分别为</a:t>
            </a:r>
            <a:r>
              <a:rPr lang="zh-CN" altLang="en-US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1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4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2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</a:rPr>
              <a:t>4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</a:rPr>
              <a:t>个字节；</a:t>
            </a:r>
            <a:endParaRPr lang="en-US" altLang="zh-CN" sz="2200" dirty="0">
              <a:solidFill>
                <a:schemeClr val="tx1"/>
              </a:solidFill>
              <a:latin typeface="+mn-ea"/>
              <a:ea typeface="+mn-ea"/>
            </a:endParaRPr>
          </a:p>
          <a:p>
            <a:pPr>
              <a:spcBef>
                <a:spcPts val="0"/>
              </a:spcBef>
            </a:pP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        ②编码为 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41H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FFFFFFDCH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FFDCH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0040H</a:t>
            </a:r>
            <a:r>
              <a:rPr lang="en-US" altLang="zh-CN" sz="2200" baseline="-1800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zh-CN" altLang="en-US" sz="2200" dirty="0">
                <a:solidFill>
                  <a:schemeClr val="tx1"/>
                </a:solidFill>
                <a:latin typeface="+mn-ea"/>
                <a:ea typeface="+mn-ea"/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  <a:latin typeface="+mn-ea"/>
                <a:ea typeface="+mn-ea"/>
              </a:rPr>
              <a:t>42200000H</a:t>
            </a:r>
          </a:p>
          <a:p>
            <a:pPr>
              <a:spcBef>
                <a:spcPts val="0"/>
              </a:spcBef>
            </a:pPr>
            <a:r>
              <a:rPr lang="en-US" altLang="zh-CN" sz="2200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sz="2200" dirty="0">
                <a:solidFill>
                  <a:schemeClr val="accent2"/>
                </a:solidFill>
                <a:latin typeface="+mn-ea"/>
                <a:ea typeface="+mn-ea"/>
              </a:rPr>
              <a:t>存放结果为：</a:t>
            </a:r>
            <a:endParaRPr lang="en-US" altLang="zh-CN" sz="2200" dirty="0">
              <a:solidFill>
                <a:schemeClr val="accent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2024287" y="4609703"/>
            <a:ext cx="1938122" cy="306000"/>
            <a:chOff x="2024287" y="4581128"/>
            <a:chExt cx="1938122" cy="306000"/>
          </a:xfrm>
        </p:grpSpPr>
        <p:sp>
          <p:nvSpPr>
            <p:cNvPr id="118" name="矩形 117"/>
            <p:cNvSpPr/>
            <p:nvPr/>
          </p:nvSpPr>
          <p:spPr bwMode="auto">
            <a:xfrm>
              <a:off x="2024287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9" name="矩形 118"/>
            <p:cNvSpPr/>
            <p:nvPr/>
          </p:nvSpPr>
          <p:spPr bwMode="auto">
            <a:xfrm>
              <a:off x="2535963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0" name="矩形 119"/>
            <p:cNvSpPr/>
            <p:nvPr/>
          </p:nvSpPr>
          <p:spPr bwMode="auto">
            <a:xfrm>
              <a:off x="3032399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1" name="矩形 120"/>
            <p:cNvSpPr/>
            <p:nvPr/>
          </p:nvSpPr>
          <p:spPr bwMode="auto">
            <a:xfrm>
              <a:off x="3541028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037464" y="4609703"/>
            <a:ext cx="933057" cy="306000"/>
            <a:chOff x="4037464" y="4581128"/>
            <a:chExt cx="933057" cy="306000"/>
          </a:xfrm>
        </p:grpSpPr>
        <p:sp>
          <p:nvSpPr>
            <p:cNvPr id="122" name="矩形 121"/>
            <p:cNvSpPr/>
            <p:nvPr/>
          </p:nvSpPr>
          <p:spPr bwMode="auto">
            <a:xfrm>
              <a:off x="4037464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3" name="矩形 122"/>
            <p:cNvSpPr/>
            <p:nvPr/>
          </p:nvSpPr>
          <p:spPr bwMode="auto">
            <a:xfrm>
              <a:off x="4549140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6" name="组合 5"/>
          <p:cNvGrpSpPr/>
          <p:nvPr/>
        </p:nvGrpSpPr>
        <p:grpSpPr>
          <a:xfrm>
            <a:off x="5053196" y="4609703"/>
            <a:ext cx="925437" cy="306000"/>
            <a:chOff x="5053196" y="4581128"/>
            <a:chExt cx="925437" cy="306000"/>
          </a:xfrm>
        </p:grpSpPr>
        <p:sp>
          <p:nvSpPr>
            <p:cNvPr id="124" name="矩形 123"/>
            <p:cNvSpPr/>
            <p:nvPr/>
          </p:nvSpPr>
          <p:spPr bwMode="auto">
            <a:xfrm>
              <a:off x="5053196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5" name="矩形 124"/>
            <p:cNvSpPr/>
            <p:nvPr/>
          </p:nvSpPr>
          <p:spPr bwMode="auto">
            <a:xfrm>
              <a:off x="5557252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7" name="组合 6"/>
          <p:cNvGrpSpPr/>
          <p:nvPr/>
        </p:nvGrpSpPr>
        <p:grpSpPr>
          <a:xfrm>
            <a:off x="6053688" y="4609703"/>
            <a:ext cx="2449798" cy="306000"/>
            <a:chOff x="6053688" y="4581128"/>
            <a:chExt cx="2449798" cy="306000"/>
          </a:xfrm>
        </p:grpSpPr>
        <p:sp>
          <p:nvSpPr>
            <p:cNvPr id="126" name="矩形 125"/>
            <p:cNvSpPr/>
            <p:nvPr/>
          </p:nvSpPr>
          <p:spPr bwMode="auto">
            <a:xfrm>
              <a:off x="6053688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7" name="矩形 126"/>
            <p:cNvSpPr/>
            <p:nvPr/>
          </p:nvSpPr>
          <p:spPr bwMode="auto">
            <a:xfrm>
              <a:off x="6565364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8" name="矩形 127"/>
            <p:cNvSpPr/>
            <p:nvPr/>
          </p:nvSpPr>
          <p:spPr bwMode="auto">
            <a:xfrm>
              <a:off x="7061800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9" name="矩形 128"/>
            <p:cNvSpPr/>
            <p:nvPr/>
          </p:nvSpPr>
          <p:spPr bwMode="auto">
            <a:xfrm>
              <a:off x="7570429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0" name="矩形 129"/>
            <p:cNvSpPr/>
            <p:nvPr/>
          </p:nvSpPr>
          <p:spPr bwMode="auto">
            <a:xfrm>
              <a:off x="8082105" y="4581128"/>
              <a:ext cx="421381" cy="30600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08" name="矩形 107"/>
          <p:cNvSpPr/>
          <p:nvPr/>
        </p:nvSpPr>
        <p:spPr bwMode="auto">
          <a:xfrm>
            <a:off x="5148064" y="3140968"/>
            <a:ext cx="194421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0" name="矩形 109"/>
          <p:cNvSpPr/>
          <p:nvPr/>
        </p:nvSpPr>
        <p:spPr bwMode="auto">
          <a:xfrm>
            <a:off x="2627784" y="3547078"/>
            <a:ext cx="540000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4" name="矩形 113"/>
          <p:cNvSpPr/>
          <p:nvPr/>
        </p:nvSpPr>
        <p:spPr bwMode="auto">
          <a:xfrm>
            <a:off x="3383868" y="3547078"/>
            <a:ext cx="143262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5" name="矩形 114"/>
          <p:cNvSpPr/>
          <p:nvPr/>
        </p:nvSpPr>
        <p:spPr bwMode="auto">
          <a:xfrm>
            <a:off x="5111659" y="3547078"/>
            <a:ext cx="828494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6" name="矩形 115"/>
          <p:cNvSpPr/>
          <p:nvPr/>
        </p:nvSpPr>
        <p:spPr bwMode="auto">
          <a:xfrm>
            <a:off x="6156176" y="3547078"/>
            <a:ext cx="86409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sp>
        <p:nvSpPr>
          <p:cNvPr id="117" name="矩形 116"/>
          <p:cNvSpPr/>
          <p:nvPr/>
        </p:nvSpPr>
        <p:spPr bwMode="auto">
          <a:xfrm>
            <a:off x="7236296" y="3547078"/>
            <a:ext cx="143262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indent="0" algn="l" defTabSz="914400" rtl="0" eaLnBrk="1" fontAlgn="base" latinLnBrk="0" hangingPunct="1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CN" altLang="en-US" sz="2400" b="1" i="0" u="none" strike="noStrike" cap="none" normalizeH="0" baseline="0">
              <a:ln>
                <a:noFill/>
              </a:ln>
              <a:solidFill>
                <a:srgbClr val="CC3300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28" name="组合 27"/>
          <p:cNvGrpSpPr/>
          <p:nvPr/>
        </p:nvGrpSpPr>
        <p:grpSpPr>
          <a:xfrm>
            <a:off x="2411760" y="3847214"/>
            <a:ext cx="2088232" cy="585453"/>
            <a:chOff x="2411760" y="3468446"/>
            <a:chExt cx="2088232" cy="585453"/>
          </a:xfrm>
        </p:grpSpPr>
        <p:cxnSp>
          <p:nvCxnSpPr>
            <p:cNvPr id="24" name="直接箭头连接符 23"/>
            <p:cNvCxnSpPr/>
            <p:nvPr/>
          </p:nvCxnSpPr>
          <p:spPr bwMode="auto">
            <a:xfrm flipH="1">
              <a:off x="2411760" y="3468446"/>
              <a:ext cx="2088232" cy="585453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105" name="直接箭头连接符 104"/>
            <p:cNvCxnSpPr/>
            <p:nvPr/>
          </p:nvCxnSpPr>
          <p:spPr bwMode="auto">
            <a:xfrm flipH="1">
              <a:off x="2897784" y="3487174"/>
              <a:ext cx="1242168" cy="566725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  <p:sp>
        <p:nvSpPr>
          <p:cNvPr id="49" name="Text Box 131"/>
          <p:cNvSpPr txBox="1">
            <a:spLocks noChangeArrowheads="1"/>
          </p:cNvSpPr>
          <p:nvPr/>
        </p:nvSpPr>
        <p:spPr bwMode="auto">
          <a:xfrm>
            <a:off x="5111658" y="1447559"/>
            <a:ext cx="3564798" cy="1534399"/>
          </a:xfrm>
          <a:prstGeom prst="rect">
            <a:avLst/>
          </a:prstGeom>
          <a:noFill/>
          <a:ln w="15875">
            <a:solidFill>
              <a:schemeClr val="tx1">
                <a:lumMod val="65000"/>
                <a:lumOff val="35000"/>
              </a:schemeClr>
            </a:solidFill>
            <a:prstDash val="dashDot"/>
            <a:miter lim="800000"/>
            <a:headEnd/>
            <a:tailEnd/>
          </a:ln>
          <a:effectLst/>
        </p:spPr>
        <p:txBody>
          <a:bodyPr wrap="square" b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小端方式存放</a:t>
            </a:r>
            <a:r>
              <a:rPr lang="en-US" altLang="zh-CN" sz="2000" dirty="0">
                <a:solidFill>
                  <a:srgbClr val="990099"/>
                </a:solidFill>
              </a:rPr>
              <a:t>—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  </a:t>
            </a:r>
            <a:r>
              <a:rPr lang="zh-CN" altLang="en-US" sz="2000" dirty="0">
                <a:solidFill>
                  <a:schemeClr val="tx1"/>
                </a:solidFill>
              </a:rPr>
              <a:t>数据</a:t>
            </a:r>
            <a:r>
              <a:rPr lang="zh-CN" altLang="en-US" sz="2000" u="sng" dirty="0">
                <a:solidFill>
                  <a:schemeClr val="tx1"/>
                </a:solidFill>
              </a:rPr>
              <a:t>按字节顺序</a:t>
            </a:r>
            <a:r>
              <a:rPr lang="zh-CN" altLang="en-US" sz="2000" dirty="0">
                <a:solidFill>
                  <a:schemeClr val="tx1"/>
                </a:solidFill>
              </a:rPr>
              <a:t>存放，</a:t>
            </a:r>
            <a:r>
              <a:rPr lang="zh-CN" altLang="en-US" sz="2000" u="sng" dirty="0">
                <a:solidFill>
                  <a:schemeClr val="tx1"/>
                </a:solidFill>
              </a:rPr>
              <a:t>地址最小</a:t>
            </a:r>
            <a:r>
              <a:rPr lang="zh-CN" altLang="en-US" sz="2000" dirty="0">
                <a:solidFill>
                  <a:schemeClr val="tx1"/>
                </a:solidFill>
              </a:rPr>
              <a:t>的单元存放</a:t>
            </a:r>
            <a:r>
              <a:rPr lang="zh-CN" altLang="en-US" sz="2000" u="sng" dirty="0">
                <a:solidFill>
                  <a:schemeClr val="tx1"/>
                </a:solidFill>
              </a:rPr>
              <a:t>最低有效字节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如：数据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放在</a:t>
            </a:r>
            <a:r>
              <a:rPr lang="en-US" altLang="zh-CN" sz="1800" dirty="0">
                <a:solidFill>
                  <a:schemeClr val="tx1"/>
                </a:solidFill>
              </a:rPr>
              <a:t>40#</a:t>
            </a:r>
            <a:r>
              <a:rPr lang="zh-CN" altLang="en-US" sz="1800" dirty="0">
                <a:solidFill>
                  <a:schemeClr val="tx1"/>
                </a:solidFill>
              </a:rPr>
              <a:t>～</a:t>
            </a:r>
            <a:r>
              <a:rPr lang="en-US" altLang="zh-CN" sz="1800" dirty="0">
                <a:solidFill>
                  <a:schemeClr val="tx1"/>
                </a:solidFill>
              </a:rPr>
              <a:t>43#</a:t>
            </a:r>
            <a:r>
              <a:rPr lang="zh-CN" altLang="en-US" sz="1800" dirty="0">
                <a:solidFill>
                  <a:schemeClr val="tx1"/>
                </a:solidFill>
              </a:rPr>
              <a:t>单元时，</a:t>
            </a:r>
            <a:r>
              <a:rPr lang="en-US" altLang="zh-CN" sz="1800" dirty="0">
                <a:solidFill>
                  <a:schemeClr val="tx1"/>
                </a:solidFill>
              </a:rPr>
              <a:t>40#</a:t>
            </a:r>
            <a:r>
              <a:rPr lang="zh-CN" altLang="en-US" sz="1800" dirty="0">
                <a:solidFill>
                  <a:schemeClr val="tx1"/>
                </a:solidFill>
              </a:rPr>
              <a:t>单元存放</a:t>
            </a: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,…</a:t>
            </a:r>
          </a:p>
        </p:txBody>
      </p:sp>
      <p:sp>
        <p:nvSpPr>
          <p:cNvPr id="107" name="AutoShape 2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514875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1" name="AutoShape 62">
            <a:hlinkClick r:id="rId4" action="ppaction://hlinkpres?slideindex=47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</p:spTree>
    <p:extLst>
      <p:ext uri="{BB962C8B-B14F-4D97-AF65-F5344CB8AC3E}">
        <p14:creationId xmlns:p14="http://schemas.microsoft.com/office/powerpoint/2010/main" val="8736870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1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6" dur="5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5" dur="500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76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1" dur="500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2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10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8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3" dur="500"/>
                                        <p:tgtEl>
                                          <p:spTgt spid="10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9" dur="500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  <p:bldP spid="80" grpId="0"/>
      <p:bldP spid="81" grpId="0"/>
      <p:bldP spid="102" grpId="0"/>
      <p:bldP spid="103" grpId="0"/>
      <p:bldP spid="104" grpId="0"/>
      <p:bldP spid="109" grpId="0" animBg="1"/>
      <p:bldP spid="108" grpId="0" animBg="1"/>
      <p:bldP spid="110" grpId="0" animBg="1"/>
      <p:bldP spid="114" grpId="0" animBg="1"/>
      <p:bldP spid="115" grpId="0" animBg="1"/>
      <p:bldP spid="116" grpId="0" animBg="1"/>
      <p:bldP spid="11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854C23-CC31-439B-B534-2E21AC938859}" type="slidenum">
              <a:rPr lang="en-US" altLang="zh-CN"/>
              <a:pPr/>
              <a:t>58</a:t>
            </a:fld>
            <a:endParaRPr lang="en-US" altLang="zh-CN"/>
          </a:p>
        </p:txBody>
      </p:sp>
      <p:sp>
        <p:nvSpPr>
          <p:cNvPr id="247899" name="Text Box 91"/>
          <p:cNvSpPr txBox="1">
            <a:spLocks noChangeArrowheads="1"/>
          </p:cNvSpPr>
          <p:nvPr/>
        </p:nvSpPr>
        <p:spPr bwMode="auto">
          <a:xfrm>
            <a:off x="838200" y="267370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§2.3 </a:t>
            </a:r>
            <a:r>
              <a:rPr lang="zh-CN" altLang="en-US" sz="2800" dirty="0">
                <a:solidFill>
                  <a:schemeClr val="tx1"/>
                </a:solidFill>
              </a:rPr>
              <a:t>定点数的运算</a:t>
            </a:r>
          </a:p>
        </p:txBody>
      </p:sp>
      <p:sp>
        <p:nvSpPr>
          <p:cNvPr id="12" name="右箭头 11">
            <a:hlinkClick r:id="rId5" action="ppaction://hlinksldjump"/>
          </p:cNvPr>
          <p:cNvSpPr/>
          <p:nvPr/>
        </p:nvSpPr>
        <p:spPr bwMode="auto">
          <a:xfrm>
            <a:off x="7164288" y="260648"/>
            <a:ext cx="1765430" cy="549526"/>
          </a:xfrm>
          <a:prstGeom prst="rightArrow">
            <a:avLst>
              <a:gd name="adj1" fmla="val 51587"/>
              <a:gd name="adj2" fmla="val 41927"/>
            </a:avLst>
          </a:prstGeom>
          <a:solidFill>
            <a:srgbClr val="FFCC99">
              <a:alpha val="80000"/>
            </a:srgbClr>
          </a:solidFill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spAutoFit/>
          </a:bodyPr>
          <a:lstStyle/>
          <a:p>
            <a:pPr algn="ctr">
              <a:lnSpc>
                <a:spcPct val="95000"/>
              </a:lnSpc>
            </a:pPr>
            <a:r>
              <a:rPr lang="zh-CN" altLang="en-US" sz="1800" dirty="0">
                <a:solidFill>
                  <a:schemeClr val="accent2"/>
                </a:solidFill>
              </a:rPr>
              <a:t>回顾逻辑部件</a:t>
            </a:r>
          </a:p>
        </p:txBody>
      </p:sp>
      <p:sp>
        <p:nvSpPr>
          <p:cNvPr id="13" name="Text Box 4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一、定点加减运算</a:t>
            </a: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*运算类型：</a:t>
            </a:r>
            <a:r>
              <a:rPr lang="zh-CN" altLang="en-US" dirty="0">
                <a:solidFill>
                  <a:schemeClr val="tx1"/>
                </a:solidFill>
              </a:rPr>
              <a:t>补码加减、无符号加减，</a:t>
            </a:r>
            <a:r>
              <a:rPr lang="zh-CN" alt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原码加减、移码加减</a:t>
            </a:r>
            <a:endParaRPr lang="en-US" altLang="zh-CN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*运算实现：</a:t>
            </a:r>
            <a:r>
              <a:rPr lang="zh-CN" altLang="en-US" dirty="0">
                <a:solidFill>
                  <a:schemeClr val="tx1"/>
                </a:solidFill>
              </a:rPr>
              <a:t>基于</a:t>
            </a:r>
            <a:r>
              <a:rPr lang="zh-CN" altLang="en-US" u="sng" dirty="0">
                <a:solidFill>
                  <a:schemeClr val="tx1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，需要</a:t>
            </a:r>
            <a:r>
              <a:rPr lang="zh-CN" altLang="en-US" u="sng" dirty="0">
                <a:solidFill>
                  <a:schemeClr val="tx1"/>
                </a:solidFill>
              </a:rPr>
              <a:t>判断溢出</a:t>
            </a:r>
          </a:p>
        </p:txBody>
      </p:sp>
      <p:sp>
        <p:nvSpPr>
          <p:cNvPr id="15" name="Text Box 6"/>
          <p:cNvSpPr txBox="1">
            <a:spLocks noChangeArrowheads="1"/>
          </p:cNvSpPr>
          <p:nvPr/>
        </p:nvSpPr>
        <p:spPr bwMode="auto">
          <a:xfrm>
            <a:off x="179388" y="2757775"/>
            <a:ext cx="8964612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、补码加减运算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16" name="Text Box 7"/>
          <p:cNvSpPr txBox="1">
            <a:spLocks noChangeArrowheads="1"/>
          </p:cNvSpPr>
          <p:nvPr/>
        </p:nvSpPr>
        <p:spPr bwMode="auto">
          <a:xfrm>
            <a:off x="179388" y="3235042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运算规则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*加法：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7" name="Text Box 8"/>
          <p:cNvSpPr txBox="1">
            <a:spLocks noChangeArrowheads="1"/>
          </p:cNvSpPr>
          <p:nvPr/>
        </p:nvSpPr>
        <p:spPr bwMode="auto">
          <a:xfrm>
            <a:off x="5117554" y="2875002"/>
            <a:ext cx="3702918" cy="11935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accent2"/>
                </a:solidFill>
              </a:rPr>
              <a:t>推导</a:t>
            </a:r>
            <a:r>
              <a:rPr lang="en-US" altLang="zh-CN" sz="2000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[A]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+[B]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=(A+B+2M) (mod M)</a:t>
            </a:r>
          </a:p>
          <a:p>
            <a:r>
              <a:rPr lang="en-US" altLang="zh-CN" sz="2000" dirty="0">
                <a:solidFill>
                  <a:schemeClr val="tx1"/>
                </a:solidFill>
              </a:rPr>
              <a:t>          =[A+B]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</a:p>
        </p:txBody>
      </p:sp>
      <p:sp>
        <p:nvSpPr>
          <p:cNvPr id="18" name="Text Box 9"/>
          <p:cNvSpPr txBox="1">
            <a:spLocks noChangeArrowheads="1"/>
          </p:cNvSpPr>
          <p:nvPr/>
        </p:nvSpPr>
        <p:spPr bwMode="auto">
          <a:xfrm>
            <a:off x="179388" y="41490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减法：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(-B)]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3923927" y="3068960"/>
            <a:ext cx="3240361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254254"/>
              <a:gd name="adj6" fmla="val -3643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数据用补码表示→结果为补码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20" name="Text Box 10"/>
          <p:cNvSpPr txBox="1">
            <a:spLocks noChangeArrowheads="1"/>
          </p:cNvSpPr>
          <p:nvPr/>
        </p:nvSpPr>
        <p:spPr bwMode="auto">
          <a:xfrm>
            <a:off x="179388" y="460319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=10111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1475656" y="5108994"/>
            <a:ext cx="6912768" cy="1344342"/>
            <a:chOff x="1619672" y="4893204"/>
            <a:chExt cx="6912768" cy="1344342"/>
          </a:xfrm>
        </p:grpSpPr>
        <p:sp>
          <p:nvSpPr>
            <p:cNvPr id="21" name="Text Box 12"/>
            <p:cNvSpPr txBox="1">
              <a:spLocks noChangeArrowheads="1"/>
            </p:cNvSpPr>
            <p:nvPr/>
          </p:nvSpPr>
          <p:spPr bwMode="auto">
            <a:xfrm>
              <a:off x="1619672" y="4893204"/>
              <a:ext cx="4104456" cy="13443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973263" indent="-1973263"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=01001</a:t>
              </a:r>
              <a:r>
                <a:rPr lang="zh-CN" altLang="en-US" dirty="0">
                  <a:solidFill>
                    <a:schemeClr val="tx1"/>
                  </a:solidFill>
                </a:rPr>
                <a:t>，</a:t>
              </a:r>
              <a:endParaRPr lang="en-US" altLang="zh-CN" dirty="0">
                <a:solidFill>
                  <a:schemeClr val="tx1"/>
                </a:solidFill>
              </a:endParaRPr>
            </a:p>
            <a:p>
              <a:pPr marL="1973263" indent="-1973263"/>
              <a:r>
                <a:rPr lang="en-US" altLang="zh-CN" dirty="0">
                  <a:solidFill>
                    <a:schemeClr val="tx1"/>
                  </a:solidFill>
                </a:rPr>
                <a:t>[A-B]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=[A]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  <a:r>
                <a:rPr lang="en-US" altLang="zh-CN" dirty="0">
                  <a:solidFill>
                    <a:schemeClr val="tx1"/>
                  </a:solidFill>
                </a:rPr>
                <a:t>+[-B]</a:t>
              </a:r>
              <a:r>
                <a:rPr lang="zh-CN" altLang="en-US" baseline="-20000" dirty="0">
                  <a:solidFill>
                    <a:schemeClr val="tx1"/>
                  </a:solidFill>
                </a:rPr>
                <a:t>补</a:t>
              </a:r>
            </a:p>
            <a:p>
              <a:pPr marL="1973263" indent="-1973263">
                <a:lnSpc>
                  <a:spcPct val="114000"/>
                </a:lnSpc>
              </a:pPr>
              <a:r>
                <a:rPr lang="zh-CN" altLang="en-US" dirty="0">
                  <a:solidFill>
                    <a:schemeClr val="tx1"/>
                  </a:solidFill>
                </a:rPr>
                <a:t>     </a:t>
              </a:r>
              <a:r>
                <a:rPr lang="zh-CN" altLang="en-US" sz="2000" dirty="0">
                  <a:solidFill>
                    <a:schemeClr val="tx1"/>
                  </a:solidFill>
                </a:rPr>
                <a:t>  </a:t>
              </a:r>
              <a:r>
                <a:rPr lang="en-US" altLang="zh-CN" dirty="0">
                  <a:solidFill>
                    <a:schemeClr val="tx1"/>
                  </a:solidFill>
                </a:rPr>
                <a:t>=11101+01001=</a:t>
              </a:r>
              <a:r>
                <a:rPr lang="en-US" altLang="zh-CN" dirty="0">
                  <a:solidFill>
                    <a:srgbClr val="990099"/>
                  </a:solidFill>
                </a:rPr>
                <a:t>00110</a:t>
              </a:r>
            </a:p>
          </p:txBody>
        </p:sp>
        <p:sp>
          <p:nvSpPr>
            <p:cNvPr id="23" name="Line 14"/>
            <p:cNvSpPr>
              <a:spLocks noChangeShapeType="1"/>
            </p:cNvSpPr>
            <p:nvPr/>
          </p:nvSpPr>
          <p:spPr bwMode="auto">
            <a:xfrm>
              <a:off x="5868144" y="5565220"/>
              <a:ext cx="118375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Rectangle 15"/>
            <p:cNvSpPr>
              <a:spLocks noChangeArrowheads="1"/>
            </p:cNvSpPr>
            <p:nvPr/>
          </p:nvSpPr>
          <p:spPr bwMode="auto">
            <a:xfrm>
              <a:off x="5868144" y="5591073"/>
              <a:ext cx="214313" cy="288925"/>
            </a:xfrm>
            <a:prstGeom prst="rect">
              <a:avLst/>
            </a:prstGeom>
            <a:solidFill>
              <a:srgbClr val="FFCC99"/>
            </a:solidFill>
            <a:ln w="12700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867200" y="4938588"/>
              <a:ext cx="2665240" cy="1226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  11101 [-3]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+ 01001 [+9]</a:t>
              </a:r>
              <a:r>
                <a:rPr lang="zh-CN" altLang="en-US" sz="2200" baseline="-18000" dirty="0">
                  <a:solidFill>
                    <a:schemeClr val="tx1"/>
                  </a:solidFill>
                </a:rPr>
                <a:t>补</a:t>
              </a:r>
            </a:p>
            <a:p>
              <a:pPr marL="457200" indent="-457200">
                <a:lnSpc>
                  <a:spcPct val="9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1 </a:t>
              </a:r>
              <a:r>
                <a:rPr lang="en-US" altLang="zh-CN" sz="2200" dirty="0">
                  <a:solidFill>
                    <a:srgbClr val="990099"/>
                  </a:solidFill>
                </a:rPr>
                <a:t>00110 [+6]</a:t>
              </a:r>
              <a:r>
                <a:rPr lang="zh-CN" altLang="en-US" sz="2200" baseline="-18000" dirty="0">
                  <a:solidFill>
                    <a:srgbClr val="990099"/>
                  </a:solidFill>
                </a:rPr>
                <a:t>补</a:t>
              </a:r>
              <a:endParaRPr lang="en-US" altLang="zh-CN" sz="2200" baseline="-18000" dirty="0">
                <a:solidFill>
                  <a:srgbClr val="990099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r>
                <a:rPr lang="zh-CN" altLang="en-US" sz="1800" b="0" dirty="0">
                  <a:solidFill>
                    <a:schemeClr val="accent2"/>
                  </a:solidFill>
                </a:rPr>
                <a:t>└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→进位丢弃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(</a:t>
              </a:r>
              <a:r>
                <a:rPr lang="zh-CN" altLang="en-US" sz="1800" dirty="0">
                  <a:solidFill>
                    <a:schemeClr val="accent2"/>
                  </a:solidFill>
                </a:rPr>
                <a:t>有模运算</a:t>
              </a:r>
              <a:r>
                <a:rPr lang="en-US" altLang="zh-CN" sz="1800" dirty="0">
                  <a:solidFill>
                    <a:schemeClr val="accent2"/>
                  </a:solidFill>
                </a:rPr>
                <a:t>)</a:t>
              </a:r>
              <a:endParaRPr lang="zh-CN" altLang="en-US" sz="1800" dirty="0">
                <a:solidFill>
                  <a:schemeClr val="accent2"/>
                </a:solidFill>
              </a:endParaRPr>
            </a:p>
            <a:p>
              <a:pPr marL="457200" indent="-457200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2" name="AutoShape 62">
            <a:hlinkClick r:id="rId6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16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6" name="Text Box 526"/>
          <p:cNvSpPr txBox="1">
            <a:spLocks noChangeArrowheads="1"/>
          </p:cNvSpPr>
          <p:nvPr/>
        </p:nvSpPr>
        <p:spPr bwMode="auto">
          <a:xfrm>
            <a:off x="179512" y="764704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无符号的加减、移位、乘法的运算规则、部件组织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27" name="Text Box 6"/>
          <p:cNvSpPr txBox="1">
            <a:spLocks noChangeArrowheads="1"/>
          </p:cNvSpPr>
          <p:nvPr/>
        </p:nvSpPr>
        <p:spPr bwMode="auto">
          <a:xfrm>
            <a:off x="179512" y="5445224"/>
            <a:ext cx="29523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运算的逻辑实现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溢出判断逻辑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grpSp>
        <p:nvGrpSpPr>
          <p:cNvPr id="8" name="组合 7"/>
          <p:cNvGrpSpPr/>
          <p:nvPr/>
        </p:nvGrpSpPr>
        <p:grpSpPr>
          <a:xfrm>
            <a:off x="2195736" y="2275786"/>
            <a:ext cx="1656184" cy="1585262"/>
            <a:chOff x="2195736" y="2275786"/>
            <a:chExt cx="1656184" cy="1585262"/>
          </a:xfrm>
        </p:grpSpPr>
        <p:cxnSp>
          <p:nvCxnSpPr>
            <p:cNvPr id="4" name="直接箭头连接符 3"/>
            <p:cNvCxnSpPr/>
            <p:nvPr/>
          </p:nvCxnSpPr>
          <p:spPr bwMode="auto">
            <a:xfrm>
              <a:off x="3383868" y="2757776"/>
              <a:ext cx="468052" cy="110327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9" name="直接箭头连接符 28"/>
            <p:cNvCxnSpPr/>
            <p:nvPr/>
          </p:nvCxnSpPr>
          <p:spPr bwMode="auto">
            <a:xfrm flipH="1">
              <a:off x="2195736" y="2275786"/>
              <a:ext cx="468051" cy="158526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triangle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Tm="6899"/>
    </mc:Choice>
    <mc:Fallback xmlns="">
      <p:transition spd="slow" advTm="6899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12" presetClass="entr" presetSubtype="1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34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3" dur="7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4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13" grpId="0" animBg="1"/>
      <p:bldP spid="14" grpId="0"/>
      <p:bldP spid="15" grpId="0"/>
      <p:bldP spid="16" grpId="0"/>
      <p:bldP spid="17" grpId="0"/>
      <p:bldP spid="18" grpId="0"/>
      <p:bldP spid="19" grpId="0" animBg="1"/>
      <p:bldP spid="19" grpId="1" animBg="1"/>
      <p:bldP spid="20" grpId="0"/>
      <p:bldP spid="27" grpId="0"/>
      <p:bldP spid="27" grpId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0BFB0-A0E8-4555-BE80-C0615EF03C20}" type="slidenum">
              <a:rPr lang="en-US" altLang="zh-CN"/>
              <a:pPr/>
              <a:t>59</a:t>
            </a:fld>
            <a:endParaRPr lang="en-US" altLang="zh-CN"/>
          </a:p>
        </p:txBody>
      </p:sp>
      <p:sp>
        <p:nvSpPr>
          <p:cNvPr id="261284" name="Text Box 16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A=-01010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B=+01101</a:t>
            </a:r>
            <a:r>
              <a:rPr lang="zh-CN" altLang="en-US" dirty="0">
                <a:solidFill>
                  <a:schemeClr val="tx1"/>
                </a:solidFill>
              </a:rPr>
              <a:t>，求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61288" name="Text Box 168"/>
          <p:cNvSpPr txBox="1">
            <a:spLocks noChangeArrowheads="1"/>
          </p:cNvSpPr>
          <p:nvPr/>
        </p:nvSpPr>
        <p:spPr bwMode="auto">
          <a:xfrm>
            <a:off x="1331516" y="764704"/>
            <a:ext cx="7704980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=001101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=110110+001101=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000011</a:t>
            </a:r>
            <a:r>
              <a:rPr lang="zh-CN" altLang="en-US" dirty="0">
                <a:solidFill>
                  <a:schemeClr val="tx1"/>
                </a:solidFill>
              </a:rPr>
              <a:t>， 结果对</a:t>
            </a:r>
            <a:endParaRPr lang="en-US" altLang="zh-CN" dirty="0">
              <a:solidFill>
                <a:schemeClr val="tx1"/>
              </a:solidFill>
            </a:endParaRPr>
          </a:p>
          <a:p>
            <a:pPr marL="1973263" indent="-1973263"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+[-B]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=110110+110011=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101001</a:t>
            </a:r>
            <a:r>
              <a:rPr lang="zh-CN" altLang="en-US" dirty="0">
                <a:solidFill>
                  <a:schemeClr val="tx1"/>
                </a:solidFill>
              </a:rPr>
              <a:t>，结果对</a:t>
            </a:r>
          </a:p>
        </p:txBody>
      </p:sp>
      <p:sp>
        <p:nvSpPr>
          <p:cNvPr id="261296" name="Text Box 176"/>
          <p:cNvSpPr txBox="1">
            <a:spLocks noChangeArrowheads="1"/>
          </p:cNvSpPr>
          <p:nvPr/>
        </p:nvSpPr>
        <p:spPr bwMode="auto">
          <a:xfrm>
            <a:off x="179388" y="5755322"/>
            <a:ext cx="896461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619250" indent="-1619250"/>
            <a:r>
              <a:rPr lang="en-US" altLang="zh-CN" dirty="0">
                <a:solidFill>
                  <a:srgbClr val="990099"/>
                </a:solidFill>
              </a:rPr>
              <a:t>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spc="-100" dirty="0">
                <a:solidFill>
                  <a:schemeClr val="tx1"/>
                </a:solidFill>
              </a:rPr>
              <a:t>整数用</a:t>
            </a:r>
            <a:r>
              <a:rPr lang="en-US" altLang="zh-CN" spc="-100" dirty="0">
                <a:solidFill>
                  <a:schemeClr val="tx1"/>
                </a:solidFill>
              </a:rPr>
              <a:t>8</a:t>
            </a:r>
            <a:r>
              <a:rPr lang="zh-CN" altLang="en-US" spc="-100" dirty="0">
                <a:solidFill>
                  <a:schemeClr val="tx1"/>
                </a:solidFill>
              </a:rPr>
              <a:t>位补码表示，</a:t>
            </a:r>
            <a:r>
              <a:rPr lang="en-US" altLang="zh-CN" spc="-100" dirty="0">
                <a:solidFill>
                  <a:schemeClr val="tx1"/>
                </a:solidFill>
              </a:rPr>
              <a:t>A=+15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B=+24</a:t>
            </a:r>
            <a:r>
              <a:rPr lang="zh-CN" altLang="en-US" spc="-100" dirty="0">
                <a:solidFill>
                  <a:schemeClr val="tx1"/>
                </a:solidFill>
              </a:rPr>
              <a:t>，求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endParaRPr lang="en-US" altLang="zh-CN" spc="-100" baseline="-18000" dirty="0">
              <a:solidFill>
                <a:schemeClr val="tx1"/>
              </a:solidFill>
            </a:endParaRPr>
          </a:p>
        </p:txBody>
      </p:sp>
      <p:sp>
        <p:nvSpPr>
          <p:cNvPr id="261297" name="Text Box 177"/>
          <p:cNvSpPr txBox="1">
            <a:spLocks noChangeArrowheads="1"/>
          </p:cNvSpPr>
          <p:nvPr/>
        </p:nvSpPr>
        <p:spPr bwMode="auto">
          <a:xfrm>
            <a:off x="179388" y="4789601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运算特征：</a:t>
            </a:r>
            <a:r>
              <a:rPr lang="zh-CN" altLang="en-US" dirty="0">
                <a:solidFill>
                  <a:schemeClr val="tx1"/>
                </a:solidFill>
              </a:rPr>
              <a:t>①减法</a:t>
            </a:r>
            <a:r>
              <a:rPr lang="zh-CN" altLang="en-US" dirty="0">
                <a:solidFill>
                  <a:srgbClr val="990099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不比较大小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</a:t>
            </a:r>
            <a:r>
              <a:rPr lang="zh-CN" altLang="en-US" dirty="0">
                <a:solidFill>
                  <a:schemeClr val="tx1"/>
                </a:solidFill>
              </a:rPr>
              <a:t>②符号</a:t>
            </a:r>
            <a:r>
              <a:rPr lang="zh-CN" altLang="en-US" dirty="0">
                <a:solidFill>
                  <a:srgbClr val="990099"/>
                </a:solidFill>
              </a:rPr>
              <a:t>可以</a:t>
            </a:r>
            <a:r>
              <a:rPr lang="zh-CN" altLang="en-US" dirty="0">
                <a:solidFill>
                  <a:schemeClr val="tx1"/>
                </a:solidFill>
              </a:rPr>
              <a:t>与数值一起运算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25"/>
          <p:cNvSpPr txBox="1">
            <a:spLocks noChangeArrowheads="1"/>
          </p:cNvSpPr>
          <p:nvPr/>
        </p:nvSpPr>
        <p:spPr bwMode="auto">
          <a:xfrm>
            <a:off x="179388" y="2096413"/>
            <a:ext cx="8964612" cy="26622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位补码加减运算</a:t>
            </a:r>
            <a:r>
              <a:rPr lang="zh-CN" altLang="en-US" u="sng" dirty="0">
                <a:solidFill>
                  <a:schemeClr val="tx1"/>
                </a:solidFill>
              </a:rPr>
              <a:t>结果正确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u="sng" dirty="0">
                <a:solidFill>
                  <a:srgbClr val="C00000"/>
                </a:solidFill>
              </a:rPr>
              <a:t>不溢出时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符号特征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3+2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3-(-2)  3+(-2)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3-2   -3+2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-3-(-2)   -3+(-2)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-3-2</a:t>
            </a: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([+3]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([-3]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tx1"/>
                </a:solidFill>
              </a:rPr>
              <a:t>+ 0010</a:t>
            </a:r>
            <a:r>
              <a:rPr lang="en-US" altLang="zh-CN" sz="2000" dirty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+ 1110</a:t>
            </a:r>
            <a:r>
              <a:rPr lang="en-US" altLang="zh-CN" sz="2000" dirty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+ 0010</a:t>
            </a:r>
            <a:r>
              <a:rPr lang="en-US" altLang="zh-CN" sz="2000" dirty="0">
                <a:solidFill>
                  <a:schemeClr val="tx1"/>
                </a:solidFill>
              </a:rPr>
              <a:t>([+2]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+ 1110</a:t>
            </a:r>
            <a:r>
              <a:rPr lang="en-US" altLang="zh-CN" sz="2000" dirty="0">
                <a:solidFill>
                  <a:schemeClr val="tx1"/>
                </a:solidFill>
              </a:rPr>
              <a:t>([-2]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  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本身＝本身</a:t>
            </a:r>
            <a:r>
              <a:rPr lang="en-US" altLang="zh-CN" sz="1600" dirty="0">
                <a:solidFill>
                  <a:schemeClr val="tx1"/>
                </a:solidFill>
              </a:rPr>
              <a:t>]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补数＝本身</a:t>
            </a:r>
            <a:r>
              <a:rPr lang="en-US" altLang="zh-CN" sz="1600" dirty="0">
                <a:solidFill>
                  <a:schemeClr val="tx1"/>
                </a:solidFill>
              </a:rPr>
              <a:t>]   [</a:t>
            </a:r>
            <a:r>
              <a:rPr lang="zh-CN" altLang="en-US" sz="1600" dirty="0">
                <a:solidFill>
                  <a:schemeClr val="tx1"/>
                </a:solidFill>
              </a:rPr>
              <a:t>本身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补数＝补数</a:t>
            </a:r>
            <a:r>
              <a:rPr lang="en-US" altLang="zh-CN" sz="1600" dirty="0">
                <a:solidFill>
                  <a:schemeClr val="tx1"/>
                </a:solidFill>
              </a:rPr>
              <a:t>]    [</a:t>
            </a:r>
            <a:r>
              <a:rPr lang="zh-CN" altLang="en-US" sz="1600" dirty="0">
                <a:solidFill>
                  <a:schemeClr val="tx1"/>
                </a:solidFill>
              </a:rPr>
              <a:t>补数</a:t>
            </a:r>
            <a:r>
              <a:rPr lang="en-US" altLang="zh-CN" sz="1600" dirty="0">
                <a:solidFill>
                  <a:schemeClr val="tx1"/>
                </a:solidFill>
              </a:rPr>
              <a:t>+</a:t>
            </a:r>
            <a:r>
              <a:rPr lang="zh-CN" altLang="en-US" sz="1600" dirty="0">
                <a:solidFill>
                  <a:schemeClr val="tx1"/>
                </a:solidFill>
              </a:rPr>
              <a:t>补数＝补数</a:t>
            </a:r>
            <a:r>
              <a:rPr lang="en-US" altLang="zh-CN" sz="1600" dirty="0">
                <a:solidFill>
                  <a:schemeClr val="tx1"/>
                </a:solidFill>
              </a:rPr>
              <a:t>]</a:t>
            </a:r>
          </a:p>
          <a:p>
            <a:pPr>
              <a:spcBef>
                <a:spcPts val="300"/>
              </a:spcBef>
            </a:pPr>
            <a:r>
              <a:rPr lang="en-US" altLang="zh-CN" sz="1600" dirty="0">
                <a:solidFill>
                  <a:schemeClr val="tx1"/>
                </a:solidFill>
              </a:rPr>
              <a:t>     [</a:t>
            </a:r>
            <a:r>
              <a:rPr lang="zh-CN" altLang="en-US" sz="1600" dirty="0">
                <a:solidFill>
                  <a:schemeClr val="tx1"/>
                </a:solidFill>
              </a:rPr>
              <a:t>符号位＝正</a:t>
            </a:r>
            <a:r>
              <a:rPr lang="en-US" altLang="zh-CN" sz="1600" dirty="0">
                <a:solidFill>
                  <a:schemeClr val="tx1"/>
                </a:solidFill>
              </a:rPr>
              <a:t>]        [</a:t>
            </a:r>
            <a:r>
              <a:rPr lang="zh-CN" altLang="en-US" sz="1600" dirty="0">
                <a:solidFill>
                  <a:schemeClr val="tx1"/>
                </a:solidFill>
              </a:rPr>
              <a:t>符号位＝正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zh-CN" altLang="en-US" sz="1600" dirty="0">
                <a:solidFill>
                  <a:srgbClr val="FF3399"/>
                </a:solidFill>
              </a:rPr>
              <a:t>  </a:t>
            </a:r>
            <a:r>
              <a:rPr lang="zh-CN" altLang="en-US" sz="1600" dirty="0">
                <a:solidFill>
                  <a:schemeClr val="tx1"/>
                </a:solidFill>
              </a:rPr>
              <a:t>     </a:t>
            </a:r>
            <a:r>
              <a:rPr lang="en-US" altLang="zh-CN" sz="1600" dirty="0">
                <a:solidFill>
                  <a:schemeClr val="tx1"/>
                </a:solidFill>
              </a:rPr>
              <a:t>[</a:t>
            </a:r>
            <a:r>
              <a:rPr lang="zh-CN" altLang="en-US" sz="1600" dirty="0">
                <a:solidFill>
                  <a:schemeClr val="tx1"/>
                </a:solidFill>
              </a:rPr>
              <a:t>符号位＝负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  <a:r>
              <a:rPr lang="zh-CN" altLang="en-US" sz="1600" dirty="0">
                <a:solidFill>
                  <a:srgbClr val="FF3399"/>
                </a:solidFill>
              </a:rPr>
              <a:t>  </a:t>
            </a:r>
            <a:r>
              <a:rPr lang="en-US" altLang="zh-CN" sz="1600" dirty="0">
                <a:solidFill>
                  <a:schemeClr val="tx1"/>
                </a:solidFill>
              </a:rPr>
              <a:t>      [</a:t>
            </a:r>
            <a:r>
              <a:rPr lang="zh-CN" altLang="en-US" sz="1600" dirty="0">
                <a:solidFill>
                  <a:schemeClr val="tx1"/>
                </a:solidFill>
              </a:rPr>
              <a:t>符号位＝负</a:t>
            </a:r>
            <a:r>
              <a:rPr lang="en-US" altLang="zh-CN" sz="1600" dirty="0">
                <a:solidFill>
                  <a:schemeClr val="tx1"/>
                </a:solidFill>
              </a:rPr>
              <a:t>] </a:t>
            </a:r>
          </a:p>
        </p:txBody>
      </p:sp>
      <p:sp>
        <p:nvSpPr>
          <p:cNvPr id="2" name="圆角右箭头 1"/>
          <p:cNvSpPr/>
          <p:nvPr/>
        </p:nvSpPr>
        <p:spPr bwMode="auto">
          <a:xfrm rot="10800000">
            <a:off x="6192688" y="4784592"/>
            <a:ext cx="1187624" cy="741168"/>
          </a:xfrm>
          <a:prstGeom prst="bentArrow">
            <a:avLst>
              <a:gd name="adj1" fmla="val 9883"/>
              <a:gd name="adj2" fmla="val 15870"/>
              <a:gd name="adj3" fmla="val 32559"/>
              <a:gd name="adj4" fmla="val 43750"/>
            </a:avLst>
          </a:prstGeom>
          <a:noFill/>
          <a:ln w="15875">
            <a:solidFill>
              <a:schemeClr val="tx1"/>
            </a:solidFill>
            <a:prstDash val="sysDash"/>
            <a:round/>
            <a:headEnd/>
            <a:tailEnd/>
          </a:ln>
          <a:effectLst/>
        </p:spPr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5" name="音频 4">
            <a:hlinkClick r:id="" action="ppaction://media"/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tretch>
            <a:fillRect/>
          </a:stretch>
        </p:blipFill>
        <p:spPr>
          <a:xfrm>
            <a:off x="8440738" y="6154738"/>
            <a:ext cx="487362" cy="487362"/>
          </a:xfrm>
          <a:prstGeom prst="rect">
            <a:avLst/>
          </a:prstGeom>
        </p:spPr>
      </p:pic>
      <p:grpSp>
        <p:nvGrpSpPr>
          <p:cNvPr id="6" name="组合 5"/>
          <p:cNvGrpSpPr/>
          <p:nvPr/>
        </p:nvGrpSpPr>
        <p:grpSpPr>
          <a:xfrm>
            <a:off x="2051374" y="4293096"/>
            <a:ext cx="6697214" cy="472118"/>
            <a:chOff x="2051374" y="4261158"/>
            <a:chExt cx="6697214" cy="472118"/>
          </a:xfrm>
        </p:grpSpPr>
        <p:sp>
          <p:nvSpPr>
            <p:cNvPr id="17" name="Text Box 25"/>
            <p:cNvSpPr txBox="1">
              <a:spLocks noChangeArrowheads="1"/>
            </p:cNvSpPr>
            <p:nvPr/>
          </p:nvSpPr>
          <p:spPr bwMode="auto">
            <a:xfrm>
              <a:off x="2051720" y="4333166"/>
              <a:ext cx="6696868" cy="40011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>
                <a:spcBef>
                  <a:spcPts val="300"/>
                </a:spcBef>
              </a:pP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zh-CN" altLang="en-US" sz="1600" dirty="0">
                  <a:solidFill>
                    <a:schemeClr val="tx1"/>
                  </a:solidFill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r>
                <a:rPr lang="en-US" altLang="zh-CN" sz="1600" dirty="0">
                  <a:solidFill>
                    <a:schemeClr val="tx1"/>
                  </a:solidFill>
                </a:rPr>
                <a:t>                   </a:t>
              </a:r>
              <a:r>
                <a:rPr lang="zh-CN" altLang="en-US" sz="1600" dirty="0">
                  <a:solidFill>
                    <a:srgbClr val="FF3399"/>
                  </a:solidFill>
                </a:rPr>
                <a:t>√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cxnSp>
          <p:nvCxnSpPr>
            <p:cNvPr id="22" name="直接箭头连接符 21"/>
            <p:cNvCxnSpPr/>
            <p:nvPr/>
          </p:nvCxnSpPr>
          <p:spPr bwMode="auto">
            <a:xfrm flipH="1">
              <a:off x="2051374" y="4261158"/>
              <a:ext cx="216370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3" name="直接箭头连接符 22"/>
            <p:cNvCxnSpPr/>
            <p:nvPr/>
          </p:nvCxnSpPr>
          <p:spPr bwMode="auto">
            <a:xfrm flipH="1">
              <a:off x="4111142" y="4261158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4" name="直接箭头连接符 23"/>
            <p:cNvCxnSpPr/>
            <p:nvPr/>
          </p:nvCxnSpPr>
          <p:spPr bwMode="auto">
            <a:xfrm flipH="1">
              <a:off x="6155830" y="4261158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  <p:cxnSp>
          <p:nvCxnSpPr>
            <p:cNvPr id="25" name="直接箭头连接符 24"/>
            <p:cNvCxnSpPr/>
            <p:nvPr/>
          </p:nvCxnSpPr>
          <p:spPr bwMode="auto">
            <a:xfrm flipH="1">
              <a:off x="8316070" y="4261158"/>
              <a:ext cx="216196" cy="14401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 w="sm" len="sm"/>
            </a:ln>
            <a:effectLst/>
          </p:spPr>
        </p:cxnSp>
      </p:grp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8343"/>
    </mc:Choice>
    <mc:Fallback xmlns="">
      <p:transition spd="slow" advTm="18343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128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128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128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2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53" dur="1" fill="hold"/>
                                        <p:tgtEl>
                                          <p:spTgt spid="5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8" dur="500"/>
                                        <p:tgtEl>
                                          <p:spTgt spid="261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500"/>
                            </p:stCondLst>
                            <p:childTnLst>
                              <p:par>
                                <p:cTn id="60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261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68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5"/>
                </p:tgtEl>
              </p:cMediaNode>
            </p:audio>
          </p:childTnLst>
        </p:cTn>
      </p:par>
    </p:tnLst>
    <p:bldLst>
      <p:bldP spid="261296" grpId="0"/>
      <p:bldP spid="261297" grpId="0"/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Box 13"/>
          <p:cNvSpPr txBox="1">
            <a:spLocks noChangeArrowheads="1"/>
          </p:cNvSpPr>
          <p:nvPr/>
        </p:nvSpPr>
        <p:spPr bwMode="auto">
          <a:xfrm>
            <a:off x="143893" y="836712"/>
            <a:ext cx="3492003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数学上的数据：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336800" indent="-2336800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 marL="2336800" indent="-2336800"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2336800" indent="-2336800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机器数：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2511425" indent="-2511425">
              <a:lnSpc>
                <a:spcPct val="90000"/>
              </a:lnSpc>
            </a:pPr>
            <a:r>
              <a:rPr lang="zh-CN" altLang="en-US" sz="2000" b="0" dirty="0">
                <a:solidFill>
                  <a:schemeClr val="tx1"/>
                </a:solidFill>
              </a:rPr>
              <a:t> 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 marL="2511425" indent="-2511425"/>
            <a:endParaRPr lang="en-US" altLang="zh-CN" sz="2000" dirty="0">
              <a:solidFill>
                <a:schemeClr val="accent2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真值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 marL="2511425" indent="-2511425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机器数编码的类型：     </a:t>
            </a:r>
            <a:endParaRPr lang="zh-CN" altLang="en-US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dirty="0">
                <a:solidFill>
                  <a:schemeClr val="accent2"/>
                </a:solidFill>
              </a:rPr>
              <a:t>     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A79AC3-BB89-4712-9B53-08A29ECD413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196612" name="Text Box 4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二、机器数及其编码</a:t>
            </a:r>
          </a:p>
        </p:txBody>
      </p:sp>
      <p:sp>
        <p:nvSpPr>
          <p:cNvPr id="17" name="Text Box 349"/>
          <p:cNvSpPr txBox="1">
            <a:spLocks noChangeArrowheads="1"/>
          </p:cNvSpPr>
          <p:nvPr/>
        </p:nvSpPr>
        <p:spPr bwMode="auto">
          <a:xfrm>
            <a:off x="539551" y="5733256"/>
            <a:ext cx="8568953" cy="400110"/>
          </a:xfrm>
          <a:prstGeom prst="rect">
            <a:avLst/>
          </a:prstGeom>
          <a:solidFill>
            <a:srgbClr val="CCFFFF">
              <a:alpha val="80000"/>
            </a:srgbClr>
          </a:solidFill>
          <a:ln w="15875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FF3399"/>
                </a:solidFill>
              </a:rPr>
              <a:t>PPT</a:t>
            </a:r>
            <a:r>
              <a:rPr lang="zh-CN" altLang="en-US" sz="2000" dirty="0">
                <a:solidFill>
                  <a:srgbClr val="FF3399"/>
                </a:solidFill>
              </a:rPr>
              <a:t>约定：</a:t>
            </a:r>
            <a:r>
              <a:rPr lang="zh-CN" altLang="en-US" sz="2000" dirty="0">
                <a:solidFill>
                  <a:schemeClr val="tx1"/>
                </a:solidFill>
              </a:rPr>
              <a:t>本章数据的</a:t>
            </a:r>
            <a:r>
              <a:rPr lang="zh-CN" altLang="en-US" sz="2000" u="sng" dirty="0">
                <a:solidFill>
                  <a:schemeClr val="tx1"/>
                </a:solidFill>
              </a:rPr>
              <a:t>书写方式</a:t>
            </a:r>
            <a:r>
              <a:rPr lang="zh-CN" altLang="en-US" sz="2000" dirty="0">
                <a:solidFill>
                  <a:schemeClr val="tx1"/>
                </a:solidFill>
              </a:rPr>
              <a:t>默认为二进制、省略后缀</a:t>
            </a:r>
            <a:r>
              <a:rPr lang="en-US" altLang="zh-CN" sz="2000" dirty="0">
                <a:solidFill>
                  <a:schemeClr val="tx1"/>
                </a:solidFill>
              </a:rPr>
              <a:t>B</a:t>
            </a:r>
            <a:r>
              <a:rPr lang="zh-CN" altLang="en-US" sz="2000" dirty="0">
                <a:solidFill>
                  <a:schemeClr val="tx1"/>
                </a:solidFill>
              </a:rPr>
              <a:t>，特殊说明除外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7740352" y="3468349"/>
            <a:ext cx="609972" cy="216025"/>
            <a:chOff x="7543378" y="3760465"/>
            <a:chExt cx="609972" cy="216025"/>
          </a:xfrm>
        </p:grpSpPr>
        <p:sp>
          <p:nvSpPr>
            <p:cNvPr id="13" name="Text Box 39"/>
            <p:cNvSpPr txBox="1">
              <a:spLocks noChangeArrowheads="1"/>
            </p:cNvSpPr>
            <p:nvPr/>
          </p:nvSpPr>
          <p:spPr bwMode="auto">
            <a:xfrm>
              <a:off x="7543378" y="3760466"/>
              <a:ext cx="263968" cy="216024"/>
            </a:xfrm>
            <a:prstGeom prst="rect">
              <a:avLst/>
            </a:prstGeom>
            <a:solidFill>
              <a:srgbClr val="FFCC99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14" name="Text Box 39"/>
            <p:cNvSpPr txBox="1">
              <a:spLocks noChangeArrowheads="1"/>
            </p:cNvSpPr>
            <p:nvPr/>
          </p:nvSpPr>
          <p:spPr bwMode="auto">
            <a:xfrm>
              <a:off x="7805899" y="3760465"/>
              <a:ext cx="347451" cy="216024"/>
            </a:xfrm>
            <a:prstGeom prst="rect">
              <a:avLst/>
            </a:prstGeom>
            <a:solidFill>
              <a:srgbClr val="99CCFF"/>
            </a:solidFill>
            <a:ln w="12700" algn="ctr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6" name="Text Box 34"/>
          <p:cNvSpPr txBox="1">
            <a:spLocks noChangeArrowheads="1"/>
          </p:cNvSpPr>
          <p:nvPr/>
        </p:nvSpPr>
        <p:spPr bwMode="auto">
          <a:xfrm>
            <a:off x="1655935" y="2617434"/>
            <a:ext cx="7236545" cy="16881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>
                <a:solidFill>
                  <a:schemeClr val="tx1"/>
                </a:solidFill>
              </a:rPr>
              <a:t> 指计算机内部</a:t>
            </a:r>
            <a:r>
              <a:rPr lang="zh-CN" altLang="en-US" u="sng" dirty="0">
                <a:solidFill>
                  <a:srgbClr val="990099"/>
                </a:solidFill>
              </a:rPr>
              <a:t>用编码表示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marL="2511425" indent="-2511425">
              <a:lnSpc>
                <a:spcPct val="90000"/>
              </a:lnSpc>
            </a:pPr>
            <a:r>
              <a:rPr lang="zh-CN" altLang="en-US" sz="1800" b="0" dirty="0">
                <a:solidFill>
                  <a:schemeClr val="tx1"/>
                </a:solidFill>
              </a:rPr>
              <a:t>         └</a:t>
            </a:r>
            <a:r>
              <a:rPr lang="zh-CN" altLang="en-US" sz="1800" dirty="0">
                <a:solidFill>
                  <a:schemeClr val="tx1"/>
                </a:solidFill>
              </a:rPr>
              <a:t>→二进制→</a:t>
            </a:r>
            <a:r>
              <a:rPr lang="zh-CN" altLang="en-US" sz="1800" b="0" dirty="0">
                <a:solidFill>
                  <a:schemeClr val="tx1"/>
                </a:solidFill>
              </a:rPr>
              <a:t>┘    └</a:t>
            </a:r>
            <a:r>
              <a:rPr lang="zh-CN" altLang="en-US" sz="1800" dirty="0">
                <a:solidFill>
                  <a:schemeClr val="tx1"/>
                </a:solidFill>
              </a:rPr>
              <a:t>→包括符号、小数点的表示</a:t>
            </a:r>
            <a:endParaRPr lang="en-US" altLang="zh-CN" sz="1800" b="0" dirty="0">
              <a:solidFill>
                <a:schemeClr val="tx1"/>
              </a:solidFill>
            </a:endParaRPr>
          </a:p>
          <a:p>
            <a:pPr marL="2511425" indent="-2511425"/>
            <a:r>
              <a:rPr lang="zh-CN" altLang="en-US" sz="2000" dirty="0">
                <a:solidFill>
                  <a:schemeClr val="tx1"/>
                </a:solidFill>
              </a:rPr>
              <a:t>如：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en-US" altLang="zh-CN" sz="2000" dirty="0">
                <a:solidFill>
                  <a:schemeClr val="tx1"/>
                </a:solidFill>
              </a:rPr>
              <a:t>→(</a:t>
            </a:r>
            <a:r>
              <a:rPr lang="en-US" altLang="zh-CN" sz="2000" dirty="0">
                <a:solidFill>
                  <a:srgbClr val="FF33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10101)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accent2"/>
                </a:solidFill>
              </a:rPr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 marL="2511425" indent="-2511425">
              <a:spcBef>
                <a:spcPts val="300"/>
              </a:spcBef>
            </a:pPr>
            <a:r>
              <a:rPr lang="zh-CN" altLang="en-US" sz="16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指数学上带</a:t>
            </a:r>
            <a:r>
              <a:rPr lang="en-US" altLang="zh-CN" dirty="0">
                <a:solidFill>
                  <a:schemeClr val="tx1"/>
                </a:solidFill>
              </a:rPr>
              <a:t>+/-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zh-CN" altLang="en-US" dirty="0">
                <a:solidFill>
                  <a:schemeClr val="tx1"/>
                </a:solidFill>
              </a:rPr>
              <a:t>的数据</a:t>
            </a:r>
          </a:p>
        </p:txBody>
      </p:sp>
      <p:sp>
        <p:nvSpPr>
          <p:cNvPr id="18" name="Text Box 35"/>
          <p:cNvSpPr txBox="1">
            <a:spLocks noChangeArrowheads="1"/>
          </p:cNvSpPr>
          <p:nvPr/>
        </p:nvSpPr>
        <p:spPr bwMode="auto">
          <a:xfrm>
            <a:off x="1872084" y="4653136"/>
            <a:ext cx="723642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511425" indent="-2511425"/>
            <a:r>
              <a:rPr lang="zh-CN" altLang="en-US" dirty="0">
                <a:solidFill>
                  <a:schemeClr val="tx1"/>
                </a:solidFill>
              </a:rPr>
              <a:t>便于硬件</a:t>
            </a:r>
            <a:r>
              <a:rPr lang="zh-CN" altLang="en-US" u="sng" dirty="0">
                <a:solidFill>
                  <a:schemeClr val="tx1"/>
                </a:solidFill>
              </a:rPr>
              <a:t>实现运算</a:t>
            </a:r>
            <a:r>
              <a:rPr lang="zh-CN" altLang="en-US" sz="18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spc="-130" dirty="0">
                <a:solidFill>
                  <a:schemeClr val="tx1"/>
                </a:solidFill>
              </a:rPr>
              <a:t>如符号</a:t>
            </a:r>
            <a:r>
              <a:rPr lang="en-US" altLang="zh-CN" sz="2000" spc="-130" dirty="0">
                <a:solidFill>
                  <a:schemeClr val="tx1"/>
                </a:solidFill>
              </a:rPr>
              <a:t>/</a:t>
            </a:r>
            <a:r>
              <a:rPr lang="zh-CN" altLang="en-US" sz="2000" spc="-130" dirty="0">
                <a:solidFill>
                  <a:schemeClr val="tx1"/>
                </a:solidFill>
              </a:rPr>
              <a:t>数值</a:t>
            </a:r>
            <a:r>
              <a:rPr lang="zh-CN" altLang="en-US" sz="2000" u="sng" spc="-130" dirty="0">
                <a:solidFill>
                  <a:srgbClr val="990099"/>
                </a:solidFill>
              </a:rPr>
              <a:t>一起</a:t>
            </a:r>
            <a:r>
              <a:rPr lang="zh-CN" altLang="en-US" sz="2000" spc="-130" dirty="0">
                <a:solidFill>
                  <a:schemeClr val="tx1"/>
                </a:solidFill>
              </a:rPr>
              <a:t>运算、减法</a:t>
            </a:r>
            <a:r>
              <a:rPr lang="zh-CN" altLang="en-US" sz="2000" u="sng" spc="-130" dirty="0">
                <a:solidFill>
                  <a:srgbClr val="990099"/>
                </a:solidFill>
              </a:rPr>
              <a:t>不比较</a:t>
            </a:r>
            <a:r>
              <a:rPr lang="zh-CN" altLang="en-US" sz="2000" spc="-130" dirty="0">
                <a:solidFill>
                  <a:schemeClr val="tx1"/>
                </a:solidFill>
              </a:rPr>
              <a:t>大小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2511425" indent="-2511425"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原码、补码、反码、移码等，均用</a:t>
            </a:r>
            <a:r>
              <a:rPr lang="zh-CN" altLang="en-US" u="sng" dirty="0">
                <a:solidFill>
                  <a:srgbClr val="FF3399"/>
                </a:solidFill>
              </a:rPr>
              <a:t>二进制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0" name="Text Box 13"/>
          <p:cNvSpPr txBox="1">
            <a:spLocks noChangeArrowheads="1"/>
          </p:cNvSpPr>
          <p:nvPr/>
        </p:nvSpPr>
        <p:spPr bwMode="auto">
          <a:xfrm>
            <a:off x="1907703" y="1281252"/>
            <a:ext cx="7092403" cy="13388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336800" indent="-2336800"/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符号</a:t>
            </a:r>
            <a:r>
              <a:rPr lang="en-US" altLang="zh-CN" dirty="0">
                <a:solidFill>
                  <a:schemeClr val="tx1"/>
                </a:solidFill>
              </a:rPr>
              <a:t>] </a:t>
            </a:r>
            <a:r>
              <a:rPr lang="zh-CN" altLang="en-US" dirty="0">
                <a:solidFill>
                  <a:schemeClr val="tx1"/>
                </a:solidFill>
              </a:rPr>
              <a:t>数码 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zh-CN" altLang="en-US" dirty="0">
                <a:solidFill>
                  <a:schemeClr val="tx1"/>
                </a:solidFill>
              </a:rPr>
              <a:t>小数点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数码</a:t>
            </a:r>
            <a:r>
              <a:rPr lang="en-US" altLang="zh-CN" dirty="0">
                <a:solidFill>
                  <a:schemeClr val="tx1"/>
                </a:solidFill>
              </a:rPr>
              <a:t>]        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en-US" altLang="zh-CN" sz="1800" dirty="0">
                <a:solidFill>
                  <a:schemeClr val="tx1"/>
                </a:solidFill>
              </a:rPr>
              <a:t>[ ]</a:t>
            </a:r>
            <a:r>
              <a:rPr lang="zh-CN" altLang="en-US" sz="1800" dirty="0">
                <a:solidFill>
                  <a:schemeClr val="tx1"/>
                </a:solidFill>
              </a:rPr>
              <a:t>表示可缺省</a:t>
            </a:r>
            <a:endParaRPr lang="en-US" altLang="zh-CN" dirty="0">
              <a:solidFill>
                <a:schemeClr val="tx1"/>
              </a:solidFill>
            </a:endParaRPr>
          </a:p>
          <a:p>
            <a:pPr marL="2336800" indent="-2336800">
              <a:lnSpc>
                <a:spcPct val="10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如：</a:t>
            </a:r>
            <a:r>
              <a:rPr lang="en-US" altLang="zh-CN" sz="2000" dirty="0">
                <a:solidFill>
                  <a:schemeClr val="tx1"/>
                </a:solidFill>
              </a:rPr>
              <a:t>(10)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(+10)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(-10.1)</a:t>
            </a:r>
            <a:r>
              <a:rPr lang="en-US" altLang="zh-CN" sz="2000" baseline="-18000" dirty="0">
                <a:solidFill>
                  <a:schemeClr val="tx1"/>
                </a:solidFill>
              </a:rPr>
              <a:t>2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2336800" indent="-2336800"/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       符号与数值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分开运算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dirty="0">
                <a:solidFill>
                  <a:schemeClr val="tx1"/>
                </a:solidFill>
              </a:rPr>
              <a:t>减法先</a:t>
            </a:r>
            <a:r>
              <a:rPr lang="zh-CN" altLang="en-US" u="sng" dirty="0">
                <a:solidFill>
                  <a:srgbClr val="990099"/>
                </a:solidFill>
              </a:rPr>
              <a:t>比较大小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23" name="AutoShape 29"/>
          <p:cNvSpPr>
            <a:spLocks/>
          </p:cNvSpPr>
          <p:nvPr/>
        </p:nvSpPr>
        <p:spPr bwMode="auto">
          <a:xfrm>
            <a:off x="3779912" y="836712"/>
            <a:ext cx="3384376" cy="360040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4996"/>
              <a:gd name="adj6" fmla="val -24011"/>
            </a:avLst>
          </a:prstGeom>
          <a:noFill/>
          <a:ln w="12700">
            <a:solidFill>
              <a:schemeClr val="bg1">
                <a:lumMod val="85000"/>
              </a:schemeClr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bg1">
                    <a:lumMod val="85000"/>
                  </a:schemeClr>
                </a:solidFill>
              </a:rPr>
              <a:t>内容：常见的类型、每种的编码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7" grpId="0" animBg="1"/>
      <p:bldP spid="2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组合 28"/>
          <p:cNvGrpSpPr/>
          <p:nvPr/>
        </p:nvGrpSpPr>
        <p:grpSpPr>
          <a:xfrm>
            <a:off x="5220072" y="1244377"/>
            <a:ext cx="1193377" cy="839779"/>
            <a:chOff x="5222256" y="1244377"/>
            <a:chExt cx="1193377" cy="839779"/>
          </a:xfrm>
        </p:grpSpPr>
        <p:sp>
          <p:nvSpPr>
            <p:cNvPr id="81" name="Text Box 101"/>
            <p:cNvSpPr txBox="1">
              <a:spLocks noChangeArrowheads="1"/>
            </p:cNvSpPr>
            <p:nvPr/>
          </p:nvSpPr>
          <p:spPr bwMode="auto">
            <a:xfrm>
              <a:off x="5222256" y="1251664"/>
              <a:ext cx="683988" cy="832492"/>
            </a:xfrm>
            <a:prstGeom prst="rect">
              <a:avLst/>
            </a:prstGeom>
            <a:solidFill>
              <a:srgbClr val="CCECFF"/>
            </a:solidFill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6" name="Text Box 101"/>
            <p:cNvSpPr txBox="1">
              <a:spLocks noChangeArrowheads="1"/>
            </p:cNvSpPr>
            <p:nvPr/>
          </p:nvSpPr>
          <p:spPr bwMode="auto">
            <a:xfrm>
              <a:off x="6199609" y="1244377"/>
              <a:ext cx="216024" cy="811204"/>
            </a:xfrm>
            <a:prstGeom prst="rect">
              <a:avLst/>
            </a:prstGeom>
            <a:solidFill>
              <a:srgbClr val="FFCCFF"/>
            </a:solidFill>
            <a:ln w="12700">
              <a:solidFill>
                <a:srgbClr val="CC99FF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endParaRPr lang="en-US" altLang="zh-CN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64" name="Text Box 83"/>
          <p:cNvSpPr txBox="1">
            <a:spLocks noChangeArrowheads="1"/>
          </p:cNvSpPr>
          <p:nvPr/>
        </p:nvSpPr>
        <p:spPr bwMode="auto">
          <a:xfrm>
            <a:off x="179389" y="705693"/>
            <a:ext cx="6480843" cy="29408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加减运算规则特点：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加法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 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sz="1600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     减法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sz="1600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实现思路：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加减法器组成：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0" name="Text Box 101"/>
          <p:cNvSpPr txBox="1">
            <a:spLocks noChangeArrowheads="1"/>
          </p:cNvSpPr>
          <p:nvPr/>
        </p:nvSpPr>
        <p:spPr bwMode="auto">
          <a:xfrm>
            <a:off x="6948352" y="2636912"/>
            <a:ext cx="1512080" cy="405602"/>
          </a:xfrm>
          <a:prstGeom prst="rect">
            <a:avLst/>
          </a:prstGeom>
          <a:solidFill>
            <a:srgbClr val="CCECFF"/>
          </a:solidFill>
          <a:ln w="12700">
            <a:solidFill>
              <a:srgbClr val="FF33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78" name="Text Box 90"/>
          <p:cNvSpPr txBox="1">
            <a:spLocks noChangeArrowheads="1"/>
          </p:cNvSpPr>
          <p:nvPr/>
        </p:nvSpPr>
        <p:spPr bwMode="auto">
          <a:xfrm>
            <a:off x="1115616" y="2125305"/>
            <a:ext cx="778837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运算用</a:t>
            </a:r>
            <a:r>
              <a:rPr lang="zh-CN" altLang="en-US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实现，加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减区分用</a:t>
            </a:r>
            <a:r>
              <a:rPr lang="en-US" altLang="zh-CN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rgbClr val="990099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r>
              <a:rPr lang="en-US" altLang="zh-CN" dirty="0">
                <a:solidFill>
                  <a:schemeClr val="tx1"/>
                </a:solidFill>
              </a:rPr>
              <a:t>(0/1)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即</a:t>
            </a:r>
            <a:r>
              <a:rPr lang="en-US" altLang="zh-CN" dirty="0">
                <a:solidFill>
                  <a:schemeClr val="tx1"/>
                </a:solidFill>
              </a:rPr>
              <a:t>[A±B]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 err="1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 err="1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6000" dirty="0" err="1">
                <a:solidFill>
                  <a:schemeClr val="tx1"/>
                </a:solidFill>
                <a:sym typeface="Symbol"/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4A712C-6DBF-42B8-A01B-110DB13793C0}" type="slidenum">
              <a:rPr lang="en-US" altLang="zh-CN"/>
              <a:pPr/>
              <a:t>60</a:t>
            </a:fld>
            <a:endParaRPr lang="en-US" altLang="zh-CN"/>
          </a:p>
        </p:txBody>
      </p:sp>
      <p:sp>
        <p:nvSpPr>
          <p:cNvPr id="262223" name="Text Box 79"/>
          <p:cNvSpPr txBox="1">
            <a:spLocks noChangeArrowheads="1"/>
          </p:cNvSpPr>
          <p:nvPr/>
        </p:nvSpPr>
        <p:spPr bwMode="auto">
          <a:xfrm>
            <a:off x="179388" y="260648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(2)</a:t>
            </a:r>
            <a:r>
              <a:rPr lang="zh-CN" altLang="en-US" dirty="0">
                <a:solidFill>
                  <a:srgbClr val="FF3399"/>
                </a:solidFill>
              </a:rPr>
              <a:t>运算的逻辑实现</a:t>
            </a:r>
          </a:p>
        </p:txBody>
      </p:sp>
      <p:sp>
        <p:nvSpPr>
          <p:cNvPr id="262235" name="Text Box 91"/>
          <p:cNvSpPr txBox="1">
            <a:spLocks noChangeArrowheads="1"/>
          </p:cNvSpPr>
          <p:nvPr/>
        </p:nvSpPr>
        <p:spPr bwMode="auto">
          <a:xfrm>
            <a:off x="2766431" y="3068960"/>
            <a:ext cx="612604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运算处理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加法器及异或门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＋溢出判断， 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为溢出标志，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为进位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借位标志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稍后讨论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2312" name="AutoShape 16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2313" name="AutoShape 16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5" name="AutoShape 86"/>
          <p:cNvSpPr>
            <a:spLocks noChangeArrowheads="1"/>
          </p:cNvSpPr>
          <p:nvPr/>
        </p:nvSpPr>
        <p:spPr bwMode="auto">
          <a:xfrm>
            <a:off x="6804248" y="1412776"/>
            <a:ext cx="2016224" cy="357189"/>
          </a:xfrm>
          <a:prstGeom prst="wedgeRectCallout">
            <a:avLst>
              <a:gd name="adj1" fmla="val -65742"/>
              <a:gd name="adj2" fmla="val 36351"/>
            </a:avLst>
          </a:prstGeom>
          <a:noFill/>
          <a:ln w="12700" algn="ctr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用于区分加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减法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1" name="Text Box 16"/>
          <p:cNvSpPr txBox="1">
            <a:spLocks noChangeArrowheads="1"/>
          </p:cNvSpPr>
          <p:nvPr/>
        </p:nvSpPr>
        <p:spPr bwMode="auto">
          <a:xfrm>
            <a:off x="5220072" y="6029582"/>
            <a:ext cx="3168352" cy="36806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lIns="18000" tIns="10800" rIns="18000" bIns="10800">
            <a:spAutoFit/>
          </a:bodyPr>
          <a:lstStyle/>
          <a:p>
            <a:pPr marL="719138" indent="-719138"/>
            <a:r>
              <a:rPr lang="zh-CN" altLang="en-US" sz="18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en-US" altLang="zh-CN" sz="1800" dirty="0">
                <a:solidFill>
                  <a:schemeClr val="tx1"/>
                </a:solidFill>
              </a:rPr>
              <a:t>op=1</a:t>
            </a: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ADD</a:t>
            </a:r>
            <a:r>
              <a:rPr lang="zh-CN" altLang="en-US" sz="1800" dirty="0">
                <a:solidFill>
                  <a:schemeClr val="tx1"/>
                </a:solidFill>
                <a:latin typeface="+mn-ea"/>
              </a:rPr>
              <a:t>如何实现</a:t>
            </a:r>
            <a:r>
              <a:rPr lang="zh-CN" altLang="en-US" sz="1800" dirty="0">
                <a:solidFill>
                  <a:schemeClr val="tx1"/>
                </a:solidFill>
              </a:rPr>
              <a:t>？</a:t>
            </a:r>
          </a:p>
        </p:txBody>
      </p:sp>
      <p:grpSp>
        <p:nvGrpSpPr>
          <p:cNvPr id="8" name="组合 7"/>
          <p:cNvGrpSpPr/>
          <p:nvPr/>
        </p:nvGrpSpPr>
        <p:grpSpPr>
          <a:xfrm>
            <a:off x="3941204" y="2060848"/>
            <a:ext cx="3007061" cy="197983"/>
            <a:chOff x="3923928" y="2055581"/>
            <a:chExt cx="3007061" cy="197983"/>
          </a:xfrm>
        </p:grpSpPr>
        <p:cxnSp>
          <p:nvCxnSpPr>
            <p:cNvPr id="6" name="直接箭头连接符 5"/>
            <p:cNvCxnSpPr/>
            <p:nvPr/>
          </p:nvCxnSpPr>
          <p:spPr bwMode="auto">
            <a:xfrm flipH="1">
              <a:off x="3923928" y="2055581"/>
              <a:ext cx="1098624" cy="197983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arrow" w="med" len="med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H="1" flipV="1">
              <a:off x="6407571" y="2084156"/>
              <a:ext cx="523417" cy="169408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3" name="直接箭头连接符 52"/>
            <p:cNvCxnSpPr/>
            <p:nvPr/>
          </p:nvCxnSpPr>
          <p:spPr bwMode="auto">
            <a:xfrm flipH="1" flipV="1">
              <a:off x="5886784" y="2120038"/>
              <a:ext cx="1044205" cy="13352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28" name="组合 27"/>
          <p:cNvGrpSpPr/>
          <p:nvPr/>
        </p:nvGrpSpPr>
        <p:grpSpPr>
          <a:xfrm>
            <a:off x="5568451" y="2055581"/>
            <a:ext cx="731741" cy="246689"/>
            <a:chOff x="5575882" y="2055581"/>
            <a:chExt cx="731741" cy="246689"/>
          </a:xfrm>
        </p:grpSpPr>
        <p:cxnSp>
          <p:nvCxnSpPr>
            <p:cNvPr id="19" name="直接箭头连接符 18"/>
            <p:cNvCxnSpPr/>
            <p:nvPr/>
          </p:nvCxnSpPr>
          <p:spPr bwMode="auto">
            <a:xfrm rot="10800000">
              <a:off x="5575882" y="2086248"/>
              <a:ext cx="731741" cy="216022"/>
            </a:xfrm>
            <a:prstGeom prst="bentConnector3">
              <a:avLst>
                <a:gd name="adj1" fmla="val 99754"/>
              </a:avLst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6307621" y="2055581"/>
              <a:ext cx="0" cy="246689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0" name="AutoShape 16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5" name="Text Box 83"/>
          <p:cNvSpPr txBox="1">
            <a:spLocks noChangeArrowheads="1"/>
          </p:cNvSpPr>
          <p:nvPr/>
        </p:nvSpPr>
        <p:spPr bwMode="auto">
          <a:xfrm>
            <a:off x="3421015" y="705693"/>
            <a:ext cx="323921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减法</a:t>
            </a:r>
            <a:r>
              <a:rPr lang="zh-CN" altLang="en-US" u="sng" dirty="0">
                <a:solidFill>
                  <a:schemeClr val="tx1"/>
                </a:solidFill>
              </a:rPr>
              <a:t>可统一</a:t>
            </a:r>
            <a:r>
              <a:rPr lang="zh-CN" altLang="en-US" dirty="0">
                <a:solidFill>
                  <a:schemeClr val="tx1"/>
                </a:solidFill>
              </a:rPr>
              <a:t>处理</a:t>
            </a:r>
          </a:p>
        </p:txBody>
      </p:sp>
      <p:cxnSp>
        <p:nvCxnSpPr>
          <p:cNvPr id="4" name="直接连接符 3"/>
          <p:cNvCxnSpPr/>
          <p:nvPr/>
        </p:nvCxnSpPr>
        <p:spPr bwMode="auto">
          <a:xfrm>
            <a:off x="5262066" y="1689682"/>
            <a:ext cx="503623" cy="0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62">
            <a:hlinkClick r:id="rId6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5130329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sp>
        <p:nvSpPr>
          <p:cNvPr id="55" name="AutoShape 62">
            <a:hlinkClick r:id="rId7" action="ppaction://hlinksldjump"/>
          </p:cNvPr>
          <p:cNvSpPr>
            <a:spLocks noChangeArrowheads="1"/>
          </p:cNvSpPr>
          <p:nvPr/>
        </p:nvSpPr>
        <p:spPr bwMode="auto">
          <a:xfrm rot="5400000">
            <a:off x="6084515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en-US" altLang="zh-CN" sz="1400" u="none" dirty="0">
                <a:solidFill>
                  <a:schemeClr val="bg2"/>
                </a:solidFill>
                <a:latin typeface="+mn-ea"/>
                <a:ea typeface="+mn-ea"/>
              </a:rPr>
              <a:t>100</a:t>
            </a:r>
            <a:endParaRPr lang="zh-CN" altLang="en-US" sz="14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961456" y="4005064"/>
            <a:ext cx="7426968" cy="2304256"/>
            <a:chOff x="755576" y="3933056"/>
            <a:chExt cx="7426968" cy="2304256"/>
          </a:xfrm>
        </p:grpSpPr>
        <p:sp>
          <p:nvSpPr>
            <p:cNvPr id="262327" name="Rectangle 183"/>
            <p:cNvSpPr>
              <a:spLocks noChangeArrowheads="1"/>
            </p:cNvSpPr>
            <p:nvPr/>
          </p:nvSpPr>
          <p:spPr bwMode="auto">
            <a:xfrm>
              <a:off x="755576" y="4249663"/>
              <a:ext cx="5688632" cy="1584175"/>
            </a:xfrm>
            <a:prstGeom prst="rect">
              <a:avLst/>
            </a:prstGeom>
            <a:solidFill>
              <a:srgbClr val="CCFFFF"/>
            </a:solidFill>
            <a:ln w="19050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 加减法器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1200" dirty="0">
                <a:solidFill>
                  <a:schemeClr val="tx1"/>
                </a:solidFill>
              </a:endParaRPr>
            </a:p>
            <a:p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28" name="Text Box 184"/>
            <p:cNvSpPr txBox="1">
              <a:spLocks noChangeArrowheads="1"/>
            </p:cNvSpPr>
            <p:nvPr/>
          </p:nvSpPr>
          <p:spPr bwMode="auto">
            <a:xfrm>
              <a:off x="2843808" y="5113758"/>
              <a:ext cx="2664295" cy="431800"/>
            </a:xfrm>
            <a:prstGeom prst="rect">
              <a:avLst/>
            </a:prstGeom>
            <a:solidFill>
              <a:srgbClr val="FF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位加法器</a:t>
              </a:r>
            </a:p>
          </p:txBody>
        </p:sp>
        <p:sp>
          <p:nvSpPr>
            <p:cNvPr id="262330" name="Line 186"/>
            <p:cNvSpPr>
              <a:spLocks noChangeShapeType="1"/>
            </p:cNvSpPr>
            <p:nvPr/>
          </p:nvSpPr>
          <p:spPr bwMode="auto">
            <a:xfrm>
              <a:off x="4860032" y="4826247"/>
              <a:ext cx="0" cy="28751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2" name="Text Box 188"/>
            <p:cNvSpPr txBox="1">
              <a:spLocks noChangeArrowheads="1"/>
            </p:cNvSpPr>
            <p:nvPr/>
          </p:nvSpPr>
          <p:spPr bwMode="auto">
            <a:xfrm>
              <a:off x="4139952" y="4465686"/>
              <a:ext cx="1513336" cy="36056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异或门</a:t>
              </a:r>
              <a:r>
                <a:rPr lang="en-US" altLang="zh-CN" sz="2000" dirty="0">
                  <a:solidFill>
                    <a:schemeClr val="tx1"/>
                  </a:solidFill>
                </a:rPr>
                <a:t>(n</a:t>
              </a:r>
              <a:r>
                <a:rPr lang="zh-CN" altLang="en-US" sz="2000" dirty="0">
                  <a:solidFill>
                    <a:schemeClr val="tx1"/>
                  </a:solidFill>
                </a:rPr>
                <a:t>个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62333" name="Line 189"/>
            <p:cNvSpPr>
              <a:spLocks noChangeShapeType="1"/>
            </p:cNvSpPr>
            <p:nvPr/>
          </p:nvSpPr>
          <p:spPr bwMode="auto">
            <a:xfrm flipH="1">
              <a:off x="4211959" y="5545806"/>
              <a:ext cx="1466" cy="63148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5" name="Line 191"/>
            <p:cNvSpPr>
              <a:spLocks noChangeShapeType="1"/>
            </p:cNvSpPr>
            <p:nvPr/>
          </p:nvSpPr>
          <p:spPr bwMode="auto">
            <a:xfrm flipH="1">
              <a:off x="5508103" y="5329783"/>
              <a:ext cx="54047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6" name="Line 192"/>
            <p:cNvSpPr>
              <a:spLocks noChangeShapeType="1"/>
            </p:cNvSpPr>
            <p:nvPr/>
          </p:nvSpPr>
          <p:spPr bwMode="auto">
            <a:xfrm flipH="1">
              <a:off x="5240923" y="4327004"/>
              <a:ext cx="6272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1" name="Text Box 197"/>
            <p:cNvSpPr txBox="1">
              <a:spLocks noChangeArrowheads="1"/>
            </p:cNvSpPr>
            <p:nvPr/>
          </p:nvSpPr>
          <p:spPr bwMode="auto">
            <a:xfrm>
              <a:off x="7162924" y="4969742"/>
              <a:ext cx="1019620" cy="57802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=0(ADD)</a:t>
              </a:r>
            </a:p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=1(SUB)</a:t>
              </a:r>
            </a:p>
          </p:txBody>
        </p:sp>
        <p:sp>
          <p:nvSpPr>
            <p:cNvPr id="262342" name="Text Box 198"/>
            <p:cNvSpPr txBox="1">
              <a:spLocks noChangeArrowheads="1"/>
            </p:cNvSpPr>
            <p:nvPr/>
          </p:nvSpPr>
          <p:spPr bwMode="auto">
            <a:xfrm>
              <a:off x="5652120" y="5314924"/>
              <a:ext cx="358775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-1</a:t>
              </a:r>
            </a:p>
          </p:txBody>
        </p:sp>
        <p:sp>
          <p:nvSpPr>
            <p:cNvPr id="262343" name="Line 199"/>
            <p:cNvSpPr>
              <a:spLocks noChangeShapeType="1"/>
            </p:cNvSpPr>
            <p:nvPr/>
          </p:nvSpPr>
          <p:spPr bwMode="auto">
            <a:xfrm>
              <a:off x="4572000" y="3933057"/>
              <a:ext cx="0" cy="53263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4" name="Line 200"/>
            <p:cNvSpPr>
              <a:spLocks noChangeShapeType="1"/>
            </p:cNvSpPr>
            <p:nvPr/>
          </p:nvSpPr>
          <p:spPr bwMode="auto">
            <a:xfrm>
              <a:off x="3203848" y="3933057"/>
              <a:ext cx="0" cy="118070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45" name="Line 201"/>
            <p:cNvSpPr>
              <a:spLocks noChangeShapeType="1"/>
            </p:cNvSpPr>
            <p:nvPr/>
          </p:nvSpPr>
          <p:spPr bwMode="auto">
            <a:xfrm flipH="1">
              <a:off x="6444208" y="5329783"/>
              <a:ext cx="2507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2" name="Line 208"/>
            <p:cNvSpPr>
              <a:spLocks noChangeShapeType="1"/>
            </p:cNvSpPr>
            <p:nvPr/>
          </p:nvSpPr>
          <p:spPr bwMode="auto">
            <a:xfrm flipH="1" flipV="1">
              <a:off x="5869410" y="4321670"/>
              <a:ext cx="0" cy="100798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57" name="Text Box 213"/>
            <p:cNvSpPr txBox="1">
              <a:spLocks noChangeArrowheads="1"/>
            </p:cNvSpPr>
            <p:nvPr/>
          </p:nvSpPr>
          <p:spPr bwMode="auto">
            <a:xfrm>
              <a:off x="6658868" y="5066901"/>
              <a:ext cx="432594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rgbClr val="FF3399"/>
                  </a:solidFill>
                </a:rPr>
                <a:t>op</a:t>
              </a:r>
            </a:p>
          </p:txBody>
        </p:sp>
        <p:sp>
          <p:nvSpPr>
            <p:cNvPr id="262334" name="Line 190"/>
            <p:cNvSpPr>
              <a:spLocks noChangeShapeType="1"/>
            </p:cNvSpPr>
            <p:nvPr/>
          </p:nvSpPr>
          <p:spPr bwMode="auto">
            <a:xfrm flipH="1">
              <a:off x="1979712" y="5543970"/>
              <a:ext cx="0" cy="47044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337" name="Text Box 193"/>
            <p:cNvSpPr txBox="1">
              <a:spLocks noChangeArrowheads="1"/>
            </p:cNvSpPr>
            <p:nvPr/>
          </p:nvSpPr>
          <p:spPr bwMode="auto">
            <a:xfrm>
              <a:off x="900013" y="5113759"/>
              <a:ext cx="1655763" cy="430213"/>
            </a:xfrm>
            <a:prstGeom prst="rect">
              <a:avLst/>
            </a:prstGeom>
            <a:solidFill>
              <a:srgbClr val="FFCC99">
                <a:alpha val="85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溢出判断逻辑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38" name="Text Box 194"/>
            <p:cNvSpPr txBox="1">
              <a:spLocks noChangeArrowheads="1"/>
            </p:cNvSpPr>
            <p:nvPr/>
          </p:nvSpPr>
          <p:spPr bwMode="auto">
            <a:xfrm>
              <a:off x="1291307" y="5948783"/>
              <a:ext cx="867097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  CF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62340" name="Line 196"/>
            <p:cNvSpPr>
              <a:spLocks noChangeShapeType="1"/>
            </p:cNvSpPr>
            <p:nvPr/>
          </p:nvSpPr>
          <p:spPr bwMode="auto">
            <a:xfrm flipH="1">
              <a:off x="1475656" y="5545559"/>
              <a:ext cx="0" cy="468855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9" name="Line 201"/>
            <p:cNvSpPr>
              <a:spLocks noChangeShapeType="1"/>
            </p:cNvSpPr>
            <p:nvPr/>
          </p:nvSpPr>
          <p:spPr bwMode="auto">
            <a:xfrm flipH="1" flipV="1">
              <a:off x="6012160" y="5329781"/>
              <a:ext cx="432048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" name="左大括号 2"/>
            <p:cNvSpPr/>
            <p:nvPr/>
          </p:nvSpPr>
          <p:spPr bwMode="auto">
            <a:xfrm>
              <a:off x="7090916" y="5100860"/>
              <a:ext cx="45719" cy="378321"/>
            </a:xfrm>
            <a:prstGeom prst="leftBrac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4" name="Text Box 213"/>
            <p:cNvSpPr txBox="1">
              <a:spLocks noChangeArrowheads="1"/>
            </p:cNvSpPr>
            <p:nvPr/>
          </p:nvSpPr>
          <p:spPr bwMode="auto">
            <a:xfrm>
              <a:off x="2843808" y="4826248"/>
              <a:ext cx="364890" cy="28751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5" name="Text Box 213"/>
            <p:cNvSpPr txBox="1">
              <a:spLocks noChangeArrowheads="1"/>
            </p:cNvSpPr>
            <p:nvPr/>
          </p:nvSpPr>
          <p:spPr bwMode="auto">
            <a:xfrm>
              <a:off x="4518496" y="4826248"/>
              <a:ext cx="341536" cy="28751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6" name="Text Box 213"/>
            <p:cNvSpPr txBox="1">
              <a:spLocks noChangeArrowheads="1"/>
            </p:cNvSpPr>
            <p:nvPr/>
          </p:nvSpPr>
          <p:spPr bwMode="auto">
            <a:xfrm>
              <a:off x="3891100" y="5526757"/>
              <a:ext cx="320860" cy="2886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</a:p>
          </p:txBody>
        </p:sp>
        <p:sp>
          <p:nvSpPr>
            <p:cNvPr id="88" name="Line 191"/>
            <p:cNvSpPr>
              <a:spLocks noChangeShapeType="1"/>
            </p:cNvSpPr>
            <p:nvPr/>
          </p:nvSpPr>
          <p:spPr bwMode="auto">
            <a:xfrm flipH="1">
              <a:off x="2555776" y="5257775"/>
              <a:ext cx="288032" cy="0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Line 191"/>
            <p:cNvSpPr>
              <a:spLocks noChangeShapeType="1"/>
            </p:cNvSpPr>
            <p:nvPr/>
          </p:nvSpPr>
          <p:spPr bwMode="auto">
            <a:xfrm flipH="1">
              <a:off x="2555776" y="5410175"/>
              <a:ext cx="28803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Text Box 213"/>
            <p:cNvSpPr txBox="1">
              <a:spLocks noChangeArrowheads="1"/>
            </p:cNvSpPr>
            <p:nvPr/>
          </p:nvSpPr>
          <p:spPr bwMode="auto">
            <a:xfrm>
              <a:off x="3926086" y="5833838"/>
              <a:ext cx="285873" cy="25920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F</a:t>
              </a:r>
            </a:p>
          </p:txBody>
        </p:sp>
        <p:sp>
          <p:nvSpPr>
            <p:cNvPr id="83" name="Text Box 213"/>
            <p:cNvSpPr txBox="1">
              <a:spLocks noChangeArrowheads="1"/>
            </p:cNvSpPr>
            <p:nvPr/>
          </p:nvSpPr>
          <p:spPr bwMode="auto">
            <a:xfrm>
              <a:off x="2882988" y="3933056"/>
              <a:ext cx="320860" cy="28803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A</a:t>
              </a:r>
            </a:p>
          </p:txBody>
        </p:sp>
        <p:sp>
          <p:nvSpPr>
            <p:cNvPr id="87" name="Text Box 213"/>
            <p:cNvSpPr txBox="1">
              <a:spLocks noChangeArrowheads="1"/>
            </p:cNvSpPr>
            <p:nvPr/>
          </p:nvSpPr>
          <p:spPr bwMode="auto">
            <a:xfrm>
              <a:off x="4251140" y="3933056"/>
              <a:ext cx="320860" cy="28819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</a:p>
          </p:txBody>
        </p:sp>
        <p:cxnSp>
          <p:nvCxnSpPr>
            <p:cNvPr id="5" name="直接连接符 4"/>
            <p:cNvCxnSpPr/>
            <p:nvPr/>
          </p:nvCxnSpPr>
          <p:spPr bwMode="auto">
            <a:xfrm>
              <a:off x="2699792" y="4321832"/>
              <a:ext cx="0" cy="1512006"/>
            </a:xfrm>
            <a:prstGeom prst="line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57" name="Line 199"/>
            <p:cNvSpPr>
              <a:spLocks noChangeShapeType="1"/>
            </p:cNvSpPr>
            <p:nvPr/>
          </p:nvSpPr>
          <p:spPr bwMode="auto">
            <a:xfrm>
              <a:off x="5292080" y="4321670"/>
              <a:ext cx="0" cy="138302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58" name="AutoShape 29"/>
          <p:cNvSpPr>
            <a:spLocks/>
          </p:cNvSpPr>
          <p:nvPr/>
        </p:nvSpPr>
        <p:spPr bwMode="auto">
          <a:xfrm>
            <a:off x="6864748" y="4394828"/>
            <a:ext cx="2099865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11227"/>
              <a:gd name="adj6" fmla="val -4695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亦可用非门</a:t>
            </a:r>
            <a:r>
              <a:rPr lang="en-US" altLang="zh-CN" sz="1800" dirty="0">
                <a:solidFill>
                  <a:schemeClr val="tx1"/>
                </a:solidFill>
              </a:rPr>
              <a:t>+</a:t>
            </a:r>
            <a:r>
              <a:rPr lang="zh-CN" altLang="en-US" sz="1800" dirty="0">
                <a:solidFill>
                  <a:schemeClr val="tx1"/>
                </a:solidFill>
              </a:rPr>
              <a:t>选择器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59" name="AutoShape 16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  <p:sp>
        <p:nvSpPr>
          <p:cNvPr id="60" name="AutoShape 168">
            <a:hlinkClick r:id="rId8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730899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2" presetClass="entr" presetSubtype="4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3" presetClass="entr" presetSubtype="1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500"/>
                            </p:stCondLst>
                            <p:childTnLst>
                              <p:par>
                                <p:cTn id="32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2622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2" presetClass="entr" presetSubtype="1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" grpId="0" animBg="1"/>
      <p:bldP spid="262235" grpId="0"/>
      <p:bldP spid="75" grpId="0" animBg="1"/>
      <p:bldP spid="75" grpId="1" animBg="1"/>
      <p:bldP spid="91" grpId="0" animBg="1"/>
      <p:bldP spid="65" grpId="0"/>
      <p:bldP spid="58" grpId="0" animBg="1"/>
      <p:bldP spid="58" grpId="1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组合 4"/>
          <p:cNvGrpSpPr/>
          <p:nvPr/>
        </p:nvGrpSpPr>
        <p:grpSpPr>
          <a:xfrm>
            <a:off x="5045472" y="1340768"/>
            <a:ext cx="3919140" cy="1450226"/>
            <a:chOff x="5045472" y="1340768"/>
            <a:chExt cx="3919140" cy="1450226"/>
          </a:xfrm>
        </p:grpSpPr>
        <p:sp>
          <p:nvSpPr>
            <p:cNvPr id="36" name="Text Box 16"/>
            <p:cNvSpPr txBox="1">
              <a:spLocks noChangeArrowheads="1"/>
            </p:cNvSpPr>
            <p:nvPr/>
          </p:nvSpPr>
          <p:spPr bwMode="auto">
            <a:xfrm>
              <a:off x="5045472" y="1340768"/>
              <a:ext cx="1614760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16"/>
            <p:cNvSpPr txBox="1">
              <a:spLocks noChangeArrowheads="1"/>
            </p:cNvSpPr>
            <p:nvPr/>
          </p:nvSpPr>
          <p:spPr bwMode="auto">
            <a:xfrm>
              <a:off x="5270308" y="2482830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9" name="Text Box 16"/>
            <p:cNvSpPr txBox="1">
              <a:spLocks noChangeArrowheads="1"/>
            </p:cNvSpPr>
            <p:nvPr/>
          </p:nvSpPr>
          <p:spPr bwMode="auto">
            <a:xfrm>
              <a:off x="7336768" y="2492896"/>
              <a:ext cx="144016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16"/>
            <p:cNvSpPr txBox="1">
              <a:spLocks noChangeArrowheads="1"/>
            </p:cNvSpPr>
            <p:nvPr/>
          </p:nvSpPr>
          <p:spPr bwMode="auto">
            <a:xfrm>
              <a:off x="7002271" y="1340768"/>
              <a:ext cx="1962341" cy="298098"/>
            </a:xfrm>
            <a:prstGeom prst="rect">
              <a:avLst/>
            </a:prstGeom>
            <a:solidFill>
              <a:srgbClr val="FFCCFF"/>
            </a:solidFill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" name="组合 2"/>
          <p:cNvGrpSpPr/>
          <p:nvPr/>
        </p:nvGrpSpPr>
        <p:grpSpPr>
          <a:xfrm>
            <a:off x="5940152" y="2492896"/>
            <a:ext cx="2808312" cy="298098"/>
            <a:chOff x="5940152" y="2492896"/>
            <a:chExt cx="2808312" cy="298098"/>
          </a:xfrm>
          <a:solidFill>
            <a:srgbClr val="FFCC99">
              <a:alpha val="80000"/>
            </a:srgbClr>
          </a:solidFill>
        </p:grpSpPr>
        <p:sp>
          <p:nvSpPr>
            <p:cNvPr id="24" name="Text Box 16"/>
            <p:cNvSpPr txBox="1">
              <a:spLocks noChangeArrowheads="1"/>
            </p:cNvSpPr>
            <p:nvPr/>
          </p:nvSpPr>
          <p:spPr bwMode="auto">
            <a:xfrm>
              <a:off x="8028384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25" name="Text Box 16"/>
            <p:cNvSpPr txBox="1">
              <a:spLocks noChangeArrowheads="1"/>
            </p:cNvSpPr>
            <p:nvPr/>
          </p:nvSpPr>
          <p:spPr bwMode="auto">
            <a:xfrm>
              <a:off x="5940152" y="2492896"/>
              <a:ext cx="720080" cy="298098"/>
            </a:xfrm>
            <a:prstGeom prst="rect">
              <a:avLst/>
            </a:prstGeom>
            <a:grpFill/>
            <a:ln w="1270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 marL="266700" indent="-266700" algn="ctr">
                <a:lnSpc>
                  <a:spcPct val="90000"/>
                </a:lnSpc>
              </a:pPr>
              <a:endParaRPr lang="zh-CN" altLang="en-US" sz="2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E2AFFB-7778-4097-A4CC-17D213E9B00D}" type="slidenum">
              <a:rPr lang="en-US" altLang="zh-CN"/>
              <a:pPr/>
              <a:t>61</a:t>
            </a:fld>
            <a:endParaRPr lang="en-US" altLang="zh-CN"/>
          </a:p>
        </p:txBody>
      </p:sp>
      <p:sp>
        <p:nvSpPr>
          <p:cNvPr id="274453" name="Text Box 21"/>
          <p:cNvSpPr txBox="1">
            <a:spLocks noChangeArrowheads="1"/>
          </p:cNvSpPr>
          <p:nvPr/>
        </p:nvSpPr>
        <p:spPr bwMode="auto">
          <a:xfrm>
            <a:off x="179389" y="282714"/>
            <a:ext cx="6057250" cy="31762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(3)</a:t>
            </a:r>
            <a:r>
              <a:rPr lang="zh-CN" altLang="en-US" dirty="0">
                <a:solidFill>
                  <a:srgbClr val="FF3399"/>
                </a:solidFill>
              </a:rPr>
              <a:t>溢出判断逻辑     </a:t>
            </a:r>
            <a:r>
              <a:rPr lang="en-US" altLang="zh-CN" sz="2200" dirty="0">
                <a:solidFill>
                  <a:schemeClr val="tx1"/>
                </a:solidFill>
              </a:rPr>
              <a:t>--</a:t>
            </a:r>
            <a:r>
              <a:rPr lang="zh-CN" altLang="en-US" sz="2200" dirty="0">
                <a:solidFill>
                  <a:schemeClr val="tx1"/>
                </a:solidFill>
              </a:rPr>
              <a:t>判断结果正确性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溢出条件：</a:t>
            </a:r>
          </a:p>
        </p:txBody>
      </p:sp>
      <p:sp>
        <p:nvSpPr>
          <p:cNvPr id="274457" name="Text Box 25"/>
          <p:cNvSpPr txBox="1">
            <a:spLocks noChangeArrowheads="1"/>
          </p:cNvSpPr>
          <p:nvPr/>
        </p:nvSpPr>
        <p:spPr bwMode="auto">
          <a:xfrm>
            <a:off x="179388" y="775444"/>
            <a:ext cx="8964612" cy="20774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分析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</a:t>
            </a:r>
            <a:r>
              <a:rPr lang="en-US" altLang="zh-CN" sz="2000" dirty="0">
                <a:solidFill>
                  <a:schemeClr val="tx1"/>
                </a:solidFill>
              </a:rPr>
              <a:t>(-8</a:t>
            </a:r>
            <a:r>
              <a:rPr lang="zh-CN" altLang="en-US" sz="2000" dirty="0">
                <a:solidFill>
                  <a:schemeClr val="tx1"/>
                </a:solidFill>
              </a:rPr>
              <a:t>～</a:t>
            </a:r>
            <a:r>
              <a:rPr lang="en-US" altLang="zh-CN" sz="2000" dirty="0">
                <a:solidFill>
                  <a:schemeClr val="tx1"/>
                </a:solidFill>
              </a:rPr>
              <a:t>+7)</a:t>
            </a:r>
            <a:r>
              <a:rPr lang="zh-CN" altLang="en-US" dirty="0">
                <a:solidFill>
                  <a:schemeClr val="tx1"/>
                </a:solidFill>
              </a:rPr>
              <a:t>加减运算</a:t>
            </a:r>
            <a:r>
              <a:rPr lang="zh-CN" altLang="en-US" u="sng" dirty="0">
                <a:solidFill>
                  <a:schemeClr val="tx1"/>
                </a:solidFill>
              </a:rPr>
              <a:t>结果错误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符号特征</a:t>
            </a:r>
            <a:endParaRPr lang="en-US" altLang="zh-CN" u="sng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6+(-5)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6-5  -1+(-4)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-1-4   5+4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5-(-4)   -5+(-4)</a:t>
            </a:r>
            <a:r>
              <a:rPr lang="zh-CN" altLang="en-US" sz="2200" dirty="0">
                <a:solidFill>
                  <a:schemeClr val="tx1"/>
                </a:solidFill>
              </a:rPr>
              <a:t>或</a:t>
            </a:r>
            <a:r>
              <a:rPr lang="en-US" altLang="zh-CN" sz="2200" dirty="0">
                <a:solidFill>
                  <a:schemeClr val="tx1"/>
                </a:solidFill>
              </a:rPr>
              <a:t>-5-4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chemeClr val="tx1"/>
                </a:solidFill>
              </a:rPr>
              <a:t>([+6]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([-1]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101</a:t>
            </a:r>
            <a:r>
              <a:rPr lang="en-US" altLang="zh-CN" sz="2000" dirty="0">
                <a:solidFill>
                  <a:schemeClr val="tx1"/>
                </a:solidFill>
              </a:rPr>
              <a:t>([+5]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rgbClr val="9900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tx1"/>
                </a:solidFill>
              </a:rPr>
              <a:t>+ 1011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+ 1100</a:t>
            </a:r>
            <a:r>
              <a:rPr lang="en-US" altLang="zh-CN" sz="2000" dirty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+ 0100</a:t>
            </a:r>
            <a:r>
              <a:rPr lang="en-US" altLang="zh-CN" sz="2000" dirty="0">
                <a:solidFill>
                  <a:schemeClr val="tx1"/>
                </a:solidFill>
              </a:rPr>
              <a:t>([+4]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tx1"/>
                </a:solidFill>
              </a:rPr>
              <a:t>+ 1100</a:t>
            </a:r>
            <a:r>
              <a:rPr lang="en-US" altLang="zh-CN" sz="2000" dirty="0">
                <a:solidFill>
                  <a:schemeClr val="tx1"/>
                </a:solidFill>
              </a:rPr>
              <a:t>([-4]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u="sng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([+1]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011</a:t>
            </a:r>
            <a:r>
              <a:rPr lang="en-US" altLang="zh-CN" sz="2000" dirty="0">
                <a:solidFill>
                  <a:schemeClr val="tx1"/>
                </a:solidFill>
              </a:rPr>
              <a:t>([-5]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001</a:t>
            </a:r>
            <a:r>
              <a:rPr lang="en-US" altLang="zh-CN" sz="2000" dirty="0">
                <a:solidFill>
                  <a:schemeClr val="tx1"/>
                </a:solidFill>
              </a:rPr>
              <a:t>([-7]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en-US" altLang="zh-CN" sz="2200" u="sng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r>
              <a:rPr lang="en-US" altLang="zh-CN" sz="2200" dirty="0">
                <a:solidFill>
                  <a:srgbClr val="FF33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111</a:t>
            </a:r>
            <a:r>
              <a:rPr lang="en-US" altLang="zh-CN" sz="2000" dirty="0">
                <a:solidFill>
                  <a:schemeClr val="tx1"/>
                </a:solidFill>
              </a:rPr>
              <a:t>([+7]</a:t>
            </a:r>
            <a:r>
              <a:rPr lang="zh-CN" altLang="en-US" sz="2000" baseline="-16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  <a:endParaRPr lang="en-US" altLang="zh-CN" sz="2200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58" name="Text Box 26"/>
          <p:cNvSpPr txBox="1">
            <a:spLocks noChangeArrowheads="1"/>
          </p:cNvSpPr>
          <p:nvPr/>
        </p:nvSpPr>
        <p:spPr bwMode="auto">
          <a:xfrm>
            <a:off x="2123728" y="2852936"/>
            <a:ext cx="64808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号相加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异号相减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zh-CN" altLang="en-US" u="sng" dirty="0">
                <a:solidFill>
                  <a:schemeClr val="tx1"/>
                </a:solidFill>
                <a:latin typeface="Times New Roman" pitchFamily="18" charset="0"/>
              </a:rPr>
              <a:t>结果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与被加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(</a:t>
            </a:r>
            <a:r>
              <a:rPr lang="zh-CN" altLang="en-US" u="sng" dirty="0">
                <a:solidFill>
                  <a:srgbClr val="990099"/>
                </a:solidFill>
                <a:latin typeface="+mn-ea"/>
                <a:ea typeface="+mn-ea"/>
              </a:rPr>
              <a:t>减</a:t>
            </a:r>
            <a:r>
              <a:rPr lang="en-US" altLang="zh-CN" u="sng" dirty="0">
                <a:solidFill>
                  <a:srgbClr val="990099"/>
                </a:solidFill>
                <a:latin typeface="+mn-ea"/>
                <a:ea typeface="+mn-ea"/>
              </a:rPr>
              <a:t>)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数</a:t>
            </a:r>
            <a:r>
              <a:rPr lang="zh-CN" altLang="en-US" u="sng" dirty="0">
                <a:solidFill>
                  <a:srgbClr val="FF3399"/>
                </a:solidFill>
                <a:latin typeface="Times New Roman" pitchFamily="18" charset="0"/>
              </a:rPr>
              <a:t>异号</a:t>
            </a:r>
            <a:endParaRPr lang="en-US" altLang="zh-CN" u="sng" dirty="0">
              <a:solidFill>
                <a:srgbClr val="FF3399"/>
              </a:solidFill>
              <a:latin typeface="Times New Roman" pitchFamily="18" charset="0"/>
            </a:endParaRPr>
          </a:p>
        </p:txBody>
      </p:sp>
      <p:sp>
        <p:nvSpPr>
          <p:cNvPr id="274460" name="Text Box 28"/>
          <p:cNvSpPr txBox="1">
            <a:spLocks noChangeArrowheads="1"/>
          </p:cNvSpPr>
          <p:nvPr/>
        </p:nvSpPr>
        <p:spPr bwMode="auto">
          <a:xfrm>
            <a:off x="179387" y="3379058"/>
            <a:ext cx="5834817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加减法器</a:t>
            </a:r>
            <a:r>
              <a:rPr lang="zh-CN" altLang="en-US" dirty="0">
                <a:solidFill>
                  <a:srgbClr val="C00000"/>
                </a:solidFill>
              </a:rPr>
              <a:t>的溢出判断逻辑：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aseline="-180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0/1(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则溢出逻辑为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4473" name="AutoShape 4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836390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8" name="组合 7"/>
          <p:cNvGrpSpPr/>
          <p:nvPr/>
        </p:nvGrpSpPr>
        <p:grpSpPr>
          <a:xfrm>
            <a:off x="2051721" y="5217730"/>
            <a:ext cx="6768752" cy="515526"/>
            <a:chOff x="1475657" y="4722529"/>
            <a:chExt cx="6768752" cy="515526"/>
          </a:xfrm>
        </p:grpSpPr>
        <p:sp>
          <p:nvSpPr>
            <p:cNvPr id="274459" name="Text Box 27"/>
            <p:cNvSpPr txBox="1">
              <a:spLocks noChangeArrowheads="1"/>
            </p:cNvSpPr>
            <p:nvPr/>
          </p:nvSpPr>
          <p:spPr bwMode="auto">
            <a:xfrm>
              <a:off x="1475657" y="4722529"/>
              <a:ext cx="6768752" cy="51552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en-US" altLang="zh-CN" sz="2200" dirty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+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spc="-4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op(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ea"/>
                  <a:ea typeface="+mn-ea"/>
                </a:rPr>
                <a:t>n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+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a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b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baseline="-18000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sz="2200" i="1" spc="-40" dirty="0">
                  <a:solidFill>
                    <a:schemeClr val="tx1"/>
                  </a:solidFill>
                  <a:latin typeface="+mn-lt"/>
                </a:rPr>
                <a:t>f</a:t>
              </a:r>
              <a:r>
                <a:rPr lang="en-US" altLang="zh-CN" sz="2200" spc="-40" baseline="-18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spc="-4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4" name="直接连接符 3"/>
            <p:cNvCxnSpPr/>
            <p:nvPr/>
          </p:nvCxnSpPr>
          <p:spPr bwMode="auto">
            <a:xfrm>
              <a:off x="2033347" y="4901247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2432575" y="4844479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" name="直接连接符 29"/>
            <p:cNvCxnSpPr/>
            <p:nvPr/>
          </p:nvCxnSpPr>
          <p:spPr bwMode="auto">
            <a:xfrm>
              <a:off x="4195092" y="4844479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1586051" y="4901247"/>
              <a:ext cx="270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5438141" y="4901247"/>
              <a:ext cx="342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9" name="直接连接符 28"/>
            <p:cNvCxnSpPr/>
            <p:nvPr/>
          </p:nvCxnSpPr>
          <p:spPr bwMode="auto">
            <a:xfrm>
              <a:off x="7615489" y="4844479"/>
              <a:ext cx="349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1" name="直接连接符 30"/>
            <p:cNvCxnSpPr/>
            <p:nvPr/>
          </p:nvCxnSpPr>
          <p:spPr bwMode="auto">
            <a:xfrm>
              <a:off x="7179528" y="4844479"/>
              <a:ext cx="3672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32" name="Text Box 26"/>
          <p:cNvSpPr txBox="1">
            <a:spLocks noChangeArrowheads="1"/>
          </p:cNvSpPr>
          <p:nvPr/>
        </p:nvSpPr>
        <p:spPr bwMode="auto">
          <a:xfrm>
            <a:off x="179512" y="58273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特点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逻辑复杂，可优化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基于</a:t>
            </a:r>
            <a:r>
              <a:rPr lang="zh-CN" altLang="en-US" sz="2000" u="sng" dirty="0">
                <a:solidFill>
                  <a:schemeClr val="tx1"/>
                </a:solidFill>
                <a:latin typeface="+mn-ea"/>
                <a:ea typeface="+mn-ea"/>
              </a:rPr>
              <a:t>加法器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判断时与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op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无关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</a:p>
        </p:txBody>
      </p:sp>
      <p:sp>
        <p:nvSpPr>
          <p:cNvPr id="34" name="AutoShape 29"/>
          <p:cNvSpPr>
            <a:spLocks/>
          </p:cNvSpPr>
          <p:nvPr/>
        </p:nvSpPr>
        <p:spPr bwMode="auto">
          <a:xfrm>
            <a:off x="2843808" y="5728610"/>
            <a:ext cx="743061" cy="28800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-33054"/>
              <a:gd name="adj6" fmla="val -6107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加法</a:t>
            </a:r>
          </a:p>
        </p:txBody>
      </p:sp>
      <p:sp>
        <p:nvSpPr>
          <p:cNvPr id="40" name="AutoShape 29"/>
          <p:cNvSpPr>
            <a:spLocks/>
          </p:cNvSpPr>
          <p:nvPr/>
        </p:nvSpPr>
        <p:spPr bwMode="auto">
          <a:xfrm>
            <a:off x="6300192" y="5728610"/>
            <a:ext cx="743061" cy="288000"/>
          </a:xfrm>
          <a:prstGeom prst="borderCallout2">
            <a:avLst>
              <a:gd name="adj1" fmla="val 54480"/>
              <a:gd name="adj2" fmla="val 239"/>
              <a:gd name="adj3" fmla="val 54201"/>
              <a:gd name="adj4" fmla="val -5811"/>
              <a:gd name="adj5" fmla="val -33054"/>
              <a:gd name="adj6" fmla="val -61073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减法</a:t>
            </a:r>
          </a:p>
        </p:txBody>
      </p:sp>
      <p:grpSp>
        <p:nvGrpSpPr>
          <p:cNvPr id="41" name="组合 40"/>
          <p:cNvGrpSpPr/>
          <p:nvPr/>
        </p:nvGrpSpPr>
        <p:grpSpPr>
          <a:xfrm>
            <a:off x="6236464" y="3861048"/>
            <a:ext cx="2223968" cy="1139603"/>
            <a:chOff x="3068111" y="836712"/>
            <a:chExt cx="2223968" cy="1139603"/>
          </a:xfrm>
        </p:grpSpPr>
        <p:sp>
          <p:nvSpPr>
            <p:cNvPr id="42" name="Line 201"/>
            <p:cNvSpPr>
              <a:spLocks noChangeShapeType="1"/>
            </p:cNvSpPr>
            <p:nvPr/>
          </p:nvSpPr>
          <p:spPr bwMode="auto">
            <a:xfrm flipH="1">
              <a:off x="4644008" y="1482016"/>
              <a:ext cx="287109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sm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3" name="Text Box 213"/>
            <p:cNvSpPr txBox="1">
              <a:spLocks noChangeArrowheads="1"/>
            </p:cNvSpPr>
            <p:nvPr/>
          </p:nvSpPr>
          <p:spPr bwMode="auto">
            <a:xfrm>
              <a:off x="4932040" y="1340768"/>
              <a:ext cx="360039" cy="21879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op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4" name="流程图: 手动操作 43"/>
            <p:cNvSpPr/>
            <p:nvPr/>
          </p:nvSpPr>
          <p:spPr bwMode="auto">
            <a:xfrm>
              <a:off x="3068111" y="1120996"/>
              <a:ext cx="1791921" cy="578025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加减法器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5" name="Line 189"/>
            <p:cNvSpPr>
              <a:spLocks noChangeShapeType="1"/>
            </p:cNvSpPr>
            <p:nvPr/>
          </p:nvSpPr>
          <p:spPr bwMode="auto">
            <a:xfrm flipH="1">
              <a:off x="3563888" y="836712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6" name="Line 189"/>
            <p:cNvSpPr>
              <a:spLocks noChangeShapeType="1"/>
            </p:cNvSpPr>
            <p:nvPr/>
          </p:nvSpPr>
          <p:spPr bwMode="auto">
            <a:xfrm flipH="1">
              <a:off x="4499992" y="836712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189"/>
            <p:cNvSpPr>
              <a:spLocks noChangeShapeType="1"/>
            </p:cNvSpPr>
            <p:nvPr/>
          </p:nvSpPr>
          <p:spPr bwMode="auto">
            <a:xfrm>
              <a:off x="3995936" y="1700808"/>
              <a:ext cx="0" cy="27550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13"/>
            <p:cNvSpPr txBox="1">
              <a:spLocks noChangeArrowheads="1"/>
            </p:cNvSpPr>
            <p:nvPr/>
          </p:nvSpPr>
          <p:spPr bwMode="auto">
            <a:xfrm>
              <a:off x="3318148" y="836712"/>
              <a:ext cx="1287759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A     </a:t>
              </a:r>
              <a:r>
                <a:rPr lang="en-US" altLang="zh-CN" sz="2000" spc="2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B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49" name="Text Box 213"/>
            <p:cNvSpPr txBox="1">
              <a:spLocks noChangeArrowheads="1"/>
            </p:cNvSpPr>
            <p:nvPr/>
          </p:nvSpPr>
          <p:spPr bwMode="auto">
            <a:xfrm>
              <a:off x="3766769" y="1700808"/>
              <a:ext cx="180019" cy="27550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F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50" name="AutoShape 1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744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4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744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1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4458" grpId="0"/>
      <p:bldP spid="274460" grpId="0"/>
      <p:bldP spid="32" grpId="0"/>
      <p:bldP spid="34" grpId="0" animBg="1"/>
      <p:bldP spid="34" grpId="1" animBg="1"/>
      <p:bldP spid="40" grpId="0" animBg="1"/>
      <p:bldP spid="40" grpId="1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ext Box 28"/>
          <p:cNvSpPr txBox="1">
            <a:spLocks noChangeArrowheads="1"/>
          </p:cNvSpPr>
          <p:nvPr/>
        </p:nvSpPr>
        <p:spPr bwMode="auto">
          <a:xfrm>
            <a:off x="179388" y="332656"/>
            <a:ext cx="6999594" cy="2148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*基于</a:t>
            </a:r>
            <a:r>
              <a:rPr lang="zh-CN" altLang="en-US" u="sng" dirty="0">
                <a:solidFill>
                  <a:srgbClr val="C00000"/>
                </a:solidFill>
              </a:rPr>
              <a:t>加法器</a:t>
            </a:r>
            <a:r>
              <a:rPr lang="zh-CN" altLang="en-US" dirty="0">
                <a:solidFill>
                  <a:srgbClr val="C00000"/>
                </a:solidFill>
              </a:rPr>
              <a:t>的溢出判断逻辑：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dirty="0">
                <a:solidFill>
                  <a:srgbClr val="990099"/>
                </a:solidFill>
              </a:rPr>
              <a:t>加法器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Z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(</a:t>
            </a:r>
            <a:r>
              <a:rPr lang="zh-CN" altLang="en-US" sz="1800" dirty="0">
                <a:solidFill>
                  <a:schemeClr val="tx1"/>
                </a:solidFill>
              </a:rPr>
              <a:t>参考</a:t>
            </a:r>
            <a:r>
              <a:rPr lang="zh-CN" altLang="en-US" sz="1800" dirty="0">
                <a:solidFill>
                  <a:srgbClr val="990099"/>
                </a:solidFill>
              </a:rPr>
              <a:t>上页例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62</a:t>
            </a:fld>
            <a:endParaRPr lang="en-US" altLang="zh-CN"/>
          </a:p>
        </p:txBody>
      </p:sp>
      <p:sp>
        <p:nvSpPr>
          <p:cNvPr id="22" name="AutoShape 6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836390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3" name="AutoShape 6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8" y="6453188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41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Text Box 27"/>
          <p:cNvSpPr txBox="1">
            <a:spLocks noChangeArrowheads="1"/>
          </p:cNvSpPr>
          <p:nvPr/>
        </p:nvSpPr>
        <p:spPr bwMode="auto">
          <a:xfrm>
            <a:off x="2555775" y="1624967"/>
            <a:ext cx="5995797" cy="895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正溢出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0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n-2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1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负溢出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1)</a:t>
            </a:r>
            <a:r>
              <a:rPr lang="zh-CN" altLang="en-US" sz="2200" dirty="0">
                <a:solidFill>
                  <a:schemeClr val="tx1"/>
                </a:solidFill>
              </a:rPr>
              <a:t>时，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1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、</a:t>
            </a:r>
            <a:r>
              <a:rPr lang="en-US" altLang="zh-CN" sz="2200" i="1" spc="-50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spc="-50" baseline="-18000" dirty="0">
                <a:solidFill>
                  <a:schemeClr val="tx1"/>
                </a:solidFill>
              </a:rPr>
              <a:t>n-2</a:t>
            </a:r>
            <a:r>
              <a:rPr lang="zh-CN" altLang="en-US" sz="2200" spc="-50" dirty="0">
                <a:solidFill>
                  <a:schemeClr val="tx1"/>
                </a:solidFill>
                <a:sym typeface="Symbol"/>
              </a:rPr>
              <a:t>＝</a:t>
            </a:r>
            <a:r>
              <a:rPr lang="en-US" altLang="zh-CN" sz="2200" spc="-50" dirty="0">
                <a:solidFill>
                  <a:schemeClr val="tx1"/>
                </a:solidFill>
                <a:sym typeface="Symbol"/>
              </a:rPr>
              <a:t>0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50" name="组合 49"/>
          <p:cNvGrpSpPr/>
          <p:nvPr/>
        </p:nvGrpSpPr>
        <p:grpSpPr>
          <a:xfrm>
            <a:off x="6660232" y="696530"/>
            <a:ext cx="2376264" cy="1004278"/>
            <a:chOff x="6156177" y="3933056"/>
            <a:chExt cx="2376264" cy="1004278"/>
          </a:xfrm>
        </p:grpSpPr>
        <p:sp>
          <p:nvSpPr>
            <p:cNvPr id="51" name="Line 201"/>
            <p:cNvSpPr>
              <a:spLocks noChangeShapeType="1"/>
            </p:cNvSpPr>
            <p:nvPr/>
          </p:nvSpPr>
          <p:spPr bwMode="auto">
            <a:xfrm flipH="1">
              <a:off x="7842841" y="4498234"/>
              <a:ext cx="204677" cy="276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2" name="Text Box 213"/>
            <p:cNvSpPr txBox="1">
              <a:spLocks noChangeArrowheads="1"/>
            </p:cNvSpPr>
            <p:nvPr/>
          </p:nvSpPr>
          <p:spPr bwMode="auto">
            <a:xfrm>
              <a:off x="7945179" y="4293095"/>
              <a:ext cx="587262" cy="64423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-1</a:t>
              </a:r>
            </a:p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(op)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3" name="流程图: 手动操作 52"/>
            <p:cNvSpPr/>
            <p:nvPr/>
          </p:nvSpPr>
          <p:spPr bwMode="auto">
            <a:xfrm>
              <a:off x="6596504" y="4217341"/>
              <a:ext cx="1431881" cy="435796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+mn-ea"/>
                  <a:ea typeface="+mn-ea"/>
                </a:rPr>
                <a:t>加法器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n-ea"/>
                <a:ea typeface="+mn-ea"/>
              </a:endParaRPr>
            </a:p>
          </p:txBody>
        </p:sp>
        <p:sp>
          <p:nvSpPr>
            <p:cNvPr id="54" name="Line 189"/>
            <p:cNvSpPr>
              <a:spLocks noChangeShapeType="1"/>
            </p:cNvSpPr>
            <p:nvPr/>
          </p:nvSpPr>
          <p:spPr bwMode="auto">
            <a:xfrm flipH="1">
              <a:off x="6948264" y="3933056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5" name="Line 189"/>
            <p:cNvSpPr>
              <a:spLocks noChangeShapeType="1"/>
            </p:cNvSpPr>
            <p:nvPr/>
          </p:nvSpPr>
          <p:spPr bwMode="auto">
            <a:xfrm flipH="1">
              <a:off x="7740352" y="3933056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6" name="Line 189"/>
            <p:cNvSpPr>
              <a:spLocks noChangeShapeType="1"/>
            </p:cNvSpPr>
            <p:nvPr/>
          </p:nvSpPr>
          <p:spPr bwMode="auto">
            <a:xfrm>
              <a:off x="7344307" y="4653136"/>
              <a:ext cx="0" cy="27550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57" name="Text Box 213"/>
            <p:cNvSpPr txBox="1">
              <a:spLocks noChangeArrowheads="1"/>
            </p:cNvSpPr>
            <p:nvPr/>
          </p:nvSpPr>
          <p:spPr bwMode="auto">
            <a:xfrm>
              <a:off x="6660232" y="3933056"/>
              <a:ext cx="1080121" cy="28803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cs typeface="Arial Unicode MS" pitchFamily="34" charset="-122"/>
                  <a:sym typeface="Symbol"/>
                </a:rPr>
                <a:t>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1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 </a:t>
              </a:r>
              <a:r>
                <a:rPr lang="en-US" altLang="zh-CN" sz="14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  <a:sym typeface="Symbol"/>
                </a:rPr>
                <a:t>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8" name="Text Box 213"/>
            <p:cNvSpPr txBox="1">
              <a:spLocks noChangeArrowheads="1"/>
            </p:cNvSpPr>
            <p:nvPr/>
          </p:nvSpPr>
          <p:spPr bwMode="auto">
            <a:xfrm>
              <a:off x="7092280" y="4674908"/>
              <a:ext cx="180019" cy="2034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Z</a:t>
              </a:r>
              <a:endParaRPr lang="en-US" altLang="zh-CN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59" name="Line 201"/>
            <p:cNvSpPr>
              <a:spLocks noChangeShapeType="1"/>
            </p:cNvSpPr>
            <p:nvPr/>
          </p:nvSpPr>
          <p:spPr bwMode="auto">
            <a:xfrm flipH="1">
              <a:off x="6556489" y="4511888"/>
              <a:ext cx="23687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>
                <a:latin typeface="+mn-ea"/>
                <a:ea typeface="+mn-ea"/>
              </a:endParaRPr>
            </a:p>
          </p:txBody>
        </p:sp>
        <p:sp>
          <p:nvSpPr>
            <p:cNvPr id="60" name="Text Box 213"/>
            <p:cNvSpPr txBox="1">
              <a:spLocks noChangeArrowheads="1"/>
            </p:cNvSpPr>
            <p:nvPr/>
          </p:nvSpPr>
          <p:spPr bwMode="auto">
            <a:xfrm>
              <a:off x="6156177" y="4293096"/>
              <a:ext cx="432047" cy="43204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i="1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C</a:t>
              </a:r>
              <a:r>
                <a:rPr lang="en-US" altLang="zh-CN" sz="2000" baseline="-18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n-1</a:t>
              </a:r>
              <a:endParaRPr lang="en-US" altLang="zh-CN" sz="20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</p:grpSp>
      <p:sp>
        <p:nvSpPr>
          <p:cNvPr id="62" name="Text Box 27"/>
          <p:cNvSpPr txBox="1">
            <a:spLocks noChangeArrowheads="1"/>
          </p:cNvSpPr>
          <p:nvPr/>
        </p:nvSpPr>
        <p:spPr bwMode="auto">
          <a:xfrm>
            <a:off x="179388" y="2492896"/>
            <a:ext cx="871309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b="0" dirty="0">
                <a:solidFill>
                  <a:schemeClr val="accent2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  </a:t>
            </a:r>
            <a:r>
              <a:rPr lang="zh-CN" altLang="en-US" dirty="0">
                <a:solidFill>
                  <a:schemeClr val="accent2"/>
                </a:solidFill>
              </a:rPr>
              <a:t>判断方法①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u="sng" dirty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990099"/>
                </a:solidFill>
              </a:rPr>
              <a:t>                 </a:t>
            </a:r>
            <a:r>
              <a:rPr lang="en-US" altLang="zh-CN" sz="2200" spc="-100" dirty="0">
                <a:solidFill>
                  <a:schemeClr val="tx1"/>
                </a:solidFill>
              </a:rPr>
              <a:t>OF</a:t>
            </a:r>
            <a:r>
              <a:rPr lang="zh-CN" altLang="en-US" sz="2200" spc="-100" dirty="0">
                <a:solidFill>
                  <a:schemeClr val="tx1"/>
                </a:solidFill>
              </a:rPr>
              <a:t>＝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100" dirty="0">
                <a:solidFill>
                  <a:schemeClr val="tx1"/>
                </a:solidFill>
              </a:rPr>
              <a:t>＋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spc="-100" dirty="0">
                <a:solidFill>
                  <a:schemeClr val="tx1"/>
                </a:solidFill>
              </a:rPr>
              <a:t>＝</a:t>
            </a:r>
            <a:r>
              <a:rPr lang="en-US" altLang="zh-CN" sz="2200" spc="-100" dirty="0">
                <a:solidFill>
                  <a:schemeClr val="tx1"/>
                </a:solidFill>
              </a:rPr>
              <a:t>(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spc="-1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)(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sz="2200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spc="-10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spc="-100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sz="2200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spc="-100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448336" y="3101618"/>
            <a:ext cx="2573816" cy="57719"/>
            <a:chOff x="3448336" y="3101618"/>
            <a:chExt cx="2573816" cy="57719"/>
          </a:xfrm>
        </p:grpSpPr>
        <p:cxnSp>
          <p:nvCxnSpPr>
            <p:cNvPr id="63" name="直接连接符 62"/>
            <p:cNvCxnSpPr/>
            <p:nvPr/>
          </p:nvCxnSpPr>
          <p:spPr bwMode="auto">
            <a:xfrm>
              <a:off x="3448336" y="3159337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4" name="直接连接符 63"/>
            <p:cNvCxnSpPr/>
            <p:nvPr/>
          </p:nvCxnSpPr>
          <p:spPr bwMode="auto">
            <a:xfrm>
              <a:off x="3825944" y="3101618"/>
              <a:ext cx="378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5" name="直接连接符 64"/>
            <p:cNvCxnSpPr/>
            <p:nvPr/>
          </p:nvCxnSpPr>
          <p:spPr bwMode="auto">
            <a:xfrm>
              <a:off x="5698152" y="3149815"/>
              <a:ext cx="3240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66" name="Text Box 28"/>
          <p:cNvSpPr txBox="1">
            <a:spLocks noChangeArrowheads="1"/>
          </p:cNvSpPr>
          <p:nvPr/>
        </p:nvSpPr>
        <p:spPr bwMode="auto">
          <a:xfrm>
            <a:off x="179388" y="3429000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判断方法②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chemeClr val="tx1"/>
                </a:solidFill>
              </a:rPr>
              <a:t>进位位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             </a:t>
            </a:r>
            <a:r>
              <a:rPr lang="en-US" altLang="zh-CN" sz="2200" dirty="0">
                <a:solidFill>
                  <a:schemeClr val="tx1"/>
                </a:solidFill>
              </a:rPr>
              <a:t>OF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sz="22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7" name="Text Box 18"/>
          <p:cNvSpPr txBox="1">
            <a:spLocks noChangeArrowheads="1"/>
          </p:cNvSpPr>
          <p:nvPr/>
        </p:nvSpPr>
        <p:spPr bwMode="auto">
          <a:xfrm>
            <a:off x="179388" y="42930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zh-CN" altLang="en-US" spc="-100" dirty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[A]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=1010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en-US" altLang="zh-CN" spc="-100" dirty="0">
                <a:solidFill>
                  <a:schemeClr val="tx1"/>
                </a:solidFill>
              </a:rPr>
              <a:t>=0011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[A+B]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、</a:t>
            </a:r>
            <a:r>
              <a:rPr lang="en-US" altLang="zh-CN" spc="-100" dirty="0">
                <a:solidFill>
                  <a:schemeClr val="tx1"/>
                </a:solidFill>
              </a:rPr>
              <a:t>[A-B]</a:t>
            </a:r>
            <a:r>
              <a:rPr lang="zh-CN" altLang="en-US" spc="-10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溢出否</a:t>
            </a:r>
            <a:r>
              <a:rPr lang="en-US" altLang="zh-CN" spc="-100" dirty="0">
                <a:solidFill>
                  <a:schemeClr val="tx1"/>
                </a:solidFill>
              </a:rPr>
              <a:t>?</a:t>
            </a:r>
          </a:p>
          <a:p>
            <a:pPr marL="1973263" indent="-1973263"/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=1010+0011=</a:t>
            </a:r>
            <a:r>
              <a:rPr lang="en-US" altLang="zh-CN" u="sng" dirty="0">
                <a:solidFill>
                  <a:schemeClr val="accent2"/>
                </a:solidFill>
              </a:rPr>
              <a:t>0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=1010+1101=</a:t>
            </a:r>
            <a:r>
              <a:rPr lang="en-US" altLang="zh-CN" u="sng" dirty="0">
                <a:solidFill>
                  <a:schemeClr val="accent2"/>
                </a:solidFill>
              </a:rPr>
              <a:t>1</a:t>
            </a:r>
            <a:r>
              <a:rPr lang="en-US" altLang="zh-CN" sz="12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111 </a:t>
            </a:r>
            <a:endParaRPr lang="en-US" altLang="zh-CN" dirty="0">
              <a:solidFill>
                <a:srgbClr val="990099"/>
              </a:solidFill>
            </a:endParaRPr>
          </a:p>
        </p:txBody>
      </p:sp>
      <p:graphicFrame>
        <p:nvGraphicFramePr>
          <p:cNvPr id="68" name="表格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40193953"/>
              </p:ext>
            </p:extLst>
          </p:nvPr>
        </p:nvGraphicFramePr>
        <p:xfrm>
          <a:off x="1475656" y="5301208"/>
          <a:ext cx="6984776" cy="104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561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6429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60040">
                <a:tc>
                  <a:txBody>
                    <a:bodyPr/>
                    <a:lstStyle/>
                    <a:p>
                      <a:endParaRPr lang="zh-CN" altLang="en-US" sz="2000" b="1" dirty="0"/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[A+B]</a:t>
                      </a:r>
                      <a:r>
                        <a:rPr lang="zh-CN" altLang="en-US" sz="2000" b="1" spc="-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000" b="1" baseline="0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2000" b="1" spc="-1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[A-B]</a:t>
                      </a:r>
                      <a:r>
                        <a:rPr lang="zh-CN" altLang="en-US" sz="2000" b="1" spc="-100" baseline="-18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spc="-100" baseline="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溢出判断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32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使用方法①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/>
                        <a:t>使用方法②</a:t>
                      </a:r>
                    </a:p>
                  </a:txBody>
                  <a:tcPr marL="36000" marR="36000" marT="18000" marB="18000" anchor="ctr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 OF=</a:t>
                      </a:r>
                      <a:endParaRPr lang="zh-CN" altLang="en-US" sz="2000" b="1" dirty="0">
                        <a:latin typeface="+mn-ea"/>
                        <a:ea typeface="+mn-ea"/>
                      </a:endParaRPr>
                    </a:p>
                  </a:txBody>
                  <a:tcPr marL="36000" marR="36000" marT="18000" marB="180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213"/>
          <p:cNvSpPr txBox="1">
            <a:spLocks noChangeArrowheads="1"/>
          </p:cNvSpPr>
          <p:nvPr/>
        </p:nvSpPr>
        <p:spPr bwMode="auto">
          <a:xfrm>
            <a:off x="3635896" y="5661248"/>
            <a:ext cx="4608512" cy="6263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90000" tIns="93600" rIns="18000" bIns="10800" anchor="ctr"/>
          <a:lstStyle/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1)(0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1)=0</a:t>
            </a:r>
            <a:r>
              <a:rPr lang="en-US" altLang="zh-CN" sz="2000" spc="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0)(1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0)=1</a:t>
            </a:r>
          </a:p>
          <a:p>
            <a:pPr>
              <a:lnSpc>
                <a:spcPct val="114000"/>
              </a:lnSpc>
            </a:pP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0=0        </a:t>
            </a:r>
            <a:r>
              <a:rPr lang="en-US" altLang="zh-CN" sz="2000" spc="200" dirty="0">
                <a:solidFill>
                  <a:schemeClr val="tx1"/>
                </a:solidFill>
                <a:latin typeface="+mn-ea"/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    1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sym typeface="Symbol"/>
              </a:rPr>
              <a:t>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0=1</a:t>
            </a:r>
            <a:endParaRPr lang="zh-CN" altLang="en-US" sz="2000" dirty="0">
              <a:latin typeface="+mn-ea"/>
            </a:endParaRPr>
          </a:p>
        </p:txBody>
      </p:sp>
      <p:sp>
        <p:nvSpPr>
          <p:cNvPr id="28" name="AutoShape 62">
            <a:hlinkClick r:id="rId4" action="ppaction://hlinkpres?slideindex=10&amp;slidetitle=PowerPoint 演示文稿"/>
          </p:cNvPr>
          <p:cNvSpPr>
            <a:spLocks noChangeArrowheads="1"/>
          </p:cNvSpPr>
          <p:nvPr/>
        </p:nvSpPr>
        <p:spPr bwMode="auto">
          <a:xfrm rot="5400000">
            <a:off x="4050209" y="6477701"/>
            <a:ext cx="287337" cy="251867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</a:t>
            </a:r>
          </a:p>
        </p:txBody>
      </p:sp>
      <p:sp>
        <p:nvSpPr>
          <p:cNvPr id="29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7308651" y="6452989"/>
            <a:ext cx="28733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8537861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8" dur="500"/>
                                        <p:tgtEl>
                                          <p:spTgt spid="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62" grpId="0"/>
      <p:bldP spid="66" grpId="0"/>
      <p:bldP spid="67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7F2FEE-AC88-4D90-9461-B227C7FB5A61}" type="slidenum">
              <a:rPr lang="en-US" altLang="zh-CN"/>
              <a:pPr/>
              <a:t>63</a:t>
            </a:fld>
            <a:endParaRPr lang="en-US" altLang="zh-CN"/>
          </a:p>
        </p:txBody>
      </p:sp>
      <p:sp>
        <p:nvSpPr>
          <p:cNvPr id="263255" name="Text Box 87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判断方法③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位符号位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   变形补码：</a:t>
            </a:r>
            <a:r>
              <a:rPr lang="zh-CN" altLang="en-US" dirty="0">
                <a:solidFill>
                  <a:schemeClr val="tx1"/>
                </a:solidFill>
              </a:rPr>
              <a:t>指采用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个符号位的补码</a:t>
            </a:r>
            <a:r>
              <a:rPr lang="en-US" altLang="zh-CN" dirty="0">
                <a:solidFill>
                  <a:schemeClr val="tx1"/>
                </a:solidFill>
              </a:rPr>
              <a:t>[Z]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</a:t>
            </a:r>
            <a:r>
              <a:rPr lang="en-US" altLang="zh-CN" i="1" dirty="0">
                <a:solidFill>
                  <a:srgbClr val="FF3399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rgbClr val="FF3399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表示符号</a:t>
            </a:r>
            <a:r>
              <a:rPr lang="en-US" altLang="zh-CN" dirty="0">
                <a:solidFill>
                  <a:schemeClr val="tx1"/>
                </a:solidFill>
              </a:rPr>
              <a:t>(00</a:t>
            </a:r>
            <a:r>
              <a:rPr lang="zh-CN" altLang="en-US" dirty="0">
                <a:solidFill>
                  <a:schemeClr val="tx1"/>
                </a:solidFill>
              </a:rPr>
              <a:t>为正数、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为负数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63256" name="Text Box 88"/>
          <p:cNvSpPr txBox="1">
            <a:spLocks noChangeArrowheads="1"/>
          </p:cNvSpPr>
          <p:nvPr/>
        </p:nvSpPr>
        <p:spPr bwMode="auto">
          <a:xfrm>
            <a:off x="179388" y="2636912"/>
            <a:ext cx="885710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6—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A=-110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[A+B]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[A-B]</a:t>
            </a:r>
            <a:r>
              <a:rPr lang="zh-CN" altLang="en-US" baseline="-25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是否溢出</a:t>
            </a:r>
            <a:r>
              <a:rPr lang="en-US" altLang="zh-CN" dirty="0">
                <a:solidFill>
                  <a:schemeClr val="tx1"/>
                </a:solidFill>
              </a:rPr>
              <a:t>?</a:t>
            </a:r>
          </a:p>
          <a:p>
            <a:r>
              <a:rPr lang="zh-CN" altLang="en-US" dirty="0">
                <a:solidFill>
                  <a:srgbClr val="990099"/>
                </a:solidFill>
              </a:rPr>
              <a:t>    解：</a:t>
            </a:r>
            <a:endParaRPr lang="en-US" altLang="zh-CN" baseline="-20000" dirty="0">
              <a:solidFill>
                <a:schemeClr val="tx1"/>
              </a:solidFill>
            </a:endParaRPr>
          </a:p>
        </p:txBody>
      </p:sp>
      <p:sp>
        <p:nvSpPr>
          <p:cNvPr id="263259" name="Text Box 91"/>
          <p:cNvSpPr txBox="1">
            <a:spLocks noChangeArrowheads="1"/>
          </p:cNvSpPr>
          <p:nvPr/>
        </p:nvSpPr>
        <p:spPr bwMode="auto">
          <a:xfrm>
            <a:off x="179388" y="1693257"/>
            <a:ext cx="8785225" cy="968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依据：</a:t>
            </a:r>
            <a:r>
              <a:rPr lang="zh-CN" altLang="en-US" dirty="0">
                <a:solidFill>
                  <a:schemeClr val="tx1"/>
                </a:solidFill>
              </a:rPr>
              <a:t>正溢出时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，负溢出时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溢出逻辑：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63262" name="Text Box 94"/>
          <p:cNvSpPr txBox="1">
            <a:spLocks noChangeArrowheads="1"/>
          </p:cNvSpPr>
          <p:nvPr/>
        </p:nvSpPr>
        <p:spPr bwMode="auto">
          <a:xfrm>
            <a:off x="179388" y="3120409"/>
            <a:ext cx="8785225" cy="2086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[-B]</a:t>
            </a:r>
            <a:r>
              <a:rPr lang="zh-CN" altLang="en-US" baseline="-16000" dirty="0">
                <a:solidFill>
                  <a:schemeClr val="tx1"/>
                </a:solidFill>
              </a:rPr>
              <a:t>变补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</a:t>
            </a: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[A+B]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      [A-B]</a:t>
            </a:r>
            <a:r>
              <a:rPr lang="zh-CN" altLang="en-US" baseline="-18000" dirty="0">
                <a:solidFill>
                  <a:schemeClr val="tx1"/>
                </a:solidFill>
              </a:rPr>
              <a:t>变补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= 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010</a:t>
            </a:r>
          </a:p>
          <a:p>
            <a:pPr marL="1973263" indent="-1973263"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sz="2000" baseline="-25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u="sng" dirty="0">
                <a:solidFill>
                  <a:schemeClr val="tx1"/>
                </a:solidFill>
              </a:rPr>
              <a:t>+ 00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011</a:t>
            </a: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+ 11</a:t>
            </a:r>
            <a:r>
              <a:rPr lang="en-US" altLang="zh-CN" u="sng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101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en-US" altLang="zh-CN" sz="2000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C00000"/>
                </a:solidFill>
              </a:rPr>
              <a:t>    </a:t>
            </a:r>
            <a:r>
              <a:rPr lang="en-US" altLang="zh-CN" dirty="0">
                <a:solidFill>
                  <a:srgbClr val="FF3399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101         </a:t>
            </a:r>
            <a:r>
              <a:rPr lang="en-US" altLang="zh-CN" baseline="-25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rgbClr val="FF3399"/>
                </a:solidFill>
              </a:rPr>
              <a:t>10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111</a:t>
            </a:r>
          </a:p>
          <a:p>
            <a:pPr>
              <a:lnSpc>
                <a:spcPct val="10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</a:t>
            </a:r>
            <a:r>
              <a:rPr lang="en-US" altLang="zh-CN" dirty="0">
                <a:solidFill>
                  <a:schemeClr val="tx1"/>
                </a:solidFill>
              </a:rPr>
              <a:t>      OF=1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=0</a:t>
            </a:r>
            <a:r>
              <a:rPr lang="zh-CN" altLang="en-US" dirty="0">
                <a:solidFill>
                  <a:schemeClr val="tx1"/>
                </a:solidFill>
                <a:latin typeface="+mn-ea"/>
              </a:rPr>
              <a:t>，溢出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63270" name="AutoShape 10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63271" name="Text Box 103"/>
          <p:cNvSpPr txBox="1">
            <a:spLocks noChangeArrowheads="1"/>
          </p:cNvSpPr>
          <p:nvPr/>
        </p:nvSpPr>
        <p:spPr bwMode="auto">
          <a:xfrm>
            <a:off x="179388" y="5149641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B=+24</a:t>
            </a:r>
            <a:r>
              <a:rPr lang="zh-CN" altLang="en-US" dirty="0">
                <a:solidFill>
                  <a:schemeClr val="tx1"/>
                </a:solidFill>
              </a:rPr>
              <a:t>，补码含</a:t>
            </a:r>
            <a:r>
              <a:rPr lang="en-US" altLang="zh-CN" dirty="0">
                <a:solidFill>
                  <a:schemeClr val="tx1"/>
                </a:solidFill>
              </a:rPr>
              <a:t>5</a:t>
            </a:r>
            <a:r>
              <a:rPr lang="zh-CN" altLang="en-US" dirty="0">
                <a:solidFill>
                  <a:schemeClr val="tx1"/>
                </a:solidFill>
              </a:rPr>
              <a:t>个数值位，判断</a:t>
            </a:r>
            <a:r>
              <a:rPr lang="en-US" altLang="zh-CN" dirty="0">
                <a:solidFill>
                  <a:schemeClr val="tx1"/>
                </a:solidFill>
              </a:rPr>
              <a:t>A+B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A-B</a:t>
            </a:r>
            <a:r>
              <a:rPr lang="zh-CN" altLang="en-US" dirty="0">
                <a:solidFill>
                  <a:schemeClr val="tx1"/>
                </a:solidFill>
              </a:rPr>
              <a:t>结果是否溢出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方法不限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32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32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3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32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3256" grpId="0"/>
      <p:bldP spid="263259" grpId="0"/>
      <p:bldP spid="263262" grpId="0"/>
      <p:bldP spid="263271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AutoShape 29"/>
          <p:cNvSpPr>
            <a:spLocks/>
          </p:cNvSpPr>
          <p:nvPr/>
        </p:nvSpPr>
        <p:spPr bwMode="auto">
          <a:xfrm>
            <a:off x="7524328" y="4725144"/>
            <a:ext cx="1533627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59487"/>
              <a:gd name="adj6" fmla="val -46669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加减法器</a:t>
            </a:r>
            <a:r>
              <a:rPr lang="zh-CN" altLang="en-US" sz="1800" b="1" dirty="0">
                <a:solidFill>
                  <a:schemeClr val="tx1"/>
                </a:solidFill>
              </a:rPr>
              <a:t>引脚</a:t>
            </a:r>
          </a:p>
        </p:txBody>
      </p:sp>
      <p:sp>
        <p:nvSpPr>
          <p:cNvPr id="6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9237397-B4CF-4851-B3BA-71ADD8679B98}" type="slidenum">
              <a:rPr lang="en-US" altLang="zh-CN"/>
              <a:pPr/>
              <a:t>64</a:t>
            </a:fld>
            <a:endParaRPr lang="en-US" altLang="zh-CN" dirty="0"/>
          </a:p>
        </p:txBody>
      </p:sp>
      <p:sp>
        <p:nvSpPr>
          <p:cNvPr id="77" name="Text Box 90"/>
          <p:cNvSpPr txBox="1">
            <a:spLocks noChangeArrowheads="1"/>
          </p:cNvSpPr>
          <p:nvPr/>
        </p:nvSpPr>
        <p:spPr bwMode="auto">
          <a:xfrm>
            <a:off x="179513" y="1613404"/>
            <a:ext cx="367240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实现思路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加减法器组成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79" name="Text Box 376"/>
          <p:cNvSpPr txBox="1">
            <a:spLocks noChangeArrowheads="1"/>
          </p:cNvSpPr>
          <p:nvPr/>
        </p:nvSpPr>
        <p:spPr bwMode="auto">
          <a:xfrm>
            <a:off x="179389" y="2996952"/>
            <a:ext cx="2952389" cy="22082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溢出判断逻辑：</a:t>
            </a:r>
            <a:endParaRPr lang="en-US" altLang="zh-CN" sz="2200" dirty="0">
              <a:solidFill>
                <a:srgbClr val="C00000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判断方法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8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84" name="Text Box 90"/>
          <p:cNvSpPr txBox="1">
            <a:spLocks noChangeArrowheads="1"/>
          </p:cNvSpPr>
          <p:nvPr/>
        </p:nvSpPr>
        <p:spPr bwMode="auto">
          <a:xfrm>
            <a:off x="2555401" y="2075069"/>
            <a:ext cx="3888681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与补码加减法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与补码加减法器</a:t>
            </a:r>
            <a:r>
              <a:rPr lang="zh-CN" altLang="en-US" u="sng" dirty="0">
                <a:solidFill>
                  <a:srgbClr val="990099"/>
                </a:solidFill>
              </a:rPr>
              <a:t>相同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90" name="Text Box 376"/>
          <p:cNvSpPr txBox="1">
            <a:spLocks noChangeArrowheads="1"/>
          </p:cNvSpPr>
          <p:nvPr/>
        </p:nvSpPr>
        <p:spPr bwMode="auto">
          <a:xfrm>
            <a:off x="2627410" y="4640069"/>
            <a:ext cx="4860887" cy="877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-1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op</a:t>
            </a:r>
            <a:r>
              <a:rPr lang="en-US" altLang="zh-CN" baseline="-26000" dirty="0">
                <a:solidFill>
                  <a:schemeClr val="tx1"/>
                </a:solidFill>
                <a:sym typeface="Symbol"/>
              </a:rPr>
              <a:t>SUB</a:t>
            </a:r>
          </a:p>
          <a:p>
            <a:pPr>
              <a:lnSpc>
                <a:spcPct val="105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与补码加减法的</a:t>
            </a:r>
            <a:r>
              <a:rPr lang="zh-CN" altLang="en-US" sz="2000" u="sng" dirty="0">
                <a:solidFill>
                  <a:srgbClr val="990099"/>
                </a:solidFill>
              </a:rPr>
              <a:t>逻辑不同</a:t>
            </a:r>
            <a:r>
              <a:rPr lang="zh-CN" altLang="en-US" sz="2000" dirty="0">
                <a:solidFill>
                  <a:schemeClr val="accent2"/>
                </a:solidFill>
              </a:rPr>
              <a:t>→</a:t>
            </a:r>
            <a:r>
              <a:rPr lang="zh-CN" altLang="en-US" sz="2000" u="sng" dirty="0">
                <a:solidFill>
                  <a:srgbClr val="990099"/>
                </a:solidFill>
              </a:rPr>
              <a:t>名称不同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62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27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190805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cxnSp>
        <p:nvCxnSpPr>
          <p:cNvPr id="83" name="直接箭头连接符 82"/>
          <p:cNvCxnSpPr>
            <a:endCxn id="81" idx="1"/>
          </p:cNvCxnSpPr>
          <p:nvPr/>
        </p:nvCxnSpPr>
        <p:spPr bwMode="auto">
          <a:xfrm flipV="1">
            <a:off x="5760132" y="2353663"/>
            <a:ext cx="468052" cy="274840"/>
          </a:xfrm>
          <a:prstGeom prst="bentConnector3">
            <a:avLst>
              <a:gd name="adj1" fmla="val -1167"/>
            </a:avLst>
          </a:prstGeom>
          <a:noFill/>
          <a:ln w="19050" cap="flat" cmpd="sng" algn="ctr">
            <a:solidFill>
              <a:srgbClr val="FF3399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81" name="Text Box 178"/>
          <p:cNvSpPr txBox="1">
            <a:spLocks noChangeArrowheads="1"/>
          </p:cNvSpPr>
          <p:nvPr/>
        </p:nvSpPr>
        <p:spPr bwMode="auto">
          <a:xfrm>
            <a:off x="6228184" y="1991735"/>
            <a:ext cx="2736304" cy="723855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54000" tIns="0" rIns="54000" bIns="10800" anchor="ctr"/>
          <a:lstStyle/>
          <a:p>
            <a:pPr algn="ctr"/>
            <a:r>
              <a:rPr lang="zh-CN" altLang="en-US" sz="2000" u="sng" dirty="0">
                <a:solidFill>
                  <a:schemeClr val="tx1"/>
                </a:solidFill>
              </a:rPr>
              <a:t>同一个加减法器</a:t>
            </a:r>
            <a:r>
              <a:rPr lang="zh-CN" altLang="en-US" sz="2000" dirty="0">
                <a:solidFill>
                  <a:schemeClr val="tx1"/>
                </a:solidFill>
              </a:rPr>
              <a:t>可实现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algn="ctr"/>
            <a:r>
              <a:rPr lang="zh-CN" altLang="en-US" sz="2000" u="sng" dirty="0">
                <a:solidFill>
                  <a:srgbClr val="C00000"/>
                </a:solidFill>
              </a:rPr>
              <a:t>有</a:t>
            </a:r>
            <a:r>
              <a:rPr lang="en-US" altLang="zh-CN" sz="2000" u="sng" dirty="0">
                <a:solidFill>
                  <a:srgbClr val="C00000"/>
                </a:solidFill>
              </a:rPr>
              <a:t>/</a:t>
            </a:r>
            <a:r>
              <a:rPr lang="zh-CN" altLang="en-US" sz="2000" u="sng" dirty="0">
                <a:solidFill>
                  <a:srgbClr val="C00000"/>
                </a:solidFill>
              </a:rPr>
              <a:t>无符号</a:t>
            </a:r>
            <a:r>
              <a:rPr lang="zh-CN" altLang="en-US" sz="2000" dirty="0">
                <a:solidFill>
                  <a:schemeClr val="tx1"/>
                </a:solidFill>
              </a:rPr>
              <a:t>的加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减运算</a:t>
            </a:r>
            <a:endParaRPr lang="zh-CN" altLang="en-US" sz="2000" baseline="-18000" dirty="0">
              <a:solidFill>
                <a:schemeClr val="tx1"/>
              </a:solidFill>
            </a:endParaRPr>
          </a:p>
        </p:txBody>
      </p:sp>
      <p:sp>
        <p:nvSpPr>
          <p:cNvPr id="45" name="Text Box 376"/>
          <p:cNvSpPr txBox="1">
            <a:spLocks noChangeArrowheads="1"/>
          </p:cNvSpPr>
          <p:nvPr/>
        </p:nvSpPr>
        <p:spPr bwMode="auto">
          <a:xfrm>
            <a:off x="2123601" y="3481524"/>
            <a:ext cx="6696871" cy="11910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加法时有</a:t>
            </a:r>
            <a:r>
              <a:rPr lang="zh-CN" altLang="en-US" u="sng" dirty="0">
                <a:solidFill>
                  <a:schemeClr val="tx1"/>
                </a:solidFill>
              </a:rPr>
              <a:t>进位</a:t>
            </a:r>
            <a:r>
              <a:rPr lang="zh-CN" altLang="en-US" dirty="0">
                <a:solidFill>
                  <a:schemeClr val="tx1"/>
                </a:solidFill>
              </a:rPr>
              <a:t> 或 减法时有</a:t>
            </a:r>
            <a:r>
              <a:rPr lang="zh-CN" altLang="en-US" u="sng" dirty="0">
                <a:solidFill>
                  <a:schemeClr val="tx1"/>
                </a:solidFill>
              </a:rPr>
              <a:t>借位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(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1)     (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、</a:t>
            </a:r>
            <a:r>
              <a:rPr lang="en-US" altLang="zh-CN" sz="18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1800" baseline="-14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0) </a:t>
            </a:r>
            <a:endParaRPr lang="en-US" altLang="zh-CN" sz="1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lnSpc>
                <a:spcPct val="100000"/>
              </a:lnSpc>
              <a:spcBef>
                <a:spcPts val="300"/>
              </a:spcBef>
            </a:pPr>
            <a:r>
              <a:rPr lang="en-US" altLang="zh-CN" sz="2000" dirty="0">
                <a:solidFill>
                  <a:srgbClr val="990099"/>
                </a:solidFill>
              </a:rPr>
              <a:t>4</a:t>
            </a:r>
            <a:r>
              <a:rPr lang="zh-CN" altLang="en-US" sz="2000" dirty="0">
                <a:solidFill>
                  <a:srgbClr val="990099"/>
                </a:solidFill>
              </a:rPr>
              <a:t>位减法例：</a:t>
            </a:r>
            <a:r>
              <a:rPr lang="en-US" altLang="zh-CN" sz="2000" dirty="0">
                <a:solidFill>
                  <a:schemeClr val="tx1"/>
                </a:solidFill>
              </a:rPr>
              <a:t>8-10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1110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rgbClr val="990099"/>
                </a:solidFill>
              </a:rPr>
              <a:t>n-1</a:t>
            </a:r>
            <a:r>
              <a:rPr lang="zh-CN" altLang="en-US" sz="2000" dirty="0">
                <a:solidFill>
                  <a:srgbClr val="990099"/>
                </a:solidFill>
              </a:rPr>
              <a:t>＝</a:t>
            </a: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10-8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0010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51" name="Text Box 16"/>
          <p:cNvSpPr txBox="1">
            <a:spLocks noChangeArrowheads="1"/>
          </p:cNvSpPr>
          <p:nvPr/>
        </p:nvSpPr>
        <p:spPr bwMode="auto">
          <a:xfrm>
            <a:off x="5076056" y="5517232"/>
            <a:ext cx="3816424" cy="3240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marL="266700" indent="-266700">
              <a:lnSpc>
                <a:spcPct val="9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无需区分运算符号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chemeClr val="tx1"/>
                </a:solidFill>
              </a:rPr>
              <a:t>运算结果</a:t>
            </a:r>
            <a:r>
              <a:rPr lang="zh-CN" altLang="en-US" sz="1600" dirty="0">
                <a:solidFill>
                  <a:srgbClr val="C00000"/>
                </a:solidFill>
              </a:rPr>
              <a:t>相同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71" name="Text Box 323"/>
          <p:cNvSpPr txBox="1">
            <a:spLocks noChangeArrowheads="1"/>
          </p:cNvSpPr>
          <p:nvPr/>
        </p:nvSpPr>
        <p:spPr bwMode="auto">
          <a:xfrm>
            <a:off x="179388" y="295488"/>
            <a:ext cx="8964612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、无符号加减运算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zh-CN" altLang="en-US" dirty="0">
                <a:solidFill>
                  <a:schemeClr val="accent2"/>
                </a:solidFill>
              </a:rPr>
              <a:t>加法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baseline="-16000" dirty="0">
                <a:solidFill>
                  <a:schemeClr val="tx1"/>
                </a:solidFill>
              </a:rPr>
              <a:t>  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        减法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[A</a:t>
            </a:r>
            <a:r>
              <a:rPr lang="zh-CN" altLang="en-US" dirty="0">
                <a:solidFill>
                  <a:schemeClr val="tx1"/>
                </a:solidFill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补数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22" name="Line 366"/>
          <p:cNvSpPr>
            <a:spLocks noChangeShapeType="1"/>
          </p:cNvSpPr>
          <p:nvPr/>
        </p:nvSpPr>
        <p:spPr bwMode="auto">
          <a:xfrm>
            <a:off x="7816854" y="1297224"/>
            <a:ext cx="566280" cy="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/>
          <a:lstStyle/>
          <a:p>
            <a:endParaRPr lang="zh-CN" altLang="en-US"/>
          </a:p>
        </p:txBody>
      </p:sp>
      <p:sp>
        <p:nvSpPr>
          <p:cNvPr id="23" name="Text Box 90"/>
          <p:cNvSpPr txBox="1">
            <a:spLocks noChangeArrowheads="1"/>
          </p:cNvSpPr>
          <p:nvPr/>
        </p:nvSpPr>
        <p:spPr bwMode="auto">
          <a:xfrm>
            <a:off x="2843808" y="2996952"/>
            <a:ext cx="568863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只能</a:t>
            </a:r>
            <a:r>
              <a:rPr lang="zh-CN" altLang="en-US" u="sng" dirty="0">
                <a:solidFill>
                  <a:schemeClr val="tx1"/>
                </a:solidFill>
              </a:rPr>
              <a:t>基于加法器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∵需使用进位位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sz="2000" baseline="-14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rgbClr val="C00000"/>
              </a:solidFill>
            </a:endParaRPr>
          </a:p>
        </p:txBody>
      </p:sp>
      <p:cxnSp>
        <p:nvCxnSpPr>
          <p:cNvPr id="21" name="直接箭头连接符 82"/>
          <p:cNvCxnSpPr/>
          <p:nvPr/>
        </p:nvCxnSpPr>
        <p:spPr bwMode="auto">
          <a:xfrm rot="5400000">
            <a:off x="6605595" y="3663630"/>
            <a:ext cx="2521517" cy="756112"/>
          </a:xfrm>
          <a:prstGeom prst="bentConnector3">
            <a:avLst>
              <a:gd name="adj1" fmla="val 99941"/>
            </a:avLst>
          </a:prstGeom>
          <a:noFill/>
          <a:ln w="19050" cap="flat" cmpd="sng" algn="ctr">
            <a:solidFill>
              <a:schemeClr val="accent2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28" name="Text Box 200"/>
          <p:cNvSpPr txBox="1">
            <a:spLocks noChangeArrowheads="1"/>
          </p:cNvSpPr>
          <p:nvPr/>
        </p:nvSpPr>
        <p:spPr bwMode="auto">
          <a:xfrm>
            <a:off x="611559" y="5522020"/>
            <a:ext cx="4320481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加减法器怎知运算有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无符号？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怎知结果是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否正确？</a:t>
            </a:r>
            <a:endParaRPr lang="zh-CN" altLang="en-US" sz="16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9" name="AutoShape 41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7945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16"/>
          <p:cNvSpPr txBox="1">
            <a:spLocks noChangeArrowheads="1"/>
          </p:cNvSpPr>
          <p:nvPr/>
        </p:nvSpPr>
        <p:spPr bwMode="auto">
          <a:xfrm>
            <a:off x="5076056" y="5877271"/>
            <a:ext cx="3816424" cy="324000"/>
          </a:xfrm>
          <a:prstGeom prst="rect">
            <a:avLst/>
          </a:prstGeom>
          <a:solidFill>
            <a:srgbClr val="CCFFFF"/>
          </a:solidFill>
          <a:ln w="15875">
            <a:solidFill>
              <a:srgbClr val="FF3399"/>
            </a:solidFill>
            <a:prstDash val="solid"/>
            <a:miter lim="800000"/>
            <a:headEnd/>
            <a:tailEnd/>
          </a:ln>
          <a:effectLst/>
        </p:spPr>
        <p:txBody>
          <a:bodyPr lIns="18000" tIns="10800" rIns="18000" bIns="10800" anchor="t" anchorCtr="0"/>
          <a:lstStyle/>
          <a:p>
            <a:pPr marL="266700" indent="-266700">
              <a:lnSpc>
                <a:spcPct val="95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同时产生</a:t>
            </a: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zh-CN" altLang="en-US" sz="2000" dirty="0">
                <a:solidFill>
                  <a:schemeClr val="tx1"/>
                </a:solidFill>
              </a:rPr>
              <a:t>及</a:t>
            </a:r>
            <a:r>
              <a:rPr lang="en-US" altLang="zh-CN" sz="2000" dirty="0">
                <a:solidFill>
                  <a:schemeClr val="tx1"/>
                </a:solidFill>
              </a:rPr>
              <a:t>CF   </a:t>
            </a:r>
            <a:r>
              <a:rPr lang="en-US" altLang="zh-CN" sz="1600" dirty="0">
                <a:solidFill>
                  <a:schemeClr val="tx1"/>
                </a:solidFill>
              </a:rPr>
              <a:t>(</a:t>
            </a:r>
            <a:r>
              <a:rPr lang="zh-CN" altLang="en-US" sz="1600" dirty="0">
                <a:solidFill>
                  <a:srgbClr val="C00000"/>
                </a:solidFill>
              </a:rPr>
              <a:t>选用时</a:t>
            </a:r>
            <a:r>
              <a:rPr lang="zh-CN" altLang="en-US" sz="1600" dirty="0">
                <a:solidFill>
                  <a:schemeClr val="tx1"/>
                </a:solidFill>
              </a:rPr>
              <a:t>自知</a:t>
            </a:r>
            <a:r>
              <a:rPr lang="en-US" altLang="zh-CN" sz="16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4" name="AutoShape 29"/>
          <p:cNvSpPr>
            <a:spLocks/>
          </p:cNvSpPr>
          <p:nvPr/>
        </p:nvSpPr>
        <p:spPr bwMode="auto">
          <a:xfrm>
            <a:off x="5796136" y="6237312"/>
            <a:ext cx="2808314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3133"/>
              <a:gd name="adj6" fmla="val -1342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较差方案：设置</a:t>
            </a:r>
            <a:r>
              <a:rPr lang="en-US" altLang="zh-CN" sz="1600" dirty="0">
                <a:solidFill>
                  <a:schemeClr val="tx1"/>
                </a:solidFill>
              </a:rPr>
              <a:t>OPS</a:t>
            </a:r>
            <a:r>
              <a:rPr lang="zh-CN" altLang="en-US" sz="1600" dirty="0">
                <a:solidFill>
                  <a:schemeClr val="tx1"/>
                </a:solidFill>
              </a:rPr>
              <a:t>、</a:t>
            </a:r>
            <a:r>
              <a:rPr lang="en-US" altLang="zh-CN" sz="1600" dirty="0">
                <a:solidFill>
                  <a:schemeClr val="tx1"/>
                </a:solidFill>
              </a:rPr>
              <a:t>OF</a:t>
            </a:r>
            <a:r>
              <a:rPr lang="zh-CN" altLang="en-US" sz="1600" dirty="0">
                <a:solidFill>
                  <a:schemeClr val="tx1"/>
                </a:solidFill>
              </a:rPr>
              <a:t>引脚</a:t>
            </a:r>
            <a:endParaRPr lang="zh-CN" altLang="en-US" sz="16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10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9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5" presetClass="entr" presetSubtype="1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9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8" grpId="1" animBg="1"/>
      <p:bldP spid="84" grpId="0"/>
      <p:bldP spid="81" grpId="0" animBg="1"/>
      <p:bldP spid="45" grpId="0"/>
      <p:bldP spid="51" grpId="0" animBg="1"/>
      <p:bldP spid="23" grpId="0"/>
      <p:bldP spid="28" grpId="0" animBg="1"/>
      <p:bldP spid="20" grpId="0" animBg="1"/>
      <p:bldP spid="24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Box 176"/>
          <p:cNvSpPr txBox="1">
            <a:spLocks noChangeArrowheads="1"/>
          </p:cNvSpPr>
          <p:nvPr/>
        </p:nvSpPr>
        <p:spPr bwMode="auto">
          <a:xfrm>
            <a:off x="1469880" y="5589240"/>
            <a:ext cx="7671416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4</a:t>
            </a:r>
            <a:r>
              <a:rPr lang="zh-CN" altLang="en-US" sz="2000" dirty="0">
                <a:solidFill>
                  <a:srgbClr val="990099"/>
                </a:solidFill>
              </a:rPr>
              <a:t>位补码减法例</a:t>
            </a:r>
            <a:r>
              <a:rPr lang="en-US" altLang="zh-CN" sz="2000" dirty="0">
                <a:solidFill>
                  <a:srgbClr val="990099"/>
                </a:solidFill>
              </a:rPr>
              <a:t>— </a:t>
            </a:r>
            <a:r>
              <a:rPr lang="en-US" altLang="zh-CN" sz="2000" dirty="0">
                <a:solidFill>
                  <a:schemeClr val="tx1"/>
                </a:solidFill>
              </a:rPr>
              <a:t>(-1)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(-5)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SF=0</a:t>
            </a: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                4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或</a:t>
            </a:r>
            <a:r>
              <a:rPr lang="en-US" altLang="zh-CN" sz="2000" dirty="0">
                <a:solidFill>
                  <a:schemeClr val="tx1"/>
                </a:solidFill>
              </a:rPr>
              <a:t>4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OF=0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SF=0</a:t>
            </a:r>
            <a:r>
              <a:rPr lang="zh-CN" altLang="en-US" sz="2000" dirty="0">
                <a:solidFill>
                  <a:schemeClr val="tx1"/>
                </a:solidFill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</a:rPr>
              <a:t>5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(-4)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OF=1</a:t>
            </a:r>
            <a:r>
              <a:rPr lang="zh-CN" altLang="en-US" sz="2000" dirty="0">
                <a:solidFill>
                  <a:schemeClr val="tx1"/>
                </a:solidFill>
              </a:rPr>
              <a:t>、</a:t>
            </a:r>
            <a:r>
              <a:rPr lang="en-US" altLang="zh-CN" sz="2000" dirty="0">
                <a:solidFill>
                  <a:schemeClr val="tx1"/>
                </a:solidFill>
              </a:rPr>
              <a:t>SF=1</a:t>
            </a:r>
            <a:endParaRPr lang="en-US" altLang="zh-CN" sz="2000" dirty="0">
              <a:solidFill>
                <a:schemeClr val="tx1"/>
              </a:solidFill>
              <a:sym typeface="Symbol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65</a:t>
            </a:fld>
            <a:endParaRPr lang="en-US" altLang="zh-CN"/>
          </a:p>
        </p:txBody>
      </p: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53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36" name="Text Box 323"/>
          <p:cNvSpPr txBox="1">
            <a:spLocks noChangeArrowheads="1"/>
          </p:cNvSpPr>
          <p:nvPr/>
        </p:nvSpPr>
        <p:spPr bwMode="auto">
          <a:xfrm>
            <a:off x="179512" y="2537114"/>
            <a:ext cx="8856984" cy="18066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有符号关系运算的实现：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产生比较结果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通过</a:t>
            </a:r>
            <a:r>
              <a:rPr lang="zh-CN" altLang="en-US" u="sng" dirty="0">
                <a:solidFill>
                  <a:srgbClr val="990099"/>
                </a:solidFill>
              </a:rPr>
              <a:t>减法运算</a:t>
            </a:r>
            <a:r>
              <a:rPr lang="zh-CN" altLang="en-US" dirty="0">
                <a:solidFill>
                  <a:schemeClr val="tx1"/>
                </a:solidFill>
              </a:rPr>
              <a:t>，产生结果标志</a:t>
            </a:r>
            <a:r>
              <a:rPr lang="en-US" altLang="zh-CN" dirty="0">
                <a:solidFill>
                  <a:schemeClr val="tx1"/>
                </a:solidFill>
              </a:rPr>
              <a:t>ZF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SF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         (</a:t>
            </a:r>
            <a:r>
              <a:rPr lang="zh-CN" altLang="en-US" sz="1800" dirty="0">
                <a:solidFill>
                  <a:schemeClr val="tx1"/>
                </a:solidFill>
              </a:rPr>
              <a:t>有符号减法</a:t>
            </a:r>
            <a:r>
              <a:rPr lang="en-US" altLang="zh-CN" sz="1800" dirty="0">
                <a:solidFill>
                  <a:schemeClr val="tx1"/>
                </a:solidFill>
              </a:rPr>
              <a:t>)       (SF</a:t>
            </a:r>
            <a:r>
              <a:rPr lang="zh-CN" altLang="en-US" sz="1800" dirty="0">
                <a:solidFill>
                  <a:schemeClr val="tx1"/>
                </a:solidFill>
              </a:rPr>
              <a:t>为符号标志，负时</a:t>
            </a:r>
            <a:r>
              <a:rPr lang="en-US" altLang="zh-CN" sz="1800" dirty="0">
                <a:solidFill>
                  <a:schemeClr val="tx1"/>
                </a:solidFill>
              </a:rPr>
              <a:t>SF=1)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形成运算结果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利用结果标志、通过</a:t>
            </a:r>
            <a:r>
              <a:rPr lang="zh-CN" altLang="en-US" u="sng" dirty="0">
                <a:solidFill>
                  <a:srgbClr val="990099"/>
                </a:solidFill>
              </a:rPr>
              <a:t>逻辑运算</a:t>
            </a:r>
            <a:r>
              <a:rPr lang="zh-CN" altLang="en-US" dirty="0">
                <a:solidFill>
                  <a:schemeClr val="tx1"/>
                </a:solidFill>
              </a:rPr>
              <a:t>形成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graphicFrame>
        <p:nvGraphicFramePr>
          <p:cNvPr id="37" name="Group 1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03710"/>
              </p:ext>
            </p:extLst>
          </p:nvPr>
        </p:nvGraphicFramePr>
        <p:xfrm>
          <a:off x="1331641" y="4365104"/>
          <a:ext cx="7576419" cy="1142538"/>
        </p:xfrm>
        <a:graphic>
          <a:graphicData uri="http://schemas.openxmlformats.org/drawingml/2006/table">
            <a:tbl>
              <a:tblPr/>
              <a:tblGrid>
                <a:gridCol w="4320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557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012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6454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8796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88938">
                <a:tc grid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关系运算</a:t>
                      </a:r>
                    </a:p>
                  </a:txBody>
                  <a:tcPr marL="18000" marR="18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A≥B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A≤B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＞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＜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8880">
                <a:tc rowSpan="2"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accent2"/>
                          </a:solidFill>
                        </a:rPr>
                        <a:t>实现</a:t>
                      </a:r>
                    </a:p>
                  </a:txBody>
                  <a:tcPr marL="18000" marR="18000" marT="36000" marB="36000" vert="eaVert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①减法运算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       A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，产生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ZF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SF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及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OF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ea"/>
                        <a:ea typeface="+mn-ea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18880">
                <a:tc vMerge="1"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 marL="18000" marR="18000" marT="36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99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②逻辑运算</a:t>
                      </a: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zh-CN" altLang="en-US" sz="2000" dirty="0"/>
                    </a:p>
                  </a:txBody>
                  <a:tcPr marL="18000" marR="18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pSp>
        <p:nvGrpSpPr>
          <p:cNvPr id="38" name="组合 37"/>
          <p:cNvGrpSpPr/>
          <p:nvPr/>
        </p:nvGrpSpPr>
        <p:grpSpPr>
          <a:xfrm>
            <a:off x="3324566" y="5157192"/>
            <a:ext cx="3646995" cy="306000"/>
            <a:chOff x="3358693" y="5706214"/>
            <a:chExt cx="3646995" cy="384359"/>
          </a:xfrm>
        </p:grpSpPr>
        <p:sp>
          <p:nvSpPr>
            <p:cNvPr id="40" name="Text Box 101"/>
            <p:cNvSpPr txBox="1">
              <a:spLocks noChangeArrowheads="1"/>
            </p:cNvSpPr>
            <p:nvPr/>
          </p:nvSpPr>
          <p:spPr bwMode="auto">
            <a:xfrm>
              <a:off x="3358693" y="5706214"/>
              <a:ext cx="3646995" cy="3843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000" spc="-100" dirty="0">
                  <a:solidFill>
                    <a:schemeClr val="tx1"/>
                  </a:solidFill>
                </a:rPr>
                <a:t>   </a:t>
              </a:r>
              <a:r>
                <a:rPr lang="en-US" altLang="zh-CN" sz="2000" dirty="0">
                  <a:solidFill>
                    <a:schemeClr val="tx1"/>
                  </a:solidFill>
                </a:rPr>
                <a:t>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SF</a:t>
              </a:r>
              <a:r>
                <a:rPr lang="en-US" altLang="zh-CN" sz="2000" dirty="0">
                  <a:solidFill>
                    <a:schemeClr val="tx1"/>
                  </a:solidFill>
                </a:rPr>
                <a:t>+ZF  OF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</a:t>
              </a:r>
              <a:r>
                <a:rPr lang="en-US" altLang="zh-CN" sz="2000" dirty="0">
                  <a:solidFill>
                    <a:schemeClr val="tx1"/>
                  </a:solidFill>
                </a:rPr>
                <a:t>SF</a:t>
              </a:r>
              <a:r>
                <a:rPr lang="en-US" altLang="zh-CN" sz="20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000" dirty="0">
                  <a:solidFill>
                    <a:schemeClr val="tx1"/>
                  </a:solidFill>
                </a:rPr>
                <a:t>ZF</a:t>
              </a: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cxnSp>
          <p:nvCxnSpPr>
            <p:cNvPr id="39" name="直接连接符 38"/>
            <p:cNvCxnSpPr/>
            <p:nvPr/>
          </p:nvCxnSpPr>
          <p:spPr bwMode="auto">
            <a:xfrm>
              <a:off x="3389285" y="5765616"/>
              <a:ext cx="72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1" name="直接连接符 40"/>
            <p:cNvCxnSpPr/>
            <p:nvPr/>
          </p:nvCxnSpPr>
          <p:spPr bwMode="auto">
            <a:xfrm>
              <a:off x="5798316" y="5762579"/>
              <a:ext cx="720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43" name="直接连接符 42"/>
            <p:cNvCxnSpPr/>
            <p:nvPr/>
          </p:nvCxnSpPr>
          <p:spPr bwMode="auto">
            <a:xfrm>
              <a:off x="6607954" y="5758386"/>
              <a:ext cx="245455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5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62" name="Text Box 323"/>
          <p:cNvSpPr txBox="1">
            <a:spLocks noChangeArrowheads="1"/>
          </p:cNvSpPr>
          <p:nvPr/>
        </p:nvSpPr>
        <p:spPr bwMode="auto">
          <a:xfrm>
            <a:off x="179512" y="332656"/>
            <a:ext cx="8856984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3399"/>
                </a:solidFill>
              </a:rPr>
              <a:t> </a:t>
            </a:r>
            <a:r>
              <a:rPr lang="en-US" altLang="zh-CN" dirty="0">
                <a:solidFill>
                  <a:srgbClr val="FF3399"/>
                </a:solidFill>
              </a:rPr>
              <a:t>※</a:t>
            </a:r>
            <a:r>
              <a:rPr lang="zh-CN" altLang="en-US" dirty="0">
                <a:solidFill>
                  <a:srgbClr val="FF3399"/>
                </a:solidFill>
              </a:rPr>
              <a:t>加减法器的引脚设置：</a:t>
            </a:r>
            <a:r>
              <a:rPr lang="zh-CN" altLang="en-US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rgbClr val="990099"/>
                </a:solidFill>
              </a:rPr>
              <a:t>可</a:t>
            </a:r>
            <a:r>
              <a:rPr lang="zh-CN" altLang="en-US" spc="-100" dirty="0">
                <a:solidFill>
                  <a:schemeClr val="tx1"/>
                </a:solidFill>
              </a:rPr>
              <a:t>支持带进位</a:t>
            </a:r>
            <a:r>
              <a:rPr lang="en-US" altLang="zh-CN" spc="-100" dirty="0">
                <a:solidFill>
                  <a:schemeClr val="tx1"/>
                </a:solidFill>
              </a:rPr>
              <a:t>/</a:t>
            </a:r>
            <a:r>
              <a:rPr lang="zh-CN" altLang="en-US" spc="-100" dirty="0">
                <a:solidFill>
                  <a:schemeClr val="tx1"/>
                </a:solidFill>
              </a:rPr>
              <a:t>借位加减法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 err="1">
                <a:solidFill>
                  <a:schemeClr val="tx1"/>
                </a:solidFill>
              </a:rPr>
              <a:t>A±B±C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in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                  </a:t>
            </a:r>
            <a:r>
              <a:rPr lang="zh-CN" altLang="en-US" dirty="0">
                <a:solidFill>
                  <a:schemeClr val="tx1"/>
                </a:solidFill>
              </a:rPr>
              <a:t>②</a:t>
            </a:r>
            <a:r>
              <a:rPr lang="en-US" altLang="zh-CN" spc="-100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rgbClr val="990099"/>
                </a:solidFill>
              </a:rPr>
              <a:t>常</a:t>
            </a:r>
            <a:r>
              <a:rPr lang="zh-CN" altLang="en-US" spc="-100" dirty="0">
                <a:solidFill>
                  <a:schemeClr val="tx1"/>
                </a:solidFill>
              </a:rPr>
              <a:t>需自行产生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仅设置引脚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en-US" altLang="zh-CN" sz="20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zh-CN" altLang="en-US" sz="2000" dirty="0">
                <a:solidFill>
                  <a:schemeClr val="tx1"/>
                </a:solidFill>
              </a:rPr>
              <a:t>即</a:t>
            </a:r>
            <a:r>
              <a:rPr lang="en-US" altLang="zh-CN" sz="2000" dirty="0" err="1">
                <a:solidFill>
                  <a:schemeClr val="tx1"/>
                </a:solidFill>
              </a:rPr>
              <a:t>C</a:t>
            </a:r>
            <a:r>
              <a:rPr lang="en-US" altLang="zh-CN" sz="2000" baseline="-18000" dirty="0" err="1">
                <a:solidFill>
                  <a:schemeClr val="tx1"/>
                </a:solidFill>
              </a:rPr>
              <a:t>out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tx1"/>
                </a:solidFill>
              </a:rPr>
              <a:t>                 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CF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63" name="组合 62"/>
          <p:cNvGrpSpPr/>
          <p:nvPr/>
        </p:nvGrpSpPr>
        <p:grpSpPr>
          <a:xfrm>
            <a:off x="3779912" y="1881551"/>
            <a:ext cx="1921970" cy="284460"/>
            <a:chOff x="5280284" y="1556792"/>
            <a:chExt cx="2082594" cy="284460"/>
          </a:xfrm>
        </p:grpSpPr>
        <p:sp>
          <p:nvSpPr>
            <p:cNvPr id="64" name="Line 191"/>
            <p:cNvSpPr>
              <a:spLocks noChangeShapeType="1"/>
            </p:cNvSpPr>
            <p:nvPr/>
          </p:nvSpPr>
          <p:spPr bwMode="auto">
            <a:xfrm flipH="1">
              <a:off x="5280284" y="1700808"/>
              <a:ext cx="35107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ash"/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5" name="Text Box 198"/>
            <p:cNvSpPr txBox="1">
              <a:spLocks noChangeArrowheads="1"/>
            </p:cNvSpPr>
            <p:nvPr/>
          </p:nvSpPr>
          <p:spPr bwMode="auto">
            <a:xfrm>
              <a:off x="5682209" y="1556792"/>
              <a:ext cx="1680669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in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CarryIn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</p:grpSp>
      <p:grpSp>
        <p:nvGrpSpPr>
          <p:cNvPr id="66" name="组合 65"/>
          <p:cNvGrpSpPr/>
          <p:nvPr/>
        </p:nvGrpSpPr>
        <p:grpSpPr>
          <a:xfrm>
            <a:off x="361628" y="1268760"/>
            <a:ext cx="5794548" cy="1221251"/>
            <a:chOff x="1004732" y="1307613"/>
            <a:chExt cx="5794548" cy="1221251"/>
          </a:xfrm>
        </p:grpSpPr>
        <p:sp>
          <p:nvSpPr>
            <p:cNvPr id="67" name="Text Box 194"/>
            <p:cNvSpPr txBox="1">
              <a:spLocks noChangeArrowheads="1"/>
            </p:cNvSpPr>
            <p:nvPr/>
          </p:nvSpPr>
          <p:spPr bwMode="auto">
            <a:xfrm>
              <a:off x="3143200" y="1307613"/>
              <a:ext cx="1215061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A     </a:t>
              </a:r>
              <a:r>
                <a:rPr lang="en-US" altLang="zh-CN" sz="2000" spc="2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B</a:t>
              </a:r>
              <a:endParaRPr lang="en-US" altLang="zh-CN" sz="18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68" name="Line 191"/>
            <p:cNvSpPr>
              <a:spLocks noChangeShapeType="1"/>
            </p:cNvSpPr>
            <p:nvPr/>
          </p:nvSpPr>
          <p:spPr bwMode="auto">
            <a:xfrm flipH="1" flipV="1">
              <a:off x="2815703" y="1772816"/>
              <a:ext cx="277261" cy="248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01"/>
            <p:cNvSpPr>
              <a:spLocks noChangeShapeType="1"/>
            </p:cNvSpPr>
            <p:nvPr/>
          </p:nvSpPr>
          <p:spPr bwMode="auto">
            <a:xfrm flipH="1">
              <a:off x="4594246" y="1772816"/>
              <a:ext cx="216024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0" name="Text Box 213"/>
            <p:cNvSpPr txBox="1">
              <a:spLocks noChangeArrowheads="1"/>
            </p:cNvSpPr>
            <p:nvPr/>
          </p:nvSpPr>
          <p:spPr bwMode="auto">
            <a:xfrm>
              <a:off x="4855064" y="1556792"/>
              <a:ext cx="1944216" cy="35589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  <a:cs typeface="Arial Unicode MS" pitchFamily="34" charset="-122"/>
                </a:rPr>
                <a:t>op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rgbClr val="990099"/>
                  </a:solidFill>
                </a:rPr>
                <a:t>通常</a:t>
              </a:r>
              <a:r>
                <a:rPr lang="en-US" altLang="zh-CN" sz="2000" dirty="0">
                  <a:solidFill>
                    <a:schemeClr val="tx1"/>
                  </a:solidFill>
                </a:rPr>
                <a:t>0-ADD)</a:t>
              </a:r>
            </a:p>
          </p:txBody>
        </p:sp>
        <p:sp>
          <p:nvSpPr>
            <p:cNvPr id="71" name="Text Box 194"/>
            <p:cNvSpPr txBox="1">
              <a:spLocks noChangeArrowheads="1"/>
            </p:cNvSpPr>
            <p:nvPr/>
          </p:nvSpPr>
          <p:spPr bwMode="auto">
            <a:xfrm>
              <a:off x="1004732" y="1628800"/>
              <a:ext cx="1728192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>
                  <a:solidFill>
                    <a:schemeClr val="tx1"/>
                  </a:solidFill>
                  <a:latin typeface="+mn-lt"/>
                </a:rPr>
                <a:t>Overflow</a:t>
              </a:r>
              <a:r>
                <a:rPr lang="en-US" altLang="zh-CN" sz="2000" dirty="0">
                  <a:solidFill>
                    <a:schemeClr val="tx1"/>
                  </a:solidFill>
                </a:rPr>
                <a:t>) OF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2" name="流程图: 手动操作 71"/>
            <p:cNvSpPr/>
            <p:nvPr/>
          </p:nvSpPr>
          <p:spPr bwMode="auto">
            <a:xfrm>
              <a:off x="2957227" y="1625053"/>
              <a:ext cx="1719913" cy="579812"/>
            </a:xfrm>
            <a:prstGeom prst="flowChartManualOperation">
              <a:avLst/>
            </a:prstGeom>
            <a:solidFill>
              <a:srgbClr val="FFCCFF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加减法器</a:t>
              </a:r>
              <a:endParaRPr kumimoji="1" lang="en-US" altLang="zh-CN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73" name="Line 189"/>
            <p:cNvSpPr>
              <a:spLocks noChangeShapeType="1"/>
            </p:cNvSpPr>
            <p:nvPr/>
          </p:nvSpPr>
          <p:spPr bwMode="auto">
            <a:xfrm flipH="1">
              <a:off x="3380996" y="1340768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4" name="Line 189"/>
            <p:cNvSpPr>
              <a:spLocks noChangeShapeType="1"/>
            </p:cNvSpPr>
            <p:nvPr/>
          </p:nvSpPr>
          <p:spPr bwMode="auto">
            <a:xfrm flipH="1">
              <a:off x="4317100" y="1340768"/>
              <a:ext cx="0" cy="29151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5" name="Line 189"/>
            <p:cNvSpPr>
              <a:spLocks noChangeShapeType="1"/>
            </p:cNvSpPr>
            <p:nvPr/>
          </p:nvSpPr>
          <p:spPr bwMode="auto">
            <a:xfrm>
              <a:off x="3793558" y="2204864"/>
              <a:ext cx="0" cy="32400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94"/>
            <p:cNvSpPr txBox="1">
              <a:spLocks noChangeArrowheads="1"/>
            </p:cNvSpPr>
            <p:nvPr/>
          </p:nvSpPr>
          <p:spPr bwMode="auto">
            <a:xfrm>
              <a:off x="3560461" y="2204864"/>
              <a:ext cx="192711" cy="288529"/>
            </a:xfrm>
            <a:prstGeom prst="rect">
              <a:avLst/>
            </a:prstGeom>
            <a:noFill/>
            <a:ln w="19050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F</a:t>
              </a:r>
              <a:endParaRPr lang="en-US" altLang="zh-CN" sz="1800" baseline="-18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77" name="Line 191"/>
            <p:cNvSpPr>
              <a:spLocks noChangeShapeType="1"/>
            </p:cNvSpPr>
            <p:nvPr/>
          </p:nvSpPr>
          <p:spPr bwMode="auto">
            <a:xfrm flipH="1">
              <a:off x="2809020" y="2060848"/>
              <a:ext cx="3960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lg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8" name="Text Box 198"/>
            <p:cNvSpPr txBox="1">
              <a:spLocks noChangeArrowheads="1"/>
            </p:cNvSpPr>
            <p:nvPr/>
          </p:nvSpPr>
          <p:spPr bwMode="auto">
            <a:xfrm>
              <a:off x="1004732" y="1916832"/>
              <a:ext cx="1800200" cy="284460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b="0" dirty="0" err="1">
                  <a:solidFill>
                    <a:schemeClr val="tx1"/>
                  </a:solidFill>
                  <a:latin typeface="+mn-lt"/>
                </a:rPr>
                <a:t>CarryOut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en-US" altLang="zh-CN" sz="1400" baseline="-18000" dirty="0">
                  <a:solidFill>
                    <a:schemeClr val="tx1"/>
                  </a:solidFill>
                </a:rPr>
                <a:t> </a:t>
              </a:r>
              <a:r>
                <a:rPr lang="en-US" altLang="zh-CN" sz="2000" dirty="0" err="1">
                  <a:solidFill>
                    <a:schemeClr val="tx1"/>
                  </a:solidFill>
                  <a:latin typeface="+mn-ea"/>
                  <a:ea typeface="+mn-ea"/>
                </a:rPr>
                <a:t>C</a:t>
              </a:r>
              <a:r>
                <a:rPr lang="en-US" altLang="zh-CN" sz="2000" baseline="-16000" dirty="0" err="1">
                  <a:solidFill>
                    <a:schemeClr val="tx1"/>
                  </a:solidFill>
                </a:rPr>
                <a:t>out</a:t>
              </a:r>
              <a:r>
                <a:rPr lang="en-US" altLang="zh-CN" sz="2000" dirty="0">
                  <a:solidFill>
                    <a:schemeClr val="tx1"/>
                  </a:solidFill>
                </a:rPr>
                <a:t> </a:t>
              </a:r>
            </a:p>
          </p:txBody>
        </p:sp>
      </p:grpSp>
      <p:sp>
        <p:nvSpPr>
          <p:cNvPr id="79" name="Text Box 176"/>
          <p:cNvSpPr txBox="1">
            <a:spLocks noChangeArrowheads="1"/>
          </p:cNvSpPr>
          <p:nvPr/>
        </p:nvSpPr>
        <p:spPr bwMode="auto">
          <a:xfrm>
            <a:off x="7020272" y="1290826"/>
            <a:ext cx="172819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op</a:t>
            </a:r>
            <a:r>
              <a:rPr lang="en-US" altLang="zh-CN" baseline="-26000" dirty="0">
                <a:solidFill>
                  <a:schemeClr val="tx1"/>
                </a:solidFill>
                <a:sym typeface="Symbol"/>
              </a:rPr>
              <a:t>SUB</a:t>
            </a:r>
          </a:p>
        </p:txBody>
      </p:sp>
      <p:sp>
        <p:nvSpPr>
          <p:cNvPr id="83" name="AutoShape 62">
            <a:hlinkClick r:id="rId5" action="ppaction://hlinksldjump"/>
          </p:cNvPr>
          <p:cNvSpPr>
            <a:spLocks noChangeArrowheads="1"/>
          </p:cNvSpPr>
          <p:nvPr/>
        </p:nvSpPr>
        <p:spPr bwMode="auto">
          <a:xfrm rot="16200000">
            <a:off x="6300539" y="6452989"/>
            <a:ext cx="28733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5940152" y="1916832"/>
            <a:ext cx="2952328" cy="832196"/>
            <a:chOff x="5724216" y="2193068"/>
            <a:chExt cx="2952328" cy="832196"/>
          </a:xfrm>
        </p:grpSpPr>
        <p:sp>
          <p:nvSpPr>
            <p:cNvPr id="84" name="Text Box 176"/>
            <p:cNvSpPr txBox="1">
              <a:spLocks noChangeArrowheads="1"/>
            </p:cNvSpPr>
            <p:nvPr/>
          </p:nvSpPr>
          <p:spPr bwMode="auto">
            <a:xfrm>
              <a:off x="5724216" y="2193068"/>
              <a:ext cx="2952328" cy="832196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5000"/>
                </a:lnSpc>
              </a:pPr>
              <a:r>
                <a:rPr lang="zh-CN" altLang="en-US" sz="1800" dirty="0">
                  <a:solidFill>
                    <a:srgbClr val="990099"/>
                  </a:solidFill>
                  <a:sym typeface="Symbol"/>
                </a:rPr>
                <a:t>需求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1122H    11H    22H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   +3344H   +33H   +44H</a:t>
              </a:r>
            </a:p>
            <a:p>
              <a:pPr>
                <a:lnSpc>
                  <a:spcPct val="105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             + CF</a:t>
              </a:r>
            </a:p>
          </p:txBody>
        </p:sp>
        <p:sp>
          <p:nvSpPr>
            <p:cNvPr id="85" name="Text Box 176"/>
            <p:cNvSpPr txBox="1">
              <a:spLocks noChangeArrowheads="1"/>
            </p:cNvSpPr>
            <p:nvPr/>
          </p:nvSpPr>
          <p:spPr bwMode="auto">
            <a:xfrm>
              <a:off x="6876344" y="2337084"/>
              <a:ext cx="1296144" cy="43858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r>
                <a:rPr lang="zh-CN" altLang="en-US" sz="1800" dirty="0">
                  <a:solidFill>
                    <a:srgbClr val="FF3399"/>
                  </a:solidFill>
                  <a:sym typeface="Symbol"/>
                </a:rPr>
                <a:t>＝   </a:t>
              </a:r>
              <a:r>
                <a:rPr lang="zh-CN" altLang="en-US" sz="2000" baseline="-180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600" baseline="-180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200" dirty="0">
                  <a:solidFill>
                    <a:srgbClr val="FF3399"/>
                  </a:solidFill>
                  <a:sym typeface="Symbol"/>
                </a:rPr>
                <a:t> </a:t>
              </a:r>
              <a:r>
                <a:rPr lang="zh-CN" altLang="en-US" sz="1800" dirty="0">
                  <a:solidFill>
                    <a:srgbClr val="FF3399"/>
                  </a:solidFill>
                  <a:sym typeface="Symbol"/>
                </a:rPr>
                <a:t>及</a:t>
              </a:r>
              <a:endParaRPr lang="en-US" altLang="zh-CN" sz="1800" dirty="0">
                <a:solidFill>
                  <a:srgbClr val="FF3399"/>
                </a:solidFill>
                <a:sym typeface="Symbol"/>
              </a:endParaRPr>
            </a:p>
          </p:txBody>
        </p:sp>
      </p:grpSp>
      <p:sp>
        <p:nvSpPr>
          <p:cNvPr id="47" name="Text Box 101"/>
          <p:cNvSpPr txBox="1">
            <a:spLocks noChangeArrowheads="1"/>
          </p:cNvSpPr>
          <p:nvPr/>
        </p:nvSpPr>
        <p:spPr bwMode="auto">
          <a:xfrm>
            <a:off x="7092280" y="5139224"/>
            <a:ext cx="1661959" cy="306000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  <a:effectLst/>
        </p:spPr>
        <p:txBody>
          <a:bodyPr lIns="18000" rIns="18000" anchor="t" anchorCtr="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OF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SF</a:t>
            </a:r>
            <a:r>
              <a:rPr lang="en-US" altLang="zh-CN" sz="2000" dirty="0">
                <a:solidFill>
                  <a:schemeClr val="tx1"/>
                </a:solidFill>
              </a:rPr>
              <a:t>    ZF</a:t>
            </a:r>
            <a:endParaRPr lang="en-US" altLang="zh-CN" sz="20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1168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1" dur="500"/>
                                        <p:tgtEl>
                                          <p:spTgt spid="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7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/>
      <p:bldP spid="36" grpId="0"/>
      <p:bldP spid="79" grpId="0"/>
      <p:bldP spid="4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 90"/>
          <p:cNvSpPr txBox="1">
            <a:spLocks noChangeArrowheads="1"/>
          </p:cNvSpPr>
          <p:nvPr/>
        </p:nvSpPr>
        <p:spPr bwMode="auto">
          <a:xfrm>
            <a:off x="179512" y="1196752"/>
            <a:ext cx="7704856" cy="4131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-1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  <a:latin typeface="+mn-lt"/>
              </a:rPr>
              <a:t>n</a:t>
            </a:r>
            <a:r>
              <a:rPr lang="en-US" altLang="zh-CN" baseline="-16000" dirty="0">
                <a:solidFill>
                  <a:schemeClr val="tx1"/>
                </a:solidFill>
              </a:rPr>
              <a:t>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6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sz="2000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sz="2200" dirty="0">
                <a:solidFill>
                  <a:srgbClr val="C00000"/>
                </a:solidFill>
              </a:rPr>
              <a:t>  </a:t>
            </a:r>
            <a:r>
              <a:rPr lang="zh-CN" altLang="en-US" sz="2200" dirty="0">
                <a:solidFill>
                  <a:srgbClr val="C00000"/>
                </a:solidFill>
              </a:rPr>
              <a:t>*溢出判断逻辑：</a:t>
            </a:r>
            <a:endParaRPr lang="en-US" altLang="zh-CN" sz="2200" dirty="0">
              <a:solidFill>
                <a:srgbClr val="C00000"/>
              </a:solidFill>
            </a:endParaRPr>
          </a:p>
        </p:txBody>
      </p:sp>
      <p:sp>
        <p:nvSpPr>
          <p:cNvPr id="2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663576-934E-45AD-B9A9-6F8C1018EFE9}" type="slidenum">
              <a:rPr lang="en-US" altLang="zh-CN"/>
              <a:pPr/>
              <a:t>66</a:t>
            </a:fld>
            <a:endParaRPr lang="en-US" altLang="zh-CN"/>
          </a:p>
        </p:txBody>
      </p:sp>
      <p:sp>
        <p:nvSpPr>
          <p:cNvPr id="367708" name="Text Box 92"/>
          <p:cNvSpPr txBox="1">
            <a:spLocks noChangeArrowheads="1"/>
          </p:cNvSpPr>
          <p:nvPr/>
        </p:nvSpPr>
        <p:spPr bwMode="auto">
          <a:xfrm>
            <a:off x="179388" y="26064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、原码加减运算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不考，了解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</a:t>
            </a:r>
            <a:r>
              <a:rPr lang="zh-CN" altLang="en-US" dirty="0">
                <a:solidFill>
                  <a:schemeClr val="tx1"/>
                </a:solidFill>
              </a:rPr>
              <a:t>运算，减法需先</a:t>
            </a:r>
            <a:r>
              <a:rPr lang="zh-CN" altLang="en-US" u="sng" dirty="0">
                <a:solidFill>
                  <a:schemeClr val="tx1"/>
                </a:solidFill>
              </a:rPr>
              <a:t>比较大小</a:t>
            </a:r>
            <a:r>
              <a:rPr lang="zh-CN" altLang="en-US" dirty="0">
                <a:solidFill>
                  <a:srgbClr val="FF3399"/>
                </a:solidFill>
              </a:rPr>
              <a:t>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  <p:sp>
        <p:nvSpPr>
          <p:cNvPr id="367822" name="Text Box 206"/>
          <p:cNvSpPr txBox="1">
            <a:spLocks noChangeArrowheads="1"/>
          </p:cNvSpPr>
          <p:nvPr/>
        </p:nvSpPr>
        <p:spPr bwMode="auto">
          <a:xfrm>
            <a:off x="3059708" y="4315162"/>
            <a:ext cx="554474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加减法器＋辅助电路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判断</a:t>
            </a:r>
            <a:r>
              <a:rPr lang="en-US" altLang="zh-CN" dirty="0">
                <a:solidFill>
                  <a:schemeClr val="tx1"/>
                </a:solidFill>
              </a:rPr>
              <a:t>/</a:t>
            </a:r>
            <a:r>
              <a:rPr lang="zh-CN" altLang="en-US" dirty="0">
                <a:solidFill>
                  <a:schemeClr val="tx1"/>
                </a:solidFill>
              </a:rPr>
              <a:t>暂存结果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rgbClr val="FF3399"/>
              </a:solidFill>
            </a:endParaRPr>
          </a:p>
        </p:txBody>
      </p:sp>
      <p:sp>
        <p:nvSpPr>
          <p:cNvPr id="367827" name="Text Box 211"/>
          <p:cNvSpPr txBox="1">
            <a:spLocks noChangeArrowheads="1"/>
          </p:cNvSpPr>
          <p:nvPr/>
        </p:nvSpPr>
        <p:spPr bwMode="auto">
          <a:xfrm>
            <a:off x="2699668" y="4747210"/>
            <a:ext cx="35285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4000" dirty="0">
                <a:solidFill>
                  <a:schemeClr val="tx1"/>
                </a:solidFill>
              </a:rPr>
              <a:t>n-2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67828" name="Line 212"/>
          <p:cNvSpPr>
            <a:spLocks noChangeShapeType="1"/>
          </p:cNvSpPr>
          <p:nvPr/>
        </p:nvSpPr>
        <p:spPr bwMode="auto">
          <a:xfrm>
            <a:off x="3491880" y="4825616"/>
            <a:ext cx="1944000" cy="0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ffectLst/>
        </p:spPr>
        <p:txBody>
          <a:bodyPr wrap="square">
            <a:spAutoFit/>
          </a:bodyPr>
          <a:lstStyle/>
          <a:p>
            <a:endParaRPr lang="zh-CN" altLang="en-US"/>
          </a:p>
        </p:txBody>
      </p:sp>
      <p:sp>
        <p:nvSpPr>
          <p:cNvPr id="367814" name="Text Box 198"/>
          <p:cNvSpPr txBox="1">
            <a:spLocks noChangeArrowheads="1"/>
          </p:cNvSpPr>
          <p:nvPr/>
        </p:nvSpPr>
        <p:spPr bwMode="auto">
          <a:xfrm>
            <a:off x="971475" y="1628800"/>
            <a:ext cx="7921005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⑴判求和</a:t>
            </a:r>
            <a:r>
              <a:rPr lang="en-US" altLang="zh-CN" dirty="0">
                <a:solidFill>
                  <a:schemeClr val="accent2"/>
                </a:solidFill>
              </a:rPr>
              <a:t>/</a:t>
            </a:r>
            <a:r>
              <a:rPr lang="zh-CN" altLang="en-US" dirty="0">
                <a:solidFill>
                  <a:schemeClr val="accent2"/>
                </a:solidFill>
              </a:rPr>
              <a:t>差，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)</a:t>
            </a:r>
            <a:r>
              <a:rPr lang="zh-CN" altLang="en-US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op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op=</a:t>
            </a:r>
            <a:r>
              <a:rPr lang="en-US" altLang="zh-CN" sz="2200" dirty="0">
                <a:solidFill>
                  <a:schemeClr val="tx1"/>
                </a:solidFill>
              </a:rPr>
              <a:t>0/1</a:t>
            </a:r>
            <a:r>
              <a:rPr lang="zh-CN" altLang="en-US" sz="2200" dirty="0">
                <a:solidFill>
                  <a:schemeClr val="tx1"/>
                </a:solidFill>
              </a:rPr>
              <a:t>表示加</a:t>
            </a:r>
            <a:r>
              <a:rPr lang="en-US" altLang="zh-CN" sz="2200" dirty="0">
                <a:solidFill>
                  <a:schemeClr val="tx1"/>
                </a:solidFill>
              </a:rPr>
              <a:t>/</a:t>
            </a:r>
            <a:r>
              <a:rPr lang="zh-CN" altLang="en-US" sz="2200" dirty="0">
                <a:solidFill>
                  <a:schemeClr val="tx1"/>
                </a:solidFill>
              </a:rPr>
              <a:t>减</a:t>
            </a: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⑵求和</a:t>
            </a:r>
            <a:r>
              <a:rPr lang="en-US" altLang="zh-CN" dirty="0">
                <a:solidFill>
                  <a:schemeClr val="accent2"/>
                </a:solidFill>
              </a:rPr>
              <a:t>(op</a:t>
            </a:r>
            <a:r>
              <a:rPr lang="en-US" altLang="zh-CN" dirty="0">
                <a:solidFill>
                  <a:schemeClr val="accent2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=0)</a:t>
            </a:r>
            <a:r>
              <a:rPr lang="zh-CN" altLang="en-US" dirty="0">
                <a:solidFill>
                  <a:schemeClr val="accent2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FF3399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    </a:t>
            </a:r>
            <a:r>
              <a:rPr lang="en-US" altLang="zh-CN" sz="14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OF=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C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dirty="0">
                <a:solidFill>
                  <a:schemeClr val="accent2"/>
                </a:solidFill>
              </a:rPr>
              <a:t>⑶求差</a:t>
            </a:r>
            <a:r>
              <a:rPr lang="en-US" altLang="zh-CN" dirty="0">
                <a:solidFill>
                  <a:schemeClr val="accent2"/>
                </a:solidFill>
              </a:rPr>
              <a:t>(op</a:t>
            </a:r>
            <a:r>
              <a:rPr lang="en-US" altLang="zh-CN" dirty="0">
                <a:solidFill>
                  <a:schemeClr val="accent2"/>
                </a:solidFill>
                <a:sym typeface="Symbol"/>
              </a:rPr>
              <a:t></a:t>
            </a:r>
            <a:r>
              <a:rPr lang="en-US" altLang="zh-CN" dirty="0">
                <a:solidFill>
                  <a:schemeClr val="accent2"/>
                </a:solidFill>
              </a:rPr>
              <a:t>=1)</a:t>
            </a:r>
            <a:r>
              <a:rPr lang="zh-CN" altLang="en-US" dirty="0">
                <a:solidFill>
                  <a:schemeClr val="accent2"/>
                </a:solidFill>
              </a:rPr>
              <a:t>时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FF3399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OF=0</a:t>
            </a:r>
            <a:endParaRPr lang="zh-CN" altLang="en-US" dirty="0">
              <a:solidFill>
                <a:schemeClr val="tx1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  够减</a:t>
            </a:r>
            <a:r>
              <a:rPr lang="en-US" altLang="zh-CN" sz="2200" dirty="0">
                <a:solidFill>
                  <a:srgbClr val="990099"/>
                </a:solidFill>
              </a:rPr>
              <a:t>(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=1)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 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15000"/>
              </a:lnSpc>
            </a:pPr>
            <a:r>
              <a:rPr lang="zh-CN" altLang="en-US" sz="2200" dirty="0">
                <a:solidFill>
                  <a:srgbClr val="990099"/>
                </a:solidFill>
              </a:rPr>
              <a:t>    不够减</a:t>
            </a:r>
            <a:r>
              <a:rPr lang="en-US" altLang="zh-CN" sz="2200" dirty="0">
                <a:solidFill>
                  <a:srgbClr val="990099"/>
                </a:solidFill>
              </a:rPr>
              <a:t>(</a:t>
            </a:r>
            <a:r>
              <a:rPr lang="en-US" altLang="zh-CN" sz="2200" i="1" dirty="0">
                <a:solidFill>
                  <a:srgbClr val="990099"/>
                </a:solidFill>
                <a:latin typeface="+mn-lt"/>
              </a:rPr>
              <a:t>C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=0)</a:t>
            </a:r>
            <a:r>
              <a:rPr lang="zh-CN" altLang="en-US" sz="2200" dirty="0">
                <a:solidFill>
                  <a:srgbClr val="990099"/>
                </a:solidFill>
              </a:rPr>
              <a:t>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z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rgbClr val="990099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4" name="组合 3"/>
          <p:cNvGrpSpPr/>
          <p:nvPr/>
        </p:nvGrpSpPr>
        <p:grpSpPr>
          <a:xfrm>
            <a:off x="4694244" y="3049910"/>
            <a:ext cx="2986932" cy="884396"/>
            <a:chOff x="4702993" y="3049910"/>
            <a:chExt cx="2986932" cy="884396"/>
          </a:xfrm>
        </p:grpSpPr>
        <p:sp>
          <p:nvSpPr>
            <p:cNvPr id="367817" name="Line 201"/>
            <p:cNvSpPr>
              <a:spLocks noChangeShapeType="1"/>
            </p:cNvSpPr>
            <p:nvPr/>
          </p:nvSpPr>
          <p:spPr bwMode="auto">
            <a:xfrm>
              <a:off x="6198833" y="3049910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8" name="Line 202"/>
            <p:cNvSpPr>
              <a:spLocks noChangeShapeType="1"/>
            </p:cNvSpPr>
            <p:nvPr/>
          </p:nvSpPr>
          <p:spPr bwMode="auto">
            <a:xfrm>
              <a:off x="6976709" y="3049910"/>
              <a:ext cx="2159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19" name="Line 203"/>
            <p:cNvSpPr>
              <a:spLocks noChangeShapeType="1"/>
            </p:cNvSpPr>
            <p:nvPr/>
          </p:nvSpPr>
          <p:spPr bwMode="auto">
            <a:xfrm>
              <a:off x="6585950" y="3904481"/>
              <a:ext cx="503238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67820" name="Line 204"/>
            <p:cNvSpPr>
              <a:spLocks noChangeShapeType="1"/>
            </p:cNvSpPr>
            <p:nvPr/>
          </p:nvSpPr>
          <p:spPr bwMode="auto">
            <a:xfrm>
              <a:off x="7401925" y="3904481"/>
              <a:ext cx="2880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201"/>
            <p:cNvSpPr>
              <a:spLocks noChangeShapeType="1"/>
            </p:cNvSpPr>
            <p:nvPr/>
          </p:nvSpPr>
          <p:spPr bwMode="auto">
            <a:xfrm>
              <a:off x="4702993" y="3934306"/>
              <a:ext cx="431800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60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6" name="Text Box 92"/>
          <p:cNvSpPr txBox="1">
            <a:spLocks noChangeArrowheads="1"/>
          </p:cNvSpPr>
          <p:nvPr/>
        </p:nvSpPr>
        <p:spPr bwMode="auto">
          <a:xfrm>
            <a:off x="179512" y="5229200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、移码加减运算   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不考，了解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类似于补码运算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教材</a:t>
            </a:r>
            <a:r>
              <a:rPr lang="en-US" altLang="zh-CN" dirty="0">
                <a:solidFill>
                  <a:schemeClr val="tx1"/>
                </a:solidFill>
              </a:rPr>
              <a:t>P78)</a:t>
            </a:r>
            <a:r>
              <a:rPr lang="zh-CN" altLang="en-US" dirty="0">
                <a:solidFill>
                  <a:schemeClr val="tx1"/>
                </a:solidFill>
              </a:rPr>
              <a:t>     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78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678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3678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678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3678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3678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67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67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7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2" dur="500"/>
                                        <p:tgtEl>
                                          <p:spTgt spid="367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7822" grpId="0"/>
      <p:bldP spid="367827" grpId="0"/>
      <p:bldP spid="367828" grpId="0" animBg="1"/>
      <p:bldP spid="16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67</a:t>
            </a:fld>
            <a:endParaRPr lang="en-US" altLang="zh-CN"/>
          </a:p>
        </p:txBody>
      </p:sp>
      <p:sp>
        <p:nvSpPr>
          <p:cNvPr id="3" name="矩形 2"/>
          <p:cNvSpPr/>
          <p:nvPr/>
        </p:nvSpPr>
        <p:spPr>
          <a:xfrm>
            <a:off x="251520" y="476672"/>
            <a:ext cx="8712968" cy="52091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※</a:t>
            </a:r>
            <a:r>
              <a:rPr lang="zh-CN" altLang="en-US" dirty="0">
                <a:solidFill>
                  <a:srgbClr val="C00000"/>
                </a:solidFill>
              </a:rPr>
              <a:t>习题课</a:t>
            </a:r>
            <a:r>
              <a:rPr lang="en-US" altLang="zh-CN" dirty="0">
                <a:solidFill>
                  <a:srgbClr val="C00000"/>
                </a:solidFill>
              </a:rPr>
              <a:t>-1</a:t>
            </a:r>
            <a:r>
              <a:rPr lang="zh-CN" altLang="zh-CN" dirty="0">
                <a:solidFill>
                  <a:srgbClr val="C00000"/>
                </a:solidFill>
              </a:rPr>
              <a:t>：</a:t>
            </a:r>
            <a:r>
              <a:rPr lang="en-US" altLang="zh-CN" sz="2000" dirty="0">
                <a:solidFill>
                  <a:schemeClr val="tx1"/>
                </a:solidFill>
              </a:rPr>
              <a:t>[2011</a:t>
            </a:r>
            <a:r>
              <a:rPr lang="zh-CN" altLang="zh-CN" sz="2000" dirty="0">
                <a:solidFill>
                  <a:schemeClr val="tx1"/>
                </a:solidFill>
              </a:rPr>
              <a:t>年研究生入学统考题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zh-CN" altLang="zh-CN" sz="20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假定在一个</a:t>
            </a:r>
            <a:r>
              <a:rPr lang="en-US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位字长的计算机中运行如下</a:t>
            </a:r>
            <a:r>
              <a:rPr lang="en-US" altLang="zh-CN" sz="2200" dirty="0">
                <a:solidFill>
                  <a:schemeClr val="tx1"/>
                </a:solidFill>
              </a:rPr>
              <a:t>C</a:t>
            </a:r>
            <a:r>
              <a:rPr lang="zh-CN" altLang="zh-CN" sz="2200" dirty="0">
                <a:solidFill>
                  <a:schemeClr val="tx1"/>
                </a:solidFill>
              </a:rPr>
              <a:t>程序段：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unsigned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x = 134, y = 246, z1 = x-y, z2 = </a:t>
            </a:r>
            <a:r>
              <a:rPr lang="en-US" altLang="zh-CN" sz="2200" dirty="0" err="1">
                <a:solidFill>
                  <a:schemeClr val="tx1"/>
                </a:solidFill>
              </a:rPr>
              <a:t>x+y</a:t>
            </a:r>
            <a:r>
              <a:rPr lang="en-US" altLang="zh-CN" sz="2200" dirty="0">
                <a:solidFill>
                  <a:schemeClr val="tx1"/>
                </a:solidFill>
              </a:rPr>
              <a:t>;</a:t>
            </a:r>
            <a:endParaRPr lang="zh-CN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 err="1">
                <a:solidFill>
                  <a:schemeClr val="tx1"/>
                </a:solidFill>
              </a:rPr>
              <a:t>int</a:t>
            </a:r>
            <a:r>
              <a:rPr lang="en-US" altLang="zh-CN" sz="2200" dirty="0">
                <a:solidFill>
                  <a:schemeClr val="tx1"/>
                </a:solidFill>
              </a:rPr>
              <a:t> m = x, n = y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de-DE" altLang="zh-CN" sz="2200" dirty="0">
                <a:solidFill>
                  <a:schemeClr val="tx1"/>
                </a:solidFill>
              </a:rPr>
              <a:t>k1 = m-n</a:t>
            </a:r>
            <a:r>
              <a:rPr lang="en-US" altLang="zh-CN" sz="2200" dirty="0">
                <a:solidFill>
                  <a:schemeClr val="tx1"/>
                </a:solidFill>
              </a:rPr>
              <a:t>, </a:t>
            </a:r>
            <a:r>
              <a:rPr lang="de-DE" altLang="zh-CN" sz="2200" dirty="0">
                <a:solidFill>
                  <a:schemeClr val="tx1"/>
                </a:solidFill>
              </a:rPr>
              <a:t>k2 = m+n;</a:t>
            </a:r>
            <a:endParaRPr lang="zh-CN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若编译器编译时</a:t>
            </a:r>
            <a:r>
              <a:rPr lang="zh-CN" altLang="en-US" sz="2200" dirty="0">
                <a:solidFill>
                  <a:schemeClr val="tx1"/>
                </a:solidFill>
              </a:rPr>
              <a:t>，</a:t>
            </a:r>
            <a:r>
              <a:rPr lang="zh-CN" altLang="zh-CN" sz="2200" dirty="0">
                <a:solidFill>
                  <a:schemeClr val="tx1"/>
                </a:solidFill>
              </a:rPr>
              <a:t>将</a:t>
            </a:r>
            <a:r>
              <a:rPr lang="de-DE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个</a:t>
            </a:r>
            <a:r>
              <a:rPr lang="de-DE" altLang="zh-CN" sz="2200" dirty="0">
                <a:solidFill>
                  <a:schemeClr val="tx1"/>
                </a:solidFill>
              </a:rPr>
              <a:t>8</a:t>
            </a:r>
            <a:r>
              <a:rPr lang="zh-CN" altLang="zh-CN" sz="2200" dirty="0">
                <a:solidFill>
                  <a:schemeClr val="tx1"/>
                </a:solidFill>
              </a:rPr>
              <a:t>位寄存器</a:t>
            </a:r>
            <a:r>
              <a:rPr lang="de-DE" altLang="zh-CN" sz="2200" dirty="0">
                <a:solidFill>
                  <a:schemeClr val="tx1"/>
                </a:solidFill>
              </a:rPr>
              <a:t>R1</a:t>
            </a:r>
            <a:r>
              <a:rPr lang="de-DE" altLang="zh-CN" sz="2200" dirty="0">
                <a:solidFill>
                  <a:schemeClr val="tx1"/>
                </a:solidFill>
                <a:latin typeface="+mn-lt"/>
              </a:rPr>
              <a:t>~</a:t>
            </a:r>
            <a:r>
              <a:rPr lang="de-DE" altLang="zh-CN" sz="2200" dirty="0">
                <a:solidFill>
                  <a:schemeClr val="tx1"/>
                </a:solidFill>
              </a:rPr>
              <a:t>R8</a:t>
            </a:r>
            <a:r>
              <a:rPr lang="zh-CN" altLang="zh-CN" sz="2200" dirty="0">
                <a:solidFill>
                  <a:schemeClr val="tx1"/>
                </a:solidFill>
              </a:rPr>
              <a:t>分别分配给变量</a:t>
            </a:r>
            <a:r>
              <a:rPr lang="de-DE" altLang="zh-CN" sz="2200" dirty="0">
                <a:solidFill>
                  <a:schemeClr val="tx1"/>
                </a:solidFill>
              </a:rPr>
              <a:t>x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y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m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n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z1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z2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k1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k2</a:t>
            </a:r>
            <a:r>
              <a:rPr lang="zh-CN" altLang="zh-CN" sz="2200" dirty="0">
                <a:solidFill>
                  <a:schemeClr val="tx1"/>
                </a:solidFill>
              </a:rPr>
              <a:t>。请回答下列问题。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1</a:t>
            </a:r>
            <a:r>
              <a:rPr lang="zh-CN" altLang="zh-CN" sz="2200" dirty="0">
                <a:solidFill>
                  <a:schemeClr val="tx1"/>
                </a:solidFill>
              </a:rPr>
              <a:t>）执行上述程序段后，寄存器</a:t>
            </a:r>
            <a:r>
              <a:rPr lang="de-DE" altLang="zh-CN" sz="2200" dirty="0">
                <a:solidFill>
                  <a:schemeClr val="tx1"/>
                </a:solidFill>
              </a:rPr>
              <a:t>R1</a:t>
            </a:r>
            <a:r>
              <a:rPr lang="zh-CN" altLang="zh-CN" sz="2200" dirty="0">
                <a:solidFill>
                  <a:schemeClr val="tx1"/>
                </a:solidFill>
              </a:rPr>
              <a:t>、</a:t>
            </a:r>
            <a:r>
              <a:rPr lang="de-DE" altLang="zh-CN" sz="2200" dirty="0">
                <a:solidFill>
                  <a:schemeClr val="tx1"/>
                </a:solidFill>
              </a:rPr>
              <a:t>R5</a:t>
            </a:r>
            <a:r>
              <a:rPr lang="zh-CN" altLang="zh-CN" sz="2200" dirty="0">
                <a:solidFill>
                  <a:schemeClr val="tx1"/>
                </a:solidFill>
              </a:rPr>
              <a:t>和</a:t>
            </a:r>
            <a:r>
              <a:rPr lang="de-DE" altLang="zh-CN" sz="2200" dirty="0">
                <a:solidFill>
                  <a:schemeClr val="tx1"/>
                </a:solidFill>
              </a:rPr>
              <a:t>R6</a:t>
            </a:r>
            <a:r>
              <a:rPr lang="zh-CN" altLang="zh-CN" sz="2200" dirty="0">
                <a:solidFill>
                  <a:schemeClr val="tx1"/>
                </a:solidFill>
              </a:rPr>
              <a:t>的内容分别是什么？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2</a:t>
            </a:r>
            <a:r>
              <a:rPr lang="zh-CN" altLang="zh-CN" sz="2200" dirty="0">
                <a:solidFill>
                  <a:schemeClr val="tx1"/>
                </a:solidFill>
              </a:rPr>
              <a:t>）执行上述程序段后，变量</a:t>
            </a:r>
            <a:r>
              <a:rPr lang="de-DE" altLang="zh-CN" sz="2200" dirty="0">
                <a:solidFill>
                  <a:schemeClr val="tx1"/>
                </a:solidFill>
              </a:rPr>
              <a:t>m</a:t>
            </a:r>
            <a:r>
              <a:rPr lang="zh-CN" altLang="zh-CN" sz="2200" dirty="0">
                <a:solidFill>
                  <a:schemeClr val="tx1"/>
                </a:solidFill>
              </a:rPr>
              <a:t>和</a:t>
            </a:r>
            <a:r>
              <a:rPr lang="de-DE" altLang="zh-CN" sz="2200" dirty="0">
                <a:solidFill>
                  <a:schemeClr val="tx1"/>
                </a:solidFill>
              </a:rPr>
              <a:t>k1</a:t>
            </a:r>
            <a:r>
              <a:rPr lang="zh-CN" altLang="zh-CN" sz="2200" dirty="0">
                <a:solidFill>
                  <a:schemeClr val="tx1"/>
                </a:solidFill>
              </a:rPr>
              <a:t>的值分别是什么？（十进制）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3</a:t>
            </a:r>
            <a:r>
              <a:rPr lang="zh-CN" altLang="zh-CN" sz="2200" dirty="0">
                <a:solidFill>
                  <a:schemeClr val="tx1"/>
                </a:solidFill>
              </a:rPr>
              <a:t>）上述程序段涉及带符号整数加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减、无符号整数加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减运算，这四种运算能否利用同一个加法器及辅助电路实现？简述理由。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</a:t>
            </a:r>
            <a:r>
              <a:rPr lang="zh-CN" altLang="zh-CN" sz="2200" dirty="0">
                <a:solidFill>
                  <a:schemeClr val="tx1"/>
                </a:solidFill>
              </a:rPr>
              <a:t>（</a:t>
            </a:r>
            <a:r>
              <a:rPr lang="de-DE" altLang="zh-CN" sz="2200" dirty="0">
                <a:solidFill>
                  <a:schemeClr val="tx1"/>
                </a:solidFill>
              </a:rPr>
              <a:t>4</a:t>
            </a:r>
            <a:r>
              <a:rPr lang="zh-CN" altLang="zh-CN" sz="2200" dirty="0">
                <a:solidFill>
                  <a:schemeClr val="tx1"/>
                </a:solidFill>
              </a:rPr>
              <a:t>）如何判断带符号整数加</a:t>
            </a:r>
            <a:r>
              <a:rPr lang="de-DE" altLang="zh-CN" sz="2200" dirty="0">
                <a:solidFill>
                  <a:schemeClr val="tx1"/>
                </a:solidFill>
              </a:rPr>
              <a:t>/</a:t>
            </a:r>
            <a:r>
              <a:rPr lang="zh-CN" altLang="zh-CN" sz="2200" dirty="0">
                <a:solidFill>
                  <a:schemeClr val="tx1"/>
                </a:solidFill>
              </a:rPr>
              <a:t>减运算的结果是否发生溢出？上述程序段中，哪些带符号整数运算语句的执行结果会发生溢出？</a:t>
            </a:r>
          </a:p>
        </p:txBody>
      </p:sp>
      <p:sp>
        <p:nvSpPr>
          <p:cNvPr id="4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51520" y="5517232"/>
            <a:ext cx="8892480" cy="8679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1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x=10000110B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y=11110110B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z1=x-y=(0)10010000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z2=</a:t>
            </a:r>
            <a:r>
              <a:rPr lang="en-US" altLang="zh-CN" sz="1400" dirty="0" err="1">
                <a:solidFill>
                  <a:schemeClr val="bg1">
                    <a:lumMod val="85000"/>
                  </a:schemeClr>
                </a:solidFill>
              </a:rPr>
              <a:t>x+y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=(1)01111100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(R1)=86H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(R5)=90H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(R6)=7CH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m=86H=-122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n=F6H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k1=m-n=x-y=86H-F6H=90H=-112</a:t>
            </a:r>
          </a:p>
          <a:p>
            <a:pPr>
              <a:lnSpc>
                <a:spcPct val="100000"/>
              </a:lnSpc>
              <a:spcBef>
                <a:spcPct val="30000"/>
              </a:spcBef>
              <a:defRPr/>
            </a:pP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4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）判断：同号相加或异号相减，结果与被加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减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数异号。仅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k2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可能溢出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(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有符号加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)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</a:t>
            </a:r>
            <a:r>
              <a:rPr lang="en-US" altLang="zh-CN" sz="1400" dirty="0">
                <a:solidFill>
                  <a:schemeClr val="bg1">
                    <a:lumMod val="85000"/>
                  </a:schemeClr>
                </a:solidFill>
              </a:rPr>
              <a:t>k2=(1)01111100</a:t>
            </a:r>
            <a:r>
              <a:rPr lang="zh-CN" altLang="en-US" sz="1400" dirty="0">
                <a:solidFill>
                  <a:schemeClr val="bg1">
                    <a:lumMod val="85000"/>
                  </a:schemeClr>
                </a:solidFill>
              </a:rPr>
              <a:t>，溢出</a:t>
            </a:r>
          </a:p>
        </p:txBody>
      </p:sp>
    </p:spTree>
    <p:extLst>
      <p:ext uri="{BB962C8B-B14F-4D97-AF65-F5344CB8AC3E}">
        <p14:creationId xmlns:p14="http://schemas.microsoft.com/office/powerpoint/2010/main" val="421417229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68</a:t>
            </a:fld>
            <a:endParaRPr lang="en-US" altLang="zh-CN"/>
          </a:p>
        </p:txBody>
      </p:sp>
      <p:sp>
        <p:nvSpPr>
          <p:cNvPr id="3" name="Text Box 92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二、移位运算</a:t>
            </a:r>
          </a:p>
        </p:txBody>
      </p:sp>
      <p:sp>
        <p:nvSpPr>
          <p:cNvPr id="4" name="Text Box 93"/>
          <p:cNvSpPr txBox="1">
            <a:spLocks noChangeArrowheads="1"/>
          </p:cNvSpPr>
          <p:nvPr/>
        </p:nvSpPr>
        <p:spPr bwMode="auto">
          <a:xfrm>
            <a:off x="179388" y="83671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*运算功能：</a:t>
            </a:r>
            <a:r>
              <a:rPr lang="zh-CN" altLang="en-US" u="sng" spc="-30" dirty="0">
                <a:solidFill>
                  <a:schemeClr val="accent2"/>
                </a:solidFill>
              </a:rPr>
              <a:t>机器数</a:t>
            </a:r>
            <a:r>
              <a:rPr lang="zh-CN" altLang="en-US" spc="-30" dirty="0">
                <a:solidFill>
                  <a:srgbClr val="990099"/>
                </a:solidFill>
              </a:rPr>
              <a:t>左移</a:t>
            </a:r>
            <a:r>
              <a:rPr lang="zh-CN" altLang="en-US" spc="-30" dirty="0">
                <a:solidFill>
                  <a:schemeClr val="tx1"/>
                </a:solidFill>
              </a:rPr>
              <a:t>或</a:t>
            </a:r>
            <a:r>
              <a:rPr lang="zh-CN" altLang="en-US" spc="-30" dirty="0">
                <a:solidFill>
                  <a:srgbClr val="990099"/>
                </a:solidFill>
              </a:rPr>
              <a:t>右移</a:t>
            </a:r>
            <a:r>
              <a:rPr lang="en-US" altLang="zh-CN" spc="-30" dirty="0">
                <a:solidFill>
                  <a:schemeClr val="tx1"/>
                </a:solidFill>
              </a:rPr>
              <a:t>k</a:t>
            </a:r>
            <a:r>
              <a:rPr lang="zh-CN" altLang="en-US" spc="-30" dirty="0">
                <a:solidFill>
                  <a:schemeClr val="tx1"/>
                </a:solidFill>
              </a:rPr>
              <a:t>位，相当于</a:t>
            </a:r>
            <a:r>
              <a:rPr lang="zh-CN" altLang="en-US" u="sng" spc="-30" dirty="0">
                <a:solidFill>
                  <a:schemeClr val="accent2"/>
                </a:solidFill>
              </a:rPr>
              <a:t>真值</a:t>
            </a:r>
            <a:r>
              <a:rPr lang="en-US" altLang="zh-CN" spc="-30" dirty="0">
                <a:solidFill>
                  <a:srgbClr val="990099"/>
                </a:solidFill>
              </a:rPr>
              <a:t>×</a:t>
            </a:r>
            <a:r>
              <a:rPr lang="en-US" altLang="zh-CN" spc="-30" dirty="0">
                <a:solidFill>
                  <a:schemeClr val="tx1"/>
                </a:solidFill>
              </a:rPr>
              <a:t>2</a:t>
            </a:r>
            <a:r>
              <a:rPr lang="en-US" altLang="zh-CN" spc="-30" baseline="30000" dirty="0">
                <a:solidFill>
                  <a:schemeClr val="tx1"/>
                </a:solidFill>
              </a:rPr>
              <a:t>k</a:t>
            </a:r>
            <a:r>
              <a:rPr lang="zh-CN" altLang="en-US" spc="-30" dirty="0">
                <a:solidFill>
                  <a:schemeClr val="tx1"/>
                </a:solidFill>
              </a:rPr>
              <a:t>或</a:t>
            </a:r>
            <a:r>
              <a:rPr lang="en-US" altLang="zh-CN" spc="-30" dirty="0">
                <a:solidFill>
                  <a:srgbClr val="990099"/>
                </a:solidFill>
              </a:rPr>
              <a:t>÷</a:t>
            </a:r>
            <a:r>
              <a:rPr lang="zh-CN" altLang="en-US" spc="-30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spc="-30" dirty="0">
                <a:solidFill>
                  <a:schemeClr val="tx1"/>
                </a:solidFill>
              </a:rPr>
              <a:t>2</a:t>
            </a:r>
            <a:r>
              <a:rPr lang="en-US" altLang="zh-CN" spc="-30" baseline="30000" dirty="0">
                <a:solidFill>
                  <a:schemeClr val="tx1"/>
                </a:solidFill>
              </a:rPr>
              <a:t>k</a:t>
            </a:r>
            <a:r>
              <a:rPr lang="en-US" altLang="zh-CN" spc="-3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Text Box 95"/>
          <p:cNvSpPr txBox="1">
            <a:spLocks noChangeArrowheads="1"/>
          </p:cNvSpPr>
          <p:nvPr/>
        </p:nvSpPr>
        <p:spPr bwMode="auto">
          <a:xfrm>
            <a:off x="179388" y="1348319"/>
            <a:ext cx="8821768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运算类型：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基本操作类型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2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逻辑左移、逻辑右移、算术左移、算术右移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表示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en-US" altLang="zh-CN" sz="2000" dirty="0">
                <a:solidFill>
                  <a:srgbClr val="FF3399"/>
                </a:solidFill>
              </a:rPr>
              <a:t>L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ogical shift</a:t>
            </a:r>
            <a:r>
              <a:rPr lang="zh-CN" altLang="en-US" sz="2000" dirty="0">
                <a:solidFill>
                  <a:schemeClr val="tx1"/>
                </a:solidFill>
                <a:latin typeface="+mn-lt"/>
              </a:rPr>
              <a:t>及</a:t>
            </a:r>
            <a:r>
              <a:rPr lang="en-US" altLang="zh-CN" sz="2000" b="0" dirty="0">
                <a:solidFill>
                  <a:srgbClr val="FF3399"/>
                </a:solidFill>
                <a:latin typeface="+mn-lt"/>
              </a:rPr>
              <a:t>A</a:t>
            </a:r>
            <a:r>
              <a:rPr lang="en-US" altLang="zh-CN" sz="2000" b="0" dirty="0">
                <a:solidFill>
                  <a:schemeClr val="tx1"/>
                </a:solidFill>
                <a:latin typeface="+mn-lt"/>
              </a:rPr>
              <a:t>rithmetic shift</a:t>
            </a:r>
            <a:r>
              <a:rPr lang="en-US" altLang="zh-CN" sz="2000" b="0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  <p:sp>
        <p:nvSpPr>
          <p:cNvPr id="9" name="Text Box 268"/>
          <p:cNvSpPr txBox="1">
            <a:spLocks noChangeArrowheads="1"/>
          </p:cNvSpPr>
          <p:nvPr/>
        </p:nvSpPr>
        <p:spPr bwMode="auto">
          <a:xfrm>
            <a:off x="179388" y="2758862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、逻辑移位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Logical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运算</a:t>
            </a:r>
          </a:p>
          <a:p>
            <a:r>
              <a:rPr lang="zh-CN" altLang="en-US" dirty="0">
                <a:solidFill>
                  <a:srgbClr val="C00000"/>
                </a:solidFill>
              </a:rPr>
              <a:t>  *操作数类型：</a:t>
            </a:r>
            <a:r>
              <a:rPr lang="zh-CN" altLang="en-US" dirty="0">
                <a:solidFill>
                  <a:schemeClr val="tx1"/>
                </a:solidFill>
              </a:rPr>
              <a:t>无符号定点数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30" name="Text Box 269"/>
          <p:cNvSpPr txBox="1">
            <a:spLocks noChangeArrowheads="1"/>
          </p:cNvSpPr>
          <p:nvPr/>
        </p:nvSpPr>
        <p:spPr bwMode="auto">
          <a:xfrm>
            <a:off x="179388" y="462351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无符号整数的机器码为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位，求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</a:p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57=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111001B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57=001110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</p:txBody>
      </p:sp>
      <p:sp>
        <p:nvSpPr>
          <p:cNvPr id="31" name="Text Box 269"/>
          <p:cNvSpPr txBox="1">
            <a:spLocks noChangeArrowheads="1"/>
          </p:cNvSpPr>
          <p:nvPr/>
        </p:nvSpPr>
        <p:spPr bwMode="auto">
          <a:xfrm>
            <a:off x="3707904" y="5063118"/>
            <a:ext cx="403244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&lt;&lt;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228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111001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57</a:t>
            </a:r>
            <a:r>
              <a:rPr lang="en-US" altLang="zh-CN" baseline="-16000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&gt;&gt;</a:t>
            </a:r>
            <a:r>
              <a:rPr lang="en-US" altLang="zh-CN" baseline="-16000" dirty="0">
                <a:solidFill>
                  <a:schemeClr val="tx1"/>
                </a:solidFill>
              </a:rPr>
              <a:t>L 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14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FF33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001110B</a:t>
            </a:r>
          </a:p>
        </p:txBody>
      </p:sp>
      <p:sp>
        <p:nvSpPr>
          <p:cNvPr id="11" name="Text Box 95"/>
          <p:cNvSpPr txBox="1">
            <a:spLocks noChangeArrowheads="1"/>
          </p:cNvSpPr>
          <p:nvPr/>
        </p:nvSpPr>
        <p:spPr bwMode="auto">
          <a:xfrm>
            <a:off x="2195736" y="3678886"/>
            <a:ext cx="4752528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u="sng" dirty="0">
                <a:solidFill>
                  <a:srgbClr val="990099"/>
                </a:solidFill>
              </a:rPr>
              <a:t>整体移位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移出的数位</a:t>
            </a:r>
            <a:r>
              <a:rPr lang="zh-CN" altLang="en-US" u="sng" dirty="0">
                <a:solidFill>
                  <a:srgbClr val="990099"/>
                </a:solidFill>
              </a:rPr>
              <a:t>丢弃</a:t>
            </a:r>
            <a:r>
              <a:rPr lang="zh-CN" altLang="en-US" dirty="0">
                <a:solidFill>
                  <a:schemeClr val="tx1"/>
                </a:solidFill>
              </a:rPr>
              <a:t>，出现的空位</a:t>
            </a:r>
            <a:r>
              <a:rPr lang="zh-CN" altLang="en-US" u="sng" dirty="0">
                <a:solidFill>
                  <a:srgbClr val="990099"/>
                </a:solidFill>
              </a:rPr>
              <a:t>补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  <a:endParaRPr lang="en-US" altLang="zh-CN" sz="2000" dirty="0">
              <a:solidFill>
                <a:schemeClr val="tx1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52861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9" grpId="0"/>
      <p:bldP spid="30" grpId="0"/>
      <p:bldP spid="31" grpId="0"/>
      <p:bldP spid="11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Text Box 90"/>
          <p:cNvSpPr txBox="1">
            <a:spLocks noChangeArrowheads="1"/>
          </p:cNvSpPr>
          <p:nvPr/>
        </p:nvSpPr>
        <p:spPr bwMode="auto">
          <a:xfrm>
            <a:off x="179512" y="332656"/>
            <a:ext cx="3168353" cy="48628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rgbClr val="C00000"/>
                </a:solidFill>
              </a:rPr>
              <a:t>  *溢出判断逻辑：</a:t>
            </a:r>
            <a:endParaRPr lang="en-US" altLang="zh-CN" dirty="0">
              <a:solidFill>
                <a:srgbClr val="C00000"/>
              </a:solidFill>
            </a:endParaRPr>
          </a:p>
          <a:p>
            <a:pPr>
              <a:spcBef>
                <a:spcPts val="0"/>
              </a:spcBef>
            </a:pP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2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101" name="Text Box 403"/>
          <p:cNvSpPr txBox="1">
            <a:spLocks noChangeArrowheads="1"/>
          </p:cNvSpPr>
          <p:nvPr/>
        </p:nvSpPr>
        <p:spPr bwMode="auto">
          <a:xfrm>
            <a:off x="611560" y="3526993"/>
            <a:ext cx="8280920" cy="1054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设输入端为</a:t>
            </a:r>
            <a:r>
              <a:rPr lang="en-US" altLang="zh-CN" dirty="0">
                <a:solidFill>
                  <a:schemeClr val="tx1"/>
                </a:solidFill>
              </a:rPr>
              <a:t>D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…D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、控制端为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k-1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k-2</a:t>
            </a:r>
            <a:r>
              <a:rPr lang="en-US" altLang="zh-CN" dirty="0">
                <a:solidFill>
                  <a:schemeClr val="tx1"/>
                </a:solidFill>
              </a:rPr>
              <a:t>…S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 (k=log</a:t>
            </a:r>
            <a:r>
              <a:rPr lang="en-US" altLang="zh-CN" baseline="-25000" dirty="0">
                <a:solidFill>
                  <a:schemeClr val="tx1"/>
                </a:solidFill>
              </a:rPr>
              <a:t>2</a:t>
            </a:r>
            <a:r>
              <a:rPr lang="en-US" altLang="zh-CN" dirty="0">
                <a:solidFill>
                  <a:schemeClr val="tx1"/>
                </a:solidFill>
              </a:rPr>
              <a:t>n) 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  左移时移丢</a:t>
            </a:r>
            <a:r>
              <a:rPr lang="zh-CN" altLang="en-US" u="sng" dirty="0">
                <a:solidFill>
                  <a:srgbClr val="990099"/>
                </a:solidFill>
              </a:rPr>
              <a:t>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右移时移丢码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仅影响精度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D82CE4-B8DF-4A94-A53C-2AF88F268973}" type="slidenum">
              <a:rPr lang="en-US" altLang="zh-CN"/>
              <a:pPr/>
              <a:t>69</a:t>
            </a:fld>
            <a:endParaRPr lang="en-US" altLang="zh-CN"/>
          </a:p>
        </p:txBody>
      </p:sp>
      <p:sp>
        <p:nvSpPr>
          <p:cNvPr id="254338" name="Text Box 386"/>
          <p:cNvSpPr txBox="1">
            <a:spLocks noChangeArrowheads="1"/>
          </p:cNvSpPr>
          <p:nvPr/>
        </p:nvSpPr>
        <p:spPr bwMode="auto">
          <a:xfrm>
            <a:off x="3063491" y="332656"/>
            <a:ext cx="5900997" cy="8448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桶形移位器</a:t>
            </a:r>
            <a:r>
              <a:rPr lang="zh-CN" altLang="en-US" dirty="0">
                <a:solidFill>
                  <a:schemeClr val="tx1"/>
                </a:solidFill>
              </a:rPr>
              <a:t> 或 </a:t>
            </a:r>
            <a:r>
              <a:rPr lang="zh-CN" altLang="en-US" u="sng" dirty="0">
                <a:solidFill>
                  <a:schemeClr val="tx1"/>
                </a:solidFill>
              </a:rPr>
              <a:t>移位寄存器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移位位数已知时</a:t>
            </a:r>
            <a:r>
              <a:rPr lang="en-US" altLang="zh-CN" sz="1800" dirty="0">
                <a:solidFill>
                  <a:schemeClr val="tx1"/>
                </a:solidFill>
              </a:rPr>
              <a:t>)  (</a:t>
            </a:r>
            <a:r>
              <a:rPr lang="zh-CN" altLang="en-US" sz="1800" dirty="0">
                <a:solidFill>
                  <a:schemeClr val="tx1"/>
                </a:solidFill>
              </a:rPr>
              <a:t>移位位数用脉冲形成时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3" name="组合 2"/>
          <p:cNvGrpSpPr/>
          <p:nvPr/>
        </p:nvGrpSpPr>
        <p:grpSpPr>
          <a:xfrm>
            <a:off x="2483768" y="1052736"/>
            <a:ext cx="6320106" cy="1999694"/>
            <a:chOff x="827584" y="1916832"/>
            <a:chExt cx="6320106" cy="1999694"/>
          </a:xfrm>
        </p:grpSpPr>
        <p:sp>
          <p:nvSpPr>
            <p:cNvPr id="294" name="Text Box 399"/>
            <p:cNvSpPr txBox="1">
              <a:spLocks noChangeArrowheads="1"/>
            </p:cNvSpPr>
            <p:nvPr/>
          </p:nvSpPr>
          <p:spPr bwMode="auto">
            <a:xfrm>
              <a:off x="5355789" y="2549119"/>
              <a:ext cx="1791901" cy="733585"/>
            </a:xfrm>
            <a:prstGeom prst="rect">
              <a:avLst/>
            </a:prstGeom>
            <a:solidFill>
              <a:srgbClr val="CCCCFF"/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功能表：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  Q</a:t>
              </a:r>
              <a:r>
                <a:rPr lang="zh-CN" altLang="en-US" sz="1800" dirty="0">
                  <a:solidFill>
                    <a:schemeClr val="tx1"/>
                  </a:solidFill>
                </a:rPr>
                <a:t>＝</a:t>
              </a:r>
              <a:r>
                <a:rPr lang="en-US" altLang="zh-CN" sz="1800" dirty="0">
                  <a:solidFill>
                    <a:schemeClr val="tx1"/>
                  </a:solidFill>
                </a:rPr>
                <a:t>D &lt;&lt;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L</a:t>
              </a:r>
              <a:r>
                <a:rPr lang="en-US" altLang="zh-CN" sz="1800" dirty="0">
                  <a:solidFill>
                    <a:schemeClr val="tx1"/>
                  </a:solidFill>
                </a:rPr>
                <a:t> 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96" name="Text Box 399"/>
            <p:cNvSpPr txBox="1">
              <a:spLocks noChangeArrowheads="1"/>
            </p:cNvSpPr>
            <p:nvPr/>
          </p:nvSpPr>
          <p:spPr bwMode="auto">
            <a:xfrm>
              <a:off x="827584" y="2274592"/>
              <a:ext cx="3960440" cy="1229523"/>
            </a:xfrm>
            <a:prstGeom prst="rect">
              <a:avLst/>
            </a:prstGeom>
            <a:solidFill>
              <a:srgbClr val="CCFFFF">
                <a:alpha val="80000"/>
              </a:srgbClr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97" name="流程图: 手动操作 296"/>
            <p:cNvSpPr/>
            <p:nvPr/>
          </p:nvSpPr>
          <p:spPr bwMode="auto">
            <a:xfrm>
              <a:off x="970443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298" name="直接连接符 297"/>
            <p:cNvCxnSpPr/>
            <p:nvPr/>
          </p:nvCxnSpPr>
          <p:spPr bwMode="auto">
            <a:xfrm flipH="1">
              <a:off x="1115616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9" name="直接连接符 21"/>
            <p:cNvCxnSpPr>
              <a:endCxn id="297" idx="1"/>
            </p:cNvCxnSpPr>
            <p:nvPr/>
          </p:nvCxnSpPr>
          <p:spPr bwMode="auto">
            <a:xfrm rot="5400000" flipH="1" flipV="1">
              <a:off x="874161" y="2695999"/>
              <a:ext cx="193113" cy="142248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00" name="直接连接符 140"/>
            <p:cNvCxnSpPr/>
            <p:nvPr/>
          </p:nvCxnSpPr>
          <p:spPr bwMode="auto">
            <a:xfrm>
              <a:off x="899592" y="2863679"/>
              <a:ext cx="4032448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01" name="直接连接符 300"/>
            <p:cNvCxnSpPr/>
            <p:nvPr/>
          </p:nvCxnSpPr>
          <p:spPr bwMode="auto">
            <a:xfrm>
              <a:off x="1325554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2" name="直接连接符 301"/>
            <p:cNvCxnSpPr/>
            <p:nvPr/>
          </p:nvCxnSpPr>
          <p:spPr bwMode="auto">
            <a:xfrm>
              <a:off x="1547664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3" name="直接连接符 302"/>
            <p:cNvCxnSpPr/>
            <p:nvPr/>
          </p:nvCxnSpPr>
          <p:spPr bwMode="auto">
            <a:xfrm>
              <a:off x="2051720" y="2202584"/>
              <a:ext cx="1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4" name="直接连接符 21"/>
            <p:cNvCxnSpPr>
              <a:endCxn id="342" idx="1"/>
            </p:cNvCxnSpPr>
            <p:nvPr/>
          </p:nvCxnSpPr>
          <p:spPr bwMode="auto">
            <a:xfrm rot="5400000" flipH="1" flipV="1">
              <a:off x="1814409" y="2691855"/>
              <a:ext cx="185981" cy="143405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5" name="直接连接符 304"/>
            <p:cNvCxnSpPr/>
            <p:nvPr/>
          </p:nvCxnSpPr>
          <p:spPr bwMode="auto">
            <a:xfrm>
              <a:off x="2261659" y="2785785"/>
              <a:ext cx="1880" cy="349265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6" name="直接连接符 305"/>
            <p:cNvCxnSpPr/>
            <p:nvPr/>
          </p:nvCxnSpPr>
          <p:spPr bwMode="auto">
            <a:xfrm>
              <a:off x="2483769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7" name="直接连接符 306"/>
            <p:cNvCxnSpPr/>
            <p:nvPr/>
          </p:nvCxnSpPr>
          <p:spPr bwMode="auto">
            <a:xfrm>
              <a:off x="2991897" y="2202584"/>
              <a:ext cx="3180" cy="356402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08" name="直接连接符 21"/>
            <p:cNvCxnSpPr>
              <a:endCxn id="344" idx="1"/>
            </p:cNvCxnSpPr>
            <p:nvPr/>
          </p:nvCxnSpPr>
          <p:spPr bwMode="auto">
            <a:xfrm rot="5400000" flipH="1" flipV="1">
              <a:off x="2754138" y="2695481"/>
              <a:ext cx="185982" cy="136153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09" name="直接连接符 308"/>
            <p:cNvCxnSpPr/>
            <p:nvPr/>
          </p:nvCxnSpPr>
          <p:spPr bwMode="auto">
            <a:xfrm flipH="1">
              <a:off x="3198182" y="2789423"/>
              <a:ext cx="6833" cy="34198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0" name="直接连接符 309"/>
            <p:cNvCxnSpPr/>
            <p:nvPr/>
          </p:nvCxnSpPr>
          <p:spPr bwMode="auto">
            <a:xfrm>
              <a:off x="3427125" y="2420357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1" name="直接连接符 310"/>
            <p:cNvCxnSpPr/>
            <p:nvPr/>
          </p:nvCxnSpPr>
          <p:spPr bwMode="auto">
            <a:xfrm>
              <a:off x="3931182" y="2202584"/>
              <a:ext cx="0" cy="352764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2" name="直接连接符 21"/>
            <p:cNvCxnSpPr>
              <a:endCxn id="346" idx="1"/>
            </p:cNvCxnSpPr>
            <p:nvPr/>
          </p:nvCxnSpPr>
          <p:spPr bwMode="auto">
            <a:xfrm rot="5400000" flipH="1" flipV="1">
              <a:off x="3690822" y="2694903"/>
              <a:ext cx="185981" cy="137309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13" name="直接连接符 312"/>
            <p:cNvCxnSpPr/>
            <p:nvPr/>
          </p:nvCxnSpPr>
          <p:spPr bwMode="auto">
            <a:xfrm>
              <a:off x="4139952" y="2785785"/>
              <a:ext cx="0" cy="34562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4" name="直接连接符 313"/>
            <p:cNvCxnSpPr/>
            <p:nvPr/>
          </p:nvCxnSpPr>
          <p:spPr bwMode="auto">
            <a:xfrm>
              <a:off x="4363230" y="2416719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15" name="直接连接符 314"/>
            <p:cNvCxnSpPr/>
            <p:nvPr/>
          </p:nvCxnSpPr>
          <p:spPr bwMode="auto">
            <a:xfrm flipH="1">
              <a:off x="154766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6" name="直接连接符 315"/>
            <p:cNvCxnSpPr/>
            <p:nvPr/>
          </p:nvCxnSpPr>
          <p:spPr bwMode="auto">
            <a:xfrm flipH="1">
              <a:off x="2487841" y="2343157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7" name="直接连接符 316"/>
            <p:cNvCxnSpPr/>
            <p:nvPr/>
          </p:nvCxnSpPr>
          <p:spPr bwMode="auto">
            <a:xfrm flipH="1">
              <a:off x="3427125" y="2346795"/>
              <a:ext cx="504056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18" name="直接连接符 21"/>
            <p:cNvCxnSpPr>
              <a:endCxn id="341" idx="1"/>
            </p:cNvCxnSpPr>
            <p:nvPr/>
          </p:nvCxnSpPr>
          <p:spPr bwMode="auto">
            <a:xfrm rot="5400000" flipH="1" flipV="1">
              <a:off x="1087195" y="3267917"/>
              <a:ext cx="200250" cy="143404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sm" len="sm"/>
              <a:tailEnd type="arrow" w="med" len="med"/>
            </a:ln>
            <a:effectLst/>
          </p:spPr>
        </p:cxnSp>
        <p:cxnSp>
          <p:nvCxnSpPr>
            <p:cNvPr id="319" name="直接连接符 140"/>
            <p:cNvCxnSpPr/>
            <p:nvPr/>
          </p:nvCxnSpPr>
          <p:spPr bwMode="auto">
            <a:xfrm>
              <a:off x="1115616" y="3439743"/>
              <a:ext cx="3816424" cy="1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20" name="直接连接符 319"/>
            <p:cNvCxnSpPr/>
            <p:nvPr/>
          </p:nvCxnSpPr>
          <p:spPr bwMode="auto">
            <a:xfrm>
              <a:off x="1541578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1" name="直接连接符 320"/>
            <p:cNvCxnSpPr/>
            <p:nvPr/>
          </p:nvCxnSpPr>
          <p:spPr bwMode="auto">
            <a:xfrm>
              <a:off x="1763688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2" name="直接连接符 21"/>
            <p:cNvCxnSpPr>
              <a:endCxn id="343" idx="1"/>
            </p:cNvCxnSpPr>
            <p:nvPr/>
          </p:nvCxnSpPr>
          <p:spPr bwMode="auto">
            <a:xfrm rot="5400000" flipH="1" flipV="1">
              <a:off x="2027444" y="3263772"/>
              <a:ext cx="193117" cy="144562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3" name="直接连接符 322"/>
            <p:cNvCxnSpPr/>
            <p:nvPr/>
          </p:nvCxnSpPr>
          <p:spPr bwMode="auto">
            <a:xfrm>
              <a:off x="2477683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4" name="直接连接符 323"/>
            <p:cNvCxnSpPr/>
            <p:nvPr/>
          </p:nvCxnSpPr>
          <p:spPr bwMode="auto">
            <a:xfrm>
              <a:off x="2699793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5" name="直接连接符 21"/>
            <p:cNvCxnSpPr>
              <a:endCxn id="345" idx="1"/>
            </p:cNvCxnSpPr>
            <p:nvPr/>
          </p:nvCxnSpPr>
          <p:spPr bwMode="auto">
            <a:xfrm rot="5400000" flipH="1" flipV="1">
              <a:off x="2967173" y="3267398"/>
              <a:ext cx="193118" cy="137310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6" name="直接连接符 325"/>
            <p:cNvCxnSpPr/>
            <p:nvPr/>
          </p:nvCxnSpPr>
          <p:spPr bwMode="auto">
            <a:xfrm>
              <a:off x="3421039" y="3365487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7" name="直接连接符 326"/>
            <p:cNvCxnSpPr/>
            <p:nvPr/>
          </p:nvCxnSpPr>
          <p:spPr bwMode="auto">
            <a:xfrm>
              <a:off x="3635896" y="2996421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28" name="直接连接符 21"/>
            <p:cNvCxnSpPr>
              <a:endCxn id="347" idx="1"/>
            </p:cNvCxnSpPr>
            <p:nvPr/>
          </p:nvCxnSpPr>
          <p:spPr bwMode="auto">
            <a:xfrm rot="5400000" flipH="1" flipV="1">
              <a:off x="3903857" y="3266820"/>
              <a:ext cx="193117" cy="138466"/>
            </a:xfrm>
            <a:prstGeom prst="bentConnector2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329" name="直接连接符 328"/>
            <p:cNvCxnSpPr/>
            <p:nvPr/>
          </p:nvCxnSpPr>
          <p:spPr bwMode="auto">
            <a:xfrm>
              <a:off x="4357144" y="3361849"/>
              <a:ext cx="0" cy="277257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330" name="直接连接符 329"/>
            <p:cNvCxnSpPr/>
            <p:nvPr/>
          </p:nvCxnSpPr>
          <p:spPr bwMode="auto">
            <a:xfrm>
              <a:off x="4579254" y="2992783"/>
              <a:ext cx="0" cy="138629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oval" w="sm" len="sm"/>
              <a:tailEnd type="triangle" w="med" len="med"/>
            </a:ln>
            <a:effectLst/>
          </p:spPr>
        </p:cxnSp>
        <p:cxnSp>
          <p:nvCxnSpPr>
            <p:cNvPr id="331" name="直接连接符 330"/>
            <p:cNvCxnSpPr/>
            <p:nvPr/>
          </p:nvCxnSpPr>
          <p:spPr bwMode="auto">
            <a:xfrm flipH="1">
              <a:off x="1763689" y="2922859"/>
              <a:ext cx="1434493" cy="73562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2" name="直接连接符 331"/>
            <p:cNvCxnSpPr/>
            <p:nvPr/>
          </p:nvCxnSpPr>
          <p:spPr bwMode="auto">
            <a:xfrm flipH="1">
              <a:off x="2703865" y="2922859"/>
              <a:ext cx="1436087" cy="69924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oval" w="sm" len="sm"/>
              <a:tailEnd type="none" w="med" len="med"/>
            </a:ln>
            <a:effectLst/>
          </p:spPr>
        </p:cxnSp>
        <p:cxnSp>
          <p:nvCxnSpPr>
            <p:cNvPr id="333" name="直接连接符 332"/>
            <p:cNvCxnSpPr/>
            <p:nvPr/>
          </p:nvCxnSpPr>
          <p:spPr bwMode="auto">
            <a:xfrm flipH="1">
              <a:off x="3643149" y="2992783"/>
              <a:ext cx="1072867" cy="0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4" name="直接连接符 333"/>
            <p:cNvCxnSpPr/>
            <p:nvPr/>
          </p:nvCxnSpPr>
          <p:spPr bwMode="auto">
            <a:xfrm flipH="1">
              <a:off x="4367988" y="2420357"/>
              <a:ext cx="564052" cy="0"/>
            </a:xfrm>
            <a:prstGeom prst="line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none" w="med" len="med"/>
            </a:ln>
            <a:effectLst/>
          </p:spPr>
        </p:cxnSp>
        <p:cxnSp>
          <p:nvCxnSpPr>
            <p:cNvPr id="335" name="直接连接符 334"/>
            <p:cNvCxnSpPr/>
            <p:nvPr/>
          </p:nvCxnSpPr>
          <p:spPr bwMode="auto">
            <a:xfrm flipH="1" flipV="1">
              <a:off x="4716016" y="2416719"/>
              <a:ext cx="2" cy="576065"/>
            </a:xfrm>
            <a:prstGeom prst="line">
              <a:avLst/>
            </a:prstGeom>
            <a:noFill/>
            <a:ln w="19050" cap="flat" cmpd="sng" algn="ctr">
              <a:solidFill>
                <a:schemeClr val="accent2"/>
              </a:solidFill>
              <a:prstDash val="solid"/>
              <a:round/>
              <a:headEnd type="none" w="sm" len="sm"/>
              <a:tailEnd type="oval" w="sm" len="sm"/>
            </a:ln>
            <a:effectLst/>
          </p:spPr>
        </p:cxnSp>
        <p:sp>
          <p:nvSpPr>
            <p:cNvPr id="336" name="Text Box 399"/>
            <p:cNvSpPr txBox="1">
              <a:spLocks noChangeArrowheads="1"/>
            </p:cNvSpPr>
            <p:nvPr/>
          </p:nvSpPr>
          <p:spPr bwMode="auto">
            <a:xfrm>
              <a:off x="1475657" y="3630774"/>
              <a:ext cx="3103598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7" name="Text Box 399"/>
            <p:cNvSpPr txBox="1">
              <a:spLocks noChangeArrowheads="1"/>
            </p:cNvSpPr>
            <p:nvPr/>
          </p:nvSpPr>
          <p:spPr bwMode="auto">
            <a:xfrm>
              <a:off x="1043608" y="1916832"/>
              <a:ext cx="3130085" cy="28575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38" name="Text Box 399"/>
            <p:cNvSpPr txBox="1">
              <a:spLocks noChangeArrowheads="1"/>
            </p:cNvSpPr>
            <p:nvPr/>
          </p:nvSpPr>
          <p:spPr bwMode="auto">
            <a:xfrm>
              <a:off x="4966308" y="3282704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9" name="Text Box 399"/>
            <p:cNvSpPr txBox="1">
              <a:spLocks noChangeArrowheads="1"/>
            </p:cNvSpPr>
            <p:nvPr/>
          </p:nvSpPr>
          <p:spPr bwMode="auto">
            <a:xfrm>
              <a:off x="4966308" y="2743507"/>
              <a:ext cx="325772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S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40" name="Text Box 399"/>
            <p:cNvSpPr txBox="1">
              <a:spLocks noChangeArrowheads="1"/>
            </p:cNvSpPr>
            <p:nvPr/>
          </p:nvSpPr>
          <p:spPr bwMode="auto">
            <a:xfrm>
              <a:off x="4932040" y="2274592"/>
              <a:ext cx="234894" cy="214314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  <a:spcBef>
                  <a:spcPts val="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341" name="流程图: 手动操作 340"/>
            <p:cNvSpPr/>
            <p:nvPr/>
          </p:nvSpPr>
          <p:spPr bwMode="auto">
            <a:xfrm>
              <a:off x="1187624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2" name="流程图: 手动操作 341"/>
            <p:cNvSpPr/>
            <p:nvPr/>
          </p:nvSpPr>
          <p:spPr bwMode="auto">
            <a:xfrm>
              <a:off x="1907704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3" name="流程图: 手动操作 342"/>
            <p:cNvSpPr/>
            <p:nvPr/>
          </p:nvSpPr>
          <p:spPr bwMode="auto">
            <a:xfrm>
              <a:off x="2124885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4" name="流程图: 手动操作 343"/>
            <p:cNvSpPr/>
            <p:nvPr/>
          </p:nvSpPr>
          <p:spPr bwMode="auto">
            <a:xfrm>
              <a:off x="2843808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5" name="流程图: 手动操作 344"/>
            <p:cNvSpPr/>
            <p:nvPr/>
          </p:nvSpPr>
          <p:spPr bwMode="auto">
            <a:xfrm>
              <a:off x="3060989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6" name="流程图: 手动操作 345"/>
            <p:cNvSpPr/>
            <p:nvPr/>
          </p:nvSpPr>
          <p:spPr bwMode="auto">
            <a:xfrm>
              <a:off x="3781069" y="2555348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47" name="流程图: 手动操作 346"/>
            <p:cNvSpPr/>
            <p:nvPr/>
          </p:nvSpPr>
          <p:spPr bwMode="auto">
            <a:xfrm>
              <a:off x="3998250" y="3124276"/>
              <a:ext cx="713983" cy="230436"/>
            </a:xfrm>
            <a:prstGeom prst="flowChartManualOperation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8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4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0  1</a:t>
              </a:r>
              <a:endParaRPr kumimoji="1" lang="zh-CN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67" name="AutoShape 16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8" y="6453336"/>
            <a:ext cx="287338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65" name="组合 64"/>
          <p:cNvGrpSpPr/>
          <p:nvPr/>
        </p:nvGrpSpPr>
        <p:grpSpPr>
          <a:xfrm>
            <a:off x="1907704" y="1482699"/>
            <a:ext cx="2016224" cy="718940"/>
            <a:chOff x="1619672" y="1210452"/>
            <a:chExt cx="2016224" cy="718940"/>
          </a:xfrm>
        </p:grpSpPr>
        <p:cxnSp>
          <p:nvCxnSpPr>
            <p:cNvPr id="68" name="直接连接符 67"/>
            <p:cNvCxnSpPr/>
            <p:nvPr/>
          </p:nvCxnSpPr>
          <p:spPr bwMode="auto">
            <a:xfrm flipH="1">
              <a:off x="1619672" y="1772816"/>
              <a:ext cx="1080120" cy="78288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70" name="直接连接符 69"/>
            <p:cNvCxnSpPr/>
            <p:nvPr/>
          </p:nvCxnSpPr>
          <p:spPr bwMode="auto">
            <a:xfrm flipH="1">
              <a:off x="1619672" y="1772816"/>
              <a:ext cx="2016224" cy="156576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  <p:cxnSp>
          <p:nvCxnSpPr>
            <p:cNvPr id="71" name="直接连接符 70"/>
            <p:cNvCxnSpPr/>
            <p:nvPr/>
          </p:nvCxnSpPr>
          <p:spPr bwMode="auto">
            <a:xfrm flipH="1">
              <a:off x="1619672" y="1210452"/>
              <a:ext cx="864098" cy="59862"/>
            </a:xfrm>
            <a:prstGeom prst="line">
              <a:avLst/>
            </a:prstGeom>
            <a:noFill/>
            <a:ln w="15875" cap="flat" cmpd="sng" algn="ctr">
              <a:solidFill>
                <a:srgbClr val="990099"/>
              </a:solidFill>
              <a:prstDash val="sysDash"/>
              <a:round/>
              <a:headEnd type="oval" w="sm" len="sm"/>
              <a:tailEnd type="arrow" w="med" len="med"/>
            </a:ln>
            <a:effectLst/>
          </p:spPr>
        </p:cxnSp>
      </p:grpSp>
      <p:sp>
        <p:nvSpPr>
          <p:cNvPr id="72" name="Text Box 403"/>
          <p:cNvSpPr txBox="1">
            <a:spLocks noChangeArrowheads="1"/>
          </p:cNvSpPr>
          <p:nvPr/>
        </p:nvSpPr>
        <p:spPr bwMode="auto">
          <a:xfrm>
            <a:off x="1979586" y="4509120"/>
            <a:ext cx="6984902" cy="19827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k-1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en-US" altLang="zh-CN" sz="22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 err="1">
                <a:solidFill>
                  <a:schemeClr val="tx1"/>
                </a:solidFill>
              </a:rPr>
              <a:t>D</a:t>
            </a:r>
            <a:r>
              <a:rPr lang="en-US" altLang="zh-CN" sz="2200" dirty="0" err="1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200" baseline="-18000" dirty="0" err="1">
                <a:solidFill>
                  <a:schemeClr val="tx1"/>
                </a:solidFill>
              </a:rPr>
              <a:t>n</a:t>
            </a:r>
            <a:r>
              <a:rPr lang="en-US" altLang="zh-CN" sz="2200" baseline="-18000" dirty="0">
                <a:solidFill>
                  <a:schemeClr val="tx1"/>
                </a:solidFill>
              </a:rPr>
              <a:t>/2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k-2</a:t>
            </a:r>
            <a:r>
              <a:rPr lang="en-US" altLang="zh-CN" sz="2200" dirty="0">
                <a:solidFill>
                  <a:schemeClr val="tx1"/>
                </a:solidFill>
              </a:rPr>
              <a:t>(D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zh-CN" altLang="en-US" sz="22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3n/4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          </a:t>
            </a:r>
            <a:r>
              <a:rPr lang="en-US" altLang="zh-CN" sz="1800" dirty="0">
                <a:solidFill>
                  <a:schemeClr val="tx1"/>
                </a:solidFill>
              </a:rPr>
              <a:t>   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S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D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3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如：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4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zh-CN" altLang="en-US" sz="1800" strike="sngStrike" dirty="0">
                <a:solidFill>
                  <a:schemeClr val="tx1"/>
                </a:solidFill>
              </a:rPr>
              <a:t>＋</a:t>
            </a:r>
            <a:r>
              <a:rPr lang="en-US" altLang="zh-CN" sz="1800" strike="sngStrike" dirty="0">
                <a:solidFill>
                  <a:schemeClr val="tx1"/>
                </a:solidFill>
              </a:rPr>
              <a:t>D</a:t>
            </a:r>
            <a:r>
              <a:rPr lang="en-US" altLang="zh-CN" sz="1800" strike="sngStrike" baseline="-18000" dirty="0">
                <a:solidFill>
                  <a:schemeClr val="tx1"/>
                </a:solidFill>
              </a:rPr>
              <a:t>2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3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n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8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</a:rPr>
              <a:t>OF</a:t>
            </a:r>
            <a:r>
              <a:rPr lang="zh-CN" altLang="en-US" sz="1800" dirty="0">
                <a:solidFill>
                  <a:schemeClr val="tx1"/>
                </a:solidFill>
              </a:rPr>
              <a:t>＝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…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1800" baseline="-18000" dirty="0">
                <a:solidFill>
                  <a:schemeClr val="tx1"/>
                </a:solidFill>
              </a:rPr>
              <a:t>4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14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＝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2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…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(D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6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5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r>
              <a:rPr lang="zh-CN" altLang="en-US" sz="1800" dirty="0">
                <a:solidFill>
                  <a:schemeClr val="tx1"/>
                </a:solidFill>
              </a:rPr>
              <a:t>＋</a:t>
            </a:r>
            <a:r>
              <a:rPr lang="en-US" altLang="zh-CN" sz="1800" dirty="0">
                <a:solidFill>
                  <a:schemeClr val="tx1"/>
                </a:solidFill>
              </a:rPr>
              <a:t>S</a:t>
            </a:r>
            <a:r>
              <a:rPr lang="en-US" altLang="zh-CN" sz="1800" baseline="-180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D</a:t>
            </a:r>
            <a:r>
              <a:rPr lang="en-US" altLang="zh-CN" sz="1800" baseline="-18000" dirty="0">
                <a:solidFill>
                  <a:schemeClr val="tx1"/>
                </a:solidFill>
              </a:rPr>
              <a:t>7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73" name="AutoShape 29"/>
          <p:cNvSpPr>
            <a:spLocks/>
          </p:cNvSpPr>
          <p:nvPr/>
        </p:nvSpPr>
        <p:spPr bwMode="auto">
          <a:xfrm>
            <a:off x="7315557" y="5085184"/>
            <a:ext cx="1648931" cy="288000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-69380"/>
              <a:gd name="adj6" fmla="val -23155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600" dirty="0">
                <a:solidFill>
                  <a:schemeClr val="tx1"/>
                </a:solidFill>
              </a:rPr>
              <a:t>上一</a:t>
            </a:r>
            <a:r>
              <a:rPr lang="zh-CN" altLang="en-US" sz="1600" b="1" dirty="0">
                <a:solidFill>
                  <a:schemeClr val="tx1"/>
                </a:solidFill>
              </a:rPr>
              <a:t>层</a:t>
            </a:r>
            <a:r>
              <a:rPr lang="en-US" altLang="zh-CN" sz="1600" b="1" dirty="0">
                <a:solidFill>
                  <a:schemeClr val="tx1"/>
                </a:solidFill>
              </a:rPr>
              <a:t>MUX</a:t>
            </a:r>
            <a:r>
              <a:rPr lang="zh-CN" altLang="en-US" sz="1600" b="1" dirty="0">
                <a:solidFill>
                  <a:schemeClr val="tx1"/>
                </a:solidFill>
              </a:rPr>
              <a:t>的输出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4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54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4338" grpId="0"/>
      <p:bldP spid="72" grpId="0"/>
      <p:bldP spid="7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DA080B-1E5D-4B2B-AA7A-E2F698E53BFF}" type="slidenum">
              <a:rPr lang="en-US" altLang="zh-CN"/>
              <a:pPr/>
              <a:t>7</a:t>
            </a:fld>
            <a:endParaRPr lang="en-US" altLang="zh-CN" dirty="0"/>
          </a:p>
        </p:txBody>
      </p:sp>
      <p:sp>
        <p:nvSpPr>
          <p:cNvPr id="93527" name="Text Box 343"/>
          <p:cNvSpPr txBox="1">
            <a:spLocks noChangeArrowheads="1"/>
          </p:cNvSpPr>
          <p:nvPr/>
        </p:nvSpPr>
        <p:spPr bwMode="auto">
          <a:xfrm>
            <a:off x="179388" y="33265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、原码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sign-magnitude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  <a:endParaRPr lang="en-US" altLang="zh-CN" dirty="0">
              <a:solidFill>
                <a:srgbClr val="FF3399"/>
              </a:solidFill>
            </a:endParaRPr>
          </a:p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编码思想：</a:t>
            </a:r>
            <a:r>
              <a:rPr lang="zh-CN" altLang="en-US" dirty="0">
                <a:solidFill>
                  <a:schemeClr val="tx1"/>
                </a:solidFill>
              </a:rPr>
              <a:t>机器数的</a:t>
            </a:r>
            <a:r>
              <a:rPr lang="zh-CN" altLang="en-US" u="sng" dirty="0">
                <a:solidFill>
                  <a:srgbClr val="990099"/>
                </a:solidFill>
              </a:rPr>
              <a:t>最高位</a:t>
            </a:r>
            <a:r>
              <a:rPr lang="zh-CN" altLang="en-US" dirty="0">
                <a:solidFill>
                  <a:schemeClr val="tx1"/>
                </a:solidFill>
              </a:rPr>
              <a:t>为</a:t>
            </a:r>
            <a:r>
              <a:rPr lang="zh-CN" altLang="en-US" u="sng" dirty="0">
                <a:solidFill>
                  <a:schemeClr val="tx1"/>
                </a:solidFill>
              </a:rPr>
              <a:t>符号位</a:t>
            </a:r>
            <a:r>
              <a:rPr lang="en-US" altLang="zh-CN" dirty="0">
                <a:solidFill>
                  <a:schemeClr val="tx1"/>
                </a:solidFill>
              </a:rPr>
              <a:t>(0/1</a:t>
            </a:r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en-US" altLang="zh-CN" dirty="0">
                <a:solidFill>
                  <a:schemeClr val="tx1"/>
                </a:solidFill>
              </a:rPr>
              <a:t>+/-)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1973263" indent="-1973263"/>
            <a:r>
              <a:rPr lang="zh-CN" altLang="en-US" dirty="0">
                <a:solidFill>
                  <a:schemeClr val="tx1"/>
                </a:solidFill>
              </a:rPr>
              <a:t>                     </a:t>
            </a:r>
            <a:r>
              <a:rPr lang="zh-CN" altLang="en-US" u="sng" dirty="0">
                <a:solidFill>
                  <a:srgbClr val="990099"/>
                </a:solidFill>
              </a:rPr>
              <a:t>其余位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数值位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为真值的</a:t>
            </a:r>
            <a:r>
              <a:rPr lang="zh-CN" altLang="en-US" u="sng" dirty="0">
                <a:solidFill>
                  <a:schemeClr val="tx1"/>
                </a:solidFill>
              </a:rPr>
              <a:t>绝对值</a:t>
            </a:r>
            <a:endParaRPr lang="zh-CN" altLang="en-US" u="sng" dirty="0">
              <a:solidFill>
                <a:srgbClr val="990099"/>
              </a:solidFill>
            </a:endParaRPr>
          </a:p>
        </p:txBody>
      </p:sp>
      <p:sp>
        <p:nvSpPr>
          <p:cNvPr id="93528" name="Text Box 344"/>
          <p:cNvSpPr txBox="1">
            <a:spLocks noChangeArrowheads="1"/>
          </p:cNvSpPr>
          <p:nvPr/>
        </p:nvSpPr>
        <p:spPr bwMode="auto">
          <a:xfrm>
            <a:off x="179388" y="1722874"/>
            <a:ext cx="8785100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整数原码定义：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±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  <a:latin typeface="+mn-ea"/>
                <a:ea typeface="+mn-ea"/>
              </a:rPr>
              <a:t>i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0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或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1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endParaRPr lang="en-US" altLang="zh-CN" dirty="0">
              <a:solidFill>
                <a:schemeClr val="tx1"/>
              </a:solidFill>
              <a:latin typeface="Times New Roman" pitchFamily="18" charset="0"/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     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n-1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</a:p>
        </p:txBody>
      </p:sp>
      <p:sp>
        <p:nvSpPr>
          <p:cNvPr id="93533" name="Text Box 349"/>
          <p:cNvSpPr txBox="1">
            <a:spLocks noChangeArrowheads="1"/>
          </p:cNvSpPr>
          <p:nvPr/>
        </p:nvSpPr>
        <p:spPr bwMode="auto">
          <a:xfrm>
            <a:off x="179263" y="3645024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1101]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</a:t>
            </a:r>
            <a:r>
              <a:rPr lang="en-US" altLang="zh-CN" dirty="0">
                <a:solidFill>
                  <a:schemeClr val="tx1"/>
                </a:solidFill>
              </a:rPr>
              <a:t>101</a:t>
            </a:r>
          </a:p>
        </p:txBody>
      </p:sp>
      <p:sp>
        <p:nvSpPr>
          <p:cNvPr id="93566" name="Text Box 382"/>
          <p:cNvSpPr txBox="1">
            <a:spLocks noChangeArrowheads="1"/>
          </p:cNvSpPr>
          <p:nvPr/>
        </p:nvSpPr>
        <p:spPr bwMode="auto">
          <a:xfrm>
            <a:off x="179388" y="523083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110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000</a:t>
            </a:r>
            <a:r>
              <a:rPr lang="zh-CN" altLang="en-US" dirty="0">
                <a:solidFill>
                  <a:schemeClr val="tx1"/>
                </a:solidFill>
              </a:rPr>
              <a:t>   </a:t>
            </a:r>
            <a:r>
              <a:rPr lang="en-US" altLang="zh-CN" dirty="0">
                <a:solidFill>
                  <a:schemeClr val="accent2"/>
                </a:solidFill>
              </a:rPr>
              <a:t>※[+0]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≠</a:t>
            </a:r>
            <a:r>
              <a:rPr lang="en-US" altLang="zh-CN" dirty="0">
                <a:solidFill>
                  <a:schemeClr val="accent2"/>
                </a:solidFill>
              </a:rPr>
              <a:t>[-0]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</a:p>
        </p:txBody>
      </p:sp>
      <p:sp>
        <p:nvSpPr>
          <p:cNvPr id="19" name="AutoShape 29"/>
          <p:cNvSpPr>
            <a:spLocks/>
          </p:cNvSpPr>
          <p:nvPr/>
        </p:nvSpPr>
        <p:spPr bwMode="auto">
          <a:xfrm>
            <a:off x="6516216" y="4149080"/>
            <a:ext cx="837381" cy="288032"/>
          </a:xfrm>
          <a:prstGeom prst="borderCallout2">
            <a:avLst>
              <a:gd name="adj1" fmla="val 56067"/>
              <a:gd name="adj2" fmla="val -1119"/>
              <a:gd name="adj3" fmla="val 53950"/>
              <a:gd name="adj4" fmla="val -13902"/>
              <a:gd name="adj5" fmla="val -14256"/>
              <a:gd name="adj6" fmla="val -6002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二进制</a:t>
            </a:r>
          </a:p>
        </p:txBody>
      </p:sp>
      <p:grpSp>
        <p:nvGrpSpPr>
          <p:cNvPr id="15" name="Group 385"/>
          <p:cNvGrpSpPr>
            <a:grpSpLocks/>
          </p:cNvGrpSpPr>
          <p:nvPr/>
        </p:nvGrpSpPr>
        <p:grpSpPr bwMode="auto">
          <a:xfrm>
            <a:off x="1692275" y="2711004"/>
            <a:ext cx="6911976" cy="862012"/>
            <a:chOff x="1292" y="1343"/>
            <a:chExt cx="4354" cy="543"/>
          </a:xfrm>
        </p:grpSpPr>
        <p:sp>
          <p:nvSpPr>
            <p:cNvPr id="17" name="Text Box 345"/>
            <p:cNvSpPr txBox="1">
              <a:spLocks noChangeArrowheads="1"/>
            </p:cNvSpPr>
            <p:nvPr/>
          </p:nvSpPr>
          <p:spPr bwMode="auto">
            <a:xfrm>
              <a:off x="1292" y="1478"/>
              <a:ext cx="772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20" name="Text Box 346"/>
            <p:cNvSpPr txBox="1">
              <a:spLocks noChangeArrowheads="1"/>
            </p:cNvSpPr>
            <p:nvPr/>
          </p:nvSpPr>
          <p:spPr bwMode="auto">
            <a:xfrm>
              <a:off x="2141" y="1343"/>
              <a:ext cx="3505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0×2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X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  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1×2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en-US" altLang="zh-CN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－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 -2</a:t>
              </a:r>
              <a:r>
                <a:rPr lang="en-US" altLang="zh-CN" baseline="30000" dirty="0">
                  <a:solidFill>
                    <a:schemeClr val="tx1"/>
                  </a:solidFill>
                </a:rPr>
                <a:t>n-1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21" name="AutoShape 347"/>
            <p:cNvSpPr>
              <a:spLocks/>
            </p:cNvSpPr>
            <p:nvPr/>
          </p:nvSpPr>
          <p:spPr bwMode="auto">
            <a:xfrm>
              <a:off x="2018" y="1411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139744" y="4653136"/>
            <a:ext cx="882474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=-0100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=10110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？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35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935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5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35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3528" grpId="0"/>
      <p:bldP spid="93533" grpId="0"/>
      <p:bldP spid="93566" grpId="0"/>
      <p:bldP spid="19" grpId="0" animBg="1"/>
      <p:bldP spid="18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0E22D-6816-48EB-8EDC-05469F5F8085}" type="slidenum">
              <a:rPr lang="en-US" altLang="zh-CN"/>
              <a:pPr/>
              <a:t>70</a:t>
            </a:fld>
            <a:endParaRPr lang="en-US" altLang="zh-CN"/>
          </a:p>
        </p:txBody>
      </p:sp>
      <p:sp>
        <p:nvSpPr>
          <p:cNvPr id="393238" name="Text Box 22"/>
          <p:cNvSpPr txBox="1">
            <a:spLocks noChangeArrowheads="1"/>
          </p:cNvSpPr>
          <p:nvPr/>
        </p:nvSpPr>
        <p:spPr bwMode="auto">
          <a:xfrm>
            <a:off x="179388" y="334293"/>
            <a:ext cx="8785225" cy="151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、算术移位</a:t>
            </a:r>
            <a:r>
              <a:rPr lang="en-US" altLang="zh-CN" sz="2200" dirty="0">
                <a:solidFill>
                  <a:srgbClr val="FF3399"/>
                </a:solidFill>
              </a:rPr>
              <a:t>(</a:t>
            </a:r>
            <a:r>
              <a:rPr lang="en-US" altLang="zh-CN" sz="2200" b="0" dirty="0">
                <a:solidFill>
                  <a:srgbClr val="FF3399"/>
                </a:solidFill>
                <a:latin typeface="+mn-lt"/>
              </a:rPr>
              <a:t>Arithmetic shift</a:t>
            </a:r>
            <a:r>
              <a:rPr lang="en-US" altLang="zh-CN" sz="2200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运算    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C00000"/>
                </a:solidFill>
              </a:rPr>
              <a:t>  *操作数类型：</a:t>
            </a:r>
            <a:r>
              <a:rPr lang="zh-CN" altLang="en-US" dirty="0">
                <a:solidFill>
                  <a:schemeClr val="tx1"/>
                </a:solidFill>
              </a:rPr>
              <a:t>有符号定点数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原码、补码等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运算规则：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aphicFrame>
        <p:nvGraphicFramePr>
          <p:cNvPr id="393554" name="Group 3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3234292"/>
              </p:ext>
            </p:extLst>
          </p:nvPr>
        </p:nvGraphicFramePr>
        <p:xfrm>
          <a:off x="1017743" y="3789040"/>
          <a:ext cx="7514697" cy="1333746"/>
        </p:xfrm>
        <a:graphic>
          <a:graphicData uri="http://schemas.openxmlformats.org/drawingml/2006/table">
            <a:tbl>
              <a:tblPr/>
              <a:tblGrid>
                <a:gridCol w="244683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63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97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4928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3503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271463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例</a:t>
                      </a:r>
                      <a:r>
                        <a:rPr kumimoji="1" lang="en-US" altLang="zh-CN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原码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补码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047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算术左移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(Y&lt;&lt;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>
                          <a:outerShdw blurRad="38100" dist="38100" dir="2700000" algn="tl">
                            <a:srgbClr val="C0C0C0"/>
                          </a:outerShdw>
                        </a:effectLst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13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(Y&gt;&gt;</a:t>
                      </a:r>
                      <a:r>
                        <a:rPr kumimoji="1" lang="en-US" altLang="zh-CN" sz="2000" b="1" i="0" u="none" strike="noStrike" kern="1200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+mn-cs"/>
                        </a:rPr>
                        <a:t>A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298" name="Text Box 82"/>
          <p:cNvSpPr txBox="1">
            <a:spLocks noChangeArrowheads="1"/>
          </p:cNvSpPr>
          <p:nvPr/>
        </p:nvSpPr>
        <p:spPr bwMode="auto">
          <a:xfrm>
            <a:off x="2156509" y="1268760"/>
            <a:ext cx="659195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机器数</a:t>
            </a:r>
            <a:r>
              <a:rPr lang="zh-CN" altLang="en-US" u="sng" dirty="0">
                <a:solidFill>
                  <a:srgbClr val="990099"/>
                </a:solidFill>
              </a:rPr>
              <a:t>符号位</a:t>
            </a:r>
            <a:r>
              <a:rPr lang="zh-CN" altLang="en-US" dirty="0">
                <a:solidFill>
                  <a:schemeClr val="tx1"/>
                </a:solidFill>
              </a:rPr>
              <a:t>不变、</a:t>
            </a:r>
            <a:r>
              <a:rPr lang="zh-CN" altLang="en-US" u="sng" dirty="0">
                <a:solidFill>
                  <a:srgbClr val="990099"/>
                </a:solidFill>
              </a:rPr>
              <a:t>数值位</a:t>
            </a:r>
            <a:r>
              <a:rPr lang="zh-CN" altLang="en-US" dirty="0">
                <a:solidFill>
                  <a:schemeClr val="tx1"/>
                </a:solidFill>
              </a:rPr>
              <a:t>整体移位，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spc="-100" dirty="0">
                <a:solidFill>
                  <a:schemeClr val="tx1"/>
                </a:solidFill>
              </a:rPr>
              <a:t>移出的数位</a:t>
            </a:r>
            <a:r>
              <a:rPr lang="zh-CN" altLang="en-US" u="sng" spc="-100" dirty="0">
                <a:solidFill>
                  <a:srgbClr val="990099"/>
                </a:solidFill>
              </a:rPr>
              <a:t>丢弃</a:t>
            </a:r>
            <a:r>
              <a:rPr lang="zh-CN" altLang="en-US" spc="-100" dirty="0">
                <a:solidFill>
                  <a:schemeClr val="tx1"/>
                </a:solidFill>
              </a:rPr>
              <a:t>，出现的</a:t>
            </a:r>
            <a:r>
              <a:rPr lang="zh-CN" altLang="en-US" dirty="0">
                <a:solidFill>
                  <a:schemeClr val="tx1"/>
                </a:solidFill>
              </a:rPr>
              <a:t>空位</a:t>
            </a:r>
            <a:r>
              <a:rPr lang="zh-CN" altLang="en-US" u="sng" dirty="0">
                <a:solidFill>
                  <a:srgbClr val="990099"/>
                </a:solidFill>
              </a:rPr>
              <a:t>根据编码特征添补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graphicFrame>
        <p:nvGraphicFramePr>
          <p:cNvPr id="393584" name="Group 3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4341481"/>
              </p:ext>
            </p:extLst>
          </p:nvPr>
        </p:nvGraphicFramePr>
        <p:xfrm>
          <a:off x="1071538" y="2284423"/>
          <a:ext cx="7532910" cy="1302240"/>
        </p:xfrm>
        <a:graphic>
          <a:graphicData uri="http://schemas.openxmlformats.org/drawingml/2006/table">
            <a:tbl>
              <a:tblPr/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5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6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8989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73630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80975"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码制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真值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grid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算术移位运算规则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97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符号位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左移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右移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空位添补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原码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保持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  <a:cs typeface="Times New Roman" pitchFamily="18" charset="0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不变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   </a:t>
                      </a:r>
                      <a:r>
                        <a:rPr kumimoji="1" lang="en-US" altLang="zh-CN" sz="2000" b="1" i="0" u="none" strike="noStrike" cap="none" normalizeH="0" baseline="-2500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097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补码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正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/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负数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itchFamily="18" charset="0"/>
                        <a:ea typeface="宋体" pitchFamily="2" charset="-122"/>
                      </a:endParaRP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补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0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数值低位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补符号位</a:t>
                      </a:r>
                      <a:r>
                        <a:rPr kumimoji="1" lang="zh-CN" altLang="en-US" sz="16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(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数值高位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  <a:cs typeface="Times New Roman" pitchFamily="18" charset="0"/>
                        </a:rPr>
                        <a:t>)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93572" name="Text Box 356"/>
          <p:cNvSpPr txBox="1">
            <a:spLocks noChangeArrowheads="1"/>
          </p:cNvSpPr>
          <p:nvPr/>
        </p:nvSpPr>
        <p:spPr bwMode="auto">
          <a:xfrm>
            <a:off x="6771343" y="4463727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393573" name="Text Box 357"/>
          <p:cNvSpPr txBox="1">
            <a:spLocks noChangeArrowheads="1"/>
          </p:cNvSpPr>
          <p:nvPr/>
        </p:nvSpPr>
        <p:spPr bwMode="auto">
          <a:xfrm>
            <a:off x="7707968" y="4463727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1</a:t>
            </a:r>
            <a:r>
              <a:rPr lang="en-US" altLang="zh-CN" sz="2000" dirty="0">
                <a:solidFill>
                  <a:schemeClr val="tx1"/>
                </a:solidFill>
              </a:rPr>
              <a:t>111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4" name="Text Box 356"/>
          <p:cNvSpPr txBox="1">
            <a:spLocks noChangeArrowheads="1"/>
          </p:cNvSpPr>
          <p:nvPr/>
        </p:nvSpPr>
        <p:spPr bwMode="auto">
          <a:xfrm>
            <a:off x="4211315" y="4474714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5" name="Text Box 357"/>
          <p:cNvSpPr txBox="1">
            <a:spLocks noChangeArrowheads="1"/>
          </p:cNvSpPr>
          <p:nvPr/>
        </p:nvSpPr>
        <p:spPr bwMode="auto">
          <a:xfrm>
            <a:off x="5076056" y="4474714"/>
            <a:ext cx="720725" cy="620713"/>
          </a:xfrm>
          <a:prstGeom prst="rect">
            <a:avLst/>
          </a:prstGeom>
          <a:noFill/>
          <a:ln w="19050" algn="ctr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010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pPr>
              <a:lnSpc>
                <a:spcPct val="100000"/>
              </a:lnSpc>
            </a:pPr>
            <a:r>
              <a:rPr lang="en-US" altLang="zh-CN" sz="2000" dirty="0">
                <a:solidFill>
                  <a:srgbClr val="990099"/>
                </a:solidFill>
              </a:rPr>
              <a:t>0</a:t>
            </a:r>
            <a:r>
              <a:rPr lang="en-US" altLang="zh-CN" sz="2000" dirty="0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0</a:t>
            </a:r>
            <a:r>
              <a:rPr lang="en-US" altLang="zh-CN" sz="2000" dirty="0">
                <a:solidFill>
                  <a:schemeClr val="tx1"/>
                </a:solidFill>
              </a:rPr>
              <a:t>001</a:t>
            </a:r>
            <a:endParaRPr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1" name="Text Box 103"/>
          <p:cNvSpPr txBox="1">
            <a:spLocks noChangeArrowheads="1"/>
          </p:cNvSpPr>
          <p:nvPr/>
        </p:nvSpPr>
        <p:spPr bwMode="auto">
          <a:xfrm>
            <a:off x="179388" y="539528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524000" indent="-1524000"/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整数用</a:t>
            </a:r>
            <a:r>
              <a:rPr lang="en-US" altLang="zh-CN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位补码表示，设</a:t>
            </a:r>
            <a:r>
              <a:rPr lang="en-US" altLang="zh-CN" dirty="0">
                <a:solidFill>
                  <a:schemeClr val="tx1"/>
                </a:solidFill>
              </a:rPr>
              <a:t>A=+15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B=-25</a:t>
            </a:r>
            <a:r>
              <a:rPr lang="zh-CN" altLang="en-US" dirty="0">
                <a:solidFill>
                  <a:schemeClr val="tx1"/>
                </a:solidFill>
              </a:rPr>
              <a:t>，写出</a:t>
            </a:r>
            <a:r>
              <a:rPr lang="en-US" altLang="zh-CN" dirty="0">
                <a:solidFill>
                  <a:schemeClr val="tx1"/>
                </a:solidFill>
              </a:rPr>
              <a:t>B&gt;&gt;1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A+B&lt;&lt;2</a:t>
            </a:r>
            <a:r>
              <a:rPr lang="zh-CN" altLang="en-US" dirty="0">
                <a:solidFill>
                  <a:schemeClr val="tx1"/>
                </a:solidFill>
              </a:rPr>
              <a:t>的机器数</a:t>
            </a:r>
            <a:endParaRPr lang="zh-CN" altLang="en-US" baseline="-18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93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935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35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935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35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2" dur="500"/>
                                        <p:tgtEl>
                                          <p:spTgt spid="3935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3298" grpId="0" autoUpdateAnimBg="0"/>
      <p:bldP spid="393572" grpId="0"/>
      <p:bldP spid="393573" grpId="0"/>
      <p:bldP spid="14" grpId="0"/>
      <p:bldP spid="15" grpId="0"/>
      <p:bldP spid="1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 Box 429"/>
          <p:cNvSpPr txBox="1">
            <a:spLocks noChangeArrowheads="1"/>
          </p:cNvSpPr>
          <p:nvPr/>
        </p:nvSpPr>
        <p:spPr bwMode="auto">
          <a:xfrm>
            <a:off x="179263" y="421791"/>
            <a:ext cx="3614686" cy="556338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运算的逻辑实现：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实现思路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sz="2200" dirty="0">
              <a:solidFill>
                <a:schemeClr val="accent2"/>
              </a:solidFill>
            </a:endParaRPr>
          </a:p>
          <a:p>
            <a:endParaRPr lang="en-US" altLang="zh-CN" sz="2200" dirty="0">
              <a:solidFill>
                <a:schemeClr val="accent2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15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溢出判断逻辑：</a:t>
            </a:r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溢出条件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rgbClr val="990099"/>
                </a:solidFill>
              </a:rPr>
              <a:t>原码：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endParaRPr lang="en-US" altLang="zh-CN" sz="1800" dirty="0">
              <a:solidFill>
                <a:srgbClr val="990099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         </a:t>
            </a:r>
            <a:r>
              <a:rPr lang="zh-CN" altLang="en-US" dirty="0">
                <a:solidFill>
                  <a:srgbClr val="990099"/>
                </a:solidFill>
              </a:rPr>
              <a:t>补码：</a:t>
            </a:r>
            <a:endParaRPr lang="en-US" altLang="zh-CN" dirty="0">
              <a:solidFill>
                <a:srgbClr val="990099"/>
              </a:solidFill>
            </a:endParaRPr>
          </a:p>
          <a:p>
            <a:pPr>
              <a:lnSpc>
                <a:spcPct val="114000"/>
              </a:lnSpc>
            </a:pPr>
            <a:endParaRPr lang="en-US" altLang="zh-CN" sz="1800" dirty="0">
              <a:solidFill>
                <a:schemeClr val="accent2"/>
              </a:solidFill>
            </a:endParaRPr>
          </a:p>
          <a:p>
            <a:pPr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溢出逻辑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71</a:t>
            </a:fld>
            <a:endParaRPr lang="en-US" altLang="zh-CN"/>
          </a:p>
        </p:txBody>
      </p:sp>
      <p:sp>
        <p:nvSpPr>
          <p:cNvPr id="3" name="Text Box 429"/>
          <p:cNvSpPr txBox="1">
            <a:spLocks noChangeArrowheads="1"/>
          </p:cNvSpPr>
          <p:nvPr/>
        </p:nvSpPr>
        <p:spPr bwMode="auto">
          <a:xfrm>
            <a:off x="2528160" y="875905"/>
            <a:ext cx="643657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符号位一起移位         </a:t>
            </a:r>
            <a:r>
              <a:rPr lang="zh-CN" altLang="en-US" sz="1800" dirty="0">
                <a:solidFill>
                  <a:schemeClr val="tx1"/>
                </a:solidFill>
              </a:rPr>
              <a:t>←便于</a:t>
            </a:r>
            <a:r>
              <a:rPr lang="zh-CN" altLang="en-US" sz="1800" dirty="0">
                <a:solidFill>
                  <a:srgbClr val="990099"/>
                </a:solidFill>
              </a:rPr>
              <a:t>复用</a:t>
            </a:r>
            <a:r>
              <a:rPr lang="zh-CN" altLang="en-US" sz="1800" dirty="0">
                <a:solidFill>
                  <a:schemeClr val="tx1"/>
                </a:solidFill>
              </a:rPr>
              <a:t>逻辑移位硬件 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sp>
        <p:nvSpPr>
          <p:cNvPr id="4" name="Text Box 429"/>
          <p:cNvSpPr txBox="1">
            <a:spLocks noChangeArrowheads="1"/>
          </p:cNvSpPr>
          <p:nvPr/>
        </p:nvSpPr>
        <p:spPr bwMode="auto">
          <a:xfrm>
            <a:off x="2555776" y="2154922"/>
            <a:ext cx="64998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改进</a:t>
            </a:r>
            <a:r>
              <a:rPr lang="zh-CN" altLang="en-US" dirty="0">
                <a:solidFill>
                  <a:schemeClr val="tx1"/>
                </a:solidFill>
              </a:rPr>
              <a:t>桶形移位器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只考虑结果</a:t>
            </a:r>
            <a:r>
              <a:rPr lang="zh-CN" altLang="en-US" sz="2000" u="sng" dirty="0">
                <a:solidFill>
                  <a:schemeClr val="tx1"/>
                </a:solidFill>
              </a:rPr>
              <a:t>不溢出</a:t>
            </a:r>
            <a:r>
              <a:rPr lang="zh-CN" altLang="en-US" sz="2000" dirty="0">
                <a:solidFill>
                  <a:schemeClr val="tx1"/>
                </a:solidFill>
              </a:rPr>
              <a:t>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143260" y="1455997"/>
            <a:ext cx="6389180" cy="748867"/>
            <a:chOff x="1783220" y="3779518"/>
            <a:chExt cx="6389180" cy="748867"/>
          </a:xfrm>
        </p:grpSpPr>
        <p:sp>
          <p:nvSpPr>
            <p:cNvPr id="6" name="Text Box 431"/>
            <p:cNvSpPr txBox="1">
              <a:spLocks noChangeArrowheads="1"/>
            </p:cNvSpPr>
            <p:nvPr/>
          </p:nvSpPr>
          <p:spPr bwMode="auto">
            <a:xfrm>
              <a:off x="6849061" y="4168022"/>
              <a:ext cx="117932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补码右移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" name="Text Box 432"/>
            <p:cNvSpPr txBox="1">
              <a:spLocks noChangeArrowheads="1"/>
            </p:cNvSpPr>
            <p:nvPr/>
          </p:nvSpPr>
          <p:spPr bwMode="auto">
            <a:xfrm>
              <a:off x="1835696" y="4168022"/>
              <a:ext cx="1714512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补码左移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432"/>
            <p:cNvSpPr txBox="1">
              <a:spLocks noChangeArrowheads="1"/>
            </p:cNvSpPr>
            <p:nvPr/>
          </p:nvSpPr>
          <p:spPr bwMode="auto">
            <a:xfrm>
              <a:off x="4657688" y="4168022"/>
              <a:ext cx="1210456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原码右移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直接连接符 3"/>
            <p:cNvCxnSpPr/>
            <p:nvPr/>
          </p:nvCxnSpPr>
          <p:spPr bwMode="auto">
            <a:xfrm>
              <a:off x="4042099" y="3933056"/>
              <a:ext cx="385884" cy="286549"/>
            </a:xfrm>
            <a:prstGeom prst="bentConnector3">
              <a:avLst>
                <a:gd name="adj1" fmla="val -1342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10" name="直接连接符 3"/>
            <p:cNvCxnSpPr>
              <a:stCxn id="25" idx="3"/>
            </p:cNvCxnSpPr>
            <p:nvPr/>
          </p:nvCxnSpPr>
          <p:spPr bwMode="auto">
            <a:xfrm>
              <a:off x="5733931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11" name="Line 450"/>
            <p:cNvSpPr>
              <a:spLocks noChangeShapeType="1"/>
            </p:cNvSpPr>
            <p:nvPr/>
          </p:nvSpPr>
          <p:spPr bwMode="auto">
            <a:xfrm flipV="1">
              <a:off x="4042097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Rectangle 445"/>
            <p:cNvSpPr>
              <a:spLocks noChangeArrowheads="1"/>
            </p:cNvSpPr>
            <p:nvPr/>
          </p:nvSpPr>
          <p:spPr bwMode="auto">
            <a:xfrm>
              <a:off x="2059572" y="3784455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13" name="Rectangle 435"/>
            <p:cNvSpPr>
              <a:spLocks noChangeArrowheads="1"/>
            </p:cNvSpPr>
            <p:nvPr/>
          </p:nvSpPr>
          <p:spPr bwMode="auto">
            <a:xfrm>
              <a:off x="2431292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" name="Rectangle 436"/>
            <p:cNvSpPr>
              <a:spLocks noChangeArrowheads="1"/>
            </p:cNvSpPr>
            <p:nvPr/>
          </p:nvSpPr>
          <p:spPr bwMode="auto">
            <a:xfrm>
              <a:off x="189316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" name="Line 441"/>
            <p:cNvSpPr>
              <a:spLocks noChangeShapeType="1"/>
            </p:cNvSpPr>
            <p:nvPr/>
          </p:nvSpPr>
          <p:spPr bwMode="auto">
            <a:xfrm flipH="1">
              <a:off x="2708826" y="3896373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443"/>
            <p:cNvSpPr>
              <a:spLocks noChangeShapeType="1"/>
            </p:cNvSpPr>
            <p:nvPr/>
          </p:nvSpPr>
          <p:spPr bwMode="auto">
            <a:xfrm flipH="1">
              <a:off x="3429675" y="3922393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444"/>
            <p:cNvSpPr>
              <a:spLocks noChangeShapeType="1"/>
            </p:cNvSpPr>
            <p:nvPr/>
          </p:nvSpPr>
          <p:spPr bwMode="auto">
            <a:xfrm flipH="1">
              <a:off x="3643988" y="3920806"/>
              <a:ext cx="0" cy="150986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8" name="直接连接符 3"/>
            <p:cNvCxnSpPr>
              <a:stCxn id="14" idx="1"/>
            </p:cNvCxnSpPr>
            <p:nvPr/>
          </p:nvCxnSpPr>
          <p:spPr bwMode="auto">
            <a:xfrm rot="10800000" flipV="1">
              <a:off x="1783220" y="3923187"/>
              <a:ext cx="109948" cy="260970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19" name="Text Box 442"/>
            <p:cNvSpPr txBox="1">
              <a:spLocks noChangeArrowheads="1"/>
            </p:cNvSpPr>
            <p:nvPr/>
          </p:nvSpPr>
          <p:spPr bwMode="auto">
            <a:xfrm>
              <a:off x="3564012" y="406755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21" name="Line 433"/>
            <p:cNvSpPr>
              <a:spLocks noChangeShapeType="1"/>
            </p:cNvSpPr>
            <p:nvPr/>
          </p:nvSpPr>
          <p:spPr bwMode="auto">
            <a:xfrm flipH="1" flipV="1">
              <a:off x="2064816" y="3935419"/>
              <a:ext cx="150452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2" name="直接连接符 3"/>
            <p:cNvCxnSpPr>
              <a:endCxn id="21" idx="0"/>
            </p:cNvCxnSpPr>
            <p:nvPr/>
          </p:nvCxnSpPr>
          <p:spPr bwMode="auto">
            <a:xfrm flipV="1">
              <a:off x="1783220" y="3935419"/>
              <a:ext cx="432048" cy="248738"/>
            </a:xfrm>
            <a:prstGeom prst="bentConnector4">
              <a:avLst>
                <a:gd name="adj1" fmla="val 32589"/>
                <a:gd name="adj2" fmla="val -91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3" name="直接连接符 3"/>
            <p:cNvCxnSpPr/>
            <p:nvPr/>
          </p:nvCxnSpPr>
          <p:spPr bwMode="auto">
            <a:xfrm rot="5400000">
              <a:off x="2242655" y="4009346"/>
              <a:ext cx="269861" cy="107417"/>
            </a:xfrm>
            <a:prstGeom prst="bentConnector3">
              <a:avLst>
                <a:gd name="adj1" fmla="val 1056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24" name="Rectangle 445"/>
            <p:cNvSpPr>
              <a:spLocks noChangeArrowheads="1"/>
            </p:cNvSpPr>
            <p:nvPr/>
          </p:nvSpPr>
          <p:spPr bwMode="auto">
            <a:xfrm>
              <a:off x="4354098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5" name="Rectangle 435"/>
            <p:cNvSpPr>
              <a:spLocks noChangeArrowheads="1"/>
            </p:cNvSpPr>
            <p:nvPr/>
          </p:nvSpPr>
          <p:spPr bwMode="auto">
            <a:xfrm>
              <a:off x="4735548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6" name="Rectangle 436"/>
            <p:cNvSpPr>
              <a:spLocks noChangeArrowheads="1"/>
            </p:cNvSpPr>
            <p:nvPr/>
          </p:nvSpPr>
          <p:spPr bwMode="auto">
            <a:xfrm>
              <a:off x="4187695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7" name="Line 441"/>
            <p:cNvSpPr>
              <a:spLocks noChangeShapeType="1"/>
            </p:cNvSpPr>
            <p:nvPr/>
          </p:nvSpPr>
          <p:spPr bwMode="auto">
            <a:xfrm flipH="1">
              <a:off x="5013082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29" name="直接连接符 3"/>
            <p:cNvCxnSpPr>
              <a:stCxn id="26" idx="3"/>
            </p:cNvCxnSpPr>
            <p:nvPr/>
          </p:nvCxnSpPr>
          <p:spPr bwMode="auto">
            <a:xfrm>
              <a:off x="4354099" y="3923187"/>
              <a:ext cx="78201" cy="296418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0" name="Text Box 442"/>
            <p:cNvSpPr txBox="1">
              <a:spLocks noChangeArrowheads="1"/>
            </p:cNvSpPr>
            <p:nvPr/>
          </p:nvSpPr>
          <p:spPr bwMode="auto">
            <a:xfrm>
              <a:off x="4500116" y="4149080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31" name="Line 450"/>
            <p:cNvSpPr>
              <a:spLocks noChangeShapeType="1"/>
            </p:cNvSpPr>
            <p:nvPr/>
          </p:nvSpPr>
          <p:spPr bwMode="auto">
            <a:xfrm>
              <a:off x="4592320" y="3933057"/>
              <a:ext cx="144463" cy="1588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" name="Line 444"/>
            <p:cNvSpPr>
              <a:spLocks noChangeShapeType="1"/>
            </p:cNvSpPr>
            <p:nvPr/>
          </p:nvSpPr>
          <p:spPr bwMode="auto">
            <a:xfrm>
              <a:off x="4593908" y="3933057"/>
              <a:ext cx="0" cy="21602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3" name="直接连接符 3"/>
            <p:cNvCxnSpPr/>
            <p:nvPr/>
          </p:nvCxnSpPr>
          <p:spPr bwMode="auto">
            <a:xfrm>
              <a:off x="6291912" y="3933056"/>
              <a:ext cx="401304" cy="292528"/>
            </a:xfrm>
            <a:prstGeom prst="bentConnector3">
              <a:avLst>
                <a:gd name="adj1" fmla="val -3167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34" name="直接连接符 3"/>
            <p:cNvCxnSpPr>
              <a:stCxn id="37" idx="3"/>
            </p:cNvCxnSpPr>
            <p:nvPr/>
          </p:nvCxnSpPr>
          <p:spPr bwMode="auto">
            <a:xfrm>
              <a:off x="7983744" y="3923187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35" name="Line 450"/>
            <p:cNvSpPr>
              <a:spLocks noChangeShapeType="1"/>
            </p:cNvSpPr>
            <p:nvPr/>
          </p:nvSpPr>
          <p:spPr bwMode="auto">
            <a:xfrm flipV="1">
              <a:off x="6291910" y="3929563"/>
              <a:ext cx="144463" cy="77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6" name="Rectangle 445"/>
            <p:cNvSpPr>
              <a:spLocks noChangeArrowheads="1"/>
            </p:cNvSpPr>
            <p:nvPr/>
          </p:nvSpPr>
          <p:spPr bwMode="auto">
            <a:xfrm>
              <a:off x="6603911" y="3784455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7" name="Rectangle 435"/>
            <p:cNvSpPr>
              <a:spLocks noChangeArrowheads="1"/>
            </p:cNvSpPr>
            <p:nvPr/>
          </p:nvSpPr>
          <p:spPr bwMode="auto">
            <a:xfrm>
              <a:off x="6985361" y="3779518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8" name="Rectangle 436"/>
            <p:cNvSpPr>
              <a:spLocks noChangeArrowheads="1"/>
            </p:cNvSpPr>
            <p:nvPr/>
          </p:nvSpPr>
          <p:spPr bwMode="auto">
            <a:xfrm>
              <a:off x="6437508" y="3779518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9" name="Line 441"/>
            <p:cNvSpPr>
              <a:spLocks noChangeShapeType="1"/>
            </p:cNvSpPr>
            <p:nvPr/>
          </p:nvSpPr>
          <p:spPr bwMode="auto">
            <a:xfrm flipH="1">
              <a:off x="7262895" y="393305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Line 450"/>
            <p:cNvSpPr>
              <a:spLocks noChangeShapeType="1"/>
            </p:cNvSpPr>
            <p:nvPr/>
          </p:nvSpPr>
          <p:spPr bwMode="auto">
            <a:xfrm flipV="1">
              <a:off x="6603913" y="3934645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2" name="Line 444"/>
            <p:cNvSpPr>
              <a:spLocks noChangeShapeType="1"/>
            </p:cNvSpPr>
            <p:nvPr/>
          </p:nvSpPr>
          <p:spPr bwMode="auto">
            <a:xfrm>
              <a:off x="6693216" y="3935419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6" name="Text Box 403"/>
          <p:cNvSpPr txBox="1">
            <a:spLocks noChangeArrowheads="1"/>
          </p:cNvSpPr>
          <p:nvPr/>
        </p:nvSpPr>
        <p:spPr bwMode="auto">
          <a:xfrm>
            <a:off x="2583845" y="5395282"/>
            <a:ext cx="620079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类似于逻辑移位，从</a:t>
            </a:r>
            <a:r>
              <a:rPr lang="en-US" altLang="zh-CN" dirty="0">
                <a:solidFill>
                  <a:schemeClr val="tx1"/>
                </a:solidFill>
              </a:rPr>
              <a:t>n-2</a:t>
            </a:r>
            <a:r>
              <a:rPr lang="zh-CN" altLang="en-US" dirty="0">
                <a:solidFill>
                  <a:schemeClr val="tx1"/>
                </a:solidFill>
              </a:rPr>
              <a:t>位开始判断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43" name="组合 42"/>
          <p:cNvGrpSpPr/>
          <p:nvPr/>
        </p:nvGrpSpPr>
        <p:grpSpPr>
          <a:xfrm>
            <a:off x="1637072" y="2664073"/>
            <a:ext cx="6823360" cy="620911"/>
            <a:chOff x="1997112" y="2564904"/>
            <a:chExt cx="6823360" cy="620911"/>
          </a:xfrm>
        </p:grpSpPr>
        <p:sp>
          <p:nvSpPr>
            <p:cNvPr id="77" name="Text Box 432"/>
            <p:cNvSpPr txBox="1">
              <a:spLocks noChangeArrowheads="1"/>
            </p:cNvSpPr>
            <p:nvPr/>
          </p:nvSpPr>
          <p:spPr bwMode="auto">
            <a:xfrm>
              <a:off x="1997112" y="2564904"/>
              <a:ext cx="1306112" cy="58203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逻辑左移：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补码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左移：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78" name="Rectangle 445"/>
            <p:cNvSpPr>
              <a:spLocks noChangeArrowheads="1"/>
            </p:cNvSpPr>
            <p:nvPr/>
          </p:nvSpPr>
          <p:spPr bwMode="auto">
            <a:xfrm>
              <a:off x="3590826" y="2713857"/>
              <a:ext cx="371720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79" name="Rectangle 435"/>
            <p:cNvSpPr>
              <a:spLocks noChangeArrowheads="1"/>
            </p:cNvSpPr>
            <p:nvPr/>
          </p:nvSpPr>
          <p:spPr bwMode="auto">
            <a:xfrm>
              <a:off x="3962546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Rectangle 436"/>
            <p:cNvSpPr>
              <a:spLocks noChangeArrowheads="1"/>
            </p:cNvSpPr>
            <p:nvPr/>
          </p:nvSpPr>
          <p:spPr bwMode="auto">
            <a:xfrm>
              <a:off x="3424422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1" name="Line 441"/>
            <p:cNvSpPr>
              <a:spLocks noChangeShapeType="1"/>
            </p:cNvSpPr>
            <p:nvPr/>
          </p:nvSpPr>
          <p:spPr bwMode="auto">
            <a:xfrm flipH="1">
              <a:off x="4240080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" name="Line 443"/>
            <p:cNvSpPr>
              <a:spLocks noChangeShapeType="1"/>
            </p:cNvSpPr>
            <p:nvPr/>
          </p:nvSpPr>
          <p:spPr bwMode="auto">
            <a:xfrm flipH="1">
              <a:off x="4960929" y="2852936"/>
              <a:ext cx="214313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3" name="Line 444"/>
            <p:cNvSpPr>
              <a:spLocks noChangeShapeType="1"/>
            </p:cNvSpPr>
            <p:nvPr/>
          </p:nvSpPr>
          <p:spPr bwMode="auto">
            <a:xfrm flipH="1">
              <a:off x="5175242" y="2850208"/>
              <a:ext cx="0" cy="75493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4" name="Text Box 442"/>
            <p:cNvSpPr txBox="1">
              <a:spLocks noChangeArrowheads="1"/>
            </p:cNvSpPr>
            <p:nvPr/>
          </p:nvSpPr>
          <p:spPr bwMode="auto">
            <a:xfrm>
              <a:off x="5095266" y="2924944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85" name="Line 433"/>
            <p:cNvSpPr>
              <a:spLocks noChangeShapeType="1"/>
            </p:cNvSpPr>
            <p:nvPr/>
          </p:nvSpPr>
          <p:spPr bwMode="auto">
            <a:xfrm flipH="1" flipV="1">
              <a:off x="3596070" y="2852936"/>
              <a:ext cx="366476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86" name="直接连接符 3"/>
            <p:cNvCxnSpPr>
              <a:stCxn id="99" idx="0"/>
              <a:endCxn id="94" idx="1"/>
            </p:cNvCxnSpPr>
            <p:nvPr/>
          </p:nvCxnSpPr>
          <p:spPr bwMode="auto">
            <a:xfrm rot="16200000" flipH="1">
              <a:off x="6976435" y="2778248"/>
              <a:ext cx="148025" cy="581681"/>
            </a:xfrm>
            <a:prstGeom prst="bentConnector3">
              <a:avLst>
                <a:gd name="adj1" fmla="val 102351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87" name="直接连接符 3"/>
            <p:cNvCxnSpPr/>
            <p:nvPr/>
          </p:nvCxnSpPr>
          <p:spPr bwMode="auto">
            <a:xfrm>
              <a:off x="8631816" y="2855993"/>
              <a:ext cx="188656" cy="284975"/>
            </a:xfrm>
            <a:prstGeom prst="bentConnector2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88" name="Line 450"/>
            <p:cNvSpPr>
              <a:spLocks noChangeShapeType="1"/>
            </p:cNvSpPr>
            <p:nvPr/>
          </p:nvSpPr>
          <p:spPr bwMode="auto">
            <a:xfrm>
              <a:off x="6911906" y="2852936"/>
              <a:ext cx="172539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9" name="Rectangle 445"/>
            <p:cNvSpPr>
              <a:spLocks noChangeArrowheads="1"/>
            </p:cNvSpPr>
            <p:nvPr/>
          </p:nvSpPr>
          <p:spPr bwMode="auto">
            <a:xfrm>
              <a:off x="7251983" y="2713857"/>
              <a:ext cx="363109" cy="287338"/>
            </a:xfrm>
            <a:prstGeom prst="rect">
              <a:avLst/>
            </a:prstGeom>
            <a:solidFill>
              <a:srgbClr val="FFCC99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90" name="Rectangle 435"/>
            <p:cNvSpPr>
              <a:spLocks noChangeArrowheads="1"/>
            </p:cNvSpPr>
            <p:nvPr/>
          </p:nvSpPr>
          <p:spPr bwMode="auto">
            <a:xfrm>
              <a:off x="7633433" y="2708920"/>
              <a:ext cx="998383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1" name="Rectangle 436"/>
            <p:cNvSpPr>
              <a:spLocks noChangeArrowheads="1"/>
            </p:cNvSpPr>
            <p:nvPr/>
          </p:nvSpPr>
          <p:spPr bwMode="auto">
            <a:xfrm>
              <a:off x="7085580" y="2708920"/>
              <a:ext cx="166404" cy="287338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92" name="Line 441"/>
            <p:cNvSpPr>
              <a:spLocks noChangeShapeType="1"/>
            </p:cNvSpPr>
            <p:nvPr/>
          </p:nvSpPr>
          <p:spPr bwMode="auto">
            <a:xfrm flipH="1">
              <a:off x="7910967" y="2852936"/>
              <a:ext cx="504825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triangle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3" name="Line 450"/>
            <p:cNvSpPr>
              <a:spLocks noChangeShapeType="1"/>
            </p:cNvSpPr>
            <p:nvPr/>
          </p:nvSpPr>
          <p:spPr bwMode="auto">
            <a:xfrm flipV="1">
              <a:off x="7251985" y="2852936"/>
              <a:ext cx="382684" cy="77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4" name="Line 444"/>
            <p:cNvSpPr>
              <a:spLocks noChangeShapeType="1"/>
            </p:cNvSpPr>
            <p:nvPr/>
          </p:nvSpPr>
          <p:spPr bwMode="auto">
            <a:xfrm>
              <a:off x="7341288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Line 433"/>
            <p:cNvSpPr>
              <a:spLocks noChangeShapeType="1"/>
            </p:cNvSpPr>
            <p:nvPr/>
          </p:nvSpPr>
          <p:spPr bwMode="auto">
            <a:xfrm flipH="1" flipV="1">
              <a:off x="3241184" y="2852936"/>
              <a:ext cx="18323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" name="Text Box 432"/>
            <p:cNvSpPr txBox="1">
              <a:spLocks noChangeArrowheads="1"/>
            </p:cNvSpPr>
            <p:nvPr/>
          </p:nvSpPr>
          <p:spPr bwMode="auto">
            <a:xfrm>
              <a:off x="5381488" y="2564904"/>
              <a:ext cx="1306112" cy="587796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逻辑右移：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990099"/>
                  </a:solidFill>
                </a:rPr>
                <a:t>补码</a:t>
              </a:r>
              <a:r>
                <a:rPr lang="zh-CN" altLang="en-US" sz="1800" dirty="0">
                  <a:solidFill>
                    <a:schemeClr val="tx1"/>
                  </a:solidFill>
                </a:rPr>
                <a:t>右移：</a:t>
              </a:r>
              <a:endParaRPr lang="zh-CN" altLang="en-US" sz="1800" baseline="-20000" dirty="0">
                <a:solidFill>
                  <a:schemeClr val="tx1"/>
                </a:solidFill>
              </a:endParaRPr>
            </a:p>
          </p:txBody>
        </p:sp>
        <p:sp>
          <p:nvSpPr>
            <p:cNvPr id="97" name="Line 450"/>
            <p:cNvSpPr>
              <a:spLocks noChangeShapeType="1"/>
            </p:cNvSpPr>
            <p:nvPr/>
          </p:nvSpPr>
          <p:spPr bwMode="auto">
            <a:xfrm>
              <a:off x="6751326" y="2736080"/>
              <a:ext cx="152298" cy="12593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442"/>
            <p:cNvSpPr txBox="1">
              <a:spLocks noChangeArrowheads="1"/>
            </p:cNvSpPr>
            <p:nvPr/>
          </p:nvSpPr>
          <p:spPr bwMode="auto">
            <a:xfrm>
              <a:off x="6543584" y="2636912"/>
              <a:ext cx="215900" cy="26087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rIns="180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endParaRPr lang="en-US" altLang="zh-CN" sz="1800" baseline="-20000" dirty="0">
                <a:solidFill>
                  <a:srgbClr val="FF3399"/>
                </a:solidFill>
              </a:endParaRPr>
            </a:p>
          </p:txBody>
        </p:sp>
        <p:sp>
          <p:nvSpPr>
            <p:cNvPr id="99" name="Line 450"/>
            <p:cNvSpPr>
              <a:spLocks noChangeShapeType="1"/>
            </p:cNvSpPr>
            <p:nvPr/>
          </p:nvSpPr>
          <p:spPr bwMode="auto">
            <a:xfrm flipV="1">
              <a:off x="6759608" y="2834855"/>
              <a:ext cx="152298" cy="16022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0" name="Line 444"/>
            <p:cNvSpPr>
              <a:spLocks noChangeShapeType="1"/>
            </p:cNvSpPr>
            <p:nvPr/>
          </p:nvSpPr>
          <p:spPr bwMode="auto">
            <a:xfrm>
              <a:off x="3779912" y="2852936"/>
              <a:ext cx="0" cy="290165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 type="oval" w="sm" len="sm"/>
              <a:tailEnd type="triangle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5" name="Text Box 216"/>
          <p:cNvSpPr txBox="1">
            <a:spLocks noChangeArrowheads="1"/>
          </p:cNvSpPr>
          <p:nvPr/>
        </p:nvSpPr>
        <p:spPr bwMode="auto">
          <a:xfrm>
            <a:off x="755576" y="5991671"/>
            <a:ext cx="4032570" cy="461665"/>
          </a:xfrm>
          <a:prstGeom prst="rect">
            <a:avLst/>
          </a:prstGeom>
          <a:solidFill>
            <a:srgbClr val="99CCFF"/>
          </a:solidFill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/>
              <a:t>作业</a:t>
            </a:r>
            <a:r>
              <a:rPr lang="en-US" altLang="zh-CN" dirty="0"/>
              <a:t>2-3</a:t>
            </a:r>
            <a:r>
              <a:rPr lang="zh-CN" altLang="en-US" dirty="0"/>
              <a:t>：</a:t>
            </a:r>
            <a:r>
              <a:rPr lang="en-US" altLang="zh-CN" dirty="0">
                <a:solidFill>
                  <a:schemeClr val="tx1"/>
                </a:solidFill>
              </a:rPr>
              <a:t>P87—23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26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27</a:t>
            </a:r>
          </a:p>
        </p:txBody>
      </p:sp>
      <p:sp>
        <p:nvSpPr>
          <p:cNvPr id="106" name="Text Box 720"/>
          <p:cNvSpPr txBox="1">
            <a:spLocks noChangeArrowheads="1"/>
          </p:cNvSpPr>
          <p:nvPr/>
        </p:nvSpPr>
        <p:spPr bwMode="auto">
          <a:xfrm>
            <a:off x="2483768" y="3717032"/>
            <a:ext cx="6768752" cy="17466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时，最高数值位移丢</a:t>
            </a:r>
            <a:r>
              <a:rPr lang="zh-CN" altLang="en-US" u="sng" dirty="0">
                <a:solidFill>
                  <a:srgbClr val="990099"/>
                </a:solidFill>
              </a:rPr>
              <a:t>码</a:t>
            </a:r>
            <a:r>
              <a:rPr lang="en-US" altLang="zh-CN" u="sng" dirty="0">
                <a:solidFill>
                  <a:srgbClr val="990099"/>
                </a:solidFill>
              </a:rPr>
              <a:t>1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(</a:t>
            </a:r>
            <a:r>
              <a:rPr lang="zh-CN" altLang="en-US" sz="1800" dirty="0">
                <a:solidFill>
                  <a:schemeClr val="tx1"/>
                </a:solidFill>
              </a:rPr>
              <a:t>例：连续</a:t>
            </a:r>
            <a:r>
              <a:rPr lang="en-US" altLang="zh-CN" sz="1800" dirty="0">
                <a:solidFill>
                  <a:schemeClr val="tx1"/>
                </a:solidFill>
              </a:rPr>
              <a:t>&lt;&lt;</a:t>
            </a:r>
            <a:r>
              <a:rPr lang="en-US" altLang="zh-CN" sz="1800" baseline="-18000" dirty="0">
                <a:solidFill>
                  <a:schemeClr val="tx1"/>
                </a:solidFill>
              </a:rPr>
              <a:t>A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0100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 1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1100)</a:t>
            </a:r>
            <a:endParaRPr lang="zh-CN" altLang="en-US" sz="18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u="sng" dirty="0">
                <a:solidFill>
                  <a:schemeClr val="tx1"/>
                </a:solidFill>
              </a:rPr>
              <a:t>左移</a:t>
            </a:r>
            <a:r>
              <a:rPr lang="zh-CN" altLang="en-US" dirty="0">
                <a:solidFill>
                  <a:schemeClr val="tx1"/>
                </a:solidFill>
              </a:rPr>
              <a:t>时，最高数值位移丢</a:t>
            </a:r>
            <a:r>
              <a:rPr lang="zh-CN" altLang="en-US" u="sng" dirty="0">
                <a:solidFill>
                  <a:srgbClr val="990099"/>
                </a:solidFill>
              </a:rPr>
              <a:t>与符号相反的码</a:t>
            </a:r>
            <a:endParaRPr lang="en-US" altLang="zh-CN" u="sng" dirty="0">
              <a:solidFill>
                <a:srgbClr val="990099"/>
              </a:solidFill>
            </a:endParaRPr>
          </a:p>
          <a:p>
            <a:r>
              <a:rPr lang="en-US" altLang="zh-CN" sz="1800" dirty="0">
                <a:solidFill>
                  <a:schemeClr val="tx1"/>
                </a:solidFill>
              </a:rPr>
              <a:t>  (</a:t>
            </a:r>
            <a:r>
              <a:rPr lang="zh-CN" altLang="en-US" sz="1800" dirty="0">
                <a:solidFill>
                  <a:schemeClr val="tx1"/>
                </a:solidFill>
              </a:rPr>
              <a:t>例：连续</a:t>
            </a:r>
            <a:r>
              <a:rPr lang="en-US" altLang="zh-CN" sz="1800" dirty="0">
                <a:solidFill>
                  <a:schemeClr val="tx1"/>
                </a:solidFill>
              </a:rPr>
              <a:t>&lt;&lt;</a:t>
            </a:r>
            <a:r>
              <a:rPr lang="en-US" altLang="zh-CN" sz="1800" baseline="-18000" dirty="0">
                <a:solidFill>
                  <a:schemeClr val="tx1"/>
                </a:solidFill>
              </a:rPr>
              <a:t>A</a:t>
            </a:r>
            <a:r>
              <a:rPr lang="en-US" altLang="zh-CN" sz="1800" dirty="0">
                <a:solidFill>
                  <a:schemeClr val="tx1"/>
                </a:solidFill>
              </a:rPr>
              <a:t>1</a:t>
            </a:r>
            <a:r>
              <a:rPr lang="zh-CN" altLang="en-US" sz="1800" dirty="0">
                <a:solidFill>
                  <a:schemeClr val="tx1"/>
                </a:solidFill>
              </a:rPr>
              <a:t>时，</a:t>
            </a:r>
            <a:r>
              <a:rPr lang="en-US" altLang="zh-CN" sz="1800" dirty="0">
                <a:solidFill>
                  <a:srgbClr val="990099"/>
                </a:solidFill>
              </a:rPr>
              <a:t>0</a:t>
            </a:r>
            <a:r>
              <a:rPr lang="en-US" altLang="zh-CN" sz="1800" dirty="0">
                <a:solidFill>
                  <a:schemeClr val="accent2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rgbClr val="990099"/>
                </a:solidFill>
              </a:rPr>
              <a:t>0</a:t>
            </a:r>
            <a:r>
              <a:rPr lang="en-US" altLang="zh-CN" sz="1800" dirty="0">
                <a:solidFill>
                  <a:srgbClr val="FF3399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0100</a:t>
            </a:r>
            <a:r>
              <a:rPr lang="zh-CN" altLang="en-US" sz="1800" dirty="0">
                <a:solidFill>
                  <a:schemeClr val="tx1"/>
                </a:solidFill>
              </a:rPr>
              <a:t>，</a:t>
            </a:r>
            <a:r>
              <a:rPr lang="en-US" altLang="zh-CN" sz="18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rgbClr val="990099"/>
                </a:solidFill>
              </a:rPr>
              <a:t>1</a:t>
            </a:r>
            <a:r>
              <a:rPr lang="en-US" altLang="zh-CN" sz="1800" dirty="0">
                <a:solidFill>
                  <a:schemeClr val="accent2"/>
                </a:solidFill>
              </a:rPr>
              <a:t>1</a:t>
            </a:r>
            <a:r>
              <a:rPr lang="en-US" altLang="zh-CN" sz="1800" dirty="0">
                <a:solidFill>
                  <a:schemeClr val="tx1"/>
                </a:solidFill>
              </a:rPr>
              <a:t>01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rgbClr val="990099"/>
                </a:solidFill>
              </a:rPr>
              <a:t>1</a:t>
            </a:r>
            <a:r>
              <a:rPr lang="en-US" altLang="zh-CN" sz="1800" dirty="0">
                <a:solidFill>
                  <a:srgbClr val="FF3399"/>
                </a:solidFill>
              </a:rPr>
              <a:t>0</a:t>
            </a:r>
            <a:r>
              <a:rPr lang="en-US" altLang="zh-CN" sz="1800" dirty="0">
                <a:solidFill>
                  <a:schemeClr val="tx1"/>
                </a:solidFill>
              </a:rPr>
              <a:t>10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en-US" altLang="zh-CN" sz="1800" dirty="0">
                <a:solidFill>
                  <a:schemeClr val="tx1"/>
                </a:solidFill>
              </a:rPr>
              <a:t>1100)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9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6300539" y="6452989"/>
            <a:ext cx="287338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69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5995013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46" grpId="0"/>
      <p:bldP spid="105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Text Box 212"/>
          <p:cNvSpPr txBox="1">
            <a:spLocks noChangeArrowheads="1"/>
          </p:cNvSpPr>
          <p:nvPr/>
        </p:nvSpPr>
        <p:spPr bwMode="auto">
          <a:xfrm>
            <a:off x="538758" y="2852936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× 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endParaRPr lang="en-US" altLang="zh-CN" sz="2000" dirty="0">
              <a:solidFill>
                <a:schemeClr val="accent2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   </a:t>
            </a:r>
            <a:r>
              <a:rPr lang="en-US" altLang="zh-CN" dirty="0">
                <a:solidFill>
                  <a:schemeClr val="bg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2" name="组合 1"/>
          <p:cNvGrpSpPr/>
          <p:nvPr/>
        </p:nvGrpSpPr>
        <p:grpSpPr>
          <a:xfrm>
            <a:off x="683568" y="3501008"/>
            <a:ext cx="1368152" cy="2259363"/>
            <a:chOff x="683568" y="3639581"/>
            <a:chExt cx="1368152" cy="2259363"/>
          </a:xfrm>
        </p:grpSpPr>
        <p:sp>
          <p:nvSpPr>
            <p:cNvPr id="26" name="Rectangle 172"/>
            <p:cNvSpPr>
              <a:spLocks noChangeArrowheads="1"/>
            </p:cNvSpPr>
            <p:nvPr/>
          </p:nvSpPr>
          <p:spPr bwMode="auto">
            <a:xfrm>
              <a:off x="1375445" y="3639581"/>
              <a:ext cx="676275" cy="612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7" name="Rectangle 175"/>
            <p:cNvSpPr>
              <a:spLocks noChangeArrowheads="1"/>
            </p:cNvSpPr>
            <p:nvPr/>
          </p:nvSpPr>
          <p:spPr bwMode="auto">
            <a:xfrm>
              <a:off x="683568" y="5611606"/>
              <a:ext cx="676275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8" name="Rectangle 176"/>
            <p:cNvSpPr>
              <a:spLocks noChangeArrowheads="1"/>
            </p:cNvSpPr>
            <p:nvPr/>
          </p:nvSpPr>
          <p:spPr bwMode="auto">
            <a:xfrm>
              <a:off x="1834505" y="4303732"/>
              <a:ext cx="2159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9" name="Rectangle 177"/>
            <p:cNvSpPr>
              <a:spLocks noChangeArrowheads="1"/>
            </p:cNvSpPr>
            <p:nvPr/>
          </p:nvSpPr>
          <p:spPr bwMode="auto">
            <a:xfrm>
              <a:off x="1618605" y="4956875"/>
              <a:ext cx="431800" cy="287338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0" name="Rectangle 178"/>
            <p:cNvSpPr>
              <a:spLocks noChangeArrowheads="1"/>
            </p:cNvSpPr>
            <p:nvPr/>
          </p:nvSpPr>
          <p:spPr bwMode="auto">
            <a:xfrm>
              <a:off x="1359843" y="5610018"/>
              <a:ext cx="690562" cy="288925"/>
            </a:xfrm>
            <a:prstGeom prst="rect">
              <a:avLst/>
            </a:prstGeom>
            <a:solidFill>
              <a:srgbClr val="CCFFFF"/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1" name="Rectangle 209"/>
            <p:cNvSpPr>
              <a:spLocks noChangeArrowheads="1"/>
            </p:cNvSpPr>
            <p:nvPr/>
          </p:nvSpPr>
          <p:spPr bwMode="auto">
            <a:xfrm>
              <a:off x="1158230" y="4298288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32" name="Rectangle 210"/>
            <p:cNvSpPr>
              <a:spLocks noChangeArrowheads="1"/>
            </p:cNvSpPr>
            <p:nvPr/>
          </p:nvSpPr>
          <p:spPr bwMode="auto">
            <a:xfrm>
              <a:off x="942330" y="4951431"/>
              <a:ext cx="676275" cy="612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2700" algn="ctr">
              <a:solidFill>
                <a:schemeClr val="tx1">
                  <a:lumMod val="65000"/>
                  <a:lumOff val="35000"/>
                </a:schemeClr>
              </a:solidFill>
              <a:prstDash val="sysDot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5D2E97-C701-404B-8BE7-893FE5FACAAF}" type="slidenum">
              <a:rPr lang="en-US" altLang="zh-CN"/>
              <a:pPr/>
              <a:t>72</a:t>
            </a:fld>
            <a:endParaRPr lang="en-US" altLang="zh-CN"/>
          </a:p>
        </p:txBody>
      </p:sp>
      <p:sp>
        <p:nvSpPr>
          <p:cNvPr id="397316" name="Text Box 4"/>
          <p:cNvSpPr txBox="1">
            <a:spLocks noChangeArrowheads="1"/>
          </p:cNvSpPr>
          <p:nvPr/>
        </p:nvSpPr>
        <p:spPr bwMode="auto">
          <a:xfrm>
            <a:off x="179388" y="332656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三、定点乘法运算</a:t>
            </a:r>
          </a:p>
        </p:txBody>
      </p:sp>
      <p:sp>
        <p:nvSpPr>
          <p:cNvPr id="397320" name="Text Box 8"/>
          <p:cNvSpPr txBox="1">
            <a:spLocks noChangeArrowheads="1"/>
          </p:cNvSpPr>
          <p:nvPr/>
        </p:nvSpPr>
        <p:spPr bwMode="auto">
          <a:xfrm>
            <a:off x="179388" y="834619"/>
            <a:ext cx="8785225" cy="15142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基于硬件的实现需求：</a:t>
            </a:r>
          </a:p>
          <a:p>
            <a:r>
              <a:rPr lang="zh-CN" altLang="en-US" dirty="0">
                <a:solidFill>
                  <a:schemeClr val="accent2"/>
                </a:solidFill>
              </a:rPr>
              <a:t>     硬件限制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加法器只有</a:t>
            </a:r>
            <a:r>
              <a:rPr lang="en-US" altLang="zh-CN" u="sng" dirty="0">
                <a:solidFill>
                  <a:schemeClr val="tx1"/>
                </a:solidFill>
              </a:rPr>
              <a:t>2</a:t>
            </a:r>
            <a:r>
              <a:rPr lang="zh-CN" altLang="en-US" u="sng" dirty="0">
                <a:solidFill>
                  <a:schemeClr val="tx1"/>
                </a:solidFill>
              </a:rPr>
              <a:t>个输入</a:t>
            </a:r>
            <a:r>
              <a:rPr lang="zh-CN" altLang="en-US" dirty="0">
                <a:solidFill>
                  <a:schemeClr val="tx1"/>
                </a:solidFill>
              </a:rPr>
              <a:t>、采用</a:t>
            </a:r>
            <a:r>
              <a:rPr lang="zh-CN" altLang="en-US" u="sng" dirty="0">
                <a:solidFill>
                  <a:schemeClr val="tx1"/>
                </a:solidFill>
              </a:rPr>
              <a:t>定长运算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3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</a:t>
            </a:r>
            <a:r>
              <a:rPr lang="zh-CN" altLang="en-US" dirty="0">
                <a:solidFill>
                  <a:schemeClr val="accent2"/>
                </a:solidFill>
              </a:rPr>
              <a:t>    实现需求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397321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5" name="Text Box 8"/>
          <p:cNvSpPr txBox="1">
            <a:spLocks noChangeArrowheads="1"/>
          </p:cNvSpPr>
          <p:nvPr/>
        </p:nvSpPr>
        <p:spPr bwMode="auto">
          <a:xfrm>
            <a:off x="2555775" y="1772816"/>
            <a:ext cx="6408837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rgbClr val="990099"/>
                </a:solidFill>
              </a:rPr>
              <a:t>多次累加</a:t>
            </a:r>
            <a:r>
              <a:rPr lang="zh-CN" altLang="en-US" dirty="0">
                <a:solidFill>
                  <a:schemeClr val="tx1"/>
                </a:solidFill>
              </a:rPr>
              <a:t>形成乘积，部分积</a:t>
            </a:r>
            <a:r>
              <a:rPr lang="zh-CN" altLang="en-US" u="sng" dirty="0">
                <a:solidFill>
                  <a:srgbClr val="990099"/>
                </a:solidFill>
              </a:rPr>
              <a:t>移位后再相加</a:t>
            </a:r>
            <a:endParaRPr lang="en-US" altLang="zh-CN" u="sng" dirty="0">
              <a:solidFill>
                <a:srgbClr val="990099"/>
              </a:solidFill>
            </a:endParaRPr>
          </a:p>
        </p:txBody>
      </p:sp>
      <p:sp>
        <p:nvSpPr>
          <p:cNvPr id="16" name="Text Box 127"/>
          <p:cNvSpPr txBox="1">
            <a:spLocks noChangeArrowheads="1"/>
          </p:cNvSpPr>
          <p:nvPr/>
        </p:nvSpPr>
        <p:spPr bwMode="auto">
          <a:xfrm>
            <a:off x="179388" y="226301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，计算</a:t>
            </a:r>
            <a:r>
              <a:rPr lang="en-US" altLang="zh-CN" dirty="0">
                <a:solidFill>
                  <a:schemeClr val="tx1"/>
                </a:solidFill>
              </a:rPr>
              <a:t>A×B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aphicFrame>
        <p:nvGraphicFramePr>
          <p:cNvPr id="17" name="Group 20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7518610"/>
              </p:ext>
            </p:extLst>
          </p:nvPr>
        </p:nvGraphicFramePr>
        <p:xfrm>
          <a:off x="2915816" y="2874755"/>
          <a:ext cx="5978525" cy="3074525"/>
        </p:xfrm>
        <a:graphic>
          <a:graphicData uri="http://schemas.openxmlformats.org/drawingml/2006/table">
            <a:tbl>
              <a:tblPr/>
              <a:tblGrid>
                <a:gridCol w="64928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3986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14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447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9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18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18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0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P0=0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651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为加法器的进位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</a:txBody>
                  <a:tcPr marL="90000" marR="36000" marT="18000" marB="18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Times New Roman" pitchFamily="18" charset="0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90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8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3" name="Text Box 212"/>
          <p:cNvSpPr txBox="1">
            <a:spLocks noChangeArrowheads="1"/>
          </p:cNvSpPr>
          <p:nvPr/>
        </p:nvSpPr>
        <p:spPr bwMode="auto">
          <a:xfrm>
            <a:off x="539552" y="2852936"/>
            <a:ext cx="2305050" cy="29511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18000" tIns="10800" rIns="18000" bIns="10800"/>
          <a:lstStyle/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×  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rgbClr val="990099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rgbClr val="990099"/>
                </a:solidFill>
              </a:rPr>
              <a:t>0 </a:t>
            </a:r>
            <a:r>
              <a:rPr lang="en-US" altLang="zh-CN" sz="2000" dirty="0">
                <a:solidFill>
                  <a:srgbClr val="990099"/>
                </a:solidFill>
              </a:rPr>
              <a:t>…PO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 </a:t>
            </a:r>
            <a:r>
              <a:rPr lang="en-US" altLang="zh-CN" dirty="0"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…P1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  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…P2</a:t>
            </a:r>
          </a:p>
          <a:p>
            <a:pPr>
              <a:lnSpc>
                <a:spcPct val="9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+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en-US" altLang="zh-CN" u="sng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</a:p>
          <a:p>
            <a:pPr>
              <a:lnSpc>
                <a:spcPct val="90000"/>
              </a:lnSpc>
            </a:pPr>
            <a:r>
              <a:rPr lang="en-US" altLang="zh-CN" dirty="0"/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accent2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 </a:t>
            </a:r>
            <a:r>
              <a:rPr lang="en-US" altLang="zh-CN" sz="2000" dirty="0">
                <a:solidFill>
                  <a:schemeClr val="accent2"/>
                </a:solidFill>
              </a:rPr>
              <a:t>…P3</a:t>
            </a:r>
          </a:p>
        </p:txBody>
      </p:sp>
      <p:grpSp>
        <p:nvGrpSpPr>
          <p:cNvPr id="3" name="组合 2"/>
          <p:cNvGrpSpPr/>
          <p:nvPr/>
        </p:nvGrpSpPr>
        <p:grpSpPr>
          <a:xfrm>
            <a:off x="3821343" y="3789040"/>
            <a:ext cx="2912633" cy="2017078"/>
            <a:chOff x="3891615" y="3789040"/>
            <a:chExt cx="2912633" cy="2017078"/>
          </a:xfrm>
        </p:grpSpPr>
        <p:sp>
          <p:nvSpPr>
            <p:cNvPr id="19" name="Rectangle 165"/>
            <p:cNvSpPr>
              <a:spLocks noChangeArrowheads="1"/>
            </p:cNvSpPr>
            <p:nvPr/>
          </p:nvSpPr>
          <p:spPr bwMode="auto">
            <a:xfrm>
              <a:off x="3891615" y="3804280"/>
              <a:ext cx="176213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0" name="Rectangle 166"/>
            <p:cNvSpPr>
              <a:spLocks noChangeArrowheads="1"/>
            </p:cNvSpPr>
            <p:nvPr/>
          </p:nvSpPr>
          <p:spPr bwMode="auto">
            <a:xfrm>
              <a:off x="3901140" y="4613905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1" name="Rectangle 167"/>
            <p:cNvSpPr>
              <a:spLocks noChangeArrowheads="1"/>
            </p:cNvSpPr>
            <p:nvPr/>
          </p:nvSpPr>
          <p:spPr bwMode="auto">
            <a:xfrm>
              <a:off x="3901140" y="5428293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22" name="Line 168"/>
            <p:cNvSpPr>
              <a:spLocks noChangeShapeType="1"/>
            </p:cNvSpPr>
            <p:nvPr/>
          </p:nvSpPr>
          <p:spPr bwMode="auto">
            <a:xfrm>
              <a:off x="4563129" y="3934455"/>
              <a:ext cx="647701" cy="2159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69"/>
            <p:cNvSpPr>
              <a:spLocks noChangeShapeType="1"/>
            </p:cNvSpPr>
            <p:nvPr/>
          </p:nvSpPr>
          <p:spPr bwMode="auto">
            <a:xfrm>
              <a:off x="4563129" y="4726618"/>
              <a:ext cx="647701" cy="215900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70"/>
            <p:cNvSpPr>
              <a:spLocks noChangeShapeType="1"/>
            </p:cNvSpPr>
            <p:nvPr/>
          </p:nvSpPr>
          <p:spPr bwMode="auto">
            <a:xfrm>
              <a:off x="4563129" y="5518780"/>
              <a:ext cx="647701" cy="287338"/>
            </a:xfrm>
            <a:prstGeom prst="line">
              <a:avLst/>
            </a:prstGeom>
            <a:noFill/>
            <a:ln w="15875">
              <a:solidFill>
                <a:srgbClr val="9900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>
              <a:spAutoFit/>
            </a:bodyPr>
            <a:lstStyle/>
            <a:p>
              <a:endParaRPr lang="zh-CN" altLang="en-US"/>
            </a:p>
          </p:txBody>
        </p:sp>
        <p:sp>
          <p:nvSpPr>
            <p:cNvPr id="35" name="Rectangle 167"/>
            <p:cNvSpPr>
              <a:spLocks noChangeArrowheads="1"/>
            </p:cNvSpPr>
            <p:nvPr/>
          </p:nvSpPr>
          <p:spPr bwMode="auto">
            <a:xfrm>
              <a:off x="6637560" y="3789040"/>
              <a:ext cx="166688" cy="217488"/>
            </a:xfrm>
            <a:prstGeom prst="rect">
              <a:avLst/>
            </a:prstGeom>
            <a:noFill/>
            <a:ln w="15875" algn="ctr">
              <a:solidFill>
                <a:srgbClr val="CC3300"/>
              </a:solidFill>
              <a:prstDash val="sysDash"/>
              <a:miter lim="800000"/>
              <a:headEnd/>
              <a:tailEnd/>
            </a:ln>
            <a:effectLst/>
          </p:spPr>
          <p:txBody>
            <a:bodyPr anchor="ctr">
              <a:noAutofit/>
            </a:bodyPr>
            <a:lstStyle/>
            <a:p>
              <a:endParaRPr lang="zh-CN" alt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7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97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6" presetClass="entr" presetSubtype="2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8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6" presetClass="entr" presetSubtype="21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34" grpId="1"/>
      <p:bldP spid="397320" grpId="0"/>
      <p:bldP spid="15" grpId="0"/>
      <p:bldP spid="16" grpId="0"/>
      <p:bldP spid="33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 Box 151"/>
          <p:cNvSpPr txBox="1">
            <a:spLocks noChangeArrowheads="1"/>
          </p:cNvSpPr>
          <p:nvPr/>
        </p:nvSpPr>
        <p:spPr bwMode="auto">
          <a:xfrm>
            <a:off x="179513" y="5013176"/>
            <a:ext cx="381642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*机器乘法的实现方法：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7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C9766-BABD-4B64-A3AB-D26C5652C2FB}" type="slidenum">
              <a:rPr lang="en-US" altLang="zh-CN"/>
              <a:pPr/>
              <a:t>73</a:t>
            </a:fld>
            <a:endParaRPr lang="en-US" altLang="zh-CN" dirty="0"/>
          </a:p>
        </p:txBody>
      </p:sp>
      <p:sp>
        <p:nvSpPr>
          <p:cNvPr id="277685" name="Text Box 181"/>
          <p:cNvSpPr txBox="1">
            <a:spLocks noChangeArrowheads="1"/>
          </p:cNvSpPr>
          <p:nvPr/>
        </p:nvSpPr>
        <p:spPr bwMode="auto">
          <a:xfrm>
            <a:off x="179388" y="3140968"/>
            <a:ext cx="8785225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机器乘法的实现思路：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设乘数数值位数为</a:t>
            </a:r>
            <a:r>
              <a:rPr lang="en-US" altLang="zh-CN" sz="2000" dirty="0">
                <a:solidFill>
                  <a:schemeClr val="tx1"/>
                </a:solidFill>
              </a:rPr>
              <a:t>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①</a:t>
            </a:r>
            <a:r>
              <a:rPr lang="zh-CN" altLang="en-US" dirty="0">
                <a:solidFill>
                  <a:schemeClr val="tx1"/>
                </a:solidFill>
              </a:rPr>
              <a:t>用</a:t>
            </a:r>
            <a:r>
              <a:rPr lang="zh-CN" altLang="en-US" u="sng" dirty="0">
                <a:solidFill>
                  <a:srgbClr val="990099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accent2"/>
                </a:solidFill>
              </a:rPr>
              <a:t>加法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zh-CN" altLang="en-US" u="sng" dirty="0">
                <a:solidFill>
                  <a:schemeClr val="accent2"/>
                </a:solidFill>
              </a:rPr>
              <a:t>右移</a:t>
            </a:r>
            <a:r>
              <a:rPr lang="zh-CN" altLang="en-US" dirty="0">
                <a:solidFill>
                  <a:schemeClr val="tx1"/>
                </a:solidFill>
              </a:rPr>
              <a:t>实现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②</a:t>
            </a:r>
            <a:r>
              <a:rPr lang="zh-CN" altLang="en-US" dirty="0">
                <a:solidFill>
                  <a:schemeClr val="tx1"/>
                </a:solidFill>
              </a:rPr>
              <a:t>加法时，根据乘数</a:t>
            </a:r>
            <a:r>
              <a:rPr lang="zh-CN" altLang="en-US" u="sng" dirty="0">
                <a:solidFill>
                  <a:schemeClr val="tx1"/>
                </a:solidFill>
              </a:rPr>
              <a:t>当前位</a:t>
            </a:r>
            <a:r>
              <a:rPr lang="zh-CN" altLang="en-US" dirty="0">
                <a:solidFill>
                  <a:schemeClr val="tx1"/>
                </a:solidFill>
              </a:rPr>
              <a:t>，决定加</a:t>
            </a:r>
            <a:r>
              <a:rPr lang="en-US" altLang="zh-CN" sz="2000" dirty="0">
                <a:solidFill>
                  <a:schemeClr val="tx1"/>
                </a:solidFill>
              </a:rPr>
              <a:t>(n-1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u="sng" dirty="0">
                <a:solidFill>
                  <a:srgbClr val="990099"/>
                </a:solidFill>
              </a:rPr>
              <a:t>被乘数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u="sng" dirty="0">
                <a:solidFill>
                  <a:srgbClr val="990099"/>
                </a:solidFill>
              </a:rPr>
              <a:t>0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    ③</a:t>
            </a:r>
            <a:r>
              <a:rPr lang="zh-CN" altLang="en-US" dirty="0">
                <a:solidFill>
                  <a:schemeClr val="tx1"/>
                </a:solidFill>
              </a:rPr>
              <a:t>右移时，加法进位、部分积高位、部分积低位</a:t>
            </a:r>
            <a:r>
              <a:rPr lang="zh-CN" altLang="en-US" u="sng" dirty="0">
                <a:solidFill>
                  <a:srgbClr val="990099"/>
                </a:solidFill>
              </a:rPr>
              <a:t>一起右移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7771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7" name="Text Box 122"/>
          <p:cNvSpPr txBox="1">
            <a:spLocks noChangeArrowheads="1"/>
          </p:cNvSpPr>
          <p:nvPr/>
        </p:nvSpPr>
        <p:spPr bwMode="auto">
          <a:xfrm>
            <a:off x="179388" y="332879"/>
            <a:ext cx="8785225" cy="14003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A=a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B=b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，写出用定长加法求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的迭代式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5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4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z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endParaRPr lang="en-US" altLang="zh-CN" sz="2200" dirty="0">
              <a:solidFill>
                <a:schemeClr val="accent2"/>
              </a:solidFill>
            </a:endParaRPr>
          </a:p>
        </p:txBody>
      </p:sp>
      <p:sp>
        <p:nvSpPr>
          <p:cNvPr id="36" name="Text Box 133"/>
          <p:cNvSpPr txBox="1">
            <a:spLocks noChangeArrowheads="1"/>
          </p:cNvSpPr>
          <p:nvPr/>
        </p:nvSpPr>
        <p:spPr bwMode="auto">
          <a:xfrm>
            <a:off x="179388" y="1628527"/>
            <a:ext cx="878522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sz="2200" dirty="0">
                <a:solidFill>
                  <a:schemeClr val="tx1"/>
                </a:solidFill>
              </a:rPr>
              <a:t>     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×[A×b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2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-2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</a:p>
          <a:p>
            <a:r>
              <a:rPr lang="en-US" altLang="zh-CN" sz="2200" b="0" dirty="0">
                <a:solidFill>
                  <a:schemeClr val="tx1"/>
                </a:solidFill>
              </a:rPr>
              <a:t>            </a:t>
            </a:r>
            <a:r>
              <a:rPr lang="zh-CN" altLang="en-US" sz="2200" b="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3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990099"/>
                </a:solidFill>
              </a:rPr>
              <a:t>{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200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</a:t>
            </a:r>
            <a:r>
              <a:rPr lang="en-US" altLang="zh-CN" sz="2200" dirty="0">
                <a:solidFill>
                  <a:srgbClr val="C00000"/>
                </a:solidFill>
              </a:rPr>
              <a:t>[</a:t>
            </a:r>
            <a:r>
              <a:rPr lang="en-US" altLang="zh-CN" sz="2200" dirty="0">
                <a:solidFill>
                  <a:schemeClr val="tx1"/>
                </a:solidFill>
              </a:rPr>
              <a:t>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×(A×b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r>
              <a:rPr lang="en-US" altLang="zh-CN" sz="2200" dirty="0">
                <a:solidFill>
                  <a:srgbClr val="C00000"/>
                </a:solidFill>
              </a:rPr>
              <a:t>]</a:t>
            </a:r>
            <a:r>
              <a:rPr lang="en-US" altLang="zh-CN" sz="2200" dirty="0">
                <a:solidFill>
                  <a:srgbClr val="990099"/>
                </a:solidFill>
              </a:rPr>
              <a:t>}</a:t>
            </a:r>
          </a:p>
        </p:txBody>
      </p:sp>
      <p:grpSp>
        <p:nvGrpSpPr>
          <p:cNvPr id="10" name="组合 9"/>
          <p:cNvGrpSpPr/>
          <p:nvPr/>
        </p:nvGrpSpPr>
        <p:grpSpPr>
          <a:xfrm>
            <a:off x="2753171" y="2492896"/>
            <a:ext cx="5616203" cy="144016"/>
            <a:chOff x="2753171" y="2492896"/>
            <a:chExt cx="5616203" cy="144016"/>
          </a:xfrm>
        </p:grpSpPr>
        <p:sp>
          <p:nvSpPr>
            <p:cNvPr id="29" name="Line 124"/>
            <p:cNvSpPr>
              <a:spLocks noChangeShapeType="1"/>
            </p:cNvSpPr>
            <p:nvPr/>
          </p:nvSpPr>
          <p:spPr bwMode="auto">
            <a:xfrm>
              <a:off x="2753171" y="2635126"/>
              <a:ext cx="5616203" cy="178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125"/>
            <p:cNvSpPr>
              <a:spLocks noChangeShapeType="1"/>
            </p:cNvSpPr>
            <p:nvPr/>
          </p:nvSpPr>
          <p:spPr bwMode="auto">
            <a:xfrm>
              <a:off x="6137127" y="2492896"/>
              <a:ext cx="19442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126"/>
            <p:cNvSpPr>
              <a:spLocks noChangeShapeType="1"/>
            </p:cNvSpPr>
            <p:nvPr/>
          </p:nvSpPr>
          <p:spPr bwMode="auto">
            <a:xfrm>
              <a:off x="4480942" y="2564904"/>
              <a:ext cx="3744416" cy="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1" name="组合 10"/>
          <p:cNvGrpSpPr/>
          <p:nvPr/>
        </p:nvGrpSpPr>
        <p:grpSpPr>
          <a:xfrm>
            <a:off x="2176686" y="2492895"/>
            <a:ext cx="6499770" cy="576065"/>
            <a:chOff x="2176686" y="2492895"/>
            <a:chExt cx="6499770" cy="576065"/>
          </a:xfrm>
        </p:grpSpPr>
        <p:sp>
          <p:nvSpPr>
            <p:cNvPr id="34" name="Text Box 129"/>
            <p:cNvSpPr txBox="1">
              <a:spLocks noChangeArrowheads="1"/>
            </p:cNvSpPr>
            <p:nvPr/>
          </p:nvSpPr>
          <p:spPr bwMode="auto">
            <a:xfrm>
              <a:off x="2916239" y="2707010"/>
              <a:ext cx="5760217" cy="3619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整数乘积</a:t>
              </a:r>
              <a:r>
                <a:rPr lang="zh-CN" altLang="en-US" sz="2000" u="sng" dirty="0">
                  <a:solidFill>
                    <a:schemeClr val="tx1"/>
                  </a:solidFill>
                  <a:latin typeface="Times New Roman" pitchFamily="18" charset="0"/>
                </a:rPr>
                <a:t>右移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应补的权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小数点从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3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后移到</a:t>
              </a:r>
              <a:r>
                <a:rPr lang="en-US" altLang="zh-CN" sz="2000" dirty="0">
                  <a:solidFill>
                    <a:schemeClr val="tx1"/>
                  </a:solidFill>
                </a:rPr>
                <a:t>z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  <a:latin typeface="+mn-ea"/>
                  <a:ea typeface="+mn-ea"/>
                </a:rPr>
                <a:t>后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)</a:t>
              </a:r>
            </a:p>
          </p:txBody>
        </p:sp>
        <p:sp>
          <p:nvSpPr>
            <p:cNvPr id="35" name="Line 130"/>
            <p:cNvSpPr>
              <a:spLocks noChangeShapeType="1"/>
            </p:cNvSpPr>
            <p:nvPr/>
          </p:nvSpPr>
          <p:spPr bwMode="auto">
            <a:xfrm flipV="1">
              <a:off x="2176686" y="2492896"/>
              <a:ext cx="574898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 rot="16200000" flipH="1">
              <a:off x="2465077" y="2493652"/>
              <a:ext cx="396999" cy="395486"/>
            </a:xfrm>
            <a:prstGeom prst="bentConnector3">
              <a:avLst>
                <a:gd name="adj1" fmla="val 10038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9" name="Text Box 151"/>
          <p:cNvSpPr txBox="1">
            <a:spLocks noChangeArrowheads="1"/>
          </p:cNvSpPr>
          <p:nvPr/>
        </p:nvSpPr>
        <p:spPr bwMode="auto">
          <a:xfrm>
            <a:off x="3707904" y="5013176"/>
            <a:ext cx="4968552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加法器及</a:t>
            </a:r>
            <a:r>
              <a:rPr lang="zh-CN" altLang="en-US" u="sng" dirty="0">
                <a:solidFill>
                  <a:schemeClr val="tx1"/>
                </a:solidFill>
              </a:rPr>
              <a:t>移位器</a:t>
            </a:r>
            <a:r>
              <a:rPr lang="zh-CN" altLang="en-US" dirty="0">
                <a:solidFill>
                  <a:schemeClr val="tx1"/>
                </a:solidFill>
              </a:rPr>
              <a:t>，阵列乘法器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0000"/>
              </a:lnSpc>
            </a:pPr>
            <a:r>
              <a:rPr lang="zh-CN" altLang="en-US" sz="2200" b="0" dirty="0">
                <a:solidFill>
                  <a:schemeClr val="tx1"/>
                </a:solidFill>
              </a:rPr>
              <a:t>           └←</a:t>
            </a:r>
            <a:r>
              <a:rPr lang="zh-CN" altLang="en-US" sz="2000" dirty="0">
                <a:solidFill>
                  <a:schemeClr val="tx1"/>
                </a:solidFill>
              </a:rPr>
              <a:t>有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位乘法、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位乘法等</a:t>
            </a:r>
          </a:p>
        </p:txBody>
      </p:sp>
      <p:sp>
        <p:nvSpPr>
          <p:cNvPr id="23" name="Text Box 200"/>
          <p:cNvSpPr txBox="1">
            <a:spLocks noChangeArrowheads="1"/>
          </p:cNvSpPr>
          <p:nvPr/>
        </p:nvSpPr>
        <p:spPr bwMode="auto">
          <a:xfrm>
            <a:off x="1331639" y="5909210"/>
            <a:ext cx="6624737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乘法需要判断溢出吗？理由？若需要，如何判断？</a:t>
            </a:r>
            <a:endParaRPr lang="zh-CN" altLang="en-US" sz="16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7768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7768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7768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27768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36" grpId="0"/>
      <p:bldP spid="19" grpId="0"/>
      <p:bldP spid="23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74</a:t>
            </a:fld>
            <a:endParaRPr lang="en-US" altLang="zh-CN"/>
          </a:p>
        </p:txBody>
      </p:sp>
      <p:sp>
        <p:nvSpPr>
          <p:cNvPr id="3" name="Text Box 200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、无符号乘法运算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只讨论一位乘法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964488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  [</a:t>
            </a:r>
            <a:r>
              <a:rPr lang="en-US" altLang="zh-CN" spc="-30" dirty="0">
                <a:solidFill>
                  <a:schemeClr val="tx1"/>
                </a:solidFill>
              </a:rPr>
              <a:t>A]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chemeClr val="tx1"/>
                </a:solidFill>
              </a:rPr>
              <a:t>、</a:t>
            </a:r>
            <a:r>
              <a:rPr lang="en-US" altLang="zh-CN" spc="-30" dirty="0">
                <a:solidFill>
                  <a:schemeClr val="tx1"/>
                </a:solidFill>
              </a:rPr>
              <a:t>[B]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chemeClr val="tx1"/>
                </a:solidFill>
              </a:rPr>
              <a:t>长度</a:t>
            </a:r>
            <a:r>
              <a:rPr lang="zh-CN" altLang="en-US" spc="-30" dirty="0">
                <a:solidFill>
                  <a:srgbClr val="990099"/>
                </a:solidFill>
              </a:rPr>
              <a:t>须</a:t>
            </a:r>
            <a:r>
              <a:rPr lang="zh-CN" altLang="en-US" spc="-30" dirty="0">
                <a:solidFill>
                  <a:schemeClr val="tx1"/>
                </a:solidFill>
              </a:rPr>
              <a:t>相同</a:t>
            </a:r>
            <a:r>
              <a:rPr lang="en-US" altLang="zh-CN" spc="-30" dirty="0">
                <a:solidFill>
                  <a:schemeClr val="tx1"/>
                </a:solidFill>
              </a:rPr>
              <a:t>(n</a:t>
            </a:r>
            <a:r>
              <a:rPr lang="zh-CN" altLang="en-US" spc="-30" dirty="0">
                <a:solidFill>
                  <a:schemeClr val="tx1"/>
                </a:solidFill>
              </a:rPr>
              <a:t>位</a:t>
            </a:r>
            <a:r>
              <a:rPr lang="en-US" altLang="zh-CN" spc="-30" dirty="0">
                <a:solidFill>
                  <a:schemeClr val="tx1"/>
                </a:solidFill>
              </a:rPr>
              <a:t>)</a:t>
            </a:r>
            <a:r>
              <a:rPr lang="zh-CN" altLang="en-US" spc="-30" dirty="0">
                <a:solidFill>
                  <a:schemeClr val="tx1"/>
                </a:solidFill>
              </a:rPr>
              <a:t>，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6000" dirty="0">
                <a:solidFill>
                  <a:schemeClr val="tx1"/>
                </a:solidFill>
              </a:rPr>
              <a:t>无</a:t>
            </a:r>
            <a:r>
              <a:rPr lang="zh-CN" altLang="en-US" spc="-30" dirty="0">
                <a:solidFill>
                  <a:srgbClr val="990099"/>
                </a:solidFill>
              </a:rPr>
              <a:t>应</a:t>
            </a:r>
            <a:r>
              <a:rPr lang="zh-CN" altLang="en-US" spc="-30" dirty="0">
                <a:solidFill>
                  <a:schemeClr val="tx1"/>
                </a:solidFill>
              </a:rPr>
              <a:t>为</a:t>
            </a:r>
            <a:r>
              <a:rPr lang="en-US" altLang="zh-CN" spc="-30" dirty="0">
                <a:solidFill>
                  <a:schemeClr val="tx1"/>
                </a:solidFill>
              </a:rPr>
              <a:t>2n</a:t>
            </a:r>
            <a:r>
              <a:rPr lang="zh-CN" altLang="en-US" spc="-30" dirty="0">
                <a:solidFill>
                  <a:schemeClr val="tx1"/>
                </a:solidFill>
              </a:rPr>
              <a:t>位</a:t>
            </a:r>
            <a:endParaRPr lang="en-US" altLang="zh-CN" spc="-3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6" name="Text Box 267"/>
          <p:cNvSpPr txBox="1">
            <a:spLocks noChangeArrowheads="1"/>
          </p:cNvSpPr>
          <p:nvPr/>
        </p:nvSpPr>
        <p:spPr bwMode="auto">
          <a:xfrm>
            <a:off x="1619672" y="2219843"/>
            <a:ext cx="5976913" cy="238219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，部分积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endParaRPr lang="en-US" altLang="zh-CN" sz="20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2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600" dirty="0">
                <a:solidFill>
                  <a:schemeClr val="tx1"/>
                </a:solidFill>
              </a:rPr>
              <a:t>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|A|×b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-1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8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12319781"/>
              </p:ext>
            </p:extLst>
          </p:nvPr>
        </p:nvGraphicFramePr>
        <p:xfrm>
          <a:off x="1691680" y="5056421"/>
          <a:ext cx="712879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6449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0" name="Text Box 200"/>
          <p:cNvSpPr txBox="1">
            <a:spLocks noChangeArrowheads="1"/>
          </p:cNvSpPr>
          <p:nvPr/>
        </p:nvSpPr>
        <p:spPr bwMode="auto">
          <a:xfrm>
            <a:off x="3203154" y="4437112"/>
            <a:ext cx="44651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1" name="组合 10"/>
          <p:cNvGrpSpPr/>
          <p:nvPr/>
        </p:nvGrpSpPr>
        <p:grpSpPr>
          <a:xfrm>
            <a:off x="3203848" y="1700808"/>
            <a:ext cx="4608512" cy="1800200"/>
            <a:chOff x="2386778" y="-1956621"/>
            <a:chExt cx="4608512" cy="1800200"/>
          </a:xfrm>
        </p:grpSpPr>
        <p:sp>
          <p:nvSpPr>
            <p:cNvPr id="12" name="Text Box 178"/>
            <p:cNvSpPr txBox="1">
              <a:spLocks noChangeArrowheads="1"/>
            </p:cNvSpPr>
            <p:nvPr/>
          </p:nvSpPr>
          <p:spPr bwMode="auto">
            <a:xfrm>
              <a:off x="4907058" y="-804493"/>
              <a:ext cx="2088232" cy="36004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部分积的高</a:t>
              </a: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位参与</a:t>
              </a:r>
            </a:p>
          </p:txBody>
        </p:sp>
        <p:cxnSp>
          <p:nvCxnSpPr>
            <p:cNvPr id="13" name="直接箭头连接符 12"/>
            <p:cNvCxnSpPr/>
            <p:nvPr/>
          </p:nvCxnSpPr>
          <p:spPr bwMode="auto">
            <a:xfrm>
              <a:off x="4907058" y="-1956621"/>
              <a:ext cx="432048" cy="115212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4" name="直接箭头连接符 13"/>
            <p:cNvCxnSpPr>
              <a:stCxn id="12" idx="1"/>
            </p:cNvCxnSpPr>
            <p:nvPr/>
          </p:nvCxnSpPr>
          <p:spPr bwMode="auto">
            <a:xfrm flipH="1">
              <a:off x="2386778" y="-624473"/>
              <a:ext cx="2520280" cy="46805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16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4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cxnSp>
        <p:nvCxnSpPr>
          <p:cNvPr id="9" name="直接箭头连接符 8"/>
          <p:cNvCxnSpPr/>
          <p:nvPr/>
        </p:nvCxnSpPr>
        <p:spPr bwMode="auto">
          <a:xfrm flipH="1">
            <a:off x="2267744" y="1268760"/>
            <a:ext cx="2232248" cy="648072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7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Text Box 200"/>
          <p:cNvSpPr txBox="1">
            <a:spLocks noChangeArrowheads="1"/>
          </p:cNvSpPr>
          <p:nvPr/>
        </p:nvSpPr>
        <p:spPr bwMode="auto">
          <a:xfrm>
            <a:off x="179512" y="4459178"/>
            <a:ext cx="37444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4" name="矩形 3"/>
          <p:cNvSpPr/>
          <p:nvPr/>
        </p:nvSpPr>
        <p:spPr>
          <a:xfrm>
            <a:off x="2551033" y="1722874"/>
            <a:ext cx="432522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20" name="AutoShape 29"/>
          <p:cNvSpPr>
            <a:spLocks/>
          </p:cNvSpPr>
          <p:nvPr/>
        </p:nvSpPr>
        <p:spPr bwMode="auto">
          <a:xfrm>
            <a:off x="6300192" y="1016768"/>
            <a:ext cx="1728192" cy="32400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24274"/>
              <a:gd name="adj6" fmla="val 11658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存储所需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30756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4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  <p:bldP spid="4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75</a:t>
            </a:fld>
            <a:endParaRPr lang="en-US" altLang="zh-CN" dirty="0"/>
          </a:p>
        </p:txBody>
      </p:sp>
      <p:sp>
        <p:nvSpPr>
          <p:cNvPr id="3" name="Text Box 99"/>
          <p:cNvSpPr txBox="1">
            <a:spLocks noChangeArrowheads="1"/>
          </p:cNvSpPr>
          <p:nvPr/>
        </p:nvSpPr>
        <p:spPr bwMode="auto">
          <a:xfrm>
            <a:off x="179388" y="32041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B=110</a:t>
            </a:r>
            <a:r>
              <a:rPr lang="zh-CN" altLang="en-US" dirty="0">
                <a:solidFill>
                  <a:schemeClr val="tx1"/>
                </a:solidFill>
              </a:rPr>
              <a:t>，用无符号乘法求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4" name="Text Box 100"/>
          <p:cNvSpPr txBox="1">
            <a:spLocks noChangeArrowheads="1"/>
          </p:cNvSpPr>
          <p:nvPr/>
        </p:nvSpPr>
        <p:spPr bwMode="auto">
          <a:xfrm>
            <a:off x="179388" y="78677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，循环</a:t>
            </a:r>
            <a:r>
              <a:rPr lang="en-US" altLang="zh-CN" dirty="0">
                <a:solidFill>
                  <a:schemeClr val="tx1"/>
                </a:solidFill>
              </a:rPr>
              <a:t>3</a:t>
            </a:r>
            <a:r>
              <a:rPr lang="zh-CN" altLang="en-US" dirty="0">
                <a:solidFill>
                  <a:schemeClr val="tx1"/>
                </a:solidFill>
              </a:rPr>
              <a:t>次的判断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5" name="Group 1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3227837"/>
              </p:ext>
            </p:extLst>
          </p:nvPr>
        </p:nvGraphicFramePr>
        <p:xfrm>
          <a:off x="1619672" y="1340768"/>
          <a:ext cx="6480001" cy="3622800"/>
        </p:xfrm>
        <a:graphic>
          <a:graphicData uri="http://schemas.openxmlformats.org/drawingml/2006/table">
            <a:tbl>
              <a:tblPr/>
              <a:tblGrid>
                <a:gridCol w="151144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8803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000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初始部分积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0953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36000" marR="36000" marT="18000" marB="3600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当前乘数位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|A|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部分积带进位右移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6" name="Group 143"/>
          <p:cNvGrpSpPr>
            <a:grpSpLocks/>
          </p:cNvGrpSpPr>
          <p:nvPr/>
        </p:nvGrpSpPr>
        <p:grpSpPr bwMode="auto">
          <a:xfrm>
            <a:off x="2699792" y="1988840"/>
            <a:ext cx="2303467" cy="2701930"/>
            <a:chOff x="2064" y="1410"/>
            <a:chExt cx="1451" cy="1702"/>
          </a:xfrm>
        </p:grpSpPr>
        <p:sp>
          <p:nvSpPr>
            <p:cNvPr id="7" name="Line 144"/>
            <p:cNvSpPr>
              <a:spLocks noChangeShapeType="1"/>
            </p:cNvSpPr>
            <p:nvPr/>
          </p:nvSpPr>
          <p:spPr bwMode="auto">
            <a:xfrm>
              <a:off x="2064" y="1752"/>
              <a:ext cx="408" cy="181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8" name="Line 145"/>
            <p:cNvSpPr>
              <a:spLocks noChangeShapeType="1"/>
            </p:cNvSpPr>
            <p:nvPr/>
          </p:nvSpPr>
          <p:spPr bwMode="auto">
            <a:xfrm>
              <a:off x="2064" y="2341"/>
              <a:ext cx="408" cy="182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9" name="Line 146"/>
            <p:cNvSpPr>
              <a:spLocks noChangeShapeType="1"/>
            </p:cNvSpPr>
            <p:nvPr/>
          </p:nvSpPr>
          <p:spPr bwMode="auto">
            <a:xfrm>
              <a:off x="2064" y="2976"/>
              <a:ext cx="408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0" name="Line 147"/>
            <p:cNvSpPr>
              <a:spLocks noChangeShapeType="1"/>
            </p:cNvSpPr>
            <p:nvPr/>
          </p:nvSpPr>
          <p:spPr bwMode="auto">
            <a:xfrm>
              <a:off x="3443" y="1410"/>
              <a:ext cx="72" cy="432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1" name="Line 148"/>
            <p:cNvSpPr>
              <a:spLocks noChangeShapeType="1"/>
            </p:cNvSpPr>
            <p:nvPr/>
          </p:nvSpPr>
          <p:spPr bwMode="auto">
            <a:xfrm>
              <a:off x="3442" y="2030"/>
              <a:ext cx="45" cy="447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4" name="Text Box 151"/>
          <p:cNvSpPr txBox="1">
            <a:spLocks noChangeArrowheads="1"/>
          </p:cNvSpPr>
          <p:nvPr/>
        </p:nvSpPr>
        <p:spPr bwMode="auto">
          <a:xfrm>
            <a:off x="179388" y="4941168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       故 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无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16" name="Text Box 151"/>
          <p:cNvSpPr txBox="1">
            <a:spLocks noChangeArrowheads="1"/>
          </p:cNvSpPr>
          <p:nvPr/>
        </p:nvSpPr>
        <p:spPr bwMode="auto">
          <a:xfrm>
            <a:off x="179512" y="5423158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    注意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位无符号乘法需要移位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加和移位的次数相同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5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52826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  <p:bldP spid="14" grpId="0"/>
      <p:bldP spid="16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76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9073008" cy="27622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*无符号乘法的逻辑实现：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①循环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rgbClr val="990099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   </a:t>
            </a:r>
            <a:r>
              <a:rPr lang="zh-CN" altLang="en-US" sz="1800" dirty="0">
                <a:solidFill>
                  <a:schemeClr val="tx1"/>
                </a:solidFill>
              </a:rPr>
              <a:t>←节省</a:t>
            </a:r>
            <a:r>
              <a:rPr lang="en-US" altLang="zh-CN" sz="1800" dirty="0">
                <a:solidFill>
                  <a:schemeClr val="tx1"/>
                </a:solidFill>
              </a:rPr>
              <a:t>REG</a:t>
            </a:r>
            <a:r>
              <a:rPr lang="zh-CN" altLang="en-US" sz="1800" dirty="0">
                <a:solidFill>
                  <a:schemeClr val="tx1"/>
                </a:solidFill>
              </a:rPr>
              <a:t>、控制简单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2000" b="0" dirty="0">
                <a:solidFill>
                  <a:schemeClr val="tx1"/>
                </a:solidFill>
              </a:rPr>
              <a:t>              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→部分积、乘数</a:t>
            </a:r>
            <a:r>
              <a:rPr lang="zh-CN" altLang="en-US" sz="2000" dirty="0">
                <a:solidFill>
                  <a:srgbClr val="990099"/>
                </a:solidFill>
              </a:rPr>
              <a:t>同时右移</a:t>
            </a:r>
            <a:endParaRPr lang="en-US" altLang="zh-CN" sz="2000" dirty="0">
              <a:solidFill>
                <a:srgbClr val="990099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③加法为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带进位右移</a:t>
            </a:r>
            <a:r>
              <a:rPr lang="zh-CN" altLang="en-US" spc="-100" dirty="0">
                <a:solidFill>
                  <a:schemeClr val="tx1"/>
                </a:solidFill>
              </a:rPr>
              <a:t>   </a:t>
            </a:r>
            <a:r>
              <a:rPr lang="zh-CN" altLang="en-US" sz="1800" spc="-100" dirty="0">
                <a:solidFill>
                  <a:schemeClr val="tx1"/>
                </a:solidFill>
              </a:rPr>
              <a:t>←加法可能产生进位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u="sng" dirty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970090" y="2514962"/>
            <a:ext cx="69223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RegA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 err="1">
                <a:solidFill>
                  <a:schemeClr val="tx1"/>
                </a:solidFill>
              </a:rPr>
              <a:t>Cnt</a:t>
            </a:r>
            <a:r>
              <a:rPr lang="zh-CN" altLang="en-US" dirty="0">
                <a:solidFill>
                  <a:schemeClr val="tx1"/>
                </a:solidFill>
              </a:rPr>
              <a:t>用于循环控制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29" name="组合 128"/>
          <p:cNvGrpSpPr/>
          <p:nvPr/>
        </p:nvGrpSpPr>
        <p:grpSpPr>
          <a:xfrm>
            <a:off x="2037131" y="3068960"/>
            <a:ext cx="6495309" cy="2592288"/>
            <a:chOff x="2145205" y="2348880"/>
            <a:chExt cx="6495309" cy="2592288"/>
          </a:xfrm>
        </p:grpSpPr>
        <p:sp>
          <p:nvSpPr>
            <p:cNvPr id="97" name="Text Box 235"/>
            <p:cNvSpPr txBox="1">
              <a:spLocks noChangeArrowheads="1"/>
            </p:cNvSpPr>
            <p:nvPr/>
          </p:nvSpPr>
          <p:spPr bwMode="auto">
            <a:xfrm>
              <a:off x="2145205" y="2780928"/>
              <a:ext cx="4803059" cy="198061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42" name="流程图: 手动操作 41"/>
            <p:cNvSpPr/>
            <p:nvPr/>
          </p:nvSpPr>
          <p:spPr bwMode="auto">
            <a:xfrm>
              <a:off x="2699792" y="3475998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43" name="Text Box 235"/>
            <p:cNvSpPr txBox="1">
              <a:spLocks noChangeArrowheads="1"/>
            </p:cNvSpPr>
            <p:nvPr/>
          </p:nvSpPr>
          <p:spPr bwMode="auto">
            <a:xfrm>
              <a:off x="3504754" y="2348880"/>
              <a:ext cx="1278508" cy="288032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 Box 235"/>
            <p:cNvSpPr txBox="1">
              <a:spLocks noChangeArrowheads="1"/>
            </p:cNvSpPr>
            <p:nvPr/>
          </p:nvSpPr>
          <p:spPr bwMode="auto">
            <a:xfrm>
              <a:off x="4949676" y="4292315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 Box 235"/>
            <p:cNvSpPr txBox="1">
              <a:spLocks noChangeArrowheads="1"/>
            </p:cNvSpPr>
            <p:nvPr/>
          </p:nvSpPr>
          <p:spPr bwMode="auto">
            <a:xfrm>
              <a:off x="2933452" y="4293790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46" name="Line 238"/>
            <p:cNvSpPr>
              <a:spLocks noChangeShapeType="1"/>
            </p:cNvSpPr>
            <p:nvPr/>
          </p:nvSpPr>
          <p:spPr bwMode="auto">
            <a:xfrm>
              <a:off x="4137782" y="3212976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238"/>
            <p:cNvSpPr>
              <a:spLocks noChangeShapeType="1"/>
            </p:cNvSpPr>
            <p:nvPr/>
          </p:nvSpPr>
          <p:spPr bwMode="auto">
            <a:xfrm flipH="1">
              <a:off x="4137782" y="2636912"/>
              <a:ext cx="2170" cy="288033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8" name="Text Box 230"/>
            <p:cNvSpPr txBox="1">
              <a:spLocks noChangeArrowheads="1"/>
            </p:cNvSpPr>
            <p:nvPr/>
          </p:nvSpPr>
          <p:spPr bwMode="auto">
            <a:xfrm>
              <a:off x="3509516" y="2925638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8"/>
            <p:cNvSpPr>
              <a:spLocks noChangeShapeType="1"/>
            </p:cNvSpPr>
            <p:nvPr/>
          </p:nvSpPr>
          <p:spPr bwMode="auto">
            <a:xfrm>
              <a:off x="3059832" y="3140645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8"/>
            <p:cNvSpPr>
              <a:spLocks noChangeShapeType="1"/>
            </p:cNvSpPr>
            <p:nvPr/>
          </p:nvSpPr>
          <p:spPr bwMode="auto">
            <a:xfrm flipH="1">
              <a:off x="3555070" y="3903513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236"/>
            <p:cNvSpPr>
              <a:spLocks noChangeShapeType="1"/>
            </p:cNvSpPr>
            <p:nvPr/>
          </p:nvSpPr>
          <p:spPr bwMode="auto">
            <a:xfrm>
              <a:off x="4211960" y="4437112"/>
              <a:ext cx="737716" cy="7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Line 238"/>
            <p:cNvSpPr>
              <a:spLocks noChangeShapeType="1"/>
            </p:cNvSpPr>
            <p:nvPr/>
          </p:nvSpPr>
          <p:spPr bwMode="auto">
            <a:xfrm flipH="1">
              <a:off x="3555070" y="4572558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3" name="Line 238"/>
            <p:cNvSpPr>
              <a:spLocks noChangeShapeType="1"/>
            </p:cNvSpPr>
            <p:nvPr/>
          </p:nvSpPr>
          <p:spPr bwMode="auto">
            <a:xfrm flipH="1">
              <a:off x="5588929" y="4572558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233"/>
            <p:cNvSpPr>
              <a:spLocks noChangeShapeType="1"/>
            </p:cNvSpPr>
            <p:nvPr/>
          </p:nvSpPr>
          <p:spPr bwMode="auto">
            <a:xfrm flipH="1" flipV="1">
              <a:off x="2339752" y="4653915"/>
              <a:ext cx="1224136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5" name="Line 238"/>
            <p:cNvSpPr>
              <a:spLocks noChangeShapeType="1"/>
            </p:cNvSpPr>
            <p:nvPr/>
          </p:nvSpPr>
          <p:spPr bwMode="auto">
            <a:xfrm flipV="1">
              <a:off x="2339752" y="3140271"/>
              <a:ext cx="720080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6" name="Line 238"/>
            <p:cNvSpPr>
              <a:spLocks noChangeShapeType="1"/>
            </p:cNvSpPr>
            <p:nvPr/>
          </p:nvSpPr>
          <p:spPr bwMode="auto">
            <a:xfrm flipV="1">
              <a:off x="2339752" y="3126948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7" name="Text Box 235"/>
            <p:cNvSpPr txBox="1">
              <a:spLocks noChangeArrowheads="1"/>
            </p:cNvSpPr>
            <p:nvPr/>
          </p:nvSpPr>
          <p:spPr bwMode="auto">
            <a:xfrm>
              <a:off x="2504549" y="3789040"/>
              <a:ext cx="504056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2000" baseline="-16000" dirty="0">
                  <a:solidFill>
                    <a:schemeClr val="tx1"/>
                  </a:solidFill>
                  <a:latin typeface="+mn-ea"/>
                  <a:ea typeface="+mn-ea"/>
                </a:rPr>
                <a:t>n-1</a:t>
              </a:r>
            </a:p>
          </p:txBody>
        </p:sp>
        <p:sp>
          <p:nvSpPr>
            <p:cNvPr id="58" name="Line 236"/>
            <p:cNvSpPr>
              <a:spLocks noChangeShapeType="1"/>
            </p:cNvSpPr>
            <p:nvPr/>
          </p:nvSpPr>
          <p:spPr bwMode="auto">
            <a:xfrm flipH="1">
              <a:off x="2483768" y="3746762"/>
              <a:ext cx="43204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0" name="Line 236"/>
            <p:cNvSpPr>
              <a:spLocks noChangeShapeType="1"/>
            </p:cNvSpPr>
            <p:nvPr/>
          </p:nvSpPr>
          <p:spPr bwMode="auto">
            <a:xfrm>
              <a:off x="3843102" y="4140888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2" name="直接箭头连接符 61"/>
            <p:cNvCxnSpPr>
              <a:stCxn id="58" idx="1"/>
              <a:endCxn id="45" idx="1"/>
            </p:cNvCxnSpPr>
            <p:nvPr/>
          </p:nvCxnSpPr>
          <p:spPr bwMode="auto">
            <a:xfrm rot="16200000" flipH="1">
              <a:off x="2363262" y="3867269"/>
              <a:ext cx="690696" cy="449684"/>
            </a:xfrm>
            <a:prstGeom prst="bentConnector4">
              <a:avLst>
                <a:gd name="adj1" fmla="val 100294"/>
                <a:gd name="adj2" fmla="val 98039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4" name="Line 236"/>
            <p:cNvSpPr>
              <a:spLocks noChangeShapeType="1"/>
            </p:cNvSpPr>
            <p:nvPr/>
          </p:nvSpPr>
          <p:spPr bwMode="auto">
            <a:xfrm>
              <a:off x="5292080" y="4139189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6" name="Text Box 239"/>
            <p:cNvSpPr txBox="1">
              <a:spLocks noChangeArrowheads="1"/>
            </p:cNvSpPr>
            <p:nvPr/>
          </p:nvSpPr>
          <p:spPr bwMode="auto">
            <a:xfrm>
              <a:off x="5309691" y="3501479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67" name="Rectangle 259"/>
            <p:cNvSpPr>
              <a:spLocks noChangeArrowheads="1"/>
            </p:cNvSpPr>
            <p:nvPr/>
          </p:nvSpPr>
          <p:spPr bwMode="auto">
            <a:xfrm>
              <a:off x="6077241" y="4299242"/>
              <a:ext cx="144016" cy="273316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  <p:sp>
          <p:nvSpPr>
            <p:cNvPr id="68" name="Line 236"/>
            <p:cNvSpPr>
              <a:spLocks noChangeShapeType="1"/>
            </p:cNvSpPr>
            <p:nvPr/>
          </p:nvSpPr>
          <p:spPr bwMode="auto">
            <a:xfrm>
              <a:off x="6084168" y="4292314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9" name="Line 236"/>
            <p:cNvSpPr>
              <a:spLocks noChangeShapeType="1"/>
            </p:cNvSpPr>
            <p:nvPr/>
          </p:nvSpPr>
          <p:spPr bwMode="auto">
            <a:xfrm flipV="1">
              <a:off x="6149247" y="3861047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1" name="Line 236"/>
            <p:cNvSpPr>
              <a:spLocks noChangeShapeType="1"/>
            </p:cNvSpPr>
            <p:nvPr/>
          </p:nvSpPr>
          <p:spPr bwMode="auto">
            <a:xfrm flipH="1">
              <a:off x="4344371" y="3681263"/>
              <a:ext cx="96532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73" name="直接箭头连接符 61"/>
            <p:cNvCxnSpPr>
              <a:endCxn id="48" idx="3"/>
            </p:cNvCxnSpPr>
            <p:nvPr/>
          </p:nvCxnSpPr>
          <p:spPr bwMode="auto">
            <a:xfrm flipH="1" flipV="1">
              <a:off x="4788024" y="3069307"/>
              <a:ext cx="1358358" cy="432174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78" name="Text Box 242"/>
            <p:cNvSpPr txBox="1">
              <a:spLocks noChangeArrowheads="1"/>
            </p:cNvSpPr>
            <p:nvPr/>
          </p:nvSpPr>
          <p:spPr bwMode="auto">
            <a:xfrm>
              <a:off x="5616798" y="2925638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81" name="直接箭头连接符 61"/>
            <p:cNvCxnSpPr/>
            <p:nvPr/>
          </p:nvCxnSpPr>
          <p:spPr bwMode="auto">
            <a:xfrm rot="5400000">
              <a:off x="6318076" y="3267100"/>
              <a:ext cx="396280" cy="288032"/>
            </a:xfrm>
            <a:prstGeom prst="bentConnector3">
              <a:avLst>
                <a:gd name="adj1" fmla="val 100694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84" name="Text Box 232"/>
            <p:cNvSpPr txBox="1">
              <a:spLocks noChangeArrowheads="1"/>
            </p:cNvSpPr>
            <p:nvPr/>
          </p:nvSpPr>
          <p:spPr bwMode="auto">
            <a:xfrm>
              <a:off x="4572000" y="336601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</a:t>
              </a:r>
            </a:p>
          </p:txBody>
        </p:sp>
        <p:sp>
          <p:nvSpPr>
            <p:cNvPr id="85" name="Text Box 247"/>
            <p:cNvSpPr txBox="1">
              <a:spLocks noChangeArrowheads="1"/>
            </p:cNvSpPr>
            <p:nvPr/>
          </p:nvSpPr>
          <p:spPr bwMode="auto">
            <a:xfrm>
              <a:off x="4549223" y="3820180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86" name="Text Box 232"/>
            <p:cNvSpPr txBox="1">
              <a:spLocks noChangeArrowheads="1"/>
            </p:cNvSpPr>
            <p:nvPr/>
          </p:nvSpPr>
          <p:spPr bwMode="auto">
            <a:xfrm>
              <a:off x="6200278" y="3940677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90" name="直接箭头连接符 61"/>
            <p:cNvCxnSpPr/>
            <p:nvPr/>
          </p:nvCxnSpPr>
          <p:spPr bwMode="auto">
            <a:xfrm flipH="1">
              <a:off x="6372200" y="3788834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94" name="Text Box 232"/>
            <p:cNvSpPr txBox="1">
              <a:spLocks noChangeArrowheads="1"/>
            </p:cNvSpPr>
            <p:nvPr/>
          </p:nvSpPr>
          <p:spPr bwMode="auto">
            <a:xfrm>
              <a:off x="7092280" y="3607651"/>
              <a:ext cx="154823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无符号乘法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8" name="Line 238"/>
            <p:cNvSpPr>
              <a:spLocks noChangeShapeType="1"/>
            </p:cNvSpPr>
            <p:nvPr/>
          </p:nvSpPr>
          <p:spPr bwMode="auto">
            <a:xfrm flipV="1">
              <a:off x="5868144" y="4572558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6" name="Text Box 235"/>
            <p:cNvSpPr txBox="1">
              <a:spLocks noChangeArrowheads="1"/>
            </p:cNvSpPr>
            <p:nvPr/>
          </p:nvSpPr>
          <p:spPr bwMode="auto">
            <a:xfrm>
              <a:off x="3275856" y="3903513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118" name="直接箭头连接符 61"/>
            <p:cNvCxnSpPr/>
            <p:nvPr/>
          </p:nvCxnSpPr>
          <p:spPr bwMode="auto">
            <a:xfrm rot="10800000" flipV="1">
              <a:off x="3843102" y="3861047"/>
              <a:ext cx="1773696" cy="278141"/>
            </a:xfrm>
            <a:prstGeom prst="bentConnector3">
              <a:avLst>
                <a:gd name="adj1" fmla="val 9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23" name="直接箭头连接符 61"/>
            <p:cNvCxnSpPr>
              <a:endCxn id="78" idx="3"/>
            </p:cNvCxnSpPr>
            <p:nvPr/>
          </p:nvCxnSpPr>
          <p:spPr bwMode="auto">
            <a:xfrm flipH="1">
              <a:off x="6804248" y="3069307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28" name="Text Box 232"/>
            <p:cNvSpPr txBox="1">
              <a:spLocks noChangeArrowheads="1"/>
            </p:cNvSpPr>
            <p:nvPr/>
          </p:nvSpPr>
          <p:spPr bwMode="auto">
            <a:xfrm>
              <a:off x="7082471" y="2924945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5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5148065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5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70" name="组合 69"/>
          <p:cNvGrpSpPr/>
          <p:nvPr/>
        </p:nvGrpSpPr>
        <p:grpSpPr>
          <a:xfrm>
            <a:off x="6372200" y="5596791"/>
            <a:ext cx="2664296" cy="784537"/>
            <a:chOff x="2780184" y="4149080"/>
            <a:chExt cx="2664296" cy="784537"/>
          </a:xfrm>
        </p:grpSpPr>
        <p:sp>
          <p:nvSpPr>
            <p:cNvPr id="72" name="Text Box 235"/>
            <p:cNvSpPr txBox="1">
              <a:spLocks noChangeArrowheads="1"/>
            </p:cNvSpPr>
            <p:nvPr/>
          </p:nvSpPr>
          <p:spPr bwMode="auto">
            <a:xfrm>
              <a:off x="2933452" y="4646279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74" name="Text Box 235"/>
            <p:cNvSpPr txBox="1">
              <a:spLocks noChangeArrowheads="1"/>
            </p:cNvSpPr>
            <p:nvPr/>
          </p:nvSpPr>
          <p:spPr bwMode="auto">
            <a:xfrm>
              <a:off x="4445620" y="4644804"/>
              <a:ext cx="998860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75" name="直接箭头连接符 61"/>
            <p:cNvCxnSpPr/>
            <p:nvPr/>
          </p:nvCxnSpPr>
          <p:spPr bwMode="auto">
            <a:xfrm>
              <a:off x="3059832" y="4465770"/>
              <a:ext cx="0" cy="179034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6" name="直接箭头连接符 61"/>
            <p:cNvCxnSpPr/>
            <p:nvPr/>
          </p:nvCxnSpPr>
          <p:spPr bwMode="auto">
            <a:xfrm>
              <a:off x="3347864" y="4465770"/>
              <a:ext cx="0" cy="17267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77" name="直接箭头连接符 61"/>
            <p:cNvCxnSpPr/>
            <p:nvPr/>
          </p:nvCxnSpPr>
          <p:spPr bwMode="auto">
            <a:xfrm>
              <a:off x="4067944" y="4465770"/>
              <a:ext cx="0" cy="187366"/>
            </a:xfrm>
            <a:prstGeom prst="straightConnector1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79" name="Text Box 235"/>
            <p:cNvSpPr txBox="1">
              <a:spLocks noChangeArrowheads="1"/>
            </p:cNvSpPr>
            <p:nvPr/>
          </p:nvSpPr>
          <p:spPr bwMode="auto">
            <a:xfrm>
              <a:off x="2780184" y="4149080"/>
              <a:ext cx="2007840" cy="316690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C</a:t>
              </a:r>
              <a:r>
                <a:rPr lang="en-US" altLang="zh-CN" sz="1800" baseline="-16000" dirty="0">
                  <a:solidFill>
                    <a:schemeClr val="tx1"/>
                  </a:solidFill>
                  <a:latin typeface="+mn-ea"/>
                </a:rPr>
                <a:t>n-1</a:t>
              </a:r>
              <a:r>
                <a:rPr lang="en-US" altLang="zh-CN" sz="18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  <a:ea typeface="+mn-ea"/>
                </a:rPr>
                <a:t>n-1 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  <a:ea typeface="+mn-ea"/>
                </a:rPr>
                <a:t>…</a:t>
              </a:r>
              <a:r>
                <a:rPr lang="en-US" altLang="zh-CN" sz="1600" baseline="-18000" dirty="0">
                  <a:solidFill>
                    <a:schemeClr val="tx1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</a:rPr>
                <a:t>1</a:t>
              </a:r>
              <a:r>
                <a:rPr lang="en-US" altLang="zh-CN" sz="1600" dirty="0">
                  <a:solidFill>
                    <a:schemeClr val="tx1"/>
                  </a:solidFill>
                  <a:latin typeface="+mn-ea"/>
                </a:rPr>
                <a:t> </a:t>
              </a:r>
              <a:r>
                <a:rPr lang="en-US" altLang="zh-CN" sz="1600" i="1" dirty="0">
                  <a:solidFill>
                    <a:schemeClr val="tx1"/>
                  </a:solidFill>
                  <a:latin typeface="+mn-lt"/>
                </a:rPr>
                <a:t>Z</a:t>
              </a:r>
              <a:r>
                <a:rPr lang="en-US" altLang="zh-CN" sz="1600" baseline="-16000" dirty="0">
                  <a:solidFill>
                    <a:schemeClr val="tx1"/>
                  </a:solidFill>
                  <a:latin typeface="+mn-ea"/>
                </a:rPr>
                <a:t>0</a:t>
              </a:r>
            </a:p>
          </p:txBody>
        </p:sp>
        <p:cxnSp>
          <p:nvCxnSpPr>
            <p:cNvPr id="80" name="直接箭头连接符 61"/>
            <p:cNvCxnSpPr>
              <a:endCxn id="74" idx="1"/>
            </p:cNvCxnSpPr>
            <p:nvPr/>
          </p:nvCxnSpPr>
          <p:spPr bwMode="auto">
            <a:xfrm rot="16200000" flipH="1">
              <a:off x="4197930" y="4540783"/>
              <a:ext cx="351364" cy="144016"/>
            </a:xfrm>
            <a:prstGeom prst="bentConnector2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82" name="Text Box 200"/>
          <p:cNvSpPr txBox="1">
            <a:spLocks noChangeArrowheads="1"/>
          </p:cNvSpPr>
          <p:nvPr/>
        </p:nvSpPr>
        <p:spPr bwMode="auto">
          <a:xfrm>
            <a:off x="812846" y="5733256"/>
            <a:ext cx="5487346" cy="70788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加法、移位本来需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CLK(</a:t>
            </a:r>
            <a:r>
              <a:rPr lang="zh-CN" altLang="en-US" sz="2000" dirty="0">
                <a:solidFill>
                  <a:schemeClr val="tx1"/>
                </a:solidFill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</a:rPr>
              <a:t>2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，如何在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个</a:t>
            </a:r>
            <a:r>
              <a:rPr lang="en-US" altLang="zh-CN" sz="2000" dirty="0">
                <a:solidFill>
                  <a:schemeClr val="tx1"/>
                </a:solidFill>
              </a:rPr>
              <a:t>CLK</a:t>
            </a:r>
            <a:r>
              <a:rPr lang="zh-CN" altLang="en-US" sz="2000" dirty="0">
                <a:solidFill>
                  <a:schemeClr val="tx1"/>
                </a:solidFill>
              </a:rPr>
              <a:t>内完成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写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2383205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82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 Box 201"/>
          <p:cNvSpPr txBox="1">
            <a:spLocks noChangeArrowheads="1"/>
          </p:cNvSpPr>
          <p:nvPr/>
        </p:nvSpPr>
        <p:spPr bwMode="auto">
          <a:xfrm>
            <a:off x="2051721" y="6032321"/>
            <a:ext cx="2736303" cy="349007"/>
          </a:xfrm>
          <a:prstGeom prst="rect">
            <a:avLst/>
          </a:prstGeom>
          <a:solidFill>
            <a:srgbClr val="CCFFFF">
              <a:alpha val="80000"/>
            </a:srgbClr>
          </a:solidFill>
          <a:ln w="9525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 lIns="18000" tIns="10800" rIns="18000" bIns="10800" anchor="ctr" anchorCtr="0">
            <a:noAutofit/>
          </a:bodyPr>
          <a:lstStyle/>
          <a:p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1" name="Text Box 201"/>
          <p:cNvSpPr txBox="1">
            <a:spLocks noChangeArrowheads="1"/>
          </p:cNvSpPr>
          <p:nvPr/>
        </p:nvSpPr>
        <p:spPr bwMode="auto">
          <a:xfrm>
            <a:off x="6444208" y="5517232"/>
            <a:ext cx="194421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6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 err="1">
                <a:solidFill>
                  <a:schemeClr val="tx1"/>
                </a:solidFill>
              </a:rPr>
              <a:t>z</a:t>
            </a:r>
            <a:r>
              <a:rPr lang="en-US" altLang="zh-CN" baseline="-16000" dirty="0" err="1">
                <a:solidFill>
                  <a:schemeClr val="tx1"/>
                </a:solidFill>
              </a:rPr>
              <a:t>n</a:t>
            </a:r>
            <a:endParaRPr lang="en-US" altLang="zh-CN" baseline="-16000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77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*无符号乘法的控制流程：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40" name="组合 139"/>
          <p:cNvGrpSpPr/>
          <p:nvPr/>
        </p:nvGrpSpPr>
        <p:grpSpPr>
          <a:xfrm>
            <a:off x="1259632" y="980728"/>
            <a:ext cx="5739392" cy="4536504"/>
            <a:chOff x="1403648" y="1268760"/>
            <a:chExt cx="5739392" cy="4536504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761237" y="3506158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275856" y="2420888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11" name="Text Box 91"/>
            <p:cNvSpPr txBox="1">
              <a:spLocks noChangeArrowheads="1"/>
            </p:cNvSpPr>
            <p:nvPr/>
          </p:nvSpPr>
          <p:spPr bwMode="auto">
            <a:xfrm>
              <a:off x="3059956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5" name="Text Box 96"/>
            <p:cNvSpPr txBox="1">
              <a:spLocks noChangeArrowheads="1"/>
            </p:cNvSpPr>
            <p:nvPr/>
          </p:nvSpPr>
          <p:spPr bwMode="auto">
            <a:xfrm>
              <a:off x="1403648" y="2980951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22" name="Text Box 109"/>
            <p:cNvSpPr txBox="1">
              <a:spLocks noChangeArrowheads="1"/>
            </p:cNvSpPr>
            <p:nvPr/>
          </p:nvSpPr>
          <p:spPr bwMode="auto">
            <a:xfrm>
              <a:off x="2293728" y="3695709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rgbClr val="990099"/>
                  </a:solidFill>
                </a:rPr>
                <a:t>带进位</a:t>
              </a:r>
              <a:r>
                <a:rPr lang="zh-CN" altLang="en-US" sz="2000" dirty="0">
                  <a:solidFill>
                    <a:schemeClr val="tx1"/>
                  </a:solidFill>
                </a:rPr>
                <a:t>的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23" name="Text Box 110"/>
            <p:cNvSpPr txBox="1">
              <a:spLocks noChangeArrowheads="1"/>
            </p:cNvSpPr>
            <p:nvPr/>
          </p:nvSpPr>
          <p:spPr bwMode="auto">
            <a:xfrm>
              <a:off x="3371430" y="4293096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40" name="六边形 39"/>
            <p:cNvSpPr/>
            <p:nvPr/>
          </p:nvSpPr>
          <p:spPr bwMode="auto">
            <a:xfrm>
              <a:off x="1475656" y="1268760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无符号乘法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1" name="Text Box 85"/>
            <p:cNvSpPr txBox="1">
              <a:spLocks noChangeArrowheads="1"/>
            </p:cNvSpPr>
            <p:nvPr/>
          </p:nvSpPr>
          <p:spPr bwMode="auto">
            <a:xfrm>
              <a:off x="3143070" y="1844824"/>
              <a:ext cx="2197425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直接箭头连接符 46"/>
            <p:cNvCxnSpPr>
              <a:endCxn id="41" idx="0"/>
            </p:cNvCxnSpPr>
            <p:nvPr/>
          </p:nvCxnSpPr>
          <p:spPr bwMode="auto">
            <a:xfrm>
              <a:off x="4241783" y="1628800"/>
              <a:ext cx="0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0" name="直接箭头连接符 49"/>
            <p:cNvCxnSpPr>
              <a:endCxn id="7" idx="0"/>
            </p:cNvCxnSpPr>
            <p:nvPr/>
          </p:nvCxnSpPr>
          <p:spPr bwMode="auto">
            <a:xfrm flipH="1">
              <a:off x="4247964" y="2178050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3" name="直接箭头连接符 52"/>
            <p:cNvCxnSpPr>
              <a:stCxn id="7" idx="1"/>
              <a:endCxn id="15" idx="0"/>
            </p:cNvCxnSpPr>
            <p:nvPr/>
          </p:nvCxnSpPr>
          <p:spPr bwMode="auto">
            <a:xfrm rot="10800000" flipV="1">
              <a:off x="2761238" y="2636911"/>
              <a:ext cx="514618" cy="344039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9" name="Text Box 96"/>
            <p:cNvSpPr txBox="1">
              <a:spLocks noChangeArrowheads="1"/>
            </p:cNvSpPr>
            <p:nvPr/>
          </p:nvSpPr>
          <p:spPr bwMode="auto">
            <a:xfrm>
              <a:off x="4445832" y="2975629"/>
              <a:ext cx="2697208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62" name="直接箭头连接符 52"/>
            <p:cNvCxnSpPr>
              <a:stCxn id="7" idx="3"/>
              <a:endCxn id="59" idx="0"/>
            </p:cNvCxnSpPr>
            <p:nvPr/>
          </p:nvCxnSpPr>
          <p:spPr bwMode="auto">
            <a:xfrm>
              <a:off x="5220072" y="2636912"/>
              <a:ext cx="574364" cy="338717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65" name="Text Box 91"/>
            <p:cNvSpPr txBox="1">
              <a:spLocks noChangeArrowheads="1"/>
            </p:cNvSpPr>
            <p:nvPr/>
          </p:nvSpPr>
          <p:spPr bwMode="auto">
            <a:xfrm>
              <a:off x="5220072" y="242088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66" name="直接箭头连接符 65"/>
            <p:cNvCxnSpPr>
              <a:stCxn id="15" idx="2"/>
            </p:cNvCxnSpPr>
            <p:nvPr/>
          </p:nvCxnSpPr>
          <p:spPr bwMode="auto">
            <a:xfrm>
              <a:off x="2761238" y="3339726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69" name="直接箭头连接符 68"/>
            <p:cNvCxnSpPr>
              <a:stCxn id="59" idx="2"/>
            </p:cNvCxnSpPr>
            <p:nvPr/>
          </p:nvCxnSpPr>
          <p:spPr bwMode="auto">
            <a:xfrm>
              <a:off x="5794436" y="3334404"/>
              <a:ext cx="0" cy="17175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2" name="直接箭头连接符 91"/>
            <p:cNvCxnSpPr/>
            <p:nvPr/>
          </p:nvCxnSpPr>
          <p:spPr bwMode="auto">
            <a:xfrm>
              <a:off x="4235601" y="3506158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4" name="直接箭头连接符 93"/>
            <p:cNvCxnSpPr>
              <a:stCxn id="22" idx="2"/>
              <a:endCxn id="23" idx="0"/>
            </p:cNvCxnSpPr>
            <p:nvPr/>
          </p:nvCxnSpPr>
          <p:spPr bwMode="auto">
            <a:xfrm flipH="1">
              <a:off x="4259747" y="4056072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96" name="直接箭头连接符 95"/>
            <p:cNvCxnSpPr>
              <a:stCxn id="23" idx="2"/>
              <a:endCxn id="101" idx="0"/>
            </p:cNvCxnSpPr>
            <p:nvPr/>
          </p:nvCxnSpPr>
          <p:spPr bwMode="auto">
            <a:xfrm>
              <a:off x="4259747" y="4653136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01" name="AutoShape 87"/>
            <p:cNvSpPr>
              <a:spLocks noChangeArrowheads="1"/>
            </p:cNvSpPr>
            <p:nvPr/>
          </p:nvSpPr>
          <p:spPr bwMode="auto">
            <a:xfrm>
              <a:off x="3371430" y="4847837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105" name="直接箭头连接符 52"/>
            <p:cNvCxnSpPr>
              <a:stCxn id="101" idx="1"/>
            </p:cNvCxnSpPr>
            <p:nvPr/>
          </p:nvCxnSpPr>
          <p:spPr bwMode="auto">
            <a:xfrm rot="10800000" flipH="1">
              <a:off x="3371430" y="2276873"/>
              <a:ext cx="876720" cy="2740983"/>
            </a:xfrm>
            <a:prstGeom prst="bentConnector4">
              <a:avLst>
                <a:gd name="adj1" fmla="val -236843"/>
                <a:gd name="adj2" fmla="val 10013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5" name="Text Box 91"/>
            <p:cNvSpPr txBox="1">
              <a:spLocks noChangeArrowheads="1"/>
            </p:cNvSpPr>
            <p:nvPr/>
          </p:nvSpPr>
          <p:spPr bwMode="auto">
            <a:xfrm>
              <a:off x="3131840" y="4806510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16" name="直接箭头连接符 115"/>
            <p:cNvCxnSpPr>
              <a:stCxn id="101" idx="2"/>
            </p:cNvCxnSpPr>
            <p:nvPr/>
          </p:nvCxnSpPr>
          <p:spPr bwMode="auto">
            <a:xfrm flipH="1">
              <a:off x="4259746" y="5187873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18" name="六边形 117"/>
            <p:cNvSpPr/>
            <p:nvPr/>
          </p:nvSpPr>
          <p:spPr bwMode="auto">
            <a:xfrm>
              <a:off x="2987949" y="5445224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4" name="Text Box 91"/>
            <p:cNvSpPr txBox="1">
              <a:spLocks noChangeArrowheads="1"/>
            </p:cNvSpPr>
            <p:nvPr/>
          </p:nvSpPr>
          <p:spPr bwMode="auto">
            <a:xfrm>
              <a:off x="4068068" y="5188828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</p:grpSp>
      <p:grpSp>
        <p:nvGrpSpPr>
          <p:cNvPr id="150" name="组合 149"/>
          <p:cNvGrpSpPr/>
          <p:nvPr/>
        </p:nvGrpSpPr>
        <p:grpSpPr>
          <a:xfrm>
            <a:off x="7166097" y="2132856"/>
            <a:ext cx="1149750" cy="1584176"/>
            <a:chOff x="6950073" y="2420888"/>
            <a:chExt cx="1149750" cy="1584176"/>
          </a:xfrm>
        </p:grpSpPr>
        <p:sp>
          <p:nvSpPr>
            <p:cNvPr id="142" name="Text Box 139"/>
            <p:cNvSpPr txBox="1">
              <a:spLocks noChangeArrowheads="1"/>
            </p:cNvSpPr>
            <p:nvPr/>
          </p:nvSpPr>
          <p:spPr bwMode="auto">
            <a:xfrm>
              <a:off x="7452121" y="242088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3" name="Text Box 140"/>
            <p:cNvSpPr txBox="1">
              <a:spLocks noChangeArrowheads="1"/>
            </p:cNvSpPr>
            <p:nvPr/>
          </p:nvSpPr>
          <p:spPr bwMode="auto">
            <a:xfrm>
              <a:off x="7452121" y="2924944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4" name="Text Box 141"/>
            <p:cNvSpPr txBox="1">
              <a:spLocks noChangeArrowheads="1"/>
            </p:cNvSpPr>
            <p:nvPr/>
          </p:nvSpPr>
          <p:spPr bwMode="auto">
            <a:xfrm>
              <a:off x="7452320" y="3717726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145" name="Line 142"/>
            <p:cNvSpPr>
              <a:spLocks noChangeShapeType="1"/>
            </p:cNvSpPr>
            <p:nvPr/>
          </p:nvSpPr>
          <p:spPr bwMode="auto">
            <a:xfrm flipH="1">
              <a:off x="6950073" y="2636912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AutoShape 144"/>
            <p:cNvSpPr>
              <a:spLocks/>
            </p:cNvSpPr>
            <p:nvPr/>
          </p:nvSpPr>
          <p:spPr bwMode="auto">
            <a:xfrm rot="10800000">
              <a:off x="8028583" y="2564904"/>
              <a:ext cx="71240" cy="1367979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8" name="Line 146"/>
            <p:cNvSpPr>
              <a:spLocks noChangeShapeType="1"/>
            </p:cNvSpPr>
            <p:nvPr/>
          </p:nvSpPr>
          <p:spPr bwMode="auto">
            <a:xfrm flipH="1">
              <a:off x="6950073" y="314096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147"/>
            <p:cNvSpPr>
              <a:spLocks noChangeShapeType="1"/>
            </p:cNvSpPr>
            <p:nvPr/>
          </p:nvSpPr>
          <p:spPr bwMode="auto">
            <a:xfrm flipH="1">
              <a:off x="6950073" y="3861048"/>
              <a:ext cx="431800" cy="0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60" name="Text Box 201"/>
          <p:cNvSpPr txBox="1">
            <a:spLocks noChangeArrowheads="1"/>
          </p:cNvSpPr>
          <p:nvPr/>
        </p:nvSpPr>
        <p:spPr bwMode="auto">
          <a:xfrm>
            <a:off x="179511" y="5539298"/>
            <a:ext cx="6696745" cy="9387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zh-CN" altLang="en-US" dirty="0">
                <a:solidFill>
                  <a:schemeClr val="tx1"/>
                </a:solidFill>
              </a:rPr>
              <a:t>设乘积为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/>
            <a:r>
              <a:rPr lang="en-US" altLang="zh-CN" sz="2000" dirty="0">
                <a:solidFill>
                  <a:schemeClr val="tx1"/>
                </a:solidFill>
              </a:rPr>
              <a:t>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←乘法结果＝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位时需判断，如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=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r>
              <a:rPr lang="en-US" altLang="zh-CN" sz="2000" dirty="0">
                <a:solidFill>
                  <a:schemeClr val="tx1"/>
                </a:solidFill>
              </a:rPr>
              <a:t>*</a:t>
            </a:r>
            <a:r>
              <a:rPr lang="en-US" altLang="zh-CN" sz="2000" dirty="0" err="1">
                <a:solidFill>
                  <a:schemeClr val="tx1"/>
                </a:solidFill>
              </a:rPr>
              <a:t>int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163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622887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6" name="AutoShape 9">
            <a:hlinkClick r:id="rId4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54" name="组合 53"/>
          <p:cNvGrpSpPr/>
          <p:nvPr/>
        </p:nvGrpSpPr>
        <p:grpSpPr>
          <a:xfrm>
            <a:off x="5715865" y="2960861"/>
            <a:ext cx="1951910" cy="1392703"/>
            <a:chOff x="5298232" y="-1710738"/>
            <a:chExt cx="1951910" cy="1392703"/>
          </a:xfrm>
        </p:grpSpPr>
        <p:sp>
          <p:nvSpPr>
            <p:cNvPr id="55" name="Text Box 178"/>
            <p:cNvSpPr txBox="1">
              <a:spLocks noChangeArrowheads="1"/>
            </p:cNvSpPr>
            <p:nvPr/>
          </p:nvSpPr>
          <p:spPr bwMode="auto">
            <a:xfrm>
              <a:off x="5298232" y="-660477"/>
              <a:ext cx="1951910" cy="34244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位加法→有进位</a:t>
              </a:r>
            </a:p>
          </p:txBody>
        </p:sp>
        <p:cxnSp>
          <p:nvCxnSpPr>
            <p:cNvPr id="56" name="直接箭头连接符 12"/>
            <p:cNvCxnSpPr/>
            <p:nvPr/>
          </p:nvCxnSpPr>
          <p:spPr bwMode="auto">
            <a:xfrm>
              <a:off x="6026575" y="-1710738"/>
              <a:ext cx="473013" cy="105026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H="1" flipV="1">
              <a:off x="5341087" y="-903559"/>
              <a:ext cx="322626" cy="250988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48" name="Text Box 99"/>
          <p:cNvSpPr txBox="1">
            <a:spLocks noChangeArrowheads="1"/>
          </p:cNvSpPr>
          <p:nvPr/>
        </p:nvSpPr>
        <p:spPr bwMode="auto">
          <a:xfrm>
            <a:off x="5868144" y="4578513"/>
            <a:ext cx="3168920" cy="9387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2175" indent="-892175"/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位无符号乘法求</a:t>
            </a:r>
            <a:r>
              <a:rPr lang="en-US" altLang="zh-CN" sz="2200" dirty="0">
                <a:solidFill>
                  <a:schemeClr val="tx1"/>
                </a:solidFill>
              </a:rPr>
              <a:t>[2×3]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无</a:t>
            </a:r>
            <a:endParaRPr lang="en-US" altLang="zh-CN" sz="22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4180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75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8" dur="750"/>
                                        <p:tgtEl>
                                          <p:spTgt spid="1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 animBg="1"/>
      <p:bldP spid="161" grpId="0"/>
      <p:bldP spid="160" grpId="0"/>
      <p:bldP spid="48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78</a:t>
            </a:fld>
            <a:endParaRPr lang="en-US" altLang="zh-CN"/>
          </a:p>
        </p:txBody>
      </p:sp>
      <p:sp>
        <p:nvSpPr>
          <p:cNvPr id="3" name="Text Box 253"/>
          <p:cNvSpPr txBox="1">
            <a:spLocks noChangeArrowheads="1"/>
          </p:cNvSpPr>
          <p:nvPr/>
        </p:nvSpPr>
        <p:spPr bwMode="auto">
          <a:xfrm>
            <a:off x="179388" y="282714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、原码定点乘法运算</a:t>
            </a:r>
            <a:endParaRPr lang="zh-CN" altLang="en-US" sz="2000" dirty="0">
              <a:solidFill>
                <a:srgbClr val="FF3399"/>
              </a:solidFill>
            </a:endParaRP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764704"/>
            <a:ext cx="87851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accent2"/>
              </a:solidFill>
            </a:endParaRPr>
          </a:p>
        </p:txBody>
      </p:sp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1763688" y="1268760"/>
            <a:ext cx="7377608" cy="1413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en-US" altLang="zh-CN" baseline="-18000" dirty="0">
                <a:solidFill>
                  <a:srgbClr val="990099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…b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求乘积符号，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b</a:t>
            </a:r>
            <a:r>
              <a:rPr lang="en-US" altLang="zh-CN" baseline="-18000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，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②</a:t>
            </a:r>
            <a:r>
              <a:rPr lang="zh-CN" altLang="en-US" dirty="0">
                <a:solidFill>
                  <a:schemeClr val="tx1"/>
                </a:solidFill>
              </a:rPr>
              <a:t>求乘积数值，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z</a:t>
            </a:r>
            <a:r>
              <a:rPr lang="en-US" altLang="zh-CN" baseline="-18000" dirty="0">
                <a:solidFill>
                  <a:schemeClr val="tx1"/>
                </a:solidFill>
              </a:rPr>
              <a:t>2n-2</a:t>
            </a:r>
            <a:r>
              <a:rPr lang="en-US" altLang="zh-CN" dirty="0">
                <a:solidFill>
                  <a:schemeClr val="tx1"/>
                </a:solidFill>
              </a:rPr>
              <a:t>…z</a:t>
            </a:r>
            <a:r>
              <a:rPr lang="en-US" altLang="zh-CN" baseline="-18000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rgbClr val="990099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aphicFrame>
        <p:nvGraphicFramePr>
          <p:cNvPr id="29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8997995"/>
              </p:ext>
            </p:extLst>
          </p:nvPr>
        </p:nvGraphicFramePr>
        <p:xfrm>
          <a:off x="1403648" y="4652973"/>
          <a:ext cx="7488832" cy="1108883"/>
        </p:xfrm>
        <a:graphic>
          <a:graphicData uri="http://schemas.openxmlformats.org/drawingml/2006/table">
            <a:tbl>
              <a:tblPr/>
              <a:tblGrid>
                <a:gridCol w="10081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2453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带进位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|A|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0" name="Text Box 200"/>
          <p:cNvSpPr txBox="1">
            <a:spLocks noChangeArrowheads="1"/>
          </p:cNvSpPr>
          <p:nvPr/>
        </p:nvSpPr>
        <p:spPr bwMode="auto">
          <a:xfrm>
            <a:off x="3203848" y="4055730"/>
            <a:ext cx="540060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n-1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1" name="Text Box 200"/>
          <p:cNvSpPr txBox="1">
            <a:spLocks noChangeArrowheads="1"/>
          </p:cNvSpPr>
          <p:nvPr/>
        </p:nvSpPr>
        <p:spPr bwMode="auto">
          <a:xfrm>
            <a:off x="3203848" y="5833864"/>
            <a:ext cx="5256584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</a:rPr>
              <a:t>整数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u="sng" dirty="0">
                <a:solidFill>
                  <a:srgbClr val="990099"/>
                </a:solidFill>
              </a:rPr>
              <a:t>高位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zh-CN" altLang="en-US" u="sng" dirty="0">
                <a:solidFill>
                  <a:schemeClr val="tx1"/>
                </a:solidFill>
              </a:rPr>
              <a:t>小数</a:t>
            </a:r>
            <a:r>
              <a:rPr lang="zh-CN" altLang="en-US" dirty="0">
                <a:solidFill>
                  <a:schemeClr val="tx1"/>
                </a:solidFill>
              </a:rPr>
              <a:t>乘法</a:t>
            </a:r>
            <a:r>
              <a:rPr lang="zh-CN" altLang="en-US" u="sng" dirty="0">
                <a:solidFill>
                  <a:srgbClr val="990099"/>
                </a:solidFill>
              </a:rPr>
              <a:t>低位</a:t>
            </a:r>
            <a:r>
              <a:rPr lang="zh-CN" altLang="en-US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32" name="Text Box 267"/>
          <p:cNvSpPr txBox="1">
            <a:spLocks noChangeArrowheads="1"/>
          </p:cNvSpPr>
          <p:nvPr/>
        </p:nvSpPr>
        <p:spPr bwMode="auto">
          <a:xfrm>
            <a:off x="2555651" y="3090009"/>
            <a:ext cx="6336829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spc="-50" dirty="0">
                <a:solidFill>
                  <a:schemeClr val="tx1"/>
                </a:solidFill>
              </a:rPr>
              <a:t>P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</a:t>
            </a:r>
            <a:r>
              <a:rPr lang="zh-CN" altLang="en-US" spc="-50" dirty="0">
                <a:solidFill>
                  <a:schemeClr val="tx1"/>
                </a:solidFill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</a:rPr>
              <a:t>(P</a:t>
            </a:r>
            <a:r>
              <a:rPr lang="en-US" altLang="zh-CN" spc="-50" baseline="-20000" dirty="0">
                <a:solidFill>
                  <a:schemeClr val="tx1"/>
                </a:solidFill>
              </a:rPr>
              <a:t>i-1</a:t>
            </a:r>
            <a:r>
              <a:rPr lang="zh-CN" altLang="en-US" spc="-50" dirty="0">
                <a:solidFill>
                  <a:schemeClr val="tx1"/>
                </a:solidFill>
              </a:rPr>
              <a:t>＋</a:t>
            </a:r>
            <a:r>
              <a:rPr lang="en-US" altLang="zh-CN" spc="-50" dirty="0">
                <a:solidFill>
                  <a:schemeClr val="tx1"/>
                </a:solidFill>
              </a:rPr>
              <a:t>|A|×b</a:t>
            </a:r>
            <a:r>
              <a:rPr lang="en-US" altLang="zh-CN" spc="-50" baseline="-16000" dirty="0">
                <a:solidFill>
                  <a:schemeClr val="tx1"/>
                </a:solidFill>
              </a:rPr>
              <a:t>i-1</a:t>
            </a:r>
            <a:r>
              <a:rPr lang="en-US" altLang="zh-CN" spc="-50" dirty="0">
                <a:solidFill>
                  <a:schemeClr val="tx1"/>
                </a:solidFill>
              </a:rPr>
              <a:t>)×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n-1</a:t>
            </a:r>
            <a:r>
              <a:rPr lang="zh-CN" altLang="en-US" dirty="0">
                <a:solidFill>
                  <a:schemeClr val="tx1"/>
                </a:solidFill>
              </a:rPr>
              <a:t>位加法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，仅计算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~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en-US" altLang="zh-CN" baseline="-16000" dirty="0">
                <a:solidFill>
                  <a:schemeClr val="tx1"/>
                </a:solidFill>
              </a:rPr>
              <a:t>n-1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rgbClr val="990099"/>
                </a:solidFill>
              </a:rPr>
              <a:t>P</a:t>
            </a:r>
            <a:r>
              <a:rPr lang="en-US" altLang="zh-CN" sz="2000" baseline="-20000" dirty="0">
                <a:solidFill>
                  <a:srgbClr val="990099"/>
                </a:solidFill>
              </a:rPr>
              <a:t>1</a:t>
            </a:r>
            <a:r>
              <a:rPr lang="en-US" altLang="zh-CN" sz="2000" dirty="0">
                <a:solidFill>
                  <a:srgbClr val="990099"/>
                </a:solidFill>
                <a:latin typeface="+mn-lt"/>
              </a:rPr>
              <a:t>~</a:t>
            </a:r>
            <a:r>
              <a:rPr lang="en-US" altLang="zh-CN" sz="2000" dirty="0">
                <a:solidFill>
                  <a:srgbClr val="990099"/>
                </a:solidFill>
              </a:rPr>
              <a:t>P</a:t>
            </a:r>
            <a:r>
              <a:rPr lang="en-US" altLang="zh-CN" sz="2000" baseline="-16000" dirty="0">
                <a:solidFill>
                  <a:srgbClr val="990099"/>
                </a:solidFill>
              </a:rPr>
              <a:t>n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37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190839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8" name="AutoShape 9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2987824" y="6453336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1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19" name="Text Box 200"/>
          <p:cNvSpPr txBox="1">
            <a:spLocks noChangeArrowheads="1"/>
          </p:cNvSpPr>
          <p:nvPr/>
        </p:nvSpPr>
        <p:spPr bwMode="auto">
          <a:xfrm>
            <a:off x="179512" y="5818801"/>
            <a:ext cx="3240360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spcBef>
                <a:spcPts val="1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扩展实现方法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4" name="Text Box 200"/>
          <p:cNvSpPr txBox="1">
            <a:spLocks noChangeArrowheads="1"/>
          </p:cNvSpPr>
          <p:nvPr/>
        </p:nvSpPr>
        <p:spPr bwMode="auto">
          <a:xfrm>
            <a:off x="3018241" y="2708920"/>
            <a:ext cx="3641991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04863" indent="-804863"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乘积</a:t>
            </a:r>
            <a:r>
              <a:rPr lang="zh-CN" altLang="en-US" sz="2000" dirty="0">
                <a:solidFill>
                  <a:schemeClr val="tx1"/>
                </a:solidFill>
              </a:rPr>
              <a:t>为什么要扩展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位？</a:t>
            </a:r>
          </a:p>
        </p:txBody>
      </p:sp>
      <p:sp>
        <p:nvSpPr>
          <p:cNvPr id="16" name="Text Box 200"/>
          <p:cNvSpPr txBox="1">
            <a:spLocks noChangeArrowheads="1"/>
          </p:cNvSpPr>
          <p:nvPr/>
        </p:nvSpPr>
        <p:spPr bwMode="auto">
          <a:xfrm>
            <a:off x="179512" y="1268760"/>
            <a:ext cx="3240360" cy="3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accent2"/>
                </a:solidFill>
              </a:rPr>
              <a:t>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5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相乘实现方法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</p:txBody>
      </p:sp>
      <p:sp>
        <p:nvSpPr>
          <p:cNvPr id="17" name="AutoShape 29"/>
          <p:cNvSpPr>
            <a:spLocks/>
          </p:cNvSpPr>
          <p:nvPr/>
        </p:nvSpPr>
        <p:spPr bwMode="auto">
          <a:xfrm>
            <a:off x="5508104" y="476672"/>
            <a:ext cx="1728192" cy="324000"/>
          </a:xfrm>
          <a:prstGeom prst="borderCallout2">
            <a:avLst>
              <a:gd name="adj1" fmla="val 50290"/>
              <a:gd name="adj2" fmla="val 101026"/>
              <a:gd name="adj3" fmla="val 52700"/>
              <a:gd name="adj4" fmla="val 109648"/>
              <a:gd name="adj5" fmla="val 124274"/>
              <a:gd name="adj6" fmla="val 116588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表示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存储所需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21384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9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30" grpId="0"/>
      <p:bldP spid="31" grpId="0"/>
      <p:bldP spid="32" grpId="0"/>
      <p:bldP spid="19" grpId="0"/>
      <p:bldP spid="34" grpId="0" animBg="1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79</a:t>
            </a:fld>
            <a:endParaRPr lang="en-US" altLang="zh-CN" dirty="0"/>
          </a:p>
        </p:txBody>
      </p:sp>
      <p:sp>
        <p:nvSpPr>
          <p:cNvPr id="6" name="Text Box 99"/>
          <p:cNvSpPr txBox="1">
            <a:spLocks noChangeArrowheads="1"/>
          </p:cNvSpPr>
          <p:nvPr/>
        </p:nvSpPr>
        <p:spPr bwMode="auto">
          <a:xfrm>
            <a:off x="179512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4—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，用原码乘法求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endParaRPr lang="en-US" altLang="zh-CN" baseline="-18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Text Box 100"/>
          <p:cNvSpPr txBox="1">
            <a:spLocks noChangeArrowheads="1"/>
          </p:cNvSpPr>
          <p:nvPr/>
        </p:nvSpPr>
        <p:spPr bwMode="auto">
          <a:xfrm>
            <a:off x="1398438" y="757153"/>
            <a:ext cx="7422034" cy="13960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=1110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|A|=111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|B|=110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S</a:t>
            </a:r>
            <a:r>
              <a:rPr lang="en-US" altLang="zh-CN" baseline="-18000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b="0" dirty="0">
                <a:solidFill>
                  <a:schemeClr val="tx1"/>
                </a:solidFill>
                <a:sym typeface="Symbol"/>
              </a:rPr>
              <a:t>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|A|×|B|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同例</a:t>
            </a:r>
            <a:r>
              <a:rPr lang="en-US" altLang="zh-CN" sz="2000" dirty="0">
                <a:solidFill>
                  <a:schemeClr val="tx1"/>
                </a:solidFill>
              </a:rPr>
              <a:t>3[</a:t>
            </a:r>
            <a:r>
              <a:rPr lang="zh-CN" altLang="en-US" sz="2000" dirty="0">
                <a:solidFill>
                  <a:schemeClr val="tx1"/>
                </a:solidFill>
              </a:rPr>
              <a:t>循环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])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扩展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位＝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rgbClr val="990099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101010</a:t>
            </a:r>
            <a:endParaRPr lang="en-US" altLang="zh-CN" dirty="0">
              <a:solidFill>
                <a:srgbClr val="990099"/>
              </a:solidFill>
            </a:endParaRPr>
          </a:p>
        </p:txBody>
      </p:sp>
      <p:sp>
        <p:nvSpPr>
          <p:cNvPr id="9" name="Text Box 201"/>
          <p:cNvSpPr txBox="1">
            <a:spLocks noChangeArrowheads="1"/>
          </p:cNvSpPr>
          <p:nvPr/>
        </p:nvSpPr>
        <p:spPr bwMode="auto">
          <a:xfrm>
            <a:off x="179512" y="2067174"/>
            <a:ext cx="8856984" cy="26915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*原码乘法的逻辑实现：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rgbClr val="990099"/>
                </a:solidFill>
              </a:rPr>
              <a:t>n-1</a:t>
            </a:r>
            <a:r>
              <a:rPr lang="zh-CN" altLang="en-US" dirty="0">
                <a:solidFill>
                  <a:srgbClr val="990099"/>
                </a:solidFill>
              </a:rPr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chemeClr val="tx1"/>
                </a:solidFill>
              </a:rPr>
              <a:t>判断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加法</a:t>
            </a:r>
            <a:r>
              <a:rPr lang="en-US" altLang="zh-CN" u="sng" dirty="0">
                <a:solidFill>
                  <a:schemeClr val="tx1"/>
                </a:solidFill>
              </a:rPr>
              <a:t>-</a:t>
            </a:r>
            <a:r>
              <a:rPr lang="zh-CN" altLang="en-US" u="sng" dirty="0">
                <a:solidFill>
                  <a:schemeClr val="tx1"/>
                </a:solidFill>
              </a:rPr>
              <a:t>移位</a:t>
            </a:r>
            <a:r>
              <a:rPr lang="zh-CN" altLang="en-US" dirty="0">
                <a:solidFill>
                  <a:srgbClr val="990099"/>
                </a:solidFill>
              </a:rPr>
              <a:t>等</a:t>
            </a:r>
            <a:r>
              <a:rPr lang="zh-CN" altLang="en-US" dirty="0">
                <a:solidFill>
                  <a:schemeClr val="tx1"/>
                </a:solidFill>
              </a:rPr>
              <a:t>操作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不是</a:t>
            </a:r>
            <a:r>
              <a:rPr lang="en-US" altLang="zh-CN" sz="2000" dirty="0">
                <a:solidFill>
                  <a:schemeClr val="tx1"/>
                </a:solidFill>
              </a:rPr>
              <a:t>n</a:t>
            </a:r>
            <a:r>
              <a:rPr lang="zh-CN" altLang="en-US" sz="2000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chemeClr val="tx1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③加法</a:t>
            </a:r>
            <a:r>
              <a:rPr lang="zh-CN" altLang="en-US" u="sng" dirty="0">
                <a:solidFill>
                  <a:schemeClr val="tx1"/>
                </a:solidFill>
              </a:rPr>
              <a:t>为</a:t>
            </a:r>
            <a:r>
              <a:rPr lang="en-US" altLang="zh-CN" u="sng" dirty="0">
                <a:solidFill>
                  <a:schemeClr val="tx1"/>
                </a:solidFill>
              </a:rPr>
              <a:t>n</a:t>
            </a:r>
            <a:r>
              <a:rPr lang="zh-CN" altLang="en-US" u="sng" dirty="0">
                <a:solidFill>
                  <a:schemeClr val="tx1"/>
                </a:solidFill>
              </a:rPr>
              <a:t>位</a:t>
            </a:r>
            <a:r>
              <a:rPr lang="zh-CN" altLang="en-US" spc="-100" dirty="0">
                <a:solidFill>
                  <a:schemeClr val="tx1"/>
                </a:solidFill>
              </a:rPr>
              <a:t>，部分积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逻辑右移</a:t>
            </a:r>
            <a:r>
              <a:rPr lang="en-US" altLang="zh-CN" sz="2000" spc="-100" dirty="0">
                <a:solidFill>
                  <a:schemeClr val="tx1"/>
                </a:solidFill>
              </a:rPr>
              <a:t>(</a:t>
            </a:r>
            <a:r>
              <a:rPr lang="zh-CN" altLang="en-US" sz="2000" spc="-100" dirty="0">
                <a:solidFill>
                  <a:srgbClr val="990099"/>
                </a:solidFill>
              </a:rPr>
              <a:t>不是</a:t>
            </a:r>
            <a:r>
              <a:rPr lang="zh-CN" altLang="en-US" sz="2000" spc="-100" dirty="0">
                <a:solidFill>
                  <a:schemeClr val="tx1"/>
                </a:solidFill>
              </a:rPr>
              <a:t>带进位右移</a:t>
            </a:r>
            <a:r>
              <a:rPr lang="en-US" altLang="zh-CN" sz="2000" spc="-1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05000"/>
              </a:lnSpc>
            </a:pPr>
            <a:r>
              <a:rPr lang="zh-CN" altLang="en-US" sz="1800" spc="-100" dirty="0">
                <a:solidFill>
                  <a:schemeClr val="tx1"/>
                </a:solidFill>
              </a:rPr>
              <a:t> </a:t>
            </a:r>
            <a:r>
              <a:rPr lang="en-US" altLang="zh-CN" sz="1800" spc="-100" dirty="0">
                <a:solidFill>
                  <a:schemeClr val="tx1"/>
                </a:solidFill>
              </a:rPr>
              <a:t>                </a:t>
            </a:r>
            <a:r>
              <a:rPr lang="zh-CN" altLang="en-US" sz="1800" spc="-100" dirty="0">
                <a:solidFill>
                  <a:schemeClr val="tx1"/>
                </a:solidFill>
              </a:rPr>
              <a:t>  应为</a:t>
            </a:r>
            <a:r>
              <a:rPr lang="en-US" altLang="zh-CN" sz="18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位</a:t>
            </a:r>
            <a:r>
              <a:rPr lang="zh-CN" altLang="en-US" sz="1800" b="0" dirty="0">
                <a:solidFill>
                  <a:schemeClr val="tx1"/>
                </a:solidFill>
              </a:rPr>
              <a:t>┴</a:t>
            </a:r>
            <a:r>
              <a:rPr lang="zh-CN" altLang="en-US" sz="1800" spc="-100" dirty="0">
                <a:solidFill>
                  <a:schemeClr val="tx1"/>
                </a:solidFill>
              </a:rPr>
              <a:t>→不会产生进位→</a:t>
            </a:r>
            <a:r>
              <a:rPr lang="zh-CN" altLang="en-US" sz="1800" b="0" spc="-100" dirty="0">
                <a:solidFill>
                  <a:schemeClr val="tx1"/>
                </a:solidFill>
              </a:rPr>
              <a:t>┘</a:t>
            </a:r>
            <a:endParaRPr lang="en-US" altLang="zh-CN" sz="1800" b="0" spc="-100" dirty="0">
              <a:solidFill>
                <a:schemeClr val="tx1"/>
              </a:solidFill>
            </a:endParaRPr>
          </a:p>
          <a:p>
            <a:pPr>
              <a:spcBef>
                <a:spcPts val="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1800" b="0" spc="-100" dirty="0">
              <a:solidFill>
                <a:schemeClr val="tx1"/>
              </a:solidFill>
            </a:endParaRPr>
          </a:p>
        </p:txBody>
      </p:sp>
      <p:sp>
        <p:nvSpPr>
          <p:cNvPr id="10" name="Text Box 201"/>
          <p:cNvSpPr txBox="1">
            <a:spLocks noChangeArrowheads="1"/>
          </p:cNvSpPr>
          <p:nvPr/>
        </p:nvSpPr>
        <p:spPr bwMode="auto">
          <a:xfrm>
            <a:off x="1907704" y="4221088"/>
            <a:ext cx="7056784" cy="5133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基于无符号乘法器，增加</a:t>
            </a:r>
            <a:r>
              <a:rPr lang="zh-CN" altLang="en-US" dirty="0">
                <a:solidFill>
                  <a:srgbClr val="990099"/>
                </a:solidFill>
              </a:rPr>
              <a:t>触发器</a:t>
            </a:r>
            <a:r>
              <a:rPr lang="en-US" altLang="zh-CN" dirty="0">
                <a:solidFill>
                  <a:srgbClr val="990099"/>
                </a:solidFill>
              </a:rPr>
              <a:t>S</a:t>
            </a:r>
            <a:r>
              <a:rPr lang="en-US" altLang="zh-CN" baseline="-16000" dirty="0">
                <a:solidFill>
                  <a:srgbClr val="990099"/>
                </a:solidFill>
              </a:rPr>
              <a:t>P</a:t>
            </a:r>
            <a:r>
              <a:rPr lang="zh-CN" altLang="en-US" dirty="0">
                <a:solidFill>
                  <a:schemeClr val="tx1"/>
                </a:solidFill>
              </a:rPr>
              <a:t>及</a:t>
            </a:r>
            <a:r>
              <a:rPr lang="zh-CN" altLang="en-US" dirty="0">
                <a:solidFill>
                  <a:srgbClr val="990099"/>
                </a:solidFill>
              </a:rPr>
              <a:t>相关电路</a:t>
            </a:r>
            <a:endParaRPr lang="en-US" altLang="zh-CN" sz="2000" dirty="0">
              <a:solidFill>
                <a:srgbClr val="990099"/>
              </a:solidFill>
            </a:endParaRPr>
          </a:p>
        </p:txBody>
      </p:sp>
      <p:sp>
        <p:nvSpPr>
          <p:cNvPr id="39" name="Text Box 201"/>
          <p:cNvSpPr txBox="1">
            <a:spLocks noChangeArrowheads="1"/>
          </p:cNvSpPr>
          <p:nvPr/>
        </p:nvSpPr>
        <p:spPr bwMode="auto">
          <a:xfrm>
            <a:off x="179513" y="4653136"/>
            <a:ext cx="442849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*原码</a:t>
            </a:r>
            <a:r>
              <a:rPr lang="zh-CN" altLang="en-US" u="sng" dirty="0">
                <a:solidFill>
                  <a:srgbClr val="C00000"/>
                </a:solidFill>
              </a:rPr>
              <a:t>整数乘法</a:t>
            </a:r>
            <a:r>
              <a:rPr lang="zh-CN" altLang="en-US" dirty="0">
                <a:solidFill>
                  <a:srgbClr val="C00000"/>
                </a:solidFill>
              </a:rPr>
              <a:t>的控制流程：</a:t>
            </a:r>
            <a:endParaRPr lang="en-US" altLang="zh-CN" dirty="0">
              <a:solidFill>
                <a:srgbClr val="C00000"/>
              </a:solidFill>
            </a:endParaRPr>
          </a:p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乘积扩展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zh-CN" altLang="en-US" dirty="0">
                <a:solidFill>
                  <a:schemeClr val="accent2"/>
                </a:solidFill>
              </a:rPr>
              <a:t>位的组织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grpSp>
        <p:nvGrpSpPr>
          <p:cNvPr id="107" name="组合 106"/>
          <p:cNvGrpSpPr/>
          <p:nvPr/>
        </p:nvGrpSpPr>
        <p:grpSpPr>
          <a:xfrm>
            <a:off x="1255041" y="5729758"/>
            <a:ext cx="4829127" cy="723578"/>
            <a:chOff x="971600" y="5585742"/>
            <a:chExt cx="4829127" cy="723578"/>
          </a:xfrm>
        </p:grpSpPr>
        <p:sp>
          <p:nvSpPr>
            <p:cNvPr id="79" name="AutoShape 195"/>
            <p:cNvSpPr>
              <a:spLocks/>
            </p:cNvSpPr>
            <p:nvPr/>
          </p:nvSpPr>
          <p:spPr bwMode="auto">
            <a:xfrm rot="5400000">
              <a:off x="4679847" y="5119590"/>
              <a:ext cx="78361" cy="1725032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80" name="Text Box 197"/>
            <p:cNvSpPr txBox="1">
              <a:spLocks noChangeArrowheads="1"/>
            </p:cNvSpPr>
            <p:nvPr/>
          </p:nvSpPr>
          <p:spPr bwMode="auto">
            <a:xfrm>
              <a:off x="3784503" y="6030218"/>
              <a:ext cx="2015332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2n-2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1" name="Text Box 192"/>
            <p:cNvSpPr txBox="1">
              <a:spLocks noChangeArrowheads="1"/>
            </p:cNvSpPr>
            <p:nvPr/>
          </p:nvSpPr>
          <p:spPr bwMode="auto">
            <a:xfrm>
              <a:off x="971600" y="5589239"/>
              <a:ext cx="1063705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|A|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2" name="Line 194"/>
            <p:cNvSpPr>
              <a:spLocks noChangeShapeType="1"/>
            </p:cNvSpPr>
            <p:nvPr/>
          </p:nvSpPr>
          <p:spPr bwMode="auto">
            <a:xfrm>
              <a:off x="1192215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6" name="Text Box 192"/>
            <p:cNvSpPr txBox="1">
              <a:spLocks noChangeArrowheads="1"/>
            </p:cNvSpPr>
            <p:nvPr/>
          </p:nvSpPr>
          <p:spPr bwMode="auto">
            <a:xfrm>
              <a:off x="2289395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en-US" altLang="zh-CN" sz="1200" baseline="-250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|B|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7" name="Line 194"/>
            <p:cNvSpPr>
              <a:spLocks noChangeShapeType="1"/>
            </p:cNvSpPr>
            <p:nvPr/>
          </p:nvSpPr>
          <p:spPr bwMode="auto">
            <a:xfrm>
              <a:off x="2488359" y="5585742"/>
              <a:ext cx="0" cy="32638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8" name="Text Box 197"/>
            <p:cNvSpPr txBox="1">
              <a:spLocks noChangeArrowheads="1"/>
            </p:cNvSpPr>
            <p:nvPr/>
          </p:nvSpPr>
          <p:spPr bwMode="auto">
            <a:xfrm>
              <a:off x="1089436" y="5943453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RegA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9" name="Text Box 197"/>
            <p:cNvSpPr txBox="1">
              <a:spLocks noChangeArrowheads="1"/>
            </p:cNvSpPr>
            <p:nvPr/>
          </p:nvSpPr>
          <p:spPr bwMode="auto">
            <a:xfrm>
              <a:off x="2416351" y="5943453"/>
              <a:ext cx="863600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RegB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90" name="Text Box 197"/>
            <p:cNvSpPr txBox="1">
              <a:spLocks noChangeArrowheads="1"/>
            </p:cNvSpPr>
            <p:nvPr/>
          </p:nvSpPr>
          <p:spPr bwMode="auto">
            <a:xfrm>
              <a:off x="2020848" y="5589239"/>
              <a:ext cx="251487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×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sp>
          <p:nvSpPr>
            <p:cNvPr id="91" name="Text Box 197"/>
            <p:cNvSpPr txBox="1">
              <a:spLocks noChangeArrowheads="1"/>
            </p:cNvSpPr>
            <p:nvPr/>
          </p:nvSpPr>
          <p:spPr bwMode="auto">
            <a:xfrm>
              <a:off x="3352455" y="5589239"/>
              <a:ext cx="288032" cy="29385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</a:p>
          </p:txBody>
        </p:sp>
        <p:sp>
          <p:nvSpPr>
            <p:cNvPr id="92" name="Text Box 192"/>
            <p:cNvSpPr txBox="1">
              <a:spLocks noChangeArrowheads="1"/>
            </p:cNvSpPr>
            <p:nvPr/>
          </p:nvSpPr>
          <p:spPr bwMode="auto">
            <a:xfrm>
              <a:off x="3640487" y="5589239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200" dirty="0"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800" dirty="0">
                  <a:solidFill>
                    <a:schemeClr val="tx1"/>
                  </a:solidFill>
                </a:rPr>
                <a:t>  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93" name="Line 194"/>
            <p:cNvSpPr>
              <a:spLocks noChangeShapeType="1"/>
            </p:cNvSpPr>
            <p:nvPr/>
          </p:nvSpPr>
          <p:spPr bwMode="auto">
            <a:xfrm>
              <a:off x="3839451" y="5585742"/>
              <a:ext cx="2910" cy="32288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Text Box 191"/>
            <p:cNvSpPr txBox="1">
              <a:spLocks noChangeArrowheads="1"/>
            </p:cNvSpPr>
            <p:nvPr/>
          </p:nvSpPr>
          <p:spPr bwMode="auto">
            <a:xfrm>
              <a:off x="4737667" y="5585742"/>
              <a:ext cx="106306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</a:p>
          </p:txBody>
        </p:sp>
        <p:sp>
          <p:nvSpPr>
            <p:cNvPr id="96" name="Line 194"/>
            <p:cNvSpPr>
              <a:spLocks noChangeShapeType="1"/>
            </p:cNvSpPr>
            <p:nvPr/>
          </p:nvSpPr>
          <p:spPr bwMode="auto">
            <a:xfrm>
              <a:off x="5584703" y="5589239"/>
              <a:ext cx="0" cy="32169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108" name="组合 107"/>
          <p:cNvGrpSpPr/>
          <p:nvPr/>
        </p:nvGrpSpPr>
        <p:grpSpPr>
          <a:xfrm>
            <a:off x="6673085" y="5724871"/>
            <a:ext cx="2160240" cy="728464"/>
            <a:chOff x="6376791" y="5580855"/>
            <a:chExt cx="2160240" cy="728464"/>
          </a:xfrm>
        </p:grpSpPr>
        <p:sp>
          <p:nvSpPr>
            <p:cNvPr id="83" name="Text Box 192"/>
            <p:cNvSpPr txBox="1">
              <a:spLocks noChangeArrowheads="1"/>
            </p:cNvSpPr>
            <p:nvPr/>
          </p:nvSpPr>
          <p:spPr bwMode="auto">
            <a:xfrm>
              <a:off x="6376791" y="5585742"/>
              <a:ext cx="1063060" cy="32288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>
                <a:lnSpc>
                  <a:spcPct val="90000"/>
                </a:lnSpc>
              </a:pPr>
              <a:r>
                <a:rPr lang="en-US" altLang="zh-CN" sz="600" baseline="-25000" dirty="0">
                  <a:solidFill>
                    <a:srgbClr val="FF3399"/>
                  </a:solidFill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  <a:latin typeface="+mn-ea"/>
                  <a:ea typeface="+mn-ea"/>
                </a:rPr>
                <a:t>0</a:t>
              </a:r>
              <a:r>
                <a:rPr lang="en-US" altLang="zh-CN" sz="1800" baseline="-16000" dirty="0">
                  <a:latin typeface="+mn-ea"/>
                  <a:ea typeface="+mn-ea"/>
                </a:rPr>
                <a:t> </a:t>
              </a:r>
              <a:r>
                <a:rPr lang="en-US" altLang="zh-CN" sz="1800" dirty="0">
                  <a:solidFill>
                    <a:srgbClr val="FF3399"/>
                  </a:solidFill>
                </a:rPr>
                <a:t>0</a:t>
              </a:r>
              <a:r>
                <a:rPr lang="en-US" altLang="zh-CN" sz="11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8000" dirty="0">
                  <a:solidFill>
                    <a:schemeClr val="tx1"/>
                  </a:solidFill>
                </a:rPr>
                <a:t>高位</a:t>
              </a:r>
              <a:endParaRPr lang="en-US" altLang="zh-CN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84" name="Line 194"/>
            <p:cNvSpPr>
              <a:spLocks noChangeShapeType="1"/>
            </p:cNvSpPr>
            <p:nvPr/>
          </p:nvSpPr>
          <p:spPr bwMode="auto">
            <a:xfrm>
              <a:off x="6575754" y="5585741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5" name="Line 194"/>
            <p:cNvSpPr>
              <a:spLocks noChangeShapeType="1"/>
            </p:cNvSpPr>
            <p:nvPr/>
          </p:nvSpPr>
          <p:spPr bwMode="auto">
            <a:xfrm>
              <a:off x="6770006" y="5580855"/>
              <a:ext cx="0" cy="322884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8" name="Text Box 191"/>
            <p:cNvSpPr txBox="1">
              <a:spLocks noChangeArrowheads="1"/>
            </p:cNvSpPr>
            <p:nvPr/>
          </p:nvSpPr>
          <p:spPr bwMode="auto">
            <a:xfrm>
              <a:off x="7475701" y="5583993"/>
              <a:ext cx="1061330" cy="32638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zh-CN" altLang="en-US" sz="1800" baseline="-16000" dirty="0">
                  <a:solidFill>
                    <a:schemeClr val="tx1"/>
                  </a:solidFill>
                </a:rPr>
                <a:t>低位</a:t>
              </a:r>
              <a:endParaRPr lang="en-US" altLang="zh-CN" sz="1800" dirty="0">
                <a:solidFill>
                  <a:srgbClr val="FF3399"/>
                </a:solidFill>
              </a:endParaRPr>
            </a:p>
          </p:txBody>
        </p:sp>
        <p:sp>
          <p:nvSpPr>
            <p:cNvPr id="102" name="AutoShape 195"/>
            <p:cNvSpPr>
              <a:spLocks/>
            </p:cNvSpPr>
            <p:nvPr/>
          </p:nvSpPr>
          <p:spPr bwMode="auto">
            <a:xfrm rot="5400000">
              <a:off x="7541617" y="4994123"/>
              <a:ext cx="45719" cy="1943323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  <a:scene3d>
              <a:camera prst="orthographicFront">
                <a:rot lat="0" lon="0" rev="10800000"/>
              </a:camera>
              <a:lightRig rig="threePt" dir="t"/>
            </a:scene3d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03" name="Text Box 197"/>
            <p:cNvSpPr txBox="1">
              <a:spLocks noChangeArrowheads="1"/>
            </p:cNvSpPr>
            <p:nvPr/>
          </p:nvSpPr>
          <p:spPr bwMode="auto">
            <a:xfrm>
              <a:off x="6448800" y="6030217"/>
              <a:ext cx="2075378" cy="27910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2n-1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位的</a:t>
              </a:r>
              <a:r>
                <a:rPr lang="en-US" altLang="zh-CN" sz="1800" dirty="0">
                  <a:solidFill>
                    <a:schemeClr val="tx1"/>
                  </a:solidFill>
                </a:rPr>
                <a:t>|A|×|B|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63" name="直接箭头连接符 12"/>
          <p:cNvCxnSpPr/>
          <p:nvPr/>
        </p:nvCxnSpPr>
        <p:spPr bwMode="auto">
          <a:xfrm flipV="1">
            <a:off x="6013260" y="5527259"/>
            <a:ext cx="70908" cy="154043"/>
          </a:xfrm>
          <a:prstGeom prst="straightConnector1">
            <a:avLst/>
          </a:prstGeom>
          <a:noFill/>
          <a:ln w="15875" cap="flat" cmpd="sng" algn="ctr">
            <a:solidFill>
              <a:srgbClr val="FF33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116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190839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8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4068291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3" name="Text Box 201"/>
          <p:cNvSpPr txBox="1">
            <a:spLocks noChangeArrowheads="1"/>
          </p:cNvSpPr>
          <p:nvPr/>
        </p:nvSpPr>
        <p:spPr bwMode="auto">
          <a:xfrm>
            <a:off x="3923928" y="5107250"/>
            <a:ext cx="4248472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循环增加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0</a:t>
            </a:r>
            <a:r>
              <a:rPr lang="zh-CN" altLang="en-US" sz="2000" dirty="0">
                <a:solidFill>
                  <a:schemeClr val="tx1"/>
                </a:solidFill>
              </a:rPr>
              <a:t>、逻辑右移</a:t>
            </a:r>
            <a:r>
              <a:rPr lang="en-US" altLang="zh-CN" sz="2000" dirty="0">
                <a:solidFill>
                  <a:schemeClr val="tx1"/>
                </a:solidFill>
              </a:rPr>
              <a:t>1</a:t>
            </a:r>
            <a:r>
              <a:rPr lang="zh-CN" altLang="en-US" sz="2000" dirty="0">
                <a:solidFill>
                  <a:schemeClr val="tx1"/>
                </a:solidFill>
              </a:rPr>
              <a:t>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accent2"/>
              </a:solidFill>
            </a:endParaRPr>
          </a:p>
        </p:txBody>
      </p:sp>
      <p:sp>
        <p:nvSpPr>
          <p:cNvPr id="35" name="AutoShape 29"/>
          <p:cNvSpPr>
            <a:spLocks/>
          </p:cNvSpPr>
          <p:nvPr/>
        </p:nvSpPr>
        <p:spPr bwMode="auto">
          <a:xfrm>
            <a:off x="5652120" y="4797152"/>
            <a:ext cx="3300652" cy="330316"/>
          </a:xfrm>
          <a:prstGeom prst="borderCallout2">
            <a:avLst>
              <a:gd name="adj1" fmla="val 48385"/>
              <a:gd name="adj2" fmla="val 332"/>
              <a:gd name="adj3" fmla="val 47536"/>
              <a:gd name="adj4" fmla="val -8585"/>
              <a:gd name="adj5" fmla="val 111886"/>
              <a:gd name="adj6" fmla="val -24644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10000"/>
              </a:lnSpc>
            </a:pPr>
            <a:r>
              <a:rPr lang="zh-CN" altLang="en-US" sz="1800" b="1" dirty="0">
                <a:solidFill>
                  <a:srgbClr val="C00000"/>
                </a:solidFill>
              </a:rPr>
              <a:t>小数乘法</a:t>
            </a:r>
            <a:r>
              <a:rPr lang="zh-CN" altLang="en-US" sz="1800" b="1" dirty="0">
                <a:solidFill>
                  <a:schemeClr val="tx1"/>
                </a:solidFill>
              </a:rPr>
              <a:t>无需动作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循环</a:t>
            </a:r>
            <a:r>
              <a:rPr lang="en-US" altLang="zh-CN" sz="1800" b="1" dirty="0">
                <a:solidFill>
                  <a:schemeClr val="tx1"/>
                </a:solidFill>
              </a:rPr>
              <a:t>n-1</a:t>
            </a:r>
            <a:r>
              <a:rPr lang="zh-CN" altLang="en-US" sz="1800" b="1" dirty="0">
                <a:solidFill>
                  <a:schemeClr val="tx1"/>
                </a:solidFill>
              </a:rPr>
              <a:t>次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36" name="AutoShape 199"/>
          <p:cNvSpPr>
            <a:spLocks noChangeArrowheads="1"/>
          </p:cNvSpPr>
          <p:nvPr/>
        </p:nvSpPr>
        <p:spPr bwMode="auto">
          <a:xfrm>
            <a:off x="6169029" y="5733255"/>
            <a:ext cx="433388" cy="327397"/>
          </a:xfrm>
          <a:prstGeom prst="rightArrow">
            <a:avLst>
              <a:gd name="adj1" fmla="val 43700"/>
              <a:gd name="adj2" fmla="val 43458"/>
            </a:avLst>
          </a:prstGeom>
          <a:noFill/>
          <a:ln w="190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7069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500"/>
                            </p:stCondLst>
                            <p:childTnLst>
                              <p:par>
                                <p:cTn id="4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1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5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8" dur="500"/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69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4" dur="500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9" grpId="0"/>
      <p:bldP spid="43" grpId="0"/>
      <p:bldP spid="35" grpId="0" animBg="1"/>
      <p:bldP spid="3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9D4957-6FDA-4729-A919-80B8C0668085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67593" name="Text Box 9"/>
          <p:cNvSpPr txBox="1">
            <a:spLocks noChangeArrowheads="1"/>
          </p:cNvSpPr>
          <p:nvPr/>
        </p:nvSpPr>
        <p:spPr bwMode="auto">
          <a:xfrm>
            <a:off x="179388" y="478309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小数原码定义： </a:t>
            </a:r>
          </a:p>
          <a:p>
            <a:pPr>
              <a:lnSpc>
                <a:spcPct val="114000"/>
              </a:lnSpc>
            </a:pPr>
            <a:r>
              <a:rPr lang="zh-CN" altLang="en-US" dirty="0">
                <a:solidFill>
                  <a:schemeClr val="tx1"/>
                </a:solidFill>
              </a:rPr>
              <a:t>     设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dirty="0">
                <a:solidFill>
                  <a:schemeClr val="accent2"/>
                </a:solidFill>
              </a:rPr>
              <a:t>±0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1000" baseline="-18000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…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baseline="-18000" dirty="0">
                <a:solidFill>
                  <a:schemeClr val="tx1"/>
                </a:solidFill>
              </a:rPr>
              <a:t>-(n-1)</a:t>
            </a:r>
          </a:p>
        </p:txBody>
      </p:sp>
      <p:grpSp>
        <p:nvGrpSpPr>
          <p:cNvPr id="67622" name="Group 38"/>
          <p:cNvGrpSpPr>
            <a:grpSpLocks/>
          </p:cNvGrpSpPr>
          <p:nvPr/>
        </p:nvGrpSpPr>
        <p:grpSpPr bwMode="auto">
          <a:xfrm>
            <a:off x="1835150" y="1412727"/>
            <a:ext cx="5783263" cy="862012"/>
            <a:chOff x="1292" y="755"/>
            <a:chExt cx="3643" cy="543"/>
          </a:xfrm>
        </p:grpSpPr>
        <p:sp>
          <p:nvSpPr>
            <p:cNvPr id="67595" name="Text Box 11"/>
            <p:cNvSpPr txBox="1">
              <a:spLocks noChangeArrowheads="1"/>
            </p:cNvSpPr>
            <p:nvPr/>
          </p:nvSpPr>
          <p:spPr bwMode="auto">
            <a:xfrm>
              <a:off x="1292" y="913"/>
              <a:ext cx="703" cy="2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</a:rPr>
                <a:t>[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]</a:t>
              </a:r>
              <a:r>
                <a:rPr lang="zh-CN" altLang="en-US" baseline="-18000" dirty="0">
                  <a:solidFill>
                    <a:schemeClr val="tx1"/>
                  </a:solidFill>
                </a:rPr>
                <a:t>原</a:t>
              </a:r>
              <a:r>
                <a:rPr lang="zh-CN" altLang="en-US" dirty="0">
                  <a:solidFill>
                    <a:schemeClr val="tx1"/>
                  </a:solidFill>
                  <a:latin typeface="Times New Roman" pitchFamily="18" charset="0"/>
                </a:rPr>
                <a:t>＝</a:t>
              </a:r>
              <a:endParaRPr lang="en-US" altLang="zh-CN" dirty="0">
                <a:solidFill>
                  <a:schemeClr val="tx1"/>
                </a:solidFill>
              </a:endParaRPr>
            </a:p>
          </p:txBody>
        </p:sp>
        <p:sp>
          <p:nvSpPr>
            <p:cNvPr id="67596" name="Text Box 12"/>
            <p:cNvSpPr txBox="1">
              <a:spLocks noChangeArrowheads="1"/>
            </p:cNvSpPr>
            <p:nvPr/>
          </p:nvSpPr>
          <p:spPr bwMode="auto">
            <a:xfrm>
              <a:off x="2109" y="755"/>
              <a:ext cx="2826" cy="5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dirty="0">
                  <a:solidFill>
                    <a:schemeClr val="tx1"/>
                  </a:solidFill>
                  <a:latin typeface="+mn-ea"/>
                  <a:ea typeface="+mn-ea"/>
                </a:rPr>
                <a:t>0</a:t>
              </a:r>
              <a:r>
                <a:rPr lang="zh-CN" altLang="en-US" dirty="0">
                  <a:solidFill>
                    <a:schemeClr val="tx1"/>
                  </a:solidFill>
                  <a:latin typeface="+mn-ea"/>
                  <a:ea typeface="+mn-ea"/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 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   </a:t>
              </a:r>
              <a:r>
                <a:rPr lang="en-US" altLang="zh-CN" i="1" dirty="0">
                  <a:solidFill>
                    <a:schemeClr val="tx1"/>
                  </a:solidFill>
                </a:rPr>
                <a:t>       </a:t>
              </a:r>
              <a:r>
                <a:rPr lang="en-US" altLang="zh-CN" i="1" dirty="0">
                  <a:solidFill>
                    <a:schemeClr val="tx1"/>
                  </a:solidFill>
                  <a:latin typeface="+mn-lt"/>
                </a:rPr>
                <a:t> </a:t>
              </a:r>
              <a:r>
                <a:rPr lang="en-US" altLang="zh-CN" dirty="0">
                  <a:solidFill>
                    <a:schemeClr val="tx1"/>
                  </a:solidFill>
                </a:rPr>
                <a:t>0≤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endParaRPr lang="en-US" altLang="zh-CN" baseline="300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  <a:spcBef>
                  <a:spcPct val="30000"/>
                </a:spcBef>
              </a:pP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＋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|</a:t>
              </a:r>
              <a:r>
                <a:rPr lang="zh-CN" altLang="en-US" dirty="0">
                  <a:solidFill>
                    <a:schemeClr val="tx1"/>
                  </a:solidFill>
                </a:rPr>
                <a:t>＝</a:t>
              </a:r>
              <a:r>
                <a:rPr lang="en-US" altLang="zh-CN" dirty="0">
                  <a:solidFill>
                    <a:schemeClr val="tx1"/>
                  </a:solidFill>
                </a:rPr>
                <a:t>1</a:t>
              </a:r>
              <a:r>
                <a:rPr lang="zh-CN" altLang="en-US" dirty="0">
                  <a:solidFill>
                    <a:schemeClr val="tx1"/>
                  </a:solidFill>
                </a:rPr>
                <a:t>－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      -1</a:t>
              </a:r>
              <a:r>
                <a:rPr lang="zh-CN" altLang="en-US" dirty="0">
                  <a:solidFill>
                    <a:schemeClr val="tx1"/>
                  </a:solidFill>
                </a:rPr>
                <a:t>＜</a:t>
              </a:r>
              <a:r>
                <a:rPr lang="en-US" altLang="zh-CN" i="1" dirty="0">
                  <a:solidFill>
                    <a:schemeClr val="tx1"/>
                  </a:solidFill>
                  <a:latin typeface="Times New Roman" pitchFamily="18" charset="0"/>
                </a:rPr>
                <a:t>X</a:t>
              </a:r>
              <a:r>
                <a:rPr lang="en-US" altLang="zh-CN" dirty="0">
                  <a:solidFill>
                    <a:schemeClr val="tx1"/>
                  </a:solidFill>
                </a:rPr>
                <a:t>≤0</a:t>
              </a:r>
            </a:p>
          </p:txBody>
        </p:sp>
        <p:sp>
          <p:nvSpPr>
            <p:cNvPr id="67597" name="AutoShape 13"/>
            <p:cNvSpPr>
              <a:spLocks/>
            </p:cNvSpPr>
            <p:nvPr/>
          </p:nvSpPr>
          <p:spPr bwMode="auto">
            <a:xfrm>
              <a:off x="2018" y="823"/>
              <a:ext cx="46" cy="408"/>
            </a:xfrm>
            <a:prstGeom prst="leftBrace">
              <a:avLst>
                <a:gd name="adj1" fmla="val 73913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67599" name="Text Box 15"/>
          <p:cNvSpPr txBox="1">
            <a:spLocks noChangeArrowheads="1"/>
          </p:cNvSpPr>
          <p:nvPr/>
        </p:nvSpPr>
        <p:spPr bwMode="auto">
          <a:xfrm>
            <a:off x="179388" y="232716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3—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+0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  <a:r>
              <a:rPr lang="zh-CN" altLang="en-US" dirty="0">
                <a:solidFill>
                  <a:schemeClr val="tx1"/>
                </a:solidFill>
              </a:rPr>
              <a:t>；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.1001]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.1001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若</a:t>
            </a:r>
            <a:r>
              <a:rPr lang="en-US" altLang="zh-CN" dirty="0">
                <a:solidFill>
                  <a:schemeClr val="tx1"/>
                </a:solidFill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  <a:r>
              <a:rPr lang="zh-CN" altLang="en-US" dirty="0">
                <a:solidFill>
                  <a:schemeClr val="tx1"/>
                </a:solidFill>
              </a:rPr>
              <a:t>，则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/>
              <a:t>-0</a:t>
            </a:r>
            <a:r>
              <a:rPr lang="en-US" altLang="zh-CN" dirty="0">
                <a:solidFill>
                  <a:schemeClr val="tx1"/>
                </a:solidFill>
              </a:rPr>
              <a:t>.01</a:t>
            </a:r>
          </a:p>
        </p:txBody>
      </p:sp>
      <p:sp>
        <p:nvSpPr>
          <p:cNvPr id="67620" name="Text Box 36"/>
          <p:cNvSpPr txBox="1">
            <a:spLocks noChangeArrowheads="1"/>
          </p:cNvSpPr>
          <p:nvPr/>
        </p:nvSpPr>
        <p:spPr bwMode="auto">
          <a:xfrm>
            <a:off x="179389" y="3345449"/>
            <a:ext cx="3744540" cy="20159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原码的特性：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①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accent2"/>
                </a:solidFill>
              </a:rPr>
              <a:t>与</a:t>
            </a:r>
            <a:r>
              <a:rPr lang="en-US" altLang="zh-CN" dirty="0">
                <a:solidFill>
                  <a:schemeClr val="accent2"/>
                </a:solidFill>
              </a:rPr>
              <a:t>[</a:t>
            </a:r>
            <a:r>
              <a:rPr lang="en-US" altLang="zh-CN" i="1" dirty="0">
                <a:solidFill>
                  <a:schemeClr val="accent2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accent2"/>
                </a:solidFill>
              </a:rPr>
              <a:t>]</a:t>
            </a:r>
            <a:r>
              <a:rPr lang="zh-CN" altLang="en-US" baseline="-18000" dirty="0">
                <a:solidFill>
                  <a:schemeClr val="accent2"/>
                </a:solidFill>
              </a:rPr>
              <a:t>原</a:t>
            </a:r>
            <a:r>
              <a:rPr lang="zh-CN" altLang="en-US" dirty="0">
                <a:solidFill>
                  <a:schemeClr val="accent2"/>
                </a:solidFill>
              </a:rPr>
              <a:t>关系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②</a:t>
            </a:r>
            <a:r>
              <a:rPr lang="zh-CN" altLang="en-US" dirty="0">
                <a:solidFill>
                  <a:schemeClr val="accent2"/>
                </a:solidFill>
              </a:rPr>
              <a:t>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rgbClr val="C00000"/>
              </a:solidFill>
            </a:endParaRPr>
          </a:p>
        </p:txBody>
      </p:sp>
      <p:sp>
        <p:nvSpPr>
          <p:cNvPr id="67624" name="Text Box 40"/>
          <p:cNvSpPr txBox="1">
            <a:spLocks noChangeArrowheads="1"/>
          </p:cNvSpPr>
          <p:nvPr/>
        </p:nvSpPr>
        <p:spPr bwMode="auto">
          <a:xfrm>
            <a:off x="3491756" y="3789040"/>
            <a:ext cx="5760764" cy="9383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表示值的范围相同，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solidFill>
                  <a:schemeClr val="tx1"/>
                </a:solidFill>
              </a:rPr>
              <a:t>[+0]</a:t>
            </a:r>
            <a:r>
              <a:rPr lang="zh-CN" altLang="en-US" baseline="-18000" dirty="0">
                <a:solidFill>
                  <a:schemeClr val="tx1"/>
                </a:solidFill>
              </a:rPr>
              <a:t>原</a:t>
            </a:r>
            <a:r>
              <a:rPr lang="zh-CN" altLang="en-US" dirty="0">
                <a:solidFill>
                  <a:schemeClr val="tx1"/>
                </a:solidFill>
              </a:rPr>
              <a:t>≠</a:t>
            </a:r>
            <a:r>
              <a:rPr lang="en-US" altLang="zh-CN" dirty="0">
                <a:solidFill>
                  <a:schemeClr val="tx1"/>
                </a:solidFill>
              </a:rPr>
              <a:t>[-0]</a:t>
            </a:r>
            <a:r>
              <a:rPr lang="zh-CN" altLang="en-US" baseline="-18000" dirty="0">
                <a:solidFill>
                  <a:schemeClr val="tx1"/>
                </a:solidFill>
              </a:rPr>
              <a:t>原 </a:t>
            </a:r>
            <a:r>
              <a:rPr lang="zh-CN" altLang="en-US" dirty="0">
                <a:solidFill>
                  <a:schemeClr val="tx1"/>
                </a:solidFill>
              </a:rPr>
              <a:t>  </a:t>
            </a:r>
            <a:r>
              <a:rPr lang="zh-CN" altLang="en-US" sz="2000" dirty="0">
                <a:solidFill>
                  <a:srgbClr val="990099"/>
                </a:solidFill>
              </a:rPr>
              <a:t>→</a:t>
            </a:r>
            <a:r>
              <a:rPr lang="en-US" altLang="zh-CN" sz="2000" dirty="0">
                <a:solidFill>
                  <a:srgbClr val="990099"/>
                </a:solidFill>
              </a:rPr>
              <a:t>n</a:t>
            </a:r>
            <a:r>
              <a:rPr lang="zh-CN" altLang="en-US" sz="2000" dirty="0">
                <a:solidFill>
                  <a:srgbClr val="990099"/>
                </a:solidFill>
              </a:rPr>
              <a:t>位编码仅表示</a:t>
            </a:r>
            <a:r>
              <a:rPr lang="en-US" altLang="zh-CN" sz="2000" dirty="0">
                <a:solidFill>
                  <a:srgbClr val="990099"/>
                </a:solidFill>
              </a:rPr>
              <a:t>2</a:t>
            </a:r>
            <a:r>
              <a:rPr lang="en-US" altLang="zh-CN" sz="2000" baseline="30000" dirty="0">
                <a:solidFill>
                  <a:srgbClr val="990099"/>
                </a:solidFill>
              </a:rPr>
              <a:t>n</a:t>
            </a:r>
            <a:r>
              <a:rPr lang="en-US" altLang="zh-CN" sz="2000" dirty="0">
                <a:solidFill>
                  <a:srgbClr val="990099"/>
                </a:solidFill>
              </a:rPr>
              <a:t>-1</a:t>
            </a:r>
            <a:r>
              <a:rPr lang="zh-CN" altLang="en-US" sz="2000" dirty="0">
                <a:solidFill>
                  <a:srgbClr val="990099"/>
                </a:solidFill>
              </a:rPr>
              <a:t>个数</a:t>
            </a:r>
            <a:endParaRPr lang="zh-CN" altLang="en-US" dirty="0">
              <a:solidFill>
                <a:srgbClr val="990099"/>
              </a:solidFill>
            </a:endParaRPr>
          </a:p>
        </p:txBody>
      </p:sp>
      <p:sp>
        <p:nvSpPr>
          <p:cNvPr id="67625" name="Text Box 41"/>
          <p:cNvSpPr txBox="1">
            <a:spLocks noChangeArrowheads="1"/>
          </p:cNvSpPr>
          <p:nvPr/>
        </p:nvSpPr>
        <p:spPr bwMode="auto">
          <a:xfrm>
            <a:off x="2915692" y="4797152"/>
            <a:ext cx="5904904" cy="1264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chemeClr val="tx1"/>
                </a:solidFill>
              </a:rPr>
              <a:t>分开运算</a:t>
            </a:r>
            <a:r>
              <a:rPr lang="zh-CN" altLang="en-US" dirty="0">
                <a:solidFill>
                  <a:schemeClr val="tx1"/>
                </a:solidFill>
              </a:rPr>
              <a:t>、减法</a:t>
            </a:r>
            <a:r>
              <a:rPr lang="zh-CN" altLang="en-US" u="sng" dirty="0">
                <a:solidFill>
                  <a:schemeClr val="tx1"/>
                </a:solidFill>
              </a:rPr>
              <a:t>先比较大小</a:t>
            </a:r>
            <a:endParaRPr lang="en-US" altLang="zh-CN" u="sng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en-US" altLang="zh-CN" sz="2000" dirty="0">
                <a:solidFill>
                  <a:schemeClr val="accent2"/>
                </a:solidFill>
              </a:rPr>
              <a:t>            </a:t>
            </a:r>
            <a:r>
              <a:rPr lang="en-US" altLang="zh-CN" sz="2000" b="0" dirty="0">
                <a:solidFill>
                  <a:srgbClr val="990099"/>
                </a:solidFill>
              </a:rPr>
              <a:t>└</a:t>
            </a:r>
            <a:r>
              <a:rPr lang="en-US" altLang="zh-CN" sz="2000" dirty="0">
                <a:solidFill>
                  <a:srgbClr val="990099"/>
                </a:solidFill>
              </a:rPr>
              <a:t>→</a:t>
            </a:r>
            <a:r>
              <a:rPr lang="zh-CN" altLang="en-US" sz="2000" dirty="0">
                <a:solidFill>
                  <a:srgbClr val="990099"/>
                </a:solidFill>
              </a:rPr>
              <a:t>不利于硬件实现←</a:t>
            </a:r>
            <a:r>
              <a:rPr lang="zh-CN" altLang="en-US" sz="2000" b="0" dirty="0">
                <a:solidFill>
                  <a:srgbClr val="990099"/>
                </a:solidFill>
              </a:rPr>
              <a:t>┘</a:t>
            </a:r>
            <a:r>
              <a:rPr lang="zh-CN" altLang="en-US" sz="2000" b="0" dirty="0">
                <a:solidFill>
                  <a:schemeClr val="tx1"/>
                </a:solidFill>
              </a:rPr>
              <a:t>↑</a:t>
            </a:r>
            <a:endParaRPr lang="en-US" altLang="zh-CN" sz="2000" b="0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   </a:t>
            </a:r>
            <a:r>
              <a:rPr lang="zh-CN" altLang="en-US" sz="1600" dirty="0">
                <a:solidFill>
                  <a:schemeClr val="tx1"/>
                </a:solidFill>
              </a:rPr>
              <a:t>           </a:t>
            </a:r>
            <a:r>
              <a:rPr lang="zh-CN" altLang="en-US" sz="1800" dirty="0">
                <a:solidFill>
                  <a:schemeClr val="tx1"/>
                </a:solidFill>
              </a:rPr>
              <a:t>常用减法实现</a:t>
            </a:r>
            <a:endParaRPr lang="zh-CN" altLang="en-US" sz="1800" b="0" dirty="0">
              <a:solidFill>
                <a:schemeClr val="tx1"/>
              </a:solidFill>
            </a:endParaRPr>
          </a:p>
        </p:txBody>
      </p:sp>
      <p:sp>
        <p:nvSpPr>
          <p:cNvPr id="14" name="AutoShape 29"/>
          <p:cNvSpPr>
            <a:spLocks/>
          </p:cNvSpPr>
          <p:nvPr/>
        </p:nvSpPr>
        <p:spPr bwMode="auto">
          <a:xfrm>
            <a:off x="6415631" y="404664"/>
            <a:ext cx="2404965" cy="551554"/>
          </a:xfrm>
          <a:prstGeom prst="borderCallout2">
            <a:avLst>
              <a:gd name="adj1" fmla="val 51396"/>
              <a:gd name="adj2" fmla="val -369"/>
              <a:gd name="adj3" fmla="val 51320"/>
              <a:gd name="adj4" fmla="val -7719"/>
              <a:gd name="adj5" fmla="val 138140"/>
              <a:gd name="adj6" fmla="val -19042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机器数中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1800" dirty="0">
                <a:solidFill>
                  <a:schemeClr val="tx1"/>
                </a:solidFill>
              </a:rPr>
              <a:t>隐含表示</a:t>
            </a:r>
            <a:endParaRPr lang="en-US" altLang="zh-CN" sz="1800" dirty="0">
              <a:solidFill>
                <a:schemeClr val="tx1"/>
              </a:solidFill>
            </a:endParaRPr>
          </a:p>
          <a:p>
            <a:pPr algn="ctr">
              <a:lnSpc>
                <a:spcPct val="90000"/>
              </a:lnSpc>
            </a:pP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此处有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1800" dirty="0">
                <a:solidFill>
                  <a:schemeClr val="tx1"/>
                </a:solidFill>
              </a:rPr>
              <a:t>.</a:t>
            </a:r>
            <a:r>
              <a:rPr lang="zh-CN" altLang="en-US" sz="1800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sz="1800" dirty="0">
                <a:solidFill>
                  <a:srgbClr val="990099"/>
                </a:solidFill>
              </a:rPr>
              <a:t>便于阅读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2374900" y="551529"/>
            <a:ext cx="3277220" cy="573215"/>
            <a:chOff x="4667756" y="1482139"/>
            <a:chExt cx="3277220" cy="573215"/>
          </a:xfrm>
        </p:grpSpPr>
        <p:sp>
          <p:nvSpPr>
            <p:cNvPr id="16" name="Text Box 305"/>
            <p:cNvSpPr txBox="1">
              <a:spLocks noChangeArrowheads="1"/>
            </p:cNvSpPr>
            <p:nvPr/>
          </p:nvSpPr>
          <p:spPr bwMode="auto">
            <a:xfrm>
              <a:off x="5640720" y="1482139"/>
              <a:ext cx="1584176" cy="357190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编码时</a:t>
              </a:r>
              <a:r>
                <a:rPr lang="zh-CN" altLang="en-US" sz="1800" dirty="0">
                  <a:solidFill>
                    <a:srgbClr val="990099"/>
                  </a:solidFill>
                </a:rPr>
                <a:t>省略</a:t>
              </a:r>
              <a:r>
                <a:rPr lang="en-US" altLang="zh-CN" sz="1800" dirty="0">
                  <a:solidFill>
                    <a:srgbClr val="990099"/>
                  </a:solidFill>
                </a:rPr>
                <a:t>0</a:t>
              </a:r>
              <a:endParaRPr lang="zh-CN" altLang="en-US" sz="1800" dirty="0">
                <a:solidFill>
                  <a:srgbClr val="990099"/>
                </a:solidFill>
              </a:endParaRPr>
            </a:p>
          </p:txBody>
        </p:sp>
        <p:cxnSp>
          <p:nvCxnSpPr>
            <p:cNvPr id="17" name="直接箭头连接符 16"/>
            <p:cNvCxnSpPr>
              <a:stCxn id="16" idx="3"/>
            </p:cNvCxnSpPr>
            <p:nvPr/>
          </p:nvCxnSpPr>
          <p:spPr bwMode="auto">
            <a:xfrm>
              <a:off x="7224896" y="1660734"/>
              <a:ext cx="720080" cy="394619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8" name="直接箭头连接符 17"/>
            <p:cNvCxnSpPr>
              <a:endCxn id="16" idx="1"/>
            </p:cNvCxnSpPr>
            <p:nvPr/>
          </p:nvCxnSpPr>
          <p:spPr bwMode="auto">
            <a:xfrm flipV="1">
              <a:off x="4667756" y="1660734"/>
              <a:ext cx="972964" cy="39462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76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76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6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76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620" grpId="0"/>
      <p:bldP spid="67624" grpId="0"/>
      <p:bldP spid="67625" grpId="0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80</a:t>
            </a:fld>
            <a:endParaRPr lang="en-US" altLang="zh-CN" dirty="0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控制流程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5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78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53" name="AutoShape 62">
            <a:hlinkClick r:id="rId4" action="ppaction://hlinksldjump"/>
          </p:cNvPr>
          <p:cNvSpPr>
            <a:spLocks noChangeArrowheads="1"/>
          </p:cNvSpPr>
          <p:nvPr/>
        </p:nvSpPr>
        <p:spPr bwMode="auto">
          <a:xfrm rot="16200000">
            <a:off x="622853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30" name="组合 29"/>
          <p:cNvGrpSpPr/>
          <p:nvPr/>
        </p:nvGrpSpPr>
        <p:grpSpPr>
          <a:xfrm>
            <a:off x="1073741" y="1844824"/>
            <a:ext cx="3385628" cy="482744"/>
            <a:chOff x="280714" y="1920546"/>
            <a:chExt cx="3385628" cy="482744"/>
          </a:xfrm>
        </p:grpSpPr>
        <p:sp>
          <p:nvSpPr>
            <p:cNvPr id="57" name="Text Box 178"/>
            <p:cNvSpPr txBox="1">
              <a:spLocks noChangeArrowheads="1"/>
            </p:cNvSpPr>
            <p:nvPr/>
          </p:nvSpPr>
          <p:spPr bwMode="auto">
            <a:xfrm>
              <a:off x="280714" y="2060848"/>
              <a:ext cx="1698998" cy="342442"/>
            </a:xfrm>
            <a:prstGeom prst="rect">
              <a:avLst/>
            </a:prstGeom>
            <a:noFill/>
            <a:ln w="12700">
              <a:solidFill>
                <a:srgbClr val="9900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部分积扩展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</a:p>
          </p:txBody>
        </p:sp>
        <p:cxnSp>
          <p:nvCxnSpPr>
            <p:cNvPr id="58" name="直接箭头连接符 57"/>
            <p:cNvCxnSpPr/>
            <p:nvPr/>
          </p:nvCxnSpPr>
          <p:spPr bwMode="auto">
            <a:xfrm flipV="1">
              <a:off x="1979712" y="1920546"/>
              <a:ext cx="1686630" cy="194732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59" name="Text Box 200"/>
          <p:cNvSpPr txBox="1">
            <a:spLocks noChangeArrowheads="1"/>
          </p:cNvSpPr>
          <p:nvPr/>
        </p:nvSpPr>
        <p:spPr bwMode="auto">
          <a:xfrm>
            <a:off x="6300192" y="4564340"/>
            <a:ext cx="2520280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与无符号乘法控制流程的差别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112" name="组合 111"/>
          <p:cNvGrpSpPr/>
          <p:nvPr/>
        </p:nvGrpSpPr>
        <p:grpSpPr>
          <a:xfrm>
            <a:off x="2073907" y="944760"/>
            <a:ext cx="6746565" cy="5400528"/>
            <a:chOff x="1280880" y="944760"/>
            <a:chExt cx="6746565" cy="5400528"/>
          </a:xfrm>
        </p:grpSpPr>
        <p:sp>
          <p:nvSpPr>
            <p:cNvPr id="63" name="Text Box 100"/>
            <p:cNvSpPr txBox="1">
              <a:spLocks noChangeArrowheads="1"/>
            </p:cNvSpPr>
            <p:nvPr/>
          </p:nvSpPr>
          <p:spPr bwMode="auto">
            <a:xfrm>
              <a:off x="4088623" y="1484784"/>
              <a:ext cx="2376264" cy="36004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endParaRPr lang="en-US" altLang="zh-CN" sz="20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5" name="Line 86"/>
            <p:cNvSpPr>
              <a:spLocks noChangeShapeType="1"/>
            </p:cNvSpPr>
            <p:nvPr/>
          </p:nvSpPr>
          <p:spPr bwMode="auto">
            <a:xfrm>
              <a:off x="2638469" y="3649516"/>
              <a:ext cx="3033199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" name="AutoShape 87"/>
            <p:cNvSpPr>
              <a:spLocks noChangeArrowheads="1"/>
            </p:cNvSpPr>
            <p:nvPr/>
          </p:nvSpPr>
          <p:spPr bwMode="auto">
            <a:xfrm>
              <a:off x="3153088" y="2600214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</a:t>
              </a:r>
              <a:r>
                <a:rPr lang="en-US" altLang="zh-CN" sz="2000" dirty="0">
                  <a:solidFill>
                    <a:schemeClr val="tx1"/>
                  </a:solidFill>
                </a:rPr>
                <a:t>=1?</a:t>
              </a:r>
            </a:p>
          </p:txBody>
        </p:sp>
        <p:sp>
          <p:nvSpPr>
            <p:cNvPr id="7" name="Text Box 91"/>
            <p:cNvSpPr txBox="1">
              <a:spLocks noChangeArrowheads="1"/>
            </p:cNvSpPr>
            <p:nvPr/>
          </p:nvSpPr>
          <p:spPr bwMode="auto">
            <a:xfrm>
              <a:off x="2937188" y="260021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8" name="Text Box 96"/>
            <p:cNvSpPr txBox="1">
              <a:spLocks noChangeArrowheads="1"/>
            </p:cNvSpPr>
            <p:nvPr/>
          </p:nvSpPr>
          <p:spPr bwMode="auto">
            <a:xfrm>
              <a:off x="1280880" y="3140968"/>
              <a:ext cx="2715180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9" name="Text Box 109"/>
            <p:cNvSpPr txBox="1">
              <a:spLocks noChangeArrowheads="1"/>
            </p:cNvSpPr>
            <p:nvPr/>
          </p:nvSpPr>
          <p:spPr bwMode="auto">
            <a:xfrm>
              <a:off x="2170960" y="3825080"/>
              <a:ext cx="3934456" cy="324000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逻辑右移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0" name="Text Box 110"/>
            <p:cNvSpPr txBox="1">
              <a:spLocks noChangeArrowheads="1"/>
            </p:cNvSpPr>
            <p:nvPr/>
          </p:nvSpPr>
          <p:spPr bwMode="auto">
            <a:xfrm>
              <a:off x="3248662" y="4365104"/>
              <a:ext cx="1776634" cy="32400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1" name="六边形 10"/>
            <p:cNvSpPr/>
            <p:nvPr/>
          </p:nvSpPr>
          <p:spPr bwMode="auto">
            <a:xfrm>
              <a:off x="1352319" y="944760"/>
              <a:ext cx="5544616" cy="32400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原码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2" name="Text Box 85"/>
            <p:cNvSpPr txBox="1">
              <a:spLocks noChangeArrowheads="1"/>
            </p:cNvSpPr>
            <p:nvPr/>
          </p:nvSpPr>
          <p:spPr bwMode="auto">
            <a:xfrm>
              <a:off x="1783798" y="1484784"/>
              <a:ext cx="4732419" cy="32400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</a:t>
              </a:r>
              <a:r>
                <a:rPr lang="en-US" altLang="zh-CN" sz="2000" dirty="0" err="1">
                  <a:solidFill>
                    <a:srgbClr val="FF3399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accent2"/>
                  </a:solidFill>
                </a:rPr>
                <a:t>P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  <a:sym typeface="Symbol"/>
                </a:rPr>
                <a:t>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endParaRPr lang="en-US" altLang="zh-CN" sz="2000" dirty="0">
                <a:solidFill>
                  <a:schemeClr val="accent2"/>
                </a:solidFill>
              </a:endParaRPr>
            </a:p>
          </p:txBody>
        </p:sp>
        <p:cxnSp>
          <p:nvCxnSpPr>
            <p:cNvPr id="13" name="直接箭头连接符 12"/>
            <p:cNvCxnSpPr>
              <a:endCxn id="12" idx="0"/>
            </p:cNvCxnSpPr>
            <p:nvPr/>
          </p:nvCxnSpPr>
          <p:spPr bwMode="auto">
            <a:xfrm flipH="1">
              <a:off x="4150008" y="1268760"/>
              <a:ext cx="11554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4" name="直接箭头连接符 13"/>
            <p:cNvCxnSpPr/>
            <p:nvPr/>
          </p:nvCxnSpPr>
          <p:spPr bwMode="auto">
            <a:xfrm flipH="1">
              <a:off x="4134539" y="2348880"/>
              <a:ext cx="692" cy="25133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52"/>
            <p:cNvCxnSpPr>
              <a:stCxn id="6" idx="1"/>
              <a:endCxn id="8" idx="0"/>
            </p:cNvCxnSpPr>
            <p:nvPr/>
          </p:nvCxnSpPr>
          <p:spPr bwMode="auto">
            <a:xfrm rot="10800000" flipV="1">
              <a:off x="2638470" y="2816238"/>
              <a:ext cx="514618" cy="32473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" name="Text Box 96"/>
            <p:cNvSpPr txBox="1">
              <a:spLocks noChangeArrowheads="1"/>
            </p:cNvSpPr>
            <p:nvPr/>
          </p:nvSpPr>
          <p:spPr bwMode="auto">
            <a:xfrm>
              <a:off x="4323064" y="3140968"/>
              <a:ext cx="2697208" cy="324000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</a:p>
          </p:txBody>
        </p:sp>
        <p:cxnSp>
          <p:nvCxnSpPr>
            <p:cNvPr id="17" name="直接箭头连接符 52"/>
            <p:cNvCxnSpPr>
              <a:stCxn id="6" idx="3"/>
              <a:endCxn id="16" idx="0"/>
            </p:cNvCxnSpPr>
            <p:nvPr/>
          </p:nvCxnSpPr>
          <p:spPr bwMode="auto">
            <a:xfrm>
              <a:off x="5097304" y="2816238"/>
              <a:ext cx="574364" cy="32473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8" name="Text Box 91"/>
            <p:cNvSpPr txBox="1">
              <a:spLocks noChangeArrowheads="1"/>
            </p:cNvSpPr>
            <p:nvPr/>
          </p:nvSpPr>
          <p:spPr bwMode="auto">
            <a:xfrm>
              <a:off x="5097304" y="260021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19" name="直接箭头连接符 18"/>
            <p:cNvCxnSpPr>
              <a:stCxn id="8" idx="2"/>
            </p:cNvCxnSpPr>
            <p:nvPr/>
          </p:nvCxnSpPr>
          <p:spPr bwMode="auto">
            <a:xfrm>
              <a:off x="2638470" y="3464968"/>
              <a:ext cx="1" cy="165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" name="直接箭头连接符 19"/>
            <p:cNvCxnSpPr>
              <a:stCxn id="16" idx="2"/>
            </p:cNvCxnSpPr>
            <p:nvPr/>
          </p:nvCxnSpPr>
          <p:spPr bwMode="auto">
            <a:xfrm>
              <a:off x="5671668" y="3464968"/>
              <a:ext cx="0" cy="17056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/>
            <p:nvPr/>
          </p:nvCxnSpPr>
          <p:spPr bwMode="auto">
            <a:xfrm>
              <a:off x="4112833" y="3649516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>
              <a:stCxn id="9" idx="2"/>
              <a:endCxn id="10" idx="0"/>
            </p:cNvCxnSpPr>
            <p:nvPr/>
          </p:nvCxnSpPr>
          <p:spPr bwMode="auto">
            <a:xfrm flipH="1">
              <a:off x="4136979" y="4149080"/>
              <a:ext cx="1209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24" idx="0"/>
            </p:cNvCxnSpPr>
            <p:nvPr/>
          </p:nvCxnSpPr>
          <p:spPr bwMode="auto">
            <a:xfrm>
              <a:off x="4136979" y="4689104"/>
              <a:ext cx="0" cy="252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4" name="AutoShape 87"/>
            <p:cNvSpPr>
              <a:spLocks noChangeArrowheads="1"/>
            </p:cNvSpPr>
            <p:nvPr/>
          </p:nvSpPr>
          <p:spPr bwMode="auto">
            <a:xfrm>
              <a:off x="3248662" y="4941168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5" name="直接箭头连接符 52"/>
            <p:cNvCxnSpPr>
              <a:stCxn id="24" idx="1"/>
            </p:cNvCxnSpPr>
            <p:nvPr/>
          </p:nvCxnSpPr>
          <p:spPr bwMode="auto">
            <a:xfrm rot="10800000" flipH="1">
              <a:off x="3248661" y="2474548"/>
              <a:ext cx="864171" cy="2636639"/>
            </a:xfrm>
            <a:prstGeom prst="bentConnector4">
              <a:avLst>
                <a:gd name="adj1" fmla="val -257918"/>
                <a:gd name="adj2" fmla="val 9982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6" name="Text Box 91"/>
            <p:cNvSpPr txBox="1">
              <a:spLocks noChangeArrowheads="1"/>
            </p:cNvSpPr>
            <p:nvPr/>
          </p:nvSpPr>
          <p:spPr bwMode="auto">
            <a:xfrm>
              <a:off x="3009072" y="4900796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7" name="直接箭头连接符 26"/>
            <p:cNvCxnSpPr>
              <a:stCxn id="24" idx="2"/>
            </p:cNvCxnSpPr>
            <p:nvPr/>
          </p:nvCxnSpPr>
          <p:spPr bwMode="auto">
            <a:xfrm flipH="1">
              <a:off x="4136978" y="5281204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Text Box 91"/>
            <p:cNvSpPr txBox="1">
              <a:spLocks noChangeArrowheads="1"/>
            </p:cNvSpPr>
            <p:nvPr/>
          </p:nvSpPr>
          <p:spPr bwMode="auto">
            <a:xfrm>
              <a:off x="3923928" y="5260836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31" name="Text Box 139"/>
            <p:cNvSpPr txBox="1">
              <a:spLocks noChangeArrowheads="1"/>
            </p:cNvSpPr>
            <p:nvPr/>
          </p:nvSpPr>
          <p:spPr bwMode="auto">
            <a:xfrm>
              <a:off x="7379743" y="2708597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判断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2" name="Text Box 140"/>
            <p:cNvSpPr txBox="1">
              <a:spLocks noChangeArrowheads="1"/>
            </p:cNvSpPr>
            <p:nvPr/>
          </p:nvSpPr>
          <p:spPr bwMode="auto">
            <a:xfrm>
              <a:off x="7379743" y="3140968"/>
              <a:ext cx="576263" cy="360363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加法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3" name="Text Box 141"/>
            <p:cNvSpPr txBox="1">
              <a:spLocks noChangeArrowheads="1"/>
            </p:cNvSpPr>
            <p:nvPr/>
          </p:nvSpPr>
          <p:spPr bwMode="auto">
            <a:xfrm>
              <a:off x="7379942" y="3861048"/>
              <a:ext cx="57626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rgbClr val="FF3399"/>
                  </a:solidFill>
                </a:rPr>
                <a:t>移位</a:t>
              </a:r>
              <a:endParaRPr lang="zh-CN" altLang="en-US" sz="1800" baseline="-18000" dirty="0">
                <a:solidFill>
                  <a:srgbClr val="FF3399"/>
                </a:solidFill>
              </a:endParaRPr>
            </a:p>
          </p:txBody>
        </p:sp>
        <p:sp>
          <p:nvSpPr>
            <p:cNvPr id="34" name="Line 142"/>
            <p:cNvSpPr>
              <a:spLocks noChangeShapeType="1"/>
            </p:cNvSpPr>
            <p:nvPr/>
          </p:nvSpPr>
          <p:spPr bwMode="auto">
            <a:xfrm flipH="1">
              <a:off x="7115337" y="2888246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5" name="AutoShape 144"/>
            <p:cNvSpPr>
              <a:spLocks/>
            </p:cNvSpPr>
            <p:nvPr/>
          </p:nvSpPr>
          <p:spPr bwMode="auto">
            <a:xfrm rot="10800000">
              <a:off x="7955189" y="2852936"/>
              <a:ext cx="72256" cy="1224136"/>
            </a:xfrm>
            <a:prstGeom prst="leftBrace">
              <a:avLst>
                <a:gd name="adj1" fmla="val 142778"/>
                <a:gd name="adj2" fmla="val 50000"/>
              </a:avLst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6" name="Line 146"/>
            <p:cNvSpPr>
              <a:spLocks noChangeShapeType="1"/>
            </p:cNvSpPr>
            <p:nvPr/>
          </p:nvSpPr>
          <p:spPr bwMode="auto">
            <a:xfrm flipH="1">
              <a:off x="7115337" y="3356992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7" name="Line 147"/>
            <p:cNvSpPr>
              <a:spLocks noChangeShapeType="1"/>
            </p:cNvSpPr>
            <p:nvPr/>
          </p:nvSpPr>
          <p:spPr bwMode="auto">
            <a:xfrm flipH="1">
              <a:off x="7115337" y="4005064"/>
              <a:ext cx="28800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2" name="直接箭头连接符 51"/>
            <p:cNvCxnSpPr>
              <a:stCxn id="12" idx="2"/>
              <a:endCxn id="54" idx="0"/>
            </p:cNvCxnSpPr>
            <p:nvPr/>
          </p:nvCxnSpPr>
          <p:spPr bwMode="auto">
            <a:xfrm flipH="1">
              <a:off x="4145296" y="1808784"/>
              <a:ext cx="4712" cy="25206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4" name="Text Box 105"/>
            <p:cNvSpPr txBox="1">
              <a:spLocks noChangeArrowheads="1"/>
            </p:cNvSpPr>
            <p:nvPr/>
          </p:nvSpPr>
          <p:spPr bwMode="auto">
            <a:xfrm>
              <a:off x="2710479" y="2060848"/>
              <a:ext cx="2869633" cy="324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RegA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←0</a:t>
              </a:r>
            </a:p>
          </p:txBody>
        </p:sp>
        <p:sp>
          <p:nvSpPr>
            <p:cNvPr id="62" name="Text Box 100"/>
            <p:cNvSpPr txBox="1">
              <a:spLocks noChangeArrowheads="1"/>
            </p:cNvSpPr>
            <p:nvPr/>
          </p:nvSpPr>
          <p:spPr bwMode="auto">
            <a:xfrm>
              <a:off x="3368543" y="5517232"/>
              <a:ext cx="1586035" cy="324000"/>
            </a:xfrm>
            <a:prstGeom prst="rect">
              <a:avLst/>
            </a:prstGeom>
            <a:solidFill>
              <a:srgbClr val="CCE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2000" dirty="0">
                  <a:solidFill>
                    <a:schemeClr val="accent2"/>
                  </a:solidFill>
                </a:rPr>
                <a:t>RegP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n-1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←S</a:t>
              </a:r>
              <a:r>
                <a:rPr lang="en-US" altLang="zh-CN" sz="2000" baseline="-18000" dirty="0">
                  <a:solidFill>
                    <a:schemeClr val="accent2"/>
                  </a:solidFill>
                </a:rPr>
                <a:t>P</a:t>
              </a:r>
            </a:p>
          </p:txBody>
        </p:sp>
        <p:sp>
          <p:nvSpPr>
            <p:cNvPr id="74" name="Text Box 131"/>
            <p:cNvSpPr txBox="1">
              <a:spLocks noChangeArrowheads="1"/>
            </p:cNvSpPr>
            <p:nvPr/>
          </p:nvSpPr>
          <p:spPr bwMode="auto">
            <a:xfrm>
              <a:off x="6380843" y="2061431"/>
              <a:ext cx="15537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求绝对值</a:t>
              </a:r>
              <a:r>
                <a:rPr lang="en-US" altLang="zh-CN" sz="1800" dirty="0">
                  <a:solidFill>
                    <a:schemeClr val="tx1"/>
                  </a:solidFill>
                </a:rPr>
                <a:t>(n</a:t>
              </a:r>
              <a:r>
                <a:rPr lang="zh-CN" altLang="en-US" sz="1800" dirty="0">
                  <a:solidFill>
                    <a:schemeClr val="tx1"/>
                  </a:solidFill>
                </a:rPr>
                <a:t>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5" name="Line 132"/>
            <p:cNvSpPr>
              <a:spLocks noChangeShapeType="1"/>
            </p:cNvSpPr>
            <p:nvPr/>
          </p:nvSpPr>
          <p:spPr bwMode="auto">
            <a:xfrm flipH="1">
              <a:off x="5939831" y="2232881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6" name="Text Box 131"/>
            <p:cNvSpPr txBox="1">
              <a:spLocks noChangeArrowheads="1"/>
            </p:cNvSpPr>
            <p:nvPr/>
          </p:nvSpPr>
          <p:spPr bwMode="auto">
            <a:xfrm>
              <a:off x="6380595" y="5527340"/>
              <a:ext cx="1409700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置符号位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77" name="Line 132"/>
            <p:cNvSpPr>
              <a:spLocks noChangeShapeType="1"/>
            </p:cNvSpPr>
            <p:nvPr/>
          </p:nvSpPr>
          <p:spPr bwMode="auto">
            <a:xfrm flipH="1">
              <a:off x="5939583" y="5689712"/>
              <a:ext cx="431800" cy="0"/>
            </a:xfrm>
            <a:prstGeom prst="line">
              <a:avLst/>
            </a:prstGeom>
            <a:noFill/>
            <a:ln w="15875">
              <a:solidFill>
                <a:schemeClr val="accent2"/>
              </a:solidFill>
              <a:prstDash val="sysDash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" name="六边形 94"/>
            <p:cNvSpPr/>
            <p:nvPr/>
          </p:nvSpPr>
          <p:spPr bwMode="auto">
            <a:xfrm>
              <a:off x="2844502" y="6021288"/>
              <a:ext cx="2592163" cy="32400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cxnSp>
          <p:nvCxnSpPr>
            <p:cNvPr id="96" name="直接箭头连接符 95"/>
            <p:cNvCxnSpPr>
              <a:stCxn id="62" idx="2"/>
            </p:cNvCxnSpPr>
            <p:nvPr/>
          </p:nvCxnSpPr>
          <p:spPr bwMode="auto">
            <a:xfrm>
              <a:off x="4161561" y="5841232"/>
              <a:ext cx="1" cy="17936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Text Box 99"/>
          <p:cNvSpPr txBox="1">
            <a:spLocks noChangeArrowheads="1"/>
          </p:cNvSpPr>
          <p:nvPr/>
        </p:nvSpPr>
        <p:spPr bwMode="auto">
          <a:xfrm>
            <a:off x="297534" y="5370601"/>
            <a:ext cx="3194346" cy="938719"/>
          </a:xfrm>
          <a:prstGeom prst="rect">
            <a:avLst/>
          </a:prstGeom>
          <a:noFill/>
          <a:ln w="12700">
            <a:solidFill>
              <a:schemeClr val="tx1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892175" indent="-892175"/>
            <a:r>
              <a:rPr lang="zh-CN" altLang="en-US" sz="2200" dirty="0">
                <a:solidFill>
                  <a:srgbClr val="990099"/>
                </a:solidFill>
              </a:rPr>
              <a:t>练习</a:t>
            </a:r>
            <a:r>
              <a:rPr lang="en-US" altLang="zh-CN" sz="2200" dirty="0">
                <a:solidFill>
                  <a:srgbClr val="990099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位原码乘法求</a:t>
            </a:r>
            <a:r>
              <a:rPr lang="en-US" altLang="zh-CN" sz="2200" dirty="0">
                <a:solidFill>
                  <a:schemeClr val="tx1"/>
                </a:solidFill>
              </a:rPr>
              <a:t>[(-2)×(+3)]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原</a:t>
            </a:r>
            <a:endParaRPr lang="en-US" altLang="zh-CN" sz="2200" baseline="-1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8067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 animBg="1"/>
      <p:bldP spid="55" grpId="0" animBg="1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Text Box 12"/>
          <p:cNvSpPr txBox="1">
            <a:spLocks noChangeArrowheads="1"/>
          </p:cNvSpPr>
          <p:nvPr/>
        </p:nvSpPr>
        <p:spPr bwMode="auto">
          <a:xfrm>
            <a:off x="179512" y="5091425"/>
            <a:ext cx="8856984" cy="12874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    由算术右移运算规则，有</a:t>
            </a:r>
            <a:r>
              <a:rPr lang="en-US" altLang="zh-CN" sz="2200" dirty="0">
                <a:solidFill>
                  <a:schemeClr val="tx1"/>
                </a:solidFill>
              </a:rPr>
              <a:t>[A×2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，则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{[(b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[(0-b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sp>
        <p:nvSpPr>
          <p:cNvPr id="9" name="Rectangle 445"/>
          <p:cNvSpPr>
            <a:spLocks noChangeArrowheads="1"/>
          </p:cNvSpPr>
          <p:nvPr/>
        </p:nvSpPr>
        <p:spPr bwMode="auto">
          <a:xfrm>
            <a:off x="3120161" y="2636912"/>
            <a:ext cx="2315935" cy="365264"/>
          </a:xfrm>
          <a:prstGeom prst="rect">
            <a:avLst/>
          </a:prstGeom>
          <a:solidFill>
            <a:srgbClr val="FFCC99"/>
          </a:solidFill>
          <a:ln w="19050" algn="ctr">
            <a:noFill/>
            <a:miter lim="800000"/>
            <a:headEnd/>
            <a:tailEnd/>
          </a:ln>
          <a:effectLst/>
        </p:spPr>
        <p:txBody>
          <a:bodyPr wrap="square" anchor="ctr">
            <a:noAutofit/>
          </a:bodyPr>
          <a:lstStyle/>
          <a:p>
            <a:endParaRPr lang="zh-CN" altLang="en-US"/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81</a:t>
            </a:fld>
            <a:endParaRPr lang="en-US" altLang="zh-CN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79388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、补码定点乘法运算</a:t>
            </a:r>
          </a:p>
        </p:txBody>
      </p:sp>
      <p:sp>
        <p:nvSpPr>
          <p:cNvPr id="4" name="Text Box 200"/>
          <p:cNvSpPr txBox="1">
            <a:spLocks noChangeArrowheads="1"/>
          </p:cNvSpPr>
          <p:nvPr/>
        </p:nvSpPr>
        <p:spPr bwMode="auto">
          <a:xfrm>
            <a:off x="179512" y="836712"/>
            <a:ext cx="8785101" cy="27084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C00000"/>
                </a:solidFill>
              </a:rPr>
              <a:t>  *运算规则：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rgbClr val="FF3399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×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应为</a:t>
            </a:r>
            <a:r>
              <a:rPr lang="en-US" altLang="zh-CN" dirty="0">
                <a:solidFill>
                  <a:schemeClr val="tx1"/>
                </a:solidFill>
              </a:rPr>
              <a:t>2n</a:t>
            </a:r>
            <a:r>
              <a:rPr lang="zh-CN" altLang="en-US" dirty="0">
                <a:solidFill>
                  <a:schemeClr val="tx1"/>
                </a:solidFill>
              </a:rPr>
              <a:t>位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accent2"/>
                </a:solidFill>
              </a:rPr>
              <a:t>     运算方法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      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只讨论整数乘法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accent2"/>
                </a:solidFill>
              </a:rPr>
              <a:t>        </a:t>
            </a:r>
            <a:r>
              <a:rPr lang="zh-CN" altLang="en-US" sz="2200" dirty="0">
                <a:solidFill>
                  <a:schemeClr val="tx1"/>
                </a:solidFill>
              </a:rPr>
              <a:t>设</a:t>
            </a:r>
            <a:r>
              <a:rPr lang="en-US" altLang="zh-CN" sz="2200" dirty="0">
                <a:solidFill>
                  <a:schemeClr val="tx1"/>
                </a:solidFill>
              </a:rPr>
              <a:t>[B]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…b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，则 </a:t>
            </a:r>
            <a:r>
              <a:rPr lang="en-US" altLang="zh-CN" sz="2200" dirty="0">
                <a:solidFill>
                  <a:schemeClr val="tx1"/>
                </a:solidFill>
              </a:rPr>
              <a:t>B≥0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＜</a:t>
            </a:r>
            <a:r>
              <a:rPr lang="en-US" altLang="zh-CN" sz="2200" dirty="0">
                <a:solidFill>
                  <a:schemeClr val="tx1"/>
                </a:solidFill>
              </a:rPr>
              <a:t>0</a:t>
            </a:r>
            <a:r>
              <a:rPr lang="zh-CN" altLang="en-US" sz="2200" dirty="0">
                <a:solidFill>
                  <a:schemeClr val="tx1"/>
                </a:solidFill>
              </a:rPr>
              <a:t>时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endParaRPr lang="en-US" altLang="zh-CN" sz="2200" dirty="0">
              <a:solidFill>
                <a:schemeClr val="accent2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        </a:t>
            </a:r>
            <a:r>
              <a:rPr lang="zh-CN" altLang="en-US" sz="2200" dirty="0">
                <a:solidFill>
                  <a:schemeClr val="tx1"/>
                </a:solidFill>
              </a:rPr>
              <a:t>有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×2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＝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n-1</a:t>
            </a:r>
            <a:r>
              <a:rPr lang="en-US" altLang="zh-CN" sz="2200" dirty="0">
                <a:solidFill>
                  <a:schemeClr val="accent2"/>
                </a:solidFill>
              </a:rPr>
              <a:t>-b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chemeClr val="accent2"/>
                </a:solidFill>
              </a:rPr>
              <a:t>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1</a:t>
            </a:r>
            <a:r>
              <a:rPr lang="en-US" altLang="zh-CN" sz="2200" dirty="0">
                <a:solidFill>
                  <a:schemeClr val="accent2"/>
                </a:solidFill>
              </a:rPr>
              <a:t>-b</a:t>
            </a:r>
            <a:r>
              <a:rPr lang="en-US" altLang="zh-CN" sz="2200" baseline="-18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accent2"/>
                </a:solidFill>
              </a:rPr>
              <a:t>2</a:t>
            </a:r>
            <a:r>
              <a:rPr lang="en-US" altLang="zh-CN" sz="2200" baseline="30000" dirty="0">
                <a:solidFill>
                  <a:schemeClr val="accent2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zh-CN" altLang="en-US" sz="2200" dirty="0">
                <a:solidFill>
                  <a:schemeClr val="tx1"/>
                </a:solidFill>
              </a:rPr>
              <a:t>                  ＝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n-2</a:t>
            </a:r>
            <a:r>
              <a:rPr lang="en-US" altLang="zh-CN" sz="2200" dirty="0">
                <a:solidFill>
                  <a:srgbClr val="C00000"/>
                </a:solidFill>
              </a:rPr>
              <a:t>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n-3</a:t>
            </a:r>
            <a:r>
              <a:rPr lang="en-US" altLang="zh-CN" sz="2200" dirty="0">
                <a:solidFill>
                  <a:srgbClr val="C00000"/>
                </a:solidFill>
              </a:rPr>
              <a:t>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C00000"/>
                </a:solidFill>
              </a:rPr>
              <a:t>0-b</a:t>
            </a:r>
            <a:r>
              <a:rPr lang="en-US" altLang="zh-CN" sz="2200" baseline="-18000" dirty="0">
                <a:solidFill>
                  <a:srgbClr val="C00000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6" name="AutoShape 29"/>
          <p:cNvSpPr>
            <a:spLocks/>
          </p:cNvSpPr>
          <p:nvPr/>
        </p:nvSpPr>
        <p:spPr bwMode="auto">
          <a:xfrm>
            <a:off x="107504" y="2636912"/>
            <a:ext cx="2448396" cy="324000"/>
          </a:xfrm>
          <a:prstGeom prst="borderCallout2">
            <a:avLst>
              <a:gd name="adj1" fmla="val 49490"/>
              <a:gd name="adj2" fmla="val 99663"/>
              <a:gd name="adj3" fmla="val 50156"/>
              <a:gd name="adj4" fmla="val 105341"/>
              <a:gd name="adj5" fmla="val -47234"/>
              <a:gd name="adj6" fmla="val 124063"/>
            </a:avLst>
          </a:prstGeom>
          <a:noFill/>
          <a:ln w="12700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b</a:t>
            </a:r>
            <a:r>
              <a:rPr lang="en-US" altLang="zh-CN" sz="18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1800" dirty="0">
                <a:solidFill>
                  <a:schemeClr val="tx1"/>
                </a:solidFill>
              </a:rPr>
              <a:t>×2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n-1</a:t>
            </a:r>
            <a:r>
              <a:rPr lang="zh-CN" altLang="en-US" sz="1800" dirty="0">
                <a:solidFill>
                  <a:schemeClr val="tx1"/>
                </a:solidFill>
              </a:rPr>
              <a:t>－</a:t>
            </a:r>
            <a:r>
              <a:rPr lang="en-US" altLang="zh-CN" sz="1800" dirty="0">
                <a:solidFill>
                  <a:schemeClr val="tx1"/>
                </a:solidFill>
              </a:rPr>
              <a:t>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 (mod 2</a:t>
            </a:r>
            <a:r>
              <a:rPr lang="en-US" altLang="zh-CN" sz="1800" baseline="30000" dirty="0">
                <a:solidFill>
                  <a:schemeClr val="tx1"/>
                </a:solidFill>
              </a:rPr>
              <a:t>n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  <p:sp>
        <p:nvSpPr>
          <p:cNvPr id="7" name="Text Box 12"/>
          <p:cNvSpPr txBox="1">
            <a:spLocks noChangeArrowheads="1"/>
          </p:cNvSpPr>
          <p:nvPr/>
        </p:nvSpPr>
        <p:spPr bwMode="auto">
          <a:xfrm>
            <a:off x="179388" y="3356992"/>
            <a:ext cx="9073132" cy="1785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200" dirty="0">
                <a:solidFill>
                  <a:schemeClr val="tx1"/>
                </a:solidFill>
              </a:rPr>
              <a:t>    </a:t>
            </a:r>
            <a:r>
              <a:rPr lang="en-US" altLang="zh-CN" sz="2200" dirty="0">
                <a:solidFill>
                  <a:schemeClr val="tx1"/>
                </a:solidFill>
              </a:rPr>
              <a:t>[A×B]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[A×{(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n-3</a:t>
            </a:r>
            <a:r>
              <a:rPr lang="en-US" altLang="zh-CN" sz="2200" dirty="0">
                <a:solidFill>
                  <a:srgbClr val="990099"/>
                </a:solidFill>
              </a:rPr>
              <a:t>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n-2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en-US" altLang="zh-CN" sz="2200" dirty="0">
                <a:solidFill>
                  <a:srgbClr val="990099"/>
                </a:solidFill>
              </a:rPr>
              <a:t>0-b</a:t>
            </a:r>
            <a:r>
              <a:rPr lang="en-US" altLang="zh-CN" sz="2200" baseline="-18000" dirty="0">
                <a:solidFill>
                  <a:srgbClr val="990099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baseline="-18000" dirty="0">
              <a:solidFill>
                <a:schemeClr val="tx1"/>
              </a:solidFill>
            </a:endParaRPr>
          </a:p>
          <a:p>
            <a:r>
              <a:rPr lang="en-US" altLang="zh-CN" sz="2200" dirty="0">
                <a:solidFill>
                  <a:schemeClr val="tx1"/>
                </a:solidFill>
              </a:rPr>
              <a:t>       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n-1</a:t>
            </a:r>
            <a:r>
              <a:rPr lang="en-US" altLang="zh-CN" sz="2200" dirty="0">
                <a:solidFill>
                  <a:srgbClr val="990099"/>
                </a:solidFill>
              </a:rPr>
              <a:t>×</a:t>
            </a:r>
            <a:r>
              <a:rPr lang="en-US" altLang="zh-CN" sz="2200" dirty="0">
                <a:solidFill>
                  <a:schemeClr val="tx1"/>
                </a:solidFill>
              </a:rPr>
              <a:t>[A×{(b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n-3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</a:t>
            </a:r>
            <a:r>
              <a:rPr lang="en-US" altLang="zh-CN" sz="2200" baseline="30000" dirty="0">
                <a:solidFill>
                  <a:srgbClr val="990099"/>
                </a:solidFill>
              </a:rPr>
              <a:t>(n-1)</a:t>
            </a:r>
            <a:r>
              <a:rPr lang="en-US" altLang="zh-CN" sz="2200" dirty="0">
                <a:solidFill>
                  <a:schemeClr val="tx1"/>
                </a:solidFill>
              </a:rPr>
              <a:t>}]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baseline="-18000" dirty="0">
              <a:solidFill>
                <a:schemeClr val="tx1"/>
              </a:solidFill>
            </a:endParaRPr>
          </a:p>
          <a:p>
            <a:r>
              <a:rPr lang="zh-CN" altLang="en-US" sz="2200" dirty="0">
                <a:solidFill>
                  <a:schemeClr val="tx1"/>
                </a:solidFill>
              </a:rPr>
              <a:t>       ＝</a:t>
            </a:r>
            <a:r>
              <a:rPr lang="en-US" altLang="zh-CN" sz="2200" dirty="0">
                <a:solidFill>
                  <a:srgbClr val="990099"/>
                </a:solidFill>
              </a:rPr>
              <a:t>2</a:t>
            </a:r>
            <a:r>
              <a:rPr lang="en-US" altLang="zh-CN" sz="2200" baseline="30000" dirty="0">
                <a:solidFill>
                  <a:srgbClr val="990099"/>
                </a:solidFill>
              </a:rPr>
              <a:t>n</a:t>
            </a:r>
            <a:r>
              <a:rPr lang="en-US" altLang="zh-CN" sz="2200" dirty="0">
                <a:solidFill>
                  <a:schemeClr val="tx1"/>
                </a:solidFill>
              </a:rPr>
              <a:t>×[{(b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n-2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n-1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{…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{(b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)×A</a:t>
            </a:r>
          </a:p>
          <a:p>
            <a:r>
              <a:rPr lang="zh-CN" altLang="en-US" sz="2200" dirty="0">
                <a:solidFill>
                  <a:schemeClr val="tx1"/>
                </a:solidFill>
              </a:rPr>
              <a:t>                         ＋</a:t>
            </a:r>
            <a:r>
              <a:rPr lang="en-US" altLang="zh-CN" sz="2200" dirty="0">
                <a:solidFill>
                  <a:schemeClr val="tx1"/>
                </a:solidFill>
              </a:rPr>
              <a:t>{</a:t>
            </a:r>
            <a:r>
              <a:rPr lang="en-US" altLang="zh-CN" sz="2200" dirty="0">
                <a:solidFill>
                  <a:srgbClr val="990099"/>
                </a:solidFill>
              </a:rPr>
              <a:t>0</a:t>
            </a:r>
            <a:r>
              <a:rPr lang="zh-CN" altLang="en-US" sz="2200" dirty="0">
                <a:solidFill>
                  <a:srgbClr val="990099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(0-b</a:t>
            </a:r>
            <a:r>
              <a:rPr lang="en-US" altLang="zh-CN" sz="2200" baseline="-18000" dirty="0">
                <a:solidFill>
                  <a:schemeClr val="tx1"/>
                </a:solidFill>
              </a:rPr>
              <a:t>0</a:t>
            </a:r>
            <a:r>
              <a:rPr lang="en-US" altLang="zh-CN" sz="2200" dirty="0">
                <a:solidFill>
                  <a:schemeClr val="tx1"/>
                </a:solidFill>
              </a:rPr>
              <a:t>)×A}×2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}…}×2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-1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8000" dirty="0">
                <a:solidFill>
                  <a:schemeClr val="tx1"/>
                </a:solidFill>
              </a:rPr>
              <a:t>补</a:t>
            </a:r>
            <a:endParaRPr lang="en-US" altLang="zh-CN" sz="2200" dirty="0">
              <a:solidFill>
                <a:schemeClr val="tx1"/>
              </a:solidFill>
            </a:endParaRPr>
          </a:p>
        </p:txBody>
      </p:sp>
      <p:grpSp>
        <p:nvGrpSpPr>
          <p:cNvPr id="12" name="组合 11"/>
          <p:cNvGrpSpPr/>
          <p:nvPr/>
        </p:nvGrpSpPr>
        <p:grpSpPr>
          <a:xfrm>
            <a:off x="1043608" y="4585006"/>
            <a:ext cx="2952328" cy="831903"/>
            <a:chOff x="971600" y="4865284"/>
            <a:chExt cx="2952328" cy="831903"/>
          </a:xfrm>
        </p:grpSpPr>
        <p:sp>
          <p:nvSpPr>
            <p:cNvPr id="17" name="Text Box 178"/>
            <p:cNvSpPr txBox="1">
              <a:spLocks noChangeArrowheads="1"/>
            </p:cNvSpPr>
            <p:nvPr/>
          </p:nvSpPr>
          <p:spPr bwMode="auto">
            <a:xfrm>
              <a:off x="971600" y="5085187"/>
              <a:ext cx="2952328" cy="612000"/>
            </a:xfrm>
            <a:prstGeom prst="rect">
              <a:avLst/>
            </a:prstGeom>
            <a:noFill/>
            <a:ln w="12700">
              <a:solidFill>
                <a:schemeClr val="accent2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/>
                <a:t>整数乘法</a:t>
              </a:r>
              <a:r>
                <a:rPr lang="zh-CN" altLang="en-US" sz="2000" dirty="0">
                  <a:solidFill>
                    <a:schemeClr val="tx1"/>
                  </a:solidFill>
                </a:rPr>
                <a:t>应右移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n</a:t>
              </a:r>
              <a:r>
                <a:rPr lang="zh-CN" altLang="en-US" sz="2000" dirty="0">
                  <a:solidFill>
                    <a:schemeClr val="tx1"/>
                  </a:solidFill>
                </a:rPr>
                <a:t>次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乘积扩展时</a:t>
              </a:r>
              <a:r>
                <a:rPr lang="zh-CN" altLang="en-US" sz="1800" dirty="0">
                  <a:solidFill>
                    <a:srgbClr val="990099"/>
                  </a:solidFill>
                </a:rPr>
                <a:t>高位</a:t>
              </a:r>
              <a:r>
                <a:rPr lang="zh-CN" altLang="en-US" sz="1800" dirty="0">
                  <a:solidFill>
                    <a:schemeClr val="tx1"/>
                  </a:solidFill>
                </a:rPr>
                <a:t>补符号位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直接箭头连接符 17"/>
            <p:cNvCxnSpPr/>
            <p:nvPr/>
          </p:nvCxnSpPr>
          <p:spPr bwMode="auto">
            <a:xfrm flipH="1" flipV="1">
              <a:off x="1619672" y="4865284"/>
              <a:ext cx="252028" cy="219904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  <p:grpSp>
        <p:nvGrpSpPr>
          <p:cNvPr id="32" name="组合 31"/>
          <p:cNvGrpSpPr/>
          <p:nvPr/>
        </p:nvGrpSpPr>
        <p:grpSpPr>
          <a:xfrm>
            <a:off x="4355976" y="5013176"/>
            <a:ext cx="4212176" cy="446839"/>
            <a:chOff x="4355976" y="5013176"/>
            <a:chExt cx="4212176" cy="446839"/>
          </a:xfrm>
        </p:grpSpPr>
        <p:sp>
          <p:nvSpPr>
            <p:cNvPr id="27" name="右大括号 26"/>
            <p:cNvSpPr/>
            <p:nvPr/>
          </p:nvSpPr>
          <p:spPr bwMode="auto">
            <a:xfrm rot="5400000">
              <a:off x="7198757" y="3793921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8" name="Text Box 178"/>
            <p:cNvSpPr txBox="1">
              <a:spLocks noChangeArrowheads="1"/>
            </p:cNvSpPr>
            <p:nvPr/>
          </p:nvSpPr>
          <p:spPr bwMode="auto">
            <a:xfrm>
              <a:off x="7092280" y="5128728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  <p:sp>
          <p:nvSpPr>
            <p:cNvPr id="30" name="Text Box 178"/>
            <p:cNvSpPr txBox="1">
              <a:spLocks noChangeArrowheads="1"/>
            </p:cNvSpPr>
            <p:nvPr/>
          </p:nvSpPr>
          <p:spPr bwMode="auto">
            <a:xfrm>
              <a:off x="4499992" y="5157192"/>
              <a:ext cx="1440160" cy="302823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初始部分积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  <a:endParaRPr lang="zh-CN" altLang="en-US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/>
            <p:cNvCxnSpPr/>
            <p:nvPr/>
          </p:nvCxnSpPr>
          <p:spPr bwMode="auto">
            <a:xfrm flipH="1" flipV="1">
              <a:off x="4355976" y="5013176"/>
              <a:ext cx="251966" cy="151773"/>
            </a:xfrm>
            <a:prstGeom prst="straightConnector1">
              <a:avLst/>
            </a:prstGeom>
            <a:noFill/>
            <a:ln w="15875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</p:grpSp>
      <p:sp>
        <p:nvSpPr>
          <p:cNvPr id="34" name="AutoShape 29"/>
          <p:cNvSpPr>
            <a:spLocks/>
          </p:cNvSpPr>
          <p:nvPr/>
        </p:nvSpPr>
        <p:spPr bwMode="auto">
          <a:xfrm>
            <a:off x="179512" y="3789040"/>
            <a:ext cx="720080" cy="2664296"/>
          </a:xfrm>
          <a:prstGeom prst="borderCallout2">
            <a:avLst>
              <a:gd name="adj1" fmla="val 29632"/>
              <a:gd name="adj2" fmla="val 101181"/>
              <a:gd name="adj3" fmla="val 30008"/>
              <a:gd name="adj4" fmla="val 125697"/>
              <a:gd name="adj5" fmla="val 13508"/>
              <a:gd name="adj6" fmla="val 189249"/>
            </a:avLst>
          </a:prstGeom>
          <a:noFill/>
          <a:ln w="12700">
            <a:solidFill>
              <a:schemeClr val="accent2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vert="eaVert"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2000" b="1" dirty="0"/>
              <a:t>小数乘法</a:t>
            </a:r>
            <a:r>
              <a:rPr lang="zh-CN" altLang="en-US" sz="2000" b="1" dirty="0">
                <a:solidFill>
                  <a:schemeClr val="tx1"/>
                </a:solidFill>
              </a:rPr>
              <a:t>应右移</a:t>
            </a:r>
            <a:r>
              <a:rPr lang="en-US" altLang="zh-CN" sz="2000" b="1" dirty="0">
                <a:solidFill>
                  <a:schemeClr val="tx1"/>
                </a:solidFill>
              </a:rPr>
              <a:t>n-1</a:t>
            </a:r>
            <a:r>
              <a:rPr lang="zh-CN" altLang="en-US" sz="2000" b="1" dirty="0">
                <a:solidFill>
                  <a:schemeClr val="tx1"/>
                </a:solidFill>
              </a:rPr>
              <a:t>次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乘积扩展时</a:t>
            </a:r>
            <a:r>
              <a:rPr lang="zh-CN" altLang="en-US" sz="1800" b="1" dirty="0">
                <a:solidFill>
                  <a:srgbClr val="990099"/>
                </a:solidFill>
              </a:rPr>
              <a:t>低位</a:t>
            </a:r>
            <a:r>
              <a:rPr lang="zh-CN" altLang="en-US" sz="1800" b="1" dirty="0">
                <a:solidFill>
                  <a:schemeClr val="tx1"/>
                </a:solidFill>
              </a:rPr>
              <a:t>补</a:t>
            </a:r>
            <a:r>
              <a:rPr lang="en-US" altLang="zh-CN" sz="1800" b="1" dirty="0">
                <a:solidFill>
                  <a:schemeClr val="tx1"/>
                </a:solidFill>
              </a:rPr>
              <a:t>0)</a:t>
            </a:r>
            <a:endParaRPr lang="zh-CN" altLang="en-US" sz="2000" b="1" dirty="0">
              <a:solidFill>
                <a:schemeClr val="tx1"/>
              </a:solidFill>
            </a:endParaRPr>
          </a:p>
        </p:txBody>
      </p:sp>
      <p:grpSp>
        <p:nvGrpSpPr>
          <p:cNvPr id="41" name="组合 40"/>
          <p:cNvGrpSpPr/>
          <p:nvPr/>
        </p:nvGrpSpPr>
        <p:grpSpPr>
          <a:xfrm>
            <a:off x="6092552" y="6309320"/>
            <a:ext cx="2628000" cy="376810"/>
            <a:chOff x="6092552" y="6868614"/>
            <a:chExt cx="2628000" cy="376810"/>
          </a:xfrm>
        </p:grpSpPr>
        <p:sp>
          <p:nvSpPr>
            <p:cNvPr id="39" name="右大括号 38"/>
            <p:cNvSpPr/>
            <p:nvPr/>
          </p:nvSpPr>
          <p:spPr bwMode="auto">
            <a:xfrm rot="5400000">
              <a:off x="7351157" y="5610009"/>
              <a:ext cx="110790" cy="2628000"/>
            </a:xfrm>
            <a:prstGeom prst="rightBrace">
              <a:avLst>
                <a:gd name="adj1" fmla="val 53685"/>
                <a:gd name="adj2" fmla="val 49599"/>
              </a:avLst>
            </a:prstGeom>
            <a:noFill/>
            <a:ln w="15875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40" name="Text Box 178"/>
            <p:cNvSpPr txBox="1">
              <a:spLocks noChangeArrowheads="1"/>
            </p:cNvSpPr>
            <p:nvPr/>
          </p:nvSpPr>
          <p:spPr bwMode="auto">
            <a:xfrm>
              <a:off x="7244680" y="6944816"/>
              <a:ext cx="432048" cy="300608"/>
            </a:xfrm>
            <a:prstGeom prst="rect">
              <a:avLst/>
            </a:prstGeom>
            <a:noFill/>
            <a:ln w="15875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n</a:t>
              </a:r>
              <a:r>
                <a:rPr lang="zh-CN" altLang="en-US" sz="1800" dirty="0">
                  <a:solidFill>
                    <a:srgbClr val="990099"/>
                  </a:solidFill>
                </a:rPr>
                <a:t>次</a:t>
              </a:r>
            </a:p>
          </p:txBody>
        </p:sp>
      </p:grpSp>
      <p:sp>
        <p:nvSpPr>
          <p:cNvPr id="42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1834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33655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5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9" grpId="0" animBg="1"/>
      <p:bldP spid="6" grpId="0" animBg="1"/>
      <p:bldP spid="34" grpId="0" animBg="1"/>
      <p:bldP spid="34" grpId="1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82</a:t>
            </a:fld>
            <a:endParaRPr lang="en-US" altLang="zh-CN"/>
          </a:p>
        </p:txBody>
      </p:sp>
      <p:sp>
        <p:nvSpPr>
          <p:cNvPr id="3" name="Text Box 267"/>
          <p:cNvSpPr txBox="1">
            <a:spLocks noChangeArrowheads="1"/>
          </p:cNvSpPr>
          <p:nvPr/>
        </p:nvSpPr>
        <p:spPr bwMode="auto">
          <a:xfrm>
            <a:off x="179388" y="404664"/>
            <a:ext cx="8785350" cy="29977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递推公式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设</a:t>
            </a:r>
            <a:r>
              <a:rPr lang="en-US" altLang="zh-CN" spc="-100" dirty="0">
                <a:solidFill>
                  <a:schemeClr val="tx1"/>
                </a:solidFill>
              </a:rPr>
              <a:t>[B]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n-1</a:t>
            </a:r>
            <a:r>
              <a:rPr lang="en-US" altLang="zh-CN" spc="-100" dirty="0">
                <a:solidFill>
                  <a:schemeClr val="tx1"/>
                </a:solidFill>
              </a:rPr>
              <a:t>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n-2</a:t>
            </a:r>
            <a:r>
              <a:rPr lang="en-US" altLang="zh-CN" spc="-100" dirty="0">
                <a:solidFill>
                  <a:schemeClr val="tx1"/>
                </a:solidFill>
              </a:rPr>
              <a:t>…b</a:t>
            </a:r>
            <a:r>
              <a:rPr lang="en-US" altLang="zh-CN" spc="-100" baseline="-180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zh-CN" altLang="en-US" spc="-100" dirty="0">
                <a:solidFill>
                  <a:srgbClr val="990099"/>
                </a:solidFill>
              </a:rPr>
              <a:t>附加位</a:t>
            </a:r>
            <a:r>
              <a:rPr lang="en-US" altLang="zh-CN" spc="-100" dirty="0">
                <a:solidFill>
                  <a:srgbClr val="990099"/>
                </a:solidFill>
              </a:rPr>
              <a:t>b</a:t>
            </a:r>
            <a:r>
              <a:rPr lang="en-US" altLang="zh-CN" spc="-100" baseline="-20000" dirty="0">
                <a:solidFill>
                  <a:srgbClr val="990099"/>
                </a:solidFill>
              </a:rPr>
              <a:t>-1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[P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0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0</a:t>
            </a:r>
            <a:endParaRPr lang="en-US" altLang="zh-CN" sz="2000" spc="-100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20000" dirty="0">
                <a:solidFill>
                  <a:schemeClr val="tx1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-1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[P</a:t>
            </a:r>
            <a:r>
              <a:rPr lang="en-US" altLang="zh-CN" baseline="-16000" dirty="0">
                <a:solidFill>
                  <a:schemeClr val="tx1"/>
                </a:solidFill>
              </a:rPr>
              <a:t>i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i-2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i-1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}×2</a:t>
            </a:r>
            <a:r>
              <a:rPr lang="en-US" altLang="zh-CN" baseline="30000" dirty="0">
                <a:solidFill>
                  <a:schemeClr val="tx1"/>
                </a:solidFill>
              </a:rPr>
              <a:t>-1 </a:t>
            </a:r>
          </a:p>
          <a:p>
            <a:pPr>
              <a:lnSpc>
                <a:spcPct val="100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       … 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[</a:t>
            </a:r>
            <a:r>
              <a:rPr lang="en-US" altLang="zh-CN" dirty="0" err="1">
                <a:solidFill>
                  <a:schemeClr val="tx1"/>
                </a:solidFill>
              </a:rPr>
              <a:t>P</a:t>
            </a:r>
            <a:r>
              <a:rPr lang="en-US" altLang="zh-CN" baseline="-20000" dirty="0" err="1">
                <a:solidFill>
                  <a:schemeClr val="tx1"/>
                </a:solidFill>
              </a:rPr>
              <a:t>n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{[P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[(b</a:t>
            </a:r>
            <a:r>
              <a:rPr lang="en-US" altLang="zh-CN" baseline="-20000" dirty="0">
                <a:solidFill>
                  <a:schemeClr val="tx1"/>
                </a:solidFill>
              </a:rPr>
              <a:t>n-2</a:t>
            </a:r>
            <a:r>
              <a:rPr lang="en-US" altLang="zh-CN" dirty="0">
                <a:solidFill>
                  <a:schemeClr val="tx1"/>
                </a:solidFill>
              </a:rPr>
              <a:t>-b</a:t>
            </a:r>
            <a:r>
              <a:rPr lang="en-US" altLang="zh-CN" baseline="-20000" dirty="0">
                <a:solidFill>
                  <a:schemeClr val="tx1"/>
                </a:solidFill>
              </a:rPr>
              <a:t>n-1</a:t>
            </a:r>
            <a:r>
              <a:rPr lang="en-US" altLang="zh-CN" dirty="0">
                <a:solidFill>
                  <a:schemeClr val="tx1"/>
                </a:solidFill>
              </a:rPr>
              <a:t>)×A]</a:t>
            </a:r>
            <a:r>
              <a:rPr lang="zh-CN" altLang="en-US" baseline="-18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}</a:t>
            </a:r>
            <a:r>
              <a:rPr lang="en-US" altLang="zh-CN" dirty="0">
                <a:solidFill>
                  <a:schemeClr val="accent2"/>
                </a:solidFill>
              </a:rPr>
              <a:t>×2</a:t>
            </a:r>
            <a:r>
              <a:rPr lang="en-US" altLang="zh-CN" baseline="30000" dirty="0">
                <a:solidFill>
                  <a:schemeClr val="accent2"/>
                </a:solidFill>
              </a:rPr>
              <a:t>-1</a:t>
            </a:r>
          </a:p>
          <a:p>
            <a:pPr>
              <a:spcBef>
                <a:spcPts val="12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运算实现方法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sz="2000" baseline="-18000" dirty="0">
              <a:solidFill>
                <a:schemeClr val="accent2"/>
              </a:solidFill>
            </a:endParaRPr>
          </a:p>
        </p:txBody>
      </p:sp>
      <p:graphicFrame>
        <p:nvGraphicFramePr>
          <p:cNvPr id="4" name="Group 3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937605"/>
              </p:ext>
            </p:extLst>
          </p:nvPr>
        </p:nvGraphicFramePr>
        <p:xfrm>
          <a:off x="827584" y="3356992"/>
          <a:ext cx="8136904" cy="1729523"/>
        </p:xfrm>
        <a:graphic>
          <a:graphicData uri="http://schemas.openxmlformats.org/drawingml/2006/table">
            <a:tbl>
              <a:tblPr/>
              <a:tblGrid>
                <a:gridCol w="19442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525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762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判断</a:t>
                      </a:r>
                      <a:endParaRPr kumimoji="1" lang="en-US" altLang="zh-CN" sz="2000" b="1" i="0" u="none" strike="noStrike" cap="none" normalizeH="0" baseline="-20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加法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(n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)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移位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39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或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+mn-ea"/>
                          <a:ea typeface="+mn-ea"/>
                        </a:rPr>
                        <a:t>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   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3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 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57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i-2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＝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9900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54000" marT="36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n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＋</a:t>
                      </a:r>
                      <a:r>
                        <a:rPr lang="en-US" altLang="zh-CN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[-A]</a:t>
                      </a:r>
                      <a:r>
                        <a:rPr lang="zh-CN" altLang="en-US" sz="2000" b="1" baseline="-16000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补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2000" b="1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  <a:sym typeface="Symbol"/>
                        </a:rPr>
                        <a:t></a:t>
                      </a:r>
                      <a:r>
                        <a:rPr lang="en-US" altLang="zh-CN" sz="2000" b="1" baseline="-16000" dirty="0" err="1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＝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P</a:t>
                      </a:r>
                      <a:r>
                        <a:rPr lang="en-US" altLang="zh-CN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i-1</a:t>
                      </a:r>
                      <a:r>
                        <a:rPr lang="zh-CN" altLang="en-US" sz="2000" b="1" baseline="-20000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低位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54000" marT="36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5" name="Text Box 200"/>
          <p:cNvSpPr txBox="1">
            <a:spLocks noChangeArrowheads="1"/>
          </p:cNvSpPr>
          <p:nvPr/>
        </p:nvSpPr>
        <p:spPr bwMode="auto">
          <a:xfrm>
            <a:off x="3203848" y="2802994"/>
            <a:ext cx="5112568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u="sng" dirty="0"/>
              <a:t>n</a:t>
            </a:r>
            <a:r>
              <a:rPr lang="zh-CN" altLang="en-US" u="sng" dirty="0"/>
              <a:t>次</a:t>
            </a:r>
            <a:r>
              <a:rPr lang="zh-CN" altLang="en-US" dirty="0">
                <a:solidFill>
                  <a:schemeClr val="tx1"/>
                </a:solidFill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" name="AutoShape 9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74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7042726" y="5508848"/>
            <a:ext cx="1617138" cy="152400"/>
            <a:chOff x="4127234" y="5661248"/>
            <a:chExt cx="1617138" cy="152400"/>
          </a:xfrm>
        </p:grpSpPr>
        <p:cxnSp>
          <p:nvCxnSpPr>
            <p:cNvPr id="19" name="直接连接符 18"/>
            <p:cNvCxnSpPr/>
            <p:nvPr/>
          </p:nvCxnSpPr>
          <p:spPr bwMode="auto">
            <a:xfrm>
              <a:off x="5384332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4" name="直接连接符 23"/>
            <p:cNvCxnSpPr/>
            <p:nvPr/>
          </p:nvCxnSpPr>
          <p:spPr bwMode="auto">
            <a:xfrm>
              <a:off x="5147527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5" name="直接连接符 24"/>
            <p:cNvCxnSpPr/>
            <p:nvPr/>
          </p:nvCxnSpPr>
          <p:spPr bwMode="auto">
            <a:xfrm>
              <a:off x="4884545" y="58136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6" name="直接连接符 25"/>
            <p:cNvCxnSpPr/>
            <p:nvPr/>
          </p:nvCxnSpPr>
          <p:spPr bwMode="auto">
            <a:xfrm>
              <a:off x="4623227" y="5661248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C00000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7" name="直接连接符 26"/>
            <p:cNvCxnSpPr/>
            <p:nvPr/>
          </p:nvCxnSpPr>
          <p:spPr bwMode="auto">
            <a:xfrm>
              <a:off x="4368836" y="5805264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28" name="直接连接符 27"/>
            <p:cNvCxnSpPr/>
            <p:nvPr/>
          </p:nvCxnSpPr>
          <p:spPr bwMode="auto">
            <a:xfrm>
              <a:off x="4127234" y="5733256"/>
              <a:ext cx="360040" cy="0"/>
            </a:xfrm>
            <a:prstGeom prst="line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20" name="AutoShape 29"/>
          <p:cNvSpPr>
            <a:spLocks/>
          </p:cNvSpPr>
          <p:nvPr/>
        </p:nvSpPr>
        <p:spPr bwMode="auto">
          <a:xfrm>
            <a:off x="7778329" y="1693612"/>
            <a:ext cx="1114151" cy="871292"/>
          </a:xfrm>
          <a:prstGeom prst="borderCallout2">
            <a:avLst>
              <a:gd name="adj1" fmla="val 49490"/>
              <a:gd name="adj2" fmla="val -1280"/>
              <a:gd name="adj3" fmla="val 48743"/>
              <a:gd name="adj4" fmla="val -22810"/>
              <a:gd name="adj5" fmla="val 73267"/>
              <a:gd name="adj6" fmla="val -48044"/>
            </a:avLst>
          </a:prstGeom>
          <a:noFill/>
          <a:ln w="12700">
            <a:solidFill>
              <a:srgbClr val="FF33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>
              <a:lnSpc>
                <a:spcPct val="100000"/>
              </a:lnSpc>
            </a:pPr>
            <a:r>
              <a:rPr lang="zh-CN" altLang="en-US" sz="1800" dirty="0"/>
              <a:t>小数乘法</a:t>
            </a:r>
            <a:r>
              <a:rPr lang="zh-CN" altLang="en-US" sz="1800" dirty="0">
                <a:solidFill>
                  <a:schemeClr val="tx1"/>
                </a:solidFill>
              </a:rPr>
              <a:t>最后一次不移位！</a:t>
            </a:r>
          </a:p>
        </p:txBody>
      </p:sp>
      <p:sp>
        <p:nvSpPr>
          <p:cNvPr id="21" name="Text Box 200"/>
          <p:cNvSpPr txBox="1">
            <a:spLocks noChangeArrowheads="1"/>
          </p:cNvSpPr>
          <p:nvPr/>
        </p:nvSpPr>
        <p:spPr bwMode="auto">
          <a:xfrm>
            <a:off x="1115616" y="4968170"/>
            <a:ext cx="7729111" cy="477054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右移时为什么不考虑</a:t>
            </a:r>
            <a:r>
              <a:rPr lang="zh-CN" altLang="en-US" sz="2000" u="sng" dirty="0">
                <a:solidFill>
                  <a:schemeClr val="tx1"/>
                </a:solidFill>
              </a:rPr>
              <a:t>加法的进位</a:t>
            </a:r>
            <a:r>
              <a:rPr lang="zh-CN" altLang="en-US" sz="2000" dirty="0">
                <a:solidFill>
                  <a:schemeClr val="tx1"/>
                </a:solidFill>
              </a:rPr>
              <a:t>？假设</a:t>
            </a:r>
            <a:r>
              <a:rPr lang="en-US" altLang="zh-CN" sz="2000" dirty="0">
                <a:solidFill>
                  <a:schemeClr val="tx1"/>
                </a:solidFill>
              </a:rPr>
              <a:t>[B]</a:t>
            </a:r>
            <a:r>
              <a:rPr lang="zh-CN" altLang="en-US" sz="2000" baseline="-18000" dirty="0">
                <a:solidFill>
                  <a:schemeClr val="tx1"/>
                </a:solidFill>
              </a:rPr>
              <a:t>补</a:t>
            </a:r>
            <a:r>
              <a:rPr lang="en-US" altLang="zh-CN" sz="2000" dirty="0">
                <a:solidFill>
                  <a:schemeClr val="tx1"/>
                </a:solidFill>
              </a:rPr>
              <a:t>=1 0 0 1 1 0 1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101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0" grpId="0" animBg="1"/>
      <p:bldP spid="20" grpId="1" animBg="1"/>
      <p:bldP spid="21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3"/>
          <p:cNvSpPr txBox="1">
            <a:spLocks noChangeArrowheads="1"/>
          </p:cNvSpPr>
          <p:nvPr/>
        </p:nvSpPr>
        <p:spPr bwMode="auto">
          <a:xfrm>
            <a:off x="179388" y="325105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5—</a:t>
            </a:r>
            <a:r>
              <a:rPr lang="en-US" altLang="zh-CN" dirty="0">
                <a:solidFill>
                  <a:schemeClr val="tx1"/>
                </a:solidFill>
              </a:rPr>
              <a:t>A=+111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B=-110</a:t>
            </a:r>
            <a:r>
              <a:rPr lang="zh-CN" altLang="en-US" dirty="0">
                <a:solidFill>
                  <a:schemeClr val="tx1"/>
                </a:solidFill>
              </a:rPr>
              <a:t>，用</a:t>
            </a:r>
            <a:r>
              <a:rPr lang="en-US" altLang="zh-CN" dirty="0">
                <a:solidFill>
                  <a:schemeClr val="tx1"/>
                </a:solidFill>
              </a:rPr>
              <a:t>Booth</a:t>
            </a:r>
            <a:r>
              <a:rPr lang="zh-CN" altLang="en-US" dirty="0">
                <a:solidFill>
                  <a:schemeClr val="tx1"/>
                </a:solidFill>
              </a:rPr>
              <a:t>算法求</a:t>
            </a:r>
            <a:r>
              <a:rPr lang="en-US" altLang="zh-CN" dirty="0">
                <a:solidFill>
                  <a:schemeClr val="tx1"/>
                </a:solidFill>
              </a:rPr>
              <a:t>[A×B]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endParaRPr lang="en-US" altLang="zh-CN" baseline="-20000" dirty="0">
              <a:solidFill>
                <a:schemeClr val="tx1"/>
              </a:solidFill>
            </a:endParaRPr>
          </a:p>
          <a:p>
            <a:r>
              <a:rPr lang="en-US" altLang="zh-CN" dirty="0"/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83</a:t>
            </a:fld>
            <a:endParaRPr lang="en-US" altLang="zh-CN"/>
          </a:p>
        </p:txBody>
      </p:sp>
      <p:sp>
        <p:nvSpPr>
          <p:cNvPr id="3" name="Text Box 42"/>
          <p:cNvSpPr txBox="1">
            <a:spLocks noChangeArrowheads="1"/>
          </p:cNvSpPr>
          <p:nvPr/>
        </p:nvSpPr>
        <p:spPr bwMode="auto">
          <a:xfrm>
            <a:off x="179388" y="764704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/>
              <a:t>        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=0111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[-A]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en-US" altLang="zh-CN" dirty="0">
                <a:solidFill>
                  <a:schemeClr val="tx1"/>
                </a:solidFill>
              </a:rPr>
              <a:t>=1010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次的判断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sp>
        <p:nvSpPr>
          <p:cNvPr id="9" name="AutoShape 214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8" y="6453188"/>
            <a:ext cx="287337" cy="287338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aphicFrame>
        <p:nvGraphicFramePr>
          <p:cNvPr id="10" name="Group 1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5968993"/>
              </p:ext>
            </p:extLst>
          </p:nvPr>
        </p:nvGraphicFramePr>
        <p:xfrm>
          <a:off x="1044451" y="1682312"/>
          <a:ext cx="7920037" cy="4469280"/>
        </p:xfrm>
        <a:graphic>
          <a:graphicData uri="http://schemas.openxmlformats.org/drawingml/2006/table">
            <a:tbl>
              <a:tblPr/>
              <a:tblGrid>
                <a:gridCol w="14398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6518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9216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39102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143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部分积高位</a:t>
                      </a:r>
                    </a:p>
                  </a:txBody>
                  <a:tcPr marL="36000" marR="36000" marT="18000" marB="36000" anchor="ctr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低位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乘数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说明</a:t>
                      </a:r>
                    </a:p>
                  </a:txBody>
                  <a:tcPr marL="36000" marR="36000" marT="18000" marB="36000"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0000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zh-CN" altLang="zh-CN" sz="2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初值：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4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3816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+ 0000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10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位，乘数及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-1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亦右移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rgbClr val="9900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11213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1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+ 0111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=01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49225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+ 1001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CC3300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01</a:t>
                      </a:r>
                    </a:p>
                  </a:txBody>
                  <a:tcPr marL="54000" marR="36000" marT="18000" marB="36000" horzOverflow="overflow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0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110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   </a:t>
                      </a: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1" lang="en-US" altLang="zh-CN" sz="2000" b="1" i="0" u="sng" strike="noStrike" cap="none" normalizeH="0" baseline="0" dirty="0">
                        <a:ln>
                          <a:noFill/>
                        </a:ln>
                        <a:solidFill>
                          <a:srgbClr val="FF3399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sng" strike="noStrike" cap="none" normalizeH="0" baseline="0" dirty="0">
                          <a:ln>
                            <a:noFill/>
                          </a:ln>
                          <a:solidFill>
                            <a:srgbClr val="FF3399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3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=10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，＋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[-A]</a:t>
                      </a:r>
                      <a:r>
                        <a:rPr kumimoji="1" lang="zh-CN" altLang="en-US" sz="2000" b="1" i="0" u="none" strike="noStrike" cap="none" normalizeH="0" baseline="-20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补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P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2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高</a:t>
                      </a:r>
                      <a:r>
                        <a:rPr kumimoji="1" lang="en-US" altLang="zh-CN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4</a:t>
                      </a:r>
                      <a:r>
                        <a:rPr kumimoji="1" lang="zh-CN" altLang="en-US" sz="2000" b="1" i="0" u="none" strike="noStrike" cap="none" normalizeH="0" baseline="-16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＋的结果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部分积算术右移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位，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…</a:t>
                      </a:r>
                      <a:endParaRPr kumimoji="1" lang="zh-CN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54000" marR="36000" marT="18000" marB="36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1" name="Text Box 151"/>
          <p:cNvSpPr txBox="1">
            <a:spLocks noChangeArrowheads="1"/>
          </p:cNvSpPr>
          <p:nvPr/>
        </p:nvSpPr>
        <p:spPr bwMode="auto">
          <a:xfrm>
            <a:off x="179388" y="5899338"/>
            <a:ext cx="8964612" cy="506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zh-CN" altLang="en-US" spc="-30" dirty="0">
                <a:solidFill>
                  <a:schemeClr val="tx1"/>
                </a:solidFill>
              </a:rPr>
              <a:t>     故 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8000" dirty="0">
                <a:solidFill>
                  <a:schemeClr val="tx1"/>
                </a:solidFill>
              </a:rPr>
              <a:t>补</a:t>
            </a:r>
            <a:r>
              <a:rPr lang="zh-CN" altLang="en-US" spc="-30" dirty="0">
                <a:solidFill>
                  <a:schemeClr val="tx1"/>
                </a:solidFill>
              </a:rPr>
              <a:t>＝</a:t>
            </a:r>
            <a:r>
              <a:rPr lang="en-US" altLang="zh-CN" spc="-30" dirty="0">
                <a:solidFill>
                  <a:schemeClr val="tx1"/>
                </a:solidFill>
              </a:rPr>
              <a:t>1101</a:t>
            </a:r>
            <a:r>
              <a:rPr lang="en-US" altLang="zh-CN" spc="-3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30" dirty="0">
                <a:solidFill>
                  <a:schemeClr val="tx1"/>
                </a:solidFill>
              </a:rPr>
              <a:t>0110</a:t>
            </a:r>
            <a:r>
              <a:rPr lang="zh-CN" altLang="en-US" spc="-30" dirty="0">
                <a:solidFill>
                  <a:schemeClr val="tx1"/>
                </a:solidFill>
              </a:rPr>
              <a:t>，即</a:t>
            </a:r>
            <a:r>
              <a:rPr lang="en-US" altLang="zh-CN" spc="-30" dirty="0">
                <a:solidFill>
                  <a:schemeClr val="tx1"/>
                </a:solidFill>
              </a:rPr>
              <a:t>[A×B]</a:t>
            </a:r>
            <a:r>
              <a:rPr lang="zh-CN" altLang="en-US" spc="-30" baseline="-18000" dirty="0">
                <a:solidFill>
                  <a:schemeClr val="tx1"/>
                </a:solidFill>
              </a:rPr>
              <a:t>原</a:t>
            </a:r>
            <a:r>
              <a:rPr lang="zh-CN" altLang="en-US" spc="-30" dirty="0">
                <a:solidFill>
                  <a:schemeClr val="tx1"/>
                </a:solidFill>
              </a:rPr>
              <a:t>＝</a:t>
            </a:r>
            <a:r>
              <a:rPr lang="en-US" altLang="zh-CN" spc="-30" dirty="0">
                <a:solidFill>
                  <a:schemeClr val="tx1"/>
                </a:solidFill>
              </a:rPr>
              <a:t>10101010</a:t>
            </a:r>
            <a:r>
              <a:rPr lang="en-US" altLang="zh-CN" sz="1800" spc="-30" dirty="0">
                <a:solidFill>
                  <a:schemeClr val="tx1"/>
                </a:solidFill>
              </a:rPr>
              <a:t>(</a:t>
            </a:r>
            <a:r>
              <a:rPr lang="zh-CN" altLang="en-US" sz="1800" spc="-30" dirty="0">
                <a:solidFill>
                  <a:schemeClr val="tx1"/>
                </a:solidFill>
              </a:rPr>
              <a:t>同原码乘结果</a:t>
            </a:r>
            <a:r>
              <a:rPr lang="en-US" altLang="zh-CN" sz="1800" spc="-30" dirty="0">
                <a:solidFill>
                  <a:schemeClr val="tx1"/>
                </a:solidFill>
              </a:rPr>
              <a:t>)</a:t>
            </a:r>
            <a:endParaRPr lang="en-US" altLang="zh-CN" spc="-30" dirty="0">
              <a:solidFill>
                <a:schemeClr val="tx1"/>
              </a:solidFill>
            </a:endParaRPr>
          </a:p>
        </p:txBody>
      </p:sp>
      <p:grpSp>
        <p:nvGrpSpPr>
          <p:cNvPr id="25" name="组合 24"/>
          <p:cNvGrpSpPr/>
          <p:nvPr/>
        </p:nvGrpSpPr>
        <p:grpSpPr>
          <a:xfrm>
            <a:off x="2052385" y="2349251"/>
            <a:ext cx="2232029" cy="3311997"/>
            <a:chOff x="2123947" y="2349251"/>
            <a:chExt cx="2232029" cy="3311997"/>
          </a:xfrm>
        </p:grpSpPr>
        <p:sp>
          <p:nvSpPr>
            <p:cNvPr id="22" name="Line 147"/>
            <p:cNvSpPr>
              <a:spLocks noChangeShapeType="1"/>
            </p:cNvSpPr>
            <p:nvPr/>
          </p:nvSpPr>
          <p:spPr bwMode="auto">
            <a:xfrm>
              <a:off x="3995936" y="3226830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4" name="Line 144"/>
            <p:cNvSpPr>
              <a:spLocks noChangeShapeType="1"/>
            </p:cNvSpPr>
            <p:nvPr/>
          </p:nvSpPr>
          <p:spPr bwMode="auto">
            <a:xfrm>
              <a:off x="2123947" y="2854172"/>
              <a:ext cx="576264" cy="2143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5" name="Line 145"/>
            <p:cNvSpPr>
              <a:spLocks noChangeShapeType="1"/>
            </p:cNvSpPr>
            <p:nvPr/>
          </p:nvSpPr>
          <p:spPr bwMode="auto">
            <a:xfrm>
              <a:off x="2125535" y="3716186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" name="Line 146"/>
            <p:cNvSpPr>
              <a:spLocks noChangeShapeType="1"/>
            </p:cNvSpPr>
            <p:nvPr/>
          </p:nvSpPr>
          <p:spPr bwMode="auto">
            <a:xfrm>
              <a:off x="2125535" y="4581375"/>
              <a:ext cx="574676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7" name="Line 147"/>
            <p:cNvSpPr>
              <a:spLocks noChangeShapeType="1"/>
            </p:cNvSpPr>
            <p:nvPr/>
          </p:nvSpPr>
          <p:spPr bwMode="auto">
            <a:xfrm>
              <a:off x="3997200" y="2349251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1" name="Line 145"/>
            <p:cNvSpPr>
              <a:spLocks noChangeShapeType="1"/>
            </p:cNvSpPr>
            <p:nvPr/>
          </p:nvSpPr>
          <p:spPr bwMode="auto">
            <a:xfrm>
              <a:off x="2124518" y="5443760"/>
              <a:ext cx="574676" cy="2174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3" name="Line 147"/>
            <p:cNvSpPr>
              <a:spLocks noChangeShapeType="1"/>
            </p:cNvSpPr>
            <p:nvPr/>
          </p:nvSpPr>
          <p:spPr bwMode="auto">
            <a:xfrm>
              <a:off x="3997200" y="4097853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" name="Line 147"/>
            <p:cNvSpPr>
              <a:spLocks noChangeShapeType="1"/>
            </p:cNvSpPr>
            <p:nvPr/>
          </p:nvSpPr>
          <p:spPr bwMode="auto">
            <a:xfrm>
              <a:off x="3996726" y="4975432"/>
              <a:ext cx="358776" cy="64770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326282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utoUpdateAnimBg="0"/>
      <p:bldP spid="11" grpId="0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84</a:t>
            </a:fld>
            <a:endParaRPr lang="en-US" altLang="zh-CN"/>
          </a:p>
        </p:txBody>
      </p:sp>
      <p:sp>
        <p:nvSpPr>
          <p:cNvPr id="3" name="Text Box 201"/>
          <p:cNvSpPr txBox="1">
            <a:spLocks noChangeArrowheads="1"/>
          </p:cNvSpPr>
          <p:nvPr/>
        </p:nvSpPr>
        <p:spPr bwMode="auto">
          <a:xfrm>
            <a:off x="179512" y="332656"/>
            <a:ext cx="8821644" cy="24754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*补码乘法的逻辑实现：</a:t>
            </a:r>
            <a:endParaRPr lang="en-US" altLang="zh-CN" dirty="0">
              <a:solidFill>
                <a:srgbClr val="C00000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思路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循环</a:t>
            </a:r>
            <a:r>
              <a:rPr lang="en-US" altLang="zh-CN" dirty="0">
                <a:solidFill>
                  <a:schemeClr val="tx1"/>
                </a:solidFill>
              </a:rPr>
              <a:t>n</a:t>
            </a:r>
            <a:r>
              <a:rPr lang="zh-CN" altLang="en-US" dirty="0">
                <a:solidFill>
                  <a:schemeClr val="tx1"/>
                </a:solidFill>
              </a:rPr>
              <a:t>次的</a:t>
            </a:r>
            <a:r>
              <a:rPr lang="zh-CN" altLang="en-US" u="sng" dirty="0">
                <a:solidFill>
                  <a:srgbClr val="990099"/>
                </a:solidFill>
              </a:rPr>
              <a:t>判断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加法</a:t>
            </a:r>
            <a:r>
              <a:rPr lang="en-US" altLang="zh-CN" u="sng" dirty="0">
                <a:solidFill>
                  <a:srgbClr val="990099"/>
                </a:solidFill>
              </a:rPr>
              <a:t>-</a:t>
            </a:r>
            <a:r>
              <a:rPr lang="zh-CN" altLang="en-US" u="sng" dirty="0">
                <a:solidFill>
                  <a:srgbClr val="990099"/>
                </a:solidFill>
              </a:rPr>
              <a:t>移位</a:t>
            </a:r>
            <a:r>
              <a:rPr lang="zh-CN" altLang="en-US" dirty="0">
                <a:solidFill>
                  <a:schemeClr val="tx1"/>
                </a:solidFill>
              </a:rPr>
              <a:t>操作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</a:rPr>
              <a:t>②部分积低位放在</a:t>
            </a:r>
            <a:r>
              <a:rPr lang="zh-CN" altLang="en-US" u="sng" dirty="0">
                <a:solidFill>
                  <a:srgbClr val="990099"/>
                </a:solidFill>
              </a:rPr>
              <a:t>乘数的空位</a:t>
            </a:r>
            <a:r>
              <a:rPr lang="zh-CN" altLang="en-US" dirty="0">
                <a:solidFill>
                  <a:schemeClr val="tx1"/>
                </a:solidFill>
              </a:rPr>
              <a:t>上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rgbClr val="990099"/>
                </a:solidFill>
              </a:rPr>
              <a:t>同</a:t>
            </a:r>
            <a:r>
              <a:rPr lang="zh-CN" altLang="en-US" sz="2000" dirty="0">
                <a:solidFill>
                  <a:schemeClr val="tx1"/>
                </a:solidFill>
              </a:rPr>
              <a:t>无符号乘法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300"/>
              </a:spcBef>
            </a:pPr>
            <a:r>
              <a:rPr lang="zh-CN" altLang="en-US" dirty="0">
                <a:solidFill>
                  <a:schemeClr val="tx1"/>
                </a:solidFill>
              </a:rPr>
              <a:t>           ③加法为</a:t>
            </a:r>
            <a:r>
              <a:rPr lang="en-US" altLang="zh-CN" spc="-50" dirty="0">
                <a:solidFill>
                  <a:schemeClr val="tx1"/>
                </a:solidFill>
              </a:rPr>
              <a:t>n</a:t>
            </a:r>
            <a:r>
              <a:rPr lang="zh-CN" altLang="en-US" spc="-50" dirty="0">
                <a:solidFill>
                  <a:schemeClr val="tx1"/>
                </a:solidFill>
              </a:rPr>
              <a:t>位，</a:t>
            </a:r>
            <a:r>
              <a:rPr lang="zh-CN" altLang="en-US" spc="-100" dirty="0">
                <a:solidFill>
                  <a:schemeClr val="tx1"/>
                </a:solidFill>
              </a:rPr>
              <a:t>部分积</a:t>
            </a:r>
            <a:r>
              <a:rPr lang="zh-CN" altLang="en-US" u="sng" spc="-100" dirty="0">
                <a:solidFill>
                  <a:srgbClr val="990099"/>
                </a:solidFill>
              </a:rPr>
              <a:t>算术右移</a:t>
            </a:r>
            <a:r>
              <a:rPr lang="en-US" altLang="zh-CN" sz="2000" spc="-50" dirty="0">
                <a:solidFill>
                  <a:schemeClr val="tx1"/>
                </a:solidFill>
              </a:rPr>
              <a:t>(</a:t>
            </a:r>
            <a:r>
              <a:rPr lang="zh-CN" altLang="en-US" sz="2000" spc="-50" dirty="0">
                <a:solidFill>
                  <a:srgbClr val="990099"/>
                </a:solidFill>
              </a:rPr>
              <a:t>不是</a:t>
            </a:r>
            <a:r>
              <a:rPr lang="zh-CN" altLang="en-US" sz="2000" spc="-50" dirty="0">
                <a:solidFill>
                  <a:schemeClr val="tx1"/>
                </a:solidFill>
              </a:rPr>
              <a:t>带进位右移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979463" y="2204864"/>
            <a:ext cx="6552977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基于无符号乘法器，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/>
            <a:r>
              <a:rPr lang="zh-CN" altLang="en-US" dirty="0">
                <a:solidFill>
                  <a:schemeClr val="tx1"/>
                </a:solidFill>
              </a:rPr>
              <a:t>增加</a:t>
            </a:r>
            <a:r>
              <a:rPr lang="zh-CN" altLang="en-US" dirty="0">
                <a:solidFill>
                  <a:srgbClr val="990099"/>
                </a:solidFill>
              </a:rPr>
              <a:t>触发器</a:t>
            </a:r>
            <a:r>
              <a:rPr lang="en-US" altLang="zh-CN" dirty="0">
                <a:solidFill>
                  <a:srgbClr val="990099"/>
                </a:solidFill>
              </a:rPr>
              <a:t>B</a:t>
            </a:r>
            <a:r>
              <a:rPr lang="zh-CN" altLang="en-US" baseline="-16000" dirty="0">
                <a:solidFill>
                  <a:srgbClr val="990099"/>
                </a:solidFill>
              </a:rPr>
              <a:t>附</a:t>
            </a:r>
            <a:r>
              <a:rPr lang="zh-CN" altLang="en-US" dirty="0">
                <a:solidFill>
                  <a:schemeClr val="tx1"/>
                </a:solidFill>
              </a:rPr>
              <a:t>，控制门输出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chemeClr val="tx1"/>
                </a:solidFill>
              </a:rPr>
              <a:t>RegA</a:t>
            </a:r>
            <a:r>
              <a:rPr lang="zh-CN" altLang="en-US" dirty="0">
                <a:solidFill>
                  <a:schemeClr val="tx1"/>
                </a:solidFill>
              </a:rPr>
              <a:t>或</a:t>
            </a:r>
            <a:r>
              <a:rPr lang="en-US" altLang="zh-CN" dirty="0" err="1">
                <a:solidFill>
                  <a:srgbClr val="990099"/>
                </a:solidFill>
              </a:rPr>
              <a:t>RegA</a:t>
            </a:r>
            <a:endParaRPr lang="en-US" altLang="zh-CN" dirty="0">
              <a:solidFill>
                <a:srgbClr val="990099"/>
              </a:solidFill>
            </a:endParaRPr>
          </a:p>
          <a:p>
            <a:pPr marL="1077913" indent="-1077913">
              <a:lnSpc>
                <a:spcPct val="100000"/>
              </a:lnSpc>
            </a:pPr>
            <a:r>
              <a:rPr lang="en-US" altLang="zh-CN" sz="2000" dirty="0">
                <a:solidFill>
                  <a:schemeClr val="tx1"/>
                </a:solidFill>
              </a:rPr>
              <a:t>                                      (</a:t>
            </a:r>
            <a:r>
              <a:rPr lang="zh-CN" altLang="en-US" sz="2000" dirty="0">
                <a:solidFill>
                  <a:schemeClr val="tx1"/>
                </a:solidFill>
              </a:rPr>
              <a:t>用于减法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46" name="直接连接符 45"/>
          <p:cNvCxnSpPr/>
          <p:nvPr/>
        </p:nvCxnSpPr>
        <p:spPr bwMode="auto">
          <a:xfrm>
            <a:off x="7236296" y="2731567"/>
            <a:ext cx="540000" cy="0"/>
          </a:xfrm>
          <a:prstGeom prst="line">
            <a:avLst/>
          </a:prstGeom>
          <a:noFill/>
          <a:ln w="19050" cap="flat" cmpd="sng" algn="ctr">
            <a:solidFill>
              <a:srgbClr val="990099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52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298817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76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grpSp>
        <p:nvGrpSpPr>
          <p:cNvPr id="5" name="组合 4"/>
          <p:cNvGrpSpPr/>
          <p:nvPr/>
        </p:nvGrpSpPr>
        <p:grpSpPr>
          <a:xfrm>
            <a:off x="2001189" y="3284984"/>
            <a:ext cx="6459243" cy="2664296"/>
            <a:chOff x="2001189" y="2924944"/>
            <a:chExt cx="6459243" cy="2664296"/>
          </a:xfrm>
        </p:grpSpPr>
        <p:sp>
          <p:nvSpPr>
            <p:cNvPr id="6" name="Text Box 235"/>
            <p:cNvSpPr txBox="1">
              <a:spLocks noChangeArrowheads="1"/>
            </p:cNvSpPr>
            <p:nvPr/>
          </p:nvSpPr>
          <p:spPr bwMode="auto">
            <a:xfrm>
              <a:off x="2001189" y="3356992"/>
              <a:ext cx="5001186" cy="2052618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prstDash val="solid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endParaRPr lang="en-US" altLang="zh-CN" sz="2000" i="1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7" name="流程图: 手动操作 6"/>
            <p:cNvSpPr/>
            <p:nvPr/>
          </p:nvSpPr>
          <p:spPr bwMode="auto">
            <a:xfrm>
              <a:off x="2339752" y="4124070"/>
              <a:ext cx="1795438" cy="431800"/>
            </a:xfrm>
            <a:prstGeom prst="flowChartManualOperation">
              <a:avLst/>
            </a:prstGeom>
            <a:solidFill>
              <a:schemeClr val="bg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0" tIns="0" rIns="0" bIns="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en-US" altLang="zh-CN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n</a:t>
              </a:r>
              <a:r>
                <a:rPr kumimoji="1" lang="zh-CN" altLang="en-US" sz="18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itchFamily="2" charset="-122"/>
                  <a:ea typeface="宋体" pitchFamily="2" charset="-122"/>
                </a:rPr>
                <a:t>位加法器</a:t>
              </a:r>
            </a:p>
          </p:txBody>
        </p:sp>
        <p:sp>
          <p:nvSpPr>
            <p:cNvPr id="8" name="Text Box 235"/>
            <p:cNvSpPr txBox="1">
              <a:spLocks noChangeArrowheads="1"/>
            </p:cNvSpPr>
            <p:nvPr/>
          </p:nvSpPr>
          <p:spPr bwMode="auto">
            <a:xfrm>
              <a:off x="3144714" y="2924944"/>
              <a:ext cx="1278508" cy="288032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9" name="Text Box 235"/>
            <p:cNvSpPr txBox="1">
              <a:spLocks noChangeArrowheads="1"/>
            </p:cNvSpPr>
            <p:nvPr/>
          </p:nvSpPr>
          <p:spPr bwMode="auto">
            <a:xfrm>
              <a:off x="4572000" y="4940387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0" name="Text Box 235"/>
            <p:cNvSpPr txBox="1">
              <a:spLocks noChangeArrowheads="1"/>
            </p:cNvSpPr>
            <p:nvPr/>
          </p:nvSpPr>
          <p:spPr bwMode="auto">
            <a:xfrm>
              <a:off x="2594889" y="4941862"/>
              <a:ext cx="1278508" cy="287338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11" name="Line 238"/>
            <p:cNvSpPr>
              <a:spLocks noChangeShapeType="1"/>
            </p:cNvSpPr>
            <p:nvPr/>
          </p:nvSpPr>
          <p:spPr bwMode="auto">
            <a:xfrm>
              <a:off x="3777742" y="3861048"/>
              <a:ext cx="2170" cy="274336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238"/>
            <p:cNvSpPr>
              <a:spLocks noChangeShapeType="1"/>
            </p:cNvSpPr>
            <p:nvPr/>
          </p:nvSpPr>
          <p:spPr bwMode="auto">
            <a:xfrm flipH="1">
              <a:off x="3777742" y="3212976"/>
              <a:ext cx="2170" cy="360041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Text Box 230"/>
            <p:cNvSpPr txBox="1">
              <a:spLocks noChangeArrowheads="1"/>
            </p:cNvSpPr>
            <p:nvPr/>
          </p:nvSpPr>
          <p:spPr bwMode="auto">
            <a:xfrm>
              <a:off x="3149476" y="3573710"/>
              <a:ext cx="1278508" cy="287338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控制门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14" name="Line 238"/>
            <p:cNvSpPr>
              <a:spLocks noChangeShapeType="1"/>
            </p:cNvSpPr>
            <p:nvPr/>
          </p:nvSpPr>
          <p:spPr bwMode="auto">
            <a:xfrm>
              <a:off x="2699792" y="3788717"/>
              <a:ext cx="0" cy="3466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" name="Line 238"/>
            <p:cNvSpPr>
              <a:spLocks noChangeShapeType="1"/>
            </p:cNvSpPr>
            <p:nvPr/>
          </p:nvSpPr>
          <p:spPr bwMode="auto">
            <a:xfrm flipH="1">
              <a:off x="3195030" y="4551585"/>
              <a:ext cx="0" cy="395729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" name="Line 236"/>
            <p:cNvSpPr>
              <a:spLocks noChangeShapeType="1"/>
            </p:cNvSpPr>
            <p:nvPr/>
          </p:nvSpPr>
          <p:spPr bwMode="auto">
            <a:xfrm>
              <a:off x="3873398" y="5092333"/>
              <a:ext cx="69860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" name="Line 238"/>
            <p:cNvSpPr>
              <a:spLocks noChangeShapeType="1"/>
            </p:cNvSpPr>
            <p:nvPr/>
          </p:nvSpPr>
          <p:spPr bwMode="auto">
            <a:xfrm flipH="1">
              <a:off x="3195030" y="5220630"/>
              <a:ext cx="8818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" name="Line 238"/>
            <p:cNvSpPr>
              <a:spLocks noChangeShapeType="1"/>
            </p:cNvSpPr>
            <p:nvPr/>
          </p:nvSpPr>
          <p:spPr bwMode="auto">
            <a:xfrm flipH="1">
              <a:off x="5076056" y="5220630"/>
              <a:ext cx="1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" name="Line 233"/>
            <p:cNvSpPr>
              <a:spLocks noChangeShapeType="1"/>
            </p:cNvSpPr>
            <p:nvPr/>
          </p:nvSpPr>
          <p:spPr bwMode="auto">
            <a:xfrm flipH="1" flipV="1">
              <a:off x="2195736" y="5301987"/>
              <a:ext cx="1008112" cy="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 type="oval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" name="Line 238"/>
            <p:cNvSpPr>
              <a:spLocks noChangeShapeType="1"/>
            </p:cNvSpPr>
            <p:nvPr/>
          </p:nvSpPr>
          <p:spPr bwMode="auto">
            <a:xfrm flipV="1">
              <a:off x="2195736" y="3788343"/>
              <a:ext cx="504056" cy="374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" name="Line 238"/>
            <p:cNvSpPr>
              <a:spLocks noChangeShapeType="1"/>
            </p:cNvSpPr>
            <p:nvPr/>
          </p:nvSpPr>
          <p:spPr bwMode="auto">
            <a:xfrm flipV="1">
              <a:off x="2195736" y="3775020"/>
              <a:ext cx="0" cy="1526967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" name="Line 236"/>
            <p:cNvSpPr>
              <a:spLocks noChangeShapeType="1"/>
            </p:cNvSpPr>
            <p:nvPr/>
          </p:nvSpPr>
          <p:spPr bwMode="auto">
            <a:xfrm>
              <a:off x="3483062" y="4788960"/>
              <a:ext cx="72008" cy="15186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" name="Line 236"/>
            <p:cNvSpPr>
              <a:spLocks noChangeShapeType="1"/>
            </p:cNvSpPr>
            <p:nvPr/>
          </p:nvSpPr>
          <p:spPr bwMode="auto">
            <a:xfrm>
              <a:off x="4932040" y="4787261"/>
              <a:ext cx="72008" cy="161405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 type="oval" w="sm" len="sm"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" name="Text Box 239"/>
            <p:cNvSpPr txBox="1">
              <a:spLocks noChangeArrowheads="1"/>
            </p:cNvSpPr>
            <p:nvPr/>
          </p:nvSpPr>
          <p:spPr bwMode="auto">
            <a:xfrm>
              <a:off x="5364088" y="4149551"/>
              <a:ext cx="1062509" cy="359569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控制逻辑</a:t>
              </a:r>
              <a:endParaRPr lang="zh-CN" altLang="en-US" sz="1800" baseline="-18000" dirty="0">
                <a:solidFill>
                  <a:schemeClr val="tx1"/>
                </a:solidFill>
              </a:endParaRPr>
            </a:p>
          </p:txBody>
        </p:sp>
        <p:sp>
          <p:nvSpPr>
            <p:cNvPr id="29" name="Line 236"/>
            <p:cNvSpPr>
              <a:spLocks noChangeShapeType="1"/>
            </p:cNvSpPr>
            <p:nvPr/>
          </p:nvSpPr>
          <p:spPr bwMode="auto">
            <a:xfrm>
              <a:off x="5652120" y="4940386"/>
              <a:ext cx="0" cy="28881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" name="Line 236"/>
            <p:cNvSpPr>
              <a:spLocks noChangeShapeType="1"/>
            </p:cNvSpPr>
            <p:nvPr/>
          </p:nvSpPr>
          <p:spPr bwMode="auto">
            <a:xfrm flipV="1">
              <a:off x="5724128" y="4509119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" name="Line 236"/>
            <p:cNvSpPr>
              <a:spLocks noChangeShapeType="1"/>
            </p:cNvSpPr>
            <p:nvPr/>
          </p:nvSpPr>
          <p:spPr bwMode="auto">
            <a:xfrm flipH="1" flipV="1">
              <a:off x="3978347" y="4329334"/>
              <a:ext cx="1385740" cy="0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 type="arrow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32" name="直接箭头连接符 61"/>
            <p:cNvCxnSpPr/>
            <p:nvPr/>
          </p:nvCxnSpPr>
          <p:spPr bwMode="auto">
            <a:xfrm flipH="1" flipV="1">
              <a:off x="4427984" y="3753743"/>
              <a:ext cx="1296145" cy="404010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3" name="Text Box 242"/>
            <p:cNvSpPr txBox="1">
              <a:spLocks noChangeArrowheads="1"/>
            </p:cNvSpPr>
            <p:nvPr/>
          </p:nvSpPr>
          <p:spPr bwMode="auto">
            <a:xfrm>
              <a:off x="5688806" y="3573710"/>
              <a:ext cx="1187450" cy="287338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计数器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34" name="直接箭头连接符 61"/>
            <p:cNvCxnSpPr/>
            <p:nvPr/>
          </p:nvCxnSpPr>
          <p:spPr bwMode="auto">
            <a:xfrm rot="5400000">
              <a:off x="6353182" y="3933775"/>
              <a:ext cx="396973" cy="250137"/>
            </a:xfrm>
            <a:prstGeom prst="bentConnector3">
              <a:avLst>
                <a:gd name="adj1" fmla="val 100203"/>
              </a:avLst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5" name="Text Box 232"/>
            <p:cNvSpPr txBox="1">
              <a:spLocks noChangeArrowheads="1"/>
            </p:cNvSpPr>
            <p:nvPr/>
          </p:nvSpPr>
          <p:spPr bwMode="auto">
            <a:xfrm>
              <a:off x="4322894" y="4014084"/>
              <a:ext cx="7531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</a:t>
              </a:r>
              <a:r>
                <a:rPr lang="en-US" altLang="zh-CN" sz="1800" dirty="0">
                  <a:solidFill>
                    <a:schemeClr val="tx1"/>
                  </a:solidFill>
                </a:rPr>
                <a:t>/</a:t>
              </a:r>
              <a:r>
                <a:rPr lang="zh-CN" altLang="en-US" sz="1800" dirty="0">
                  <a:solidFill>
                    <a:schemeClr val="tx1"/>
                  </a:solidFill>
                </a:rPr>
                <a:t>减</a:t>
              </a:r>
            </a:p>
          </p:txBody>
        </p:sp>
        <p:sp>
          <p:nvSpPr>
            <p:cNvPr id="36" name="Text Box 247"/>
            <p:cNvSpPr txBox="1">
              <a:spLocks noChangeArrowheads="1"/>
            </p:cNvSpPr>
            <p:nvPr/>
          </p:nvSpPr>
          <p:spPr bwMode="auto">
            <a:xfrm>
              <a:off x="4383730" y="4468252"/>
              <a:ext cx="5762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右移</a:t>
              </a:r>
            </a:p>
          </p:txBody>
        </p:sp>
        <p:sp>
          <p:nvSpPr>
            <p:cNvPr id="37" name="Text Box 232"/>
            <p:cNvSpPr txBox="1">
              <a:spLocks noChangeArrowheads="1"/>
            </p:cNvSpPr>
            <p:nvPr/>
          </p:nvSpPr>
          <p:spPr bwMode="auto">
            <a:xfrm>
              <a:off x="5724128" y="4611921"/>
              <a:ext cx="559659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判断</a:t>
              </a:r>
            </a:p>
          </p:txBody>
        </p:sp>
        <p:cxnSp>
          <p:nvCxnSpPr>
            <p:cNvPr id="38" name="直接箭头连接符 61"/>
            <p:cNvCxnSpPr/>
            <p:nvPr/>
          </p:nvCxnSpPr>
          <p:spPr bwMode="auto">
            <a:xfrm flipH="1">
              <a:off x="6407993" y="4436906"/>
              <a:ext cx="684287" cy="206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39" name="Text Box 232"/>
            <p:cNvSpPr txBox="1">
              <a:spLocks noChangeArrowheads="1"/>
            </p:cNvSpPr>
            <p:nvPr/>
          </p:nvSpPr>
          <p:spPr bwMode="auto">
            <a:xfrm>
              <a:off x="7164288" y="4255723"/>
              <a:ext cx="1296144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op</a:t>
              </a:r>
              <a:r>
                <a:rPr lang="en-US" altLang="zh-CN" sz="1600" dirty="0">
                  <a:solidFill>
                    <a:schemeClr val="tx1"/>
                  </a:solidFill>
                </a:rPr>
                <a:t>(</a:t>
              </a:r>
              <a:r>
                <a:rPr lang="zh-CN" altLang="en-US" sz="1600" dirty="0">
                  <a:solidFill>
                    <a:schemeClr val="tx1"/>
                  </a:solidFill>
                </a:rPr>
                <a:t>补码乘法</a:t>
              </a:r>
              <a:r>
                <a:rPr lang="en-US" altLang="zh-CN" sz="16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40" name="Line 238"/>
            <p:cNvSpPr>
              <a:spLocks noChangeShapeType="1"/>
            </p:cNvSpPr>
            <p:nvPr/>
          </p:nvSpPr>
          <p:spPr bwMode="auto">
            <a:xfrm flipV="1">
              <a:off x="5436096" y="5220630"/>
              <a:ext cx="0" cy="368610"/>
            </a:xfrm>
            <a:prstGeom prst="line">
              <a:avLst/>
            </a:prstGeom>
            <a:noFill/>
            <a:ln w="38100" cmpd="dbl">
              <a:solidFill>
                <a:schemeClr val="tx1"/>
              </a:solidFill>
              <a:prstDash val="sysDot"/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1" name="Text Box 235"/>
            <p:cNvSpPr txBox="1">
              <a:spLocks noChangeArrowheads="1"/>
            </p:cNvSpPr>
            <p:nvPr/>
          </p:nvSpPr>
          <p:spPr bwMode="auto">
            <a:xfrm>
              <a:off x="2915816" y="4551585"/>
              <a:ext cx="228898" cy="287338"/>
            </a:xfrm>
            <a:prstGeom prst="rect">
              <a:avLst/>
            </a:prstGeom>
            <a:noFill/>
            <a:ln w="12700">
              <a:noFill/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>
                  <a:solidFill>
                    <a:schemeClr val="tx1"/>
                  </a:solidFill>
                  <a:latin typeface="+mn-lt"/>
                </a:rPr>
                <a:t>Z</a:t>
              </a:r>
              <a:endParaRPr lang="en-US" altLang="zh-CN" sz="2000" baseline="-16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cxnSp>
          <p:nvCxnSpPr>
            <p:cNvPr id="42" name="直接箭头连接符 61"/>
            <p:cNvCxnSpPr>
              <a:endCxn id="24" idx="0"/>
            </p:cNvCxnSpPr>
            <p:nvPr/>
          </p:nvCxnSpPr>
          <p:spPr bwMode="auto">
            <a:xfrm rot="10800000" flipV="1">
              <a:off x="3483062" y="4509120"/>
              <a:ext cx="2025042" cy="279840"/>
            </a:xfrm>
            <a:prstGeom prst="bentConnector4">
              <a:avLst>
                <a:gd name="adj1" fmla="val -406"/>
                <a:gd name="adj2" fmla="val 101903"/>
              </a:avLst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43" name="直接箭头连接符 61"/>
            <p:cNvCxnSpPr/>
            <p:nvPr/>
          </p:nvCxnSpPr>
          <p:spPr bwMode="auto">
            <a:xfrm flipH="1">
              <a:off x="6876256" y="3717379"/>
              <a:ext cx="252239" cy="0"/>
            </a:xfrm>
            <a:prstGeom prst="straightConnector1">
              <a:avLst/>
            </a:prstGeom>
            <a:noFill/>
            <a:ln w="15875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4" name="Text Box 232"/>
            <p:cNvSpPr txBox="1">
              <a:spLocks noChangeArrowheads="1"/>
            </p:cNvSpPr>
            <p:nvPr/>
          </p:nvSpPr>
          <p:spPr bwMode="auto">
            <a:xfrm>
              <a:off x="7154479" y="3573017"/>
              <a:ext cx="945913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时钟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Clk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48" name="Text Box 235"/>
            <p:cNvSpPr txBox="1">
              <a:spLocks noChangeArrowheads="1"/>
            </p:cNvSpPr>
            <p:nvPr/>
          </p:nvSpPr>
          <p:spPr bwMode="auto">
            <a:xfrm>
              <a:off x="6120914" y="4948666"/>
              <a:ext cx="427936" cy="287338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endParaRPr lang="en-US" altLang="zh-CN" sz="20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49" name="Line 236"/>
            <p:cNvSpPr>
              <a:spLocks noChangeShapeType="1"/>
            </p:cNvSpPr>
            <p:nvPr/>
          </p:nvSpPr>
          <p:spPr bwMode="auto">
            <a:xfrm flipV="1">
              <a:off x="5850508" y="5085184"/>
              <a:ext cx="270406" cy="34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236"/>
            <p:cNvSpPr>
              <a:spLocks noChangeShapeType="1"/>
            </p:cNvSpPr>
            <p:nvPr/>
          </p:nvSpPr>
          <p:spPr bwMode="auto">
            <a:xfrm flipV="1">
              <a:off x="6300191" y="4509120"/>
              <a:ext cx="1" cy="431265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61" name="直接箭头连接符 61"/>
            <p:cNvCxnSpPr/>
            <p:nvPr/>
          </p:nvCxnSpPr>
          <p:spPr bwMode="auto">
            <a:xfrm flipH="1" flipV="1">
              <a:off x="4427984" y="3682082"/>
              <a:ext cx="1872207" cy="453302"/>
            </a:xfrm>
            <a:prstGeom prst="straightConnector1">
              <a:avLst/>
            </a:prstGeom>
            <a:noFill/>
            <a:ln w="15875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51" name="Rectangle 259"/>
            <p:cNvSpPr>
              <a:spLocks noChangeArrowheads="1"/>
            </p:cNvSpPr>
            <p:nvPr/>
          </p:nvSpPr>
          <p:spPr bwMode="auto">
            <a:xfrm>
              <a:off x="5686028" y="4955884"/>
              <a:ext cx="144016" cy="266400"/>
            </a:xfrm>
            <a:prstGeom prst="rect">
              <a:avLst/>
            </a:prstGeom>
            <a:solidFill>
              <a:srgbClr val="FFCCFF"/>
            </a:solidFill>
            <a:ln w="19050" algn="ctr">
              <a:noFill/>
              <a:miter lim="800000"/>
              <a:headEnd/>
              <a:tailEnd/>
            </a:ln>
            <a:effectLst/>
          </p:spPr>
          <p:txBody>
            <a:bodyPr wrap="square" anchor="ctr">
              <a:noAutofit/>
            </a:bodyPr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640331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85</a:t>
            </a:fld>
            <a:endParaRPr lang="en-US" altLang="zh-CN"/>
          </a:p>
        </p:txBody>
      </p:sp>
      <p:sp>
        <p:nvSpPr>
          <p:cNvPr id="4" name="Text Box 201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*补码</a:t>
            </a:r>
            <a:r>
              <a:rPr lang="zh-CN" altLang="en-US" u="sng" dirty="0">
                <a:solidFill>
                  <a:srgbClr val="C00000"/>
                </a:solidFill>
              </a:rPr>
              <a:t>整数</a:t>
            </a:r>
            <a:r>
              <a:rPr lang="zh-CN" altLang="en-US" dirty="0">
                <a:solidFill>
                  <a:srgbClr val="C00000"/>
                </a:solidFill>
              </a:rPr>
              <a:t>乘法的控制流程：</a:t>
            </a:r>
            <a:r>
              <a:rPr lang="zh-CN" altLang="en-US" dirty="0">
                <a:solidFill>
                  <a:schemeClr val="tx1"/>
                </a:solidFill>
              </a:rPr>
              <a:t>循环的判断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加法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移位操作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1187624" y="980728"/>
            <a:ext cx="5904656" cy="4680520"/>
            <a:chOff x="1187624" y="980728"/>
            <a:chExt cx="5904656" cy="4680520"/>
          </a:xfrm>
        </p:grpSpPr>
        <p:sp>
          <p:nvSpPr>
            <p:cNvPr id="6" name="Line 86"/>
            <p:cNvSpPr>
              <a:spLocks noChangeShapeType="1"/>
            </p:cNvSpPr>
            <p:nvPr/>
          </p:nvSpPr>
          <p:spPr bwMode="auto">
            <a:xfrm>
              <a:off x="2545214" y="3362141"/>
              <a:ext cx="3152118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7" name="AutoShape 87"/>
            <p:cNvSpPr>
              <a:spLocks noChangeArrowheads="1"/>
            </p:cNvSpPr>
            <p:nvPr/>
          </p:nvSpPr>
          <p:spPr bwMode="auto">
            <a:xfrm>
              <a:off x="3132409" y="2132856"/>
              <a:ext cx="1944216" cy="432048"/>
            </a:xfrm>
            <a:prstGeom prst="flowChartDecision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RegB</a:t>
              </a:r>
              <a:r>
                <a:rPr lang="en-US" altLang="zh-CN" sz="2000" baseline="-18000" dirty="0">
                  <a:solidFill>
                    <a:schemeClr val="tx1"/>
                  </a:solidFill>
                </a:rPr>
                <a:t>0 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8000" dirty="0">
                  <a:solidFill>
                    <a:schemeClr val="tx1"/>
                  </a:solidFill>
                </a:rPr>
                <a:t>附</a:t>
              </a:r>
              <a:endParaRPr lang="en-US" altLang="zh-CN" sz="2000" dirty="0">
                <a:solidFill>
                  <a:schemeClr val="tx1"/>
                </a:solidFill>
              </a:endParaRPr>
            </a:p>
          </p:txBody>
        </p:sp>
        <p:sp>
          <p:nvSpPr>
            <p:cNvPr id="8" name="Text Box 91"/>
            <p:cNvSpPr txBox="1">
              <a:spLocks noChangeArrowheads="1"/>
            </p:cNvSpPr>
            <p:nvPr/>
          </p:nvSpPr>
          <p:spPr bwMode="auto">
            <a:xfrm>
              <a:off x="2844502" y="2132856"/>
              <a:ext cx="287907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01</a:t>
              </a:r>
            </a:p>
          </p:txBody>
        </p:sp>
        <p:sp>
          <p:nvSpPr>
            <p:cNvPr id="9" name="Text Box 96"/>
            <p:cNvSpPr txBox="1">
              <a:spLocks noChangeArrowheads="1"/>
            </p:cNvSpPr>
            <p:nvPr/>
          </p:nvSpPr>
          <p:spPr bwMode="auto">
            <a:xfrm>
              <a:off x="1187624" y="2836935"/>
              <a:ext cx="2715180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10" name="Text Box 109"/>
            <p:cNvSpPr txBox="1">
              <a:spLocks noChangeArrowheads="1"/>
            </p:cNvSpPr>
            <p:nvPr/>
          </p:nvSpPr>
          <p:spPr bwMode="auto">
            <a:xfrm>
              <a:off x="2150281" y="3551693"/>
              <a:ext cx="3934456" cy="36036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、</a:t>
              </a:r>
              <a:r>
                <a:rPr lang="en-US" altLang="zh-CN" sz="2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tx1"/>
                  </a:solidFill>
                </a:rPr>
                <a:t>附</a:t>
              </a:r>
              <a:r>
                <a:rPr lang="zh-CN" altLang="en-US" sz="2000" dirty="0">
                  <a:solidFill>
                    <a:schemeClr val="tx1"/>
                  </a:solidFill>
                </a:rPr>
                <a:t>同时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算术右移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位</a:t>
              </a:r>
            </a:p>
          </p:txBody>
        </p:sp>
        <p:sp>
          <p:nvSpPr>
            <p:cNvPr id="11" name="Text Box 110"/>
            <p:cNvSpPr txBox="1">
              <a:spLocks noChangeArrowheads="1"/>
            </p:cNvSpPr>
            <p:nvPr/>
          </p:nvSpPr>
          <p:spPr bwMode="auto">
            <a:xfrm>
              <a:off x="3227983" y="4149080"/>
              <a:ext cx="1776634" cy="360040"/>
            </a:xfrm>
            <a:prstGeom prst="rect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←(</a:t>
              </a:r>
              <a:r>
                <a:rPr lang="en-US" altLang="zh-CN" sz="18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r>
                <a:rPr lang="zh-CN" altLang="en-US" sz="1800" dirty="0">
                  <a:solidFill>
                    <a:schemeClr val="tx1"/>
                  </a:solidFill>
                </a:rPr>
                <a:t>－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2" name="六边形 11"/>
            <p:cNvSpPr/>
            <p:nvPr/>
          </p:nvSpPr>
          <p:spPr bwMode="auto">
            <a:xfrm>
              <a:off x="1332209" y="980728"/>
              <a:ext cx="5544616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altLang="zh-CN" sz="2000" dirty="0" err="1">
                  <a:solidFill>
                    <a:schemeClr val="tx1"/>
                  </a:solidFill>
                </a:rPr>
                <a:t>RegA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被乘数，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乘数，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op←</a:t>
              </a:r>
              <a:r>
                <a:rPr lang="zh-CN" altLang="en-US" sz="2000" dirty="0">
                  <a:solidFill>
                    <a:schemeClr val="accent2"/>
                  </a:solidFill>
                </a:rPr>
                <a:t>补码</a:t>
              </a:r>
              <a:r>
                <a:rPr lang="zh-CN" altLang="en-US" sz="2000" dirty="0">
                  <a:solidFill>
                    <a:schemeClr val="tx1"/>
                  </a:solidFill>
                </a:rPr>
                <a:t>乘法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3" name="Text Box 85"/>
            <p:cNvSpPr txBox="1">
              <a:spLocks noChangeArrowheads="1"/>
            </p:cNvSpPr>
            <p:nvPr/>
          </p:nvSpPr>
          <p:spPr bwMode="auto">
            <a:xfrm>
              <a:off x="2555776" y="1556792"/>
              <a:ext cx="3095213" cy="324730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RegP←0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Cnt←n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B</a:t>
              </a:r>
              <a:r>
                <a:rPr lang="zh-CN" altLang="en-US" sz="2000" baseline="-16000" dirty="0">
                  <a:solidFill>
                    <a:schemeClr val="accent2"/>
                  </a:solidFill>
                </a:rPr>
                <a:t>附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=0</a:t>
              </a:r>
            </a:p>
          </p:txBody>
        </p:sp>
        <p:cxnSp>
          <p:nvCxnSpPr>
            <p:cNvPr id="14" name="直接箭头连接符 13"/>
            <p:cNvCxnSpPr>
              <a:endCxn id="13" idx="0"/>
            </p:cNvCxnSpPr>
            <p:nvPr/>
          </p:nvCxnSpPr>
          <p:spPr bwMode="auto">
            <a:xfrm>
              <a:off x="4098336" y="1340768"/>
              <a:ext cx="5047" cy="216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" name="直接箭头连接符 14"/>
            <p:cNvCxnSpPr>
              <a:endCxn id="7" idx="0"/>
            </p:cNvCxnSpPr>
            <p:nvPr/>
          </p:nvCxnSpPr>
          <p:spPr bwMode="auto">
            <a:xfrm flipH="1">
              <a:off x="4104517" y="1890018"/>
              <a:ext cx="186" cy="24283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" name="直接箭头连接符 52"/>
            <p:cNvCxnSpPr>
              <a:stCxn id="7" idx="1"/>
              <a:endCxn id="9" idx="0"/>
            </p:cNvCxnSpPr>
            <p:nvPr/>
          </p:nvCxnSpPr>
          <p:spPr bwMode="auto">
            <a:xfrm rot="10800000" flipV="1">
              <a:off x="2545215" y="2348879"/>
              <a:ext cx="587195" cy="488055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" name="Text Box 96"/>
            <p:cNvSpPr txBox="1">
              <a:spLocks noChangeArrowheads="1"/>
            </p:cNvSpPr>
            <p:nvPr/>
          </p:nvSpPr>
          <p:spPr bwMode="auto">
            <a:xfrm>
              <a:off x="4302384" y="2831613"/>
              <a:ext cx="2789896" cy="358775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←(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(</a:t>
              </a:r>
              <a:r>
                <a:rPr lang="en-US" altLang="zh-CN" sz="2000" dirty="0" err="1">
                  <a:solidFill>
                    <a:schemeClr val="accent2"/>
                  </a:solidFill>
                </a:rPr>
                <a:t>RegA</a:t>
              </a:r>
              <a:r>
                <a:rPr lang="en-US" altLang="zh-CN" sz="2000" dirty="0">
                  <a:solidFill>
                    <a:schemeClr val="accent2"/>
                  </a:solidFill>
                </a:rPr>
                <a:t>)</a:t>
              </a:r>
              <a:endParaRPr lang="en-US" altLang="zh-CN" sz="2000" baseline="-16000" dirty="0">
                <a:solidFill>
                  <a:schemeClr val="accent2"/>
                </a:solidFill>
              </a:endParaRPr>
            </a:p>
          </p:txBody>
        </p:sp>
        <p:cxnSp>
          <p:nvCxnSpPr>
            <p:cNvPr id="18" name="直接箭头连接符 52"/>
            <p:cNvCxnSpPr>
              <a:stCxn id="7" idx="3"/>
              <a:endCxn id="17" idx="0"/>
            </p:cNvCxnSpPr>
            <p:nvPr/>
          </p:nvCxnSpPr>
          <p:spPr bwMode="auto">
            <a:xfrm>
              <a:off x="5076625" y="2348880"/>
              <a:ext cx="620707" cy="48273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" name="Text Box 91"/>
            <p:cNvSpPr txBox="1">
              <a:spLocks noChangeArrowheads="1"/>
            </p:cNvSpPr>
            <p:nvPr/>
          </p:nvSpPr>
          <p:spPr bwMode="auto">
            <a:xfrm>
              <a:off x="5076625" y="2132856"/>
              <a:ext cx="287182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10</a:t>
              </a:r>
            </a:p>
          </p:txBody>
        </p:sp>
        <p:cxnSp>
          <p:nvCxnSpPr>
            <p:cNvPr id="20" name="直接箭头连接符 19"/>
            <p:cNvCxnSpPr>
              <a:stCxn id="9" idx="2"/>
            </p:cNvCxnSpPr>
            <p:nvPr/>
          </p:nvCxnSpPr>
          <p:spPr bwMode="auto">
            <a:xfrm>
              <a:off x="2545214" y="3195710"/>
              <a:ext cx="1" cy="1664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1" name="直接箭头连接符 20"/>
            <p:cNvCxnSpPr>
              <a:stCxn id="17" idx="2"/>
            </p:cNvCxnSpPr>
            <p:nvPr/>
          </p:nvCxnSpPr>
          <p:spPr bwMode="auto">
            <a:xfrm>
              <a:off x="5697332" y="3190388"/>
              <a:ext cx="0" cy="171753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2" name="直接箭头连接符 21"/>
            <p:cNvCxnSpPr/>
            <p:nvPr/>
          </p:nvCxnSpPr>
          <p:spPr bwMode="auto">
            <a:xfrm>
              <a:off x="4092154" y="3362142"/>
              <a:ext cx="0" cy="1895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3" name="直接箭头连接符 22"/>
            <p:cNvCxnSpPr>
              <a:stCxn id="10" idx="2"/>
              <a:endCxn id="11" idx="0"/>
            </p:cNvCxnSpPr>
            <p:nvPr/>
          </p:nvCxnSpPr>
          <p:spPr bwMode="auto">
            <a:xfrm flipH="1">
              <a:off x="4116300" y="3912056"/>
              <a:ext cx="1209" cy="237024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4" name="直接箭头连接符 23"/>
            <p:cNvCxnSpPr>
              <a:stCxn id="11" idx="2"/>
              <a:endCxn id="25" idx="0"/>
            </p:cNvCxnSpPr>
            <p:nvPr/>
          </p:nvCxnSpPr>
          <p:spPr bwMode="auto">
            <a:xfrm>
              <a:off x="4116300" y="4509120"/>
              <a:ext cx="0" cy="19470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5" name="AutoShape 87"/>
            <p:cNvSpPr>
              <a:spLocks noChangeArrowheads="1"/>
            </p:cNvSpPr>
            <p:nvPr/>
          </p:nvSpPr>
          <p:spPr bwMode="auto">
            <a:xfrm>
              <a:off x="3227983" y="4703821"/>
              <a:ext cx="1776634" cy="340036"/>
            </a:xfrm>
            <a:prstGeom prst="flowChartDecision">
              <a:avLst/>
            </a:prstGeom>
            <a:solidFill>
              <a:srgbClr val="CCCC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0" tIns="0" rIns="0" bIns="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 err="1">
                  <a:solidFill>
                    <a:schemeClr val="tx1"/>
                  </a:solidFill>
                </a:rPr>
                <a:t>Cnt</a:t>
              </a:r>
              <a:r>
                <a:rPr lang="en-US" altLang="zh-CN" sz="2000" dirty="0">
                  <a:solidFill>
                    <a:schemeClr val="tx1"/>
                  </a:solidFill>
                </a:rPr>
                <a:t>=0?</a:t>
              </a:r>
            </a:p>
          </p:txBody>
        </p:sp>
        <p:cxnSp>
          <p:nvCxnSpPr>
            <p:cNvPr id="26" name="直接箭头连接符 52"/>
            <p:cNvCxnSpPr>
              <a:stCxn id="25" idx="1"/>
            </p:cNvCxnSpPr>
            <p:nvPr/>
          </p:nvCxnSpPr>
          <p:spPr bwMode="auto">
            <a:xfrm rot="10800000" flipH="1">
              <a:off x="3227983" y="2011437"/>
              <a:ext cx="888316" cy="2862402"/>
            </a:xfrm>
            <a:prstGeom prst="bentConnector4">
              <a:avLst>
                <a:gd name="adj1" fmla="val -249906"/>
                <a:gd name="adj2" fmla="val 99823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7" name="Text Box 91"/>
            <p:cNvSpPr txBox="1">
              <a:spLocks noChangeArrowheads="1"/>
            </p:cNvSpPr>
            <p:nvPr/>
          </p:nvSpPr>
          <p:spPr bwMode="auto">
            <a:xfrm>
              <a:off x="2988393" y="4662494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cxnSp>
          <p:nvCxnSpPr>
            <p:cNvPr id="28" name="直接箭头连接符 27"/>
            <p:cNvCxnSpPr>
              <a:stCxn id="25" idx="2"/>
            </p:cNvCxnSpPr>
            <p:nvPr/>
          </p:nvCxnSpPr>
          <p:spPr bwMode="auto">
            <a:xfrm flipH="1">
              <a:off x="4116299" y="5043857"/>
              <a:ext cx="1" cy="257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9" name="六边形 28"/>
            <p:cNvSpPr/>
            <p:nvPr/>
          </p:nvSpPr>
          <p:spPr bwMode="auto">
            <a:xfrm>
              <a:off x="2844502" y="5301208"/>
              <a:ext cx="2592163" cy="360040"/>
            </a:xfrm>
            <a:prstGeom prst="hexagon">
              <a:avLst>
                <a:gd name="adj" fmla="val 32096"/>
                <a:gd name="vf" fmla="val 11547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36000" tIns="18000" rIns="36000" bIns="180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zh-CN" altLang="en-US" sz="2000" dirty="0">
                  <a:solidFill>
                    <a:schemeClr val="tx1"/>
                  </a:solidFill>
                </a:rPr>
                <a:t>乘积在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RegP</a:t>
              </a:r>
              <a:r>
                <a:rPr lang="zh-CN" altLang="en-US" sz="2000" dirty="0">
                  <a:solidFill>
                    <a:schemeClr val="tx1"/>
                  </a:solidFill>
                </a:rPr>
                <a:t>及</a:t>
              </a:r>
              <a:r>
                <a:rPr lang="en-US" altLang="zh-CN" sz="2000" dirty="0" err="1">
                  <a:solidFill>
                    <a:schemeClr val="tx1"/>
                  </a:solidFill>
                </a:rPr>
                <a:t>RegB</a:t>
              </a:r>
              <a:r>
                <a:rPr lang="zh-CN" altLang="en-US" sz="2000" dirty="0">
                  <a:solidFill>
                    <a:schemeClr val="tx1"/>
                  </a:solidFill>
                </a:rPr>
                <a:t>中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30" name="Text Box 91"/>
            <p:cNvSpPr txBox="1">
              <a:spLocks noChangeArrowheads="1"/>
            </p:cNvSpPr>
            <p:nvPr/>
          </p:nvSpPr>
          <p:spPr bwMode="auto">
            <a:xfrm>
              <a:off x="3924621" y="5044812"/>
              <a:ext cx="215900" cy="18438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33" name="直接箭头连接符 32"/>
            <p:cNvCxnSpPr>
              <a:stCxn id="7" idx="2"/>
            </p:cNvCxnSpPr>
            <p:nvPr/>
          </p:nvCxnSpPr>
          <p:spPr bwMode="auto">
            <a:xfrm>
              <a:off x="4104517" y="2564904"/>
              <a:ext cx="186" cy="79723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3" name="Text Box 91"/>
            <p:cNvSpPr txBox="1">
              <a:spLocks noChangeArrowheads="1"/>
            </p:cNvSpPr>
            <p:nvPr/>
          </p:nvSpPr>
          <p:spPr bwMode="auto">
            <a:xfrm>
              <a:off x="3779912" y="2554366"/>
              <a:ext cx="647010" cy="2265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accent2"/>
                  </a:solidFill>
                </a:rPr>
                <a:t>00 11</a:t>
              </a:r>
            </a:p>
          </p:txBody>
        </p:sp>
      </p:grpSp>
      <p:sp>
        <p:nvSpPr>
          <p:cNvPr id="56" name="Text Box 201"/>
          <p:cNvSpPr txBox="1">
            <a:spLocks noChangeArrowheads="1"/>
          </p:cNvSpPr>
          <p:nvPr/>
        </p:nvSpPr>
        <p:spPr bwMode="auto">
          <a:xfrm>
            <a:off x="179511" y="5733256"/>
            <a:ext cx="4122873" cy="9417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1077913" indent="-1077913"/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*溢出判断逻辑：</a:t>
            </a:r>
            <a:r>
              <a:rPr lang="en-US" altLang="zh-CN" dirty="0">
                <a:solidFill>
                  <a:schemeClr val="tx1"/>
                </a:solidFill>
              </a:rPr>
              <a:t>OF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endParaRPr lang="en-US" altLang="zh-CN" dirty="0">
              <a:solidFill>
                <a:schemeClr val="tx1"/>
              </a:solidFill>
            </a:endParaRPr>
          </a:p>
          <a:p>
            <a:pPr marL="1077913" indent="-1077913">
              <a:lnSpc>
                <a:spcPct val="105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←乘法结果＝</a:t>
            </a:r>
            <a:r>
              <a:rPr lang="en-US" altLang="zh-CN" sz="1800" dirty="0">
                <a:solidFill>
                  <a:schemeClr val="tx1"/>
                </a:solidFill>
              </a:rPr>
              <a:t>n</a:t>
            </a:r>
            <a:r>
              <a:rPr lang="zh-CN" altLang="en-US" sz="1800" dirty="0">
                <a:solidFill>
                  <a:schemeClr val="tx1"/>
                </a:solidFill>
              </a:rPr>
              <a:t>位时需判断</a:t>
            </a:r>
            <a:endParaRPr lang="en-US" altLang="zh-CN" sz="1800" dirty="0">
              <a:solidFill>
                <a:schemeClr val="tx1"/>
              </a:solidFill>
            </a:endParaRPr>
          </a:p>
        </p:txBody>
      </p:sp>
      <p:grpSp>
        <p:nvGrpSpPr>
          <p:cNvPr id="65" name="组合 64"/>
          <p:cNvGrpSpPr/>
          <p:nvPr/>
        </p:nvGrpSpPr>
        <p:grpSpPr>
          <a:xfrm>
            <a:off x="3563888" y="5733256"/>
            <a:ext cx="5400600" cy="447815"/>
            <a:chOff x="1763688" y="2830870"/>
            <a:chExt cx="5832648" cy="447815"/>
          </a:xfrm>
        </p:grpSpPr>
        <p:sp>
          <p:nvSpPr>
            <p:cNvPr id="66" name="Text Box 201"/>
            <p:cNvSpPr txBox="1">
              <a:spLocks noChangeArrowheads="1"/>
            </p:cNvSpPr>
            <p:nvPr/>
          </p:nvSpPr>
          <p:spPr bwMode="auto">
            <a:xfrm>
              <a:off x="1763688" y="2830870"/>
              <a:ext cx="5832648" cy="447815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marL="1077913" indent="-1077913">
                <a:lnSpc>
                  <a:spcPct val="105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n-1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(z</a:t>
              </a:r>
              <a:r>
                <a:rPr lang="en-US" altLang="zh-CN" sz="2200" baseline="-16000" dirty="0">
                  <a:solidFill>
                    <a:schemeClr val="tx1"/>
                  </a:solidFill>
                </a:rPr>
                <a:t>2n-1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>
                  <a:solidFill>
                    <a:schemeClr val="tx1"/>
                  </a:solidFill>
                </a:rPr>
                <a:t>…</a:t>
              </a:r>
              <a:r>
                <a:rPr lang="zh-CN" altLang="en-US" sz="2200" dirty="0">
                  <a:solidFill>
                    <a:schemeClr val="tx1"/>
                  </a:solidFill>
                </a:rPr>
                <a:t>＋</a:t>
              </a:r>
              <a:r>
                <a:rPr lang="en-US" altLang="zh-CN" sz="2200" dirty="0" err="1">
                  <a:solidFill>
                    <a:schemeClr val="tx1"/>
                  </a:solidFill>
                </a:rPr>
                <a:t>z</a:t>
              </a:r>
              <a:r>
                <a:rPr lang="en-US" altLang="zh-CN" sz="2200" baseline="-16000" dirty="0" err="1">
                  <a:solidFill>
                    <a:schemeClr val="tx1"/>
                  </a:solidFill>
                </a:rPr>
                <a:t>n</a:t>
              </a:r>
              <a:r>
                <a:rPr lang="en-US" altLang="zh-CN" sz="2200" dirty="0">
                  <a:solidFill>
                    <a:schemeClr val="tx1"/>
                  </a:solidFill>
                </a:rPr>
                <a:t>)</a:t>
              </a:r>
              <a:endParaRPr lang="zh-CN" altLang="en-US" sz="2200" dirty="0"/>
            </a:p>
          </p:txBody>
        </p:sp>
        <p:cxnSp>
          <p:nvCxnSpPr>
            <p:cNvPr id="67" name="直接连接符 66"/>
            <p:cNvCxnSpPr/>
            <p:nvPr/>
          </p:nvCxnSpPr>
          <p:spPr bwMode="auto">
            <a:xfrm>
              <a:off x="1879703" y="2965088"/>
              <a:ext cx="40824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8" name="直接连接符 67"/>
            <p:cNvCxnSpPr/>
            <p:nvPr/>
          </p:nvCxnSpPr>
          <p:spPr bwMode="auto">
            <a:xfrm>
              <a:off x="5488353" y="2965088"/>
              <a:ext cx="48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cxnSp>
          <p:nvCxnSpPr>
            <p:cNvPr id="69" name="直接连接符 68"/>
            <p:cNvCxnSpPr/>
            <p:nvPr/>
          </p:nvCxnSpPr>
          <p:spPr bwMode="auto">
            <a:xfrm>
              <a:off x="6949911" y="2965088"/>
              <a:ext cx="216000" cy="0"/>
            </a:xfrm>
            <a:prstGeom prst="line">
              <a:avLst/>
            </a:prstGeom>
            <a:noFill/>
            <a:ln w="158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47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2" y="6452989"/>
            <a:ext cx="287337" cy="288032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77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  <p:sp>
        <p:nvSpPr>
          <p:cNvPr id="40" name="Text Box 200"/>
          <p:cNvSpPr txBox="1">
            <a:spLocks noChangeArrowheads="1"/>
          </p:cNvSpPr>
          <p:nvPr/>
        </p:nvSpPr>
        <p:spPr bwMode="auto">
          <a:xfrm>
            <a:off x="6156176" y="4149080"/>
            <a:ext cx="2520280" cy="808876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marL="271463" indent="-271463"/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  <a:latin typeface="+mn-ea"/>
                <a:ea typeface="+mn-ea"/>
              </a:rPr>
              <a:t>与无符号乘法控制流程的差别</a:t>
            </a:r>
            <a:r>
              <a:rPr lang="zh-CN" altLang="en-US" sz="2000" dirty="0">
                <a:solidFill>
                  <a:schemeClr val="tx1"/>
                </a:solidFill>
              </a:rPr>
              <a:t>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09606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6" grpId="0"/>
      <p:bldP spid="40" grpId="0" animBg="1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Text Box 68"/>
          <p:cNvSpPr txBox="1">
            <a:spLocks noChangeArrowheads="1"/>
          </p:cNvSpPr>
          <p:nvPr/>
        </p:nvSpPr>
        <p:spPr bwMode="auto">
          <a:xfrm>
            <a:off x="179512" y="332656"/>
            <a:ext cx="5365289" cy="57092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4</a:t>
            </a:r>
            <a:r>
              <a:rPr lang="zh-CN" altLang="en-US" dirty="0">
                <a:solidFill>
                  <a:srgbClr val="FF3399"/>
                </a:solidFill>
              </a:rPr>
              <a:t>、阵列乘法器</a:t>
            </a:r>
            <a:endParaRPr lang="zh-CN" altLang="en-US" dirty="0"/>
          </a:p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阵列乘法器组成：</a:t>
            </a:r>
            <a:r>
              <a:rPr lang="zh-CN" altLang="en-US" dirty="0">
                <a:solidFill>
                  <a:schemeClr val="tx1"/>
                </a:solidFill>
              </a:rPr>
              <a:t>组合逻辑电路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  <a:spcBef>
                <a:spcPts val="0"/>
              </a:spcBef>
            </a:pP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运算时延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一位乘法元件组成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pPr>
              <a:spcBef>
                <a:spcPts val="6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阵列乘法器功能：</a:t>
            </a:r>
            <a:endParaRPr lang="en-US" altLang="zh-CN" dirty="0">
              <a:solidFill>
                <a:srgbClr val="C00000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86</a:t>
            </a:fld>
            <a:endParaRPr lang="en-US" altLang="zh-CN"/>
          </a:p>
        </p:txBody>
      </p:sp>
      <p:sp>
        <p:nvSpPr>
          <p:cNvPr id="4" name="Text Box 68"/>
          <p:cNvSpPr txBox="1">
            <a:spLocks noChangeArrowheads="1"/>
          </p:cNvSpPr>
          <p:nvPr/>
        </p:nvSpPr>
        <p:spPr bwMode="auto">
          <a:xfrm>
            <a:off x="2555776" y="3933056"/>
            <a:ext cx="590465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(2n-1)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i="1" dirty="0">
                <a:solidFill>
                  <a:schemeClr val="tx1"/>
                </a:solidFill>
              </a:rPr>
              <a:t>T</a:t>
            </a:r>
            <a:r>
              <a:rPr lang="zh-CN" altLang="en-US" baseline="-16000" dirty="0">
                <a:solidFill>
                  <a:schemeClr val="tx1"/>
                </a:solidFill>
              </a:rPr>
              <a:t>位乘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sz="2000" dirty="0">
                <a:solidFill>
                  <a:schemeClr val="tx1"/>
                </a:solidFill>
              </a:rPr>
              <a:t>＜ </a:t>
            </a:r>
            <a:r>
              <a:rPr lang="en-US" altLang="zh-CN" sz="2000" dirty="0" err="1">
                <a:solidFill>
                  <a:schemeClr val="tx1"/>
                </a:solidFill>
              </a:rPr>
              <a:t>n</a:t>
            </a:r>
            <a:r>
              <a:rPr lang="en-US" altLang="zh-CN" sz="2000" dirty="0" err="1">
                <a:solidFill>
                  <a:schemeClr val="tx1"/>
                </a:solidFill>
                <a:latin typeface="+mn-lt"/>
              </a:rPr>
              <a:t>·</a:t>
            </a:r>
            <a:r>
              <a:rPr lang="en-US" altLang="zh-CN" sz="2000" i="1" dirty="0" err="1">
                <a:solidFill>
                  <a:schemeClr val="tx1"/>
                </a:solidFill>
              </a:rPr>
              <a:t>T</a:t>
            </a:r>
            <a:r>
              <a:rPr lang="en-US" altLang="zh-CN" sz="2000" baseline="-16000" dirty="0" err="1">
                <a:solidFill>
                  <a:schemeClr val="tx1"/>
                </a:solidFill>
              </a:rPr>
              <a:t>CLK</a:t>
            </a:r>
            <a:r>
              <a:rPr lang="en-US" altLang="zh-CN" sz="2000" baseline="-16000" dirty="0">
                <a:solidFill>
                  <a:schemeClr val="tx1"/>
                </a:solidFill>
              </a:rPr>
              <a:t> 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加法</a:t>
            </a:r>
            <a:r>
              <a:rPr lang="en-US" altLang="zh-CN" sz="1800" dirty="0">
                <a:solidFill>
                  <a:schemeClr val="tx1"/>
                </a:solidFill>
              </a:rPr>
              <a:t>-</a:t>
            </a:r>
            <a:r>
              <a:rPr lang="zh-CN" altLang="en-US" sz="1800" dirty="0">
                <a:solidFill>
                  <a:schemeClr val="tx1"/>
                </a:solidFill>
              </a:rPr>
              <a:t>移位式乘法器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144" name="Text Box 66"/>
          <p:cNvSpPr txBox="1">
            <a:spLocks noChangeArrowheads="1"/>
          </p:cNvSpPr>
          <p:nvPr/>
        </p:nvSpPr>
        <p:spPr bwMode="auto">
          <a:xfrm>
            <a:off x="179387" y="4797152"/>
            <a:ext cx="6122043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        P</a:t>
            </a:r>
            <a:r>
              <a:rPr lang="en-US" altLang="zh-CN" baseline="-16000" dirty="0">
                <a:solidFill>
                  <a:schemeClr val="tx1"/>
                </a:solidFill>
              </a:rPr>
              <a:t>i+1,j</a:t>
            </a:r>
            <a:r>
              <a:rPr lang="en-US" altLang="zh-CN" dirty="0">
                <a:solidFill>
                  <a:schemeClr val="tx1"/>
                </a:solidFill>
              </a:rPr>
              <a:t>=(</a:t>
            </a:r>
            <a:r>
              <a:rPr lang="en-US" altLang="zh-CN" dirty="0">
                <a:solidFill>
                  <a:srgbClr val="990099"/>
                </a:solidFill>
              </a:rPr>
              <a:t>P</a:t>
            </a:r>
            <a:r>
              <a:rPr lang="en-US" altLang="zh-CN" baseline="-16000" dirty="0">
                <a:solidFill>
                  <a:srgbClr val="990099"/>
                </a:solidFill>
              </a:rPr>
              <a:t>i,j+1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 err="1">
                <a:solidFill>
                  <a:srgbClr val="990099"/>
                </a:solidFill>
              </a:rPr>
              <a:t>a</a:t>
            </a:r>
            <a:r>
              <a:rPr lang="en-US" altLang="zh-CN" baseline="-16000" dirty="0" err="1">
                <a:solidFill>
                  <a:srgbClr val="990099"/>
                </a:solidFill>
              </a:rPr>
              <a:t>i</a:t>
            </a:r>
            <a:r>
              <a:rPr lang="en-US" altLang="zh-CN" dirty="0" err="1">
                <a:solidFill>
                  <a:srgbClr val="990099"/>
                </a:solidFill>
              </a:rPr>
              <a:t>×b</a:t>
            </a:r>
            <a:r>
              <a:rPr lang="en-US" altLang="zh-CN" baseline="-16000" dirty="0" err="1">
                <a:solidFill>
                  <a:srgbClr val="990099"/>
                </a:solidFill>
              </a:rPr>
              <a:t>j</a:t>
            </a:r>
            <a:r>
              <a:rPr lang="zh-CN" altLang="en-US" dirty="0">
                <a:solidFill>
                  <a:srgbClr val="990099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25000" dirty="0">
                <a:solidFill>
                  <a:schemeClr val="tx1"/>
                </a:solidFill>
              </a:rPr>
              <a:t>i,j-1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</p:txBody>
      </p:sp>
      <p:grpSp>
        <p:nvGrpSpPr>
          <p:cNvPr id="272" name="组合 271"/>
          <p:cNvGrpSpPr/>
          <p:nvPr/>
        </p:nvGrpSpPr>
        <p:grpSpPr>
          <a:xfrm>
            <a:off x="5724128" y="4397523"/>
            <a:ext cx="2879625" cy="2055813"/>
            <a:chOff x="6228879" y="4293096"/>
            <a:chExt cx="2879625" cy="2055813"/>
          </a:xfrm>
        </p:grpSpPr>
        <p:sp>
          <p:nvSpPr>
            <p:cNvPr id="124" name="Rectangle 14"/>
            <p:cNvSpPr>
              <a:spLocks noChangeArrowheads="1"/>
            </p:cNvSpPr>
            <p:nvPr/>
          </p:nvSpPr>
          <p:spPr bwMode="auto">
            <a:xfrm>
              <a:off x="6948363" y="4796334"/>
              <a:ext cx="1296987" cy="1081088"/>
            </a:xfrm>
            <a:prstGeom prst="rect">
              <a:avLst/>
            </a:prstGeom>
            <a:solidFill>
              <a:srgbClr val="FFCCFF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5" name="Line 16"/>
            <p:cNvSpPr>
              <a:spLocks noChangeShapeType="1"/>
            </p:cNvSpPr>
            <p:nvPr/>
          </p:nvSpPr>
          <p:spPr bwMode="auto">
            <a:xfrm flipH="1">
              <a:off x="6732463" y="5732959"/>
              <a:ext cx="360362" cy="360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6" name="Text Box 27"/>
            <p:cNvSpPr txBox="1">
              <a:spLocks noChangeArrowheads="1"/>
            </p:cNvSpPr>
            <p:nvPr/>
          </p:nvSpPr>
          <p:spPr bwMode="auto">
            <a:xfrm>
              <a:off x="8461251" y="4293096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7" name="Text Box 28"/>
            <p:cNvSpPr txBox="1">
              <a:spLocks noChangeArrowheads="1"/>
            </p:cNvSpPr>
            <p:nvPr/>
          </p:nvSpPr>
          <p:spPr bwMode="auto">
            <a:xfrm>
              <a:off x="6445126" y="5948859"/>
              <a:ext cx="360362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i</a:t>
              </a:r>
            </a:p>
          </p:txBody>
        </p:sp>
        <p:sp>
          <p:nvSpPr>
            <p:cNvPr id="128" name="Text Box 30"/>
            <p:cNvSpPr txBox="1">
              <a:spLocks noChangeArrowheads="1"/>
            </p:cNvSpPr>
            <p:nvPr/>
          </p:nvSpPr>
          <p:spPr bwMode="auto">
            <a:xfrm>
              <a:off x="6373688" y="4869359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8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29" name="Text Box 32"/>
            <p:cNvSpPr txBox="1">
              <a:spLocks noChangeArrowheads="1"/>
            </p:cNvSpPr>
            <p:nvPr/>
          </p:nvSpPr>
          <p:spPr bwMode="auto">
            <a:xfrm>
              <a:off x="6228879" y="5517059"/>
              <a:ext cx="432148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 err="1">
                  <a:solidFill>
                    <a:schemeClr val="tx1"/>
                  </a:solidFill>
                </a:rPr>
                <a:t>i,j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30" name="Text Box 33"/>
            <p:cNvSpPr txBox="1">
              <a:spLocks noChangeArrowheads="1"/>
            </p:cNvSpPr>
            <p:nvPr/>
          </p:nvSpPr>
          <p:spPr bwMode="auto">
            <a:xfrm>
              <a:off x="6948363" y="4364534"/>
              <a:ext cx="1296987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i,j+1</a:t>
              </a:r>
            </a:p>
          </p:txBody>
        </p:sp>
        <p:sp>
          <p:nvSpPr>
            <p:cNvPr id="131" name="Text Box 34"/>
            <p:cNvSpPr txBox="1">
              <a:spLocks noChangeArrowheads="1"/>
            </p:cNvSpPr>
            <p:nvPr/>
          </p:nvSpPr>
          <p:spPr bwMode="auto">
            <a:xfrm>
              <a:off x="7019801" y="6059984"/>
              <a:ext cx="1368425" cy="288925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部分积</a:t>
              </a:r>
              <a:r>
                <a:rPr lang="en-US" altLang="zh-CN" sz="1800" dirty="0">
                  <a:solidFill>
                    <a:schemeClr val="tx1"/>
                  </a:solidFill>
                </a:rPr>
                <a:t>P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i+1,j</a:t>
              </a:r>
            </a:p>
          </p:txBody>
        </p:sp>
        <p:sp>
          <p:nvSpPr>
            <p:cNvPr id="132" name="Line 41"/>
            <p:cNvSpPr>
              <a:spLocks noChangeShapeType="1"/>
            </p:cNvSpPr>
            <p:nvPr/>
          </p:nvSpPr>
          <p:spPr bwMode="auto">
            <a:xfrm>
              <a:off x="7092826" y="4940796"/>
              <a:ext cx="10080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Line 42"/>
            <p:cNvSpPr>
              <a:spLocks noChangeShapeType="1"/>
            </p:cNvSpPr>
            <p:nvPr/>
          </p:nvSpPr>
          <p:spPr bwMode="auto">
            <a:xfrm>
              <a:off x="7092826" y="4940796"/>
              <a:ext cx="0" cy="7921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4" name="Line 43"/>
            <p:cNvSpPr>
              <a:spLocks noChangeShapeType="1"/>
            </p:cNvSpPr>
            <p:nvPr/>
          </p:nvSpPr>
          <p:spPr bwMode="auto">
            <a:xfrm flipH="1">
              <a:off x="8245351" y="4580434"/>
              <a:ext cx="215900" cy="21590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5" name="Line 44"/>
            <p:cNvSpPr>
              <a:spLocks noChangeShapeType="1"/>
            </p:cNvSpPr>
            <p:nvPr/>
          </p:nvSpPr>
          <p:spPr bwMode="auto">
            <a:xfrm flipH="1">
              <a:off x="8100888" y="4797921"/>
              <a:ext cx="142875" cy="14287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6" name="Line 46"/>
            <p:cNvSpPr>
              <a:spLocks noChangeShapeType="1"/>
            </p:cNvSpPr>
            <p:nvPr/>
          </p:nvSpPr>
          <p:spPr bwMode="auto">
            <a:xfrm flipH="1">
              <a:off x="8100888" y="5661521"/>
              <a:ext cx="43180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7" name="Line 47"/>
            <p:cNvSpPr>
              <a:spLocks noChangeShapeType="1"/>
            </p:cNvSpPr>
            <p:nvPr/>
          </p:nvSpPr>
          <p:spPr bwMode="auto">
            <a:xfrm flipH="1">
              <a:off x="8245351" y="5085259"/>
              <a:ext cx="2889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8" name="Line 48"/>
            <p:cNvSpPr>
              <a:spLocks noChangeShapeType="1"/>
            </p:cNvSpPr>
            <p:nvPr/>
          </p:nvSpPr>
          <p:spPr bwMode="auto">
            <a:xfrm>
              <a:off x="7669088" y="5804396"/>
              <a:ext cx="1587" cy="25241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9" name="Line 49"/>
            <p:cNvSpPr>
              <a:spLocks noChangeShapeType="1"/>
            </p:cNvSpPr>
            <p:nvPr/>
          </p:nvSpPr>
          <p:spPr bwMode="auto">
            <a:xfrm flipH="1">
              <a:off x="7432551" y="4618534"/>
              <a:ext cx="0" cy="1793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Text Box 52"/>
            <p:cNvSpPr txBox="1">
              <a:spLocks noChangeArrowheads="1"/>
            </p:cNvSpPr>
            <p:nvPr/>
          </p:nvSpPr>
          <p:spPr bwMode="auto">
            <a:xfrm>
              <a:off x="8550151" y="4924921"/>
              <a:ext cx="287337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>
                  <a:solidFill>
                    <a:schemeClr val="tx1"/>
                  </a:solidFill>
                </a:rPr>
                <a:t>j</a:t>
              </a:r>
            </a:p>
          </p:txBody>
        </p:sp>
        <p:sp>
          <p:nvSpPr>
            <p:cNvPr id="141" name="Text Box 53"/>
            <p:cNvSpPr txBox="1">
              <a:spLocks noChangeArrowheads="1"/>
            </p:cNvSpPr>
            <p:nvPr/>
          </p:nvSpPr>
          <p:spPr bwMode="auto">
            <a:xfrm>
              <a:off x="8532688" y="5517059"/>
              <a:ext cx="575816" cy="28733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i,j-1</a:t>
              </a:r>
            </a:p>
          </p:txBody>
        </p:sp>
        <p:sp>
          <p:nvSpPr>
            <p:cNvPr id="142" name="Line 54"/>
            <p:cNvSpPr>
              <a:spLocks noChangeShapeType="1"/>
            </p:cNvSpPr>
            <p:nvPr/>
          </p:nvSpPr>
          <p:spPr bwMode="auto">
            <a:xfrm flipH="1">
              <a:off x="6661026" y="5085259"/>
              <a:ext cx="1584325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3" name="Line 56"/>
            <p:cNvSpPr>
              <a:spLocks noChangeShapeType="1"/>
            </p:cNvSpPr>
            <p:nvPr/>
          </p:nvSpPr>
          <p:spPr bwMode="auto">
            <a:xfrm flipH="1">
              <a:off x="6661026" y="5661521"/>
              <a:ext cx="57626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6" name="Text Box 60"/>
            <p:cNvSpPr txBox="1">
              <a:spLocks noChangeArrowheads="1"/>
            </p:cNvSpPr>
            <p:nvPr/>
          </p:nvSpPr>
          <p:spPr bwMode="auto">
            <a:xfrm>
              <a:off x="7216568" y="5518646"/>
              <a:ext cx="879475" cy="287338"/>
            </a:xfrm>
            <a:prstGeom prst="rect">
              <a:avLst/>
            </a:prstGeom>
            <a:solidFill>
              <a:srgbClr val="99CC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zh-CN" altLang="en-US" sz="1800" dirty="0">
                  <a:solidFill>
                    <a:schemeClr val="tx1"/>
                  </a:solidFill>
                  <a:latin typeface="Times New Roman" pitchFamily="18" charset="0"/>
                </a:rPr>
                <a:t>全加器</a:t>
              </a:r>
            </a:p>
          </p:txBody>
        </p:sp>
        <p:sp>
          <p:nvSpPr>
            <p:cNvPr id="147" name="Line 62"/>
            <p:cNvSpPr>
              <a:spLocks noChangeShapeType="1"/>
            </p:cNvSpPr>
            <p:nvPr/>
          </p:nvSpPr>
          <p:spPr bwMode="auto">
            <a:xfrm>
              <a:off x="7864268" y="5375771"/>
              <a:ext cx="0" cy="144463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8" name="Line 63"/>
            <p:cNvSpPr>
              <a:spLocks noChangeShapeType="1"/>
            </p:cNvSpPr>
            <p:nvPr/>
          </p:nvSpPr>
          <p:spPr bwMode="auto">
            <a:xfrm>
              <a:off x="8008731" y="5086846"/>
              <a:ext cx="0" cy="90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9" name="Line 64"/>
            <p:cNvSpPr>
              <a:spLocks noChangeShapeType="1"/>
            </p:cNvSpPr>
            <p:nvPr/>
          </p:nvSpPr>
          <p:spPr bwMode="auto">
            <a:xfrm>
              <a:off x="7719806" y="4942384"/>
              <a:ext cx="0" cy="234000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0" name="Line 65"/>
            <p:cNvSpPr>
              <a:spLocks noChangeShapeType="1"/>
            </p:cNvSpPr>
            <p:nvPr/>
          </p:nvSpPr>
          <p:spPr bwMode="auto">
            <a:xfrm flipH="1">
              <a:off x="7432468" y="4797921"/>
              <a:ext cx="0" cy="720725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1" name="Text Box 60"/>
            <p:cNvSpPr txBox="1">
              <a:spLocks noChangeArrowheads="1"/>
            </p:cNvSpPr>
            <p:nvPr/>
          </p:nvSpPr>
          <p:spPr bwMode="auto">
            <a:xfrm>
              <a:off x="7622977" y="5177317"/>
              <a:ext cx="450847" cy="180000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5000"/>
                </a:lnSpc>
              </a:pPr>
              <a:r>
                <a:rPr lang="en-US" altLang="zh-CN" sz="1400" dirty="0">
                  <a:solidFill>
                    <a:schemeClr val="tx1"/>
                  </a:solidFill>
                  <a:latin typeface="Times New Roman" pitchFamily="18" charset="0"/>
                </a:rPr>
                <a:t>&amp;</a:t>
              </a:r>
              <a:endParaRPr lang="zh-CN" altLang="en-US" sz="14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</p:grpSp>
      <p:sp>
        <p:nvSpPr>
          <p:cNvPr id="152" name="Text Box 187"/>
          <p:cNvSpPr txBox="1">
            <a:spLocks noChangeArrowheads="1"/>
          </p:cNvSpPr>
          <p:nvPr/>
        </p:nvSpPr>
        <p:spPr bwMode="auto">
          <a:xfrm>
            <a:off x="2296026" y="5373216"/>
            <a:ext cx="3284086" cy="8858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algn="ctr"/>
            <a:r>
              <a:rPr lang="zh-CN" altLang="en-US" dirty="0">
                <a:solidFill>
                  <a:schemeClr val="tx1"/>
                </a:solidFill>
              </a:rPr>
              <a:t>无符号乘法</a:t>
            </a:r>
            <a:endParaRPr lang="en-US" altLang="zh-CN" dirty="0">
              <a:solidFill>
                <a:schemeClr val="tx1"/>
              </a:solidFill>
            </a:endParaRPr>
          </a:p>
          <a:p>
            <a:pPr algn="ctr"/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其他乘法需增加辅助电路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grpSp>
        <p:nvGrpSpPr>
          <p:cNvPr id="155" name="组合 154"/>
          <p:cNvGrpSpPr/>
          <p:nvPr/>
        </p:nvGrpSpPr>
        <p:grpSpPr>
          <a:xfrm>
            <a:off x="1836391" y="980728"/>
            <a:ext cx="6696049" cy="3003415"/>
            <a:chOff x="827585" y="997779"/>
            <a:chExt cx="6696049" cy="3003415"/>
          </a:xfrm>
        </p:grpSpPr>
        <p:sp>
          <p:nvSpPr>
            <p:cNvPr id="156" name="Rectangle 70"/>
            <p:cNvSpPr>
              <a:spLocks noChangeArrowheads="1"/>
            </p:cNvSpPr>
            <p:nvPr/>
          </p:nvSpPr>
          <p:spPr bwMode="auto">
            <a:xfrm>
              <a:off x="899592" y="1412776"/>
              <a:ext cx="6160049" cy="2232246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zh-CN" altLang="en-US" sz="2000" dirty="0">
                  <a:solidFill>
                    <a:schemeClr val="tx1"/>
                  </a:solidFill>
                </a:rPr>
                <a:t> 阵列乘法器</a:t>
              </a:r>
              <a:endParaRPr lang="en-US" altLang="zh-CN" sz="2000" dirty="0">
                <a:solidFill>
                  <a:schemeClr val="tx1"/>
                </a:solidFill>
              </a:endParaRPr>
            </a:p>
            <a:p>
              <a:endParaRPr lang="en-US" altLang="zh-CN" sz="2000" dirty="0"/>
            </a:p>
            <a:p>
              <a:endParaRPr lang="en-US" altLang="zh-CN" sz="2000" dirty="0"/>
            </a:p>
            <a:p>
              <a:endParaRPr lang="en-US" altLang="zh-CN" dirty="0"/>
            </a:p>
          </p:txBody>
        </p:sp>
        <p:sp>
          <p:nvSpPr>
            <p:cNvPr id="157" name="Rectangle 70"/>
            <p:cNvSpPr>
              <a:spLocks noChangeArrowheads="1"/>
            </p:cNvSpPr>
            <p:nvPr/>
          </p:nvSpPr>
          <p:spPr bwMode="auto">
            <a:xfrm>
              <a:off x="6300191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58" name="Line 71"/>
            <p:cNvSpPr>
              <a:spLocks noChangeShapeType="1"/>
            </p:cNvSpPr>
            <p:nvPr/>
          </p:nvSpPr>
          <p:spPr bwMode="auto">
            <a:xfrm flipH="1" flipV="1">
              <a:off x="5940152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59" name="Line 72"/>
            <p:cNvSpPr>
              <a:spLocks noChangeShapeType="1"/>
            </p:cNvSpPr>
            <p:nvPr/>
          </p:nvSpPr>
          <p:spPr bwMode="auto">
            <a:xfrm flipH="1">
              <a:off x="5940152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0" name="Line 75"/>
            <p:cNvSpPr>
              <a:spLocks noChangeShapeType="1"/>
            </p:cNvSpPr>
            <p:nvPr/>
          </p:nvSpPr>
          <p:spPr bwMode="auto">
            <a:xfrm flipH="1">
              <a:off x="6516216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1" name="Line 80"/>
            <p:cNvSpPr>
              <a:spLocks noChangeShapeType="1"/>
            </p:cNvSpPr>
            <p:nvPr/>
          </p:nvSpPr>
          <p:spPr bwMode="auto">
            <a:xfrm flipH="1">
              <a:off x="6735282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2" name="Text Box 81"/>
            <p:cNvSpPr txBox="1">
              <a:spLocks noChangeArrowheads="1"/>
            </p:cNvSpPr>
            <p:nvPr/>
          </p:nvSpPr>
          <p:spPr bwMode="auto">
            <a:xfrm>
              <a:off x="827585" y="3715097"/>
              <a:ext cx="5976539" cy="28609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7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6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</a:t>
              </a:r>
              <a:r>
                <a:rPr lang="en-US" altLang="zh-CN" sz="1800" dirty="0">
                  <a:solidFill>
                    <a:schemeClr val="tx1"/>
                  </a:solidFill>
                  <a:latin typeface="Times New Roman" pitchFamily="18" charset="0"/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5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4</a:t>
              </a:r>
              <a:r>
                <a:rPr lang="en-US" altLang="zh-CN" sz="1800" baseline="-24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3 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2 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1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</a:t>
              </a:r>
              <a:r>
                <a:rPr lang="en-US" altLang="zh-CN" sz="1800" baseline="-25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z</a:t>
              </a:r>
              <a:r>
                <a:rPr lang="en-US" altLang="zh-CN" sz="1800" baseline="-20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3" name="Line 84"/>
            <p:cNvSpPr>
              <a:spLocks noChangeShapeType="1"/>
            </p:cNvSpPr>
            <p:nvPr/>
          </p:nvSpPr>
          <p:spPr bwMode="auto">
            <a:xfrm flipH="1" flipV="1">
              <a:off x="3279799" y="1477767"/>
              <a:ext cx="32364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" name="Text Box 174"/>
            <p:cNvSpPr txBox="1">
              <a:spLocks noChangeArrowheads="1"/>
            </p:cNvSpPr>
            <p:nvPr/>
          </p:nvSpPr>
          <p:spPr bwMode="auto">
            <a:xfrm>
              <a:off x="4355976" y="997779"/>
              <a:ext cx="2703665" cy="2709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72000" tIns="10800" rIns="18000" bIns="10800" anchor="ctr" anchorCtr="0"/>
            <a:lstStyle/>
            <a:p>
              <a:pPr>
                <a:lnSpc>
                  <a:spcPct val="8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 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 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     a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65" name="Line 178"/>
            <p:cNvSpPr>
              <a:spLocks noChangeShapeType="1"/>
            </p:cNvSpPr>
            <p:nvPr/>
          </p:nvSpPr>
          <p:spPr bwMode="auto">
            <a:xfrm flipH="1">
              <a:off x="6876256" y="1268760"/>
              <a:ext cx="4506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166" name="Text Box 179"/>
            <p:cNvSpPr txBox="1">
              <a:spLocks noChangeArrowheads="1"/>
            </p:cNvSpPr>
            <p:nvPr/>
          </p:nvSpPr>
          <p:spPr bwMode="auto">
            <a:xfrm>
              <a:off x="7236296" y="1628900"/>
              <a:ext cx="287338" cy="1872108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167" name="Line 82"/>
            <p:cNvSpPr>
              <a:spLocks noChangeShapeType="1"/>
            </p:cNvSpPr>
            <p:nvPr/>
          </p:nvSpPr>
          <p:spPr bwMode="auto">
            <a:xfrm>
              <a:off x="6945554" y="1916832"/>
              <a:ext cx="2710" cy="1615845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8" name="Rectangle 70"/>
            <p:cNvSpPr>
              <a:spLocks noChangeArrowheads="1"/>
            </p:cNvSpPr>
            <p:nvPr/>
          </p:nvSpPr>
          <p:spPr bwMode="auto">
            <a:xfrm>
              <a:off x="5508103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9" name="Line 71"/>
            <p:cNvSpPr>
              <a:spLocks noChangeShapeType="1"/>
            </p:cNvSpPr>
            <p:nvPr/>
          </p:nvSpPr>
          <p:spPr bwMode="auto">
            <a:xfrm flipH="1" flipV="1">
              <a:off x="5148064" y="1772815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0" name="Line 72"/>
            <p:cNvSpPr>
              <a:spLocks noChangeShapeType="1"/>
            </p:cNvSpPr>
            <p:nvPr/>
          </p:nvSpPr>
          <p:spPr bwMode="auto">
            <a:xfrm flipH="1">
              <a:off x="5148064" y="1916830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1" name="Line 75"/>
            <p:cNvSpPr>
              <a:spLocks noChangeShapeType="1"/>
            </p:cNvSpPr>
            <p:nvPr/>
          </p:nvSpPr>
          <p:spPr bwMode="auto">
            <a:xfrm flipH="1">
              <a:off x="5724128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2" name="Rectangle 70"/>
            <p:cNvSpPr>
              <a:spLocks noChangeArrowheads="1"/>
            </p:cNvSpPr>
            <p:nvPr/>
          </p:nvSpPr>
          <p:spPr bwMode="auto">
            <a:xfrm>
              <a:off x="4716015" y="1703090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3" name="Line 71"/>
            <p:cNvSpPr>
              <a:spLocks noChangeShapeType="1"/>
            </p:cNvSpPr>
            <p:nvPr/>
          </p:nvSpPr>
          <p:spPr bwMode="auto">
            <a:xfrm flipH="1" flipV="1">
              <a:off x="4355976" y="1772816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" name="Line 72"/>
            <p:cNvSpPr>
              <a:spLocks noChangeShapeType="1"/>
            </p:cNvSpPr>
            <p:nvPr/>
          </p:nvSpPr>
          <p:spPr bwMode="auto">
            <a:xfrm flipH="1">
              <a:off x="4355976" y="1916831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5" name="Line 75"/>
            <p:cNvSpPr>
              <a:spLocks noChangeShapeType="1"/>
            </p:cNvSpPr>
            <p:nvPr/>
          </p:nvSpPr>
          <p:spPr bwMode="auto">
            <a:xfrm flipH="1">
              <a:off x="4932040" y="1484785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6" name="Rectangle 70"/>
            <p:cNvSpPr>
              <a:spLocks noChangeArrowheads="1"/>
            </p:cNvSpPr>
            <p:nvPr/>
          </p:nvSpPr>
          <p:spPr bwMode="auto">
            <a:xfrm>
              <a:off x="3923927" y="1703089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7" name="Line 72"/>
            <p:cNvSpPr>
              <a:spLocks noChangeShapeType="1"/>
            </p:cNvSpPr>
            <p:nvPr/>
          </p:nvSpPr>
          <p:spPr bwMode="auto">
            <a:xfrm flipH="1">
              <a:off x="3347863" y="1916830"/>
              <a:ext cx="580429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8" name="Line 75"/>
            <p:cNvSpPr>
              <a:spLocks noChangeShapeType="1"/>
            </p:cNvSpPr>
            <p:nvPr/>
          </p:nvSpPr>
          <p:spPr bwMode="auto">
            <a:xfrm flipH="1">
              <a:off x="4139952" y="1484784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9" name="Rectangle 70"/>
            <p:cNvSpPr>
              <a:spLocks noChangeArrowheads="1"/>
            </p:cNvSpPr>
            <p:nvPr/>
          </p:nvSpPr>
          <p:spPr bwMode="auto">
            <a:xfrm>
              <a:off x="5508103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0" name="Line 71"/>
            <p:cNvSpPr>
              <a:spLocks noChangeShapeType="1"/>
            </p:cNvSpPr>
            <p:nvPr/>
          </p:nvSpPr>
          <p:spPr bwMode="auto">
            <a:xfrm flipH="1" flipV="1">
              <a:off x="5148064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1" name="Line 72"/>
            <p:cNvSpPr>
              <a:spLocks noChangeShapeType="1"/>
            </p:cNvSpPr>
            <p:nvPr/>
          </p:nvSpPr>
          <p:spPr bwMode="auto">
            <a:xfrm flipH="1">
              <a:off x="5148064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2" name="Line 75"/>
            <p:cNvSpPr>
              <a:spLocks noChangeShapeType="1"/>
            </p:cNvSpPr>
            <p:nvPr/>
          </p:nvSpPr>
          <p:spPr bwMode="auto">
            <a:xfrm flipH="1">
              <a:off x="5724128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3" name="Rectangle 70"/>
            <p:cNvSpPr>
              <a:spLocks noChangeArrowheads="1"/>
            </p:cNvSpPr>
            <p:nvPr/>
          </p:nvSpPr>
          <p:spPr bwMode="auto">
            <a:xfrm>
              <a:off x="4716015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4" name="Line 71"/>
            <p:cNvSpPr>
              <a:spLocks noChangeShapeType="1"/>
            </p:cNvSpPr>
            <p:nvPr/>
          </p:nvSpPr>
          <p:spPr bwMode="auto">
            <a:xfrm flipH="1" flipV="1">
              <a:off x="4355976" y="2276871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5" name="Line 72"/>
            <p:cNvSpPr>
              <a:spLocks noChangeShapeType="1"/>
            </p:cNvSpPr>
            <p:nvPr/>
          </p:nvSpPr>
          <p:spPr bwMode="auto">
            <a:xfrm flipH="1">
              <a:off x="4355976" y="2420886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6" name="Line 75"/>
            <p:cNvSpPr>
              <a:spLocks noChangeShapeType="1"/>
            </p:cNvSpPr>
            <p:nvPr/>
          </p:nvSpPr>
          <p:spPr bwMode="auto">
            <a:xfrm flipH="1">
              <a:off x="4932040" y="1988840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7" name="Rectangle 70"/>
            <p:cNvSpPr>
              <a:spLocks noChangeArrowheads="1"/>
            </p:cNvSpPr>
            <p:nvPr/>
          </p:nvSpPr>
          <p:spPr bwMode="auto">
            <a:xfrm>
              <a:off x="3923927" y="2207146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88" name="Line 71"/>
            <p:cNvSpPr>
              <a:spLocks noChangeShapeType="1"/>
            </p:cNvSpPr>
            <p:nvPr/>
          </p:nvSpPr>
          <p:spPr bwMode="auto">
            <a:xfrm flipH="1" flipV="1">
              <a:off x="3563888" y="2276872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72"/>
            <p:cNvSpPr>
              <a:spLocks noChangeShapeType="1"/>
            </p:cNvSpPr>
            <p:nvPr/>
          </p:nvSpPr>
          <p:spPr bwMode="auto">
            <a:xfrm flipH="1">
              <a:off x="3563888" y="2420887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Line 75"/>
            <p:cNvSpPr>
              <a:spLocks noChangeShapeType="1"/>
            </p:cNvSpPr>
            <p:nvPr/>
          </p:nvSpPr>
          <p:spPr bwMode="auto">
            <a:xfrm flipH="1">
              <a:off x="4139952" y="1988841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1" name="Rectangle 70"/>
            <p:cNvSpPr>
              <a:spLocks noChangeArrowheads="1"/>
            </p:cNvSpPr>
            <p:nvPr/>
          </p:nvSpPr>
          <p:spPr bwMode="auto">
            <a:xfrm>
              <a:off x="3131839" y="2207145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2" name="Line 72"/>
            <p:cNvSpPr>
              <a:spLocks noChangeShapeType="1"/>
            </p:cNvSpPr>
            <p:nvPr/>
          </p:nvSpPr>
          <p:spPr bwMode="auto">
            <a:xfrm flipH="1">
              <a:off x="2555776" y="2420887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75"/>
            <p:cNvSpPr>
              <a:spLocks noChangeShapeType="1"/>
            </p:cNvSpPr>
            <p:nvPr/>
          </p:nvSpPr>
          <p:spPr bwMode="auto">
            <a:xfrm flipH="1">
              <a:off x="3347864" y="1916832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Rectangle 70"/>
            <p:cNvSpPr>
              <a:spLocks noChangeArrowheads="1"/>
            </p:cNvSpPr>
            <p:nvPr/>
          </p:nvSpPr>
          <p:spPr bwMode="auto">
            <a:xfrm>
              <a:off x="4716015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" name="Line 71"/>
            <p:cNvSpPr>
              <a:spLocks noChangeShapeType="1"/>
            </p:cNvSpPr>
            <p:nvPr/>
          </p:nvSpPr>
          <p:spPr bwMode="auto">
            <a:xfrm flipH="1" flipV="1">
              <a:off x="4355976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72"/>
            <p:cNvSpPr>
              <a:spLocks noChangeShapeType="1"/>
            </p:cNvSpPr>
            <p:nvPr/>
          </p:nvSpPr>
          <p:spPr bwMode="auto">
            <a:xfrm flipH="1">
              <a:off x="4355976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75"/>
            <p:cNvSpPr>
              <a:spLocks noChangeShapeType="1"/>
            </p:cNvSpPr>
            <p:nvPr/>
          </p:nvSpPr>
          <p:spPr bwMode="auto">
            <a:xfrm flipH="1">
              <a:off x="4932040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Rectangle 70"/>
            <p:cNvSpPr>
              <a:spLocks noChangeArrowheads="1"/>
            </p:cNvSpPr>
            <p:nvPr/>
          </p:nvSpPr>
          <p:spPr bwMode="auto">
            <a:xfrm>
              <a:off x="3923927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9" name="Line 71"/>
            <p:cNvSpPr>
              <a:spLocks noChangeShapeType="1"/>
            </p:cNvSpPr>
            <p:nvPr/>
          </p:nvSpPr>
          <p:spPr bwMode="auto">
            <a:xfrm flipH="1" flipV="1">
              <a:off x="3563888" y="2780927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72"/>
            <p:cNvSpPr>
              <a:spLocks noChangeShapeType="1"/>
            </p:cNvSpPr>
            <p:nvPr/>
          </p:nvSpPr>
          <p:spPr bwMode="auto">
            <a:xfrm flipH="1">
              <a:off x="3563888" y="2924942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75"/>
            <p:cNvSpPr>
              <a:spLocks noChangeShapeType="1"/>
            </p:cNvSpPr>
            <p:nvPr/>
          </p:nvSpPr>
          <p:spPr bwMode="auto">
            <a:xfrm flipH="1">
              <a:off x="4139952" y="2492896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Rectangle 70"/>
            <p:cNvSpPr>
              <a:spLocks noChangeArrowheads="1"/>
            </p:cNvSpPr>
            <p:nvPr/>
          </p:nvSpPr>
          <p:spPr bwMode="auto">
            <a:xfrm>
              <a:off x="3131839" y="2711202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3" name="Line 71"/>
            <p:cNvSpPr>
              <a:spLocks noChangeShapeType="1"/>
            </p:cNvSpPr>
            <p:nvPr/>
          </p:nvSpPr>
          <p:spPr bwMode="auto">
            <a:xfrm flipH="1" flipV="1">
              <a:off x="2771800" y="2780928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72"/>
            <p:cNvSpPr>
              <a:spLocks noChangeShapeType="1"/>
            </p:cNvSpPr>
            <p:nvPr/>
          </p:nvSpPr>
          <p:spPr bwMode="auto">
            <a:xfrm flipH="1">
              <a:off x="2771800" y="2924943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75"/>
            <p:cNvSpPr>
              <a:spLocks noChangeShapeType="1"/>
            </p:cNvSpPr>
            <p:nvPr/>
          </p:nvSpPr>
          <p:spPr bwMode="auto">
            <a:xfrm flipH="1">
              <a:off x="3347864" y="2492897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Rectangle 70"/>
            <p:cNvSpPr>
              <a:spLocks noChangeArrowheads="1"/>
            </p:cNvSpPr>
            <p:nvPr/>
          </p:nvSpPr>
          <p:spPr bwMode="auto">
            <a:xfrm>
              <a:off x="2339751" y="2711201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07" name="Line 72"/>
            <p:cNvSpPr>
              <a:spLocks noChangeShapeType="1"/>
            </p:cNvSpPr>
            <p:nvPr/>
          </p:nvSpPr>
          <p:spPr bwMode="auto">
            <a:xfrm flipH="1">
              <a:off x="1763688" y="2924943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75"/>
            <p:cNvSpPr>
              <a:spLocks noChangeShapeType="1"/>
            </p:cNvSpPr>
            <p:nvPr/>
          </p:nvSpPr>
          <p:spPr bwMode="auto">
            <a:xfrm flipH="1">
              <a:off x="2555776" y="2420888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Rectangle 70"/>
            <p:cNvSpPr>
              <a:spLocks noChangeArrowheads="1"/>
            </p:cNvSpPr>
            <p:nvPr/>
          </p:nvSpPr>
          <p:spPr bwMode="auto">
            <a:xfrm>
              <a:off x="3923927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0" name="Line 71"/>
            <p:cNvSpPr>
              <a:spLocks noChangeShapeType="1"/>
            </p:cNvSpPr>
            <p:nvPr/>
          </p:nvSpPr>
          <p:spPr bwMode="auto">
            <a:xfrm flipH="1" flipV="1">
              <a:off x="3563888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72"/>
            <p:cNvSpPr>
              <a:spLocks noChangeShapeType="1"/>
            </p:cNvSpPr>
            <p:nvPr/>
          </p:nvSpPr>
          <p:spPr bwMode="auto">
            <a:xfrm flipH="1">
              <a:off x="3563888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75"/>
            <p:cNvSpPr>
              <a:spLocks noChangeShapeType="1"/>
            </p:cNvSpPr>
            <p:nvPr/>
          </p:nvSpPr>
          <p:spPr bwMode="auto">
            <a:xfrm flipH="1">
              <a:off x="4139952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Rectangle 70"/>
            <p:cNvSpPr>
              <a:spLocks noChangeArrowheads="1"/>
            </p:cNvSpPr>
            <p:nvPr/>
          </p:nvSpPr>
          <p:spPr bwMode="auto">
            <a:xfrm>
              <a:off x="3131839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4" name="Line 71"/>
            <p:cNvSpPr>
              <a:spLocks noChangeShapeType="1"/>
            </p:cNvSpPr>
            <p:nvPr/>
          </p:nvSpPr>
          <p:spPr bwMode="auto">
            <a:xfrm flipH="1" flipV="1">
              <a:off x="2771800" y="3284983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72"/>
            <p:cNvSpPr>
              <a:spLocks noChangeShapeType="1"/>
            </p:cNvSpPr>
            <p:nvPr/>
          </p:nvSpPr>
          <p:spPr bwMode="auto">
            <a:xfrm flipH="1">
              <a:off x="2771800" y="3428998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75"/>
            <p:cNvSpPr>
              <a:spLocks noChangeShapeType="1"/>
            </p:cNvSpPr>
            <p:nvPr/>
          </p:nvSpPr>
          <p:spPr bwMode="auto">
            <a:xfrm flipH="1">
              <a:off x="3347864" y="2996952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Rectangle 70"/>
            <p:cNvSpPr>
              <a:spLocks noChangeArrowheads="1"/>
            </p:cNvSpPr>
            <p:nvPr/>
          </p:nvSpPr>
          <p:spPr bwMode="auto">
            <a:xfrm>
              <a:off x="2339751" y="3215258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8" name="Line 71"/>
            <p:cNvSpPr>
              <a:spLocks noChangeShapeType="1"/>
            </p:cNvSpPr>
            <p:nvPr/>
          </p:nvSpPr>
          <p:spPr bwMode="auto">
            <a:xfrm flipH="1" flipV="1">
              <a:off x="1979712" y="3284984"/>
              <a:ext cx="36003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72"/>
            <p:cNvSpPr>
              <a:spLocks noChangeShapeType="1"/>
            </p:cNvSpPr>
            <p:nvPr/>
          </p:nvSpPr>
          <p:spPr bwMode="auto">
            <a:xfrm flipH="1">
              <a:off x="1979712" y="3428999"/>
              <a:ext cx="364404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75"/>
            <p:cNvSpPr>
              <a:spLocks noChangeShapeType="1"/>
            </p:cNvSpPr>
            <p:nvPr/>
          </p:nvSpPr>
          <p:spPr bwMode="auto">
            <a:xfrm flipH="1">
              <a:off x="2555776" y="2996953"/>
              <a:ext cx="0" cy="21602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Rectangle 70"/>
            <p:cNvSpPr>
              <a:spLocks noChangeArrowheads="1"/>
            </p:cNvSpPr>
            <p:nvPr/>
          </p:nvSpPr>
          <p:spPr bwMode="auto">
            <a:xfrm>
              <a:off x="1547663" y="3215257"/>
              <a:ext cx="432049" cy="285750"/>
            </a:xfrm>
            <a:prstGeom prst="rect">
              <a:avLst/>
            </a:prstGeom>
            <a:solidFill>
              <a:srgbClr val="FF99CC">
                <a:alpha val="7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22" name="Line 75"/>
            <p:cNvSpPr>
              <a:spLocks noChangeShapeType="1"/>
            </p:cNvSpPr>
            <p:nvPr/>
          </p:nvSpPr>
          <p:spPr bwMode="auto">
            <a:xfrm flipH="1">
              <a:off x="1763688" y="2924944"/>
              <a:ext cx="0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75"/>
            <p:cNvSpPr>
              <a:spLocks noChangeShapeType="1"/>
            </p:cNvSpPr>
            <p:nvPr/>
          </p:nvSpPr>
          <p:spPr bwMode="auto">
            <a:xfrm flipH="1">
              <a:off x="5940152" y="198883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75"/>
            <p:cNvSpPr>
              <a:spLocks noChangeShapeType="1"/>
            </p:cNvSpPr>
            <p:nvPr/>
          </p:nvSpPr>
          <p:spPr bwMode="auto">
            <a:xfrm flipH="1">
              <a:off x="5148064" y="198639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75"/>
            <p:cNvSpPr>
              <a:spLocks noChangeShapeType="1"/>
            </p:cNvSpPr>
            <p:nvPr/>
          </p:nvSpPr>
          <p:spPr bwMode="auto">
            <a:xfrm flipH="1">
              <a:off x="4358159" y="198216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75"/>
            <p:cNvSpPr>
              <a:spLocks noChangeShapeType="1"/>
            </p:cNvSpPr>
            <p:nvPr/>
          </p:nvSpPr>
          <p:spPr bwMode="auto">
            <a:xfrm flipH="1">
              <a:off x="3566071" y="197971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75"/>
            <p:cNvSpPr>
              <a:spLocks noChangeShapeType="1"/>
            </p:cNvSpPr>
            <p:nvPr/>
          </p:nvSpPr>
          <p:spPr bwMode="auto">
            <a:xfrm flipH="1">
              <a:off x="5148064" y="2493925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75"/>
            <p:cNvSpPr>
              <a:spLocks noChangeShapeType="1"/>
            </p:cNvSpPr>
            <p:nvPr/>
          </p:nvSpPr>
          <p:spPr bwMode="auto">
            <a:xfrm flipH="1">
              <a:off x="4355976" y="2491480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75"/>
            <p:cNvSpPr>
              <a:spLocks noChangeShapeType="1"/>
            </p:cNvSpPr>
            <p:nvPr/>
          </p:nvSpPr>
          <p:spPr bwMode="auto">
            <a:xfrm flipH="1">
              <a:off x="3566071" y="2487248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75"/>
            <p:cNvSpPr>
              <a:spLocks noChangeShapeType="1"/>
            </p:cNvSpPr>
            <p:nvPr/>
          </p:nvSpPr>
          <p:spPr bwMode="auto">
            <a:xfrm flipH="1">
              <a:off x="2773983" y="2484803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75"/>
            <p:cNvSpPr>
              <a:spLocks noChangeShapeType="1"/>
            </p:cNvSpPr>
            <p:nvPr/>
          </p:nvSpPr>
          <p:spPr bwMode="auto">
            <a:xfrm flipH="1">
              <a:off x="4358159" y="2998979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Line 75"/>
            <p:cNvSpPr>
              <a:spLocks noChangeShapeType="1"/>
            </p:cNvSpPr>
            <p:nvPr/>
          </p:nvSpPr>
          <p:spPr bwMode="auto">
            <a:xfrm flipH="1">
              <a:off x="3566071" y="2996534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3" name="Line 75"/>
            <p:cNvSpPr>
              <a:spLocks noChangeShapeType="1"/>
            </p:cNvSpPr>
            <p:nvPr/>
          </p:nvSpPr>
          <p:spPr bwMode="auto">
            <a:xfrm flipH="1">
              <a:off x="2776166" y="2992302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4" name="Line 75"/>
            <p:cNvSpPr>
              <a:spLocks noChangeShapeType="1"/>
            </p:cNvSpPr>
            <p:nvPr/>
          </p:nvSpPr>
          <p:spPr bwMode="auto">
            <a:xfrm flipH="1">
              <a:off x="1984078" y="2989857"/>
              <a:ext cx="360038" cy="21830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" name="Line 75"/>
            <p:cNvSpPr>
              <a:spLocks noChangeShapeType="1"/>
            </p:cNvSpPr>
            <p:nvPr/>
          </p:nvSpPr>
          <p:spPr bwMode="auto">
            <a:xfrm flipH="1">
              <a:off x="4139951" y="3501008"/>
              <a:ext cx="1" cy="2880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6" name="Line 75"/>
            <p:cNvSpPr>
              <a:spLocks noChangeShapeType="1"/>
            </p:cNvSpPr>
            <p:nvPr/>
          </p:nvSpPr>
          <p:spPr bwMode="auto">
            <a:xfrm flipH="1">
              <a:off x="3347862" y="3501007"/>
              <a:ext cx="1" cy="28803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7" name="Line 75"/>
            <p:cNvSpPr>
              <a:spLocks noChangeShapeType="1"/>
            </p:cNvSpPr>
            <p:nvPr/>
          </p:nvSpPr>
          <p:spPr bwMode="auto">
            <a:xfrm flipH="1">
              <a:off x="2555775" y="3501008"/>
              <a:ext cx="1" cy="2880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8" name="Line 75"/>
            <p:cNvSpPr>
              <a:spLocks noChangeShapeType="1"/>
            </p:cNvSpPr>
            <p:nvPr/>
          </p:nvSpPr>
          <p:spPr bwMode="auto">
            <a:xfrm flipH="1">
              <a:off x="1763687" y="3501006"/>
              <a:ext cx="1" cy="28803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71"/>
            <p:cNvSpPr>
              <a:spLocks noChangeShapeType="1"/>
            </p:cNvSpPr>
            <p:nvPr/>
          </p:nvSpPr>
          <p:spPr bwMode="auto">
            <a:xfrm flipH="1" flipV="1">
              <a:off x="6727876" y="1772816"/>
              <a:ext cx="5084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0" name="Line 72"/>
            <p:cNvSpPr>
              <a:spLocks noChangeShapeType="1"/>
            </p:cNvSpPr>
            <p:nvPr/>
          </p:nvSpPr>
          <p:spPr bwMode="auto">
            <a:xfrm flipH="1">
              <a:off x="6727876" y="1916832"/>
              <a:ext cx="2203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1" name="Line 80"/>
            <p:cNvSpPr>
              <a:spLocks noChangeShapeType="1"/>
            </p:cNvSpPr>
            <p:nvPr/>
          </p:nvSpPr>
          <p:spPr bwMode="auto">
            <a:xfrm flipH="1">
              <a:off x="5943194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2" name="Line 178"/>
            <p:cNvSpPr>
              <a:spLocks noChangeShapeType="1"/>
            </p:cNvSpPr>
            <p:nvPr/>
          </p:nvSpPr>
          <p:spPr bwMode="auto">
            <a:xfrm>
              <a:off x="6087297" y="1268761"/>
              <a:ext cx="1377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3" name="Line 80"/>
            <p:cNvSpPr>
              <a:spLocks noChangeShapeType="1"/>
            </p:cNvSpPr>
            <p:nvPr/>
          </p:nvSpPr>
          <p:spPr bwMode="auto">
            <a:xfrm flipH="1">
              <a:off x="5146600" y="1603075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4" name="Line 178"/>
            <p:cNvSpPr>
              <a:spLocks noChangeShapeType="1"/>
            </p:cNvSpPr>
            <p:nvPr/>
          </p:nvSpPr>
          <p:spPr bwMode="auto">
            <a:xfrm>
              <a:off x="5287574" y="1268760"/>
              <a:ext cx="0" cy="33879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5" name="Line 80"/>
            <p:cNvSpPr>
              <a:spLocks noChangeShapeType="1"/>
            </p:cNvSpPr>
            <p:nvPr/>
          </p:nvSpPr>
          <p:spPr bwMode="auto">
            <a:xfrm flipH="1">
              <a:off x="4354512" y="1603076"/>
              <a:ext cx="145480" cy="9773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6" name="Line 178"/>
            <p:cNvSpPr>
              <a:spLocks noChangeShapeType="1"/>
            </p:cNvSpPr>
            <p:nvPr/>
          </p:nvSpPr>
          <p:spPr bwMode="auto">
            <a:xfrm>
              <a:off x="4499992" y="1268761"/>
              <a:ext cx="0" cy="33879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endParaRPr lang="zh-CN" altLang="en-US"/>
            </a:p>
          </p:txBody>
        </p:sp>
        <p:sp>
          <p:nvSpPr>
            <p:cNvPr id="247" name="Text Box 78"/>
            <p:cNvSpPr txBox="1">
              <a:spLocks noChangeArrowheads="1"/>
            </p:cNvSpPr>
            <p:nvPr/>
          </p:nvSpPr>
          <p:spPr bwMode="auto">
            <a:xfrm>
              <a:off x="3103377" y="1390477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48" name="Line 71"/>
            <p:cNvSpPr>
              <a:spLocks noChangeShapeType="1"/>
            </p:cNvSpPr>
            <p:nvPr/>
          </p:nvSpPr>
          <p:spPr bwMode="auto">
            <a:xfrm flipH="1">
              <a:off x="5940152" y="2276872"/>
              <a:ext cx="129614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49" name="Line 72"/>
            <p:cNvSpPr>
              <a:spLocks noChangeShapeType="1"/>
            </p:cNvSpPr>
            <p:nvPr/>
          </p:nvSpPr>
          <p:spPr bwMode="auto">
            <a:xfrm flipH="1">
              <a:off x="5940152" y="2420888"/>
              <a:ext cx="10081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0" name="Line 71"/>
            <p:cNvSpPr>
              <a:spLocks noChangeShapeType="1"/>
            </p:cNvSpPr>
            <p:nvPr/>
          </p:nvSpPr>
          <p:spPr bwMode="auto">
            <a:xfrm flipH="1">
              <a:off x="5148064" y="2780927"/>
              <a:ext cx="2088232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1" name="Line 72"/>
            <p:cNvSpPr>
              <a:spLocks noChangeShapeType="1"/>
            </p:cNvSpPr>
            <p:nvPr/>
          </p:nvSpPr>
          <p:spPr bwMode="auto">
            <a:xfrm flipH="1">
              <a:off x="5148064" y="2924942"/>
              <a:ext cx="1800200" cy="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2" name="Line 71"/>
            <p:cNvSpPr>
              <a:spLocks noChangeShapeType="1"/>
            </p:cNvSpPr>
            <p:nvPr/>
          </p:nvSpPr>
          <p:spPr bwMode="auto">
            <a:xfrm flipH="1">
              <a:off x="4355976" y="3284984"/>
              <a:ext cx="288032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3" name="Line 72"/>
            <p:cNvSpPr>
              <a:spLocks noChangeShapeType="1"/>
            </p:cNvSpPr>
            <p:nvPr/>
          </p:nvSpPr>
          <p:spPr bwMode="auto">
            <a:xfrm flipH="1">
              <a:off x="4355976" y="3429000"/>
              <a:ext cx="259228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sm" len="sm"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4" name="Text Box 78"/>
            <p:cNvSpPr txBox="1">
              <a:spLocks noChangeArrowheads="1"/>
            </p:cNvSpPr>
            <p:nvPr/>
          </p:nvSpPr>
          <p:spPr bwMode="auto">
            <a:xfrm>
              <a:off x="6588224" y="3412949"/>
              <a:ext cx="215900" cy="218629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5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255" name="Line 72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58042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" name="Line 75"/>
            <p:cNvSpPr>
              <a:spLocks noChangeShapeType="1"/>
            </p:cNvSpPr>
            <p:nvPr/>
          </p:nvSpPr>
          <p:spPr bwMode="auto">
            <a:xfrm flipH="1">
              <a:off x="971600" y="3428999"/>
              <a:ext cx="0" cy="3600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7" name="Line 75"/>
            <p:cNvSpPr>
              <a:spLocks noChangeShapeType="1"/>
            </p:cNvSpPr>
            <p:nvPr/>
          </p:nvSpPr>
          <p:spPr bwMode="auto">
            <a:xfrm flipH="1">
              <a:off x="1443064" y="3501007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8" name="Line 75"/>
            <p:cNvSpPr>
              <a:spLocks noChangeShapeType="1"/>
            </p:cNvSpPr>
            <p:nvPr/>
          </p:nvSpPr>
          <p:spPr bwMode="auto">
            <a:xfrm flipH="1">
              <a:off x="2230789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9" name="Line 75"/>
            <p:cNvSpPr>
              <a:spLocks noChangeShapeType="1"/>
            </p:cNvSpPr>
            <p:nvPr/>
          </p:nvSpPr>
          <p:spPr bwMode="auto">
            <a:xfrm flipH="1">
              <a:off x="3027240" y="3501008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0" name="Line 75"/>
            <p:cNvSpPr>
              <a:spLocks noChangeShapeType="1"/>
            </p:cNvSpPr>
            <p:nvPr/>
          </p:nvSpPr>
          <p:spPr bwMode="auto">
            <a:xfrm flipH="1">
              <a:off x="3814965" y="3501009"/>
              <a:ext cx="108963" cy="7200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1" name="Line 72"/>
            <p:cNvSpPr>
              <a:spLocks noChangeShapeType="1"/>
            </p:cNvSpPr>
            <p:nvPr/>
          </p:nvSpPr>
          <p:spPr bwMode="auto">
            <a:xfrm flipH="1">
              <a:off x="6804248" y="3532678"/>
              <a:ext cx="14130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none" w="sm" len="sm"/>
              <a:tailEnd type="non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75"/>
            <p:cNvSpPr>
              <a:spLocks noChangeShapeType="1"/>
            </p:cNvSpPr>
            <p:nvPr/>
          </p:nvSpPr>
          <p:spPr bwMode="auto">
            <a:xfrm flipH="1">
              <a:off x="4932038" y="2996951"/>
              <a:ext cx="1" cy="79208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Line 75"/>
            <p:cNvSpPr>
              <a:spLocks noChangeShapeType="1"/>
            </p:cNvSpPr>
            <p:nvPr/>
          </p:nvSpPr>
          <p:spPr bwMode="auto">
            <a:xfrm flipH="1">
              <a:off x="5724128" y="2491480"/>
              <a:ext cx="0" cy="129756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4" name="Line 75"/>
            <p:cNvSpPr>
              <a:spLocks noChangeShapeType="1"/>
            </p:cNvSpPr>
            <p:nvPr/>
          </p:nvSpPr>
          <p:spPr bwMode="auto">
            <a:xfrm flipH="1">
              <a:off x="6516215" y="1995099"/>
              <a:ext cx="1" cy="1793939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71" name="组合 270"/>
          <p:cNvGrpSpPr/>
          <p:nvPr/>
        </p:nvGrpSpPr>
        <p:grpSpPr>
          <a:xfrm>
            <a:off x="2416818" y="1916832"/>
            <a:ext cx="6403654" cy="1944117"/>
            <a:chOff x="2128786" y="2206898"/>
            <a:chExt cx="6403654" cy="1944117"/>
          </a:xfrm>
        </p:grpSpPr>
        <p:sp>
          <p:nvSpPr>
            <p:cNvPr id="154" name="Line 184"/>
            <p:cNvSpPr>
              <a:spLocks noChangeShapeType="1"/>
            </p:cNvSpPr>
            <p:nvPr/>
          </p:nvSpPr>
          <p:spPr bwMode="auto">
            <a:xfrm>
              <a:off x="2128786" y="3358927"/>
              <a:ext cx="6116316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184"/>
            <p:cNvSpPr>
              <a:spLocks noChangeShapeType="1"/>
            </p:cNvSpPr>
            <p:nvPr/>
          </p:nvSpPr>
          <p:spPr bwMode="auto">
            <a:xfrm>
              <a:off x="2915816" y="2854871"/>
              <a:ext cx="5324228" cy="5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184"/>
            <p:cNvSpPr>
              <a:spLocks noChangeShapeType="1"/>
            </p:cNvSpPr>
            <p:nvPr/>
          </p:nvSpPr>
          <p:spPr bwMode="auto">
            <a:xfrm>
              <a:off x="3712962" y="2350765"/>
              <a:ext cx="4532140" cy="0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184"/>
            <p:cNvSpPr>
              <a:spLocks noChangeShapeType="1"/>
            </p:cNvSpPr>
            <p:nvPr/>
          </p:nvSpPr>
          <p:spPr bwMode="auto">
            <a:xfrm flipV="1">
              <a:off x="7636399" y="3934989"/>
              <a:ext cx="608704" cy="2"/>
            </a:xfrm>
            <a:prstGeom prst="line">
              <a:avLst/>
            </a:prstGeom>
            <a:noFill/>
            <a:ln w="12700">
              <a:solidFill>
                <a:srgbClr val="990099"/>
              </a:solidFill>
              <a:prstDash val="dashDot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Text Box 186"/>
            <p:cNvSpPr txBox="1">
              <a:spLocks noChangeArrowheads="1"/>
            </p:cNvSpPr>
            <p:nvPr/>
          </p:nvSpPr>
          <p:spPr bwMode="auto">
            <a:xfrm>
              <a:off x="8245102" y="2206898"/>
              <a:ext cx="287338" cy="1944117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0" rIns="18000" bIns="10800"/>
            <a:lstStyle/>
            <a:p>
              <a:pPr>
                <a:lnSpc>
                  <a:spcPct val="11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1</a:t>
              </a:r>
            </a:p>
            <a:p>
              <a:pPr>
                <a:lnSpc>
                  <a:spcPct val="7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2</a:t>
              </a:r>
            </a:p>
            <a:p>
              <a:pPr>
                <a:lnSpc>
                  <a:spcPct val="85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3</a:t>
              </a:r>
            </a:p>
            <a:p>
              <a:pPr>
                <a:lnSpc>
                  <a:spcPct val="100000"/>
                </a:lnSpc>
              </a:pPr>
              <a:endParaRPr lang="en-US" altLang="zh-CN" sz="1800" dirty="0">
                <a:solidFill>
                  <a:srgbClr val="990099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rgbClr val="990099"/>
                  </a:solidFill>
                </a:rPr>
                <a:t>P</a:t>
              </a:r>
              <a:r>
                <a:rPr lang="en-US" altLang="zh-CN" sz="1800" baseline="-16000" dirty="0">
                  <a:solidFill>
                    <a:srgbClr val="990099"/>
                  </a:solidFill>
                </a:rPr>
                <a:t>4</a:t>
              </a:r>
            </a:p>
          </p:txBody>
        </p:sp>
      </p:grpSp>
      <p:sp>
        <p:nvSpPr>
          <p:cNvPr id="26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2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52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F497E5-F6BB-443F-ABBF-82B2FC3CBB80}" type="slidenum">
              <a:rPr lang="en-US" altLang="zh-CN"/>
              <a:pPr/>
              <a:t>87</a:t>
            </a:fld>
            <a:endParaRPr lang="en-US" altLang="zh-CN"/>
          </a:p>
        </p:txBody>
      </p:sp>
      <p:sp>
        <p:nvSpPr>
          <p:cNvPr id="322564" name="Text Box 4"/>
          <p:cNvSpPr txBox="1">
            <a:spLocks noChangeArrowheads="1"/>
          </p:cNvSpPr>
          <p:nvPr/>
        </p:nvSpPr>
        <p:spPr bwMode="auto">
          <a:xfrm>
            <a:off x="179388" y="1485131"/>
            <a:ext cx="8785225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*浮点数的表示：   </a:t>
            </a:r>
            <a:r>
              <a:rPr lang="en-US" altLang="zh-CN" dirty="0">
                <a:solidFill>
                  <a:schemeClr val="tx1"/>
                </a:solidFill>
              </a:rPr>
              <a:t>F=S</a:t>
            </a:r>
            <a:r>
              <a:rPr lang="en-US" altLang="zh-CN" baseline="-20000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×M×2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进制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格式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编码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长度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</a:p>
          <a:p>
            <a:r>
              <a:rPr lang="en-US" altLang="zh-CN" dirty="0">
                <a:solidFill>
                  <a:schemeClr val="tx1"/>
                </a:solidFill>
              </a:rPr>
              <a:t> </a:t>
            </a:r>
          </a:p>
        </p:txBody>
      </p:sp>
      <p:sp>
        <p:nvSpPr>
          <p:cNvPr id="322569" name="Text Box 9"/>
          <p:cNvSpPr txBox="1">
            <a:spLocks noChangeArrowheads="1"/>
          </p:cNvSpPr>
          <p:nvPr/>
        </p:nvSpPr>
        <p:spPr bwMode="auto">
          <a:xfrm>
            <a:off x="179512" y="42930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*浮点数表示的精度：</a:t>
            </a:r>
            <a:r>
              <a:rPr lang="zh-CN" altLang="en-US" dirty="0">
                <a:solidFill>
                  <a:schemeClr val="tx1"/>
                </a:solidFill>
              </a:rPr>
              <a:t>≤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的位数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优化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尽量表示为</a:t>
            </a:r>
            <a:r>
              <a:rPr lang="zh-CN" altLang="en-US" u="sng" dirty="0">
                <a:solidFill>
                  <a:srgbClr val="990099"/>
                </a:solidFill>
              </a:rPr>
              <a:t>规格化数</a:t>
            </a:r>
            <a:r>
              <a:rPr lang="zh-CN" altLang="en-US" dirty="0">
                <a:solidFill>
                  <a:schemeClr val="tx1"/>
                </a:solidFill>
              </a:rPr>
              <a:t>，即</a:t>
            </a:r>
            <a:r>
              <a:rPr lang="en-US" altLang="zh-CN" dirty="0">
                <a:solidFill>
                  <a:schemeClr val="tx1"/>
                </a:solidFill>
              </a:rPr>
              <a:t>0.5≤|M|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规格化操作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2570" name="Text Box 10"/>
          <p:cNvSpPr txBox="1">
            <a:spLocks noChangeArrowheads="1"/>
          </p:cNvSpPr>
          <p:nvPr/>
        </p:nvSpPr>
        <p:spPr bwMode="auto">
          <a:xfrm>
            <a:off x="838200" y="323945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§2.4 </a:t>
            </a:r>
            <a:r>
              <a:rPr lang="zh-CN" altLang="en-US" sz="2800" dirty="0">
                <a:solidFill>
                  <a:schemeClr val="tx1"/>
                </a:solidFill>
              </a:rPr>
              <a:t>浮点数的运算</a:t>
            </a:r>
          </a:p>
        </p:txBody>
      </p:sp>
      <p:sp>
        <p:nvSpPr>
          <p:cNvPr id="322574" name="Text Box 14"/>
          <p:cNvSpPr txBox="1">
            <a:spLocks noChangeArrowheads="1"/>
          </p:cNvSpPr>
          <p:nvPr/>
        </p:nvSpPr>
        <p:spPr bwMode="auto">
          <a:xfrm>
            <a:off x="1907704" y="1916832"/>
            <a:ext cx="5760666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常为二进制，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为二进制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浮点格式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zh-CN" altLang="en-US" dirty="0">
                <a:solidFill>
                  <a:schemeClr val="tx1"/>
                </a:solidFill>
              </a:rPr>
              <a:t>为纯小数、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为整数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常为原码或补码，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常为移码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多种长度，如单精度、双精度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19" name="组合 18"/>
          <p:cNvGrpSpPr/>
          <p:nvPr/>
        </p:nvGrpSpPr>
        <p:grpSpPr>
          <a:xfrm>
            <a:off x="2628676" y="2913470"/>
            <a:ext cx="4967660" cy="371514"/>
            <a:chOff x="2124968" y="2060526"/>
            <a:chExt cx="4967660" cy="371514"/>
          </a:xfrm>
        </p:grpSpPr>
        <p:sp>
          <p:nvSpPr>
            <p:cNvPr id="322576" name="Text Box 16"/>
            <p:cNvSpPr txBox="1">
              <a:spLocks noChangeArrowheads="1"/>
            </p:cNvSpPr>
            <p:nvPr/>
          </p:nvSpPr>
          <p:spPr bwMode="auto">
            <a:xfrm>
              <a:off x="5579740" y="2071678"/>
              <a:ext cx="1512888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 M</a:t>
              </a:r>
            </a:p>
          </p:txBody>
        </p:sp>
        <p:sp>
          <p:nvSpPr>
            <p:cNvPr id="322577" name="Line 17"/>
            <p:cNvSpPr>
              <a:spLocks noChangeShapeType="1"/>
            </p:cNvSpPr>
            <p:nvPr/>
          </p:nvSpPr>
          <p:spPr bwMode="auto">
            <a:xfrm>
              <a:off x="5940103" y="2073265"/>
              <a:ext cx="0" cy="358775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2578" name="Text Box 18"/>
            <p:cNvSpPr txBox="1">
              <a:spLocks noChangeArrowheads="1"/>
            </p:cNvSpPr>
            <p:nvPr/>
          </p:nvSpPr>
          <p:spPr bwMode="auto">
            <a:xfrm>
              <a:off x="4932040" y="2071678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79" name="Text Box 19"/>
            <p:cNvSpPr txBox="1">
              <a:spLocks noChangeArrowheads="1"/>
            </p:cNvSpPr>
            <p:nvPr/>
          </p:nvSpPr>
          <p:spPr bwMode="auto">
            <a:xfrm>
              <a:off x="3131443" y="2060526"/>
              <a:ext cx="1152525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    M</a:t>
              </a:r>
            </a:p>
          </p:txBody>
        </p:sp>
        <p:sp>
          <p:nvSpPr>
            <p:cNvPr id="322581" name="Text Box 21"/>
            <p:cNvSpPr txBox="1">
              <a:spLocks noChangeArrowheads="1"/>
            </p:cNvSpPr>
            <p:nvPr/>
          </p:nvSpPr>
          <p:spPr bwMode="auto">
            <a:xfrm>
              <a:off x="2485331" y="2060526"/>
              <a:ext cx="646113" cy="360362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E</a:t>
              </a:r>
            </a:p>
          </p:txBody>
        </p:sp>
        <p:sp>
          <p:nvSpPr>
            <p:cNvPr id="322582" name="Text Box 22"/>
            <p:cNvSpPr txBox="1">
              <a:spLocks noChangeArrowheads="1"/>
            </p:cNvSpPr>
            <p:nvPr/>
          </p:nvSpPr>
          <p:spPr bwMode="auto">
            <a:xfrm>
              <a:off x="2124968" y="2060526"/>
              <a:ext cx="360363" cy="360362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90000"/>
                </a:lnSpc>
              </a:pPr>
              <a:r>
                <a:rPr lang="en-US" altLang="zh-CN" sz="2000">
                  <a:solidFill>
                    <a:schemeClr val="tx1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tx1"/>
                  </a:solidFill>
                </a:rPr>
                <a:t>M</a:t>
              </a:r>
              <a:endParaRPr lang="en-US" altLang="zh-CN" sz="2000">
                <a:solidFill>
                  <a:schemeClr val="tx1"/>
                </a:solidFill>
              </a:endParaRPr>
            </a:p>
          </p:txBody>
        </p:sp>
        <p:sp>
          <p:nvSpPr>
            <p:cNvPr id="322583" name="Text Box 23"/>
            <p:cNvSpPr txBox="1">
              <a:spLocks noChangeArrowheads="1"/>
            </p:cNvSpPr>
            <p:nvPr/>
          </p:nvSpPr>
          <p:spPr bwMode="auto">
            <a:xfrm>
              <a:off x="4429125" y="2071678"/>
              <a:ext cx="360363" cy="36036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>
                  <a:solidFill>
                    <a:schemeClr val="tx1"/>
                  </a:solidFill>
                </a:rPr>
                <a:t>或</a:t>
              </a:r>
            </a:p>
          </p:txBody>
        </p:sp>
      </p:grpSp>
      <p:sp>
        <p:nvSpPr>
          <p:cNvPr id="322586" name="Text Box 26"/>
          <p:cNvSpPr txBox="1">
            <a:spLocks noChangeArrowheads="1"/>
          </p:cNvSpPr>
          <p:nvPr/>
        </p:nvSpPr>
        <p:spPr bwMode="auto">
          <a:xfrm>
            <a:off x="2916561" y="5230837"/>
            <a:ext cx="3455639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rgbClr val="990099"/>
                </a:solidFill>
              </a:rPr>
              <a:t>左规：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左移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减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rgbClr val="990099"/>
                </a:solidFill>
              </a:rPr>
              <a:t>右规：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右移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位、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zh-CN" altLang="en-US" dirty="0">
                <a:solidFill>
                  <a:schemeClr val="tx1"/>
                </a:solidFill>
              </a:rPr>
              <a:t>加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</a:p>
        </p:txBody>
      </p:sp>
      <p:sp>
        <p:nvSpPr>
          <p:cNvPr id="16" name="Text Box 9"/>
          <p:cNvSpPr txBox="1">
            <a:spLocks noChangeArrowheads="1"/>
          </p:cNvSpPr>
          <p:nvPr/>
        </p:nvSpPr>
        <p:spPr bwMode="auto">
          <a:xfrm>
            <a:off x="179512" y="908720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zh-CN" altLang="en-US" sz="2200" dirty="0">
                <a:solidFill>
                  <a:schemeClr val="tx1"/>
                </a:solidFill>
              </a:rPr>
              <a:t>浮点加减的运算方法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不要求逻辑实现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2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25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225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5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3225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2564" grpId="0"/>
      <p:bldP spid="322569" grpId="0"/>
      <p:bldP spid="322574" grpId="0"/>
      <p:bldP spid="322586" grpId="0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4846637" y="1841227"/>
            <a:ext cx="4051623" cy="1587773"/>
            <a:chOff x="5173488" y="2778394"/>
            <a:chExt cx="4051623" cy="1587773"/>
          </a:xfrm>
        </p:grpSpPr>
        <p:sp>
          <p:nvSpPr>
            <p:cNvPr id="14" name="Text Box 178"/>
            <p:cNvSpPr txBox="1">
              <a:spLocks noChangeArrowheads="1"/>
            </p:cNvSpPr>
            <p:nvPr/>
          </p:nvSpPr>
          <p:spPr bwMode="auto">
            <a:xfrm>
              <a:off x="5173488" y="2778394"/>
              <a:ext cx="1309539" cy="364720"/>
            </a:xfrm>
            <a:prstGeom prst="rect">
              <a:avLst/>
            </a:prstGeom>
            <a:solidFill>
              <a:srgbClr val="CCFFFF"/>
            </a:solidFill>
            <a:ln w="15875">
              <a:solidFill>
                <a:srgbClr val="990099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endParaRPr lang="zh-CN" altLang="en-US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直接箭头连接符 15"/>
            <p:cNvCxnSpPr/>
            <p:nvPr/>
          </p:nvCxnSpPr>
          <p:spPr bwMode="auto">
            <a:xfrm flipH="1" flipV="1">
              <a:off x="6391225" y="3143115"/>
              <a:ext cx="883890" cy="858332"/>
            </a:xfrm>
            <a:prstGeom prst="straightConnector1">
              <a:avLst/>
            </a:prstGeom>
            <a:noFill/>
            <a:ln w="15875" cap="flat" cmpd="sng" algn="ctr">
              <a:solidFill>
                <a:srgbClr val="990099"/>
              </a:solidFill>
              <a:prstDash val="sysDot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Text Box 178"/>
            <p:cNvSpPr txBox="1">
              <a:spLocks noChangeArrowheads="1"/>
            </p:cNvSpPr>
            <p:nvPr/>
          </p:nvSpPr>
          <p:spPr bwMode="auto">
            <a:xfrm>
              <a:off x="6502821" y="4001447"/>
              <a:ext cx="2722290" cy="364720"/>
            </a:xfrm>
            <a:prstGeom prst="rect">
              <a:avLst/>
            </a:prstGeom>
            <a:noFill/>
            <a:ln w="15875">
              <a:noFill/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有效位数受损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定长运算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  <a:endParaRPr lang="zh-CN" altLang="en-US" sz="1800" dirty="0">
                <a:solidFill>
                  <a:schemeClr val="tx1"/>
                </a:solidFill>
              </a:endParaRPr>
            </a:p>
          </p:txBody>
        </p:sp>
      </p:grpSp>
      <p:sp>
        <p:nvSpPr>
          <p:cNvPr id="310313" name="Text Box 41"/>
          <p:cNvSpPr txBox="1">
            <a:spLocks noChangeArrowheads="1"/>
          </p:cNvSpPr>
          <p:nvPr/>
        </p:nvSpPr>
        <p:spPr bwMode="auto">
          <a:xfrm>
            <a:off x="165249" y="836712"/>
            <a:ext cx="8785225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基本运算过程：</a:t>
            </a:r>
            <a:r>
              <a:rPr lang="zh-CN" altLang="en-US" dirty="0">
                <a:solidFill>
                  <a:schemeClr val="tx1"/>
                </a:solidFill>
              </a:rPr>
              <a:t>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，且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≤E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endParaRPr lang="zh-CN" altLang="en-US" dirty="0">
              <a:solidFill>
                <a:srgbClr val="C00000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①对阶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结果的阶＝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(M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endParaRPr lang="zh-CN" altLang="en-US" sz="2000" baseline="28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②尾数加减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结果的尾数＝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16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en-US" altLang="zh-CN" baseline="30000" dirty="0">
                <a:solidFill>
                  <a:schemeClr val="tx1"/>
                </a:solidFill>
              </a:rPr>
              <a:t>-E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baseline="-16000" dirty="0">
                <a:solidFill>
                  <a:schemeClr val="tx1"/>
                </a:solidFill>
              </a:rPr>
              <a:t>B</a:t>
            </a:r>
            <a:endParaRPr lang="zh-CN" altLang="en-US" baseline="-16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③尾数规格化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使结果的尾数为规格化数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④溢出判断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判断结果表示是否正确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2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0EAFD1-8DA3-42DD-85D9-F6BB391807C0}" type="slidenum">
              <a:rPr lang="en-US" altLang="zh-CN"/>
              <a:pPr/>
              <a:t>88</a:t>
            </a:fld>
            <a:endParaRPr lang="en-US" altLang="zh-CN"/>
          </a:p>
        </p:txBody>
      </p:sp>
      <p:sp>
        <p:nvSpPr>
          <p:cNvPr id="310305" name="Text Box 33"/>
          <p:cNvSpPr txBox="1">
            <a:spLocks noChangeArrowheads="1"/>
          </p:cNvSpPr>
          <p:nvPr/>
        </p:nvSpPr>
        <p:spPr bwMode="auto">
          <a:xfrm>
            <a:off x="179388" y="332656"/>
            <a:ext cx="8785225" cy="4905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、浮点加减运算规则</a:t>
            </a:r>
          </a:p>
        </p:txBody>
      </p:sp>
      <p:sp>
        <p:nvSpPr>
          <p:cNvPr id="24" name="Text Box 2"/>
          <p:cNvSpPr txBox="1">
            <a:spLocks noChangeArrowheads="1"/>
          </p:cNvSpPr>
          <p:nvPr/>
        </p:nvSpPr>
        <p:spPr bwMode="auto">
          <a:xfrm>
            <a:off x="179388" y="4510757"/>
            <a:ext cx="8785225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*浮点加减运算步骤：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对阶、尾数加减、尾数规格化、尾数舍入、溢出判断</a:t>
            </a:r>
          </a:p>
        </p:txBody>
      </p:sp>
      <p:cxnSp>
        <p:nvCxnSpPr>
          <p:cNvPr id="3" name="直接箭头连接符 2"/>
          <p:cNvCxnSpPr/>
          <p:nvPr/>
        </p:nvCxnSpPr>
        <p:spPr bwMode="auto">
          <a:xfrm>
            <a:off x="5940152" y="4547925"/>
            <a:ext cx="216024" cy="540856"/>
          </a:xfrm>
          <a:prstGeom prst="straightConnector1">
            <a:avLst/>
          </a:prstGeom>
          <a:noFill/>
          <a:ln w="15875" cap="flat" cmpd="sng" algn="ctr">
            <a:solidFill>
              <a:srgbClr val="990099"/>
            </a:solidFill>
            <a:prstDash val="sysDash"/>
            <a:round/>
            <a:headEnd type="none" w="med" len="med"/>
            <a:tailEnd type="arrow"/>
          </a:ln>
          <a:effectLst/>
        </p:spPr>
      </p:cxnSp>
      <p:sp>
        <p:nvSpPr>
          <p:cNvPr id="310306" name="Text Box 34"/>
          <p:cNvSpPr txBox="1">
            <a:spLocks noChangeArrowheads="1"/>
          </p:cNvSpPr>
          <p:nvPr/>
        </p:nvSpPr>
        <p:spPr bwMode="auto">
          <a:xfrm>
            <a:off x="179388" y="3142605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减少运算精度损失的方法：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</a:t>
            </a:r>
            <a:r>
              <a:rPr lang="zh-CN" altLang="en-US" u="sng" dirty="0">
                <a:solidFill>
                  <a:srgbClr val="990099"/>
                </a:solidFill>
              </a:rPr>
              <a:t>运算时增加</a:t>
            </a:r>
            <a:r>
              <a:rPr lang="zh-CN" altLang="en-US" dirty="0">
                <a:solidFill>
                  <a:schemeClr val="tx1"/>
                </a:solidFill>
              </a:rPr>
              <a:t>尾数的有效位数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增加部分常称为</a:t>
            </a:r>
            <a:r>
              <a:rPr lang="zh-CN" altLang="en-US" sz="2000" u="sng" dirty="0">
                <a:solidFill>
                  <a:schemeClr val="tx1"/>
                </a:solidFill>
              </a:rPr>
              <a:t>附加位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标准中，中间结果</a:t>
            </a:r>
            <a:r>
              <a:rPr lang="zh-CN" altLang="en-US" u="sng" dirty="0">
                <a:solidFill>
                  <a:schemeClr val="tx1"/>
                </a:solidFill>
              </a:rPr>
              <a:t>至少保留</a:t>
            </a:r>
            <a:r>
              <a:rPr lang="zh-CN" altLang="en-US" dirty="0">
                <a:solidFill>
                  <a:schemeClr val="tx1"/>
                </a:solidFill>
              </a:rPr>
              <a:t>保护位、舍入位</a:t>
            </a:r>
            <a:endParaRPr lang="en-US" altLang="zh-CN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103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10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0313" grpId="0"/>
      <p:bldP spid="24" grpId="0"/>
      <p:bldP spid="310306" grpId="0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3BF2B8-357C-43D5-87D4-E253D13442A0}" type="slidenum">
              <a:rPr lang="en-US" altLang="zh-CN"/>
              <a:pPr/>
              <a:t>89</a:t>
            </a:fld>
            <a:endParaRPr lang="en-US" altLang="zh-CN"/>
          </a:p>
        </p:txBody>
      </p:sp>
      <p:sp>
        <p:nvSpPr>
          <p:cNvPr id="329730" name="Text Box 2"/>
          <p:cNvSpPr txBox="1">
            <a:spLocks noChangeArrowheads="1"/>
          </p:cNvSpPr>
          <p:nvPr/>
        </p:nvSpPr>
        <p:spPr bwMode="auto">
          <a:xfrm>
            <a:off x="179388" y="367496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*浮点加减运算方法：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设浮点数</a:t>
            </a:r>
            <a:r>
              <a:rPr lang="en-US" altLang="zh-CN" dirty="0">
                <a:solidFill>
                  <a:schemeClr val="tx1"/>
                </a:solidFill>
              </a:rPr>
              <a:t>A=M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dirty="0">
                <a:solidFill>
                  <a:schemeClr val="tx1"/>
                </a:solidFill>
              </a:rPr>
              <a:t>B=M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baseline="-20000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尾数加减后结果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baseline="340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，规格化后结果</a:t>
            </a:r>
            <a:r>
              <a:rPr lang="en-US" altLang="zh-CN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×2</a:t>
            </a:r>
            <a:r>
              <a:rPr lang="en-US" altLang="zh-CN" baseline="30000" dirty="0">
                <a:solidFill>
                  <a:schemeClr val="tx1"/>
                </a:solidFill>
              </a:rPr>
              <a:t>E</a:t>
            </a:r>
            <a:r>
              <a:rPr lang="en-US" altLang="zh-CN" sz="2000" baseline="28000" dirty="0">
                <a:solidFill>
                  <a:schemeClr val="tx1"/>
                </a:solidFill>
              </a:rPr>
              <a:t>F</a:t>
            </a:r>
            <a:endParaRPr lang="zh-CN" altLang="en-US" baseline="28000" dirty="0">
              <a:solidFill>
                <a:schemeClr val="tx1"/>
              </a:solidFill>
            </a:endParaRPr>
          </a:p>
        </p:txBody>
      </p:sp>
      <p:sp>
        <p:nvSpPr>
          <p:cNvPr id="329731" name="Text Box 3"/>
          <p:cNvSpPr txBox="1">
            <a:spLocks noChangeArrowheads="1"/>
          </p:cNvSpPr>
          <p:nvPr/>
        </p:nvSpPr>
        <p:spPr bwMode="auto">
          <a:xfrm>
            <a:off x="179388" y="1837273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⑴对阶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①</a:t>
            </a:r>
            <a:r>
              <a:rPr lang="zh-CN" altLang="en-US" dirty="0">
                <a:solidFill>
                  <a:schemeClr val="tx1"/>
                </a:solidFill>
              </a:rPr>
              <a:t>求公共阶：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|E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-E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endParaRPr lang="zh-CN" altLang="en-US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    ②小阶尾数右移：右移</a:t>
            </a:r>
            <a:r>
              <a:rPr lang="en-US" altLang="zh-CN" dirty="0">
                <a:solidFill>
                  <a:schemeClr val="tx1"/>
                </a:solidFill>
              </a:rPr>
              <a:t>ΔE</a:t>
            </a:r>
            <a:r>
              <a:rPr lang="zh-CN" altLang="en-US" dirty="0">
                <a:solidFill>
                  <a:schemeClr val="tx1"/>
                </a:solidFill>
              </a:rPr>
              <a:t>位，移出的位→附加位</a:t>
            </a:r>
          </a:p>
        </p:txBody>
      </p:sp>
      <p:sp>
        <p:nvSpPr>
          <p:cNvPr id="329738" name="Text Box 10"/>
          <p:cNvSpPr txBox="1">
            <a:spLocks noChangeArrowheads="1"/>
          </p:cNvSpPr>
          <p:nvPr/>
        </p:nvSpPr>
        <p:spPr bwMode="auto">
          <a:xfrm>
            <a:off x="179388" y="2780928"/>
            <a:ext cx="8929116" cy="19005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1—</a:t>
            </a:r>
            <a:r>
              <a:rPr lang="zh-CN" altLang="en-US" sz="2200" dirty="0">
                <a:solidFill>
                  <a:schemeClr val="tx1"/>
                </a:solidFill>
              </a:rPr>
              <a:t>浮点数的尾数用</a:t>
            </a:r>
            <a:r>
              <a:rPr lang="en-US" altLang="zh-CN" sz="2200" dirty="0">
                <a:solidFill>
                  <a:schemeClr val="tx1"/>
                </a:solidFill>
              </a:rPr>
              <a:t>5</a:t>
            </a:r>
            <a:r>
              <a:rPr lang="zh-CN" altLang="en-US" sz="2200" dirty="0">
                <a:solidFill>
                  <a:schemeClr val="tx1"/>
                </a:solidFill>
              </a:rPr>
              <a:t>位补码、阶用</a:t>
            </a:r>
            <a:r>
              <a:rPr lang="en-US" altLang="zh-CN" sz="2200" dirty="0">
                <a:solidFill>
                  <a:schemeClr val="tx1"/>
                </a:solidFill>
              </a:rPr>
              <a:t>3</a:t>
            </a:r>
            <a:r>
              <a:rPr lang="zh-CN" altLang="en-US" sz="2200" dirty="0">
                <a:solidFill>
                  <a:schemeClr val="tx1"/>
                </a:solidFill>
              </a:rPr>
              <a:t>位补码表示，附加位为</a:t>
            </a:r>
            <a:r>
              <a:rPr lang="en-US" altLang="zh-CN" sz="2200" dirty="0">
                <a:solidFill>
                  <a:schemeClr val="tx1"/>
                </a:solidFill>
              </a:rPr>
              <a:t>2</a:t>
            </a:r>
            <a:r>
              <a:rPr lang="zh-CN" altLang="en-US" sz="2200" dirty="0">
                <a:solidFill>
                  <a:schemeClr val="tx1"/>
                </a:solidFill>
              </a:rPr>
              <a:t>位，采用双符号位运算。</a:t>
            </a:r>
            <a:r>
              <a:rPr lang="en-US" altLang="zh-CN" sz="2200" dirty="0">
                <a:solidFill>
                  <a:schemeClr val="tx1"/>
                </a:solidFill>
              </a:rPr>
              <a:t>A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0.1101×2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01</a:t>
            </a:r>
            <a:r>
              <a:rPr lang="zh-CN" altLang="en-US" sz="2200" dirty="0">
                <a:solidFill>
                  <a:schemeClr val="tx1"/>
                </a:solidFill>
              </a:rPr>
              <a:t>、</a:t>
            </a:r>
            <a:r>
              <a:rPr lang="en-US" altLang="zh-CN" sz="2200" dirty="0">
                <a:solidFill>
                  <a:schemeClr val="tx1"/>
                </a:solidFill>
              </a:rPr>
              <a:t>B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(-0.1010)×2</a:t>
            </a:r>
            <a:r>
              <a:rPr lang="en-US" altLang="zh-CN" sz="2200" baseline="30000" dirty="0">
                <a:solidFill>
                  <a:schemeClr val="tx1"/>
                </a:solidFill>
              </a:rPr>
              <a:t>11</a:t>
            </a:r>
            <a:r>
              <a:rPr lang="zh-CN" altLang="en-US" sz="2200" dirty="0">
                <a:solidFill>
                  <a:schemeClr val="tx1"/>
                </a:solidFill>
              </a:rPr>
              <a:t>，求</a:t>
            </a:r>
            <a:r>
              <a:rPr lang="en-US" altLang="zh-CN" sz="2200" dirty="0">
                <a:solidFill>
                  <a:schemeClr val="tx1"/>
                </a:solidFill>
              </a:rPr>
              <a:t>[A</a:t>
            </a:r>
            <a:r>
              <a:rPr lang="zh-CN" altLang="en-US" sz="2200" dirty="0">
                <a:solidFill>
                  <a:schemeClr val="tx1"/>
                </a:solidFill>
              </a:rPr>
              <a:t>＋</a:t>
            </a:r>
            <a:r>
              <a:rPr lang="en-US" altLang="zh-CN" sz="2200" dirty="0">
                <a:solidFill>
                  <a:schemeClr val="tx1"/>
                </a:solidFill>
              </a:rPr>
              <a:t>B]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浮</a:t>
            </a:r>
            <a:endParaRPr lang="en-US" altLang="zh-CN" sz="2200" baseline="-16000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-1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11|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spc="-100" dirty="0">
                <a:solidFill>
                  <a:schemeClr val="tx1"/>
                </a:solidFill>
              </a:rPr>
              <a:t>[E</a:t>
            </a:r>
            <a:r>
              <a:rPr lang="en-US" altLang="zh-CN" spc="-100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spc="-100" baseline="-20000" dirty="0">
                <a:solidFill>
                  <a:schemeClr val="tx1"/>
                </a:solidFill>
              </a:rPr>
              <a:t>F</a:t>
            </a:r>
            <a:r>
              <a:rPr lang="en-US" altLang="zh-CN" spc="-100" dirty="0">
                <a:solidFill>
                  <a:schemeClr val="tx1"/>
                </a:solidFill>
              </a:rPr>
              <a:t>]</a:t>
            </a:r>
            <a:r>
              <a:rPr lang="zh-CN" altLang="en-US" spc="-100" baseline="-16000" dirty="0">
                <a:solidFill>
                  <a:schemeClr val="tx1"/>
                </a:solidFill>
              </a:rPr>
              <a:t>补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/>
              <a:t>00</a:t>
            </a:r>
            <a:r>
              <a:rPr lang="en-US" altLang="zh-CN" spc="-100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spc="-100" dirty="0">
                <a:solidFill>
                  <a:schemeClr val="tx1"/>
                </a:solidFill>
              </a:rPr>
              <a:t>11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endParaRPr lang="en-US" altLang="zh-CN" spc="-100" dirty="0">
              <a:solidFill>
                <a:schemeClr val="tx1"/>
              </a:solidFill>
            </a:endParaRP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</a:rPr>
              <a:t>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11</a:t>
            </a:r>
            <a:r>
              <a:rPr lang="en-US" altLang="zh-CN" dirty="0">
                <a:solidFill>
                  <a:schemeClr val="tx1"/>
                </a:solidFill>
              </a:rPr>
              <a:t>.0110</a:t>
            </a:r>
            <a:r>
              <a:rPr lang="en-US" altLang="zh-CN" dirty="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9739" name="Text Box 11"/>
          <p:cNvSpPr txBox="1">
            <a:spLocks noChangeArrowheads="1"/>
          </p:cNvSpPr>
          <p:nvPr/>
        </p:nvSpPr>
        <p:spPr bwMode="auto">
          <a:xfrm>
            <a:off x="179388" y="4653136"/>
            <a:ext cx="8785225" cy="9787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⑵尾数加减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±M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，尾数及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附加</a:t>
            </a:r>
            <a:r>
              <a:rPr lang="zh-CN" altLang="en-US" dirty="0">
                <a:solidFill>
                  <a:schemeClr val="tx1"/>
                </a:solidFill>
              </a:rPr>
              <a:t>位一起运算</a:t>
            </a:r>
            <a:endParaRPr lang="en-US" altLang="zh-CN" dirty="0">
              <a:solidFill>
                <a:schemeClr val="tx1"/>
              </a:solidFill>
            </a:endParaRPr>
          </a:p>
          <a:p>
            <a:pPr marL="4572000" indent="-4572000">
              <a:lnSpc>
                <a:spcPct val="120000"/>
              </a:lnSpc>
            </a:pPr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结果溢出</a:t>
            </a:r>
            <a:r>
              <a:rPr lang="zh-CN" altLang="en-US" u="sng" dirty="0">
                <a:solidFill>
                  <a:schemeClr val="tx1"/>
                </a:solidFill>
              </a:rPr>
              <a:t>不算出错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∵可以规格化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329749" name="AutoShape 2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9" name="Text Box 10"/>
          <p:cNvSpPr txBox="1">
            <a:spLocks noChangeArrowheads="1"/>
          </p:cNvSpPr>
          <p:nvPr/>
        </p:nvSpPr>
        <p:spPr bwMode="auto">
          <a:xfrm>
            <a:off x="179512" y="5991671"/>
            <a:ext cx="87852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dirty="0">
                <a:solidFill>
                  <a:srgbClr val="990099"/>
                </a:solidFill>
              </a:rPr>
              <a:t>    解</a:t>
            </a:r>
            <a:r>
              <a:rPr lang="en-US" altLang="zh-CN" dirty="0">
                <a:solidFill>
                  <a:srgbClr val="990099"/>
                </a:solidFill>
              </a:rPr>
              <a:t>-2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00.0011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accent2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11.0110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  <a:r>
              <a:rPr lang="zh-CN" altLang="en-US" dirty="0">
                <a:solidFill>
                  <a:schemeClr val="accent2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</a:p>
        </p:txBody>
      </p:sp>
      <p:grpSp>
        <p:nvGrpSpPr>
          <p:cNvPr id="9" name="组合 8"/>
          <p:cNvGrpSpPr/>
          <p:nvPr/>
        </p:nvGrpSpPr>
        <p:grpSpPr>
          <a:xfrm>
            <a:off x="4211961" y="5545874"/>
            <a:ext cx="3744415" cy="403406"/>
            <a:chOff x="4499994" y="4987778"/>
            <a:chExt cx="3744415" cy="403406"/>
          </a:xfrm>
        </p:grpSpPr>
        <p:sp>
          <p:nvSpPr>
            <p:cNvPr id="329743" name="Text Box 15"/>
            <p:cNvSpPr txBox="1">
              <a:spLocks noChangeArrowheads="1"/>
            </p:cNvSpPr>
            <p:nvPr/>
          </p:nvSpPr>
          <p:spPr bwMode="auto">
            <a:xfrm flipH="1">
              <a:off x="4932041" y="5085184"/>
              <a:ext cx="3312368" cy="306000"/>
            </a:xfrm>
            <a:prstGeom prst="rect">
              <a:avLst/>
            </a:prstGeom>
            <a:noFill/>
            <a:ln w="12700">
              <a:solidFill>
                <a:srgbClr val="FF3399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加法器应包容溢出</a:t>
              </a:r>
              <a:r>
                <a:rPr lang="en-US" altLang="zh-CN" sz="1800" dirty="0">
                  <a:solidFill>
                    <a:schemeClr val="tx1"/>
                  </a:solidFill>
                </a:rPr>
                <a:t>(</a:t>
              </a:r>
              <a:r>
                <a:rPr lang="zh-CN" altLang="en-US" sz="1800" dirty="0">
                  <a:solidFill>
                    <a:schemeClr val="tx1"/>
                  </a:solidFill>
                </a:rPr>
                <a:t>如双符号位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cxnSp>
          <p:nvCxnSpPr>
            <p:cNvPr id="21" name="直接箭头连接符 20"/>
            <p:cNvCxnSpPr>
              <a:endCxn id="329743" idx="3"/>
            </p:cNvCxnSpPr>
            <p:nvPr/>
          </p:nvCxnSpPr>
          <p:spPr bwMode="auto">
            <a:xfrm>
              <a:off x="4499994" y="4987778"/>
              <a:ext cx="432047" cy="250406"/>
            </a:xfrm>
            <a:prstGeom prst="bentConnector3">
              <a:avLst>
                <a:gd name="adj1" fmla="val -391"/>
              </a:avLst>
            </a:prstGeom>
            <a:noFill/>
            <a:ln w="12700" cap="flat" cmpd="sng" algn="ctr">
              <a:solidFill>
                <a:srgbClr val="FF3399"/>
              </a:solidFill>
              <a:prstDash val="sysDash"/>
              <a:round/>
              <a:headEnd type="none" w="med" len="med"/>
              <a:tailEnd type="arrow"/>
            </a:ln>
            <a:effectLst/>
          </p:spPr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9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9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9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1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9731" grpId="0"/>
      <p:bldP spid="329738" grpId="0"/>
      <p:bldP spid="329739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DA1724-601E-435D-B6AA-51BC763A6C42}" type="slidenum">
              <a:rPr lang="en-US" altLang="zh-CN"/>
              <a:pPr/>
              <a:t>9</a:t>
            </a:fld>
            <a:endParaRPr lang="en-US" altLang="zh-CN" dirty="0"/>
          </a:p>
        </p:txBody>
      </p:sp>
      <p:sp>
        <p:nvSpPr>
          <p:cNvPr id="13326" name="Text Box 14"/>
          <p:cNvSpPr txBox="1">
            <a:spLocks noChangeArrowheads="1"/>
          </p:cNvSpPr>
          <p:nvPr/>
        </p:nvSpPr>
        <p:spPr bwMode="auto">
          <a:xfrm>
            <a:off x="179388" y="33265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、补码</a:t>
            </a:r>
            <a:r>
              <a:rPr lang="en-US" altLang="zh-CN" dirty="0">
                <a:solidFill>
                  <a:srgbClr val="FF3399"/>
                </a:solidFill>
              </a:rPr>
              <a:t>(</a:t>
            </a:r>
            <a:r>
              <a:rPr lang="en-US" altLang="zh-CN" dirty="0" err="1">
                <a:solidFill>
                  <a:srgbClr val="FF3399"/>
                </a:solidFill>
              </a:rPr>
              <a:t>t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wo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  <a:sym typeface="Symbol"/>
              </a:rPr>
              <a:t></a:t>
            </a:r>
            <a:r>
              <a:rPr lang="en-US" altLang="zh-CN" b="0" dirty="0" err="1">
                <a:solidFill>
                  <a:srgbClr val="FF3399"/>
                </a:solidFill>
                <a:latin typeface="+mn-lt"/>
              </a:rPr>
              <a:t>s</a:t>
            </a:r>
            <a:r>
              <a:rPr lang="en-US" altLang="zh-CN" b="0" dirty="0">
                <a:solidFill>
                  <a:srgbClr val="FF3399"/>
                </a:solidFill>
                <a:latin typeface="+mn-lt"/>
              </a:rPr>
              <a:t> complement</a:t>
            </a:r>
            <a:r>
              <a:rPr lang="en-US" altLang="zh-CN" dirty="0">
                <a:solidFill>
                  <a:srgbClr val="FF3399"/>
                </a:solidFill>
              </a:rPr>
              <a:t>)</a:t>
            </a:r>
            <a:r>
              <a:rPr lang="zh-CN" altLang="en-US" dirty="0">
                <a:solidFill>
                  <a:srgbClr val="FF3399"/>
                </a:solidFill>
              </a:rPr>
              <a:t>表示法</a:t>
            </a:r>
          </a:p>
          <a:p>
            <a:pPr marL="1973263" indent="-1973263"/>
            <a:r>
              <a:rPr lang="zh-CN" altLang="en-US" dirty="0">
                <a:solidFill>
                  <a:schemeClr val="accent2"/>
                </a:solidFill>
              </a:rPr>
              <a:t>    编码目标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符号与数值</a:t>
            </a:r>
            <a:r>
              <a:rPr lang="zh-CN" altLang="en-US" u="sng" dirty="0">
                <a:solidFill>
                  <a:srgbClr val="990099"/>
                </a:solidFill>
              </a:rPr>
              <a:t>一起运算</a:t>
            </a:r>
            <a:r>
              <a:rPr lang="zh-CN" altLang="en-US" dirty="0">
                <a:solidFill>
                  <a:schemeClr val="tx1"/>
                </a:solidFill>
              </a:rPr>
              <a:t>，减法</a:t>
            </a:r>
            <a:r>
              <a:rPr lang="zh-CN" altLang="en-US" u="sng" dirty="0">
                <a:solidFill>
                  <a:srgbClr val="990099"/>
                </a:solidFill>
              </a:rPr>
              <a:t>不比较大小</a:t>
            </a:r>
          </a:p>
        </p:txBody>
      </p:sp>
      <p:sp>
        <p:nvSpPr>
          <p:cNvPr id="13330" name="Text Box 18"/>
          <p:cNvSpPr txBox="1">
            <a:spLocks noChangeArrowheads="1"/>
          </p:cNvSpPr>
          <p:nvPr/>
        </p:nvSpPr>
        <p:spPr bwMode="auto">
          <a:xfrm>
            <a:off x="179388" y="1342405"/>
            <a:ext cx="8785225" cy="25160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FF3399"/>
                </a:solidFill>
              </a:rPr>
              <a:t>(1)</a:t>
            </a:r>
            <a:r>
              <a:rPr lang="zh-CN" altLang="en-US" dirty="0">
                <a:solidFill>
                  <a:srgbClr val="FF3399"/>
                </a:solidFill>
              </a:rPr>
              <a:t>有模运算与补数</a:t>
            </a:r>
            <a:endParaRPr lang="zh-CN" altLang="en-US" dirty="0"/>
          </a:p>
          <a:p>
            <a:pPr marL="2786063" indent="-2786063">
              <a:spcBef>
                <a:spcPts val="300"/>
              </a:spcBef>
            </a:pPr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有模运算：</a:t>
            </a:r>
            <a:r>
              <a:rPr lang="zh-CN" altLang="en-US" u="sng" dirty="0">
                <a:solidFill>
                  <a:schemeClr val="tx1"/>
                </a:solidFill>
              </a:rPr>
              <a:t>仅计量</a:t>
            </a:r>
            <a:r>
              <a:rPr lang="zh-CN" altLang="en-US" dirty="0">
                <a:solidFill>
                  <a:schemeClr val="tx1"/>
                </a:solidFill>
              </a:rPr>
              <a:t>小于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“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模</a:t>
            </a:r>
            <a:r>
              <a:rPr lang="en-US" altLang="zh-CN" b="0" dirty="0">
                <a:solidFill>
                  <a:schemeClr val="tx1"/>
                </a:solidFill>
                <a:latin typeface="Arial Unicode MS" pitchFamily="34" charset="-122"/>
                <a:ea typeface="Arial Unicode MS" pitchFamily="34" charset="-122"/>
                <a:cs typeface="Arial Unicode MS" pitchFamily="34" charset="-122"/>
              </a:rPr>
              <a:t>”</a:t>
            </a:r>
            <a:r>
              <a:rPr lang="zh-CN" altLang="en-US" dirty="0">
                <a:solidFill>
                  <a:schemeClr val="tx1"/>
                </a:solidFill>
              </a:rPr>
              <a:t>的部分，其余部分被丢弃</a:t>
            </a:r>
          </a:p>
          <a:p>
            <a:pPr marL="2786063" indent="-2786063">
              <a:spcBef>
                <a:spcPts val="300"/>
              </a:spcBef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模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指计量系统的计数范围</a:t>
            </a:r>
            <a:endParaRPr lang="en-US" altLang="zh-CN" dirty="0">
              <a:solidFill>
                <a:schemeClr val="tx1"/>
              </a:solidFill>
            </a:endParaRPr>
          </a:p>
          <a:p>
            <a:pPr marL="2786063" indent="-27860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</a:rPr>
              <a:t>             如：</a:t>
            </a:r>
            <a:r>
              <a:rPr lang="zh-CN" altLang="en-US" sz="2000" dirty="0">
                <a:solidFill>
                  <a:schemeClr val="tx1"/>
                </a:solidFill>
              </a:rPr>
              <a:t>拨时针</a:t>
            </a:r>
            <a:r>
              <a:rPr lang="en-US" altLang="zh-CN" sz="2000" dirty="0">
                <a:solidFill>
                  <a:schemeClr val="tx1"/>
                </a:solidFill>
              </a:rPr>
              <a:t>(10</a:t>
            </a:r>
            <a:r>
              <a:rPr lang="zh-CN" altLang="en-US" sz="2000" dirty="0">
                <a:solidFill>
                  <a:schemeClr val="tx1"/>
                </a:solidFill>
              </a:rPr>
              <a:t>点→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chemeClr val="tx1"/>
                </a:solidFill>
              </a:rPr>
              <a:t>点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zh-CN" altLang="en-US" sz="2000" dirty="0">
                <a:solidFill>
                  <a:schemeClr val="tx1"/>
                </a:solidFill>
              </a:rPr>
              <a:t>时，①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－</a:t>
            </a:r>
            <a:r>
              <a:rPr lang="en-US" altLang="zh-CN" sz="2000" dirty="0">
                <a:solidFill>
                  <a:schemeClr val="tx1"/>
                </a:solidFill>
              </a:rPr>
              <a:t>3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chemeClr val="tx1"/>
                </a:solidFill>
              </a:rPr>
              <a:t>，②</a:t>
            </a:r>
            <a:r>
              <a:rPr lang="en-US" altLang="zh-CN" sz="2000" dirty="0">
                <a:solidFill>
                  <a:schemeClr val="tx1"/>
                </a:solidFill>
              </a:rPr>
              <a:t>10</a:t>
            </a:r>
            <a:r>
              <a:rPr lang="zh-CN" altLang="en-US" sz="2000" dirty="0">
                <a:solidFill>
                  <a:schemeClr val="tx1"/>
                </a:solidFill>
              </a:rPr>
              <a:t>＋</a:t>
            </a:r>
            <a:r>
              <a:rPr lang="en-US" altLang="zh-CN" sz="2000" dirty="0">
                <a:solidFill>
                  <a:schemeClr val="tx1"/>
                </a:solidFill>
              </a:rPr>
              <a:t>9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  <a:r>
              <a:rPr lang="zh-CN" altLang="en-US" sz="2000" dirty="0">
                <a:solidFill>
                  <a:srgbClr val="990099"/>
                </a:solidFill>
              </a:rPr>
              <a:t>＋</a:t>
            </a:r>
            <a:r>
              <a:rPr lang="en-US" altLang="zh-CN" sz="2000" dirty="0">
                <a:solidFill>
                  <a:srgbClr val="990099"/>
                </a:solidFill>
              </a:rPr>
              <a:t>12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7</a:t>
            </a:r>
          </a:p>
          <a:p>
            <a:pPr marL="2786063" indent="-2786063">
              <a:spcBef>
                <a:spcPts val="600"/>
              </a:spcBef>
            </a:pPr>
            <a:r>
              <a:rPr lang="zh-CN" altLang="en-US" dirty="0">
                <a:solidFill>
                  <a:schemeClr val="accent2"/>
                </a:solidFill>
              </a:rPr>
              <a:t>     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3331" name="Text Box 19"/>
          <p:cNvSpPr txBox="1">
            <a:spLocks noChangeArrowheads="1"/>
          </p:cNvSpPr>
          <p:nvPr/>
        </p:nvSpPr>
        <p:spPr bwMode="auto">
          <a:xfrm>
            <a:off x="179388" y="465313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1973263" indent="-1973263"/>
            <a:r>
              <a:rPr lang="en-US" altLang="zh-CN" dirty="0">
                <a:solidFill>
                  <a:srgbClr val="C00000"/>
                </a:solidFill>
              </a:rPr>
              <a:t>  *</a:t>
            </a:r>
            <a:r>
              <a:rPr lang="zh-CN" altLang="en-US" dirty="0">
                <a:solidFill>
                  <a:srgbClr val="C00000"/>
                </a:solidFill>
              </a:rPr>
              <a:t>补数：</a:t>
            </a:r>
            <a:r>
              <a:rPr lang="zh-CN" altLang="en-US" dirty="0">
                <a:solidFill>
                  <a:schemeClr val="tx1"/>
                </a:solidFill>
              </a:rPr>
              <a:t>若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满足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</a:rPr>
              <a:t>，称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</a:rPr>
              <a:t>互为模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</a:rPr>
              <a:t>补数</a:t>
            </a:r>
            <a:endParaRPr lang="en-US" altLang="zh-CN" u="sng" dirty="0">
              <a:solidFill>
                <a:srgbClr val="990099"/>
              </a:solidFill>
            </a:endParaRPr>
          </a:p>
          <a:p>
            <a:pPr marL="1973263" indent="-1973263"/>
            <a:r>
              <a:rPr lang="en-US" altLang="zh-CN" dirty="0"/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运算特征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334" name="Text Box 22"/>
          <p:cNvSpPr txBox="1">
            <a:spLocks noChangeArrowheads="1"/>
          </p:cNvSpPr>
          <p:nvPr/>
        </p:nvSpPr>
        <p:spPr bwMode="auto">
          <a:xfrm>
            <a:off x="251271" y="3293983"/>
            <a:ext cx="8785225" cy="14311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2786063" indent="-2786063"/>
            <a:r>
              <a:rPr lang="en-US" altLang="zh-CN" dirty="0">
                <a:solidFill>
                  <a:schemeClr val="accent2"/>
                </a:solidFill>
              </a:rPr>
              <a:t>           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若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、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满足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 err="1">
                <a:solidFill>
                  <a:schemeClr val="tx1"/>
                </a:solidFill>
                <a:latin typeface="Times New Roman" pitchFamily="18" charset="0"/>
              </a:rPr>
              <a:t>kM</a:t>
            </a:r>
            <a:r>
              <a:rPr lang="en-US" altLang="zh-CN" b="0" dirty="0">
                <a:solidFill>
                  <a:schemeClr val="tx1"/>
                </a:solidFill>
                <a:latin typeface="+mn-ea"/>
                <a:ea typeface="+mn-ea"/>
              </a:rPr>
              <a:t>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k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为整数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</a:p>
          <a:p>
            <a:pPr marL="2786063" indent="-2786063"/>
            <a:r>
              <a:rPr lang="zh-CN" altLang="en-US" dirty="0">
                <a:solidFill>
                  <a:schemeClr val="tx1"/>
                </a:solidFill>
              </a:rPr>
              <a:t>           则记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(mod</a:t>
            </a:r>
            <a:r>
              <a:rPr lang="en-US" altLang="zh-CN" i="1" dirty="0">
                <a:solidFill>
                  <a:schemeClr val="tx1"/>
                </a:solidFill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，称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和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为模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的</a:t>
            </a:r>
            <a:r>
              <a:rPr lang="zh-CN" altLang="en-US" u="sng" dirty="0">
                <a:solidFill>
                  <a:srgbClr val="990099"/>
                </a:solidFill>
                <a:latin typeface="Times New Roman" pitchFamily="18" charset="0"/>
              </a:rPr>
              <a:t>同余</a:t>
            </a:r>
            <a:endParaRPr lang="en-US" altLang="zh-CN" dirty="0">
              <a:solidFill>
                <a:srgbClr val="990099"/>
              </a:solidFill>
              <a:latin typeface="+mn-ea"/>
              <a:ea typeface="+mn-ea"/>
            </a:endParaRPr>
          </a:p>
          <a:p>
            <a:pPr marL="2786063" indent="-2786063">
              <a:spcBef>
                <a:spcPts val="300"/>
              </a:spcBef>
            </a:pPr>
            <a:r>
              <a:rPr lang="zh-CN" altLang="en-US" sz="2000" dirty="0">
                <a:solidFill>
                  <a:srgbClr val="990099"/>
                </a:solidFill>
                <a:latin typeface="+mn-ea"/>
                <a:ea typeface="+mn-ea"/>
              </a:rPr>
              <a:t>             如：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+3≡+15 (mod 12)</a:t>
            </a:r>
            <a:r>
              <a:rPr lang="zh-CN" altLang="en-US" sz="2000" dirty="0">
                <a:solidFill>
                  <a:schemeClr val="tx1"/>
                </a:solidFill>
                <a:latin typeface="+mn-ea"/>
              </a:rPr>
              <a:t>，</a:t>
            </a:r>
            <a:r>
              <a:rPr lang="en-US" altLang="zh-CN" sz="2000" dirty="0">
                <a:solidFill>
                  <a:schemeClr val="tx1"/>
                </a:solidFill>
                <a:latin typeface="+mn-ea"/>
                <a:ea typeface="+mn-ea"/>
              </a:rPr>
              <a:t>-3≡</a:t>
            </a:r>
            <a:r>
              <a:rPr lang="en-US" altLang="zh-CN" sz="2000" dirty="0">
                <a:solidFill>
                  <a:schemeClr val="tx1"/>
                </a:solidFill>
                <a:latin typeface="+mn-ea"/>
              </a:rPr>
              <a:t>+9 (mod 12)</a:t>
            </a:r>
            <a:endParaRPr lang="zh-CN" altLang="en-US" sz="2000" dirty="0">
              <a:solidFill>
                <a:srgbClr val="990099"/>
              </a:solidFill>
              <a:latin typeface="+mn-ea"/>
              <a:ea typeface="+mn-ea"/>
            </a:endParaRPr>
          </a:p>
        </p:txBody>
      </p:sp>
      <p:sp>
        <p:nvSpPr>
          <p:cNvPr id="13335" name="Text Box 23"/>
          <p:cNvSpPr txBox="1">
            <a:spLocks noChangeArrowheads="1"/>
          </p:cNvSpPr>
          <p:nvPr/>
        </p:nvSpPr>
        <p:spPr bwMode="auto">
          <a:xfrm>
            <a:off x="179388" y="5083730"/>
            <a:ext cx="8857108" cy="13696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r>
              <a:rPr lang="en-US" altLang="zh-CN" dirty="0"/>
              <a:t>               </a:t>
            </a:r>
            <a:r>
              <a:rPr lang="en-US" altLang="zh-CN" dirty="0">
                <a:latin typeface="+mn-lt"/>
              </a:rPr>
              <a:t>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a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i="1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－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c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b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(mod </a:t>
            </a:r>
            <a:r>
              <a:rPr lang="en-US" altLang="zh-CN" b="0" i="1" dirty="0">
                <a:solidFill>
                  <a:schemeClr val="tx1"/>
                </a:solidFill>
                <a:latin typeface="Times New Roman" pitchFamily="18" charset="0"/>
              </a:rPr>
              <a:t>M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即</a:t>
            </a:r>
            <a:r>
              <a:rPr lang="zh-CN" altLang="en-US" u="sng" dirty="0">
                <a:solidFill>
                  <a:srgbClr val="990099"/>
                </a:solidFill>
              </a:rPr>
              <a:t>减去</a:t>
            </a:r>
            <a:r>
              <a:rPr lang="zh-CN" altLang="en-US" dirty="0">
                <a:solidFill>
                  <a:schemeClr val="tx1"/>
                </a:solidFill>
              </a:rPr>
              <a:t>一个数</a:t>
            </a:r>
            <a:r>
              <a:rPr lang="zh-CN" altLang="en-US" u="sng" dirty="0">
                <a:solidFill>
                  <a:srgbClr val="990099"/>
                </a:solidFill>
              </a:rPr>
              <a:t>等价于加上</a:t>
            </a:r>
            <a:r>
              <a:rPr lang="zh-CN" altLang="en-US" dirty="0">
                <a:solidFill>
                  <a:schemeClr val="tx1"/>
                </a:solidFill>
              </a:rPr>
              <a:t>这个数的</a:t>
            </a:r>
            <a:r>
              <a:rPr lang="zh-CN" altLang="en-US" u="sng" dirty="0">
                <a:solidFill>
                  <a:schemeClr val="tx1"/>
                </a:solidFill>
              </a:rPr>
              <a:t>补数</a:t>
            </a:r>
          </a:p>
          <a:p>
            <a:pPr>
              <a:lnSpc>
                <a:spcPct val="115000"/>
              </a:lnSpc>
            </a:pPr>
            <a:r>
              <a:rPr lang="zh-CN" altLang="en-US" sz="1800" dirty="0">
                <a:solidFill>
                  <a:schemeClr val="tx1"/>
                </a:solidFill>
              </a:rPr>
              <a:t>                       </a:t>
            </a:r>
            <a:r>
              <a:rPr lang="zh-CN" altLang="en-US" sz="1800" b="0" dirty="0">
                <a:solidFill>
                  <a:schemeClr val="tx1"/>
                </a:solidFill>
              </a:rPr>
              <a:t>└</a:t>
            </a:r>
            <a:r>
              <a:rPr lang="zh-CN" altLang="en-US" sz="1800" dirty="0">
                <a:solidFill>
                  <a:schemeClr val="tx1"/>
                </a:solidFill>
              </a:rPr>
              <a:t>→</a:t>
            </a:r>
            <a:r>
              <a:rPr lang="zh-CN" altLang="en-US" sz="1800" dirty="0">
                <a:solidFill>
                  <a:srgbClr val="FF3399"/>
                </a:solidFill>
              </a:rPr>
              <a:t>减法可用加法实现</a:t>
            </a:r>
            <a:r>
              <a:rPr lang="zh-CN" altLang="en-US" sz="1800" dirty="0">
                <a:solidFill>
                  <a:schemeClr val="tx1"/>
                </a:solidFill>
              </a:rPr>
              <a:t>←</a:t>
            </a:r>
            <a:r>
              <a:rPr lang="zh-CN" altLang="en-US" sz="1800" b="0" dirty="0">
                <a:solidFill>
                  <a:schemeClr val="tx1"/>
                </a:solidFill>
              </a:rPr>
              <a:t>┴</a:t>
            </a:r>
            <a:r>
              <a:rPr lang="zh-CN" altLang="en-US" sz="1800" dirty="0">
                <a:solidFill>
                  <a:schemeClr val="tx1"/>
                </a:solidFill>
              </a:rPr>
              <a:t>→可简化硬件</a:t>
            </a:r>
          </a:p>
        </p:txBody>
      </p:sp>
      <p:sp>
        <p:nvSpPr>
          <p:cNvPr id="10" name="AutoShape 29"/>
          <p:cNvSpPr>
            <a:spLocks/>
          </p:cNvSpPr>
          <p:nvPr/>
        </p:nvSpPr>
        <p:spPr bwMode="auto">
          <a:xfrm>
            <a:off x="3491880" y="1484784"/>
            <a:ext cx="2664296" cy="335530"/>
          </a:xfrm>
          <a:prstGeom prst="borderCallout2">
            <a:avLst>
              <a:gd name="adj1" fmla="val 52733"/>
              <a:gd name="adj2" fmla="val -404"/>
              <a:gd name="adj3" fmla="val 51886"/>
              <a:gd name="adj4" fmla="val -6110"/>
              <a:gd name="adj5" fmla="val 131035"/>
              <a:gd name="adj6" fmla="val -20856"/>
            </a:avLst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9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符合硬件运算特征</a:t>
            </a:r>
            <a:r>
              <a:rPr lang="en-US" altLang="zh-CN" sz="1800" b="1" dirty="0">
                <a:solidFill>
                  <a:schemeClr val="tx1"/>
                </a:solidFill>
              </a:rPr>
              <a:t>(</a:t>
            </a:r>
            <a:r>
              <a:rPr lang="zh-CN" altLang="en-US" sz="1800" b="1" dirty="0">
                <a:solidFill>
                  <a:schemeClr val="tx1"/>
                </a:solidFill>
              </a:rPr>
              <a:t>定长</a:t>
            </a:r>
            <a:r>
              <a:rPr lang="en-US" altLang="zh-CN" sz="1800" b="1" dirty="0">
                <a:solidFill>
                  <a:schemeClr val="tx1"/>
                </a:solidFill>
              </a:rPr>
              <a:t>)</a:t>
            </a:r>
            <a:endParaRPr lang="zh-CN" altLang="en-US" sz="1800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3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33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30" grpId="0"/>
      <p:bldP spid="13331" grpId="0"/>
      <p:bldP spid="13334" grpId="0"/>
      <p:bldP spid="13335" grpId="0"/>
      <p:bldP spid="10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775" name="Text Box 7"/>
          <p:cNvSpPr txBox="1">
            <a:spLocks noChangeArrowheads="1"/>
          </p:cNvSpPr>
          <p:nvPr/>
        </p:nvSpPr>
        <p:spPr bwMode="auto">
          <a:xfrm>
            <a:off x="179388" y="404664"/>
            <a:ext cx="8857108" cy="24006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⑶尾数规格化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accent2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＝规格化后的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en-US" altLang="zh-CN" dirty="0">
                <a:solidFill>
                  <a:schemeClr val="tx1"/>
                </a:solidFill>
              </a:rPr>
              <a:t>    </a:t>
            </a:r>
          </a:p>
          <a:p>
            <a:pPr marL="2960688" indent="-2960688"/>
            <a:r>
              <a:rPr lang="en-US" altLang="zh-CN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rgbClr val="990099"/>
                </a:solidFill>
              </a:rPr>
              <a:t>处理方法：</a:t>
            </a:r>
            <a:endParaRPr lang="en-US" altLang="zh-CN" dirty="0">
              <a:solidFill>
                <a:srgbClr val="990099"/>
              </a:solidFill>
            </a:endParaRPr>
          </a:p>
          <a:p>
            <a:pPr marL="2960688" indent="-2960688"/>
            <a:r>
              <a:rPr lang="en-US" altLang="zh-CN" dirty="0">
                <a:solidFill>
                  <a:schemeClr val="tx1"/>
                </a:solidFill>
              </a:rPr>
              <a:t>            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|≥1.0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960688" indent="-2960688"/>
            <a:r>
              <a:rPr lang="zh-CN" altLang="en-US" dirty="0">
                <a:solidFill>
                  <a:schemeClr val="tx1"/>
                </a:solidFill>
              </a:rPr>
              <a:t>       </a:t>
            </a:r>
            <a:r>
              <a:rPr lang="en-US" altLang="zh-CN" dirty="0">
                <a:solidFill>
                  <a:schemeClr val="tx1"/>
                </a:solidFill>
              </a:rPr>
              <a:t>0.5≤|M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1.0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 </a:t>
            </a:r>
            <a:r>
              <a:rPr lang="zh-CN" altLang="en-US" dirty="0">
                <a:solidFill>
                  <a:schemeClr val="tx1"/>
                </a:solidFill>
              </a:rPr>
              <a:t>无操作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已为规格化数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r>
              <a:rPr lang="en-US" altLang="zh-CN" dirty="0">
                <a:solidFill>
                  <a:schemeClr val="tx1"/>
                </a:solidFill>
              </a:rPr>
              <a:t>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endParaRPr lang="zh-CN" altLang="en-US" dirty="0">
              <a:solidFill>
                <a:schemeClr val="tx1"/>
              </a:solidFill>
            </a:endParaRPr>
          </a:p>
          <a:p>
            <a:pPr marL="3052763" indent="-3052763"/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时</a:t>
            </a:r>
            <a:r>
              <a:rPr lang="en-US" altLang="zh-CN" dirty="0">
                <a:solidFill>
                  <a:schemeClr val="tx1"/>
                </a:solidFill>
              </a:rPr>
              <a:t>—</a:t>
            </a:r>
          </a:p>
        </p:txBody>
      </p:sp>
      <p:sp>
        <p:nvSpPr>
          <p:cNvPr id="12" name="Text Box 7"/>
          <p:cNvSpPr txBox="1">
            <a:spLocks noChangeArrowheads="1"/>
          </p:cNvSpPr>
          <p:nvPr/>
        </p:nvSpPr>
        <p:spPr bwMode="auto">
          <a:xfrm>
            <a:off x="4211960" y="1311151"/>
            <a:ext cx="4824536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2960688" indent="-2960688"/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次右规</a:t>
            </a:r>
            <a:r>
              <a:rPr lang="en-US" altLang="zh-CN" sz="2000" dirty="0">
                <a:solidFill>
                  <a:schemeClr val="tx1"/>
                </a:solidFill>
              </a:rPr>
              <a:t>(0.a+0.b</a:t>
            </a:r>
            <a:r>
              <a:rPr lang="zh-CN" altLang="en-US" sz="2000" dirty="0">
                <a:solidFill>
                  <a:schemeClr val="tx1"/>
                </a:solidFill>
              </a:rPr>
              <a:t>＜</a:t>
            </a:r>
            <a:r>
              <a:rPr lang="en-US" altLang="zh-CN" sz="2000" dirty="0">
                <a:solidFill>
                  <a:schemeClr val="tx1"/>
                </a:solidFill>
              </a:rPr>
              <a:t>2)</a:t>
            </a:r>
            <a:r>
              <a:rPr lang="zh-CN" altLang="en-US" dirty="0">
                <a:solidFill>
                  <a:schemeClr val="tx1"/>
                </a:solidFill>
              </a:rPr>
              <a:t>      </a:t>
            </a:r>
            <a:r>
              <a:rPr lang="zh-CN" altLang="en-US" baseline="-25000" dirty="0">
                <a:solidFill>
                  <a:schemeClr val="tx1"/>
                </a:solidFill>
              </a:rPr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1]</a:t>
            </a:r>
            <a:endParaRPr lang="zh-CN" altLang="en-US" sz="1800" dirty="0">
              <a:solidFill>
                <a:schemeClr val="tx1"/>
              </a:solidFill>
            </a:endParaRPr>
          </a:p>
          <a:p>
            <a:pPr marL="2960688" indent="-2960688"/>
            <a:endParaRPr lang="zh-CN" altLang="en-US" dirty="0">
              <a:solidFill>
                <a:schemeClr val="tx1"/>
              </a:solidFill>
            </a:endParaRPr>
          </a:p>
          <a:p>
            <a:pPr marL="3052763" indent="-3052763"/>
            <a:r>
              <a:rPr lang="en-US" altLang="zh-CN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zh-CN" altLang="en-US" dirty="0">
                <a:solidFill>
                  <a:schemeClr val="tx1"/>
                </a:solidFill>
              </a:rPr>
              <a:t>次左规、直到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≥</a:t>
            </a:r>
            <a:r>
              <a:rPr lang="en-US" altLang="zh-CN" dirty="0">
                <a:solidFill>
                  <a:schemeClr val="tx1"/>
                </a:solidFill>
              </a:rPr>
              <a:t>0.5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k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en-US" altLang="zh-CN" sz="2000" i="1" dirty="0">
                <a:solidFill>
                  <a:schemeClr val="tx1"/>
                </a:solidFill>
                <a:latin typeface="+mn-lt"/>
              </a:rPr>
              <a:t>x</a:t>
            </a:r>
            <a:r>
              <a:rPr lang="en-US" altLang="zh-CN" sz="2000" dirty="0">
                <a:solidFill>
                  <a:schemeClr val="tx1"/>
                </a:solidFill>
              </a:rPr>
              <a:t>]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44A4F-4B26-40EA-B82E-7CF9965F094D}" type="slidenum">
              <a:rPr lang="en-US" altLang="zh-CN"/>
              <a:pPr/>
              <a:t>90</a:t>
            </a:fld>
            <a:endParaRPr lang="en-US" altLang="zh-CN"/>
          </a:p>
        </p:txBody>
      </p:sp>
      <p:sp>
        <p:nvSpPr>
          <p:cNvPr id="416778" name="Text Box 10"/>
          <p:cNvSpPr txBox="1">
            <a:spLocks noChangeArrowheads="1"/>
          </p:cNvSpPr>
          <p:nvPr/>
        </p:nvSpPr>
        <p:spPr bwMode="auto">
          <a:xfrm>
            <a:off x="179388" y="2788479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310063" indent="-4310063"/>
            <a:r>
              <a:rPr lang="en-US" altLang="zh-CN" dirty="0">
                <a:solidFill>
                  <a:srgbClr val="990099"/>
                </a:solidFill>
              </a:rPr>
              <a:t>  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①左移及右移均为</a:t>
            </a:r>
            <a:r>
              <a:rPr lang="zh-CN" altLang="en-US" u="sng" dirty="0">
                <a:solidFill>
                  <a:schemeClr val="tx1"/>
                </a:solidFill>
              </a:rPr>
              <a:t>算术移位</a:t>
            </a:r>
            <a:endParaRPr lang="en-US" altLang="zh-CN" u="sng" dirty="0">
              <a:solidFill>
                <a:schemeClr val="tx1"/>
              </a:solidFill>
            </a:endParaRPr>
          </a:p>
          <a:p>
            <a:pPr marL="4310063" indent="-4310063"/>
            <a:r>
              <a:rPr lang="en-US" altLang="zh-CN" dirty="0">
                <a:solidFill>
                  <a:schemeClr val="tx1"/>
                </a:solidFill>
              </a:rPr>
              <a:t>              ②</a:t>
            </a:r>
            <a:r>
              <a:rPr lang="zh-CN" altLang="en-US" u="sng" dirty="0">
                <a:solidFill>
                  <a:schemeClr val="tx1"/>
                </a:solidFill>
              </a:rPr>
              <a:t>原码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最高数值位为</a:t>
            </a:r>
            <a:r>
              <a:rPr lang="en-US" altLang="zh-CN" u="sng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pPr marL="4310063" indent="-4310063"/>
            <a:r>
              <a:rPr lang="zh-CN" altLang="en-US" dirty="0">
                <a:solidFill>
                  <a:schemeClr val="tx1"/>
                </a:solidFill>
              </a:rPr>
              <a:t>                </a:t>
            </a:r>
            <a:r>
              <a:rPr lang="zh-CN" altLang="en-US" u="sng" dirty="0">
                <a:solidFill>
                  <a:schemeClr val="tx1"/>
                </a:solidFill>
              </a:rPr>
              <a:t>补码</a:t>
            </a:r>
            <a:r>
              <a:rPr lang="zh-CN" altLang="en-US" dirty="0">
                <a:solidFill>
                  <a:schemeClr val="tx1"/>
                </a:solidFill>
              </a:rPr>
              <a:t>规格化数的</a:t>
            </a:r>
            <a:r>
              <a:rPr lang="zh-CN" altLang="en-US" u="sng" dirty="0">
                <a:solidFill>
                  <a:schemeClr val="tx1"/>
                </a:solidFill>
              </a:rPr>
              <a:t>最高数值位与符号相反</a:t>
            </a:r>
          </a:p>
        </p:txBody>
      </p:sp>
      <p:sp>
        <p:nvSpPr>
          <p:cNvPr id="416779" name="Text Box 11"/>
          <p:cNvSpPr txBox="1">
            <a:spLocks noChangeArrowheads="1"/>
          </p:cNvSpPr>
          <p:nvPr/>
        </p:nvSpPr>
        <p:spPr bwMode="auto">
          <a:xfrm>
            <a:off x="179388" y="4221088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-3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故需左规</a:t>
            </a:r>
            <a:r>
              <a:rPr lang="en-US" altLang="zh-CN" dirty="0">
                <a:solidFill>
                  <a:schemeClr val="tx1"/>
                </a:solidFill>
              </a:rPr>
              <a:t>1</a:t>
            </a:r>
            <a:r>
              <a:rPr lang="zh-CN" altLang="en-US" dirty="0">
                <a:solidFill>
                  <a:schemeClr val="tx1"/>
                </a:solidFill>
              </a:rPr>
              <a:t>次，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</a:t>
            </a:r>
            <a:r>
              <a:rPr lang="en-US" altLang="zh-CN" dirty="0">
                <a:solidFill>
                  <a:schemeClr val="accent2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</a:p>
        </p:txBody>
      </p:sp>
      <p:sp>
        <p:nvSpPr>
          <p:cNvPr id="416780" name="AutoShape 12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6781" name="AutoShape 1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406863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167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67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4167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416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6779" grpId="0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9C167A-F375-4095-89D4-CE8E39B16F54}" type="slidenum">
              <a:rPr lang="en-US" altLang="zh-CN"/>
              <a:pPr/>
              <a:t>91</a:t>
            </a:fld>
            <a:endParaRPr lang="en-US" altLang="zh-CN" dirty="0"/>
          </a:p>
        </p:txBody>
      </p:sp>
      <p:sp>
        <p:nvSpPr>
          <p:cNvPr id="328716" name="Text Box 12"/>
          <p:cNvSpPr txBox="1">
            <a:spLocks noChangeArrowheads="1"/>
          </p:cNvSpPr>
          <p:nvPr/>
        </p:nvSpPr>
        <p:spPr bwMode="auto">
          <a:xfrm>
            <a:off x="179388" y="404664"/>
            <a:ext cx="8785225" cy="2746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⑷尾数舍入</a:t>
            </a:r>
            <a:r>
              <a:rPr lang="en-US" altLang="zh-CN" dirty="0">
                <a:solidFill>
                  <a:schemeClr val="accent2"/>
                </a:solidFill>
              </a:rPr>
              <a:t>— 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＋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  <a:latin typeface="Times New Roman" pitchFamily="18" charset="0"/>
              </a:rPr>
              <a:t>，</a:t>
            </a:r>
            <a:r>
              <a:rPr lang="en-US" altLang="zh-CN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dirty="0">
                <a:solidFill>
                  <a:schemeClr val="tx1"/>
                </a:solidFill>
              </a:rPr>
              <a:t>根据附加位得到</a:t>
            </a:r>
            <a:endParaRPr lang="en-US" altLang="zh-CN" dirty="0">
              <a:solidFill>
                <a:schemeClr val="tx1"/>
              </a:solidFill>
            </a:endParaRPr>
          </a:p>
          <a:p>
            <a:pPr marL="4035425" indent="-4035425">
              <a:spcBef>
                <a:spcPts val="300"/>
              </a:spcBef>
            </a:pPr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舍入方法： 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结构负责确定，组成负责实现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</a:t>
            </a:r>
            <a:r>
              <a:rPr lang="zh-CN" altLang="en-US" sz="2200" spc="350" dirty="0">
                <a:solidFill>
                  <a:schemeClr val="tx1"/>
                </a:solidFill>
              </a:rPr>
              <a:t>截断法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</a:t>
            </a:r>
            <a:r>
              <a:rPr lang="zh-CN" altLang="en-US" sz="2200" u="sng" dirty="0">
                <a:solidFill>
                  <a:schemeClr val="tx1"/>
                </a:solidFill>
              </a:rPr>
              <a:t>不变</a:t>
            </a:r>
            <a:r>
              <a:rPr lang="zh-CN" altLang="en-US" sz="2200" dirty="0">
                <a:solidFill>
                  <a:schemeClr val="tx1"/>
                </a:solidFill>
              </a:rPr>
              <a:t>      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0]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恒置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尾数末位</a:t>
            </a:r>
            <a:r>
              <a:rPr lang="zh-CN" altLang="en-US" sz="2200" u="sng" dirty="0">
                <a:solidFill>
                  <a:schemeClr val="tx1"/>
                </a:solidFill>
              </a:rPr>
              <a:t>置为</a:t>
            </a:r>
            <a:r>
              <a:rPr lang="en-US" altLang="zh-CN" sz="2200" u="sng" dirty="0">
                <a:solidFill>
                  <a:schemeClr val="tx1"/>
                </a:solidFill>
              </a:rPr>
              <a:t>1</a:t>
            </a:r>
            <a:r>
              <a:rPr lang="en-US" altLang="zh-CN" sz="2200" dirty="0">
                <a:solidFill>
                  <a:schemeClr val="tx1"/>
                </a:solidFill>
              </a:rPr>
              <a:t>        </a:t>
            </a:r>
            <a:r>
              <a:rPr lang="en-US" altLang="zh-CN" sz="2000" dirty="0">
                <a:solidFill>
                  <a:schemeClr val="tx1"/>
                </a:solidFill>
              </a:rPr>
              <a:t>[</a:t>
            </a:r>
            <a:r>
              <a:rPr lang="en-US" altLang="zh-CN" sz="2000" i="1" dirty="0">
                <a:solidFill>
                  <a:schemeClr val="tx1"/>
                </a:solidFill>
                <a:latin typeface="Times New Roman" pitchFamily="18" charset="0"/>
              </a:rPr>
              <a:t>y</a:t>
            </a:r>
            <a:r>
              <a:rPr lang="zh-CN" altLang="en-US" sz="2000" dirty="0">
                <a:solidFill>
                  <a:schemeClr val="tx1"/>
                </a:solidFill>
              </a:rPr>
              <a:t>＝</a:t>
            </a:r>
            <a:r>
              <a:rPr lang="en-US" altLang="zh-CN" sz="2000" dirty="0">
                <a:solidFill>
                  <a:schemeClr val="tx1"/>
                </a:solidFill>
              </a:rPr>
              <a:t>(M</a:t>
            </a:r>
            <a:r>
              <a:rPr lang="en-US" altLang="zh-CN" sz="2000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sz="2000" baseline="-20000" dirty="0">
                <a:solidFill>
                  <a:schemeClr val="tx1"/>
                </a:solidFill>
              </a:rPr>
              <a:t>F</a:t>
            </a:r>
            <a:r>
              <a:rPr lang="zh-CN" altLang="en-US" sz="2000" baseline="-20000" dirty="0">
                <a:solidFill>
                  <a:schemeClr val="tx1"/>
                </a:solidFill>
              </a:rPr>
              <a:t>末</a:t>
            </a:r>
            <a:r>
              <a:rPr lang="en-US" altLang="zh-CN" sz="2000" dirty="0">
                <a:solidFill>
                  <a:schemeClr val="tx1"/>
                </a:solidFill>
              </a:rPr>
              <a:t>=1)? 0:1]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zh-CN" altLang="en-US" sz="2200" dirty="0">
                <a:solidFill>
                  <a:schemeClr val="tx1"/>
                </a:solidFill>
              </a:rPr>
              <a:t>         </a:t>
            </a:r>
            <a:r>
              <a:rPr lang="zh-CN" altLang="en-US" sz="2200" spc="350" dirty="0">
                <a:solidFill>
                  <a:schemeClr val="tx1"/>
                </a:solidFill>
              </a:rPr>
              <a:t>舍入法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附加位最高位</a:t>
            </a:r>
            <a:r>
              <a:rPr lang="en-US" altLang="zh-CN" sz="2200" dirty="0">
                <a:solidFill>
                  <a:schemeClr val="tx1"/>
                </a:solidFill>
              </a:rPr>
              <a:t>(</a:t>
            </a:r>
            <a:r>
              <a:rPr lang="zh-CN" altLang="en-US" sz="2200" dirty="0">
                <a:solidFill>
                  <a:schemeClr val="tx1"/>
                </a:solidFill>
              </a:rPr>
              <a:t>真值</a:t>
            </a:r>
            <a:r>
              <a:rPr lang="en-US" altLang="zh-CN" sz="2200" dirty="0">
                <a:solidFill>
                  <a:schemeClr val="tx1"/>
                </a:solidFill>
              </a:rPr>
              <a:t>)</a:t>
            </a:r>
            <a:r>
              <a:rPr lang="zh-CN" altLang="en-US" sz="2200" u="sng" dirty="0">
                <a:solidFill>
                  <a:schemeClr val="tx1"/>
                </a:solidFill>
                <a:latin typeface="Times New Roman" pitchFamily="18" charset="0"/>
              </a:rPr>
              <a:t>＝</a:t>
            </a:r>
            <a:r>
              <a:rPr lang="en-US" altLang="zh-CN" sz="2200" u="sng" dirty="0">
                <a:solidFill>
                  <a:schemeClr val="tx1"/>
                </a:solidFill>
              </a:rPr>
              <a:t>1</a:t>
            </a:r>
            <a:r>
              <a:rPr lang="zh-CN" altLang="en-US" sz="2200" u="sng" dirty="0">
                <a:solidFill>
                  <a:schemeClr val="tx1"/>
                </a:solidFill>
              </a:rPr>
              <a:t>时</a:t>
            </a:r>
            <a:r>
              <a:rPr lang="zh-CN" altLang="en-US" sz="2200" u="sng" dirty="0">
                <a:solidFill>
                  <a:schemeClr val="tx1"/>
                </a:solidFill>
                <a:latin typeface="Times New Roman" pitchFamily="18" charset="0"/>
              </a:rPr>
              <a:t>入</a:t>
            </a:r>
            <a:r>
              <a:rPr lang="zh-CN" altLang="en-US" sz="2200" dirty="0">
                <a:solidFill>
                  <a:schemeClr val="tx1"/>
                </a:solidFill>
              </a:rPr>
              <a:t>，否则</a:t>
            </a:r>
            <a:r>
              <a:rPr lang="zh-CN" altLang="en-US" sz="2200" dirty="0">
                <a:solidFill>
                  <a:schemeClr val="tx1"/>
                </a:solidFill>
                <a:latin typeface="Times New Roman" pitchFamily="18" charset="0"/>
              </a:rPr>
              <a:t>舍</a:t>
            </a:r>
          </a:p>
          <a:p>
            <a:pPr marL="3409950" indent="-3409950"/>
            <a:r>
              <a:rPr lang="zh-CN" altLang="en-US" sz="2200" dirty="0">
                <a:solidFill>
                  <a:schemeClr val="tx1"/>
                </a:solidFill>
              </a:rPr>
              <a:t>         查表舍入法</a:t>
            </a:r>
            <a:r>
              <a:rPr lang="en-US" altLang="zh-CN" sz="2200" dirty="0">
                <a:solidFill>
                  <a:schemeClr val="tx1"/>
                </a:solidFill>
              </a:rPr>
              <a:t>—</a:t>
            </a:r>
            <a:r>
              <a:rPr lang="zh-CN" altLang="en-US" sz="2200" dirty="0">
                <a:solidFill>
                  <a:schemeClr val="tx1"/>
                </a:solidFill>
              </a:rPr>
              <a:t>尾数末几位＝全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时为恒置</a:t>
            </a:r>
            <a:r>
              <a:rPr lang="en-US" altLang="zh-CN" sz="2200" dirty="0">
                <a:solidFill>
                  <a:schemeClr val="tx1"/>
                </a:solidFill>
              </a:rPr>
              <a:t>1</a:t>
            </a:r>
            <a:r>
              <a:rPr lang="zh-CN" altLang="en-US" sz="2200" dirty="0">
                <a:solidFill>
                  <a:schemeClr val="tx1"/>
                </a:solidFill>
              </a:rPr>
              <a:t>法，否则为舍入法</a:t>
            </a:r>
          </a:p>
        </p:txBody>
      </p:sp>
      <p:sp>
        <p:nvSpPr>
          <p:cNvPr id="328717" name="Text Box 13"/>
          <p:cNvSpPr txBox="1">
            <a:spLocks noChangeArrowheads="1"/>
          </p:cNvSpPr>
          <p:nvPr/>
        </p:nvSpPr>
        <p:spPr bwMode="auto">
          <a:xfrm>
            <a:off x="179388" y="3138295"/>
            <a:ext cx="8785225" cy="12988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 </a:t>
            </a:r>
            <a:r>
              <a:rPr lang="zh-CN" altLang="en-US" dirty="0">
                <a:solidFill>
                  <a:srgbClr val="990099"/>
                </a:solidFill>
              </a:rPr>
              <a:t>注意：</a:t>
            </a:r>
            <a:r>
              <a:rPr lang="zh-CN" altLang="en-US" dirty="0">
                <a:solidFill>
                  <a:schemeClr val="tx1"/>
                </a:solidFill>
              </a:rPr>
              <a:t>①舍入</a:t>
            </a:r>
            <a:r>
              <a:rPr lang="zh-CN" altLang="en-US" u="sng" dirty="0"/>
              <a:t>针对真值</a:t>
            </a:r>
            <a:r>
              <a:rPr lang="zh-CN" altLang="en-US" dirty="0">
                <a:solidFill>
                  <a:schemeClr val="tx1"/>
                </a:solidFill>
              </a:rPr>
              <a:t>，舍使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变小、入使</a:t>
            </a:r>
            <a:r>
              <a:rPr lang="en-US" altLang="zh-CN" dirty="0">
                <a:solidFill>
                  <a:schemeClr val="tx1"/>
                </a:solidFill>
              </a:rPr>
              <a:t>|M|</a:t>
            </a:r>
            <a:r>
              <a:rPr lang="zh-CN" altLang="en-US" dirty="0">
                <a:solidFill>
                  <a:schemeClr val="tx1"/>
                </a:solidFill>
              </a:rPr>
              <a:t>变大</a:t>
            </a:r>
          </a:p>
          <a:p>
            <a:pPr>
              <a:lnSpc>
                <a:spcPct val="110000"/>
              </a:lnSpc>
            </a:pPr>
            <a:r>
              <a:rPr lang="zh-CN" altLang="en-US" sz="2000" dirty="0">
                <a:solidFill>
                  <a:schemeClr val="tx1"/>
                </a:solidFill>
              </a:rPr>
              <a:t>                         </a:t>
            </a:r>
            <a:r>
              <a:rPr lang="zh-CN" altLang="en-US" sz="2000" b="0" dirty="0">
                <a:solidFill>
                  <a:schemeClr val="tx1"/>
                </a:solidFill>
              </a:rPr>
              <a:t>└</a:t>
            </a:r>
            <a:r>
              <a:rPr lang="zh-CN" altLang="en-US" sz="2000" dirty="0">
                <a:solidFill>
                  <a:schemeClr val="tx1"/>
                </a:solidFill>
              </a:rPr>
              <a:t>→不同码制的规则不同</a:t>
            </a:r>
            <a:endParaRPr lang="en-US" altLang="zh-CN" sz="2000" dirty="0">
              <a:solidFill>
                <a:schemeClr val="tx1"/>
              </a:solidFill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solidFill>
                  <a:schemeClr val="tx1"/>
                </a:solidFill>
              </a:rPr>
              <a:t>            ②</a:t>
            </a:r>
            <a:r>
              <a:rPr lang="zh-CN" altLang="en-US" dirty="0">
                <a:solidFill>
                  <a:schemeClr val="tx1"/>
                </a:solidFill>
              </a:rPr>
              <a:t>舍入导致尾数溢出时，需进行</a:t>
            </a:r>
            <a:r>
              <a:rPr lang="zh-CN" altLang="en-US" u="sng" dirty="0">
                <a:solidFill>
                  <a:schemeClr val="tx1"/>
                </a:solidFill>
              </a:rPr>
              <a:t>规格化</a:t>
            </a:r>
            <a:r>
              <a:rPr lang="en-US" altLang="zh-CN" sz="2000" dirty="0">
                <a:solidFill>
                  <a:schemeClr val="tx1"/>
                </a:solidFill>
              </a:rPr>
              <a:t>(1</a:t>
            </a:r>
            <a:r>
              <a:rPr lang="zh-CN" altLang="en-US" sz="2000" dirty="0">
                <a:solidFill>
                  <a:schemeClr val="tx1"/>
                </a:solidFill>
              </a:rPr>
              <a:t>次右规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  <a:endParaRPr lang="zh-CN" altLang="en-US" sz="2000" dirty="0">
              <a:solidFill>
                <a:schemeClr val="tx1"/>
              </a:solidFill>
            </a:endParaRPr>
          </a:p>
        </p:txBody>
      </p:sp>
      <p:sp>
        <p:nvSpPr>
          <p:cNvPr id="328719" name="AutoShape 15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4068639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0" name="AutoShape 16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28722" name="AutoShape 18">
            <a:hlinkClick r:id="rId3" action="ppaction://hlinksldjump" highlightClick="1"/>
          </p:cNvPr>
          <p:cNvSpPr>
            <a:spLocks noChangeArrowheads="1"/>
          </p:cNvSpPr>
          <p:nvPr/>
        </p:nvSpPr>
        <p:spPr bwMode="auto">
          <a:xfrm rot="10800000"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" name="Text Box 11"/>
          <p:cNvSpPr txBox="1">
            <a:spLocks noChangeArrowheads="1"/>
          </p:cNvSpPr>
          <p:nvPr/>
        </p:nvSpPr>
        <p:spPr bwMode="auto">
          <a:xfrm>
            <a:off x="179388" y="45015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-4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为负数，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</a:t>
            </a:r>
            <a:r>
              <a:rPr lang="zh-CN" altLang="en-US" dirty="0">
                <a:solidFill>
                  <a:schemeClr val="tx1"/>
                </a:solidFill>
              </a:rPr>
              <a:t>附加位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应选择</a:t>
            </a:r>
            <a:r>
              <a:rPr lang="zh-CN" altLang="en-US" u="sng" dirty="0">
                <a:solidFill>
                  <a:schemeClr val="tx1"/>
                </a:solidFill>
              </a:rPr>
              <a:t>舍</a:t>
            </a:r>
            <a:r>
              <a:rPr lang="zh-CN" altLang="en-US" dirty="0">
                <a:solidFill>
                  <a:schemeClr val="tx1"/>
                </a:solidFill>
              </a:rPr>
              <a:t>，故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87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8717" grpId="0"/>
      <p:bldP spid="11" grpId="0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5984B9-2974-41C0-827B-43042A8B9AAA}" type="slidenum">
              <a:rPr lang="en-US" altLang="zh-CN"/>
              <a:pPr/>
              <a:t>92</a:t>
            </a:fld>
            <a:endParaRPr lang="en-US" altLang="zh-CN"/>
          </a:p>
        </p:txBody>
      </p:sp>
      <p:sp>
        <p:nvSpPr>
          <p:cNvPr id="326658" name="Text Box 2"/>
          <p:cNvSpPr txBox="1">
            <a:spLocks noChangeArrowheads="1"/>
          </p:cNvSpPr>
          <p:nvPr/>
        </p:nvSpPr>
        <p:spPr bwMode="auto">
          <a:xfrm>
            <a:off x="179388" y="404664"/>
            <a:ext cx="8785225" cy="1554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pPr marL="4035425" indent="-4035425"/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⑸溢出判断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判断阶码是否上溢或下溢，并处理</a:t>
            </a:r>
            <a:endParaRPr lang="en-US" altLang="zh-CN" dirty="0">
              <a:solidFill>
                <a:schemeClr val="tx1"/>
              </a:solidFill>
            </a:endParaRPr>
          </a:p>
          <a:p>
            <a:pPr marL="4035425" indent="-4035425">
              <a:spcBef>
                <a:spcPts val="300"/>
              </a:spcBef>
            </a:pPr>
            <a:r>
              <a:rPr lang="zh-CN" altLang="en-US" dirty="0">
                <a:solidFill>
                  <a:srgbClr val="990099"/>
                </a:solidFill>
              </a:rPr>
              <a:t>       判断方法：</a:t>
            </a:r>
            <a:r>
              <a:rPr lang="zh-CN" altLang="en-US" dirty="0">
                <a:solidFill>
                  <a:schemeClr val="tx1"/>
                </a:solidFill>
              </a:rPr>
              <a:t>与阶的运算方法有关</a:t>
            </a:r>
            <a:r>
              <a:rPr lang="en-US" altLang="zh-CN" sz="2000" dirty="0">
                <a:solidFill>
                  <a:schemeClr val="tx1"/>
                </a:solidFill>
              </a:rPr>
              <a:t>(</a:t>
            </a:r>
            <a:r>
              <a:rPr lang="zh-CN" altLang="en-US" sz="2000" dirty="0">
                <a:solidFill>
                  <a:schemeClr val="tx1"/>
                </a:solidFill>
              </a:rPr>
              <a:t>如单</a:t>
            </a:r>
            <a:r>
              <a:rPr lang="en-US" altLang="zh-CN" sz="2000" dirty="0">
                <a:solidFill>
                  <a:schemeClr val="tx1"/>
                </a:solidFill>
              </a:rPr>
              <a:t>/</a:t>
            </a:r>
            <a:r>
              <a:rPr lang="zh-CN" altLang="en-US" sz="2000" dirty="0">
                <a:solidFill>
                  <a:schemeClr val="tx1"/>
                </a:solidFill>
              </a:rPr>
              <a:t>双符号位及码制</a:t>
            </a:r>
            <a:r>
              <a:rPr lang="en-US" altLang="zh-CN" sz="2000" dirty="0">
                <a:solidFill>
                  <a:schemeClr val="tx1"/>
                </a:solidFill>
              </a:rPr>
              <a:t>)</a:t>
            </a:r>
          </a:p>
          <a:p>
            <a:pPr marL="4035425" indent="-4035425">
              <a:spcBef>
                <a:spcPts val="300"/>
              </a:spcBef>
            </a:pPr>
            <a:r>
              <a:rPr lang="zh-CN" altLang="en-US" dirty="0">
                <a:solidFill>
                  <a:srgbClr val="990099"/>
                </a:solidFill>
              </a:rPr>
              <a:t>       溢出处理：</a:t>
            </a:r>
            <a:endParaRPr lang="zh-CN" altLang="en-US" dirty="0">
              <a:solidFill>
                <a:schemeClr val="tx1"/>
              </a:solidFill>
            </a:endParaRPr>
          </a:p>
        </p:txBody>
      </p:sp>
      <p:grpSp>
        <p:nvGrpSpPr>
          <p:cNvPr id="326704" name="Group 48"/>
          <p:cNvGrpSpPr>
            <a:grpSpLocks/>
          </p:cNvGrpSpPr>
          <p:nvPr/>
        </p:nvGrpSpPr>
        <p:grpSpPr bwMode="auto">
          <a:xfrm>
            <a:off x="1691010" y="2852936"/>
            <a:ext cx="7129462" cy="792162"/>
            <a:chOff x="748" y="2205"/>
            <a:chExt cx="4491" cy="499"/>
          </a:xfrm>
        </p:grpSpPr>
        <p:sp>
          <p:nvSpPr>
            <p:cNvPr id="326682" name="Text Box 26"/>
            <p:cNvSpPr txBox="1">
              <a:spLocks noChangeArrowheads="1"/>
            </p:cNvSpPr>
            <p:nvPr/>
          </p:nvSpPr>
          <p:spPr bwMode="auto">
            <a:xfrm>
              <a:off x="1565" y="2438"/>
              <a:ext cx="1088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负数区</a:t>
              </a:r>
            </a:p>
          </p:txBody>
        </p:sp>
        <p:sp>
          <p:nvSpPr>
            <p:cNvPr id="326683" name="Text Box 27"/>
            <p:cNvSpPr txBox="1">
              <a:spLocks noChangeArrowheads="1"/>
            </p:cNvSpPr>
            <p:nvPr/>
          </p:nvSpPr>
          <p:spPr bwMode="auto">
            <a:xfrm>
              <a:off x="2653" y="2437"/>
              <a:ext cx="726" cy="221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机器零</a:t>
              </a:r>
            </a:p>
          </p:txBody>
        </p:sp>
        <p:sp>
          <p:nvSpPr>
            <p:cNvPr id="326684" name="Line 28"/>
            <p:cNvSpPr>
              <a:spLocks noChangeShapeType="1"/>
            </p:cNvSpPr>
            <p:nvPr/>
          </p:nvSpPr>
          <p:spPr bwMode="auto">
            <a:xfrm>
              <a:off x="3016" y="2614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7" name="Text Box 31"/>
            <p:cNvSpPr txBox="1">
              <a:spLocks noChangeArrowheads="1"/>
            </p:cNvSpPr>
            <p:nvPr/>
          </p:nvSpPr>
          <p:spPr bwMode="auto">
            <a:xfrm>
              <a:off x="3379" y="2438"/>
              <a:ext cx="1089" cy="220"/>
            </a:xfrm>
            <a:prstGeom prst="rect">
              <a:avLst/>
            </a:prstGeom>
            <a:solidFill>
              <a:srgbClr val="99CCFF">
                <a:alpha val="80000"/>
              </a:srgbClr>
            </a:solidFill>
            <a:ln w="19050">
              <a:solidFill>
                <a:schemeClr val="tx1"/>
              </a:solidFill>
              <a:prstDash val="sysDot"/>
              <a:miter lim="800000"/>
              <a:headEnd/>
              <a:tailEnd/>
            </a:ln>
            <a:effectLst/>
          </p:spPr>
          <p:txBody>
            <a:bodyPr lIns="18000" tIns="0" rIns="18000" bIns="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>
                  <a:solidFill>
                    <a:schemeClr val="tx1"/>
                  </a:solidFill>
                  <a:latin typeface="Times New Roman" pitchFamily="18" charset="0"/>
                </a:rPr>
                <a:t>正数区</a:t>
              </a:r>
            </a:p>
          </p:txBody>
        </p:sp>
        <p:sp>
          <p:nvSpPr>
            <p:cNvPr id="326688" name="Line 32"/>
            <p:cNvSpPr>
              <a:spLocks noChangeShapeType="1"/>
            </p:cNvSpPr>
            <p:nvPr/>
          </p:nvSpPr>
          <p:spPr bwMode="auto">
            <a:xfrm>
              <a:off x="2653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89" name="Line 33"/>
            <p:cNvSpPr>
              <a:spLocks noChangeShapeType="1"/>
            </p:cNvSpPr>
            <p:nvPr/>
          </p:nvSpPr>
          <p:spPr bwMode="auto">
            <a:xfrm>
              <a:off x="3379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0" name="Line 34"/>
            <p:cNvSpPr>
              <a:spLocks noChangeShapeType="1"/>
            </p:cNvSpPr>
            <p:nvPr/>
          </p:nvSpPr>
          <p:spPr bwMode="auto">
            <a:xfrm>
              <a:off x="4468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6691" name="Line 35"/>
            <p:cNvSpPr>
              <a:spLocks noChangeShapeType="1"/>
            </p:cNvSpPr>
            <p:nvPr/>
          </p:nvSpPr>
          <p:spPr bwMode="auto">
            <a:xfrm>
              <a:off x="1565" y="2205"/>
              <a:ext cx="0" cy="454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326699" name="Group 43"/>
            <p:cNvGrpSpPr>
              <a:grpSpLocks/>
            </p:cNvGrpSpPr>
            <p:nvPr/>
          </p:nvGrpSpPr>
          <p:grpSpPr bwMode="auto">
            <a:xfrm>
              <a:off x="839" y="2251"/>
              <a:ext cx="4353" cy="408"/>
              <a:chOff x="976" y="1389"/>
              <a:chExt cx="4353" cy="408"/>
            </a:xfrm>
          </p:grpSpPr>
          <p:sp>
            <p:nvSpPr>
              <p:cNvPr id="326700" name="Text Box 44"/>
              <p:cNvSpPr txBox="1">
                <a:spLocks noChangeArrowheads="1"/>
              </p:cNvSpPr>
              <p:nvPr/>
            </p:nvSpPr>
            <p:spPr bwMode="auto">
              <a:xfrm>
                <a:off x="2789" y="1389"/>
                <a:ext cx="726" cy="182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  <a:latin typeface="Times New Roman" pitchFamily="18" charset="0"/>
                  </a:rPr>
                  <a:t>下溢区</a:t>
                </a:r>
              </a:p>
            </p:txBody>
          </p:sp>
          <p:sp>
            <p:nvSpPr>
              <p:cNvPr id="326701" name="Text Box 45"/>
              <p:cNvSpPr txBox="1">
                <a:spLocks noChangeArrowheads="1"/>
              </p:cNvSpPr>
              <p:nvPr/>
            </p:nvSpPr>
            <p:spPr bwMode="auto">
              <a:xfrm>
                <a:off x="4610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>
                    <a:solidFill>
                      <a:schemeClr val="tx1"/>
                    </a:solidFill>
                  </a:rPr>
                  <a:t>正上溢区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>
                    <a:solidFill>
                      <a:schemeClr val="tx1"/>
                    </a:solidFill>
                  </a:rPr>
                  <a:t>(+∞)</a:t>
                </a:r>
              </a:p>
            </p:txBody>
          </p:sp>
          <p:sp>
            <p:nvSpPr>
              <p:cNvPr id="326702" name="Text Box 46"/>
              <p:cNvSpPr txBox="1">
                <a:spLocks noChangeArrowheads="1"/>
              </p:cNvSpPr>
              <p:nvPr/>
            </p:nvSpPr>
            <p:spPr bwMode="auto">
              <a:xfrm>
                <a:off x="976" y="1389"/>
                <a:ext cx="719" cy="408"/>
              </a:xfrm>
              <a:prstGeom prst="rect">
                <a:avLst/>
              </a:prstGeom>
              <a:solidFill>
                <a:srgbClr val="FF99CC">
                  <a:alpha val="80000"/>
                </a:srgbClr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lIns="18000" tIns="0" rIns="18000" bIns="0" anchor="ctr"/>
              <a:lstStyle/>
              <a:p>
                <a:pPr algn="ctr">
                  <a:lnSpc>
                    <a:spcPct val="100000"/>
                  </a:lnSpc>
                </a:pPr>
                <a:r>
                  <a:rPr lang="zh-CN" altLang="en-US" sz="2000" dirty="0">
                    <a:solidFill>
                      <a:schemeClr val="tx1"/>
                    </a:solidFill>
                  </a:rPr>
                  <a:t>负上溢区</a:t>
                </a:r>
              </a:p>
              <a:p>
                <a:pPr algn="ctr">
                  <a:lnSpc>
                    <a:spcPct val="100000"/>
                  </a:lnSpc>
                </a:pPr>
                <a:r>
                  <a:rPr lang="en-US" altLang="zh-CN" sz="2000" dirty="0">
                    <a:solidFill>
                      <a:schemeClr val="tx1"/>
                    </a:solidFill>
                  </a:rPr>
                  <a:t>(-∞)</a:t>
                </a:r>
              </a:p>
            </p:txBody>
          </p:sp>
        </p:grpSp>
        <p:sp>
          <p:nvSpPr>
            <p:cNvPr id="326703" name="Line 47"/>
            <p:cNvSpPr>
              <a:spLocks noChangeShapeType="1"/>
            </p:cNvSpPr>
            <p:nvPr/>
          </p:nvSpPr>
          <p:spPr bwMode="auto">
            <a:xfrm flipV="1">
              <a:off x="748" y="2658"/>
              <a:ext cx="44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6709" name="AutoShape 5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7824" y="6453188"/>
            <a:ext cx="287337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0" name="Text Box 52"/>
          <p:cNvSpPr txBox="1">
            <a:spLocks noChangeArrowheads="1"/>
          </p:cNvSpPr>
          <p:nvPr/>
        </p:nvSpPr>
        <p:spPr bwMode="auto">
          <a:xfrm>
            <a:off x="1763564" y="1405225"/>
            <a:ext cx="662486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pPr marL="4035425" indent="-4035425"/>
            <a:r>
              <a:rPr lang="zh-CN" altLang="en-US" dirty="0">
                <a:solidFill>
                  <a:srgbClr val="990099"/>
                </a:solidFill>
              </a:rPr>
              <a:t>       </a:t>
            </a:r>
            <a:r>
              <a:rPr lang="zh-CN" altLang="en-US" dirty="0">
                <a:solidFill>
                  <a:schemeClr val="tx1"/>
                </a:solidFill>
              </a:rPr>
              <a:t>以</a:t>
            </a:r>
            <a:r>
              <a:rPr lang="en-US" altLang="zh-CN" dirty="0">
                <a:solidFill>
                  <a:schemeClr val="tx1"/>
                </a:solidFill>
              </a:rPr>
              <a:t>IEEE 754</a:t>
            </a:r>
            <a:r>
              <a:rPr lang="zh-CN" altLang="en-US" dirty="0">
                <a:solidFill>
                  <a:schemeClr val="tx1"/>
                </a:solidFill>
              </a:rPr>
              <a:t>标准为例</a:t>
            </a:r>
            <a:endParaRPr lang="en-US" altLang="zh-CN" dirty="0">
              <a:solidFill>
                <a:srgbClr val="990099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上溢时，结果置为</a:t>
            </a:r>
            <a:r>
              <a:rPr lang="en-US" altLang="zh-CN" dirty="0">
                <a:solidFill>
                  <a:schemeClr val="tx1"/>
                </a:solidFill>
              </a:rPr>
              <a:t>±</a:t>
            </a:r>
            <a:r>
              <a:rPr lang="zh-CN" altLang="en-US" dirty="0">
                <a:solidFill>
                  <a:schemeClr val="tx1"/>
                </a:solidFill>
              </a:rPr>
              <a:t>∞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255,[M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  <a:p>
            <a:pPr marL="4035425" indent="-4035425"/>
            <a:r>
              <a:rPr lang="en-US" altLang="zh-CN" dirty="0">
                <a:solidFill>
                  <a:schemeClr val="tx1"/>
                </a:solidFill>
              </a:rPr>
              <a:t>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zh-CN" altLang="en-US" dirty="0">
                <a:solidFill>
                  <a:schemeClr val="tx1"/>
                </a:solidFill>
              </a:rPr>
              <a:t>下溢时，结果置为机器零</a:t>
            </a:r>
            <a:r>
              <a:rPr lang="en-US" altLang="zh-CN" sz="2200" dirty="0">
                <a:solidFill>
                  <a:schemeClr val="tx1"/>
                </a:solidFill>
              </a:rPr>
              <a:t>([E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移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0,[M</a:t>
            </a:r>
            <a:r>
              <a:rPr lang="en-US" altLang="zh-CN" sz="2200" baseline="-20000" dirty="0">
                <a:solidFill>
                  <a:schemeClr val="tx1"/>
                </a:solidFill>
              </a:rPr>
              <a:t>F</a:t>
            </a:r>
            <a:r>
              <a:rPr lang="en-US" altLang="zh-CN" sz="2200" dirty="0">
                <a:solidFill>
                  <a:schemeClr val="tx1"/>
                </a:solidFill>
              </a:rPr>
              <a:t>]</a:t>
            </a:r>
            <a:r>
              <a:rPr lang="zh-CN" altLang="en-US" sz="2200" baseline="-16000" dirty="0">
                <a:solidFill>
                  <a:schemeClr val="tx1"/>
                </a:solidFill>
              </a:rPr>
              <a:t>原</a:t>
            </a:r>
            <a:r>
              <a:rPr lang="zh-CN" altLang="en-US" sz="2200" dirty="0">
                <a:solidFill>
                  <a:schemeClr val="tx1"/>
                </a:solidFill>
              </a:rPr>
              <a:t>＝</a:t>
            </a:r>
            <a:r>
              <a:rPr lang="en-US" altLang="zh-CN" sz="2200" dirty="0">
                <a:solidFill>
                  <a:schemeClr val="tx1"/>
                </a:solidFill>
              </a:rPr>
              <a:t>0)</a:t>
            </a:r>
            <a:endParaRPr lang="zh-CN" altLang="en-US" sz="2200" dirty="0">
              <a:solidFill>
                <a:schemeClr val="tx1"/>
              </a:solidFill>
            </a:endParaRPr>
          </a:p>
        </p:txBody>
      </p:sp>
      <p:sp>
        <p:nvSpPr>
          <p:cNvPr id="21" name="Text Box 11"/>
          <p:cNvSpPr txBox="1">
            <a:spLocks noChangeArrowheads="1"/>
          </p:cNvSpPr>
          <p:nvPr/>
        </p:nvSpPr>
        <p:spPr bwMode="auto">
          <a:xfrm>
            <a:off x="179388" y="371703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</a:t>
            </a:r>
            <a:r>
              <a:rPr lang="en-US" altLang="zh-CN" dirty="0">
                <a:solidFill>
                  <a:srgbClr val="990099"/>
                </a:solidFill>
              </a:rPr>
              <a:t>-5</a:t>
            </a:r>
            <a:r>
              <a:rPr lang="zh-CN" altLang="en-US" dirty="0">
                <a:solidFill>
                  <a:srgbClr val="990099"/>
                </a:solidFill>
              </a:rPr>
              <a:t>：</a:t>
            </a:r>
            <a:r>
              <a:rPr lang="zh-CN" altLang="en-US" dirty="0">
                <a:solidFill>
                  <a:schemeClr val="tx1"/>
                </a:solidFill>
              </a:rPr>
              <a:t>因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00 10</a:t>
            </a:r>
            <a:r>
              <a:rPr lang="zh-CN" altLang="en-US" dirty="0">
                <a:solidFill>
                  <a:schemeClr val="tx1"/>
                </a:solidFill>
              </a:rPr>
              <a:t>，阶码未溢出，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故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1.0010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6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en-US" altLang="zh-CN" dirty="0">
                <a:solidFill>
                  <a:schemeClr val="tx1"/>
                </a:solidFill>
                <a:latin typeface="+mn-lt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       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6" presetClass="entr" presetSubtype="2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6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1" dur="500"/>
                                        <p:tgtEl>
                                          <p:spTgt spid="3267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/>
      <p:bldP spid="21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7DFCA1D-CF4F-4778-BF6D-18A7274F1BFD}" type="slidenum">
              <a:rPr lang="en-US" altLang="zh-CN"/>
              <a:pPr/>
              <a:t>93</a:t>
            </a:fld>
            <a:endParaRPr lang="en-US" altLang="zh-CN" dirty="0"/>
          </a:p>
        </p:txBody>
      </p:sp>
      <p:sp>
        <p:nvSpPr>
          <p:cNvPr id="327686" name="Text Box 6"/>
          <p:cNvSpPr txBox="1">
            <a:spLocks noChangeArrowheads="1"/>
          </p:cNvSpPr>
          <p:nvPr/>
        </p:nvSpPr>
        <p:spPr bwMode="auto">
          <a:xfrm>
            <a:off x="179388" y="431453"/>
            <a:ext cx="8785225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2</a:t>
            </a:r>
            <a:r>
              <a:rPr lang="zh-CN" altLang="en-US" dirty="0">
                <a:solidFill>
                  <a:srgbClr val="FF3399"/>
                </a:solidFill>
              </a:rPr>
              <a:t>、浮点加减运算示例</a:t>
            </a:r>
          </a:p>
        </p:txBody>
      </p:sp>
      <p:sp>
        <p:nvSpPr>
          <p:cNvPr id="327687" name="Text Box 7"/>
          <p:cNvSpPr txBox="1">
            <a:spLocks noChangeArrowheads="1"/>
          </p:cNvSpPr>
          <p:nvPr/>
        </p:nvSpPr>
        <p:spPr bwMode="auto">
          <a:xfrm>
            <a:off x="179388" y="943560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例</a:t>
            </a:r>
            <a:r>
              <a:rPr lang="en-US" altLang="zh-CN" dirty="0">
                <a:solidFill>
                  <a:srgbClr val="990099"/>
                </a:solidFill>
              </a:rPr>
              <a:t>2—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9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4</a:t>
            </a:r>
            <a:r>
              <a:rPr lang="zh-CN" altLang="en-US" dirty="0">
                <a:solidFill>
                  <a:schemeClr val="tx1"/>
                </a:solidFill>
              </a:rPr>
              <a:t>位补码表示，运算时附加位为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位，运算采用双符号，尾数采用舍入法。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求</a:t>
            </a:r>
            <a:r>
              <a:rPr lang="en-US" altLang="zh-CN" dirty="0">
                <a:solidFill>
                  <a:schemeClr val="tx1"/>
                </a:solidFill>
              </a:rPr>
              <a:t>0.11011011×2</a:t>
            </a:r>
            <a:r>
              <a:rPr lang="en-US" altLang="zh-CN" baseline="30000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＋</a:t>
            </a:r>
            <a:r>
              <a:rPr lang="en-US" altLang="zh-CN" dirty="0">
                <a:solidFill>
                  <a:schemeClr val="tx1"/>
                </a:solidFill>
              </a:rPr>
              <a:t>(-0.10101100)×2</a:t>
            </a:r>
            <a:r>
              <a:rPr lang="en-US" altLang="zh-CN" baseline="30000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的浮点数。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327688" name="Text Box 8"/>
          <p:cNvSpPr txBox="1">
            <a:spLocks noChangeArrowheads="1"/>
          </p:cNvSpPr>
          <p:nvPr/>
        </p:nvSpPr>
        <p:spPr bwMode="auto">
          <a:xfrm>
            <a:off x="179388" y="234888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解：</a:t>
            </a:r>
            <a:r>
              <a:rPr lang="en-US" altLang="zh-CN" dirty="0">
                <a:solidFill>
                  <a:schemeClr val="tx1"/>
                </a:solidFill>
              </a:rPr>
              <a:t>[A]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010;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11011011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[B]</a:t>
            </a:r>
            <a:r>
              <a:rPr lang="zh-CN" altLang="en-US" baseline="-20000" dirty="0">
                <a:solidFill>
                  <a:schemeClr val="tx1"/>
                </a:solidFill>
              </a:rPr>
              <a:t>浮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</a:t>
            </a:r>
            <a:r>
              <a:rPr lang="en-US" altLang="zh-CN" dirty="0">
                <a:solidFill>
                  <a:schemeClr val="tx1"/>
                </a:solidFill>
              </a:rPr>
              <a:t>100;</a:t>
            </a:r>
            <a:r>
              <a:rPr lang="en-US" altLang="zh-CN" dirty="0"/>
              <a:t>1</a:t>
            </a:r>
            <a:r>
              <a:rPr lang="en-US" altLang="zh-CN" dirty="0">
                <a:solidFill>
                  <a:schemeClr val="tx1"/>
                </a:solidFill>
              </a:rPr>
              <a:t>01010100</a:t>
            </a:r>
          </a:p>
        </p:txBody>
      </p:sp>
      <p:sp>
        <p:nvSpPr>
          <p:cNvPr id="327689" name="Text Box 9"/>
          <p:cNvSpPr txBox="1">
            <a:spLocks noChangeArrowheads="1"/>
          </p:cNvSpPr>
          <p:nvPr/>
        </p:nvSpPr>
        <p:spPr bwMode="auto">
          <a:xfrm>
            <a:off x="179388" y="2909842"/>
            <a:ext cx="8964612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⑴对阶：</a:t>
            </a:r>
            <a:r>
              <a:rPr lang="en-US" altLang="zh-CN" spc="-100" dirty="0">
                <a:solidFill>
                  <a:schemeClr val="tx1"/>
                </a:solidFill>
              </a:rPr>
              <a:t>ΔE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|010</a:t>
            </a:r>
            <a:r>
              <a:rPr lang="zh-CN" altLang="en-US" spc="-100" dirty="0">
                <a:solidFill>
                  <a:schemeClr val="tx1"/>
                </a:solidFill>
              </a:rPr>
              <a:t>－</a:t>
            </a:r>
            <a:r>
              <a:rPr lang="en-US" altLang="zh-CN" spc="-100" dirty="0">
                <a:solidFill>
                  <a:schemeClr val="tx1"/>
                </a:solidFill>
              </a:rPr>
              <a:t>100|</a:t>
            </a:r>
            <a:r>
              <a:rPr lang="zh-CN" altLang="en-US" spc="-100" dirty="0">
                <a:solidFill>
                  <a:schemeClr val="tx1"/>
                </a:solidFill>
              </a:rPr>
              <a:t>＝</a:t>
            </a:r>
            <a:r>
              <a:rPr lang="en-US" altLang="zh-CN" spc="-100" dirty="0">
                <a:solidFill>
                  <a:schemeClr val="tx1"/>
                </a:solidFill>
              </a:rPr>
              <a:t>10</a:t>
            </a:r>
            <a:r>
              <a:rPr lang="zh-CN" altLang="en-US" spc="-100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max(E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,E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/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100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00.</a:t>
            </a:r>
            <a:r>
              <a:rPr lang="en-US" altLang="zh-CN" dirty="0">
                <a:solidFill>
                  <a:srgbClr val="990099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</a:rPr>
              <a:t>110110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11.01010100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00</a:t>
            </a:r>
          </a:p>
        </p:txBody>
      </p:sp>
      <p:sp>
        <p:nvSpPr>
          <p:cNvPr id="327690" name="Text Box 10"/>
          <p:cNvSpPr txBox="1">
            <a:spLocks noChangeArrowheads="1"/>
          </p:cNvSpPr>
          <p:nvPr/>
        </p:nvSpPr>
        <p:spPr bwMode="auto">
          <a:xfrm>
            <a:off x="179388" y="3925505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⑵尾数加减：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A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补＋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B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11.10001010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327691" name="AutoShape 11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8851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" name="Text Box 8"/>
          <p:cNvSpPr txBox="1">
            <a:spLocks noChangeArrowheads="1"/>
          </p:cNvSpPr>
          <p:nvPr/>
        </p:nvSpPr>
        <p:spPr bwMode="auto">
          <a:xfrm>
            <a:off x="179388" y="4501569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 </a:t>
            </a:r>
            <a:r>
              <a:rPr lang="zh-CN" altLang="en-US" dirty="0">
                <a:solidFill>
                  <a:schemeClr val="accent2"/>
                </a:solidFill>
              </a:rPr>
              <a:t>⑶尾数规格化：</a:t>
            </a:r>
            <a:r>
              <a:rPr lang="en-US" altLang="zh-CN" dirty="0">
                <a:solidFill>
                  <a:schemeClr val="tx1"/>
                </a:solidFill>
              </a:rPr>
              <a:t>|M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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|</a:t>
            </a:r>
            <a:r>
              <a:rPr lang="zh-CN" altLang="en-US" dirty="0">
                <a:solidFill>
                  <a:schemeClr val="tx1"/>
                </a:solidFill>
              </a:rPr>
              <a:t>＜</a:t>
            </a:r>
            <a:r>
              <a:rPr lang="en-US" altLang="zh-CN" dirty="0">
                <a:solidFill>
                  <a:schemeClr val="tx1"/>
                </a:solidFill>
              </a:rPr>
              <a:t>0.5</a:t>
            </a:r>
            <a:r>
              <a:rPr lang="zh-CN" altLang="en-US" dirty="0">
                <a:solidFill>
                  <a:schemeClr val="tx1"/>
                </a:solidFill>
              </a:rPr>
              <a:t>，需左规，</a:t>
            </a:r>
          </a:p>
          <a:p>
            <a:r>
              <a:rPr lang="zh-CN" altLang="en-US" dirty="0">
                <a:solidFill>
                  <a:schemeClr val="tx1"/>
                </a:solidFill>
              </a:rPr>
              <a:t>                  </a:t>
            </a:r>
            <a:r>
              <a:rPr lang="en-US" altLang="zh-CN" dirty="0">
                <a:solidFill>
                  <a:schemeClr val="tx1"/>
                </a:solidFill>
              </a:rPr>
              <a:t>[M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18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18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11.0001010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accent2"/>
                </a:solidFill>
              </a:rPr>
              <a:t>1</a:t>
            </a:r>
            <a:r>
              <a:rPr lang="en-US" altLang="zh-CN" dirty="0">
                <a:solidFill>
                  <a:schemeClr val="tx1"/>
                </a:solidFill>
              </a:rPr>
              <a:t>0</a:t>
            </a:r>
            <a:r>
              <a:rPr lang="zh-CN" altLang="en-US" dirty="0">
                <a:solidFill>
                  <a:schemeClr val="tx1"/>
                </a:solidFill>
              </a:rPr>
              <a:t>，</a:t>
            </a:r>
            <a:r>
              <a:rPr lang="en-US" altLang="zh-CN" dirty="0">
                <a:solidFill>
                  <a:schemeClr val="tx1"/>
                </a:solidFill>
              </a:rPr>
              <a:t>[E</a:t>
            </a:r>
            <a:r>
              <a:rPr lang="en-US" altLang="zh-CN" dirty="0">
                <a:solidFill>
                  <a:schemeClr val="tx1"/>
                </a:solidFill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Times New Roman" pitchFamily="18" charset="0"/>
              </a:rPr>
              <a:t>补</a:t>
            </a:r>
            <a:r>
              <a:rPr lang="zh-CN" altLang="en-US" dirty="0">
                <a:solidFill>
                  <a:schemeClr val="tx1"/>
                </a:solidFill>
              </a:rPr>
              <a:t>＝</a:t>
            </a:r>
            <a:r>
              <a:rPr lang="en-US" altLang="zh-CN" dirty="0">
                <a:solidFill>
                  <a:schemeClr val="tx1"/>
                </a:solidFill>
              </a:rPr>
              <a:t>00</a:t>
            </a:r>
            <a:r>
              <a:rPr lang="en-US" altLang="zh-CN" dirty="0">
                <a:solidFill>
                  <a:schemeClr val="tx1"/>
                </a:solidFill>
                <a:latin typeface="Times New Roman" pitchFamily="18" charset="0"/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011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6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6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6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7688" grpId="0"/>
      <p:bldP spid="327689" grpId="0"/>
      <p:bldP spid="327690" grpId="0"/>
      <p:bldP spid="13" grpId="0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E7680B-FE3D-429B-8905-1CA0379B1CA3}" type="slidenum">
              <a:rPr lang="en-US" altLang="zh-CN"/>
              <a:pPr/>
              <a:t>94</a:t>
            </a:fld>
            <a:endParaRPr lang="en-US" altLang="zh-CN" dirty="0"/>
          </a:p>
        </p:txBody>
      </p:sp>
      <p:sp>
        <p:nvSpPr>
          <p:cNvPr id="417797" name="Text Box 5"/>
          <p:cNvSpPr txBox="1">
            <a:spLocks noChangeArrowheads="1"/>
          </p:cNvSpPr>
          <p:nvPr/>
        </p:nvSpPr>
        <p:spPr bwMode="auto">
          <a:xfrm>
            <a:off x="179388" y="367496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⑷尾数舍入：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  <a:sym typeface="Symbol"/>
              </a:rPr>
              <a:t>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、附加位＝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，应选择舍</a:t>
            </a:r>
          </a:p>
          <a:p>
            <a:r>
              <a:rPr lang="zh-CN" altLang="en-US" dirty="0">
                <a:solidFill>
                  <a:srgbClr val="990099"/>
                </a:solidFill>
                <a:latin typeface="+mn-ea"/>
                <a:ea typeface="+mn-ea"/>
              </a:rPr>
              <a:t>                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11.00010101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00 011</a:t>
            </a:r>
          </a:p>
        </p:txBody>
      </p:sp>
      <p:sp>
        <p:nvSpPr>
          <p:cNvPr id="417798" name="Text Box 6"/>
          <p:cNvSpPr txBox="1">
            <a:spLocks noChangeArrowheads="1"/>
          </p:cNvSpPr>
          <p:nvPr/>
        </p:nvSpPr>
        <p:spPr bwMode="auto">
          <a:xfrm>
            <a:off x="179388" y="1375608"/>
            <a:ext cx="9217148" cy="952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⑸溢出判断：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符号＝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00</a:t>
            </a:r>
            <a:r>
              <a:rPr lang="zh-CN" altLang="en-US" dirty="0">
                <a:solidFill>
                  <a:schemeClr val="tx1"/>
                </a:solidFill>
                <a:latin typeface="+mn-ea"/>
                <a:ea typeface="+mn-ea"/>
              </a:rPr>
              <a:t>，不溢出，</a:t>
            </a:r>
            <a:endParaRPr lang="en-US" altLang="zh-CN" dirty="0">
              <a:solidFill>
                <a:schemeClr val="tx1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      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[M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1.00010101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[E</a:t>
            </a:r>
            <a:r>
              <a:rPr lang="en-US" altLang="zh-CN" spc="-50" baseline="-20000" dirty="0">
                <a:solidFill>
                  <a:schemeClr val="tx1"/>
                </a:solidFill>
                <a:latin typeface="+mn-ea"/>
                <a:ea typeface="+mn-ea"/>
              </a:rPr>
              <a:t>F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]</a:t>
            </a:r>
            <a:r>
              <a:rPr lang="zh-CN" altLang="en-US" spc="-50" baseline="-20000" dirty="0">
                <a:solidFill>
                  <a:schemeClr val="tx1"/>
                </a:solidFill>
                <a:latin typeface="+mn-ea"/>
                <a:ea typeface="+mn-ea"/>
              </a:rPr>
              <a:t>补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，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[F]</a:t>
            </a:r>
            <a:r>
              <a:rPr lang="zh-CN" altLang="en-US" spc="-50" baseline="-16000" dirty="0">
                <a:solidFill>
                  <a:schemeClr val="tx1"/>
                </a:solidFill>
                <a:latin typeface="+mn-ea"/>
                <a:ea typeface="+mn-ea"/>
              </a:rPr>
              <a:t>浮</a:t>
            </a:r>
            <a:r>
              <a:rPr lang="zh-CN" altLang="en-US" spc="-50" dirty="0">
                <a:solidFill>
                  <a:schemeClr val="tx1"/>
                </a:solidFill>
                <a:latin typeface="+mn-ea"/>
                <a:ea typeface="+mn-ea"/>
              </a:rPr>
              <a:t>＝</a:t>
            </a:r>
            <a:r>
              <a:rPr lang="en-US" altLang="zh-CN" spc="-50" dirty="0">
                <a:solidFill>
                  <a:schemeClr val="tx1"/>
                </a:solidFill>
                <a:latin typeface="+mn-ea"/>
                <a:ea typeface="+mn-ea"/>
              </a:rPr>
              <a:t>0011;100010101</a:t>
            </a:r>
          </a:p>
        </p:txBody>
      </p:sp>
      <p:sp>
        <p:nvSpPr>
          <p:cNvPr id="417801" name="Text Box 9"/>
          <p:cNvSpPr txBox="1">
            <a:spLocks noChangeArrowheads="1"/>
          </p:cNvSpPr>
          <p:nvPr/>
        </p:nvSpPr>
        <p:spPr bwMode="auto">
          <a:xfrm>
            <a:off x="179388" y="2455728"/>
            <a:ext cx="8785225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浮点数的尾数用</a:t>
            </a:r>
            <a:r>
              <a:rPr lang="en-US" altLang="zh-CN" dirty="0">
                <a:solidFill>
                  <a:schemeClr val="tx1"/>
                </a:solidFill>
              </a:rPr>
              <a:t>10</a:t>
            </a:r>
            <a:r>
              <a:rPr lang="zh-CN" altLang="en-US" dirty="0">
                <a:solidFill>
                  <a:schemeClr val="tx1"/>
                </a:solidFill>
              </a:rPr>
              <a:t>位补码、阶用</a:t>
            </a:r>
            <a:r>
              <a:rPr lang="en-US" altLang="zh-CN" dirty="0">
                <a:solidFill>
                  <a:schemeClr val="tx1"/>
                </a:solidFill>
              </a:rPr>
              <a:t>6</a:t>
            </a:r>
            <a:r>
              <a:rPr lang="zh-CN" altLang="en-US" dirty="0">
                <a:solidFill>
                  <a:schemeClr val="tx1"/>
                </a:solidFill>
              </a:rPr>
              <a:t>位移码表示，附加位为</a:t>
            </a:r>
            <a:r>
              <a:rPr lang="en-US" altLang="zh-CN" dirty="0">
                <a:solidFill>
                  <a:schemeClr val="tx1"/>
                </a:solidFill>
              </a:rPr>
              <a:t>2</a:t>
            </a:r>
            <a:r>
              <a:rPr lang="zh-CN" altLang="en-US" dirty="0">
                <a:solidFill>
                  <a:schemeClr val="tx1"/>
                </a:solidFill>
              </a:rPr>
              <a:t>位，采用单符号位运算，尾数采用舍入法。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en-US" altLang="zh-CN" dirty="0">
                <a:solidFill>
                  <a:schemeClr val="tx1"/>
                </a:solidFill>
              </a:rPr>
              <a:t>          </a:t>
            </a:r>
            <a:r>
              <a:rPr lang="zh-CN" altLang="en-US" dirty="0">
                <a:solidFill>
                  <a:schemeClr val="tx1"/>
                </a:solidFill>
              </a:rPr>
              <a:t>求</a:t>
            </a:r>
            <a:r>
              <a:rPr lang="en-US" altLang="zh-CN" dirty="0">
                <a:solidFill>
                  <a:schemeClr val="tx1"/>
                </a:solidFill>
              </a:rPr>
              <a:t>0.111101001×2</a:t>
            </a:r>
            <a:r>
              <a:rPr lang="en-US" altLang="zh-CN" baseline="30000" dirty="0">
                <a:solidFill>
                  <a:schemeClr val="tx1"/>
                </a:solidFill>
              </a:rPr>
              <a:t>12</a:t>
            </a:r>
            <a:r>
              <a:rPr lang="en-US" altLang="zh-CN" dirty="0">
                <a:solidFill>
                  <a:schemeClr val="tx1"/>
                </a:solidFill>
              </a:rPr>
              <a:t>+0.110010101×2</a:t>
            </a:r>
            <a:r>
              <a:rPr lang="en-US" altLang="zh-CN" baseline="30000" dirty="0">
                <a:solidFill>
                  <a:schemeClr val="tx1"/>
                </a:solidFill>
              </a:rPr>
              <a:t>8</a:t>
            </a:r>
            <a:r>
              <a:rPr lang="zh-CN" altLang="en-US" dirty="0">
                <a:solidFill>
                  <a:schemeClr val="tx1"/>
                </a:solidFill>
              </a:rPr>
              <a:t>的浮点数</a:t>
            </a:r>
          </a:p>
        </p:txBody>
      </p:sp>
      <p:sp>
        <p:nvSpPr>
          <p:cNvPr id="417802" name="AutoShape 10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5148411" y="6452989"/>
            <a:ext cx="287338" cy="28803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en-US" altLang="zh-CN" sz="1600" dirty="0">
                <a:solidFill>
                  <a:schemeClr val="bg2"/>
                </a:solidFill>
                <a:latin typeface="+mn-ea"/>
                <a:ea typeface="+mn-ea"/>
              </a:rPr>
              <a:t>91</a:t>
            </a:r>
            <a:endParaRPr lang="zh-CN" altLang="en-US" sz="1600" u="none" dirty="0">
              <a:solidFill>
                <a:schemeClr val="bg2"/>
              </a:solidFill>
              <a:latin typeface="+mn-ea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7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7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7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7798" grpId="0"/>
      <p:bldP spid="417801" grpId="0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FEF046-C5DA-4321-8B0D-6634E89CDC53}" type="slidenum">
              <a:rPr lang="en-US" altLang="zh-CN"/>
              <a:pPr/>
              <a:t>95</a:t>
            </a:fld>
            <a:endParaRPr lang="en-US" altLang="zh-CN"/>
          </a:p>
        </p:txBody>
      </p:sp>
      <p:sp>
        <p:nvSpPr>
          <p:cNvPr id="325634" name="Text Box 2"/>
          <p:cNvSpPr txBox="1">
            <a:spLocks noChangeArrowheads="1"/>
          </p:cNvSpPr>
          <p:nvPr/>
        </p:nvSpPr>
        <p:spPr bwMode="auto">
          <a:xfrm>
            <a:off x="179388" y="426730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3</a:t>
            </a:r>
            <a:r>
              <a:rPr lang="zh-CN" altLang="en-US" dirty="0">
                <a:solidFill>
                  <a:srgbClr val="FF3399"/>
                </a:solidFill>
              </a:rPr>
              <a:t>、浮点加减运算流程</a:t>
            </a:r>
          </a:p>
        </p:txBody>
      </p:sp>
      <p:grpSp>
        <p:nvGrpSpPr>
          <p:cNvPr id="93" name="组合 92"/>
          <p:cNvGrpSpPr/>
          <p:nvPr/>
        </p:nvGrpSpPr>
        <p:grpSpPr>
          <a:xfrm>
            <a:off x="251595" y="980594"/>
            <a:ext cx="8640885" cy="5400734"/>
            <a:chOff x="179512" y="836712"/>
            <a:chExt cx="8640885" cy="5400734"/>
          </a:xfrm>
        </p:grpSpPr>
        <p:sp>
          <p:nvSpPr>
            <p:cNvPr id="325704" name="Text Box 72"/>
            <p:cNvSpPr txBox="1">
              <a:spLocks noChangeArrowheads="1"/>
            </p:cNvSpPr>
            <p:nvPr/>
          </p:nvSpPr>
          <p:spPr bwMode="auto">
            <a:xfrm>
              <a:off x="3203773" y="1146110"/>
              <a:ext cx="2366415" cy="333288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求阶差</a:t>
              </a:r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</a:p>
          </p:txBody>
        </p:sp>
        <p:sp>
          <p:nvSpPr>
            <p:cNvPr id="325732" name="Text Box 100"/>
            <p:cNvSpPr txBox="1">
              <a:spLocks noChangeArrowheads="1"/>
            </p:cNvSpPr>
            <p:nvPr/>
          </p:nvSpPr>
          <p:spPr bwMode="auto">
            <a:xfrm>
              <a:off x="467544" y="1969985"/>
              <a:ext cx="3610199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3" name="直接箭头连接符 2"/>
            <p:cNvCxnSpPr/>
            <p:nvPr/>
          </p:nvCxnSpPr>
          <p:spPr bwMode="auto">
            <a:xfrm>
              <a:off x="3851920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9" name="直接箭头连接符 18"/>
            <p:cNvCxnSpPr/>
            <p:nvPr/>
          </p:nvCxnSpPr>
          <p:spPr bwMode="auto">
            <a:xfrm>
              <a:off x="4930899" y="867330"/>
              <a:ext cx="0" cy="288032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20" name="直接箭头连接符 19"/>
            <p:cNvCxnSpPr>
              <a:stCxn id="325704" idx="2"/>
              <a:endCxn id="21" idx="0"/>
            </p:cNvCxnSpPr>
            <p:nvPr/>
          </p:nvCxnSpPr>
          <p:spPr bwMode="auto">
            <a:xfrm>
              <a:off x="4386981" y="1479398"/>
              <a:ext cx="475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" name="AutoShape 55"/>
            <p:cNvSpPr>
              <a:spLocks noChangeArrowheads="1"/>
            </p:cNvSpPr>
            <p:nvPr/>
          </p:nvSpPr>
          <p:spPr bwMode="auto">
            <a:xfrm>
              <a:off x="3347441" y="1623414"/>
              <a:ext cx="2088580" cy="324036"/>
            </a:xfrm>
            <a:prstGeom prst="flowChartDecision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r>
                <a:rPr lang="en-US" altLang="zh-CN" sz="2000" dirty="0">
                  <a:solidFill>
                    <a:schemeClr val="tx1"/>
                  </a:solidFill>
                </a:rPr>
                <a:t>ΔE</a:t>
              </a:r>
              <a:r>
                <a:rPr lang="zh-CN" altLang="en-US" sz="2000" dirty="0">
                  <a:solidFill>
                    <a:schemeClr val="tx1"/>
                  </a:solidFill>
                </a:rPr>
                <a:t>＜</a:t>
              </a:r>
              <a:r>
                <a:rPr lang="en-US" altLang="zh-CN" sz="2000" dirty="0">
                  <a:solidFill>
                    <a:schemeClr val="tx1"/>
                  </a:solidFill>
                </a:rPr>
                <a:t>0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22" name="Text Box 100"/>
            <p:cNvSpPr txBox="1">
              <a:spLocks noChangeArrowheads="1"/>
            </p:cNvSpPr>
            <p:nvPr/>
          </p:nvSpPr>
          <p:spPr bwMode="auto">
            <a:xfrm>
              <a:off x="4715941" y="1974202"/>
              <a:ext cx="3672333" cy="360363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  <a:latin typeface="Times New Roman" pitchFamily="18" charset="0"/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</a:rPr>
                <a:t>×2</a:t>
              </a:r>
              <a:r>
                <a:rPr lang="en-US" altLang="zh-CN" sz="2000" baseline="30000" dirty="0">
                  <a:solidFill>
                    <a:schemeClr val="tx1"/>
                  </a:solidFill>
                </a:rPr>
                <a:t>-ΔE</a:t>
              </a:r>
              <a:endParaRPr lang="zh-CN" altLang="en-US" sz="2000" baseline="30000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23" name="直接箭头连接符 22"/>
            <p:cNvCxnSpPr>
              <a:stCxn id="21" idx="1"/>
              <a:endCxn id="325732" idx="0"/>
            </p:cNvCxnSpPr>
            <p:nvPr/>
          </p:nvCxnSpPr>
          <p:spPr bwMode="auto">
            <a:xfrm rot="10800000" flipV="1">
              <a:off x="2272645" y="1785431"/>
              <a:ext cx="1074797" cy="18455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6" name="直接箭头连接符 25"/>
            <p:cNvCxnSpPr>
              <a:stCxn id="21" idx="3"/>
              <a:endCxn id="22" idx="0"/>
            </p:cNvCxnSpPr>
            <p:nvPr/>
          </p:nvCxnSpPr>
          <p:spPr bwMode="auto">
            <a:xfrm>
              <a:off x="5436021" y="1785432"/>
              <a:ext cx="1116087" cy="18877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32" name="Line 121"/>
            <p:cNvSpPr>
              <a:spLocks noChangeShapeType="1"/>
            </p:cNvSpPr>
            <p:nvPr/>
          </p:nvSpPr>
          <p:spPr bwMode="auto">
            <a:xfrm flipV="1">
              <a:off x="2267744" y="2483366"/>
              <a:ext cx="42843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33" name="直接箭头连接符 32"/>
            <p:cNvCxnSpPr>
              <a:stCxn id="325732" idx="2"/>
            </p:cNvCxnSpPr>
            <p:nvPr/>
          </p:nvCxnSpPr>
          <p:spPr bwMode="auto">
            <a:xfrm flipH="1">
              <a:off x="2272643" y="2330348"/>
              <a:ext cx="1" cy="15301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36" name="直接箭头连接符 35"/>
            <p:cNvCxnSpPr>
              <a:stCxn id="22" idx="2"/>
              <a:endCxn id="32" idx="1"/>
            </p:cNvCxnSpPr>
            <p:nvPr/>
          </p:nvCxnSpPr>
          <p:spPr bwMode="auto">
            <a:xfrm flipH="1">
              <a:off x="6552107" y="2334565"/>
              <a:ext cx="1" cy="14880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42" name="Text Box 78"/>
            <p:cNvSpPr txBox="1">
              <a:spLocks noChangeArrowheads="1"/>
            </p:cNvSpPr>
            <p:nvPr/>
          </p:nvSpPr>
          <p:spPr bwMode="auto">
            <a:xfrm>
              <a:off x="3563814" y="5909155"/>
              <a:ext cx="1548066" cy="328291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得到结果</a:t>
              </a:r>
            </a:p>
          </p:txBody>
        </p:sp>
        <p:sp>
          <p:nvSpPr>
            <p:cNvPr id="89" name="AutoShape 55"/>
            <p:cNvSpPr>
              <a:spLocks noChangeArrowheads="1"/>
            </p:cNvSpPr>
            <p:nvPr/>
          </p:nvSpPr>
          <p:spPr bwMode="auto">
            <a:xfrm>
              <a:off x="5111880" y="4752431"/>
              <a:ext cx="1836309" cy="348078"/>
            </a:xfrm>
            <a:prstGeom prst="flowChartDecision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r"/>
              <a:r>
                <a:rPr lang="en-US" altLang="zh-CN" sz="2000" dirty="0">
                  <a:solidFill>
                    <a:schemeClr val="tx1"/>
                  </a:solidFill>
                </a:rPr>
                <a:t>|M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|</a:t>
              </a:r>
              <a:r>
                <a:rPr lang="zh-CN" altLang="en-US" sz="2000" dirty="0">
                  <a:solidFill>
                    <a:schemeClr val="tx1"/>
                  </a:solidFill>
                </a:rPr>
                <a:t>＞</a:t>
              </a:r>
              <a:r>
                <a:rPr lang="en-US" altLang="zh-CN" sz="2000" dirty="0">
                  <a:solidFill>
                    <a:schemeClr val="tx1"/>
                  </a:solidFill>
                </a:rPr>
                <a:t>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？</a:t>
              </a:r>
              <a:endParaRPr lang="zh-CN" altLang="en-US" sz="2000" dirty="0"/>
            </a:p>
          </p:txBody>
        </p:sp>
        <p:sp>
          <p:nvSpPr>
            <p:cNvPr id="90" name="Text Box 127"/>
            <p:cNvSpPr txBox="1">
              <a:spLocks noChangeArrowheads="1"/>
            </p:cNvSpPr>
            <p:nvPr/>
          </p:nvSpPr>
          <p:spPr bwMode="auto">
            <a:xfrm>
              <a:off x="5868069" y="518781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91" name="AutoShape 55"/>
            <p:cNvSpPr>
              <a:spLocks noChangeArrowheads="1"/>
            </p:cNvSpPr>
            <p:nvPr/>
          </p:nvSpPr>
          <p:spPr bwMode="auto">
            <a:xfrm>
              <a:off x="3275856" y="5286570"/>
              <a:ext cx="2087090" cy="356630"/>
            </a:xfrm>
            <a:prstGeom prst="flowChartDecision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溢出？</a:t>
              </a:r>
              <a:endParaRPr lang="zh-CN" altLang="en-US" sz="2000" dirty="0"/>
            </a:p>
          </p:txBody>
        </p:sp>
        <p:sp>
          <p:nvSpPr>
            <p:cNvPr id="111" name="Text Box 128"/>
            <p:cNvSpPr txBox="1">
              <a:spLocks noChangeArrowheads="1"/>
            </p:cNvSpPr>
            <p:nvPr/>
          </p:nvSpPr>
          <p:spPr bwMode="auto">
            <a:xfrm>
              <a:off x="3069629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113" name="Text Box 128"/>
            <p:cNvSpPr txBox="1">
              <a:spLocks noChangeArrowheads="1"/>
            </p:cNvSpPr>
            <p:nvPr/>
          </p:nvSpPr>
          <p:spPr bwMode="auto">
            <a:xfrm>
              <a:off x="5438675" y="154503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148" name="Text Box 103"/>
            <p:cNvSpPr txBox="1">
              <a:spLocks noChangeArrowheads="1"/>
            </p:cNvSpPr>
            <p:nvPr/>
          </p:nvSpPr>
          <p:spPr bwMode="auto">
            <a:xfrm>
              <a:off x="2699717" y="2628683"/>
              <a:ext cx="3312368" cy="360363"/>
            </a:xfrm>
            <a:prstGeom prst="rect">
              <a:avLst/>
            </a:prstGeom>
            <a:solidFill>
              <a:srgbClr val="FFCC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尾数加</a:t>
              </a:r>
              <a:r>
                <a:rPr lang="en-US" altLang="zh-CN" sz="2000" dirty="0">
                  <a:solidFill>
                    <a:schemeClr val="tx1"/>
                  </a:solidFill>
                </a:rPr>
                <a:t>(</a:t>
              </a:r>
              <a:r>
                <a:rPr lang="zh-CN" altLang="en-US" sz="2000" dirty="0">
                  <a:solidFill>
                    <a:schemeClr val="tx1"/>
                  </a:solidFill>
                </a:rPr>
                <a:t>减</a:t>
              </a:r>
              <a:r>
                <a:rPr lang="en-US" altLang="zh-CN" sz="2000" dirty="0">
                  <a:solidFill>
                    <a:schemeClr val="tx1"/>
                  </a:solidFill>
                </a:rPr>
                <a:t>)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A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B</a:t>
              </a:r>
              <a:endParaRPr lang="en-US" altLang="zh-CN" sz="2000" i="1" dirty="0">
                <a:solidFill>
                  <a:schemeClr val="tx1"/>
                </a:solidFill>
                <a:latin typeface="Times New Roman" pitchFamily="18" charset="0"/>
              </a:endParaRPr>
            </a:p>
          </p:txBody>
        </p:sp>
        <p:cxnSp>
          <p:nvCxnSpPr>
            <p:cNvPr id="149" name="直接箭头连接符 148"/>
            <p:cNvCxnSpPr>
              <a:endCxn id="148" idx="0"/>
            </p:cNvCxnSpPr>
            <p:nvPr/>
          </p:nvCxnSpPr>
          <p:spPr bwMode="auto">
            <a:xfrm flipH="1">
              <a:off x="4355901" y="248336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0" name="直接箭头连接符 149"/>
            <p:cNvCxnSpPr>
              <a:stCxn id="148" idx="2"/>
            </p:cNvCxnSpPr>
            <p:nvPr/>
          </p:nvCxnSpPr>
          <p:spPr bwMode="auto">
            <a:xfrm flipH="1">
              <a:off x="4355690" y="2989046"/>
              <a:ext cx="211" cy="203388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1" name="直接箭头连接符 150"/>
            <p:cNvCxnSpPr/>
            <p:nvPr/>
          </p:nvCxnSpPr>
          <p:spPr bwMode="auto">
            <a:xfrm>
              <a:off x="4355976" y="3198338"/>
              <a:ext cx="0" cy="30267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2" name="直接箭头连接符 79"/>
            <p:cNvCxnSpPr>
              <a:endCxn id="154" idx="0"/>
            </p:cNvCxnSpPr>
            <p:nvPr/>
          </p:nvCxnSpPr>
          <p:spPr bwMode="auto">
            <a:xfrm>
              <a:off x="1655664" y="3207072"/>
              <a:ext cx="0" cy="29393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53" name="直接箭头连接符 82"/>
            <p:cNvCxnSpPr>
              <a:stCxn id="164" idx="1"/>
              <a:endCxn id="155" idx="0"/>
            </p:cNvCxnSpPr>
            <p:nvPr/>
          </p:nvCxnSpPr>
          <p:spPr bwMode="auto">
            <a:xfrm>
              <a:off x="7056275" y="3192433"/>
              <a:ext cx="1" cy="29393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54" name="Text Box 127"/>
            <p:cNvSpPr txBox="1">
              <a:spLocks noChangeArrowheads="1"/>
            </p:cNvSpPr>
            <p:nvPr/>
          </p:nvSpPr>
          <p:spPr bwMode="auto">
            <a:xfrm>
              <a:off x="179512" y="3501008"/>
              <a:ext cx="2952304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&lt;&lt;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－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x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sp>
          <p:nvSpPr>
            <p:cNvPr id="155" name="Text Box 127"/>
            <p:cNvSpPr txBox="1">
              <a:spLocks noChangeArrowheads="1"/>
            </p:cNvSpPr>
            <p:nvPr/>
          </p:nvSpPr>
          <p:spPr bwMode="auto">
            <a:xfrm>
              <a:off x="5580112" y="3486370"/>
              <a:ext cx="2952328" cy="360040"/>
            </a:xfrm>
            <a:prstGeom prst="rect">
              <a:avLst/>
            </a:prstGeom>
            <a:solidFill>
              <a:srgbClr val="CC99FF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9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2000" dirty="0">
                  <a:solidFill>
                    <a:schemeClr val="tx1"/>
                  </a:solidFill>
                </a:rPr>
                <a:t>&gt;&gt;1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  <a:latin typeface="+mn-lt"/>
                </a:rPr>
                <a:t>＋</a:t>
              </a:r>
              <a:r>
                <a:rPr lang="en-US" altLang="zh-CN" sz="2000" dirty="0">
                  <a:solidFill>
                    <a:schemeClr val="tx1"/>
                  </a:solidFill>
                  <a:latin typeface="+mn-ea"/>
                  <a:ea typeface="+mn-ea"/>
                </a:rPr>
                <a:t>1</a:t>
              </a:r>
              <a:endParaRPr lang="en-US" altLang="zh-CN" sz="2000" baseline="-25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6" name="Text Box 70"/>
            <p:cNvSpPr txBox="1">
              <a:spLocks noChangeArrowheads="1"/>
            </p:cNvSpPr>
            <p:nvPr/>
          </p:nvSpPr>
          <p:spPr bwMode="auto">
            <a:xfrm>
              <a:off x="2987824" y="4125117"/>
              <a:ext cx="2735883" cy="360363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尾数舍入，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＋</a:t>
              </a:r>
              <a:r>
                <a:rPr lang="en-US" altLang="zh-CN" sz="2000" i="1" dirty="0">
                  <a:solidFill>
                    <a:schemeClr val="tx1"/>
                  </a:solidFill>
                  <a:latin typeface="+mn-lt"/>
                </a:rPr>
                <a:t>y</a:t>
              </a:r>
              <a:endParaRPr lang="zh-CN" altLang="en-US" sz="2000" dirty="0">
                <a:solidFill>
                  <a:schemeClr val="tx1"/>
                </a:solidFill>
                <a:latin typeface="+mn-ea"/>
                <a:ea typeface="+mn-ea"/>
              </a:endParaRPr>
            </a:p>
          </p:txBody>
        </p:sp>
        <p:sp>
          <p:nvSpPr>
            <p:cNvPr id="157" name="Text Box 128"/>
            <p:cNvSpPr txBox="1">
              <a:spLocks noChangeArrowheads="1"/>
            </p:cNvSpPr>
            <p:nvPr/>
          </p:nvSpPr>
          <p:spPr bwMode="auto">
            <a:xfrm>
              <a:off x="7040015" y="3126332"/>
              <a:ext cx="916361" cy="3482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＞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58" name="Text Box 128"/>
            <p:cNvSpPr txBox="1">
              <a:spLocks noChangeArrowheads="1"/>
            </p:cNvSpPr>
            <p:nvPr/>
          </p:nvSpPr>
          <p:spPr bwMode="auto">
            <a:xfrm>
              <a:off x="467544" y="3126331"/>
              <a:ext cx="1152129" cy="36004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</a:p>
          </p:txBody>
        </p:sp>
        <p:cxnSp>
          <p:nvCxnSpPr>
            <p:cNvPr id="159" name="直接箭头连接符 158"/>
            <p:cNvCxnSpPr/>
            <p:nvPr/>
          </p:nvCxnSpPr>
          <p:spPr bwMode="auto">
            <a:xfrm flipH="1">
              <a:off x="4355826" y="3990426"/>
              <a:ext cx="75" cy="145317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0" name="Line 121"/>
            <p:cNvSpPr>
              <a:spLocks noChangeShapeType="1"/>
            </p:cNvSpPr>
            <p:nvPr/>
          </p:nvSpPr>
          <p:spPr bwMode="auto">
            <a:xfrm>
              <a:off x="1655664" y="4005064"/>
              <a:ext cx="540061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1" name="直接箭头连接符 160"/>
            <p:cNvCxnSpPr>
              <a:stCxn id="154" idx="2"/>
              <a:endCxn id="160" idx="0"/>
            </p:cNvCxnSpPr>
            <p:nvPr/>
          </p:nvCxnSpPr>
          <p:spPr bwMode="auto">
            <a:xfrm>
              <a:off x="1655664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2" name="直接箭头连接符 161"/>
            <p:cNvCxnSpPr>
              <a:stCxn id="155" idx="2"/>
              <a:endCxn id="160" idx="1"/>
            </p:cNvCxnSpPr>
            <p:nvPr/>
          </p:nvCxnSpPr>
          <p:spPr bwMode="auto">
            <a:xfrm>
              <a:off x="7056276" y="3846410"/>
              <a:ext cx="0" cy="1586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63" name="Text Box 128"/>
            <p:cNvSpPr txBox="1">
              <a:spLocks noChangeArrowheads="1"/>
            </p:cNvSpPr>
            <p:nvPr/>
          </p:nvSpPr>
          <p:spPr bwMode="auto">
            <a:xfrm>
              <a:off x="2843733" y="3192433"/>
              <a:ext cx="1512168" cy="29393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0.5</a:t>
              </a:r>
              <a:r>
                <a:rPr lang="zh-CN" altLang="en-US" sz="1800" dirty="0">
                  <a:solidFill>
                    <a:schemeClr val="tx1"/>
                  </a:solidFill>
                </a:rPr>
                <a:t>≤</a:t>
              </a:r>
              <a:r>
                <a:rPr lang="en-US" altLang="zh-CN" sz="1800" dirty="0">
                  <a:solidFill>
                    <a:schemeClr val="tx1"/>
                  </a:solidFill>
                </a:rPr>
                <a:t>|M</a:t>
              </a:r>
              <a:r>
                <a:rPr lang="en-US" altLang="zh-CN" sz="18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F</a:t>
              </a:r>
              <a:r>
                <a:rPr lang="en-US" altLang="zh-CN" sz="1800" dirty="0">
                  <a:solidFill>
                    <a:schemeClr val="tx1"/>
                  </a:solidFill>
                </a:rPr>
                <a:t>|</a:t>
              </a:r>
              <a:r>
                <a:rPr lang="zh-CN" altLang="en-US" sz="1800" dirty="0">
                  <a:solidFill>
                    <a:schemeClr val="tx1"/>
                  </a:solidFill>
                </a:rPr>
                <a:t>＜</a:t>
              </a:r>
              <a:r>
                <a:rPr lang="en-US" altLang="zh-CN" sz="1800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64" name="Line 121"/>
            <p:cNvSpPr>
              <a:spLocks noChangeShapeType="1"/>
            </p:cNvSpPr>
            <p:nvPr/>
          </p:nvSpPr>
          <p:spPr bwMode="auto">
            <a:xfrm flipV="1">
              <a:off x="1655664" y="3192433"/>
              <a:ext cx="5400611" cy="1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med" len="med"/>
            </a:ln>
            <a:effectLst/>
          </p:spPr>
          <p:txBody>
            <a:bodyPr lIns="18000" tIns="10800" rIns="18000" bIns="10800"/>
            <a:lstStyle/>
            <a:p>
              <a:endParaRPr lang="zh-CN" altLang="en-US"/>
            </a:p>
          </p:txBody>
        </p:sp>
        <p:cxnSp>
          <p:nvCxnSpPr>
            <p:cNvPr id="165" name="直接箭头连接符 164"/>
            <p:cNvCxnSpPr>
              <a:stCxn id="156" idx="2"/>
              <a:endCxn id="89" idx="0"/>
            </p:cNvCxnSpPr>
            <p:nvPr/>
          </p:nvCxnSpPr>
          <p:spPr bwMode="auto">
            <a:xfrm rot="16200000" flipH="1">
              <a:off x="5059425" y="3781820"/>
              <a:ext cx="266951" cy="1674269"/>
            </a:xfrm>
            <a:prstGeom prst="bentConnector3">
              <a:avLst>
                <a:gd name="adj1" fmla="val 50000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67" name="直接箭头连接符 166"/>
            <p:cNvCxnSpPr>
              <a:stCxn id="89" idx="3"/>
              <a:endCxn id="90" idx="0"/>
            </p:cNvCxnSpPr>
            <p:nvPr/>
          </p:nvCxnSpPr>
          <p:spPr bwMode="auto">
            <a:xfrm>
              <a:off x="6948189" y="4926470"/>
              <a:ext cx="396044" cy="26134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76" name="Text Box 128"/>
            <p:cNvSpPr txBox="1">
              <a:spLocks noChangeArrowheads="1"/>
            </p:cNvSpPr>
            <p:nvPr/>
          </p:nvSpPr>
          <p:spPr bwMode="auto">
            <a:xfrm>
              <a:off x="687618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cxnSp>
          <p:nvCxnSpPr>
            <p:cNvPr id="177" name="直接箭头连接符 176"/>
            <p:cNvCxnSpPr>
              <a:stCxn id="89" idx="1"/>
              <a:endCxn id="91" idx="0"/>
            </p:cNvCxnSpPr>
            <p:nvPr/>
          </p:nvCxnSpPr>
          <p:spPr bwMode="auto">
            <a:xfrm rot="10800000" flipV="1">
              <a:off x="4319402" y="4926470"/>
              <a:ext cx="792479" cy="360100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180" name="直接箭头连接符 166"/>
            <p:cNvCxnSpPr>
              <a:stCxn id="90" idx="2"/>
            </p:cNvCxnSpPr>
            <p:nvPr/>
          </p:nvCxnSpPr>
          <p:spPr bwMode="auto">
            <a:xfrm rot="5400000" flipH="1">
              <a:off x="5619424" y="3823041"/>
              <a:ext cx="424712" cy="3024906"/>
            </a:xfrm>
            <a:prstGeom prst="bentConnector4">
              <a:avLst>
                <a:gd name="adj1" fmla="val -31896"/>
                <a:gd name="adj2" fmla="val 58446"/>
              </a:avLst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193" name="Text Box 80"/>
            <p:cNvSpPr txBox="1">
              <a:spLocks noChangeArrowheads="1"/>
            </p:cNvSpPr>
            <p:nvPr/>
          </p:nvSpPr>
          <p:spPr bwMode="auto">
            <a:xfrm>
              <a:off x="1619597" y="5907568"/>
              <a:ext cx="1440979" cy="329744"/>
            </a:xfrm>
            <a:prstGeom prst="rect">
              <a:avLst/>
            </a:prstGeom>
            <a:solidFill>
              <a:srgbClr val="FFCC99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置溢出标志</a:t>
              </a:r>
            </a:p>
          </p:txBody>
        </p:sp>
        <p:cxnSp>
          <p:nvCxnSpPr>
            <p:cNvPr id="195" name="直接箭头连接符 176"/>
            <p:cNvCxnSpPr>
              <a:stCxn id="91" idx="2"/>
              <a:endCxn id="42" idx="0"/>
            </p:cNvCxnSpPr>
            <p:nvPr/>
          </p:nvCxnSpPr>
          <p:spPr bwMode="auto">
            <a:xfrm>
              <a:off x="4319401" y="5643200"/>
              <a:ext cx="18446" cy="26595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201" name="直接箭头连接符 176"/>
            <p:cNvCxnSpPr>
              <a:stCxn id="91" idx="1"/>
              <a:endCxn id="193" idx="0"/>
            </p:cNvCxnSpPr>
            <p:nvPr/>
          </p:nvCxnSpPr>
          <p:spPr bwMode="auto">
            <a:xfrm rot="10800000" flipV="1">
              <a:off x="2340088" y="5464884"/>
              <a:ext cx="935769" cy="442683"/>
            </a:xfrm>
            <a:prstGeom prst="bentConnector2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213" name="Text Box 128"/>
            <p:cNvSpPr txBox="1">
              <a:spLocks noChangeArrowheads="1"/>
            </p:cNvSpPr>
            <p:nvPr/>
          </p:nvSpPr>
          <p:spPr bwMode="auto">
            <a:xfrm>
              <a:off x="4879701" y="4653671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43" name="Text Box 128"/>
            <p:cNvSpPr txBox="1">
              <a:spLocks noChangeArrowheads="1"/>
            </p:cNvSpPr>
            <p:nvPr/>
          </p:nvSpPr>
          <p:spPr bwMode="auto">
            <a:xfrm>
              <a:off x="3059757" y="5199617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</a:p>
          </p:txBody>
        </p:sp>
        <p:sp>
          <p:nvSpPr>
            <p:cNvPr id="247" name="Text Box 128"/>
            <p:cNvSpPr txBox="1">
              <a:spLocks noChangeArrowheads="1"/>
            </p:cNvSpPr>
            <p:nvPr/>
          </p:nvSpPr>
          <p:spPr bwMode="auto">
            <a:xfrm>
              <a:off x="4067869" y="5619858"/>
              <a:ext cx="268288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N</a:t>
              </a:r>
            </a:p>
          </p:txBody>
        </p:sp>
        <p:sp>
          <p:nvSpPr>
            <p:cNvPr id="250" name="Text Box 128"/>
            <p:cNvSpPr txBox="1">
              <a:spLocks noChangeArrowheads="1"/>
            </p:cNvSpPr>
            <p:nvPr/>
          </p:nvSpPr>
          <p:spPr bwMode="auto">
            <a:xfrm>
              <a:off x="2676163" y="836712"/>
              <a:ext cx="1175682" cy="2762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A=M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A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A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1" name="Text Box 128"/>
            <p:cNvSpPr txBox="1">
              <a:spLocks noChangeArrowheads="1"/>
            </p:cNvSpPr>
            <p:nvPr/>
          </p:nvSpPr>
          <p:spPr bwMode="auto">
            <a:xfrm>
              <a:off x="4931965" y="836712"/>
              <a:ext cx="1175682" cy="2850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B=M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B</a:t>
              </a:r>
              <a:r>
                <a:rPr lang="en-US" altLang="zh-CN" sz="1800" dirty="0">
                  <a:solidFill>
                    <a:schemeClr val="tx1"/>
                  </a:solidFill>
                </a:rPr>
                <a:t>×2</a:t>
              </a:r>
              <a:r>
                <a:rPr lang="en-US" altLang="zh-CN" sz="1800" baseline="30000" dirty="0">
                  <a:solidFill>
                    <a:schemeClr val="tx1"/>
                  </a:solidFill>
                </a:rPr>
                <a:t>E</a:t>
              </a:r>
              <a:r>
                <a:rPr lang="en-US" altLang="zh-CN" sz="1600" baseline="26000" dirty="0">
                  <a:solidFill>
                    <a:schemeClr val="tx1"/>
                  </a:solidFill>
                </a:rPr>
                <a:t>B</a:t>
              </a:r>
              <a:endParaRPr lang="en-US" altLang="zh-CN" sz="1800" baseline="26000" dirty="0">
                <a:solidFill>
                  <a:schemeClr val="tx1"/>
                </a:solidFill>
              </a:endParaRPr>
            </a:p>
          </p:txBody>
        </p:sp>
        <p:sp>
          <p:nvSpPr>
            <p:cNvPr id="253" name="Text Box 127"/>
            <p:cNvSpPr txBox="1">
              <a:spLocks noChangeArrowheads="1"/>
            </p:cNvSpPr>
            <p:nvPr/>
          </p:nvSpPr>
          <p:spPr bwMode="auto">
            <a:xfrm>
              <a:off x="3275856" y="3501008"/>
              <a:ext cx="2194520" cy="360040"/>
            </a:xfrm>
            <a:prstGeom prst="rect">
              <a:avLst/>
            </a:prstGeom>
            <a:noFill/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lIns="18000" tIns="10800" rIns="18000" bIns="10800" anchor="ctr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M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，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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r>
                <a:rPr lang="zh-CN" altLang="en-US" sz="2000" dirty="0">
                  <a:solidFill>
                    <a:schemeClr val="tx1"/>
                  </a:solidFill>
                </a:rPr>
                <a:t>＝</a:t>
              </a:r>
              <a:r>
                <a:rPr lang="en-US" altLang="zh-CN" sz="2000" dirty="0">
                  <a:solidFill>
                    <a:schemeClr val="tx1"/>
                  </a:solidFill>
                </a:rPr>
                <a:t>E</a:t>
              </a:r>
              <a:r>
                <a:rPr lang="en-US" altLang="zh-CN" sz="2000" dirty="0">
                  <a:solidFill>
                    <a:schemeClr val="tx1"/>
                  </a:solidFill>
                  <a:sym typeface="Symbol"/>
                </a:rPr>
                <a:t></a:t>
              </a:r>
              <a:r>
                <a:rPr lang="en-US" altLang="zh-CN" sz="2000" baseline="-16000" dirty="0">
                  <a:solidFill>
                    <a:schemeClr val="tx1"/>
                  </a:solidFill>
                </a:rPr>
                <a:t>F</a:t>
              </a:r>
              <a:endParaRPr lang="en-US" altLang="zh-CN" sz="2000" i="1" baseline="-25000" dirty="0">
                <a:solidFill>
                  <a:schemeClr val="tx1"/>
                </a:solidFill>
                <a:latin typeface="+mn-lt"/>
              </a:endParaRPr>
            </a:p>
          </p:txBody>
        </p:sp>
        <p:cxnSp>
          <p:nvCxnSpPr>
            <p:cNvPr id="255" name="直接箭头连接符 254"/>
            <p:cNvCxnSpPr/>
            <p:nvPr/>
          </p:nvCxnSpPr>
          <p:spPr bwMode="auto">
            <a:xfrm>
              <a:off x="4355976" y="3861048"/>
              <a:ext cx="0" cy="14401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</p:grpSp>
      <p:sp>
        <p:nvSpPr>
          <p:cNvPr id="55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16200000">
            <a:off x="7452669" y="6164956"/>
            <a:ext cx="287337" cy="864098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回目录</a:t>
            </a:r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Text Box 7"/>
          <p:cNvSpPr txBox="1">
            <a:spLocks noChangeArrowheads="1"/>
          </p:cNvSpPr>
          <p:nvPr/>
        </p:nvSpPr>
        <p:spPr bwMode="auto">
          <a:xfrm>
            <a:off x="179512" y="4620577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练习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利用</a:t>
            </a:r>
            <a:r>
              <a:rPr lang="zh-CN" altLang="en-US" u="sng" dirty="0">
                <a:solidFill>
                  <a:schemeClr val="tx1"/>
                </a:solidFill>
              </a:rPr>
              <a:t>上述器件</a:t>
            </a:r>
            <a:r>
              <a:rPr lang="zh-CN" altLang="en-US" dirty="0">
                <a:solidFill>
                  <a:schemeClr val="tx1"/>
                </a:solidFill>
              </a:rPr>
              <a:t>及门电路，设计如下功能的电路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>
                <a:solidFill>
                  <a:schemeClr val="tx1"/>
                </a:solidFill>
              </a:rPr>
              <a:t>        ⑴</a:t>
            </a:r>
            <a:r>
              <a:rPr lang="en-US" altLang="zh-CN" dirty="0">
                <a:solidFill>
                  <a:schemeClr val="tx1"/>
                </a:solidFill>
              </a:rPr>
              <a:t>               </a:t>
            </a:r>
            <a:r>
              <a:rPr lang="zh-CN" altLang="en-US" dirty="0">
                <a:solidFill>
                  <a:schemeClr val="tx1"/>
                </a:solidFill>
              </a:rPr>
              <a:t>⑵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96</a:t>
            </a:fld>
            <a:endParaRPr lang="en-US" altLang="zh-CN" dirty="0"/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838200" y="251937"/>
            <a:ext cx="74676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2800" dirty="0">
                <a:solidFill>
                  <a:schemeClr val="tx1"/>
                </a:solidFill>
              </a:rPr>
              <a:t>§2.6 </a:t>
            </a:r>
            <a:r>
              <a:rPr lang="zh-CN" altLang="en-US" sz="2800" dirty="0">
                <a:solidFill>
                  <a:schemeClr val="tx1"/>
                </a:solidFill>
              </a:rPr>
              <a:t>运算器的组成</a:t>
            </a:r>
            <a:endParaRPr lang="en-US" altLang="zh-CN" sz="2800" dirty="0">
              <a:solidFill>
                <a:schemeClr val="tx1"/>
              </a:solidFill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179388" y="1340768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一、常用数字逻辑电路</a:t>
            </a:r>
          </a:p>
        </p:txBody>
      </p:sp>
      <p:sp>
        <p:nvSpPr>
          <p:cNvPr id="5" name="Text Box 7"/>
          <p:cNvSpPr txBox="1">
            <a:spLocks noChangeArrowheads="1"/>
          </p:cNvSpPr>
          <p:nvPr/>
        </p:nvSpPr>
        <p:spPr bwMode="auto">
          <a:xfrm>
            <a:off x="179388" y="1835709"/>
            <a:ext cx="8785225" cy="9750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*组合逻辑电路：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操作单元</a:t>
            </a:r>
            <a:r>
              <a:rPr lang="zh-CN" altLang="en-US" dirty="0">
                <a:solidFill>
                  <a:schemeClr val="tx1"/>
                </a:solidFill>
              </a:rPr>
              <a:t>，输出＝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>
                <a:solidFill>
                  <a:schemeClr val="tx1"/>
                </a:solidFill>
                <a:latin typeface="+mn-ea"/>
                <a:ea typeface="+mn-ea"/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pPr>
              <a:lnSpc>
                <a:spcPct val="114000"/>
              </a:lnSpc>
            </a:pPr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三态门、译码器、数据选择器、加法器等    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(P48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  <a:latin typeface="+mn-lt"/>
              </a:rPr>
              <a:t>~</a:t>
            </a:r>
            <a:r>
              <a:rPr lang="en-US" altLang="zh-CN" sz="1800" dirty="0">
                <a:solidFill>
                  <a:schemeClr val="bg1">
                    <a:lumMod val="75000"/>
                  </a:schemeClr>
                </a:solidFill>
              </a:rPr>
              <a:t>)</a:t>
            </a:r>
            <a:endParaRPr lang="en-US" altLang="zh-CN" dirty="0">
              <a:solidFill>
                <a:schemeClr val="bg1">
                  <a:lumMod val="75000"/>
                </a:schemeClr>
              </a:solidFill>
            </a:endParaRPr>
          </a:p>
        </p:txBody>
      </p:sp>
      <p:graphicFrame>
        <p:nvGraphicFramePr>
          <p:cNvPr id="6" name="表格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150545"/>
              </p:ext>
            </p:extLst>
          </p:nvPr>
        </p:nvGraphicFramePr>
        <p:xfrm>
          <a:off x="1259632" y="2851372"/>
          <a:ext cx="7560840" cy="17089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1236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2819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8032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功能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输入信号线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输出信号线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727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三态门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输出</a:t>
                      </a:r>
                      <a:r>
                        <a:rPr lang="zh-CN" altLang="en-US" sz="2000" b="1" i="0" dirty="0">
                          <a:solidFill>
                            <a:srgbClr val="990099"/>
                          </a:solidFill>
                        </a:rPr>
                        <a:t>三种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状态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G</a:t>
                      </a:r>
                      <a:endParaRPr lang="zh-CN" altLang="en-US" sz="2000" b="1" i="1" dirty="0">
                        <a:solidFill>
                          <a:schemeClr val="accent2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651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译码器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每个编码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都有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不同的电位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E</a:t>
                      </a:r>
                      <a:endParaRPr lang="zh-CN" altLang="en-US" sz="2000" b="1" i="1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2000" b="1" kern="1200" baseline="-160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r>
                        <a:rPr lang="en-US" altLang="zh-CN" sz="2000" b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~</a:t>
                      </a:r>
                      <a:r>
                        <a:rPr lang="en-US" altLang="zh-CN" sz="2000" b="1" i="1" kern="12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Y</a:t>
                      </a:r>
                      <a:r>
                        <a:rPr lang="en-US" altLang="zh-CN" sz="2000" b="1" kern="1200" baseline="-16000" dirty="0">
                          <a:solidFill>
                            <a:schemeClr val="accent2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4575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选择器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从多个输入中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选择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一个输出</a:t>
                      </a: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altLang="zh-CN" sz="2000" b="1" baseline="-16000" dirty="0">
                          <a:solidFill>
                            <a:schemeClr val="accent2"/>
                          </a:solidFill>
                        </a:rPr>
                        <a:t>2</a:t>
                      </a:r>
                      <a:r>
                        <a:rPr lang="en-US" altLang="zh-CN" sz="2000" b="1" dirty="0">
                          <a:solidFill>
                            <a:schemeClr val="accent2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accent2"/>
                          </a:solidFill>
                        </a:rPr>
                        <a:t>S</a:t>
                      </a:r>
                      <a:r>
                        <a:rPr lang="en-US" altLang="zh-CN" sz="2000" b="1" baseline="-16000" dirty="0">
                          <a:solidFill>
                            <a:schemeClr val="accent2"/>
                          </a:solidFill>
                        </a:rPr>
                        <a:t>0</a:t>
                      </a:r>
                      <a:endParaRPr lang="zh-CN" altLang="en-US" sz="2000" b="1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Y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8792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加法器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  <a:latin typeface="+mn-ea"/>
                          <a:ea typeface="+mn-ea"/>
                        </a:rPr>
                        <a:t>进行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  <a:latin typeface="+mn-ea"/>
                          <a:ea typeface="+mn-ea"/>
                        </a:rPr>
                        <a:t>全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加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运算</a:t>
                      </a:r>
                      <a:endParaRPr lang="zh-CN" altLang="en-US" sz="2000" b="1" dirty="0">
                        <a:solidFill>
                          <a:schemeClr val="tx1"/>
                        </a:solidFill>
                        <a:latin typeface="+mn-ea"/>
                        <a:ea typeface="+mn-ea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A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err="1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</a:rPr>
                        <a:t>i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  <a:latin typeface="+mn-ea"/>
                          <a:ea typeface="+mn-ea"/>
                        </a:rPr>
                        <a:t>n</a:t>
                      </a:r>
                      <a:endParaRPr lang="zh-CN" altLang="en-US" sz="2000" b="1" i="0" kern="1200" baseline="-160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F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 err="1">
                          <a:solidFill>
                            <a:schemeClr val="accent2"/>
                          </a:solidFill>
                        </a:rPr>
                        <a:t>C</a:t>
                      </a:r>
                      <a:r>
                        <a:rPr lang="en-US" altLang="zh-CN" sz="2000" b="1" i="0" baseline="-16000" dirty="0" err="1">
                          <a:solidFill>
                            <a:schemeClr val="accent2"/>
                          </a:solidFill>
                        </a:rPr>
                        <a:t>out</a:t>
                      </a:r>
                      <a:endParaRPr lang="zh-CN" altLang="en-US" sz="2000" b="1" i="0" kern="1200" dirty="0">
                        <a:solidFill>
                          <a:schemeClr val="accent2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08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55" name="AutoShape 437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0800000">
            <a:off x="2915816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" name="矩形 13"/>
          <p:cNvSpPr/>
          <p:nvPr/>
        </p:nvSpPr>
        <p:spPr bwMode="auto">
          <a:xfrm>
            <a:off x="6156176" y="3209090"/>
            <a:ext cx="504056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6660232" y="3543192"/>
            <a:ext cx="1512168" cy="313970"/>
            <a:chOff x="6645885" y="3259046"/>
            <a:chExt cx="1512168" cy="313970"/>
          </a:xfrm>
        </p:grpSpPr>
        <p:sp>
          <p:nvSpPr>
            <p:cNvPr id="20" name="矩形 19"/>
            <p:cNvSpPr/>
            <p:nvPr/>
          </p:nvSpPr>
          <p:spPr bwMode="auto">
            <a:xfrm>
              <a:off x="6645885" y="3259046"/>
              <a:ext cx="504056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③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1" name="矩形 20"/>
            <p:cNvSpPr/>
            <p:nvPr/>
          </p:nvSpPr>
          <p:spPr bwMode="auto">
            <a:xfrm>
              <a:off x="7452320" y="3259046"/>
              <a:ext cx="70573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②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22" name="矩形 21"/>
          <p:cNvSpPr/>
          <p:nvPr/>
        </p:nvSpPr>
        <p:spPr bwMode="auto">
          <a:xfrm>
            <a:off x="6660232" y="3903232"/>
            <a:ext cx="657751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④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6588224" y="4230614"/>
            <a:ext cx="1800200" cy="313970"/>
            <a:chOff x="6588224" y="3979126"/>
            <a:chExt cx="1800200" cy="313970"/>
          </a:xfrm>
        </p:grpSpPr>
        <p:sp>
          <p:nvSpPr>
            <p:cNvPr id="24" name="矩形 23"/>
            <p:cNvSpPr/>
            <p:nvPr/>
          </p:nvSpPr>
          <p:spPr bwMode="auto">
            <a:xfrm>
              <a:off x="6588224" y="3979126"/>
              <a:ext cx="576064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⑤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25" name="矩形 24"/>
            <p:cNvSpPr/>
            <p:nvPr/>
          </p:nvSpPr>
          <p:spPr bwMode="auto">
            <a:xfrm>
              <a:off x="7884369" y="3979126"/>
              <a:ext cx="504055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⑥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19" name="Text Box 9"/>
          <p:cNvSpPr txBox="1">
            <a:spLocks noChangeArrowheads="1"/>
          </p:cNvSpPr>
          <p:nvPr/>
        </p:nvSpPr>
        <p:spPr bwMode="auto">
          <a:xfrm>
            <a:off x="179512" y="825242"/>
            <a:ext cx="8785225" cy="5155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sz="2200" dirty="0">
                <a:solidFill>
                  <a:srgbClr val="FF3399"/>
                </a:solidFill>
              </a:rPr>
              <a:t> ※</a:t>
            </a:r>
            <a:r>
              <a:rPr lang="zh-CN" altLang="en-US" sz="2200" dirty="0">
                <a:solidFill>
                  <a:srgbClr val="FF3399"/>
                </a:solidFill>
              </a:rPr>
              <a:t>主要内容：</a:t>
            </a:r>
            <a:r>
              <a:rPr lang="en-US" altLang="zh-CN" sz="2200" dirty="0">
                <a:solidFill>
                  <a:schemeClr val="tx1"/>
                </a:solidFill>
              </a:rPr>
              <a:t>ALU</a:t>
            </a:r>
            <a:r>
              <a:rPr lang="zh-CN" altLang="en-US" sz="2200" dirty="0">
                <a:solidFill>
                  <a:schemeClr val="tx1"/>
                </a:solidFill>
              </a:rPr>
              <a:t>的组成、运算器的组成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zh-CN" altLang="en-US" sz="1800" dirty="0">
                <a:solidFill>
                  <a:schemeClr val="tx1"/>
                </a:solidFill>
              </a:rPr>
              <a:t>部件</a:t>
            </a:r>
            <a:r>
              <a:rPr lang="en-US" altLang="zh-CN" sz="1800" dirty="0">
                <a:solidFill>
                  <a:schemeClr val="tx1"/>
                </a:solidFill>
              </a:rPr>
              <a:t>/</a:t>
            </a:r>
            <a:r>
              <a:rPr lang="zh-CN" altLang="en-US" sz="1800" dirty="0">
                <a:solidFill>
                  <a:schemeClr val="tx1"/>
                </a:solidFill>
              </a:rPr>
              <a:t>互连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  <p:grpSp>
        <p:nvGrpSpPr>
          <p:cNvPr id="51" name="组合 50"/>
          <p:cNvGrpSpPr/>
          <p:nvPr/>
        </p:nvGrpSpPr>
        <p:grpSpPr>
          <a:xfrm>
            <a:off x="4644008" y="5157192"/>
            <a:ext cx="4248472" cy="1224136"/>
            <a:chOff x="2771800" y="3501008"/>
            <a:chExt cx="4248472" cy="1224136"/>
          </a:xfrm>
        </p:grpSpPr>
        <p:sp>
          <p:nvSpPr>
            <p:cNvPr id="52" name="Text Box 419"/>
            <p:cNvSpPr txBox="1">
              <a:spLocks noChangeArrowheads="1"/>
            </p:cNvSpPr>
            <p:nvPr/>
          </p:nvSpPr>
          <p:spPr bwMode="auto">
            <a:xfrm>
              <a:off x="4283968" y="3501008"/>
              <a:ext cx="720080" cy="576064"/>
            </a:xfrm>
            <a:prstGeom prst="rect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90000"/>
                </a:lnSpc>
              </a:pPr>
              <a:r>
                <a:rPr lang="zh-CN" altLang="en-US" sz="1800" b="1" dirty="0">
                  <a:solidFill>
                    <a:schemeClr val="tx1"/>
                  </a:solidFill>
                </a:rPr>
                <a:t>血型配对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cxnSp>
          <p:nvCxnSpPr>
            <p:cNvPr id="53" name="直接箭头连接符 52"/>
            <p:cNvCxnSpPr/>
            <p:nvPr/>
          </p:nvCxnSpPr>
          <p:spPr bwMode="auto">
            <a:xfrm>
              <a:off x="3995936" y="3675504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4" name="直接箭头连接符 53"/>
            <p:cNvCxnSpPr/>
            <p:nvPr/>
          </p:nvCxnSpPr>
          <p:spPr bwMode="auto">
            <a:xfrm>
              <a:off x="3995936" y="3963536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>
              <a:off x="5004048" y="3789040"/>
              <a:ext cx="288032" cy="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/>
            </a:ln>
            <a:effectLst/>
          </p:spPr>
        </p:cxnSp>
        <p:sp>
          <p:nvSpPr>
            <p:cNvPr id="57" name="Text Box 430"/>
            <p:cNvSpPr txBox="1">
              <a:spLocks noChangeArrowheads="1"/>
            </p:cNvSpPr>
            <p:nvPr/>
          </p:nvSpPr>
          <p:spPr bwMode="auto">
            <a:xfrm>
              <a:off x="2771800" y="3501008"/>
              <a:ext cx="1224136" cy="5760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0" rIns="18000" bIns="10800" anchor="t" anchorCtr="0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供血型</a:t>
              </a:r>
              <a:r>
                <a:rPr lang="en-US" altLang="zh-CN" sz="1800" dirty="0">
                  <a:solidFill>
                    <a:schemeClr val="tx1"/>
                  </a:solidFill>
                </a:rPr>
                <a:t>X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X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</a:p>
            <a:p>
              <a:pPr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1800" dirty="0">
                  <a:solidFill>
                    <a:schemeClr val="tx1"/>
                  </a:solidFill>
                </a:rPr>
                <a:t>受血型</a:t>
              </a: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dirty="0">
                  <a:solidFill>
                    <a:schemeClr val="tx1"/>
                  </a:solidFill>
                </a:rPr>
                <a:t>Y</a:t>
              </a:r>
              <a:r>
                <a:rPr lang="en-US" altLang="zh-CN" sz="1800" baseline="-18000" dirty="0">
                  <a:solidFill>
                    <a:schemeClr val="tx1"/>
                  </a:solidFill>
                </a:rPr>
                <a:t>0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58" name="Text Box 430"/>
            <p:cNvSpPr txBox="1">
              <a:spLocks noChangeArrowheads="1"/>
            </p:cNvSpPr>
            <p:nvPr/>
          </p:nvSpPr>
          <p:spPr bwMode="auto">
            <a:xfrm>
              <a:off x="5292080" y="3595876"/>
              <a:ext cx="1728192" cy="358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结果</a:t>
              </a:r>
              <a:r>
                <a:rPr lang="en-US" altLang="zh-CN" sz="1800" dirty="0">
                  <a:solidFill>
                    <a:schemeClr val="tx1"/>
                  </a:solidFill>
                </a:rPr>
                <a:t>S (1=</a:t>
              </a:r>
              <a:r>
                <a:rPr lang="zh-CN" altLang="en-US" sz="1800" dirty="0">
                  <a:solidFill>
                    <a:schemeClr val="tx1"/>
                  </a:solidFill>
                </a:rPr>
                <a:t>成功</a:t>
              </a:r>
              <a:r>
                <a:rPr lang="en-US" altLang="zh-CN" sz="1800" dirty="0">
                  <a:solidFill>
                    <a:schemeClr val="tx1"/>
                  </a:solidFill>
                </a:rPr>
                <a:t>)</a:t>
              </a:r>
            </a:p>
          </p:txBody>
        </p:sp>
        <p:sp>
          <p:nvSpPr>
            <p:cNvPr id="59" name="Text Box 430"/>
            <p:cNvSpPr txBox="1">
              <a:spLocks noChangeArrowheads="1"/>
            </p:cNvSpPr>
            <p:nvPr/>
          </p:nvSpPr>
          <p:spPr bwMode="auto">
            <a:xfrm>
              <a:off x="2771800" y="4077072"/>
              <a:ext cx="4176464" cy="6480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血型：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00</a:t>
              </a:r>
              <a:r>
                <a:rPr lang="zh-CN" altLang="en-US" sz="1800" dirty="0">
                  <a:solidFill>
                    <a:schemeClr val="tx1"/>
                  </a:solidFill>
                </a:rPr>
                <a:t>～</a:t>
              </a:r>
              <a:r>
                <a:rPr lang="en-US" altLang="zh-CN" sz="1800" dirty="0">
                  <a:solidFill>
                    <a:schemeClr val="tx1"/>
                  </a:solidFill>
                </a:rPr>
                <a:t>11=O/A/B/AB</a:t>
              </a:r>
            </a:p>
            <a:p>
              <a:pPr>
                <a:lnSpc>
                  <a:spcPct val="100000"/>
                </a:lnSpc>
              </a:pPr>
              <a:r>
                <a:rPr lang="zh-CN" altLang="en-US" sz="1800" dirty="0">
                  <a:solidFill>
                    <a:schemeClr val="tx1"/>
                  </a:solidFill>
                </a:rPr>
                <a:t>配对：</a:t>
              </a: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O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O/A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A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O/B</a:t>
              </a:r>
              <a:r>
                <a:rPr lang="zh-CN" altLang="en-US" sz="1800" dirty="0">
                  <a:solidFill>
                    <a:schemeClr val="tx1"/>
                  </a:solidFill>
                </a:rPr>
                <a:t>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B</a:t>
              </a:r>
              <a:r>
                <a:rPr lang="zh-CN" altLang="en-US" sz="1800" dirty="0">
                  <a:solidFill>
                    <a:schemeClr val="tx1"/>
                  </a:solidFill>
                </a:rPr>
                <a:t>、</a:t>
              </a:r>
              <a:r>
                <a:rPr lang="en-US" altLang="zh-CN" sz="1800" dirty="0">
                  <a:solidFill>
                    <a:schemeClr val="tx1"/>
                  </a:solidFill>
                </a:rPr>
                <a:t>4</a:t>
              </a:r>
              <a:r>
                <a:rPr lang="zh-CN" altLang="en-US" sz="1800" dirty="0">
                  <a:solidFill>
                    <a:schemeClr val="tx1"/>
                  </a:solidFill>
                </a:rPr>
                <a:t>种→</a:t>
              </a:r>
              <a:r>
                <a:rPr lang="en-US" altLang="zh-CN" sz="1800" dirty="0">
                  <a:solidFill>
                    <a:schemeClr val="tx1"/>
                  </a:solidFill>
                </a:rPr>
                <a:t>AB</a:t>
              </a:r>
            </a:p>
          </p:txBody>
        </p:sp>
      </p:grpSp>
      <p:grpSp>
        <p:nvGrpSpPr>
          <p:cNvPr id="60" name="组合 59"/>
          <p:cNvGrpSpPr/>
          <p:nvPr/>
        </p:nvGrpSpPr>
        <p:grpSpPr>
          <a:xfrm>
            <a:off x="1907704" y="5301208"/>
            <a:ext cx="2016224" cy="653296"/>
            <a:chOff x="4709424" y="5872048"/>
            <a:chExt cx="2016224" cy="653296"/>
          </a:xfrm>
        </p:grpSpPr>
        <p:sp>
          <p:nvSpPr>
            <p:cNvPr id="61" name="Text Box 240"/>
            <p:cNvSpPr txBox="1">
              <a:spLocks noChangeArrowheads="1"/>
            </p:cNvSpPr>
            <p:nvPr/>
          </p:nvSpPr>
          <p:spPr bwMode="auto">
            <a:xfrm>
              <a:off x="4709424" y="6034731"/>
              <a:ext cx="576064" cy="3465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Y</a:t>
              </a:r>
              <a:r>
                <a:rPr lang="zh-CN" altLang="en-US" sz="2200" dirty="0">
                  <a:solidFill>
                    <a:schemeClr val="tx1"/>
                  </a:solidFill>
                </a:rPr>
                <a:t>＝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62" name="Text Box 240"/>
            <p:cNvSpPr txBox="1">
              <a:spLocks noChangeArrowheads="1"/>
            </p:cNvSpPr>
            <p:nvPr/>
          </p:nvSpPr>
          <p:spPr bwMode="auto">
            <a:xfrm>
              <a:off x="5308348" y="5872048"/>
              <a:ext cx="1417300" cy="6532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square" lIns="18000" tIns="10800" rIns="18000" bIns="10800">
              <a:noAutofit/>
            </a:bodyPr>
            <a:lstStyle/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A</a:t>
              </a:r>
              <a:r>
                <a:rPr lang="en-US" altLang="zh-CN" sz="2200" dirty="0">
                  <a:solidFill>
                    <a:schemeClr val="tx1"/>
                  </a:solidFill>
                  <a:latin typeface="+mn-lt"/>
                </a:rPr>
                <a:t>·</a:t>
              </a:r>
              <a:r>
                <a:rPr lang="en-US" altLang="zh-CN" sz="2200" dirty="0">
                  <a:solidFill>
                    <a:schemeClr val="tx1"/>
                  </a:solidFill>
                </a:rPr>
                <a:t>B  E=0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</a:t>
              </a:r>
              <a:endParaRPr lang="en-US" altLang="zh-CN" sz="22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2200" dirty="0">
                  <a:solidFill>
                    <a:schemeClr val="tx1"/>
                  </a:solidFill>
                </a:rPr>
                <a:t>B</a:t>
              </a:r>
              <a:r>
                <a:rPr lang="en-US" altLang="zh-CN" sz="2000" dirty="0">
                  <a:solidFill>
                    <a:schemeClr val="tx1"/>
                  </a:solidFill>
                </a:rPr>
                <a:t>    </a:t>
              </a:r>
              <a:r>
                <a:rPr lang="en-US" altLang="zh-CN" sz="2200" dirty="0">
                  <a:solidFill>
                    <a:schemeClr val="tx1"/>
                  </a:solidFill>
                </a:rPr>
                <a:t>E=1</a:t>
              </a:r>
              <a:r>
                <a:rPr lang="zh-CN" altLang="en-US" sz="2200" dirty="0">
                  <a:solidFill>
                    <a:schemeClr val="tx1"/>
                  </a:solidFill>
                </a:rPr>
                <a:t>时</a:t>
              </a:r>
              <a:endParaRPr lang="en-US" altLang="zh-CN" sz="2200" dirty="0">
                <a:solidFill>
                  <a:schemeClr val="tx1"/>
                </a:solidFill>
              </a:endParaRPr>
            </a:p>
          </p:txBody>
        </p:sp>
        <p:sp>
          <p:nvSpPr>
            <p:cNvPr id="63" name="左大括号 62"/>
            <p:cNvSpPr/>
            <p:nvPr/>
          </p:nvSpPr>
          <p:spPr bwMode="auto">
            <a:xfrm>
              <a:off x="5213479" y="5985584"/>
              <a:ext cx="72008" cy="504056"/>
            </a:xfrm>
            <a:prstGeom prst="leftBrac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sp>
        <p:nvSpPr>
          <p:cNvPr id="31" name="AutoShape 62">
            <a:hlinkClick r:id="rId3" action="ppaction://hlinksldjump"/>
          </p:cNvPr>
          <p:cNvSpPr>
            <a:spLocks noChangeArrowheads="1"/>
          </p:cNvSpPr>
          <p:nvPr/>
        </p:nvSpPr>
        <p:spPr bwMode="auto">
          <a:xfrm rot="5400000">
            <a:off x="6282618" y="6009649"/>
            <a:ext cx="287337" cy="1187971"/>
          </a:xfrm>
          <a:prstGeom prst="homePlate">
            <a:avLst>
              <a:gd name="adj" fmla="val 25000"/>
            </a:avLst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vert="vert270" wrap="none" lIns="0" tIns="0" rIns="0" bIns="0" anchor="ctr"/>
          <a:lstStyle/>
          <a:p>
            <a:pPr algn="ctr"/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转</a:t>
            </a:r>
            <a:r>
              <a:rPr lang="en-US" altLang="zh-CN" sz="1600" u="none" dirty="0">
                <a:solidFill>
                  <a:schemeClr val="bg2"/>
                </a:solidFill>
                <a:latin typeface="+mn-ea"/>
                <a:ea typeface="+mn-ea"/>
              </a:rPr>
              <a:t>ALU</a:t>
            </a:r>
            <a:r>
              <a:rPr lang="zh-CN" altLang="en-US" sz="1600" u="none" dirty="0">
                <a:solidFill>
                  <a:schemeClr val="bg2"/>
                </a:solidFill>
                <a:latin typeface="+mn-ea"/>
                <a:ea typeface="+mn-ea"/>
              </a:rPr>
              <a:t>组成</a:t>
            </a:r>
          </a:p>
        </p:txBody>
      </p:sp>
    </p:spTree>
    <p:extLst>
      <p:ext uri="{BB962C8B-B14F-4D97-AF65-F5344CB8AC3E}">
        <p14:creationId xmlns:p14="http://schemas.microsoft.com/office/powerpoint/2010/main" val="1809528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0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2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4" grpId="0"/>
      <p:bldP spid="5" grpId="0"/>
      <p:bldP spid="14" grpId="0" animBg="1"/>
      <p:bldP spid="14" grpId="1" animBg="1"/>
      <p:bldP spid="22" grpId="0" animBg="1"/>
      <p:bldP spid="22" grpId="1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Text Box 7"/>
          <p:cNvSpPr txBox="1">
            <a:spLocks noChangeArrowheads="1"/>
          </p:cNvSpPr>
          <p:nvPr/>
        </p:nvSpPr>
        <p:spPr bwMode="auto">
          <a:xfrm>
            <a:off x="179513" y="3933056"/>
            <a:ext cx="2306862" cy="231935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触发器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  <a:p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pPr>
              <a:lnSpc>
                <a:spcPct val="114000"/>
              </a:lnSpc>
            </a:pPr>
            <a:endParaRPr lang="en-US" altLang="zh-CN" dirty="0">
              <a:solidFill>
                <a:schemeClr val="accent2"/>
              </a:solidFill>
              <a:latin typeface="+mn-ea"/>
              <a:ea typeface="+mn-ea"/>
            </a:endParaRPr>
          </a:p>
          <a:p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     </a:t>
            </a:r>
            <a:r>
              <a:rPr lang="zh-CN" altLang="en-US" dirty="0">
                <a:solidFill>
                  <a:schemeClr val="accent2"/>
                </a:solidFill>
                <a:latin typeface="+mn-ea"/>
                <a:ea typeface="+mn-ea"/>
              </a:rPr>
              <a:t>锁存器</a:t>
            </a:r>
            <a:r>
              <a:rPr lang="en-US" altLang="zh-CN" dirty="0">
                <a:solidFill>
                  <a:schemeClr val="accent2"/>
                </a:solidFill>
                <a:latin typeface="+mn-ea"/>
                <a:ea typeface="+mn-ea"/>
              </a:rPr>
              <a:t>—</a:t>
            </a: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97</a:t>
            </a:fld>
            <a:endParaRPr lang="en-US" altLang="zh-CN"/>
          </a:p>
        </p:txBody>
      </p:sp>
      <p:sp>
        <p:nvSpPr>
          <p:cNvPr id="3" name="Text Box 7"/>
          <p:cNvSpPr txBox="1">
            <a:spLocks noChangeArrowheads="1"/>
          </p:cNvSpPr>
          <p:nvPr/>
        </p:nvSpPr>
        <p:spPr bwMode="auto">
          <a:xfrm>
            <a:off x="179512" y="404664"/>
            <a:ext cx="8785225" cy="1306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*时序逻辑电路：</a:t>
            </a:r>
            <a:r>
              <a:rPr lang="zh-CN" altLang="en-US" dirty="0">
                <a:solidFill>
                  <a:schemeClr val="tx1"/>
                </a:solidFill>
              </a:rPr>
              <a:t>又称</a:t>
            </a:r>
            <a:r>
              <a:rPr lang="zh-CN" altLang="en-US" u="sng" dirty="0">
                <a:solidFill>
                  <a:srgbClr val="990099"/>
                </a:solidFill>
              </a:rPr>
              <a:t>状态单元</a:t>
            </a:r>
            <a:r>
              <a:rPr lang="zh-CN" altLang="en-US" dirty="0">
                <a:solidFill>
                  <a:schemeClr val="tx1"/>
                </a:solidFill>
              </a:rPr>
              <a:t>，输出＝</a:t>
            </a:r>
            <a:r>
              <a:rPr lang="en-US" altLang="zh-CN" i="1" dirty="0">
                <a:solidFill>
                  <a:schemeClr val="tx1"/>
                </a:solidFill>
                <a:latin typeface="+mn-lt"/>
              </a:rPr>
              <a:t>f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输入</a:t>
            </a:r>
            <a:r>
              <a:rPr lang="en-US" altLang="zh-CN" dirty="0">
                <a:solidFill>
                  <a:schemeClr val="tx1"/>
                </a:solidFill>
              </a:rPr>
              <a:t>,</a:t>
            </a:r>
            <a:r>
              <a:rPr lang="zh-CN" altLang="en-US" dirty="0">
                <a:solidFill>
                  <a:schemeClr val="tx1"/>
                </a:solidFill>
              </a:rPr>
              <a:t>输出</a:t>
            </a:r>
            <a:r>
              <a:rPr lang="en-US" altLang="zh-CN" baseline="-18000" dirty="0">
                <a:solidFill>
                  <a:schemeClr val="tx1"/>
                </a:solidFill>
              </a:rPr>
              <a:t>old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类型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触发器、锁存器、寄存器、计数器等，及存储器</a:t>
            </a:r>
            <a:endParaRPr lang="en-US" altLang="zh-CN" dirty="0">
              <a:solidFill>
                <a:schemeClr val="tx1"/>
              </a:solidFill>
            </a:endParaRPr>
          </a:p>
          <a:p>
            <a:pPr>
              <a:lnSpc>
                <a:spcPct val="105000"/>
              </a:lnSpc>
            </a:pPr>
            <a:r>
              <a:rPr lang="en-US" altLang="zh-CN" sz="1800" dirty="0">
                <a:solidFill>
                  <a:schemeClr val="tx1"/>
                </a:solidFill>
              </a:rPr>
              <a:t>              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 (</a:t>
            </a:r>
            <a:r>
              <a:rPr lang="zh-CN" altLang="en-US" sz="1800" dirty="0">
                <a:solidFill>
                  <a:schemeClr val="tx1"/>
                </a:solidFill>
              </a:rPr>
              <a:t>电平触发</a:t>
            </a:r>
            <a:r>
              <a:rPr lang="en-US" altLang="zh-CN" sz="1800" dirty="0">
                <a:solidFill>
                  <a:schemeClr val="tx1"/>
                </a:solidFill>
              </a:rPr>
              <a:t>)(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 (</a:t>
            </a:r>
            <a:r>
              <a:rPr lang="zh-CN" altLang="en-US" sz="1800" dirty="0">
                <a:solidFill>
                  <a:schemeClr val="tx1"/>
                </a:solidFill>
              </a:rPr>
              <a:t>边沿触发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0026538"/>
              </p:ext>
            </p:extLst>
          </p:nvPr>
        </p:nvGraphicFramePr>
        <p:xfrm>
          <a:off x="1331640" y="1777768"/>
          <a:ext cx="7560840" cy="170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361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5232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4827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13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16024">
                <a:tc>
                  <a:txBody>
                    <a:bodyPr/>
                    <a:lstStyle/>
                    <a:p>
                      <a:endParaRPr lang="zh-CN" altLang="en-US" sz="2000" b="1" dirty="0">
                        <a:solidFill>
                          <a:schemeClr val="tx1"/>
                        </a:solidFill>
                      </a:endParaRP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操作功能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输入信号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2000" dirty="0">
                          <a:solidFill>
                            <a:schemeClr val="tx1"/>
                          </a:solidFill>
                        </a:rPr>
                        <a:t>输出信号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触发器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dirty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526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锁存器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 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E 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4504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寄存器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写入、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0" dirty="0">
                          <a:solidFill>
                            <a:srgbClr val="C00000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altLang="zh-CN" sz="2000" b="1" baseline="-16000" dirty="0">
                          <a:solidFill>
                            <a:srgbClr val="C00000"/>
                          </a:solidFill>
                        </a:rPr>
                        <a:t>7</a:t>
                      </a:r>
                      <a:r>
                        <a:rPr lang="en-US" altLang="zh-CN" sz="2000" b="1" baseline="0" dirty="0">
                          <a:solidFill>
                            <a:srgbClr val="C00000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kern="1200" dirty="0">
                        <a:solidFill>
                          <a:srgbClr val="C000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40800">
                <a:tc>
                  <a:txBody>
                    <a:bodyPr/>
                    <a:lstStyle/>
                    <a:p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计数器</a:t>
                      </a:r>
                    </a:p>
                  </a:txBody>
                  <a:tcPr marL="36000" marR="36000" marT="18000" marB="18000">
                    <a:lnL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计数、</a:t>
                      </a:r>
                      <a:r>
                        <a:rPr lang="zh-CN" altLang="en-US" sz="2000" b="1" dirty="0">
                          <a:solidFill>
                            <a:srgbClr val="990099"/>
                          </a:solidFill>
                        </a:rPr>
                        <a:t>保持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、清零、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置数</a:t>
                      </a:r>
                    </a:p>
                  </a:txBody>
                  <a:tcPr marL="36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000" b="1" i="0" dirty="0">
                          <a:solidFill>
                            <a:schemeClr val="tx1"/>
                          </a:solidFill>
                        </a:rPr>
                        <a:t>CP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b="1" baseline="-16000" dirty="0">
                          <a:solidFill>
                            <a:srgbClr val="C00000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rgbClr val="C00000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D</a:t>
                      </a:r>
                      <a:r>
                        <a:rPr lang="en-US" altLang="zh-CN" sz="2000" b="1" kern="1200" baseline="-16000" dirty="0">
                          <a:solidFill>
                            <a:srgbClr val="C00000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r>
                        <a:rPr lang="zh-CN" altLang="en-US" sz="2000" b="1" dirty="0">
                          <a:solidFill>
                            <a:srgbClr val="C00000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rgbClr val="C00000"/>
                          </a:solidFill>
                        </a:rPr>
                        <a:t>LD</a:t>
                      </a:r>
                      <a:r>
                        <a:rPr lang="zh-CN" altLang="en-US" sz="2000" b="1" dirty="0">
                          <a:solidFill>
                            <a:schemeClr val="tx1"/>
                          </a:solidFill>
                        </a:rPr>
                        <a:t>、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R</a:t>
                      </a:r>
                      <a:endParaRPr lang="zh-CN" altLang="en-US" sz="2000" b="1" kern="1200" dirty="0">
                        <a:solidFill>
                          <a:srgbClr val="CC3300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baseline="-16000" dirty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en-US" altLang="zh-CN" sz="2000" b="1" baseline="0" dirty="0">
                          <a:solidFill>
                            <a:schemeClr val="tx1"/>
                          </a:solidFill>
                        </a:rPr>
                        <a:t>~</a:t>
                      </a:r>
                      <a:r>
                        <a:rPr lang="en-US" altLang="zh-CN" sz="2000" b="1" i="1" dirty="0">
                          <a:solidFill>
                            <a:schemeClr val="tx1"/>
                          </a:solidFill>
                        </a:rPr>
                        <a:t>Q</a:t>
                      </a:r>
                      <a:r>
                        <a:rPr lang="en-US" altLang="zh-CN" sz="2000" b="1" kern="1200" baseline="-160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0</a:t>
                      </a:r>
                      <a:endParaRPr lang="zh-CN" altLang="en-US" sz="2000" b="1" i="1" dirty="0">
                        <a:solidFill>
                          <a:schemeClr val="tx1"/>
                        </a:solidFill>
                      </a:endParaRPr>
                    </a:p>
                  </a:txBody>
                  <a:tcPr marL="54000" marR="36000" marT="18000" marB="1800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18" name="Text Box 7"/>
          <p:cNvSpPr txBox="1">
            <a:spLocks noChangeArrowheads="1"/>
          </p:cNvSpPr>
          <p:nvPr/>
        </p:nvSpPr>
        <p:spPr bwMode="auto">
          <a:xfrm>
            <a:off x="2195736" y="3933056"/>
            <a:ext cx="6338006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lt"/>
              </a:rPr>
              <a:t>写入值时序</a:t>
            </a:r>
            <a:r>
              <a:rPr lang="zh-CN" altLang="en-US" dirty="0">
                <a:solidFill>
                  <a:srgbClr val="990099"/>
                </a:solidFill>
              </a:rPr>
              <a:t>应满足</a:t>
            </a:r>
            <a:r>
              <a:rPr lang="zh-CN" altLang="en-US" dirty="0">
                <a:solidFill>
                  <a:schemeClr val="tx1"/>
                </a:solidFill>
              </a:rPr>
              <a:t>建立时间、保持时间的要求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214" name="AutoShape 403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 rot="5400000">
            <a:off x="2988518" y="6454775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0" name="Text Box 7"/>
          <p:cNvSpPr txBox="1">
            <a:spLocks noChangeArrowheads="1"/>
          </p:cNvSpPr>
          <p:nvPr/>
        </p:nvSpPr>
        <p:spPr bwMode="auto">
          <a:xfrm>
            <a:off x="2254834" y="5661248"/>
            <a:ext cx="433339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u="sng" dirty="0">
                <a:solidFill>
                  <a:schemeClr val="tx1"/>
                </a:solidFill>
                <a:latin typeface="+mn-lt"/>
              </a:rPr>
              <a:t>控制信号</a:t>
            </a:r>
            <a:r>
              <a:rPr lang="zh-CN" altLang="en-US" dirty="0">
                <a:solidFill>
                  <a:srgbClr val="990099"/>
                </a:solidFill>
              </a:rPr>
              <a:t>应在</a:t>
            </a:r>
            <a:r>
              <a:rPr lang="zh-CN" altLang="en-US" dirty="0">
                <a:solidFill>
                  <a:schemeClr val="tx1"/>
                </a:solidFill>
              </a:rPr>
              <a:t>数据稳定时无效</a:t>
            </a:r>
            <a:endParaRPr lang="en-US" altLang="zh-CN" dirty="0">
              <a:solidFill>
                <a:schemeClr val="tx1"/>
              </a:solidFill>
            </a:endParaRPr>
          </a:p>
        </p:txBody>
      </p:sp>
      <p:grpSp>
        <p:nvGrpSpPr>
          <p:cNvPr id="255" name="组合 254"/>
          <p:cNvGrpSpPr/>
          <p:nvPr/>
        </p:nvGrpSpPr>
        <p:grpSpPr>
          <a:xfrm>
            <a:off x="6660232" y="5517232"/>
            <a:ext cx="1800200" cy="938924"/>
            <a:chOff x="2265138" y="2204863"/>
            <a:chExt cx="1800200" cy="938924"/>
          </a:xfrm>
        </p:grpSpPr>
        <p:sp>
          <p:nvSpPr>
            <p:cNvPr id="256" name="Text Box 430"/>
            <p:cNvSpPr txBox="1">
              <a:spLocks noChangeArrowheads="1"/>
            </p:cNvSpPr>
            <p:nvPr/>
          </p:nvSpPr>
          <p:spPr bwMode="auto">
            <a:xfrm>
              <a:off x="2555775" y="2573733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7" name="Text Box 430"/>
            <p:cNvSpPr txBox="1">
              <a:spLocks noChangeArrowheads="1"/>
            </p:cNvSpPr>
            <p:nvPr/>
          </p:nvSpPr>
          <p:spPr bwMode="auto">
            <a:xfrm>
              <a:off x="2987824" y="2924240"/>
              <a:ext cx="1077514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8" name="Text Box 430"/>
            <p:cNvSpPr txBox="1">
              <a:spLocks noChangeArrowheads="1"/>
            </p:cNvSpPr>
            <p:nvPr/>
          </p:nvSpPr>
          <p:spPr bwMode="auto">
            <a:xfrm>
              <a:off x="2851272" y="2564200"/>
              <a:ext cx="851016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59" name="Text Box 430"/>
            <p:cNvSpPr txBox="1">
              <a:spLocks noChangeArrowheads="1"/>
            </p:cNvSpPr>
            <p:nvPr/>
          </p:nvSpPr>
          <p:spPr bwMode="auto">
            <a:xfrm>
              <a:off x="3702288" y="2566162"/>
              <a:ext cx="363050" cy="20834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0" name="Text Box 430"/>
            <p:cNvSpPr txBox="1">
              <a:spLocks noChangeArrowheads="1"/>
            </p:cNvSpPr>
            <p:nvPr/>
          </p:nvSpPr>
          <p:spPr bwMode="auto">
            <a:xfrm>
              <a:off x="2555776" y="2915647"/>
              <a:ext cx="424654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261" name="Line 425"/>
            <p:cNvSpPr>
              <a:spLocks noChangeShapeType="1"/>
            </p:cNvSpPr>
            <p:nvPr/>
          </p:nvSpPr>
          <p:spPr bwMode="auto">
            <a:xfrm flipV="1">
              <a:off x="370529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2" name="Line 425"/>
            <p:cNvSpPr>
              <a:spLocks noChangeShapeType="1"/>
            </p:cNvSpPr>
            <p:nvPr/>
          </p:nvSpPr>
          <p:spPr bwMode="auto">
            <a:xfrm flipV="1">
              <a:off x="2555779" y="2422147"/>
              <a:ext cx="28803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3" name="Text Box 430"/>
            <p:cNvSpPr txBox="1">
              <a:spLocks noChangeArrowheads="1"/>
            </p:cNvSpPr>
            <p:nvPr/>
          </p:nvSpPr>
          <p:spPr bwMode="auto">
            <a:xfrm>
              <a:off x="2334540" y="25321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64" name="Line 425"/>
            <p:cNvSpPr>
              <a:spLocks noChangeShapeType="1"/>
            </p:cNvSpPr>
            <p:nvPr/>
          </p:nvSpPr>
          <p:spPr bwMode="auto">
            <a:xfrm>
              <a:off x="2843808" y="278092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5" name="Line 425"/>
            <p:cNvSpPr>
              <a:spLocks noChangeShapeType="1"/>
            </p:cNvSpPr>
            <p:nvPr/>
          </p:nvSpPr>
          <p:spPr bwMode="auto">
            <a:xfrm flipV="1">
              <a:off x="2843808" y="2204869"/>
              <a:ext cx="0" cy="217282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6" name="Line 425"/>
            <p:cNvSpPr>
              <a:spLocks noChangeShapeType="1"/>
            </p:cNvSpPr>
            <p:nvPr/>
          </p:nvSpPr>
          <p:spPr bwMode="auto">
            <a:xfrm flipV="1">
              <a:off x="2843808" y="2204863"/>
              <a:ext cx="858480" cy="4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" name="Line 425"/>
            <p:cNvSpPr>
              <a:spLocks noChangeShapeType="1"/>
            </p:cNvSpPr>
            <p:nvPr/>
          </p:nvSpPr>
          <p:spPr bwMode="auto">
            <a:xfrm flipV="1">
              <a:off x="2555776" y="2917697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8" name="Line 425"/>
            <p:cNvSpPr>
              <a:spLocks noChangeShapeType="1"/>
            </p:cNvSpPr>
            <p:nvPr/>
          </p:nvSpPr>
          <p:spPr bwMode="auto">
            <a:xfrm flipV="1">
              <a:off x="2987824" y="29178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9" name="Line 425"/>
            <p:cNvSpPr>
              <a:spLocks noChangeShapeType="1"/>
            </p:cNvSpPr>
            <p:nvPr/>
          </p:nvSpPr>
          <p:spPr bwMode="auto">
            <a:xfrm>
              <a:off x="3705298" y="2422149"/>
              <a:ext cx="360040" cy="1"/>
            </a:xfrm>
            <a:prstGeom prst="line">
              <a:avLst/>
            </a:prstGeom>
            <a:noFill/>
            <a:ln w="15875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0" name="Line 425"/>
            <p:cNvSpPr>
              <a:spLocks noChangeShapeType="1"/>
            </p:cNvSpPr>
            <p:nvPr/>
          </p:nvSpPr>
          <p:spPr bwMode="auto">
            <a:xfrm flipH="1">
              <a:off x="3702288" y="2422150"/>
              <a:ext cx="1505" cy="720081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1" name="Line 425"/>
            <p:cNvSpPr>
              <a:spLocks noChangeShapeType="1"/>
            </p:cNvSpPr>
            <p:nvPr/>
          </p:nvSpPr>
          <p:spPr bwMode="auto">
            <a:xfrm flipH="1">
              <a:off x="2843806" y="2422151"/>
              <a:ext cx="2" cy="71462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2" name="Text Box 430"/>
            <p:cNvSpPr txBox="1">
              <a:spLocks noChangeArrowheads="1"/>
            </p:cNvSpPr>
            <p:nvPr/>
          </p:nvSpPr>
          <p:spPr bwMode="auto">
            <a:xfrm>
              <a:off x="2337146" y="28922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3" name="Text Box 430"/>
            <p:cNvSpPr txBox="1">
              <a:spLocks noChangeArrowheads="1"/>
            </p:cNvSpPr>
            <p:nvPr/>
          </p:nvSpPr>
          <p:spPr bwMode="auto">
            <a:xfrm>
              <a:off x="2265138" y="22061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 err="1">
                  <a:solidFill>
                    <a:schemeClr val="tx1"/>
                  </a:solidFill>
                </a:rPr>
                <a:t>En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74" name="Line 425"/>
            <p:cNvSpPr>
              <a:spLocks noChangeShapeType="1"/>
            </p:cNvSpPr>
            <p:nvPr/>
          </p:nvSpPr>
          <p:spPr bwMode="auto">
            <a:xfrm>
              <a:off x="2555776" y="2564901"/>
              <a:ext cx="288032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5" name="Line 425"/>
            <p:cNvSpPr>
              <a:spLocks noChangeShapeType="1"/>
            </p:cNvSpPr>
            <p:nvPr/>
          </p:nvSpPr>
          <p:spPr bwMode="auto">
            <a:xfrm flipV="1">
              <a:off x="284380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6" name="Line 425"/>
            <p:cNvSpPr>
              <a:spLocks noChangeShapeType="1"/>
            </p:cNvSpPr>
            <p:nvPr/>
          </p:nvSpPr>
          <p:spPr bwMode="auto">
            <a:xfrm flipV="1">
              <a:off x="3203848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7" name="Line 425"/>
            <p:cNvSpPr>
              <a:spLocks noChangeShapeType="1"/>
            </p:cNvSpPr>
            <p:nvPr/>
          </p:nvSpPr>
          <p:spPr bwMode="auto">
            <a:xfrm flipV="1">
              <a:off x="3275856" y="25636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8" name="Line 425"/>
            <p:cNvSpPr>
              <a:spLocks noChangeShapeType="1"/>
            </p:cNvSpPr>
            <p:nvPr/>
          </p:nvSpPr>
          <p:spPr bwMode="auto">
            <a:xfrm>
              <a:off x="3275856" y="2780928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79" name="Line 425"/>
            <p:cNvSpPr>
              <a:spLocks noChangeShapeType="1"/>
            </p:cNvSpPr>
            <p:nvPr/>
          </p:nvSpPr>
          <p:spPr bwMode="auto">
            <a:xfrm flipV="1">
              <a:off x="3419872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0" name="Line 425"/>
            <p:cNvSpPr>
              <a:spLocks noChangeShapeType="1"/>
            </p:cNvSpPr>
            <p:nvPr/>
          </p:nvSpPr>
          <p:spPr bwMode="auto">
            <a:xfrm flipV="1">
              <a:off x="3491880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1" name="Line 425"/>
            <p:cNvSpPr>
              <a:spLocks noChangeShapeType="1"/>
            </p:cNvSpPr>
            <p:nvPr/>
          </p:nvSpPr>
          <p:spPr bwMode="auto">
            <a:xfrm flipV="1">
              <a:off x="3419872" y="2568407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2" name="Line 425"/>
            <p:cNvSpPr>
              <a:spLocks noChangeShapeType="1"/>
            </p:cNvSpPr>
            <p:nvPr/>
          </p:nvSpPr>
          <p:spPr bwMode="auto">
            <a:xfrm flipV="1">
              <a:off x="3489274" y="2781764"/>
              <a:ext cx="29097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3" name="Line 425"/>
            <p:cNvSpPr>
              <a:spLocks noChangeShapeType="1"/>
            </p:cNvSpPr>
            <p:nvPr/>
          </p:nvSpPr>
          <p:spPr bwMode="auto">
            <a:xfrm flipV="1">
              <a:off x="3777306" y="2566162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4" name="Line 425"/>
            <p:cNvSpPr>
              <a:spLocks noChangeShapeType="1"/>
            </p:cNvSpPr>
            <p:nvPr/>
          </p:nvSpPr>
          <p:spPr bwMode="auto">
            <a:xfrm flipV="1">
              <a:off x="3849314" y="2564904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5" name="Line 425"/>
            <p:cNvSpPr>
              <a:spLocks noChangeShapeType="1"/>
            </p:cNvSpPr>
            <p:nvPr/>
          </p:nvSpPr>
          <p:spPr bwMode="auto">
            <a:xfrm flipV="1">
              <a:off x="3777306" y="2568407"/>
              <a:ext cx="7200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6" name="Line 425"/>
            <p:cNvSpPr>
              <a:spLocks noChangeShapeType="1"/>
            </p:cNvSpPr>
            <p:nvPr/>
          </p:nvSpPr>
          <p:spPr bwMode="auto">
            <a:xfrm>
              <a:off x="3849314" y="2780928"/>
              <a:ext cx="21602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7" name="Line 425"/>
            <p:cNvSpPr>
              <a:spLocks noChangeShapeType="1"/>
            </p:cNvSpPr>
            <p:nvPr/>
          </p:nvSpPr>
          <p:spPr bwMode="auto">
            <a:xfrm flipV="1">
              <a:off x="3347862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8" name="Line 425"/>
            <p:cNvSpPr>
              <a:spLocks noChangeShapeType="1"/>
            </p:cNvSpPr>
            <p:nvPr/>
          </p:nvSpPr>
          <p:spPr bwMode="auto">
            <a:xfrm flipV="1">
              <a:off x="3419870" y="2921170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89" name="Line 425"/>
            <p:cNvSpPr>
              <a:spLocks noChangeShapeType="1"/>
            </p:cNvSpPr>
            <p:nvPr/>
          </p:nvSpPr>
          <p:spPr bwMode="auto">
            <a:xfrm>
              <a:off x="3419870" y="3138452"/>
              <a:ext cx="139097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0" name="Line 425"/>
            <p:cNvSpPr>
              <a:spLocks noChangeShapeType="1"/>
            </p:cNvSpPr>
            <p:nvPr/>
          </p:nvSpPr>
          <p:spPr bwMode="auto">
            <a:xfrm flipV="1">
              <a:off x="3563886" y="292368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1" name="Line 425"/>
            <p:cNvSpPr>
              <a:spLocks noChangeShapeType="1"/>
            </p:cNvSpPr>
            <p:nvPr/>
          </p:nvSpPr>
          <p:spPr bwMode="auto">
            <a:xfrm flipV="1">
              <a:off x="3635894" y="29224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2" name="Line 425"/>
            <p:cNvSpPr>
              <a:spLocks noChangeShapeType="1"/>
            </p:cNvSpPr>
            <p:nvPr/>
          </p:nvSpPr>
          <p:spPr bwMode="auto">
            <a:xfrm flipV="1">
              <a:off x="3563886" y="2925931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3" name="Line 425"/>
            <p:cNvSpPr>
              <a:spLocks noChangeShapeType="1"/>
            </p:cNvSpPr>
            <p:nvPr/>
          </p:nvSpPr>
          <p:spPr bwMode="auto">
            <a:xfrm flipV="1">
              <a:off x="3644280" y="3136778"/>
              <a:ext cx="421058" cy="167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4" name="Line 425"/>
            <p:cNvSpPr>
              <a:spLocks noChangeShapeType="1"/>
            </p:cNvSpPr>
            <p:nvPr/>
          </p:nvSpPr>
          <p:spPr bwMode="auto">
            <a:xfrm flipV="1">
              <a:off x="3203846" y="256490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5" name="Line 425"/>
            <p:cNvSpPr>
              <a:spLocks noChangeShapeType="1"/>
            </p:cNvSpPr>
            <p:nvPr/>
          </p:nvSpPr>
          <p:spPr bwMode="auto">
            <a:xfrm flipV="1">
              <a:off x="3339478" y="2924944"/>
              <a:ext cx="72010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6" name="Line 425"/>
            <p:cNvSpPr>
              <a:spLocks noChangeShapeType="1"/>
            </p:cNvSpPr>
            <p:nvPr/>
          </p:nvSpPr>
          <p:spPr bwMode="auto">
            <a:xfrm>
              <a:off x="2987824" y="3140965"/>
              <a:ext cx="360040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" name="Line 425"/>
            <p:cNvSpPr>
              <a:spLocks noChangeShapeType="1"/>
            </p:cNvSpPr>
            <p:nvPr/>
          </p:nvSpPr>
          <p:spPr bwMode="auto">
            <a:xfrm flipH="1">
              <a:off x="258500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8" name="Line 425"/>
            <p:cNvSpPr>
              <a:spLocks noChangeShapeType="1"/>
            </p:cNvSpPr>
            <p:nvPr/>
          </p:nvSpPr>
          <p:spPr bwMode="auto">
            <a:xfrm flipH="1">
              <a:off x="2851272" y="2927762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9" name="Line 425"/>
            <p:cNvSpPr>
              <a:spLocks noChangeShapeType="1"/>
            </p:cNvSpPr>
            <p:nvPr/>
          </p:nvSpPr>
          <p:spPr bwMode="auto">
            <a:xfrm flipH="1">
              <a:off x="2718140" y="292494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0" name="Line 425"/>
            <p:cNvSpPr>
              <a:spLocks noChangeShapeType="1"/>
            </p:cNvSpPr>
            <p:nvPr/>
          </p:nvSpPr>
          <p:spPr bwMode="auto">
            <a:xfrm flipV="1">
              <a:off x="2555776" y="3140968"/>
              <a:ext cx="432048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14" name="矩形 113"/>
          <p:cNvSpPr/>
          <p:nvPr/>
        </p:nvSpPr>
        <p:spPr bwMode="auto">
          <a:xfrm>
            <a:off x="5577125" y="2466958"/>
            <a:ext cx="477730" cy="313970"/>
          </a:xfrm>
          <a:prstGeom prst="rect">
            <a:avLst/>
          </a:prstGeom>
          <a:solidFill>
            <a:srgbClr val="FFCC99"/>
          </a:solidFill>
          <a:ln w="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18000" tIns="10800" rIns="18000" bIns="10800" numCol="1" rtlCol="0" anchor="ctr" anchorCtr="0" compatLnSpc="1">
            <a:prstTxWarp prst="textNoShape">
              <a:avLst/>
            </a:prstTxWarp>
            <a:noAutofit/>
          </a:bodyPr>
          <a:lstStyle/>
          <a:p>
            <a:pPr marL="0" marR="0" indent="0" algn="ctr" defTabSz="914400" rtl="0" eaLnBrk="1" fontAlgn="base" latinLnBrk="0" hangingPunct="1">
              <a:lnSpc>
                <a:spcPct val="105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①</a:t>
            </a:r>
            <a:r>
              <a:rPr kumimoji="1" lang="en-US" altLang="zh-CN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rPr>
              <a:t>?</a:t>
            </a:r>
            <a:endParaRPr kumimoji="1" lang="zh-CN" altLang="en-US" sz="2000" b="1" i="0" u="none" strike="noStrike" cap="none" normalizeH="0" baseline="0" dirty="0">
              <a:ln>
                <a:noFill/>
              </a:ln>
              <a:solidFill>
                <a:srgbClr val="FF3399"/>
              </a:solidFill>
              <a:effectLst/>
              <a:latin typeface="宋体" pitchFamily="2" charset="-122"/>
              <a:ea typeface="宋体" pitchFamily="2" charset="-122"/>
            </a:endParaRPr>
          </a:p>
        </p:txBody>
      </p:sp>
      <p:grpSp>
        <p:nvGrpSpPr>
          <p:cNvPr id="115" name="组合 114"/>
          <p:cNvGrpSpPr/>
          <p:nvPr/>
        </p:nvGrpSpPr>
        <p:grpSpPr>
          <a:xfrm>
            <a:off x="6123518" y="2826998"/>
            <a:ext cx="2289909" cy="313970"/>
            <a:chOff x="6645885" y="3259046"/>
            <a:chExt cx="2289909" cy="313970"/>
          </a:xfrm>
        </p:grpSpPr>
        <p:sp>
          <p:nvSpPr>
            <p:cNvPr id="116" name="矩形 115"/>
            <p:cNvSpPr/>
            <p:nvPr/>
          </p:nvSpPr>
          <p:spPr bwMode="auto">
            <a:xfrm>
              <a:off x="6645885" y="3259046"/>
              <a:ext cx="468000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②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17" name="矩形 116"/>
            <p:cNvSpPr/>
            <p:nvPr/>
          </p:nvSpPr>
          <p:spPr bwMode="auto">
            <a:xfrm>
              <a:off x="8230061" y="3259046"/>
              <a:ext cx="705733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③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5" name="组合 4"/>
          <p:cNvGrpSpPr/>
          <p:nvPr/>
        </p:nvGrpSpPr>
        <p:grpSpPr>
          <a:xfrm>
            <a:off x="4624272" y="3140968"/>
            <a:ext cx="2542621" cy="313970"/>
            <a:chOff x="4624272" y="3068960"/>
            <a:chExt cx="2542621" cy="313970"/>
          </a:xfrm>
        </p:grpSpPr>
        <p:sp>
          <p:nvSpPr>
            <p:cNvPr id="119" name="矩形 118"/>
            <p:cNvSpPr/>
            <p:nvPr/>
          </p:nvSpPr>
          <p:spPr bwMode="auto">
            <a:xfrm>
              <a:off x="5868144" y="3068960"/>
              <a:ext cx="1298749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⑤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178" name="矩形 177"/>
            <p:cNvSpPr/>
            <p:nvPr/>
          </p:nvSpPr>
          <p:spPr bwMode="auto">
            <a:xfrm>
              <a:off x="4624272" y="3068960"/>
              <a:ext cx="533472" cy="313970"/>
            </a:xfrm>
            <a:prstGeom prst="rect">
              <a:avLst/>
            </a:prstGeom>
            <a:solidFill>
              <a:srgbClr val="FFCC99"/>
            </a:solidFill>
            <a:ln w="0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18000" tIns="10800" rIns="18000" bIns="10800" numCol="1" rtlCol="0" anchor="ctr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ctr" defTabSz="914400" rtl="0" eaLnBrk="1" fontAlgn="base" latinLnBrk="0" hangingPunct="1">
                <a:lnSpc>
                  <a:spcPct val="10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1" lang="zh-CN" altLang="en-US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④</a:t>
              </a:r>
              <a:r>
                <a:rPr kumimoji="1" lang="en-US" altLang="zh-CN" sz="2000" b="1" i="0" u="none" strike="noStrike" cap="none" normalizeH="0" baseline="0" dirty="0">
                  <a:ln>
                    <a:noFill/>
                  </a:ln>
                  <a:solidFill>
                    <a:srgbClr val="FF3399"/>
                  </a:solidFill>
                  <a:effectLst/>
                  <a:latin typeface="宋体" pitchFamily="2" charset="-122"/>
                  <a:ea typeface="宋体" pitchFamily="2" charset="-122"/>
                </a:rPr>
                <a:t>?</a:t>
              </a:r>
              <a:endParaRPr kumimoji="1" lang="zh-CN" altLang="en-US" sz="2000" b="1" i="0" u="none" strike="noStrike" cap="none" normalizeH="0" baseline="0" dirty="0">
                <a:ln>
                  <a:noFill/>
                </a:ln>
                <a:solidFill>
                  <a:srgbClr val="FF3399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</p:grpSp>
      <p:grpSp>
        <p:nvGrpSpPr>
          <p:cNvPr id="179" name="组合 178"/>
          <p:cNvGrpSpPr/>
          <p:nvPr/>
        </p:nvGrpSpPr>
        <p:grpSpPr>
          <a:xfrm>
            <a:off x="2195736" y="4479730"/>
            <a:ext cx="6624736" cy="1181518"/>
            <a:chOff x="2195736" y="4005064"/>
            <a:chExt cx="6624736" cy="1181518"/>
          </a:xfrm>
        </p:grpSpPr>
        <p:sp>
          <p:nvSpPr>
            <p:cNvPr id="181" name="Text Box 430"/>
            <p:cNvSpPr txBox="1">
              <a:spLocks noChangeArrowheads="1"/>
            </p:cNvSpPr>
            <p:nvPr/>
          </p:nvSpPr>
          <p:spPr bwMode="auto">
            <a:xfrm>
              <a:off x="5436098" y="4367350"/>
              <a:ext cx="1010476" cy="223702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1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2" name="Text Box 430"/>
            <p:cNvSpPr txBox="1">
              <a:spLocks noChangeArrowheads="1"/>
            </p:cNvSpPr>
            <p:nvPr/>
          </p:nvSpPr>
          <p:spPr bwMode="auto">
            <a:xfrm>
              <a:off x="6376935" y="4726965"/>
              <a:ext cx="144016" cy="208344"/>
            </a:xfrm>
            <a:prstGeom prst="rect">
              <a:avLst/>
            </a:prstGeom>
            <a:solidFill>
              <a:srgbClr val="CCFF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3" name="Text Box 430"/>
            <p:cNvSpPr txBox="1">
              <a:spLocks noChangeArrowheads="1"/>
            </p:cNvSpPr>
            <p:nvPr/>
          </p:nvSpPr>
          <p:spPr bwMode="auto">
            <a:xfrm>
              <a:off x="3854642" y="4366926"/>
              <a:ext cx="1578736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4" name="Text Box 430"/>
            <p:cNvSpPr txBox="1">
              <a:spLocks noChangeArrowheads="1"/>
            </p:cNvSpPr>
            <p:nvPr/>
          </p:nvSpPr>
          <p:spPr bwMode="auto">
            <a:xfrm>
              <a:off x="2555777" y="4359247"/>
              <a:ext cx="288032" cy="21602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5" name="Text Box 430"/>
            <p:cNvSpPr txBox="1">
              <a:spLocks noChangeArrowheads="1"/>
            </p:cNvSpPr>
            <p:nvPr/>
          </p:nvSpPr>
          <p:spPr bwMode="auto">
            <a:xfrm>
              <a:off x="2555777" y="4719286"/>
              <a:ext cx="1224135" cy="216024"/>
            </a:xfrm>
            <a:prstGeom prst="rect">
              <a:avLst/>
            </a:prstGeom>
            <a:solidFill>
              <a:srgbClr val="CCCCFF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6" name="Text Box 430"/>
            <p:cNvSpPr txBox="1">
              <a:spLocks noChangeArrowheads="1"/>
            </p:cNvSpPr>
            <p:nvPr/>
          </p:nvSpPr>
          <p:spPr bwMode="auto">
            <a:xfrm>
              <a:off x="2843808" y="4359248"/>
              <a:ext cx="1008112" cy="223702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87" name="Line 425"/>
            <p:cNvSpPr>
              <a:spLocks noChangeShapeType="1"/>
            </p:cNvSpPr>
            <p:nvPr/>
          </p:nvSpPr>
          <p:spPr bwMode="auto">
            <a:xfrm flipV="1">
              <a:off x="4658269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8" name="Line 425"/>
            <p:cNvSpPr>
              <a:spLocks noChangeShapeType="1"/>
            </p:cNvSpPr>
            <p:nvPr/>
          </p:nvSpPr>
          <p:spPr bwMode="auto">
            <a:xfrm flipV="1">
              <a:off x="2555778" y="4222348"/>
              <a:ext cx="796621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89" name="Line 425"/>
            <p:cNvSpPr>
              <a:spLocks noChangeShapeType="1"/>
            </p:cNvSpPr>
            <p:nvPr/>
          </p:nvSpPr>
          <p:spPr bwMode="auto">
            <a:xfrm>
              <a:off x="3851922" y="4359245"/>
              <a:ext cx="1584176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0" name="Text Box 430"/>
            <p:cNvSpPr txBox="1">
              <a:spLocks noChangeArrowheads="1"/>
            </p:cNvSpPr>
            <p:nvPr/>
          </p:nvSpPr>
          <p:spPr bwMode="auto">
            <a:xfrm>
              <a:off x="2265138" y="433238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D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191" name="Line 425"/>
            <p:cNvSpPr>
              <a:spLocks noChangeShapeType="1"/>
            </p:cNvSpPr>
            <p:nvPr/>
          </p:nvSpPr>
          <p:spPr bwMode="auto">
            <a:xfrm flipV="1">
              <a:off x="2555777" y="4359246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2" name="Line 425"/>
            <p:cNvSpPr>
              <a:spLocks noChangeShapeType="1"/>
            </p:cNvSpPr>
            <p:nvPr/>
          </p:nvSpPr>
          <p:spPr bwMode="auto">
            <a:xfrm flipV="1">
              <a:off x="2843808" y="4578089"/>
              <a:ext cx="1008112" cy="485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3" name="Line 425"/>
            <p:cNvSpPr>
              <a:spLocks noChangeShapeType="1"/>
            </p:cNvSpPr>
            <p:nvPr/>
          </p:nvSpPr>
          <p:spPr bwMode="auto">
            <a:xfrm flipH="1" flipV="1">
              <a:off x="5436098" y="4359246"/>
              <a:ext cx="1010476" cy="2818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" name="Text Box 430"/>
            <p:cNvSpPr txBox="1">
              <a:spLocks noChangeArrowheads="1"/>
            </p:cNvSpPr>
            <p:nvPr/>
          </p:nvSpPr>
          <p:spPr bwMode="auto">
            <a:xfrm>
              <a:off x="3779912" y="4726966"/>
              <a:ext cx="2592288" cy="216728"/>
            </a:xfrm>
            <a:prstGeom prst="rect">
              <a:avLst/>
            </a:prstGeom>
            <a:solidFill>
              <a:srgbClr val="FFCC99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8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0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sp>
          <p:nvSpPr>
            <p:cNvPr id="195" name="Line 425"/>
            <p:cNvSpPr>
              <a:spLocks noChangeShapeType="1"/>
            </p:cNvSpPr>
            <p:nvPr/>
          </p:nvSpPr>
          <p:spPr bwMode="auto">
            <a:xfrm flipV="1">
              <a:off x="3779916" y="4935309"/>
              <a:ext cx="2597019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6" name="Line 425"/>
            <p:cNvSpPr>
              <a:spLocks noChangeShapeType="1"/>
            </p:cNvSpPr>
            <p:nvPr/>
          </p:nvSpPr>
          <p:spPr bwMode="auto">
            <a:xfrm flipV="1">
              <a:off x="5940153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7" name="Line 425"/>
            <p:cNvSpPr>
              <a:spLocks noChangeShapeType="1"/>
            </p:cNvSpPr>
            <p:nvPr/>
          </p:nvSpPr>
          <p:spPr bwMode="auto">
            <a:xfrm flipV="1">
              <a:off x="3353905" y="400506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8" name="Line 425"/>
            <p:cNvSpPr>
              <a:spLocks noChangeShapeType="1"/>
            </p:cNvSpPr>
            <p:nvPr/>
          </p:nvSpPr>
          <p:spPr bwMode="auto">
            <a:xfrm flipV="1">
              <a:off x="3350896" y="4005064"/>
              <a:ext cx="12951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9" name="Line 425"/>
            <p:cNvSpPr>
              <a:spLocks noChangeShapeType="1"/>
            </p:cNvSpPr>
            <p:nvPr/>
          </p:nvSpPr>
          <p:spPr bwMode="auto">
            <a:xfrm flipV="1">
              <a:off x="5940152" y="4005064"/>
              <a:ext cx="360039" cy="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0" name="Line 425"/>
            <p:cNvSpPr>
              <a:spLocks noChangeShapeType="1"/>
            </p:cNvSpPr>
            <p:nvPr/>
          </p:nvSpPr>
          <p:spPr bwMode="auto">
            <a:xfrm flipV="1">
              <a:off x="2843808" y="43592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1" name="Line 425"/>
            <p:cNvSpPr>
              <a:spLocks noChangeShapeType="1"/>
            </p:cNvSpPr>
            <p:nvPr/>
          </p:nvSpPr>
          <p:spPr bwMode="auto">
            <a:xfrm flipV="1">
              <a:off x="3851922" y="4359246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2" name="Line 425"/>
            <p:cNvSpPr>
              <a:spLocks noChangeShapeType="1"/>
            </p:cNvSpPr>
            <p:nvPr/>
          </p:nvSpPr>
          <p:spPr bwMode="auto">
            <a:xfrm>
              <a:off x="2555778" y="4718027"/>
              <a:ext cx="1224134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3" name="Line 425"/>
            <p:cNvSpPr>
              <a:spLocks noChangeShapeType="1"/>
            </p:cNvSpPr>
            <p:nvPr/>
          </p:nvSpPr>
          <p:spPr bwMode="auto">
            <a:xfrm flipV="1">
              <a:off x="3779914" y="4718028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4" name="Line 425"/>
            <p:cNvSpPr>
              <a:spLocks noChangeShapeType="1"/>
            </p:cNvSpPr>
            <p:nvPr/>
          </p:nvSpPr>
          <p:spPr bwMode="auto">
            <a:xfrm>
              <a:off x="4658269" y="4222351"/>
              <a:ext cx="1281883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5" name="Line 425"/>
            <p:cNvSpPr>
              <a:spLocks noChangeShapeType="1"/>
            </p:cNvSpPr>
            <p:nvPr/>
          </p:nvSpPr>
          <p:spPr bwMode="auto">
            <a:xfrm flipV="1">
              <a:off x="5436098" y="435798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6" name="Line 425"/>
            <p:cNvSpPr>
              <a:spLocks noChangeShapeType="1"/>
            </p:cNvSpPr>
            <p:nvPr/>
          </p:nvSpPr>
          <p:spPr bwMode="auto">
            <a:xfrm>
              <a:off x="6376932" y="4726966"/>
              <a:ext cx="2" cy="208343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7" name="Line 425"/>
            <p:cNvSpPr>
              <a:spLocks noChangeShapeType="1"/>
            </p:cNvSpPr>
            <p:nvPr/>
          </p:nvSpPr>
          <p:spPr bwMode="auto">
            <a:xfrm flipV="1">
              <a:off x="6448942" y="4357989"/>
              <a:ext cx="0" cy="21728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8" name="Line 425"/>
            <p:cNvSpPr>
              <a:spLocks noChangeShapeType="1"/>
            </p:cNvSpPr>
            <p:nvPr/>
          </p:nvSpPr>
          <p:spPr bwMode="auto">
            <a:xfrm flipV="1">
              <a:off x="6446574" y="4575270"/>
              <a:ext cx="74377" cy="2199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09" name="Line 425"/>
            <p:cNvSpPr>
              <a:spLocks noChangeShapeType="1"/>
            </p:cNvSpPr>
            <p:nvPr/>
          </p:nvSpPr>
          <p:spPr bwMode="auto">
            <a:xfrm flipV="1">
              <a:off x="2555776" y="4585187"/>
              <a:ext cx="288031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0" name="Line 425"/>
            <p:cNvSpPr>
              <a:spLocks noChangeShapeType="1"/>
            </p:cNvSpPr>
            <p:nvPr/>
          </p:nvSpPr>
          <p:spPr bwMode="auto">
            <a:xfrm flipV="1">
              <a:off x="3854642" y="4580750"/>
              <a:ext cx="1581456" cy="0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1" name="Line 425"/>
            <p:cNvSpPr>
              <a:spLocks noChangeShapeType="1"/>
            </p:cNvSpPr>
            <p:nvPr/>
          </p:nvSpPr>
          <p:spPr bwMode="auto">
            <a:xfrm flipH="1">
              <a:off x="2699792" y="4359245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2" name="Line 425"/>
            <p:cNvSpPr>
              <a:spLocks noChangeShapeType="1"/>
            </p:cNvSpPr>
            <p:nvPr/>
          </p:nvSpPr>
          <p:spPr bwMode="auto">
            <a:xfrm flipH="1">
              <a:off x="2566660" y="4356427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3" name="Line 425"/>
            <p:cNvSpPr>
              <a:spLocks noChangeShapeType="1"/>
            </p:cNvSpPr>
            <p:nvPr/>
          </p:nvSpPr>
          <p:spPr bwMode="auto">
            <a:xfrm flipH="1">
              <a:off x="4025164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" name="Line 425"/>
            <p:cNvSpPr>
              <a:spLocks noChangeShapeType="1"/>
            </p:cNvSpPr>
            <p:nvPr/>
          </p:nvSpPr>
          <p:spPr bwMode="auto">
            <a:xfrm flipH="1">
              <a:off x="3892032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" name="Line 425"/>
            <p:cNvSpPr>
              <a:spLocks noChangeShapeType="1"/>
            </p:cNvSpPr>
            <p:nvPr/>
          </p:nvSpPr>
          <p:spPr bwMode="auto">
            <a:xfrm flipH="1">
              <a:off x="4291434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7" name="Line 425"/>
            <p:cNvSpPr>
              <a:spLocks noChangeShapeType="1"/>
            </p:cNvSpPr>
            <p:nvPr/>
          </p:nvSpPr>
          <p:spPr bwMode="auto">
            <a:xfrm flipH="1">
              <a:off x="4158302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8" name="Line 425"/>
            <p:cNvSpPr>
              <a:spLocks noChangeShapeType="1"/>
            </p:cNvSpPr>
            <p:nvPr/>
          </p:nvSpPr>
          <p:spPr bwMode="auto">
            <a:xfrm flipH="1">
              <a:off x="457946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9" name="Line 425"/>
            <p:cNvSpPr>
              <a:spLocks noChangeShapeType="1"/>
            </p:cNvSpPr>
            <p:nvPr/>
          </p:nvSpPr>
          <p:spPr bwMode="auto">
            <a:xfrm flipH="1">
              <a:off x="444633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0" name="Line 425"/>
            <p:cNvSpPr>
              <a:spLocks noChangeShapeType="1"/>
            </p:cNvSpPr>
            <p:nvPr/>
          </p:nvSpPr>
          <p:spPr bwMode="auto">
            <a:xfrm flipH="1">
              <a:off x="484573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1" name="Line 425"/>
            <p:cNvSpPr>
              <a:spLocks noChangeShapeType="1"/>
            </p:cNvSpPr>
            <p:nvPr/>
          </p:nvSpPr>
          <p:spPr bwMode="auto">
            <a:xfrm flipH="1">
              <a:off x="471260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2" name="Line 425"/>
            <p:cNvSpPr>
              <a:spLocks noChangeShapeType="1"/>
            </p:cNvSpPr>
            <p:nvPr/>
          </p:nvSpPr>
          <p:spPr bwMode="auto">
            <a:xfrm flipH="1">
              <a:off x="5127046" y="4362064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3" name="Line 425"/>
            <p:cNvSpPr>
              <a:spLocks noChangeShapeType="1"/>
            </p:cNvSpPr>
            <p:nvPr/>
          </p:nvSpPr>
          <p:spPr bwMode="auto">
            <a:xfrm flipH="1">
              <a:off x="499391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4" name="Line 425"/>
            <p:cNvSpPr>
              <a:spLocks noChangeShapeType="1"/>
            </p:cNvSpPr>
            <p:nvPr/>
          </p:nvSpPr>
          <p:spPr bwMode="auto">
            <a:xfrm flipH="1">
              <a:off x="5260184" y="4359246"/>
              <a:ext cx="133138" cy="2160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5" name="Line 425"/>
            <p:cNvSpPr>
              <a:spLocks noChangeShapeType="1"/>
            </p:cNvSpPr>
            <p:nvPr/>
          </p:nvSpPr>
          <p:spPr bwMode="auto">
            <a:xfrm flipH="1">
              <a:off x="3350894" y="4249214"/>
              <a:ext cx="3010" cy="937368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6" name="Line 425"/>
            <p:cNvSpPr>
              <a:spLocks noChangeShapeType="1"/>
            </p:cNvSpPr>
            <p:nvPr/>
          </p:nvSpPr>
          <p:spPr bwMode="auto">
            <a:xfrm flipH="1">
              <a:off x="3851922" y="4106462"/>
              <a:ext cx="0" cy="728465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7" name="Line 425"/>
            <p:cNvSpPr>
              <a:spLocks noChangeShapeType="1"/>
            </p:cNvSpPr>
            <p:nvPr/>
          </p:nvSpPr>
          <p:spPr bwMode="auto">
            <a:xfrm flipH="1">
              <a:off x="2843808" y="4598173"/>
              <a:ext cx="1" cy="587146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8" name="Line 425"/>
            <p:cNvSpPr>
              <a:spLocks noChangeShapeType="1"/>
            </p:cNvSpPr>
            <p:nvPr/>
          </p:nvSpPr>
          <p:spPr bwMode="auto">
            <a:xfrm>
              <a:off x="3779913" y="4935309"/>
              <a:ext cx="3" cy="25127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29" name="Line 425"/>
            <p:cNvSpPr>
              <a:spLocks noChangeShapeType="1"/>
            </p:cNvSpPr>
            <p:nvPr/>
          </p:nvSpPr>
          <p:spPr bwMode="auto">
            <a:xfrm>
              <a:off x="5940152" y="4249214"/>
              <a:ext cx="4423" cy="937367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0" name="Line 425"/>
            <p:cNvSpPr>
              <a:spLocks noChangeShapeType="1"/>
            </p:cNvSpPr>
            <p:nvPr/>
          </p:nvSpPr>
          <p:spPr bwMode="auto">
            <a:xfrm flipH="1">
              <a:off x="5436097" y="4575268"/>
              <a:ext cx="0" cy="611313"/>
            </a:xfrm>
            <a:prstGeom prst="line">
              <a:avLst/>
            </a:prstGeom>
            <a:noFill/>
            <a:ln w="9525">
              <a:solidFill>
                <a:srgbClr val="990099"/>
              </a:solidFill>
              <a:prstDash val="sysDash"/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1" name="Line 425"/>
            <p:cNvSpPr>
              <a:spLocks noChangeShapeType="1"/>
            </p:cNvSpPr>
            <p:nvPr/>
          </p:nvSpPr>
          <p:spPr bwMode="auto">
            <a:xfrm flipH="1" flipV="1">
              <a:off x="6372200" y="4729688"/>
              <a:ext cx="148749" cy="2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2" name="Text Box 430"/>
            <p:cNvSpPr txBox="1">
              <a:spLocks noChangeArrowheads="1"/>
            </p:cNvSpPr>
            <p:nvPr/>
          </p:nvSpPr>
          <p:spPr bwMode="auto">
            <a:xfrm>
              <a:off x="2267744" y="4692422"/>
              <a:ext cx="2186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</p:txBody>
        </p:sp>
        <p:sp>
          <p:nvSpPr>
            <p:cNvPr id="233" name="Text Box 430"/>
            <p:cNvSpPr txBox="1">
              <a:spLocks noChangeArrowheads="1"/>
            </p:cNvSpPr>
            <p:nvPr/>
          </p:nvSpPr>
          <p:spPr bwMode="auto">
            <a:xfrm>
              <a:off x="2195736" y="4006327"/>
              <a:ext cx="29063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234" name="Text Box 430"/>
            <p:cNvSpPr txBox="1">
              <a:spLocks noChangeArrowheads="1"/>
            </p:cNvSpPr>
            <p:nvPr/>
          </p:nvSpPr>
          <p:spPr bwMode="auto">
            <a:xfrm>
              <a:off x="2843808" y="4943694"/>
              <a:ext cx="504056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FF3399"/>
                  </a:solidFill>
                </a:rPr>
                <a:t>＞</a:t>
              </a:r>
              <a:r>
                <a:rPr lang="zh-CN" altLang="en-US" sz="1600" dirty="0">
                  <a:solidFill>
                    <a:schemeClr val="tx1"/>
                  </a:solidFill>
                </a:rPr>
                <a:t>①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5" name="Text Box 430"/>
            <p:cNvSpPr txBox="1">
              <a:spLocks noChangeArrowheads="1"/>
            </p:cNvSpPr>
            <p:nvPr/>
          </p:nvSpPr>
          <p:spPr bwMode="auto">
            <a:xfrm>
              <a:off x="3440936" y="4943694"/>
              <a:ext cx="266968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chemeClr val="tx1"/>
                  </a:solidFill>
                </a:rPr>
                <a:t>③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6" name="Text Box 430"/>
            <p:cNvSpPr txBox="1">
              <a:spLocks noChangeArrowheads="1"/>
            </p:cNvSpPr>
            <p:nvPr/>
          </p:nvSpPr>
          <p:spPr bwMode="auto">
            <a:xfrm>
              <a:off x="3353905" y="4070363"/>
              <a:ext cx="498015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zh-CN" altLang="en-US" sz="1600" dirty="0">
                  <a:solidFill>
                    <a:srgbClr val="FF3399"/>
                  </a:solidFill>
                </a:rPr>
                <a:t>＞</a:t>
              </a:r>
              <a:r>
                <a:rPr lang="zh-CN" altLang="en-US" sz="1600" dirty="0">
                  <a:solidFill>
                    <a:schemeClr val="tx1"/>
                  </a:solidFill>
                </a:rPr>
                <a:t>②</a:t>
              </a:r>
              <a:endParaRPr lang="en-US" altLang="zh-CN" sz="1600" dirty="0">
                <a:solidFill>
                  <a:schemeClr val="tx1"/>
                </a:solidFill>
              </a:endParaRPr>
            </a:p>
          </p:txBody>
        </p:sp>
        <p:sp>
          <p:nvSpPr>
            <p:cNvPr id="237" name="Text Box 430"/>
            <p:cNvSpPr txBox="1">
              <a:spLocks noChangeArrowheads="1"/>
            </p:cNvSpPr>
            <p:nvPr/>
          </p:nvSpPr>
          <p:spPr bwMode="auto">
            <a:xfrm>
              <a:off x="6708964" y="4005065"/>
              <a:ext cx="2111508" cy="93863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①建立时间</a:t>
              </a:r>
              <a:r>
                <a:rPr lang="en-US" altLang="zh-CN" sz="2000" dirty="0">
                  <a:solidFill>
                    <a:schemeClr val="tx1"/>
                  </a:solidFill>
                </a:rPr>
                <a:t>setup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②保持时间</a:t>
              </a:r>
              <a:r>
                <a:rPr lang="en-US" altLang="zh-CN" sz="2000" dirty="0">
                  <a:solidFill>
                    <a:schemeClr val="tx1"/>
                  </a:solidFill>
                </a:rPr>
                <a:t>Hold</a:t>
              </a:r>
            </a:p>
            <a:p>
              <a:pPr algn="l">
                <a:lnSpc>
                  <a:spcPct val="105000"/>
                </a:lnSpc>
              </a:pPr>
              <a:r>
                <a:rPr lang="zh-CN" altLang="en-US" sz="2000" dirty="0">
                  <a:solidFill>
                    <a:schemeClr val="tx1"/>
                  </a:solidFill>
                </a:rPr>
                <a:t>③写入延迟</a:t>
              </a:r>
              <a:r>
                <a:rPr lang="en-US" altLang="zh-CN" sz="2000" dirty="0">
                  <a:solidFill>
                    <a:schemeClr val="tx1"/>
                  </a:solidFill>
                </a:rPr>
                <a:t>Delay</a:t>
              </a:r>
            </a:p>
          </p:txBody>
        </p:sp>
        <p:sp>
          <p:nvSpPr>
            <p:cNvPr id="238" name="Line 425"/>
            <p:cNvSpPr>
              <a:spLocks noChangeShapeType="1"/>
            </p:cNvSpPr>
            <p:nvPr/>
          </p:nvSpPr>
          <p:spPr bwMode="auto">
            <a:xfrm flipV="1">
              <a:off x="3353903" y="4055763"/>
              <a:ext cx="0" cy="14401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9" name="Line 425"/>
            <p:cNvSpPr>
              <a:spLocks noChangeShapeType="1"/>
            </p:cNvSpPr>
            <p:nvPr/>
          </p:nvSpPr>
          <p:spPr bwMode="auto">
            <a:xfrm flipV="1">
              <a:off x="5940152" y="4039543"/>
              <a:ext cx="0" cy="144016"/>
            </a:xfrm>
            <a:prstGeom prst="line">
              <a:avLst/>
            </a:prstGeom>
            <a:noFill/>
            <a:ln w="19050">
              <a:solidFill>
                <a:srgbClr val="C00000"/>
              </a:solidFill>
              <a:round/>
              <a:headEnd/>
              <a:tailEnd type="arrow" w="med" len="sm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2" name="AutoShape 403">
            <a:hlinkClick r:id="" action="ppaction://hlinkshowjump?jump=nextslide" highlightClick="1"/>
          </p:cNvPr>
          <p:cNvSpPr>
            <a:spLocks noChangeArrowheads="1"/>
          </p:cNvSpPr>
          <p:nvPr/>
        </p:nvSpPr>
        <p:spPr bwMode="auto">
          <a:xfrm rot="16200000">
            <a:off x="5076056" y="6453337"/>
            <a:ext cx="287338" cy="287337"/>
          </a:xfrm>
          <a:prstGeom prst="actionButtonBackPrevious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" name="Text Box 308"/>
          <p:cNvSpPr txBox="1">
            <a:spLocks noChangeArrowheads="1"/>
          </p:cNvSpPr>
          <p:nvPr/>
        </p:nvSpPr>
        <p:spPr bwMode="auto">
          <a:xfrm>
            <a:off x="2262547" y="3573016"/>
            <a:ext cx="3533589" cy="400110"/>
          </a:xfrm>
          <a:prstGeom prst="rect">
            <a:avLst/>
          </a:prstGeom>
          <a:noFill/>
          <a:ln w="12700">
            <a:solidFill>
              <a:srgbClr val="990099"/>
            </a:solidFill>
            <a:prstDash val="sysDash"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en-US" sz="2000" dirty="0">
                <a:solidFill>
                  <a:srgbClr val="990099"/>
                </a:solidFill>
              </a:rPr>
              <a:t>思考：</a:t>
            </a:r>
            <a:r>
              <a:rPr lang="zh-CN" altLang="en-US" sz="2000" dirty="0">
                <a:solidFill>
                  <a:schemeClr val="tx1"/>
                </a:solidFill>
              </a:rPr>
              <a:t>为什么没有读出操作？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461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6" dur="5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xit" presetSubtype="4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0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2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4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8" grpId="0"/>
      <p:bldP spid="100" grpId="0"/>
      <p:bldP spid="114" grpId="1" animBg="1"/>
      <p:bldP spid="123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4" name="组合 123"/>
          <p:cNvGrpSpPr/>
          <p:nvPr/>
        </p:nvGrpSpPr>
        <p:grpSpPr>
          <a:xfrm>
            <a:off x="1187624" y="4986312"/>
            <a:ext cx="3685243" cy="1493888"/>
            <a:chOff x="1390813" y="5108262"/>
            <a:chExt cx="3685243" cy="1493888"/>
          </a:xfrm>
        </p:grpSpPr>
        <p:sp>
          <p:nvSpPr>
            <p:cNvPr id="34" name="Text Box 430"/>
            <p:cNvSpPr txBox="1">
              <a:spLocks noChangeArrowheads="1"/>
            </p:cNvSpPr>
            <p:nvPr/>
          </p:nvSpPr>
          <p:spPr bwMode="auto">
            <a:xfrm>
              <a:off x="2060235" y="6359262"/>
              <a:ext cx="249893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D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35" name="Rectangle 412"/>
            <p:cNvSpPr>
              <a:spLocks noChangeArrowheads="1"/>
            </p:cNvSpPr>
            <p:nvPr/>
          </p:nvSpPr>
          <p:spPr bwMode="auto">
            <a:xfrm>
              <a:off x="1763688" y="5423084"/>
              <a:ext cx="3312368" cy="9361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43" name="Text Box 419"/>
            <p:cNvSpPr txBox="1">
              <a:spLocks noChangeArrowheads="1"/>
            </p:cNvSpPr>
            <p:nvPr/>
          </p:nvSpPr>
          <p:spPr bwMode="auto">
            <a:xfrm>
              <a:off x="1954042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4" name="Line 425"/>
            <p:cNvSpPr>
              <a:spLocks noChangeShapeType="1"/>
            </p:cNvSpPr>
            <p:nvPr/>
          </p:nvSpPr>
          <p:spPr bwMode="auto">
            <a:xfrm flipH="1" flipV="1">
              <a:off x="2557775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5" name="Text Box 419"/>
            <p:cNvSpPr txBox="1">
              <a:spLocks noChangeArrowheads="1"/>
            </p:cNvSpPr>
            <p:nvPr/>
          </p:nvSpPr>
          <p:spPr bwMode="auto">
            <a:xfrm>
              <a:off x="3032738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6" name="Line 425"/>
            <p:cNvSpPr>
              <a:spLocks noChangeShapeType="1"/>
            </p:cNvSpPr>
            <p:nvPr/>
          </p:nvSpPr>
          <p:spPr bwMode="auto">
            <a:xfrm flipH="1" flipV="1">
              <a:off x="3645429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Text Box 419"/>
            <p:cNvSpPr txBox="1">
              <a:spLocks noChangeArrowheads="1"/>
            </p:cNvSpPr>
            <p:nvPr/>
          </p:nvSpPr>
          <p:spPr bwMode="auto">
            <a:xfrm>
              <a:off x="4127117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48" name="Line 425"/>
            <p:cNvSpPr>
              <a:spLocks noChangeShapeType="1"/>
            </p:cNvSpPr>
            <p:nvPr/>
          </p:nvSpPr>
          <p:spPr bwMode="auto">
            <a:xfrm flipH="1" flipV="1">
              <a:off x="4730850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49" name="直接箭头连接符 48"/>
            <p:cNvCxnSpPr/>
            <p:nvPr/>
          </p:nvCxnSpPr>
          <p:spPr bwMode="auto">
            <a:xfrm flipH="1" flipV="1">
              <a:off x="2144875" y="5349494"/>
              <a:ext cx="1882" cy="1380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0" name="直接箭头连接符 49"/>
            <p:cNvCxnSpPr/>
            <p:nvPr/>
          </p:nvCxnSpPr>
          <p:spPr bwMode="auto">
            <a:xfrm flipH="1" flipV="1">
              <a:off x="2144875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1" name="直接箭头连接符 50"/>
            <p:cNvCxnSpPr/>
            <p:nvPr/>
          </p:nvCxnSpPr>
          <p:spPr bwMode="auto">
            <a:xfrm flipV="1">
              <a:off x="2434788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2" name="直接箭头连接符 51"/>
            <p:cNvCxnSpPr/>
            <p:nvPr/>
          </p:nvCxnSpPr>
          <p:spPr bwMode="auto">
            <a:xfrm flipV="1">
              <a:off x="2739551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53" name="Line 425"/>
            <p:cNvSpPr>
              <a:spLocks noChangeShapeType="1"/>
            </p:cNvSpPr>
            <p:nvPr/>
          </p:nvSpPr>
          <p:spPr bwMode="auto">
            <a:xfrm flipH="1" flipV="1">
              <a:off x="1849297" y="6164454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4" name="Line 425"/>
            <p:cNvSpPr>
              <a:spLocks noChangeShapeType="1"/>
            </p:cNvSpPr>
            <p:nvPr/>
          </p:nvSpPr>
          <p:spPr bwMode="auto">
            <a:xfrm flipH="1" flipV="1">
              <a:off x="1678844" y="6287184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55" name="直接箭头连接符 54"/>
            <p:cNvCxnSpPr/>
            <p:nvPr/>
          </p:nvCxnSpPr>
          <p:spPr bwMode="auto">
            <a:xfrm flipV="1">
              <a:off x="3520063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6" name="直接箭头连接符 55"/>
            <p:cNvCxnSpPr/>
            <p:nvPr/>
          </p:nvCxnSpPr>
          <p:spPr bwMode="auto">
            <a:xfrm flipV="1">
              <a:off x="3824826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57" name="直接箭头连接符 56"/>
            <p:cNvCxnSpPr/>
            <p:nvPr/>
          </p:nvCxnSpPr>
          <p:spPr bwMode="auto">
            <a:xfrm flipV="1">
              <a:off x="4614442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8" name="直接箭头连接符 57"/>
            <p:cNvCxnSpPr/>
            <p:nvPr/>
          </p:nvCxnSpPr>
          <p:spPr bwMode="auto">
            <a:xfrm flipV="1">
              <a:off x="4919205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59" name="直接箭头连接符 58"/>
            <p:cNvCxnSpPr/>
            <p:nvPr/>
          </p:nvCxnSpPr>
          <p:spPr bwMode="auto">
            <a:xfrm flipH="1" flipV="1">
              <a:off x="3246882" y="5360200"/>
              <a:ext cx="1880" cy="12835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0" name="直接箭头连接符 59"/>
            <p:cNvCxnSpPr/>
            <p:nvPr/>
          </p:nvCxnSpPr>
          <p:spPr bwMode="auto">
            <a:xfrm flipH="1" flipV="1">
              <a:off x="3246882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1" name="直接箭头连接符 60"/>
            <p:cNvCxnSpPr/>
            <p:nvPr/>
          </p:nvCxnSpPr>
          <p:spPr bwMode="auto">
            <a:xfrm flipH="1" flipV="1">
              <a:off x="4341261" y="5349493"/>
              <a:ext cx="1880" cy="138041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2" name="直接箭头连接符 61"/>
            <p:cNvCxnSpPr/>
            <p:nvPr/>
          </p:nvCxnSpPr>
          <p:spPr bwMode="auto">
            <a:xfrm flipH="1" flipV="1">
              <a:off x="4341261" y="6043522"/>
              <a:ext cx="1880" cy="349206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63" name="直接箭头连接符 184"/>
            <p:cNvCxnSpPr/>
            <p:nvPr/>
          </p:nvCxnSpPr>
          <p:spPr bwMode="auto">
            <a:xfrm rot="16200000" flipV="1">
              <a:off x="1627396" y="5942555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64" name="Text Box 470"/>
            <p:cNvSpPr txBox="1">
              <a:spLocks noChangeArrowheads="1"/>
            </p:cNvSpPr>
            <p:nvPr/>
          </p:nvSpPr>
          <p:spPr bwMode="auto">
            <a:xfrm>
              <a:off x="1390813" y="5711122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65" name="Text Box 430"/>
            <p:cNvSpPr txBox="1">
              <a:spLocks noChangeArrowheads="1"/>
            </p:cNvSpPr>
            <p:nvPr/>
          </p:nvSpPr>
          <p:spPr bwMode="auto">
            <a:xfrm>
              <a:off x="2066653" y="5108262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grpSp>
        <p:nvGrpSpPr>
          <p:cNvPr id="125" name="组合 124"/>
          <p:cNvGrpSpPr/>
          <p:nvPr/>
        </p:nvGrpSpPr>
        <p:grpSpPr>
          <a:xfrm>
            <a:off x="5004048" y="4941168"/>
            <a:ext cx="3664788" cy="1598940"/>
            <a:chOff x="5076056" y="5085184"/>
            <a:chExt cx="3664788" cy="1598940"/>
          </a:xfrm>
        </p:grpSpPr>
        <p:sp>
          <p:nvSpPr>
            <p:cNvPr id="37" name="Rectangle 412"/>
            <p:cNvSpPr>
              <a:spLocks noChangeArrowheads="1"/>
            </p:cNvSpPr>
            <p:nvPr/>
          </p:nvSpPr>
          <p:spPr bwMode="auto">
            <a:xfrm>
              <a:off x="5428475" y="5380836"/>
              <a:ext cx="3312369" cy="1031778"/>
            </a:xfrm>
            <a:prstGeom prst="rect">
              <a:avLst/>
            </a:prstGeom>
            <a:solidFill>
              <a:srgbClr val="CCFFFF"/>
            </a:solidFill>
            <a:ln w="12700">
              <a:solidFill>
                <a:schemeClr val="tx1"/>
              </a:solidFill>
              <a:prstDash val="sys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cxnSp>
          <p:nvCxnSpPr>
            <p:cNvPr id="38" name="直接箭头连接符 109"/>
            <p:cNvCxnSpPr/>
            <p:nvPr/>
          </p:nvCxnSpPr>
          <p:spPr bwMode="auto">
            <a:xfrm flipV="1">
              <a:off x="6924505" y="5427404"/>
              <a:ext cx="1096259" cy="924488"/>
            </a:xfrm>
            <a:prstGeom prst="bentConnector3">
              <a:avLst>
                <a:gd name="adj1" fmla="val 70853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9" name="直接箭头连接符 109"/>
            <p:cNvCxnSpPr/>
            <p:nvPr/>
          </p:nvCxnSpPr>
          <p:spPr bwMode="auto">
            <a:xfrm flipV="1">
              <a:off x="5822498" y="5427404"/>
              <a:ext cx="1118146" cy="924488"/>
            </a:xfrm>
            <a:prstGeom prst="bentConnector3">
              <a:avLst>
                <a:gd name="adj1" fmla="val 70445"/>
              </a:avLst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直接箭头连接符 39"/>
            <p:cNvCxnSpPr/>
            <p:nvPr/>
          </p:nvCxnSpPr>
          <p:spPr bwMode="auto">
            <a:xfrm flipV="1">
              <a:off x="8022946" y="6302018"/>
              <a:ext cx="0" cy="166588"/>
            </a:xfrm>
            <a:prstGeom prst="straightConnector1">
              <a:avLst/>
            </a:prstGeom>
            <a:noFill/>
            <a:ln w="19050" cap="flat" cmpd="sng" algn="ctr">
              <a:solidFill>
                <a:srgbClr val="9900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41" name="Text Box 430"/>
            <p:cNvSpPr txBox="1">
              <a:spLocks noChangeArrowheads="1"/>
            </p:cNvSpPr>
            <p:nvPr/>
          </p:nvSpPr>
          <p:spPr bwMode="auto">
            <a:xfrm>
              <a:off x="7929333" y="6446034"/>
              <a:ext cx="156936" cy="23809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D</a:t>
              </a:r>
            </a:p>
          </p:txBody>
        </p:sp>
        <p:sp>
          <p:nvSpPr>
            <p:cNvPr id="129" name="Text Box 419"/>
            <p:cNvSpPr txBox="1">
              <a:spLocks noChangeArrowheads="1"/>
            </p:cNvSpPr>
            <p:nvPr/>
          </p:nvSpPr>
          <p:spPr bwMode="auto">
            <a:xfrm>
              <a:off x="5639285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0" name="Line 425"/>
            <p:cNvSpPr>
              <a:spLocks noChangeShapeType="1"/>
            </p:cNvSpPr>
            <p:nvPr/>
          </p:nvSpPr>
          <p:spPr bwMode="auto">
            <a:xfrm flipH="1" flipV="1">
              <a:off x="6243018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1" name="Text Box 419"/>
            <p:cNvSpPr txBox="1">
              <a:spLocks noChangeArrowheads="1"/>
            </p:cNvSpPr>
            <p:nvPr/>
          </p:nvSpPr>
          <p:spPr bwMode="auto">
            <a:xfrm>
              <a:off x="6717981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2" name="Line 425"/>
            <p:cNvSpPr>
              <a:spLocks noChangeShapeType="1"/>
            </p:cNvSpPr>
            <p:nvPr/>
          </p:nvSpPr>
          <p:spPr bwMode="auto">
            <a:xfrm flipH="1" flipV="1">
              <a:off x="7330672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3" name="Text Box 419"/>
            <p:cNvSpPr txBox="1">
              <a:spLocks noChangeArrowheads="1"/>
            </p:cNvSpPr>
            <p:nvPr/>
          </p:nvSpPr>
          <p:spPr bwMode="auto">
            <a:xfrm>
              <a:off x="7812360" y="5495098"/>
              <a:ext cx="876931" cy="546635"/>
            </a:xfrm>
            <a:prstGeom prst="rect">
              <a:avLst/>
            </a:prstGeom>
            <a:noFill/>
            <a:ln w="158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9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Q   </a:t>
              </a:r>
              <a:r>
                <a:rPr lang="en-US" altLang="zh-CN" sz="1800" b="1" dirty="0" err="1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endParaRPr lang="en-US" altLang="zh-CN" sz="1800" dirty="0">
                <a:solidFill>
                  <a:schemeClr val="tx1"/>
                </a:solidFill>
              </a:endParaRPr>
            </a:p>
            <a:p>
              <a:pPr>
                <a:lnSpc>
                  <a:spcPct val="10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 D CP R</a:t>
              </a:r>
            </a:p>
          </p:txBody>
        </p:sp>
        <p:sp>
          <p:nvSpPr>
            <p:cNvPr id="134" name="Line 425"/>
            <p:cNvSpPr>
              <a:spLocks noChangeShapeType="1"/>
            </p:cNvSpPr>
            <p:nvPr/>
          </p:nvSpPr>
          <p:spPr bwMode="auto">
            <a:xfrm flipH="1" flipV="1">
              <a:off x="8416093" y="5531545"/>
              <a:ext cx="92149" cy="1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35" name="直接箭头连接符 134"/>
            <p:cNvCxnSpPr/>
            <p:nvPr/>
          </p:nvCxnSpPr>
          <p:spPr bwMode="auto">
            <a:xfrm flipH="1" flipV="1">
              <a:off x="5830118" y="5328072"/>
              <a:ext cx="1882" cy="16703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6" name="直接箭头连接符 135"/>
            <p:cNvCxnSpPr/>
            <p:nvPr/>
          </p:nvCxnSpPr>
          <p:spPr bwMode="auto">
            <a:xfrm flipH="1" flipV="1">
              <a:off x="5830118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37" name="直接箭头连接符 136"/>
            <p:cNvCxnSpPr/>
            <p:nvPr/>
          </p:nvCxnSpPr>
          <p:spPr bwMode="auto">
            <a:xfrm flipV="1">
              <a:off x="6120031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38" name="直接箭头连接符 137"/>
            <p:cNvCxnSpPr/>
            <p:nvPr/>
          </p:nvCxnSpPr>
          <p:spPr bwMode="auto">
            <a:xfrm flipV="1">
              <a:off x="6424794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sp>
          <p:nvSpPr>
            <p:cNvPr id="139" name="Line 425"/>
            <p:cNvSpPr>
              <a:spLocks noChangeShapeType="1"/>
            </p:cNvSpPr>
            <p:nvPr/>
          </p:nvSpPr>
          <p:spPr bwMode="auto">
            <a:xfrm flipH="1" flipV="1">
              <a:off x="5534540" y="6164454"/>
              <a:ext cx="3069907" cy="1"/>
            </a:xfrm>
            <a:prstGeom prst="line">
              <a:avLst/>
            </a:prstGeom>
            <a:noFill/>
            <a:ln w="19050">
              <a:solidFill>
                <a:srgbClr val="FF3399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0" name="Line 425"/>
            <p:cNvSpPr>
              <a:spLocks noChangeShapeType="1"/>
            </p:cNvSpPr>
            <p:nvPr/>
          </p:nvSpPr>
          <p:spPr bwMode="auto">
            <a:xfrm flipH="1" flipV="1">
              <a:off x="5364087" y="6287184"/>
              <a:ext cx="2935598" cy="1"/>
            </a:xfrm>
            <a:prstGeom prst="line">
              <a:avLst/>
            </a:prstGeom>
            <a:noFill/>
            <a:ln w="19050">
              <a:solidFill>
                <a:srgbClr val="CC33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cxnSp>
          <p:nvCxnSpPr>
            <p:cNvPr id="141" name="直接箭头连接符 140"/>
            <p:cNvCxnSpPr/>
            <p:nvPr/>
          </p:nvCxnSpPr>
          <p:spPr bwMode="auto">
            <a:xfrm flipV="1">
              <a:off x="7205306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2" name="直接箭头连接符 141"/>
            <p:cNvCxnSpPr/>
            <p:nvPr/>
          </p:nvCxnSpPr>
          <p:spPr bwMode="auto">
            <a:xfrm flipV="1">
              <a:off x="7510069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oval" w="sm" len="sm"/>
              <a:tailEnd type="none"/>
            </a:ln>
            <a:effectLst/>
          </p:spPr>
        </p:cxnSp>
        <p:cxnSp>
          <p:nvCxnSpPr>
            <p:cNvPr id="143" name="直接箭头连接符 142"/>
            <p:cNvCxnSpPr/>
            <p:nvPr/>
          </p:nvCxnSpPr>
          <p:spPr bwMode="auto">
            <a:xfrm flipV="1">
              <a:off x="8299685" y="6041733"/>
              <a:ext cx="0" cy="245453"/>
            </a:xfrm>
            <a:prstGeom prst="straightConnector1">
              <a:avLst/>
            </a:prstGeom>
            <a:noFill/>
            <a:ln w="19050" cap="flat" cmpd="sng" algn="ctr">
              <a:solidFill>
                <a:srgbClr val="CC3300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4" name="直接箭头连接符 143"/>
            <p:cNvCxnSpPr/>
            <p:nvPr/>
          </p:nvCxnSpPr>
          <p:spPr bwMode="auto">
            <a:xfrm flipV="1">
              <a:off x="8604448" y="6041733"/>
              <a:ext cx="0" cy="122726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5" name="直接箭头连接符 144"/>
            <p:cNvCxnSpPr/>
            <p:nvPr/>
          </p:nvCxnSpPr>
          <p:spPr bwMode="auto">
            <a:xfrm flipH="1" flipV="1">
              <a:off x="6932125" y="5339796"/>
              <a:ext cx="1880" cy="155305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6" name="直接箭头连接符 145"/>
            <p:cNvCxnSpPr/>
            <p:nvPr/>
          </p:nvCxnSpPr>
          <p:spPr bwMode="auto">
            <a:xfrm flipH="1" flipV="1">
              <a:off x="6932125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7" name="直接箭头连接符 146"/>
            <p:cNvCxnSpPr/>
            <p:nvPr/>
          </p:nvCxnSpPr>
          <p:spPr bwMode="auto">
            <a:xfrm flipH="1" flipV="1">
              <a:off x="8026504" y="5328072"/>
              <a:ext cx="1880" cy="167029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8" name="直接箭头连接符 147"/>
            <p:cNvCxnSpPr/>
            <p:nvPr/>
          </p:nvCxnSpPr>
          <p:spPr bwMode="auto">
            <a:xfrm flipH="1" flipV="1">
              <a:off x="8026504" y="6041734"/>
              <a:ext cx="1880" cy="317460"/>
            </a:xfrm>
            <a:prstGeom prst="straightConnector1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49" name="直接箭头连接符 184"/>
            <p:cNvCxnSpPr/>
            <p:nvPr/>
          </p:nvCxnSpPr>
          <p:spPr bwMode="auto">
            <a:xfrm rot="16200000" flipV="1">
              <a:off x="5312639" y="5942555"/>
              <a:ext cx="273353" cy="170454"/>
            </a:xfrm>
            <a:prstGeom prst="bentConnector3">
              <a:avLst>
                <a:gd name="adj1" fmla="val 97174"/>
              </a:avLst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50" name="Text Box 470"/>
            <p:cNvSpPr txBox="1">
              <a:spLocks noChangeArrowheads="1"/>
            </p:cNvSpPr>
            <p:nvPr/>
          </p:nvSpPr>
          <p:spPr bwMode="auto">
            <a:xfrm>
              <a:off x="5076056" y="5711122"/>
              <a:ext cx="319345" cy="7200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t" anchorCtr="0"/>
            <a:lstStyle/>
            <a:p>
              <a:pPr algn="ctr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R</a:t>
              </a:r>
            </a:p>
            <a:p>
              <a:pPr algn="ctr">
                <a:lnSpc>
                  <a:spcPct val="100000"/>
                </a:lnSpc>
                <a:spcBef>
                  <a:spcPts val="1200"/>
                </a:spcBef>
              </a:pPr>
              <a:r>
                <a:rPr lang="en-US" altLang="zh-CN" sz="1800" dirty="0">
                  <a:solidFill>
                    <a:schemeClr val="tx1"/>
                  </a:solidFill>
                </a:rPr>
                <a:t>CP</a:t>
              </a:r>
            </a:p>
          </p:txBody>
        </p:sp>
        <p:sp>
          <p:nvSpPr>
            <p:cNvPr id="151" name="Text Box 430"/>
            <p:cNvSpPr txBox="1">
              <a:spLocks noChangeArrowheads="1"/>
            </p:cNvSpPr>
            <p:nvPr/>
          </p:nvSpPr>
          <p:spPr bwMode="auto">
            <a:xfrm>
              <a:off x="5751896" y="5085184"/>
              <a:ext cx="2564520" cy="2428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="1" baseline="-16000" dirty="0">
                  <a:solidFill>
                    <a:schemeClr val="tx1"/>
                  </a:solidFill>
                  <a:latin typeface="宋体" pitchFamily="2" charset="-122"/>
                </a:rPr>
                <a:t>2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</a:t>
              </a:r>
              <a:r>
                <a:rPr lang="en-US" altLang="zh-CN" sz="12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1</a:t>
              </a: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       Q</a:t>
              </a:r>
              <a:r>
                <a:rPr lang="en-US" altLang="zh-CN" sz="1800" baseline="-16000" dirty="0">
                  <a:solidFill>
                    <a:schemeClr val="tx1"/>
                  </a:solidFill>
                </a:rPr>
                <a:t>0</a:t>
              </a:r>
            </a:p>
          </p:txBody>
        </p:sp>
      </p:grpSp>
      <p:pic>
        <p:nvPicPr>
          <p:cNvPr id="3399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584" y="2348880"/>
            <a:ext cx="7703730" cy="1698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灯片编号占位符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ACA591-8AB8-422E-B769-DC3EBB4193A6}" type="slidenum">
              <a:rPr lang="en-US" altLang="zh-CN" smtClean="0"/>
              <a:pPr/>
              <a:t>98</a:t>
            </a:fld>
            <a:endParaRPr lang="en-US" altLang="zh-CN"/>
          </a:p>
        </p:txBody>
      </p:sp>
      <p:pic>
        <p:nvPicPr>
          <p:cNvPr id="339975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3" y="836712"/>
            <a:ext cx="6336704" cy="15121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 Box 7"/>
          <p:cNvSpPr txBox="1">
            <a:spLocks noChangeArrowheads="1"/>
          </p:cNvSpPr>
          <p:nvPr/>
        </p:nvSpPr>
        <p:spPr bwMode="auto">
          <a:xfrm>
            <a:off x="179512" y="354722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990099"/>
                </a:solidFill>
              </a:rPr>
              <a:t>     </a:t>
            </a:r>
            <a:r>
              <a:rPr lang="zh-CN" altLang="en-US" dirty="0">
                <a:solidFill>
                  <a:srgbClr val="990099"/>
                </a:solidFill>
              </a:rPr>
              <a:t>示例</a:t>
            </a:r>
            <a:r>
              <a:rPr lang="en-US" altLang="zh-CN" dirty="0">
                <a:solidFill>
                  <a:srgbClr val="990099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三态门、触发器、锁存器的特性</a:t>
            </a:r>
            <a:r>
              <a:rPr lang="en-US" altLang="zh-CN" sz="1800" dirty="0">
                <a:solidFill>
                  <a:schemeClr val="tx1"/>
                </a:solidFill>
              </a:rPr>
              <a:t>(</a:t>
            </a:r>
            <a:r>
              <a:rPr lang="en-US" altLang="zh-CN" sz="1800" dirty="0" err="1">
                <a:solidFill>
                  <a:schemeClr val="tx1"/>
                </a:solidFill>
              </a:rPr>
              <a:t>Quartus</a:t>
            </a:r>
            <a:r>
              <a:rPr lang="en-US" altLang="zh-CN" sz="1800" dirty="0">
                <a:solidFill>
                  <a:schemeClr val="tx1"/>
                </a:solidFill>
              </a:rPr>
              <a:t> II</a:t>
            </a:r>
            <a:r>
              <a:rPr lang="zh-CN" altLang="en-US" sz="1800" dirty="0">
                <a:solidFill>
                  <a:schemeClr val="tx1"/>
                </a:solidFill>
              </a:rPr>
              <a:t>的时序仿真</a:t>
            </a:r>
            <a:r>
              <a:rPr lang="en-US" altLang="zh-CN" sz="1800" dirty="0">
                <a:solidFill>
                  <a:schemeClr val="tx1"/>
                </a:solidFill>
              </a:rPr>
              <a:t>)</a:t>
            </a:r>
            <a:endParaRPr lang="zh-CN" altLang="en-US" sz="1800" dirty="0">
              <a:solidFill>
                <a:schemeClr val="tx1"/>
              </a:solidFill>
            </a:endParaRPr>
          </a:p>
        </p:txBody>
      </p:sp>
      <p:sp>
        <p:nvSpPr>
          <p:cNvPr id="66" name="Text Box 7"/>
          <p:cNvSpPr txBox="1">
            <a:spLocks noChangeArrowheads="1"/>
          </p:cNvSpPr>
          <p:nvPr/>
        </p:nvSpPr>
        <p:spPr bwMode="auto">
          <a:xfrm>
            <a:off x="179513" y="4077072"/>
            <a:ext cx="5111144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en-US" altLang="zh-CN" dirty="0">
                <a:solidFill>
                  <a:schemeClr val="accent2"/>
                </a:solidFill>
              </a:rPr>
              <a:t>   </a:t>
            </a:r>
            <a:r>
              <a:rPr lang="zh-CN" altLang="en-US" dirty="0">
                <a:solidFill>
                  <a:schemeClr val="accent2"/>
                </a:solidFill>
              </a:rPr>
              <a:t>  寄  存  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r>
              <a:rPr lang="zh-CN" altLang="en-US" dirty="0">
                <a:solidFill>
                  <a:schemeClr val="tx1"/>
                </a:solidFill>
              </a:rPr>
              <a:t>常由触发器构成</a:t>
            </a:r>
            <a:endParaRPr lang="en-US" altLang="zh-CN" dirty="0">
              <a:solidFill>
                <a:schemeClr val="accent2"/>
              </a:solidFill>
            </a:endParaRPr>
          </a:p>
          <a:p>
            <a:r>
              <a:rPr lang="en-US" altLang="zh-CN" dirty="0">
                <a:solidFill>
                  <a:schemeClr val="accent2"/>
                </a:solidFill>
              </a:rPr>
              <a:t>     </a:t>
            </a:r>
            <a:r>
              <a:rPr lang="zh-CN" altLang="en-US" dirty="0">
                <a:solidFill>
                  <a:schemeClr val="accent2"/>
                </a:solidFill>
              </a:rPr>
              <a:t>移位寄存器</a:t>
            </a:r>
            <a:r>
              <a:rPr lang="en-US" altLang="zh-CN" dirty="0">
                <a:solidFill>
                  <a:schemeClr val="accent2"/>
                </a:solidFill>
              </a:rPr>
              <a:t>—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78" name="AutoShape 29"/>
          <p:cNvSpPr>
            <a:spLocks/>
          </p:cNvSpPr>
          <p:nvPr/>
        </p:nvSpPr>
        <p:spPr bwMode="auto">
          <a:xfrm>
            <a:off x="4355976" y="4077072"/>
            <a:ext cx="1073518" cy="285182"/>
          </a:xfrm>
          <a:prstGeom prst="borderCallout2">
            <a:avLst>
              <a:gd name="adj1" fmla="val 49599"/>
              <a:gd name="adj2" fmla="val -811"/>
              <a:gd name="adj3" fmla="val 49342"/>
              <a:gd name="adj4" fmla="val -10136"/>
              <a:gd name="adj5" fmla="val -420886"/>
              <a:gd name="adj6" fmla="val -96982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器件时延</a:t>
            </a:r>
          </a:p>
        </p:txBody>
      </p:sp>
      <p:sp>
        <p:nvSpPr>
          <p:cNvPr id="79" name="AutoShape 29"/>
          <p:cNvSpPr>
            <a:spLocks/>
          </p:cNvSpPr>
          <p:nvPr/>
        </p:nvSpPr>
        <p:spPr bwMode="auto">
          <a:xfrm>
            <a:off x="6858981" y="4077072"/>
            <a:ext cx="1097395" cy="285182"/>
          </a:xfrm>
          <a:prstGeom prst="borderCallout2">
            <a:avLst>
              <a:gd name="adj1" fmla="val 54051"/>
              <a:gd name="adj2" fmla="val -1185"/>
              <a:gd name="adj3" fmla="val 56225"/>
              <a:gd name="adj4" fmla="val -10690"/>
              <a:gd name="adj5" fmla="val -396093"/>
              <a:gd name="adj6" fmla="val -67315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高阻状态</a:t>
            </a:r>
          </a:p>
        </p:txBody>
      </p:sp>
      <p:sp>
        <p:nvSpPr>
          <p:cNvPr id="80" name="AutoShape 29"/>
          <p:cNvSpPr>
            <a:spLocks/>
          </p:cNvSpPr>
          <p:nvPr/>
        </p:nvSpPr>
        <p:spPr bwMode="auto">
          <a:xfrm>
            <a:off x="5418821" y="4077072"/>
            <a:ext cx="1097395" cy="285182"/>
          </a:xfrm>
          <a:prstGeom prst="borderCallout2">
            <a:avLst>
              <a:gd name="adj1" fmla="val 51622"/>
              <a:gd name="adj2" fmla="val -554"/>
              <a:gd name="adj3" fmla="val 51367"/>
              <a:gd name="adj4" fmla="val -9427"/>
              <a:gd name="adj5" fmla="val -295287"/>
              <a:gd name="adj6" fmla="val -25179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锁住时刻</a:t>
            </a:r>
          </a:p>
        </p:txBody>
      </p:sp>
      <p:grpSp>
        <p:nvGrpSpPr>
          <p:cNvPr id="104" name="组合 103"/>
          <p:cNvGrpSpPr/>
          <p:nvPr/>
        </p:nvGrpSpPr>
        <p:grpSpPr>
          <a:xfrm>
            <a:off x="2143049" y="2392353"/>
            <a:ext cx="4930181" cy="1523784"/>
            <a:chOff x="1886749" y="2656866"/>
            <a:chExt cx="4930181" cy="1523784"/>
          </a:xfrm>
        </p:grpSpPr>
        <p:sp>
          <p:nvSpPr>
            <p:cNvPr id="105" name="Text Box 430"/>
            <p:cNvSpPr txBox="1">
              <a:spLocks noChangeArrowheads="1"/>
            </p:cNvSpPr>
            <p:nvPr/>
          </p:nvSpPr>
          <p:spPr bwMode="auto">
            <a:xfrm>
              <a:off x="1886749" y="4151850"/>
              <a:ext cx="308987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  <p:cxnSp>
          <p:nvCxnSpPr>
            <p:cNvPr id="106" name="直接箭头连接符 105"/>
            <p:cNvCxnSpPr/>
            <p:nvPr/>
          </p:nvCxnSpPr>
          <p:spPr bwMode="auto">
            <a:xfrm flipV="1">
              <a:off x="1889306" y="3932329"/>
              <a:ext cx="0" cy="162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7" name="直接箭头连接符 106"/>
            <p:cNvCxnSpPr/>
            <p:nvPr/>
          </p:nvCxnSpPr>
          <p:spPr bwMode="auto">
            <a:xfrm flipV="1">
              <a:off x="6816930" y="3938679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8" name="直接箭头连接符 107"/>
            <p:cNvCxnSpPr/>
            <p:nvPr/>
          </p:nvCxnSpPr>
          <p:spPr bwMode="auto">
            <a:xfrm flipV="1">
              <a:off x="4853664" y="3937592"/>
              <a:ext cx="0" cy="14400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cxnSp>
          <p:nvCxnSpPr>
            <p:cNvPr id="109" name="直接箭头连接符 108"/>
            <p:cNvCxnSpPr/>
            <p:nvPr/>
          </p:nvCxnSpPr>
          <p:spPr bwMode="auto">
            <a:xfrm>
              <a:off x="1886923" y="2656866"/>
              <a:ext cx="308813" cy="1472505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0" name="直接箭头连接符 109"/>
            <p:cNvCxnSpPr/>
            <p:nvPr/>
          </p:nvCxnSpPr>
          <p:spPr bwMode="auto">
            <a:xfrm>
              <a:off x="4845013" y="2811200"/>
              <a:ext cx="309131" cy="1305471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</p:grpSp>
      <p:grpSp>
        <p:nvGrpSpPr>
          <p:cNvPr id="3" name="组合 2"/>
          <p:cNvGrpSpPr/>
          <p:nvPr/>
        </p:nvGrpSpPr>
        <p:grpSpPr>
          <a:xfrm>
            <a:off x="3131840" y="2394169"/>
            <a:ext cx="4896544" cy="466359"/>
            <a:chOff x="3131840" y="2394169"/>
            <a:chExt cx="4896544" cy="466359"/>
          </a:xfrm>
        </p:grpSpPr>
        <p:cxnSp>
          <p:nvCxnSpPr>
            <p:cNvPr id="112" name="直接箭头连接符 111"/>
            <p:cNvCxnSpPr/>
            <p:nvPr/>
          </p:nvCxnSpPr>
          <p:spPr bwMode="auto">
            <a:xfrm>
              <a:off x="3131840" y="2394169"/>
              <a:ext cx="339746" cy="408627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3" name="直接箭头连接符 112"/>
            <p:cNvCxnSpPr/>
            <p:nvPr/>
          </p:nvCxnSpPr>
          <p:spPr bwMode="auto">
            <a:xfrm>
              <a:off x="5107806" y="2545854"/>
              <a:ext cx="339259" cy="314674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14" name="直接箭头连接符 113"/>
            <p:cNvCxnSpPr/>
            <p:nvPr/>
          </p:nvCxnSpPr>
          <p:spPr bwMode="auto">
            <a:xfrm>
              <a:off x="3131840" y="2586542"/>
              <a:ext cx="1986725" cy="1451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15" name="直接箭头连接符 114"/>
            <p:cNvCxnSpPr/>
            <p:nvPr/>
          </p:nvCxnSpPr>
          <p:spPr bwMode="auto">
            <a:xfrm>
              <a:off x="7092280" y="2585965"/>
              <a:ext cx="936104" cy="4189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sp>
          <p:nvSpPr>
            <p:cNvPr id="116" name="Text Box 430"/>
            <p:cNvSpPr txBox="1">
              <a:spLocks noChangeArrowheads="1"/>
            </p:cNvSpPr>
            <p:nvPr/>
          </p:nvSpPr>
          <p:spPr bwMode="auto">
            <a:xfrm>
              <a:off x="3149899" y="2825378"/>
              <a:ext cx="308987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117" name="AutoShape 29"/>
          <p:cNvSpPr>
            <a:spLocks/>
          </p:cNvSpPr>
          <p:nvPr/>
        </p:nvSpPr>
        <p:spPr bwMode="auto">
          <a:xfrm>
            <a:off x="2411760" y="4077072"/>
            <a:ext cx="1073518" cy="285182"/>
          </a:xfrm>
          <a:prstGeom prst="borderCallout2">
            <a:avLst>
              <a:gd name="adj1" fmla="val 54052"/>
              <a:gd name="adj2" fmla="val -811"/>
              <a:gd name="adj3" fmla="val 56022"/>
              <a:gd name="adj4" fmla="val -11320"/>
              <a:gd name="adj5" fmla="val -53489"/>
              <a:gd name="adj6" fmla="val -18311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器件时延</a:t>
            </a:r>
          </a:p>
        </p:txBody>
      </p:sp>
      <p:sp>
        <p:nvSpPr>
          <p:cNvPr id="127" name="Text Box 7"/>
          <p:cNvSpPr txBox="1">
            <a:spLocks noChangeArrowheads="1"/>
          </p:cNvSpPr>
          <p:nvPr/>
        </p:nvSpPr>
        <p:spPr bwMode="auto">
          <a:xfrm>
            <a:off x="2878242" y="4531186"/>
            <a:ext cx="4862110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rIns="18000">
            <a:spAutoFit/>
          </a:bodyPr>
          <a:lstStyle/>
          <a:p>
            <a:r>
              <a:rPr lang="zh-CN" altLang="en-US" dirty="0">
                <a:solidFill>
                  <a:schemeClr val="tx1"/>
                </a:solidFill>
              </a:rPr>
              <a:t>功能有串→并、并→串、寄存器等</a:t>
            </a:r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88" name="AutoShape 11">
            <a:hlinkClick r:id="" action="ppaction://hlinkshowjump?jump=previousslide" highlightClick="1"/>
          </p:cNvPr>
          <p:cNvSpPr>
            <a:spLocks noChangeArrowheads="1"/>
          </p:cNvSpPr>
          <p:nvPr/>
        </p:nvSpPr>
        <p:spPr bwMode="auto">
          <a:xfrm>
            <a:off x="5076057" y="6452443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4" name="组合 3"/>
          <p:cNvGrpSpPr/>
          <p:nvPr/>
        </p:nvGrpSpPr>
        <p:grpSpPr>
          <a:xfrm>
            <a:off x="3139921" y="2396342"/>
            <a:ext cx="4888463" cy="1026585"/>
            <a:chOff x="3139921" y="2396342"/>
            <a:chExt cx="4888463" cy="1026585"/>
          </a:xfrm>
        </p:grpSpPr>
        <p:cxnSp>
          <p:nvCxnSpPr>
            <p:cNvPr id="99" name="直接箭头连接符 98"/>
            <p:cNvCxnSpPr/>
            <p:nvPr/>
          </p:nvCxnSpPr>
          <p:spPr bwMode="auto">
            <a:xfrm>
              <a:off x="3140730" y="3009021"/>
              <a:ext cx="1960583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0" name="直接箭头连接符 99"/>
            <p:cNvCxnSpPr/>
            <p:nvPr/>
          </p:nvCxnSpPr>
          <p:spPr bwMode="auto">
            <a:xfrm>
              <a:off x="7092280" y="3009021"/>
              <a:ext cx="936104" cy="0"/>
            </a:xfrm>
            <a:prstGeom prst="straightConnector1">
              <a:avLst/>
            </a:prstGeom>
            <a:noFill/>
            <a:ln w="19050" cap="flat" cmpd="sng" algn="ctr">
              <a:solidFill>
                <a:srgbClr val="FF3399"/>
              </a:solidFill>
              <a:prstDash val="solid"/>
              <a:round/>
              <a:headEnd type="none" w="med" len="med"/>
              <a:tailEnd type="none"/>
            </a:ln>
            <a:effectLst/>
          </p:spPr>
        </p:cxnSp>
        <p:cxnSp>
          <p:nvCxnSpPr>
            <p:cNvPr id="101" name="直接箭头连接符 100"/>
            <p:cNvCxnSpPr/>
            <p:nvPr/>
          </p:nvCxnSpPr>
          <p:spPr bwMode="auto">
            <a:xfrm>
              <a:off x="3139921" y="2396342"/>
              <a:ext cx="267251" cy="809430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cxnSp>
          <p:nvCxnSpPr>
            <p:cNvPr id="102" name="直接箭头连接符 101"/>
            <p:cNvCxnSpPr/>
            <p:nvPr/>
          </p:nvCxnSpPr>
          <p:spPr bwMode="auto">
            <a:xfrm>
              <a:off x="5107806" y="2539504"/>
              <a:ext cx="317487" cy="852166"/>
            </a:xfrm>
            <a:prstGeom prst="straightConnector1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oval" w="med" len="med"/>
              <a:tailEnd type="arrow" w="sm" len="sm"/>
            </a:ln>
            <a:effectLst/>
          </p:spPr>
        </p:cxnSp>
        <p:sp>
          <p:nvSpPr>
            <p:cNvPr id="103" name="椭圆 102"/>
            <p:cNvSpPr/>
            <p:nvPr/>
          </p:nvSpPr>
          <p:spPr bwMode="auto">
            <a:xfrm>
              <a:off x="5389488" y="3359920"/>
              <a:ext cx="45719" cy="63007"/>
            </a:xfrm>
            <a:prstGeom prst="ellipse">
              <a:avLst/>
            </a:prstGeom>
            <a:noFill/>
            <a:ln w="12700" cap="flat" cmpd="sng" algn="ctr">
              <a:solidFill>
                <a:srgbClr val="990099"/>
              </a:solidFill>
              <a:prstDash val="sysDash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/>
            <a:p>
              <a:pPr marL="0" marR="0" indent="0" algn="l" defTabSz="914400" rtl="0" eaLnBrk="1" fontAlgn="base" latinLnBrk="0" hangingPunct="1">
                <a:lnSpc>
                  <a:spcPct val="125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CN" altLang="en-US" sz="2400" b="1" i="0" u="none" strike="noStrike" cap="none" normalizeH="0" baseline="0">
                <a:ln>
                  <a:noFill/>
                </a:ln>
                <a:solidFill>
                  <a:srgbClr val="CC3300"/>
                </a:solidFill>
                <a:effectLst/>
                <a:latin typeface="宋体" pitchFamily="2" charset="-122"/>
                <a:ea typeface="宋体" pitchFamily="2" charset="-122"/>
              </a:endParaRPr>
            </a:p>
          </p:txBody>
        </p:sp>
        <p:sp>
          <p:nvSpPr>
            <p:cNvPr id="89" name="Text Box 430"/>
            <p:cNvSpPr txBox="1">
              <a:spLocks noChangeArrowheads="1"/>
            </p:cNvSpPr>
            <p:nvPr/>
          </p:nvSpPr>
          <p:spPr bwMode="auto">
            <a:xfrm>
              <a:off x="3142726" y="3229305"/>
              <a:ext cx="252000" cy="28800"/>
            </a:xfrm>
            <a:prstGeom prst="rect">
              <a:avLst/>
            </a:prstGeom>
            <a:noFill/>
            <a:ln w="9525">
              <a:solidFill>
                <a:schemeClr val="accent2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l">
                <a:lnSpc>
                  <a:spcPct val="100000"/>
                </a:lnSpc>
              </a:pPr>
              <a:r>
                <a:rPr lang="en-US" altLang="zh-CN" sz="1800" b="1" dirty="0">
                  <a:solidFill>
                    <a:schemeClr val="tx1"/>
                  </a:solidFill>
                  <a:latin typeface="宋体" pitchFamily="2" charset="-122"/>
                </a:rPr>
                <a:t> </a:t>
              </a:r>
              <a:endParaRPr lang="en-US" altLang="zh-CN" sz="1800" baseline="-16000" dirty="0">
                <a:solidFill>
                  <a:schemeClr val="tx1"/>
                </a:solidFill>
              </a:endParaRPr>
            </a:p>
          </p:txBody>
        </p:sp>
      </p:grpSp>
      <p:sp>
        <p:nvSpPr>
          <p:cNvPr id="81" name="AutoShape 29"/>
          <p:cNvSpPr>
            <a:spLocks/>
          </p:cNvSpPr>
          <p:nvPr/>
        </p:nvSpPr>
        <p:spPr bwMode="auto">
          <a:xfrm>
            <a:off x="3779912" y="4077072"/>
            <a:ext cx="1097395" cy="285182"/>
          </a:xfrm>
          <a:prstGeom prst="borderCallout2">
            <a:avLst>
              <a:gd name="adj1" fmla="val 51622"/>
              <a:gd name="adj2" fmla="val -554"/>
              <a:gd name="adj3" fmla="val 51367"/>
              <a:gd name="adj4" fmla="val -9427"/>
              <a:gd name="adj5" fmla="val -304395"/>
              <a:gd name="adj6" fmla="val -56899"/>
            </a:avLst>
          </a:prstGeom>
          <a:solidFill>
            <a:srgbClr val="CCFFFF"/>
          </a:solidFill>
          <a:ln w="15875">
            <a:solidFill>
              <a:srgbClr val="CC3300"/>
            </a:solidFill>
            <a:prstDash val="sysDot"/>
            <a:miter lim="800000"/>
            <a:headEnd/>
            <a:tailEnd type="triangle" w="med" len="med"/>
          </a:ln>
          <a:effectLst/>
        </p:spPr>
        <p:txBody>
          <a:bodyPr lIns="18000" tIns="10800" rIns="18000" bIns="10800" anchor="ctr"/>
          <a:lstStyle/>
          <a:p>
            <a:pPr algn="ctr">
              <a:lnSpc>
                <a:spcPct val="100000"/>
              </a:lnSpc>
            </a:pPr>
            <a:r>
              <a:rPr lang="zh-CN" altLang="en-US" sz="1800" b="1" dirty="0">
                <a:solidFill>
                  <a:schemeClr val="tx1"/>
                </a:solidFill>
              </a:rPr>
              <a:t>开始变化</a:t>
            </a:r>
          </a:p>
        </p:txBody>
      </p:sp>
    </p:spTree>
    <p:extLst>
      <p:ext uri="{BB962C8B-B14F-4D97-AF65-F5344CB8AC3E}">
        <p14:creationId xmlns:p14="http://schemas.microsoft.com/office/powerpoint/2010/main" val="1361993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9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xit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2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5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5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44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5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500"/>
                            </p:stCondLst>
                            <p:childTnLst>
                              <p:par>
                                <p:cTn id="64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66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78" grpId="0" animBg="1"/>
      <p:bldP spid="78" grpId="1" animBg="1"/>
      <p:bldP spid="79" grpId="0" animBg="1"/>
      <p:bldP spid="79" grpId="1" animBg="1"/>
      <p:bldP spid="80" grpId="0" animBg="1"/>
      <p:bldP spid="80" grpId="1" animBg="1"/>
      <p:bldP spid="117" grpId="0" animBg="1"/>
      <p:bldP spid="117" grpId="1" animBg="1"/>
      <p:bldP spid="127" grpId="0"/>
      <p:bldP spid="81" grpId="0" animBg="1"/>
      <p:bldP spid="81" grpId="1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DD2A7DB-9E27-4F29-B9ED-B7652044F7CE}" type="slidenum">
              <a:rPr lang="en-US" altLang="zh-CN"/>
              <a:pPr/>
              <a:t>99</a:t>
            </a:fld>
            <a:endParaRPr lang="en-US" altLang="zh-CN"/>
          </a:p>
        </p:txBody>
      </p:sp>
      <p:sp>
        <p:nvSpPr>
          <p:cNvPr id="337926" name="Text Box 6"/>
          <p:cNvSpPr txBox="1">
            <a:spLocks noChangeArrowheads="1"/>
          </p:cNvSpPr>
          <p:nvPr/>
        </p:nvSpPr>
        <p:spPr bwMode="auto">
          <a:xfrm>
            <a:off x="179388" y="348045"/>
            <a:ext cx="8785225" cy="461665"/>
          </a:xfrm>
          <a:prstGeom prst="rect">
            <a:avLst/>
          </a:prstGeom>
          <a:solidFill>
            <a:srgbClr val="FFCC99">
              <a:alpha val="8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anchor="ctr" anchorCtr="0">
            <a:spAutoFit/>
          </a:bodyPr>
          <a:lstStyle>
            <a:defPPr>
              <a:defRPr lang="zh-CN"/>
            </a:defPPr>
            <a:lvl1pPr>
              <a:lnSpc>
                <a:spcPct val="100000"/>
              </a:lnSpc>
              <a:defRPr sz="2600">
                <a:solidFill>
                  <a:srgbClr val="FF3300"/>
                </a:solidFill>
                <a:latin typeface="黑体" pitchFamily="2" charset="-122"/>
                <a:ea typeface="黑体" pitchFamily="2" charset="-122"/>
              </a:defRPr>
            </a:lvl1pPr>
          </a:lstStyle>
          <a:p>
            <a:r>
              <a:rPr lang="zh-CN" altLang="en-US" sz="2400" dirty="0"/>
              <a:t>二、加法器的组成</a:t>
            </a:r>
          </a:p>
        </p:txBody>
      </p:sp>
      <p:sp>
        <p:nvSpPr>
          <p:cNvPr id="337927" name="Text Box 7"/>
          <p:cNvSpPr txBox="1">
            <a:spLocks noChangeArrowheads="1"/>
          </p:cNvSpPr>
          <p:nvPr/>
        </p:nvSpPr>
        <p:spPr bwMode="auto">
          <a:xfrm>
            <a:off x="179388" y="836712"/>
            <a:ext cx="8785225" cy="1015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rIns="18000">
            <a:spAutoFit/>
          </a:bodyPr>
          <a:lstStyle/>
          <a:p>
            <a:r>
              <a:rPr lang="en-US" altLang="zh-CN" dirty="0">
                <a:solidFill>
                  <a:srgbClr val="FF3399"/>
                </a:solidFill>
              </a:rPr>
              <a:t>1</a:t>
            </a:r>
            <a:r>
              <a:rPr lang="zh-CN" altLang="en-US" dirty="0">
                <a:solidFill>
                  <a:srgbClr val="FF3399"/>
                </a:solidFill>
              </a:rPr>
              <a:t>、全加器</a:t>
            </a:r>
            <a:endParaRPr lang="en-US" altLang="zh-CN" dirty="0">
              <a:solidFill>
                <a:srgbClr val="FF3399"/>
              </a:solidFill>
            </a:endParaRPr>
          </a:p>
          <a:p>
            <a:r>
              <a:rPr lang="en-US" altLang="zh-CN" dirty="0">
                <a:solidFill>
                  <a:srgbClr val="C00000"/>
                </a:solidFill>
              </a:rPr>
              <a:t>  </a:t>
            </a:r>
            <a:r>
              <a:rPr lang="zh-CN" altLang="en-US" dirty="0">
                <a:solidFill>
                  <a:srgbClr val="C00000"/>
                </a:solidFill>
              </a:rPr>
              <a:t>*真值表：</a:t>
            </a:r>
            <a:r>
              <a:rPr lang="zh-CN" altLang="en-US" dirty="0">
                <a:solidFill>
                  <a:schemeClr val="tx1"/>
                </a:solidFill>
              </a:rPr>
              <a:t>半加器没有</a:t>
            </a:r>
            <a:r>
              <a:rPr lang="en-US" altLang="zh-CN" dirty="0">
                <a:solidFill>
                  <a:schemeClr val="tx1"/>
                </a:solidFill>
              </a:rPr>
              <a:t>C</a:t>
            </a:r>
            <a:r>
              <a:rPr lang="en-US" altLang="zh-CN" baseline="-16000" dirty="0">
                <a:solidFill>
                  <a:schemeClr val="tx1"/>
                </a:solidFill>
              </a:rPr>
              <a:t>i-1</a:t>
            </a:r>
            <a:endParaRPr lang="zh-CN" altLang="en-US" baseline="-16000" dirty="0">
              <a:solidFill>
                <a:schemeClr val="tx1"/>
              </a:solidFill>
            </a:endParaRPr>
          </a:p>
        </p:txBody>
      </p:sp>
      <p:sp>
        <p:nvSpPr>
          <p:cNvPr id="338128" name="Text Box 208"/>
          <p:cNvSpPr txBox="1">
            <a:spLocks noChangeArrowheads="1"/>
          </p:cNvSpPr>
          <p:nvPr/>
        </p:nvSpPr>
        <p:spPr bwMode="auto">
          <a:xfrm>
            <a:off x="179388" y="4306633"/>
            <a:ext cx="8785225" cy="5539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altLang="zh-CN" dirty="0">
                <a:solidFill>
                  <a:srgbClr val="C00000"/>
                </a:solidFill>
              </a:rPr>
              <a:t>   *</a:t>
            </a:r>
            <a:r>
              <a:rPr lang="zh-CN" altLang="en-US" dirty="0">
                <a:solidFill>
                  <a:srgbClr val="C00000"/>
                </a:solidFill>
              </a:rPr>
              <a:t>内部逻辑：</a:t>
            </a:r>
          </a:p>
        </p:txBody>
      </p:sp>
      <p:graphicFrame>
        <p:nvGraphicFramePr>
          <p:cNvPr id="338336" name="Group 4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80701975"/>
              </p:ext>
            </p:extLst>
          </p:nvPr>
        </p:nvGraphicFramePr>
        <p:xfrm>
          <a:off x="1187698" y="1935672"/>
          <a:ext cx="3888358" cy="2357424"/>
        </p:xfrm>
        <a:graphic>
          <a:graphicData uri="http://schemas.openxmlformats.org/drawingml/2006/table">
            <a:tbl>
              <a:tblPr/>
              <a:tblGrid>
                <a:gridCol w="3603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1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32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626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6456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5212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106363">
                <a:tc rowSpan="3"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真值表</a:t>
                      </a:r>
                    </a:p>
                  </a:txBody>
                  <a:tcPr marL="36000" marR="36000" marT="18000" marB="18000" vert="eaVert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hlink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A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B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i-1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99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进位</a:t>
                      </a:r>
                      <a:r>
                        <a:rPr kumimoji="1" lang="en-US" altLang="zh-CN" sz="20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C</a:t>
                      </a:r>
                      <a:r>
                        <a:rPr kumimoji="1" lang="en-US" altLang="zh-CN" sz="2000" b="1" i="0" u="none" strike="noStrike" cap="none" normalizeH="0" baseline="-1800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  <a:endParaRPr kumimoji="1" lang="en-US" altLang="zh-CN" sz="2000" b="1" i="0" u="none" strike="noStrike" cap="none" normalizeH="0" baseline="-1800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宋体" pitchFamily="2" charset="-122"/>
                        <a:ea typeface="宋体" pitchFamily="2" charset="-122"/>
                      </a:endParaRP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全加和</a:t>
                      </a:r>
                      <a:r>
                        <a:rPr kumimoji="1" lang="en-US" altLang="zh-CN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S</a:t>
                      </a:r>
                      <a:r>
                        <a:rPr kumimoji="1" lang="en-US" altLang="zh-CN" sz="2000" b="1" i="0" u="none" strike="noStrike" cap="none" normalizeH="0" baseline="-1800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i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CCCC">
                        <a:alpha val="9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00088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66CCFF">
                        <a:alpha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2625">
                <a:tc v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0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9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1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itchFamily="2" charset="-122"/>
                          <a:ea typeface="宋体" pitchFamily="2" charset="-122"/>
                        </a:rPr>
                        <a:t>1</a:t>
                      </a:r>
                    </a:p>
                  </a:txBody>
                  <a:tcPr marL="36000" marR="36000" marT="18000" marB="18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graphicFrame>
        <p:nvGraphicFramePr>
          <p:cNvPr id="338316" name="Object 39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497615"/>
              </p:ext>
            </p:extLst>
          </p:nvPr>
        </p:nvGraphicFramePr>
        <p:xfrm>
          <a:off x="1331913" y="4815681"/>
          <a:ext cx="6848475" cy="917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3" imgW="3810000" imgH="508000" progId="Equation.3">
                  <p:embed/>
                </p:oleObj>
              </mc:Choice>
              <mc:Fallback>
                <p:oleObj name="公式" r:id="rId3" imgW="3810000" imgH="508000" progId="Equation.3">
                  <p:embed/>
                  <p:pic>
                    <p:nvPicPr>
                      <p:cNvPr id="0" name="Picture 47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4815681"/>
                        <a:ext cx="6848475" cy="91757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317" name="Object 39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95349199"/>
              </p:ext>
            </p:extLst>
          </p:nvPr>
        </p:nvGraphicFramePr>
        <p:xfrm>
          <a:off x="1331913" y="5733256"/>
          <a:ext cx="7343775" cy="412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公式" r:id="rId5" imgW="4254500" imgH="241300" progId="Equation.3">
                  <p:embed/>
                </p:oleObj>
              </mc:Choice>
              <mc:Fallback>
                <p:oleObj name="公式" r:id="rId5" imgW="4254500" imgH="241300" progId="Equation.3">
                  <p:embed/>
                  <p:pic>
                    <p:nvPicPr>
                      <p:cNvPr id="0" name="Picture 47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31913" y="5733256"/>
                        <a:ext cx="7343775" cy="4127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320" name="Group 400"/>
          <p:cNvGrpSpPr>
            <a:grpSpLocks/>
          </p:cNvGrpSpPr>
          <p:nvPr/>
        </p:nvGrpSpPr>
        <p:grpSpPr bwMode="auto">
          <a:xfrm>
            <a:off x="5436939" y="1845742"/>
            <a:ext cx="3311525" cy="2519362"/>
            <a:chOff x="3334" y="1253"/>
            <a:chExt cx="2086" cy="1587"/>
          </a:xfrm>
        </p:grpSpPr>
        <p:sp>
          <p:nvSpPr>
            <p:cNvPr id="338321" name="Line 401"/>
            <p:cNvSpPr>
              <a:spLocks noChangeShapeType="1"/>
            </p:cNvSpPr>
            <p:nvPr/>
          </p:nvSpPr>
          <p:spPr bwMode="auto">
            <a:xfrm flipH="1" flipV="1">
              <a:off x="4467" y="2523"/>
              <a:ext cx="1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2" name="Line 402"/>
            <p:cNvSpPr>
              <a:spLocks noChangeShapeType="1"/>
            </p:cNvSpPr>
            <p:nvPr/>
          </p:nvSpPr>
          <p:spPr bwMode="auto">
            <a:xfrm flipV="1">
              <a:off x="4785" y="2523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3" name="Rectangle 403"/>
            <p:cNvSpPr>
              <a:spLocks noChangeArrowheads="1"/>
            </p:cNvSpPr>
            <p:nvPr/>
          </p:nvSpPr>
          <p:spPr bwMode="auto">
            <a:xfrm>
              <a:off x="3605" y="1570"/>
              <a:ext cx="1452" cy="953"/>
            </a:xfrm>
            <a:prstGeom prst="rect">
              <a:avLst/>
            </a:prstGeom>
            <a:solidFill>
              <a:srgbClr val="FFCC99">
                <a:alpha val="80000"/>
              </a:srgbClr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4" name="Line 404"/>
            <p:cNvSpPr>
              <a:spLocks noChangeShapeType="1"/>
            </p:cNvSpPr>
            <p:nvPr/>
          </p:nvSpPr>
          <p:spPr bwMode="auto">
            <a:xfrm flipH="1" flipV="1">
              <a:off x="4513" y="1434"/>
              <a:ext cx="0" cy="136"/>
            </a:xfrm>
            <a:prstGeom prst="line">
              <a:avLst/>
            </a:prstGeom>
            <a:noFill/>
            <a:ln w="19050">
              <a:solidFill>
                <a:schemeClr val="accent2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25" name="Text Box 405"/>
            <p:cNvSpPr txBox="1">
              <a:spLocks noChangeArrowheads="1"/>
            </p:cNvSpPr>
            <p:nvPr/>
          </p:nvSpPr>
          <p:spPr bwMode="auto">
            <a:xfrm>
              <a:off x="4422" y="1253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S</a:t>
              </a:r>
              <a:r>
                <a:rPr lang="en-US" altLang="zh-CN" sz="2000" baseline="-20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6" name="Text Box 406"/>
            <p:cNvSpPr txBox="1">
              <a:spLocks noChangeArrowheads="1"/>
            </p:cNvSpPr>
            <p:nvPr/>
          </p:nvSpPr>
          <p:spPr bwMode="auto">
            <a:xfrm>
              <a:off x="3334" y="1842"/>
              <a:ext cx="227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r"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</a:t>
              </a:r>
            </a:p>
          </p:txBody>
        </p:sp>
        <p:sp>
          <p:nvSpPr>
            <p:cNvPr id="338327" name="Text Box 407"/>
            <p:cNvSpPr txBox="1">
              <a:spLocks noChangeArrowheads="1"/>
            </p:cNvSpPr>
            <p:nvPr/>
          </p:nvSpPr>
          <p:spPr bwMode="auto">
            <a:xfrm>
              <a:off x="4421" y="2659"/>
              <a:ext cx="500" cy="181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chemeClr val="accent2"/>
                  </a:solidFill>
                </a:rPr>
                <a:t>A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  <a:r>
                <a:rPr lang="en-US" altLang="zh-CN" sz="2000">
                  <a:solidFill>
                    <a:schemeClr val="accent2"/>
                  </a:solidFill>
                </a:rPr>
                <a:t>  B</a:t>
              </a:r>
              <a:r>
                <a:rPr lang="en-US" altLang="zh-CN" sz="2000" baseline="-18000">
                  <a:solidFill>
                    <a:schemeClr val="accent2"/>
                  </a:solidFill>
                </a:rPr>
                <a:t>i</a:t>
              </a:r>
            </a:p>
          </p:txBody>
        </p:sp>
        <p:sp>
          <p:nvSpPr>
            <p:cNvPr id="338328" name="Text Box 408"/>
            <p:cNvSpPr txBox="1">
              <a:spLocks noChangeArrowheads="1"/>
            </p:cNvSpPr>
            <p:nvPr/>
          </p:nvSpPr>
          <p:spPr bwMode="auto">
            <a:xfrm>
              <a:off x="5102" y="1797"/>
              <a:ext cx="318" cy="182"/>
            </a:xfrm>
            <a:prstGeom prst="rect">
              <a:avLst/>
            </a:prstGeom>
            <a:noFill/>
            <a:ln w="19050">
              <a:noFill/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>
                <a:lnSpc>
                  <a:spcPct val="100000"/>
                </a:lnSpc>
              </a:pPr>
              <a:r>
                <a:rPr lang="en-US" altLang="zh-CN" sz="2000">
                  <a:solidFill>
                    <a:srgbClr val="990099"/>
                  </a:solidFill>
                </a:rPr>
                <a:t>C</a:t>
              </a:r>
              <a:r>
                <a:rPr lang="en-US" altLang="zh-CN" sz="2000" baseline="-20000">
                  <a:solidFill>
                    <a:srgbClr val="990099"/>
                  </a:solidFill>
                </a:rPr>
                <a:t>i-1</a:t>
              </a:r>
            </a:p>
          </p:txBody>
        </p:sp>
        <p:sp>
          <p:nvSpPr>
            <p:cNvPr id="338329" name="Line 409"/>
            <p:cNvSpPr>
              <a:spLocks noChangeShapeType="1"/>
            </p:cNvSpPr>
            <p:nvPr/>
          </p:nvSpPr>
          <p:spPr bwMode="auto">
            <a:xfrm flipH="1">
              <a:off x="3334" y="2069"/>
              <a:ext cx="273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30" name="Line 410"/>
            <p:cNvSpPr>
              <a:spLocks noChangeShapeType="1"/>
            </p:cNvSpPr>
            <p:nvPr/>
          </p:nvSpPr>
          <p:spPr bwMode="auto">
            <a:xfrm flipH="1">
              <a:off x="5056" y="2024"/>
              <a:ext cx="319" cy="0"/>
            </a:xfrm>
            <a:prstGeom prst="line">
              <a:avLst/>
            </a:prstGeom>
            <a:noFill/>
            <a:ln w="19050">
              <a:solidFill>
                <a:srgbClr val="990099"/>
              </a:solidFill>
              <a:round/>
              <a:headEnd/>
              <a:tailEnd type="triangle" w="med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38337" name="Group 417"/>
          <p:cNvGrpSpPr>
            <a:grpSpLocks/>
          </p:cNvGrpSpPr>
          <p:nvPr/>
        </p:nvGrpSpPr>
        <p:grpSpPr bwMode="auto">
          <a:xfrm>
            <a:off x="5871120" y="2780928"/>
            <a:ext cx="1870075" cy="938213"/>
            <a:chOff x="1021" y="1842"/>
            <a:chExt cx="1178" cy="591"/>
          </a:xfrm>
        </p:grpSpPr>
        <p:sp>
          <p:nvSpPr>
            <p:cNvPr id="338338" name="Text Box 418"/>
            <p:cNvSpPr txBox="1">
              <a:spLocks noChangeArrowheads="1"/>
            </p:cNvSpPr>
            <p:nvPr/>
          </p:nvSpPr>
          <p:spPr bwMode="auto">
            <a:xfrm>
              <a:off x="1111" y="1842"/>
              <a:ext cx="226" cy="451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100000"/>
                </a:lnSpc>
              </a:pPr>
              <a:r>
                <a:rPr lang="en-US" altLang="zh-CN" sz="1200">
                  <a:solidFill>
                    <a:schemeClr val="tx1"/>
                  </a:solidFill>
                </a:rPr>
                <a:t>≥</a:t>
              </a:r>
              <a:r>
                <a:rPr lang="en-US" altLang="zh-CN" sz="180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338339" name="Line 419"/>
            <p:cNvSpPr>
              <a:spLocks noChangeShapeType="1"/>
            </p:cNvSpPr>
            <p:nvPr/>
          </p:nvSpPr>
          <p:spPr bwMode="auto">
            <a:xfrm flipV="1">
              <a:off x="1700" y="2115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1" name="Text Box 421"/>
            <p:cNvSpPr txBox="1">
              <a:spLocks noChangeArrowheads="1"/>
            </p:cNvSpPr>
            <p:nvPr/>
          </p:nvSpPr>
          <p:spPr bwMode="auto">
            <a:xfrm>
              <a:off x="1337" y="2069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43" name="Line 423"/>
            <p:cNvSpPr>
              <a:spLocks noChangeShapeType="1"/>
            </p:cNvSpPr>
            <p:nvPr/>
          </p:nvSpPr>
          <p:spPr bwMode="auto">
            <a:xfrm flipH="1" flipV="1">
              <a:off x="1609" y="2432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44" name="Line 424"/>
            <p:cNvSpPr>
              <a:spLocks noChangeShapeType="1"/>
            </p:cNvSpPr>
            <p:nvPr/>
          </p:nvSpPr>
          <p:spPr bwMode="auto">
            <a:xfrm flipH="1" flipV="1">
              <a:off x="1700" y="2341"/>
              <a:ext cx="18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0" name="Line 430"/>
            <p:cNvSpPr>
              <a:spLocks noChangeShapeType="1"/>
            </p:cNvSpPr>
            <p:nvPr/>
          </p:nvSpPr>
          <p:spPr bwMode="auto">
            <a:xfrm flipH="1" flipV="1">
              <a:off x="1021" y="2069"/>
              <a:ext cx="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1" name="Line 431"/>
            <p:cNvSpPr>
              <a:spLocks noChangeShapeType="1"/>
            </p:cNvSpPr>
            <p:nvPr/>
          </p:nvSpPr>
          <p:spPr bwMode="auto">
            <a:xfrm flipV="1">
              <a:off x="1609" y="2251"/>
              <a:ext cx="0" cy="18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2" name="Line 432"/>
            <p:cNvSpPr>
              <a:spLocks noChangeShapeType="1"/>
            </p:cNvSpPr>
            <p:nvPr/>
          </p:nvSpPr>
          <p:spPr bwMode="auto">
            <a:xfrm flipH="1" flipV="1">
              <a:off x="1518" y="2115"/>
              <a:ext cx="182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3" name="Line 433"/>
            <p:cNvSpPr>
              <a:spLocks noChangeShapeType="1"/>
            </p:cNvSpPr>
            <p:nvPr/>
          </p:nvSpPr>
          <p:spPr bwMode="auto">
            <a:xfrm flipH="1" flipV="1">
              <a:off x="1518" y="2251"/>
              <a:ext cx="9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54" name="Text Box 434"/>
            <p:cNvSpPr txBox="1">
              <a:spLocks noChangeArrowheads="1"/>
            </p:cNvSpPr>
            <p:nvPr/>
          </p:nvSpPr>
          <p:spPr bwMode="auto">
            <a:xfrm>
              <a:off x="1337" y="1842"/>
              <a:ext cx="181" cy="22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 dirty="0">
                  <a:solidFill>
                    <a:schemeClr val="tx1"/>
                  </a:solidFill>
                </a:rPr>
                <a:t>&amp;</a:t>
              </a:r>
            </a:p>
          </p:txBody>
        </p:sp>
        <p:sp>
          <p:nvSpPr>
            <p:cNvPr id="338355" name="Line 435"/>
            <p:cNvSpPr>
              <a:spLocks noChangeShapeType="1"/>
            </p:cNvSpPr>
            <p:nvPr/>
          </p:nvSpPr>
          <p:spPr bwMode="auto">
            <a:xfrm flipH="1" flipV="1">
              <a:off x="1518" y="1888"/>
              <a:ext cx="59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42" name="Group 417"/>
          <p:cNvGrpSpPr>
            <a:grpSpLocks/>
          </p:cNvGrpSpPr>
          <p:nvPr/>
        </p:nvGrpSpPr>
        <p:grpSpPr bwMode="auto">
          <a:xfrm>
            <a:off x="6661075" y="2348880"/>
            <a:ext cx="1512888" cy="1514475"/>
            <a:chOff x="1518" y="1570"/>
            <a:chExt cx="953" cy="954"/>
          </a:xfrm>
        </p:grpSpPr>
        <p:sp>
          <p:nvSpPr>
            <p:cNvPr id="45" name="Line 420"/>
            <p:cNvSpPr>
              <a:spLocks noChangeShapeType="1"/>
            </p:cNvSpPr>
            <p:nvPr/>
          </p:nvSpPr>
          <p:spPr bwMode="auto">
            <a:xfrm flipV="1">
              <a:off x="1881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47" name="Line 422"/>
            <p:cNvSpPr>
              <a:spLocks noChangeShapeType="1"/>
            </p:cNvSpPr>
            <p:nvPr/>
          </p:nvSpPr>
          <p:spPr bwMode="auto">
            <a:xfrm flipV="1">
              <a:off x="2199" y="2251"/>
              <a:ext cx="0" cy="27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0" name="Line 425"/>
            <p:cNvSpPr>
              <a:spLocks noChangeShapeType="1"/>
            </p:cNvSpPr>
            <p:nvPr/>
          </p:nvSpPr>
          <p:spPr bwMode="auto">
            <a:xfrm flipV="1">
              <a:off x="2108" y="1797"/>
              <a:ext cx="0" cy="31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1" name="Line 426"/>
            <p:cNvSpPr>
              <a:spLocks noChangeShapeType="1"/>
            </p:cNvSpPr>
            <p:nvPr/>
          </p:nvSpPr>
          <p:spPr bwMode="auto">
            <a:xfrm flipH="1" flipV="1">
              <a:off x="1518" y="2024"/>
              <a:ext cx="95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52" name="Text Box 427"/>
            <p:cNvSpPr txBox="1">
              <a:spLocks noChangeArrowheads="1"/>
            </p:cNvSpPr>
            <p:nvPr/>
          </p:nvSpPr>
          <p:spPr bwMode="auto">
            <a:xfrm>
              <a:off x="1836" y="2115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3" name="Text Box 428"/>
            <p:cNvSpPr txBox="1">
              <a:spLocks noChangeArrowheads="1"/>
            </p:cNvSpPr>
            <p:nvPr/>
          </p:nvSpPr>
          <p:spPr bwMode="auto">
            <a:xfrm>
              <a:off x="1745" y="1661"/>
              <a:ext cx="408" cy="135"/>
            </a:xfrm>
            <a:prstGeom prst="rect">
              <a:avLst/>
            </a:prstGeom>
            <a:solidFill>
              <a:srgbClr val="CCFFFF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lIns="18000" tIns="10800" rIns="18000" bIns="10800" anchor="ctr"/>
            <a:lstStyle/>
            <a:p>
              <a:pPr algn="ctr">
                <a:lnSpc>
                  <a:spcPct val="80000"/>
                </a:lnSpc>
              </a:pPr>
              <a:r>
                <a:rPr lang="en-US" altLang="zh-CN" sz="1800">
                  <a:solidFill>
                    <a:schemeClr val="tx1"/>
                  </a:solidFill>
                </a:rPr>
                <a:t>=1</a:t>
              </a:r>
            </a:p>
          </p:txBody>
        </p:sp>
        <p:sp>
          <p:nvSpPr>
            <p:cNvPr id="54" name="Line 429"/>
            <p:cNvSpPr>
              <a:spLocks noChangeShapeType="1"/>
            </p:cNvSpPr>
            <p:nvPr/>
          </p:nvSpPr>
          <p:spPr bwMode="auto">
            <a:xfrm flipV="1">
              <a:off x="1790" y="1797"/>
              <a:ext cx="0" cy="227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oval" w="med" len="med"/>
              <a:tailEnd type="none" w="sm" len="med"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" name="Line 436"/>
            <p:cNvSpPr>
              <a:spLocks noChangeShapeType="1"/>
            </p:cNvSpPr>
            <p:nvPr/>
          </p:nvSpPr>
          <p:spPr bwMode="auto">
            <a:xfrm flipH="1" flipV="1">
              <a:off x="1927" y="1570"/>
              <a:ext cx="0" cy="9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44" name="AutoShape 406">
            <a:hlinkClick r:id="rId7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5148759" y="6453188"/>
            <a:ext cx="287337" cy="288925"/>
          </a:xfrm>
          <a:prstGeom prst="actionButtonReturn">
            <a:avLst/>
          </a:prstGeom>
          <a:noFill/>
          <a:ln w="19050">
            <a:solidFill>
              <a:srgbClr val="80808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379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1" dur="500"/>
                                        <p:tgtEl>
                                          <p:spTgt spid="33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4" dur="500"/>
                                        <p:tgtEl>
                                          <p:spTgt spid="338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38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38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31" dur="500"/>
                                        <p:tgtEl>
                                          <p:spTgt spid="338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" presetClass="entr" presetSubtype="1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383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27" grpId="0"/>
      <p:bldP spid="338128" grpId="0" autoUpdateAnimBg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1.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|0.2|0.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5.6|6.8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|1.5|-1.4|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0.4"/>
</p:tagLst>
</file>

<file path=ppt/theme/theme1.xml><?xml version="1.0" encoding="utf-8"?>
<a:theme xmlns:a="http://schemas.openxmlformats.org/drawingml/2006/main" name="默认设计模板">
  <a:themeElements>
    <a:clrScheme name="默认设计模板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默认设计模板">
      <a:majorFont>
        <a:latin typeface="Times New Roman"/>
        <a:ea typeface="宋体"/>
        <a:cs typeface=""/>
      </a:majorFont>
      <a:minorFont>
        <a:latin typeface="Times New Roman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19050">
          <a:solidFill>
            <a:schemeClr val="tx1"/>
          </a:solidFill>
          <a:round/>
          <a:headEnd/>
          <a:tailEnd/>
        </a:ln>
        <a:effectLst/>
      </a:spPr>
      <a:bodyPr/>
      <a:lstStyle>
        <a:defPPr>
          <a:defRPr/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  <a:spAutoFit/>
      </a:bodyPr>
      <a:lstStyle>
        <a:defPPr marL="0" marR="0" indent="0" algn="l" defTabSz="914400" rtl="0" eaLnBrk="1" fontAlgn="base" latinLnBrk="0" hangingPunct="1">
          <a:lnSpc>
            <a:spcPct val="125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400" b="1" i="0" u="none" strike="noStrike" cap="none" normalizeH="0" baseline="0" smtClean="0">
            <a:ln>
              <a:noFill/>
            </a:ln>
            <a:solidFill>
              <a:srgbClr val="CC3300"/>
            </a:solidFill>
            <a:effectLst/>
            <a:latin typeface="宋体" pitchFamily="2" charset="-122"/>
            <a:ea typeface="宋体" pitchFamily="2" charset="-122"/>
          </a:defRPr>
        </a:defPPr>
      </a:lstStyle>
    </a:ln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76110</TotalTime>
  <Words>22826</Words>
  <Application>Microsoft Macintosh PowerPoint</Application>
  <PresentationFormat>全屏显示(4:3)</PresentationFormat>
  <Paragraphs>3269</Paragraphs>
  <Slides>107</Slides>
  <Notes>101</Notes>
  <HiddenSlides>0</HiddenSlides>
  <MMClips>7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107</vt:i4>
      </vt:variant>
    </vt:vector>
  </HeadingPairs>
  <TitlesOfParts>
    <vt:vector size="118" baseType="lpstr">
      <vt:lpstr>方正兰亭超细黑简体</vt:lpstr>
      <vt:lpstr>黑体</vt:lpstr>
      <vt:lpstr>宋体</vt:lpstr>
      <vt:lpstr>Arial Unicode MS</vt:lpstr>
      <vt:lpstr>MS Gothic</vt:lpstr>
      <vt:lpstr>Cambria Math</vt:lpstr>
      <vt:lpstr>Symbol</vt:lpstr>
      <vt:lpstr>Times New Roman</vt:lpstr>
      <vt:lpstr>Wingdings</vt:lpstr>
      <vt:lpstr>默认设计模板</vt:lpstr>
      <vt:lpstr>公式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RGL</dc:creator>
  <cp:lastModifiedBy>文韬 陆</cp:lastModifiedBy>
  <cp:revision>2218</cp:revision>
  <dcterms:created xsi:type="dcterms:W3CDTF">2002-02-16T03:40:16Z</dcterms:created>
  <dcterms:modified xsi:type="dcterms:W3CDTF">2023-12-30T07:43:10Z</dcterms:modified>
</cp:coreProperties>
</file>