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4" r:id="rId3"/>
    <p:sldId id="257" r:id="rId4"/>
    <p:sldId id="400" r:id="rId5"/>
    <p:sldId id="393" r:id="rId6"/>
    <p:sldId id="435" r:id="rId7"/>
    <p:sldId id="327" r:id="rId8"/>
    <p:sldId id="437" r:id="rId9"/>
    <p:sldId id="401" r:id="rId10"/>
    <p:sldId id="402" r:id="rId11"/>
    <p:sldId id="403" r:id="rId12"/>
    <p:sldId id="404" r:id="rId13"/>
    <p:sldId id="459" r:id="rId14"/>
    <p:sldId id="407" r:id="rId15"/>
    <p:sldId id="440" r:id="rId16"/>
    <p:sldId id="380" r:id="rId17"/>
    <p:sldId id="458" r:id="rId18"/>
    <p:sldId id="382" r:id="rId19"/>
    <p:sldId id="409" r:id="rId20"/>
    <p:sldId id="411" r:id="rId21"/>
    <p:sldId id="442" r:id="rId22"/>
    <p:sldId id="457" r:id="rId23"/>
    <p:sldId id="390" r:id="rId24"/>
    <p:sldId id="414" r:id="rId25"/>
    <p:sldId id="387" r:id="rId26"/>
    <p:sldId id="337" r:id="rId27"/>
    <p:sldId id="336" r:id="rId28"/>
    <p:sldId id="389" r:id="rId29"/>
    <p:sldId id="415" r:id="rId30"/>
    <p:sldId id="366" r:id="rId31"/>
    <p:sldId id="385" r:id="rId32"/>
    <p:sldId id="441" r:id="rId33"/>
    <p:sldId id="446" r:id="rId34"/>
    <p:sldId id="447" r:id="rId35"/>
    <p:sldId id="344" r:id="rId36"/>
    <p:sldId id="448" r:id="rId37"/>
    <p:sldId id="452" r:id="rId38"/>
    <p:sldId id="451" r:id="rId39"/>
    <p:sldId id="453" r:id="rId40"/>
    <p:sldId id="449" r:id="rId41"/>
    <p:sldId id="455" r:id="rId42"/>
    <p:sldId id="450" r:id="rId43"/>
    <p:sldId id="460" r:id="rId44"/>
    <p:sldId id="461" r:id="rId45"/>
    <p:sldId id="462" r:id="rId46"/>
    <p:sldId id="469" r:id="rId47"/>
    <p:sldId id="463" r:id="rId48"/>
    <p:sldId id="467" r:id="rId49"/>
    <p:sldId id="465" r:id="rId50"/>
    <p:sldId id="466" r:id="rId51"/>
    <p:sldId id="260" r:id="rId52"/>
    <p:sldId id="425" r:id="rId53"/>
    <p:sldId id="365" r:id="rId54"/>
    <p:sldId id="364" r:id="rId55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0099"/>
    <a:srgbClr val="CC3300"/>
    <a:srgbClr val="CCFFFF"/>
    <a:srgbClr val="FFCCFF"/>
    <a:srgbClr val="99CCFF"/>
    <a:srgbClr val="CC99FF"/>
    <a:srgbClr val="FFCC99"/>
    <a:srgbClr val="CC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 autoAdjust="0"/>
    <p:restoredTop sz="95748" autoAdjust="0"/>
  </p:normalViewPr>
  <p:slideViewPr>
    <p:cSldViewPr>
      <p:cViewPr varScale="1">
        <p:scale>
          <a:sx n="121" d="100"/>
          <a:sy n="121" d="100"/>
        </p:scale>
        <p:origin x="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211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211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904B3FC-1A4B-4B12-962E-399EB469EE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28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26EC81-93EC-470C-8508-EE772E0B4A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99261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</a:t>
            </a:r>
            <a:r>
              <a:rPr lang="en-US" altLang="zh-CN" dirty="0"/>
              <a:t>6</a:t>
            </a:r>
            <a:r>
              <a:rPr lang="zh-CN" altLang="en-US" dirty="0"/>
              <a:t>学时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0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看隐式表示的实现，</a:t>
            </a:r>
            <a:r>
              <a:rPr lang="en-US" altLang="zh-CN" dirty="0"/>
              <a:t>P14-</a:t>
            </a:r>
            <a:r>
              <a:rPr lang="zh-CN" altLang="en-US" dirty="0"/>
              <a:t>跳过下页的例题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5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哈夫曼编码：基于</a:t>
            </a:r>
            <a:r>
              <a:rPr lang="en-US" altLang="zh-CN" dirty="0" err="1"/>
              <a:t>huffman</a:t>
            </a:r>
            <a:r>
              <a:rPr lang="zh-CN" altLang="en-US" dirty="0"/>
              <a:t>树（加权路径长度最短）的编码（左子树为</a:t>
            </a:r>
            <a:r>
              <a:rPr lang="en-US" altLang="zh-CN" dirty="0"/>
              <a:t>0</a:t>
            </a:r>
            <a:r>
              <a:rPr lang="zh-CN" altLang="en-US" dirty="0"/>
              <a:t>、右子树为</a:t>
            </a:r>
            <a:r>
              <a:rPr lang="en-US" altLang="zh-CN" dirty="0"/>
              <a:t>1</a:t>
            </a:r>
            <a:r>
              <a:rPr lang="zh-CN" altLang="en-US" dirty="0"/>
              <a:t>，或反之）。</a:t>
            </a:r>
            <a:endParaRPr lang="en-US" altLang="zh-CN" dirty="0"/>
          </a:p>
          <a:p>
            <a:r>
              <a:rPr lang="zh-CN" altLang="en-US" dirty="0"/>
              <a:t>哈夫曼树：所有节点（叶结点）按权排序，权最小的两个节点合并，形成新节点（中间结点）；剩余节点和新节点重新排序，权最小的两个节点再合并，再形成新节点（中间结点）；</a:t>
            </a:r>
            <a:r>
              <a:rPr lang="en-US" altLang="zh-CN" dirty="0"/>
              <a:t>…</a:t>
            </a:r>
            <a:r>
              <a:rPr lang="zh-CN" altLang="en-US"/>
              <a:t>，直至</a:t>
            </a:r>
            <a:r>
              <a:rPr lang="zh-CN" altLang="en-US" dirty="0"/>
              <a:t>最后只有一节点。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45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39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P13-</a:t>
            </a:r>
            <a:r>
              <a:rPr lang="zh-CN" altLang="en-US" dirty="0"/>
              <a:t>看扩展操作码特征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55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P14-</a:t>
            </a:r>
            <a:r>
              <a:rPr lang="zh-CN" altLang="en-US" dirty="0"/>
              <a:t>看变长指令字结构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P11-</a:t>
            </a:r>
            <a:r>
              <a:rPr lang="zh-CN" altLang="en-US" dirty="0"/>
              <a:t>看指令功能、格式、性能相关内容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409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MSB—Most</a:t>
            </a:r>
            <a:r>
              <a:rPr lang="en-US" altLang="zh-CN" baseline="0" dirty="0">
                <a:latin typeface="Times New Roman" pitchFamily="18" charset="0"/>
                <a:cs typeface="Times New Roman" pitchFamily="18" charset="0"/>
              </a:rPr>
              <a:t> Significant Byte, LSB—Least Significant Byte</a:t>
            </a:r>
            <a:r>
              <a:rPr lang="zh-CN" altLang="en-US" baseline="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baseline="0" dirty="0" err="1"/>
              <a:t>MSb</a:t>
            </a:r>
            <a:r>
              <a:rPr lang="zh-CN" altLang="en-US" baseline="0" dirty="0"/>
              <a:t>、</a:t>
            </a:r>
            <a:r>
              <a:rPr lang="en-US" altLang="zh-CN" baseline="0" dirty="0" err="1"/>
              <a:t>LSb</a:t>
            </a:r>
            <a:r>
              <a:rPr lang="zh-CN" altLang="en-US" baseline="0" dirty="0"/>
              <a:t>表示的是</a:t>
            </a:r>
            <a:r>
              <a:rPr lang="en-US" altLang="zh-CN" baseline="0" dirty="0"/>
              <a:t>bit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字节对齐</a:t>
            </a:r>
            <a:r>
              <a:rPr lang="en-US" altLang="zh-CN" dirty="0"/>
              <a:t>--</a:t>
            </a:r>
            <a:r>
              <a:rPr lang="zh-CN" altLang="en-US" dirty="0"/>
              <a:t>≤</a:t>
            </a:r>
            <a:r>
              <a:rPr lang="en-US" altLang="zh-CN" dirty="0"/>
              <a:t>4</a:t>
            </a:r>
            <a:r>
              <a:rPr lang="zh-CN" altLang="en-US" dirty="0"/>
              <a:t>个字节的边界对齐方式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83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P11-</a:t>
            </a:r>
            <a:r>
              <a:rPr lang="zh-CN" altLang="en-US" dirty="0"/>
              <a:t>看操作数地址（</a:t>
            </a:r>
            <a:r>
              <a:rPr lang="en-US" altLang="zh-CN" dirty="0"/>
              <a:t>A</a:t>
            </a:r>
            <a:r>
              <a:rPr lang="en-US" altLang="zh-CN" baseline="-18000" dirty="0"/>
              <a:t>1</a:t>
            </a:r>
            <a:r>
              <a:rPr lang="en-US" altLang="zh-CN" dirty="0">
                <a:sym typeface="Symbol"/>
              </a:rPr>
              <a:t></a:t>
            </a:r>
            <a:r>
              <a:rPr lang="zh-CN" altLang="en-US" dirty="0"/>
              <a:t>）与地址码（</a:t>
            </a:r>
            <a:r>
              <a:rPr lang="en-US" altLang="zh-CN" dirty="0"/>
              <a:t>A</a:t>
            </a:r>
            <a:r>
              <a:rPr lang="en-US" altLang="zh-CN" baseline="-18000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35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P10-</a:t>
            </a:r>
            <a:r>
              <a:rPr lang="zh-CN" altLang="en-US" dirty="0"/>
              <a:t>看指令寻址类型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387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B72782-E581-46D2-9B0A-5F302473FF3D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约定举例：自然语言就是一个约定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843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</a:t>
            </a:r>
            <a:r>
              <a:rPr lang="en-US" altLang="zh-CN" dirty="0"/>
              <a:t>OPD</a:t>
            </a:r>
            <a:r>
              <a:rPr lang="zh-CN" altLang="en-US" dirty="0"/>
              <a:t>放在不同部件中，需用寻址方式位标识；</a:t>
            </a:r>
            <a:r>
              <a:rPr lang="en-US" altLang="zh-CN" dirty="0"/>
              <a:t>P24-</a:t>
            </a:r>
            <a:r>
              <a:rPr lang="zh-CN" altLang="en-US" dirty="0"/>
              <a:t>看指令寻址方式类型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70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b="0" dirty="0"/>
              <a:t>P24-</a:t>
            </a:r>
            <a:r>
              <a:rPr lang="zh-CN" altLang="en-US" b="0" dirty="0"/>
              <a:t>看指令寻址方式类型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P27</a:t>
            </a:r>
            <a:r>
              <a:rPr lang="zh-CN" altLang="en-US" dirty="0"/>
              <a:t>、</a:t>
            </a:r>
            <a:r>
              <a:rPr lang="en-US" altLang="zh-CN" dirty="0"/>
              <a:t>P28-</a:t>
            </a:r>
            <a:r>
              <a:rPr lang="zh-CN" altLang="en-US" dirty="0"/>
              <a:t>看寻址方式的地址计算方法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0657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P24-</a:t>
            </a:r>
            <a:r>
              <a:rPr lang="zh-CN" altLang="en-US" dirty="0"/>
              <a:t>看指令的寻址方式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097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0265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P32-</a:t>
            </a:r>
            <a:r>
              <a:rPr lang="zh-CN" altLang="en-US" dirty="0"/>
              <a:t>看指令格式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080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下页</a:t>
            </a:r>
            <a:r>
              <a:rPr lang="en-US" altLang="zh-CN" dirty="0"/>
              <a:t>-</a:t>
            </a:r>
            <a:r>
              <a:rPr lang="zh-CN" altLang="en-US" dirty="0"/>
              <a:t>跳过思考的答案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851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P36-REG</a:t>
            </a:r>
            <a:r>
              <a:rPr lang="zh-CN" altLang="en-US" dirty="0"/>
              <a:t>个数与地址位数，</a:t>
            </a:r>
            <a:r>
              <a:rPr lang="en-US" altLang="zh-CN" dirty="0"/>
              <a:t>P35-</a:t>
            </a:r>
            <a:r>
              <a:rPr lang="zh-CN" altLang="en-US" dirty="0"/>
              <a:t>分开存放的依据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292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下页、</a:t>
            </a:r>
            <a:r>
              <a:rPr lang="en-US" altLang="zh-CN" dirty="0"/>
              <a:t>P41-</a:t>
            </a:r>
            <a:r>
              <a:rPr lang="zh-CN" altLang="en-US" dirty="0"/>
              <a:t>看指令功能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14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设置有</a:t>
            </a:r>
            <a:r>
              <a:rPr lang="en-US" altLang="zh-CN" dirty="0"/>
              <a:t>/</a:t>
            </a:r>
            <a:r>
              <a:rPr lang="zh-CN" altLang="en-US" dirty="0"/>
              <a:t>无符号运算指令的原因是有符号溢出作为异常处理，或没有标志位、分支指令不区分符号</a:t>
            </a:r>
            <a:endParaRPr lang="en-US" altLang="zh-CN" dirty="0"/>
          </a:p>
          <a:p>
            <a:r>
              <a:rPr lang="zh-CN" altLang="en-US" dirty="0"/>
              <a:t>逻辑非用或非实现（与</a:t>
            </a:r>
            <a:r>
              <a:rPr lang="en-US" altLang="zh-CN" dirty="0"/>
              <a:t>$0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P37-</a:t>
            </a:r>
            <a:r>
              <a:rPr lang="zh-CN" altLang="en-US" dirty="0"/>
              <a:t>回答寻址方式的思考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2557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P40</a:t>
            </a:r>
            <a:r>
              <a:rPr lang="zh-CN" altLang="en-US" dirty="0"/>
              <a:t>、上页</a:t>
            </a:r>
            <a:r>
              <a:rPr lang="en-US" altLang="zh-CN" dirty="0"/>
              <a:t>-</a:t>
            </a:r>
            <a:r>
              <a:rPr lang="zh-CN" altLang="en-US" dirty="0"/>
              <a:t>看指令字格式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050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P36-</a:t>
            </a:r>
            <a:r>
              <a:rPr lang="zh-CN" altLang="en-US" dirty="0"/>
              <a:t>看</a:t>
            </a:r>
            <a:r>
              <a:rPr lang="en-US" altLang="zh-CN" dirty="0"/>
              <a:t>MIPS</a:t>
            </a:r>
            <a:r>
              <a:rPr lang="zh-CN" altLang="en-US" dirty="0"/>
              <a:t>的相关内容，</a:t>
            </a:r>
            <a:r>
              <a:rPr lang="en-US" altLang="zh-CN" dirty="0"/>
              <a:t>P18-</a:t>
            </a:r>
            <a:r>
              <a:rPr lang="zh-CN" altLang="en-US" dirty="0"/>
              <a:t>看不同长度数据在</a:t>
            </a:r>
            <a:r>
              <a:rPr lang="en-US" altLang="zh-CN" dirty="0"/>
              <a:t>REG</a:t>
            </a:r>
            <a:r>
              <a:rPr lang="zh-CN" altLang="en-US" dirty="0"/>
              <a:t>中的存放方式</a:t>
            </a:r>
            <a:endParaRPr lang="en-US" altLang="zh-CN" dirty="0"/>
          </a:p>
          <a:p>
            <a:r>
              <a:rPr lang="zh-CN" altLang="en-US" dirty="0"/>
              <a:t>向量类型还可为</a:t>
            </a:r>
            <a:r>
              <a:rPr lang="en-US" altLang="zh-CN" dirty="0"/>
              <a:t>128</a:t>
            </a:r>
            <a:r>
              <a:rPr lang="zh-CN" altLang="en-US" dirty="0"/>
              <a:t>位标量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903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P40-</a:t>
            </a:r>
            <a:r>
              <a:rPr lang="zh-CN" altLang="en-US" dirty="0"/>
              <a:t>看有无标志的区别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8405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76EDE-62F2-4656-8E21-36C099F06FB5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IA16</a:t>
            </a:r>
            <a:r>
              <a:rPr lang="zh-CN" altLang="en-US" dirty="0"/>
              <a:t>含</a:t>
            </a:r>
            <a:r>
              <a:rPr lang="en-US" altLang="zh-CN" dirty="0"/>
              <a:t>8086</a:t>
            </a:r>
            <a:r>
              <a:rPr lang="zh-CN" altLang="en-US" dirty="0"/>
              <a:t>、</a:t>
            </a:r>
            <a:r>
              <a:rPr lang="en-US" altLang="zh-CN" dirty="0"/>
              <a:t>80286</a:t>
            </a:r>
            <a:r>
              <a:rPr lang="zh-CN" altLang="en-US" dirty="0"/>
              <a:t>指令集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323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31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看指令功能的描述约定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38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P5-</a:t>
            </a:r>
            <a:r>
              <a:rPr lang="zh-CN" altLang="en-US" dirty="0"/>
              <a:t>看指令功能的描述约定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648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看逻辑运算为位级运算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86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P32-</a:t>
            </a:r>
            <a:r>
              <a:rPr lang="zh-CN" altLang="en-US" dirty="0"/>
              <a:t>看</a:t>
            </a:r>
            <a:r>
              <a:rPr lang="en-US" altLang="zh-CN" dirty="0" err="1"/>
              <a:t>Demo_IS</a:t>
            </a:r>
            <a:r>
              <a:rPr lang="zh-CN" altLang="en-US" dirty="0"/>
              <a:t>的指令功能（数据操作</a:t>
            </a:r>
            <a:r>
              <a:rPr lang="en-US" altLang="zh-CN" dirty="0"/>
              <a:t>+</a:t>
            </a:r>
            <a:r>
              <a:rPr lang="zh-CN" altLang="en-US" dirty="0"/>
              <a:t>指令地址计算）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88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指令格式：表示指令所有信息的编码格式及参数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6EC81-93EC-470C-8508-EE772E0B4AA3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B0CEE8-CBCF-46A7-B0E2-6B292CC89A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33BCB-405B-4252-B1AB-9BE1FC1392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262A7-BA8C-437C-9B0E-97FE0FE9EF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4EB791-C9E0-4D65-BF23-95C47086C0B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9A9FD-9651-4D51-82C0-EDF3C3C00A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F5A4C-CC3D-4E6D-8323-E030B43887C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6A3B2-27D8-4535-9DD3-DB891C7FD2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2413D5-1F8E-430A-BE52-9E7D2BE358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FCB1E953-56A6-4A30-B320-3D0CFA2AEDF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1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 Unicode MS" panose="020B0604020202020204" pitchFamily="34" charset="-122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DCF04-1B24-4BF4-99C9-2DF6A709E96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FE315-931F-4C90-A00D-424BAB9F039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1E3BDD9-18DF-48C7-B10E-B7E3F3983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22797;&#20064;.pptx#-1,15,PowerPoint &#28436;&#31034;&#25991;&#31295;" TargetMode="External"/><Relationship Id="rId5" Type="http://schemas.openxmlformats.org/officeDocument/2006/relationships/slide" Target="slide32.xml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5.xml"/><Relationship Id="rId5" Type="http://schemas.openxmlformats.org/officeDocument/2006/relationships/slide" Target="slide23.xml"/><Relationship Id="rId4" Type="http://schemas.openxmlformats.org/officeDocument/2006/relationships/slide" Target="slide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&#35745;&#31639;&#26426;&#32452;&#25104;&#21407;&#29702;&#31532;3&#31456;.pptx#-1,52,PowerPoint &#28436;&#31034;&#25991;&#31295;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7.xml"/><Relationship Id="rId4" Type="http://schemas.openxmlformats.org/officeDocument/2006/relationships/slide" Target="slide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1.xml"/><Relationship Id="rId4" Type="http://schemas.openxmlformats.org/officeDocument/2006/relationships/slide" Target="slide3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1.xml"/><Relationship Id="rId4" Type="http://schemas.openxmlformats.org/officeDocument/2006/relationships/slide" Target="slide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258888" y="2595562"/>
            <a:ext cx="6697662" cy="822341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4400" b="1" dirty="0">
                <a:latin typeface="黑体" pitchFamily="2" charset="-122"/>
                <a:ea typeface="黑体" pitchFamily="2" charset="-122"/>
              </a:rPr>
              <a:t>第四章  指令系统 </a:t>
            </a:r>
            <a:endParaRPr lang="zh-CN" altLang="en-US" sz="44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AF005-AAAC-491D-ABB8-4EB106F73772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79263" y="334293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其他指令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*浮点运算：</a:t>
            </a:r>
            <a:r>
              <a:rPr lang="en-US" altLang="zh-CN" b="1" dirty="0">
                <a:latin typeface="宋体" pitchFamily="2" charset="-122"/>
              </a:rPr>
              <a:t>FADD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FSUB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*十进制运算：</a:t>
            </a:r>
            <a:r>
              <a:rPr lang="zh-CN" altLang="en-US" b="1" dirty="0">
                <a:latin typeface="宋体" pitchFamily="2" charset="-122"/>
              </a:rPr>
              <a:t>加法校正、减法校正等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控制：</a:t>
            </a:r>
            <a:r>
              <a:rPr lang="zh-CN" altLang="en-US" b="1" dirty="0">
                <a:latin typeface="宋体" pitchFamily="2" charset="-122"/>
              </a:rPr>
              <a:t>标志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CF/ZF)</a:t>
            </a:r>
            <a:r>
              <a:rPr lang="zh-CN" altLang="en-US" b="1" dirty="0">
                <a:latin typeface="宋体" pitchFamily="2" charset="-122"/>
              </a:rPr>
              <a:t>置位、标志复位、程序结束等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79513" y="2420888"/>
            <a:ext cx="8712968" cy="3768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指令功能小结：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功能的组成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操作</a:t>
            </a:r>
            <a:r>
              <a:rPr lang="en-US" altLang="zh-CN" b="1" dirty="0">
                <a:latin typeface="宋体" pitchFamily="2" charset="-122"/>
              </a:rPr>
              <a:t>(OP)</a:t>
            </a:r>
            <a:r>
              <a:rPr lang="zh-CN" altLang="en-US" b="1" dirty="0">
                <a:latin typeface="宋体" pitchFamily="2" charset="-122"/>
              </a:rPr>
              <a:t>、保存结果，形成下条指令地址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05000"/>
              </a:lnSpc>
              <a:spcBef>
                <a:spcPts val="900"/>
              </a:spcBef>
            </a:pPr>
            <a:r>
              <a:rPr lang="zh-CN" altLang="en-US" sz="1800" b="1" dirty="0">
                <a:latin typeface="宋体" pitchFamily="2" charset="-122"/>
              </a:rPr>
              <a:t>                               数据操作               指令地址计算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数据操作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指令地址计算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顺序型指令：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转移型指令：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87824" y="3365237"/>
            <a:ext cx="5364596" cy="144016"/>
            <a:chOff x="2807804" y="3212976"/>
            <a:chExt cx="5364596" cy="144016"/>
          </a:xfrm>
        </p:grpSpPr>
        <p:sp>
          <p:nvSpPr>
            <p:cNvPr id="2" name="左大括号 1"/>
            <p:cNvSpPr/>
            <p:nvPr/>
          </p:nvSpPr>
          <p:spPr bwMode="auto">
            <a:xfrm rot="16200000">
              <a:off x="4049942" y="1970838"/>
              <a:ext cx="144016" cy="262829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左大括号 13"/>
            <p:cNvSpPr/>
            <p:nvPr/>
          </p:nvSpPr>
          <p:spPr bwMode="auto">
            <a:xfrm rot="16200000">
              <a:off x="6966266" y="2150858"/>
              <a:ext cx="144016" cy="2268252"/>
            </a:xfrm>
            <a:prstGeom prst="leftBrace">
              <a:avLst>
                <a:gd name="adj1" fmla="val 24868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2555776" y="3781489"/>
            <a:ext cx="64087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u="sng" dirty="0">
                <a:latin typeface="宋体" pitchFamily="2" charset="-122"/>
              </a:rPr>
              <a:t>操作类型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操作功能＋</a:t>
            </a:r>
            <a:r>
              <a:rPr lang="en-US" altLang="zh-CN" sz="2000" b="1" dirty="0">
                <a:solidFill>
                  <a:srgbClr val="0070C0"/>
                </a:solidFill>
                <a:latin typeface="宋体" pitchFamily="2" charset="-122"/>
              </a:rPr>
              <a:t>OPD</a:t>
            </a:r>
            <a:r>
              <a:rPr lang="zh-CN" altLang="en-US" sz="2000" b="1" dirty="0">
                <a:solidFill>
                  <a:srgbClr val="0070C0"/>
                </a:solidFill>
                <a:latin typeface="宋体" pitchFamily="2" charset="-122"/>
              </a:rPr>
              <a:t>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有多种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频率均较高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u="sng" dirty="0">
                <a:latin typeface="宋体" pitchFamily="2" charset="-122"/>
              </a:rPr>
              <a:t>OPD</a:t>
            </a:r>
            <a:r>
              <a:rPr lang="zh-CN" altLang="en-US" b="1" u="sng" dirty="0">
                <a:latin typeface="宋体" pitchFamily="2" charset="-122"/>
              </a:rPr>
              <a:t>存放部件</a:t>
            </a:r>
            <a:r>
              <a:rPr lang="zh-CN" altLang="en-US" b="1" dirty="0">
                <a:latin typeface="宋体" pitchFamily="2" charset="-122"/>
              </a:rPr>
              <a:t>有多种</a:t>
            </a:r>
            <a:r>
              <a:rPr lang="en-US" altLang="zh-CN" sz="1800" b="1" dirty="0">
                <a:latin typeface="宋体" pitchFamily="2" charset="-122"/>
              </a:rPr>
              <a:t>(REG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、</a:t>
            </a:r>
            <a:r>
              <a:rPr lang="en-US" altLang="zh-CN" sz="1800" b="1" dirty="0">
                <a:latin typeface="宋体" pitchFamily="2" charset="-122"/>
              </a:rPr>
              <a:t>IR</a:t>
            </a:r>
            <a:r>
              <a:rPr lang="zh-CN" altLang="en-US" sz="1800" b="1" dirty="0">
                <a:latin typeface="宋体" pitchFamily="2" charset="-122"/>
              </a:rPr>
              <a:t>等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3275856" y="5149641"/>
            <a:ext cx="439248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NextPC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latin typeface="+mn-ea"/>
                <a:ea typeface="+mn-ea"/>
                <a:cs typeface="Arial Unicode MS" pitchFamily="34" charset="-122"/>
              </a:rPr>
              <a:t> </a:t>
            </a:r>
            <a:endParaRPr lang="en-US" altLang="zh-CN" dirty="0">
              <a:latin typeface="+mn-ea"/>
              <a:ea typeface="+mn-ea"/>
              <a:cs typeface="Arial Unicode MS" pitchFamily="34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 err="1">
                <a:latin typeface="宋体" pitchFamily="2" charset="-122"/>
              </a:rPr>
              <a:t>NextPC</a:t>
            </a:r>
            <a:r>
              <a:rPr lang="zh-CN" altLang="en-US" b="1" dirty="0">
                <a:latin typeface="宋体" pitchFamily="2" charset="-122"/>
              </a:rPr>
              <a:t>＝对</a:t>
            </a:r>
            <a:r>
              <a:rPr lang="en-US" altLang="zh-CN" b="1" dirty="0">
                <a:latin typeface="宋体" pitchFamily="2" charset="-122"/>
              </a:rPr>
              <a:t>(IR)</a:t>
            </a:r>
            <a:r>
              <a:rPr lang="zh-CN" altLang="en-US" b="1" dirty="0">
                <a:latin typeface="宋体" pitchFamily="2" charset="-122"/>
              </a:rPr>
              <a:t>运算结果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8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 Box 44"/>
          <p:cNvSpPr txBox="1">
            <a:spLocks noChangeArrowheads="1"/>
          </p:cNvSpPr>
          <p:nvPr/>
        </p:nvSpPr>
        <p:spPr bwMode="auto">
          <a:xfrm>
            <a:off x="1331640" y="4725144"/>
            <a:ext cx="7236734" cy="165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规整性、平均码长      </a:t>
            </a:r>
            <a:r>
              <a:rPr lang="en-US" altLang="zh-CN" sz="18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影响译码时间、存储空间</a:t>
            </a:r>
            <a:endParaRPr lang="en-US" altLang="zh-CN" sz="1800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优化：</a:t>
            </a:r>
            <a:r>
              <a:rPr lang="zh-CN" altLang="en-US" sz="2000" b="1" u="sng" dirty="0">
                <a:latin typeface="宋体" pitchFamily="2" charset="-122"/>
              </a:rPr>
              <a:t>调整</a:t>
            </a:r>
            <a:r>
              <a:rPr lang="zh-CN" altLang="en-US" sz="2000" b="1" dirty="0">
                <a:latin typeface="宋体" pitchFamily="2" charset="-122"/>
              </a:rPr>
              <a:t>信息位置、</a:t>
            </a:r>
            <a:r>
              <a:rPr lang="zh-CN" altLang="en-US" sz="2000" b="1" u="sng" dirty="0">
                <a:latin typeface="宋体" pitchFamily="2" charset="-122"/>
              </a:rPr>
              <a:t>隐含</a:t>
            </a:r>
            <a:r>
              <a:rPr lang="zh-CN" altLang="en-US" sz="2000" b="1" dirty="0">
                <a:latin typeface="宋体" pitchFamily="2" charset="-122"/>
              </a:rPr>
              <a:t>部分信息</a:t>
            </a:r>
            <a:endParaRPr lang="en-US" altLang="zh-CN" sz="2000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显式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编码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、隐式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约定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05000"/>
              </a:lnSpc>
            </a:pPr>
            <a:r>
              <a:rPr lang="zh-CN" altLang="en-US" sz="1600" b="1" dirty="0">
                <a:latin typeface="宋体" pitchFamily="2" charset="-122"/>
              </a:rPr>
              <a:t>                        </a:t>
            </a:r>
            <a:r>
              <a:rPr lang="zh-CN" altLang="en-US" sz="1600" dirty="0">
                <a:latin typeface="宋体" pitchFamily="2" charset="-122"/>
              </a:rPr>
              <a:t>└</a:t>
            </a:r>
            <a:r>
              <a:rPr lang="zh-CN" altLang="en-US" sz="1600" b="1" dirty="0">
                <a:latin typeface="宋体" pitchFamily="2" charset="-122"/>
              </a:rPr>
              <a:t>←通过</a:t>
            </a:r>
            <a:r>
              <a:rPr lang="zh-CN" altLang="en-US" sz="1600" b="1" u="sng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sz="1600" b="1" dirty="0">
                <a:latin typeface="宋体" pitchFamily="2" charset="-122"/>
              </a:rPr>
              <a:t>指明</a:t>
            </a:r>
            <a:endParaRPr lang="en-US" altLang="zh-CN" sz="1600" dirty="0">
              <a:latin typeface="宋体" pitchFamily="2" charset="-122"/>
            </a:endParaRPr>
          </a:p>
        </p:txBody>
      </p:sp>
      <p:sp>
        <p:nvSpPr>
          <p:cNvPr id="3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387AA-F4A0-400B-BDD0-4F02A3C47A04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229435" name="AutoShape 5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9439" name="AutoShape 6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AutoShape 8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5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6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1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 Box 20"/>
          <p:cNvSpPr txBox="1">
            <a:spLocks noChangeArrowheads="1"/>
          </p:cNvSpPr>
          <p:nvPr/>
        </p:nvSpPr>
        <p:spPr bwMode="auto">
          <a:xfrm>
            <a:off x="179513" y="1769330"/>
            <a:ext cx="4032448" cy="2667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指令格式的组成：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     操作码表示的信息</a:t>
            </a: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endParaRPr lang="en-US" altLang="zh-CN" b="1" spc="-100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700"/>
              </a:spcBef>
            </a:pP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-100" dirty="0">
                <a:solidFill>
                  <a:schemeClr val="accent2"/>
                </a:solidFill>
                <a:latin typeface="宋体" pitchFamily="2" charset="-122"/>
              </a:rPr>
              <a:t>地址码表示的信息</a:t>
            </a:r>
            <a:r>
              <a:rPr lang="en-US" altLang="zh-CN" b="1" spc="-100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13" name="Text Box 29"/>
          <p:cNvSpPr txBox="1">
            <a:spLocks noChangeArrowheads="1"/>
          </p:cNvSpPr>
          <p:nvPr/>
        </p:nvSpPr>
        <p:spPr bwMode="auto">
          <a:xfrm>
            <a:off x="4957712" y="2921458"/>
            <a:ext cx="3695701" cy="7921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en-US" altLang="zh-CN" sz="2200" b="1" dirty="0">
                <a:latin typeface="宋体" pitchFamily="2" charset="-122"/>
              </a:rPr>
              <a:t>i: A</a:t>
            </a:r>
            <a:r>
              <a:rPr lang="en-US" altLang="zh-CN" sz="2200" b="1" baseline="-18000" dirty="0">
                <a:latin typeface="宋体" pitchFamily="2" charset="-122"/>
              </a:rPr>
              <a:t>D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(A</a:t>
            </a:r>
            <a:r>
              <a:rPr lang="en-US" altLang="zh-CN" sz="2200" b="1" baseline="-18000" dirty="0">
                <a:latin typeface="宋体" pitchFamily="2" charset="-122"/>
              </a:rPr>
              <a:t>1</a:t>
            </a:r>
            <a:r>
              <a:rPr lang="en-US" altLang="zh-CN" sz="2200" b="1" dirty="0">
                <a:latin typeface="宋体" pitchFamily="2" charset="-122"/>
                <a:sym typeface="Symbol"/>
              </a:rPr>
              <a:t></a:t>
            </a:r>
            <a:r>
              <a:rPr lang="en-US" altLang="zh-CN" sz="2200" b="1" dirty="0">
                <a:latin typeface="宋体" pitchFamily="2" charset="-122"/>
              </a:rPr>
              <a:t>) OPER (A</a:t>
            </a:r>
            <a:r>
              <a:rPr lang="en-US" altLang="zh-CN" sz="2200" b="1" baseline="-18000" dirty="0">
                <a:latin typeface="宋体" pitchFamily="2" charset="-122"/>
              </a:rPr>
              <a:t>2</a:t>
            </a:r>
            <a:r>
              <a:rPr lang="en-US" altLang="zh-CN" sz="2200" b="1" dirty="0">
                <a:latin typeface="宋体" pitchFamily="2" charset="-122"/>
                <a:sym typeface="Symbol"/>
              </a:rPr>
              <a:t>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j: …</a:t>
            </a:r>
          </a:p>
        </p:txBody>
      </p:sp>
      <p:sp>
        <p:nvSpPr>
          <p:cNvPr id="114" name="Text Box 20"/>
          <p:cNvSpPr txBox="1">
            <a:spLocks noChangeArrowheads="1"/>
          </p:cNvSpPr>
          <p:nvPr/>
        </p:nvSpPr>
        <p:spPr bwMode="auto">
          <a:xfrm>
            <a:off x="3635896" y="3785554"/>
            <a:ext cx="51125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地址、下条指令地址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1403648" y="2968248"/>
            <a:ext cx="3168427" cy="626500"/>
            <a:chOff x="1043608" y="2996307"/>
            <a:chExt cx="3168427" cy="626500"/>
          </a:xfrm>
        </p:grpSpPr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1502865" y="2996307"/>
              <a:ext cx="720725" cy="288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17" name="Text Box 27"/>
            <p:cNvSpPr txBox="1">
              <a:spLocks noChangeArrowheads="1"/>
            </p:cNvSpPr>
            <p:nvPr/>
          </p:nvSpPr>
          <p:spPr bwMode="auto">
            <a:xfrm>
              <a:off x="2223590" y="2996307"/>
              <a:ext cx="620217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18" name="Text Box 28"/>
            <p:cNvSpPr txBox="1">
              <a:spLocks noChangeArrowheads="1"/>
            </p:cNvSpPr>
            <p:nvPr/>
          </p:nvSpPr>
          <p:spPr bwMode="auto">
            <a:xfrm>
              <a:off x="2843809" y="2996307"/>
              <a:ext cx="431353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19" name="AutoShape 30"/>
            <p:cNvSpPr>
              <a:spLocks noChangeArrowheads="1"/>
            </p:cNvSpPr>
            <p:nvPr/>
          </p:nvSpPr>
          <p:spPr bwMode="auto">
            <a:xfrm>
              <a:off x="3419872" y="3068315"/>
              <a:ext cx="792163" cy="130175"/>
            </a:xfrm>
            <a:prstGeom prst="leftRightArrow">
              <a:avLst>
                <a:gd name="adj1" fmla="val 50000"/>
                <a:gd name="adj2" fmla="val 12170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Text Box 29"/>
            <p:cNvSpPr txBox="1">
              <a:spLocks noChangeArrowheads="1"/>
            </p:cNvSpPr>
            <p:nvPr/>
          </p:nvSpPr>
          <p:spPr bwMode="auto">
            <a:xfrm>
              <a:off x="1043608" y="3309557"/>
              <a:ext cx="2267818" cy="313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例：</a:t>
              </a:r>
              <a:r>
                <a:rPr lang="en-US" altLang="zh-CN" sz="1800" b="1" dirty="0">
                  <a:latin typeface="宋体" pitchFamily="2" charset="-122"/>
                </a:rPr>
                <a:t>0 0 1 </a:t>
              </a: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0 0 1 1 0</a:t>
              </a:r>
            </a:p>
          </p:txBody>
        </p:sp>
      </p:grpSp>
      <p:sp>
        <p:nvSpPr>
          <p:cNvPr id="121" name="Text Box 19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b" anchorCtr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二、指令格式       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--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指令功能的表示</a:t>
            </a:r>
          </a:p>
        </p:txBody>
      </p:sp>
      <p:sp>
        <p:nvSpPr>
          <p:cNvPr id="139" name="Text Box 20"/>
          <p:cNvSpPr txBox="1">
            <a:spLocks noChangeArrowheads="1"/>
          </p:cNvSpPr>
          <p:nvPr/>
        </p:nvSpPr>
        <p:spPr bwMode="auto">
          <a:xfrm>
            <a:off x="179264" y="905234"/>
            <a:ext cx="8785224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指令所含信息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操作类型、源</a:t>
            </a:r>
            <a:r>
              <a:rPr lang="en-US" altLang="zh-CN" b="1" dirty="0">
                <a:latin typeface="宋体" pitchFamily="2" charset="-122"/>
              </a:rPr>
              <a:t>OPD/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、下条指令地址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操作类型相同</a:t>
            </a:r>
            <a:r>
              <a:rPr lang="zh-CN" altLang="en-US" sz="1800" b="1" dirty="0">
                <a:latin typeface="宋体" pitchFamily="2" charset="-122"/>
              </a:rPr>
              <a:t>的指令为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同一条指令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277547" y="2060880"/>
            <a:ext cx="3744912" cy="288000"/>
            <a:chOff x="3214678" y="1916832"/>
            <a:chExt cx="3744912" cy="324000"/>
          </a:xfrm>
        </p:grpSpPr>
        <p:sp>
          <p:nvSpPr>
            <p:cNvPr id="141" name="Text Box 22"/>
            <p:cNvSpPr txBox="1">
              <a:spLocks noChangeArrowheads="1"/>
            </p:cNvSpPr>
            <p:nvPr/>
          </p:nvSpPr>
          <p:spPr bwMode="auto">
            <a:xfrm>
              <a:off x="3214678" y="1916832"/>
              <a:ext cx="1511300" cy="32400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142" name="Text Box 23"/>
            <p:cNvSpPr txBox="1">
              <a:spLocks noChangeArrowheads="1"/>
            </p:cNvSpPr>
            <p:nvPr/>
          </p:nvSpPr>
          <p:spPr bwMode="auto">
            <a:xfrm>
              <a:off x="4725978" y="1916832"/>
              <a:ext cx="2233612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</a:p>
          </p:txBody>
        </p:sp>
        <p:cxnSp>
          <p:nvCxnSpPr>
            <p:cNvPr id="143" name="直接连接符 142"/>
            <p:cNvCxnSpPr/>
            <p:nvPr/>
          </p:nvCxnSpPr>
          <p:spPr bwMode="auto">
            <a:xfrm>
              <a:off x="5364088" y="1916832"/>
              <a:ext cx="0" cy="32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6300192" y="1916832"/>
              <a:ext cx="0" cy="324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5" name="Text Box 20"/>
          <p:cNvSpPr txBox="1">
            <a:spLocks noChangeArrowheads="1"/>
          </p:cNvSpPr>
          <p:nvPr/>
        </p:nvSpPr>
        <p:spPr bwMode="auto">
          <a:xfrm>
            <a:off x="3600400" y="2405932"/>
            <a:ext cx="5543600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操作类型、格式信息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地址码个数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目的</a:t>
            </a:r>
            <a:r>
              <a:rPr lang="en-US" altLang="zh-CN" sz="1800" b="1" dirty="0">
                <a:latin typeface="宋体" pitchFamily="2" charset="-122"/>
              </a:rPr>
              <a:t>OPD</a:t>
            </a:r>
            <a:r>
              <a:rPr lang="zh-CN" altLang="en-US" sz="1800" b="1" dirty="0">
                <a:latin typeface="宋体" pitchFamily="2" charset="-122"/>
              </a:rPr>
              <a:t>位置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46" name="AutoShape 38"/>
          <p:cNvSpPr>
            <a:spLocks/>
          </p:cNvSpPr>
          <p:nvPr/>
        </p:nvSpPr>
        <p:spPr bwMode="auto">
          <a:xfrm>
            <a:off x="7131797" y="1772848"/>
            <a:ext cx="1832691" cy="288000"/>
          </a:xfrm>
          <a:prstGeom prst="borderCallout2">
            <a:avLst>
              <a:gd name="adj1" fmla="val 52826"/>
              <a:gd name="adj2" fmla="val -821"/>
              <a:gd name="adj3" fmla="val 47302"/>
              <a:gd name="adj4" fmla="val -130065"/>
              <a:gd name="adj5" fmla="val 82200"/>
              <a:gd name="adj6" fmla="val -13984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须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标识</a:t>
            </a:r>
            <a:r>
              <a:rPr lang="zh-CN" altLang="en-US" sz="1800" b="1" dirty="0">
                <a:latin typeface="宋体" pitchFamily="2" charset="-122"/>
              </a:rPr>
              <a:t>不同指令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571876" y="2849450"/>
            <a:ext cx="2064037" cy="216024"/>
            <a:chOff x="4571876" y="2780928"/>
            <a:chExt cx="2064037" cy="216024"/>
          </a:xfrm>
        </p:grpSpPr>
        <p:cxnSp>
          <p:nvCxnSpPr>
            <p:cNvPr id="70" name="直接箭头连接符 69"/>
            <p:cNvCxnSpPr/>
            <p:nvPr/>
          </p:nvCxnSpPr>
          <p:spPr bwMode="auto">
            <a:xfrm>
              <a:off x="4571876" y="2780928"/>
              <a:ext cx="2064037" cy="1908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73" name="直接箭头连接符 72"/>
            <p:cNvCxnSpPr/>
            <p:nvPr/>
          </p:nvCxnSpPr>
          <p:spPr bwMode="auto">
            <a:xfrm>
              <a:off x="4585047" y="2780928"/>
              <a:ext cx="1404000" cy="21602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5137236" y="3275256"/>
            <a:ext cx="2459100" cy="582306"/>
            <a:chOff x="5137236" y="3278742"/>
            <a:chExt cx="2459100" cy="582306"/>
          </a:xfrm>
        </p:grpSpPr>
        <p:cxnSp>
          <p:nvCxnSpPr>
            <p:cNvPr id="83" name="直接箭头连接符 82"/>
            <p:cNvCxnSpPr/>
            <p:nvPr/>
          </p:nvCxnSpPr>
          <p:spPr bwMode="auto">
            <a:xfrm flipV="1">
              <a:off x="5292427" y="3278742"/>
              <a:ext cx="215677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5298603" y="3278742"/>
              <a:ext cx="858267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0" name="直接箭头连接符 89"/>
            <p:cNvCxnSpPr/>
            <p:nvPr/>
          </p:nvCxnSpPr>
          <p:spPr bwMode="auto">
            <a:xfrm flipV="1">
              <a:off x="5298603" y="3278742"/>
              <a:ext cx="2297733" cy="582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5137236" y="3645026"/>
              <a:ext cx="1668326" cy="2160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grpSp>
        <p:nvGrpSpPr>
          <p:cNvPr id="35" name="组合 34"/>
          <p:cNvGrpSpPr/>
          <p:nvPr/>
        </p:nvGrpSpPr>
        <p:grpSpPr>
          <a:xfrm>
            <a:off x="2952254" y="2849450"/>
            <a:ext cx="2555850" cy="872482"/>
            <a:chOff x="2952254" y="2852936"/>
            <a:chExt cx="2555850" cy="872482"/>
          </a:xfrm>
        </p:grpSpPr>
        <p:cxnSp>
          <p:nvCxnSpPr>
            <p:cNvPr id="96" name="直接箭头连接符 95"/>
            <p:cNvCxnSpPr/>
            <p:nvPr/>
          </p:nvCxnSpPr>
          <p:spPr bwMode="auto">
            <a:xfrm flipV="1">
              <a:off x="2952254" y="3573018"/>
              <a:ext cx="0" cy="1440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11" name="直接箭头连接符 110"/>
            <p:cNvCxnSpPr/>
            <p:nvPr/>
          </p:nvCxnSpPr>
          <p:spPr bwMode="auto">
            <a:xfrm flipV="1">
              <a:off x="3419872" y="3573016"/>
              <a:ext cx="0" cy="1440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 flipH="1">
              <a:off x="2952254" y="3725418"/>
              <a:ext cx="71921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  <p:cxnSp>
          <p:nvCxnSpPr>
            <p:cNvPr id="149" name="直接箭头连接符 148"/>
            <p:cNvCxnSpPr/>
            <p:nvPr/>
          </p:nvCxnSpPr>
          <p:spPr bwMode="auto">
            <a:xfrm flipH="1">
              <a:off x="3671466" y="2852936"/>
              <a:ext cx="1836638" cy="87248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sm" len="sm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5868144" y="5265264"/>
            <a:ext cx="1551484" cy="1116064"/>
            <a:chOff x="7485012" y="5085216"/>
            <a:chExt cx="1551484" cy="1116064"/>
          </a:xfrm>
        </p:grpSpPr>
        <p:sp>
          <p:nvSpPr>
            <p:cNvPr id="66" name="Text Box 50"/>
            <p:cNvSpPr txBox="1">
              <a:spLocks noChangeArrowheads="1"/>
            </p:cNvSpPr>
            <p:nvPr/>
          </p:nvSpPr>
          <p:spPr bwMode="auto">
            <a:xfrm>
              <a:off x="7485012" y="5373216"/>
              <a:ext cx="61612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67" name="Text Box 51"/>
            <p:cNvSpPr txBox="1">
              <a:spLocks noChangeArrowheads="1"/>
            </p:cNvSpPr>
            <p:nvPr/>
          </p:nvSpPr>
          <p:spPr bwMode="auto">
            <a:xfrm>
              <a:off x="8100392" y="5373216"/>
              <a:ext cx="3600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69" name="Text Box 51"/>
            <p:cNvSpPr txBox="1">
              <a:spLocks noChangeArrowheads="1"/>
            </p:cNvSpPr>
            <p:nvPr/>
          </p:nvSpPr>
          <p:spPr bwMode="auto">
            <a:xfrm>
              <a:off x="8460432" y="5373216"/>
              <a:ext cx="5074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7485012" y="5661247"/>
              <a:ext cx="1125409" cy="252249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72" name="Text Box 51"/>
            <p:cNvSpPr txBox="1">
              <a:spLocks noChangeArrowheads="1"/>
            </p:cNvSpPr>
            <p:nvPr/>
          </p:nvSpPr>
          <p:spPr bwMode="auto">
            <a:xfrm>
              <a:off x="8610421" y="5661248"/>
              <a:ext cx="35406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74" name="Text Box 50"/>
            <p:cNvSpPr txBox="1">
              <a:spLocks noChangeArrowheads="1"/>
            </p:cNvSpPr>
            <p:nvPr/>
          </p:nvSpPr>
          <p:spPr bwMode="auto">
            <a:xfrm>
              <a:off x="7485012" y="5949280"/>
              <a:ext cx="612739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88" name="Text Box 51"/>
            <p:cNvSpPr txBox="1">
              <a:spLocks noChangeArrowheads="1"/>
            </p:cNvSpPr>
            <p:nvPr/>
          </p:nvSpPr>
          <p:spPr bwMode="auto">
            <a:xfrm>
              <a:off x="8097010" y="5949280"/>
              <a:ext cx="3600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91" name="Text Box 51"/>
            <p:cNvSpPr txBox="1">
              <a:spLocks noChangeArrowheads="1"/>
            </p:cNvSpPr>
            <p:nvPr/>
          </p:nvSpPr>
          <p:spPr bwMode="auto">
            <a:xfrm>
              <a:off x="8457050" y="5949280"/>
              <a:ext cx="579446" cy="252000"/>
            </a:xfrm>
            <a:prstGeom prst="rect">
              <a:avLst/>
            </a:prstGeom>
            <a:solidFill>
              <a:srgbClr val="FFCC99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93" name="Text Box 50"/>
            <p:cNvSpPr txBox="1">
              <a:spLocks noChangeArrowheads="1"/>
            </p:cNvSpPr>
            <p:nvPr/>
          </p:nvSpPr>
          <p:spPr bwMode="auto">
            <a:xfrm>
              <a:off x="7485012" y="5085216"/>
              <a:ext cx="622144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94" name="Text Box 51"/>
            <p:cNvSpPr txBox="1">
              <a:spLocks noChangeArrowheads="1"/>
            </p:cNvSpPr>
            <p:nvPr/>
          </p:nvSpPr>
          <p:spPr bwMode="auto">
            <a:xfrm>
              <a:off x="8106414" y="5085216"/>
              <a:ext cx="35406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7524328" y="5265264"/>
            <a:ext cx="1551484" cy="1116064"/>
            <a:chOff x="7485012" y="5085216"/>
            <a:chExt cx="1551484" cy="1116064"/>
          </a:xfrm>
        </p:grpSpPr>
        <p:sp>
          <p:nvSpPr>
            <p:cNvPr id="122" name="Text Box 50"/>
            <p:cNvSpPr txBox="1">
              <a:spLocks noChangeArrowheads="1"/>
            </p:cNvSpPr>
            <p:nvPr/>
          </p:nvSpPr>
          <p:spPr bwMode="auto">
            <a:xfrm>
              <a:off x="7485012" y="5373216"/>
              <a:ext cx="616122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23" name="Text Box 51"/>
            <p:cNvSpPr txBox="1">
              <a:spLocks noChangeArrowheads="1"/>
            </p:cNvSpPr>
            <p:nvPr/>
          </p:nvSpPr>
          <p:spPr bwMode="auto">
            <a:xfrm>
              <a:off x="8100392" y="5373216"/>
              <a:ext cx="3600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24" name="Text Box 51"/>
            <p:cNvSpPr txBox="1">
              <a:spLocks noChangeArrowheads="1"/>
            </p:cNvSpPr>
            <p:nvPr/>
          </p:nvSpPr>
          <p:spPr bwMode="auto">
            <a:xfrm>
              <a:off x="8460432" y="5373216"/>
              <a:ext cx="507438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125" name="Text Box 50"/>
            <p:cNvSpPr txBox="1">
              <a:spLocks noChangeArrowheads="1"/>
            </p:cNvSpPr>
            <p:nvPr/>
          </p:nvSpPr>
          <p:spPr bwMode="auto">
            <a:xfrm>
              <a:off x="7485012" y="5661248"/>
              <a:ext cx="622143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</a:p>
          </p:txBody>
        </p:sp>
        <p:sp>
          <p:nvSpPr>
            <p:cNvPr id="126" name="Text Box 51"/>
            <p:cNvSpPr txBox="1">
              <a:spLocks noChangeArrowheads="1"/>
            </p:cNvSpPr>
            <p:nvPr/>
          </p:nvSpPr>
          <p:spPr bwMode="auto">
            <a:xfrm>
              <a:off x="8106414" y="5661248"/>
              <a:ext cx="35406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127" name="Text Box 50"/>
            <p:cNvSpPr txBox="1">
              <a:spLocks noChangeArrowheads="1"/>
            </p:cNvSpPr>
            <p:nvPr/>
          </p:nvSpPr>
          <p:spPr bwMode="auto">
            <a:xfrm>
              <a:off x="8460432" y="5661497"/>
              <a:ext cx="507438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28" name="Text Box 50"/>
            <p:cNvSpPr txBox="1">
              <a:spLocks noChangeArrowheads="1"/>
            </p:cNvSpPr>
            <p:nvPr/>
          </p:nvSpPr>
          <p:spPr bwMode="auto">
            <a:xfrm>
              <a:off x="7485012" y="5949280"/>
              <a:ext cx="612739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4</a:t>
              </a:r>
            </a:p>
          </p:txBody>
        </p:sp>
        <p:sp>
          <p:nvSpPr>
            <p:cNvPr id="129" name="Text Box 51"/>
            <p:cNvSpPr txBox="1">
              <a:spLocks noChangeArrowheads="1"/>
            </p:cNvSpPr>
            <p:nvPr/>
          </p:nvSpPr>
          <p:spPr bwMode="auto">
            <a:xfrm>
              <a:off x="8097010" y="5949280"/>
              <a:ext cx="360089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30" name="Text Box 51"/>
            <p:cNvSpPr txBox="1">
              <a:spLocks noChangeArrowheads="1"/>
            </p:cNvSpPr>
            <p:nvPr/>
          </p:nvSpPr>
          <p:spPr bwMode="auto">
            <a:xfrm>
              <a:off x="8457050" y="5949280"/>
              <a:ext cx="579446" cy="25200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bg1">
                      <a:lumMod val="50000"/>
                    </a:schemeClr>
                  </a:solidFill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solidFill>
                    <a:schemeClr val="bg1">
                      <a:lumMod val="50000"/>
                    </a:schemeClr>
                  </a:solidFill>
                  <a:latin typeface="宋体" pitchFamily="2" charset="-122"/>
                </a:rPr>
                <a:t>2</a:t>
              </a:r>
            </a:p>
          </p:txBody>
        </p:sp>
        <p:sp>
          <p:nvSpPr>
            <p:cNvPr id="131" name="Text Box 50"/>
            <p:cNvSpPr txBox="1">
              <a:spLocks noChangeArrowheads="1"/>
            </p:cNvSpPr>
            <p:nvPr/>
          </p:nvSpPr>
          <p:spPr bwMode="auto">
            <a:xfrm>
              <a:off x="7485012" y="5085216"/>
              <a:ext cx="622144" cy="2520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r>
                <a:rPr lang="en-US" altLang="zh-CN" sz="1800" b="1" baseline="-18000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132" name="Text Box 51"/>
            <p:cNvSpPr txBox="1">
              <a:spLocks noChangeArrowheads="1"/>
            </p:cNvSpPr>
            <p:nvPr/>
          </p:nvSpPr>
          <p:spPr bwMode="auto">
            <a:xfrm>
              <a:off x="8106414" y="5085216"/>
              <a:ext cx="354067" cy="252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46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</p:grpSp>
      <p:sp>
        <p:nvSpPr>
          <p:cNvPr id="133" name="Text Box 44"/>
          <p:cNvSpPr txBox="1">
            <a:spLocks noChangeArrowheads="1"/>
          </p:cNvSpPr>
          <p:nvPr/>
        </p:nvSpPr>
        <p:spPr bwMode="auto">
          <a:xfrm>
            <a:off x="179513" y="4257152"/>
            <a:ext cx="3744415" cy="186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指令信息的表示方法：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性能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 marL="2336800" indent="-2336800">
              <a:lnSpc>
                <a:spcPct val="125000"/>
              </a:lnSpc>
            </a:pPr>
            <a:endParaRPr lang="en-US" altLang="zh-CN" sz="2000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方法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4" grpId="0"/>
      <p:bldP spid="145" grpId="0"/>
      <p:bldP spid="146" grpId="0" animBg="1"/>
      <p:bldP spid="1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873BB-031B-4863-80EA-C2A6EC32B419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179388" y="323391"/>
            <a:ext cx="8964612" cy="2306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、操作码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*需表示的信息：</a:t>
            </a:r>
            <a:r>
              <a:rPr lang="zh-CN" altLang="en-US" b="1" dirty="0">
                <a:latin typeface="宋体" pitchFamily="2" charset="-122"/>
              </a:rPr>
              <a:t>操作类型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操作功能</a:t>
            </a:r>
            <a:r>
              <a:rPr lang="en-US" altLang="zh-CN" sz="1800" b="1" dirty="0">
                <a:latin typeface="宋体" pitchFamily="2" charset="-122"/>
              </a:rPr>
              <a:t>+OPD</a:t>
            </a:r>
            <a:r>
              <a:rPr lang="zh-CN" altLang="en-US" sz="1800" b="1" dirty="0">
                <a:latin typeface="宋体" pitchFamily="2" charset="-122"/>
              </a:rPr>
              <a:t>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、格式信息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个数</a:t>
            </a:r>
            <a:r>
              <a:rPr lang="en-US" altLang="zh-CN" sz="1800" b="1" dirty="0">
                <a:latin typeface="宋体" pitchFamily="2" charset="-122"/>
              </a:rPr>
              <a:t>+</a:t>
            </a:r>
            <a:r>
              <a:rPr lang="zh-CN" altLang="en-US" sz="1800" b="1" dirty="0">
                <a:latin typeface="宋体" pitchFamily="2" charset="-122"/>
              </a:rPr>
              <a:t>位置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←标识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不同指令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*信息的表示方法：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操作码的编码方法：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30521" name="AutoShape 1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152276" y="2492896"/>
            <a:ext cx="8884220" cy="17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定长编码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按序编码，长度＝</a:t>
            </a:r>
            <a:r>
              <a:rPr lang="zh-CN" altLang="en-US" dirty="0">
                <a:latin typeface="宋体" charset="-122"/>
                <a:sym typeface="Symbol"/>
              </a:rPr>
              <a:t></a:t>
            </a:r>
            <a:r>
              <a:rPr lang="en-US" altLang="zh-CN" dirty="0">
                <a:latin typeface="+mn-lt"/>
              </a:rPr>
              <a:t>log</a:t>
            </a:r>
            <a:r>
              <a:rPr lang="en-US" altLang="zh-CN" b="1" baseline="-28000" dirty="0">
                <a:latin typeface="宋体" charset="-122"/>
              </a:rPr>
              <a:t>2</a:t>
            </a:r>
            <a:r>
              <a:rPr lang="en-US" altLang="zh-CN" sz="2200" b="1" dirty="0">
                <a:latin typeface="宋体" charset="-122"/>
              </a:rPr>
              <a:t>(</a:t>
            </a:r>
            <a:r>
              <a:rPr lang="zh-CN" altLang="en-US" sz="2200" b="1" dirty="0">
                <a:latin typeface="宋体" charset="-122"/>
              </a:rPr>
              <a:t>表示信息的种类数</a:t>
            </a:r>
            <a:r>
              <a:rPr lang="en-US" altLang="zh-CN" sz="2200" b="1" dirty="0">
                <a:latin typeface="宋体" charset="-122"/>
              </a:rPr>
              <a:t>)</a:t>
            </a:r>
            <a:r>
              <a:rPr lang="zh-CN" altLang="en-US" dirty="0">
                <a:latin typeface="宋体" charset="-122"/>
                <a:sym typeface="Symbol"/>
              </a:rPr>
              <a:t></a:t>
            </a:r>
            <a:r>
              <a:rPr lang="zh-CN" altLang="en-US" b="1" dirty="0">
                <a:latin typeface="宋体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charset="-122"/>
              </a:rPr>
              <a:t>     变长编码</a:t>
            </a:r>
            <a:r>
              <a:rPr lang="en-US" altLang="zh-CN" b="1" dirty="0">
                <a:solidFill>
                  <a:schemeClr val="accent2"/>
                </a:solidFill>
                <a:latin typeface="宋体" charset="-122"/>
              </a:rPr>
              <a:t>—</a:t>
            </a:r>
            <a:r>
              <a:rPr lang="zh-CN" altLang="en-US" b="1" dirty="0">
                <a:latin typeface="宋体" charset="-122"/>
              </a:rPr>
              <a:t>带权编码，如</a:t>
            </a:r>
            <a:r>
              <a:rPr lang="zh-CN" altLang="en-US" b="1" u="sng" dirty="0">
                <a:latin typeface="宋体" charset="-122"/>
              </a:rPr>
              <a:t>扩展编码</a:t>
            </a:r>
            <a:r>
              <a:rPr lang="en-US" altLang="zh-CN" sz="2000" b="1" dirty="0">
                <a:latin typeface="宋体" charset="-122"/>
              </a:rPr>
              <a:t>(</a:t>
            </a:r>
            <a:r>
              <a:rPr lang="zh-CN" altLang="en-US" sz="2000" b="1" dirty="0">
                <a:latin typeface="宋体" charset="-122"/>
              </a:rPr>
              <a:t>基于</a:t>
            </a:r>
            <a:r>
              <a:rPr lang="zh-CN" altLang="en-US" sz="2000" b="1" u="sng" dirty="0">
                <a:latin typeface="宋体" charset="-122"/>
              </a:rPr>
              <a:t>哈夫曼编码</a:t>
            </a:r>
            <a:r>
              <a:rPr lang="en-US" altLang="zh-CN" sz="2000" b="1" dirty="0">
                <a:latin typeface="宋体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charset="-122"/>
              </a:rPr>
              <a:t>                                                           </a:t>
            </a:r>
            <a:r>
              <a:rPr lang="zh-CN" altLang="en-US" sz="1800" dirty="0">
                <a:latin typeface="宋体" charset="-122"/>
              </a:rPr>
              <a:t>└</a:t>
            </a:r>
            <a:r>
              <a:rPr lang="zh-CN" altLang="en-US" sz="1800" b="1" dirty="0">
                <a:latin typeface="宋体" charset="-122"/>
              </a:rPr>
              <a:t>←</a:t>
            </a:r>
            <a:r>
              <a:rPr lang="en-US" altLang="zh-CN" sz="1800" b="1" dirty="0">
                <a:latin typeface="宋体" charset="-122"/>
              </a:rPr>
              <a:t>2</a:t>
            </a:r>
            <a:r>
              <a:rPr lang="zh-CN" altLang="en-US" sz="1800" b="1" dirty="0">
                <a:latin typeface="宋体" charset="-122"/>
              </a:rPr>
              <a:t>叉哈夫曼树</a:t>
            </a:r>
            <a:endParaRPr lang="en-US" altLang="zh-CN" sz="1800" b="1" dirty="0">
              <a:latin typeface="宋体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990099"/>
                </a:solidFill>
                <a:latin typeface="+mn-ea"/>
                <a:ea typeface="+mn-ea"/>
              </a:rPr>
              <a:t>          </a:t>
            </a:r>
            <a:r>
              <a:rPr lang="zh-CN" altLang="en-US" sz="2200" b="1" dirty="0">
                <a:solidFill>
                  <a:srgbClr val="990099"/>
                </a:solidFill>
                <a:latin typeface="+mn-ea"/>
                <a:ea typeface="+mn-ea"/>
              </a:rPr>
              <a:t>示例：</a:t>
            </a:r>
            <a:r>
              <a:rPr lang="zh-CN" altLang="en-US" sz="2200" b="1" dirty="0">
                <a:latin typeface="+mn-ea"/>
                <a:ea typeface="+mn-ea"/>
              </a:rPr>
              <a:t>定长编码、哈夫曼编码、扩展编码 （下页）</a:t>
            </a:r>
            <a:endParaRPr lang="en-US" altLang="zh-CN" sz="2200" b="1" dirty="0">
              <a:latin typeface="+mn-ea"/>
              <a:ea typeface="+mn-ea"/>
            </a:endParaRPr>
          </a:p>
        </p:txBody>
      </p:sp>
      <p:sp>
        <p:nvSpPr>
          <p:cNvPr id="217" name="Text Box 5"/>
          <p:cNvSpPr txBox="1">
            <a:spLocks noChangeArrowheads="1"/>
          </p:cNvSpPr>
          <p:nvPr/>
        </p:nvSpPr>
        <p:spPr bwMode="auto">
          <a:xfrm>
            <a:off x="179512" y="4149080"/>
            <a:ext cx="8784976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*操作码的特性：  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⑴编码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无二义性               </a:t>
            </a:r>
            <a:r>
              <a:rPr lang="zh-CN" altLang="en-US" sz="1800" b="1" dirty="0">
                <a:latin typeface="宋体" pitchFamily="2" charset="-122"/>
              </a:rPr>
              <a:t>←需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标识</a:t>
            </a:r>
            <a:r>
              <a:rPr lang="zh-CN" altLang="en-US" sz="2000" b="1" dirty="0">
                <a:latin typeface="宋体" pitchFamily="2" charset="-122"/>
              </a:rPr>
              <a:t>不同指令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⑵操作码个数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≥</a:t>
            </a:r>
            <a:r>
              <a:rPr lang="zh-CN" altLang="en-US" b="1" dirty="0">
                <a:latin typeface="宋体" pitchFamily="2" charset="-122"/>
              </a:rPr>
              <a:t>指令条数       </a:t>
            </a:r>
            <a:r>
              <a:rPr lang="zh-CN" altLang="en-US" sz="1800" b="1" dirty="0">
                <a:latin typeface="宋体" pitchFamily="2" charset="-122"/>
              </a:rPr>
              <a:t>←每条指令</a:t>
            </a:r>
            <a:r>
              <a:rPr lang="zh-CN" altLang="en-US" sz="1800" b="1" u="sng" dirty="0">
                <a:latin typeface="宋体" pitchFamily="2" charset="-122"/>
              </a:rPr>
              <a:t>仅</a:t>
            </a:r>
            <a:r>
              <a:rPr lang="en-US" altLang="zh-CN" sz="1800" b="1" u="sng" dirty="0">
                <a:latin typeface="宋体" pitchFamily="2" charset="-122"/>
              </a:rPr>
              <a:t>1</a:t>
            </a:r>
            <a:r>
              <a:rPr lang="zh-CN" altLang="en-US" sz="1800" b="1" u="sng" dirty="0">
                <a:latin typeface="宋体" pitchFamily="2" charset="-122"/>
              </a:rPr>
              <a:t>种格式时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相等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⑶操作码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可</a:t>
            </a:r>
            <a:r>
              <a:rPr lang="zh-CN" altLang="en-US" b="1" u="sng" dirty="0">
                <a:solidFill>
                  <a:schemeClr val="accent2"/>
                </a:solidFill>
                <a:latin typeface="宋体" pitchFamily="2" charset="-122"/>
              </a:rPr>
              <a:t>指明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隐式表示</a:t>
            </a:r>
            <a:r>
              <a:rPr lang="zh-CN" altLang="en-US" b="1" dirty="0">
                <a:latin typeface="宋体" pitchFamily="2" charset="-122"/>
              </a:rPr>
              <a:t>的信息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如地址码中部件类型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无二义性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zh-CN" altLang="en-US" sz="1800" dirty="0">
                <a:latin typeface="宋体" pitchFamily="2" charset="-122"/>
              </a:rPr>
              <a:t>┴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dirty="0">
                <a:latin typeface="宋体" pitchFamily="2" charset="-122"/>
              </a:rPr>
              <a:t>   └</a:t>
            </a:r>
            <a:r>
              <a:rPr lang="zh-CN" altLang="en-US" sz="1800" b="1" dirty="0">
                <a:latin typeface="宋体" pitchFamily="2" charset="-122"/>
              </a:rPr>
              <a:t>←条件：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同一指令中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信息的取值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只有</a:t>
            </a:r>
            <a:r>
              <a:rPr lang="en-US" altLang="zh-CN" sz="1800" b="1" u="sng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种</a:t>
            </a:r>
            <a:r>
              <a:rPr lang="zh-CN" altLang="en-US" sz="1800" b="1" dirty="0">
                <a:latin typeface="宋体" pitchFamily="2" charset="-122"/>
              </a:rPr>
              <a:t>时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19" name="AutoShape 1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782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" name="Text Box 25"/>
          <p:cNvSpPr txBox="1">
            <a:spLocks noChangeArrowheads="1"/>
          </p:cNvSpPr>
          <p:nvPr/>
        </p:nvSpPr>
        <p:spPr bwMode="auto">
          <a:xfrm>
            <a:off x="2915816" y="3356992"/>
            <a:ext cx="3962130" cy="43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en-US" altLang="zh-CN" sz="1800" b="1" dirty="0">
                <a:latin typeface="宋体" charset="-122"/>
              </a:rPr>
              <a:t>k</a:t>
            </a:r>
            <a:r>
              <a:rPr lang="zh-CN" altLang="en-US" sz="1800" b="1" dirty="0">
                <a:latin typeface="宋体" charset="-122"/>
              </a:rPr>
              <a:t>叉哈夫曼树</a:t>
            </a:r>
            <a:r>
              <a:rPr lang="zh-CN" altLang="en-US" sz="1800" b="1" dirty="0">
                <a:solidFill>
                  <a:srgbClr val="990099"/>
                </a:solidFill>
                <a:latin typeface="宋体" charset="-122"/>
              </a:rPr>
              <a:t>→</a:t>
            </a:r>
            <a:r>
              <a:rPr lang="zh-CN" altLang="en-US" sz="1800" dirty="0">
                <a:solidFill>
                  <a:srgbClr val="990099"/>
                </a:solidFill>
                <a:latin typeface="宋体" charset="-122"/>
              </a:rPr>
              <a:t>┴</a:t>
            </a:r>
            <a:r>
              <a:rPr lang="zh-CN" altLang="en-US" sz="1800" b="1" dirty="0">
                <a:solidFill>
                  <a:srgbClr val="990099"/>
                </a:solidFill>
                <a:latin typeface="宋体" charset="-122"/>
              </a:rPr>
              <a:t>←</a:t>
            </a:r>
            <a:r>
              <a:rPr lang="zh-CN" altLang="en-US" sz="1800" b="1" dirty="0">
                <a:latin typeface="宋体" charset="-122"/>
              </a:rPr>
              <a:t>减少长度种类</a:t>
            </a:r>
            <a:r>
              <a:rPr lang="zh-CN" altLang="en-US" sz="1800" b="1" dirty="0">
                <a:solidFill>
                  <a:srgbClr val="990099"/>
                </a:solidFill>
                <a:latin typeface="宋体" charset="-122"/>
              </a:rPr>
              <a:t>←</a:t>
            </a:r>
            <a:r>
              <a:rPr lang="zh-CN" altLang="en-US" sz="1800" dirty="0">
                <a:solidFill>
                  <a:srgbClr val="990099"/>
                </a:solidFill>
                <a:latin typeface="宋体" charset="-122"/>
              </a:rPr>
              <a:t>┘</a:t>
            </a: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sp>
        <p:nvSpPr>
          <p:cNvPr id="2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131840" y="1519551"/>
            <a:ext cx="5904656" cy="84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u="sng" dirty="0">
                <a:latin typeface="宋体" pitchFamily="2" charset="-122"/>
              </a:rPr>
              <a:t>操作功能</a:t>
            </a:r>
            <a:r>
              <a:rPr lang="zh-CN" altLang="en-US" b="1" u="sng" dirty="0">
                <a:solidFill>
                  <a:srgbClr val="0070C0"/>
                </a:solidFill>
                <a:latin typeface="宋体" pitchFamily="2" charset="-122"/>
              </a:rPr>
              <a:t>须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表示，</a:t>
            </a:r>
            <a:r>
              <a:rPr lang="zh-CN" altLang="en-US" b="1" u="sng" dirty="0">
                <a:latin typeface="宋体" pitchFamily="2" charset="-122"/>
              </a:rPr>
              <a:t>其余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zh-CN" altLang="en-US" sz="1800" dirty="0">
                <a:latin typeface="宋体" pitchFamily="2" charset="-122"/>
              </a:rPr>
              <a:t>           └→</a:t>
            </a:r>
            <a:r>
              <a:rPr lang="zh-CN" altLang="en-US" sz="1800" b="1" dirty="0">
                <a:latin typeface="宋体" pitchFamily="2" charset="-122"/>
              </a:rPr>
              <a:t>操作码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无二义性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600" b="1" dirty="0">
                <a:latin typeface="宋体" pitchFamily="2" charset="-122"/>
              </a:rPr>
              <a:t>如只支持定点运算</a:t>
            </a:r>
            <a:endParaRPr lang="en-US" altLang="zh-CN" sz="1800" b="1" dirty="0">
              <a:solidFill>
                <a:srgbClr val="FF3399"/>
              </a:solidFill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512" y="332656"/>
            <a:ext cx="8856984" cy="8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1</a:t>
            </a:r>
            <a:r>
              <a:rPr lang="en-US" altLang="zh-CN" sz="2200" b="1" dirty="0">
                <a:solidFill>
                  <a:srgbClr val="990099"/>
                </a:solidFill>
                <a:latin typeface="Times New Roman"/>
              </a:rPr>
              <a:t>—</a:t>
            </a:r>
            <a:r>
              <a:rPr lang="en-US" altLang="zh-CN" sz="2200" b="1" dirty="0">
                <a:latin typeface="+mn-ea"/>
              </a:rPr>
              <a:t>7</a:t>
            </a:r>
            <a:r>
              <a:rPr lang="zh-CN" altLang="en-US" sz="2200" b="1" dirty="0">
                <a:latin typeface="Times New Roman"/>
              </a:rPr>
              <a:t>种</a:t>
            </a:r>
            <a:r>
              <a:rPr lang="zh-CN" altLang="en-US" sz="2200" b="1" dirty="0">
                <a:latin typeface="宋体" pitchFamily="2" charset="-122"/>
              </a:rPr>
              <a:t>操作的使用频率分别为</a:t>
            </a:r>
            <a:r>
              <a:rPr lang="en-US" altLang="zh-CN" sz="2200" b="1" spc="-50" dirty="0">
                <a:latin typeface="宋体" pitchFamily="2" charset="-122"/>
              </a:rPr>
              <a:t>0.4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0.26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0.15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0.06</a:t>
            </a:r>
            <a:r>
              <a:rPr lang="zh-CN" altLang="en-US" sz="2200" b="1" spc="-50" dirty="0">
                <a:latin typeface="宋体" pitchFamily="2" charset="-122"/>
              </a:rPr>
              <a:t>、</a:t>
            </a:r>
            <a:r>
              <a:rPr lang="en-US" altLang="zh-CN" sz="2200" b="1" spc="-50" dirty="0">
                <a:latin typeface="宋体" pitchFamily="2" charset="-122"/>
              </a:rPr>
              <a:t>0.05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0.04</a:t>
            </a:r>
            <a:r>
              <a:rPr lang="zh-CN" altLang="en-US" sz="2200" b="1" dirty="0">
                <a:latin typeface="宋体" pitchFamily="2" charset="-122"/>
              </a:rPr>
              <a:t>，分别按定长、哈夫曼、扩展</a:t>
            </a:r>
            <a:r>
              <a:rPr lang="en-US" altLang="zh-CN" sz="1800" b="1" dirty="0">
                <a:latin typeface="宋体" pitchFamily="2" charset="-122"/>
              </a:rPr>
              <a:t>(2</a:t>
            </a:r>
            <a:r>
              <a:rPr lang="zh-CN" altLang="en-US" sz="1800" b="1" dirty="0">
                <a:latin typeface="宋体" pitchFamily="2" charset="-122"/>
              </a:rPr>
              <a:t>种长度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格式进行编码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067943" y="1535020"/>
            <a:ext cx="360040" cy="1677956"/>
            <a:chOff x="8100392" y="3083192"/>
            <a:chExt cx="360040" cy="1677956"/>
          </a:xfrm>
        </p:grpSpPr>
        <p:sp>
          <p:nvSpPr>
            <p:cNvPr id="6" name="椭圆 5"/>
            <p:cNvSpPr/>
            <p:nvPr/>
          </p:nvSpPr>
          <p:spPr bwMode="auto">
            <a:xfrm>
              <a:off x="8100392" y="3083192"/>
              <a:ext cx="360040" cy="707521"/>
            </a:xfrm>
            <a:prstGeom prst="ellipse">
              <a:avLst/>
            </a:prstGeom>
            <a:solidFill>
              <a:srgbClr val="CC99FF">
                <a:alpha val="80000"/>
              </a:srgbClr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8100392" y="3861048"/>
              <a:ext cx="360040" cy="900100"/>
            </a:xfrm>
            <a:prstGeom prst="ellipse">
              <a:avLst/>
            </a:prstGeom>
            <a:solidFill>
              <a:srgbClr val="CCFFFF">
                <a:alpha val="80000"/>
              </a:srgbClr>
            </a:solidFill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aphicFrame>
        <p:nvGraphicFramePr>
          <p:cNvPr id="8" name="Group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095025"/>
              </p:ext>
            </p:extLst>
          </p:nvPr>
        </p:nvGraphicFramePr>
        <p:xfrm>
          <a:off x="3995935" y="1268760"/>
          <a:ext cx="864047" cy="2520280"/>
        </p:xfrm>
        <a:graphic>
          <a:graphicData uri="http://schemas.openxmlformats.org/drawingml/2006/table">
            <a:tbl>
              <a:tblPr/>
              <a:tblGrid>
                <a:gridCol w="864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2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扩展码</a:t>
                      </a:r>
                      <a:endParaRPr kumimoji="1" lang="en-US" altLang="zh-CN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+mn-cs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6932">
                <a:tc>
                  <a:txBody>
                    <a:bodyPr/>
                    <a:lstStyle/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</a:p>
                    <a:p>
                      <a:pPr marL="77788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747058"/>
              </p:ext>
            </p:extLst>
          </p:nvPr>
        </p:nvGraphicFramePr>
        <p:xfrm>
          <a:off x="179512" y="1268760"/>
          <a:ext cx="2739702" cy="2520280"/>
        </p:xfrm>
        <a:graphic>
          <a:graphicData uri="http://schemas.openxmlformats.org/drawingml/2006/table">
            <a:tbl>
              <a:tblPr/>
              <a:tblGrid>
                <a:gridCol w="93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操作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频率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定长码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0.26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0.15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0.04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4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平均码长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(∑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1600" b="1" i="0" u="none" strike="noStrike" cap="none" normalizeH="0" baseline="-1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-16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3.00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规整性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码长种类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33267"/>
              </p:ext>
            </p:extLst>
          </p:nvPr>
        </p:nvGraphicFramePr>
        <p:xfrm>
          <a:off x="2915815" y="1268760"/>
          <a:ext cx="1080120" cy="252028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哈夫曼码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8431">
                <a:tc>
                  <a:txBody>
                    <a:bodyPr/>
                    <a:lstStyle/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11101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11110</a:t>
                      </a:r>
                    </a:p>
                    <a:p>
                      <a:pPr marL="85725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2.32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5155290" y="3284984"/>
            <a:ext cx="3796639" cy="1080120"/>
            <a:chOff x="2051720" y="1557685"/>
            <a:chExt cx="3796639" cy="1080120"/>
          </a:xfrm>
        </p:grpSpPr>
        <p:sp>
          <p:nvSpPr>
            <p:cNvPr id="12" name="Text Box 43"/>
            <p:cNvSpPr txBox="1">
              <a:spLocks noChangeArrowheads="1"/>
            </p:cNvSpPr>
            <p:nvPr/>
          </p:nvSpPr>
          <p:spPr bwMode="auto">
            <a:xfrm>
              <a:off x="4188372" y="198884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0.15</a:t>
              </a:r>
            </a:p>
          </p:txBody>
        </p:sp>
        <p:sp>
          <p:nvSpPr>
            <p:cNvPr id="13" name="Text Box 43"/>
            <p:cNvSpPr txBox="1">
              <a:spLocks noChangeArrowheads="1"/>
            </p:cNvSpPr>
            <p:nvPr/>
          </p:nvSpPr>
          <p:spPr bwMode="auto">
            <a:xfrm>
              <a:off x="4764436" y="198884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0.26</a:t>
              </a:r>
            </a:p>
          </p:txBody>
        </p:sp>
        <p:sp>
          <p:nvSpPr>
            <p:cNvPr id="14" name="Text Box 43"/>
            <p:cNvSpPr txBox="1">
              <a:spLocks noChangeArrowheads="1"/>
            </p:cNvSpPr>
            <p:nvPr/>
          </p:nvSpPr>
          <p:spPr bwMode="auto">
            <a:xfrm>
              <a:off x="5340500" y="198884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0.40</a:t>
              </a:r>
            </a:p>
          </p:txBody>
        </p:sp>
        <p:cxnSp>
          <p:nvCxnSpPr>
            <p:cNvPr id="15" name="直接连接符 14"/>
            <p:cNvCxnSpPr>
              <a:stCxn id="20" idx="2"/>
              <a:endCxn id="13" idx="0"/>
            </p:cNvCxnSpPr>
            <p:nvPr/>
          </p:nvCxnSpPr>
          <p:spPr bwMode="auto">
            <a:xfrm>
              <a:off x="4730334" y="1779109"/>
              <a:ext cx="288032" cy="20973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/>
            <p:cNvCxnSpPr>
              <a:stCxn id="20" idx="2"/>
              <a:endCxn id="14" idx="0"/>
            </p:cNvCxnSpPr>
            <p:nvPr/>
          </p:nvCxnSpPr>
          <p:spPr bwMode="auto">
            <a:xfrm>
              <a:off x="4730334" y="1779109"/>
              <a:ext cx="864096" cy="20973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4499992" y="2348880"/>
              <a:ext cx="133405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4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叉</a:t>
              </a:r>
              <a:r>
                <a:rPr lang="zh-CN" altLang="en-US" sz="1800" b="1" dirty="0">
                  <a:latin typeface="宋体" pitchFamily="2" charset="-122"/>
                </a:rPr>
                <a:t>哈夫曼树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8" name="Text Box 25"/>
            <p:cNvSpPr txBox="1">
              <a:spLocks noChangeArrowheads="1"/>
            </p:cNvSpPr>
            <p:nvPr/>
          </p:nvSpPr>
          <p:spPr bwMode="auto">
            <a:xfrm>
              <a:off x="2116452" y="1557685"/>
              <a:ext cx="1573291" cy="292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2</a:t>
              </a:r>
              <a:r>
                <a:rPr lang="zh-CN" alt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层</a:t>
              </a:r>
              <a:r>
                <a:rPr lang="zh-CN" altLang="en-US" sz="1800" b="1" dirty="0">
                  <a:latin typeface="宋体" pitchFamily="2" charset="-122"/>
                </a:rPr>
                <a:t>有叶结点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9" name="直接连接符 18"/>
            <p:cNvCxnSpPr>
              <a:stCxn id="20" idx="2"/>
              <a:endCxn id="12" idx="0"/>
            </p:cNvCxnSpPr>
            <p:nvPr/>
          </p:nvCxnSpPr>
          <p:spPr bwMode="auto">
            <a:xfrm flipH="1">
              <a:off x="4442302" y="1779109"/>
              <a:ext cx="288032" cy="20973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4476404" y="1563085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1.00</a:t>
              </a:r>
            </a:p>
          </p:txBody>
        </p:sp>
        <p:sp>
          <p:nvSpPr>
            <p:cNvPr id="21" name="Text Box 43"/>
            <p:cNvSpPr txBox="1">
              <a:spLocks noChangeArrowheads="1"/>
            </p:cNvSpPr>
            <p:nvPr/>
          </p:nvSpPr>
          <p:spPr bwMode="auto">
            <a:xfrm>
              <a:off x="2915816" y="198884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0.19</a:t>
              </a:r>
            </a:p>
          </p:txBody>
        </p:sp>
        <p:sp>
          <p:nvSpPr>
            <p:cNvPr id="22" name="Text Box 43"/>
            <p:cNvSpPr txBox="1">
              <a:spLocks noChangeArrowheads="1"/>
            </p:cNvSpPr>
            <p:nvPr/>
          </p:nvSpPr>
          <p:spPr bwMode="auto">
            <a:xfrm>
              <a:off x="2051720" y="242088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0.04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2627784" y="242088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0.04</a:t>
              </a: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3200045" y="242088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0.05</a:t>
              </a:r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3776109" y="242088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0.06</a:t>
              </a:r>
            </a:p>
          </p:txBody>
        </p:sp>
        <p:cxnSp>
          <p:nvCxnSpPr>
            <p:cNvPr id="26" name="直接连接符 25"/>
            <p:cNvCxnSpPr>
              <a:stCxn id="21" idx="2"/>
              <a:endCxn id="22" idx="0"/>
            </p:cNvCxnSpPr>
            <p:nvPr/>
          </p:nvCxnSpPr>
          <p:spPr bwMode="auto">
            <a:xfrm flipH="1">
              <a:off x="2305650" y="2204864"/>
              <a:ext cx="864096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21" idx="2"/>
              <a:endCxn id="23" idx="0"/>
            </p:cNvCxnSpPr>
            <p:nvPr/>
          </p:nvCxnSpPr>
          <p:spPr bwMode="auto">
            <a:xfrm flipH="1">
              <a:off x="2881714" y="2204864"/>
              <a:ext cx="288032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stCxn id="21" idx="2"/>
              <a:endCxn id="24" idx="0"/>
            </p:cNvCxnSpPr>
            <p:nvPr/>
          </p:nvCxnSpPr>
          <p:spPr bwMode="auto">
            <a:xfrm>
              <a:off x="3169746" y="2204864"/>
              <a:ext cx="284229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21" idx="2"/>
              <a:endCxn id="25" idx="0"/>
            </p:cNvCxnSpPr>
            <p:nvPr/>
          </p:nvCxnSpPr>
          <p:spPr bwMode="auto">
            <a:xfrm>
              <a:off x="3169746" y="2204864"/>
              <a:ext cx="860293" cy="216024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stCxn id="20" idx="2"/>
              <a:endCxn id="21" idx="0"/>
            </p:cNvCxnSpPr>
            <p:nvPr/>
          </p:nvCxnSpPr>
          <p:spPr bwMode="auto">
            <a:xfrm flipH="1">
              <a:off x="3169746" y="1779109"/>
              <a:ext cx="1560588" cy="209731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220072" y="1736812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00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932040" y="1808820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01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211960" y="1808820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10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3851920" y="1700808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11</a:t>
              </a: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3779912" y="2204864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00</a:t>
              </a: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3347864" y="2240868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01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2627784" y="2240868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10</a:t>
              </a: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2339752" y="2204864"/>
              <a:ext cx="288032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11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03998" y="1340768"/>
            <a:ext cx="3960440" cy="1728192"/>
            <a:chOff x="1979712" y="2996952"/>
            <a:chExt cx="3960440" cy="1728192"/>
          </a:xfrm>
        </p:grpSpPr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4280165" y="3284984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0.60</a:t>
              </a: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4788024" y="2996952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1.00</a:t>
              </a: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3563888" y="3573016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0.34</a:t>
              </a:r>
            </a:p>
          </p:txBody>
        </p:sp>
        <p:sp>
          <p:nvSpPr>
            <p:cNvPr id="43" name="Text Box 43"/>
            <p:cNvSpPr txBox="1">
              <a:spLocks noChangeArrowheads="1"/>
            </p:cNvSpPr>
            <p:nvPr/>
          </p:nvSpPr>
          <p:spPr bwMode="auto">
            <a:xfrm>
              <a:off x="2840005" y="3861048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0.19</a:t>
              </a:r>
            </a:p>
          </p:txBody>
        </p:sp>
        <p:cxnSp>
          <p:nvCxnSpPr>
            <p:cNvPr id="44" name="直接连接符 43"/>
            <p:cNvCxnSpPr>
              <a:stCxn id="46" idx="2"/>
              <a:endCxn id="49" idx="0"/>
            </p:cNvCxnSpPr>
            <p:nvPr/>
          </p:nvCxnSpPr>
          <p:spPr bwMode="auto">
            <a:xfrm flipH="1">
              <a:off x="3381967" y="4365104"/>
              <a:ext cx="288032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2263941" y="414908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0.08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3416069" y="414908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0.11</a:t>
              </a: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1979712" y="450912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0.04</a:t>
              </a:r>
            </a:p>
          </p:txBody>
        </p:sp>
        <p:sp>
          <p:nvSpPr>
            <p:cNvPr id="48" name="Text Box 43"/>
            <p:cNvSpPr txBox="1">
              <a:spLocks noChangeArrowheads="1"/>
            </p:cNvSpPr>
            <p:nvPr/>
          </p:nvSpPr>
          <p:spPr bwMode="auto">
            <a:xfrm>
              <a:off x="2555776" y="450912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0.04</a:t>
              </a:r>
            </a:p>
          </p:txBody>
        </p:sp>
        <p:sp>
          <p:nvSpPr>
            <p:cNvPr id="49" name="Text Box 43"/>
            <p:cNvSpPr txBox="1">
              <a:spLocks noChangeArrowheads="1"/>
            </p:cNvSpPr>
            <p:nvPr/>
          </p:nvSpPr>
          <p:spPr bwMode="auto">
            <a:xfrm>
              <a:off x="3128037" y="450912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0.05</a:t>
              </a:r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3704101" y="4509120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0.06</a:t>
              </a:r>
            </a:p>
          </p:txBody>
        </p:sp>
        <p:sp>
          <p:nvSpPr>
            <p:cNvPr id="51" name="Text Box 43"/>
            <p:cNvSpPr txBox="1">
              <a:spLocks noChangeArrowheads="1"/>
            </p:cNvSpPr>
            <p:nvPr/>
          </p:nvSpPr>
          <p:spPr bwMode="auto">
            <a:xfrm>
              <a:off x="4280165" y="3861048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0.15</a:t>
              </a:r>
            </a:p>
          </p:txBody>
        </p:sp>
        <p:sp>
          <p:nvSpPr>
            <p:cNvPr id="52" name="Text Box 43"/>
            <p:cNvSpPr txBox="1">
              <a:spLocks noChangeArrowheads="1"/>
            </p:cNvSpPr>
            <p:nvPr/>
          </p:nvSpPr>
          <p:spPr bwMode="auto">
            <a:xfrm>
              <a:off x="4856229" y="3573016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0.26</a:t>
              </a:r>
            </a:p>
          </p:txBody>
        </p:sp>
        <p:sp>
          <p:nvSpPr>
            <p:cNvPr id="53" name="Text Box 43"/>
            <p:cNvSpPr txBox="1">
              <a:spLocks noChangeArrowheads="1"/>
            </p:cNvSpPr>
            <p:nvPr/>
          </p:nvSpPr>
          <p:spPr bwMode="auto">
            <a:xfrm>
              <a:off x="5432293" y="328498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latin typeface="+mn-lt"/>
                </a:rPr>
                <a:t>0.40</a:t>
              </a:r>
            </a:p>
          </p:txBody>
        </p:sp>
        <p:cxnSp>
          <p:nvCxnSpPr>
            <p:cNvPr id="54" name="直接连接符 53"/>
            <p:cNvCxnSpPr>
              <a:stCxn id="46" idx="2"/>
              <a:endCxn id="50" idx="0"/>
            </p:cNvCxnSpPr>
            <p:nvPr/>
          </p:nvCxnSpPr>
          <p:spPr bwMode="auto">
            <a:xfrm>
              <a:off x="3669999" y="4365104"/>
              <a:ext cx="288032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stCxn id="45" idx="2"/>
              <a:endCxn id="47" idx="0"/>
            </p:cNvCxnSpPr>
            <p:nvPr/>
          </p:nvCxnSpPr>
          <p:spPr bwMode="auto">
            <a:xfrm flipH="1">
              <a:off x="2233642" y="4365104"/>
              <a:ext cx="284229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45" idx="2"/>
              <a:endCxn id="48" idx="0"/>
            </p:cNvCxnSpPr>
            <p:nvPr/>
          </p:nvCxnSpPr>
          <p:spPr bwMode="auto">
            <a:xfrm>
              <a:off x="2517871" y="4365104"/>
              <a:ext cx="291835" cy="144016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>
              <a:stCxn id="43" idx="2"/>
              <a:endCxn id="45" idx="0"/>
            </p:cNvCxnSpPr>
            <p:nvPr/>
          </p:nvCxnSpPr>
          <p:spPr bwMode="auto">
            <a:xfrm flipH="1">
              <a:off x="2517871" y="4077072"/>
              <a:ext cx="576064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>
              <a:stCxn id="43" idx="2"/>
              <a:endCxn id="46" idx="0"/>
            </p:cNvCxnSpPr>
            <p:nvPr/>
          </p:nvCxnSpPr>
          <p:spPr bwMode="auto">
            <a:xfrm>
              <a:off x="3093935" y="4077072"/>
              <a:ext cx="576064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>
              <a:stCxn id="42" idx="2"/>
              <a:endCxn id="43" idx="0"/>
            </p:cNvCxnSpPr>
            <p:nvPr/>
          </p:nvCxnSpPr>
          <p:spPr bwMode="auto">
            <a:xfrm flipH="1">
              <a:off x="3093935" y="3789040"/>
              <a:ext cx="723883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42" idx="2"/>
              <a:endCxn id="51" idx="0"/>
            </p:cNvCxnSpPr>
            <p:nvPr/>
          </p:nvCxnSpPr>
          <p:spPr bwMode="auto">
            <a:xfrm>
              <a:off x="3817818" y="3789040"/>
              <a:ext cx="716277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>
              <a:stCxn id="40" idx="2"/>
              <a:endCxn id="42" idx="0"/>
            </p:cNvCxnSpPr>
            <p:nvPr/>
          </p:nvCxnSpPr>
          <p:spPr bwMode="auto">
            <a:xfrm flipH="1">
              <a:off x="3817818" y="3501008"/>
              <a:ext cx="716277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>
              <a:stCxn id="40" idx="2"/>
              <a:endCxn id="52" idx="0"/>
            </p:cNvCxnSpPr>
            <p:nvPr/>
          </p:nvCxnSpPr>
          <p:spPr bwMode="auto">
            <a:xfrm>
              <a:off x="4534095" y="3501008"/>
              <a:ext cx="576064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41" idx="2"/>
              <a:endCxn id="40" idx="0"/>
            </p:cNvCxnSpPr>
            <p:nvPr/>
          </p:nvCxnSpPr>
          <p:spPr bwMode="auto">
            <a:xfrm flipH="1">
              <a:off x="4534095" y="3212976"/>
              <a:ext cx="507859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>
              <a:stCxn id="41" idx="2"/>
              <a:endCxn id="53" idx="0"/>
            </p:cNvCxnSpPr>
            <p:nvPr/>
          </p:nvCxnSpPr>
          <p:spPr bwMode="auto">
            <a:xfrm>
              <a:off x="5041954" y="3212976"/>
              <a:ext cx="644269" cy="72008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5" name="Text Box 31"/>
            <p:cNvSpPr txBox="1">
              <a:spLocks noChangeArrowheads="1"/>
            </p:cNvSpPr>
            <p:nvPr/>
          </p:nvSpPr>
          <p:spPr bwMode="auto">
            <a:xfrm>
              <a:off x="2123728" y="432910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66" name="Text Box 31"/>
            <p:cNvSpPr txBox="1">
              <a:spLocks noChangeArrowheads="1"/>
            </p:cNvSpPr>
            <p:nvPr/>
          </p:nvSpPr>
          <p:spPr bwMode="auto">
            <a:xfrm>
              <a:off x="2771800" y="432910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67" name="Text Box 31"/>
            <p:cNvSpPr txBox="1">
              <a:spLocks noChangeArrowheads="1"/>
            </p:cNvSpPr>
            <p:nvPr/>
          </p:nvSpPr>
          <p:spPr bwMode="auto">
            <a:xfrm>
              <a:off x="3275856" y="432910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3923928" y="432910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69" name="Text Box 31"/>
            <p:cNvSpPr txBox="1">
              <a:spLocks noChangeArrowheads="1"/>
            </p:cNvSpPr>
            <p:nvPr/>
          </p:nvSpPr>
          <p:spPr bwMode="auto">
            <a:xfrm>
              <a:off x="2627784" y="393305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70" name="Text Box 31"/>
            <p:cNvSpPr txBox="1">
              <a:spLocks noChangeArrowheads="1"/>
            </p:cNvSpPr>
            <p:nvPr/>
          </p:nvSpPr>
          <p:spPr bwMode="auto">
            <a:xfrm>
              <a:off x="3419872" y="3933056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71" name="Text Box 31"/>
            <p:cNvSpPr txBox="1">
              <a:spLocks noChangeArrowheads="1"/>
            </p:cNvSpPr>
            <p:nvPr/>
          </p:nvSpPr>
          <p:spPr bwMode="auto">
            <a:xfrm>
              <a:off x="3347864" y="3645024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72" name="Text Box 31"/>
            <p:cNvSpPr txBox="1">
              <a:spLocks noChangeArrowheads="1"/>
            </p:cNvSpPr>
            <p:nvPr/>
          </p:nvSpPr>
          <p:spPr bwMode="auto">
            <a:xfrm>
              <a:off x="4201074" y="3645024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73" name="Text Box 31"/>
            <p:cNvSpPr txBox="1">
              <a:spLocks noChangeArrowheads="1"/>
            </p:cNvSpPr>
            <p:nvPr/>
          </p:nvSpPr>
          <p:spPr bwMode="auto">
            <a:xfrm>
              <a:off x="4067944" y="335699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74" name="Text Box 31"/>
            <p:cNvSpPr txBox="1">
              <a:spLocks noChangeArrowheads="1"/>
            </p:cNvSpPr>
            <p:nvPr/>
          </p:nvSpPr>
          <p:spPr bwMode="auto">
            <a:xfrm>
              <a:off x="4838260" y="3356992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75" name="Text Box 31"/>
            <p:cNvSpPr txBox="1">
              <a:spLocks noChangeArrowheads="1"/>
            </p:cNvSpPr>
            <p:nvPr/>
          </p:nvSpPr>
          <p:spPr bwMode="auto">
            <a:xfrm>
              <a:off x="4572000" y="306896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1</a:t>
              </a:r>
            </a:p>
          </p:txBody>
        </p:sp>
        <p:sp>
          <p:nvSpPr>
            <p:cNvPr id="76" name="Text Box 31"/>
            <p:cNvSpPr txBox="1">
              <a:spLocks noChangeArrowheads="1"/>
            </p:cNvSpPr>
            <p:nvPr/>
          </p:nvSpPr>
          <p:spPr bwMode="auto">
            <a:xfrm>
              <a:off x="5436096" y="3068960"/>
              <a:ext cx="144016" cy="18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+mn-lt"/>
                </a:rPr>
                <a:t>0</a:t>
              </a:r>
            </a:p>
          </p:txBody>
        </p: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4572000" y="4365104"/>
              <a:ext cx="133405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叉</a:t>
              </a:r>
              <a:r>
                <a:rPr lang="zh-CN" altLang="en-US" sz="1800" b="1" dirty="0">
                  <a:latin typeface="宋体" pitchFamily="2" charset="-122"/>
                </a:rPr>
                <a:t>哈夫曼树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2267744" y="3064350"/>
              <a:ext cx="1645297" cy="2926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4</a:t>
              </a:r>
              <a:r>
                <a:rPr lang="zh-CN" alt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层</a:t>
              </a:r>
              <a:r>
                <a:rPr lang="zh-CN" altLang="en-US" sz="1800" b="1" dirty="0">
                  <a:latin typeface="宋体" pitchFamily="2" charset="-122"/>
                </a:rPr>
                <a:t>有叶结点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</p:grpSp>
      <p:sp>
        <p:nvSpPr>
          <p:cNvPr id="81" name="Text Box 12"/>
          <p:cNvSpPr txBox="1">
            <a:spLocks noChangeArrowheads="1"/>
          </p:cNvSpPr>
          <p:nvPr/>
        </p:nvSpPr>
        <p:spPr bwMode="auto">
          <a:xfrm>
            <a:off x="179512" y="4511442"/>
            <a:ext cx="8856984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扩展编码的要求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u="sng" dirty="0">
                <a:latin typeface="宋体" pitchFamily="2" charset="-122"/>
              </a:rPr>
              <a:t>扩展标志</a:t>
            </a:r>
            <a:r>
              <a:rPr lang="zh-CN" altLang="en-US" sz="2200" b="1" dirty="0">
                <a:latin typeface="宋体" pitchFamily="2" charset="-122"/>
              </a:rPr>
              <a:t>与短编码间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无二义性</a:t>
            </a:r>
            <a:endParaRPr lang="en-US" altLang="zh-CN" sz="22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反例：有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个人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王二、王二宁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</a:t>
            </a:r>
            <a:r>
              <a:rPr lang="zh-CN" altLang="en-US" sz="2000" b="1" dirty="0">
                <a:latin typeface="+mn-lt"/>
              </a:rPr>
              <a:t>“王二</a:t>
            </a:r>
            <a:r>
              <a:rPr lang="zh-CN" altLang="en-US" sz="2000" b="1" dirty="0">
                <a:latin typeface="宋体" pitchFamily="2" charset="-122"/>
              </a:rPr>
              <a:t>宁静一会儿”指的是谁？</a:t>
            </a:r>
          </a:p>
        </p:txBody>
      </p:sp>
      <p:grpSp>
        <p:nvGrpSpPr>
          <p:cNvPr id="110" name="组合 109"/>
          <p:cNvGrpSpPr/>
          <p:nvPr/>
        </p:nvGrpSpPr>
        <p:grpSpPr>
          <a:xfrm>
            <a:off x="323478" y="3789040"/>
            <a:ext cx="3952512" cy="648965"/>
            <a:chOff x="1403648" y="2636913"/>
            <a:chExt cx="3952512" cy="648965"/>
          </a:xfrm>
        </p:grpSpPr>
        <p:sp>
          <p:nvSpPr>
            <p:cNvPr id="111" name="Text Box 43"/>
            <p:cNvSpPr txBox="1">
              <a:spLocks noChangeArrowheads="1"/>
            </p:cNvSpPr>
            <p:nvPr/>
          </p:nvSpPr>
          <p:spPr bwMode="auto">
            <a:xfrm>
              <a:off x="3696173" y="3068961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0.15</a:t>
              </a:r>
            </a:p>
          </p:txBody>
        </p:sp>
        <p:sp>
          <p:nvSpPr>
            <p:cNvPr id="112" name="Text Box 43"/>
            <p:cNvSpPr txBox="1">
              <a:spLocks noChangeArrowheads="1"/>
            </p:cNvSpPr>
            <p:nvPr/>
          </p:nvSpPr>
          <p:spPr bwMode="auto">
            <a:xfrm>
              <a:off x="4272237" y="3068961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0.26</a:t>
              </a:r>
            </a:p>
          </p:txBody>
        </p:sp>
        <p:sp>
          <p:nvSpPr>
            <p:cNvPr id="113" name="Text Box 43"/>
            <p:cNvSpPr txBox="1">
              <a:spLocks noChangeArrowheads="1"/>
            </p:cNvSpPr>
            <p:nvPr/>
          </p:nvSpPr>
          <p:spPr bwMode="auto">
            <a:xfrm>
              <a:off x="4848301" y="3068961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0.40</a:t>
              </a:r>
            </a:p>
          </p:txBody>
        </p:sp>
        <p:cxnSp>
          <p:nvCxnSpPr>
            <p:cNvPr id="114" name="直接连接符 113"/>
            <p:cNvCxnSpPr>
              <a:stCxn id="118" idx="2"/>
              <a:endCxn id="112" idx="0"/>
            </p:cNvCxnSpPr>
            <p:nvPr/>
          </p:nvCxnSpPr>
          <p:spPr bwMode="auto">
            <a:xfrm>
              <a:off x="3457778" y="2924944"/>
              <a:ext cx="1068389" cy="144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直接连接符 114"/>
            <p:cNvCxnSpPr>
              <a:stCxn id="118" idx="2"/>
              <a:endCxn id="113" idx="0"/>
            </p:cNvCxnSpPr>
            <p:nvPr/>
          </p:nvCxnSpPr>
          <p:spPr bwMode="auto">
            <a:xfrm>
              <a:off x="3457778" y="2924944"/>
              <a:ext cx="1644453" cy="144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Text Box 25"/>
            <p:cNvSpPr txBox="1">
              <a:spLocks noChangeArrowheads="1"/>
            </p:cNvSpPr>
            <p:nvPr/>
          </p:nvSpPr>
          <p:spPr bwMode="auto">
            <a:xfrm>
              <a:off x="1486541" y="2636913"/>
              <a:ext cx="1573291" cy="295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1</a:t>
              </a:r>
              <a:r>
                <a:rPr lang="zh-CN" alt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itchFamily="2" charset="-122"/>
                </a:rPr>
                <a:t>层</a:t>
              </a:r>
              <a:r>
                <a:rPr lang="zh-CN" altLang="en-US" sz="1800" b="1" dirty="0">
                  <a:latin typeface="宋体" pitchFamily="2" charset="-122"/>
                </a:rPr>
                <a:t>有叶结点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117" name="直接连接符 116"/>
            <p:cNvCxnSpPr>
              <a:stCxn id="118" idx="2"/>
              <a:endCxn id="111" idx="0"/>
            </p:cNvCxnSpPr>
            <p:nvPr/>
          </p:nvCxnSpPr>
          <p:spPr bwMode="auto">
            <a:xfrm>
              <a:off x="3457778" y="2924944"/>
              <a:ext cx="492325" cy="144017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Text Box 43"/>
            <p:cNvSpPr txBox="1">
              <a:spLocks noChangeArrowheads="1"/>
            </p:cNvSpPr>
            <p:nvPr/>
          </p:nvSpPr>
          <p:spPr bwMode="auto">
            <a:xfrm>
              <a:off x="3203848" y="2708920"/>
              <a:ext cx="507859" cy="21602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1.00</a:t>
              </a:r>
            </a:p>
          </p:txBody>
        </p:sp>
        <p:sp>
          <p:nvSpPr>
            <p:cNvPr id="119" name="Text Box 43"/>
            <p:cNvSpPr txBox="1">
              <a:spLocks noChangeArrowheads="1"/>
            </p:cNvSpPr>
            <p:nvPr/>
          </p:nvSpPr>
          <p:spPr bwMode="auto">
            <a:xfrm>
              <a:off x="1403648" y="306985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0.04</a:t>
              </a:r>
            </a:p>
          </p:txBody>
        </p:sp>
        <p:sp>
          <p:nvSpPr>
            <p:cNvPr id="120" name="Text Box 43"/>
            <p:cNvSpPr txBox="1">
              <a:spLocks noChangeArrowheads="1"/>
            </p:cNvSpPr>
            <p:nvPr/>
          </p:nvSpPr>
          <p:spPr bwMode="auto">
            <a:xfrm>
              <a:off x="1979712" y="306985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0.04</a:t>
              </a:r>
            </a:p>
          </p:txBody>
        </p:sp>
        <p:sp>
          <p:nvSpPr>
            <p:cNvPr id="121" name="Text Box 43"/>
            <p:cNvSpPr txBox="1">
              <a:spLocks noChangeArrowheads="1"/>
            </p:cNvSpPr>
            <p:nvPr/>
          </p:nvSpPr>
          <p:spPr bwMode="auto">
            <a:xfrm>
              <a:off x="2551973" y="306985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0.05</a:t>
              </a:r>
            </a:p>
          </p:txBody>
        </p:sp>
        <p:sp>
          <p:nvSpPr>
            <p:cNvPr id="122" name="Text Box 43"/>
            <p:cNvSpPr txBox="1">
              <a:spLocks noChangeArrowheads="1"/>
            </p:cNvSpPr>
            <p:nvPr/>
          </p:nvSpPr>
          <p:spPr bwMode="auto">
            <a:xfrm>
              <a:off x="3128037" y="3069854"/>
              <a:ext cx="507859" cy="21602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latin typeface="+mn-lt"/>
                </a:rPr>
                <a:t>0.06</a:t>
              </a:r>
            </a:p>
          </p:txBody>
        </p:sp>
        <p:cxnSp>
          <p:nvCxnSpPr>
            <p:cNvPr id="123" name="直接连接符 122"/>
            <p:cNvCxnSpPr>
              <a:stCxn id="118" idx="2"/>
              <a:endCxn id="120" idx="0"/>
            </p:cNvCxnSpPr>
            <p:nvPr/>
          </p:nvCxnSpPr>
          <p:spPr bwMode="auto">
            <a:xfrm flipH="1">
              <a:off x="2233642" y="2924944"/>
              <a:ext cx="1224136" cy="144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>
              <a:stCxn id="118" idx="2"/>
              <a:endCxn id="121" idx="0"/>
            </p:cNvCxnSpPr>
            <p:nvPr/>
          </p:nvCxnSpPr>
          <p:spPr bwMode="auto">
            <a:xfrm flipH="1">
              <a:off x="2805903" y="2924944"/>
              <a:ext cx="651875" cy="144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>
              <a:stCxn id="118" idx="2"/>
              <a:endCxn id="122" idx="0"/>
            </p:cNvCxnSpPr>
            <p:nvPr/>
          </p:nvCxnSpPr>
          <p:spPr bwMode="auto">
            <a:xfrm flipH="1">
              <a:off x="3381967" y="2924944"/>
              <a:ext cx="75811" cy="144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>
              <a:stCxn id="118" idx="2"/>
              <a:endCxn id="119" idx="0"/>
            </p:cNvCxnSpPr>
            <p:nvPr/>
          </p:nvCxnSpPr>
          <p:spPr bwMode="auto">
            <a:xfrm flipH="1">
              <a:off x="1657578" y="2924944"/>
              <a:ext cx="1800200" cy="14491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29" name="Text Box 12"/>
          <p:cNvSpPr txBox="1">
            <a:spLocks noChangeArrowheads="1"/>
          </p:cNvSpPr>
          <p:nvPr/>
        </p:nvSpPr>
        <p:spPr bwMode="auto">
          <a:xfrm>
            <a:off x="1043608" y="5447546"/>
            <a:ext cx="4356434" cy="86177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写出</a:t>
            </a:r>
            <a:r>
              <a:rPr lang="en-US" altLang="zh-CN" sz="2000" b="1" dirty="0">
                <a:latin typeface="+mn-ea"/>
                <a:ea typeface="+mn-ea"/>
              </a:rPr>
              <a:t>23</a:t>
            </a:r>
            <a:r>
              <a:rPr lang="zh-CN" altLang="en-US" sz="2000" b="1" dirty="0">
                <a:latin typeface="+mn-ea"/>
                <a:ea typeface="+mn-ea"/>
              </a:rPr>
              <a:t>种操作</a:t>
            </a:r>
            <a:r>
              <a:rPr lang="en-US" altLang="zh-CN" sz="2000" b="1" dirty="0">
                <a:latin typeface="宋体" pitchFamily="2" charset="-122"/>
              </a:rPr>
              <a:t>(7</a:t>
            </a:r>
            <a:r>
              <a:rPr lang="zh-CN" altLang="en-US" sz="2000" b="1" dirty="0">
                <a:latin typeface="宋体" pitchFamily="2" charset="-122"/>
              </a:rPr>
              <a:t>个频率较高、</a:t>
            </a:r>
            <a:r>
              <a:rPr lang="en-US" altLang="zh-CN" sz="2000" b="1" dirty="0">
                <a:latin typeface="宋体" pitchFamily="2" charset="-122"/>
              </a:rPr>
              <a:t>16</a:t>
            </a:r>
            <a:r>
              <a:rPr lang="zh-CN" altLang="en-US" sz="2000" b="1" dirty="0">
                <a:latin typeface="宋体" pitchFamily="2" charset="-122"/>
              </a:rPr>
              <a:t>个频率较低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的扩展编码</a:t>
            </a:r>
            <a:r>
              <a:rPr lang="en-US" altLang="zh-CN" sz="2000" b="1" dirty="0">
                <a:latin typeface="宋体" pitchFamily="2" charset="-122"/>
              </a:rPr>
              <a:t>(2</a:t>
            </a:r>
            <a:r>
              <a:rPr lang="zh-CN" altLang="en-US" sz="2000" b="1" dirty="0">
                <a:latin typeface="宋体" pitchFamily="2" charset="-122"/>
              </a:rPr>
              <a:t>种长度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141" name="组合 140"/>
          <p:cNvGrpSpPr/>
          <p:nvPr/>
        </p:nvGrpSpPr>
        <p:grpSpPr>
          <a:xfrm>
            <a:off x="5580062" y="5519554"/>
            <a:ext cx="3310516" cy="648072"/>
            <a:chOff x="2269596" y="4293096"/>
            <a:chExt cx="3310516" cy="648072"/>
          </a:xfrm>
        </p:grpSpPr>
        <p:sp>
          <p:nvSpPr>
            <p:cNvPr id="142" name="Text Box 43"/>
            <p:cNvSpPr txBox="1">
              <a:spLocks noChangeArrowheads="1"/>
            </p:cNvSpPr>
            <p:nvPr/>
          </p:nvSpPr>
          <p:spPr bwMode="auto">
            <a:xfrm>
              <a:off x="3356248" y="4293096"/>
              <a:ext cx="99972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000</a:t>
              </a:r>
              <a:r>
                <a:rPr lang="en-US" altLang="zh-CN" sz="1800" b="1" dirty="0">
                  <a:latin typeface="+mn-lt"/>
                  <a:ea typeface="+mn-ea"/>
                </a:rPr>
                <a:t>~</a:t>
              </a:r>
              <a:r>
                <a:rPr lang="en-US" altLang="zh-CN" sz="1800" b="1" dirty="0">
                  <a:latin typeface="+mn-ea"/>
                  <a:ea typeface="+mn-ea"/>
                </a:rPr>
                <a:t>110</a:t>
              </a:r>
            </a:p>
          </p:txBody>
        </p:sp>
        <p:sp>
          <p:nvSpPr>
            <p:cNvPr id="143" name="Text Box 43"/>
            <p:cNvSpPr txBox="1">
              <a:spLocks noChangeArrowheads="1"/>
            </p:cNvSpPr>
            <p:nvPr/>
          </p:nvSpPr>
          <p:spPr bwMode="auto">
            <a:xfrm>
              <a:off x="3356248" y="4653168"/>
              <a:ext cx="999728" cy="288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+mn-ea"/>
                  <a:ea typeface="+mn-ea"/>
                </a:rPr>
                <a:t>111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4355976" y="4653136"/>
              <a:ext cx="1224136" cy="288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0000</a:t>
              </a:r>
              <a:r>
                <a:rPr lang="en-US" altLang="zh-CN" sz="1800" b="1" dirty="0">
                  <a:latin typeface="+mn-lt"/>
                  <a:ea typeface="+mn-ea"/>
                </a:rPr>
                <a:t>~</a:t>
              </a:r>
              <a:r>
                <a:rPr lang="en-US" altLang="zh-CN" sz="1800" b="1" dirty="0">
                  <a:latin typeface="+mn-ea"/>
                  <a:ea typeface="+mn-ea"/>
                </a:rPr>
                <a:t>1111</a:t>
              </a:r>
            </a:p>
          </p:txBody>
        </p:sp>
        <p:sp>
          <p:nvSpPr>
            <p:cNvPr id="145" name="Text Box 31"/>
            <p:cNvSpPr txBox="1">
              <a:spLocks noChangeArrowheads="1"/>
            </p:cNvSpPr>
            <p:nvPr/>
          </p:nvSpPr>
          <p:spPr bwMode="auto">
            <a:xfrm>
              <a:off x="2269596" y="4293096"/>
              <a:ext cx="1078268" cy="648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zh-CN" altLang="en-US" sz="1800" b="1" dirty="0">
                  <a:latin typeface="+mn-ea"/>
                  <a:ea typeface="+mn-ea"/>
                </a:rPr>
                <a:t>高频操作</a:t>
              </a:r>
              <a:r>
                <a:rPr lang="en-US" altLang="zh-CN" sz="1800" b="1" dirty="0">
                  <a:latin typeface="+mn-ea"/>
                  <a:ea typeface="+mn-ea"/>
                </a:rPr>
                <a:t>:</a:t>
              </a:r>
            </a:p>
            <a:p>
              <a:pPr algn="ctr">
                <a:lnSpc>
                  <a:spcPct val="125000"/>
                </a:lnSpc>
                <a:spcBef>
                  <a:spcPts val="300"/>
                </a:spcBef>
              </a:pPr>
              <a:r>
                <a:rPr lang="zh-CN" altLang="en-US" sz="1800" b="1" dirty="0">
                  <a:latin typeface="+mn-ea"/>
                  <a:ea typeface="+mn-ea"/>
                </a:rPr>
                <a:t>低频操作</a:t>
              </a:r>
              <a:r>
                <a:rPr lang="en-US" altLang="zh-CN" sz="1800" b="1" dirty="0">
                  <a:latin typeface="+mn-ea"/>
                  <a:ea typeface="+mn-ea"/>
                </a:rPr>
                <a:t>:</a:t>
              </a:r>
            </a:p>
          </p:txBody>
        </p:sp>
      </p:grpSp>
      <p:sp>
        <p:nvSpPr>
          <p:cNvPr id="147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" name="AutoShape 12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A728-27C7-44D7-9798-3D824A8E89C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3510" name="Text Box 38"/>
          <p:cNvSpPr txBox="1">
            <a:spLocks noChangeArrowheads="1"/>
          </p:cNvSpPr>
          <p:nvPr/>
        </p:nvSpPr>
        <p:spPr bwMode="auto">
          <a:xfrm>
            <a:off x="179388" y="404664"/>
            <a:ext cx="8812212" cy="393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、地址码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*需表示的信息：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地址，下条指令地址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*信息的表示方法：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*地址码的编码方法：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43609" y="1401318"/>
            <a:ext cx="7848871" cy="209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         </a:t>
            </a:r>
            <a:r>
              <a:rPr lang="zh-CN" altLang="en-US" b="1" dirty="0">
                <a:latin typeface="宋体" pitchFamily="2" charset="-122"/>
              </a:rPr>
              <a:t>每个地址都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可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显式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(</a:t>
            </a:r>
            <a:r>
              <a:rPr lang="zh-CN" altLang="en-US" sz="1800" b="1" dirty="0">
                <a:latin typeface="宋体" pitchFamily="2" charset="-122"/>
              </a:rPr>
              <a:t>编码</a:t>
            </a:r>
            <a:r>
              <a:rPr lang="en-US" altLang="zh-CN" sz="1800" b="1" dirty="0">
                <a:latin typeface="宋体" pitchFamily="2" charset="-122"/>
              </a:rPr>
              <a:t>)  (</a:t>
            </a:r>
            <a:r>
              <a:rPr lang="zh-CN" altLang="en-US" sz="1800" b="1" dirty="0">
                <a:latin typeface="宋体" pitchFamily="2" charset="-122"/>
              </a:rPr>
              <a:t>通过操作码指明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隐式表示的条件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05000"/>
              </a:lnSpc>
            </a:pPr>
            <a:endParaRPr lang="en-US" altLang="zh-CN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隐式表示值的获取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7" name="Text Box 100"/>
          <p:cNvSpPr txBox="1">
            <a:spLocks noChangeArrowheads="1"/>
          </p:cNvSpPr>
          <p:nvPr/>
        </p:nvSpPr>
        <p:spPr bwMode="auto">
          <a:xfrm>
            <a:off x="179388" y="4255118"/>
            <a:ext cx="88122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术语：</a:t>
            </a:r>
            <a:r>
              <a:rPr lang="zh-CN" altLang="en-US" b="1" dirty="0">
                <a:latin typeface="宋体" pitchFamily="2" charset="-122"/>
              </a:rPr>
              <a:t>单地址指令、双地址指令、零地址指令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122562" y="4829323"/>
            <a:ext cx="4177630" cy="1119957"/>
            <a:chOff x="2122562" y="5011317"/>
            <a:chExt cx="4177630" cy="1119957"/>
          </a:xfrm>
        </p:grpSpPr>
        <p:sp>
          <p:nvSpPr>
            <p:cNvPr id="19" name="Text Box 89"/>
            <p:cNvSpPr txBox="1">
              <a:spLocks noChangeArrowheads="1"/>
            </p:cNvSpPr>
            <p:nvPr/>
          </p:nvSpPr>
          <p:spPr bwMode="auto">
            <a:xfrm>
              <a:off x="2122562" y="5011318"/>
              <a:ext cx="1441326" cy="11199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/>
                <a:t>零地址指令：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/>
                <a:t>单地址指令：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/>
                <a:t>双地址指令：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三地址指令：</a:t>
              </a:r>
            </a:p>
          </p:txBody>
        </p:sp>
        <p:sp>
          <p:nvSpPr>
            <p:cNvPr id="20" name="Text Box 90"/>
            <p:cNvSpPr txBox="1">
              <a:spLocks noChangeArrowheads="1"/>
            </p:cNvSpPr>
            <p:nvPr/>
          </p:nvSpPr>
          <p:spPr bwMode="auto">
            <a:xfrm>
              <a:off x="3563342" y="5011317"/>
              <a:ext cx="1512887" cy="2524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OP</a:t>
              </a:r>
              <a:endParaRPr lang="en-US" altLang="zh-CN" sz="1800" b="1" baseline="-18000">
                <a:latin typeface="宋体" pitchFamily="2" charset="-122"/>
              </a:endParaRPr>
            </a:p>
          </p:txBody>
        </p:sp>
        <p:sp>
          <p:nvSpPr>
            <p:cNvPr id="21" name="Text Box 91"/>
            <p:cNvSpPr txBox="1">
              <a:spLocks noChangeArrowheads="1"/>
            </p:cNvSpPr>
            <p:nvPr/>
          </p:nvSpPr>
          <p:spPr bwMode="auto">
            <a:xfrm>
              <a:off x="3563342" y="5301208"/>
              <a:ext cx="792162" cy="2524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OP</a:t>
              </a:r>
              <a:endParaRPr lang="en-US" altLang="zh-CN" sz="1800" b="1" baseline="-18000">
                <a:latin typeface="宋体" pitchFamily="2" charset="-122"/>
              </a:endParaRPr>
            </a:p>
          </p:txBody>
        </p:sp>
        <p:sp>
          <p:nvSpPr>
            <p:cNvPr id="22" name="Text Box 92"/>
            <p:cNvSpPr txBox="1">
              <a:spLocks noChangeArrowheads="1"/>
            </p:cNvSpPr>
            <p:nvPr/>
          </p:nvSpPr>
          <p:spPr bwMode="auto">
            <a:xfrm>
              <a:off x="4355505" y="5301208"/>
              <a:ext cx="720725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</a:t>
              </a:r>
              <a:endParaRPr lang="en-US" altLang="zh-CN" sz="1800" b="1" baseline="-18000">
                <a:latin typeface="宋体" pitchFamily="2" charset="-122"/>
              </a:endParaRPr>
            </a:p>
          </p:txBody>
        </p:sp>
        <p:sp>
          <p:nvSpPr>
            <p:cNvPr id="23" name="Text Box 93"/>
            <p:cNvSpPr txBox="1">
              <a:spLocks noChangeArrowheads="1"/>
            </p:cNvSpPr>
            <p:nvPr/>
          </p:nvSpPr>
          <p:spPr bwMode="auto">
            <a:xfrm>
              <a:off x="3563342" y="5589240"/>
              <a:ext cx="792162" cy="2524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OP</a:t>
              </a:r>
              <a:endParaRPr lang="en-US" altLang="zh-CN" sz="1800" b="1" baseline="-18000">
                <a:latin typeface="宋体" pitchFamily="2" charset="-122"/>
              </a:endParaRPr>
            </a:p>
          </p:txBody>
        </p:sp>
        <p:sp>
          <p:nvSpPr>
            <p:cNvPr id="24" name="Text Box 94"/>
            <p:cNvSpPr txBox="1">
              <a:spLocks noChangeArrowheads="1"/>
            </p:cNvSpPr>
            <p:nvPr/>
          </p:nvSpPr>
          <p:spPr bwMode="auto">
            <a:xfrm>
              <a:off x="4355505" y="5589240"/>
              <a:ext cx="504825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</a:t>
              </a:r>
              <a:r>
                <a:rPr lang="en-US" altLang="zh-CN" sz="18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5" name="Text Box 95"/>
            <p:cNvSpPr txBox="1">
              <a:spLocks noChangeArrowheads="1"/>
            </p:cNvSpPr>
            <p:nvPr/>
          </p:nvSpPr>
          <p:spPr bwMode="auto">
            <a:xfrm>
              <a:off x="4860330" y="5589240"/>
              <a:ext cx="431800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2</a:t>
              </a:r>
            </a:p>
          </p:txBody>
        </p:sp>
        <p:sp>
          <p:nvSpPr>
            <p:cNvPr id="26" name="Text Box 96"/>
            <p:cNvSpPr txBox="1">
              <a:spLocks noChangeArrowheads="1"/>
            </p:cNvSpPr>
            <p:nvPr/>
          </p:nvSpPr>
          <p:spPr bwMode="auto">
            <a:xfrm>
              <a:off x="3563342" y="5877272"/>
              <a:ext cx="792162" cy="2524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</a:t>
              </a:r>
              <a:endParaRPr lang="en-US" altLang="zh-CN" sz="1800" b="1" baseline="-18000" dirty="0">
                <a:latin typeface="宋体" pitchFamily="2" charset="-122"/>
              </a:endParaRPr>
            </a:p>
          </p:txBody>
        </p:sp>
        <p:sp>
          <p:nvSpPr>
            <p:cNvPr id="27" name="Text Box 97"/>
            <p:cNvSpPr txBox="1">
              <a:spLocks noChangeArrowheads="1"/>
            </p:cNvSpPr>
            <p:nvPr/>
          </p:nvSpPr>
          <p:spPr bwMode="auto">
            <a:xfrm>
              <a:off x="4355505" y="5877272"/>
              <a:ext cx="649287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</a:t>
              </a:r>
              <a:r>
                <a:rPr lang="en-US" altLang="zh-CN" sz="1800" b="1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28" name="Text Box 98"/>
            <p:cNvSpPr txBox="1">
              <a:spLocks noChangeArrowheads="1"/>
            </p:cNvSpPr>
            <p:nvPr/>
          </p:nvSpPr>
          <p:spPr bwMode="auto">
            <a:xfrm>
              <a:off x="5003205" y="5877272"/>
              <a:ext cx="649287" cy="2524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</a:t>
              </a:r>
              <a:r>
                <a:rPr lang="en-US" altLang="zh-CN" sz="1800" b="1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29" name="Text Box 99"/>
            <p:cNvSpPr txBox="1">
              <a:spLocks noChangeArrowheads="1"/>
            </p:cNvSpPr>
            <p:nvPr/>
          </p:nvSpPr>
          <p:spPr bwMode="auto">
            <a:xfrm>
              <a:off x="5650905" y="5877272"/>
              <a:ext cx="649287" cy="25400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baseline="-18000" dirty="0">
                  <a:latin typeface="宋体" pitchFamily="2" charset="-122"/>
                </a:rPr>
                <a:t>3</a:t>
              </a:r>
            </a:p>
          </p:txBody>
        </p:sp>
      </p:grp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3419873" y="2132856"/>
            <a:ext cx="4752527" cy="222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信息的取值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只有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种</a:t>
            </a:r>
            <a:r>
              <a:rPr lang="zh-CN" altLang="en-US" b="1" dirty="0">
                <a:latin typeface="宋体" pitchFamily="2" charset="-122"/>
              </a:rPr>
              <a:t>时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同一指令</a:t>
            </a:r>
            <a:r>
              <a:rPr lang="zh-CN" altLang="en-US" sz="1800" b="1" dirty="0">
                <a:latin typeface="宋体" pitchFamily="2" charset="-122"/>
              </a:rPr>
              <a:t>中←</a:t>
            </a:r>
            <a:r>
              <a:rPr lang="zh-CN" altLang="en-US" sz="1800" dirty="0">
                <a:latin typeface="宋体" pitchFamily="2" charset="-122"/>
              </a:rPr>
              <a:t>┐</a:t>
            </a:r>
            <a:endParaRPr lang="en-US" altLang="zh-CN" sz="18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</a:t>
            </a:r>
            <a:r>
              <a:rPr lang="zh-CN" altLang="en-US" b="1" dirty="0">
                <a:latin typeface="宋体" pitchFamily="2" charset="-122"/>
              </a:rPr>
              <a:t>通过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指明，值为</a:t>
            </a:r>
            <a:r>
              <a:rPr lang="zh-CN" altLang="en-US" b="1" dirty="0">
                <a:solidFill>
                  <a:srgbClr val="0070C0"/>
                </a:solidFill>
                <a:latin typeface="宋体" pitchFamily="2" charset="-122"/>
              </a:rPr>
              <a:t>约定值</a:t>
            </a:r>
            <a:endParaRPr lang="en-US" altLang="zh-CN" b="1" dirty="0">
              <a:solidFill>
                <a:srgbClr val="0070C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pitchFamily="2" charset="-122"/>
              </a:rPr>
              <a:t>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000" b="1" dirty="0">
                <a:latin typeface="宋体" pitchFamily="2" charset="-122"/>
              </a:rPr>
              <a:t>返回指令的目标地址放在栈顶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zh-CN" altLang="en-US" b="1" dirty="0">
                <a:latin typeface="宋体" pitchFamily="2" charset="-122"/>
              </a:rPr>
              <a:t>稍后讨论</a:t>
            </a:r>
            <a:r>
              <a:rPr lang="en-US" altLang="zh-CN" b="1" dirty="0">
                <a:latin typeface="宋体" pitchFamily="2" charset="-122"/>
              </a:rPr>
              <a:t>(§4.3</a:t>
            </a:r>
            <a:r>
              <a:rPr lang="zh-CN" altLang="en-US" b="1" dirty="0">
                <a:latin typeface="宋体" pitchFamily="2" charset="-122"/>
              </a:rPr>
              <a:t>寻址方式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38"/>
          <p:cNvSpPr>
            <a:spLocks/>
          </p:cNvSpPr>
          <p:nvPr/>
        </p:nvSpPr>
        <p:spPr bwMode="auto">
          <a:xfrm>
            <a:off x="6156176" y="2924944"/>
            <a:ext cx="2016224" cy="288000"/>
          </a:xfrm>
          <a:prstGeom prst="borderCallout2">
            <a:avLst>
              <a:gd name="adj1" fmla="val 52826"/>
              <a:gd name="adj2" fmla="val 163"/>
              <a:gd name="adj3" fmla="val 52684"/>
              <a:gd name="adj4" fmla="val -7486"/>
              <a:gd name="adj5" fmla="val -304194"/>
              <a:gd name="adj6" fmla="val -4343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个操作码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指令时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179388" y="3212755"/>
            <a:ext cx="8834437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⑴操作码长度＝</a:t>
            </a:r>
            <a:r>
              <a:rPr lang="en-US" altLang="zh-CN" b="1" dirty="0">
                <a:latin typeface="宋体" pitchFamily="2" charset="-122"/>
              </a:rPr>
              <a:t>16-6-6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-(P+Q)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179388" y="357736"/>
            <a:ext cx="8834437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设指令长度为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位，有零地址指令、单地址指令、双地址指令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种指令格式，每个地址码均为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位。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⑴操作码采用</a:t>
            </a:r>
            <a:r>
              <a:rPr lang="zh-CN" altLang="en-US" b="1" u="sng" dirty="0">
                <a:latin typeface="宋体" pitchFamily="2" charset="-122"/>
              </a:rPr>
              <a:t>定长编码</a:t>
            </a:r>
            <a:r>
              <a:rPr lang="zh-CN" altLang="en-US" b="1" dirty="0">
                <a:latin typeface="宋体" pitchFamily="2" charset="-122"/>
              </a:rPr>
              <a:t>方式时，若零地址指令、单地址指令分别为</a:t>
            </a:r>
            <a:r>
              <a:rPr lang="en-US" altLang="zh-CN" b="1" dirty="0">
                <a:latin typeface="宋体" pitchFamily="2" charset="-122"/>
              </a:rPr>
              <a:t>P</a:t>
            </a:r>
            <a:r>
              <a:rPr lang="zh-CN" altLang="en-US" b="1" dirty="0">
                <a:latin typeface="宋体" pitchFamily="2" charset="-122"/>
              </a:rPr>
              <a:t>条和</a:t>
            </a:r>
            <a:r>
              <a:rPr lang="en-US" altLang="zh-CN" b="1" dirty="0">
                <a:latin typeface="宋体" pitchFamily="2" charset="-122"/>
              </a:rPr>
              <a:t>Q</a:t>
            </a:r>
            <a:r>
              <a:rPr lang="zh-CN" altLang="en-US" b="1" dirty="0">
                <a:latin typeface="宋体" pitchFamily="2" charset="-122"/>
              </a:rPr>
              <a:t>条，则双地址指令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可定义多少条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>
                <a:latin typeface="宋体" pitchFamily="2" charset="-122"/>
              </a:rPr>
              <a:t>？</a:t>
            </a: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⑵操作码采用</a:t>
            </a:r>
            <a:r>
              <a:rPr lang="zh-CN" altLang="en-US" b="1" u="sng" dirty="0">
                <a:latin typeface="宋体" pitchFamily="2" charset="-122"/>
              </a:rPr>
              <a:t>扩展编码</a:t>
            </a:r>
            <a:r>
              <a:rPr lang="zh-CN" altLang="en-US" b="1" dirty="0">
                <a:latin typeface="宋体" pitchFamily="2" charset="-122"/>
              </a:rPr>
              <a:t>方式时，若零地址指令、双地址指令分别为</a:t>
            </a:r>
            <a:r>
              <a:rPr lang="en-US" altLang="zh-CN" b="1" dirty="0">
                <a:latin typeface="宋体" pitchFamily="2" charset="-122"/>
              </a:rPr>
              <a:t>X</a:t>
            </a:r>
            <a:r>
              <a:rPr lang="zh-CN" altLang="en-US" b="1" dirty="0">
                <a:latin typeface="宋体" pitchFamily="2" charset="-122"/>
              </a:rPr>
              <a:t>条和</a:t>
            </a:r>
            <a:r>
              <a:rPr lang="en-US" altLang="zh-CN" b="1" dirty="0">
                <a:latin typeface="宋体" pitchFamily="2" charset="-122"/>
              </a:rPr>
              <a:t>Y</a:t>
            </a:r>
            <a:r>
              <a:rPr lang="zh-CN" altLang="en-US" b="1" dirty="0">
                <a:latin typeface="宋体" pitchFamily="2" charset="-122"/>
              </a:rPr>
              <a:t>条，单地址指令</a:t>
            </a:r>
            <a:r>
              <a:rPr lang="zh-CN" altLang="en-US" b="1" u="sng" dirty="0">
                <a:latin typeface="宋体" pitchFamily="2" charset="-122"/>
              </a:rPr>
              <a:t>最多</a:t>
            </a:r>
            <a:r>
              <a:rPr lang="zh-CN" altLang="en-US" b="1" dirty="0">
                <a:latin typeface="宋体" pitchFamily="2" charset="-122"/>
              </a:rPr>
              <a:t>可定义多少条</a:t>
            </a:r>
            <a:r>
              <a:rPr lang="en-US" altLang="zh-CN" b="1" dirty="0">
                <a:latin typeface="宋体" pitchFamily="2" charset="-122"/>
              </a:rPr>
              <a:t>(M)</a:t>
            </a:r>
            <a:r>
              <a:rPr lang="zh-CN" altLang="en-US" b="1" dirty="0">
                <a:latin typeface="宋体" pitchFamily="2" charset="-122"/>
              </a:rPr>
              <a:t>？</a:t>
            </a:r>
          </a:p>
        </p:txBody>
      </p:sp>
      <p:sp>
        <p:nvSpPr>
          <p:cNvPr id="5" name="Text Box 57"/>
          <p:cNvSpPr txBox="1">
            <a:spLocks noChangeArrowheads="1"/>
          </p:cNvSpPr>
          <p:nvPr/>
        </p:nvSpPr>
        <p:spPr bwMode="auto">
          <a:xfrm>
            <a:off x="179388" y="5085184"/>
            <a:ext cx="883443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en-US" altLang="zh-CN" b="1" dirty="0">
                <a:latin typeface="宋体" pitchFamily="2" charset="-122"/>
              </a:rPr>
              <a:t>⑵</a:t>
            </a:r>
            <a:r>
              <a:rPr lang="zh-CN" altLang="en-US" b="1" dirty="0">
                <a:latin typeface="宋体" pitchFamily="2" charset="-122"/>
              </a:rPr>
              <a:t>双、单、零地址指令操作码长度分别≤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-M</a:t>
            </a:r>
            <a:r>
              <a:rPr lang="zh-CN" altLang="en-US" b="1" dirty="0">
                <a:latin typeface="宋体" pitchFamily="2" charset="-122"/>
              </a:rPr>
              <a:t>≥</a:t>
            </a:r>
            <a:r>
              <a:rPr lang="zh-CN" altLang="en-US" b="1" dirty="0"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X/2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  <a:sym typeface="Symbol"/>
              </a:rPr>
              <a:t>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</a:t>
            </a:r>
            <a:r>
              <a:rPr lang="zh-CN" altLang="en-US" b="1" dirty="0">
                <a:latin typeface="宋体" pitchFamily="2" charset="-122"/>
              </a:rPr>
              <a:t>≤</a:t>
            </a:r>
            <a:r>
              <a:rPr lang="en-US" altLang="zh-CN" b="1" dirty="0">
                <a:latin typeface="宋体" pitchFamily="2" charset="-122"/>
              </a:rPr>
              <a:t>(2</a:t>
            </a:r>
            <a:r>
              <a:rPr lang="en-US" altLang="zh-CN" b="1" baseline="30000" dirty="0">
                <a:latin typeface="宋体" pitchFamily="2" charset="-122"/>
              </a:rPr>
              <a:t>4</a:t>
            </a:r>
            <a:r>
              <a:rPr lang="en-US" altLang="zh-CN" b="1" dirty="0">
                <a:latin typeface="宋体" pitchFamily="2" charset="-122"/>
              </a:rPr>
              <a:t>-Y)×2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  <a:sym typeface="Symbol"/>
              </a:rPr>
              <a:t></a:t>
            </a:r>
            <a:r>
              <a:rPr lang="en-US" altLang="zh-CN" b="1" dirty="0">
                <a:latin typeface="宋体" pitchFamily="2" charset="-122"/>
              </a:rPr>
              <a:t>X/2</a:t>
            </a:r>
            <a:r>
              <a:rPr lang="en-US" altLang="zh-CN" b="1" baseline="30000" dirty="0">
                <a:latin typeface="宋体" pitchFamily="2" charset="-122"/>
              </a:rPr>
              <a:t>6</a:t>
            </a:r>
            <a:r>
              <a:rPr lang="en-US" altLang="zh-CN" b="1" dirty="0">
                <a:latin typeface="宋体" pitchFamily="2" charset="-122"/>
                <a:sym typeface="Symbol"/>
              </a:rPr>
              <a:t>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7" name="Group 127"/>
          <p:cNvGrpSpPr>
            <a:grpSpLocks/>
          </p:cNvGrpSpPr>
          <p:nvPr/>
        </p:nvGrpSpPr>
        <p:grpSpPr bwMode="auto">
          <a:xfrm>
            <a:off x="971550" y="4026981"/>
            <a:ext cx="2881313" cy="1008062"/>
            <a:chOff x="793" y="2750"/>
            <a:chExt cx="1815" cy="635"/>
          </a:xfrm>
        </p:grpSpPr>
        <p:grpSp>
          <p:nvGrpSpPr>
            <p:cNvPr id="8" name="Group 93"/>
            <p:cNvGrpSpPr>
              <a:grpSpLocks/>
            </p:cNvGrpSpPr>
            <p:nvPr/>
          </p:nvGrpSpPr>
          <p:grpSpPr bwMode="auto">
            <a:xfrm>
              <a:off x="1247" y="2977"/>
              <a:ext cx="1361" cy="408"/>
              <a:chOff x="2472" y="3385"/>
              <a:chExt cx="1361" cy="408"/>
            </a:xfrm>
          </p:grpSpPr>
          <p:sp>
            <p:nvSpPr>
              <p:cNvPr id="15" name="Text Box 94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16" name="Text Box 95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17" name="Text Box 96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endParaRPr lang="en-US" altLang="zh-CN" sz="2000" b="1" baseline="-18000">
                  <a:latin typeface="宋体" pitchFamily="2" charset="-122"/>
                </a:endParaRPr>
              </a:p>
            </p:txBody>
          </p:sp>
        </p:grpSp>
        <p:grpSp>
          <p:nvGrpSpPr>
            <p:cNvPr id="9" name="Group 97"/>
            <p:cNvGrpSpPr>
              <a:grpSpLocks/>
            </p:cNvGrpSpPr>
            <p:nvPr/>
          </p:nvGrpSpPr>
          <p:grpSpPr bwMode="auto">
            <a:xfrm>
              <a:off x="793" y="2750"/>
              <a:ext cx="1815" cy="635"/>
              <a:chOff x="2018" y="3158"/>
              <a:chExt cx="1815" cy="635"/>
            </a:xfrm>
          </p:grpSpPr>
          <p:sp>
            <p:nvSpPr>
              <p:cNvPr id="10" name="Text Box 98"/>
              <p:cNvSpPr txBox="1">
                <a:spLocks noChangeArrowheads="1"/>
              </p:cNvSpPr>
              <p:nvPr/>
            </p:nvSpPr>
            <p:spPr bwMode="auto">
              <a:xfrm>
                <a:off x="2018" y="3612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?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1" name="Text Box 99"/>
              <p:cNvSpPr txBox="1">
                <a:spLocks noChangeArrowheads="1"/>
              </p:cNvSpPr>
              <p:nvPr/>
            </p:nvSpPr>
            <p:spPr bwMode="auto">
              <a:xfrm>
                <a:off x="2018" y="3385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Q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2" name="Text Box 100"/>
              <p:cNvSpPr txBox="1">
                <a:spLocks noChangeArrowheads="1"/>
              </p:cNvSpPr>
              <p:nvPr/>
            </p:nvSpPr>
            <p:spPr bwMode="auto">
              <a:xfrm>
                <a:off x="2018" y="3158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P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13" name="Text Box 101"/>
              <p:cNvSpPr txBox="1">
                <a:spLocks noChangeArrowheads="1"/>
              </p:cNvSpPr>
              <p:nvPr/>
            </p:nvSpPr>
            <p:spPr bwMode="auto">
              <a:xfrm>
                <a:off x="247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>
                    <a:latin typeface="宋体" pitchFamily="2" charset="-122"/>
                  </a:rPr>
                  <a:t>空闲</a:t>
                </a:r>
                <a:endParaRPr lang="zh-CN" altLang="en-US" sz="2000" b="1" baseline="-18000">
                  <a:latin typeface="宋体" pitchFamily="2" charset="-122"/>
                </a:endParaRPr>
              </a:p>
            </p:txBody>
          </p:sp>
          <p:sp>
            <p:nvSpPr>
              <p:cNvPr id="14" name="Text Box 102"/>
              <p:cNvSpPr txBox="1">
                <a:spLocks noChangeArrowheads="1"/>
              </p:cNvSpPr>
              <p:nvPr/>
            </p:nvSpPr>
            <p:spPr bwMode="auto">
              <a:xfrm>
                <a:off x="2472" y="3158"/>
                <a:ext cx="136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zh-CN" altLang="en-US" sz="2000" b="1" dirty="0">
                    <a:latin typeface="宋体" pitchFamily="2" charset="-122"/>
                  </a:rPr>
                  <a:t>空闲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</p:grpSp>
      </p:grpSp>
      <p:grpSp>
        <p:nvGrpSpPr>
          <p:cNvPr id="18" name="Group 128"/>
          <p:cNvGrpSpPr>
            <a:grpSpLocks/>
          </p:cNvGrpSpPr>
          <p:nvPr/>
        </p:nvGrpSpPr>
        <p:grpSpPr bwMode="auto">
          <a:xfrm>
            <a:off x="4930775" y="4026981"/>
            <a:ext cx="2881313" cy="1008062"/>
            <a:chOff x="3106" y="2750"/>
            <a:chExt cx="1815" cy="635"/>
          </a:xfrm>
        </p:grpSpPr>
        <p:grpSp>
          <p:nvGrpSpPr>
            <p:cNvPr id="19" name="Group 109"/>
            <p:cNvGrpSpPr>
              <a:grpSpLocks/>
            </p:cNvGrpSpPr>
            <p:nvPr/>
          </p:nvGrpSpPr>
          <p:grpSpPr bwMode="auto">
            <a:xfrm>
              <a:off x="3560" y="2977"/>
              <a:ext cx="1361" cy="408"/>
              <a:chOff x="2472" y="3385"/>
              <a:chExt cx="1361" cy="408"/>
            </a:xfrm>
          </p:grpSpPr>
          <p:sp>
            <p:nvSpPr>
              <p:cNvPr id="27" name="Text Box 110"/>
              <p:cNvSpPr txBox="1">
                <a:spLocks noChangeArrowheads="1"/>
              </p:cNvSpPr>
              <p:nvPr/>
            </p:nvSpPr>
            <p:spPr bwMode="auto">
              <a:xfrm>
                <a:off x="247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8" name="Text Box 111"/>
              <p:cNvSpPr txBox="1">
                <a:spLocks noChangeArrowheads="1"/>
              </p:cNvSpPr>
              <p:nvPr/>
            </p:nvSpPr>
            <p:spPr bwMode="auto">
              <a:xfrm>
                <a:off x="3152" y="3612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>
                    <a:latin typeface="宋体" pitchFamily="2" charset="-122"/>
                  </a:rPr>
                  <a:t>A</a:t>
                </a:r>
                <a:r>
                  <a:rPr lang="en-US" altLang="zh-CN" sz="2000" b="1" baseline="-18000">
                    <a:latin typeface="宋体" pitchFamily="2" charset="-122"/>
                  </a:rPr>
                  <a:t>2</a:t>
                </a:r>
              </a:p>
            </p:txBody>
          </p:sp>
          <p:sp>
            <p:nvSpPr>
              <p:cNvPr id="29" name="Text Box 112"/>
              <p:cNvSpPr txBox="1">
                <a:spLocks noChangeArrowheads="1"/>
              </p:cNvSpPr>
              <p:nvPr/>
            </p:nvSpPr>
            <p:spPr bwMode="auto">
              <a:xfrm>
                <a:off x="3152" y="3385"/>
                <a:ext cx="681" cy="181"/>
              </a:xfrm>
              <a:prstGeom prst="rect">
                <a:avLst/>
              </a:prstGeom>
              <a:solidFill>
                <a:srgbClr val="FFCC99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A</a:t>
                </a:r>
                <a:endParaRPr lang="en-US" altLang="zh-CN" sz="2000" b="1" baseline="-18000" dirty="0">
                  <a:latin typeface="宋体" pitchFamily="2" charset="-122"/>
                </a:endParaRPr>
              </a:p>
            </p:txBody>
          </p:sp>
        </p:grpSp>
        <p:grpSp>
          <p:nvGrpSpPr>
            <p:cNvPr id="20" name="Group 118"/>
            <p:cNvGrpSpPr>
              <a:grpSpLocks/>
            </p:cNvGrpSpPr>
            <p:nvPr/>
          </p:nvGrpSpPr>
          <p:grpSpPr bwMode="auto">
            <a:xfrm>
              <a:off x="3106" y="2750"/>
              <a:ext cx="1815" cy="635"/>
              <a:chOff x="3106" y="2750"/>
              <a:chExt cx="1815" cy="635"/>
            </a:xfrm>
          </p:grpSpPr>
          <p:sp>
            <p:nvSpPr>
              <p:cNvPr id="21" name="Text Box 104"/>
              <p:cNvSpPr txBox="1">
                <a:spLocks noChangeArrowheads="1"/>
              </p:cNvSpPr>
              <p:nvPr/>
            </p:nvSpPr>
            <p:spPr bwMode="auto">
              <a:xfrm>
                <a:off x="3108" y="3204"/>
                <a:ext cx="454" cy="181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Y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2" name="Text Box 105"/>
              <p:cNvSpPr txBox="1">
                <a:spLocks noChangeArrowheads="1"/>
              </p:cNvSpPr>
              <p:nvPr/>
            </p:nvSpPr>
            <p:spPr bwMode="auto">
              <a:xfrm>
                <a:off x="3106" y="2978"/>
                <a:ext cx="1136" cy="180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    M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3" name="Text Box 106"/>
              <p:cNvSpPr txBox="1">
                <a:spLocks noChangeArrowheads="1"/>
              </p:cNvSpPr>
              <p:nvPr/>
            </p:nvSpPr>
            <p:spPr bwMode="auto">
              <a:xfrm>
                <a:off x="3108" y="2750"/>
                <a:ext cx="1813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18000" tIns="10800" rIns="18000" bIns="1080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>
                    <a:latin typeface="宋体" pitchFamily="2" charset="-122"/>
                  </a:rPr>
                  <a:t>X</a:t>
                </a:r>
                <a:r>
                  <a:rPr lang="zh-CN" altLang="en-US" sz="2000" b="1" dirty="0">
                    <a:latin typeface="宋体" pitchFamily="2" charset="-122"/>
                  </a:rPr>
                  <a:t>条</a:t>
                </a:r>
                <a:endParaRPr lang="zh-CN" altLang="en-US" sz="2000" b="1" baseline="-18000" dirty="0">
                  <a:latin typeface="宋体" pitchFamily="2" charset="-122"/>
                </a:endParaRPr>
              </a:p>
            </p:txBody>
          </p:sp>
          <p:sp>
            <p:nvSpPr>
              <p:cNvPr id="24" name="Line 107"/>
              <p:cNvSpPr>
                <a:spLocks noChangeShapeType="1"/>
              </p:cNvSpPr>
              <p:nvPr/>
            </p:nvSpPr>
            <p:spPr bwMode="auto">
              <a:xfrm>
                <a:off x="424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08"/>
              <p:cNvSpPr>
                <a:spLocks noChangeShapeType="1"/>
              </p:cNvSpPr>
              <p:nvPr/>
            </p:nvSpPr>
            <p:spPr bwMode="auto">
              <a:xfrm>
                <a:off x="3562" y="2750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17"/>
              <p:cNvSpPr>
                <a:spLocks noChangeShapeType="1"/>
              </p:cNvSpPr>
              <p:nvPr/>
            </p:nvSpPr>
            <p:spPr bwMode="auto">
              <a:xfrm>
                <a:off x="3560" y="2976"/>
                <a:ext cx="0" cy="18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26"/>
          <p:cNvGrpSpPr>
            <a:grpSpLocks/>
          </p:cNvGrpSpPr>
          <p:nvPr/>
        </p:nvGrpSpPr>
        <p:grpSpPr bwMode="auto">
          <a:xfrm>
            <a:off x="5364171" y="3668604"/>
            <a:ext cx="3024191" cy="503238"/>
            <a:chOff x="3379" y="2523"/>
            <a:chExt cx="1905" cy="317"/>
          </a:xfrm>
        </p:grpSpPr>
        <p:sp>
          <p:nvSpPr>
            <p:cNvPr id="31" name="Oval 120"/>
            <p:cNvSpPr>
              <a:spLocks noChangeArrowheads="1"/>
            </p:cNvSpPr>
            <p:nvPr/>
          </p:nvSpPr>
          <p:spPr bwMode="auto">
            <a:xfrm>
              <a:off x="3379" y="2793"/>
              <a:ext cx="454" cy="47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121"/>
            <p:cNvSpPr txBox="1">
              <a:spLocks noChangeArrowheads="1"/>
            </p:cNvSpPr>
            <p:nvPr/>
          </p:nvSpPr>
          <p:spPr bwMode="auto">
            <a:xfrm>
              <a:off x="4014" y="2523"/>
              <a:ext cx="127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K-M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  <a:sym typeface="Symbol"/>
                </a:rPr>
                <a:t>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X/2</a:t>
              </a:r>
              <a:r>
                <a:rPr lang="en-US" altLang="zh-CN" sz="2000" b="1" baseline="30000" dirty="0">
                  <a:solidFill>
                    <a:schemeClr val="accent2"/>
                  </a:solidFill>
                  <a:latin typeface="宋体" pitchFamily="2" charset="-122"/>
                </a:rPr>
                <a:t>6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  <a:sym typeface="Symbol"/>
                </a:rPr>
                <a:t>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条</a:t>
              </a:r>
              <a:endParaRPr lang="zh-CN" altLang="en-US" sz="2000" b="1" baseline="-20000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 flipV="1">
              <a:off x="3742" y="2659"/>
              <a:ext cx="272" cy="136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130"/>
          <p:cNvGrpSpPr>
            <a:grpSpLocks/>
          </p:cNvGrpSpPr>
          <p:nvPr/>
        </p:nvGrpSpPr>
        <p:grpSpPr bwMode="auto">
          <a:xfrm>
            <a:off x="4140202" y="3668204"/>
            <a:ext cx="2303464" cy="835025"/>
            <a:chOff x="2608" y="2251"/>
            <a:chExt cx="1451" cy="526"/>
          </a:xfrm>
        </p:grpSpPr>
        <p:sp>
          <p:nvSpPr>
            <p:cNvPr id="35" name="Text Box 115"/>
            <p:cNvSpPr txBox="1">
              <a:spLocks noChangeArrowheads="1"/>
            </p:cNvSpPr>
            <p:nvPr/>
          </p:nvSpPr>
          <p:spPr bwMode="auto">
            <a:xfrm>
              <a:off x="2608" y="2251"/>
              <a:ext cx="145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90000"/>
                </a:lnSpc>
              </a:pP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(2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4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-Y)×2</a:t>
              </a:r>
              <a:r>
                <a:rPr lang="en-US" altLang="zh-CN" sz="2000" b="1" baseline="30000" dirty="0">
                  <a:solidFill>
                    <a:srgbClr val="990099"/>
                  </a:solidFill>
                  <a:latin typeface="宋体" pitchFamily="2" charset="-122"/>
                </a:rPr>
                <a:t>6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solidFill>
                    <a:srgbClr val="990099"/>
                  </a:solidFill>
                  <a:latin typeface="宋体" pitchFamily="2" charset="-122"/>
                </a:rPr>
                <a:t>K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条</a:t>
              </a: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auto">
            <a:xfrm>
              <a:off x="3359" y="2596"/>
              <a:ext cx="362" cy="181"/>
            </a:xfrm>
            <a:prstGeom prst="ellips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24"/>
            <p:cNvSpPr>
              <a:spLocks noChangeShapeType="1"/>
            </p:cNvSpPr>
            <p:nvPr/>
          </p:nvSpPr>
          <p:spPr bwMode="auto">
            <a:xfrm flipH="1" flipV="1">
              <a:off x="2962" y="2432"/>
              <a:ext cx="9" cy="245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 flipH="1">
              <a:off x="2962" y="2677"/>
              <a:ext cx="408" cy="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2" name="AutoShape 38"/>
          <p:cNvSpPr>
            <a:spLocks/>
          </p:cNvSpPr>
          <p:nvPr/>
        </p:nvSpPr>
        <p:spPr bwMode="auto">
          <a:xfrm>
            <a:off x="2123728" y="2924944"/>
            <a:ext cx="2304256" cy="288000"/>
          </a:xfrm>
          <a:prstGeom prst="borderCallout2">
            <a:avLst>
              <a:gd name="adj1" fmla="val 53408"/>
              <a:gd name="adj2" fmla="val 100681"/>
              <a:gd name="adj3" fmla="val 51322"/>
              <a:gd name="adj4" fmla="val 110694"/>
              <a:gd name="adj5" fmla="val -18617"/>
              <a:gd name="adj6" fmla="val 11989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操作码占满空闲位时</a:t>
            </a:r>
            <a:endParaRPr lang="en-US" altLang="zh-CN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7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1" animBg="1"/>
      <p:bldP spid="3" grpId="0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332EE-FC32-4977-A90F-233D513A343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87423" name="Text Box 31"/>
          <p:cNvSpPr txBox="1">
            <a:spLocks noChangeArrowheads="1"/>
          </p:cNvSpPr>
          <p:nvPr/>
        </p:nvSpPr>
        <p:spPr bwMode="auto">
          <a:xfrm>
            <a:off x="179388" y="334293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、指令字长</a:t>
            </a: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*指令字：</a:t>
            </a:r>
            <a:r>
              <a:rPr lang="zh-CN" altLang="en-US" b="1" dirty="0">
                <a:latin typeface="宋体" pitchFamily="2" charset="-122"/>
              </a:rPr>
              <a:t>指令格式的实例，仅包含</a:t>
            </a:r>
            <a:r>
              <a:rPr lang="zh-CN" altLang="en-US" b="1" u="sng" dirty="0">
                <a:latin typeface="宋体" pitchFamily="2" charset="-122"/>
              </a:rPr>
              <a:t>显式表示信息</a:t>
            </a:r>
            <a:r>
              <a:rPr lang="zh-CN" altLang="en-US" b="1" dirty="0">
                <a:latin typeface="宋体" pitchFamily="2" charset="-122"/>
              </a:rPr>
              <a:t>的编码</a:t>
            </a:r>
            <a:endParaRPr lang="en-US" altLang="zh-CN" b="1" dirty="0">
              <a:latin typeface="+mn-ea"/>
              <a:ea typeface="+mn-ea"/>
            </a:endParaRPr>
          </a:p>
          <a:p>
            <a:pPr marL="1698625" indent="-169862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*指令字长：</a:t>
            </a:r>
            <a:r>
              <a:rPr lang="zh-CN" altLang="en-US" b="1" dirty="0">
                <a:latin typeface="宋体" pitchFamily="2" charset="-122"/>
              </a:rPr>
              <a:t>指令所对应的指令格式的位数</a:t>
            </a:r>
            <a:endParaRPr lang="en-US" altLang="zh-CN" b="1" dirty="0">
              <a:latin typeface="宋体" pitchFamily="2" charset="-122"/>
            </a:endParaRPr>
          </a:p>
          <a:p>
            <a:pPr marL="1698625" indent="-1698625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长度要求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87493" name="Text Box 101"/>
          <p:cNvSpPr txBox="1">
            <a:spLocks noChangeArrowheads="1"/>
          </p:cNvSpPr>
          <p:nvPr/>
        </p:nvSpPr>
        <p:spPr bwMode="auto">
          <a:xfrm>
            <a:off x="2555776" y="1700808"/>
            <a:ext cx="475252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80" dirty="0">
                <a:latin typeface="宋体" pitchFamily="2" charset="-122"/>
              </a:rPr>
              <a:t>指令字长＝</a:t>
            </a:r>
            <a:r>
              <a:rPr lang="en-US" altLang="zh-CN" b="1" spc="-80" dirty="0">
                <a:latin typeface="宋体" pitchFamily="2" charset="-122"/>
              </a:rPr>
              <a:t>n×</a:t>
            </a:r>
            <a:r>
              <a:rPr lang="zh-CN" altLang="en-US" b="1" spc="-80" dirty="0">
                <a:latin typeface="宋体" pitchFamily="2" charset="-122"/>
              </a:rPr>
              <a:t>主存单元长度</a:t>
            </a:r>
            <a:endParaRPr lang="en-US" altLang="zh-CN" b="1" spc="-8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80" dirty="0">
                <a:latin typeface="宋体" pitchFamily="2" charset="-122"/>
              </a:rPr>
              <a:t>(</a:t>
            </a:r>
            <a:r>
              <a:rPr lang="zh-CN" altLang="en-US" sz="2000" b="1" spc="-80" dirty="0">
                <a:latin typeface="宋体" pitchFamily="2" charset="-122"/>
              </a:rPr>
              <a:t>机器字长＝</a:t>
            </a:r>
            <a:r>
              <a:rPr lang="en-US" altLang="zh-CN" sz="2000" b="1" spc="-80" dirty="0">
                <a:latin typeface="宋体" pitchFamily="2" charset="-122"/>
              </a:rPr>
              <a:t>m×</a:t>
            </a:r>
            <a:r>
              <a:rPr lang="zh-CN" altLang="en-US" sz="2000" b="1" spc="-80" dirty="0">
                <a:latin typeface="宋体" pitchFamily="2" charset="-122"/>
              </a:rPr>
              <a:t>主存单元长度，</a:t>
            </a:r>
            <a:r>
              <a:rPr lang="en-US" altLang="zh-CN" sz="2000" b="1" spc="-80" dirty="0">
                <a:latin typeface="宋体" pitchFamily="2" charset="-122"/>
              </a:rPr>
              <a:t>m</a:t>
            </a:r>
            <a:r>
              <a:rPr lang="zh-CN" altLang="en-US" sz="2000" b="1" spc="-80" dirty="0">
                <a:latin typeface="宋体" pitchFamily="2" charset="-122"/>
              </a:rPr>
              <a:t>为常数</a:t>
            </a:r>
            <a:r>
              <a:rPr lang="en-US" altLang="zh-CN" sz="2000" b="1" spc="-80" dirty="0">
                <a:latin typeface="宋体" pitchFamily="2" charset="-122"/>
              </a:rPr>
              <a:t>)</a:t>
            </a:r>
            <a:endParaRPr lang="zh-CN" altLang="en-US" sz="2000" b="1" spc="-80" dirty="0">
              <a:latin typeface="宋体" pitchFamily="2" charset="-122"/>
            </a:endParaRPr>
          </a:p>
        </p:txBody>
      </p:sp>
      <p:sp>
        <p:nvSpPr>
          <p:cNvPr id="187494" name="Text Box 102"/>
          <p:cNvSpPr txBox="1">
            <a:spLocks noChangeArrowheads="1"/>
          </p:cNvSpPr>
          <p:nvPr/>
        </p:nvSpPr>
        <p:spPr bwMode="auto">
          <a:xfrm>
            <a:off x="179388" y="2973437"/>
            <a:ext cx="8812212" cy="1232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>
                <a:latin typeface="宋体" pitchFamily="2" charset="-122"/>
              </a:rPr>
              <a:t>单</a:t>
            </a:r>
            <a:r>
              <a:rPr lang="zh-CN" altLang="en-US" b="1" u="sng" dirty="0">
                <a:latin typeface="宋体" pitchFamily="2" charset="-122"/>
              </a:rPr>
              <a:t>字长</a:t>
            </a:r>
            <a:r>
              <a:rPr lang="zh-CN" altLang="en-US" b="1" dirty="0">
                <a:latin typeface="宋体" pitchFamily="2" charset="-122"/>
              </a:rPr>
              <a:t>指令、双字长指令、半字长指令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b="1" dirty="0">
                <a:latin typeface="宋体" pitchFamily="2" charset="-122"/>
              </a:rPr>
              <a:t>             </a:t>
            </a:r>
            <a:r>
              <a:rPr lang="zh-CN" altLang="en-US" sz="2200" dirty="0">
                <a:latin typeface="宋体" pitchFamily="2" charset="-122"/>
              </a:rPr>
              <a:t>└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相对于机器字长 </a:t>
            </a:r>
            <a:r>
              <a:rPr lang="en-US" altLang="zh-CN" sz="1800" b="1" dirty="0">
                <a:latin typeface="宋体" pitchFamily="2" charset="-122"/>
              </a:rPr>
              <a:t>(CPU</a:t>
            </a:r>
            <a:r>
              <a:rPr lang="zh-CN" altLang="en-US" sz="1800" b="1" dirty="0">
                <a:latin typeface="宋体" pitchFamily="2" charset="-122"/>
              </a:rPr>
              <a:t>常按字访问主存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2000" b="1" spc="-100" dirty="0">
                <a:solidFill>
                  <a:srgbClr val="990099"/>
                </a:solidFill>
                <a:latin typeface="宋体" pitchFamily="2" charset="-122"/>
              </a:rPr>
              <a:t>                   如：</a:t>
            </a:r>
            <a:r>
              <a:rPr lang="en-US" altLang="zh-CN" sz="2000" b="1" spc="-100" dirty="0">
                <a:latin typeface="宋体" pitchFamily="2" charset="-122"/>
              </a:rPr>
              <a:t>32</a:t>
            </a:r>
            <a:r>
              <a:rPr lang="zh-CN" altLang="en-US" sz="2000" b="1" spc="-100" dirty="0">
                <a:latin typeface="宋体" pitchFamily="2" charset="-122"/>
              </a:rPr>
              <a:t>位</a:t>
            </a:r>
            <a:r>
              <a:rPr lang="en-US" altLang="zh-CN" sz="2000" b="1" spc="-100" dirty="0">
                <a:latin typeface="宋体" pitchFamily="2" charset="-122"/>
              </a:rPr>
              <a:t>CPU</a:t>
            </a:r>
            <a:r>
              <a:rPr lang="zh-CN" altLang="en-US" sz="2000" b="1" spc="-100" dirty="0">
                <a:latin typeface="宋体" pitchFamily="2" charset="-122"/>
              </a:rPr>
              <a:t>中，单字</a:t>
            </a:r>
            <a:r>
              <a:rPr lang="zh-CN" altLang="en-US" sz="2000" b="1" spc="-100">
                <a:latin typeface="宋体" pitchFamily="2" charset="-122"/>
              </a:rPr>
              <a:t>长指令为</a:t>
            </a:r>
            <a:r>
              <a:rPr lang="en-US" altLang="zh-CN" sz="2000" b="1" spc="-100">
                <a:latin typeface="宋体" pitchFamily="2" charset="-122"/>
              </a:rPr>
              <a:t>32</a:t>
            </a:r>
            <a:r>
              <a:rPr lang="zh-CN" altLang="en-US" sz="2000" b="1" spc="-100" dirty="0">
                <a:latin typeface="宋体" pitchFamily="2" charset="-122"/>
              </a:rPr>
              <a:t>位</a:t>
            </a:r>
          </a:p>
        </p:txBody>
      </p:sp>
      <p:sp>
        <p:nvSpPr>
          <p:cNvPr id="187503" name="Text Box 111"/>
          <p:cNvSpPr txBox="1">
            <a:spLocks noChangeArrowheads="1"/>
          </p:cNvSpPr>
          <p:nvPr/>
        </p:nvSpPr>
        <p:spPr bwMode="auto">
          <a:xfrm>
            <a:off x="179388" y="4125565"/>
            <a:ext cx="8812212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指令集的结构：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指令系统的特性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定长指令字结构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完全相同</a:t>
            </a:r>
            <a:endParaRPr lang="zh-CN" altLang="en-US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变长指令字结构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u="sng" dirty="0">
                <a:latin typeface="宋体" pitchFamily="2" charset="-122"/>
              </a:rPr>
              <a:t>所有指令</a:t>
            </a:r>
            <a:r>
              <a:rPr lang="zh-CN" altLang="en-US" b="1" dirty="0">
                <a:latin typeface="宋体" pitchFamily="2" charset="-122"/>
              </a:rPr>
              <a:t>的指令字长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不尽相同</a:t>
            </a:r>
          </a:p>
        </p:txBody>
      </p:sp>
      <p:sp>
        <p:nvSpPr>
          <p:cNvPr id="33" name="AutoShape 38"/>
          <p:cNvSpPr>
            <a:spLocks/>
          </p:cNvSpPr>
          <p:nvPr/>
        </p:nvSpPr>
        <p:spPr bwMode="auto">
          <a:xfrm>
            <a:off x="7596336" y="4269581"/>
            <a:ext cx="936104" cy="324000"/>
          </a:xfrm>
          <a:prstGeom prst="borderCallout2">
            <a:avLst>
              <a:gd name="adj1" fmla="val 47100"/>
              <a:gd name="adj2" fmla="val 11"/>
              <a:gd name="adj3" fmla="val 47715"/>
              <a:gd name="adj4" fmla="val -17583"/>
              <a:gd name="adj5" fmla="val 118952"/>
              <a:gd name="adj6" fmla="val -36599"/>
            </a:avLst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为常数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2" name="AutoShape 38"/>
          <p:cNvSpPr>
            <a:spLocks/>
          </p:cNvSpPr>
          <p:nvPr/>
        </p:nvSpPr>
        <p:spPr bwMode="auto">
          <a:xfrm>
            <a:off x="5940152" y="2600944"/>
            <a:ext cx="2736304" cy="324000"/>
          </a:xfrm>
          <a:prstGeom prst="borderCallout2">
            <a:avLst>
              <a:gd name="adj1" fmla="val 47100"/>
              <a:gd name="adj2" fmla="val 11"/>
              <a:gd name="adj3" fmla="val 48092"/>
              <a:gd name="adj4" fmla="val -8046"/>
              <a:gd name="adj5" fmla="val -150438"/>
              <a:gd name="adj6" fmla="val -5923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指令地址为主存单元地址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7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93" grpId="0"/>
      <p:bldP spid="187494" grpId="0"/>
      <p:bldP spid="187503" grpId="0"/>
      <p:bldP spid="33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90476" y="409888"/>
            <a:ext cx="8801124" cy="1015663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指令格式小结：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指令格式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指令功能的关系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—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指令所含信息的表示方法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48" name="Text Box 205"/>
          <p:cNvSpPr txBox="1">
            <a:spLocks noChangeArrowheads="1"/>
          </p:cNvSpPr>
          <p:nvPr/>
        </p:nvSpPr>
        <p:spPr bwMode="auto">
          <a:xfrm>
            <a:off x="179388" y="4298320"/>
            <a:ext cx="89619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</a:rPr>
              <a:t>指令格式与指令的关系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一条指令：</a:t>
            </a:r>
            <a:r>
              <a:rPr lang="zh-CN" altLang="en-US" b="1" u="sng" dirty="0">
                <a:latin typeface="宋体" pitchFamily="2" charset="-122"/>
              </a:rPr>
              <a:t>操作类型</a:t>
            </a:r>
            <a:r>
              <a:rPr lang="zh-CN" altLang="en-US" b="1" dirty="0">
                <a:latin typeface="宋体" pitchFamily="2" charset="-122"/>
              </a:rPr>
              <a:t>相同的指令    </a:t>
            </a:r>
            <a:r>
              <a:rPr lang="zh-CN" altLang="en-US" sz="1600" b="1" dirty="0">
                <a:latin typeface="宋体" pitchFamily="2" charset="-122"/>
              </a:rPr>
              <a:t>←格式数≤指令数≤</a:t>
            </a:r>
            <a:r>
              <a:rPr lang="en-US" altLang="zh-CN" sz="1600" b="1" dirty="0">
                <a:latin typeface="宋体" pitchFamily="2" charset="-122"/>
              </a:rPr>
              <a:t>OP</a:t>
            </a:r>
            <a:r>
              <a:rPr lang="zh-CN" altLang="en-US" sz="1600" b="1" dirty="0">
                <a:latin typeface="宋体" pitchFamily="2" charset="-122"/>
              </a:rPr>
              <a:t>码数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</a:rPr>
              <a:t>        指令字长：</a:t>
            </a:r>
            <a:r>
              <a:rPr lang="zh-CN" altLang="en-US" b="1" dirty="0">
                <a:latin typeface="+mn-ea"/>
              </a:rPr>
              <a:t>＝指令格式长度＝</a:t>
            </a:r>
            <a:r>
              <a:rPr lang="en-US" altLang="zh-CN" b="1" dirty="0">
                <a:latin typeface="+mn-ea"/>
              </a:rPr>
              <a:t>n×</a:t>
            </a:r>
            <a:r>
              <a:rPr lang="zh-CN" altLang="en-US" b="1" dirty="0">
                <a:latin typeface="+mn-ea"/>
              </a:rPr>
              <a:t>主存单元长度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指令集结构：</a:t>
            </a:r>
            <a:r>
              <a:rPr lang="zh-CN" altLang="en-US" b="1" u="sng" dirty="0">
                <a:latin typeface="+mn-ea"/>
              </a:rPr>
              <a:t>定长指令字</a:t>
            </a:r>
            <a:r>
              <a:rPr lang="zh-CN" altLang="en-US" b="1" dirty="0">
                <a:latin typeface="+mn-ea"/>
              </a:rPr>
              <a:t>结构、</a:t>
            </a:r>
            <a:r>
              <a:rPr lang="zh-CN" altLang="en-US" b="1" u="sng" dirty="0">
                <a:latin typeface="+mn-ea"/>
              </a:rPr>
              <a:t>变长指令字</a:t>
            </a:r>
            <a:r>
              <a:rPr lang="zh-CN" altLang="en-US" b="1" dirty="0">
                <a:latin typeface="+mn-ea"/>
              </a:rPr>
              <a:t>结构</a:t>
            </a:r>
            <a:endParaRPr lang="en-US" altLang="zh-CN" b="1" dirty="0">
              <a:latin typeface="+mn-ea"/>
            </a:endParaRPr>
          </a:p>
        </p:txBody>
      </p:sp>
      <p:sp>
        <p:nvSpPr>
          <p:cNvPr id="3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11560" y="1857688"/>
            <a:ext cx="8280920" cy="1787336"/>
            <a:chOff x="611560" y="3441864"/>
            <a:chExt cx="8280920" cy="1787336"/>
          </a:xfrm>
        </p:grpSpPr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3419872" y="4653135"/>
              <a:ext cx="2520280" cy="288033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地址码个数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目的</a:t>
              </a:r>
              <a:r>
                <a:rPr lang="en-US" altLang="zh-CN" sz="1600" b="1" dirty="0">
                  <a:latin typeface="宋体" pitchFamily="2" charset="-122"/>
                </a:rPr>
                <a:t>OPD</a:t>
              </a:r>
              <a:r>
                <a:rPr lang="zh-CN" altLang="en-US" sz="1600" b="1" dirty="0">
                  <a:latin typeface="宋体" pitchFamily="2" charset="-122"/>
                </a:rPr>
                <a:t>位置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54" name="Text Box 22"/>
            <p:cNvSpPr txBox="1">
              <a:spLocks noChangeArrowheads="1"/>
            </p:cNvSpPr>
            <p:nvPr/>
          </p:nvSpPr>
          <p:spPr bwMode="auto">
            <a:xfrm>
              <a:off x="1547664" y="3501008"/>
              <a:ext cx="576064" cy="88283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功能所含信息</a:t>
              </a:r>
            </a:p>
          </p:txBody>
        </p:sp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7236297" y="4796830"/>
              <a:ext cx="1656183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地址码</a:t>
              </a:r>
            </a:p>
          </p:txBody>
        </p:sp>
        <p:cxnSp>
          <p:nvCxnSpPr>
            <p:cNvPr id="56" name="直接连接符 55"/>
            <p:cNvCxnSpPr/>
            <p:nvPr/>
          </p:nvCxnSpPr>
          <p:spPr bwMode="auto">
            <a:xfrm>
              <a:off x="7668344" y="4796830"/>
              <a:ext cx="0" cy="36036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8532440" y="4796830"/>
              <a:ext cx="0" cy="360362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Text Box 22"/>
            <p:cNvSpPr txBox="1">
              <a:spLocks noChangeArrowheads="1"/>
            </p:cNvSpPr>
            <p:nvPr/>
          </p:nvSpPr>
          <p:spPr bwMode="auto">
            <a:xfrm>
              <a:off x="611560" y="4869160"/>
              <a:ext cx="1008112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指令格式</a:t>
              </a:r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2483768" y="3441864"/>
              <a:ext cx="792088" cy="99524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需约定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的信息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2123728" y="3933056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/>
            <p:nvPr/>
          </p:nvCxnSpPr>
          <p:spPr>
            <a:xfrm>
              <a:off x="1619672" y="5085184"/>
              <a:ext cx="4392488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22"/>
            <p:cNvSpPr txBox="1">
              <a:spLocks noChangeArrowheads="1"/>
            </p:cNvSpPr>
            <p:nvPr/>
          </p:nvSpPr>
          <p:spPr bwMode="auto">
            <a:xfrm>
              <a:off x="6114001" y="4797152"/>
              <a:ext cx="1122296" cy="36004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63" name="Text Box 22"/>
            <p:cNvSpPr txBox="1">
              <a:spLocks noChangeArrowheads="1"/>
            </p:cNvSpPr>
            <p:nvPr/>
          </p:nvSpPr>
          <p:spPr bwMode="auto">
            <a:xfrm>
              <a:off x="2339752" y="4653137"/>
              <a:ext cx="1083916" cy="288031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格式信息</a:t>
              </a:r>
            </a:p>
          </p:txBody>
        </p:sp>
        <p:cxnSp>
          <p:nvCxnSpPr>
            <p:cNvPr id="64" name="直接箭头连接符 63"/>
            <p:cNvCxnSpPr/>
            <p:nvPr/>
          </p:nvCxnSpPr>
          <p:spPr>
            <a:xfrm flipV="1">
              <a:off x="2915816" y="4437111"/>
              <a:ext cx="0" cy="216025"/>
            </a:xfrm>
            <a:prstGeom prst="straightConnector1">
              <a:avLst/>
            </a:prstGeom>
            <a:ln w="19050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 Box 22"/>
            <p:cNvSpPr txBox="1">
              <a:spLocks noChangeArrowheads="1"/>
            </p:cNvSpPr>
            <p:nvPr/>
          </p:nvSpPr>
          <p:spPr bwMode="auto">
            <a:xfrm>
              <a:off x="611560" y="3653642"/>
              <a:ext cx="576064" cy="639454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5875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指令功能</a:t>
              </a: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1187624" y="3930854"/>
              <a:ext cx="360040" cy="2202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2915816" y="4941168"/>
              <a:ext cx="0" cy="144016"/>
            </a:xfrm>
            <a:prstGeom prst="straightConnector1">
              <a:avLst/>
            </a:prstGeom>
            <a:ln w="19050">
              <a:solidFill>
                <a:srgbClr val="9900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5580112" y="2346678"/>
            <a:ext cx="1224136" cy="823022"/>
            <a:chOff x="5652120" y="3966858"/>
            <a:chExt cx="1224136" cy="823022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6876256" y="3966858"/>
              <a:ext cx="0" cy="823022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 Box 22"/>
            <p:cNvSpPr txBox="1">
              <a:spLocks noChangeArrowheads="1"/>
            </p:cNvSpPr>
            <p:nvPr/>
          </p:nvSpPr>
          <p:spPr bwMode="auto">
            <a:xfrm>
              <a:off x="5652120" y="4212085"/>
              <a:ext cx="1152129" cy="261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solidFill>
                    <a:schemeClr val="accent2"/>
                  </a:solidFill>
                  <a:latin typeface="宋体" pitchFamily="2" charset="-122"/>
                </a:rPr>
                <a:t>操作码编码</a:t>
              </a:r>
              <a:endParaRPr lang="zh-CN" altLang="en-US" sz="14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cxnSp>
          <p:nvCxnSpPr>
            <p:cNvPr id="88" name="直接箭头连接符 87"/>
            <p:cNvCxnSpPr/>
            <p:nvPr/>
          </p:nvCxnSpPr>
          <p:spPr>
            <a:xfrm>
              <a:off x="6012160" y="3969060"/>
              <a:ext cx="864096" cy="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箭头连接符 49"/>
          <p:cNvCxnSpPr>
            <a:stCxn id="49" idx="3"/>
          </p:cNvCxnSpPr>
          <p:nvPr/>
        </p:nvCxnSpPr>
        <p:spPr>
          <a:xfrm>
            <a:off x="4968044" y="2710910"/>
            <a:ext cx="1404156" cy="574074"/>
          </a:xfrm>
          <a:prstGeom prst="straightConnector1">
            <a:avLst/>
          </a:prstGeom>
          <a:ln w="15875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7544" y="1412776"/>
            <a:ext cx="5832648" cy="2052224"/>
            <a:chOff x="467544" y="1340768"/>
            <a:chExt cx="5832648" cy="2052224"/>
          </a:xfrm>
        </p:grpSpPr>
        <p:sp>
          <p:nvSpPr>
            <p:cNvPr id="69" name="Text Box 22"/>
            <p:cNvSpPr txBox="1">
              <a:spLocks noChangeArrowheads="1"/>
            </p:cNvSpPr>
            <p:nvPr/>
          </p:nvSpPr>
          <p:spPr bwMode="auto">
            <a:xfrm>
              <a:off x="3635896" y="1772817"/>
              <a:ext cx="2664296" cy="2858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显式的</a:t>
              </a:r>
              <a:r>
                <a:rPr lang="en-US" altLang="zh-CN" sz="1800" b="1" dirty="0">
                  <a:latin typeface="宋体" pitchFamily="2" charset="-122"/>
                </a:rPr>
                <a:t>OPD/</a:t>
              </a:r>
              <a:r>
                <a:rPr lang="zh-CN" altLang="en-US" sz="1800" b="1" dirty="0">
                  <a:latin typeface="宋体" pitchFamily="2" charset="-122"/>
                </a:rPr>
                <a:t>指令地址信息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419873" y="1586783"/>
              <a:ext cx="0" cy="25200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 Box 22"/>
            <p:cNvSpPr txBox="1">
              <a:spLocks noChangeArrowheads="1"/>
            </p:cNvSpPr>
            <p:nvPr/>
          </p:nvSpPr>
          <p:spPr bwMode="auto">
            <a:xfrm>
              <a:off x="2915819" y="1340768"/>
              <a:ext cx="2088229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表示方式</a:t>
              </a: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latin typeface="宋体" pitchFamily="2" charset="-122"/>
                </a:rPr>
                <a:t>显式</a:t>
              </a:r>
              <a:r>
                <a:rPr lang="en-US" altLang="zh-CN" sz="1600" b="1" dirty="0">
                  <a:latin typeface="宋体" pitchFamily="2" charset="-122"/>
                </a:rPr>
                <a:t>/</a:t>
              </a:r>
              <a:r>
                <a:rPr lang="zh-CN" altLang="en-US" sz="1600" b="1" dirty="0">
                  <a:latin typeface="宋体" pitchFamily="2" charset="-122"/>
                </a:rPr>
                <a:t>隐式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72" name="直接箭头连接符 71"/>
            <p:cNvCxnSpPr/>
            <p:nvPr/>
          </p:nvCxnSpPr>
          <p:spPr>
            <a:xfrm>
              <a:off x="467544" y="1484784"/>
              <a:ext cx="432048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37"/>
            <p:cNvCxnSpPr/>
            <p:nvPr/>
          </p:nvCxnSpPr>
          <p:spPr>
            <a:xfrm rot="16200000" flipV="1">
              <a:off x="-414552" y="2366879"/>
              <a:ext cx="1908211" cy="144016"/>
            </a:xfrm>
            <a:prstGeom prst="bentConnector3">
              <a:avLst>
                <a:gd name="adj1" fmla="val 583"/>
              </a:avLst>
            </a:prstGeom>
            <a:ln w="12700">
              <a:solidFill>
                <a:srgbClr val="FF3399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2267744" y="1484784"/>
              <a:ext cx="648072" cy="0"/>
            </a:xfrm>
            <a:prstGeom prst="straightConnector1">
              <a:avLst/>
            </a:prstGeom>
            <a:ln w="12700">
              <a:solidFill>
                <a:srgbClr val="FF3399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 Box 22"/>
            <p:cNvSpPr txBox="1">
              <a:spLocks noChangeArrowheads="1"/>
            </p:cNvSpPr>
            <p:nvPr/>
          </p:nvSpPr>
          <p:spPr bwMode="auto">
            <a:xfrm>
              <a:off x="899592" y="1340768"/>
              <a:ext cx="1368152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优化表示性能</a:t>
              </a:r>
            </a:p>
          </p:txBody>
        </p:sp>
        <p:sp>
          <p:nvSpPr>
            <p:cNvPr id="76" name="Text Box 22"/>
            <p:cNvSpPr txBox="1">
              <a:spLocks noChangeArrowheads="1"/>
            </p:cNvSpPr>
            <p:nvPr/>
          </p:nvSpPr>
          <p:spPr bwMode="auto">
            <a:xfrm>
              <a:off x="3635896" y="2132856"/>
              <a:ext cx="2304256" cy="2920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显式的</a:t>
              </a:r>
              <a:r>
                <a:rPr lang="zh-CN" altLang="en-US" sz="1800" b="1" dirty="0">
                  <a:latin typeface="宋体" pitchFamily="2" charset="-122"/>
                </a:rPr>
                <a:t>操作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格式信息</a:t>
              </a: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3275857" y="1880828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3275857" y="2312876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3635896" y="2492896"/>
              <a:ext cx="1332148" cy="292012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隐式的</a:t>
              </a:r>
              <a:r>
                <a:rPr lang="zh-CN" altLang="en-US" sz="1800" b="1" dirty="0">
                  <a:latin typeface="宋体" pitchFamily="2" charset="-122"/>
                </a:rPr>
                <a:t>信息</a:t>
              </a: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3275856" y="2636912"/>
              <a:ext cx="360040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796136" y="1412776"/>
            <a:ext cx="3024336" cy="717879"/>
            <a:chOff x="5796136" y="1268760"/>
            <a:chExt cx="3024336" cy="717879"/>
          </a:xfrm>
        </p:grpSpPr>
        <p:sp>
          <p:nvSpPr>
            <p:cNvPr id="89" name="Text Box 22"/>
            <p:cNvSpPr txBox="1">
              <a:spLocks noChangeArrowheads="1"/>
            </p:cNvSpPr>
            <p:nvPr/>
          </p:nvSpPr>
          <p:spPr bwMode="auto">
            <a:xfrm>
              <a:off x="6840760" y="1700809"/>
              <a:ext cx="1979712" cy="28583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/</a:t>
              </a:r>
              <a:r>
                <a:rPr lang="zh-CN" altLang="en-US" sz="1800" b="1" dirty="0">
                  <a:latin typeface="宋体" pitchFamily="2" charset="-122"/>
                </a:rPr>
                <a:t>指令地址</a:t>
              </a:r>
            </a:p>
          </p:txBody>
        </p:sp>
        <p:cxnSp>
          <p:nvCxnSpPr>
            <p:cNvPr id="90" name="直接箭头连接符 89"/>
            <p:cNvCxnSpPr/>
            <p:nvPr/>
          </p:nvCxnSpPr>
          <p:spPr>
            <a:xfrm>
              <a:off x="6300192" y="1844824"/>
              <a:ext cx="540568" cy="0"/>
            </a:xfrm>
            <a:prstGeom prst="straightConnector1">
              <a:avLst/>
            </a:prstGeom>
            <a:ln w="19050">
              <a:solidFill>
                <a:srgbClr val="800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22"/>
            <p:cNvSpPr txBox="1">
              <a:spLocks noChangeArrowheads="1"/>
            </p:cNvSpPr>
            <p:nvPr/>
          </p:nvSpPr>
          <p:spPr bwMode="auto">
            <a:xfrm>
              <a:off x="5796136" y="1268760"/>
              <a:ext cx="2592288" cy="288032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itchFamily="2" charset="-122"/>
                </a:rPr>
                <a:t>的存放</a:t>
              </a:r>
              <a:r>
                <a:rPr lang="en-US" altLang="zh-CN" sz="1600" b="1" dirty="0">
                  <a:latin typeface="宋体" pitchFamily="2" charset="-122"/>
                </a:rPr>
                <a:t>(GPRs/MEM/IR</a:t>
              </a:r>
              <a:r>
                <a:rPr lang="zh-CN" altLang="en-US" sz="1600" b="1" dirty="0">
                  <a:latin typeface="宋体" pitchFamily="2" charset="-122"/>
                </a:rPr>
                <a:t>等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cxnSp>
          <p:nvCxnSpPr>
            <p:cNvPr id="92" name="直接箭头连接符 91"/>
            <p:cNvCxnSpPr/>
            <p:nvPr/>
          </p:nvCxnSpPr>
          <p:spPr>
            <a:xfrm>
              <a:off x="6516216" y="1555269"/>
              <a:ext cx="0" cy="252000"/>
            </a:xfrm>
            <a:prstGeom prst="straightConnector1">
              <a:avLst/>
            </a:prstGeom>
            <a:ln w="12700">
              <a:solidFill>
                <a:schemeClr val="accent2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7092280" y="2206960"/>
            <a:ext cx="1224136" cy="962740"/>
            <a:chOff x="7092280" y="2062944"/>
            <a:chExt cx="1224136" cy="962740"/>
          </a:xfrm>
        </p:grpSpPr>
        <p:cxnSp>
          <p:nvCxnSpPr>
            <p:cNvPr id="93" name="直接箭头连接符 92"/>
            <p:cNvCxnSpPr/>
            <p:nvPr/>
          </p:nvCxnSpPr>
          <p:spPr>
            <a:xfrm>
              <a:off x="8316416" y="2062944"/>
              <a:ext cx="0" cy="962740"/>
            </a:xfrm>
            <a:prstGeom prst="straightConnector1">
              <a:avLst/>
            </a:prstGeom>
            <a:ln w="15875">
              <a:solidFill>
                <a:srgbClr val="C0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 Box 22"/>
            <p:cNvSpPr txBox="1">
              <a:spLocks noChangeArrowheads="1"/>
            </p:cNvSpPr>
            <p:nvPr/>
          </p:nvSpPr>
          <p:spPr bwMode="auto">
            <a:xfrm>
              <a:off x="7092280" y="2276871"/>
              <a:ext cx="1152253" cy="4680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地址码编码</a:t>
              </a: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(</a:t>
              </a:r>
              <a:r>
                <a:rPr lang="zh-CN" altLang="en-US" sz="1600" b="1" dirty="0">
                  <a:solidFill>
                    <a:schemeClr val="accent2"/>
                  </a:solidFill>
                  <a:latin typeface="宋体" pitchFamily="2" charset="-122"/>
                </a:rPr>
                <a:t>寻址方式</a:t>
              </a:r>
              <a:r>
                <a:rPr lang="en-US" altLang="zh-CN" sz="1600" b="1" dirty="0">
                  <a:latin typeface="宋体" pitchFamily="2" charset="-122"/>
                </a:rPr>
                <a:t>)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95" name="Text Box 205"/>
          <p:cNvSpPr txBox="1">
            <a:spLocks noChangeArrowheads="1"/>
          </p:cNvSpPr>
          <p:nvPr/>
        </p:nvSpPr>
        <p:spPr bwMode="auto">
          <a:xfrm>
            <a:off x="899592" y="3655673"/>
            <a:ext cx="7956376" cy="674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</a:rPr>
              <a:t>注：指令所含信息</a:t>
            </a:r>
            <a:r>
              <a:rPr lang="en-US" altLang="zh-CN" sz="1800" b="1" dirty="0">
                <a:latin typeface="+mn-ea"/>
              </a:rPr>
              <a:t>—</a:t>
            </a:r>
            <a:r>
              <a:rPr lang="zh-CN" altLang="en-US" sz="1800" b="1" dirty="0">
                <a:latin typeface="+mn-ea"/>
              </a:rPr>
              <a:t>操作类型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功能</a:t>
            </a:r>
            <a:r>
              <a:rPr lang="en-US" altLang="zh-CN" sz="1800" b="1" dirty="0">
                <a:latin typeface="+mn-ea"/>
              </a:rPr>
              <a:t>+OPD</a:t>
            </a:r>
            <a:r>
              <a:rPr lang="zh-CN" altLang="en-US" sz="1800" b="1" dirty="0">
                <a:latin typeface="+mn-ea"/>
              </a:rPr>
              <a:t>类型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1800" b="1" dirty="0">
                <a:latin typeface="+mn-ea"/>
              </a:rPr>
              <a:t>、源</a:t>
            </a:r>
            <a:r>
              <a:rPr lang="en-US" altLang="zh-CN" sz="1800" b="1" dirty="0">
                <a:latin typeface="+mn-ea"/>
              </a:rPr>
              <a:t>/</a:t>
            </a:r>
            <a:r>
              <a:rPr lang="zh-CN" altLang="en-US" sz="1800" b="1" dirty="0">
                <a:latin typeface="+mn-ea"/>
              </a:rPr>
              <a:t>目的</a:t>
            </a:r>
            <a:r>
              <a:rPr lang="en-US" altLang="zh-CN" sz="1800" b="1" dirty="0">
                <a:latin typeface="+mn-ea"/>
              </a:rPr>
              <a:t>OPD</a:t>
            </a:r>
            <a:r>
              <a:rPr lang="zh-CN" altLang="en-US" sz="1800" b="1" dirty="0">
                <a:latin typeface="+mn-ea"/>
              </a:rPr>
              <a:t>、下条指令地址</a:t>
            </a:r>
            <a:endParaRPr lang="en-US" altLang="zh-CN" sz="1800" b="1" dirty="0">
              <a:latin typeface="+mn-ea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+mn-ea"/>
              </a:rPr>
              <a:t>    操作码的编码</a:t>
            </a:r>
            <a:r>
              <a:rPr lang="en-US" altLang="zh-CN" sz="1800" b="1" dirty="0">
                <a:latin typeface="+mn-ea"/>
              </a:rPr>
              <a:t>—</a:t>
            </a:r>
            <a:r>
              <a:rPr lang="zh-CN" altLang="en-US" sz="1800" b="1" dirty="0">
                <a:latin typeface="+mn-ea"/>
              </a:rPr>
              <a:t>无二义性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需标识不同指令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800" b="1" dirty="0">
                <a:latin typeface="+mn-ea"/>
              </a:rPr>
              <a:t>，可指明</a:t>
            </a:r>
            <a:r>
              <a:rPr lang="en-US" altLang="zh-CN" sz="1800" b="1" dirty="0">
                <a:latin typeface="+mn-ea"/>
              </a:rPr>
              <a:t>(</a:t>
            </a:r>
            <a:r>
              <a:rPr lang="zh-CN" altLang="en-US" sz="1800" b="1" dirty="0">
                <a:latin typeface="+mn-ea"/>
              </a:rPr>
              <a:t>指令中的</a:t>
            </a:r>
            <a:r>
              <a:rPr lang="en-US" altLang="zh-CN" sz="1800" b="1" dirty="0">
                <a:latin typeface="+mn-ea"/>
              </a:rPr>
              <a:t>)</a:t>
            </a:r>
            <a:r>
              <a:rPr lang="zh-CN" altLang="en-US" sz="1800" b="1" dirty="0">
                <a:latin typeface="+mn-ea"/>
              </a:rPr>
              <a:t>隐式信息</a:t>
            </a:r>
            <a:endParaRPr lang="en-US" altLang="zh-CN" sz="1800" b="1" dirty="0">
              <a:latin typeface="+mn-ea"/>
            </a:endParaRPr>
          </a:p>
        </p:txBody>
      </p:sp>
      <p:sp>
        <p:nvSpPr>
          <p:cNvPr id="53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54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0" name="AutoShape 62">
            <a:hlinkClick r:id="rId6" action="ppaction://hlinkpres?slideindex=15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4050209" y="6477701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359293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BEBC-BA9D-4951-9101-6024383F117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0575" name="Text Box 111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§4.2 </a:t>
            </a:r>
            <a:r>
              <a:rPr lang="zh-CN" altLang="en-US" sz="2800" b="1" dirty="0">
                <a:latin typeface="宋体" pitchFamily="2" charset="-122"/>
              </a:rPr>
              <a:t>数据的存放方式</a:t>
            </a:r>
          </a:p>
        </p:txBody>
      </p:sp>
      <p:sp>
        <p:nvSpPr>
          <p:cNvPr id="190590" name="Text Box 126"/>
          <p:cNvSpPr txBox="1">
            <a:spLocks noChangeArrowheads="1"/>
          </p:cNvSpPr>
          <p:nvPr/>
        </p:nvSpPr>
        <p:spPr bwMode="auto">
          <a:xfrm>
            <a:off x="179389" y="1369258"/>
            <a:ext cx="7056908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中的存放方式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以定点数为例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基础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 </a:t>
            </a:r>
            <a:r>
              <a:rPr lang="en-US" altLang="zh-CN" sz="2200" b="1" dirty="0">
                <a:latin typeface="宋体" pitchFamily="2" charset="-122"/>
              </a:rPr>
              <a:t>REG</a:t>
            </a:r>
            <a:r>
              <a:rPr lang="zh-CN" altLang="en-US" sz="2200" b="1" dirty="0">
                <a:latin typeface="宋体" pitchFamily="2" charset="-122"/>
              </a:rPr>
              <a:t>长度＝机器字长＝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最长数据</a:t>
            </a:r>
            <a:r>
              <a:rPr lang="zh-CN" altLang="en-US" sz="2200" b="1" dirty="0">
                <a:latin typeface="宋体" pitchFamily="2" charset="-122"/>
              </a:rPr>
              <a:t>的长度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存放方式：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长数据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＝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长度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短数据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＜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长度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)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地址及长度的表示：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数据长度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90670" name="Text Box 206"/>
          <p:cNvSpPr txBox="1">
            <a:spLocks noChangeArrowheads="1"/>
          </p:cNvSpPr>
          <p:nvPr/>
        </p:nvSpPr>
        <p:spPr bwMode="auto">
          <a:xfrm>
            <a:off x="4788024" y="2269321"/>
            <a:ext cx="4176464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860800" indent="-3860800"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占用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全部位数</a:t>
            </a:r>
            <a:endParaRPr lang="en-US" altLang="zh-CN" b="1" dirty="0">
              <a:latin typeface="宋体" pitchFamily="2" charset="-122"/>
            </a:endParaRPr>
          </a:p>
          <a:p>
            <a:pPr marL="3860800" indent="-38608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低端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部分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种方式</a:t>
            </a:r>
          </a:p>
        </p:txBody>
      </p:sp>
      <p:sp>
        <p:nvSpPr>
          <p:cNvPr id="190754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" name="组合 84"/>
          <p:cNvGrpSpPr/>
          <p:nvPr/>
        </p:nvGrpSpPr>
        <p:grpSpPr>
          <a:xfrm>
            <a:off x="2555776" y="5948387"/>
            <a:ext cx="6336704" cy="288925"/>
            <a:chOff x="2410844" y="2003413"/>
            <a:chExt cx="6336704" cy="288925"/>
          </a:xfrm>
        </p:grpSpPr>
        <p:sp>
          <p:nvSpPr>
            <p:cNvPr id="86" name="Text Box 278"/>
            <p:cNvSpPr txBox="1">
              <a:spLocks noChangeArrowheads="1"/>
            </p:cNvSpPr>
            <p:nvPr/>
          </p:nvSpPr>
          <p:spPr bwMode="auto">
            <a:xfrm>
              <a:off x="2410844" y="2003413"/>
              <a:ext cx="1296988" cy="288925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OPi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含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w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88" name="Text Box 280"/>
            <p:cNvSpPr txBox="1">
              <a:spLocks noChangeArrowheads="1"/>
            </p:cNvSpPr>
            <p:nvPr/>
          </p:nvSpPr>
          <p:spPr bwMode="auto">
            <a:xfrm>
              <a:off x="3707831" y="2003413"/>
              <a:ext cx="1008063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xxx</a:t>
              </a:r>
            </a:p>
          </p:txBody>
        </p:sp>
        <p:sp>
          <p:nvSpPr>
            <p:cNvPr id="94" name="Text Box 287"/>
            <p:cNvSpPr txBox="1">
              <a:spLocks noChangeArrowheads="1"/>
            </p:cNvSpPr>
            <p:nvPr/>
          </p:nvSpPr>
          <p:spPr bwMode="auto">
            <a:xfrm>
              <a:off x="4811550" y="2003413"/>
              <a:ext cx="3935998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表示</a:t>
              </a:r>
              <a:r>
                <a:rPr lang="zh-CN" altLang="en-US" sz="1800" b="1" dirty="0">
                  <a:solidFill>
                    <a:srgbClr val="0070C0"/>
                  </a:solidFill>
                  <a:latin typeface="宋体" pitchFamily="2" charset="-122"/>
                </a:rPr>
                <a:t>该指令</a:t>
              </a:r>
              <a:r>
                <a:rPr lang="zh-CN" altLang="en-US" sz="1800" b="1" dirty="0">
                  <a:latin typeface="宋体" pitchFamily="2" charset="-122"/>
                </a:rPr>
                <a:t>的</a:t>
              </a:r>
              <a:r>
                <a:rPr lang="en-US" altLang="zh-CN" sz="1800" b="1" dirty="0">
                  <a:latin typeface="宋体" pitchFamily="2" charset="-122"/>
                </a:rPr>
                <a:t>OPD</a:t>
              </a:r>
              <a:r>
                <a:rPr lang="zh-CN" altLang="en-US" sz="1800" b="1" dirty="0">
                  <a:latin typeface="宋体" pitchFamily="2" charset="-122"/>
                </a:rPr>
                <a:t>长度，</a:t>
              </a:r>
              <a:r>
                <a:rPr lang="en-US" altLang="zh-CN" sz="1800" b="1" dirty="0">
                  <a:latin typeface="宋体" pitchFamily="2" charset="-122"/>
                </a:rPr>
                <a:t>w</a:t>
              </a:r>
              <a:r>
                <a:rPr lang="zh-CN" altLang="en-US" sz="1800" b="1" dirty="0">
                  <a:latin typeface="宋体" pitchFamily="2" charset="-122"/>
                </a:rPr>
                <a:t>可隐式表示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sp>
        <p:nvSpPr>
          <p:cNvPr id="52" name="AutoShape 18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2442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Text Box 240"/>
          <p:cNvSpPr txBox="1">
            <a:spLocks noChangeArrowheads="1"/>
          </p:cNvSpPr>
          <p:nvPr/>
        </p:nvSpPr>
        <p:spPr bwMode="auto">
          <a:xfrm>
            <a:off x="5004048" y="4940275"/>
            <a:ext cx="396044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方案中的编号   </a:t>
            </a:r>
            <a:r>
              <a:rPr lang="zh-CN" altLang="en-US" sz="1600" b="1" spc="-100" dirty="0">
                <a:latin typeface="宋体" pitchFamily="2" charset="-122"/>
              </a:rPr>
              <a:t>←位数较少</a:t>
            </a:r>
            <a:r>
              <a:rPr lang="en-US" altLang="zh-CN" sz="1600" b="1" spc="-100" dirty="0">
                <a:latin typeface="宋体" pitchFamily="2" charset="-122"/>
              </a:rPr>
              <a:t>(</a:t>
            </a:r>
            <a:r>
              <a:rPr lang="zh-CN" altLang="en-US" sz="1600" b="1" spc="-100" dirty="0">
                <a:latin typeface="宋体" pitchFamily="2" charset="-122"/>
              </a:rPr>
              <a:t>≤</a:t>
            </a:r>
            <a:r>
              <a:rPr lang="en-US" altLang="zh-CN" sz="1600" b="1" spc="-100" dirty="0">
                <a:latin typeface="宋体" pitchFamily="2" charset="-122"/>
              </a:rPr>
              <a:t>5</a:t>
            </a:r>
            <a:r>
              <a:rPr lang="zh-CN" altLang="en-US" sz="1600" b="1" spc="-100" dirty="0">
                <a:latin typeface="宋体" pitchFamily="2" charset="-122"/>
              </a:rPr>
              <a:t>位</a:t>
            </a:r>
            <a:r>
              <a:rPr lang="en-US" altLang="zh-CN" sz="1600" b="1" spc="-100" dirty="0">
                <a:latin typeface="宋体" pitchFamily="2" charset="-122"/>
              </a:rPr>
              <a:t>)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由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spc="-100" dirty="0">
                <a:latin typeface="宋体" pitchFamily="2" charset="-122"/>
              </a:rPr>
              <a:t>指明</a:t>
            </a:r>
            <a:r>
              <a:rPr lang="en-US" altLang="zh-CN" sz="1800" b="1" spc="-100" dirty="0">
                <a:latin typeface="宋体" pitchFamily="2" charset="-122"/>
              </a:rPr>
              <a:t>    </a:t>
            </a:r>
            <a:r>
              <a:rPr lang="zh-CN" altLang="en-US" sz="1600" b="1" spc="-100" dirty="0">
                <a:latin typeface="宋体" pitchFamily="2" charset="-122"/>
              </a:rPr>
              <a:t>←长度∈数据类型</a:t>
            </a:r>
            <a:endParaRPr lang="zh-CN" altLang="en-US" b="1" spc="-100" dirty="0">
              <a:latin typeface="宋体" pitchFamily="2" charset="-122"/>
            </a:endParaRPr>
          </a:p>
        </p:txBody>
      </p:sp>
      <p:sp>
        <p:nvSpPr>
          <p:cNvPr id="76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latin typeface="+mn-ea"/>
                <a:ea typeface="+mn-ea"/>
              </a:rPr>
              <a:t>数据在</a:t>
            </a:r>
            <a:r>
              <a:rPr lang="en-US" altLang="zh-CN" sz="2200" b="1" spc="-50" dirty="0">
                <a:latin typeface="宋体" pitchFamily="2" charset="-122"/>
              </a:rPr>
              <a:t>REG/MEM/IR</a:t>
            </a:r>
            <a:r>
              <a:rPr lang="zh-CN" altLang="en-US" sz="2200" b="1" spc="-50" dirty="0">
                <a:latin typeface="宋体" pitchFamily="2" charset="-122"/>
              </a:rPr>
              <a:t>中的存放方式、地址及长度的表示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5508104" y="3284091"/>
            <a:ext cx="2376264" cy="1728192"/>
            <a:chOff x="4644008" y="3356992"/>
            <a:chExt cx="2376264" cy="1728192"/>
          </a:xfrm>
        </p:grpSpPr>
        <p:sp>
          <p:nvSpPr>
            <p:cNvPr id="78" name="Text Box 222"/>
            <p:cNvSpPr txBox="1">
              <a:spLocks noChangeArrowheads="1"/>
            </p:cNvSpPr>
            <p:nvPr/>
          </p:nvSpPr>
          <p:spPr bwMode="auto">
            <a:xfrm>
              <a:off x="4645298" y="3359908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R0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79" name="Text Box 233"/>
            <p:cNvSpPr txBox="1">
              <a:spLocks noChangeArrowheads="1"/>
            </p:cNvSpPr>
            <p:nvPr/>
          </p:nvSpPr>
          <p:spPr bwMode="auto">
            <a:xfrm>
              <a:off x="4720481" y="3573016"/>
              <a:ext cx="2299791" cy="177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0" name="Text Box 222"/>
            <p:cNvSpPr txBox="1">
              <a:spLocks noChangeArrowheads="1"/>
            </p:cNvSpPr>
            <p:nvPr/>
          </p:nvSpPr>
          <p:spPr bwMode="auto">
            <a:xfrm>
              <a:off x="4644008" y="3791956"/>
              <a:ext cx="288925" cy="2490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R3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81" name="Text Box 222"/>
            <p:cNvSpPr txBox="1">
              <a:spLocks noChangeArrowheads="1"/>
            </p:cNvSpPr>
            <p:nvPr/>
          </p:nvSpPr>
          <p:spPr bwMode="auto">
            <a:xfrm>
              <a:off x="4645298" y="4079988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R4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82" name="Text Box 230" descr="宽上对角线"/>
            <p:cNvSpPr txBox="1">
              <a:spLocks noChangeArrowheads="1"/>
            </p:cNvSpPr>
            <p:nvPr/>
          </p:nvSpPr>
          <p:spPr bwMode="auto">
            <a:xfrm>
              <a:off x="5004048" y="4077072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83" name="Text Box 233"/>
            <p:cNvSpPr txBox="1">
              <a:spLocks noChangeArrowheads="1"/>
            </p:cNvSpPr>
            <p:nvPr/>
          </p:nvSpPr>
          <p:spPr bwMode="auto">
            <a:xfrm>
              <a:off x="4720481" y="4293096"/>
              <a:ext cx="2299791" cy="177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4" name="Text Box 222"/>
            <p:cNvSpPr txBox="1">
              <a:spLocks noChangeArrowheads="1"/>
            </p:cNvSpPr>
            <p:nvPr/>
          </p:nvSpPr>
          <p:spPr bwMode="auto">
            <a:xfrm>
              <a:off x="4644008" y="4512036"/>
              <a:ext cx="288925" cy="2490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R7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89" name="Text Box 230" descr="宽上对角线"/>
            <p:cNvSpPr txBox="1">
              <a:spLocks noChangeArrowheads="1"/>
            </p:cNvSpPr>
            <p:nvPr/>
          </p:nvSpPr>
          <p:spPr bwMode="auto">
            <a:xfrm>
              <a:off x="5002758" y="4509120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13"/>
            <p:cNvSpPr txBox="1">
              <a:spLocks noChangeArrowheads="1"/>
            </p:cNvSpPr>
            <p:nvPr/>
          </p:nvSpPr>
          <p:spPr bwMode="auto">
            <a:xfrm>
              <a:off x="5004048" y="378904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=111</a:t>
              </a:r>
            </a:p>
          </p:txBody>
        </p:sp>
        <p:sp>
          <p:nvSpPr>
            <p:cNvPr id="91" name="Text Box 213"/>
            <p:cNvSpPr txBox="1">
              <a:spLocks noChangeArrowheads="1"/>
            </p:cNvSpPr>
            <p:nvPr/>
          </p:nvSpPr>
          <p:spPr bwMode="auto">
            <a:xfrm>
              <a:off x="6012272" y="378904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=110</a:t>
              </a:r>
            </a:p>
          </p:txBody>
        </p:sp>
        <p:sp>
          <p:nvSpPr>
            <p:cNvPr id="92" name="Text Box 213"/>
            <p:cNvSpPr txBox="1">
              <a:spLocks noChangeArrowheads="1"/>
            </p:cNvSpPr>
            <p:nvPr/>
          </p:nvSpPr>
          <p:spPr bwMode="auto">
            <a:xfrm>
              <a:off x="5004048" y="3356992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=001</a:t>
              </a:r>
            </a:p>
          </p:txBody>
        </p:sp>
        <p:sp>
          <p:nvSpPr>
            <p:cNvPr id="93" name="Text Box 213"/>
            <p:cNvSpPr txBox="1">
              <a:spLocks noChangeArrowheads="1"/>
            </p:cNvSpPr>
            <p:nvPr/>
          </p:nvSpPr>
          <p:spPr bwMode="auto">
            <a:xfrm>
              <a:off x="6012272" y="3356992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=000</a:t>
              </a:r>
            </a:p>
          </p:txBody>
        </p:sp>
        <p:sp>
          <p:nvSpPr>
            <p:cNvPr id="95" name="Text Box 237"/>
            <p:cNvSpPr txBox="1">
              <a:spLocks noChangeArrowheads="1"/>
            </p:cNvSpPr>
            <p:nvPr/>
          </p:nvSpPr>
          <p:spPr bwMode="auto">
            <a:xfrm>
              <a:off x="4720480" y="4796829"/>
              <a:ext cx="2299791" cy="288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zh-CN" altLang="en-US" sz="1800" b="1" dirty="0">
                  <a:solidFill>
                    <a:srgbClr val="FF3399"/>
                  </a:solidFill>
                  <a:latin typeface="宋体" pitchFamily="2" charset="-122"/>
                </a:rPr>
                <a:t>  ☆ </a:t>
              </a:r>
              <a:r>
                <a:rPr lang="zh-CN" altLang="en-US" sz="1800" b="1" dirty="0">
                  <a:latin typeface="宋体" pitchFamily="2" charset="-122"/>
                </a:rPr>
                <a:t>部分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方案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2627784" y="3284091"/>
            <a:ext cx="2376264" cy="1404128"/>
            <a:chOff x="1403648" y="3356992"/>
            <a:chExt cx="2376264" cy="1404128"/>
          </a:xfrm>
        </p:grpSpPr>
        <p:sp>
          <p:nvSpPr>
            <p:cNvPr id="97" name="Text Box 222"/>
            <p:cNvSpPr txBox="1">
              <a:spLocks noChangeArrowheads="1"/>
            </p:cNvSpPr>
            <p:nvPr/>
          </p:nvSpPr>
          <p:spPr bwMode="auto">
            <a:xfrm>
              <a:off x="1404938" y="3359908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R0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98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3688" y="3356992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9" name="Text Box 233"/>
            <p:cNvSpPr txBox="1">
              <a:spLocks noChangeArrowheads="1"/>
            </p:cNvSpPr>
            <p:nvPr/>
          </p:nvSpPr>
          <p:spPr bwMode="auto">
            <a:xfrm>
              <a:off x="1480121" y="3573016"/>
              <a:ext cx="2299791" cy="177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0" name="Text Box 222"/>
            <p:cNvSpPr txBox="1">
              <a:spLocks noChangeArrowheads="1"/>
            </p:cNvSpPr>
            <p:nvPr/>
          </p:nvSpPr>
          <p:spPr bwMode="auto">
            <a:xfrm>
              <a:off x="1403648" y="3791956"/>
              <a:ext cx="288925" cy="2490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R3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101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2398" y="3789040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02" name="Text Box 222"/>
            <p:cNvSpPr txBox="1">
              <a:spLocks noChangeArrowheads="1"/>
            </p:cNvSpPr>
            <p:nvPr/>
          </p:nvSpPr>
          <p:spPr bwMode="auto">
            <a:xfrm>
              <a:off x="1404938" y="4079988"/>
              <a:ext cx="288925" cy="2520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R4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103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3688" y="4077072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104" name="Text Box 233"/>
            <p:cNvSpPr txBox="1">
              <a:spLocks noChangeArrowheads="1"/>
            </p:cNvSpPr>
            <p:nvPr/>
          </p:nvSpPr>
          <p:spPr bwMode="auto">
            <a:xfrm>
              <a:off x="1480121" y="4293096"/>
              <a:ext cx="2299791" cy="17713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r>
                <a:rPr lang="en-US" altLang="zh-CN" sz="1800" b="1" dirty="0">
                  <a:latin typeface="宋体" pitchFamily="2" charset="-122"/>
                </a:rPr>
                <a:t>        </a:t>
              </a:r>
              <a:r>
                <a:rPr lang="en-US" altLang="zh-CN" sz="1800" b="1" dirty="0">
                  <a:latin typeface="Times New Roman"/>
                </a:rPr>
                <a:t>…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05" name="Text Box 222"/>
            <p:cNvSpPr txBox="1">
              <a:spLocks noChangeArrowheads="1"/>
            </p:cNvSpPr>
            <p:nvPr/>
          </p:nvSpPr>
          <p:spPr bwMode="auto">
            <a:xfrm>
              <a:off x="1403648" y="4512036"/>
              <a:ext cx="288925" cy="24908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/>
              <a:r>
                <a:rPr lang="en-US" altLang="zh-CN" sz="1600" b="1" dirty="0">
                  <a:latin typeface="宋体" pitchFamily="2" charset="-122"/>
                </a:rPr>
                <a:t>R7</a:t>
              </a:r>
              <a:endParaRPr lang="en-US" altLang="zh-CN" sz="1600" b="1" baseline="-20000" dirty="0">
                <a:latin typeface="宋体" pitchFamily="2" charset="-122"/>
              </a:endParaRPr>
            </a:p>
          </p:txBody>
        </p:sp>
        <p:sp>
          <p:nvSpPr>
            <p:cNvPr id="106" name="Text Box 230" descr="宽上对角线"/>
            <p:cNvSpPr txBox="1">
              <a:spLocks noChangeArrowheads="1"/>
            </p:cNvSpPr>
            <p:nvPr/>
          </p:nvSpPr>
          <p:spPr bwMode="auto">
            <a:xfrm>
              <a:off x="1762398" y="4509120"/>
              <a:ext cx="2010866" cy="252000"/>
            </a:xfrm>
            <a:prstGeom prst="rect">
              <a:avLst/>
            </a:prstGeom>
            <a:pattFill prst="wdUpDiag">
              <a:fgClr>
                <a:srgbClr val="99CCFF"/>
              </a:fgClr>
              <a:bgClr>
                <a:schemeClr val="bg1"/>
              </a:bgClr>
            </a:patt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</p:grpSp>
      <p:sp>
        <p:nvSpPr>
          <p:cNvPr id="53" name="Text Box 224"/>
          <p:cNvSpPr txBox="1">
            <a:spLocks noChangeArrowheads="1"/>
          </p:cNvSpPr>
          <p:nvPr/>
        </p:nvSpPr>
        <p:spPr bwMode="auto">
          <a:xfrm>
            <a:off x="3491880" y="3284091"/>
            <a:ext cx="936104" cy="140412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algn="ctr">
              <a:lnSpc>
                <a:spcPct val="95000"/>
              </a:lnSpc>
            </a:pPr>
            <a:r>
              <a:rPr lang="zh-CN" altLang="en-US" sz="1600" b="1" dirty="0">
                <a:latin typeface="宋体" pitchFamily="2" charset="-122"/>
              </a:rPr>
              <a:t>地址</a:t>
            </a:r>
            <a:r>
              <a:rPr lang="en-US" altLang="zh-CN" sz="1600" b="1" dirty="0">
                <a:latin typeface="宋体" pitchFamily="2" charset="-122"/>
              </a:rPr>
              <a:t>=000</a:t>
            </a:r>
          </a:p>
          <a:p>
            <a:pPr algn="ctr">
              <a:lnSpc>
                <a:spcPct val="85000"/>
              </a:lnSpc>
            </a:pPr>
            <a:endParaRPr lang="en-US" altLang="zh-CN" sz="1600" b="1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宋体" pitchFamily="2" charset="-122"/>
              </a:rPr>
              <a:t>地址</a:t>
            </a:r>
            <a:r>
              <a:rPr lang="en-US" altLang="zh-CN" sz="1600" b="1" dirty="0">
                <a:latin typeface="宋体" pitchFamily="2" charset="-122"/>
              </a:rPr>
              <a:t>=011</a:t>
            </a:r>
            <a:endParaRPr lang="en-US" altLang="zh-CN" sz="1600" b="1" baseline="-20000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zh-CN" altLang="en-US" sz="1600" b="1" dirty="0">
                <a:latin typeface="宋体" pitchFamily="2" charset="-122"/>
              </a:rPr>
              <a:t>地址</a:t>
            </a:r>
            <a:r>
              <a:rPr lang="en-US" altLang="zh-CN" sz="1600" b="1" dirty="0">
                <a:latin typeface="宋体" pitchFamily="2" charset="-122"/>
              </a:rPr>
              <a:t>=100</a:t>
            </a:r>
            <a:endParaRPr lang="en-US" altLang="zh-CN" sz="1600" b="1" baseline="-20000" dirty="0">
              <a:latin typeface="宋体" pitchFamily="2" charset="-122"/>
            </a:endParaRPr>
          </a:p>
          <a:p>
            <a:pPr algn="ctr">
              <a:lnSpc>
                <a:spcPct val="85000"/>
              </a:lnSpc>
            </a:pPr>
            <a:endParaRPr lang="en-US" altLang="zh-CN" sz="1600" b="1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latin typeface="宋体" pitchFamily="2" charset="-122"/>
              </a:rPr>
              <a:t>地址</a:t>
            </a:r>
            <a:r>
              <a:rPr lang="en-US" altLang="zh-CN" sz="1600" b="1" dirty="0">
                <a:latin typeface="宋体" pitchFamily="2" charset="-122"/>
              </a:rPr>
              <a:t>=111</a:t>
            </a:r>
            <a:endParaRPr lang="en-US" altLang="zh-CN" sz="1600" b="1" baseline="-20000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1600" b="1" baseline="-20000" dirty="0">
              <a:latin typeface="宋体" pitchFamily="2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1600" b="1" baseline="-20000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91992" y="3284091"/>
            <a:ext cx="1512056" cy="1728192"/>
            <a:chOff x="2267744" y="3356992"/>
            <a:chExt cx="1512056" cy="1728192"/>
          </a:xfrm>
        </p:grpSpPr>
        <p:sp>
          <p:nvSpPr>
            <p:cNvPr id="69" name="Text Box 236"/>
            <p:cNvSpPr txBox="1">
              <a:spLocks noChangeArrowheads="1"/>
            </p:cNvSpPr>
            <p:nvPr/>
          </p:nvSpPr>
          <p:spPr bwMode="auto">
            <a:xfrm>
              <a:off x="2267744" y="4797152"/>
              <a:ext cx="1359470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+mn-ea"/>
                  <a:ea typeface="+mn-ea"/>
                </a:rPr>
                <a:t>REG</a:t>
              </a:r>
              <a:r>
                <a:rPr lang="zh-CN" altLang="en-US" sz="1800" b="1" dirty="0">
                  <a:latin typeface="+mn-ea"/>
                  <a:ea typeface="+mn-ea"/>
                </a:rPr>
                <a:t>低端方案</a:t>
              </a:r>
              <a:endParaRPr lang="zh-CN" altLang="en-US" sz="1800" b="1" baseline="-20000" dirty="0">
                <a:latin typeface="+mn-ea"/>
                <a:ea typeface="+mn-ea"/>
              </a:endParaRPr>
            </a:p>
          </p:txBody>
        </p:sp>
        <p:sp>
          <p:nvSpPr>
            <p:cNvPr id="108" name="Text Box 213"/>
            <p:cNvSpPr txBox="1">
              <a:spLocks noChangeArrowheads="1"/>
            </p:cNvSpPr>
            <p:nvPr/>
          </p:nvSpPr>
          <p:spPr bwMode="auto">
            <a:xfrm>
              <a:off x="2771800" y="450912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=111</a:t>
              </a:r>
            </a:p>
          </p:txBody>
        </p:sp>
        <p:sp>
          <p:nvSpPr>
            <p:cNvPr id="109" name="Text Box 213"/>
            <p:cNvSpPr txBox="1">
              <a:spLocks noChangeArrowheads="1"/>
            </p:cNvSpPr>
            <p:nvPr/>
          </p:nvSpPr>
          <p:spPr bwMode="auto">
            <a:xfrm>
              <a:off x="2771800" y="4077072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=100</a:t>
              </a:r>
            </a:p>
          </p:txBody>
        </p:sp>
        <p:sp>
          <p:nvSpPr>
            <p:cNvPr id="110" name="Text Box 213"/>
            <p:cNvSpPr txBox="1">
              <a:spLocks noChangeArrowheads="1"/>
            </p:cNvSpPr>
            <p:nvPr/>
          </p:nvSpPr>
          <p:spPr bwMode="auto">
            <a:xfrm>
              <a:off x="2771800" y="3356992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=000</a:t>
              </a:r>
            </a:p>
          </p:txBody>
        </p:sp>
        <p:sp>
          <p:nvSpPr>
            <p:cNvPr id="111" name="Text Box 213"/>
            <p:cNvSpPr txBox="1">
              <a:spLocks noChangeArrowheads="1"/>
            </p:cNvSpPr>
            <p:nvPr/>
          </p:nvSpPr>
          <p:spPr bwMode="auto">
            <a:xfrm>
              <a:off x="2771800" y="3789040"/>
              <a:ext cx="1008000" cy="252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600" b="1" dirty="0">
                  <a:latin typeface="宋体" pitchFamily="2" charset="-122"/>
                </a:rPr>
                <a:t>地址</a:t>
              </a:r>
              <a:r>
                <a:rPr lang="en-US" altLang="zh-CN" sz="1600" b="1" dirty="0">
                  <a:latin typeface="宋体" pitchFamily="2" charset="-122"/>
                </a:rPr>
                <a:t>=000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0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90" grpId="0"/>
      <p:bldP spid="75" grpId="0"/>
      <p:bldP spid="53" grpId="0"/>
      <p:bldP spid="5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5945C-A33B-4F7F-9B5F-92D4DB030157}" type="slidenum">
              <a:rPr lang="en-US" altLang="zh-CN"/>
              <a:pPr/>
              <a:t>19</a:t>
            </a:fld>
            <a:endParaRPr lang="en-US" altLang="zh-CN" dirty="0"/>
          </a:p>
        </p:txBody>
      </p:sp>
      <p:sp>
        <p:nvSpPr>
          <p:cNvPr id="236592" name="Text Box 48"/>
          <p:cNvSpPr txBox="1">
            <a:spLocks noChangeArrowheads="1"/>
          </p:cNvSpPr>
          <p:nvPr/>
        </p:nvSpPr>
        <p:spPr bwMode="auto">
          <a:xfrm>
            <a:off x="179263" y="390608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中的存放方式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  基础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存储单元长度＝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最短数据</a:t>
            </a:r>
            <a:r>
              <a:rPr lang="zh-CN" altLang="en-US" sz="2200" b="1" dirty="0">
                <a:latin typeface="宋体" pitchFamily="2" charset="-122"/>
              </a:rPr>
              <a:t>的长度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存放方式：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地址及长度的表示：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数据长度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36593" name="Text Box 49"/>
          <p:cNvSpPr txBox="1">
            <a:spLocks noChangeArrowheads="1"/>
          </p:cNvSpPr>
          <p:nvPr/>
        </p:nvSpPr>
        <p:spPr bwMode="auto">
          <a:xfrm>
            <a:off x="2195612" y="1340768"/>
            <a:ext cx="36725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连续的</a:t>
            </a:r>
            <a:r>
              <a:rPr lang="zh-CN" altLang="en-US" b="1" dirty="0">
                <a:latin typeface="宋体" pitchFamily="2" charset="-122"/>
              </a:rPr>
              <a:t>存储单元中</a:t>
            </a:r>
          </a:p>
        </p:txBody>
      </p:sp>
      <p:sp>
        <p:nvSpPr>
          <p:cNvPr id="236608" name="Text Box 64"/>
          <p:cNvSpPr txBox="1">
            <a:spLocks noChangeArrowheads="1"/>
          </p:cNvSpPr>
          <p:nvPr/>
        </p:nvSpPr>
        <p:spPr bwMode="auto">
          <a:xfrm>
            <a:off x="179388" y="3268904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存放方式的属性：</a:t>
            </a:r>
            <a:r>
              <a:rPr lang="zh-CN" altLang="en-US" b="1" dirty="0">
                <a:latin typeface="宋体" pitchFamily="2" charset="-122"/>
              </a:rPr>
              <a:t>包括端序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Endian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、对齐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dirty="0">
                <a:latin typeface="+mn-lt"/>
              </a:rPr>
              <a:t>Alignment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端序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36676" name="Group 132"/>
          <p:cNvGrpSpPr>
            <a:grpSpLocks/>
          </p:cNvGrpSpPr>
          <p:nvPr/>
        </p:nvGrpSpPr>
        <p:grpSpPr bwMode="auto">
          <a:xfrm>
            <a:off x="1692276" y="4288181"/>
            <a:ext cx="3959227" cy="1589091"/>
            <a:chOff x="840" y="846"/>
            <a:chExt cx="2494" cy="1001"/>
          </a:xfrm>
        </p:grpSpPr>
        <p:sp>
          <p:nvSpPr>
            <p:cNvPr id="236677" name="Text Box 133"/>
            <p:cNvSpPr txBox="1">
              <a:spLocks noChangeArrowheads="1"/>
            </p:cNvSpPr>
            <p:nvPr/>
          </p:nvSpPr>
          <p:spPr bwMode="auto">
            <a:xfrm>
              <a:off x="840" y="1650"/>
              <a:ext cx="1212" cy="1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大端方式</a:t>
              </a:r>
              <a:r>
                <a:rPr lang="en-US" altLang="zh-CN" sz="1800" b="1" dirty="0">
                  <a:latin typeface="宋体" pitchFamily="2" charset="-122"/>
                </a:rPr>
                <a:t>(N</a:t>
              </a:r>
              <a:r>
                <a:rPr lang="zh-CN" altLang="en-US" sz="1800" b="1" dirty="0">
                  <a:latin typeface="宋体" pitchFamily="2" charset="-122"/>
                </a:rPr>
                <a:t>～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MSB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78" name="Text Box 134"/>
            <p:cNvSpPr txBox="1">
              <a:spLocks noChangeArrowheads="1"/>
            </p:cNvSpPr>
            <p:nvPr/>
          </p:nvSpPr>
          <p:spPr bwMode="auto">
            <a:xfrm>
              <a:off x="930" y="890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679" name="Line 135"/>
            <p:cNvSpPr>
              <a:spLocks noChangeShapeType="1"/>
            </p:cNvSpPr>
            <p:nvPr/>
          </p:nvSpPr>
          <p:spPr bwMode="auto">
            <a:xfrm flipH="1">
              <a:off x="1247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0" name="Text Box 136"/>
            <p:cNvSpPr txBox="1">
              <a:spLocks noChangeArrowheads="1"/>
            </p:cNvSpPr>
            <p:nvPr/>
          </p:nvSpPr>
          <p:spPr bwMode="auto">
            <a:xfrm>
              <a:off x="1248" y="890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sp>
          <p:nvSpPr>
            <p:cNvPr id="236681" name="Line 137"/>
            <p:cNvSpPr>
              <a:spLocks noChangeShapeType="1"/>
            </p:cNvSpPr>
            <p:nvPr/>
          </p:nvSpPr>
          <p:spPr bwMode="auto">
            <a:xfrm flipH="1">
              <a:off x="1746" y="846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2" name="Line 138"/>
            <p:cNvSpPr>
              <a:spLocks noChangeShapeType="1"/>
            </p:cNvSpPr>
            <p:nvPr/>
          </p:nvSpPr>
          <p:spPr bwMode="auto">
            <a:xfrm>
              <a:off x="1248" y="107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3" name="Line 139"/>
            <p:cNvSpPr>
              <a:spLocks noChangeShapeType="1"/>
            </p:cNvSpPr>
            <p:nvPr/>
          </p:nvSpPr>
          <p:spPr bwMode="auto">
            <a:xfrm>
              <a:off x="1248" y="125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4" name="Line 140"/>
            <p:cNvSpPr>
              <a:spLocks noChangeShapeType="1"/>
            </p:cNvSpPr>
            <p:nvPr/>
          </p:nvSpPr>
          <p:spPr bwMode="auto">
            <a:xfrm>
              <a:off x="1248" y="1434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5" name="Line 141"/>
            <p:cNvSpPr>
              <a:spLocks noChangeShapeType="1"/>
            </p:cNvSpPr>
            <p:nvPr/>
          </p:nvSpPr>
          <p:spPr bwMode="auto">
            <a:xfrm flipH="1">
              <a:off x="1791" y="981"/>
              <a:ext cx="727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7" name="Text Box 143"/>
            <p:cNvSpPr txBox="1">
              <a:spLocks noChangeArrowheads="1"/>
            </p:cNvSpPr>
            <p:nvPr/>
          </p:nvSpPr>
          <p:spPr bwMode="auto">
            <a:xfrm>
              <a:off x="2427" y="878"/>
              <a:ext cx="90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数据地址</a:t>
              </a:r>
            </a:p>
          </p:txBody>
        </p:sp>
      </p:grpSp>
      <p:grpSp>
        <p:nvGrpSpPr>
          <p:cNvPr id="236696" name="Group 152"/>
          <p:cNvGrpSpPr>
            <a:grpSpLocks/>
          </p:cNvGrpSpPr>
          <p:nvPr/>
        </p:nvGrpSpPr>
        <p:grpSpPr bwMode="auto">
          <a:xfrm>
            <a:off x="5507782" y="4286591"/>
            <a:ext cx="2652713" cy="1590675"/>
            <a:chOff x="3651" y="845"/>
            <a:chExt cx="1671" cy="1002"/>
          </a:xfrm>
        </p:grpSpPr>
        <p:sp>
          <p:nvSpPr>
            <p:cNvPr id="236697" name="Line 153"/>
            <p:cNvSpPr>
              <a:spLocks noChangeShapeType="1"/>
            </p:cNvSpPr>
            <p:nvPr/>
          </p:nvSpPr>
          <p:spPr bwMode="auto">
            <a:xfrm flipV="1">
              <a:off x="3651" y="985"/>
              <a:ext cx="515" cy="0"/>
            </a:xfrm>
            <a:prstGeom prst="line">
              <a:avLst/>
            </a:prstGeom>
            <a:noFill/>
            <a:ln w="15875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8" name="Text Box 154"/>
            <p:cNvSpPr txBox="1">
              <a:spLocks noChangeArrowheads="1"/>
            </p:cNvSpPr>
            <p:nvPr/>
          </p:nvSpPr>
          <p:spPr bwMode="auto">
            <a:xfrm>
              <a:off x="4105" y="1660"/>
              <a:ext cx="1217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小端方式</a:t>
              </a:r>
              <a:r>
                <a:rPr lang="en-US" altLang="zh-CN" sz="1800" b="1" dirty="0">
                  <a:latin typeface="宋体" pitchFamily="2" charset="-122"/>
                </a:rPr>
                <a:t>(N</a:t>
              </a:r>
              <a:r>
                <a:rPr lang="zh-CN" altLang="en-US" sz="1800" b="1" dirty="0">
                  <a:latin typeface="宋体" pitchFamily="2" charset="-122"/>
                </a:rPr>
                <a:t>～</a:t>
              </a: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LSB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236699" name="Text Box 155"/>
            <p:cNvSpPr txBox="1">
              <a:spLocks noChangeArrowheads="1"/>
            </p:cNvSpPr>
            <p:nvPr/>
          </p:nvSpPr>
          <p:spPr bwMode="auto">
            <a:xfrm>
              <a:off x="4195" y="889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00" name="Line 156"/>
            <p:cNvSpPr>
              <a:spLocks noChangeShapeType="1"/>
            </p:cNvSpPr>
            <p:nvPr/>
          </p:nvSpPr>
          <p:spPr bwMode="auto">
            <a:xfrm flipH="1">
              <a:off x="4512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1" name="Text Box 157"/>
            <p:cNvSpPr txBox="1">
              <a:spLocks noChangeArrowheads="1"/>
            </p:cNvSpPr>
            <p:nvPr/>
          </p:nvSpPr>
          <p:spPr bwMode="auto">
            <a:xfrm>
              <a:off x="4513" y="889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1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2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b="1" baseline="-14000" dirty="0">
                  <a:solidFill>
                    <a:srgbClr val="FF3399"/>
                  </a:solidFill>
                  <a:latin typeface="宋体" pitchFamily="2" charset="-122"/>
                </a:rPr>
                <a:t>3</a:t>
              </a:r>
            </a:p>
          </p:txBody>
        </p:sp>
        <p:sp>
          <p:nvSpPr>
            <p:cNvPr id="236702" name="Line 158"/>
            <p:cNvSpPr>
              <a:spLocks noChangeShapeType="1"/>
            </p:cNvSpPr>
            <p:nvPr/>
          </p:nvSpPr>
          <p:spPr bwMode="auto">
            <a:xfrm flipH="1">
              <a:off x="5011" y="845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3" name="Line 159"/>
            <p:cNvSpPr>
              <a:spLocks noChangeShapeType="1"/>
            </p:cNvSpPr>
            <p:nvPr/>
          </p:nvSpPr>
          <p:spPr bwMode="auto">
            <a:xfrm>
              <a:off x="4513" y="107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4" name="Line 160"/>
            <p:cNvSpPr>
              <a:spLocks noChangeShapeType="1"/>
            </p:cNvSpPr>
            <p:nvPr/>
          </p:nvSpPr>
          <p:spPr bwMode="auto">
            <a:xfrm>
              <a:off x="4513" y="1252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5" name="Line 161"/>
            <p:cNvSpPr>
              <a:spLocks noChangeShapeType="1"/>
            </p:cNvSpPr>
            <p:nvPr/>
          </p:nvSpPr>
          <p:spPr bwMode="auto">
            <a:xfrm>
              <a:off x="4513" y="1433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6714" name="Text Box 170"/>
          <p:cNvSpPr txBox="1">
            <a:spLocks noChangeArrowheads="1"/>
          </p:cNvSpPr>
          <p:nvPr/>
        </p:nvSpPr>
        <p:spPr bwMode="auto">
          <a:xfrm>
            <a:off x="1907704" y="3739098"/>
            <a:ext cx="705678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存储时的</a:t>
            </a:r>
            <a:r>
              <a:rPr lang="zh-CN" altLang="en-US" b="1" u="sng" dirty="0">
                <a:latin typeface="宋体" pitchFamily="2" charset="-122"/>
              </a:rPr>
              <a:t>字节顺序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</a:t>
            </a:r>
            <a:r>
              <a:rPr lang="en-US" altLang="zh-CN" sz="2000" b="1" dirty="0">
                <a:latin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中的内容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，有大端、小端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种</a:t>
            </a:r>
          </a:p>
        </p:txBody>
      </p:sp>
      <p:grpSp>
        <p:nvGrpSpPr>
          <p:cNvPr id="236715" name="Group 171"/>
          <p:cNvGrpSpPr>
            <a:grpSpLocks/>
          </p:cNvGrpSpPr>
          <p:nvPr/>
        </p:nvGrpSpPr>
        <p:grpSpPr bwMode="auto">
          <a:xfrm>
            <a:off x="6515621" y="1046231"/>
            <a:ext cx="1728787" cy="1293813"/>
            <a:chOff x="3197" y="1253"/>
            <a:chExt cx="1089" cy="815"/>
          </a:xfrm>
        </p:grpSpPr>
        <p:sp>
          <p:nvSpPr>
            <p:cNvPr id="236716" name="Text Box 172"/>
            <p:cNvSpPr txBox="1">
              <a:spLocks noChangeArrowheads="1"/>
            </p:cNvSpPr>
            <p:nvPr/>
          </p:nvSpPr>
          <p:spPr bwMode="auto">
            <a:xfrm>
              <a:off x="3197" y="1297"/>
              <a:ext cx="273" cy="726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N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N+1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N+2</a:t>
              </a:r>
            </a:p>
            <a:p>
              <a:pPr algn="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N+3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236717" name="Line 173"/>
            <p:cNvSpPr>
              <a:spLocks noChangeShapeType="1"/>
            </p:cNvSpPr>
            <p:nvPr/>
          </p:nvSpPr>
          <p:spPr bwMode="auto">
            <a:xfrm flipH="1">
              <a:off x="3514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18" name="Text Box 174"/>
            <p:cNvSpPr txBox="1">
              <a:spLocks noChangeArrowheads="1"/>
            </p:cNvSpPr>
            <p:nvPr/>
          </p:nvSpPr>
          <p:spPr bwMode="auto">
            <a:xfrm>
              <a:off x="3515" y="1297"/>
              <a:ext cx="49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236719" name="Line 175"/>
            <p:cNvSpPr>
              <a:spLocks noChangeShapeType="1"/>
            </p:cNvSpPr>
            <p:nvPr/>
          </p:nvSpPr>
          <p:spPr bwMode="auto">
            <a:xfrm flipH="1">
              <a:off x="4013" y="1253"/>
              <a:ext cx="1" cy="8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0" name="Line 176"/>
            <p:cNvSpPr>
              <a:spLocks noChangeShapeType="1"/>
            </p:cNvSpPr>
            <p:nvPr/>
          </p:nvSpPr>
          <p:spPr bwMode="auto">
            <a:xfrm>
              <a:off x="3515" y="1478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1" name="Line 177"/>
            <p:cNvSpPr>
              <a:spLocks noChangeShapeType="1"/>
            </p:cNvSpPr>
            <p:nvPr/>
          </p:nvSpPr>
          <p:spPr bwMode="auto">
            <a:xfrm>
              <a:off x="3515" y="1660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2" name="Line 178"/>
            <p:cNvSpPr>
              <a:spLocks noChangeShapeType="1"/>
            </p:cNvSpPr>
            <p:nvPr/>
          </p:nvSpPr>
          <p:spPr bwMode="auto">
            <a:xfrm>
              <a:off x="3515" y="1841"/>
              <a:ext cx="4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23" name="AutoShape 179"/>
            <p:cNvSpPr>
              <a:spLocks/>
            </p:cNvSpPr>
            <p:nvPr/>
          </p:nvSpPr>
          <p:spPr bwMode="auto">
            <a:xfrm>
              <a:off x="4060" y="1298"/>
              <a:ext cx="45" cy="726"/>
            </a:xfrm>
            <a:prstGeom prst="rightBrace">
              <a:avLst>
                <a:gd name="adj1" fmla="val 13444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24" name="Text Box 180"/>
            <p:cNvSpPr txBox="1">
              <a:spLocks noChangeArrowheads="1"/>
            </p:cNvSpPr>
            <p:nvPr/>
          </p:nvSpPr>
          <p:spPr bwMode="auto">
            <a:xfrm>
              <a:off x="4105" y="1344"/>
              <a:ext cx="181" cy="6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数据长度</a:t>
              </a:r>
            </a:p>
          </p:txBody>
        </p:sp>
      </p:grpSp>
      <p:sp>
        <p:nvSpPr>
          <p:cNvPr id="236725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726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2555776" y="2300526"/>
            <a:ext cx="49685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最小</a:t>
            </a:r>
            <a:r>
              <a:rPr lang="zh-CN" altLang="en-US" b="1" dirty="0">
                <a:latin typeface="宋体" pitchFamily="2" charset="-122"/>
              </a:rPr>
              <a:t>单元地址</a:t>
            </a:r>
            <a:r>
              <a:rPr lang="en-US" altLang="zh-CN" b="1" dirty="0">
                <a:latin typeface="宋体" pitchFamily="2" charset="-122"/>
              </a:rPr>
              <a:t>(N)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由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指明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同数据在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中的存放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19475" y="4932704"/>
            <a:ext cx="2736701" cy="1088584"/>
            <a:chOff x="3419475" y="5196036"/>
            <a:chExt cx="2736701" cy="1088584"/>
          </a:xfrm>
        </p:grpSpPr>
        <p:sp>
          <p:nvSpPr>
            <p:cNvPr id="49" name="Text Box 142"/>
            <p:cNvSpPr txBox="1">
              <a:spLocks noChangeArrowheads="1"/>
            </p:cNvSpPr>
            <p:nvPr/>
          </p:nvSpPr>
          <p:spPr bwMode="auto">
            <a:xfrm>
              <a:off x="3419475" y="5197624"/>
              <a:ext cx="1222375" cy="357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数据组成：</a:t>
              </a:r>
            </a:p>
          </p:txBody>
        </p:sp>
        <p:sp>
          <p:nvSpPr>
            <p:cNvPr id="50" name="Text Box 144"/>
            <p:cNvSpPr txBox="1">
              <a:spLocks noChangeArrowheads="1"/>
            </p:cNvSpPr>
            <p:nvPr/>
          </p:nvSpPr>
          <p:spPr bwMode="auto">
            <a:xfrm>
              <a:off x="4570413" y="5196036"/>
              <a:ext cx="1366838" cy="3587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B</a:t>
              </a:r>
              <a:r>
                <a:rPr lang="en-US" altLang="zh-CN" sz="2000" b="1" baseline="-18000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2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1</a:t>
              </a:r>
              <a:r>
                <a:rPr lang="en-US" altLang="zh-CN" sz="1800" b="1" dirty="0">
                  <a:latin typeface="宋体" pitchFamily="2" charset="-122"/>
                </a:rPr>
                <a:t> B</a:t>
              </a:r>
              <a:r>
                <a:rPr lang="en-US" altLang="zh-CN" sz="2000" b="1" baseline="-18000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51" name="Text Box 145"/>
            <p:cNvSpPr txBox="1">
              <a:spLocks noChangeArrowheads="1"/>
            </p:cNvSpPr>
            <p:nvPr/>
          </p:nvSpPr>
          <p:spPr bwMode="auto">
            <a:xfrm>
              <a:off x="4286869" y="5589240"/>
              <a:ext cx="1869307" cy="6953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1800" b="1" dirty="0">
                  <a:latin typeface="宋体" pitchFamily="2" charset="-122"/>
                </a:rPr>
                <a:t>  MSB</a:t>
              </a:r>
              <a:r>
                <a:rPr lang="zh-CN" altLang="en-US" sz="1800" b="1" dirty="0">
                  <a:latin typeface="宋体" pitchFamily="2" charset="-122"/>
                </a:rPr>
                <a:t>      </a:t>
              </a:r>
              <a:r>
                <a:rPr lang="en-US" altLang="zh-CN" sz="1800" b="1" dirty="0">
                  <a:latin typeface="宋体" pitchFamily="2" charset="-122"/>
                </a:rPr>
                <a:t>LSB</a:t>
              </a:r>
            </a:p>
            <a:p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M</a:t>
              </a:r>
              <a:r>
                <a:rPr lang="en-US" altLang="zh-CN" sz="1400" dirty="0">
                  <a:latin typeface="+mn-lt"/>
                </a:rPr>
                <a:t>ost 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S</a:t>
              </a:r>
              <a:r>
                <a:rPr lang="en-US" altLang="zh-CN" sz="1400" dirty="0">
                  <a:latin typeface="+mn-lt"/>
                </a:rPr>
                <a:t>ignificant 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B</a:t>
              </a:r>
              <a:r>
                <a:rPr lang="en-US" altLang="zh-CN" sz="1400" dirty="0">
                  <a:latin typeface="+mn-lt"/>
                </a:rPr>
                <a:t>yte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</a:p>
            <a:p>
              <a:r>
                <a:rPr lang="en-US" altLang="zh-CN" sz="1400" b="1" dirty="0">
                  <a:latin typeface="宋体" pitchFamily="2" charset="-122"/>
                </a:rPr>
                <a:t>(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L</a:t>
              </a:r>
              <a:r>
                <a:rPr lang="en-US" altLang="zh-CN" sz="1400" dirty="0">
                  <a:latin typeface="+mn-lt"/>
                </a:rPr>
                <a:t>east 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S</a:t>
              </a:r>
              <a:r>
                <a:rPr lang="en-US" altLang="zh-CN" sz="1400" dirty="0">
                  <a:latin typeface="+mn-lt"/>
                </a:rPr>
                <a:t>ignificant </a:t>
              </a:r>
              <a:r>
                <a:rPr lang="en-US" altLang="zh-CN" sz="1400" dirty="0">
                  <a:solidFill>
                    <a:srgbClr val="0070C0"/>
                  </a:solidFill>
                  <a:latin typeface="+mn-lt"/>
                </a:rPr>
                <a:t>B</a:t>
              </a:r>
              <a:r>
                <a:rPr lang="en-US" altLang="zh-CN" sz="1400" dirty="0">
                  <a:latin typeface="+mn-lt"/>
                </a:rPr>
                <a:t>yte</a:t>
              </a:r>
              <a:r>
                <a:rPr lang="en-US" altLang="zh-CN" sz="1400" b="1" dirty="0">
                  <a:latin typeface="宋体" pitchFamily="2" charset="-122"/>
                </a:rPr>
                <a:t>)</a:t>
              </a:r>
              <a:endParaRPr lang="zh-CN" altLang="en-US" sz="1400" b="1" dirty="0">
                <a:latin typeface="宋体" pitchFamily="2" charset="-122"/>
              </a:endParaRPr>
            </a:p>
          </p:txBody>
        </p:sp>
        <p:sp>
          <p:nvSpPr>
            <p:cNvPr id="52" name="Line 146"/>
            <p:cNvSpPr>
              <a:spLocks noChangeShapeType="1"/>
            </p:cNvSpPr>
            <p:nvPr/>
          </p:nvSpPr>
          <p:spPr bwMode="auto">
            <a:xfrm>
              <a:off x="5045075" y="5743724"/>
              <a:ext cx="431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47"/>
            <p:cNvSpPr>
              <a:spLocks noChangeShapeType="1"/>
            </p:cNvSpPr>
            <p:nvPr/>
          </p:nvSpPr>
          <p:spPr bwMode="auto">
            <a:xfrm>
              <a:off x="4929188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48"/>
            <p:cNvSpPr>
              <a:spLocks noChangeShapeType="1"/>
            </p:cNvSpPr>
            <p:nvPr/>
          </p:nvSpPr>
          <p:spPr bwMode="auto">
            <a:xfrm>
              <a:off x="5264150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49"/>
            <p:cNvSpPr>
              <a:spLocks noChangeShapeType="1"/>
            </p:cNvSpPr>
            <p:nvPr/>
          </p:nvSpPr>
          <p:spPr bwMode="auto">
            <a:xfrm>
              <a:off x="5553075" y="5196036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3" grpId="0"/>
      <p:bldP spid="236608" grpId="0"/>
      <p:bldP spid="236714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26869"/>
            <a:ext cx="8749636" cy="5863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b="1" u="none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u="none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u="none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⑴指令系统的组成     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指令的</a:t>
            </a:r>
            <a:r>
              <a:rPr lang="zh-CN" altLang="en-US" sz="2000" b="1" u="sng" dirty="0">
                <a:solidFill>
                  <a:srgbClr val="0070C0"/>
                </a:solidFill>
                <a:latin typeface="宋体" pitchFamily="2" charset="-122"/>
              </a:rPr>
              <a:t>表示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指令的功能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，指令格式的组成</a:t>
            </a:r>
            <a:r>
              <a:rPr lang="en-US" altLang="zh-CN" sz="1800" b="1" u="none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1800" b="1" u="none" dirty="0">
                <a:solidFill>
                  <a:schemeClr val="tx1"/>
                </a:solidFill>
                <a:latin typeface="宋体" pitchFamily="2" charset="-122"/>
              </a:rPr>
              <a:t>操作码</a:t>
            </a:r>
            <a:r>
              <a:rPr lang="en-US" altLang="zh-CN" sz="1800" b="1" u="none" dirty="0">
                <a:solidFill>
                  <a:schemeClr val="tx1"/>
                </a:solidFill>
                <a:latin typeface="宋体" pitchFamily="2" charset="-122"/>
              </a:rPr>
              <a:t>+</a:t>
            </a:r>
            <a:r>
              <a:rPr lang="zh-CN" altLang="en-US" sz="1800" b="1" u="none" dirty="0">
                <a:solidFill>
                  <a:schemeClr val="tx1"/>
                </a:solidFill>
                <a:latin typeface="宋体" pitchFamily="2" charset="-122"/>
              </a:rPr>
              <a:t>地址码</a:t>
            </a:r>
            <a:r>
              <a:rPr lang="en-US" altLang="zh-CN" sz="1800" b="1" u="none" dirty="0">
                <a:solidFill>
                  <a:schemeClr val="tx1"/>
                </a:solidFill>
                <a:latin typeface="宋体" pitchFamily="2" charset="-122"/>
              </a:rPr>
              <a:t>)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zh-CN" altLang="en-US" sz="2200" b="1" dirty="0">
                <a:latin typeface="宋体" pitchFamily="2" charset="-122"/>
              </a:rPr>
              <a:t>信息表示方法，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操作码</a:t>
            </a:r>
            <a:r>
              <a:rPr lang="zh-CN" altLang="en-US" sz="2200" b="1" dirty="0">
                <a:latin typeface="宋体" pitchFamily="2" charset="-122"/>
              </a:rPr>
              <a:t>编码，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指令字长   </a:t>
            </a:r>
            <a:r>
              <a:rPr lang="en-US" altLang="zh-CN" sz="2000" b="1" u="none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000" b="1" u="none" dirty="0">
                <a:solidFill>
                  <a:schemeClr val="tx1"/>
                </a:solidFill>
                <a:latin typeface="宋体" pitchFamily="2" charset="-122"/>
              </a:rPr>
              <a:t>操作的</a:t>
            </a:r>
            <a:r>
              <a:rPr lang="zh-CN" altLang="en-US" sz="2000" b="1" u="sng" dirty="0">
                <a:solidFill>
                  <a:srgbClr val="0070C0"/>
                </a:solidFill>
                <a:latin typeface="宋体" pitchFamily="2" charset="-122"/>
              </a:rPr>
              <a:t>编码</a:t>
            </a:r>
            <a:r>
              <a:rPr lang="en-US" altLang="zh-CN" sz="2000" b="1" u="none" dirty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⑵操作数</a:t>
            </a: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(OPD)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的存放方式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地址的</a:t>
            </a:r>
            <a:r>
              <a:rPr lang="zh-CN" altLang="en-US" sz="2000" b="1" u="sng" dirty="0">
                <a:latin typeface="宋体" pitchFamily="2" charset="-122"/>
              </a:rPr>
              <a:t>组成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OPD</a:t>
            </a:r>
            <a:r>
              <a:rPr lang="zh-CN" altLang="en-US" sz="2200" b="1" u="none" spc="-50" dirty="0">
                <a:solidFill>
                  <a:schemeClr val="tx1"/>
                </a:solidFill>
                <a:latin typeface="宋体" pitchFamily="2" charset="-122"/>
              </a:rPr>
              <a:t>在</a:t>
            </a:r>
            <a:r>
              <a:rPr lang="en-US" altLang="zh-CN" sz="2200" b="1" u="none" spc="-50" dirty="0">
                <a:solidFill>
                  <a:schemeClr val="tx1"/>
                </a:solidFill>
                <a:latin typeface="宋体" pitchFamily="2" charset="-122"/>
              </a:rPr>
              <a:t>REG</a:t>
            </a:r>
            <a:r>
              <a:rPr lang="zh-CN" altLang="en-US" sz="2200" b="1" u="none" spc="-50" dirty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2200" b="1" u="none" spc="-50" dirty="0">
                <a:solidFill>
                  <a:schemeClr val="tx1"/>
                </a:solidFill>
                <a:latin typeface="宋体" pitchFamily="2" charset="-122"/>
              </a:rPr>
              <a:t>MEM</a:t>
            </a:r>
            <a:r>
              <a:rPr lang="zh-CN" altLang="en-US" sz="2200" b="1" u="none" spc="-50" dirty="0">
                <a:solidFill>
                  <a:schemeClr val="tx1"/>
                </a:solidFill>
                <a:latin typeface="宋体" pitchFamily="2" charset="-122"/>
              </a:rPr>
              <a:t>、</a:t>
            </a:r>
            <a:r>
              <a:rPr lang="en-US" altLang="zh-CN" sz="2200" b="1" u="none" spc="-50" dirty="0">
                <a:solidFill>
                  <a:schemeClr val="tx1"/>
                </a:solidFill>
                <a:latin typeface="宋体" pitchFamily="2" charset="-122"/>
              </a:rPr>
              <a:t>IR</a:t>
            </a:r>
            <a:r>
              <a:rPr lang="zh-CN" altLang="en-US" sz="2200" b="1" u="none" spc="-50" dirty="0">
                <a:solidFill>
                  <a:schemeClr val="tx1"/>
                </a:solidFill>
                <a:latin typeface="宋体" pitchFamily="2" charset="-122"/>
              </a:rPr>
              <a:t>中的存放方式、地址及长度表示</a:t>
            </a:r>
            <a:endParaRPr lang="en-US" altLang="zh-CN" sz="2200" b="1" u="none" spc="-50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  ⑶寻址方式                </a:t>
            </a:r>
            <a:r>
              <a:rPr lang="en-US" altLang="zh-CN" sz="2000" b="1" u="none" dirty="0">
                <a:latin typeface="宋体" pitchFamily="2" charset="-122"/>
              </a:rPr>
              <a:t>(</a:t>
            </a:r>
            <a:r>
              <a:rPr lang="zh-CN" altLang="en-US" sz="2000" b="1" u="none" dirty="0">
                <a:latin typeface="宋体" pitchFamily="2" charset="-122"/>
              </a:rPr>
              <a:t>地址的</a:t>
            </a:r>
            <a:r>
              <a:rPr lang="zh-CN" altLang="en-US" sz="2000" b="1" u="sng" dirty="0">
                <a:solidFill>
                  <a:srgbClr val="0070C0"/>
                </a:solidFill>
                <a:latin typeface="宋体" pitchFamily="2" charset="-122"/>
              </a:rPr>
              <a:t>编码</a:t>
            </a:r>
            <a:r>
              <a:rPr lang="en-US" altLang="zh-CN" sz="2000" b="1" u="none" dirty="0">
                <a:latin typeface="宋体" pitchFamily="2" charset="-122"/>
              </a:rPr>
              <a:t>)</a:t>
            </a:r>
            <a:endParaRPr lang="en-US" altLang="zh-CN" sz="2200" b="1" u="none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200" b="1" u="none" dirty="0">
                <a:solidFill>
                  <a:schemeClr val="tx1"/>
                </a:solidFill>
              </a:rPr>
              <a:t>     </a:t>
            </a:r>
            <a:r>
              <a:rPr lang="en-US" altLang="zh-CN" sz="2200" b="1" u="none" dirty="0">
                <a:solidFill>
                  <a:schemeClr val="tx1"/>
                </a:solidFill>
              </a:rPr>
              <a:t>     </a:t>
            </a:r>
            <a:r>
              <a:rPr lang="zh-CN" altLang="en-US" sz="2200" b="1" u="none" dirty="0">
                <a:solidFill>
                  <a:schemeClr val="tx1"/>
                </a:solidFill>
              </a:rPr>
              <a:t>指令寻址方式，数据寻址方式，指令格式分析</a:t>
            </a:r>
            <a:r>
              <a:rPr lang="en-US" altLang="zh-CN" sz="2000" b="1" u="none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b="1" u="none" dirty="0">
                <a:latin typeface="+mn-ea"/>
                <a:ea typeface="+mn-ea"/>
              </a:rPr>
              <a:t>举例</a:t>
            </a:r>
            <a:r>
              <a:rPr lang="en-US" altLang="zh-CN" sz="2000" b="1" u="none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⑷指令系统举例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spc="-100" dirty="0"/>
              <a:t>△</a:t>
            </a:r>
            <a:r>
              <a:rPr lang="en-US" altLang="zh-CN" sz="2000" b="1" spc="-100" dirty="0">
                <a:latin typeface="+mn-ea"/>
              </a:rPr>
              <a:t>)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latin typeface="宋体" pitchFamily="2" charset="-122"/>
              </a:rPr>
              <a:t>     ISA</a:t>
            </a:r>
            <a:r>
              <a:rPr lang="zh-CN" altLang="en-US" sz="2200" b="1" u="none" dirty="0">
                <a:latin typeface="宋体" pitchFamily="2" charset="-122"/>
              </a:rPr>
              <a:t>的</a:t>
            </a:r>
            <a:r>
              <a:rPr lang="zh-CN" altLang="en-US" sz="2200" b="1" u="none" spc="-50" dirty="0">
                <a:latin typeface="宋体" pitchFamily="2" charset="-122"/>
              </a:rPr>
              <a:t>数据表示、</a:t>
            </a:r>
            <a:r>
              <a:rPr lang="en-US" altLang="zh-CN" sz="2200" b="1" u="none" spc="-50" dirty="0">
                <a:latin typeface="宋体" pitchFamily="2" charset="-122"/>
              </a:rPr>
              <a:t>OPD</a:t>
            </a:r>
            <a:r>
              <a:rPr lang="zh-CN" altLang="en-US" sz="2200" b="1" u="none" spc="-50" dirty="0">
                <a:latin typeface="宋体" pitchFamily="2" charset="-122"/>
              </a:rPr>
              <a:t>存放、寻址方式、指令格式、指令功能</a:t>
            </a:r>
            <a:endParaRPr lang="en-US" altLang="zh-CN" sz="2200" b="1" u="none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u="none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u="none" dirty="0">
                <a:solidFill>
                  <a:srgbClr val="C00000"/>
                </a:solidFill>
                <a:latin typeface="宋体" pitchFamily="2" charset="-122"/>
              </a:rPr>
              <a:t>⑸指令系统的发展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spc="-100" dirty="0"/>
              <a:t>△</a:t>
            </a:r>
            <a:r>
              <a:rPr lang="en-US" altLang="zh-CN" sz="2000" b="1" spc="-100" dirty="0">
                <a:latin typeface="+mn-ea"/>
              </a:rPr>
              <a:t>)</a:t>
            </a:r>
            <a:endParaRPr lang="en-US" altLang="zh-CN" sz="2200" b="1" u="none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     CISC</a:t>
            </a:r>
            <a:r>
              <a:rPr lang="zh-CN" altLang="en-US" sz="2200" b="1" u="none" dirty="0">
                <a:solidFill>
                  <a:schemeClr val="tx1"/>
                </a:solidFill>
                <a:latin typeface="宋体" pitchFamily="2" charset="-122"/>
              </a:rPr>
              <a:t>，</a:t>
            </a:r>
            <a:r>
              <a:rPr lang="en-US" altLang="zh-CN" sz="2200" b="1" u="none" dirty="0">
                <a:solidFill>
                  <a:schemeClr val="tx1"/>
                </a:solidFill>
                <a:latin typeface="宋体" pitchFamily="2" charset="-122"/>
              </a:rPr>
              <a:t>RISC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总体要求：</a:t>
            </a:r>
            <a:r>
              <a:rPr lang="zh-CN" altLang="en-US" sz="2200" b="1" u="sng" dirty="0">
                <a:solidFill>
                  <a:schemeClr val="accent2"/>
                </a:solidFill>
              </a:rPr>
              <a:t>理解</a:t>
            </a:r>
            <a:r>
              <a:rPr lang="zh-CN" altLang="en-US" sz="2200" b="1" dirty="0"/>
              <a:t>指令所含信息的表示方法，</a:t>
            </a:r>
            <a:r>
              <a:rPr lang="zh-CN" altLang="en-US" sz="2200" b="1" u="sng" dirty="0">
                <a:solidFill>
                  <a:schemeClr val="accent2"/>
                </a:solidFill>
              </a:rPr>
              <a:t>能</a:t>
            </a:r>
            <a:r>
              <a:rPr lang="zh-CN" altLang="en-US" sz="2200" b="1" dirty="0"/>
              <a:t>按给定</a:t>
            </a:r>
            <a:r>
              <a:rPr lang="en-US" altLang="zh-CN" sz="2200" b="1" dirty="0">
                <a:latin typeface="+mn-ea"/>
                <a:ea typeface="+mn-ea"/>
              </a:rPr>
              <a:t>ISA</a:t>
            </a:r>
            <a:r>
              <a:rPr lang="zh-CN" altLang="en-US" sz="2200" b="1" u="sng" dirty="0">
                <a:solidFill>
                  <a:schemeClr val="accent2"/>
                </a:solidFill>
                <a:latin typeface="+mn-ea"/>
              </a:rPr>
              <a:t>编程</a:t>
            </a:r>
            <a:endParaRPr lang="en-US" altLang="zh-CN" sz="2200" b="1" u="sng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981423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4" y="234888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8" y="32129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4" y="407637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305" y="4941862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弧形 8"/>
          <p:cNvSpPr/>
          <p:nvPr/>
        </p:nvSpPr>
        <p:spPr bwMode="auto">
          <a:xfrm>
            <a:off x="5580112" y="2420888"/>
            <a:ext cx="504056" cy="937204"/>
          </a:xfrm>
          <a:prstGeom prst="arc">
            <a:avLst>
              <a:gd name="adj1" fmla="val 16200000"/>
              <a:gd name="adj2" fmla="val 5472397"/>
            </a:avLst>
          </a:prstGeom>
          <a:noFill/>
          <a:ln w="15875" cap="flat" cmpd="sng" algn="ctr">
            <a:solidFill>
              <a:srgbClr val="0070C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68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16"/>
          <p:cNvGrpSpPr/>
          <p:nvPr/>
        </p:nvGrpSpPr>
        <p:grpSpPr>
          <a:xfrm>
            <a:off x="2815234" y="3863343"/>
            <a:ext cx="5357166" cy="2016224"/>
            <a:chOff x="2815234" y="4077072"/>
            <a:chExt cx="5357166" cy="2016224"/>
          </a:xfrm>
        </p:grpSpPr>
        <p:sp>
          <p:nvSpPr>
            <p:cNvPr id="157" name="Text Box 22"/>
            <p:cNvSpPr txBox="1">
              <a:spLocks noChangeArrowheads="1"/>
            </p:cNvSpPr>
            <p:nvPr/>
          </p:nvSpPr>
          <p:spPr bwMode="auto">
            <a:xfrm>
              <a:off x="3419872" y="4078068"/>
              <a:ext cx="648072" cy="215028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58" name="Text Box 22"/>
            <p:cNvSpPr txBox="1">
              <a:spLocks noChangeArrowheads="1"/>
            </p:cNvSpPr>
            <p:nvPr/>
          </p:nvSpPr>
          <p:spPr bwMode="auto">
            <a:xfrm>
              <a:off x="3419872" y="5158188"/>
              <a:ext cx="648072" cy="215028"/>
            </a:xfrm>
            <a:prstGeom prst="rect">
              <a:avLst/>
            </a:prstGeom>
            <a:solidFill>
              <a:srgbClr val="CC99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4788024" y="5375208"/>
              <a:ext cx="648072" cy="43005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19" name="Text Box 22"/>
            <p:cNvSpPr txBox="1">
              <a:spLocks noChangeArrowheads="1"/>
            </p:cNvSpPr>
            <p:nvPr/>
          </p:nvSpPr>
          <p:spPr bwMode="auto">
            <a:xfrm>
              <a:off x="4788024" y="4509120"/>
              <a:ext cx="648072" cy="430056"/>
            </a:xfrm>
            <a:prstGeom prst="rect">
              <a:avLst/>
            </a:prstGeom>
            <a:solidFill>
              <a:srgbClr val="FFCC99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B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20" name="Text Box 22"/>
            <p:cNvSpPr txBox="1">
              <a:spLocks noChangeArrowheads="1"/>
            </p:cNvSpPr>
            <p:nvPr/>
          </p:nvSpPr>
          <p:spPr bwMode="auto">
            <a:xfrm>
              <a:off x="6156176" y="4945152"/>
              <a:ext cx="648072" cy="860112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21" name="Text Box 7"/>
            <p:cNvSpPr txBox="1">
              <a:spLocks noChangeArrowheads="1"/>
            </p:cNvSpPr>
            <p:nvPr/>
          </p:nvSpPr>
          <p:spPr bwMode="auto">
            <a:xfrm>
              <a:off x="5551538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</a:t>
              </a:r>
            </a:p>
          </p:txBody>
        </p:sp>
        <p:cxnSp>
          <p:nvCxnSpPr>
            <p:cNvPr id="122" name="直接连接符 121"/>
            <p:cNvCxnSpPr/>
            <p:nvPr/>
          </p:nvCxnSpPr>
          <p:spPr bwMode="auto">
            <a:xfrm>
              <a:off x="6156176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6156176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6804248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6156176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6156176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>
              <a:off x="6156176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>
              <a:off x="6156176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/>
            <p:nvPr/>
          </p:nvCxnSpPr>
          <p:spPr bwMode="auto">
            <a:xfrm>
              <a:off x="6156176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6156176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6156176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6156176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3" name="Text Box 7"/>
            <p:cNvSpPr txBox="1">
              <a:spLocks noChangeArrowheads="1"/>
            </p:cNvSpPr>
            <p:nvPr/>
          </p:nvSpPr>
          <p:spPr bwMode="auto">
            <a:xfrm>
              <a:off x="4183385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0001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0011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0100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</a:t>
              </a:r>
            </a:p>
          </p:txBody>
        </p:sp>
        <p:cxnSp>
          <p:nvCxnSpPr>
            <p:cNvPr id="134" name="直接连接符 133"/>
            <p:cNvCxnSpPr/>
            <p:nvPr/>
          </p:nvCxnSpPr>
          <p:spPr bwMode="auto">
            <a:xfrm>
              <a:off x="4788023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直接连接符 134"/>
            <p:cNvCxnSpPr/>
            <p:nvPr/>
          </p:nvCxnSpPr>
          <p:spPr bwMode="auto">
            <a:xfrm>
              <a:off x="4788023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5436095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4788023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4788023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4788023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4788023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>
              <a:off x="4788023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直接连接符 141"/>
            <p:cNvCxnSpPr/>
            <p:nvPr/>
          </p:nvCxnSpPr>
          <p:spPr bwMode="auto">
            <a:xfrm>
              <a:off x="4788023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/>
            <p:nvPr/>
          </p:nvCxnSpPr>
          <p:spPr bwMode="auto">
            <a:xfrm>
              <a:off x="4788023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4788023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Text Box 7"/>
            <p:cNvSpPr txBox="1">
              <a:spLocks noChangeArrowheads="1"/>
            </p:cNvSpPr>
            <p:nvPr/>
          </p:nvSpPr>
          <p:spPr bwMode="auto">
            <a:xfrm>
              <a:off x="2815234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00000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00001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00010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00011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00100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00101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00110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00111</a:t>
              </a: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01000</a:t>
              </a:r>
            </a:p>
          </p:txBody>
        </p:sp>
        <p:cxnSp>
          <p:nvCxnSpPr>
            <p:cNvPr id="146" name="直接连接符 145"/>
            <p:cNvCxnSpPr/>
            <p:nvPr/>
          </p:nvCxnSpPr>
          <p:spPr bwMode="auto">
            <a:xfrm>
              <a:off x="3419871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3419871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/>
            <p:nvPr/>
          </p:nvCxnSpPr>
          <p:spPr bwMode="auto">
            <a:xfrm>
              <a:off x="4067943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>
              <a:off x="3419871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>
              <a:off x="3419871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直接连接符 150"/>
            <p:cNvCxnSpPr/>
            <p:nvPr/>
          </p:nvCxnSpPr>
          <p:spPr bwMode="auto">
            <a:xfrm>
              <a:off x="3419871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>
              <a:off x="3419871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直接连接符 152"/>
            <p:cNvCxnSpPr/>
            <p:nvPr/>
          </p:nvCxnSpPr>
          <p:spPr bwMode="auto">
            <a:xfrm>
              <a:off x="3419871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>
              <a:off x="3419871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直接连接符 154"/>
            <p:cNvCxnSpPr/>
            <p:nvPr/>
          </p:nvCxnSpPr>
          <p:spPr bwMode="auto">
            <a:xfrm>
              <a:off x="3419871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>
              <a:off x="3419871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Text Box 22"/>
            <p:cNvSpPr txBox="1">
              <a:spLocks noChangeArrowheads="1"/>
            </p:cNvSpPr>
            <p:nvPr/>
          </p:nvSpPr>
          <p:spPr bwMode="auto">
            <a:xfrm>
              <a:off x="7524327" y="4078068"/>
              <a:ext cx="648072" cy="1727196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160" name="Text Box 7"/>
            <p:cNvSpPr txBox="1">
              <a:spLocks noChangeArrowheads="1"/>
            </p:cNvSpPr>
            <p:nvPr/>
          </p:nvSpPr>
          <p:spPr bwMode="auto">
            <a:xfrm>
              <a:off x="6919689" y="4077369"/>
              <a:ext cx="576063" cy="194391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/>
            <a:lstStyle/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00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 </a:t>
              </a:r>
              <a:endParaRPr lang="en-US" altLang="zh-CN" sz="1600" b="1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endParaRPr lang="en-US" altLang="zh-CN" sz="1600" b="1" dirty="0">
                <a:latin typeface="宋体" pitchFamily="2" charset="-122"/>
              </a:endParaRPr>
            </a:p>
            <a:p>
              <a:pPr algn="ctr">
                <a:lnSpc>
                  <a:spcPct val="88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01</a:t>
              </a:r>
              <a:r>
                <a:rPr lang="en-US" altLang="zh-CN" sz="1600" b="1" dirty="0">
                  <a:solidFill>
                    <a:srgbClr val="FF3399"/>
                  </a:solidFill>
                  <a:latin typeface="宋体" pitchFamily="2" charset="-122"/>
                </a:rPr>
                <a:t>000</a:t>
              </a:r>
            </a:p>
          </p:txBody>
        </p:sp>
        <p:cxnSp>
          <p:nvCxnSpPr>
            <p:cNvPr id="161" name="直接连接符 160"/>
            <p:cNvCxnSpPr/>
            <p:nvPr/>
          </p:nvCxnSpPr>
          <p:spPr bwMode="auto">
            <a:xfrm>
              <a:off x="7524327" y="494116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>
              <a:off x="7524327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>
              <a:off x="8172399" y="4077072"/>
              <a:ext cx="0" cy="20162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4" name="直接连接符 163"/>
            <p:cNvCxnSpPr/>
            <p:nvPr/>
          </p:nvCxnSpPr>
          <p:spPr bwMode="auto">
            <a:xfrm>
              <a:off x="7524327" y="4077072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>
              <a:off x="7524327" y="5805264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>
              <a:off x="7524327" y="450912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直接连接符 166"/>
            <p:cNvCxnSpPr/>
            <p:nvPr/>
          </p:nvCxnSpPr>
          <p:spPr bwMode="auto">
            <a:xfrm>
              <a:off x="7524327" y="429309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>
              <a:off x="7524327" y="4725144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>
              <a:off x="7524327" y="5373216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直接连接符 169"/>
            <p:cNvCxnSpPr/>
            <p:nvPr/>
          </p:nvCxnSpPr>
          <p:spPr bwMode="auto">
            <a:xfrm>
              <a:off x="7524327" y="5157192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>
              <a:off x="7524327" y="5589240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>
              <a:off x="6156176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直接连接符 172"/>
            <p:cNvCxnSpPr/>
            <p:nvPr/>
          </p:nvCxnSpPr>
          <p:spPr bwMode="auto">
            <a:xfrm>
              <a:off x="7524328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4" name="直接连接符 173"/>
            <p:cNvCxnSpPr/>
            <p:nvPr/>
          </p:nvCxnSpPr>
          <p:spPr bwMode="auto">
            <a:xfrm>
              <a:off x="4788024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直接连接符 174"/>
            <p:cNvCxnSpPr/>
            <p:nvPr/>
          </p:nvCxnSpPr>
          <p:spPr bwMode="auto">
            <a:xfrm>
              <a:off x="3419872" y="6021288"/>
              <a:ext cx="64807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A1D34-1D20-470F-9182-EBCC17121EC1}" type="slidenum">
              <a:rPr lang="en-US" altLang="zh-CN"/>
              <a:pPr/>
              <a:t>20</a:t>
            </a:fld>
            <a:endParaRPr lang="en-US" altLang="zh-CN" dirty="0"/>
          </a:p>
        </p:txBody>
      </p:sp>
      <p:sp>
        <p:nvSpPr>
          <p:cNvPr id="238625" name="Text Box 33"/>
          <p:cNvSpPr txBox="1">
            <a:spLocks noChangeArrowheads="1"/>
          </p:cNvSpPr>
          <p:nvPr/>
        </p:nvSpPr>
        <p:spPr bwMode="auto">
          <a:xfrm>
            <a:off x="179512" y="2996952"/>
            <a:ext cx="8961784" cy="82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边界对齐方式：</a:t>
            </a:r>
            <a:r>
              <a:rPr lang="zh-CN" altLang="en-US" sz="2200" b="1" dirty="0">
                <a:latin typeface="宋体" pitchFamily="2" charset="-122"/>
              </a:rPr>
              <a:t>数据地址</a:t>
            </a:r>
            <a:r>
              <a:rPr lang="en-US" altLang="zh-CN" sz="2200" b="1" dirty="0">
                <a:latin typeface="宋体" pitchFamily="2" charset="-122"/>
              </a:rPr>
              <a:t>N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k×</a:t>
            </a:r>
            <a:r>
              <a:rPr lang="zh-CN" altLang="en-US" sz="2200" b="1" dirty="0">
                <a:latin typeface="宋体" pitchFamily="2" charset="-122"/>
              </a:rPr>
              <a:t>数据长度＝数据的边界</a:t>
            </a:r>
            <a:endParaRPr lang="en-US" altLang="zh-CN" sz="2200" b="1" dirty="0">
              <a:latin typeface="宋体" pitchFamily="2" charset="-122"/>
            </a:endParaRPr>
          </a:p>
          <a:p>
            <a:pPr marL="4216400" indent="-4216400"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            如</a:t>
            </a:r>
            <a:r>
              <a:rPr lang="en-US" altLang="zh-CN" sz="2000" b="1" dirty="0">
                <a:latin typeface="宋体" pitchFamily="2" charset="-122"/>
              </a:rPr>
              <a:t>:</a:t>
            </a:r>
            <a:r>
              <a:rPr lang="zh-CN" altLang="en-US" sz="2000" b="1" dirty="0">
                <a:latin typeface="宋体" pitchFamily="2" charset="-122"/>
              </a:rPr>
              <a:t>长度为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en-US" altLang="zh-CN" sz="2000" b="1" baseline="30000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个单元的</a:t>
            </a:r>
            <a:r>
              <a:rPr lang="en-US" altLang="zh-CN" sz="2000" b="1" dirty="0">
                <a:latin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****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***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0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**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00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>
                <a:latin typeface="宋体" pitchFamily="2" charset="-122"/>
              </a:rPr>
              <a:t>*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000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38626" name="Text Box 34"/>
          <p:cNvSpPr txBox="1">
            <a:spLocks noChangeArrowheads="1"/>
          </p:cNvSpPr>
          <p:nvPr/>
        </p:nvSpPr>
        <p:spPr bwMode="auto">
          <a:xfrm>
            <a:off x="179263" y="325105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存储时的</a:t>
            </a:r>
            <a:r>
              <a:rPr lang="zh-CN" altLang="en-US" b="1" u="sng" dirty="0">
                <a:latin typeface="宋体" pitchFamily="2" charset="-122"/>
              </a:rPr>
              <a:t>位置限制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即</a:t>
            </a:r>
            <a:r>
              <a:rPr lang="en-US" altLang="zh-CN" sz="2000" b="1" dirty="0">
                <a:latin typeface="宋体" pitchFamily="2" charset="-122"/>
              </a:rPr>
              <a:t>N</a:t>
            </a:r>
            <a:r>
              <a:rPr lang="zh-CN" altLang="en-US" sz="2000" b="1" dirty="0">
                <a:latin typeface="宋体" pitchFamily="2" charset="-122"/>
              </a:rPr>
              <a:t>的取值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/>
              <a:t>有不对齐、对齐</a:t>
            </a:r>
            <a:r>
              <a:rPr lang="en-US" altLang="zh-CN" b="1" dirty="0">
                <a:latin typeface="+mn-ea"/>
                <a:ea typeface="+mn-ea"/>
              </a:rPr>
              <a:t>2</a:t>
            </a:r>
            <a:r>
              <a:rPr lang="zh-CN" altLang="en-US" b="1" dirty="0"/>
              <a:t>种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                              </a:t>
            </a:r>
            <a:r>
              <a:rPr lang="zh-CN" altLang="en-US" sz="2000" b="1" dirty="0">
                <a:latin typeface="宋体" pitchFamily="2" charset="-122"/>
              </a:rPr>
              <a:t>有边界对齐、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字节对齐等类型←</a:t>
            </a:r>
            <a:r>
              <a:rPr lang="zh-CN" altLang="en-US" sz="2000" dirty="0">
                <a:latin typeface="宋体" pitchFamily="2" charset="-122"/>
              </a:rPr>
              <a:t>┘</a:t>
            </a:r>
            <a:endParaRPr lang="en-US" altLang="zh-CN" sz="2000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238648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552" y="1193551"/>
            <a:ext cx="4073525" cy="1803401"/>
            <a:chOff x="630" y="2091"/>
            <a:chExt cx="2566" cy="1136"/>
          </a:xfrm>
        </p:grpSpPr>
        <p:sp>
          <p:nvSpPr>
            <p:cNvPr id="54" name="Text Box 5"/>
            <p:cNvSpPr txBox="1">
              <a:spLocks noChangeArrowheads="1"/>
            </p:cNvSpPr>
            <p:nvPr/>
          </p:nvSpPr>
          <p:spPr bwMode="auto">
            <a:xfrm>
              <a:off x="1084" y="3045"/>
              <a:ext cx="145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不对齐方式</a:t>
              </a:r>
            </a:p>
          </p:txBody>
        </p:sp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1174" y="2091"/>
              <a:ext cx="110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多体交叉存储器</a:t>
              </a: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2789" y="2116"/>
              <a:ext cx="407" cy="9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auto">
            <a:xfrm>
              <a:off x="630" y="2304"/>
              <a:ext cx="54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C(N=3)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50" y="230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A(N=0)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59" name="Text Box 10"/>
            <p:cNvSpPr txBox="1">
              <a:spLocks noChangeArrowheads="1"/>
            </p:cNvSpPr>
            <p:nvPr/>
          </p:nvSpPr>
          <p:spPr bwMode="auto">
            <a:xfrm>
              <a:off x="1170" y="230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B(N=1)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1170" y="2484"/>
              <a:ext cx="1620" cy="18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1" name="Text Box 12"/>
            <p:cNvSpPr txBox="1">
              <a:spLocks noChangeArrowheads="1"/>
            </p:cNvSpPr>
            <p:nvPr/>
          </p:nvSpPr>
          <p:spPr bwMode="auto">
            <a:xfrm>
              <a:off x="630" y="248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D(N=7)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2" name="Text Box 13"/>
            <p:cNvSpPr txBox="1">
              <a:spLocks noChangeArrowheads="1"/>
            </p:cNvSpPr>
            <p:nvPr/>
          </p:nvSpPr>
          <p:spPr bwMode="auto">
            <a:xfrm>
              <a:off x="2250" y="2664"/>
              <a:ext cx="540" cy="1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</a:t>
              </a:r>
              <a:r>
                <a:rPr lang="zh-CN" altLang="en-US" sz="1800" b="1" dirty="0">
                  <a:latin typeface="宋体" pitchFamily="2" charset="-122"/>
                </a:rPr>
                <a:t>续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1710" y="2664"/>
              <a:ext cx="54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E(N=9)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64" name="Text Box 15" descr="宽上对角线"/>
            <p:cNvSpPr txBox="1">
              <a:spLocks noChangeArrowheads="1"/>
            </p:cNvSpPr>
            <p:nvPr/>
          </p:nvSpPr>
          <p:spPr bwMode="auto">
            <a:xfrm>
              <a:off x="63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5" name="Text Box 16" descr="宽上对角线"/>
            <p:cNvSpPr txBox="1">
              <a:spLocks noChangeArrowheads="1"/>
            </p:cNvSpPr>
            <p:nvPr/>
          </p:nvSpPr>
          <p:spPr bwMode="auto">
            <a:xfrm>
              <a:off x="171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6" name="Text Box 17" descr="宽上对角线"/>
            <p:cNvSpPr txBox="1">
              <a:spLocks noChangeArrowheads="1"/>
            </p:cNvSpPr>
            <p:nvPr/>
          </p:nvSpPr>
          <p:spPr bwMode="auto">
            <a:xfrm>
              <a:off x="117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67" name="Text Box 18" descr="宽上对角线"/>
            <p:cNvSpPr txBox="1">
              <a:spLocks noChangeArrowheads="1"/>
            </p:cNvSpPr>
            <p:nvPr/>
          </p:nvSpPr>
          <p:spPr bwMode="auto">
            <a:xfrm>
              <a:off x="2250" y="2844"/>
              <a:ext cx="540" cy="180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76" name="Text Box 19"/>
            <p:cNvSpPr txBox="1">
              <a:spLocks noChangeArrowheads="1"/>
            </p:cNvSpPr>
            <p:nvPr/>
          </p:nvSpPr>
          <p:spPr bwMode="auto">
            <a:xfrm>
              <a:off x="630" y="2664"/>
              <a:ext cx="1080" cy="18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F(N=10)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860032" y="1193552"/>
            <a:ext cx="4104456" cy="1803384"/>
            <a:chOff x="4716016" y="765135"/>
            <a:chExt cx="4104456" cy="1803384"/>
          </a:xfrm>
        </p:grpSpPr>
        <p:sp>
          <p:nvSpPr>
            <p:cNvPr id="81" name="Text Box 21"/>
            <p:cNvSpPr txBox="1">
              <a:spLocks noChangeArrowheads="1"/>
            </p:cNvSpPr>
            <p:nvPr/>
          </p:nvSpPr>
          <p:spPr bwMode="auto">
            <a:xfrm>
              <a:off x="5435154" y="2279594"/>
              <a:ext cx="2305050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对齐方式</a:t>
              </a: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7308404" y="1092160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A(N=0)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5" name="Text Box 23"/>
            <p:cNvSpPr txBox="1">
              <a:spLocks noChangeArrowheads="1"/>
            </p:cNvSpPr>
            <p:nvPr/>
          </p:nvSpPr>
          <p:spPr bwMode="auto">
            <a:xfrm>
              <a:off x="4716016" y="1092160"/>
              <a:ext cx="172878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B(N=2)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4716016" y="1379498"/>
              <a:ext cx="3455988" cy="2889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C(N=4)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6444804" y="1668423"/>
              <a:ext cx="1727200" cy="28892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D(N=8)</a:t>
              </a:r>
              <a:endParaRPr lang="en-US" altLang="zh-CN" sz="1800" b="1" baseline="-20000" dirty="0">
                <a:latin typeface="宋体" pitchFamily="2" charset="-122"/>
              </a:endParaRPr>
            </a:p>
          </p:txBody>
        </p:sp>
        <p:sp>
          <p:nvSpPr>
            <p:cNvPr id="88" name="Text Box 26"/>
            <p:cNvSpPr txBox="1">
              <a:spLocks noChangeArrowheads="1"/>
            </p:cNvSpPr>
            <p:nvPr/>
          </p:nvSpPr>
          <p:spPr bwMode="auto">
            <a:xfrm>
              <a:off x="5579616" y="1668423"/>
              <a:ext cx="865188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E(N=10)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89" name="Text Box 27" descr="宽上对角线"/>
            <p:cNvSpPr txBox="1">
              <a:spLocks noChangeArrowheads="1"/>
            </p:cNvSpPr>
            <p:nvPr/>
          </p:nvSpPr>
          <p:spPr bwMode="auto">
            <a:xfrm>
              <a:off x="4716016" y="1668423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6444804" y="1957348"/>
              <a:ext cx="17272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F(N=12)</a:t>
              </a:r>
              <a:endParaRPr lang="en-US" altLang="zh-CN" sz="1800" b="1" baseline="-20000">
                <a:latin typeface="宋体" pitchFamily="2" charset="-122"/>
              </a:endParaRPr>
            </a:p>
          </p:txBody>
        </p:sp>
        <p:sp>
          <p:nvSpPr>
            <p:cNvPr id="91" name="Text Box 29" descr="宽上对角线"/>
            <p:cNvSpPr txBox="1">
              <a:spLocks noChangeArrowheads="1"/>
            </p:cNvSpPr>
            <p:nvPr/>
          </p:nvSpPr>
          <p:spPr bwMode="auto">
            <a:xfrm>
              <a:off x="4716016" y="1957348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2" name="Text Box 30" descr="宽上对角线"/>
            <p:cNvSpPr txBox="1">
              <a:spLocks noChangeArrowheads="1"/>
            </p:cNvSpPr>
            <p:nvPr/>
          </p:nvSpPr>
          <p:spPr bwMode="auto">
            <a:xfrm>
              <a:off x="5579616" y="1957348"/>
              <a:ext cx="865188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3" name="Text Box 31"/>
            <p:cNvSpPr txBox="1">
              <a:spLocks noChangeArrowheads="1"/>
            </p:cNvSpPr>
            <p:nvPr/>
          </p:nvSpPr>
          <p:spPr bwMode="auto">
            <a:xfrm>
              <a:off x="5580410" y="765135"/>
              <a:ext cx="1799902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多体交叉存储器</a:t>
              </a:r>
            </a:p>
          </p:txBody>
        </p:sp>
        <p:sp>
          <p:nvSpPr>
            <p:cNvPr id="94" name="Text Box 32" descr="宽上对角线"/>
            <p:cNvSpPr txBox="1">
              <a:spLocks noChangeArrowheads="1"/>
            </p:cNvSpPr>
            <p:nvPr/>
          </p:nvSpPr>
          <p:spPr bwMode="auto">
            <a:xfrm>
              <a:off x="6444804" y="1092160"/>
              <a:ext cx="863600" cy="28892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zh-CN" altLang="zh-CN" sz="1800" b="1" baseline="-20000">
                <a:latin typeface="宋体" pitchFamily="2" charset="-122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>
              <a:off x="8174359" y="836712"/>
              <a:ext cx="646113" cy="14398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地址</a:t>
              </a:r>
            </a:p>
            <a:p>
              <a:r>
                <a:rPr lang="zh-CN" altLang="en-US" sz="1800" b="1" dirty="0">
                  <a:latin typeface="宋体" pitchFamily="2" charset="-122"/>
                </a:rPr>
                <a:t> </a:t>
              </a:r>
              <a:r>
                <a:rPr lang="en-US" altLang="zh-CN" sz="1800" b="1" dirty="0">
                  <a:latin typeface="宋体" pitchFamily="2" charset="-122"/>
                </a:rPr>
                <a:t>3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0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7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4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 8</a:t>
              </a:r>
            </a:p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</a:t>
              </a:r>
              <a:r>
                <a:rPr lang="en-US" altLang="zh-CN" sz="1800" b="1" dirty="0">
                  <a:latin typeface="+mn-lt"/>
                </a:rPr>
                <a:t>~</a:t>
              </a:r>
              <a:r>
                <a:rPr lang="en-US" altLang="zh-CN" sz="1800" b="1" dirty="0">
                  <a:latin typeface="宋体" pitchFamily="2" charset="-122"/>
                </a:rPr>
                <a:t>12</a:t>
              </a:r>
            </a:p>
          </p:txBody>
        </p:sp>
      </p:grpSp>
      <p:sp>
        <p:nvSpPr>
          <p:cNvPr id="98" name="AutoShape 18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AutoShape 62">
            <a:hlinkClick r:id="rId3" action="ppaction://hlinkpres?slideindex=52&amp;slidetitle=PowerPoint 演示文稿"/>
          </p:cNvPr>
          <p:cNvSpPr>
            <a:spLocks noChangeArrowheads="1"/>
          </p:cNvSpPr>
          <p:nvPr/>
        </p:nvSpPr>
        <p:spPr bwMode="auto">
          <a:xfrm rot="16200000">
            <a:off x="7434665" y="6326974"/>
            <a:ext cx="287337" cy="540061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3-52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0" name="Text Box 33"/>
          <p:cNvSpPr txBox="1">
            <a:spLocks noChangeArrowheads="1"/>
          </p:cNvSpPr>
          <p:nvPr/>
        </p:nvSpPr>
        <p:spPr bwMode="auto">
          <a:xfrm>
            <a:off x="179512" y="5926254"/>
            <a:ext cx="8785100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216400" indent="-4216400"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4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字节对齐方式：</a:t>
            </a:r>
            <a:r>
              <a:rPr lang="zh-CN" altLang="en-US" sz="2200" b="1" dirty="0">
                <a:latin typeface="宋体" pitchFamily="2" charset="-122"/>
              </a:rPr>
              <a:t>≤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字节的边界对齐方式</a:t>
            </a:r>
            <a:endParaRPr lang="en-US" altLang="zh-CN" sz="22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25" grpId="0"/>
      <p:bldP spid="1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179388" y="2212415"/>
            <a:ext cx="87852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</a:t>
            </a:r>
            <a:r>
              <a:rPr lang="en-US" altLang="zh-CN" b="1" dirty="0"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位计算机中，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zh-CN" b="1" dirty="0">
                <a:latin typeface="+mn-ea"/>
                <a:ea typeface="+mn-ea"/>
              </a:rPr>
              <a:t>按字节编址，数据在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zh-CN" b="1" dirty="0">
                <a:latin typeface="+mn-ea"/>
                <a:ea typeface="+mn-ea"/>
              </a:rPr>
              <a:t>中采用</a:t>
            </a:r>
            <a:r>
              <a:rPr lang="zh-CN" altLang="en-US" b="1" dirty="0">
                <a:latin typeface="+mn-ea"/>
                <a:ea typeface="+mn-ea"/>
              </a:rPr>
              <a:t>大</a:t>
            </a:r>
            <a:r>
              <a:rPr lang="zh-CN" altLang="zh-CN" b="1" dirty="0">
                <a:latin typeface="+mn-ea"/>
                <a:ea typeface="+mn-ea"/>
              </a:rPr>
              <a:t>端、边界对齐方式存放</a:t>
            </a:r>
            <a:r>
              <a:rPr lang="zh-CN" altLang="en-US" b="1" dirty="0">
                <a:latin typeface="+mn-ea"/>
                <a:ea typeface="+mn-ea"/>
              </a:rPr>
              <a:t>。有下列</a:t>
            </a:r>
            <a:r>
              <a:rPr lang="en-US" altLang="zh-CN" b="1" dirty="0">
                <a:latin typeface="+mn-ea"/>
                <a:ea typeface="+mn-ea"/>
              </a:rPr>
              <a:t>C</a:t>
            </a:r>
            <a:r>
              <a:rPr lang="zh-CN" altLang="en-US" b="1" dirty="0">
                <a:latin typeface="+mn-ea"/>
                <a:ea typeface="+mn-ea"/>
              </a:rPr>
              <a:t>语言结构数组：</a:t>
            </a:r>
            <a:endParaRPr lang="en-US" altLang="zh-CN" b="1" dirty="0">
              <a:latin typeface="+mn-ea"/>
              <a:ea typeface="+mn-ea"/>
            </a:endParaRPr>
          </a:p>
          <a:p>
            <a:r>
              <a:rPr lang="en-US" altLang="zh-CN" sz="2200" b="1" dirty="0">
                <a:latin typeface="+mn-ea"/>
                <a:ea typeface="+mn-ea"/>
              </a:rPr>
              <a:t>       </a:t>
            </a:r>
            <a:r>
              <a:rPr lang="en-US" altLang="zh-CN" sz="2200" dirty="0" err="1">
                <a:latin typeface="+mn-lt"/>
                <a:ea typeface="+mn-ea"/>
              </a:rPr>
              <a:t>struct</a:t>
            </a:r>
            <a:r>
              <a:rPr lang="en-US" altLang="zh-CN" sz="2200" dirty="0">
                <a:latin typeface="+mn-lt"/>
                <a:ea typeface="+mn-ea"/>
              </a:rPr>
              <a:t> ST{ char </a:t>
            </a:r>
            <a:r>
              <a:rPr lang="en-US" altLang="zh-CN" sz="2200" dirty="0" err="1">
                <a:latin typeface="+mn-lt"/>
                <a:ea typeface="+mn-ea"/>
              </a:rPr>
              <a:t>a;int</a:t>
            </a:r>
            <a:r>
              <a:rPr lang="en-US" altLang="zh-CN" sz="2200" dirty="0">
                <a:latin typeface="+mn-lt"/>
                <a:ea typeface="+mn-ea"/>
              </a:rPr>
              <a:t> </a:t>
            </a:r>
            <a:r>
              <a:rPr lang="en-US" altLang="zh-CN" sz="2200" dirty="0" err="1">
                <a:latin typeface="+mn-lt"/>
                <a:ea typeface="+mn-ea"/>
              </a:rPr>
              <a:t>b;short</a:t>
            </a:r>
            <a:r>
              <a:rPr lang="en-US" altLang="zh-CN" sz="2200" dirty="0">
                <a:latin typeface="+mn-lt"/>
                <a:ea typeface="+mn-ea"/>
              </a:rPr>
              <a:t> c;} </a:t>
            </a:r>
            <a:r>
              <a:rPr lang="en-US" altLang="zh-CN" sz="2200" dirty="0" err="1">
                <a:latin typeface="+mn-lt"/>
                <a:ea typeface="+mn-ea"/>
              </a:rPr>
              <a:t>ss</a:t>
            </a:r>
            <a:r>
              <a:rPr lang="en-US" altLang="zh-CN" sz="2200" dirty="0">
                <a:latin typeface="+mn-lt"/>
                <a:ea typeface="+mn-ea"/>
              </a:rPr>
              <a:t>[20];</a:t>
            </a:r>
            <a:endParaRPr lang="zh-CN" altLang="en-US" sz="2200" dirty="0">
              <a:latin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+mn-ea"/>
                <a:ea typeface="+mn-ea"/>
              </a:rPr>
              <a:t>若</a:t>
            </a:r>
            <a:r>
              <a:rPr lang="en-US" altLang="zh-CN" dirty="0" err="1">
                <a:latin typeface="+mn-lt"/>
                <a:ea typeface="+mn-ea"/>
              </a:rPr>
              <a:t>ss</a:t>
            </a:r>
            <a:r>
              <a:rPr lang="zh-CN" altLang="en-US" b="1" dirty="0">
                <a:latin typeface="+mn-ea"/>
                <a:ea typeface="+mn-ea"/>
              </a:rPr>
              <a:t>在存储器中的起始地址为</a:t>
            </a:r>
            <a:r>
              <a:rPr lang="en-US" altLang="zh-CN" b="1" dirty="0">
                <a:latin typeface="+mn-ea"/>
                <a:ea typeface="+mn-ea"/>
              </a:rPr>
              <a:t>200H</a:t>
            </a:r>
            <a:r>
              <a:rPr lang="zh-CN" altLang="en-US" b="1" dirty="0">
                <a:latin typeface="+mn-ea"/>
                <a:ea typeface="+mn-ea"/>
              </a:rPr>
              <a:t>，则</a:t>
            </a:r>
            <a:r>
              <a:rPr lang="en-US" altLang="zh-CN" b="1" dirty="0" err="1">
                <a:latin typeface="+mn-ea"/>
                <a:ea typeface="+mn-ea"/>
              </a:rPr>
              <a:t>ss</a:t>
            </a:r>
            <a:r>
              <a:rPr lang="en-US" altLang="zh-CN" b="1" dirty="0">
                <a:latin typeface="+mn-ea"/>
                <a:ea typeface="+mn-ea"/>
              </a:rPr>
              <a:t>[1].b</a:t>
            </a:r>
            <a:r>
              <a:rPr lang="zh-CN" altLang="en-US" b="1" dirty="0">
                <a:latin typeface="+mn-ea"/>
                <a:ea typeface="+mn-ea"/>
              </a:rPr>
              <a:t>的地址是多少</a:t>
            </a:r>
            <a:r>
              <a:rPr lang="zh-CN" altLang="zh-CN" b="1" dirty="0">
                <a:latin typeface="+mn-ea"/>
                <a:ea typeface="+mn-ea"/>
              </a:rPr>
              <a:t>？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9388" y="3868599"/>
            <a:ext cx="583277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en-US" altLang="zh-CN" sz="2200" dirty="0" err="1">
                <a:latin typeface="+mn-lt"/>
              </a:rPr>
              <a:t>ss</a:t>
            </a:r>
            <a:r>
              <a:rPr lang="zh-CN" altLang="en-US" sz="2200" b="1" dirty="0">
                <a:latin typeface="宋体" pitchFamily="2" charset="-122"/>
              </a:rPr>
              <a:t>在存储器中的存放效果如右图：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</a:t>
            </a:r>
            <a:r>
              <a:rPr lang="zh-CN" altLang="en-US" sz="2200" b="1" dirty="0">
                <a:latin typeface="宋体" pitchFamily="2" charset="-122"/>
              </a:rPr>
              <a:t>则</a:t>
            </a:r>
            <a:r>
              <a:rPr lang="en-US" altLang="zh-CN" sz="2200" b="1" dirty="0">
                <a:latin typeface="宋体" pitchFamily="2" charset="-122"/>
              </a:rPr>
              <a:t>p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q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     </a:t>
            </a:r>
            <a:r>
              <a:rPr lang="zh-CN" altLang="en-US" sz="2200" b="1" dirty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923928" y="5164743"/>
            <a:ext cx="1872208" cy="430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i="1" dirty="0" err="1"/>
              <a:t>m</a:t>
            </a:r>
            <a:r>
              <a:rPr lang="en-US" altLang="zh-CN" sz="2200" dirty="0" err="1"/>
              <a:t>×sizeof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 err="1"/>
              <a:t>int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300192" y="4054441"/>
            <a:ext cx="2592288" cy="1758374"/>
            <a:chOff x="6228184" y="2195446"/>
            <a:chExt cx="2592288" cy="1758374"/>
          </a:xfrm>
        </p:grpSpPr>
        <p:sp>
          <p:nvSpPr>
            <p:cNvPr id="6" name="Text Box 172"/>
            <p:cNvSpPr txBox="1">
              <a:spLocks noChangeArrowheads="1"/>
            </p:cNvSpPr>
            <p:nvPr/>
          </p:nvSpPr>
          <p:spPr bwMode="auto">
            <a:xfrm>
              <a:off x="6228184" y="2195446"/>
              <a:ext cx="576065" cy="168217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r"/>
              <a:r>
                <a:rPr lang="en-US" altLang="zh-CN" sz="1800" b="1" dirty="0">
                  <a:solidFill>
                    <a:srgbClr val="C00000"/>
                  </a:solidFill>
                  <a:latin typeface="宋体" pitchFamily="2" charset="-122"/>
                </a:rPr>
                <a:t>200H</a:t>
              </a:r>
            </a:p>
            <a:p>
              <a:pPr algn="r"/>
              <a:r>
                <a:rPr lang="en-US" altLang="zh-CN" sz="1800" b="1" dirty="0" err="1">
                  <a:latin typeface="宋体" pitchFamily="2" charset="-122"/>
                </a:rPr>
                <a:t>p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q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k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x</a:t>
              </a:r>
            </a:p>
            <a:p>
              <a:pPr algn="r"/>
              <a:r>
                <a:rPr lang="en-US" altLang="zh-CN" sz="1800" b="1" dirty="0">
                  <a:latin typeface="宋体" pitchFamily="2" charset="-122"/>
                </a:rPr>
                <a:t>y</a:t>
              </a:r>
            </a:p>
          </p:txBody>
        </p:sp>
        <p:sp>
          <p:nvSpPr>
            <p:cNvPr id="8" name="Text Box 174"/>
            <p:cNvSpPr txBox="1">
              <a:spLocks noChangeArrowheads="1"/>
            </p:cNvSpPr>
            <p:nvPr/>
          </p:nvSpPr>
          <p:spPr bwMode="auto">
            <a:xfrm>
              <a:off x="6875685" y="2271648"/>
              <a:ext cx="1224782" cy="16821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[0].a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[0].c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[1].a</a:t>
              </a: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[1].b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ss</a:t>
              </a:r>
              <a:r>
                <a:rPr lang="en-US" altLang="zh-CN" sz="1800" b="1" dirty="0">
                  <a:latin typeface="宋体" pitchFamily="2" charset="-122"/>
                </a:rPr>
                <a:t>[1].c</a:t>
              </a: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endParaRPr lang="en-US" altLang="zh-CN" sz="1800" b="1" baseline="-18000" dirty="0">
                <a:solidFill>
                  <a:srgbClr val="FF3399"/>
                </a:solidFill>
                <a:latin typeface="宋体" pitchFamily="2" charset="-122"/>
              </a:endParaRPr>
            </a:p>
          </p:txBody>
        </p:sp>
        <p:sp>
          <p:nvSpPr>
            <p:cNvPr id="10" name="Line 176"/>
            <p:cNvSpPr>
              <a:spLocks noChangeShapeType="1"/>
            </p:cNvSpPr>
            <p:nvPr/>
          </p:nvSpPr>
          <p:spPr bwMode="auto">
            <a:xfrm>
              <a:off x="6875685" y="255898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76"/>
            <p:cNvSpPr>
              <a:spLocks noChangeShapeType="1"/>
            </p:cNvSpPr>
            <p:nvPr/>
          </p:nvSpPr>
          <p:spPr bwMode="auto">
            <a:xfrm>
              <a:off x="6876331" y="2842250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76"/>
            <p:cNvSpPr>
              <a:spLocks noChangeShapeType="1"/>
            </p:cNvSpPr>
            <p:nvPr/>
          </p:nvSpPr>
          <p:spPr bwMode="auto">
            <a:xfrm>
              <a:off x="6876331" y="3115042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6876977" y="3384406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6"/>
            <p:cNvSpPr>
              <a:spLocks noChangeShapeType="1"/>
            </p:cNvSpPr>
            <p:nvPr/>
          </p:nvSpPr>
          <p:spPr bwMode="auto">
            <a:xfrm>
              <a:off x="6875040" y="3657198"/>
              <a:ext cx="122478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Text Box 172"/>
            <p:cNvSpPr txBox="1">
              <a:spLocks noChangeArrowheads="1"/>
            </p:cNvSpPr>
            <p:nvPr/>
          </p:nvSpPr>
          <p:spPr bwMode="auto">
            <a:xfrm>
              <a:off x="8172475" y="2273806"/>
              <a:ext cx="647997" cy="16800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dirty="0">
                  <a:latin typeface="+mn-lt"/>
                </a:rPr>
                <a:t>char</a:t>
              </a:r>
            </a:p>
            <a:p>
              <a:r>
                <a:rPr lang="en-US" altLang="zh-CN" sz="1800" dirty="0" err="1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>
                  <a:latin typeface="+mn-lt"/>
                </a:rPr>
                <a:t>short</a:t>
              </a:r>
            </a:p>
            <a:p>
              <a:r>
                <a:rPr lang="en-US" altLang="zh-CN" sz="1800" dirty="0">
                  <a:latin typeface="+mn-lt"/>
                </a:rPr>
                <a:t>char</a:t>
              </a:r>
            </a:p>
            <a:p>
              <a:r>
                <a:rPr lang="en-US" altLang="zh-CN" sz="1800" dirty="0" err="1">
                  <a:latin typeface="+mn-lt"/>
                </a:rPr>
                <a:t>int</a:t>
              </a:r>
              <a:endParaRPr lang="en-US" altLang="zh-CN" sz="1800" dirty="0">
                <a:latin typeface="+mn-lt"/>
              </a:endParaRPr>
            </a:p>
            <a:p>
              <a:r>
                <a:rPr lang="en-US" altLang="zh-CN" sz="1800" dirty="0">
                  <a:latin typeface="+mn-lt"/>
                </a:rPr>
                <a:t>short</a:t>
              </a:r>
            </a:p>
          </p:txBody>
        </p:sp>
        <p:sp>
          <p:nvSpPr>
            <p:cNvPr id="24" name="右大括号 23"/>
            <p:cNvSpPr/>
            <p:nvPr/>
          </p:nvSpPr>
          <p:spPr bwMode="auto">
            <a:xfrm>
              <a:off x="8676456" y="2293762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0" name="右大括号 29"/>
            <p:cNvSpPr/>
            <p:nvPr/>
          </p:nvSpPr>
          <p:spPr bwMode="auto">
            <a:xfrm>
              <a:off x="8677102" y="3132459"/>
              <a:ext cx="72654" cy="795154"/>
            </a:xfrm>
            <a:prstGeom prst="rightBrace">
              <a:avLst>
                <a:gd name="adj1" fmla="val 37830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AutoShape 5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7944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79512" y="4700464"/>
            <a:ext cx="6552728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为使</a:t>
            </a:r>
            <a:r>
              <a:rPr lang="en-US" altLang="zh-CN" b="1" dirty="0" err="1">
                <a:latin typeface="宋体" pitchFamily="2" charset="-122"/>
              </a:rPr>
              <a:t>ss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b="1" dirty="0" err="1">
                <a:latin typeface="宋体" pitchFamily="2" charset="-122"/>
              </a:rPr>
              <a:t>i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dirty="0">
                <a:latin typeface="宋体" pitchFamily="2" charset="-122"/>
              </a:rPr>
              <a:t>的各元素都能边界对齐，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</a:t>
            </a:r>
            <a:r>
              <a:rPr lang="en-US" altLang="zh-CN" sz="2200" dirty="0" err="1"/>
              <a:t>sizeof</a:t>
            </a:r>
            <a:r>
              <a:rPr lang="en-US" altLang="zh-CN" sz="2200" dirty="0"/>
              <a:t>(ST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＝常数＝</a:t>
            </a:r>
            <a:r>
              <a:rPr lang="en-US" altLang="zh-CN" sz="2200" b="1" dirty="0">
                <a:latin typeface="宋体" pitchFamily="2" charset="-122"/>
              </a:rPr>
              <a:t>            </a:t>
            </a:r>
            <a:r>
              <a:rPr lang="en-US" altLang="zh-CN" sz="1600" b="1" dirty="0">
                <a:latin typeface="宋体" pitchFamily="2" charset="-122"/>
              </a:rPr>
              <a:t>  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   故</a:t>
            </a:r>
            <a:r>
              <a:rPr lang="en-US" altLang="zh-CN" sz="2200" b="1" dirty="0">
                <a:latin typeface="宋体" pitchFamily="2" charset="-122"/>
              </a:rPr>
              <a:t>k</a:t>
            </a:r>
            <a:r>
              <a:rPr lang="zh-CN" altLang="en-US" sz="2200" b="1" dirty="0">
                <a:latin typeface="宋体" pitchFamily="2" charset="-122"/>
              </a:rPr>
              <a:t>＝  </a:t>
            </a:r>
            <a:r>
              <a:rPr lang="en-US" altLang="zh-CN" sz="2200" b="1" dirty="0">
                <a:latin typeface="宋体" pitchFamily="2" charset="-122"/>
              </a:rPr>
              <a:t>                  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195736" y="4322713"/>
            <a:ext cx="223224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204H      208H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94954" y="5596791"/>
            <a:ext cx="4393270" cy="4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200" b="1" dirty="0">
                <a:latin typeface="宋体" pitchFamily="2" charset="-122"/>
              </a:rPr>
              <a:t>208H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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/4</a:t>
            </a:r>
            <a:r>
              <a:rPr lang="en-US" altLang="zh-CN" sz="2200" dirty="0">
                <a:solidFill>
                  <a:srgbClr val="990099"/>
                </a:solidFill>
                <a:latin typeface="宋体" pitchFamily="2" charset="-122"/>
                <a:sym typeface="Symbol"/>
              </a:rPr>
              <a:t></a:t>
            </a:r>
            <a:r>
              <a:rPr lang="en-US" altLang="zh-CN" sz="2200" dirty="0">
                <a:solidFill>
                  <a:srgbClr val="990099"/>
                </a:solidFill>
                <a:latin typeface="+mn-lt"/>
                <a:sym typeface="Symbol"/>
              </a:rPr>
              <a:t>×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  <a:sym typeface="Symbol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20CH</a:t>
            </a: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zh-CN" altLang="en-US" sz="2200" b="1" baseline="-25000" dirty="0"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210H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179389" y="332656"/>
            <a:ext cx="87130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若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zh-CN" b="1" dirty="0">
                <a:latin typeface="+mn-ea"/>
                <a:ea typeface="+mn-ea"/>
              </a:rPr>
              <a:t>按字节编址，数据在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zh-CN" b="1" dirty="0">
                <a:latin typeface="+mn-ea"/>
                <a:ea typeface="+mn-ea"/>
              </a:rPr>
              <a:t>中采用小端、边界对齐方式存放，则</a:t>
            </a:r>
            <a:r>
              <a:rPr lang="en-US" altLang="zh-CN" b="1" dirty="0">
                <a:latin typeface="+mn-ea"/>
                <a:ea typeface="+mn-ea"/>
              </a:rPr>
              <a:t>2005H#</a:t>
            </a:r>
            <a:r>
              <a:rPr lang="zh-CN" altLang="zh-CN" b="1" dirty="0">
                <a:latin typeface="+mn-ea"/>
                <a:ea typeface="+mn-ea"/>
              </a:rPr>
              <a:t>单元可存放机器数</a:t>
            </a:r>
            <a:r>
              <a:rPr lang="en-US" altLang="zh-CN" b="1" dirty="0">
                <a:latin typeface="+mn-ea"/>
                <a:ea typeface="+mn-ea"/>
              </a:rPr>
              <a:t>12345678H</a:t>
            </a:r>
            <a:r>
              <a:rPr lang="zh-CN" altLang="zh-CN" b="1" dirty="0">
                <a:latin typeface="+mn-ea"/>
                <a:ea typeface="+mn-ea"/>
              </a:rPr>
              <a:t>中哪个字节？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79389" y="1268760"/>
            <a:ext cx="61208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解：</a:t>
            </a:r>
            <a:r>
              <a:rPr lang="zh-CN" altLang="en-US" b="1" dirty="0">
                <a:latin typeface="宋体" pitchFamily="2" charset="-122"/>
              </a:rPr>
              <a:t>边界对齐方式存放时，地址</a:t>
            </a:r>
            <a:r>
              <a:rPr lang="en-US" altLang="zh-CN" b="1" dirty="0">
                <a:latin typeface="宋体" pitchFamily="2" charset="-122"/>
              </a:rPr>
              <a:t>N</a:t>
            </a:r>
            <a:r>
              <a:rPr lang="zh-CN" altLang="en-US" b="1" dirty="0">
                <a:latin typeface="宋体" pitchFamily="2" charset="-122"/>
              </a:rPr>
              <a:t>＝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</a:t>
            </a:r>
            <a:r>
              <a:rPr lang="zh-CN" altLang="en-US" b="1" dirty="0">
                <a:latin typeface="宋体" pitchFamily="2" charset="-122"/>
              </a:rPr>
              <a:t>小端方式存放时，</a:t>
            </a:r>
            <a:r>
              <a:rPr lang="en-US" altLang="zh-CN" b="1" dirty="0">
                <a:latin typeface="宋体" pitchFamily="2" charset="-122"/>
              </a:rPr>
              <a:t>2005H</a:t>
            </a:r>
            <a:r>
              <a:rPr lang="zh-CN" altLang="en-US" b="1" dirty="0">
                <a:latin typeface="宋体" pitchFamily="2" charset="-122"/>
              </a:rPr>
              <a:t>存放的是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839468" y="1268760"/>
            <a:ext cx="312502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  <a:sym typeface="Symbol"/>
              </a:rPr>
              <a:t></a:t>
            </a:r>
            <a:r>
              <a:rPr lang="en-US" altLang="zh-CN" b="1" dirty="0">
                <a:latin typeface="宋体" pitchFamily="2" charset="-122"/>
              </a:rPr>
              <a:t>2005H/4</a:t>
            </a:r>
            <a:r>
              <a:rPr lang="en-US" altLang="zh-CN" dirty="0">
                <a:latin typeface="宋体" pitchFamily="2" charset="-122"/>
                <a:sym typeface="Symbol"/>
              </a:rPr>
              <a:t></a:t>
            </a:r>
            <a:r>
              <a:rPr lang="zh-CN" altLang="en-US" b="1" dirty="0">
                <a:latin typeface="宋体" pitchFamily="2" charset="-122"/>
                <a:sym typeface="Symbol"/>
              </a:rPr>
              <a:t>*</a:t>
            </a:r>
            <a:r>
              <a:rPr lang="en-US" altLang="zh-CN" b="1" dirty="0">
                <a:latin typeface="宋体" pitchFamily="2" charset="-122"/>
                <a:sym typeface="Symbol"/>
              </a:rPr>
              <a:t>4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2004H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56H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932040" y="6084004"/>
            <a:ext cx="2896932" cy="369332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1800" b="1" dirty="0">
                <a:latin typeface="宋体" pitchFamily="2" charset="-122"/>
              </a:rPr>
              <a:t>编译程序如何优化？</a:t>
            </a:r>
          </a:p>
        </p:txBody>
      </p:sp>
    </p:spTree>
    <p:extLst>
      <p:ext uri="{BB962C8B-B14F-4D97-AF65-F5344CB8AC3E}">
        <p14:creationId xmlns:p14="http://schemas.microsoft.com/office/powerpoint/2010/main" val="37359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7" grpId="0" animBg="1"/>
      <p:bldP spid="25" grpId="0"/>
      <p:bldP spid="26" grpId="0"/>
      <p:bldP spid="23" grpId="0"/>
      <p:bldP spid="33" grpId="0"/>
      <p:bldP spid="34" grpId="0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sp>
        <p:nvSpPr>
          <p:cNvPr id="3" name="Text Box 35"/>
          <p:cNvSpPr txBox="1">
            <a:spLocks noChangeArrowheads="1"/>
          </p:cNvSpPr>
          <p:nvPr/>
        </p:nvSpPr>
        <p:spPr bwMode="auto">
          <a:xfrm>
            <a:off x="179388" y="413807"/>
            <a:ext cx="8785225" cy="2439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、数据在其他部件中的存放方式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*在指令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中的存放：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数据长度</a:t>
            </a:r>
            <a:r>
              <a:rPr lang="zh-CN" altLang="en-US" sz="2000" b="1" spc="-100" dirty="0">
                <a:latin typeface="宋体" pitchFamily="2" charset="-122"/>
              </a:rPr>
              <a:t>≤数据类型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存放属性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在堆栈中的存放：  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数据长度仅一种</a:t>
            </a:r>
            <a:r>
              <a:rPr lang="en-US" altLang="zh-CN" sz="2000" b="1" dirty="0">
                <a:latin typeface="宋体" pitchFamily="2" charset="-122"/>
              </a:rPr>
              <a:t>[</a:t>
            </a:r>
            <a:r>
              <a:rPr lang="zh-CN" altLang="en-US" sz="2000" b="1" dirty="0">
                <a:latin typeface="宋体" pitchFamily="2" charset="-122"/>
              </a:rPr>
              <a:t>＝机器字长</a:t>
            </a:r>
            <a:r>
              <a:rPr lang="en-US" altLang="zh-CN" sz="2000" b="1" dirty="0">
                <a:latin typeface="宋体" pitchFamily="2" charset="-122"/>
              </a:rPr>
              <a:t>])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←便于实现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存放属性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4" name="Text Box 28"/>
          <p:cNvSpPr txBox="1">
            <a:spLocks noChangeArrowheads="1"/>
          </p:cNvSpPr>
          <p:nvPr/>
        </p:nvSpPr>
        <p:spPr bwMode="auto">
          <a:xfrm>
            <a:off x="2627535" y="2286015"/>
            <a:ext cx="626494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MEM</a:t>
            </a:r>
            <a:r>
              <a:rPr lang="zh-CN" altLang="en-US" b="1" spc="-100" dirty="0">
                <a:latin typeface="宋体" pitchFamily="2" charset="-122"/>
              </a:rPr>
              <a:t>端序、对齐方式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33"/>
          <p:cNvSpPr txBox="1">
            <a:spLocks noChangeArrowheads="1"/>
          </p:cNvSpPr>
          <p:nvPr/>
        </p:nvSpPr>
        <p:spPr bwMode="auto">
          <a:xfrm>
            <a:off x="899592" y="5949280"/>
            <a:ext cx="3672408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4-1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P166—3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4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5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2555651" y="1340768"/>
            <a:ext cx="648084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MEM</a:t>
            </a:r>
            <a:r>
              <a:rPr lang="zh-CN" altLang="en-US" b="1" spc="-100" dirty="0">
                <a:latin typeface="宋体" pitchFamily="2" charset="-122"/>
              </a:rPr>
              <a:t>端序、不对齐方式     </a:t>
            </a:r>
            <a:r>
              <a:rPr lang="zh-CN" altLang="en-US" sz="1800" b="1" spc="-100" dirty="0">
                <a:latin typeface="宋体" pitchFamily="2" charset="-122"/>
              </a:rPr>
              <a:t>←放</a:t>
            </a:r>
            <a:r>
              <a:rPr lang="zh-CN" altLang="en-US" sz="1800" b="1" dirty="0">
                <a:latin typeface="宋体" pitchFamily="2" charset="-122"/>
              </a:rPr>
              <a:t>在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中、指令字长短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0476" y="2781653"/>
            <a:ext cx="8774136" cy="1264962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数据存放方式小结：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05000"/>
              </a:lnSpc>
            </a:pPr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    </a:t>
            </a:r>
            <a:r>
              <a:rPr lang="zh-CN" altLang="en-US" sz="2200" b="1" dirty="0">
                <a:latin typeface="+mn-ea"/>
                <a:ea typeface="+mn-ea"/>
              </a:rPr>
              <a:t>存放方式</a:t>
            </a:r>
            <a:r>
              <a:rPr lang="zh-CN" altLang="en-US" sz="2200" dirty="0">
                <a:latin typeface="+mn-ea"/>
                <a:ea typeface="+mn-ea"/>
              </a:rPr>
              <a:t>┬</a:t>
            </a:r>
            <a:r>
              <a:rPr lang="zh-CN" altLang="en-US" sz="2200" b="1" dirty="0">
                <a:latin typeface="+mn-ea"/>
                <a:ea typeface="+mn-ea"/>
              </a:rPr>
              <a:t>→</a:t>
            </a:r>
            <a:r>
              <a:rPr lang="zh-CN" altLang="en-US" sz="2200" b="1" dirty="0">
                <a:latin typeface="+mn-ea"/>
              </a:rPr>
              <a:t>数据地址的</a:t>
            </a:r>
            <a:r>
              <a:rPr lang="zh-CN" altLang="en-US" sz="2200" b="1" u="sng" dirty="0">
                <a:latin typeface="+mn-ea"/>
              </a:rPr>
              <a:t>组成</a:t>
            </a:r>
            <a:r>
              <a:rPr lang="zh-CN" altLang="en-US" sz="2200" b="1" dirty="0">
                <a:latin typeface="宋体" pitchFamily="2" charset="-122"/>
              </a:rPr>
              <a:t>            </a:t>
            </a:r>
            <a:r>
              <a:rPr lang="zh-CN" altLang="en-US" sz="1800" b="1" dirty="0">
                <a:latin typeface="宋体" pitchFamily="2" charset="-122"/>
              </a:rPr>
              <a:t>←地址的编码下一节讲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200" dirty="0">
                <a:latin typeface="+mn-ea"/>
                <a:ea typeface="+mn-ea"/>
              </a:rPr>
              <a:t>             </a:t>
            </a:r>
            <a:r>
              <a:rPr lang="zh-CN" altLang="en-US" sz="2200" spc="200" dirty="0">
                <a:latin typeface="+mn-ea"/>
                <a:ea typeface="+mn-ea"/>
              </a:rPr>
              <a:t> </a:t>
            </a:r>
            <a:r>
              <a:rPr lang="zh-CN" altLang="en-US" sz="2200" dirty="0">
                <a:latin typeface="+mn-ea"/>
                <a:ea typeface="+mn-ea"/>
              </a:rPr>
              <a:t>└</a:t>
            </a:r>
            <a:r>
              <a:rPr lang="zh-CN" altLang="en-US" sz="2200" b="1" dirty="0">
                <a:latin typeface="+mn-ea"/>
              </a:rPr>
              <a:t>→存</a:t>
            </a:r>
            <a:r>
              <a:rPr lang="en-US" altLang="zh-CN" sz="2200" b="1" dirty="0">
                <a:latin typeface="+mn-ea"/>
              </a:rPr>
              <a:t>/</a:t>
            </a:r>
            <a:r>
              <a:rPr lang="zh-CN" altLang="en-US" sz="2200" b="1" dirty="0">
                <a:latin typeface="+mn-ea"/>
              </a:rPr>
              <a:t>取操作的组织</a:t>
            </a:r>
            <a:endParaRPr lang="en-US" altLang="zh-CN" sz="2200" b="1" dirty="0"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47380"/>
              </p:ext>
            </p:extLst>
          </p:nvPr>
        </p:nvGraphicFramePr>
        <p:xfrm>
          <a:off x="539552" y="3978840"/>
          <a:ext cx="8208912" cy="197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存放部件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存放方式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数据地址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rgbClr val="FF3399"/>
                          </a:solidFill>
                          <a:latin typeface="+mn-ea"/>
                          <a:ea typeface="+mn-ea"/>
                        </a:rPr>
                        <a:t>长度表示</a:t>
                      </a: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全部、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低端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部分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0800" marB="1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操作码指明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大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 对齐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最小的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单元地址</a:t>
                      </a:r>
                      <a:endParaRPr lang="en-US" altLang="zh-CN" sz="2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指令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对齐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否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堆栈</a:t>
                      </a: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端序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同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MEM)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对齐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是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机器字长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6588224" y="990564"/>
            <a:ext cx="2268227" cy="287339"/>
            <a:chOff x="5112036" y="-315416"/>
            <a:chExt cx="2268227" cy="287339"/>
          </a:xfrm>
        </p:grpSpPr>
        <p:sp>
          <p:nvSpPr>
            <p:cNvPr id="10" name="Text Box 278"/>
            <p:cNvSpPr txBox="1">
              <a:spLocks noChangeArrowheads="1"/>
            </p:cNvSpPr>
            <p:nvPr/>
          </p:nvSpPr>
          <p:spPr bwMode="auto">
            <a:xfrm>
              <a:off x="5112036" y="-315415"/>
              <a:ext cx="756108" cy="28733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OPi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11" name="Text Box 280"/>
            <p:cNvSpPr txBox="1">
              <a:spLocks noChangeArrowheads="1"/>
            </p:cNvSpPr>
            <p:nvPr/>
          </p:nvSpPr>
          <p:spPr bwMode="auto">
            <a:xfrm>
              <a:off x="5868145" y="-315416"/>
              <a:ext cx="504055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" name="Text Box 280"/>
            <p:cNvSpPr txBox="1">
              <a:spLocks noChangeArrowheads="1"/>
            </p:cNvSpPr>
            <p:nvPr/>
          </p:nvSpPr>
          <p:spPr bwMode="auto">
            <a:xfrm>
              <a:off x="6372200" y="-315416"/>
              <a:ext cx="1008063" cy="28733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</p:grpSp>
      <p:sp>
        <p:nvSpPr>
          <p:cNvPr id="15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  <p:extLst>
      <p:ext uri="{BB962C8B-B14F-4D97-AF65-F5344CB8AC3E}">
        <p14:creationId xmlns:p14="http://schemas.microsoft.com/office/powerpoint/2010/main" val="38214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3122-01E2-4AFE-8407-D6ACFC4EE3B4}" type="slidenum">
              <a:rPr lang="en-US" altLang="zh-CN"/>
              <a:pPr/>
              <a:t>23</a:t>
            </a:fld>
            <a:endParaRPr lang="en-US" altLang="zh-CN" dirty="0"/>
          </a:p>
        </p:txBody>
      </p:sp>
      <p:sp>
        <p:nvSpPr>
          <p:cNvPr id="13" name="Text Box 111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§4.3 </a:t>
            </a:r>
            <a:r>
              <a:rPr lang="zh-CN" altLang="en-US" sz="2800" b="1" dirty="0">
                <a:latin typeface="宋体" pitchFamily="2" charset="-122"/>
              </a:rPr>
              <a:t>寻址方式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44761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寻址方式：</a:t>
            </a:r>
            <a:r>
              <a:rPr lang="zh-CN" altLang="en-US" b="1" dirty="0">
                <a:latin typeface="宋体" pitchFamily="2" charset="-122"/>
              </a:rPr>
              <a:t>指根据</a:t>
            </a:r>
            <a:r>
              <a:rPr lang="zh-CN" altLang="en-US" b="1" u="sng" dirty="0">
                <a:latin typeface="宋体" pitchFamily="2" charset="-122"/>
              </a:rPr>
              <a:t>地址码</a:t>
            </a:r>
            <a:r>
              <a:rPr lang="zh-CN" altLang="en-US" b="1" dirty="0">
                <a:latin typeface="宋体" pitchFamily="2" charset="-122"/>
              </a:rPr>
              <a:t>形成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指令地址的方法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地址编码的逆方式，即地址＝</a:t>
            </a:r>
            <a:r>
              <a:rPr lang="en-US" altLang="zh-CN" b="1" i="1" dirty="0"/>
              <a:t>f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地址码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目标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缩短</a:t>
            </a:r>
            <a:r>
              <a:rPr lang="zh-CN" altLang="en-US" b="1" dirty="0">
                <a:latin typeface="宋体" pitchFamily="2" charset="-122"/>
              </a:rPr>
              <a:t>地址码长度，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方便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编译程序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形成</a:t>
            </a:r>
            <a:r>
              <a:rPr lang="zh-CN" altLang="en-US" b="1" dirty="0">
                <a:latin typeface="宋体" pitchFamily="2" charset="-122"/>
              </a:rPr>
              <a:t>地址码</a:t>
            </a:r>
            <a:endParaRPr lang="en-US" altLang="zh-CN" b="1" dirty="0">
              <a:latin typeface="宋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123727" y="3723280"/>
            <a:ext cx="5544617" cy="59514"/>
            <a:chOff x="1619672" y="2980973"/>
            <a:chExt cx="5544617" cy="72011"/>
          </a:xfrm>
        </p:grpSpPr>
        <p:sp>
          <p:nvSpPr>
            <p:cNvPr id="18" name="右大括号 17"/>
            <p:cNvSpPr/>
            <p:nvPr/>
          </p:nvSpPr>
          <p:spPr bwMode="auto">
            <a:xfrm rot="5400000">
              <a:off x="3023826" y="1576819"/>
              <a:ext cx="72011" cy="2880320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右大括号 18"/>
            <p:cNvSpPr/>
            <p:nvPr/>
          </p:nvSpPr>
          <p:spPr bwMode="auto">
            <a:xfrm rot="5400000">
              <a:off x="6012160" y="1900855"/>
              <a:ext cx="72009" cy="2232248"/>
            </a:xfrm>
            <a:prstGeom prst="rightBrace">
              <a:avLst>
                <a:gd name="adj1" fmla="val 53102"/>
                <a:gd name="adj2" fmla="val 50000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地址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200" b="1" dirty="0">
                <a:latin typeface="+mn-ea"/>
                <a:ea typeface="+mn-ea"/>
              </a:rPr>
              <a:t>地址码的相互转换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，编码方式的应用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79388" y="2828747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*OPD/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指令的存放部件：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OPD— </a:t>
            </a:r>
            <a:r>
              <a:rPr lang="zh-CN" altLang="en-US" b="1" dirty="0">
                <a:latin typeface="宋体" pitchFamily="2" charset="-122"/>
              </a:rPr>
              <a:t>寄存器、存储器、外设，指令寄存器、堆栈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按地址访问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常独立编址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          不按地址访问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存储器                     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zh-CN" altLang="en-US" sz="1800" b="1" dirty="0">
                <a:latin typeface="宋体" pitchFamily="2" charset="-122"/>
              </a:rPr>
              <a:t>存储程序工作方式要求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179512" y="4509120"/>
            <a:ext cx="87851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指令中的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MEM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地址：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有效地址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(EA)—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u="sng" dirty="0">
                <a:latin typeface="宋体" pitchFamily="2" charset="-122"/>
              </a:rPr>
              <a:t>根据地址码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形成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逻辑地址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形式地址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</a:t>
            </a:r>
            <a:r>
              <a:rPr lang="zh-CN" altLang="en-US" b="1" u="sng" dirty="0">
                <a:latin typeface="宋体" pitchFamily="2" charset="-122"/>
              </a:rPr>
              <a:t>地址码中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所含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部分地址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516A3-4366-4A0D-AFCA-094492B3F6B3}" type="slidenum">
              <a:rPr lang="en-US" altLang="zh-CN"/>
              <a:pPr/>
              <a:t>24</a:t>
            </a:fld>
            <a:endParaRPr lang="en-US" altLang="zh-CN" dirty="0"/>
          </a:p>
        </p:txBody>
      </p:sp>
      <p:sp>
        <p:nvSpPr>
          <p:cNvPr id="15" name="AutoShape 8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Text Box 106"/>
          <p:cNvSpPr txBox="1">
            <a:spLocks noChangeArrowheads="1"/>
          </p:cNvSpPr>
          <p:nvPr/>
        </p:nvSpPr>
        <p:spPr bwMode="auto">
          <a:xfrm>
            <a:off x="215391" y="334293"/>
            <a:ext cx="8317049" cy="52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、指令寻址方式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指令的寻址方法：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8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*指令的寻址方式：</a:t>
            </a: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下条指令地址的形成：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基于程序执行过程的实现方案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寻址方式的识别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顺序寻址：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  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跳跃寻址：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下条指令地址的形成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18" name="Text Box 107"/>
          <p:cNvSpPr txBox="1">
            <a:spLocks noChangeArrowheads="1"/>
          </p:cNvSpPr>
          <p:nvPr/>
        </p:nvSpPr>
        <p:spPr bwMode="auto">
          <a:xfrm>
            <a:off x="179388" y="1268760"/>
            <a:ext cx="88201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顺序寻址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下条指令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，</a:t>
            </a:r>
            <a:r>
              <a:rPr lang="zh-CN" altLang="en-US" b="1" dirty="0">
                <a:latin typeface="宋体" pitchFamily="2" charset="-122"/>
              </a:rPr>
              <a:t>适于</a:t>
            </a:r>
            <a:r>
              <a:rPr lang="zh-CN" altLang="en-US" b="1" u="sng" dirty="0">
                <a:latin typeface="宋体" pitchFamily="2" charset="-122"/>
              </a:rPr>
              <a:t>顺序型</a:t>
            </a:r>
            <a:r>
              <a:rPr lang="zh-CN" altLang="en-US" b="1" dirty="0">
                <a:latin typeface="宋体" pitchFamily="2" charset="-122"/>
              </a:rPr>
              <a:t>指令</a:t>
            </a:r>
            <a:endParaRPr lang="en-US" altLang="zh-CN" b="1" dirty="0">
              <a:latin typeface="+mn-ea"/>
              <a:ea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+mn-ea"/>
                <a:ea typeface="+mn-ea"/>
                <a:cs typeface="Arial Unicode MS" pitchFamily="34" charset="-122"/>
              </a:rPr>
              <a:t>         表示：</a:t>
            </a:r>
            <a:r>
              <a:rPr lang="zh-CN" altLang="en-US" b="1" u="sng" dirty="0">
                <a:latin typeface="+mn-ea"/>
                <a:ea typeface="+mn-ea"/>
                <a:cs typeface="Arial Unicode MS" pitchFamily="34" charset="-122"/>
              </a:rPr>
              <a:t>均隐式</a:t>
            </a:r>
            <a:r>
              <a:rPr lang="zh-CN" altLang="en-US" b="1" dirty="0">
                <a:latin typeface="+mn-ea"/>
                <a:ea typeface="+mn-ea"/>
                <a:cs typeface="Arial Unicode MS" pitchFamily="34" charset="-122"/>
              </a:rPr>
              <a:t>表示  </a:t>
            </a:r>
            <a:r>
              <a:rPr lang="en-US" altLang="zh-CN" sz="2000" b="1" dirty="0">
                <a:latin typeface="+mn-ea"/>
                <a:ea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+mn-ea"/>
                <a:ea typeface="+mn-ea"/>
                <a:cs typeface="Arial Unicode MS" pitchFamily="34" charset="-122"/>
              </a:rPr>
              <a:t>∵形成方法</a:t>
            </a:r>
            <a:r>
              <a:rPr lang="zh-CN" altLang="en-US" sz="2000" b="1" dirty="0">
                <a:latin typeface="+mn-ea"/>
                <a:ea typeface="+mn-ea"/>
              </a:rPr>
              <a:t>与指令内容无关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跳跃寻址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                  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spc="-50" dirty="0">
                <a:latin typeface="宋体" pitchFamily="2" charset="-122"/>
              </a:rPr>
              <a:t>适于</a:t>
            </a:r>
            <a:r>
              <a:rPr lang="zh-CN" altLang="en-US" b="1" u="sng" spc="-50" dirty="0">
                <a:latin typeface="宋体" pitchFamily="2" charset="-122"/>
              </a:rPr>
              <a:t>转移型</a:t>
            </a:r>
            <a:r>
              <a:rPr lang="zh-CN" altLang="en-US" b="1" spc="-50" dirty="0">
                <a:latin typeface="宋体" pitchFamily="2" charset="-122"/>
              </a:rPr>
              <a:t>指令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  <a:ea typeface="+mn-ea"/>
              </a:rPr>
              <a:t>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  <a:ea typeface="+mn-ea"/>
              </a:rPr>
              <a:t>表示：</a:t>
            </a:r>
            <a:endParaRPr lang="zh-CN" altLang="en-US" sz="2000" b="1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19" name="Text Box 108"/>
          <p:cNvSpPr txBox="1">
            <a:spLocks noChangeArrowheads="1"/>
          </p:cNvSpPr>
          <p:nvPr/>
        </p:nvSpPr>
        <p:spPr bwMode="auto">
          <a:xfrm>
            <a:off x="2483644" y="2197313"/>
            <a:ext cx="576076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下条指令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地址码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+mn-ea"/>
                <a:cs typeface="Arial Unicode MS" pitchFamily="34" charset="-122"/>
              </a:rPr>
              <a:t>，</a:t>
            </a:r>
            <a:endParaRPr lang="en-US" altLang="zh-CN" b="1" dirty="0">
              <a:latin typeface="+mn-ea"/>
              <a:cs typeface="Arial Unicode MS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dirty="0">
                <a:latin typeface="+mn-ea"/>
                <a:cs typeface="Arial Unicode MS" pitchFamily="34" charset="-122"/>
              </a:rPr>
              <a:t>常显式</a:t>
            </a:r>
            <a:r>
              <a:rPr lang="zh-CN" altLang="en-US" b="1" dirty="0">
                <a:latin typeface="+mn-ea"/>
                <a:cs typeface="Arial Unicode MS" pitchFamily="34" charset="-122"/>
              </a:rPr>
              <a:t>表示  </a:t>
            </a:r>
            <a:r>
              <a:rPr lang="en-US" altLang="zh-CN" sz="2000" b="1" dirty="0">
                <a:latin typeface="+mn-ea"/>
                <a:cs typeface="Arial Unicode MS" pitchFamily="34" charset="-122"/>
              </a:rPr>
              <a:t>(</a:t>
            </a:r>
            <a:r>
              <a:rPr lang="zh-CN" altLang="en-US" sz="2000" b="1" dirty="0">
                <a:latin typeface="+mn-ea"/>
                <a:cs typeface="Arial Unicode MS" pitchFamily="34" charset="-122"/>
              </a:rPr>
              <a:t>∵形</a:t>
            </a:r>
            <a:r>
              <a:rPr lang="zh-CN" altLang="en-US" sz="2000" b="1" spc="-50" dirty="0">
                <a:latin typeface="+mn-ea"/>
                <a:cs typeface="Arial Unicode MS" pitchFamily="34" charset="-122"/>
              </a:rPr>
              <a:t>成方法</a:t>
            </a:r>
            <a:r>
              <a:rPr lang="en-US" altLang="zh-CN" sz="2000" b="1" spc="-50" dirty="0">
                <a:latin typeface="+mn-lt"/>
                <a:cs typeface="Arial Unicode MS" pitchFamily="34" charset="-122"/>
              </a:rPr>
              <a:t> </a:t>
            </a:r>
            <a:r>
              <a:rPr lang="en-US" altLang="zh-CN" sz="2000" b="1" i="1" spc="-50" dirty="0">
                <a:latin typeface="+mn-lt"/>
              </a:rPr>
              <a:t>f</a:t>
            </a:r>
            <a:r>
              <a:rPr lang="en-US" altLang="zh-CN" sz="2000" b="1" i="1" spc="-50" baseline="-25000" dirty="0">
                <a:latin typeface="+mn-lt"/>
              </a:rPr>
              <a:t> </a:t>
            </a:r>
            <a:r>
              <a:rPr lang="zh-CN" altLang="en-US" sz="2000" b="1" spc="-50" dirty="0">
                <a:latin typeface="宋体" pitchFamily="2" charset="-122"/>
              </a:rPr>
              <a:t>与指令内容有关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</a:p>
        </p:txBody>
      </p:sp>
      <p:cxnSp>
        <p:nvCxnSpPr>
          <p:cNvPr id="20" name="直接箭头连接符 19"/>
          <p:cNvCxnSpPr/>
          <p:nvPr/>
        </p:nvCxnSpPr>
        <p:spPr bwMode="auto">
          <a:xfrm flipH="1" flipV="1">
            <a:off x="5220072" y="2644463"/>
            <a:ext cx="1296144" cy="1800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  <p:sp>
        <p:nvSpPr>
          <p:cNvPr id="21" name="Text Box 107"/>
          <p:cNvSpPr txBox="1">
            <a:spLocks noChangeArrowheads="1"/>
          </p:cNvSpPr>
          <p:nvPr/>
        </p:nvSpPr>
        <p:spPr bwMode="auto">
          <a:xfrm>
            <a:off x="3131839" y="3163034"/>
            <a:ext cx="57956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有隐含、直接、相对等    </a:t>
            </a:r>
            <a:r>
              <a:rPr lang="zh-CN" altLang="en-US" sz="1800" b="1" dirty="0">
                <a:latin typeface="宋体" pitchFamily="2" charset="-122"/>
              </a:rPr>
              <a:t>←数据寻址中讨论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2" name="Text Box 107"/>
          <p:cNvSpPr txBox="1">
            <a:spLocks noChangeArrowheads="1"/>
          </p:cNvSpPr>
          <p:nvPr/>
        </p:nvSpPr>
        <p:spPr bwMode="auto">
          <a:xfrm>
            <a:off x="1331640" y="4077072"/>
            <a:ext cx="7523851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无需识别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指令译码时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通过</a:t>
            </a:r>
            <a:r>
              <a:rPr lang="zh-CN" altLang="en-US" sz="1800" b="1" u="sng" dirty="0">
                <a:latin typeface="宋体" pitchFamily="2" charset="-122"/>
              </a:rPr>
              <a:t>操作码</a:t>
            </a:r>
            <a:r>
              <a:rPr lang="zh-CN" altLang="en-US" sz="1800" b="1" dirty="0">
                <a:latin typeface="宋体" pitchFamily="2" charset="-122"/>
              </a:rPr>
              <a:t>约定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spc="-100" dirty="0">
                <a:latin typeface="宋体" pitchFamily="2" charset="-122"/>
              </a:rPr>
              <a:t>取指令</a:t>
            </a:r>
            <a:r>
              <a:rPr lang="zh-CN" altLang="en-US" b="1" spc="-100" dirty="0">
                <a:latin typeface="宋体" pitchFamily="2" charset="-122"/>
              </a:rPr>
              <a:t>时， 实现</a:t>
            </a:r>
            <a:r>
              <a:rPr lang="en-US" altLang="zh-CN" b="1" spc="-100" dirty="0">
                <a:latin typeface="宋体" pitchFamily="2" charset="-122"/>
              </a:rPr>
              <a:t>PC</a:t>
            </a:r>
            <a:r>
              <a:rPr lang="zh-CN" altLang="en-US" b="1" spc="-100" dirty="0">
                <a:latin typeface="宋体" pitchFamily="2" charset="-122"/>
              </a:rPr>
              <a:t>←</a:t>
            </a:r>
            <a:r>
              <a:rPr lang="en-US" altLang="zh-CN" b="1" spc="-100" dirty="0">
                <a:latin typeface="宋体" pitchFamily="2" charset="-122"/>
              </a:rPr>
              <a:t>(PC)</a:t>
            </a:r>
            <a:r>
              <a:rPr lang="zh-CN" altLang="en-US" b="1" spc="-100" dirty="0">
                <a:latin typeface="宋体" pitchFamily="2" charset="-122"/>
              </a:rPr>
              <a:t>＋</a:t>
            </a:r>
            <a:r>
              <a:rPr lang="en-US" altLang="zh-CN" spc="-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spc="-100" dirty="0">
                <a:latin typeface="宋体" pitchFamily="2" charset="-122"/>
              </a:rPr>
              <a:t>1</a:t>
            </a:r>
            <a:r>
              <a:rPr lang="en-US" altLang="zh-CN" spc="-1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spc="-100" dirty="0">
                <a:latin typeface="宋体" pitchFamily="2" charset="-122"/>
              </a:rPr>
              <a:t>；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u="sng" spc="-100" dirty="0">
                <a:latin typeface="宋体" pitchFamily="2" charset="-122"/>
              </a:rPr>
              <a:t>执行指令</a:t>
            </a:r>
            <a:r>
              <a:rPr lang="zh-CN" altLang="en-US" b="1" spc="-100" dirty="0">
                <a:latin typeface="宋体" pitchFamily="2" charset="-122"/>
              </a:rPr>
              <a:t>时，若为跳跃寻址，则实现</a:t>
            </a:r>
            <a:r>
              <a:rPr lang="en-US" altLang="zh-CN" b="1" spc="-100" dirty="0">
                <a:latin typeface="宋体" pitchFamily="2" charset="-122"/>
              </a:rPr>
              <a:t>PC</a:t>
            </a:r>
            <a:r>
              <a:rPr lang="zh-CN" altLang="en-US" b="1" spc="-100" dirty="0">
                <a:latin typeface="宋体" pitchFamily="2" charset="-122"/>
              </a:rPr>
              <a:t>←</a:t>
            </a:r>
            <a:r>
              <a:rPr lang="en-US" altLang="zh-CN" b="1" i="1" dirty="0"/>
              <a:t> f</a:t>
            </a:r>
            <a:r>
              <a:rPr lang="en-US" altLang="zh-CN" b="1" spc="-100" dirty="0">
                <a:latin typeface="宋体" pitchFamily="2" charset="-122"/>
              </a:rPr>
              <a:t>(</a:t>
            </a:r>
            <a:r>
              <a:rPr lang="zh-CN" altLang="en-US" b="1" spc="-100" dirty="0">
                <a:latin typeface="宋体" pitchFamily="2" charset="-122"/>
              </a:rPr>
              <a:t>地址码</a:t>
            </a:r>
            <a:r>
              <a:rPr lang="en-US" altLang="zh-CN" b="1" spc="-100" dirty="0">
                <a:latin typeface="宋体" pitchFamily="2" charset="-122"/>
              </a:rPr>
              <a:t>)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23" name="AutoShape 38"/>
          <p:cNvSpPr>
            <a:spLocks/>
          </p:cNvSpPr>
          <p:nvPr/>
        </p:nvSpPr>
        <p:spPr bwMode="auto">
          <a:xfrm>
            <a:off x="5954605" y="980760"/>
            <a:ext cx="2433819" cy="288000"/>
          </a:xfrm>
          <a:prstGeom prst="borderCallout2">
            <a:avLst>
              <a:gd name="adj1" fmla="val 52098"/>
              <a:gd name="adj2" fmla="val 387"/>
              <a:gd name="adj3" fmla="val 50737"/>
              <a:gd name="adj4" fmla="val -7152"/>
              <a:gd name="adj5" fmla="val 134173"/>
              <a:gd name="adj6" fmla="val -1497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指令字所占</a:t>
            </a:r>
            <a:r>
              <a:rPr lang="en-US" altLang="zh-CN" sz="1800" b="1" dirty="0">
                <a:latin typeface="宋体" pitchFamily="2" charset="-122"/>
              </a:rPr>
              <a:t>MEM</a:t>
            </a:r>
            <a:r>
              <a:rPr lang="zh-CN" altLang="en-US" sz="1800" b="1" dirty="0">
                <a:latin typeface="宋体" pitchFamily="2" charset="-122"/>
              </a:rPr>
              <a:t>单元数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68144" y="5085184"/>
            <a:ext cx="3168352" cy="540000"/>
            <a:chOff x="3275856" y="-224991"/>
            <a:chExt cx="3168352" cy="540000"/>
          </a:xfrm>
        </p:grpSpPr>
        <p:sp>
          <p:nvSpPr>
            <p:cNvPr id="26" name="矩形 25"/>
            <p:cNvSpPr/>
            <p:nvPr/>
          </p:nvSpPr>
          <p:spPr bwMode="auto">
            <a:xfrm>
              <a:off x="3275856" y="-224991"/>
              <a:ext cx="3168352" cy="5400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" name="Text Box 311"/>
            <p:cNvSpPr txBox="1">
              <a:spLocks noChangeArrowheads="1"/>
            </p:cNvSpPr>
            <p:nvPr/>
          </p:nvSpPr>
          <p:spPr bwMode="auto">
            <a:xfrm>
              <a:off x="3419873" y="-171399"/>
              <a:ext cx="619293" cy="216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取指令</a:t>
              </a:r>
            </a:p>
          </p:txBody>
        </p:sp>
        <p:sp>
          <p:nvSpPr>
            <p:cNvPr id="28" name="Text Box 314"/>
            <p:cNvSpPr txBox="1">
              <a:spLocks noChangeArrowheads="1"/>
            </p:cNvSpPr>
            <p:nvPr/>
          </p:nvSpPr>
          <p:spPr bwMode="auto">
            <a:xfrm>
              <a:off x="4211959" y="-171399"/>
              <a:ext cx="792089" cy="21600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分析指令</a:t>
              </a:r>
            </a:p>
          </p:txBody>
        </p:sp>
        <p:sp>
          <p:nvSpPr>
            <p:cNvPr id="29" name="Text Box 316"/>
            <p:cNvSpPr txBox="1">
              <a:spLocks noChangeArrowheads="1"/>
            </p:cNvSpPr>
            <p:nvPr/>
          </p:nvSpPr>
          <p:spPr bwMode="auto">
            <a:xfrm>
              <a:off x="5148064" y="-171399"/>
              <a:ext cx="1187624" cy="216000"/>
            </a:xfrm>
            <a:prstGeom prst="rect">
              <a:avLst/>
            </a:prstGeom>
            <a:solidFill>
              <a:srgbClr val="FFCC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400" b="1" dirty="0">
                  <a:latin typeface="宋体" pitchFamily="2" charset="-122"/>
                </a:rPr>
                <a:t>执行指令</a:t>
              </a:r>
            </a:p>
          </p:txBody>
        </p:sp>
        <p:cxnSp>
          <p:nvCxnSpPr>
            <p:cNvPr id="30" name="直接箭头连接符 29"/>
            <p:cNvCxnSpPr>
              <a:stCxn id="27" idx="3"/>
              <a:endCxn id="28" idx="1"/>
            </p:cNvCxnSpPr>
            <p:nvPr/>
          </p:nvCxnSpPr>
          <p:spPr bwMode="auto">
            <a:xfrm>
              <a:off x="4039166" y="-63399"/>
              <a:ext cx="172793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直接箭头连接符 30"/>
            <p:cNvCxnSpPr>
              <a:stCxn id="28" idx="3"/>
              <a:endCxn id="29" idx="1"/>
            </p:cNvCxnSpPr>
            <p:nvPr/>
          </p:nvCxnSpPr>
          <p:spPr bwMode="auto">
            <a:xfrm>
              <a:off x="5004048" y="-63399"/>
              <a:ext cx="144016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 Box 316"/>
            <p:cNvSpPr txBox="1">
              <a:spLocks noChangeArrowheads="1"/>
            </p:cNvSpPr>
            <p:nvPr/>
          </p:nvSpPr>
          <p:spPr bwMode="auto">
            <a:xfrm>
              <a:off x="3635896" y="68121"/>
              <a:ext cx="1188132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rgbClr val="FF33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>
                  <a:latin typeface="宋体" pitchFamily="2" charset="-122"/>
                </a:rPr>
                <a:t>PC</a:t>
              </a:r>
              <a:r>
                <a:rPr lang="zh-CN" altLang="en-US" sz="1400" b="1" dirty="0">
                  <a:latin typeface="宋体" pitchFamily="2" charset="-122"/>
                </a:rPr>
                <a:t>←</a:t>
              </a:r>
              <a:r>
                <a:rPr lang="en-US" altLang="zh-CN" sz="1400" b="1" dirty="0">
                  <a:latin typeface="宋体" pitchFamily="2" charset="-122"/>
                </a:rPr>
                <a:t>(PC)</a:t>
              </a:r>
              <a:r>
                <a:rPr lang="zh-CN" altLang="en-US" sz="1400" b="1" dirty="0">
                  <a:latin typeface="宋体" pitchFamily="2" charset="-122"/>
                </a:rPr>
                <a:t>＋</a:t>
              </a:r>
              <a:r>
                <a:rPr lang="en-US" altLang="zh-CN" sz="14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“</a:t>
              </a:r>
              <a:r>
                <a:rPr lang="en-US" altLang="zh-CN" sz="1400" b="1" dirty="0">
                  <a:latin typeface="宋体" pitchFamily="2" charset="-122"/>
                </a:rPr>
                <a:t>1</a:t>
              </a:r>
              <a:r>
                <a:rPr lang="en-US" altLang="zh-CN" sz="1400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”</a:t>
              </a:r>
              <a:endParaRPr lang="zh-CN" altLang="en-US" sz="14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33" name="Text Box 316"/>
            <p:cNvSpPr txBox="1">
              <a:spLocks noChangeArrowheads="1"/>
            </p:cNvSpPr>
            <p:nvPr/>
          </p:nvSpPr>
          <p:spPr bwMode="auto">
            <a:xfrm>
              <a:off x="5148064" y="68121"/>
              <a:ext cx="1187624" cy="216000"/>
            </a:xfrm>
            <a:prstGeom prst="rect">
              <a:avLst/>
            </a:prstGeom>
            <a:solidFill>
              <a:srgbClr val="CCCCFF"/>
            </a:solidFill>
            <a:ln w="15875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400" b="1" dirty="0">
                  <a:latin typeface="宋体" pitchFamily="2" charset="-122"/>
                </a:rPr>
                <a:t>PC</a:t>
              </a:r>
              <a:r>
                <a:rPr lang="zh-CN" altLang="en-US" sz="1400" b="1" dirty="0">
                  <a:latin typeface="宋体" pitchFamily="2" charset="-122"/>
                </a:rPr>
                <a:t>←计算结果</a:t>
              </a:r>
            </a:p>
          </p:txBody>
        </p:sp>
        <p:cxnSp>
          <p:nvCxnSpPr>
            <p:cNvPr id="34" name="直接箭头连接符 27"/>
            <p:cNvCxnSpPr>
              <a:stCxn id="29" idx="3"/>
              <a:endCxn id="27" idx="1"/>
            </p:cNvCxnSpPr>
            <p:nvPr/>
          </p:nvCxnSpPr>
          <p:spPr bwMode="auto">
            <a:xfrm flipH="1">
              <a:off x="3419873" y="-63399"/>
              <a:ext cx="2915815" cy="12700"/>
            </a:xfrm>
            <a:prstGeom prst="bentConnector5">
              <a:avLst>
                <a:gd name="adj1" fmla="val -5749"/>
                <a:gd name="adj2" fmla="val 3670394"/>
                <a:gd name="adj3" fmla="val 10784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13" name="Text Box 29"/>
          <p:cNvSpPr txBox="1">
            <a:spLocks noChangeArrowheads="1"/>
          </p:cNvSpPr>
          <p:nvPr/>
        </p:nvSpPr>
        <p:spPr bwMode="auto">
          <a:xfrm>
            <a:off x="179388" y="257280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立即寻址方式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Immediate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本身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不是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地址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95634" name="Text Box 50"/>
          <p:cNvSpPr txBox="1">
            <a:spLocks noChangeArrowheads="1"/>
          </p:cNvSpPr>
          <p:nvPr/>
        </p:nvSpPr>
        <p:spPr bwMode="auto">
          <a:xfrm>
            <a:off x="179388" y="437282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Register A</a:t>
            </a:r>
            <a:r>
              <a:rPr lang="en-US" altLang="zh-CN" sz="2000" dirty="0">
                <a:solidFill>
                  <a:srgbClr val="FF3399"/>
                </a:solidFill>
              </a:rPr>
              <a:t>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数据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中，地址参数为数据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</a:t>
            </a:r>
          </a:p>
        </p:txBody>
      </p:sp>
      <p:grpSp>
        <p:nvGrpSpPr>
          <p:cNvPr id="195667" name="Group 83"/>
          <p:cNvGrpSpPr>
            <a:grpSpLocks/>
          </p:cNvGrpSpPr>
          <p:nvPr/>
        </p:nvGrpSpPr>
        <p:grpSpPr bwMode="auto">
          <a:xfrm>
            <a:off x="1331640" y="3580666"/>
            <a:ext cx="2951164" cy="792162"/>
            <a:chOff x="930" y="2251"/>
            <a:chExt cx="1859" cy="499"/>
          </a:xfrm>
        </p:grpSpPr>
        <p:sp>
          <p:nvSpPr>
            <p:cNvPr id="195617" name="Text Box 33"/>
            <p:cNvSpPr txBox="1">
              <a:spLocks noChangeArrowheads="1"/>
            </p:cNvSpPr>
            <p:nvPr/>
          </p:nvSpPr>
          <p:spPr bwMode="auto">
            <a:xfrm>
              <a:off x="1565" y="2251"/>
              <a:ext cx="1224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F1     </a:t>
              </a:r>
              <a:r>
                <a:rPr lang="en-US" altLang="zh-CN" sz="2000" b="1" dirty="0" err="1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15" name="Text Box 31"/>
            <p:cNvSpPr txBox="1">
              <a:spLocks noChangeArrowheads="1"/>
            </p:cNvSpPr>
            <p:nvPr/>
          </p:nvSpPr>
          <p:spPr bwMode="auto">
            <a:xfrm>
              <a:off x="930" y="2251"/>
              <a:ext cx="635" cy="227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95616" name="Line 32"/>
            <p:cNvSpPr>
              <a:spLocks noChangeShapeType="1"/>
            </p:cNvSpPr>
            <p:nvPr/>
          </p:nvSpPr>
          <p:spPr bwMode="auto">
            <a:xfrm>
              <a:off x="1791" y="2251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18" name="Text Box 34"/>
            <p:cNvSpPr txBox="1">
              <a:spLocks noChangeArrowheads="1"/>
            </p:cNvSpPr>
            <p:nvPr/>
          </p:nvSpPr>
          <p:spPr bwMode="auto">
            <a:xfrm>
              <a:off x="945" y="2523"/>
              <a:ext cx="846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 err="1">
                  <a:latin typeface="宋体" pitchFamily="2" charset="-122"/>
                </a:rPr>
                <a:t>Imme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195665" name="AutoShape 81"/>
            <p:cNvSpPr>
              <a:spLocks/>
            </p:cNvSpPr>
            <p:nvPr/>
          </p:nvSpPr>
          <p:spPr bwMode="auto">
            <a:xfrm rot="5400000">
              <a:off x="2273" y="2005"/>
              <a:ext cx="43" cy="989"/>
            </a:xfrm>
            <a:prstGeom prst="rightBrace">
              <a:avLst>
                <a:gd name="adj1" fmla="val 19314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666" name="Text Box 82"/>
            <p:cNvSpPr txBox="1">
              <a:spLocks noChangeArrowheads="1"/>
            </p:cNvSpPr>
            <p:nvPr/>
          </p:nvSpPr>
          <p:spPr bwMode="auto">
            <a:xfrm>
              <a:off x="2064" y="2523"/>
              <a:ext cx="54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操作数</a:t>
              </a:r>
            </a:p>
          </p:txBody>
        </p:sp>
      </p:grpSp>
      <p:sp>
        <p:nvSpPr>
          <p:cNvPr id="57" name="线形标注 1 56"/>
          <p:cNvSpPr/>
          <p:nvPr/>
        </p:nvSpPr>
        <p:spPr bwMode="auto">
          <a:xfrm>
            <a:off x="4932040" y="3724784"/>
            <a:ext cx="3672707" cy="324000"/>
          </a:xfrm>
          <a:prstGeom prst="borderCallout1">
            <a:avLst>
              <a:gd name="adj1" fmla="val 46996"/>
              <a:gd name="adj2" fmla="val -315"/>
              <a:gd name="adj3" fmla="val 25838"/>
              <a:gd name="adj4" fmla="val -14632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/>
              <a:t>为便于理解，均以</a:t>
            </a:r>
            <a:r>
              <a:rPr lang="zh-CN" altLang="en-US" sz="1800" b="1" dirty="0">
                <a:solidFill>
                  <a:srgbClr val="990099"/>
                </a:solidFill>
              </a:rPr>
              <a:t>单地址指令</a:t>
            </a:r>
            <a:r>
              <a:rPr lang="zh-CN" altLang="en-US" sz="1800" b="1" dirty="0"/>
              <a:t>为例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307876" y="1772816"/>
            <a:ext cx="3912196" cy="798760"/>
            <a:chOff x="659209" y="1484783"/>
            <a:chExt cx="3912196" cy="798760"/>
          </a:xfrm>
        </p:grpSpPr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691680" y="1484783"/>
              <a:ext cx="2879725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寻址方式位</a:t>
              </a:r>
              <a:r>
                <a:rPr lang="en-US" altLang="zh-CN" sz="2000" b="1" dirty="0">
                  <a:latin typeface="宋体" pitchFamily="2" charset="-122"/>
                </a:rPr>
                <a:t>F  </a:t>
              </a:r>
              <a:r>
                <a:rPr lang="zh-CN" altLang="en-US" sz="2000" b="1" dirty="0">
                  <a:latin typeface="宋体" pitchFamily="2" charset="-122"/>
                </a:rPr>
                <a:t>地址参数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13096" y="1923181"/>
              <a:ext cx="355364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或</a:t>
              </a:r>
              <a:r>
                <a:rPr lang="en-US" altLang="zh-CN" sz="2000" b="1" dirty="0">
                  <a:latin typeface="宋体" pitchFamily="2" charset="-122"/>
                </a:rPr>
                <a:t>OPD</a:t>
              </a:r>
              <a:r>
                <a:rPr lang="zh-CN" altLang="en-US" sz="2000" b="1" dirty="0">
                  <a:latin typeface="宋体" pitchFamily="2" charset="-122"/>
                </a:rPr>
                <a:t>的</a:t>
              </a:r>
              <a:r>
                <a:rPr lang="en-US" altLang="zh-CN" sz="2000" b="1" dirty="0">
                  <a:latin typeface="宋体" pitchFamily="2" charset="-122"/>
                </a:rPr>
                <a:t>EA＝</a:t>
              </a:r>
              <a:r>
                <a:rPr lang="en-US" altLang="zh-CN" sz="2000" b="1" dirty="0">
                  <a:latin typeface="+mn-lt"/>
                  <a:ea typeface="+mj-ea"/>
                </a:rPr>
                <a:t> </a:t>
              </a:r>
              <a:r>
                <a:rPr lang="en-US" altLang="zh-CN" sz="2000" b="1" i="1" dirty="0">
                  <a:latin typeface="+mn-lt"/>
                </a:rPr>
                <a:t>f</a:t>
              </a:r>
              <a:r>
                <a:rPr lang="en-US" altLang="zh-CN" sz="2000" b="1" i="1" baseline="-25000" dirty="0">
                  <a:latin typeface="+mn-lt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(F,</a:t>
              </a:r>
              <a:r>
                <a:rPr lang="zh-CN" altLang="en-US" sz="2000" b="1" dirty="0">
                  <a:latin typeface="宋体" pitchFamily="2" charset="-122"/>
                </a:rPr>
                <a:t>地址参数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sp>
          <p:nvSpPr>
            <p:cNvPr id="54" name="Line 75"/>
            <p:cNvSpPr>
              <a:spLocks noChangeShapeType="1"/>
            </p:cNvSpPr>
            <p:nvPr/>
          </p:nvSpPr>
          <p:spPr bwMode="auto">
            <a:xfrm>
              <a:off x="3264893" y="1484783"/>
              <a:ext cx="3175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659209" y="1484784"/>
              <a:ext cx="1032471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latin typeface="宋体" pitchFamily="2" charset="-122"/>
                </a:rPr>
                <a:t>地址码：</a:t>
              </a:r>
              <a:endParaRPr lang="en-US" altLang="zh-CN" sz="2000" b="1" dirty="0">
                <a:latin typeface="宋体" pitchFamily="2" charset="-122"/>
              </a:endParaRPr>
            </a:p>
          </p:txBody>
        </p:sp>
      </p:grpSp>
      <p:sp>
        <p:nvSpPr>
          <p:cNvPr id="5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6630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、数据寻址方式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*寻址方式的识别：</a:t>
            </a:r>
            <a:r>
              <a:rPr lang="zh-CN" altLang="en-US" b="1" dirty="0">
                <a:latin typeface="宋体" pitchFamily="2" charset="-122"/>
              </a:rPr>
              <a:t>指令译码时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通过</a:t>
            </a:r>
            <a:r>
              <a:rPr lang="zh-CN" altLang="en-US" sz="1800" b="1" u="sng" dirty="0">
                <a:latin typeface="宋体" pitchFamily="2" charset="-122"/>
              </a:rPr>
              <a:t>地址码</a:t>
            </a:r>
            <a:r>
              <a:rPr lang="zh-CN" altLang="en-US" sz="1800" b="1" dirty="0">
                <a:latin typeface="宋体" pitchFamily="2" charset="-122"/>
              </a:rPr>
              <a:t>区分、或</a:t>
            </a:r>
            <a:r>
              <a:rPr lang="zh-CN" altLang="en-US" sz="1800" b="1" u="sng" dirty="0">
                <a:latin typeface="宋体" pitchFamily="2" charset="-122"/>
              </a:rPr>
              <a:t>操作码</a:t>
            </a:r>
            <a:r>
              <a:rPr lang="zh-CN" altLang="en-US" sz="1800" b="1" dirty="0">
                <a:latin typeface="宋体" pitchFamily="2" charset="-122"/>
              </a:rPr>
              <a:t>约定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*地址码的组成： 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</p:spPr>
        <p:txBody>
          <a:bodyPr/>
          <a:lstStyle/>
          <a:p>
            <a:fld id="{4F1269AD-0063-47B6-BACB-68E0D4A7D6EB}" type="slidenum">
              <a:rPr lang="en-US" altLang="zh-CN"/>
              <a:pPr/>
              <a:t>25</a:t>
            </a:fld>
            <a:endParaRPr lang="en-US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1331640" y="5308932"/>
            <a:ext cx="4608512" cy="1216412"/>
            <a:chOff x="1331640" y="5013176"/>
            <a:chExt cx="4608512" cy="1216412"/>
          </a:xfrm>
        </p:grpSpPr>
        <p:sp>
          <p:nvSpPr>
            <p:cNvPr id="47" name="Text Box 61"/>
            <p:cNvSpPr txBox="1">
              <a:spLocks noChangeArrowheads="1"/>
            </p:cNvSpPr>
            <p:nvPr/>
          </p:nvSpPr>
          <p:spPr bwMode="auto">
            <a:xfrm>
              <a:off x="2339702" y="5083408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F2  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宋体" pitchFamily="2" charset="-122"/>
                </a:rPr>
                <a:t>i</a:t>
              </a:r>
              <a:endParaRPr lang="en-US" altLang="zh-CN" sz="20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4354240" y="5365988"/>
              <a:ext cx="1223963" cy="8636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40" name="Text Box 53"/>
            <p:cNvSpPr txBox="1">
              <a:spLocks noChangeArrowheads="1"/>
            </p:cNvSpPr>
            <p:nvPr/>
          </p:nvSpPr>
          <p:spPr bwMode="auto">
            <a:xfrm>
              <a:off x="4141512" y="5013176"/>
              <a:ext cx="1798640" cy="3528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  <a:r>
                <a:rPr lang="en-US" altLang="zh-CN" sz="1800" b="1" dirty="0">
                  <a:latin typeface="宋体" pitchFamily="2" charset="-122"/>
                </a:rPr>
                <a:t>R*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41" name="Line 54"/>
            <p:cNvSpPr>
              <a:spLocks noChangeShapeType="1"/>
            </p:cNvSpPr>
            <p:nvPr/>
          </p:nvSpPr>
          <p:spPr bwMode="auto">
            <a:xfrm>
              <a:off x="4354240" y="5653326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>
              <a:off x="4354240" y="594225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57"/>
            <p:cNvSpPr>
              <a:spLocks noChangeShapeType="1"/>
            </p:cNvSpPr>
            <p:nvPr/>
          </p:nvSpPr>
          <p:spPr bwMode="auto">
            <a:xfrm>
              <a:off x="3058840" y="5797788"/>
              <a:ext cx="129698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58"/>
            <p:cNvSpPr txBox="1">
              <a:spLocks noChangeArrowheads="1"/>
            </p:cNvSpPr>
            <p:nvPr/>
          </p:nvSpPr>
          <p:spPr bwMode="auto">
            <a:xfrm>
              <a:off x="3130277" y="5442188"/>
              <a:ext cx="1081088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数据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1331640" y="5083408"/>
              <a:ext cx="1008063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46" name="Line 60"/>
            <p:cNvSpPr>
              <a:spLocks noChangeShapeType="1"/>
            </p:cNvSpPr>
            <p:nvPr/>
          </p:nvSpPr>
          <p:spPr bwMode="auto">
            <a:xfrm>
              <a:off x="2698477" y="5083408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62"/>
            <p:cNvSpPr txBox="1">
              <a:spLocks noChangeArrowheads="1"/>
            </p:cNvSpPr>
            <p:nvPr/>
          </p:nvSpPr>
          <p:spPr bwMode="auto">
            <a:xfrm>
              <a:off x="1331640" y="5725384"/>
              <a:ext cx="1368425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</p:txBody>
        </p:sp>
        <p:cxnSp>
          <p:nvCxnSpPr>
            <p:cNvPr id="49" name="直接连接符 48"/>
            <p:cNvCxnSpPr/>
            <p:nvPr/>
          </p:nvCxnSpPr>
          <p:spPr bwMode="auto">
            <a:xfrm rot="5400000">
              <a:off x="2890553" y="5622365"/>
              <a:ext cx="357190" cy="158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5578203" y="5589240"/>
              <a:ext cx="361949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Ri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35" name="线形标注 1 34"/>
          <p:cNvSpPr/>
          <p:nvPr/>
        </p:nvSpPr>
        <p:spPr bwMode="auto">
          <a:xfrm>
            <a:off x="5732512" y="4437140"/>
            <a:ext cx="2079848" cy="324000"/>
          </a:xfrm>
          <a:prstGeom prst="borderCallout1">
            <a:avLst>
              <a:gd name="adj1" fmla="val 46996"/>
              <a:gd name="adj2" fmla="val -315"/>
              <a:gd name="adj3" fmla="val 313756"/>
              <a:gd name="adj4" fmla="val -117356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+mn-ea"/>
                <a:ea typeface="+mn-ea"/>
              </a:rPr>
              <a:t>教材中的</a:t>
            </a:r>
            <a:r>
              <a:rPr lang="en-US" altLang="zh-CN" sz="1800" b="1" dirty="0" err="1">
                <a:latin typeface="+mn-ea"/>
                <a:ea typeface="+mn-ea"/>
              </a:rPr>
              <a:t>Ri</a:t>
            </a:r>
            <a:r>
              <a:rPr lang="zh-CN" altLang="en-US" sz="1800" b="1" dirty="0">
                <a:latin typeface="+mn-ea"/>
                <a:ea typeface="+mn-ea"/>
              </a:rPr>
              <a:t>应改为</a:t>
            </a:r>
            <a:r>
              <a:rPr lang="en-US" altLang="zh-CN" sz="1800" b="1" dirty="0" err="1">
                <a:latin typeface="+mn-ea"/>
                <a:ea typeface="+mn-ea"/>
              </a:rPr>
              <a:t>i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37" name="线形标注 1 36"/>
          <p:cNvSpPr/>
          <p:nvPr/>
        </p:nvSpPr>
        <p:spPr bwMode="auto">
          <a:xfrm>
            <a:off x="4199047" y="1340768"/>
            <a:ext cx="4536505" cy="288000"/>
          </a:xfrm>
          <a:prstGeom prst="borderCallout1">
            <a:avLst>
              <a:gd name="adj1" fmla="val 46996"/>
              <a:gd name="adj2" fmla="val -315"/>
              <a:gd name="adj3" fmla="val 119912"/>
              <a:gd name="adj4" fmla="val -1437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>
                <a:latin typeface="+mn-ea"/>
              </a:rPr>
              <a:t>同一指令中，同一</a:t>
            </a:r>
            <a:r>
              <a:rPr lang="en-US" altLang="zh-CN" sz="1800" b="1" dirty="0">
                <a:latin typeface="+mn-ea"/>
              </a:rPr>
              <a:t>OPD</a:t>
            </a:r>
            <a:r>
              <a:rPr lang="zh-CN" altLang="en-US" sz="1800" b="1" dirty="0">
                <a:latin typeface="+mn-ea"/>
              </a:rPr>
              <a:t>可能有</a:t>
            </a:r>
            <a:r>
              <a:rPr lang="zh-CN" altLang="en-US" sz="1800" b="1" u="sng" dirty="0">
                <a:latin typeface="+mn-ea"/>
              </a:rPr>
              <a:t>多种</a:t>
            </a:r>
            <a:r>
              <a:rPr lang="zh-CN" altLang="en-US" sz="1800" b="1" dirty="0">
                <a:latin typeface="+mn-ea"/>
              </a:rPr>
              <a:t>寻址方式</a:t>
            </a:r>
            <a:endParaRPr lang="zh-CN" altLang="en-US" sz="1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6256276" y="1772816"/>
            <a:ext cx="2492188" cy="1192086"/>
            <a:chOff x="7048364" y="5152374"/>
            <a:chExt cx="2492188" cy="1192086"/>
          </a:xfrm>
        </p:grpSpPr>
        <p:sp>
          <p:nvSpPr>
            <p:cNvPr id="38" name="Text Box 139"/>
            <p:cNvSpPr txBox="1">
              <a:spLocks noChangeArrowheads="1"/>
            </p:cNvSpPr>
            <p:nvPr/>
          </p:nvSpPr>
          <p:spPr bwMode="auto">
            <a:xfrm>
              <a:off x="8099772" y="5805264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50" name="Text Box 140"/>
            <p:cNvSpPr txBox="1">
              <a:spLocks noChangeArrowheads="1"/>
            </p:cNvSpPr>
            <p:nvPr/>
          </p:nvSpPr>
          <p:spPr bwMode="auto">
            <a:xfrm>
              <a:off x="8529985" y="5805264"/>
              <a:ext cx="65169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 RS</a:t>
              </a:r>
            </a:p>
          </p:txBody>
        </p:sp>
        <p:sp>
          <p:nvSpPr>
            <p:cNvPr id="55" name="Text Box 163"/>
            <p:cNvSpPr txBox="1">
              <a:spLocks noChangeArrowheads="1"/>
            </p:cNvSpPr>
            <p:nvPr/>
          </p:nvSpPr>
          <p:spPr bwMode="auto">
            <a:xfrm>
              <a:off x="7524328" y="5805264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56" name="Text Box 167"/>
            <p:cNvSpPr txBox="1">
              <a:spLocks noChangeArrowheads="1"/>
            </p:cNvSpPr>
            <p:nvPr/>
          </p:nvSpPr>
          <p:spPr bwMode="auto">
            <a:xfrm>
              <a:off x="8099772" y="6122880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60" name="Text Box 168"/>
            <p:cNvSpPr txBox="1">
              <a:spLocks noChangeArrowheads="1"/>
            </p:cNvSpPr>
            <p:nvPr/>
          </p:nvSpPr>
          <p:spPr bwMode="auto">
            <a:xfrm>
              <a:off x="8529985" y="6122880"/>
              <a:ext cx="65169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 RS</a:t>
              </a:r>
            </a:p>
          </p:txBody>
        </p:sp>
        <p:sp>
          <p:nvSpPr>
            <p:cNvPr id="61" name="Text Box 169"/>
            <p:cNvSpPr txBox="1">
              <a:spLocks noChangeArrowheads="1"/>
            </p:cNvSpPr>
            <p:nvPr/>
          </p:nvSpPr>
          <p:spPr bwMode="auto">
            <a:xfrm>
              <a:off x="7524328" y="6122880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62" name="Text Box 160"/>
            <p:cNvSpPr txBox="1">
              <a:spLocks noChangeArrowheads="1"/>
            </p:cNvSpPr>
            <p:nvPr/>
          </p:nvSpPr>
          <p:spPr bwMode="auto">
            <a:xfrm>
              <a:off x="7048364" y="5152374"/>
              <a:ext cx="2492188" cy="5879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例：</a:t>
              </a:r>
              <a:r>
                <a:rPr lang="en-US" altLang="zh-CN" sz="1800" b="1" dirty="0">
                  <a:latin typeface="宋体" pitchFamily="2" charset="-122"/>
                </a:rPr>
                <a:t>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</p:txBody>
        </p:sp>
        <p:cxnSp>
          <p:nvCxnSpPr>
            <p:cNvPr id="63" name="直接连接符 62"/>
            <p:cNvCxnSpPr/>
            <p:nvPr/>
          </p:nvCxnSpPr>
          <p:spPr bwMode="auto">
            <a:xfrm>
              <a:off x="8783016" y="6128460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8783016" y="5811118"/>
              <a:ext cx="0" cy="216000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3" grpId="0"/>
      <p:bldP spid="195634" grpId="0"/>
      <p:bldP spid="57" grpId="0" animBg="1"/>
      <p:bldP spid="35" grpId="0" animBg="1"/>
      <p:bldP spid="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69AD-0063-47B6-BACB-68E0D4A7D6E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179388" y="365757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Direct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79388" y="2281976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Indirect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endParaRPr lang="zh-CN" altLang="en-US" b="1" dirty="0">
              <a:latin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7624" y="3113190"/>
            <a:ext cx="5256040" cy="1246188"/>
            <a:chOff x="1187624" y="2924944"/>
            <a:chExt cx="5256040" cy="1246188"/>
          </a:xfrm>
        </p:grpSpPr>
        <p:sp>
          <p:nvSpPr>
            <p:cNvPr id="56" name="Text Box 72"/>
            <p:cNvSpPr txBox="1">
              <a:spLocks noChangeArrowheads="1"/>
            </p:cNvSpPr>
            <p:nvPr/>
          </p:nvSpPr>
          <p:spPr bwMode="auto">
            <a:xfrm>
              <a:off x="2555876" y="3071817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>
                  <a:latin typeface="宋体" pitchFamily="2" charset="-122"/>
                </a:rPr>
                <a:t>F4      A</a:t>
              </a: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3708401" y="3432180"/>
              <a:ext cx="6350" cy="57288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38"/>
            <p:cNvSpPr>
              <a:spLocks noChangeShapeType="1"/>
            </p:cNvSpPr>
            <p:nvPr/>
          </p:nvSpPr>
          <p:spPr bwMode="auto">
            <a:xfrm>
              <a:off x="3708401" y="4005064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39"/>
            <p:cNvSpPr txBox="1">
              <a:spLocks noChangeArrowheads="1"/>
            </p:cNvSpPr>
            <p:nvPr/>
          </p:nvSpPr>
          <p:spPr bwMode="auto">
            <a:xfrm>
              <a:off x="5076826" y="2924944"/>
              <a:ext cx="1081088" cy="3111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>
              <a:off x="4991101" y="3129732"/>
              <a:ext cx="0" cy="10350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1"/>
            <p:cNvSpPr>
              <a:spLocks noChangeShapeType="1"/>
            </p:cNvSpPr>
            <p:nvPr/>
          </p:nvSpPr>
          <p:spPr bwMode="auto">
            <a:xfrm>
              <a:off x="6227764" y="3129732"/>
              <a:ext cx="0" cy="1041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3779912" y="3674067"/>
              <a:ext cx="1008063" cy="3309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有效地址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991101" y="3239269"/>
              <a:ext cx="1236663" cy="8604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</p:txBody>
        </p:sp>
        <p:sp>
          <p:nvSpPr>
            <p:cNvPr id="53" name="Text Box 63"/>
            <p:cNvSpPr txBox="1">
              <a:spLocks noChangeArrowheads="1"/>
            </p:cNvSpPr>
            <p:nvPr/>
          </p:nvSpPr>
          <p:spPr bwMode="auto">
            <a:xfrm>
              <a:off x="1187624" y="3528785"/>
              <a:ext cx="2276475" cy="5709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M[A]</a:t>
              </a:r>
              <a:r>
                <a:rPr lang="zh-CN" altLang="en-US" sz="2000" b="1" dirty="0"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  <a:r>
                <a:rPr lang="en-US" altLang="zh-CN" sz="2000" b="1" dirty="0">
                  <a:sym typeface="Symbol"/>
                </a:rPr>
                <a:t></a:t>
              </a:r>
            </a:p>
            <a:p>
              <a:r>
                <a:rPr lang="en-US" altLang="zh-CN" sz="2000" b="1" dirty="0">
                  <a:latin typeface="宋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  <a:endParaRPr lang="en-US" altLang="zh-CN" sz="2000" b="1" dirty="0"/>
            </a:p>
          </p:txBody>
        </p:sp>
        <p:sp>
          <p:nvSpPr>
            <p:cNvPr id="54" name="Text Box 70"/>
            <p:cNvSpPr txBox="1">
              <a:spLocks noChangeArrowheads="1"/>
            </p:cNvSpPr>
            <p:nvPr/>
          </p:nvSpPr>
          <p:spPr bwMode="auto">
            <a:xfrm>
              <a:off x="1527176" y="3071817"/>
              <a:ext cx="1028700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55" name="Line 71"/>
            <p:cNvSpPr>
              <a:spLocks noChangeShapeType="1"/>
            </p:cNvSpPr>
            <p:nvPr/>
          </p:nvSpPr>
          <p:spPr bwMode="auto">
            <a:xfrm>
              <a:off x="2916238" y="307181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5003801" y="352660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5003801" y="380283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1"/>
            <p:cNvSpPr>
              <a:spLocks noChangeShapeType="1"/>
            </p:cNvSpPr>
            <p:nvPr/>
          </p:nvSpPr>
          <p:spPr bwMode="auto">
            <a:xfrm>
              <a:off x="6083301" y="395523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2"/>
            <p:cNvSpPr>
              <a:spLocks noChangeShapeType="1"/>
            </p:cNvSpPr>
            <p:nvPr/>
          </p:nvSpPr>
          <p:spPr bwMode="auto">
            <a:xfrm>
              <a:off x="6443664" y="3383732"/>
              <a:ext cx="0" cy="57150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>
              <a:off x="6227764" y="3383732"/>
              <a:ext cx="2159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Text Box 80"/>
          <p:cNvSpPr txBox="1">
            <a:spLocks noChangeArrowheads="1"/>
          </p:cNvSpPr>
          <p:nvPr/>
        </p:nvSpPr>
        <p:spPr bwMode="auto">
          <a:xfrm>
            <a:off x="179388" y="4254189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(5)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寄存器间接寻址方式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Register Indirect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中，地址参数为存放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的地址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259632" y="1278203"/>
            <a:ext cx="6098450" cy="1074462"/>
            <a:chOff x="1259632" y="1196752"/>
            <a:chExt cx="6098450" cy="1074462"/>
          </a:xfrm>
        </p:grpSpPr>
        <p:sp>
          <p:nvSpPr>
            <p:cNvPr id="72" name="Text Box 24"/>
            <p:cNvSpPr txBox="1">
              <a:spLocks noChangeArrowheads="1"/>
            </p:cNvSpPr>
            <p:nvPr/>
          </p:nvSpPr>
          <p:spPr bwMode="auto">
            <a:xfrm>
              <a:off x="4991111" y="1484784"/>
              <a:ext cx="1236652" cy="78264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 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7" name="Text Box 66"/>
            <p:cNvSpPr txBox="1">
              <a:spLocks noChangeArrowheads="1"/>
            </p:cNvSpPr>
            <p:nvPr/>
          </p:nvSpPr>
          <p:spPr bwMode="auto">
            <a:xfrm>
              <a:off x="2533669" y="1277930"/>
              <a:ext cx="19446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F3      A</a:t>
              </a:r>
            </a:p>
          </p:txBody>
        </p:sp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6386532" y="1553050"/>
              <a:ext cx="971550" cy="6429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zh-CN" altLang="en-US" sz="1800" b="1" dirty="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3705228" y="1988840"/>
              <a:ext cx="1295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5072066" y="1196752"/>
              <a:ext cx="1081088" cy="261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5000628" y="176735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4991111" y="205310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AutoShape 27"/>
            <p:cNvSpPr>
              <a:spLocks/>
            </p:cNvSpPr>
            <p:nvPr/>
          </p:nvSpPr>
          <p:spPr bwMode="auto">
            <a:xfrm>
              <a:off x="6286512" y="1484784"/>
              <a:ext cx="71438" cy="782645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3794144" y="1635120"/>
              <a:ext cx="10080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有效地址</a:t>
              </a:r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525607" y="1277930"/>
              <a:ext cx="1008063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2894032" y="1277930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1259632" y="1691365"/>
              <a:ext cx="1890794" cy="5798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</a:p>
          </p:txBody>
        </p:sp>
        <p:cxnSp>
          <p:nvCxnSpPr>
            <p:cNvPr id="79" name="直接箭头连接符 78"/>
            <p:cNvCxnSpPr/>
            <p:nvPr/>
          </p:nvCxnSpPr>
          <p:spPr bwMode="auto">
            <a:xfrm rot="5400000">
              <a:off x="3535355" y="1813715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sp>
        <p:nvSpPr>
          <p:cNvPr id="101" name="AutoShape 35"/>
          <p:cNvSpPr>
            <a:spLocks noChangeArrowheads="1"/>
          </p:cNvSpPr>
          <p:nvPr/>
        </p:nvSpPr>
        <p:spPr bwMode="auto">
          <a:xfrm>
            <a:off x="6929454" y="3216761"/>
            <a:ext cx="1963026" cy="572279"/>
          </a:xfrm>
          <a:prstGeom prst="wedgeRectCallout">
            <a:avLst>
              <a:gd name="adj1" fmla="val -80199"/>
              <a:gd name="adj2" fmla="val -6067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>
                <a:latin typeface="宋体" pitchFamily="2" charset="-122"/>
              </a:rPr>
              <a:t>因需要访存，很少使用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适用于</a:t>
            </a:r>
            <a:r>
              <a:rPr lang="en-US" altLang="zh-CN" sz="1800" b="1" dirty="0">
                <a:latin typeface="宋体" pitchFamily="2" charset="-122"/>
              </a:rPr>
              <a:t>**p)</a:t>
            </a:r>
            <a:endParaRPr lang="zh-CN" altLang="en-US" sz="1800" b="1" dirty="0"/>
          </a:p>
        </p:txBody>
      </p:sp>
      <p:sp>
        <p:nvSpPr>
          <p:cNvPr id="103" name="AutoShape 18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3995936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AutoShape 1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AutoShape 35"/>
          <p:cNvSpPr>
            <a:spLocks noChangeArrowheads="1"/>
          </p:cNvSpPr>
          <p:nvPr/>
        </p:nvSpPr>
        <p:spPr bwMode="auto">
          <a:xfrm>
            <a:off x="7153862" y="2276872"/>
            <a:ext cx="1810626" cy="356254"/>
          </a:xfrm>
          <a:prstGeom prst="wedgeRectCallout">
            <a:avLst>
              <a:gd name="adj1" fmla="val -65273"/>
              <a:gd name="adj2" fmla="val -5928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>
                <a:latin typeface="宋体" pitchFamily="2" charset="-122"/>
              </a:rPr>
              <a:t>可用于指令寻址</a:t>
            </a:r>
            <a:endParaRPr lang="zh-CN" altLang="en-US" sz="18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1187624" y="5223474"/>
            <a:ext cx="7742094" cy="1085846"/>
            <a:chOff x="1187624" y="5223474"/>
            <a:chExt cx="7742094" cy="1085846"/>
          </a:xfrm>
        </p:grpSpPr>
        <p:sp>
          <p:nvSpPr>
            <p:cNvPr id="91" name="Text Box 109"/>
            <p:cNvSpPr txBox="1">
              <a:spLocks noChangeArrowheads="1"/>
            </p:cNvSpPr>
            <p:nvPr/>
          </p:nvSpPr>
          <p:spPr bwMode="auto">
            <a:xfrm>
              <a:off x="2549564" y="5223474"/>
              <a:ext cx="1079500" cy="36036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F5  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宋体" pitchFamily="2" charset="-122"/>
                </a:rPr>
                <a:t>i</a:t>
              </a:r>
              <a:endParaRPr lang="en-US" altLang="zh-CN" sz="2000" b="1" dirty="0">
                <a:solidFill>
                  <a:srgbClr val="C00000"/>
                </a:solidFill>
                <a:latin typeface="宋体" pitchFamily="2" charset="-122"/>
              </a:endParaRPr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3184576" y="5941026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 rot="5400000">
              <a:off x="3005981" y="5762431"/>
              <a:ext cx="357984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84" name="Text Box 98"/>
            <p:cNvSpPr txBox="1">
              <a:spLocks noChangeArrowheads="1"/>
            </p:cNvSpPr>
            <p:nvPr/>
          </p:nvSpPr>
          <p:spPr bwMode="auto">
            <a:xfrm>
              <a:off x="4521260" y="5583836"/>
              <a:ext cx="1223962" cy="72548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409169" y="5279868"/>
              <a:ext cx="1743985" cy="30364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  <a:r>
                <a:rPr lang="en-US" altLang="zh-CN" sz="1800" b="1" dirty="0">
                  <a:latin typeface="宋体" pitchFamily="2" charset="-122"/>
                </a:rPr>
                <a:t>R*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4521260" y="579815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1"/>
            <p:cNvSpPr>
              <a:spLocks noChangeShapeType="1"/>
            </p:cNvSpPr>
            <p:nvPr/>
          </p:nvSpPr>
          <p:spPr bwMode="auto">
            <a:xfrm>
              <a:off x="4521260" y="6093420"/>
              <a:ext cx="12239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06"/>
            <p:cNvSpPr txBox="1">
              <a:spLocks noChangeArrowheads="1"/>
            </p:cNvSpPr>
            <p:nvPr/>
          </p:nvSpPr>
          <p:spPr bwMode="auto">
            <a:xfrm>
              <a:off x="3248084" y="5590182"/>
              <a:ext cx="1079500" cy="3587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地址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89" name="Text Box 107"/>
            <p:cNvSpPr txBox="1">
              <a:spLocks noChangeArrowheads="1"/>
            </p:cNvSpPr>
            <p:nvPr/>
          </p:nvSpPr>
          <p:spPr bwMode="auto">
            <a:xfrm>
              <a:off x="1541502" y="5223474"/>
              <a:ext cx="1008062" cy="360362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90" name="Line 108"/>
            <p:cNvSpPr>
              <a:spLocks noChangeShapeType="1"/>
            </p:cNvSpPr>
            <p:nvPr/>
          </p:nvSpPr>
          <p:spPr bwMode="auto">
            <a:xfrm>
              <a:off x="2909927" y="5223474"/>
              <a:ext cx="0" cy="3603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Text Box 110"/>
            <p:cNvSpPr txBox="1">
              <a:spLocks noChangeArrowheads="1"/>
            </p:cNvSpPr>
            <p:nvPr/>
          </p:nvSpPr>
          <p:spPr bwMode="auto">
            <a:xfrm>
              <a:off x="1187624" y="5661248"/>
              <a:ext cx="2016224" cy="57606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Ri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</a:p>
            <a:p>
              <a:r>
                <a:rPr lang="en-US" altLang="zh-CN" sz="2000" b="1" dirty="0">
                  <a:latin typeface="宋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</a:p>
          </p:txBody>
        </p:sp>
        <p:sp>
          <p:nvSpPr>
            <p:cNvPr id="93" name="Text Box 117"/>
            <p:cNvSpPr txBox="1">
              <a:spLocks noChangeArrowheads="1"/>
            </p:cNvSpPr>
            <p:nvPr/>
          </p:nvSpPr>
          <p:spPr bwMode="auto">
            <a:xfrm>
              <a:off x="7850217" y="5652102"/>
              <a:ext cx="1079501" cy="6334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94" name="Text Box 120"/>
            <p:cNvSpPr txBox="1">
              <a:spLocks noChangeArrowheads="1"/>
            </p:cNvSpPr>
            <p:nvPr/>
          </p:nvSpPr>
          <p:spPr bwMode="auto">
            <a:xfrm>
              <a:off x="6553264" y="5262381"/>
              <a:ext cx="1081087" cy="3214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95" name="Line 123"/>
            <p:cNvSpPr>
              <a:spLocks noChangeShapeType="1"/>
            </p:cNvSpPr>
            <p:nvPr/>
          </p:nvSpPr>
          <p:spPr bwMode="auto">
            <a:xfrm>
              <a:off x="6481826" y="5806082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24"/>
            <p:cNvSpPr>
              <a:spLocks noChangeShapeType="1"/>
            </p:cNvSpPr>
            <p:nvPr/>
          </p:nvSpPr>
          <p:spPr bwMode="auto">
            <a:xfrm>
              <a:off x="6481826" y="6093420"/>
              <a:ext cx="12239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Text Box 125"/>
            <p:cNvSpPr txBox="1">
              <a:spLocks noChangeArrowheads="1"/>
            </p:cNvSpPr>
            <p:nvPr/>
          </p:nvSpPr>
          <p:spPr bwMode="auto">
            <a:xfrm>
              <a:off x="6481826" y="5583836"/>
              <a:ext cx="1223962" cy="72548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 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98" name="AutoShape 126"/>
            <p:cNvSpPr>
              <a:spLocks/>
            </p:cNvSpPr>
            <p:nvPr/>
          </p:nvSpPr>
          <p:spPr bwMode="auto">
            <a:xfrm>
              <a:off x="7767710" y="5583836"/>
              <a:ext cx="71438" cy="725484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00" name="直接箭头连接符 99"/>
            <p:cNvCxnSpPr/>
            <p:nvPr/>
          </p:nvCxnSpPr>
          <p:spPr bwMode="auto">
            <a:xfrm>
              <a:off x="5553132" y="5941026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sp>
          <p:nvSpPr>
            <p:cNvPr id="69" name="Text Box 58"/>
            <p:cNvSpPr txBox="1">
              <a:spLocks noChangeArrowheads="1"/>
            </p:cNvSpPr>
            <p:nvPr/>
          </p:nvSpPr>
          <p:spPr bwMode="auto">
            <a:xfrm>
              <a:off x="5724128" y="5732934"/>
              <a:ext cx="361949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1800" b="1" dirty="0" err="1">
                  <a:latin typeface="宋体" pitchFamily="2" charset="-122"/>
                </a:rPr>
                <a:t>Ri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sp>
        <p:nvSpPr>
          <p:cNvPr id="80" name="线形标注 1 79"/>
          <p:cNvSpPr/>
          <p:nvPr/>
        </p:nvSpPr>
        <p:spPr bwMode="auto">
          <a:xfrm>
            <a:off x="6956648" y="4357408"/>
            <a:ext cx="2079848" cy="367736"/>
          </a:xfrm>
          <a:prstGeom prst="borderCallout1">
            <a:avLst>
              <a:gd name="adj1" fmla="val 46996"/>
              <a:gd name="adj2" fmla="val -315"/>
              <a:gd name="adj3" fmla="val 271792"/>
              <a:gd name="adj4" fmla="val -166597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800" b="1" dirty="0">
                <a:latin typeface="+mn-ea"/>
                <a:ea typeface="+mn-ea"/>
              </a:rPr>
              <a:t>教材中的</a:t>
            </a:r>
            <a:r>
              <a:rPr lang="en-US" altLang="zh-CN" sz="1800" b="1" dirty="0" err="1">
                <a:latin typeface="+mn-ea"/>
                <a:ea typeface="+mn-ea"/>
              </a:rPr>
              <a:t>Ri</a:t>
            </a:r>
            <a:r>
              <a:rPr lang="zh-CN" altLang="en-US" sz="1800" b="1" dirty="0">
                <a:latin typeface="+mn-ea"/>
                <a:ea typeface="+mn-ea"/>
              </a:rPr>
              <a:t>应改为</a:t>
            </a:r>
            <a:r>
              <a:rPr lang="en-US" altLang="zh-CN" sz="1800" b="1" dirty="0" err="1">
                <a:latin typeface="+mn-ea"/>
                <a:ea typeface="+mn-ea"/>
              </a:rPr>
              <a:t>i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187938" y="632882"/>
            <a:ext cx="2776550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 algn="l"/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直接寻址与立即寻址的区别？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3" grpId="0"/>
      <p:bldP spid="101" grpId="0" animBg="1"/>
      <p:bldP spid="80" grpId="0" animBg="1"/>
      <p:bldP spid="6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E1DC2-E00C-42B9-BF3F-7D679382E621}" type="slidenum">
              <a:rPr lang="en-US" altLang="zh-CN"/>
              <a:pPr/>
              <a:t>27</a:t>
            </a:fld>
            <a:endParaRPr lang="en-US" altLang="zh-CN" dirty="0"/>
          </a:p>
        </p:txBody>
      </p:sp>
      <p:sp>
        <p:nvSpPr>
          <p:cNvPr id="132363" name="AutoShape 26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365" name="AutoShape 26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51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(6)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变址寻址方式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Indexing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号及形式地址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基准地址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611560" y="1340768"/>
            <a:ext cx="8353053" cy="1229784"/>
            <a:chOff x="611560" y="1260780"/>
            <a:chExt cx="8353053" cy="1229784"/>
          </a:xfrm>
        </p:grpSpPr>
        <p:sp>
          <p:nvSpPr>
            <p:cNvPr id="100" name="Text Box 100"/>
            <p:cNvSpPr txBox="1">
              <a:spLocks noChangeArrowheads="1"/>
            </p:cNvSpPr>
            <p:nvPr/>
          </p:nvSpPr>
          <p:spPr bwMode="auto">
            <a:xfrm>
              <a:off x="6372225" y="1626964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01" name="Text Box 86"/>
            <p:cNvSpPr txBox="1">
              <a:spLocks noChangeArrowheads="1"/>
            </p:cNvSpPr>
            <p:nvPr/>
          </p:nvSpPr>
          <p:spPr bwMode="auto">
            <a:xfrm>
              <a:off x="2339702" y="1403655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F6 j    A</a:t>
              </a:r>
            </a:p>
          </p:txBody>
        </p:sp>
        <p:sp>
          <p:nvSpPr>
            <p:cNvPr id="102" name="Line 85"/>
            <p:cNvSpPr>
              <a:spLocks noChangeShapeType="1"/>
            </p:cNvSpPr>
            <p:nvPr/>
          </p:nvSpPr>
          <p:spPr bwMode="auto">
            <a:xfrm>
              <a:off x="2720702" y="140365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87"/>
            <p:cNvSpPr>
              <a:spLocks noChangeShapeType="1"/>
            </p:cNvSpPr>
            <p:nvPr/>
          </p:nvSpPr>
          <p:spPr bwMode="auto">
            <a:xfrm flipH="1">
              <a:off x="7667625" y="1776189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88"/>
            <p:cNvSpPr txBox="1">
              <a:spLocks noChangeArrowheads="1"/>
            </p:cNvSpPr>
            <p:nvPr/>
          </p:nvSpPr>
          <p:spPr bwMode="auto">
            <a:xfrm>
              <a:off x="611560" y="1836843"/>
              <a:ext cx="2195513" cy="58228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Ij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  <a:p>
              <a:r>
                <a:rPr lang="en-US" altLang="zh-CN" sz="2000" b="1" dirty="0">
                  <a:latin typeface="宋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</a:p>
          </p:txBody>
        </p:sp>
        <p:sp>
          <p:nvSpPr>
            <p:cNvPr id="105" name="Oval 89"/>
            <p:cNvSpPr>
              <a:spLocks noChangeArrowheads="1"/>
            </p:cNvSpPr>
            <p:nvPr/>
          </p:nvSpPr>
          <p:spPr bwMode="auto">
            <a:xfrm>
              <a:off x="5722938" y="1914302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Line 90"/>
            <p:cNvSpPr>
              <a:spLocks noChangeShapeType="1"/>
            </p:cNvSpPr>
            <p:nvPr/>
          </p:nvSpPr>
          <p:spPr bwMode="auto">
            <a:xfrm>
              <a:off x="5795963" y="2057177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1"/>
            <p:cNvSpPr>
              <a:spLocks noChangeShapeType="1"/>
            </p:cNvSpPr>
            <p:nvPr/>
          </p:nvSpPr>
          <p:spPr bwMode="auto">
            <a:xfrm>
              <a:off x="5867400" y="1985739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2"/>
            <p:cNvSpPr>
              <a:spLocks noChangeShapeType="1"/>
            </p:cNvSpPr>
            <p:nvPr/>
          </p:nvSpPr>
          <p:spPr bwMode="auto">
            <a:xfrm>
              <a:off x="5867400" y="1262368"/>
              <a:ext cx="0" cy="655109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Text Box 93"/>
            <p:cNvSpPr txBox="1">
              <a:spLocks noChangeArrowheads="1"/>
            </p:cNvSpPr>
            <p:nvPr/>
          </p:nvSpPr>
          <p:spPr bwMode="auto">
            <a:xfrm>
              <a:off x="1331640" y="1403655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10" name="Text Box 94"/>
            <p:cNvSpPr txBox="1">
              <a:spLocks noChangeArrowheads="1"/>
            </p:cNvSpPr>
            <p:nvPr/>
          </p:nvSpPr>
          <p:spPr bwMode="auto">
            <a:xfrm>
              <a:off x="7669213" y="1914302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</p:txBody>
        </p:sp>
        <p:sp>
          <p:nvSpPr>
            <p:cNvPr id="111" name="Text Box 95"/>
            <p:cNvSpPr txBox="1">
              <a:spLocks noChangeArrowheads="1"/>
            </p:cNvSpPr>
            <p:nvPr/>
          </p:nvSpPr>
          <p:spPr bwMode="auto">
            <a:xfrm>
              <a:off x="6445250" y="1338039"/>
              <a:ext cx="1081088" cy="2905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12" name="Line 98"/>
            <p:cNvSpPr>
              <a:spLocks noChangeShapeType="1"/>
            </p:cNvSpPr>
            <p:nvPr/>
          </p:nvSpPr>
          <p:spPr bwMode="auto">
            <a:xfrm>
              <a:off x="6372225" y="191430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99"/>
            <p:cNvSpPr>
              <a:spLocks noChangeShapeType="1"/>
            </p:cNvSpPr>
            <p:nvPr/>
          </p:nvSpPr>
          <p:spPr bwMode="auto">
            <a:xfrm>
              <a:off x="6372225" y="220163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AutoShape 101"/>
            <p:cNvSpPr>
              <a:spLocks/>
            </p:cNvSpPr>
            <p:nvPr/>
          </p:nvSpPr>
          <p:spPr bwMode="auto">
            <a:xfrm>
              <a:off x="7596188" y="1626964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Text Box 102"/>
            <p:cNvSpPr txBox="1">
              <a:spLocks noChangeArrowheads="1"/>
            </p:cNvSpPr>
            <p:nvPr/>
          </p:nvSpPr>
          <p:spPr bwMode="auto">
            <a:xfrm>
              <a:off x="4210050" y="1628552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变址值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16" name="Text Box 103"/>
            <p:cNvSpPr txBox="1">
              <a:spLocks noChangeArrowheads="1"/>
            </p:cNvSpPr>
            <p:nvPr/>
          </p:nvSpPr>
          <p:spPr bwMode="auto">
            <a:xfrm>
              <a:off x="4089400" y="1299939"/>
              <a:ext cx="1526381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  <a:r>
                <a:rPr lang="en-US" altLang="zh-CN" sz="1800" b="1" dirty="0">
                  <a:latin typeface="宋体" pitchFamily="2" charset="-122"/>
                </a:rPr>
                <a:t>I*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>
              <a:off x="4210050" y="188731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>
              <a:off x="4210050" y="216512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5362575" y="2058764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3563938" y="1262368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08"/>
            <p:cNvSpPr>
              <a:spLocks noChangeShapeType="1"/>
            </p:cNvSpPr>
            <p:nvPr/>
          </p:nvSpPr>
          <p:spPr bwMode="auto">
            <a:xfrm flipV="1">
              <a:off x="3563938" y="1260780"/>
              <a:ext cx="23034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109"/>
            <p:cNvSpPr>
              <a:spLocks noChangeShapeType="1"/>
            </p:cNvSpPr>
            <p:nvPr/>
          </p:nvSpPr>
          <p:spPr bwMode="auto">
            <a:xfrm flipV="1">
              <a:off x="6011863" y="2058764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Text Box 110"/>
            <p:cNvSpPr txBox="1">
              <a:spLocks noChangeArrowheads="1"/>
            </p:cNvSpPr>
            <p:nvPr/>
          </p:nvSpPr>
          <p:spPr bwMode="auto">
            <a:xfrm>
              <a:off x="8064500" y="1631727"/>
              <a:ext cx="900113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块首址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</a:p>
          </p:txBody>
        </p:sp>
        <p:sp>
          <p:nvSpPr>
            <p:cNvPr id="124" name="Line 111"/>
            <p:cNvSpPr>
              <a:spLocks noChangeShapeType="1"/>
            </p:cNvSpPr>
            <p:nvPr/>
          </p:nvSpPr>
          <p:spPr bwMode="auto">
            <a:xfrm>
              <a:off x="3060427" y="1405243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3"/>
            <p:cNvSpPr>
              <a:spLocks noChangeShapeType="1"/>
            </p:cNvSpPr>
            <p:nvPr/>
          </p:nvSpPr>
          <p:spPr bwMode="auto">
            <a:xfrm flipV="1">
              <a:off x="2915816" y="1764018"/>
              <a:ext cx="0" cy="29683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114"/>
            <p:cNvSpPr txBox="1">
              <a:spLocks noChangeArrowheads="1"/>
            </p:cNvSpPr>
            <p:nvPr/>
          </p:nvSpPr>
          <p:spPr bwMode="auto">
            <a:xfrm>
              <a:off x="3059113" y="1772816"/>
              <a:ext cx="115252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变址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  <p:sp>
          <p:nvSpPr>
            <p:cNvPr id="127" name="Line 127"/>
            <p:cNvSpPr>
              <a:spLocks noChangeShapeType="1"/>
            </p:cNvSpPr>
            <p:nvPr/>
          </p:nvSpPr>
          <p:spPr bwMode="auto">
            <a:xfrm flipV="1">
              <a:off x="2915817" y="2060848"/>
              <a:ext cx="129582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8" name="Text Box 118"/>
          <p:cNvSpPr txBox="1">
            <a:spLocks noChangeArrowheads="1"/>
          </p:cNvSpPr>
          <p:nvPr/>
        </p:nvSpPr>
        <p:spPr bwMode="auto">
          <a:xfrm>
            <a:off x="179388" y="25926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*特点：</a:t>
            </a:r>
            <a:r>
              <a:rPr lang="zh-CN" altLang="en-US" b="1" dirty="0">
                <a:latin typeface="宋体" pitchFamily="2" charset="-122"/>
              </a:rPr>
              <a:t>常用于</a:t>
            </a:r>
            <a:r>
              <a:rPr lang="zh-CN" altLang="en-US" b="1" u="sng" dirty="0">
                <a:latin typeface="宋体" pitchFamily="2" charset="-122"/>
              </a:rPr>
              <a:t>数据块</a:t>
            </a:r>
            <a:r>
              <a:rPr lang="zh-CN" altLang="en-US" b="1" dirty="0">
                <a:latin typeface="宋体" pitchFamily="2" charset="-122"/>
              </a:rPr>
              <a:t>访问，变址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常具有</a:t>
            </a:r>
            <a:r>
              <a:rPr lang="zh-CN" altLang="en-US" b="1" u="sng" dirty="0">
                <a:latin typeface="宋体" pitchFamily="2" charset="-122"/>
              </a:rPr>
              <a:t>自动变址</a:t>
            </a:r>
            <a:r>
              <a:rPr lang="zh-CN" altLang="en-US" b="1" dirty="0">
                <a:latin typeface="宋体" pitchFamily="2" charset="-122"/>
              </a:rPr>
              <a:t>功能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129" name="Text Box 179"/>
          <p:cNvSpPr txBox="1">
            <a:spLocks noChangeArrowheads="1"/>
          </p:cNvSpPr>
          <p:nvPr/>
        </p:nvSpPr>
        <p:spPr bwMode="auto">
          <a:xfrm>
            <a:off x="179263" y="306140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(7)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基址寻址方式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Base </a:t>
            </a:r>
            <a:r>
              <a:rPr lang="en-US" altLang="zh-CN" sz="2000" dirty="0">
                <a:solidFill>
                  <a:srgbClr val="FF3399"/>
                </a:solidFill>
              </a:rPr>
              <a:t>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号及形式地址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偏移地址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683568" y="4032778"/>
            <a:ext cx="8281045" cy="1202070"/>
            <a:chOff x="683568" y="3955122"/>
            <a:chExt cx="8281045" cy="1202070"/>
          </a:xfrm>
        </p:grpSpPr>
        <p:sp>
          <p:nvSpPr>
            <p:cNvPr id="131" name="Text Box 229"/>
            <p:cNvSpPr txBox="1">
              <a:spLocks noChangeArrowheads="1"/>
            </p:cNvSpPr>
            <p:nvPr/>
          </p:nvSpPr>
          <p:spPr bwMode="auto">
            <a:xfrm>
              <a:off x="6372225" y="4293592"/>
              <a:ext cx="1223963" cy="8636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操作数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32" name="Text Box 214"/>
            <p:cNvSpPr txBox="1">
              <a:spLocks noChangeArrowheads="1"/>
            </p:cNvSpPr>
            <p:nvPr/>
          </p:nvSpPr>
          <p:spPr bwMode="auto">
            <a:xfrm>
              <a:off x="2339702" y="4097997"/>
              <a:ext cx="172893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F7</a:t>
              </a:r>
              <a:r>
                <a:rPr lang="en-US" altLang="zh-CN" sz="1400" b="1" dirty="0">
                  <a:latin typeface="宋体" pitchFamily="2" charset="-122"/>
                </a:rPr>
                <a:t> </a:t>
              </a:r>
              <a:r>
                <a:rPr lang="en-US" altLang="zh-CN" sz="1400" b="1" spc="-300" dirty="0">
                  <a:latin typeface="宋体" pitchFamily="2" charset="-122"/>
                </a:rPr>
                <a:t> </a:t>
              </a:r>
              <a:r>
                <a:rPr lang="en-US" altLang="zh-CN" sz="2000" b="1" dirty="0">
                  <a:latin typeface="宋体" pitchFamily="2" charset="-122"/>
                </a:rPr>
                <a:t>j </a:t>
              </a:r>
              <a:r>
                <a:rPr lang="en-US" altLang="zh-CN" sz="2000" b="1" dirty="0"/>
                <a:t>     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133" name="Line 213"/>
            <p:cNvSpPr>
              <a:spLocks noChangeShapeType="1"/>
            </p:cNvSpPr>
            <p:nvPr/>
          </p:nvSpPr>
          <p:spPr bwMode="auto">
            <a:xfrm>
              <a:off x="2720702" y="4097997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 flipH="1">
              <a:off x="7667625" y="4293592"/>
              <a:ext cx="36036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Text Box 217"/>
            <p:cNvSpPr txBox="1">
              <a:spLocks noChangeArrowheads="1"/>
            </p:cNvSpPr>
            <p:nvPr/>
          </p:nvSpPr>
          <p:spPr bwMode="auto">
            <a:xfrm>
              <a:off x="683568" y="4497823"/>
              <a:ext cx="2303463" cy="65372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</a:t>
              </a:r>
              <a:r>
                <a:rPr lang="en-US" altLang="zh-CN" sz="2000" b="1" dirty="0" err="1">
                  <a:latin typeface="宋体" pitchFamily="2" charset="-122"/>
                </a:rPr>
                <a:t>Bj</a:t>
              </a:r>
              <a:r>
                <a:rPr lang="en-US" altLang="zh-CN" sz="2000" b="1" dirty="0">
                  <a:latin typeface="宋体" pitchFamily="2" charset="-122"/>
                </a:rPr>
                <a:t>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  <a:p>
              <a:r>
                <a:rPr lang="en-US" altLang="zh-CN" sz="2000" b="1" dirty="0">
                  <a:latin typeface="宋体" pitchFamily="2" charset="-122"/>
                </a:rPr>
                <a:t>    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OPD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M[EA]</a:t>
              </a:r>
            </a:p>
          </p:txBody>
        </p:sp>
        <p:sp>
          <p:nvSpPr>
            <p:cNvPr id="136" name="Oval 218"/>
            <p:cNvSpPr>
              <a:spLocks noChangeArrowheads="1"/>
            </p:cNvSpPr>
            <p:nvPr/>
          </p:nvSpPr>
          <p:spPr bwMode="auto">
            <a:xfrm>
              <a:off x="5795963" y="4581327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219"/>
            <p:cNvSpPr>
              <a:spLocks noChangeShapeType="1"/>
            </p:cNvSpPr>
            <p:nvPr/>
          </p:nvSpPr>
          <p:spPr bwMode="auto">
            <a:xfrm>
              <a:off x="5868988" y="4724202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220"/>
            <p:cNvSpPr>
              <a:spLocks noChangeShapeType="1"/>
            </p:cNvSpPr>
            <p:nvPr/>
          </p:nvSpPr>
          <p:spPr bwMode="auto">
            <a:xfrm>
              <a:off x="5940425" y="4652764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221"/>
            <p:cNvSpPr>
              <a:spLocks noChangeShapeType="1"/>
            </p:cNvSpPr>
            <p:nvPr/>
          </p:nvSpPr>
          <p:spPr bwMode="auto">
            <a:xfrm>
              <a:off x="5938838" y="3955122"/>
              <a:ext cx="1587" cy="62665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222"/>
            <p:cNvSpPr txBox="1">
              <a:spLocks noChangeArrowheads="1"/>
            </p:cNvSpPr>
            <p:nvPr/>
          </p:nvSpPr>
          <p:spPr bwMode="auto">
            <a:xfrm>
              <a:off x="1331640" y="4097996"/>
              <a:ext cx="1008063" cy="36195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141" name="Text Box 223"/>
            <p:cNvSpPr txBox="1">
              <a:spLocks noChangeArrowheads="1"/>
            </p:cNvSpPr>
            <p:nvPr/>
          </p:nvSpPr>
          <p:spPr bwMode="auto">
            <a:xfrm>
              <a:off x="7669213" y="4433292"/>
              <a:ext cx="1117600" cy="63817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数据段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或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  <a:endParaRPr lang="en-US" altLang="zh-CN" sz="1800" b="1" dirty="0">
                <a:solidFill>
                  <a:srgbClr val="990099"/>
                </a:solidFill>
                <a:latin typeface="宋体" pitchFamily="2" charset="-122"/>
              </a:endParaRPr>
            </a:p>
          </p:txBody>
        </p:sp>
        <p:sp>
          <p:nvSpPr>
            <p:cNvPr id="142" name="Text Box 224"/>
            <p:cNvSpPr txBox="1">
              <a:spLocks noChangeArrowheads="1"/>
            </p:cNvSpPr>
            <p:nvPr/>
          </p:nvSpPr>
          <p:spPr bwMode="auto">
            <a:xfrm>
              <a:off x="6445250" y="4009430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143" name="Line 227"/>
            <p:cNvSpPr>
              <a:spLocks noChangeShapeType="1"/>
            </p:cNvSpPr>
            <p:nvPr/>
          </p:nvSpPr>
          <p:spPr bwMode="auto">
            <a:xfrm>
              <a:off x="6372225" y="4580930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228"/>
            <p:cNvSpPr>
              <a:spLocks noChangeShapeType="1"/>
            </p:cNvSpPr>
            <p:nvPr/>
          </p:nvSpPr>
          <p:spPr bwMode="auto">
            <a:xfrm>
              <a:off x="6372225" y="4868267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AutoShape 230"/>
            <p:cNvSpPr>
              <a:spLocks/>
            </p:cNvSpPr>
            <p:nvPr/>
          </p:nvSpPr>
          <p:spPr bwMode="auto">
            <a:xfrm>
              <a:off x="7596188" y="4293592"/>
              <a:ext cx="73025" cy="863600"/>
            </a:xfrm>
            <a:prstGeom prst="rightBrace">
              <a:avLst>
                <a:gd name="adj1" fmla="val 98551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Text Box 233"/>
            <p:cNvSpPr txBox="1">
              <a:spLocks noChangeArrowheads="1"/>
            </p:cNvSpPr>
            <p:nvPr/>
          </p:nvSpPr>
          <p:spPr bwMode="auto">
            <a:xfrm>
              <a:off x="4283075" y="4295577"/>
              <a:ext cx="1223963" cy="790575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b="1" dirty="0"/>
                <a:t> …</a:t>
              </a:r>
            </a:p>
            <a:p>
              <a:pPr algn="ctr">
                <a:lnSpc>
                  <a:spcPct val="12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基地址</a:t>
              </a:r>
              <a:r>
                <a:rPr lang="en-US" altLang="zh-CN" sz="1800" b="1" dirty="0">
                  <a:latin typeface="宋体" pitchFamily="2" charset="-122"/>
                </a:rPr>
                <a:t>A</a:t>
              </a:r>
              <a:r>
                <a:rPr lang="en-US" altLang="zh-CN" sz="1800" b="1" dirty="0">
                  <a:sym typeface="Symbol"/>
                </a:rPr>
                <a:t></a:t>
              </a:r>
              <a:endParaRPr lang="en-US" altLang="zh-CN" sz="1800" b="1" dirty="0"/>
            </a:p>
            <a:p>
              <a:pPr algn="ctr">
                <a:lnSpc>
                  <a:spcPct val="8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147" name="Text Box 234"/>
            <p:cNvSpPr txBox="1">
              <a:spLocks noChangeArrowheads="1"/>
            </p:cNvSpPr>
            <p:nvPr/>
          </p:nvSpPr>
          <p:spPr bwMode="auto">
            <a:xfrm>
              <a:off x="4198938" y="3975596"/>
              <a:ext cx="17414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组</a:t>
              </a:r>
              <a:r>
                <a:rPr lang="en-US" altLang="zh-CN" sz="1800" b="1" dirty="0">
                  <a:latin typeface="宋体" pitchFamily="2" charset="-122"/>
                </a:rPr>
                <a:t>B*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148" name="Line 235"/>
            <p:cNvSpPr>
              <a:spLocks noChangeShapeType="1"/>
            </p:cNvSpPr>
            <p:nvPr/>
          </p:nvSpPr>
          <p:spPr bwMode="auto">
            <a:xfrm>
              <a:off x="4283075" y="4552752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236"/>
            <p:cNvSpPr>
              <a:spLocks noChangeShapeType="1"/>
            </p:cNvSpPr>
            <p:nvPr/>
          </p:nvSpPr>
          <p:spPr bwMode="auto">
            <a:xfrm>
              <a:off x="4283075" y="4840089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237"/>
            <p:cNvSpPr>
              <a:spLocks noChangeShapeType="1"/>
            </p:cNvSpPr>
            <p:nvPr/>
          </p:nvSpPr>
          <p:spPr bwMode="auto">
            <a:xfrm flipV="1">
              <a:off x="5435600" y="4725789"/>
              <a:ext cx="360363" cy="1588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238"/>
            <p:cNvSpPr>
              <a:spLocks noChangeShapeType="1"/>
            </p:cNvSpPr>
            <p:nvPr/>
          </p:nvSpPr>
          <p:spPr bwMode="auto">
            <a:xfrm flipV="1">
              <a:off x="3563888" y="3956710"/>
              <a:ext cx="0" cy="144463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239"/>
            <p:cNvSpPr>
              <a:spLocks noChangeShapeType="1"/>
            </p:cNvSpPr>
            <p:nvPr/>
          </p:nvSpPr>
          <p:spPr bwMode="auto">
            <a:xfrm>
              <a:off x="3563887" y="3955122"/>
              <a:ext cx="2376537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240"/>
            <p:cNvSpPr>
              <a:spLocks noChangeShapeType="1"/>
            </p:cNvSpPr>
            <p:nvPr/>
          </p:nvSpPr>
          <p:spPr bwMode="auto">
            <a:xfrm flipV="1">
              <a:off x="6084888" y="4725789"/>
              <a:ext cx="287338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Text Box 241"/>
            <p:cNvSpPr txBox="1">
              <a:spLocks noChangeArrowheads="1"/>
            </p:cNvSpPr>
            <p:nvPr/>
          </p:nvSpPr>
          <p:spPr bwMode="auto">
            <a:xfrm>
              <a:off x="8027988" y="4149130"/>
              <a:ext cx="9366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CC3300"/>
                  </a:solidFill>
                  <a:latin typeface="宋体" pitchFamily="2" charset="-122"/>
                </a:rPr>
                <a:t>段基址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A</a:t>
              </a: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  <a:sym typeface="Symbol"/>
                </a:rPr>
                <a:t>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155" name="Line 253"/>
            <p:cNvSpPr>
              <a:spLocks noChangeShapeType="1"/>
            </p:cNvSpPr>
            <p:nvPr/>
          </p:nvSpPr>
          <p:spPr bwMode="auto">
            <a:xfrm>
              <a:off x="3060427" y="4099585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254"/>
            <p:cNvSpPr>
              <a:spLocks noChangeShapeType="1"/>
            </p:cNvSpPr>
            <p:nvPr/>
          </p:nvSpPr>
          <p:spPr bwMode="auto">
            <a:xfrm>
              <a:off x="2915816" y="4724450"/>
              <a:ext cx="1368847" cy="694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255"/>
            <p:cNvSpPr>
              <a:spLocks noChangeShapeType="1"/>
            </p:cNvSpPr>
            <p:nvPr/>
          </p:nvSpPr>
          <p:spPr bwMode="auto">
            <a:xfrm flipV="1">
              <a:off x="2915816" y="4458360"/>
              <a:ext cx="0" cy="26609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Text Box 256"/>
            <p:cNvSpPr txBox="1">
              <a:spLocks noChangeArrowheads="1"/>
            </p:cNvSpPr>
            <p:nvPr/>
          </p:nvSpPr>
          <p:spPr bwMode="auto">
            <a:xfrm>
              <a:off x="3132460" y="4437112"/>
              <a:ext cx="10795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基址</a:t>
              </a:r>
              <a:r>
                <a:rPr lang="en-US" altLang="zh-CN" sz="1800" b="1" dirty="0">
                  <a:latin typeface="宋体" pitchFamily="2" charset="-122"/>
                </a:rPr>
                <a:t>REG</a:t>
              </a:r>
              <a:r>
                <a:rPr lang="zh-CN" altLang="en-US" sz="1800" b="1" dirty="0">
                  <a:latin typeface="宋体" pitchFamily="2" charset="-122"/>
                </a:rPr>
                <a:t>号</a:t>
              </a:r>
            </a:p>
          </p:txBody>
        </p:sp>
      </p:grpSp>
      <p:sp>
        <p:nvSpPr>
          <p:cNvPr id="159" name="Text Box 179"/>
          <p:cNvSpPr txBox="1">
            <a:spLocks noChangeArrowheads="1"/>
          </p:cNvSpPr>
          <p:nvPr/>
        </p:nvSpPr>
        <p:spPr bwMode="auto">
          <a:xfrm>
            <a:off x="179263" y="523484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 *特点：</a:t>
            </a:r>
            <a:r>
              <a:rPr lang="zh-CN" altLang="en-US" b="1" dirty="0">
                <a:latin typeface="宋体" pitchFamily="2" charset="-122"/>
              </a:rPr>
              <a:t>常用于</a:t>
            </a:r>
            <a:r>
              <a:rPr lang="zh-CN" altLang="en-US" b="1" u="sng" dirty="0">
                <a:latin typeface="宋体" pitchFamily="2" charset="-122"/>
              </a:rPr>
              <a:t>段式存储管理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60" name="Text Box 118"/>
          <p:cNvSpPr txBox="1">
            <a:spLocks noChangeArrowheads="1"/>
          </p:cNvSpPr>
          <p:nvPr/>
        </p:nvSpPr>
        <p:spPr bwMode="auto">
          <a:xfrm>
            <a:off x="179263" y="5683314"/>
            <a:ext cx="8857233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b="1" spc="-100" dirty="0">
                <a:latin typeface="宋体" pitchFamily="2" charset="-122"/>
              </a:rPr>
              <a:t>基址</a:t>
            </a:r>
            <a:r>
              <a:rPr lang="en-US" altLang="zh-CN" b="1" spc="-100" dirty="0">
                <a:latin typeface="宋体" pitchFamily="2" charset="-122"/>
              </a:rPr>
              <a:t>REG</a:t>
            </a:r>
            <a:r>
              <a:rPr lang="zh-CN" altLang="en-US" b="1" spc="-100" dirty="0">
                <a:latin typeface="宋体" pitchFamily="2" charset="-122"/>
              </a:rPr>
              <a:t>组</a:t>
            </a:r>
            <a:r>
              <a:rPr lang="en-US" altLang="zh-CN" b="1" spc="-100" dirty="0">
                <a:latin typeface="宋体" pitchFamily="2" charset="-122"/>
              </a:rPr>
              <a:t>/</a:t>
            </a:r>
            <a:r>
              <a:rPr lang="zh-CN" altLang="en-US" b="1" spc="-100" dirty="0">
                <a:latin typeface="宋体" pitchFamily="2" charset="-122"/>
              </a:rPr>
              <a:t>变址</a:t>
            </a:r>
            <a:r>
              <a:rPr lang="en-US" altLang="zh-CN" b="1" spc="-100" dirty="0">
                <a:latin typeface="宋体" pitchFamily="2" charset="-122"/>
              </a:rPr>
              <a:t>REG</a:t>
            </a:r>
            <a:r>
              <a:rPr lang="zh-CN" altLang="en-US" b="1" spc="-100" dirty="0">
                <a:latin typeface="宋体" pitchFamily="2" charset="-122"/>
              </a:rPr>
              <a:t>组只有</a:t>
            </a:r>
            <a:r>
              <a:rPr lang="en-US" altLang="zh-CN" b="1" spc="-100" dirty="0">
                <a:latin typeface="宋体" pitchFamily="2" charset="-122"/>
              </a:rPr>
              <a:t>1</a:t>
            </a:r>
            <a:r>
              <a:rPr lang="zh-CN" altLang="en-US" b="1" spc="-100" dirty="0">
                <a:latin typeface="宋体" pitchFamily="2" charset="-122"/>
              </a:rPr>
              <a:t>个</a:t>
            </a:r>
            <a:r>
              <a:rPr lang="en-US" altLang="zh-CN" b="1" spc="-100" dirty="0">
                <a:latin typeface="宋体" pitchFamily="2" charset="-122"/>
              </a:rPr>
              <a:t>REG</a:t>
            </a:r>
            <a:r>
              <a:rPr lang="zh-CN" altLang="en-US" b="1" spc="-100" dirty="0">
                <a:latin typeface="宋体" pitchFamily="2" charset="-122"/>
              </a:rPr>
              <a:t>时，图中</a:t>
            </a:r>
            <a:r>
              <a:rPr lang="en-US" altLang="zh-CN" b="1" spc="-100" dirty="0">
                <a:latin typeface="宋体" pitchFamily="2" charset="-122"/>
              </a:rPr>
              <a:t>j</a:t>
            </a:r>
            <a:r>
              <a:rPr lang="zh-CN" altLang="en-US" b="1" spc="-100" dirty="0">
                <a:latin typeface="宋体" pitchFamily="2" charset="-122"/>
              </a:rPr>
              <a:t>需隐式表示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sz="1800" b="1" spc="-100" dirty="0">
                <a:latin typeface="宋体" pitchFamily="2" charset="-122"/>
              </a:rPr>
              <a:t>                                                 </a:t>
            </a:r>
            <a:r>
              <a:rPr lang="zh-CN" altLang="en-US" sz="1800" spc="-100" dirty="0">
                <a:latin typeface="宋体" pitchFamily="2" charset="-122"/>
              </a:rPr>
              <a:t>└─</a:t>
            </a:r>
            <a:r>
              <a:rPr lang="zh-CN" altLang="en-US" sz="1800" b="1" spc="-100" dirty="0">
                <a:latin typeface="宋体" pitchFamily="2" charset="-122"/>
              </a:rPr>
              <a:t>→ </a:t>
            </a:r>
            <a:r>
              <a:rPr lang="zh-CN" altLang="en-US" sz="1800" spc="-100" dirty="0">
                <a:latin typeface="宋体" pitchFamily="2" charset="-122"/>
              </a:rPr>
              <a:t> </a:t>
            </a:r>
            <a:r>
              <a:rPr lang="zh-CN" altLang="en-US" sz="1800" b="1" spc="-100" dirty="0">
                <a:latin typeface="宋体" pitchFamily="2" charset="-122"/>
              </a:rPr>
              <a:t>编码恒为</a:t>
            </a:r>
            <a:r>
              <a:rPr lang="en-US" altLang="zh-CN" sz="1800" b="1" spc="-100" dirty="0">
                <a:latin typeface="宋体" pitchFamily="2" charset="-122"/>
              </a:rPr>
              <a:t>0  </a:t>
            </a:r>
            <a:r>
              <a:rPr lang="zh-CN" altLang="en-US" sz="1800" b="1" spc="-100" dirty="0">
                <a:latin typeface="宋体" pitchFamily="2" charset="-122"/>
              </a:rPr>
              <a:t>→</a:t>
            </a:r>
            <a:r>
              <a:rPr lang="zh-CN" altLang="en-US" sz="1800" spc="-100" dirty="0">
                <a:latin typeface="宋体" pitchFamily="2" charset="-122"/>
              </a:rPr>
              <a:t>─┘</a:t>
            </a:r>
            <a:r>
              <a:rPr lang="en-US" altLang="zh-CN" sz="1800" b="1" spc="-100" dirty="0">
                <a:latin typeface="宋体" pitchFamily="2" charset="-122"/>
              </a:rPr>
              <a:t>    </a:t>
            </a:r>
          </a:p>
        </p:txBody>
      </p:sp>
      <p:sp>
        <p:nvSpPr>
          <p:cNvPr id="69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AutoShape 35"/>
          <p:cNvSpPr>
            <a:spLocks noChangeArrowheads="1"/>
          </p:cNvSpPr>
          <p:nvPr/>
        </p:nvSpPr>
        <p:spPr bwMode="auto">
          <a:xfrm>
            <a:off x="5652120" y="3288769"/>
            <a:ext cx="1800052" cy="284247"/>
          </a:xfrm>
          <a:prstGeom prst="wedgeRectCallout">
            <a:avLst>
              <a:gd name="adj1" fmla="val -64516"/>
              <a:gd name="adj2" fmla="val 6330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/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b="1" dirty="0" err="1">
                <a:latin typeface="宋体" pitchFamily="2" charset="-122"/>
              </a:rPr>
              <a:t>Bj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为基准地址</a:t>
            </a:r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59" grpId="0"/>
      <p:bldP spid="160" grpId="0"/>
      <p:bldP spid="7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45346" y="1830350"/>
            <a:ext cx="5387094" cy="1056916"/>
            <a:chOff x="3145346" y="1830350"/>
            <a:chExt cx="5387094" cy="1056916"/>
          </a:xfrm>
        </p:grpSpPr>
        <p:sp>
          <p:nvSpPr>
            <p:cNvPr id="49" name="矩形 48"/>
            <p:cNvSpPr/>
            <p:nvPr/>
          </p:nvSpPr>
          <p:spPr bwMode="auto">
            <a:xfrm>
              <a:off x="3145346" y="1830350"/>
              <a:ext cx="5387094" cy="1056916"/>
            </a:xfrm>
            <a:prstGeom prst="rect">
              <a:avLst/>
            </a:prstGeom>
            <a:solidFill>
              <a:srgbClr val="99CCFF"/>
            </a:solidFill>
            <a:ln w="1270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4" name="Text Box 98"/>
            <p:cNvSpPr txBox="1">
              <a:spLocks noChangeArrowheads="1"/>
            </p:cNvSpPr>
            <p:nvPr/>
          </p:nvSpPr>
          <p:spPr bwMode="auto">
            <a:xfrm>
              <a:off x="3211828" y="1830350"/>
              <a:ext cx="1000132" cy="480852"/>
            </a:xfrm>
            <a:prstGeom prst="rect">
              <a:avLst/>
            </a:prstGeom>
            <a:solidFill>
              <a:srgbClr val="FFCC99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~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zh-CN" altLang="en-US" sz="1800" b="1" dirty="0">
                  <a:latin typeface="宋体" pitchFamily="2" charset="-122"/>
                </a:rPr>
                <a:t>个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211828" y="2311202"/>
              <a:ext cx="1000132" cy="576064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4651988" y="1830350"/>
              <a:ext cx="1000132" cy="480852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53" name="矩形 52"/>
          <p:cNvSpPr/>
          <p:nvPr/>
        </p:nvSpPr>
        <p:spPr bwMode="auto">
          <a:xfrm>
            <a:off x="4571938" y="2311202"/>
            <a:ext cx="3960502" cy="576064"/>
          </a:xfrm>
          <a:prstGeom prst="rect">
            <a:avLst/>
          </a:prstGeom>
          <a:solidFill>
            <a:srgbClr val="CCFFFF"/>
          </a:solidFill>
          <a:ln w="12700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475655" y="4183016"/>
            <a:ext cx="6984281" cy="1142762"/>
            <a:chOff x="1475655" y="4500817"/>
            <a:chExt cx="6984281" cy="1142762"/>
          </a:xfrm>
        </p:grpSpPr>
        <p:sp>
          <p:nvSpPr>
            <p:cNvPr id="79" name="Text Box 47"/>
            <p:cNvSpPr txBox="1">
              <a:spLocks noChangeArrowheads="1"/>
            </p:cNvSpPr>
            <p:nvPr/>
          </p:nvSpPr>
          <p:spPr bwMode="auto">
            <a:xfrm>
              <a:off x="6372226" y="4819661"/>
              <a:ext cx="1223963" cy="823918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en-US" altLang="zh-CN" sz="16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</a:t>
              </a:r>
              <a:endParaRPr lang="en-US" altLang="zh-CN" sz="1800" b="1" dirty="0"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…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71" name="Text Box 39"/>
            <p:cNvSpPr txBox="1">
              <a:spLocks noChangeArrowheads="1"/>
            </p:cNvSpPr>
            <p:nvPr/>
          </p:nvSpPr>
          <p:spPr bwMode="auto">
            <a:xfrm>
              <a:off x="2555876" y="4711711"/>
              <a:ext cx="1079500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F8  A</a:t>
              </a:r>
            </a:p>
          </p:txBody>
        </p:sp>
        <p:sp>
          <p:nvSpPr>
            <p:cNvPr id="64" name="Text Box 31"/>
            <p:cNvSpPr txBox="1">
              <a:spLocks noChangeArrowheads="1"/>
            </p:cNvSpPr>
            <p:nvPr/>
          </p:nvSpPr>
          <p:spPr bwMode="auto">
            <a:xfrm>
              <a:off x="4140201" y="4792024"/>
              <a:ext cx="1152525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寄存器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</a:p>
          </p:txBody>
        </p:sp>
        <p:sp>
          <p:nvSpPr>
            <p:cNvPr id="65" name="Text Box 32"/>
            <p:cNvSpPr txBox="1">
              <a:spLocks noChangeArrowheads="1"/>
            </p:cNvSpPr>
            <p:nvPr/>
          </p:nvSpPr>
          <p:spPr bwMode="auto">
            <a:xfrm>
              <a:off x="4067176" y="5070488"/>
              <a:ext cx="122555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XX</a:t>
              </a: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572132" y="5067315"/>
              <a:ext cx="288925" cy="2873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5645157" y="5210190"/>
              <a:ext cx="1428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5"/>
            <p:cNvSpPr>
              <a:spLocks noChangeShapeType="1"/>
            </p:cNvSpPr>
            <p:nvPr/>
          </p:nvSpPr>
          <p:spPr bwMode="auto">
            <a:xfrm>
              <a:off x="5716594" y="5138752"/>
              <a:ext cx="0" cy="1444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1547813" y="4711711"/>
              <a:ext cx="1008063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 err="1">
                  <a:latin typeface="宋体" pitchFamily="2" charset="-122"/>
                </a:rPr>
                <a:t>OPx</a:t>
              </a:r>
              <a:endParaRPr lang="zh-CN" altLang="en-US" sz="2000" b="1" dirty="0">
                <a:latin typeface="宋体" pitchFamily="2" charset="-122"/>
              </a:endParaRPr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2916238" y="4711711"/>
              <a:ext cx="0" cy="360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75655" y="5294492"/>
              <a:ext cx="23764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指令的</a:t>
              </a:r>
              <a:r>
                <a:rPr lang="en-US" altLang="zh-CN" sz="2000" b="1" dirty="0">
                  <a:solidFill>
                    <a:schemeClr val="accent2"/>
                  </a:solidFill>
                  <a:latin typeface="宋体" pitchFamily="2" charset="-122"/>
                </a:rPr>
                <a:t>EA</a:t>
              </a:r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＝</a:t>
              </a:r>
              <a:r>
                <a:rPr lang="en-US" altLang="zh-CN" sz="2000" b="1" dirty="0">
                  <a:latin typeface="宋体" pitchFamily="2" charset="-122"/>
                </a:rPr>
                <a:t>(PC)</a:t>
              </a:r>
              <a:r>
                <a:rPr lang="zh-CN" altLang="en-US" sz="2000" b="1" dirty="0">
                  <a:latin typeface="宋体" pitchFamily="2" charset="-122"/>
                </a:rPr>
                <a:t>＋</a:t>
              </a:r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73" name="Text Box 41"/>
            <p:cNvSpPr txBox="1">
              <a:spLocks noChangeArrowheads="1"/>
            </p:cNvSpPr>
            <p:nvPr/>
          </p:nvSpPr>
          <p:spPr bwMode="auto">
            <a:xfrm>
              <a:off x="7596336" y="5080056"/>
              <a:ext cx="863600" cy="2857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程序段</a:t>
              </a:r>
            </a:p>
          </p:txBody>
        </p:sp>
        <p:sp>
          <p:nvSpPr>
            <p:cNvPr id="74" name="Text Box 42"/>
            <p:cNvSpPr txBox="1">
              <a:spLocks noChangeArrowheads="1"/>
            </p:cNvSpPr>
            <p:nvPr/>
          </p:nvSpPr>
          <p:spPr bwMode="auto">
            <a:xfrm>
              <a:off x="6445251" y="4500817"/>
              <a:ext cx="1081088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存储器</a:t>
              </a:r>
            </a:p>
          </p:txBody>
        </p:sp>
        <p:sp>
          <p:nvSpPr>
            <p:cNvPr id="77" name="Line 45"/>
            <p:cNvSpPr>
              <a:spLocks noChangeShapeType="1"/>
            </p:cNvSpPr>
            <p:nvPr/>
          </p:nvSpPr>
          <p:spPr bwMode="auto">
            <a:xfrm>
              <a:off x="6372226" y="5072074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6"/>
            <p:cNvSpPr>
              <a:spLocks noChangeShapeType="1"/>
            </p:cNvSpPr>
            <p:nvPr/>
          </p:nvSpPr>
          <p:spPr bwMode="auto">
            <a:xfrm>
              <a:off x="6372226" y="5359411"/>
              <a:ext cx="12239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AutoShape 48"/>
            <p:cNvSpPr>
              <a:spLocks/>
            </p:cNvSpPr>
            <p:nvPr/>
          </p:nvSpPr>
          <p:spPr bwMode="auto">
            <a:xfrm>
              <a:off x="7596336" y="4819661"/>
              <a:ext cx="72877" cy="823917"/>
            </a:xfrm>
            <a:prstGeom prst="rightBrace">
              <a:avLst>
                <a:gd name="adj1" fmla="val 39737"/>
                <a:gd name="adj2" fmla="val 49348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81" name="直接箭头连接符 80"/>
            <p:cNvCxnSpPr/>
            <p:nvPr/>
          </p:nvCxnSpPr>
          <p:spPr bwMode="auto">
            <a:xfrm>
              <a:off x="5143504" y="5210191"/>
              <a:ext cx="428628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oval" w="med" len="med"/>
              <a:tailEnd type="triangle"/>
            </a:ln>
            <a:effectLst/>
          </p:spPr>
        </p:cxnSp>
        <p:cxnSp>
          <p:nvCxnSpPr>
            <p:cNvPr id="82" name="直接箭头连接符 81"/>
            <p:cNvCxnSpPr/>
            <p:nvPr/>
          </p:nvCxnSpPr>
          <p:spPr bwMode="auto">
            <a:xfrm rot="5400000" flipH="1" flipV="1">
              <a:off x="3213884" y="4643446"/>
              <a:ext cx="143670" cy="79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3" name="直接箭头连接符 82"/>
            <p:cNvCxnSpPr/>
            <p:nvPr/>
          </p:nvCxnSpPr>
          <p:spPr bwMode="auto">
            <a:xfrm>
              <a:off x="3286116" y="4572008"/>
              <a:ext cx="2428892" cy="1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4" name="直接箭头连接符 83"/>
            <p:cNvCxnSpPr>
              <a:endCxn id="66" idx="0"/>
            </p:cNvCxnSpPr>
            <p:nvPr/>
          </p:nvCxnSpPr>
          <p:spPr bwMode="auto">
            <a:xfrm rot="16200000" flipH="1">
              <a:off x="5468150" y="4818869"/>
              <a:ext cx="495305" cy="158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接箭头连接符 84"/>
            <p:cNvCxnSpPr>
              <a:stCxn id="66" idx="6"/>
            </p:cNvCxnSpPr>
            <p:nvPr/>
          </p:nvCxnSpPr>
          <p:spPr bwMode="auto">
            <a:xfrm>
              <a:off x="5861057" y="5210984"/>
              <a:ext cx="496893" cy="55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6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454DB-04DE-40F4-A7E3-F19793911E49}" type="slidenum">
              <a:rPr lang="en-US" altLang="zh-CN"/>
              <a:pPr/>
              <a:t>28</a:t>
            </a:fld>
            <a:endParaRPr lang="en-US" altLang="zh-CN" dirty="0"/>
          </a:p>
        </p:txBody>
      </p:sp>
      <p:sp>
        <p:nvSpPr>
          <p:cNvPr id="199708" name="Text Box 28"/>
          <p:cNvSpPr txBox="1">
            <a:spLocks noChangeArrowheads="1"/>
          </p:cNvSpPr>
          <p:nvPr/>
        </p:nvSpPr>
        <p:spPr bwMode="auto">
          <a:xfrm>
            <a:off x="179388" y="3309554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(8)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相对寻址方式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sz="2000" dirty="0">
                <a:solidFill>
                  <a:srgbClr val="FF3399"/>
                </a:solidFill>
                <a:latin typeface="+mn-lt"/>
              </a:rPr>
              <a:t>Relative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指令</a:t>
            </a:r>
            <a:r>
              <a:rPr lang="zh-CN" altLang="en-US" b="1" dirty="0">
                <a:latin typeface="宋体" pitchFamily="2" charset="-122"/>
              </a:rPr>
              <a:t>放在</a:t>
            </a:r>
            <a:r>
              <a:rPr lang="en-US" altLang="zh-CN" b="1" u="sng" dirty="0">
                <a:latin typeface="宋体" pitchFamily="2" charset="-122"/>
              </a:rPr>
              <a:t>MEM</a:t>
            </a:r>
            <a:r>
              <a:rPr lang="zh-CN" altLang="en-US" b="1" dirty="0">
                <a:latin typeface="宋体" pitchFamily="2" charset="-122"/>
              </a:rPr>
              <a:t>中，地址参数为形式地址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偏移量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19979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799" name="Text Box 119"/>
          <p:cNvSpPr txBox="1">
            <a:spLocks noChangeArrowheads="1"/>
          </p:cNvSpPr>
          <p:nvPr/>
        </p:nvSpPr>
        <p:spPr bwMode="auto">
          <a:xfrm>
            <a:off x="179388" y="5339315"/>
            <a:ext cx="8809557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*说明：</a:t>
            </a:r>
            <a:r>
              <a:rPr lang="zh-CN" altLang="en-US" sz="2200" b="1" spc="-50" dirty="0">
                <a:latin typeface="宋体" pitchFamily="2" charset="-122"/>
              </a:rPr>
              <a:t>相对寻址的</a:t>
            </a:r>
            <a:r>
              <a:rPr lang="en-US" altLang="zh-CN" sz="2200" b="1" spc="-50" dirty="0">
                <a:latin typeface="宋体" pitchFamily="2" charset="-122"/>
              </a:rPr>
              <a:t>A</a:t>
            </a:r>
            <a:r>
              <a:rPr lang="zh-CN" altLang="en-US" sz="2200" b="1" spc="-50" dirty="0">
                <a:latin typeface="宋体" pitchFamily="2" charset="-122"/>
              </a:rPr>
              <a:t>为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有符号数</a:t>
            </a:r>
            <a:r>
              <a:rPr lang="zh-CN" altLang="en-US" sz="2200" b="1" spc="-50" dirty="0">
                <a:latin typeface="宋体" pitchFamily="2" charset="-122"/>
              </a:rPr>
              <a:t>！变址</a:t>
            </a:r>
            <a:r>
              <a:rPr lang="en-US" altLang="zh-CN" sz="2200" b="1" spc="-50" dirty="0">
                <a:latin typeface="宋体" pitchFamily="2" charset="-122"/>
              </a:rPr>
              <a:t>/</a:t>
            </a:r>
            <a:r>
              <a:rPr lang="zh-CN" altLang="en-US" sz="2200" b="1" spc="-50" dirty="0">
                <a:latin typeface="宋体" pitchFamily="2" charset="-122"/>
              </a:rPr>
              <a:t>基址寻址的</a:t>
            </a:r>
            <a:r>
              <a:rPr lang="en-US" altLang="zh-CN" sz="2200" b="1" spc="-50" dirty="0">
                <a:latin typeface="宋体" pitchFamily="2" charset="-122"/>
              </a:rPr>
              <a:t>A</a:t>
            </a:r>
            <a:r>
              <a:rPr lang="zh-CN" altLang="en-US" sz="2200" b="1" spc="-50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sz="2200" b="1" spc="-50" dirty="0">
                <a:latin typeface="宋体" pitchFamily="2" charset="-122"/>
              </a:rPr>
              <a:t>为无符号数</a:t>
            </a:r>
            <a:endParaRPr lang="zh-CN" altLang="en-US" sz="2200" b="1" spc="-50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199800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806" name="AutoShape 12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Text Box 260"/>
          <p:cNvSpPr txBox="1">
            <a:spLocks noChangeArrowheads="1"/>
          </p:cNvSpPr>
          <p:nvPr/>
        </p:nvSpPr>
        <p:spPr bwMode="auto">
          <a:xfrm>
            <a:off x="179388" y="338897"/>
            <a:ext cx="87851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*寄存器的常见组织：</a:t>
            </a:r>
            <a:r>
              <a:rPr lang="zh-CN" altLang="en-US" sz="1800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理论上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1800" b="1" dirty="0">
                <a:latin typeface="宋体" pitchFamily="2" charset="-122"/>
              </a:rPr>
              <a:t>数据、地址、基址、变址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间无关联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①</a:t>
            </a:r>
            <a:r>
              <a:rPr lang="zh-CN" altLang="en-US" b="1" dirty="0">
                <a:latin typeface="宋体" pitchFamily="2" charset="-122"/>
              </a:rPr>
              <a:t>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、变址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常为</a:t>
            </a:r>
            <a:r>
              <a:rPr lang="zh-CN" altLang="en-US" b="1" dirty="0">
                <a:latin typeface="宋体" pitchFamily="2" charset="-122"/>
              </a:rPr>
              <a:t>地址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的子集       </a:t>
            </a:r>
            <a:r>
              <a:rPr lang="zh-CN" altLang="en-US" sz="2000" b="1" dirty="0">
                <a:latin typeface="宋体" pitchFamily="2" charset="-122"/>
              </a:rPr>
              <a:t>←降低成本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②</a:t>
            </a:r>
            <a:r>
              <a:rPr lang="zh-CN" altLang="en-US" b="1" dirty="0">
                <a:latin typeface="宋体" pitchFamily="2" charset="-122"/>
              </a:rPr>
              <a:t>数据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与地址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>
                <a:latin typeface="宋体" pitchFamily="2" charset="-122"/>
              </a:rPr>
              <a:t>混用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称为</a:t>
            </a:r>
            <a:r>
              <a:rPr lang="zh-CN" altLang="en-US" sz="2000" b="1" u="sng" dirty="0">
                <a:latin typeface="宋体" pitchFamily="2" charset="-122"/>
              </a:rPr>
              <a:t>通用寄存器</a:t>
            </a:r>
            <a:r>
              <a:rPr lang="en-US" altLang="zh-CN" sz="2000" b="1" dirty="0">
                <a:latin typeface="宋体" pitchFamily="2" charset="-122"/>
              </a:rPr>
              <a:t>GPR)</a:t>
            </a: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←降低成本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6" name="Text Box 98"/>
          <p:cNvSpPr txBox="1">
            <a:spLocks noChangeArrowheads="1"/>
          </p:cNvSpPr>
          <p:nvPr/>
        </p:nvSpPr>
        <p:spPr bwMode="auto">
          <a:xfrm>
            <a:off x="1785918" y="1830350"/>
            <a:ext cx="1000132" cy="1418666"/>
          </a:xfrm>
          <a:prstGeom prst="rect">
            <a:avLst/>
          </a:prstGeom>
          <a:solidFill>
            <a:srgbClr val="FFCC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10000"/>
              </a:lnSpc>
            </a:pPr>
            <a:endParaRPr lang="en-US" altLang="zh-CN" sz="1800" b="1" dirty="0">
              <a:latin typeface="宋体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1800" b="1" dirty="0">
                <a:latin typeface="宋体" pitchFamily="2" charset="-122"/>
              </a:rPr>
              <a:t>可见</a:t>
            </a:r>
            <a:r>
              <a:rPr lang="en-US" altLang="zh-CN" sz="1800" b="1" dirty="0">
                <a:latin typeface="宋体" pitchFamily="2" charset="-122"/>
              </a:rPr>
              <a:t>REG</a:t>
            </a:r>
          </a:p>
          <a:p>
            <a:pPr algn="ctr"/>
            <a:endParaRPr lang="en-US" altLang="zh-CN" sz="1800" b="1" dirty="0">
              <a:latin typeface="宋体" pitchFamily="2" charset="-122"/>
            </a:endParaRPr>
          </a:p>
          <a:p>
            <a:pPr algn="ctr"/>
            <a:endParaRPr lang="en-US" altLang="zh-CN" sz="1200" b="1" dirty="0">
              <a:latin typeface="宋体" pitchFamily="2" charset="-122"/>
            </a:endParaRPr>
          </a:p>
          <a:p>
            <a:pPr algn="ctr"/>
            <a:r>
              <a:rPr lang="zh-CN" altLang="en-US" sz="1800" b="1" dirty="0">
                <a:latin typeface="宋体" pitchFamily="2" charset="-122"/>
              </a:rPr>
              <a:t>专用</a:t>
            </a:r>
            <a:r>
              <a:rPr lang="en-US" altLang="zh-CN" sz="1800" b="1" dirty="0">
                <a:latin typeface="宋体" pitchFamily="2" charset="-122"/>
              </a:rPr>
              <a:t>REG</a:t>
            </a:r>
          </a:p>
        </p:txBody>
      </p:sp>
      <p:cxnSp>
        <p:nvCxnSpPr>
          <p:cNvPr id="58" name="直接箭头连接符 57"/>
          <p:cNvCxnSpPr/>
          <p:nvPr/>
        </p:nvCxnSpPr>
        <p:spPr bwMode="auto">
          <a:xfrm>
            <a:off x="1785918" y="2887266"/>
            <a:ext cx="1000132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0" name="Text Box 98"/>
          <p:cNvSpPr txBox="1">
            <a:spLocks noChangeArrowheads="1"/>
          </p:cNvSpPr>
          <p:nvPr/>
        </p:nvSpPr>
        <p:spPr bwMode="auto">
          <a:xfrm>
            <a:off x="4651988" y="2311202"/>
            <a:ext cx="1000132" cy="576064"/>
          </a:xfrm>
          <a:prstGeom prst="rect">
            <a:avLst/>
          </a:prstGeom>
          <a:solidFill>
            <a:srgbClr val="FFCC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latin typeface="宋体" pitchFamily="2" charset="-122"/>
              </a:rPr>
              <a:t>0</a:t>
            </a:r>
            <a:r>
              <a:rPr lang="en-US" altLang="zh-CN" sz="1800" b="1" dirty="0"/>
              <a:t>~</a:t>
            </a:r>
            <a:r>
              <a:rPr lang="en-US" altLang="zh-CN" sz="1800" b="1" dirty="0">
                <a:latin typeface="宋体" pitchFamily="2" charset="-122"/>
              </a:rPr>
              <a:t>N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61" name="Text Box 98"/>
          <p:cNvSpPr txBox="1">
            <a:spLocks noChangeArrowheads="1"/>
          </p:cNvSpPr>
          <p:nvPr/>
        </p:nvSpPr>
        <p:spPr bwMode="auto">
          <a:xfrm>
            <a:off x="6084168" y="2311202"/>
            <a:ext cx="1000132" cy="288032"/>
          </a:xfrm>
          <a:prstGeom prst="rect">
            <a:avLst/>
          </a:prstGeom>
          <a:solidFill>
            <a:srgbClr val="FFCC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latin typeface="宋体" pitchFamily="2" charset="-122"/>
              </a:rPr>
              <a:t>0</a:t>
            </a:r>
            <a:r>
              <a:rPr lang="en-US" altLang="zh-CN" sz="1800" b="1" dirty="0"/>
              <a:t>~</a:t>
            </a:r>
            <a:r>
              <a:rPr lang="en-US" altLang="zh-CN" sz="1800" b="1" dirty="0">
                <a:latin typeface="宋体" pitchFamily="2" charset="-122"/>
              </a:rPr>
              <a:t>P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86" name="Text Box 98"/>
          <p:cNvSpPr txBox="1">
            <a:spLocks noChangeArrowheads="1"/>
          </p:cNvSpPr>
          <p:nvPr/>
        </p:nvSpPr>
        <p:spPr bwMode="auto">
          <a:xfrm>
            <a:off x="7460300" y="2599234"/>
            <a:ext cx="1000132" cy="288032"/>
          </a:xfrm>
          <a:prstGeom prst="rect">
            <a:avLst/>
          </a:prstGeom>
          <a:solidFill>
            <a:srgbClr val="FFCC99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latin typeface="宋体" pitchFamily="2" charset="-122"/>
              </a:rPr>
              <a:t>0</a:t>
            </a:r>
            <a:r>
              <a:rPr lang="en-US" altLang="zh-CN" sz="1800" b="1" dirty="0">
                <a:latin typeface="+mn-lt"/>
              </a:rPr>
              <a:t>~</a:t>
            </a:r>
            <a:r>
              <a:rPr lang="en-US" altLang="zh-CN" sz="1800" b="1" dirty="0">
                <a:latin typeface="宋体" pitchFamily="2" charset="-122"/>
              </a:rPr>
              <a:t>Q</a:t>
            </a:r>
            <a:r>
              <a:rPr lang="zh-CN" altLang="en-US" sz="1800" b="1" dirty="0">
                <a:latin typeface="宋体" pitchFamily="2" charset="-122"/>
              </a:rPr>
              <a:t>个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084168" y="2599234"/>
            <a:ext cx="1000132" cy="288032"/>
          </a:xfrm>
          <a:prstGeom prst="rect">
            <a:avLst/>
          </a:prstGeom>
          <a:solidFill>
            <a:srgbClr val="FFCC99">
              <a:alpha val="6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7460300" y="2325084"/>
            <a:ext cx="1000132" cy="274150"/>
          </a:xfrm>
          <a:prstGeom prst="rect">
            <a:avLst/>
          </a:prstGeom>
          <a:solidFill>
            <a:srgbClr val="FFCC99">
              <a:alpha val="60000"/>
            </a:srgb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" name="左大括号 92"/>
          <p:cNvSpPr/>
          <p:nvPr/>
        </p:nvSpPr>
        <p:spPr bwMode="auto">
          <a:xfrm>
            <a:off x="1620812" y="1830350"/>
            <a:ext cx="142876" cy="1418666"/>
          </a:xfrm>
          <a:prstGeom prst="leftBrace">
            <a:avLst>
              <a:gd name="adj1" fmla="val 43888"/>
              <a:gd name="adj2" fmla="val 50000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Text Box 28"/>
          <p:cNvSpPr txBox="1">
            <a:spLocks noChangeArrowheads="1"/>
          </p:cNvSpPr>
          <p:nvPr/>
        </p:nvSpPr>
        <p:spPr bwMode="auto">
          <a:xfrm>
            <a:off x="1333920" y="1951162"/>
            <a:ext cx="285752" cy="113348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algn="ctr">
              <a:lnSpc>
                <a:spcPct val="80000"/>
              </a:lnSpc>
            </a:pPr>
            <a:r>
              <a:rPr lang="zh-CN" altLang="en-US" sz="1800" b="1" dirty="0">
                <a:latin typeface="宋体" pitchFamily="2" charset="-122"/>
              </a:rPr>
              <a:t>所有寄存器</a:t>
            </a:r>
          </a:p>
        </p:txBody>
      </p:sp>
      <p:sp>
        <p:nvSpPr>
          <p:cNvPr id="96" name="Text Box 28"/>
          <p:cNvSpPr txBox="1">
            <a:spLocks noChangeArrowheads="1"/>
          </p:cNvSpPr>
          <p:nvPr/>
        </p:nvSpPr>
        <p:spPr bwMode="auto">
          <a:xfrm>
            <a:off x="3145346" y="2963264"/>
            <a:ext cx="5387094" cy="28575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r>
              <a:rPr lang="zh-CN" altLang="en-US" sz="1800" b="1" dirty="0">
                <a:latin typeface="宋体" pitchFamily="2" charset="-122"/>
              </a:rPr>
              <a:t>数据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组   地址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组   </a:t>
            </a:r>
            <a:r>
              <a:rPr lang="zh-CN" altLang="en-US" sz="1800" b="1" baseline="-25000" dirty="0">
                <a:latin typeface="宋体" pitchFamily="2" charset="-122"/>
              </a:rPr>
              <a:t> </a:t>
            </a:r>
            <a:r>
              <a:rPr lang="zh-CN" altLang="en-US" sz="1800" b="1" dirty="0">
                <a:latin typeface="宋体" pitchFamily="2" charset="-122"/>
              </a:rPr>
              <a:t>基址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组   变址</a:t>
            </a:r>
            <a:r>
              <a:rPr lang="en-US" altLang="zh-CN" sz="1800" b="1" dirty="0"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组</a:t>
            </a:r>
          </a:p>
        </p:txBody>
      </p:sp>
      <p:sp>
        <p:nvSpPr>
          <p:cNvPr id="97" name="线形标注 1 96"/>
          <p:cNvSpPr/>
          <p:nvPr/>
        </p:nvSpPr>
        <p:spPr bwMode="auto">
          <a:xfrm>
            <a:off x="6732240" y="5985320"/>
            <a:ext cx="1224136" cy="324000"/>
          </a:xfrm>
          <a:prstGeom prst="borderCallout1">
            <a:avLst>
              <a:gd name="adj1" fmla="val -2146"/>
              <a:gd name="adj2" fmla="val 48782"/>
              <a:gd name="adj3" fmla="val -67889"/>
              <a:gd name="adj4" fmla="val 48626"/>
            </a:avLst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 w="sm" len="sm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b="1" dirty="0">
                <a:latin typeface="+mn-ea"/>
                <a:ea typeface="+mn-ea"/>
              </a:rPr>
              <a:t>ISA</a:t>
            </a:r>
            <a:r>
              <a:rPr lang="zh-CN" altLang="en-US" sz="1800" b="1" dirty="0">
                <a:latin typeface="+mn-ea"/>
                <a:ea typeface="+mn-ea"/>
              </a:rPr>
              <a:t>会指明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9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08" grpId="0"/>
      <p:bldP spid="199799" grpId="0"/>
      <p:bldP spid="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177BD-6688-4347-8B23-3B87C273B63C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43716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某计算机的存储器按字节编址，相对寻址的跳转指令格式如右图所示，偏移量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用补码表示。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b="1" dirty="0">
                <a:latin typeface="宋体" pitchFamily="2" charset="-122"/>
              </a:rPr>
              <a:t>。某相对寻址的跳转指令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存放在</a:t>
            </a:r>
            <a:r>
              <a:rPr lang="en-US" altLang="zh-CN" b="1" dirty="0">
                <a:latin typeface="宋体" pitchFamily="2" charset="-122"/>
              </a:rPr>
              <a:t>0100H</a:t>
            </a:r>
            <a:r>
              <a:rPr lang="zh-CN" altLang="en-US" b="1" dirty="0">
                <a:latin typeface="宋体" pitchFamily="2" charset="-122"/>
              </a:rPr>
              <a:t>起的存储单元中。</a:t>
            </a:r>
            <a:r>
              <a:rPr lang="zh-CN" altLang="en-US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①若该指令的转移目标地址为</a:t>
            </a:r>
            <a:r>
              <a:rPr lang="en-US" altLang="zh-CN" b="1" dirty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，则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＝？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②若</a:t>
            </a:r>
            <a:r>
              <a:rPr lang="en-US" altLang="zh-CN" b="1" dirty="0">
                <a:latin typeface="宋体" pitchFamily="2" charset="-122"/>
              </a:rPr>
              <a:t>M[0101H]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EEH</a:t>
            </a:r>
            <a:r>
              <a:rPr lang="zh-CN" altLang="en-US" b="1" dirty="0">
                <a:latin typeface="宋体" pitchFamily="2" charset="-122"/>
              </a:rPr>
              <a:t>，则该指令的转移目标地址为多少？</a:t>
            </a:r>
          </a:p>
        </p:txBody>
      </p:sp>
      <p:grpSp>
        <p:nvGrpSpPr>
          <p:cNvPr id="243749" name="Group 37"/>
          <p:cNvGrpSpPr>
            <a:grpSpLocks/>
          </p:cNvGrpSpPr>
          <p:nvPr/>
        </p:nvGrpSpPr>
        <p:grpSpPr bwMode="auto">
          <a:xfrm>
            <a:off x="5937894" y="1507678"/>
            <a:ext cx="2522538" cy="647700"/>
            <a:chOff x="815" y="2659"/>
            <a:chExt cx="1589" cy="408"/>
          </a:xfrm>
        </p:grpSpPr>
        <p:sp>
          <p:nvSpPr>
            <p:cNvPr id="243725" name="Text Box 13"/>
            <p:cNvSpPr txBox="1">
              <a:spLocks noChangeArrowheads="1"/>
            </p:cNvSpPr>
            <p:nvPr/>
          </p:nvSpPr>
          <p:spPr bwMode="auto">
            <a:xfrm>
              <a:off x="815" y="2840"/>
              <a:ext cx="817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操作码</a:t>
              </a:r>
            </a:p>
          </p:txBody>
        </p:sp>
        <p:sp>
          <p:nvSpPr>
            <p:cNvPr id="243727" name="Text Box 15"/>
            <p:cNvSpPr txBox="1">
              <a:spLocks noChangeArrowheads="1"/>
            </p:cNvSpPr>
            <p:nvPr/>
          </p:nvSpPr>
          <p:spPr bwMode="auto">
            <a:xfrm>
              <a:off x="1633" y="2840"/>
              <a:ext cx="771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A</a:t>
              </a:r>
            </a:p>
          </p:txBody>
        </p:sp>
        <p:sp>
          <p:nvSpPr>
            <p:cNvPr id="243740" name="Line 28"/>
            <p:cNvSpPr>
              <a:spLocks noChangeShapeType="1"/>
            </p:cNvSpPr>
            <p:nvPr/>
          </p:nvSpPr>
          <p:spPr bwMode="auto">
            <a:xfrm>
              <a:off x="816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1" name="Line 29"/>
            <p:cNvSpPr>
              <a:spLocks noChangeShapeType="1"/>
            </p:cNvSpPr>
            <p:nvPr/>
          </p:nvSpPr>
          <p:spPr bwMode="auto">
            <a:xfrm>
              <a:off x="1632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2" name="Line 30"/>
            <p:cNvSpPr>
              <a:spLocks noChangeShapeType="1"/>
            </p:cNvSpPr>
            <p:nvPr/>
          </p:nvSpPr>
          <p:spPr bwMode="auto">
            <a:xfrm>
              <a:off x="2404" y="2659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952" y="2659"/>
              <a:ext cx="544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zh-CN" altLang="en-US" sz="1800" b="1" dirty="0">
                  <a:latin typeface="宋体" pitchFamily="2" charset="-122"/>
                </a:rPr>
                <a:t>字节</a:t>
              </a:r>
            </a:p>
          </p:txBody>
        </p:sp>
        <p:sp>
          <p:nvSpPr>
            <p:cNvPr id="243744" name="Text Box 32"/>
            <p:cNvSpPr txBox="1">
              <a:spLocks noChangeArrowheads="1"/>
            </p:cNvSpPr>
            <p:nvPr/>
          </p:nvSpPr>
          <p:spPr bwMode="auto">
            <a:xfrm>
              <a:off x="1769" y="2659"/>
              <a:ext cx="56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1800" b="1" dirty="0">
                  <a:latin typeface="宋体" pitchFamily="2" charset="-122"/>
                </a:rPr>
                <a:t>第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  <a:r>
                <a:rPr lang="zh-CN" altLang="en-US" sz="1800" b="1" dirty="0">
                  <a:latin typeface="宋体" pitchFamily="2" charset="-122"/>
                </a:rPr>
                <a:t>字节</a:t>
              </a:r>
            </a:p>
          </p:txBody>
        </p:sp>
        <p:sp>
          <p:nvSpPr>
            <p:cNvPr id="243745" name="Line 33"/>
            <p:cNvSpPr>
              <a:spLocks noChangeShapeType="1"/>
            </p:cNvSpPr>
            <p:nvPr/>
          </p:nvSpPr>
          <p:spPr bwMode="auto">
            <a:xfrm flipV="1">
              <a:off x="2289" y="2750"/>
              <a:ext cx="11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6" name="Line 34"/>
            <p:cNvSpPr>
              <a:spLocks noChangeShapeType="1"/>
            </p:cNvSpPr>
            <p:nvPr/>
          </p:nvSpPr>
          <p:spPr bwMode="auto">
            <a:xfrm>
              <a:off x="1496" y="2750"/>
              <a:ext cx="13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7" name="Line 35"/>
            <p:cNvSpPr>
              <a:spLocks noChangeShapeType="1"/>
            </p:cNvSpPr>
            <p:nvPr/>
          </p:nvSpPr>
          <p:spPr bwMode="auto">
            <a:xfrm flipH="1" flipV="1">
              <a:off x="1632" y="2751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3748" name="Line 36"/>
            <p:cNvSpPr>
              <a:spLocks noChangeShapeType="1"/>
            </p:cNvSpPr>
            <p:nvPr/>
          </p:nvSpPr>
          <p:spPr bwMode="auto">
            <a:xfrm flipH="1">
              <a:off x="816" y="2751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750" name="Text Box 38"/>
          <p:cNvSpPr txBox="1">
            <a:spLocks noChangeArrowheads="1"/>
          </p:cNvSpPr>
          <p:nvPr/>
        </p:nvSpPr>
        <p:spPr bwMode="auto">
          <a:xfrm>
            <a:off x="179388" y="3165329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①</a:t>
            </a:r>
            <a:r>
              <a:rPr lang="zh-CN" altLang="en-US" b="1" dirty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0100H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</a:t>
            </a:r>
            <a:r>
              <a:rPr lang="zh-CN" altLang="en-US" b="1" dirty="0">
                <a:latin typeface="宋体" pitchFamily="2" charset="-122"/>
              </a:rPr>
              <a:t>指令执行时，转移目标地址＝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243751" name="Text Box 39"/>
          <p:cNvSpPr txBox="1">
            <a:spLocks noChangeArrowheads="1"/>
          </p:cNvSpPr>
          <p:nvPr/>
        </p:nvSpPr>
        <p:spPr bwMode="auto">
          <a:xfrm>
            <a:off x="179388" y="4911505"/>
            <a:ext cx="8785225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en-US" altLang="zh-CN" b="1" dirty="0">
                <a:latin typeface="宋体" pitchFamily="2" charset="-122"/>
              </a:rPr>
              <a:t>②</a:t>
            </a:r>
            <a:r>
              <a:rPr lang="zh-CN" altLang="en-US" b="1" dirty="0">
                <a:latin typeface="宋体" pitchFamily="2" charset="-122"/>
              </a:rPr>
              <a:t>取指令结束时，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SExt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EEH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FFEEH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宋体" pitchFamily="2" charset="-122"/>
              </a:rPr>
              <a:t>          转移目标地址＝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FFEEH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00F0H</a:t>
            </a:r>
          </a:p>
        </p:txBody>
      </p:sp>
      <p:sp>
        <p:nvSpPr>
          <p:cNvPr id="243753" name="Text Box 41"/>
          <p:cNvSpPr txBox="1">
            <a:spLocks noChangeArrowheads="1"/>
          </p:cNvSpPr>
          <p:nvPr/>
        </p:nvSpPr>
        <p:spPr bwMode="auto">
          <a:xfrm>
            <a:off x="179388" y="4058560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[</a:t>
            </a:r>
            <a:r>
              <a:rPr lang="en-US" altLang="zh-CN" dirty="0" err="1">
                <a:latin typeface="+mn-lt"/>
              </a:rPr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0120H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0102H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001EH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latin typeface="宋体" pitchFamily="2" charset="-122"/>
              </a:rPr>
              <a:t>          M[0101H]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Cut(</a:t>
            </a: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1EH</a:t>
            </a:r>
          </a:p>
        </p:txBody>
      </p:sp>
      <p:sp>
        <p:nvSpPr>
          <p:cNvPr id="243754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12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50" grpId="0"/>
      <p:bldP spid="243751" grpId="0"/>
      <p:bldP spid="2437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52401" y="2581107"/>
            <a:ext cx="3195464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*指令的表示：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*指令系统的特性：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D2CB7-76AE-423B-A775-840B1009864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133" name="Text Box 13"/>
          <p:cNvSpPr txBox="1">
            <a:spLocks noChangeArrowheads="1"/>
          </p:cNvSpPr>
          <p:nvPr/>
        </p:nvSpPr>
        <p:spPr bwMode="auto">
          <a:xfrm>
            <a:off x="971600" y="2581107"/>
            <a:ext cx="6552728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用</a:t>
            </a:r>
            <a:r>
              <a:rPr lang="zh-CN" altLang="en-US" b="1" u="sng" dirty="0">
                <a:latin typeface="宋体" pitchFamily="2" charset="-122"/>
              </a:rPr>
              <a:t>一定格式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二进制编码</a:t>
            </a:r>
            <a:r>
              <a:rPr lang="zh-CN" altLang="en-US" b="1" dirty="0">
                <a:latin typeface="宋体" pitchFamily="2" charset="-122"/>
              </a:rPr>
              <a:t>表示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指令功能所含信息的编码格式</a:t>
            </a:r>
          </a:p>
        </p:txBody>
      </p:sp>
      <p:sp>
        <p:nvSpPr>
          <p:cNvPr id="5150" name="Text Box 30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§4.1 </a:t>
            </a:r>
            <a:r>
              <a:rPr lang="zh-CN" altLang="en-US" sz="2800" b="1" dirty="0">
                <a:latin typeface="宋体" pitchFamily="2" charset="-122"/>
              </a:rPr>
              <a:t>指令系统组成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179512" y="1340768"/>
            <a:ext cx="896448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*术语：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机器指令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硬件</a:t>
            </a:r>
            <a:r>
              <a:rPr lang="zh-CN" altLang="en-US" b="1" dirty="0">
                <a:latin typeface="宋体" pitchFamily="2" charset="-122"/>
              </a:rPr>
              <a:t>可</a:t>
            </a:r>
            <a:r>
              <a:rPr lang="zh-CN" altLang="en-US" b="1" u="sng" dirty="0">
                <a:latin typeface="宋体" pitchFamily="2" charset="-122"/>
              </a:rPr>
              <a:t>直接识别和执行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命令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指令系统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所有机器指令的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集合</a:t>
            </a:r>
            <a:r>
              <a:rPr lang="zh-CN" altLang="en-US" b="1" dirty="0">
                <a:latin typeface="宋体" pitchFamily="2" charset="-122"/>
              </a:rPr>
              <a:t>，即指令集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en-US" altLang="zh-CN" sz="1800" dirty="0">
                <a:latin typeface="+mn-lt"/>
              </a:rPr>
              <a:t>Instruction Set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→</a:t>
            </a:r>
            <a:r>
              <a:rPr lang="zh-CN" altLang="en-US" sz="1800" b="1" dirty="0">
                <a:latin typeface="宋体" pitchFamily="2" charset="-122"/>
              </a:rPr>
              <a:t>反映硬件的</a:t>
            </a:r>
            <a:r>
              <a:rPr lang="zh-CN" altLang="en-US" sz="1800" b="1" u="sng" dirty="0">
                <a:latin typeface="宋体" pitchFamily="2" charset="-122"/>
              </a:rPr>
              <a:t>所有功能</a:t>
            </a:r>
            <a:r>
              <a:rPr lang="en-US" altLang="zh-CN" sz="1800" b="1" dirty="0">
                <a:latin typeface="宋体" pitchFamily="2" charset="-122"/>
              </a:rPr>
              <a:t>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3059832" y="3589370"/>
            <a:ext cx="586836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是软硬件交界面之一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计算机结构负责确定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144116" y="4071360"/>
            <a:ext cx="7429552" cy="972072"/>
            <a:chOff x="1144116" y="4581128"/>
            <a:chExt cx="7429552" cy="972072"/>
          </a:xfrm>
        </p:grpSpPr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5358958" y="4732306"/>
              <a:ext cx="1296987" cy="36036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计算机硬件</a:t>
              </a:r>
            </a:p>
          </p:txBody>
        </p:sp>
        <p:sp>
          <p:nvSpPr>
            <p:cNvPr id="54" name="Text Box 62"/>
            <p:cNvSpPr txBox="1">
              <a:spLocks noChangeArrowheads="1"/>
            </p:cNvSpPr>
            <p:nvPr/>
          </p:nvSpPr>
          <p:spPr bwMode="auto">
            <a:xfrm>
              <a:off x="3072942" y="4732306"/>
              <a:ext cx="1296987" cy="36036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计算机软件</a:t>
              </a:r>
            </a:p>
          </p:txBody>
        </p:sp>
        <p:sp>
          <p:nvSpPr>
            <p:cNvPr id="55" name="Text Box 66"/>
            <p:cNvSpPr txBox="1">
              <a:spLocks noChangeArrowheads="1"/>
            </p:cNvSpPr>
            <p:nvPr/>
          </p:nvSpPr>
          <p:spPr bwMode="auto">
            <a:xfrm>
              <a:off x="1144116" y="4732306"/>
              <a:ext cx="1071562" cy="3603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应用需求</a:t>
              </a:r>
            </a:p>
          </p:txBody>
        </p:sp>
        <p:sp>
          <p:nvSpPr>
            <p:cNvPr id="56" name="Text Box 71"/>
            <p:cNvSpPr txBox="1">
              <a:spLocks noChangeArrowheads="1"/>
            </p:cNvSpPr>
            <p:nvPr/>
          </p:nvSpPr>
          <p:spPr bwMode="auto">
            <a:xfrm>
              <a:off x="4573140" y="4581128"/>
              <a:ext cx="571504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执行</a:t>
              </a:r>
            </a:p>
          </p:txBody>
        </p:sp>
        <p:sp>
          <p:nvSpPr>
            <p:cNvPr id="57" name="Text Box 73"/>
            <p:cNvSpPr txBox="1">
              <a:spLocks noChangeArrowheads="1"/>
            </p:cNvSpPr>
            <p:nvPr/>
          </p:nvSpPr>
          <p:spPr bwMode="auto">
            <a:xfrm>
              <a:off x="7502098" y="4732306"/>
              <a:ext cx="1071570" cy="360363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实现结果</a:t>
              </a:r>
            </a:p>
          </p:txBody>
        </p:sp>
        <p:cxnSp>
          <p:nvCxnSpPr>
            <p:cNvPr id="58" name="直接箭头连接符 57"/>
            <p:cNvCxnSpPr>
              <a:stCxn id="55" idx="3"/>
              <a:endCxn id="54" idx="1"/>
            </p:cNvCxnSpPr>
            <p:nvPr/>
          </p:nvCxnSpPr>
          <p:spPr bwMode="auto">
            <a:xfrm>
              <a:off x="2215678" y="4912488"/>
              <a:ext cx="857264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/>
            <p:cNvCxnSpPr>
              <a:stCxn id="54" idx="3"/>
              <a:endCxn id="53" idx="1"/>
            </p:cNvCxnSpPr>
            <p:nvPr/>
          </p:nvCxnSpPr>
          <p:spPr bwMode="auto">
            <a:xfrm>
              <a:off x="4369929" y="4912488"/>
              <a:ext cx="989029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/>
            <p:cNvCxnSpPr>
              <a:stCxn id="53" idx="3"/>
              <a:endCxn id="57" idx="1"/>
            </p:cNvCxnSpPr>
            <p:nvPr/>
          </p:nvCxnSpPr>
          <p:spPr bwMode="auto">
            <a:xfrm>
              <a:off x="6655945" y="4912488"/>
              <a:ext cx="846153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1" name="Text Box 71"/>
            <p:cNvSpPr txBox="1">
              <a:spLocks noChangeArrowheads="1"/>
            </p:cNvSpPr>
            <p:nvPr/>
          </p:nvSpPr>
          <p:spPr bwMode="auto">
            <a:xfrm>
              <a:off x="6716280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实现</a:t>
              </a:r>
            </a:p>
          </p:txBody>
        </p:sp>
        <p:sp>
          <p:nvSpPr>
            <p:cNvPr id="62" name="Text Box 71"/>
            <p:cNvSpPr txBox="1">
              <a:spLocks noChangeArrowheads="1"/>
            </p:cNvSpPr>
            <p:nvPr/>
          </p:nvSpPr>
          <p:spPr bwMode="auto">
            <a:xfrm>
              <a:off x="2358562" y="4581128"/>
              <a:ext cx="642942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形成</a:t>
              </a: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483768" y="5229200"/>
              <a:ext cx="4752528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/>
              <a:r>
                <a:rPr lang="zh-CN" altLang="en-US" sz="1800" b="1" dirty="0">
                  <a:latin typeface="宋体" pitchFamily="2" charset="-122"/>
                </a:rPr>
                <a:t>指令系统</a:t>
              </a:r>
              <a:r>
                <a:rPr lang="en-US" altLang="zh-CN" sz="1800" b="1" dirty="0">
                  <a:latin typeface="宋体" pitchFamily="2" charset="-122"/>
                </a:rPr>
                <a:t>(</a:t>
              </a:r>
              <a:r>
                <a:rPr lang="zh-CN" altLang="en-US" sz="1800" b="1" dirty="0">
                  <a:latin typeface="宋体" pitchFamily="2" charset="-122"/>
                </a:rPr>
                <a:t>指令格式</a:t>
              </a:r>
              <a:r>
                <a:rPr lang="en-US" altLang="zh-CN" sz="1800" b="1" dirty="0">
                  <a:latin typeface="宋体" pitchFamily="2" charset="-122"/>
                </a:rPr>
                <a:t>)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cxnSp>
          <p:nvCxnSpPr>
            <p:cNvPr id="65" name="直接箭头连接符 64"/>
            <p:cNvCxnSpPr/>
            <p:nvPr/>
          </p:nvCxnSpPr>
          <p:spPr bwMode="auto">
            <a:xfrm flipV="1">
              <a:off x="2699792" y="4941168"/>
              <a:ext cx="0" cy="28723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V="1">
              <a:off x="7020272" y="4941168"/>
              <a:ext cx="0" cy="2880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2" name="Text Box 12"/>
          <p:cNvSpPr txBox="1">
            <a:spLocks noChangeArrowheads="1"/>
          </p:cNvSpPr>
          <p:nvPr/>
        </p:nvSpPr>
        <p:spPr bwMode="auto">
          <a:xfrm>
            <a:off x="179512" y="5085184"/>
            <a:ext cx="8857108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机器指令的实质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</a:t>
            </a:r>
            <a:r>
              <a:rPr lang="en-US" altLang="zh-CN" b="1" dirty="0">
                <a:latin typeface="宋体" pitchFamily="2" charset="-122"/>
              </a:rPr>
              <a:t>-</a:t>
            </a:r>
            <a:r>
              <a:rPr lang="zh-CN" altLang="en-US" b="1" dirty="0">
                <a:latin typeface="宋体" pitchFamily="2" charset="-122"/>
              </a:rPr>
              <a:t>指令格式间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软件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硬件间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约定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2339752" y="3071626"/>
            <a:ext cx="1008112" cy="15755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9" name="Text Box 320"/>
          <p:cNvSpPr txBox="1">
            <a:spLocks noChangeArrowheads="1"/>
          </p:cNvSpPr>
          <p:nvPr/>
        </p:nvSpPr>
        <p:spPr bwMode="auto">
          <a:xfrm>
            <a:off x="1475656" y="5661248"/>
            <a:ext cx="6409086" cy="783291"/>
          </a:xfrm>
          <a:prstGeom prst="rect">
            <a:avLst/>
          </a:prstGeom>
          <a:solidFill>
            <a:srgbClr val="CCFFFF">
              <a:alpha val="80000"/>
            </a:srgbClr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本课程的要求：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认知</a:t>
            </a:r>
            <a:r>
              <a:rPr lang="zh-CN" altLang="en-US" b="1" u="none" dirty="0">
                <a:latin typeface="宋体" pitchFamily="2" charset="-122"/>
              </a:rPr>
              <a:t>指令格式、</a:t>
            </a:r>
            <a:r>
              <a:rPr lang="zh-CN" altLang="en-US" b="1" u="sng" dirty="0">
                <a:solidFill>
                  <a:srgbClr val="CC3300"/>
                </a:solidFill>
                <a:latin typeface="宋体" pitchFamily="2" charset="-122"/>
              </a:rPr>
              <a:t>实现</a:t>
            </a:r>
            <a:r>
              <a:rPr lang="zh-CN" altLang="en-US" b="1" u="none" dirty="0">
                <a:latin typeface="宋体" pitchFamily="2" charset="-122"/>
              </a:rPr>
              <a:t>指令系统</a:t>
            </a:r>
            <a:endParaRPr lang="en-US" altLang="zh-CN" b="1" u="none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altLang="zh-CN" sz="1800" b="1" dirty="0">
                <a:latin typeface="宋体" pitchFamily="2" charset="-122"/>
              </a:rPr>
              <a:t>                      (</a:t>
            </a:r>
            <a:r>
              <a:rPr lang="zh-CN" altLang="en-US" sz="1800" b="1" dirty="0">
                <a:latin typeface="宋体" pitchFamily="2" charset="-122"/>
              </a:rPr>
              <a:t>类似于 数据表示</a:t>
            </a:r>
            <a:r>
              <a:rPr lang="en-US" altLang="zh-CN" sz="1800" b="1" dirty="0">
                <a:latin typeface="宋体" pitchFamily="2" charset="-122"/>
              </a:rPr>
              <a:t>-</a:t>
            </a:r>
            <a:r>
              <a:rPr lang="zh-CN" altLang="en-US" sz="1800" b="1" dirty="0">
                <a:latin typeface="宋体" pitchFamily="2" charset="-122"/>
              </a:rPr>
              <a:t>数据运算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b="1" u="none" dirty="0">
              <a:latin typeface="宋体" pitchFamily="2" charset="-122"/>
            </a:endParaRPr>
          </a:p>
        </p:txBody>
      </p:sp>
      <p:sp>
        <p:nvSpPr>
          <p:cNvPr id="28" name="Text Box 526"/>
          <p:cNvSpPr txBox="1">
            <a:spLocks noChangeArrowheads="1"/>
          </p:cNvSpPr>
          <p:nvPr/>
        </p:nvSpPr>
        <p:spPr bwMode="auto">
          <a:xfrm>
            <a:off x="179512" y="909881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u="none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u="none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zh-CN" altLang="en-US" sz="2200" b="1" u="none" dirty="0">
                <a:latin typeface="+mn-ea"/>
                <a:ea typeface="+mn-ea"/>
              </a:rPr>
              <a:t>常见指令功能，指令格式的组成、信息表示</a:t>
            </a:r>
            <a:r>
              <a:rPr lang="zh-CN" altLang="en-US" sz="2200" b="1" dirty="0">
                <a:latin typeface="+mn-ea"/>
                <a:ea typeface="+mn-ea"/>
              </a:rPr>
              <a:t>方法</a:t>
            </a:r>
            <a:endParaRPr lang="en-US" altLang="zh-CN" sz="2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8" grpId="0"/>
      <p:bldP spid="51" grpId="0"/>
      <p:bldP spid="112" grpId="0"/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9" y="2852936"/>
            <a:ext cx="5904779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①4428H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1000B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②2244H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0010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0100B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③1330H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0001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0000B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  </a:t>
            </a: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0011</a:t>
            </a:r>
            <a:r>
              <a:rPr lang="en-US" altLang="zh-CN" b="1" dirty="0">
                <a:solidFill>
                  <a:schemeClr val="accent2"/>
                </a:solid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01</a:t>
            </a:r>
            <a:r>
              <a:rPr lang="en-US" altLang="zh-CN" b="1" u="sng" dirty="0">
                <a:solidFill>
                  <a:srgbClr val="990099"/>
                </a:solidFill>
                <a:latin typeface="宋体" pitchFamily="2" charset="-122"/>
              </a:rPr>
              <a:t>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1001</a:t>
            </a:r>
            <a:r>
              <a:rPr lang="en-US" altLang="zh-CN" b="1" dirty="0"/>
              <a:t> </a:t>
            </a:r>
            <a:r>
              <a:rPr lang="en-US" altLang="zh-CN" b="1" dirty="0">
                <a:latin typeface="宋体" pitchFamily="2" charset="-122"/>
              </a:rPr>
              <a:t>0010B</a:t>
            </a:r>
            <a:r>
              <a:rPr lang="zh-CN" altLang="en-US" b="1" dirty="0">
                <a:latin typeface="宋体" pitchFamily="2" charset="-122"/>
              </a:rPr>
              <a:t>，</a:t>
            </a: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8B1A9-3221-4966-99E7-B96DFE6AA52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179388" y="357736"/>
            <a:ext cx="8785225" cy="264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某计算机主存按字节编址，有符号整数用补码表示，单地址指令格式如下，基址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和变址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各有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记为</a:t>
            </a:r>
            <a:r>
              <a:rPr lang="en-US" altLang="zh-CN" b="1" dirty="0">
                <a:latin typeface="宋体" pitchFamily="2" charset="-122"/>
              </a:rPr>
              <a:t>RB</a:t>
            </a:r>
            <a:r>
              <a:rPr lang="zh-CN" altLang="en-US" b="1" dirty="0">
                <a:latin typeface="宋体" pitchFamily="2" charset="-122"/>
              </a:rPr>
              <a:t>和</a:t>
            </a:r>
            <a:r>
              <a:rPr lang="en-US" altLang="zh-CN" b="1" dirty="0">
                <a:latin typeface="宋体" pitchFamily="2" charset="-122"/>
              </a:rPr>
              <a:t>RI)</a:t>
            </a:r>
            <a:r>
              <a:rPr lang="zh-CN" altLang="en-US" b="1" dirty="0">
                <a:latin typeface="宋体" pitchFamily="2" charset="-122"/>
              </a:rPr>
              <a:t>。设</a:t>
            </a:r>
            <a:r>
              <a:rPr lang="en-US" altLang="zh-CN" b="1" dirty="0">
                <a:latin typeface="宋体" pitchFamily="2" charset="-122"/>
              </a:rPr>
              <a:t>(RB)=8000H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(RI)=0007H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(PC)=1234H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CPU</a:t>
            </a:r>
            <a:r>
              <a:rPr lang="zh-CN" altLang="en-US" b="1" dirty="0">
                <a:latin typeface="宋体" pitchFamily="2" charset="-122"/>
              </a:rPr>
              <a:t>取指令时自动完成</a:t>
            </a:r>
            <a:r>
              <a:rPr lang="en-US" altLang="zh-CN" b="1" dirty="0">
                <a:latin typeface="宋体" pitchFamily="2" charset="-122"/>
              </a:rPr>
              <a:t>PC←(PC)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 </a:t>
            </a:r>
            <a:r>
              <a:rPr lang="zh-CN" altLang="en-US" b="1" dirty="0">
                <a:latin typeface="宋体" pitchFamily="2" charset="-122"/>
              </a:rPr>
              <a:t>，请计算下列指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令字①</a:t>
            </a:r>
            <a:r>
              <a:rPr lang="en-US" altLang="zh-CN" b="1" dirty="0">
                <a:latin typeface="宋体" pitchFamily="2" charset="-122"/>
              </a:rPr>
              <a:t>4428H ②2244H ③1330H </a:t>
            </a:r>
          </a:p>
          <a:p>
            <a:pPr>
              <a:lnSpc>
                <a:spcPct val="115000"/>
              </a:lnSpc>
            </a:pPr>
            <a:r>
              <a:rPr lang="en-US" altLang="zh-CN" b="1" dirty="0">
                <a:latin typeface="宋体" pitchFamily="2" charset="-122"/>
              </a:rPr>
              <a:t>④3592H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OPD/</a:t>
            </a:r>
            <a:r>
              <a:rPr lang="zh-CN" altLang="en-US" b="1" dirty="0">
                <a:latin typeface="宋体" pitchFamily="2" charset="-122"/>
              </a:rPr>
              <a:t>指令的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grpSp>
        <p:nvGrpSpPr>
          <p:cNvPr id="170004" name="Group 20"/>
          <p:cNvGrpSpPr>
            <a:grpSpLocks/>
          </p:cNvGrpSpPr>
          <p:nvPr/>
        </p:nvGrpSpPr>
        <p:grpSpPr bwMode="auto">
          <a:xfrm>
            <a:off x="5220072" y="1700981"/>
            <a:ext cx="3779912" cy="1223963"/>
            <a:chOff x="3198" y="565"/>
            <a:chExt cx="2178" cy="771"/>
          </a:xfrm>
        </p:grpSpPr>
        <p:sp>
          <p:nvSpPr>
            <p:cNvPr id="169990" name="Text Box 6"/>
            <p:cNvSpPr txBox="1">
              <a:spLocks noChangeArrowheads="1"/>
            </p:cNvSpPr>
            <p:nvPr/>
          </p:nvSpPr>
          <p:spPr bwMode="auto">
            <a:xfrm>
              <a:off x="3243" y="708"/>
              <a:ext cx="784" cy="227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000" b="1" dirty="0">
                  <a:latin typeface="宋体" pitchFamily="2" charset="-122"/>
                </a:rPr>
                <a:t>OP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4027" y="708"/>
              <a:ext cx="1303" cy="22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r>
                <a:rPr lang="en-US" altLang="zh-CN" sz="2000" b="1" dirty="0">
                  <a:latin typeface="宋体" pitchFamily="2" charset="-122"/>
                </a:rPr>
                <a:t> F       A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3243" y="565"/>
              <a:ext cx="213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15      10 9  8 7          0</a:t>
              </a:r>
            </a:p>
          </p:txBody>
        </p:sp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377" y="708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198" y="928"/>
              <a:ext cx="2178" cy="4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1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00</a:t>
              </a:r>
              <a:r>
                <a:rPr lang="zh-CN" altLang="en-US" sz="1800" b="1" dirty="0">
                  <a:latin typeface="宋体" pitchFamily="2" charset="-122"/>
                </a:rPr>
                <a:t>为立即寻址，</a:t>
              </a:r>
              <a:r>
                <a:rPr lang="en-US" altLang="zh-CN" sz="1800" b="1" dirty="0">
                  <a:latin typeface="宋体" pitchFamily="2" charset="-122"/>
                </a:rPr>
                <a:t>01</a:t>
              </a:r>
              <a:r>
                <a:rPr lang="zh-CN" altLang="en-US" sz="1800" b="1" dirty="0">
                  <a:latin typeface="宋体" pitchFamily="2" charset="-122"/>
                </a:rPr>
                <a:t>为相对寻址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</a:t>
              </a:r>
              <a:r>
                <a:rPr lang="en-US" altLang="zh-CN" sz="1800" b="1" dirty="0">
                  <a:latin typeface="宋体" pitchFamily="2" charset="-122"/>
                </a:rPr>
                <a:t>10</a:t>
              </a:r>
              <a:r>
                <a:rPr lang="zh-CN" altLang="en-US" sz="1800" b="1" dirty="0">
                  <a:latin typeface="宋体" pitchFamily="2" charset="-122"/>
                </a:rPr>
                <a:t>为基址寻址，</a:t>
              </a:r>
              <a:r>
                <a:rPr lang="en-US" altLang="zh-CN" sz="1800" b="1" dirty="0">
                  <a:latin typeface="宋体" pitchFamily="2" charset="-122"/>
                </a:rPr>
                <a:t>11</a:t>
              </a:r>
              <a:r>
                <a:rPr lang="zh-CN" altLang="en-US" sz="1800" b="1" dirty="0">
                  <a:latin typeface="宋体" pitchFamily="2" charset="-122"/>
                </a:rPr>
                <a:t>为变址寻址</a:t>
              </a:r>
            </a:p>
          </p:txBody>
        </p:sp>
      </p:grpSp>
      <p:sp>
        <p:nvSpPr>
          <p:cNvPr id="25" name="AutoShape 4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6228878" y="6453336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1115616" y="2852936"/>
            <a:ext cx="80283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             [OPD]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28H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  基址寻址</a:t>
            </a:r>
            <a:r>
              <a:rPr lang="en-US" altLang="zh-CN" b="1" dirty="0">
                <a:latin typeface="宋体" pitchFamily="2" charset="-122"/>
              </a:rPr>
              <a:t>(A=44H)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(RB)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8000H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44H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8044H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  变址寻址</a:t>
            </a:r>
            <a:r>
              <a:rPr lang="en-US" altLang="zh-CN" b="1" dirty="0">
                <a:latin typeface="宋体" pitchFamily="2" charset="-122"/>
              </a:rPr>
              <a:t>(A=30H)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en-US" altLang="zh-CN" b="1" dirty="0">
                <a:latin typeface="宋体" pitchFamily="2" charset="-122"/>
              </a:rPr>
              <a:t>EA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(RI)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0007H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00</a:t>
            </a:r>
            <a:r>
              <a:rPr lang="en-US" altLang="zh-CN" b="1" dirty="0">
                <a:latin typeface="宋体" pitchFamily="2" charset="-122"/>
              </a:rPr>
              <a:t>30H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0037H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                   相对寻址</a:t>
            </a:r>
            <a:r>
              <a:rPr lang="en-US" altLang="zh-CN" b="1" dirty="0">
                <a:latin typeface="宋体" pitchFamily="2" charset="-122"/>
              </a:rPr>
              <a:t>(A=92H)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[</a:t>
            </a:r>
            <a:r>
              <a:rPr lang="en-US" altLang="zh-CN" dirty="0" err="1"/>
              <a:t>disp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baseline="-18000" dirty="0">
                <a:latin typeface="宋体" pitchFamily="2" charset="-122"/>
              </a:rPr>
              <a:t>补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SExt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</a:t>
            </a:r>
            <a:r>
              <a:rPr lang="en-US" altLang="zh-CN" b="1" dirty="0">
                <a:latin typeface="宋体" pitchFamily="2" charset="-122"/>
              </a:rPr>
              <a:t>92H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转移目标地址＝</a:t>
            </a:r>
            <a:r>
              <a:rPr lang="en-US" altLang="zh-CN" b="1" dirty="0">
                <a:latin typeface="宋体" pitchFamily="2" charset="-122"/>
              </a:rPr>
              <a:t>(PC)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dirty="0" err="1"/>
              <a:t>disp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(1234H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FF92H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11C8H</a:t>
            </a:r>
            <a:endParaRPr lang="zh-CN" altLang="en-US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0306-89D6-4F5E-AF52-DA7BA908C2B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93548" name="Text Box 12"/>
          <p:cNvSpPr txBox="1">
            <a:spLocks noChangeArrowheads="1"/>
          </p:cNvSpPr>
          <p:nvPr/>
        </p:nvSpPr>
        <p:spPr bwMode="auto">
          <a:xfrm>
            <a:off x="179388" y="369355"/>
            <a:ext cx="8785225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(9)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隐含寻址方式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(</a:t>
            </a:r>
            <a:r>
              <a:rPr lang="en-US" sz="2000" dirty="0">
                <a:solidFill>
                  <a:srgbClr val="FF3399"/>
                </a:solidFill>
                <a:latin typeface="+mn-lt"/>
                <a:ea typeface="+mn-ea"/>
              </a:rPr>
              <a:t>Implied</a:t>
            </a:r>
            <a:r>
              <a:rPr lang="en-US" altLang="zh-CN" sz="2000" dirty="0">
                <a:solidFill>
                  <a:srgbClr val="FF3399"/>
                </a:solidFill>
              </a:rPr>
              <a:t> Addressing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  <a:ea typeface="+mn-ea"/>
              </a:rPr>
              <a:t>)</a:t>
            </a:r>
            <a:endParaRPr lang="zh-CN" altLang="en-US" sz="2000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无地址码，</a:t>
            </a:r>
            <a:r>
              <a:rPr lang="zh-CN" altLang="en-US" b="1" u="sng" dirty="0">
                <a:latin typeface="宋体" pitchFamily="2" charset="-122"/>
              </a:rPr>
              <a:t>地址形成方法</a:t>
            </a:r>
            <a:r>
              <a:rPr lang="zh-CN" altLang="en-US" b="1" dirty="0">
                <a:latin typeface="宋体" pitchFamily="2" charset="-122"/>
              </a:rPr>
              <a:t>由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操作码</a:t>
            </a:r>
            <a:r>
              <a:rPr lang="zh-CN" altLang="en-US" b="1" dirty="0">
                <a:latin typeface="宋体" pitchFamily="2" charset="-122"/>
              </a:rPr>
              <a:t>隐含指明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       </a:t>
            </a:r>
            <a:r>
              <a:rPr lang="zh-CN" altLang="en-US" sz="2000" dirty="0">
                <a:solidFill>
                  <a:srgbClr val="990099"/>
                </a:solidFill>
                <a:latin typeface="宋体" pitchFamily="2" charset="-122"/>
              </a:rPr>
              <a:t>└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←</a:t>
            </a:r>
            <a:r>
              <a:rPr lang="zh-CN" altLang="en-US" sz="2000" b="1" dirty="0">
                <a:latin typeface="宋体" pitchFamily="2" charset="-122"/>
              </a:rPr>
              <a:t>地址参数固定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b="1" dirty="0">
                <a:latin typeface="宋体" pitchFamily="2" charset="-122"/>
              </a:rPr>
              <a:t>种取值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zh-CN" altLang="en-US" sz="2000" dirty="0">
              <a:latin typeface="宋体" pitchFamily="2" charset="-122"/>
            </a:endParaRPr>
          </a:p>
        </p:txBody>
      </p:sp>
      <p:sp>
        <p:nvSpPr>
          <p:cNvPr id="193575" name="Text Box 39"/>
          <p:cNvSpPr txBox="1">
            <a:spLocks noChangeArrowheads="1"/>
          </p:cNvSpPr>
          <p:nvPr/>
        </p:nvSpPr>
        <p:spPr bwMode="auto">
          <a:xfrm>
            <a:off x="179388" y="1626185"/>
            <a:ext cx="8785225" cy="1332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示例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(a)OPD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为恒定值，</a:t>
            </a:r>
            <a:r>
              <a:rPr lang="zh-CN" altLang="en-US" sz="2200" b="1" dirty="0">
                <a:latin typeface="宋体" pitchFamily="2" charset="-122"/>
              </a:rPr>
              <a:t>如</a:t>
            </a:r>
            <a:r>
              <a:rPr lang="en-US" altLang="zh-CN" sz="2200" b="1" dirty="0">
                <a:latin typeface="宋体" pitchFamily="2" charset="-122"/>
              </a:rPr>
              <a:t>Ra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(Ra)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中的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；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       </a:t>
            </a:r>
            <a:r>
              <a:rPr lang="zh-CN" altLang="en-US" sz="2000" dirty="0">
                <a:latin typeface="宋体" pitchFamily="2" charset="-122"/>
              </a:rPr>
              <a:t>└</a:t>
            </a:r>
            <a:r>
              <a:rPr lang="zh-CN" altLang="en-US" sz="2000" b="1" dirty="0">
                <a:latin typeface="宋体" pitchFamily="2" charset="-122"/>
              </a:rPr>
              <a:t>←可变常数不能隐含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采用立即寻址方式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      (b)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OPD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在栈顶或固定的</a:t>
            </a:r>
            <a:r>
              <a:rPr lang="en-US" altLang="zh-CN" sz="2200" b="1" dirty="0">
                <a:latin typeface="宋体" pitchFamily="2" charset="-122"/>
                <a:sym typeface="Wingdings" pitchFamily="2" charset="2"/>
              </a:rPr>
              <a:t>REG</a:t>
            </a:r>
            <a:r>
              <a:rPr lang="zh-CN" altLang="en-US" sz="2200" b="1" dirty="0">
                <a:latin typeface="宋体" pitchFamily="2" charset="-122"/>
                <a:sym typeface="Wingdings" pitchFamily="2" charset="2"/>
              </a:rPr>
              <a:t>中，如返回指令、顺序寻址</a:t>
            </a:r>
            <a:endParaRPr lang="en-US" altLang="zh-CN" sz="2200" b="1" dirty="0">
              <a:latin typeface="宋体" pitchFamily="2" charset="-122"/>
              <a:sym typeface="Wingdings" pitchFamily="2" charset="2"/>
            </a:endParaRPr>
          </a:p>
        </p:txBody>
      </p:sp>
      <p:sp>
        <p:nvSpPr>
          <p:cNvPr id="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0476" y="2918118"/>
            <a:ext cx="8774136" cy="1477328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  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※</a:t>
            </a:r>
            <a:r>
              <a:rPr lang="zh-CN" altLang="en-US" b="1" dirty="0">
                <a:solidFill>
                  <a:srgbClr val="FF3399"/>
                </a:solidFill>
                <a:latin typeface="+mn-ea"/>
                <a:ea typeface="+mn-ea"/>
              </a:rPr>
              <a:t>寻址方式小结：</a:t>
            </a:r>
            <a:endParaRPr lang="en-US" altLang="zh-CN" b="1" dirty="0">
              <a:solidFill>
                <a:srgbClr val="FF3399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①寻址方式与地址编码方式互逆，</a:t>
            </a:r>
            <a:r>
              <a:rPr lang="en-US" altLang="zh-CN" b="1" dirty="0">
                <a:latin typeface="+mn-ea"/>
                <a:ea typeface="+mn-ea"/>
              </a:rPr>
              <a:t>EA</a:t>
            </a:r>
            <a:r>
              <a:rPr lang="zh-CN" altLang="en-US" b="1" dirty="0">
                <a:latin typeface="+mn-ea"/>
                <a:ea typeface="+mn-ea"/>
              </a:rPr>
              <a:t>＝</a:t>
            </a:r>
            <a:r>
              <a:rPr lang="en-US" altLang="zh-CN" b="1" i="1" dirty="0">
                <a:latin typeface="+mn-lt"/>
                <a:ea typeface="+mn-ea"/>
              </a:rPr>
              <a:t>f</a:t>
            </a:r>
            <a:r>
              <a:rPr lang="en-US" altLang="zh-CN" b="1" dirty="0">
                <a:latin typeface="+mn-ea"/>
                <a:ea typeface="+mn-ea"/>
              </a:rPr>
              <a:t>(</a:t>
            </a:r>
            <a:r>
              <a:rPr lang="zh-CN" altLang="en-US" sz="2200" b="1" dirty="0">
                <a:latin typeface="+mn-ea"/>
                <a:ea typeface="+mn-ea"/>
              </a:rPr>
              <a:t>方式位</a:t>
            </a:r>
            <a:r>
              <a:rPr lang="en-US" altLang="zh-CN" sz="2200" b="1" dirty="0">
                <a:latin typeface="+mn-ea"/>
                <a:ea typeface="+mn-ea"/>
              </a:rPr>
              <a:t>,</a:t>
            </a:r>
            <a:r>
              <a:rPr lang="zh-CN" altLang="en-US" sz="2200" b="1" dirty="0">
                <a:latin typeface="+mn-ea"/>
                <a:ea typeface="+mn-ea"/>
              </a:rPr>
              <a:t>地址参数</a:t>
            </a:r>
            <a:r>
              <a:rPr lang="en-US" altLang="zh-CN" b="1" dirty="0">
                <a:latin typeface="+mn-ea"/>
                <a:ea typeface="+mn-ea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+mn-ea"/>
                <a:ea typeface="+mn-ea"/>
              </a:rPr>
              <a:t>    </a:t>
            </a:r>
            <a:r>
              <a:rPr lang="zh-CN" altLang="en-US" b="1" dirty="0">
                <a:latin typeface="+mn-ea"/>
                <a:ea typeface="+mn-ea"/>
              </a:rPr>
              <a:t>②数据寻址的部分</a:t>
            </a:r>
            <a:r>
              <a:rPr lang="en-US" altLang="zh-CN" b="1" dirty="0">
                <a:latin typeface="+mn-ea"/>
                <a:ea typeface="+mn-ea"/>
              </a:rPr>
              <a:t>MEM</a:t>
            </a:r>
            <a:r>
              <a:rPr lang="zh-CN" altLang="en-US" b="1" dirty="0">
                <a:latin typeface="+mn-ea"/>
                <a:ea typeface="+mn-ea"/>
              </a:rPr>
              <a:t>寻址方式，可适用于指令寻址</a:t>
            </a:r>
          </a:p>
        </p:txBody>
      </p:sp>
      <p:graphicFrame>
        <p:nvGraphicFramePr>
          <p:cNvPr id="10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23579"/>
              </p:ext>
            </p:extLst>
          </p:nvPr>
        </p:nvGraphicFramePr>
        <p:xfrm>
          <a:off x="1403648" y="4357553"/>
          <a:ext cx="6984776" cy="102240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常用寻址方式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除相对寻址外，其余均可使用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指令寻址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一般只使用直接、相对、寄存器间接、隐含方式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179388" y="5437673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zh-CN" altLang="en-US" b="1" dirty="0">
                <a:latin typeface="宋体" pitchFamily="2" charset="-122"/>
              </a:rPr>
              <a:t>不同指令系统的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寻址方式命名</a:t>
            </a:r>
            <a:r>
              <a:rPr lang="zh-CN" altLang="en-US" b="1" dirty="0">
                <a:latin typeface="宋体" pitchFamily="2" charset="-122"/>
              </a:rPr>
              <a:t>可能不同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        </a:t>
            </a:r>
            <a:r>
              <a:rPr lang="zh-CN" altLang="en-US" sz="2000" b="1" dirty="0">
                <a:latin typeface="宋体" pitchFamily="2" charset="-122"/>
              </a:rPr>
              <a:t>如变址寻址、基址寻址、相对寻址可统称为偏移寻址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5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32</a:t>
            </a:fld>
            <a:endParaRPr lang="en-US" altLang="zh-CN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、指令格式分析及其应用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</a:t>
            </a:r>
            <a:r>
              <a:rPr lang="en-US" altLang="zh-CN" b="1" dirty="0" err="1">
                <a:solidFill>
                  <a:srgbClr val="C00000"/>
                </a:solidFill>
                <a:latin typeface="宋体" pitchFamily="2" charset="-122"/>
              </a:rPr>
              <a:t>Demo_IS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指令系统的指令功能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-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仅定点数一种类型，寄存器为通用寄存器</a:t>
            </a:r>
            <a:r>
              <a:rPr lang="en-US" altLang="zh-CN" b="1" dirty="0">
                <a:latin typeface="宋体" pitchFamily="2" charset="-122"/>
              </a:rPr>
              <a:t>(GPR)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80355" y="1786495"/>
            <a:ext cx="9000155" cy="4018769"/>
            <a:chOff x="180355" y="1714487"/>
            <a:chExt cx="9000155" cy="4018769"/>
          </a:xfrm>
        </p:grpSpPr>
        <p:sp>
          <p:nvSpPr>
            <p:cNvPr id="6" name="Text Box 135"/>
            <p:cNvSpPr txBox="1">
              <a:spLocks noChangeArrowheads="1"/>
            </p:cNvSpPr>
            <p:nvPr/>
          </p:nvSpPr>
          <p:spPr bwMode="auto">
            <a:xfrm>
              <a:off x="5147692" y="1716076"/>
              <a:ext cx="4032818" cy="399178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 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数据寻址方式     指令寻址方式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寄存器、立即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寄存器间接、寄存器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寄存器、寄存器间接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寄存器、寄存器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寄存器、隐含       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直接</a:t>
              </a:r>
              <a:r>
                <a:rPr lang="en-US" altLang="zh-CN" sz="1800" b="1" dirty="0">
                  <a:latin typeface="宋体" pitchFamily="2" charset="-122"/>
                </a:rPr>
                <a:t>EA=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2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无              相对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   </a:t>
              </a:r>
              <a:r>
                <a:rPr lang="zh-CN" altLang="en-US" sz="1800" b="1" dirty="0">
                  <a:latin typeface="宋体" pitchFamily="2" charset="-122"/>
                </a:rPr>
                <a:t>或隐含</a:t>
              </a:r>
              <a:r>
                <a:rPr lang="en-US" altLang="zh-CN" sz="1800" b="1" dirty="0">
                  <a:latin typeface="宋体" pitchFamily="2" charset="-122"/>
                </a:rPr>
                <a:t>EA=(PC)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7" name="Text Box 136"/>
            <p:cNvSpPr txBox="1">
              <a:spLocks noChangeArrowheads="1"/>
            </p:cNvSpPr>
            <p:nvPr/>
          </p:nvSpPr>
          <p:spPr bwMode="auto">
            <a:xfrm>
              <a:off x="4215829" y="2071676"/>
              <a:ext cx="428625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8" name="Text Box 137"/>
            <p:cNvSpPr txBox="1">
              <a:spLocks noChangeArrowheads="1"/>
            </p:cNvSpPr>
            <p:nvPr/>
          </p:nvSpPr>
          <p:spPr bwMode="auto">
            <a:xfrm>
              <a:off x="3420492" y="2071676"/>
              <a:ext cx="795338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9" name="Text Box 138"/>
            <p:cNvSpPr txBox="1">
              <a:spLocks noChangeArrowheads="1"/>
            </p:cNvSpPr>
            <p:nvPr/>
          </p:nvSpPr>
          <p:spPr bwMode="auto">
            <a:xfrm>
              <a:off x="4212654" y="2857488"/>
              <a:ext cx="433388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0" name="Text Box 139"/>
            <p:cNvSpPr txBox="1">
              <a:spLocks noChangeArrowheads="1"/>
            </p:cNvSpPr>
            <p:nvPr/>
          </p:nvSpPr>
          <p:spPr bwMode="auto">
            <a:xfrm>
              <a:off x="42158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1" name="Text Box 140"/>
            <p:cNvSpPr txBox="1">
              <a:spLocks noChangeArrowheads="1"/>
            </p:cNvSpPr>
            <p:nvPr/>
          </p:nvSpPr>
          <p:spPr bwMode="auto">
            <a:xfrm>
              <a:off x="4647629" y="3143238"/>
              <a:ext cx="430213" cy="2270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12" name="Text Box 141"/>
            <p:cNvSpPr txBox="1">
              <a:spLocks noChangeArrowheads="1"/>
            </p:cNvSpPr>
            <p:nvPr/>
          </p:nvSpPr>
          <p:spPr bwMode="auto">
            <a:xfrm>
              <a:off x="4214242" y="4004468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13" name="Text Box 142"/>
            <p:cNvSpPr txBox="1">
              <a:spLocks noChangeArrowheads="1"/>
            </p:cNvSpPr>
            <p:nvPr/>
          </p:nvSpPr>
          <p:spPr bwMode="auto">
            <a:xfrm>
              <a:off x="3637979" y="5420518"/>
              <a:ext cx="1438275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4</a:t>
              </a:r>
              <a:r>
                <a:rPr lang="zh-CN" altLang="en-US" sz="1600" b="1" dirty="0">
                  <a:latin typeface="宋体" pitchFamily="2" charset="-122"/>
                </a:rPr>
                <a:t>位  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 </a:t>
              </a:r>
              <a:r>
                <a:rPr lang="zh-CN" altLang="en-US" sz="1600" b="1" dirty="0"/>
                <a:t> </a:t>
              </a:r>
              <a:r>
                <a:rPr lang="en-US" altLang="zh-CN" sz="1600" b="1" dirty="0">
                  <a:latin typeface="宋体" pitchFamily="2" charset="-122"/>
                </a:rPr>
                <a:t>2</a:t>
              </a:r>
              <a:r>
                <a:rPr lang="zh-CN" altLang="en-US" sz="1600" b="1" dirty="0">
                  <a:latin typeface="宋体" pitchFamily="2" charset="-122"/>
                </a:rPr>
                <a:t>位</a:t>
              </a:r>
            </a:p>
          </p:txBody>
        </p:sp>
        <p:sp>
          <p:nvSpPr>
            <p:cNvPr id="14" name="Line 143"/>
            <p:cNvSpPr>
              <a:spLocks noChangeShapeType="1"/>
            </p:cNvSpPr>
            <p:nvPr/>
          </p:nvSpPr>
          <p:spPr bwMode="auto">
            <a:xfrm>
              <a:off x="342049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4"/>
            <p:cNvSpPr>
              <a:spLocks noChangeShapeType="1"/>
            </p:cNvSpPr>
            <p:nvPr/>
          </p:nvSpPr>
          <p:spPr bwMode="auto">
            <a:xfrm>
              <a:off x="42142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5"/>
            <p:cNvSpPr>
              <a:spLocks noChangeShapeType="1"/>
            </p:cNvSpPr>
            <p:nvPr/>
          </p:nvSpPr>
          <p:spPr bwMode="auto">
            <a:xfrm>
              <a:off x="4646042" y="54189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46"/>
            <p:cNvSpPr>
              <a:spLocks noChangeShapeType="1"/>
            </p:cNvSpPr>
            <p:nvPr/>
          </p:nvSpPr>
          <p:spPr bwMode="auto">
            <a:xfrm>
              <a:off x="5077842" y="5444331"/>
              <a:ext cx="0" cy="28892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47"/>
            <p:cNvSpPr>
              <a:spLocks noChangeShapeType="1"/>
            </p:cNvSpPr>
            <p:nvPr/>
          </p:nvSpPr>
          <p:spPr bwMode="auto">
            <a:xfrm>
              <a:off x="3998342" y="5563393"/>
              <a:ext cx="2159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8"/>
            <p:cNvSpPr>
              <a:spLocks noChangeShapeType="1"/>
            </p:cNvSpPr>
            <p:nvPr/>
          </p:nvSpPr>
          <p:spPr bwMode="auto">
            <a:xfrm flipH="1">
              <a:off x="3420492" y="5563393"/>
              <a:ext cx="2174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49"/>
            <p:cNvSpPr txBox="1">
              <a:spLocks noChangeArrowheads="1"/>
            </p:cNvSpPr>
            <p:nvPr/>
          </p:nvSpPr>
          <p:spPr bwMode="auto">
            <a:xfrm>
              <a:off x="4644454" y="4004468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1" name="Text Box 150"/>
            <p:cNvSpPr txBox="1">
              <a:spLocks noChangeArrowheads="1"/>
            </p:cNvSpPr>
            <p:nvPr/>
          </p:nvSpPr>
          <p:spPr bwMode="auto">
            <a:xfrm>
              <a:off x="4212654" y="2579676"/>
              <a:ext cx="4333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RD</a:t>
              </a:r>
            </a:p>
          </p:txBody>
        </p:sp>
        <p:sp>
          <p:nvSpPr>
            <p:cNvPr id="22" name="Text Box 151"/>
            <p:cNvSpPr txBox="1">
              <a:spLocks noChangeArrowheads="1"/>
            </p:cNvSpPr>
            <p:nvPr/>
          </p:nvSpPr>
          <p:spPr bwMode="auto">
            <a:xfrm>
              <a:off x="3418904" y="2285988"/>
              <a:ext cx="1657350" cy="22225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Imme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3" name="Text Box 152"/>
            <p:cNvSpPr txBox="1">
              <a:spLocks noChangeArrowheads="1"/>
            </p:cNvSpPr>
            <p:nvPr/>
          </p:nvSpPr>
          <p:spPr bwMode="auto">
            <a:xfrm>
              <a:off x="4646042" y="2579676"/>
              <a:ext cx="431800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24" name="Text Box 153"/>
            <p:cNvSpPr txBox="1">
              <a:spLocks noChangeArrowheads="1"/>
            </p:cNvSpPr>
            <p:nvPr/>
          </p:nvSpPr>
          <p:spPr bwMode="auto">
            <a:xfrm>
              <a:off x="4647629" y="2857488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RS</a:t>
              </a:r>
            </a:p>
          </p:txBody>
        </p:sp>
        <p:sp>
          <p:nvSpPr>
            <p:cNvPr id="25" name="Text Box 154"/>
            <p:cNvSpPr txBox="1">
              <a:spLocks noChangeArrowheads="1"/>
            </p:cNvSpPr>
            <p:nvPr/>
          </p:nvSpPr>
          <p:spPr bwMode="auto">
            <a:xfrm>
              <a:off x="4644454" y="2071676"/>
              <a:ext cx="4318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6" name="Text Box 155"/>
            <p:cNvSpPr txBox="1">
              <a:spLocks noChangeArrowheads="1"/>
            </p:cNvSpPr>
            <p:nvPr/>
          </p:nvSpPr>
          <p:spPr bwMode="auto">
            <a:xfrm>
              <a:off x="3418904" y="4774406"/>
              <a:ext cx="1657350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27" name="Text Box 156"/>
            <p:cNvSpPr txBox="1">
              <a:spLocks noChangeArrowheads="1"/>
            </p:cNvSpPr>
            <p:nvPr/>
          </p:nvSpPr>
          <p:spPr bwMode="auto">
            <a:xfrm>
              <a:off x="4211067" y="4560093"/>
              <a:ext cx="863600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0 0 0 0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4214242" y="4274343"/>
              <a:ext cx="430213" cy="21431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29" name="Text Box 158"/>
            <p:cNvSpPr txBox="1">
              <a:spLocks noChangeArrowheads="1"/>
            </p:cNvSpPr>
            <p:nvPr/>
          </p:nvSpPr>
          <p:spPr bwMode="auto">
            <a:xfrm>
              <a:off x="4644454" y="4274343"/>
              <a:ext cx="433388" cy="214313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59"/>
            <p:cNvSpPr txBox="1">
              <a:spLocks noChangeArrowheads="1"/>
            </p:cNvSpPr>
            <p:nvPr/>
          </p:nvSpPr>
          <p:spPr bwMode="auto">
            <a:xfrm>
              <a:off x="3419872" y="1714488"/>
              <a:ext cx="165479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指令字格式</a:t>
              </a:r>
            </a:p>
          </p:txBody>
        </p:sp>
        <p:sp>
          <p:nvSpPr>
            <p:cNvPr id="31" name="Text Box 160"/>
            <p:cNvSpPr txBox="1">
              <a:spLocks noChangeArrowheads="1"/>
            </p:cNvSpPr>
            <p:nvPr/>
          </p:nvSpPr>
          <p:spPr bwMode="auto">
            <a:xfrm>
              <a:off x="180355" y="1714487"/>
              <a:ext cx="3311525" cy="37298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solidFill>
                    <a:srgbClr val="CC3300"/>
                  </a:solidFill>
                  <a:latin typeface="宋体" pitchFamily="2" charset="-122"/>
                </a:rPr>
                <a:t>  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chemeClr val="accent2"/>
                  </a:solidFill>
                  <a:latin typeface="宋体" pitchFamily="2" charset="-122"/>
                </a:rPr>
                <a:t>指令功能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赋值</a:t>
              </a:r>
              <a:r>
                <a:rPr lang="en-US" altLang="zh-CN" sz="1800" b="1" dirty="0">
                  <a:latin typeface="宋体" pitchFamily="2" charset="-122"/>
                </a:rPr>
                <a:t>(MOV): </a:t>
              </a:r>
              <a:r>
                <a:rPr lang="en-US" altLang="zh-CN" sz="1800" b="1" dirty="0" err="1">
                  <a:latin typeface="宋体" pitchFamily="2" charset="-122"/>
                </a:rPr>
                <a:t>RD←Imme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85000"/>
                </a:lnSpc>
              </a:pP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取数</a:t>
              </a:r>
              <a:r>
                <a:rPr lang="en-US" altLang="zh-CN" sz="1800" b="1" dirty="0">
                  <a:latin typeface="宋体" pitchFamily="2" charset="-122"/>
                </a:rPr>
                <a:t>(LD) : RD←M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存数</a:t>
              </a:r>
              <a:r>
                <a:rPr lang="en-US" altLang="zh-CN" sz="1800" b="1" dirty="0">
                  <a:latin typeface="宋体" pitchFamily="2" charset="-122"/>
                </a:rPr>
                <a:t>(ST) : M</a:t>
              </a:r>
              <a:r>
                <a:rPr lang="en-US" altLang="zh-CN" sz="1800" b="1" spc="-200" dirty="0">
                  <a:latin typeface="宋体" pitchFamily="2" charset="-122"/>
                </a:rPr>
                <a:t>[</a:t>
              </a:r>
              <a:r>
                <a:rPr lang="en-US" altLang="zh-CN" sz="1800" b="1" spc="-300" dirty="0">
                  <a:latin typeface="宋体" pitchFamily="2" charset="-122"/>
                </a:rPr>
                <a:t>(</a:t>
              </a:r>
              <a:r>
                <a:rPr lang="en-US" altLang="zh-CN" sz="1800" b="1" dirty="0">
                  <a:latin typeface="宋体" pitchFamily="2" charset="-122"/>
                </a:rPr>
                <a:t>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]←(RD)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加法</a:t>
              </a:r>
              <a:r>
                <a:rPr lang="en-US" altLang="zh-CN" sz="1800" b="1" dirty="0">
                  <a:latin typeface="宋体" pitchFamily="2" charset="-122"/>
                </a:rPr>
                <a:t>(ADD):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  <a:endParaRPr lang="en-US" altLang="zh-CN" sz="1800" b="1" dirty="0">
                <a:latin typeface="宋体" pitchFamily="2" charset="-122"/>
              </a:endParaRP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      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M</a:t>
              </a:r>
              <a:r>
                <a:rPr lang="en-US" altLang="zh-CN" sz="1800" b="1" spc="-300" dirty="0">
                  <a:latin typeface="宋体" pitchFamily="2" charset="-122"/>
                </a:rPr>
                <a:t>[</a:t>
              </a:r>
              <a:r>
                <a:rPr lang="en-US" altLang="zh-CN" sz="1800" b="1" dirty="0">
                  <a:latin typeface="宋体" pitchFamily="2" charset="-122"/>
                </a:rPr>
                <a:t>(RS</a:t>
              </a:r>
              <a:r>
                <a:rPr lang="en-US" altLang="zh-CN" sz="1800" b="1" spc="-200" dirty="0">
                  <a:latin typeface="宋体" pitchFamily="2" charset="-122"/>
                </a:rPr>
                <a:t>)</a:t>
              </a:r>
              <a:r>
                <a:rPr lang="en-US" altLang="zh-CN" sz="1800" b="1" dirty="0">
                  <a:latin typeface="宋体" pitchFamily="2" charset="-122"/>
                </a:rPr>
                <a:t>]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减法</a:t>
              </a:r>
              <a:r>
                <a:rPr lang="en-US" altLang="zh-CN" sz="1800" b="1" dirty="0">
                  <a:latin typeface="宋体" pitchFamily="2" charset="-122"/>
                </a:rPr>
                <a:t>(SUB):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(RS)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自增</a:t>
              </a:r>
              <a:r>
                <a:rPr lang="en-US" altLang="zh-CN" sz="1800" b="1" dirty="0">
                  <a:latin typeface="宋体" pitchFamily="2" charset="-122"/>
                </a:rPr>
                <a:t>(INC): RD←(RD)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自减</a:t>
              </a:r>
              <a:r>
                <a:rPr lang="en-US" altLang="zh-CN" sz="1800" b="1" dirty="0">
                  <a:latin typeface="宋体" pitchFamily="2" charset="-122"/>
                </a:rPr>
                <a:t>(DEC): RD←(RD)</a:t>
              </a:r>
              <a:r>
                <a:rPr lang="zh-CN" altLang="en-US" sz="1800" b="1" dirty="0">
                  <a:latin typeface="宋体" pitchFamily="2" charset="-122"/>
                </a:rPr>
                <a:t>－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分支</a:t>
              </a:r>
              <a:r>
                <a:rPr lang="en-US" altLang="zh-CN" sz="1800" b="1" dirty="0">
                  <a:latin typeface="宋体" pitchFamily="2" charset="-122"/>
                </a:rPr>
                <a:t>(JNZ): 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    ZF</a:t>
              </a:r>
              <a:r>
                <a:rPr lang="zh-CN" altLang="en-US" sz="1800" b="1" dirty="0">
                  <a:latin typeface="宋体" pitchFamily="2" charset="-122"/>
                </a:rPr>
                <a:t>＝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zh-CN" altLang="en-US" sz="1800" b="1" dirty="0">
                  <a:latin typeface="宋体" pitchFamily="2" charset="-122"/>
                </a:rPr>
                <a:t>时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 err="1">
                  <a:latin typeface="宋体" pitchFamily="2" charset="-122"/>
                </a:rPr>
                <a:t>Addr</a:t>
              </a:r>
              <a:r>
                <a:rPr lang="en-US" altLang="zh-CN" sz="1800" b="1" dirty="0">
                  <a:latin typeface="宋体" pitchFamily="2" charset="-122"/>
                </a:rPr>
                <a:t> </a:t>
              </a:r>
              <a:r>
                <a:rPr lang="zh-CN" altLang="en-US" sz="1800" b="1" dirty="0">
                  <a:latin typeface="宋体" pitchFamily="2" charset="-122"/>
                </a:rPr>
                <a:t>或</a:t>
              </a:r>
            </a:p>
            <a:p>
              <a:pPr>
                <a:lnSpc>
                  <a:spcPct val="105000"/>
                </a:lnSpc>
              </a:pPr>
              <a:r>
                <a:rPr lang="zh-CN" altLang="en-US" sz="1800" b="1" dirty="0">
                  <a:latin typeface="宋体" pitchFamily="2" charset="-122"/>
                </a:rPr>
                <a:t>           </a:t>
              </a:r>
              <a:r>
                <a:rPr lang="en-US" altLang="zh-CN" sz="1800" b="1" dirty="0">
                  <a:latin typeface="宋体" pitchFamily="2" charset="-122"/>
                </a:rPr>
                <a:t>PC</a:t>
              </a:r>
              <a:r>
                <a:rPr lang="zh-CN" altLang="en-US" sz="1800" b="1" dirty="0">
                  <a:latin typeface="宋体" pitchFamily="2" charset="-122"/>
                </a:rPr>
                <a:t>←</a:t>
              </a:r>
              <a:r>
                <a:rPr lang="en-US" altLang="zh-CN" sz="1800" b="1" dirty="0">
                  <a:latin typeface="宋体" pitchFamily="2" charset="-122"/>
                </a:rPr>
                <a:t>(PC)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  <p:sp>
          <p:nvSpPr>
            <p:cNvPr id="32" name="Text Box 161"/>
            <p:cNvSpPr txBox="1">
              <a:spLocks noChangeArrowheads="1"/>
            </p:cNvSpPr>
            <p:nvPr/>
          </p:nvSpPr>
          <p:spPr bwMode="auto">
            <a:xfrm>
              <a:off x="3420492" y="257967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</a:p>
          </p:txBody>
        </p:sp>
        <p:sp>
          <p:nvSpPr>
            <p:cNvPr id="33" name="Text Box 162"/>
            <p:cNvSpPr txBox="1">
              <a:spLocks noChangeArrowheads="1"/>
            </p:cNvSpPr>
            <p:nvPr/>
          </p:nvSpPr>
          <p:spPr bwMode="auto">
            <a:xfrm>
              <a:off x="3420492" y="2857488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4" name="Text Box 163"/>
            <p:cNvSpPr txBox="1">
              <a:spLocks noChangeArrowheads="1"/>
            </p:cNvSpPr>
            <p:nvPr/>
          </p:nvSpPr>
          <p:spPr bwMode="auto">
            <a:xfrm>
              <a:off x="3420492" y="3143238"/>
              <a:ext cx="574675" cy="2270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5" name="Text Box 164"/>
            <p:cNvSpPr txBox="1">
              <a:spLocks noChangeArrowheads="1"/>
            </p:cNvSpPr>
            <p:nvPr/>
          </p:nvSpPr>
          <p:spPr bwMode="auto">
            <a:xfrm>
              <a:off x="3420492" y="4006056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36" name="Text Box 165"/>
            <p:cNvSpPr txBox="1">
              <a:spLocks noChangeArrowheads="1"/>
            </p:cNvSpPr>
            <p:nvPr/>
          </p:nvSpPr>
          <p:spPr bwMode="auto">
            <a:xfrm>
              <a:off x="3420492" y="4274343"/>
              <a:ext cx="793750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37" name="Text Box 166"/>
            <p:cNvSpPr txBox="1">
              <a:spLocks noChangeArrowheads="1"/>
            </p:cNvSpPr>
            <p:nvPr/>
          </p:nvSpPr>
          <p:spPr bwMode="auto">
            <a:xfrm>
              <a:off x="3420492" y="4560093"/>
              <a:ext cx="574675" cy="214313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38" name="Text Box 167"/>
            <p:cNvSpPr txBox="1">
              <a:spLocks noChangeArrowheads="1"/>
            </p:cNvSpPr>
            <p:nvPr/>
          </p:nvSpPr>
          <p:spPr bwMode="auto">
            <a:xfrm>
              <a:off x="42158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39" name="Text Box 168"/>
            <p:cNvSpPr txBox="1">
              <a:spLocks noChangeArrowheads="1"/>
            </p:cNvSpPr>
            <p:nvPr/>
          </p:nvSpPr>
          <p:spPr bwMode="auto">
            <a:xfrm>
              <a:off x="4647629" y="3443276"/>
              <a:ext cx="430213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RS</a:t>
              </a:r>
            </a:p>
          </p:txBody>
        </p:sp>
        <p:sp>
          <p:nvSpPr>
            <p:cNvPr id="40" name="Text Box 169"/>
            <p:cNvSpPr txBox="1">
              <a:spLocks noChangeArrowheads="1"/>
            </p:cNvSpPr>
            <p:nvPr/>
          </p:nvSpPr>
          <p:spPr bwMode="auto">
            <a:xfrm>
              <a:off x="3420492" y="3443276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0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1</a:t>
              </a:r>
              <a:r>
                <a:rPr lang="en-US" altLang="zh-CN" sz="1800" b="1"/>
                <a:t> </a:t>
              </a:r>
              <a:r>
                <a:rPr lang="en-US" altLang="zh-CN" sz="1800" b="1">
                  <a:latin typeface="宋体" pitchFamily="2" charset="-122"/>
                </a:rPr>
                <a:t>0</a:t>
              </a:r>
              <a:endParaRPr lang="en-US" altLang="zh-CN" sz="1800" b="1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1" name="Text Box 170"/>
            <p:cNvSpPr txBox="1">
              <a:spLocks noChangeArrowheads="1"/>
            </p:cNvSpPr>
            <p:nvPr/>
          </p:nvSpPr>
          <p:spPr bwMode="auto">
            <a:xfrm>
              <a:off x="4211067" y="5131593"/>
              <a:ext cx="865188" cy="2159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 err="1">
                  <a:latin typeface="宋体" pitchFamily="2" charset="-122"/>
                </a:rPr>
                <a:t>Disp</a:t>
              </a:r>
              <a:endParaRPr lang="en-US" altLang="zh-CN" sz="1800" b="1" dirty="0">
                <a:latin typeface="宋体" pitchFamily="2" charset="-122"/>
              </a:endParaRPr>
            </a:p>
          </p:txBody>
        </p:sp>
        <p:sp>
          <p:nvSpPr>
            <p:cNvPr id="42" name="Text Box 171"/>
            <p:cNvSpPr txBox="1">
              <a:spLocks noChangeArrowheads="1"/>
            </p:cNvSpPr>
            <p:nvPr/>
          </p:nvSpPr>
          <p:spPr bwMode="auto">
            <a:xfrm>
              <a:off x="3420492" y="5131593"/>
              <a:ext cx="574675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endParaRPr lang="en-US" altLang="zh-CN" sz="1800" b="1" dirty="0">
                <a:solidFill>
                  <a:srgbClr val="CC3300"/>
                </a:solidFill>
                <a:latin typeface="宋体" pitchFamily="2" charset="-122"/>
              </a:endParaRPr>
            </a:p>
          </p:txBody>
        </p:sp>
        <p:sp>
          <p:nvSpPr>
            <p:cNvPr id="43" name="Text Box 172"/>
            <p:cNvSpPr txBox="1">
              <a:spLocks noChangeArrowheads="1"/>
            </p:cNvSpPr>
            <p:nvPr/>
          </p:nvSpPr>
          <p:spPr bwMode="auto">
            <a:xfrm>
              <a:off x="3995167" y="51315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>
                  <a:latin typeface="宋体" pitchFamily="2" charset="-122"/>
                </a:rPr>
                <a:t>1</a:t>
              </a:r>
            </a:p>
          </p:txBody>
        </p:sp>
        <p:sp>
          <p:nvSpPr>
            <p:cNvPr id="44" name="Text Box 173"/>
            <p:cNvSpPr txBox="1">
              <a:spLocks noChangeArrowheads="1"/>
            </p:cNvSpPr>
            <p:nvPr/>
          </p:nvSpPr>
          <p:spPr bwMode="auto">
            <a:xfrm>
              <a:off x="3995167" y="4560093"/>
              <a:ext cx="215900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5" name="Text Box 174"/>
            <p:cNvSpPr txBox="1">
              <a:spLocks noChangeArrowheads="1"/>
            </p:cNvSpPr>
            <p:nvPr/>
          </p:nvSpPr>
          <p:spPr bwMode="auto">
            <a:xfrm>
              <a:off x="3995167" y="3444863"/>
              <a:ext cx="220663" cy="2143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</p:txBody>
        </p:sp>
        <p:sp>
          <p:nvSpPr>
            <p:cNvPr id="46" name="Text Box 175"/>
            <p:cNvSpPr txBox="1">
              <a:spLocks noChangeArrowheads="1"/>
            </p:cNvSpPr>
            <p:nvPr/>
          </p:nvSpPr>
          <p:spPr bwMode="auto">
            <a:xfrm>
              <a:off x="3995167" y="3143238"/>
              <a:ext cx="220663" cy="227013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47" name="Text Box 141"/>
            <p:cNvSpPr txBox="1">
              <a:spLocks noChangeArrowheads="1"/>
            </p:cNvSpPr>
            <p:nvPr/>
          </p:nvSpPr>
          <p:spPr bwMode="auto">
            <a:xfrm>
              <a:off x="4213622" y="3717032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48" name="Text Box 149"/>
            <p:cNvSpPr txBox="1">
              <a:spLocks noChangeArrowheads="1"/>
            </p:cNvSpPr>
            <p:nvPr/>
          </p:nvSpPr>
          <p:spPr bwMode="auto">
            <a:xfrm>
              <a:off x="4643834" y="3717032"/>
              <a:ext cx="433388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RS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49" name="Text Box 164"/>
            <p:cNvSpPr txBox="1">
              <a:spLocks noChangeArrowheads="1"/>
            </p:cNvSpPr>
            <p:nvPr/>
          </p:nvSpPr>
          <p:spPr bwMode="auto">
            <a:xfrm>
              <a:off x="3419872" y="371862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  <p:sp>
        <p:nvSpPr>
          <p:cNvPr id="51" name="AutoShape 29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AutoShape 29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399663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AutoShape 29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AutoShape 290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线形标注 1 55"/>
          <p:cNvSpPr/>
          <p:nvPr/>
        </p:nvSpPr>
        <p:spPr bwMode="auto">
          <a:xfrm>
            <a:off x="7028656" y="1052768"/>
            <a:ext cx="2079848" cy="288000"/>
          </a:xfrm>
          <a:prstGeom prst="borderCallout1">
            <a:avLst>
              <a:gd name="adj1" fmla="val 46996"/>
              <a:gd name="adj2" fmla="val -315"/>
              <a:gd name="adj3" fmla="val 123098"/>
              <a:gd name="adj4" fmla="val -27899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800" b="1" dirty="0">
                <a:latin typeface="+mn-ea"/>
                <a:ea typeface="+mn-ea"/>
              </a:rPr>
              <a:t>可存放地址或数据</a:t>
            </a:r>
          </a:p>
        </p:txBody>
      </p:sp>
    </p:spTree>
    <p:extLst>
      <p:ext uri="{BB962C8B-B14F-4D97-AF65-F5344CB8AC3E}">
        <p14:creationId xmlns:p14="http://schemas.microsoft.com/office/powerpoint/2010/main" val="2662884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0"/>
          <p:cNvSpPr txBox="1">
            <a:spLocks noChangeArrowheads="1"/>
          </p:cNvSpPr>
          <p:nvPr/>
        </p:nvSpPr>
        <p:spPr bwMode="auto">
          <a:xfrm>
            <a:off x="251520" y="430401"/>
            <a:ext cx="5688632" cy="57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*部件参数：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存储器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寄存器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*地址码参数：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寻址方式位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指令寻址方式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寻址方式位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F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的表示：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*操作码参数：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编码风格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   目的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位置的表示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*指令格式参数：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 指令字长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指令字结构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3526650" y="455960"/>
            <a:ext cx="5617350" cy="972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按字节编址，</a:t>
            </a:r>
            <a:r>
              <a:rPr lang="en-US" altLang="zh-CN" sz="2200" b="1" dirty="0">
                <a:latin typeface="宋体" pitchFamily="2" charset="-122"/>
              </a:rPr>
              <a:t>8</a:t>
            </a:r>
            <a:r>
              <a:rPr lang="zh-CN" altLang="en-US" sz="2200" b="1" dirty="0">
                <a:latin typeface="宋体" pitchFamily="2" charset="-122"/>
              </a:rPr>
              <a:t>位地址空间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PC+1</a:t>
            </a:r>
            <a:r>
              <a:rPr lang="zh-CN" altLang="en-US" sz="1800" b="1" dirty="0">
                <a:latin typeface="宋体" pitchFamily="2" charset="-122"/>
              </a:rPr>
              <a:t>、直接寻址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个</a:t>
            </a:r>
            <a:r>
              <a:rPr lang="en-US" altLang="zh-CN" sz="2200" b="1" dirty="0">
                <a:latin typeface="宋体" pitchFamily="2" charset="-122"/>
              </a:rPr>
              <a:t>GPR</a:t>
            </a:r>
            <a:r>
              <a:rPr lang="zh-CN" altLang="en-US" sz="2200" b="1" dirty="0">
                <a:latin typeface="宋体" pitchFamily="2" charset="-122"/>
              </a:rPr>
              <a:t>，机器字长为</a:t>
            </a:r>
            <a:r>
              <a:rPr lang="en-US" altLang="zh-CN" sz="2200" b="1" dirty="0">
                <a:latin typeface="宋体" pitchFamily="2" charset="-122"/>
              </a:rPr>
              <a:t>8</a:t>
            </a:r>
            <a:r>
              <a:rPr lang="zh-CN" altLang="en-US" sz="2200" b="1" dirty="0">
                <a:latin typeface="宋体" pitchFamily="2" charset="-122"/>
              </a:rPr>
              <a:t>位  </a:t>
            </a:r>
            <a:r>
              <a:rPr lang="zh-CN" altLang="en-US" sz="1800" b="1" dirty="0">
                <a:latin typeface="宋体" pitchFamily="2" charset="-122"/>
              </a:rPr>
              <a:t>←数据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地址等长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4" name="Text Box 50"/>
          <p:cNvSpPr txBox="1">
            <a:spLocks noChangeArrowheads="1"/>
          </p:cNvSpPr>
          <p:nvPr/>
        </p:nvSpPr>
        <p:spPr bwMode="auto">
          <a:xfrm>
            <a:off x="3203848" y="1829336"/>
            <a:ext cx="572587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立即、寄存器、寄存器间接，隐含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ADD</a:t>
            </a: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，其余隐式</a:t>
            </a:r>
            <a:r>
              <a:rPr lang="en-US" altLang="zh-CN" sz="2000" b="1" dirty="0">
                <a:latin typeface="宋体" pitchFamily="2" charset="-122"/>
              </a:rPr>
              <a:t>(=1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直接、相对，隐含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JNZ</a:t>
            </a:r>
            <a:r>
              <a:rPr lang="zh-CN" altLang="en-US" b="1" dirty="0">
                <a:latin typeface="宋体" pitchFamily="2" charset="-122"/>
              </a:rPr>
              <a:t>显式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≥</a:t>
            </a:r>
            <a:r>
              <a:rPr lang="en-US" altLang="zh-CN" sz="2000" b="1" dirty="0">
                <a:latin typeface="宋体" pitchFamily="2" charset="-122"/>
              </a:rPr>
              <a:t>2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，其余隐式</a:t>
            </a:r>
            <a:r>
              <a:rPr lang="en-US" altLang="zh-CN" sz="2000" b="1" dirty="0">
                <a:latin typeface="宋体" pitchFamily="2" charset="-122"/>
              </a:rPr>
              <a:t>(=1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5" name="Text Box 50"/>
          <p:cNvSpPr txBox="1">
            <a:spLocks noChangeArrowheads="1"/>
          </p:cNvSpPr>
          <p:nvPr/>
        </p:nvSpPr>
        <p:spPr bwMode="auto">
          <a:xfrm>
            <a:off x="4139952" y="3688769"/>
            <a:ext cx="311496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变长编码</a:t>
            </a:r>
            <a:r>
              <a:rPr lang="en-US" altLang="zh-CN" sz="2000" b="1" dirty="0">
                <a:latin typeface="宋体" pitchFamily="2" charset="-122"/>
              </a:rPr>
              <a:t>(8</a:t>
            </a:r>
            <a:r>
              <a:rPr lang="zh-CN" altLang="en-US" sz="2000" b="1" dirty="0">
                <a:latin typeface="宋体" pitchFamily="2" charset="-122"/>
              </a:rPr>
              <a:t>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 隐式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最左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50"/>
          <p:cNvSpPr txBox="1">
            <a:spLocks noChangeArrowheads="1"/>
          </p:cNvSpPr>
          <p:nvPr/>
        </p:nvSpPr>
        <p:spPr bwMode="auto">
          <a:xfrm>
            <a:off x="4499992" y="4595256"/>
            <a:ext cx="194421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双地址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单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双字长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变长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7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38"/>
          <p:cNvSpPr>
            <a:spLocks/>
          </p:cNvSpPr>
          <p:nvPr/>
        </p:nvSpPr>
        <p:spPr bwMode="auto">
          <a:xfrm>
            <a:off x="7309030" y="3969060"/>
            <a:ext cx="1620688" cy="324036"/>
          </a:xfrm>
          <a:prstGeom prst="borderCallout2">
            <a:avLst>
              <a:gd name="adj1" fmla="val 1090"/>
              <a:gd name="adj2" fmla="val 84481"/>
              <a:gd name="adj3" fmla="val -60193"/>
              <a:gd name="adj4" fmla="val 84040"/>
              <a:gd name="adj5" fmla="val -386519"/>
              <a:gd name="adj6" fmla="val 6531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zh-CN" altLang="en-US" sz="1800" b="1" dirty="0">
                <a:latin typeface="宋体" pitchFamily="2" charset="-122"/>
              </a:rPr>
              <a:t>指</a:t>
            </a:r>
            <a:r>
              <a:rPr lang="zh-CN" altLang="en-US" sz="1800" b="1" dirty="0">
                <a:solidFill>
                  <a:srgbClr val="0070C0"/>
                </a:solidFill>
                <a:latin typeface="宋体" pitchFamily="2" charset="-122"/>
              </a:rPr>
              <a:t>同一条</a:t>
            </a:r>
            <a:r>
              <a:rPr lang="zh-CN" altLang="en-US" sz="1800" b="1" dirty="0">
                <a:latin typeface="宋体" pitchFamily="2" charset="-122"/>
              </a:rPr>
              <a:t>指令</a:t>
            </a:r>
            <a:endParaRPr lang="en-US" altLang="zh-CN" sz="18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3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57736"/>
            <a:ext cx="878522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3—</a:t>
            </a:r>
            <a:r>
              <a:rPr lang="zh-CN" altLang="en-US" sz="2200" b="1" dirty="0">
                <a:latin typeface="宋体" pitchFamily="2" charset="-122"/>
              </a:rPr>
              <a:t>某计算机采用</a:t>
            </a:r>
            <a:r>
              <a:rPr lang="en-US" altLang="zh-CN" sz="2200" b="1" dirty="0" err="1">
                <a:latin typeface="宋体" pitchFamily="2" charset="-122"/>
              </a:rPr>
              <a:t>Demo_IS</a:t>
            </a:r>
            <a:r>
              <a:rPr lang="zh-CN" altLang="en-US" sz="2200" b="1" dirty="0">
                <a:latin typeface="宋体" pitchFamily="2" charset="-122"/>
              </a:rPr>
              <a:t>指令系统，有符号整数用补码表示，</a:t>
            </a:r>
            <a:r>
              <a:rPr lang="en-US" altLang="zh-CN" sz="2200" b="1" dirty="0">
                <a:latin typeface="宋体" pitchFamily="2" charset="-122"/>
              </a:rPr>
              <a:t>CPU</a:t>
            </a:r>
            <a:r>
              <a:rPr lang="zh-CN" altLang="en-US" sz="2200" b="1" dirty="0">
                <a:latin typeface="宋体" pitchFamily="2" charset="-122"/>
              </a:rPr>
              <a:t>取指令时自动完成</a:t>
            </a:r>
            <a:r>
              <a:rPr lang="en-US" altLang="zh-CN" sz="2200" b="1" dirty="0">
                <a:latin typeface="宋体" pitchFamily="2" charset="-122"/>
              </a:rPr>
              <a:t>PC←(PC)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“</a:t>
            </a:r>
            <a:r>
              <a:rPr lang="en-US" altLang="zh-CN" sz="2200" b="1" dirty="0">
                <a:latin typeface="+mn-ea"/>
                <a:ea typeface="+mn-ea"/>
                <a:cs typeface="Arial Unicode MS" panose="020B0604020202020204" pitchFamily="34" charset="-122"/>
              </a:rPr>
              <a:t>1</a:t>
            </a:r>
            <a:r>
              <a:rPr lang="zh-CN" altLang="en-US" sz="2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”</a:t>
            </a:r>
            <a:r>
              <a:rPr lang="zh-CN" altLang="en-US" sz="2200" b="1" dirty="0">
                <a:latin typeface="宋体" pitchFamily="2" charset="-122"/>
              </a:rPr>
              <a:t>。⑴说明指令字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的功能；⑵写出</a:t>
            </a:r>
            <a:r>
              <a:rPr lang="en-US" altLang="zh-CN" sz="2200" b="1" dirty="0">
                <a:latin typeface="宋体" pitchFamily="2" charset="-122"/>
              </a:rPr>
              <a:t>x=x+3</a:t>
            </a:r>
            <a:r>
              <a:rPr lang="zh-CN" altLang="en-US" sz="2200" b="1" dirty="0">
                <a:latin typeface="宋体" pitchFamily="2" charset="-122"/>
              </a:rPr>
              <a:t>的指令序列，</a:t>
            </a:r>
            <a:r>
              <a:rPr lang="en-US" altLang="zh-CN" sz="2200" b="1" dirty="0">
                <a:latin typeface="宋体" pitchFamily="2" charset="-122"/>
              </a:rPr>
              <a:t>x</a:t>
            </a:r>
            <a:r>
              <a:rPr lang="zh-CN" altLang="en-US" sz="2200" b="1" dirty="0">
                <a:latin typeface="宋体" pitchFamily="2" charset="-122"/>
              </a:rPr>
              <a:t>的地址放在寄存器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zh-CN" altLang="en-US" sz="2200" b="1" dirty="0">
                <a:latin typeface="宋体" pitchFamily="2" charset="-122"/>
              </a:rPr>
              <a:t>中；⑶若操作码只可放在高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位，</a:t>
            </a:r>
            <a:r>
              <a:rPr lang="zh-CN" altLang="en-US" sz="2200" b="1" u="sng" dirty="0">
                <a:latin typeface="宋体" pitchFamily="2" charset="-122"/>
              </a:rPr>
              <a:t>最多</a:t>
            </a:r>
            <a:r>
              <a:rPr lang="zh-CN" altLang="en-US" sz="2200" b="1" dirty="0">
                <a:latin typeface="宋体" pitchFamily="2" charset="-122"/>
              </a:rPr>
              <a:t>还可定义多少条指令？⑷若操作码只可放在首字节，最多还可定义多少条指令？</a:t>
            </a:r>
          </a:p>
        </p:txBody>
      </p:sp>
      <p:sp>
        <p:nvSpPr>
          <p:cNvPr id="4" name="Text Box 141"/>
          <p:cNvSpPr txBox="1">
            <a:spLocks noChangeArrowheads="1"/>
          </p:cNvSpPr>
          <p:nvPr/>
        </p:nvSpPr>
        <p:spPr bwMode="auto">
          <a:xfrm>
            <a:off x="179388" y="248470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⑴</a:t>
            </a:r>
            <a:r>
              <a:rPr lang="en-US" altLang="zh-CN" sz="2200" b="1" dirty="0">
                <a:latin typeface="宋体" pitchFamily="2" charset="-122"/>
              </a:rPr>
              <a:t>84H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10000100B</a:t>
            </a:r>
            <a:r>
              <a:rPr lang="zh-CN" altLang="en-US" sz="2200" b="1" dirty="0">
                <a:latin typeface="宋体" pitchFamily="2" charset="-122"/>
              </a:rPr>
              <a:t>，指令功能为</a:t>
            </a:r>
            <a:r>
              <a:rPr lang="en-US" altLang="zh-CN" sz="2200" b="1" dirty="0">
                <a:latin typeface="宋体" pitchFamily="2" charset="-122"/>
              </a:rPr>
              <a:t>R1←(R1)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</p:txBody>
      </p:sp>
      <p:sp>
        <p:nvSpPr>
          <p:cNvPr id="5" name="Text Box 141"/>
          <p:cNvSpPr txBox="1">
            <a:spLocks noChangeArrowheads="1"/>
          </p:cNvSpPr>
          <p:nvPr/>
        </p:nvSpPr>
        <p:spPr bwMode="auto">
          <a:xfrm>
            <a:off x="179512" y="2916754"/>
            <a:ext cx="8785225" cy="1100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⑵指令序列为</a:t>
            </a:r>
            <a:r>
              <a:rPr lang="zh-CN" altLang="en-US" sz="2200" b="1" spc="200" dirty="0"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  </a:t>
            </a:r>
            <a:r>
              <a:rPr lang="en-US" altLang="zh-CN" sz="2000" b="1" dirty="0">
                <a:latin typeface="宋体" pitchFamily="2" charset="-122"/>
              </a:rPr>
              <a:t>                </a:t>
            </a:r>
            <a:r>
              <a:rPr lang="en-US" altLang="zh-CN" sz="2000" b="1" spc="-40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03H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latin typeface="宋体" pitchFamily="2" charset="-122"/>
              </a:rPr>
              <a:t>                                       // R1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M[(R0)]</a:t>
            </a:r>
          </a:p>
          <a:p>
            <a:r>
              <a:rPr lang="en-US" altLang="zh-CN" sz="2000" b="1" dirty="0">
                <a:latin typeface="宋体" pitchFamily="2" charset="-122"/>
              </a:rPr>
              <a:t>                                       // M[(R0)]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(R1)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3969174"/>
            <a:ext cx="8785225" cy="45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</a:t>
            </a:r>
            <a:r>
              <a:rPr lang="zh-CN" altLang="en-US" sz="2200" b="1" dirty="0">
                <a:latin typeface="宋体" pitchFamily="2" charset="-122"/>
              </a:rPr>
              <a:t>⑶高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位已使用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个编码，</a:t>
            </a:r>
            <a:r>
              <a:rPr lang="zh-CN" altLang="en-US" sz="2200" b="1" u="sng" dirty="0">
                <a:latin typeface="宋体" pitchFamily="2" charset="-122"/>
              </a:rPr>
              <a:t>最多</a:t>
            </a:r>
            <a:r>
              <a:rPr lang="zh-CN" altLang="en-US" sz="2200" b="1" dirty="0">
                <a:latin typeface="宋体" pitchFamily="2" charset="-122"/>
              </a:rPr>
              <a:t>还可定义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10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zh-CN" altLang="en-US" sz="2200" b="1" dirty="0">
                <a:latin typeface="宋体" pitchFamily="2" charset="-122"/>
              </a:rPr>
              <a:t>条指令；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7" name="Text Box 141"/>
          <p:cNvSpPr txBox="1">
            <a:spLocks noChangeArrowheads="1"/>
          </p:cNvSpPr>
          <p:nvPr/>
        </p:nvSpPr>
        <p:spPr bwMode="auto">
          <a:xfrm>
            <a:off x="179512" y="4434758"/>
            <a:ext cx="8856984" cy="122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⑷已有指令的低</a:t>
            </a:r>
            <a:r>
              <a:rPr lang="en-US" altLang="zh-CN" sz="2200" b="1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位空闲编码有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1)×3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×2</a:t>
            </a:r>
            <a:r>
              <a:rPr lang="en-US" altLang="zh-CN" sz="2200" b="1" baseline="30000" dirty="0">
                <a:solidFill>
                  <a:schemeClr val="accent2"/>
                </a:solidFill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(2</a:t>
            </a:r>
            <a:r>
              <a:rPr lang="en-US" altLang="zh-CN" sz="2200" b="1" baseline="30000" dirty="0"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－</a:t>
            </a:r>
            <a:r>
              <a:rPr lang="en-US" altLang="zh-CN" sz="2200" b="1" dirty="0">
                <a:latin typeface="宋体" pitchFamily="2" charset="-122"/>
              </a:rPr>
              <a:t>1)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51</a:t>
            </a:r>
            <a:r>
              <a:rPr lang="zh-CN" altLang="en-US" sz="2200" b="1" dirty="0">
                <a:latin typeface="宋体" pitchFamily="2" charset="-122"/>
              </a:rPr>
              <a:t>个，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 最多还可定义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en-US" altLang="zh-CN" sz="2200" b="1" u="sng" dirty="0">
                <a:latin typeface="宋体" pitchFamily="2" charset="-122"/>
              </a:rPr>
              <a:t>2</a:t>
            </a:r>
            <a:r>
              <a:rPr lang="en-US" altLang="zh-CN" sz="2200" b="1" u="sng" baseline="30000" dirty="0">
                <a:latin typeface="宋体" pitchFamily="2" charset="-122"/>
              </a:rPr>
              <a:t>4</a:t>
            </a:r>
            <a:r>
              <a:rPr lang="zh-CN" altLang="en-US" sz="2200" b="1" u="sng" dirty="0">
                <a:latin typeface="宋体" pitchFamily="2" charset="-122"/>
              </a:rPr>
              <a:t>－</a:t>
            </a:r>
            <a:r>
              <a:rPr lang="en-US" altLang="zh-CN" sz="2200" b="1" u="sng" dirty="0">
                <a:latin typeface="宋体" pitchFamily="2" charset="-122"/>
              </a:rPr>
              <a:t>10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×2</a:t>
            </a:r>
            <a:r>
              <a:rPr lang="en-US" altLang="zh-CN" sz="2200" b="1" baseline="30000" dirty="0">
                <a:solidFill>
                  <a:schemeClr val="accent2"/>
                </a:solidFill>
                <a:latin typeface="宋体" pitchFamily="2" charset="-122"/>
              </a:rPr>
              <a:t>4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51</a:t>
            </a:r>
            <a:r>
              <a:rPr lang="zh-CN" altLang="en-US" sz="2200" b="1" dirty="0">
                <a:latin typeface="宋体" pitchFamily="2" charset="-122"/>
              </a:rPr>
              <a:t>＝</a:t>
            </a:r>
            <a:r>
              <a:rPr lang="en-US" altLang="zh-CN" sz="2200" b="1" dirty="0">
                <a:latin typeface="宋体" pitchFamily="2" charset="-122"/>
              </a:rPr>
              <a:t>147</a:t>
            </a:r>
            <a:r>
              <a:rPr lang="zh-CN" altLang="en-US" sz="2200" b="1" dirty="0">
                <a:latin typeface="宋体" pitchFamily="2" charset="-122"/>
              </a:rPr>
              <a:t>条</a:t>
            </a:r>
            <a:r>
              <a:rPr lang="zh-CN" altLang="en-US" b="1" dirty="0">
                <a:latin typeface="宋体" pitchFamily="2" charset="-122"/>
              </a:rPr>
              <a:t>指令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零地址指令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</a:t>
            </a:r>
            <a:r>
              <a:rPr lang="en-US" altLang="zh-CN" sz="1800" b="1" dirty="0">
                <a:latin typeface="宋体" pitchFamily="2" charset="-122"/>
              </a:rPr>
              <a:t>  </a:t>
            </a:r>
            <a:r>
              <a:rPr lang="zh-CN" altLang="en-US" sz="1800" b="1" dirty="0">
                <a:latin typeface="宋体" pitchFamily="2" charset="-122"/>
              </a:rPr>
              <a:t>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←高</a:t>
            </a:r>
            <a:r>
              <a:rPr lang="en-US" altLang="zh-CN" sz="1800" b="1" dirty="0">
                <a:latin typeface="宋体" pitchFamily="2" charset="-122"/>
              </a:rPr>
              <a:t>4</a:t>
            </a:r>
            <a:r>
              <a:rPr lang="zh-CN" altLang="en-US" sz="1800" b="1" dirty="0">
                <a:latin typeface="宋体" pitchFamily="2" charset="-122"/>
              </a:rPr>
              <a:t>位空闲编码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2843808" y="2937282"/>
            <a:ext cx="2448272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00000100 00000011</a:t>
            </a:r>
          </a:p>
          <a:p>
            <a:r>
              <a:rPr lang="en-US" altLang="zh-CN" sz="2000" b="1" dirty="0">
                <a:latin typeface="宋体" pitchFamily="2" charset="-122"/>
              </a:rPr>
              <a:t>01010100</a:t>
            </a:r>
          </a:p>
          <a:p>
            <a:r>
              <a:rPr lang="en-US" altLang="zh-CN" sz="2000" b="1" dirty="0">
                <a:latin typeface="宋体" pitchFamily="2" charset="-122"/>
              </a:rPr>
              <a:t>00110100      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14" name="AutoShape 38"/>
          <p:cNvSpPr>
            <a:spLocks/>
          </p:cNvSpPr>
          <p:nvPr/>
        </p:nvSpPr>
        <p:spPr bwMode="auto">
          <a:xfrm>
            <a:off x="3779912" y="2132856"/>
            <a:ext cx="2016224" cy="288000"/>
          </a:xfrm>
          <a:prstGeom prst="borderCallout2">
            <a:avLst>
              <a:gd name="adj1" fmla="val 52826"/>
              <a:gd name="adj2" fmla="val 163"/>
              <a:gd name="adj3" fmla="val 52684"/>
              <a:gd name="adj4" fmla="val -7486"/>
              <a:gd name="adj5" fmla="val -32997"/>
              <a:gd name="adj6" fmla="val -9587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  <a:spcBef>
                <a:spcPts val="0"/>
              </a:spcBef>
            </a:pP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b="1" dirty="0">
                <a:latin typeface="宋体" pitchFamily="2" charset="-122"/>
              </a:rPr>
              <a:t>个操作码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指令时</a:t>
            </a:r>
            <a:endParaRPr lang="en-US" altLang="zh-CN" sz="1800" b="1" dirty="0">
              <a:latin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84002" y="6016772"/>
            <a:ext cx="2091088" cy="217488"/>
            <a:chOff x="5568038" y="5514180"/>
            <a:chExt cx="2091088" cy="217488"/>
          </a:xfrm>
        </p:grpSpPr>
        <p:sp>
          <p:nvSpPr>
            <p:cNvPr id="15" name="Text Box 141"/>
            <p:cNvSpPr txBox="1">
              <a:spLocks noChangeArrowheads="1"/>
            </p:cNvSpPr>
            <p:nvPr/>
          </p:nvSpPr>
          <p:spPr bwMode="auto">
            <a:xfrm>
              <a:off x="6795526" y="5514180"/>
              <a:ext cx="430213" cy="21748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RD</a:t>
              </a:r>
            </a:p>
          </p:txBody>
        </p:sp>
        <p:sp>
          <p:nvSpPr>
            <p:cNvPr id="16" name="Text Box 149"/>
            <p:cNvSpPr txBox="1">
              <a:spLocks noChangeArrowheads="1"/>
            </p:cNvSpPr>
            <p:nvPr/>
          </p:nvSpPr>
          <p:spPr bwMode="auto">
            <a:xfrm>
              <a:off x="7225738" y="5514180"/>
              <a:ext cx="433388" cy="217488"/>
            </a:xfrm>
            <a:prstGeom prst="rect">
              <a:avLst/>
            </a:prstGeom>
            <a:solidFill>
              <a:schemeClr val="hlink">
                <a:alpha val="89999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0 0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17" name="Text Box 164"/>
            <p:cNvSpPr txBox="1">
              <a:spLocks noChangeArrowheads="1"/>
            </p:cNvSpPr>
            <p:nvPr/>
          </p:nvSpPr>
          <p:spPr bwMode="auto">
            <a:xfrm>
              <a:off x="6001776" y="5515768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  <p:sp>
          <p:nvSpPr>
            <p:cNvPr id="18" name="Text Box 142"/>
            <p:cNvSpPr txBox="1">
              <a:spLocks noChangeArrowheads="1"/>
            </p:cNvSpPr>
            <p:nvPr/>
          </p:nvSpPr>
          <p:spPr bwMode="auto">
            <a:xfrm>
              <a:off x="5568038" y="5515768"/>
              <a:ext cx="43373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INC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218906" y="4844390"/>
            <a:ext cx="1657350" cy="1106354"/>
            <a:chOff x="5218906" y="4844390"/>
            <a:chExt cx="1657350" cy="1106354"/>
          </a:xfrm>
        </p:grpSpPr>
        <p:cxnSp>
          <p:nvCxnSpPr>
            <p:cNvPr id="12" name="直接箭头连接符 11"/>
            <p:cNvCxnSpPr>
              <a:stCxn id="28" idx="0"/>
            </p:cNvCxnSpPr>
            <p:nvPr/>
          </p:nvCxnSpPr>
          <p:spPr bwMode="auto">
            <a:xfrm flipV="1">
              <a:off x="6227763" y="4844390"/>
              <a:ext cx="143519" cy="88886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4" name="直接箭头连接符 23"/>
            <p:cNvCxnSpPr>
              <a:stCxn id="29" idx="0"/>
            </p:cNvCxnSpPr>
            <p:nvPr/>
          </p:nvCxnSpPr>
          <p:spPr bwMode="auto">
            <a:xfrm flipH="1" flipV="1">
              <a:off x="6011492" y="4844390"/>
              <a:ext cx="648070" cy="888866"/>
            </a:xfrm>
            <a:prstGeom prst="straightConnector1">
              <a:avLst/>
            </a:prstGeom>
            <a:solidFill>
              <a:schemeClr val="accent1"/>
            </a:solidFill>
            <a:ln w="15875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sp>
          <p:nvSpPr>
            <p:cNvPr id="28" name="Text Box 141"/>
            <p:cNvSpPr txBox="1">
              <a:spLocks noChangeArrowheads="1"/>
            </p:cNvSpPr>
            <p:nvPr/>
          </p:nvSpPr>
          <p:spPr bwMode="auto">
            <a:xfrm>
              <a:off x="6012656" y="5733256"/>
              <a:ext cx="430213" cy="217488"/>
            </a:xfrm>
            <a:prstGeom prst="rect">
              <a:avLst/>
            </a:prstGeom>
            <a:solidFill>
              <a:srgbClr val="00B0F0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>
              <a:defPPr>
                <a:defRPr lang="zh-CN"/>
              </a:defPPr>
              <a:lvl1pPr algn="ctr">
                <a:lnSpc>
                  <a:spcPct val="90000"/>
                </a:lnSpc>
                <a:defRPr sz="1800" b="1">
                  <a:latin typeface="宋体" pitchFamily="2" charset="-122"/>
                </a:defRPr>
              </a:lvl1pPr>
            </a:lstStyle>
            <a:p>
              <a:r>
                <a:rPr lang="zh-CN" altLang="en-US" dirty="0"/>
                <a:t>**</a:t>
              </a:r>
              <a:endParaRPr lang="en-US" altLang="zh-CN" dirty="0"/>
            </a:p>
          </p:txBody>
        </p:sp>
        <p:sp>
          <p:nvSpPr>
            <p:cNvPr id="29" name="Text Box 149"/>
            <p:cNvSpPr txBox="1">
              <a:spLocks noChangeArrowheads="1"/>
            </p:cNvSpPr>
            <p:nvPr/>
          </p:nvSpPr>
          <p:spPr bwMode="auto">
            <a:xfrm>
              <a:off x="6442868" y="5733256"/>
              <a:ext cx="433388" cy="217488"/>
            </a:xfrm>
            <a:prstGeom prst="rect">
              <a:avLst/>
            </a:prstGeom>
            <a:solidFill>
              <a:srgbClr val="00B0F0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600" b="1" dirty="0">
                  <a:latin typeface="宋体" pitchFamily="2" charset="-122"/>
                </a:rPr>
                <a:t>0 1</a:t>
              </a:r>
              <a:endParaRPr lang="zh-CN" altLang="en-US" sz="1600" b="1" dirty="0">
                <a:latin typeface="宋体" pitchFamily="2" charset="-122"/>
              </a:endParaRPr>
            </a:p>
          </p:txBody>
        </p:sp>
        <p:sp>
          <p:nvSpPr>
            <p:cNvPr id="30" name="Text Box 164"/>
            <p:cNvSpPr txBox="1">
              <a:spLocks noChangeArrowheads="1"/>
            </p:cNvSpPr>
            <p:nvPr/>
          </p:nvSpPr>
          <p:spPr bwMode="auto">
            <a:xfrm>
              <a:off x="5218906" y="5733380"/>
              <a:ext cx="793750" cy="215900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latin typeface="宋体" pitchFamily="2" charset="-122"/>
                </a:rPr>
                <a:t>1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  <a:r>
                <a:rPr lang="en-US" altLang="zh-CN" sz="1800" b="1" dirty="0"/>
                <a:t> </a:t>
              </a:r>
              <a:r>
                <a:rPr lang="en-US" altLang="zh-CN" sz="1800" b="1" dirty="0">
                  <a:latin typeface="宋体" pitchFamily="2" charset="-122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9C1F7-4333-47C2-AAFB-4A26211FEBE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40302" name="Text Box 14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§4.4  </a:t>
            </a:r>
            <a:r>
              <a:rPr lang="zh-CN" altLang="en-US" sz="2800" b="1" dirty="0">
                <a:latin typeface="宋体" pitchFamily="2" charset="-122"/>
              </a:rPr>
              <a:t>指令系统举例</a:t>
            </a:r>
          </a:p>
        </p:txBody>
      </p:sp>
      <p:sp>
        <p:nvSpPr>
          <p:cNvPr id="65" name="AutoShape 7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2622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0"/>
          <p:cNvSpPr txBox="1">
            <a:spLocks noChangeArrowheads="1"/>
          </p:cNvSpPr>
          <p:nvPr/>
        </p:nvSpPr>
        <p:spPr bwMode="auto">
          <a:xfrm>
            <a:off x="179389" y="1412776"/>
            <a:ext cx="6696868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*指令系统的性能：</a:t>
            </a:r>
            <a:r>
              <a:rPr lang="zh-CN" altLang="en-US" b="1" dirty="0">
                <a:latin typeface="宋体" pitchFamily="2" charset="-122"/>
              </a:rPr>
              <a:t>对硬件及软件的支持程度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4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对硬件的支持程度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对软件的支持程度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dirty="0"/>
          </a:p>
        </p:txBody>
      </p:sp>
      <p:sp>
        <p:nvSpPr>
          <p:cNvPr id="15" name="Text Box 72"/>
          <p:cNvSpPr txBox="1">
            <a:spLocks noChangeArrowheads="1"/>
          </p:cNvSpPr>
          <p:nvPr/>
        </p:nvSpPr>
        <p:spPr bwMode="auto">
          <a:xfrm>
            <a:off x="179388" y="1916832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</a:t>
            </a:r>
            <a:r>
              <a:rPr lang="zh-CN" altLang="en-US" b="1" dirty="0">
                <a:latin typeface="宋体" pitchFamily="2" charset="-122"/>
              </a:rPr>
              <a:t>能否减少</a:t>
            </a:r>
            <a:r>
              <a:rPr lang="zh-CN" altLang="en-US" b="1" u="sng" dirty="0">
                <a:latin typeface="宋体" pitchFamily="2" charset="-122"/>
              </a:rPr>
              <a:t>译码时间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zh-CN" altLang="en-US" b="1" u="sng" dirty="0">
                <a:latin typeface="宋体" pitchFamily="2" charset="-122"/>
              </a:rPr>
              <a:t>执行时间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衡量指标：</a:t>
            </a:r>
            <a:r>
              <a:rPr lang="zh-CN" altLang="en-US" b="1" dirty="0">
                <a:latin typeface="宋体" pitchFamily="2" charset="-122"/>
              </a:rPr>
              <a:t>指令格式的规整性，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     </a:t>
            </a:r>
            <a:r>
              <a:rPr lang="zh-CN" altLang="en-US" b="1" dirty="0">
                <a:latin typeface="宋体" pitchFamily="2" charset="-122"/>
              </a:rPr>
              <a:t>指令操作的功能强弱、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的存取速度</a:t>
            </a:r>
          </a:p>
        </p:txBody>
      </p:sp>
      <p:sp>
        <p:nvSpPr>
          <p:cNvPr id="16" name="Text Box 72"/>
          <p:cNvSpPr txBox="1">
            <a:spLocks noChangeArrowheads="1"/>
          </p:cNvSpPr>
          <p:nvPr/>
        </p:nvSpPr>
        <p:spPr bwMode="auto">
          <a:xfrm>
            <a:off x="179512" y="3319824"/>
            <a:ext cx="88216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   </a:t>
            </a:r>
            <a:r>
              <a:rPr lang="zh-CN" altLang="en-US" b="1" dirty="0">
                <a:latin typeface="宋体" pitchFamily="2" charset="-122"/>
              </a:rPr>
              <a:t>能否减少</a:t>
            </a:r>
            <a:r>
              <a:rPr lang="zh-CN" altLang="en-US" b="1" u="sng" dirty="0">
                <a:latin typeface="宋体" pitchFamily="2" charset="-122"/>
              </a:rPr>
              <a:t>指令条数</a:t>
            </a:r>
            <a:r>
              <a:rPr lang="zh-CN" altLang="en-US" b="1" dirty="0">
                <a:latin typeface="宋体" pitchFamily="2" charset="-122"/>
              </a:rPr>
              <a:t>及缩短</a:t>
            </a:r>
            <a:r>
              <a:rPr lang="zh-CN" altLang="en-US" b="1" u="sng" dirty="0">
                <a:latin typeface="宋体" pitchFamily="2" charset="-122"/>
              </a:rPr>
              <a:t>指令字长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衡量指标：</a:t>
            </a:r>
            <a:r>
              <a:rPr lang="zh-CN" altLang="en-US" b="1" dirty="0">
                <a:latin typeface="宋体" pitchFamily="2" charset="-122"/>
              </a:rPr>
              <a:t>指令的功能、寻址方式种类、地址码个数等</a:t>
            </a:r>
          </a:p>
        </p:txBody>
      </p:sp>
      <p:sp>
        <p:nvSpPr>
          <p:cNvPr id="17" name="Text Box 138"/>
          <p:cNvSpPr txBox="1">
            <a:spLocks noChangeArrowheads="1"/>
          </p:cNvSpPr>
          <p:nvPr/>
        </p:nvSpPr>
        <p:spPr bwMode="auto">
          <a:xfrm>
            <a:off x="179388" y="4243154"/>
            <a:ext cx="881221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衡量指标的矛盾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规整性～指令字长、指令功能强～弱等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与指令格式有关</a:t>
            </a:r>
            <a:r>
              <a:rPr lang="en-US" altLang="zh-CN" sz="1800" b="1" dirty="0">
                <a:latin typeface="宋体" pitchFamily="2" charset="-122"/>
              </a:rPr>
              <a:t>)        (</a:t>
            </a:r>
            <a:r>
              <a:rPr lang="zh-CN" altLang="en-US" sz="1800" b="1" dirty="0">
                <a:latin typeface="宋体" pitchFamily="2" charset="-122"/>
              </a:rPr>
              <a:t>与指令格式无关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179388" y="48691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*指令格式的优化方法：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大概率事件优先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扩展编码，仅支持高频率操作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参数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操作码分开存放，隐含地址码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或地址参数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/>
          </a:p>
        </p:txBody>
      </p:sp>
      <p:sp>
        <p:nvSpPr>
          <p:cNvPr id="10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latin typeface="+mn-ea"/>
                <a:ea typeface="+mn-ea"/>
              </a:rPr>
              <a:t>ISA</a:t>
            </a:r>
            <a:r>
              <a:rPr lang="zh-CN" altLang="en-US" sz="2200" b="1" dirty="0">
                <a:latin typeface="+mn-ea"/>
                <a:ea typeface="+mn-ea"/>
              </a:rPr>
              <a:t>的</a:t>
            </a:r>
            <a:r>
              <a:rPr lang="zh-CN" altLang="en-US" sz="2200" b="1" spc="-50" dirty="0">
                <a:latin typeface="宋体" pitchFamily="2" charset="-122"/>
              </a:rPr>
              <a:t>数据表示</a:t>
            </a:r>
            <a:r>
              <a:rPr lang="en-US" altLang="zh-CN" sz="2200" b="1" spc="-50" dirty="0">
                <a:latin typeface="宋体" pitchFamily="2" charset="-122"/>
              </a:rPr>
              <a:t>/OPD</a:t>
            </a:r>
            <a:r>
              <a:rPr lang="zh-CN" altLang="en-US" sz="2200" b="1" spc="-50" dirty="0">
                <a:latin typeface="宋体" pitchFamily="2" charset="-122"/>
              </a:rPr>
              <a:t>存放</a:t>
            </a:r>
            <a:r>
              <a:rPr lang="en-US" altLang="zh-CN" sz="2200" b="1" spc="-50" dirty="0">
                <a:latin typeface="宋体" pitchFamily="2" charset="-122"/>
              </a:rPr>
              <a:t>/</a:t>
            </a:r>
            <a:r>
              <a:rPr lang="zh-CN" altLang="en-US" sz="2200" b="1" spc="-50" dirty="0">
                <a:latin typeface="宋体" pitchFamily="2" charset="-122"/>
              </a:rPr>
              <a:t>寻址方式</a:t>
            </a:r>
            <a:r>
              <a:rPr lang="en-US" altLang="zh-CN" sz="2200" b="1" spc="-50" dirty="0">
                <a:latin typeface="宋体" pitchFamily="2" charset="-122"/>
              </a:rPr>
              <a:t>/</a:t>
            </a:r>
            <a:r>
              <a:rPr lang="zh-CN" altLang="en-US" sz="2200" b="1" spc="-50" dirty="0">
                <a:latin typeface="宋体" pitchFamily="2" charset="-122"/>
              </a:rPr>
              <a:t>指令格式</a:t>
            </a:r>
            <a:r>
              <a:rPr lang="en-US" altLang="zh-CN" sz="2200" b="1" spc="-50" dirty="0">
                <a:latin typeface="宋体" pitchFamily="2" charset="-122"/>
              </a:rPr>
              <a:t>/</a:t>
            </a:r>
            <a:r>
              <a:rPr lang="zh-CN" altLang="en-US" sz="2200" b="1" spc="-50" dirty="0">
                <a:latin typeface="宋体" pitchFamily="2" charset="-122"/>
              </a:rPr>
              <a:t>指令功能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3" name="Text Box 41"/>
          <p:cNvSpPr txBox="1">
            <a:spLocks noChangeArrowheads="1"/>
          </p:cNvSpPr>
          <p:nvPr/>
        </p:nvSpPr>
        <p:spPr bwMode="auto">
          <a:xfrm>
            <a:off x="179263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MIPS32</a:t>
            </a:r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指令系统                   </a:t>
            </a:r>
            <a:r>
              <a:rPr lang="en-US" altLang="zh-CN" sz="2000" b="1" dirty="0">
                <a:latin typeface="+mn-ea"/>
                <a:ea typeface="+mn-ea"/>
              </a:rPr>
              <a:t>(</a:t>
            </a:r>
            <a:r>
              <a:rPr lang="zh-CN" altLang="en-US" sz="2000" b="1" dirty="0">
                <a:latin typeface="+mn-ea"/>
                <a:ea typeface="+mn-ea"/>
              </a:rPr>
              <a:t>不考，了解</a:t>
            </a:r>
            <a:r>
              <a:rPr lang="en-US" altLang="zh-CN" sz="2000" b="1" dirty="0">
                <a:latin typeface="+mn-ea"/>
                <a:ea typeface="+mn-ea"/>
              </a:rPr>
              <a:t>ISA</a:t>
            </a:r>
            <a:r>
              <a:rPr lang="zh-CN" altLang="en-US" sz="2000" b="1" dirty="0">
                <a:latin typeface="+mn-ea"/>
                <a:ea typeface="+mn-ea"/>
              </a:rPr>
              <a:t>组成</a:t>
            </a:r>
            <a:r>
              <a:rPr lang="en-US" altLang="zh-CN" sz="2000" b="1" dirty="0">
                <a:latin typeface="+mn-ea"/>
                <a:ea typeface="+mn-ea"/>
              </a:rPr>
              <a:t>)</a:t>
            </a:r>
            <a:endParaRPr lang="zh-CN" altLang="en-US" sz="2200" b="1" dirty="0"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908720"/>
            <a:ext cx="88122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*整数：</a:t>
            </a:r>
            <a:r>
              <a:rPr lang="zh-CN" altLang="en-US" b="1" dirty="0">
                <a:latin typeface="宋体" pitchFamily="2" charset="-122"/>
              </a:rPr>
              <a:t>二进制、定点格式、无符号及补码编码，</a:t>
            </a:r>
            <a:r>
              <a:rPr lang="en-US" altLang="zh-CN" b="1" dirty="0">
                <a:latin typeface="宋体" pitchFamily="2" charset="-122"/>
              </a:rPr>
              <a:t>8/16/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*浮点数：</a:t>
            </a:r>
            <a:r>
              <a:rPr lang="en-US" altLang="zh-CN" b="1" dirty="0">
                <a:latin typeface="宋体" pitchFamily="2" charset="-122"/>
              </a:rPr>
              <a:t>IEEE 754</a:t>
            </a:r>
            <a:r>
              <a:rPr lang="zh-CN" altLang="en-US" b="1" dirty="0">
                <a:latin typeface="宋体" pitchFamily="2" charset="-122"/>
              </a:rPr>
              <a:t>标准，</a:t>
            </a:r>
            <a:r>
              <a:rPr lang="en-US" altLang="zh-CN" b="1" dirty="0">
                <a:latin typeface="宋体" pitchFamily="2" charset="-122"/>
              </a:rPr>
              <a:t>32/64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单精度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双精度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*逻辑数：</a:t>
            </a:r>
            <a:r>
              <a:rPr lang="zh-CN" altLang="en-US" b="1" dirty="0">
                <a:latin typeface="宋体" pitchFamily="2" charset="-122"/>
              </a:rPr>
              <a:t>二进制、位向量格式、逻辑编码，</a:t>
            </a:r>
            <a:r>
              <a:rPr lang="en-US" altLang="zh-CN" b="1" dirty="0">
                <a:latin typeface="宋体" pitchFamily="2" charset="-122"/>
              </a:rPr>
              <a:t>8/16/32</a:t>
            </a:r>
            <a:r>
              <a:rPr lang="zh-CN" altLang="en-US" b="1" dirty="0">
                <a:latin typeface="宋体" pitchFamily="2" charset="-122"/>
              </a:rPr>
              <a:t>位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52275" y="2738536"/>
            <a:ext cx="2619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存放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*存储器：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*指令寄存器：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*寄存器：</a:t>
            </a:r>
            <a:endParaRPr lang="en-US" altLang="zh-CN" sz="2800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880466" y="4106688"/>
            <a:ext cx="708402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32×32</a:t>
            </a:r>
            <a:r>
              <a:rPr lang="zh-CN" altLang="en-US" b="1" dirty="0">
                <a:latin typeface="宋体" pitchFamily="2" charset="-122"/>
              </a:rPr>
              <a:t>位，只存放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32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存取时先转换类型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FPRs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32×32</a:t>
            </a:r>
            <a:r>
              <a:rPr lang="zh-CN" altLang="en-US" b="1" dirty="0">
                <a:latin typeface="宋体" pitchFamily="2" charset="-122"/>
              </a:rPr>
              <a:t>位，双精度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占用相邻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b="1" dirty="0">
                <a:latin typeface="宋体" pitchFamily="2" charset="-122"/>
              </a:rPr>
              <a:t>FPR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专用</a:t>
            </a:r>
            <a:r>
              <a:rPr lang="en-US" altLang="zh-CN" b="1" dirty="0">
                <a:latin typeface="宋体" pitchFamily="2" charset="-122"/>
              </a:rPr>
              <a:t>REG</a:t>
            </a:r>
            <a:r>
              <a:rPr lang="zh-CN" altLang="en-US" b="1" dirty="0">
                <a:latin typeface="宋体" pitchFamily="2" charset="-122"/>
              </a:rPr>
              <a:t>有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Hi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Lo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乘除时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Cause</a:t>
            </a:r>
            <a:r>
              <a:rPr lang="zh-CN" altLang="en-US" b="1" dirty="0">
                <a:latin typeface="宋体" pitchFamily="2" charset="-122"/>
              </a:rPr>
              <a:t>及</a:t>
            </a:r>
            <a:r>
              <a:rPr lang="en-US" altLang="zh-CN" b="1" dirty="0">
                <a:latin typeface="宋体" pitchFamily="2" charset="-122"/>
              </a:rPr>
              <a:t>EPC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异常时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179512" y="5467290"/>
            <a:ext cx="65527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注意</a:t>
            </a:r>
            <a:r>
              <a:rPr lang="en-US" altLang="zh-CN" b="1" dirty="0">
                <a:latin typeface="宋体" pitchFamily="2" charset="-122"/>
              </a:rPr>
              <a:t>$0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$31</a:t>
            </a:r>
            <a:r>
              <a:rPr lang="zh-CN" altLang="en-US" b="1" dirty="0">
                <a:latin typeface="宋体" pitchFamily="2" charset="-122"/>
              </a:rPr>
              <a:t>，其余再说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 flipV="1">
            <a:off x="5652120" y="1081009"/>
            <a:ext cx="2448272" cy="3883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14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线形标注 1 12"/>
          <p:cNvSpPr/>
          <p:nvPr/>
        </p:nvSpPr>
        <p:spPr bwMode="auto">
          <a:xfrm>
            <a:off x="6732239" y="5733256"/>
            <a:ext cx="2160240" cy="344579"/>
          </a:xfrm>
          <a:prstGeom prst="borderCallout1">
            <a:avLst>
              <a:gd name="adj1" fmla="val 46996"/>
              <a:gd name="adj2" fmla="val -315"/>
              <a:gd name="adj3" fmla="val -349973"/>
              <a:gd name="adj4" fmla="val -3970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ALU</a:t>
            </a:r>
            <a:r>
              <a:rPr lang="zh-CN" altLang="en-US" sz="1800" b="1" dirty="0">
                <a:latin typeface="+mn-ea"/>
                <a:ea typeface="+mn-ea"/>
              </a:rPr>
              <a:t>只进行</a:t>
            </a:r>
            <a:r>
              <a:rPr lang="en-US" altLang="zh-CN" sz="1800" b="1" dirty="0">
                <a:latin typeface="+mn-ea"/>
                <a:ea typeface="+mn-ea"/>
              </a:rPr>
              <a:t>32</a:t>
            </a:r>
            <a:r>
              <a:rPr lang="zh-CN" altLang="en-US" sz="1800" b="1" dirty="0">
                <a:latin typeface="+mn-ea"/>
                <a:ea typeface="+mn-ea"/>
              </a:rPr>
              <a:t>位运算</a:t>
            </a: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1835695" y="3212976"/>
            <a:ext cx="62835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按字节编址、</a:t>
            </a:r>
            <a:r>
              <a:rPr lang="en-US" altLang="zh-CN" b="1" spc="-100" dirty="0">
                <a:latin typeface="宋体" pitchFamily="2" charset="-122"/>
              </a:rPr>
              <a:t>32</a:t>
            </a:r>
            <a:r>
              <a:rPr lang="zh-CN" altLang="en-US" b="1" spc="-100" dirty="0">
                <a:latin typeface="宋体" pitchFamily="2" charset="-122"/>
              </a:rPr>
              <a:t>位地址空间，大端、对齐方式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只存放</a:t>
            </a:r>
            <a:r>
              <a:rPr lang="en-US" altLang="zh-CN" b="1" dirty="0">
                <a:latin typeface="宋体" pitchFamily="2" charset="-122"/>
              </a:rPr>
              <a:t>16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zh-CN" altLang="en-US" b="1" u="sng" dirty="0">
                <a:latin typeface="宋体" pitchFamily="2" charset="-122"/>
              </a:rPr>
              <a:t>常数</a:t>
            </a:r>
            <a:r>
              <a:rPr lang="zh-CN" altLang="en-US" b="1" dirty="0">
                <a:latin typeface="宋体" pitchFamily="2" charset="-122"/>
              </a:rPr>
              <a:t>，大端、不对齐方式</a:t>
            </a:r>
            <a:endParaRPr lang="en-US" altLang="zh-CN" b="1" dirty="0">
              <a:latin typeface="宋体" pitchFamily="2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 flipV="1">
            <a:off x="2771800" y="3645024"/>
            <a:ext cx="3168352" cy="569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C3300"/>
            </a:solidFill>
            <a:prstDash val="sysDash"/>
            <a:round/>
            <a:headEnd type="arrow" w="med" len="med"/>
            <a:tailEnd type="arrow"/>
          </a:ln>
          <a:effectLst/>
        </p:spPr>
      </p:cxnSp>
      <p:cxnSp>
        <p:nvCxnSpPr>
          <p:cNvPr id="19" name="直接箭头连接符 18"/>
          <p:cNvCxnSpPr/>
          <p:nvPr/>
        </p:nvCxnSpPr>
        <p:spPr bwMode="auto">
          <a:xfrm flipH="1">
            <a:off x="5652120" y="3645024"/>
            <a:ext cx="360040" cy="2160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C33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096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0" grpId="0" autoUpdateAnimBg="0"/>
      <p:bldP spid="11" grpId="0" autoUpdateAnimBg="0"/>
      <p:bldP spid="12" grpId="0" autoUpdateAnimBg="0"/>
      <p:bldP spid="13" grpId="0" animBg="1"/>
      <p:bldP spid="1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88943" y="325105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92263"/>
              </p:ext>
            </p:extLst>
          </p:nvPr>
        </p:nvGraphicFramePr>
        <p:xfrm>
          <a:off x="683568" y="908720"/>
          <a:ext cx="8136904" cy="2386390"/>
        </p:xfrm>
        <a:graphic>
          <a:graphicData uri="http://schemas.openxmlformats.org/drawingml/2006/table">
            <a:tbl>
              <a:tblPr/>
              <a:tblGrid>
                <a:gridCol w="1440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地址码组成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注释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为常数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zh-CN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及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rx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为偏移量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，相加时先位扩展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伪直接寻址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en-US" altLang="zh-CN" sz="1800" b="1" dirty="0">
                          <a:latin typeface="宋体" pitchFamily="2" charset="-122"/>
                        </a:rPr>
                        <a:t>‖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&lt;&lt;2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1800" b="1" dirty="0">
                          <a:latin typeface="宋体" pitchFamily="2" charset="-122"/>
                        </a:rPr>
                        <a:t>‖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表示内容拼接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09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GPRs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恒为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R31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保存调用的返回地址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3356992"/>
            <a:ext cx="8812213" cy="1438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*数据寻址方式：</a:t>
            </a:r>
            <a:r>
              <a:rPr lang="zh-CN" altLang="en-US" b="1" dirty="0">
                <a:latin typeface="宋体" pitchFamily="2" charset="-122"/>
              </a:rPr>
              <a:t>立即、寄存器、基址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                                        </a:t>
            </a: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zh-CN" altLang="en-US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←</a:t>
            </a:r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latin typeface="宋体" pitchFamily="2" charset="-122"/>
              </a:rPr>
              <a:t>$0+disp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相对、伪直接，隐含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EA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en-US" altLang="zh-CN" sz="2000" b="1" dirty="0">
                <a:latin typeface="宋体" pitchFamily="2" charset="-122"/>
              </a:rPr>
              <a:t>4</a:t>
            </a:r>
            <a:r>
              <a:rPr lang="zh-CN" altLang="en-US" sz="2000" b="1" dirty="0">
                <a:latin typeface="宋体" pitchFamily="2" charset="-122"/>
              </a:rPr>
              <a:t>等</a:t>
            </a:r>
            <a:r>
              <a:rPr lang="en-US" altLang="zh-CN" b="1" dirty="0">
                <a:latin typeface="宋体" pitchFamily="2" charset="-122"/>
              </a:rPr>
              <a:t>)</a:t>
            </a:r>
          </a:p>
        </p:txBody>
      </p:sp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5148064" y="5154463"/>
            <a:ext cx="3528392" cy="1226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36000" rIns="90000" bIns="360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指令</a:t>
            </a:r>
            <a:r>
              <a:rPr lang="en-US" altLang="zh-CN" sz="2000" b="1" dirty="0">
                <a:latin typeface="宋体" pitchFamily="2" charset="-122"/>
              </a:rPr>
              <a:t>4B</a:t>
            </a:r>
            <a:r>
              <a:rPr lang="zh-CN" altLang="en-US" sz="2000" b="1" dirty="0">
                <a:latin typeface="宋体" pitchFamily="2" charset="-122"/>
              </a:rPr>
              <a:t>对齐</a:t>
            </a:r>
            <a:r>
              <a:rPr lang="en-US" altLang="zh-CN" sz="2000" b="1" dirty="0">
                <a:latin typeface="宋体" pitchFamily="2" charset="-122"/>
              </a:rPr>
              <a:t>,</a:t>
            </a:r>
            <a:r>
              <a:rPr lang="zh-CN" altLang="en-US" sz="2000" b="1" dirty="0">
                <a:latin typeface="宋体" pitchFamily="2" charset="-122"/>
              </a:rPr>
              <a:t>寻址范围→</a:t>
            </a:r>
            <a:r>
              <a:rPr lang="en-US" altLang="zh-CN" sz="2000" b="1" dirty="0">
                <a:latin typeface="宋体" pitchFamily="2" charset="-122"/>
              </a:rPr>
              <a:t>±2</a:t>
            </a:r>
            <a:r>
              <a:rPr lang="en-US" altLang="zh-CN" sz="2000" b="1" baseline="30000" dirty="0">
                <a:latin typeface="宋体" pitchFamily="2" charset="-122"/>
              </a:rPr>
              <a:t>17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短</a:t>
            </a:r>
            <a:r>
              <a:rPr lang="en-US" altLang="zh-CN" sz="2000" b="1" dirty="0">
                <a:latin typeface="宋体" pitchFamily="2" charset="-122"/>
              </a:rPr>
              <a:t>OPD</a:t>
            </a:r>
            <a:r>
              <a:rPr lang="zh-CN" altLang="en-US" sz="2000" b="1" dirty="0">
                <a:latin typeface="宋体" pitchFamily="2" charset="-122"/>
              </a:rPr>
              <a:t>为</a:t>
            </a:r>
            <a:r>
              <a:rPr lang="en-US" altLang="zh-CN" sz="2000" b="1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位，按</a:t>
            </a:r>
            <a:r>
              <a:rPr lang="en-US" altLang="zh-CN" sz="2000" b="1" dirty="0">
                <a:latin typeface="宋体" pitchFamily="2" charset="-122"/>
              </a:rPr>
              <a:t>1B</a:t>
            </a:r>
            <a:r>
              <a:rPr lang="zh-CN" altLang="en-US" sz="2000" b="1" dirty="0">
                <a:latin typeface="宋体" pitchFamily="2" charset="-122"/>
              </a:rPr>
              <a:t>边界对齐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地址码＜指令字长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AutoShape 1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42"/>
          <p:cNvSpPr txBox="1">
            <a:spLocks noChangeArrowheads="1"/>
          </p:cNvSpPr>
          <p:nvPr/>
        </p:nvSpPr>
        <p:spPr bwMode="auto">
          <a:xfrm>
            <a:off x="1043608" y="3892986"/>
            <a:ext cx="5616624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b="1" dirty="0">
                <a:latin typeface="宋体" pitchFamily="2" charset="-122"/>
              </a:rPr>
              <a:t>数据的直接寻址、</a:t>
            </a:r>
            <a:r>
              <a:rPr lang="en-US" altLang="zh-CN" sz="2000" b="1" dirty="0"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间接寻址如何实现？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043608" y="4750112"/>
            <a:ext cx="3960440" cy="163121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了解指令格式后解答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⑴</a:t>
            </a:r>
            <a:r>
              <a:rPr lang="zh-CN" altLang="en-US" sz="2000" b="1" dirty="0">
                <a:latin typeface="宋体" pitchFamily="2" charset="-122"/>
              </a:rPr>
              <a:t>为何相对寻址中</a:t>
            </a:r>
            <a:r>
              <a:rPr lang="en-US" altLang="zh-CN" sz="2000" b="1" dirty="0" err="1">
                <a:latin typeface="宋体" pitchFamily="2" charset="-122"/>
              </a:rPr>
              <a:t>disp</a:t>
            </a:r>
            <a:r>
              <a:rPr lang="zh-CN" altLang="en-US" sz="2000" b="1" dirty="0">
                <a:latin typeface="宋体" pitchFamily="2" charset="-122"/>
              </a:rPr>
              <a:t>要</a:t>
            </a:r>
            <a:r>
              <a:rPr lang="en-US" altLang="zh-CN" sz="2000" b="1" dirty="0">
                <a:latin typeface="宋体" pitchFamily="2" charset="-122"/>
              </a:rPr>
              <a:t>&lt;&lt;2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⑵</a:t>
            </a:r>
            <a:r>
              <a:rPr lang="zh-CN" altLang="en-US" sz="2000" b="1" dirty="0">
                <a:latin typeface="宋体" pitchFamily="2" charset="-122"/>
              </a:rPr>
              <a:t>为何基址寻址中</a:t>
            </a:r>
            <a:r>
              <a:rPr lang="en-US" altLang="zh-CN" sz="2000" b="1" dirty="0" err="1">
                <a:latin typeface="宋体" pitchFamily="2" charset="-122"/>
              </a:rPr>
              <a:t>disp</a:t>
            </a:r>
            <a:r>
              <a:rPr lang="zh-CN" altLang="en-US" sz="2000" b="1" dirty="0">
                <a:latin typeface="宋体" pitchFamily="2" charset="-122"/>
              </a:rPr>
              <a:t>不</a:t>
            </a:r>
            <a:r>
              <a:rPr lang="en-US" altLang="zh-CN" sz="2000" b="1" dirty="0">
                <a:latin typeface="宋体" pitchFamily="2" charset="-122"/>
              </a:rPr>
              <a:t>&lt;&lt;2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latin typeface="宋体" pitchFamily="2" charset="-122"/>
              </a:rPr>
              <a:t>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⑶</a:t>
            </a:r>
            <a:r>
              <a:rPr lang="zh-CN" altLang="en-US" sz="2000" b="1" dirty="0">
                <a:latin typeface="宋体" pitchFamily="2" charset="-122"/>
              </a:rPr>
              <a:t>为何不采用直接寻址？</a:t>
            </a:r>
            <a:endParaRPr lang="en-US" altLang="zh-CN" sz="20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145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 autoUpdateAnimBg="0"/>
      <p:bldP spid="15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38</a:t>
            </a:fld>
            <a:endParaRPr lang="en-US" altLang="zh-CN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9513" y="285728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有</a:t>
            </a:r>
            <a:r>
              <a:rPr lang="en-US" altLang="zh-CN" b="1" dirty="0">
                <a:latin typeface="宋体" pitchFamily="2" charset="-122"/>
              </a:rPr>
              <a:t>3</a:t>
            </a:r>
            <a:r>
              <a:rPr lang="zh-CN" altLang="en-US" b="1" dirty="0">
                <a:latin typeface="宋体" pitchFamily="2" charset="-122"/>
              </a:rPr>
              <a:t>种指令格式，采用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定长指令字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sz="2000" b="1" dirty="0">
                <a:latin typeface="宋体" pitchFamily="2" charset="-122"/>
              </a:rPr>
              <a:t>(32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7" name="Group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257085"/>
              </p:ext>
            </p:extLst>
          </p:nvPr>
        </p:nvGraphicFramePr>
        <p:xfrm>
          <a:off x="1071539" y="1214422"/>
          <a:ext cx="7676925" cy="1363200"/>
        </p:xfrm>
        <a:graphic>
          <a:graphicData uri="http://schemas.openxmlformats.org/drawingml/2006/table">
            <a:tbl>
              <a:tblPr/>
              <a:tblGrid>
                <a:gridCol w="1285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31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(5b)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(6b)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rd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shamt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func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disp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J-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型指令</a:t>
                      </a:r>
                    </a:p>
                  </a:txBody>
                  <a:tcPr marL="18000" marR="18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addr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189"/>
          <p:cNvSpPr txBox="1">
            <a:spLocks noChangeArrowheads="1"/>
          </p:cNvSpPr>
          <p:nvPr/>
        </p:nvSpPr>
        <p:spPr bwMode="auto">
          <a:xfrm>
            <a:off x="1547664" y="2636912"/>
            <a:ext cx="734481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36000" rIns="18000" bIns="10800"/>
          <a:lstStyle/>
          <a:p>
            <a:pPr algn="just">
              <a:lnSpc>
                <a:spcPct val="125000"/>
              </a:lnSpc>
              <a:spcBef>
                <a:spcPts val="1200"/>
              </a:spcBef>
            </a:pPr>
            <a:r>
              <a:rPr kumimoji="0" lang="zh-CN" altLang="en-US" sz="1800" b="1" dirty="0">
                <a:latin typeface="+mn-ea"/>
                <a:ea typeface="+mn-ea"/>
              </a:rPr>
              <a:t>注：</a:t>
            </a:r>
            <a:r>
              <a:rPr kumimoji="0" lang="en-US" altLang="zh-CN" sz="1800" b="1" dirty="0">
                <a:latin typeface="+mn-ea"/>
                <a:ea typeface="+mn-ea"/>
              </a:rPr>
              <a:t>op</a:t>
            </a:r>
            <a:r>
              <a:rPr kumimoji="0" lang="zh-CN" altLang="en-US" sz="1800" b="1" dirty="0">
                <a:latin typeface="+mn-ea"/>
                <a:ea typeface="+mn-ea"/>
              </a:rPr>
              <a:t>及</a:t>
            </a:r>
            <a:r>
              <a:rPr kumimoji="0" lang="en-US" altLang="zh-CN" sz="1800" b="1" dirty="0" err="1">
                <a:latin typeface="+mn-ea"/>
                <a:ea typeface="+mn-ea"/>
              </a:rPr>
              <a:t>func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操作码，</a:t>
            </a:r>
            <a:r>
              <a:rPr kumimoji="0" lang="en-US" altLang="zh-CN" sz="1800" b="1" dirty="0" err="1">
                <a:latin typeface="+mn-ea"/>
                <a:ea typeface="+mn-ea"/>
              </a:rPr>
              <a:t>rs</a:t>
            </a:r>
            <a:r>
              <a:rPr kumimoji="0" lang="zh-CN" altLang="en-US" sz="1800" b="1" dirty="0">
                <a:latin typeface="+mn-ea"/>
                <a:ea typeface="+mn-ea"/>
              </a:rPr>
              <a:t>、</a:t>
            </a:r>
            <a:r>
              <a:rPr kumimoji="0" lang="en-US" altLang="zh-CN" sz="1800" b="1" dirty="0" err="1">
                <a:latin typeface="+mn-ea"/>
                <a:ea typeface="+mn-ea"/>
              </a:rPr>
              <a:t>rt</a:t>
            </a:r>
            <a:r>
              <a:rPr kumimoji="0" lang="zh-CN" altLang="en-US" sz="1800" b="1" dirty="0">
                <a:latin typeface="+mn-ea"/>
                <a:ea typeface="+mn-ea"/>
              </a:rPr>
              <a:t>及</a:t>
            </a:r>
            <a:r>
              <a:rPr kumimoji="0" lang="en-US" altLang="zh-CN" sz="1800" b="1" dirty="0" err="1">
                <a:latin typeface="+mn-ea"/>
                <a:ea typeface="+mn-ea"/>
              </a:rPr>
              <a:t>rd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寄存器号</a:t>
            </a:r>
            <a:r>
              <a:rPr kumimoji="0" lang="en-US" altLang="zh-CN" sz="1800" b="1" dirty="0">
                <a:latin typeface="+mn-ea"/>
                <a:ea typeface="+mn-ea"/>
              </a:rPr>
              <a:t>(</a:t>
            </a:r>
            <a:r>
              <a:rPr kumimoji="0" lang="zh-CN" altLang="en-US" sz="1800" b="1" dirty="0">
                <a:latin typeface="+mn-ea"/>
                <a:ea typeface="+mn-ea"/>
              </a:rPr>
              <a:t>源及目的</a:t>
            </a:r>
            <a:r>
              <a:rPr kumimoji="0" lang="en-US" altLang="zh-CN" sz="1800" b="1" dirty="0">
                <a:latin typeface="+mn-ea"/>
                <a:ea typeface="+mn-ea"/>
              </a:rPr>
              <a:t>OPD)</a:t>
            </a:r>
            <a:r>
              <a:rPr kumimoji="0" lang="zh-CN" altLang="en-US" sz="1800" b="1" dirty="0">
                <a:latin typeface="+mn-ea"/>
                <a:ea typeface="+mn-ea"/>
              </a:rPr>
              <a:t>，</a:t>
            </a:r>
            <a:endParaRPr kumimoji="0" lang="en-US" altLang="zh-CN" sz="1800" b="1" dirty="0">
              <a:latin typeface="+mn-ea"/>
              <a:ea typeface="+mn-ea"/>
            </a:endParaRPr>
          </a:p>
          <a:p>
            <a:pPr algn="just">
              <a:lnSpc>
                <a:spcPct val="115000"/>
              </a:lnSpc>
            </a:pPr>
            <a:r>
              <a:rPr kumimoji="0" lang="en-US" altLang="zh-CN" sz="1800" b="1" dirty="0">
                <a:latin typeface="+mn-ea"/>
                <a:ea typeface="+mn-ea"/>
              </a:rPr>
              <a:t>    </a:t>
            </a:r>
            <a:r>
              <a:rPr kumimoji="0" lang="en-US" altLang="zh-CN" sz="1800" b="1" dirty="0" err="1">
                <a:latin typeface="+mn-ea"/>
                <a:ea typeface="+mn-ea"/>
              </a:rPr>
              <a:t>shamt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移位位数，</a:t>
            </a:r>
            <a:r>
              <a:rPr kumimoji="0" lang="en-US" altLang="zh-CN" sz="1800" b="1" dirty="0" err="1">
                <a:latin typeface="+mn-ea"/>
                <a:ea typeface="+mn-ea"/>
              </a:rPr>
              <a:t>imme</a:t>
            </a:r>
            <a:r>
              <a:rPr kumimoji="0" lang="en-US" altLang="zh-CN" sz="1800" b="1" dirty="0">
                <a:latin typeface="+mn-ea"/>
                <a:ea typeface="+mn-ea"/>
              </a:rPr>
              <a:t>/</a:t>
            </a:r>
            <a:r>
              <a:rPr kumimoji="0" lang="en-US" altLang="zh-CN" sz="1800" b="1" dirty="0" err="1">
                <a:latin typeface="+mn-ea"/>
                <a:ea typeface="+mn-ea"/>
              </a:rPr>
              <a:t>disp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立即数或偏移量，</a:t>
            </a:r>
            <a:r>
              <a:rPr kumimoji="0" lang="en-US" altLang="zh-CN" sz="1800" b="1" dirty="0" err="1">
                <a:latin typeface="+mn-ea"/>
                <a:ea typeface="+mn-ea"/>
              </a:rPr>
              <a:t>addr</a:t>
            </a:r>
            <a:r>
              <a:rPr kumimoji="0" lang="en-US" altLang="zh-CN" sz="1800" b="1" dirty="0">
                <a:latin typeface="+mn-ea"/>
                <a:ea typeface="+mn-ea"/>
              </a:rPr>
              <a:t>—</a:t>
            </a:r>
            <a:r>
              <a:rPr kumimoji="0" lang="zh-CN" altLang="en-US" sz="1800" b="1" dirty="0">
                <a:latin typeface="+mn-ea"/>
                <a:ea typeface="+mn-ea"/>
              </a:rPr>
              <a:t>形式地址</a:t>
            </a:r>
            <a:endParaRPr kumimoji="0" lang="zh-CN" altLang="en-US" sz="1800" b="1" dirty="0">
              <a:latin typeface="宋体" pitchFamily="2" charset="-122"/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179388" y="3404607"/>
            <a:ext cx="8812212" cy="2229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指令格式的特征：    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了解指令功能后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</a:t>
            </a:r>
            <a:r>
              <a:rPr lang="en-US" altLang="zh-CN" sz="2000" b="1" dirty="0">
                <a:latin typeface="宋体" pitchFamily="2" charset="-122"/>
              </a:rPr>
              <a:t>(R-</a:t>
            </a:r>
            <a:r>
              <a:rPr lang="zh-CN" altLang="en-US" sz="2000" b="1" dirty="0">
                <a:latin typeface="宋体" pitchFamily="2" charset="-122"/>
              </a:rPr>
              <a:t>型</a:t>
            </a:r>
            <a:r>
              <a:rPr lang="en-US" altLang="zh-CN" sz="2000" b="1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＝</a:t>
            </a:r>
            <a:r>
              <a:rPr lang="en-US" altLang="zh-CN" sz="2000" b="1" dirty="0">
                <a:latin typeface="宋体" pitchFamily="2" charset="-122"/>
              </a:rPr>
              <a:t>000000)</a:t>
            </a:r>
            <a:r>
              <a:rPr lang="zh-CN" altLang="en-US" b="1" dirty="0">
                <a:latin typeface="宋体" pitchFamily="2" charset="-122"/>
              </a:rPr>
              <a:t>，编码分开存放，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地址码个数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≤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位置隐式表示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最右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寻址方式位</a:t>
            </a:r>
            <a:r>
              <a:rPr lang="zh-CN" altLang="en-US" b="1" u="sng" dirty="0"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表示，参数分开存放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(1</a:t>
            </a:r>
            <a:r>
              <a:rPr lang="zh-CN" altLang="en-US" sz="1800" b="1" dirty="0">
                <a:latin typeface="宋体" pitchFamily="2" charset="-122"/>
              </a:rPr>
              <a:t>种方式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格式</a:t>
            </a:r>
            <a:r>
              <a:rPr lang="en-US" altLang="zh-CN" sz="1800" b="1" dirty="0">
                <a:latin typeface="宋体" pitchFamily="2" charset="-122"/>
              </a:rPr>
              <a:t>)   (</a:t>
            </a:r>
            <a:r>
              <a:rPr lang="zh-CN" altLang="en-US" sz="1800" b="1" dirty="0">
                <a:latin typeface="宋体" pitchFamily="2" charset="-122"/>
              </a:rPr>
              <a:t>如基址寻址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2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851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4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156870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15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9512" y="3088209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注意：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型指令</a:t>
            </a:r>
            <a:r>
              <a:rPr lang="zh-CN" altLang="en-US" b="1" u="sng" dirty="0">
                <a:latin typeface="宋体" pitchFamily="2" charset="-122"/>
              </a:rPr>
              <a:t>无</a:t>
            </a:r>
            <a:r>
              <a:rPr lang="en-US" altLang="zh-CN" b="1" u="sng" dirty="0">
                <a:latin typeface="宋体" pitchFamily="2" charset="-122"/>
              </a:rPr>
              <a:t>not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无</a:t>
            </a:r>
            <a:r>
              <a:rPr lang="en-US" altLang="zh-CN" b="1" u="sng" dirty="0">
                <a:latin typeface="宋体" pitchFamily="2" charset="-122"/>
              </a:rPr>
              <a:t>&lt;&lt;</a:t>
            </a:r>
            <a:r>
              <a:rPr lang="en-US" altLang="zh-CN" b="1" u="sng" baseline="-18000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型指令</a:t>
            </a:r>
            <a:r>
              <a:rPr lang="zh-CN" altLang="en-US" b="1" u="sng" dirty="0">
                <a:latin typeface="宋体" pitchFamily="2" charset="-122"/>
              </a:rPr>
              <a:t>无</a:t>
            </a:r>
            <a:r>
              <a:rPr lang="en-US" altLang="zh-CN" b="1" u="sng" dirty="0" err="1">
                <a:latin typeface="宋体" pitchFamily="2" charset="-122"/>
              </a:rPr>
              <a:t>subiu</a:t>
            </a:r>
            <a:endParaRPr lang="en-US" altLang="zh-CN" b="1" u="sng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(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>
                <a:latin typeface="+mn-ea"/>
              </a:rPr>
              <a:t>($0)</a:t>
            </a:r>
            <a:r>
              <a:rPr lang="zh-CN" altLang="en-US" sz="1800" b="1" dirty="0">
                <a:latin typeface="+mn-ea"/>
              </a:rPr>
              <a:t>≡</a:t>
            </a:r>
            <a:r>
              <a:rPr lang="en-US" altLang="zh-CN" sz="1800" b="1" dirty="0">
                <a:latin typeface="+mn-ea"/>
              </a:rPr>
              <a:t>0</a:t>
            </a:r>
            <a:r>
              <a:rPr lang="en-US" altLang="zh-CN" sz="1800" b="1" dirty="0">
                <a:latin typeface="宋体" pitchFamily="2" charset="-122"/>
              </a:rPr>
              <a:t>)  (</a:t>
            </a:r>
            <a:r>
              <a:rPr lang="zh-CN" altLang="en-US" sz="1800" b="1" dirty="0">
                <a:latin typeface="宋体" pitchFamily="2" charset="-122"/>
              </a:rPr>
              <a:t>＝</a:t>
            </a:r>
            <a:r>
              <a:rPr lang="en-US" altLang="zh-CN" sz="1800" b="1" dirty="0">
                <a:latin typeface="宋体" pitchFamily="2" charset="-122"/>
              </a:rPr>
              <a:t>&lt;&lt;</a:t>
            </a:r>
            <a:r>
              <a:rPr lang="en-US" altLang="zh-CN" sz="1800" b="1" baseline="-18000" dirty="0">
                <a:latin typeface="宋体" pitchFamily="2" charset="-122"/>
              </a:rPr>
              <a:t>L</a:t>
            </a:r>
            <a:r>
              <a:rPr lang="en-US" altLang="zh-CN" sz="1800" b="1" dirty="0">
                <a:latin typeface="宋体" pitchFamily="2" charset="-122"/>
              </a:rPr>
              <a:t>)            (</a:t>
            </a:r>
            <a:r>
              <a:rPr lang="zh-CN" altLang="en-US" sz="1800" b="1" dirty="0">
                <a:latin typeface="宋体" pitchFamily="2" charset="-122"/>
              </a:rPr>
              <a:t>→</a:t>
            </a:r>
            <a:r>
              <a:rPr lang="en-US" altLang="zh-CN" sz="1800" b="1" dirty="0" err="1">
                <a:latin typeface="+mn-ea"/>
              </a:rPr>
              <a:t>addiu</a:t>
            </a:r>
            <a:r>
              <a:rPr lang="zh-CN" altLang="en-US" sz="1800" b="1" dirty="0">
                <a:latin typeface="+mn-ea"/>
              </a:rPr>
              <a:t>采用</a:t>
            </a:r>
            <a:r>
              <a:rPr lang="en-US" altLang="zh-CN" sz="1800" b="1" dirty="0" err="1">
                <a:latin typeface="+mn-ea"/>
              </a:rPr>
              <a:t>SExt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39</a:t>
            </a:fld>
            <a:endParaRPr lang="en-US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9513" y="350185"/>
            <a:ext cx="881208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、指令功能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常用指令有</a:t>
            </a:r>
            <a:r>
              <a:rPr lang="en-US" altLang="zh-CN" b="1" dirty="0">
                <a:latin typeface="宋体" pitchFamily="2" charset="-122"/>
              </a:rPr>
              <a:t>31</a:t>
            </a:r>
            <a:r>
              <a:rPr lang="zh-CN" altLang="en-US" b="1" dirty="0">
                <a:latin typeface="宋体" pitchFamily="2" charset="-122"/>
              </a:rPr>
              <a:t>条，包括数据传送、</a:t>
            </a:r>
            <a:r>
              <a:rPr lang="en-US" altLang="zh-CN" b="1" dirty="0">
                <a:latin typeface="宋体" pitchFamily="2" charset="-122"/>
              </a:rPr>
              <a:t>ALU</a:t>
            </a:r>
            <a:r>
              <a:rPr lang="zh-CN" altLang="en-US" b="1" dirty="0">
                <a:latin typeface="宋体" pitchFamily="2" charset="-122"/>
              </a:rPr>
              <a:t>运算、转移控制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52400" y="1273984"/>
            <a:ext cx="89916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    R-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>
                <a:latin typeface="宋体" pitchFamily="2" charset="-122"/>
              </a:rPr>
              <a:t>算术、逻辑、移位，小于置位、</a:t>
            </a:r>
            <a:r>
              <a:rPr lang="zh-CN" altLang="en-US" b="1" dirty="0">
                <a:latin typeface="宋体" pitchFamily="2" charset="-122"/>
              </a:rPr>
              <a:t>过程返回  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</a:t>
            </a:r>
            <a:r>
              <a:rPr lang="zh-CN" alt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下页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I-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加法、逻辑、赋值，存取，小于置位、分支 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宋体" pitchFamily="2" charset="-122"/>
              </a:rPr>
              <a:t>(P41)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J-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跳转、过程调用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179512" y="3861048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指令格式的使用：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顺序型指令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型、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转移型指令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I-</a:t>
            </a:r>
            <a:r>
              <a:rPr lang="zh-CN" altLang="en-US" b="1" dirty="0">
                <a:latin typeface="宋体" pitchFamily="2" charset="-122"/>
              </a:rPr>
              <a:t>型、</a:t>
            </a:r>
            <a:r>
              <a:rPr lang="en-US" altLang="zh-CN" b="1" dirty="0">
                <a:latin typeface="宋体" pitchFamily="2" charset="-122"/>
              </a:rPr>
              <a:t>J-</a:t>
            </a:r>
            <a:r>
              <a:rPr lang="zh-CN" altLang="en-US" b="1" dirty="0">
                <a:latin typeface="宋体" pitchFamily="2" charset="-122"/>
              </a:rPr>
              <a:t>型及</a:t>
            </a:r>
            <a:r>
              <a:rPr lang="en-US" altLang="zh-CN" b="1" dirty="0">
                <a:latin typeface="宋体" pitchFamily="2" charset="-122"/>
              </a:rPr>
              <a:t>R-</a:t>
            </a:r>
            <a:r>
              <a:rPr lang="zh-CN" altLang="en-US" b="1" dirty="0">
                <a:latin typeface="宋体" pitchFamily="2" charset="-122"/>
              </a:rPr>
              <a:t>型</a:t>
            </a:r>
            <a:r>
              <a:rPr lang="en-US" altLang="zh-CN" sz="2000" b="1" dirty="0">
                <a:latin typeface="宋体" pitchFamily="2" charset="-122"/>
              </a:rPr>
              <a:t>(1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179512" y="4789601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分支指令的特点：</a:t>
            </a:r>
            <a:r>
              <a:rPr lang="zh-CN" altLang="en-US" b="1" dirty="0">
                <a:latin typeface="宋体" pitchFamily="2" charset="-122"/>
              </a:rPr>
              <a:t>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仅有</a:t>
            </a:r>
            <a:r>
              <a:rPr lang="en-US" altLang="zh-CN" sz="2000" b="1" dirty="0" err="1">
                <a:latin typeface="宋体" pitchFamily="2" charset="-122"/>
              </a:rPr>
              <a:t>slt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sltu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beq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en-US" altLang="zh-CN" sz="2000" b="1" dirty="0" err="1">
                <a:latin typeface="宋体" pitchFamily="2" charset="-122"/>
              </a:rPr>
              <a:t>bne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指令数量少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原应为</a:t>
            </a:r>
            <a:r>
              <a:rPr lang="en-US" altLang="zh-CN" sz="2000" b="1" dirty="0">
                <a:latin typeface="宋体" pitchFamily="2" charset="-122"/>
              </a:rPr>
              <a:t>10</a:t>
            </a:r>
            <a:r>
              <a:rPr lang="zh-CN" altLang="en-US" sz="2000" b="1" dirty="0">
                <a:latin typeface="宋体" pitchFamily="2" charset="-122"/>
              </a:rPr>
              <a:t>条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，无需保存标志</a:t>
            </a:r>
            <a:r>
              <a:rPr lang="en-US" altLang="zh-CN" sz="2000" b="1" dirty="0">
                <a:latin typeface="宋体" pitchFamily="2" charset="-122"/>
              </a:rPr>
              <a:t>(ZF/CF/SF/OF)</a:t>
            </a:r>
          </a:p>
        </p:txBody>
      </p:sp>
      <p:sp>
        <p:nvSpPr>
          <p:cNvPr id="16" name="AutoShape 1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2988518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1043608" y="5765194"/>
            <a:ext cx="4032448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en-US" altLang="zh-CN" sz="2000" b="1" dirty="0">
                <a:latin typeface="宋体" pitchFamily="2" charset="-122"/>
              </a:rPr>
              <a:t>MIPS</a:t>
            </a:r>
            <a:r>
              <a:rPr lang="zh-CN" altLang="en-US" sz="2000" b="1" dirty="0">
                <a:latin typeface="宋体" pitchFamily="2" charset="-122"/>
              </a:rPr>
              <a:t>中如何实现</a:t>
            </a:r>
            <a:r>
              <a:rPr lang="en-US" altLang="zh-CN" sz="2000" b="1" dirty="0">
                <a:latin typeface="宋体" pitchFamily="2" charset="-122"/>
              </a:rPr>
              <a:t>if (a&lt;b)</a:t>
            </a:r>
            <a:r>
              <a:rPr lang="zh-CN" altLang="en-US" sz="2000" b="1" dirty="0">
                <a:latin typeface="宋体" pitchFamily="2" charset="-122"/>
              </a:rPr>
              <a:t>？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5076056" y="5763276"/>
            <a:ext cx="273630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答：</a:t>
            </a:r>
            <a:r>
              <a:rPr lang="en-US" altLang="zh-CN" sz="2000" b="1" dirty="0" err="1">
                <a:latin typeface="宋体" pitchFamily="2" charset="-122"/>
              </a:rPr>
              <a:t>slt</a:t>
            </a:r>
            <a:r>
              <a:rPr lang="en-US" altLang="zh-CN" sz="2000" b="1" dirty="0">
                <a:latin typeface="宋体" pitchFamily="2" charset="-122"/>
              </a:rPr>
              <a:t> $6, $4, $5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</a:t>
            </a:r>
            <a:r>
              <a:rPr lang="en-US" altLang="zh-CN" sz="2000" b="1" dirty="0" err="1">
                <a:latin typeface="宋体" pitchFamily="2" charset="-122"/>
              </a:rPr>
              <a:t>bne</a:t>
            </a:r>
            <a:r>
              <a:rPr lang="en-US" altLang="zh-CN" sz="2000" b="1" dirty="0">
                <a:latin typeface="宋体" pitchFamily="2" charset="-122"/>
              </a:rPr>
              <a:t> $6, $0, LL1</a:t>
            </a:r>
          </a:p>
        </p:txBody>
      </p:sp>
    </p:spTree>
    <p:extLst>
      <p:ext uri="{BB962C8B-B14F-4D97-AF65-F5344CB8AC3E}">
        <p14:creationId xmlns:p14="http://schemas.microsoft.com/office/powerpoint/2010/main" val="336243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12" grpId="0"/>
      <p:bldP spid="13" grpId="0"/>
      <p:bldP spid="10" grpId="0" animBg="1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5797F-0FBD-41D7-A4EF-85B7D5C31D49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黑体" pitchFamily="2" charset="-122"/>
                <a:ea typeface="黑体" pitchFamily="2" charset="-122"/>
              </a:rPr>
              <a:t>一、指令功能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179388" y="1743010"/>
            <a:ext cx="5004679" cy="421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、指令的操作数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rgbClr val="FF3399"/>
                </a:solidFill>
                <a:latin typeface="+mn-lt"/>
              </a:rPr>
              <a:t>Operand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,OPD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200"/>
              </a:spcBef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的数据类型：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宋体" pitchFamily="2" charset="-122"/>
              </a:rPr>
              <a:t> </a:t>
            </a:r>
            <a:endParaRPr lang="en-US" altLang="zh-CN" sz="2000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高级语言中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的数据类型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两者间的关系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的存放部件：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226325" name="Group 21"/>
          <p:cNvGrpSpPr>
            <a:grpSpLocks/>
          </p:cNvGrpSpPr>
          <p:nvPr/>
        </p:nvGrpSpPr>
        <p:grpSpPr bwMode="auto">
          <a:xfrm>
            <a:off x="3276103" y="4581128"/>
            <a:ext cx="5040313" cy="720725"/>
            <a:chOff x="974" y="2251"/>
            <a:chExt cx="3175" cy="454"/>
          </a:xfrm>
        </p:grpSpPr>
        <p:sp>
          <p:nvSpPr>
            <p:cNvPr id="226320" name="Text Box 16"/>
            <p:cNvSpPr txBox="1">
              <a:spLocks noChangeArrowheads="1"/>
            </p:cNvSpPr>
            <p:nvPr/>
          </p:nvSpPr>
          <p:spPr bwMode="auto">
            <a:xfrm>
              <a:off x="974" y="2310"/>
              <a:ext cx="907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高级语言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ctr"/>
              <a:r>
                <a:rPr lang="zh-CN" altLang="en-US" sz="2000" b="1" dirty="0">
                  <a:latin typeface="宋体" pitchFamily="2" charset="-122"/>
                </a:rPr>
                <a:t>支持的类型</a:t>
              </a:r>
            </a:p>
          </p:txBody>
        </p:sp>
        <p:sp>
          <p:nvSpPr>
            <p:cNvPr id="226321" name="Text Box 17"/>
            <p:cNvSpPr txBox="1">
              <a:spLocks noChangeArrowheads="1"/>
            </p:cNvSpPr>
            <p:nvPr/>
          </p:nvSpPr>
          <p:spPr bwMode="auto">
            <a:xfrm>
              <a:off x="1972" y="2478"/>
              <a:ext cx="1225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rgbClr val="990099"/>
                  </a:solidFill>
                  <a:latin typeface="宋体" pitchFamily="2" charset="-122"/>
                </a:rPr>
                <a:t>软件映像</a:t>
              </a:r>
              <a:r>
                <a:rPr lang="en-US" altLang="zh-CN" sz="2000" b="1" dirty="0">
                  <a:latin typeface="宋体" pitchFamily="2" charset="-122"/>
                </a:rPr>
                <a:t>(1-x%)</a:t>
              </a:r>
            </a:p>
          </p:txBody>
        </p:sp>
        <p:sp>
          <p:nvSpPr>
            <p:cNvPr id="226322" name="Text Box 18"/>
            <p:cNvSpPr txBox="1">
              <a:spLocks noChangeArrowheads="1"/>
            </p:cNvSpPr>
            <p:nvPr/>
          </p:nvSpPr>
          <p:spPr bwMode="auto">
            <a:xfrm>
              <a:off x="1972" y="2251"/>
              <a:ext cx="1043" cy="2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宋体" pitchFamily="2" charset="-122"/>
                </a:rPr>
                <a:t>直接使用</a:t>
              </a:r>
              <a:r>
                <a:rPr lang="en-US" altLang="zh-CN" sz="2000" b="1" dirty="0">
                  <a:latin typeface="宋体" pitchFamily="2" charset="-122"/>
                </a:rPr>
                <a:t>(x%)</a:t>
              </a:r>
            </a:p>
          </p:txBody>
        </p:sp>
        <p:sp>
          <p:nvSpPr>
            <p:cNvPr id="226323" name="Text Box 19"/>
            <p:cNvSpPr txBox="1">
              <a:spLocks noChangeArrowheads="1"/>
            </p:cNvSpPr>
            <p:nvPr/>
          </p:nvSpPr>
          <p:spPr bwMode="auto">
            <a:xfrm>
              <a:off x="3288" y="2341"/>
              <a:ext cx="861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000" b="1" dirty="0">
                  <a:latin typeface="宋体" pitchFamily="2" charset="-122"/>
                </a:rPr>
                <a:t>指令系统</a:t>
              </a:r>
              <a:endParaRPr lang="en-US" altLang="zh-CN" sz="2000" b="1" dirty="0">
                <a:latin typeface="宋体" pitchFamily="2" charset="-122"/>
              </a:endParaRPr>
            </a:p>
            <a:p>
              <a:pPr algn="ctr"/>
              <a:r>
                <a:rPr lang="zh-CN" altLang="en-US" sz="2000" b="1" dirty="0">
                  <a:latin typeface="宋体" pitchFamily="2" charset="-122"/>
                </a:rPr>
                <a:t>支持的类型</a:t>
              </a:r>
            </a:p>
          </p:txBody>
        </p:sp>
        <p:sp>
          <p:nvSpPr>
            <p:cNvPr id="226324" name="Line 20"/>
            <p:cNvSpPr>
              <a:spLocks noChangeShapeType="1"/>
            </p:cNvSpPr>
            <p:nvPr/>
          </p:nvSpPr>
          <p:spPr bwMode="auto">
            <a:xfrm>
              <a:off x="1882" y="2478"/>
              <a:ext cx="140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79511" y="908720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指指令可实现的操作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操作功能＋操作数类型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sz="2000" b="1" dirty="0">
                <a:latin typeface="宋体" pitchFamily="2" charset="-122"/>
              </a:rPr>
              <a:t>                 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zh-CN" altLang="en-US" sz="2000" b="1" dirty="0">
                <a:latin typeface="宋体" pitchFamily="2" charset="-122"/>
              </a:rPr>
              <a:t>目的操作数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</a:rPr>
              <a:t>←</a:t>
            </a:r>
            <a:r>
              <a:rPr lang="zh-CN" altLang="en-US" sz="2000" b="1" dirty="0">
                <a:latin typeface="+mn-ea"/>
              </a:rPr>
              <a:t>源操作数</a:t>
            </a:r>
            <a:r>
              <a:rPr lang="en-US" altLang="zh-CN" sz="2000" b="1" dirty="0">
                <a:latin typeface="+mn-ea"/>
              </a:rPr>
              <a:t>1</a:t>
            </a:r>
            <a:r>
              <a:rPr lang="zh-CN" altLang="en-US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</a:rPr>
              <a:t>OP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zh-CN" altLang="en-US" sz="2000" b="1" dirty="0">
                <a:latin typeface="+mn-ea"/>
              </a:rPr>
              <a:t>源操作数</a:t>
            </a:r>
            <a:r>
              <a:rPr lang="en-US" altLang="zh-CN" sz="2000" b="1" dirty="0">
                <a:latin typeface="+mn-ea"/>
              </a:rPr>
              <a:t>2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691680" y="2204864"/>
            <a:ext cx="6984776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   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使用频率较高</a:t>
            </a:r>
            <a:r>
              <a:rPr lang="zh-CN" altLang="en-US" b="1" dirty="0">
                <a:latin typeface="宋体" pitchFamily="2" charset="-122"/>
              </a:rPr>
              <a:t>的数据类型</a:t>
            </a:r>
            <a:endParaRPr lang="en-US" altLang="zh-CN" b="1" dirty="0">
              <a:latin typeface="宋体" pitchFamily="2" charset="-122"/>
            </a:endParaRPr>
          </a:p>
          <a:p>
            <a:pPr marL="2147888" indent="-2147888">
              <a:lnSpc>
                <a:spcPct val="105000"/>
              </a:lnSpc>
            </a:pPr>
            <a:r>
              <a:rPr lang="zh-CN" altLang="en-US" sz="1800" b="1" dirty="0">
                <a:latin typeface="宋体" pitchFamily="2" charset="-122"/>
              </a:rPr>
              <a:t>     硬件性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价的要求→</a:t>
            </a:r>
            <a:r>
              <a:rPr lang="zh-CN" altLang="en-US" sz="1800" dirty="0">
                <a:latin typeface="宋体" pitchFamily="2" charset="-122"/>
              </a:rPr>
              <a:t>┘└→</a:t>
            </a:r>
            <a:r>
              <a:rPr lang="zh-CN" altLang="en-US" sz="1800" b="1" dirty="0">
                <a:latin typeface="宋体" pitchFamily="2" charset="-122"/>
              </a:rPr>
              <a:t> 均为</a:t>
            </a:r>
            <a:r>
              <a:rPr lang="zh-CN" altLang="en-US" sz="1800" b="1" u="sng" dirty="0">
                <a:solidFill>
                  <a:srgbClr val="990099"/>
                </a:solidFill>
                <a:latin typeface="宋体" pitchFamily="2" charset="-122"/>
              </a:rPr>
              <a:t>基本</a:t>
            </a:r>
            <a:r>
              <a:rPr lang="zh-CN" altLang="en-US" sz="1800" b="1" dirty="0">
                <a:latin typeface="宋体" pitchFamily="2" charset="-122"/>
              </a:rPr>
              <a:t>数据类型</a:t>
            </a:r>
            <a:endParaRPr lang="en-US" altLang="zh-CN" sz="1800" b="1" dirty="0">
              <a:latin typeface="宋体" pitchFamily="2" charset="-122"/>
            </a:endParaRPr>
          </a:p>
          <a:p>
            <a:pPr marL="2147888" indent="-2147888">
              <a:lnSpc>
                <a:spcPct val="125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例：</a:t>
            </a:r>
            <a:r>
              <a:rPr lang="en-US" altLang="zh-CN" sz="2000" b="1" dirty="0">
                <a:latin typeface="宋体" pitchFamily="2" charset="-122"/>
              </a:rPr>
              <a:t>IA32</a:t>
            </a:r>
            <a:r>
              <a:rPr lang="zh-CN" altLang="en-US" sz="2000" b="1" dirty="0">
                <a:latin typeface="宋体" pitchFamily="2" charset="-122"/>
              </a:rPr>
              <a:t>支持</a:t>
            </a:r>
            <a:r>
              <a:rPr lang="en-US" altLang="zh-CN" sz="2000" b="1" spc="-50" dirty="0">
                <a:latin typeface="宋体" pitchFamily="2" charset="-122"/>
              </a:rPr>
              <a:t>8/16/32</a:t>
            </a:r>
            <a:r>
              <a:rPr lang="zh-CN" altLang="en-US" sz="2000" b="1" spc="-50" dirty="0">
                <a:latin typeface="宋体" pitchFamily="2" charset="-122"/>
              </a:rPr>
              <a:t>位整数</a:t>
            </a:r>
            <a:r>
              <a:rPr lang="en-US" altLang="zh-CN" sz="2000" b="1" spc="-50" dirty="0">
                <a:latin typeface="宋体" pitchFamily="2" charset="-122"/>
              </a:rPr>
              <a:t>(</a:t>
            </a:r>
            <a:r>
              <a:rPr lang="zh-CN" altLang="en-US" sz="2000" b="1" spc="-50" dirty="0">
                <a:latin typeface="宋体" pitchFamily="2" charset="-122"/>
              </a:rPr>
              <a:t>含逻辑数</a:t>
            </a:r>
            <a:r>
              <a:rPr lang="en-US" altLang="zh-CN" sz="2000" b="1" spc="-50" dirty="0">
                <a:latin typeface="宋体" pitchFamily="2" charset="-122"/>
              </a:rPr>
              <a:t>)</a:t>
            </a:r>
            <a:r>
              <a:rPr lang="zh-CN" altLang="en-US" sz="2000" b="1" spc="-50" dirty="0">
                <a:latin typeface="宋体" pitchFamily="2" charset="-122"/>
              </a:rPr>
              <a:t>，</a:t>
            </a:r>
            <a:r>
              <a:rPr lang="en-US" altLang="zh-CN" sz="2000" b="1" dirty="0">
                <a:latin typeface="宋体" pitchFamily="2" charset="-122"/>
              </a:rPr>
              <a:t>32/64</a:t>
            </a:r>
            <a:r>
              <a:rPr lang="zh-CN" altLang="en-US" sz="2000" b="1" dirty="0">
                <a:latin typeface="宋体" pitchFamily="2" charset="-122"/>
              </a:rPr>
              <a:t>位浮点数，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spc="-50" dirty="0">
                <a:latin typeface="宋体" pitchFamily="2" charset="-122"/>
              </a:rPr>
              <a:t>            32/48</a:t>
            </a:r>
            <a:r>
              <a:rPr lang="zh-CN" altLang="en-US" sz="2000" b="1" spc="-50" dirty="0">
                <a:latin typeface="宋体" pitchFamily="2" charset="-122"/>
              </a:rPr>
              <a:t>位指针</a:t>
            </a:r>
            <a:r>
              <a:rPr lang="zh-CN" altLang="en-US" sz="2000" b="1" spc="-100" dirty="0">
                <a:latin typeface="宋体" pitchFamily="2" charset="-122"/>
              </a:rPr>
              <a:t>，</a:t>
            </a:r>
            <a:r>
              <a:rPr lang="en-US" altLang="zh-CN" sz="2000" b="1" spc="-100" dirty="0">
                <a:latin typeface="宋体" pitchFamily="2" charset="-122"/>
              </a:rPr>
              <a:t>8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BCD</a:t>
            </a:r>
            <a:r>
              <a:rPr lang="zh-CN" altLang="en-US" sz="2000" b="1" dirty="0">
                <a:latin typeface="宋体" pitchFamily="2" charset="-122"/>
              </a:rPr>
              <a:t>数等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771800" y="5373216"/>
            <a:ext cx="5977220" cy="803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寄存器、 存储器、外设、指令寄存器等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简写为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REG</a:t>
            </a:r>
            <a:r>
              <a:rPr lang="en-US" altLang="zh-CN" sz="1800" b="1" dirty="0">
                <a:latin typeface="宋体" pitchFamily="2" charset="-122"/>
              </a:rPr>
              <a:t>) (</a:t>
            </a:r>
            <a:r>
              <a:rPr lang="zh-CN" altLang="en-US" sz="1800" b="1" dirty="0">
                <a:latin typeface="宋体" pitchFamily="2" charset="-122"/>
              </a:rPr>
              <a:t>简写为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MEM</a:t>
            </a:r>
            <a:r>
              <a:rPr lang="en-US" altLang="zh-CN" sz="1800" b="1" dirty="0">
                <a:latin typeface="宋体" pitchFamily="2" charset="-122"/>
              </a:rPr>
              <a:t>)           (</a:t>
            </a:r>
            <a:r>
              <a:rPr lang="zh-CN" altLang="en-US" sz="1800" b="1" dirty="0">
                <a:latin typeface="宋体" pitchFamily="2" charset="-122"/>
              </a:rPr>
              <a:t>简写为</a:t>
            </a:r>
            <a:r>
              <a:rPr lang="en-US" altLang="zh-CN" sz="1800" b="1" dirty="0">
                <a:solidFill>
                  <a:srgbClr val="FF3399"/>
                </a:solidFill>
                <a:latin typeface="宋体" pitchFamily="2" charset="-122"/>
              </a:rPr>
              <a:t>IR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2000" b="1" dirty="0">
              <a:latin typeface="宋体" pitchFamily="2" charset="-122"/>
            </a:endParaRPr>
          </a:p>
        </p:txBody>
      </p:sp>
      <p:sp>
        <p:nvSpPr>
          <p:cNvPr id="18" name="AutoShape 38"/>
          <p:cNvSpPr>
            <a:spLocks/>
          </p:cNvSpPr>
          <p:nvPr/>
        </p:nvSpPr>
        <p:spPr bwMode="auto">
          <a:xfrm>
            <a:off x="1773469" y="4341706"/>
            <a:ext cx="1564491" cy="288000"/>
          </a:xfrm>
          <a:prstGeom prst="borderCallout2">
            <a:avLst>
              <a:gd name="adj1" fmla="val 49238"/>
              <a:gd name="adj2" fmla="val 100965"/>
              <a:gd name="adj3" fmla="val 50230"/>
              <a:gd name="adj4" fmla="val 157853"/>
              <a:gd name="adj5" fmla="val 166887"/>
              <a:gd name="adj6" fmla="val 19212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编译程序实现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6" name="AutoShape 38"/>
          <p:cNvSpPr>
            <a:spLocks/>
          </p:cNvSpPr>
          <p:nvPr/>
        </p:nvSpPr>
        <p:spPr bwMode="auto">
          <a:xfrm>
            <a:off x="6166886" y="6309320"/>
            <a:ext cx="1276459" cy="288000"/>
          </a:xfrm>
          <a:prstGeom prst="borderCallout2">
            <a:avLst>
              <a:gd name="adj1" fmla="val 2415"/>
              <a:gd name="adj2" fmla="val 14338"/>
              <a:gd name="adj3" fmla="val -62445"/>
              <a:gd name="adj4" fmla="val 13764"/>
              <a:gd name="adj5" fmla="val -149391"/>
              <a:gd name="adj6" fmla="val 4549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800" b="1" dirty="0">
                <a:latin typeface="宋体" pitchFamily="2" charset="-122"/>
              </a:rPr>
              <a:t>只存放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常数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850336" y="3736281"/>
            <a:ext cx="4474192" cy="81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47888" indent="-2147888">
              <a:lnSpc>
                <a:spcPct val="125000"/>
              </a:lnSpc>
            </a:pPr>
            <a:r>
              <a:rPr lang="zh-CN" altLang="en-US" b="1" u="sng" dirty="0">
                <a:solidFill>
                  <a:srgbClr val="990099"/>
                </a:solidFill>
              </a:rPr>
              <a:t>基本</a:t>
            </a:r>
            <a:r>
              <a:rPr lang="zh-CN" altLang="en-US" b="1" dirty="0"/>
              <a:t>数据类型、</a:t>
            </a:r>
            <a:r>
              <a:rPr lang="zh-CN" altLang="en-US" b="1" u="sng" dirty="0">
                <a:solidFill>
                  <a:srgbClr val="990099"/>
                </a:solidFill>
              </a:rPr>
              <a:t>高级</a:t>
            </a:r>
            <a:r>
              <a:rPr lang="zh-CN" altLang="en-US" b="1" dirty="0"/>
              <a:t>数据类型</a:t>
            </a:r>
            <a:endParaRPr lang="en-US" altLang="zh-CN" b="1" dirty="0"/>
          </a:p>
          <a:p>
            <a:pPr>
              <a:lnSpc>
                <a:spcPct val="105000"/>
              </a:lnSpc>
            </a:pPr>
            <a:r>
              <a:rPr lang="zh-CN" altLang="en-US" sz="1800" dirty="0">
                <a:latin typeface="宋体" pitchFamily="2" charset="-122"/>
              </a:rPr>
              <a:t> └←</a:t>
            </a:r>
            <a:r>
              <a:rPr lang="zh-CN" altLang="en-US" sz="1800" b="1" dirty="0">
                <a:latin typeface="宋体" pitchFamily="2" charset="-122"/>
              </a:rPr>
              <a:t>编程效率的要求→</a:t>
            </a:r>
            <a:r>
              <a:rPr lang="zh-CN" altLang="en-US" sz="1800" dirty="0">
                <a:latin typeface="宋体" pitchFamily="2" charset="-122"/>
              </a:rPr>
              <a:t>┘</a:t>
            </a:r>
            <a:endParaRPr lang="en-US" altLang="zh-CN" sz="1800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21" name="AutoShape 38"/>
          <p:cNvSpPr>
            <a:spLocks/>
          </p:cNvSpPr>
          <p:nvPr/>
        </p:nvSpPr>
        <p:spPr bwMode="auto">
          <a:xfrm>
            <a:off x="7236296" y="1847439"/>
            <a:ext cx="1584176" cy="288000"/>
          </a:xfrm>
          <a:prstGeom prst="borderCallout2">
            <a:avLst>
              <a:gd name="adj1" fmla="val 49452"/>
              <a:gd name="adj2" fmla="val -210"/>
              <a:gd name="adj3" fmla="val 48092"/>
              <a:gd name="adj4" fmla="val -14451"/>
              <a:gd name="adj5" fmla="val -163502"/>
              <a:gd name="adj6" fmla="val -4311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marL="273050" indent="-273050" algn="ctr">
              <a:spcBef>
                <a:spcPts val="600"/>
              </a:spcBef>
            </a:pPr>
            <a:r>
              <a:rPr lang="zh-CN" altLang="en-US" sz="1600" b="1" dirty="0">
                <a:latin typeface="宋体" pitchFamily="2" charset="-122"/>
              </a:rPr>
              <a:t>基本操作→选择</a:t>
            </a:r>
            <a:endParaRPr lang="en-US" altLang="zh-CN" sz="16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/>
      <p:bldP spid="24" grpId="0"/>
      <p:bldP spid="18" grpId="0" animBg="1"/>
      <p:bldP spid="16" grpId="0" animBg="1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0" name="AutoShape 14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2987824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76317"/>
              </p:ext>
            </p:extLst>
          </p:nvPr>
        </p:nvGraphicFramePr>
        <p:xfrm>
          <a:off x="395537" y="404664"/>
          <a:ext cx="8519864" cy="614412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func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sz="1800" b="1" kern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addu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有符号减</a:t>
                      </a:r>
                      <a:r>
                        <a:rPr lang="en-US" sz="1800" b="1" kern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无符号减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subu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xor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或非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nor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 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spc="-5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sltu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spc="-30" baseline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spc="-3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))? 1:0</a:t>
                      </a:r>
                      <a:endParaRPr lang="zh-CN" sz="1800" b="1" kern="100" spc="-3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 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 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shamt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shamt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逻辑左移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sllv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逻辑右移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srlv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L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算术右移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srav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rd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)&gt;&gt;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rd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694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过程返回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jr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0" marR="0" marT="18000" marB="1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0705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41</a:t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42580"/>
              </p:ext>
            </p:extLst>
          </p:nvPr>
        </p:nvGraphicFramePr>
        <p:xfrm>
          <a:off x="323529" y="457200"/>
          <a:ext cx="8496943" cy="5196646"/>
        </p:xfrm>
        <a:graphic>
          <a:graphicData uri="http://schemas.openxmlformats.org/drawingml/2006/table">
            <a:tbl>
              <a:tblPr/>
              <a:tblGrid>
                <a:gridCol w="2304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op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有符号加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altLang="en-US" sz="1800" b="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无符号加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addiu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)&amp;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或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)|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异或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xori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^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高位取立即数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lui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mme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&lt;&lt;16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001111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取字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存字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sw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]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101011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取无符号字节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lbu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存字节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M[(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)]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7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itchFamily="18" charset="0"/>
                        </a:rPr>
                        <a:t>~</a:t>
                      </a:r>
                      <a:r>
                        <a:rPr lang="en-US" altLang="zh-CN" sz="1800" b="1" kern="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0</a:t>
                      </a:r>
                      <a:endParaRPr lang="zh-CN" altLang="zh-CN" sz="1800" b="1" kern="100" baseline="-180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101000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相等转移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beq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不等转移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bne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if((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≠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))</a:t>
                      </a:r>
                      <a:r>
                        <a:rPr lang="en-US" altLang="zh-CN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0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  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＋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disp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000101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小于置位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slti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001010</a:t>
                      </a:r>
                      <a:endParaRPr lang="zh-CN" sz="1800" b="0" kern="10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无符号小于置位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sltiu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rt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＝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((</a:t>
                      </a:r>
                      <a:r>
                        <a:rPr lang="en-US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rs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＜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ZExt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imme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)? 1:0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000000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rs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rt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Imme</a:t>
                      </a: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64411"/>
              </p:ext>
            </p:extLst>
          </p:nvPr>
        </p:nvGraphicFramePr>
        <p:xfrm>
          <a:off x="323528" y="5661248"/>
          <a:ext cx="8496944" cy="65512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跳转</a:t>
                      </a: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j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000010</a:t>
                      </a:r>
                      <a:endParaRPr lang="zh-CN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0" kern="10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Addr</a:t>
                      </a:r>
                      <a:endParaRPr lang="zh-CN" altLang="en-US" sz="1800" b="0" kern="1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5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过程调用</a:t>
                      </a:r>
                      <a:r>
                        <a:rPr lang="en-US" altLang="zh-CN" sz="1800" b="1" kern="100" dirty="0" err="1">
                          <a:latin typeface="+mn-ea"/>
                          <a:ea typeface="+mn-ea"/>
                          <a:cs typeface="Times New Roman" pitchFamily="18" charset="0"/>
                        </a:rPr>
                        <a:t>jal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$31</a:t>
                      </a:r>
                      <a:r>
                        <a:rPr 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PC)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PC</a:t>
                      </a:r>
                      <a:r>
                        <a:rPr lang="zh-CN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←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(PC)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高</a:t>
                      </a:r>
                      <a:r>
                        <a:rPr lang="en-US" altLang="zh-CN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4</a:t>
                      </a:r>
                      <a:r>
                        <a:rPr lang="zh-CN" altLang="en-US" sz="1800" b="1" kern="0" baseline="-180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位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‖</a:t>
                      </a:r>
                      <a:r>
                        <a:rPr lang="en-US" altLang="zh-CN" sz="1800" b="1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Addr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&lt;&lt;2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000011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err="1">
                          <a:latin typeface="Times New Roman" pitchFamily="18" charset="0"/>
                          <a:ea typeface="宋体"/>
                          <a:cs typeface="Times New Roman" pitchFamily="18" charset="0"/>
                        </a:rPr>
                        <a:t>Addr</a:t>
                      </a:r>
                      <a:endParaRPr lang="zh-CN" sz="180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076057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3875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2844" y="2204864"/>
            <a:ext cx="8785225" cy="2285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2—</a:t>
            </a:r>
            <a:r>
              <a:rPr lang="zh-CN" altLang="en-US" b="1" dirty="0">
                <a:latin typeface="宋体" pitchFamily="2" charset="-122"/>
              </a:rPr>
              <a:t>若整型数组</a:t>
            </a:r>
            <a:r>
              <a:rPr lang="en-US" altLang="zh-CN" b="1" dirty="0">
                <a:latin typeface="宋体" pitchFamily="2" charset="-122"/>
              </a:rPr>
              <a:t>A</a:t>
            </a:r>
            <a:r>
              <a:rPr lang="zh-CN" altLang="en-US" b="1" dirty="0">
                <a:latin typeface="宋体" pitchFamily="2" charset="-122"/>
              </a:rPr>
              <a:t>的首址放在</a:t>
            </a:r>
            <a:r>
              <a:rPr lang="en-US" altLang="zh-CN" b="1" dirty="0">
                <a:latin typeface="宋体" pitchFamily="2" charset="-122"/>
              </a:rPr>
              <a:t>$10</a:t>
            </a:r>
            <a:r>
              <a:rPr lang="zh-CN" altLang="en-US" b="1" dirty="0">
                <a:latin typeface="宋体" pitchFamily="2" charset="-122"/>
              </a:rPr>
              <a:t>中，</a:t>
            </a:r>
            <a:r>
              <a:rPr lang="en-US" altLang="zh-CN" kern="0" dirty="0" err="1">
                <a:solidFill>
                  <a:srgbClr val="000000"/>
                </a:solidFill>
                <a:cs typeface="Times New Roman" pitchFamily="18" charset="0"/>
              </a:rPr>
              <a:t>sizeof</a:t>
            </a: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cs typeface="Times New Roman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cs typeface="Times New Roman" pitchFamily="18" charset="0"/>
              </a:rPr>
              <a:t>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＝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ea typeface="+mn-ea"/>
                <a:cs typeface="Times New Roman" pitchFamily="18" charset="0"/>
              </a:rPr>
              <a:t>4B</a:t>
            </a:r>
            <a:r>
              <a:rPr lang="zh-CN" altLang="en-US" kern="0" dirty="0">
                <a:solidFill>
                  <a:srgbClr val="000000"/>
                </a:solidFill>
                <a:cs typeface="Times New Roman" pitchFamily="18" charset="0"/>
              </a:rPr>
              <a:t>，</a:t>
            </a:r>
            <a:r>
              <a:rPr lang="zh-CN" altLang="en-US" b="1" dirty="0">
                <a:latin typeface="宋体" pitchFamily="2" charset="-122"/>
              </a:rPr>
              <a:t>说明下列代码序列的功能：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 00000020H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100011 01010 01011 00000 00000 001000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 00000024H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001000 01011 01100 00000 00000 001000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    00000028H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sz="2200" b="1" dirty="0">
                <a:latin typeface="宋体" pitchFamily="2" charset="-122"/>
              </a:rPr>
              <a:t>101011 01010 01100 00000 00000 001000</a:t>
            </a:r>
            <a:endParaRPr lang="zh-CN" altLang="en-US" sz="2200" b="1" dirty="0">
              <a:latin typeface="宋体" pitchFamily="2" charset="-122"/>
            </a:endParaRPr>
          </a:p>
        </p:txBody>
      </p:sp>
      <p:sp>
        <p:nvSpPr>
          <p:cNvPr id="4" name="Text Box 208"/>
          <p:cNvSpPr txBox="1">
            <a:spLocks noChangeArrowheads="1"/>
          </p:cNvSpPr>
          <p:nvPr/>
        </p:nvSpPr>
        <p:spPr bwMode="auto">
          <a:xfrm>
            <a:off x="142844" y="435755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指令功能分别为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$11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M[($10)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$12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($11)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，</a:t>
            </a:r>
            <a:endParaRPr lang="en-US" altLang="zh-CN" b="1" kern="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                      M[($10)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8]</a:t>
            </a:r>
            <a:r>
              <a:rPr lang="zh-CN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←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($12)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5" name="Text Box 208"/>
          <p:cNvSpPr txBox="1">
            <a:spLocks noChangeArrowheads="1"/>
          </p:cNvSpPr>
          <p:nvPr/>
        </p:nvSpPr>
        <p:spPr bwMode="auto">
          <a:xfrm>
            <a:off x="142844" y="5293657"/>
            <a:ext cx="889365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    </a:t>
            </a:r>
            <a:r>
              <a:rPr lang="zh-CN" altLang="en-US" b="1" dirty="0">
                <a:latin typeface="宋体" pitchFamily="2" charset="-122"/>
              </a:rPr>
              <a:t>因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($10)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&amp;A[0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8/</a:t>
            </a:r>
            <a:r>
              <a:rPr lang="en-US" altLang="zh-CN" kern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sizeof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latin typeface="+mn-lt"/>
                <a:cs typeface="Times New Roman" pitchFamily="18" charset="0"/>
              </a:rPr>
              <a:t>int</a:t>
            </a:r>
            <a:r>
              <a:rPr lang="en-US" altLang="zh-CN" kern="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)</a:t>
            </a:r>
            <a:r>
              <a:rPr lang="en-US" altLang="zh-CN" b="1" dirty="0">
                <a:latin typeface="宋体" pitchFamily="2" charset="-122"/>
              </a:rPr>
              <a:t>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&amp;A[2]</a:t>
            </a:r>
            <a:r>
              <a:rPr lang="zh-CN" altLang="en-US" b="1" dirty="0">
                <a:latin typeface="宋体" pitchFamily="2" charset="-122"/>
              </a:rPr>
              <a:t>，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故代码功能为</a:t>
            </a:r>
            <a:r>
              <a:rPr lang="en-US" altLang="zh-CN" b="1" dirty="0">
                <a:latin typeface="宋体" pitchFamily="2" charset="-122"/>
              </a:rPr>
              <a:t>A[2]</a:t>
            </a:r>
            <a:r>
              <a:rPr lang="zh-CN" altLang="en-US" b="1" dirty="0">
                <a:latin typeface="宋体" pitchFamily="2" charset="-122"/>
              </a:rPr>
              <a:t>＝</a:t>
            </a:r>
            <a:r>
              <a:rPr lang="en-US" altLang="zh-CN" b="1" dirty="0">
                <a:latin typeface="宋体" pitchFamily="2" charset="-122"/>
              </a:rPr>
              <a:t>A[2]</a:t>
            </a:r>
            <a:r>
              <a:rPr lang="zh-CN" altLang="en-US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＋</a:t>
            </a:r>
            <a:r>
              <a:rPr lang="en-US" altLang="zh-CN" b="1" kern="0" dirty="0">
                <a:solidFill>
                  <a:srgbClr val="000000"/>
                </a:solidFill>
                <a:latin typeface="+mn-ea"/>
                <a:cs typeface="Times New Roman" pitchFamily="18" charset="0"/>
              </a:rPr>
              <a:t>8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32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076056" y="6453336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142844" y="3577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例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1—</a:t>
            </a:r>
            <a:r>
              <a:rPr lang="zh-CN" altLang="en-US" b="1" dirty="0">
                <a:latin typeface="宋体" pitchFamily="2" charset="-122"/>
              </a:rPr>
              <a:t>分别写出实现</a:t>
            </a:r>
            <a:r>
              <a:rPr lang="en-US" altLang="zh-CN" b="1" dirty="0">
                <a:latin typeface="宋体" pitchFamily="2" charset="-122"/>
              </a:rPr>
              <a:t>$1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($2)</a:t>
            </a:r>
            <a:r>
              <a:rPr lang="zh-CN" altLang="en-US" b="1" dirty="0">
                <a:latin typeface="宋体" pitchFamily="2" charset="-122"/>
              </a:rPr>
              <a:t>＋</a:t>
            </a:r>
            <a:r>
              <a:rPr lang="en-US" altLang="zh-CN" b="1" dirty="0">
                <a:latin typeface="宋体" pitchFamily="2" charset="-122"/>
              </a:rPr>
              <a:t>($3)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$1</a:t>
            </a:r>
            <a:r>
              <a:rPr lang="zh-CN" altLang="en-US" b="1" dirty="0">
                <a:latin typeface="宋体" pitchFamily="2" charset="-122"/>
              </a:rPr>
              <a:t>←</a:t>
            </a:r>
            <a:r>
              <a:rPr lang="en-US" altLang="zh-CN" b="1" dirty="0">
                <a:latin typeface="宋体" pitchFamily="2" charset="-122"/>
              </a:rPr>
              <a:t>($2)</a:t>
            </a:r>
            <a:r>
              <a:rPr lang="zh-CN" altLang="en-US" b="1" dirty="0">
                <a:latin typeface="宋体" pitchFamily="2" charset="-122"/>
              </a:rPr>
              <a:t>－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功能的指令字，其中运算均为有符号运算</a:t>
            </a:r>
          </a:p>
        </p:txBody>
      </p:sp>
      <p:sp>
        <p:nvSpPr>
          <p:cNvPr id="35" name="Text Box 208"/>
          <p:cNvSpPr txBox="1">
            <a:spLocks noChangeArrowheads="1"/>
          </p:cNvSpPr>
          <p:nvPr/>
        </p:nvSpPr>
        <p:spPr bwMode="auto">
          <a:xfrm>
            <a:off x="179263" y="126876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解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en-US" altLang="zh-CN" sz="2200" b="1" dirty="0">
                <a:latin typeface="宋体" pitchFamily="2" charset="-122"/>
              </a:rPr>
              <a:t>1</a:t>
            </a:r>
            <a:r>
              <a:rPr lang="zh-CN" altLang="en-US" sz="2200" b="1" dirty="0">
                <a:latin typeface="宋体" pitchFamily="2" charset="-122"/>
              </a:rPr>
              <a:t>为：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000000</a:t>
            </a:r>
            <a:r>
              <a:rPr lang="en-US" altLang="zh-CN" sz="2200" b="1" dirty="0">
                <a:latin typeface="宋体" pitchFamily="2" charset="-122"/>
              </a:rPr>
              <a:t> 00010 00011 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00001</a:t>
            </a:r>
            <a:r>
              <a:rPr lang="en-US" altLang="zh-CN" sz="2200" b="1" dirty="0">
                <a:latin typeface="宋体" pitchFamily="2" charset="-122"/>
              </a:rPr>
              <a:t> 00000 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100000</a:t>
            </a:r>
            <a:endParaRPr lang="zh-CN" altLang="en-US" sz="2200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36" name="Text Box 208"/>
          <p:cNvSpPr txBox="1">
            <a:spLocks noChangeArrowheads="1"/>
          </p:cNvSpPr>
          <p:nvPr/>
        </p:nvSpPr>
        <p:spPr bwMode="auto">
          <a:xfrm>
            <a:off x="179263" y="172287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宋体" pitchFamily="2" charset="-122"/>
              </a:rPr>
              <a:t>        </a:t>
            </a:r>
            <a:r>
              <a:rPr lang="zh-CN" altLang="en-US" sz="2200" b="1" dirty="0">
                <a:latin typeface="宋体" pitchFamily="2" charset="-122"/>
              </a:rPr>
              <a:t>指令字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为：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001000</a:t>
            </a:r>
            <a:r>
              <a:rPr lang="en-US" altLang="zh-CN" sz="2200" b="1" dirty="0">
                <a:latin typeface="宋体" pitchFamily="2" charset="-122"/>
              </a:rPr>
              <a:t> 00010 </a:t>
            </a: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00001</a:t>
            </a:r>
            <a:r>
              <a:rPr lang="en-US" altLang="zh-CN" sz="2200" b="1" dirty="0">
                <a:latin typeface="宋体" pitchFamily="2" charset="-122"/>
              </a:rPr>
              <a:t> 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11111 11111 111110</a:t>
            </a:r>
            <a:endParaRPr lang="zh-CN" altLang="en-US" sz="22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46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35" grpId="0"/>
      <p:bldP spid="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43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>
              <a:defRPr sz="2600" b="1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</a:t>
            </a:r>
            <a:r>
              <a:rPr lang="en-US" altLang="zh-CN" sz="2400" dirty="0"/>
              <a:t>ARMv8</a:t>
            </a:r>
            <a:r>
              <a:rPr lang="zh-CN" altLang="en-US" sz="2400" dirty="0"/>
              <a:t>指令系统               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不考，了解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ISA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组成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152275" y="2138080"/>
            <a:ext cx="26195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存放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*存储器：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*指令寄存器：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*寄存器：</a:t>
            </a:r>
            <a:endParaRPr lang="en-US" altLang="zh-CN" sz="2800" b="1" dirty="0">
              <a:solidFill>
                <a:srgbClr val="C00000"/>
              </a:solidFill>
              <a:latin typeface="宋体" pitchFamily="2" charset="-122"/>
            </a:endParaRP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836712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、数据表示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支持</a:t>
            </a:r>
            <a:r>
              <a:rPr lang="zh-CN" altLang="en-US" b="1" spc="-100" dirty="0">
                <a:latin typeface="宋体" pitchFamily="2" charset="-122"/>
              </a:rPr>
              <a:t>整数</a:t>
            </a:r>
            <a:r>
              <a:rPr lang="en-US" altLang="zh-CN" sz="1800" b="1" spc="-100" dirty="0">
                <a:latin typeface="宋体" pitchFamily="2" charset="-122"/>
              </a:rPr>
              <a:t>(8/16/32/64/128</a:t>
            </a:r>
            <a:r>
              <a:rPr lang="zh-CN" altLang="en-US" sz="1800" b="1" spc="-100" dirty="0">
                <a:latin typeface="宋体" pitchFamily="2" charset="-122"/>
              </a:rPr>
              <a:t>位、有</a:t>
            </a:r>
            <a:r>
              <a:rPr lang="en-US" altLang="zh-CN" sz="1800" b="1" spc="-100" dirty="0">
                <a:latin typeface="宋体" pitchFamily="2" charset="-122"/>
              </a:rPr>
              <a:t>/</a:t>
            </a:r>
            <a:r>
              <a:rPr lang="zh-CN" altLang="en-US" sz="1800" b="1" spc="-100" dirty="0">
                <a:latin typeface="宋体" pitchFamily="2" charset="-122"/>
              </a:rPr>
              <a:t>无符号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，浮点数</a:t>
            </a:r>
            <a:r>
              <a:rPr lang="en-US" altLang="zh-CN" sz="1800" b="1" spc="-100" dirty="0">
                <a:latin typeface="宋体" pitchFamily="2" charset="-122"/>
              </a:rPr>
              <a:t>(16/32/64</a:t>
            </a:r>
            <a:r>
              <a:rPr lang="zh-CN" altLang="en-US" sz="1800" b="1" spc="-100" dirty="0">
                <a:latin typeface="宋体" pitchFamily="2" charset="-122"/>
              </a:rPr>
              <a:t>位、</a:t>
            </a:r>
            <a:r>
              <a:rPr lang="en-US" altLang="zh-CN" sz="1800" b="1" dirty="0">
                <a:latin typeface="宋体" pitchFamily="2" charset="-122"/>
              </a:rPr>
              <a:t>IEEE 754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r>
              <a:rPr lang="zh-CN" altLang="en-US" b="1" spc="-100" dirty="0">
                <a:latin typeface="宋体" pitchFamily="2" charset="-122"/>
              </a:rPr>
              <a:t>，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spc="-100" dirty="0">
                <a:latin typeface="宋体" pitchFamily="2" charset="-122"/>
              </a:rPr>
              <a:t>      </a:t>
            </a:r>
            <a:r>
              <a:rPr lang="zh-CN" altLang="en-US" b="1" spc="-100" dirty="0">
                <a:latin typeface="宋体" pitchFamily="2" charset="-122"/>
              </a:rPr>
              <a:t>及向量</a:t>
            </a:r>
            <a:r>
              <a:rPr lang="en-US" altLang="zh-CN" sz="1800" b="1" spc="-100" dirty="0">
                <a:latin typeface="宋体" pitchFamily="2" charset="-122"/>
              </a:rPr>
              <a:t>(64/128</a:t>
            </a:r>
            <a:r>
              <a:rPr lang="zh-CN" altLang="en-US" sz="1800" b="1" spc="-100" dirty="0">
                <a:latin typeface="宋体" pitchFamily="2" charset="-122"/>
              </a:rPr>
              <a:t>位、整数</a:t>
            </a:r>
            <a:r>
              <a:rPr lang="en-US" altLang="zh-CN" sz="1800" b="1" spc="-100" dirty="0">
                <a:latin typeface="宋体" pitchFamily="2" charset="-122"/>
              </a:rPr>
              <a:t>/</a:t>
            </a:r>
            <a:r>
              <a:rPr lang="zh-CN" altLang="en-US" sz="1800" b="1" spc="-100" dirty="0">
                <a:latin typeface="宋体" pitchFamily="2" charset="-122"/>
              </a:rPr>
              <a:t>浮点数</a:t>
            </a:r>
            <a:r>
              <a:rPr lang="en-US" altLang="zh-CN" sz="1800" b="1" spc="-100" dirty="0">
                <a:latin typeface="宋体" pitchFamily="2" charset="-122"/>
              </a:rPr>
              <a:t>)</a:t>
            </a:r>
            <a:endParaRPr lang="en-US" altLang="zh-CN" b="1" spc="-100" dirty="0">
              <a:latin typeface="宋体" pitchFamily="2" charset="-122"/>
            </a:endParaRP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1835696" y="2557353"/>
            <a:ext cx="7128917" cy="151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8280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按字节编址、</a:t>
            </a:r>
            <a:r>
              <a:rPr lang="en-US" altLang="zh-CN" b="1" spc="-100" dirty="0">
                <a:latin typeface="宋体" pitchFamily="2" charset="-122"/>
              </a:rPr>
              <a:t>64</a:t>
            </a:r>
            <a:r>
              <a:rPr lang="zh-CN" altLang="en-US" b="1" spc="-100" dirty="0">
                <a:latin typeface="宋体" pitchFamily="2" charset="-122"/>
              </a:rPr>
              <a:t>位地址空间，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spc="-100" dirty="0">
                <a:latin typeface="宋体" pitchFamily="2" charset="-122"/>
              </a:rPr>
              <a:t>整数</a:t>
            </a:r>
            <a:r>
              <a:rPr lang="en-US" altLang="zh-CN" b="1" spc="-100" dirty="0">
                <a:latin typeface="宋体" pitchFamily="2" charset="-122"/>
              </a:rPr>
              <a:t>/</a:t>
            </a:r>
            <a:r>
              <a:rPr lang="zh-CN" altLang="en-US" b="1" spc="-100" dirty="0">
                <a:latin typeface="宋体" pitchFamily="2" charset="-122"/>
              </a:rPr>
              <a:t>浮点数为</a:t>
            </a:r>
            <a:r>
              <a:rPr lang="zh-CN" altLang="en-US" b="1" spc="-100" dirty="0">
                <a:solidFill>
                  <a:srgbClr val="990099"/>
                </a:solidFill>
                <a:latin typeface="宋体" pitchFamily="2" charset="-122"/>
              </a:rPr>
              <a:t>小端</a:t>
            </a:r>
            <a:r>
              <a:rPr lang="zh-CN" altLang="en-US" b="1" spc="-100" dirty="0">
                <a:latin typeface="宋体" pitchFamily="2" charset="-122"/>
              </a:rPr>
              <a:t>、对齐方式，向量无限制</a:t>
            </a:r>
            <a:endParaRPr lang="en-US" altLang="zh-CN" b="1" spc="-10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可存放</a:t>
            </a:r>
            <a:r>
              <a:rPr lang="en-US" altLang="zh-CN" b="1" dirty="0">
                <a:latin typeface="宋体" pitchFamily="2" charset="-122"/>
              </a:rPr>
              <a:t>12/16</a:t>
            </a:r>
            <a:r>
              <a:rPr lang="zh-CN" altLang="en-US" b="1" dirty="0">
                <a:latin typeface="宋体" pitchFamily="2" charset="-122"/>
              </a:rPr>
              <a:t>位常数，小端、不对齐方式</a:t>
            </a: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7" name="Text Box 42"/>
          <p:cNvSpPr txBox="1">
            <a:spLocks noChangeArrowheads="1"/>
          </p:cNvSpPr>
          <p:nvPr/>
        </p:nvSpPr>
        <p:spPr bwMode="auto">
          <a:xfrm>
            <a:off x="1835696" y="4004771"/>
            <a:ext cx="7305600" cy="1800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GPRs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32×64</a:t>
            </a:r>
            <a:r>
              <a:rPr lang="zh-CN" altLang="en-US" b="1" dirty="0">
                <a:latin typeface="宋体" pitchFamily="2" charset="-122"/>
              </a:rPr>
              <a:t>位，可存放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32/64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；</a:t>
            </a:r>
            <a:r>
              <a:rPr lang="en-US" altLang="zh-CN" sz="2000" b="1" dirty="0">
                <a:latin typeface="宋体" pitchFamily="2" charset="-122"/>
              </a:rPr>
              <a:t>(REG</a:t>
            </a:r>
            <a:r>
              <a:rPr lang="zh-CN" altLang="en-US" sz="2000" b="1" dirty="0">
                <a:latin typeface="宋体" pitchFamily="2" charset="-122"/>
              </a:rPr>
              <a:t>低端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全部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SIMD&amp;FPRs</a:t>
            </a:r>
            <a:r>
              <a:rPr lang="zh-CN" altLang="en-US" b="1" dirty="0">
                <a:latin typeface="宋体" pitchFamily="2" charset="-122"/>
              </a:rPr>
              <a:t>为</a:t>
            </a:r>
            <a:r>
              <a:rPr lang="en-US" altLang="zh-CN" b="1" dirty="0">
                <a:latin typeface="宋体" pitchFamily="2" charset="-122"/>
              </a:rPr>
              <a:t>32×128</a:t>
            </a:r>
            <a:r>
              <a:rPr lang="zh-CN" altLang="en-US" b="1" dirty="0">
                <a:latin typeface="宋体" pitchFamily="2" charset="-122"/>
              </a:rPr>
              <a:t>位，可存放</a:t>
            </a:r>
            <a:r>
              <a:rPr lang="en-US" altLang="zh-CN" b="1" dirty="0">
                <a:latin typeface="宋体" pitchFamily="2" charset="-122"/>
              </a:rPr>
              <a:t>32/64/128</a:t>
            </a:r>
            <a:r>
              <a:rPr lang="zh-CN" altLang="en-US" b="1" dirty="0">
                <a:latin typeface="宋体" pitchFamily="2" charset="-122"/>
              </a:rPr>
              <a:t>位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；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系统寄存器有</a:t>
            </a:r>
            <a:r>
              <a:rPr lang="en-US" altLang="zh-CN" b="1" dirty="0">
                <a:latin typeface="宋体" pitchFamily="2" charset="-122"/>
              </a:rPr>
              <a:t>NZCV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DAIF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SP_Elx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 err="1">
                <a:latin typeface="宋体" pitchFamily="2" charset="-122"/>
              </a:rPr>
              <a:t>ELR_Elx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宋体" pitchFamily="2" charset="-122"/>
              </a:rPr>
              <a:t>             (NZCV</a:t>
            </a:r>
            <a:r>
              <a:rPr lang="zh-CN" altLang="en-US" sz="2000" b="1" dirty="0">
                <a:latin typeface="宋体" pitchFamily="2" charset="-122"/>
              </a:rPr>
              <a:t>包含</a:t>
            </a:r>
            <a:r>
              <a:rPr lang="en-US" altLang="zh-CN" sz="2000" b="1" dirty="0">
                <a:latin typeface="宋体" pitchFamily="2" charset="-122"/>
              </a:rPr>
              <a:t>SF/ZF/C</a:t>
            </a:r>
            <a:r>
              <a:rPr lang="en-US" altLang="zh-CN" sz="2000" b="1" dirty="0">
                <a:latin typeface="宋体" pitchFamily="2" charset="-122"/>
                <a:sym typeface="Symbol"/>
              </a:rPr>
              <a:t></a:t>
            </a:r>
            <a:r>
              <a:rPr lang="en-US" altLang="zh-CN" sz="2000" b="1" dirty="0">
                <a:latin typeface="宋体" pitchFamily="2" charset="-122"/>
              </a:rPr>
              <a:t>F/OF</a:t>
            </a:r>
            <a:r>
              <a:rPr lang="zh-CN" altLang="en-US" sz="2000" b="1" dirty="0">
                <a:latin typeface="宋体" pitchFamily="2" charset="-122"/>
              </a:rPr>
              <a:t>标志</a:t>
            </a:r>
            <a:r>
              <a:rPr lang="en-US" altLang="zh-CN" sz="2000" b="1" dirty="0">
                <a:latin typeface="宋体" pitchFamily="2" charset="-122"/>
              </a:rPr>
              <a:t>[C</a:t>
            </a:r>
            <a:r>
              <a:rPr lang="en-US" altLang="zh-CN" sz="2000" b="1" dirty="0">
                <a:latin typeface="宋体" pitchFamily="2" charset="-122"/>
                <a:sym typeface="Symbol"/>
              </a:rPr>
              <a:t>=</a:t>
            </a:r>
            <a:r>
              <a:rPr lang="zh-CN" altLang="en-US" sz="2000" b="1" dirty="0">
                <a:latin typeface="宋体" pitchFamily="2" charset="-122"/>
                <a:sym typeface="Symbol"/>
              </a:rPr>
              <a:t>加法进位</a:t>
            </a:r>
            <a:r>
              <a:rPr lang="en-US" altLang="zh-CN" sz="2000" b="1" dirty="0">
                <a:latin typeface="宋体" pitchFamily="2" charset="-122"/>
              </a:rPr>
              <a:t>])</a:t>
            </a:r>
          </a:p>
        </p:txBody>
      </p:sp>
      <p:sp>
        <p:nvSpPr>
          <p:cNvPr id="10" name="线形标注 1 9"/>
          <p:cNvSpPr/>
          <p:nvPr/>
        </p:nvSpPr>
        <p:spPr bwMode="auto">
          <a:xfrm>
            <a:off x="6156176" y="2724381"/>
            <a:ext cx="2736304" cy="344579"/>
          </a:xfrm>
          <a:prstGeom prst="borderCallout1">
            <a:avLst>
              <a:gd name="adj1" fmla="val 46996"/>
              <a:gd name="adj2" fmla="val -315"/>
              <a:gd name="adj3" fmla="val 411379"/>
              <a:gd name="adj4" fmla="val -17746"/>
            </a:avLst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36000" tIns="10800" rIns="36000" bIns="1080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5000"/>
              </a:lnSpc>
            </a:pPr>
            <a:r>
              <a:rPr lang="en-US" altLang="zh-CN" sz="1800" b="1" dirty="0">
                <a:latin typeface="+mn-ea"/>
                <a:ea typeface="+mn-ea"/>
              </a:rPr>
              <a:t>ALU</a:t>
            </a:r>
            <a:r>
              <a:rPr lang="zh-CN" altLang="en-US" sz="1800" b="1" dirty="0">
                <a:latin typeface="+mn-ea"/>
                <a:ea typeface="+mn-ea"/>
              </a:rPr>
              <a:t>可只支持</a:t>
            </a:r>
            <a:r>
              <a:rPr lang="en-US" altLang="zh-CN" sz="1800" b="1" dirty="0">
                <a:latin typeface="+mn-ea"/>
                <a:ea typeface="+mn-ea"/>
              </a:rPr>
              <a:t>16/32</a:t>
            </a:r>
            <a:r>
              <a:rPr lang="zh-CN" altLang="en-US" sz="1800" b="1" dirty="0">
                <a:latin typeface="+mn-ea"/>
                <a:ea typeface="+mn-ea"/>
              </a:rPr>
              <a:t>位运算</a:t>
            </a:r>
          </a:p>
        </p:txBody>
      </p:sp>
      <p:sp>
        <p:nvSpPr>
          <p:cNvPr id="11" name="Text Box 42"/>
          <p:cNvSpPr txBox="1">
            <a:spLocks noChangeArrowheads="1"/>
          </p:cNvSpPr>
          <p:nvPr/>
        </p:nvSpPr>
        <p:spPr bwMode="auto">
          <a:xfrm>
            <a:off x="179512" y="5733256"/>
            <a:ext cx="65527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GPRs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使用约定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注意</a:t>
            </a:r>
            <a:r>
              <a:rPr lang="en-US" altLang="zh-CN" b="1" dirty="0">
                <a:latin typeface="宋体" pitchFamily="2" charset="-122"/>
              </a:rPr>
              <a:t>X31</a:t>
            </a:r>
            <a:r>
              <a:rPr lang="zh-CN" altLang="en-US" b="1" dirty="0">
                <a:latin typeface="宋体" pitchFamily="2" charset="-122"/>
              </a:rPr>
              <a:t>，其余再说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AutoShape 144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3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10" grpId="0" animBg="1"/>
      <p:bldP spid="10" grpId="1" animBg="1"/>
      <p:bldP spid="1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44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52400" y="332656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、寻址方式</a:t>
            </a:r>
          </a:p>
        </p:txBody>
      </p:sp>
      <p:graphicFrame>
        <p:nvGraphicFramePr>
          <p:cNvPr id="4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29621"/>
              </p:ext>
            </p:extLst>
          </p:nvPr>
        </p:nvGraphicFramePr>
        <p:xfrm>
          <a:off x="899592" y="942808"/>
          <a:ext cx="7777163" cy="343848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6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寻址方式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地址形成方法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存放部件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立即寻址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ZExt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指令寄存器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6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OPD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43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寄存器间接寻址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存储器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基址寻址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不可扩展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ZExt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513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可扩展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变址寻址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先变址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后变址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(Rn)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58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相对寻址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(PC)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138">
                <a:tc gridSpan="4">
                  <a:txBody>
                    <a:bodyPr/>
                    <a:lstStyle/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说明：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Rn—GPR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Vn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—SIMD&amp;FPR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编号，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imm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常数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偏移量，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812800" marR="0" lvl="0" indent="-8128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ZExt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零扩展，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符号扩展，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XExt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—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其他扩展方法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52275" y="4509120"/>
            <a:ext cx="8812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*数据寻址方式：</a:t>
            </a:r>
            <a:r>
              <a:rPr lang="zh-CN" altLang="en-US" b="1" dirty="0">
                <a:latin typeface="宋体" pitchFamily="2" charset="-122"/>
              </a:rPr>
              <a:t>除相对寻址外的寻址方式，隐含方式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*指令寻址方式：</a:t>
            </a:r>
            <a:r>
              <a:rPr lang="zh-CN" altLang="en-US" b="1" dirty="0">
                <a:latin typeface="宋体" pitchFamily="2" charset="-122"/>
              </a:rPr>
              <a:t>寄存器间接、</a:t>
            </a:r>
            <a:r>
              <a:rPr lang="en-US" altLang="zh-CN" b="1" dirty="0">
                <a:latin typeface="宋体" pitchFamily="2" charset="-122"/>
              </a:rPr>
              <a:t>PC</a:t>
            </a:r>
            <a:r>
              <a:rPr lang="zh-CN" altLang="en-US" b="1" dirty="0">
                <a:latin typeface="宋体" pitchFamily="2" charset="-122"/>
              </a:rPr>
              <a:t>相对寻址方式，隐含方式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37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7" name="AutoShape 14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33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45</a:t>
            </a:fld>
            <a:endParaRPr lang="en-US" altLang="zh-CN" dirty="0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52400" y="334293"/>
            <a:ext cx="881221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4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、指令格式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有</a:t>
            </a:r>
            <a:r>
              <a:rPr lang="en-US" altLang="zh-CN" b="1" dirty="0">
                <a:latin typeface="宋体" pitchFamily="2" charset="-122"/>
              </a:rPr>
              <a:t>6</a:t>
            </a:r>
            <a:r>
              <a:rPr lang="zh-CN" altLang="en-US" b="1" dirty="0">
                <a:latin typeface="宋体" pitchFamily="2" charset="-122"/>
              </a:rPr>
              <a:t>种指令格式，采用</a:t>
            </a:r>
            <a:r>
              <a:rPr lang="zh-CN" altLang="en-US" b="1" u="sng" dirty="0">
                <a:solidFill>
                  <a:srgbClr val="990099"/>
                </a:solidFill>
                <a:latin typeface="宋体" pitchFamily="2" charset="-122"/>
              </a:rPr>
              <a:t>定长指令字</a:t>
            </a:r>
            <a:r>
              <a:rPr lang="zh-CN" altLang="en-US" b="1" dirty="0">
                <a:latin typeface="宋体" pitchFamily="2" charset="-122"/>
              </a:rPr>
              <a:t>结构</a:t>
            </a:r>
            <a:r>
              <a:rPr lang="en-US" altLang="zh-CN" sz="2000" b="1" dirty="0">
                <a:latin typeface="宋体" pitchFamily="2" charset="-122"/>
              </a:rPr>
              <a:t>(32</a:t>
            </a:r>
            <a:r>
              <a:rPr lang="zh-CN" altLang="en-US" sz="2000" b="1" dirty="0">
                <a:latin typeface="宋体" pitchFamily="2" charset="-122"/>
              </a:rPr>
              <a:t>位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0345"/>
              </p:ext>
            </p:extLst>
          </p:nvPr>
        </p:nvGraphicFramePr>
        <p:xfrm>
          <a:off x="1115614" y="1268760"/>
          <a:ext cx="7272810" cy="3309566"/>
        </p:xfrm>
        <a:graphic>
          <a:graphicData uri="http://schemas.openxmlformats.org/drawingml/2006/table">
            <a:tbl>
              <a:tblPr firstRow="1" firstCol="1" bandRow="1"/>
              <a:tblGrid>
                <a:gridCol w="869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3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5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9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9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31                   21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20     16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15      10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Rm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shamt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   </a:t>
                      </a:r>
                      <a:r>
                        <a:rPr lang="en-US" sz="1600" kern="100" baseline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22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21                    10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ALU_Imme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31                   21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20                          5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IM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MOV_Imme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Rd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</a:t>
                      </a:r>
                      <a:r>
                        <a:rPr lang="en-US" sz="1600" kern="100" baseline="-250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      21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20          12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11</a:t>
                      </a:r>
                      <a:r>
                        <a:rPr lang="en-US" sz="1600" kern="100" baseline="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baseline="-250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9     5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D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DT_Addr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op2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Rn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31     26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25                                                0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B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BR_Addr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31   </a:t>
                      </a:r>
                      <a:r>
                        <a:rPr lang="en-US" sz="1600" kern="100" baseline="-250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     24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23                                   5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4     0</a:t>
                      </a:r>
                      <a:endParaRPr lang="zh-CN" sz="1600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CB</a:t>
                      </a:r>
                      <a:r>
                        <a:rPr lang="zh-CN" sz="1800" b="1" kern="100" dirty="0">
                          <a:effectLst/>
                          <a:latin typeface="Times New Roman"/>
                          <a:ea typeface="宋体"/>
                          <a:cs typeface="Times New Roman"/>
                        </a:rPr>
                        <a:t>型</a:t>
                      </a:r>
                    </a:p>
                  </a:txBody>
                  <a:tcPr marL="18000" marR="1800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FF3399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opcode</a:t>
                      </a:r>
                      <a:endParaRPr lang="zh-CN" sz="1800" b="1" kern="100" dirty="0">
                        <a:solidFill>
                          <a:srgbClr val="FF3399"/>
                        </a:solidFill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COND_BR </a:t>
                      </a: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Addr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b="1" kern="100" dirty="0">
                        <a:effectLst/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18000" marR="180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388" y="458112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指令格式的特征：    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(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了解指令功能后</a:t>
            </a:r>
            <a:r>
              <a:rPr lang="en-US" altLang="zh-CN" sz="1800" b="1" dirty="0">
                <a:solidFill>
                  <a:srgbClr val="990099"/>
                </a:solidFill>
                <a:latin typeface="宋体" pitchFamily="2" charset="-122"/>
              </a:rPr>
              <a:t>)</a:t>
            </a:r>
            <a:endParaRPr lang="zh-CN" altLang="en-US" sz="1800" b="1" dirty="0">
              <a:solidFill>
                <a:srgbClr val="990099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操作码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采用扩展编码，分开存放；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  </a:t>
            </a:r>
            <a:r>
              <a:rPr lang="zh-CN" altLang="en-US" b="1" dirty="0">
                <a:latin typeface="宋体" pitchFamily="2" charset="-122"/>
              </a:rPr>
              <a:t>地址码个数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≤</a:t>
            </a:r>
            <a:r>
              <a:rPr lang="en-US" altLang="zh-CN" sz="2000" b="1" dirty="0">
                <a:latin typeface="宋体" pitchFamily="2" charset="-122"/>
              </a:rPr>
              <a:t>3</a:t>
            </a:r>
            <a:r>
              <a:rPr lang="zh-CN" altLang="en-US" sz="2000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、</a:t>
            </a:r>
            <a:r>
              <a:rPr lang="zh-CN" altLang="en-US" b="1" dirty="0">
                <a:latin typeface="宋体" pitchFamily="2" charset="-122"/>
              </a:rPr>
              <a:t>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位置隐式表示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最右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地址码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寻址方式位</a:t>
            </a:r>
            <a:r>
              <a:rPr lang="zh-CN" altLang="en-US" b="1" u="sng" dirty="0">
                <a:latin typeface="宋体" pitchFamily="2" charset="-122"/>
              </a:rPr>
              <a:t>隐式</a:t>
            </a:r>
            <a:r>
              <a:rPr lang="zh-CN" altLang="en-US" b="1" dirty="0">
                <a:latin typeface="宋体" pitchFamily="2" charset="-122"/>
              </a:rPr>
              <a:t>表示，参数分开存放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40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3" y="350185"/>
            <a:ext cx="881208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5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、指令功能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类型有</a:t>
            </a:r>
            <a:r>
              <a:rPr lang="zh-CN" altLang="zh-CN" b="1" dirty="0"/>
              <a:t>数据处理、数据存取、分支、异常产生、系统寄存器</a:t>
            </a:r>
            <a:r>
              <a:rPr lang="zh-CN" altLang="en-US" b="1" dirty="0"/>
              <a:t>，共</a:t>
            </a:r>
            <a:r>
              <a:rPr lang="en-US" altLang="zh-CN" b="1" dirty="0"/>
              <a:t>1070</a:t>
            </a:r>
            <a:r>
              <a:rPr lang="zh-CN" altLang="en-US" b="1" dirty="0"/>
              <a:t>多条</a:t>
            </a:r>
            <a:endParaRPr lang="en-US" altLang="zh-CN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52400" y="1770489"/>
            <a:ext cx="8988896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指令功能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  <a:latin typeface="宋体" pitchFamily="2" charset="-122"/>
              </a:rPr>
              <a:t>数据处理类</a:t>
            </a:r>
            <a:r>
              <a:rPr lang="en-US" altLang="zh-CN" sz="24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400" b="1" dirty="0">
                <a:latin typeface="宋体" pitchFamily="2" charset="-122"/>
              </a:rPr>
              <a:t>定点运算、浮点运算、向量运算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数据存取类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常规、非特权、成对、互斥存取，获得</a:t>
            </a:r>
            <a:r>
              <a:rPr lang="en-US" altLang="zh-CN" b="1" dirty="0">
                <a:latin typeface="宋体" pitchFamily="2" charset="-122"/>
              </a:rPr>
              <a:t>/</a:t>
            </a:r>
            <a:r>
              <a:rPr lang="zh-CN" altLang="en-US" b="1" dirty="0">
                <a:latin typeface="宋体" pitchFamily="2" charset="-122"/>
              </a:rPr>
              <a:t>释放</a:t>
            </a:r>
            <a:endParaRPr lang="en-US" altLang="zh-CN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分支类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无条件转移，条件转移、比较转移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异常产生类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异常产生、异常返回、调试状态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系统寄存器类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系统寄存器赋值、系统操作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6" name="Text Box 141"/>
          <p:cNvSpPr txBox="1">
            <a:spLocks noChangeArrowheads="1"/>
          </p:cNvSpPr>
          <p:nvPr/>
        </p:nvSpPr>
        <p:spPr bwMode="auto">
          <a:xfrm>
            <a:off x="179512" y="4509120"/>
            <a:ext cx="881221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指令格式的使用： 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R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数据处理；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数据存取；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IM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赋值、系统寄存器</a:t>
            </a:r>
            <a:endParaRPr lang="en-US" altLang="zh-CN" b="1" dirty="0">
              <a:latin typeface="宋体" pitchFamily="2" charset="-122"/>
            </a:endParaRPr>
          </a:p>
          <a:p>
            <a:pPr marL="2684463" indent="-2684463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B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CB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型格式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分支类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38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47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512" y="397113"/>
            <a:ext cx="88120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*数据处理指令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(I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型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定点运算，浮点运算，向量运算</a:t>
            </a:r>
            <a:endParaRPr lang="en-US" altLang="zh-CN" b="1" dirty="0">
              <a:latin typeface="宋体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474365"/>
              </p:ext>
            </p:extLst>
          </p:nvPr>
        </p:nvGraphicFramePr>
        <p:xfrm>
          <a:off x="395536" y="908720"/>
          <a:ext cx="8496945" cy="4930856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(Rn)+ZExt(Imm12)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ADDI</a:t>
                      </a:r>
                      <a:r>
                        <a:rPr lang="en-US" altLang="zh-CN" sz="1800" b="1" kern="1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(Rn)+ZExt(Imm12)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SUBI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(Rn)-ZExt(Imm12)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SUBI</a:t>
                      </a:r>
                      <a:r>
                        <a:rPr lang="en-US" altLang="zh-CN" sz="1800" b="1" kern="1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(Rn)-ZExt(Imm12)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ANDI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(Rn)&amp;ZExt(Imm12)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ANDIS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(Rn)&amp;ZExt(Imm12)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</a:t>
                      </a:r>
                      <a:r>
                        <a:rPr lang="pt-BR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endParaRPr 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ORRI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(Rn)|ZExt(Imm12)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EORI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</a:t>
                      </a:r>
                      <a:r>
                        <a:rPr lang="pt-BR" alt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  <a:sym typeface="Symbol"/>
                        </a:rPr>
                        <a:t>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ZExt(Imm12)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Imm12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LSL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(Rn)&lt;&lt;</a:t>
                      </a:r>
                      <a:r>
                        <a:rPr lang="pt-BR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Immr=64-Imm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endParaRPr lang="en-US" altLang="zh-CN" sz="1800" b="1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Imms=63-Imm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Immr:Imms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22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LSR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(Rn)&gt;&gt;</a:t>
                      </a:r>
                      <a:r>
                        <a:rPr lang="pt-BR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Immr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，逻辑</a:t>
                      </a:r>
                      <a:r>
                        <a:rPr lang="zh-CN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右移</a:t>
                      </a: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Immr:111111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261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ASR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(Rn)&gt;&gt;</a:t>
                      </a:r>
                      <a:r>
                        <a:rPr lang="pt-BR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immr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算术右移</a:t>
                      </a: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Immr:111111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MOVZ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ZExt(Imm16)&lt;&lt;(hw*16)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hw=0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110</a:t>
                      </a:r>
                      <a:r>
                        <a:rPr lang="pt-BR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101:hw</a:t>
                      </a:r>
                      <a:endParaRPr 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Imm16</a:t>
                      </a:r>
                      <a:endParaRPr lang="zh-CN" alt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948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MOVK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((Rd)&amp;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(FFFF&lt;&lt;(hw*16)))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|(Imm16&lt;&lt;(hw*16))</a:t>
                      </a:r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b="1" dirty="0" err="1">
                          <a:latin typeface="宋体" pitchFamily="2" charset="-122"/>
                        </a:rPr>
                        <a:t>Imm</a:t>
                      </a:r>
                      <a:r>
                        <a:rPr lang="zh-CN" altLang="en-US" b="1" dirty="0">
                          <a:latin typeface="宋体" pitchFamily="2" charset="-122"/>
                        </a:rPr>
                        <a:t>嵌入</a:t>
                      </a:r>
                      <a:r>
                        <a:rPr lang="en-US" altLang="zh-CN" b="1" dirty="0">
                          <a:latin typeface="宋体" pitchFamily="2" charset="-122"/>
                        </a:rPr>
                        <a:t>Rd</a:t>
                      </a:r>
                      <a:endParaRPr lang="zh-CN" altLang="en-US" b="1" dirty="0">
                        <a:latin typeface="宋体" pitchFamily="2" charset="-122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</a:t>
                      </a:r>
                      <a:r>
                        <a:rPr lang="pt-BR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101:hw</a:t>
                      </a:r>
                      <a:endParaRPr 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800" b="0" kern="100" dirty="0"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Imm16</a:t>
                      </a:r>
                      <a:endParaRPr lang="zh-CN" alt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CN" altLang="zh-CN" sz="1800" b="0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sz="1800" b="0" kern="100" dirty="0">
                        <a:latin typeface="Times New Roman" pitchFamily="18" charset="0"/>
                        <a:ea typeface="宋体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44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48</a:t>
            </a:fld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83588"/>
              </p:ext>
            </p:extLst>
          </p:nvPr>
        </p:nvGraphicFramePr>
        <p:xfrm>
          <a:off x="395536" y="908720"/>
          <a:ext cx="8496944" cy="5256834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7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0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ADD</a:t>
                      </a:r>
                      <a:r>
                        <a:rPr lang="en-US" altLang="zh-CN" sz="1800" b="1" kern="1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(Rn)+(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 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(Rn)-(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1100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SUB</a:t>
                      </a:r>
                      <a:r>
                        <a:rPr lang="en-US" altLang="zh-CN" sz="1800" b="1" kern="1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(Rn)-(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SMULH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((Rn)*(Rm))</a:t>
                      </a:r>
                      <a:r>
                        <a:rPr lang="en-US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127</a:t>
                      </a:r>
                      <a:r>
                        <a:rPr lang="pt-BR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，有符号乘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011111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UMULH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((Rn)*(Rm))</a:t>
                      </a:r>
                      <a:r>
                        <a:rPr lang="en-US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127</a:t>
                      </a:r>
                      <a:r>
                        <a:rPr lang="pt-BR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1" kern="12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64</a:t>
                      </a:r>
                      <a:r>
                        <a:rPr lang="zh-CN" altLang="zh-CN" sz="18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，无符号乘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3619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011111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MUL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((Rn)*(Rm))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63</a:t>
                      </a:r>
                      <a:r>
                        <a:rPr lang="pt-BR" sz="1800" b="1" kern="100" baseline="-18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，乘法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011111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UDIV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(Rn)/(Rm)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，无符号除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000010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SDIV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(Rn)/(Rm)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，有符号除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000011</a:t>
                      </a:r>
                      <a:endParaRPr lang="zh-CN" sz="1800" b="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AND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Rd</a:t>
                      </a:r>
                      <a:r>
                        <a:rPr 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(Rn)&amp;(Rm)</a:t>
                      </a:r>
                      <a:endParaRPr lang="zh-CN" sz="1800" b="1" kern="100" baseline="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1000</a:t>
                      </a:r>
                      <a:r>
                        <a:rPr lang="pt-BR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000000</a:t>
                      </a:r>
                      <a:endParaRPr lang="zh-CN" sz="1800" b="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AND</a:t>
                      </a:r>
                      <a:r>
                        <a:rPr lang="en-US" altLang="zh-CN" sz="1800" b="1" kern="1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endParaRPr lang="zh-CN" sz="1800" b="1" kern="100" dirty="0"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pt-BR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Rd,</a:t>
                      </a:r>
                      <a:r>
                        <a:rPr lang="pt-BR" altLang="zh-CN" sz="1800" b="1" kern="1200" baseline="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r>
                        <a:rPr lang="pt-BR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←</a:t>
                      </a:r>
                      <a:r>
                        <a:rPr lang="pt-BR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(Rn)</a:t>
                      </a: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</a:t>
                      </a:r>
                      <a:r>
                        <a:rPr lang="pt-BR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Rm</a:t>
                      </a:r>
                      <a:r>
                        <a:rPr lang="pt-BR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zh-CN" altLang="zh-CN" sz="1800" b="1" kern="10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1110</a:t>
                      </a:r>
                      <a:r>
                        <a:rPr lang="pt-BR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kern="100" dirty="0">
                          <a:effectLst/>
                          <a:latin typeface="宋体"/>
                          <a:ea typeface="+mn-ea"/>
                          <a:cs typeface="Times New Roman"/>
                        </a:rPr>
                        <a:t>000000</a:t>
                      </a:r>
                      <a:endParaRPr lang="zh-CN" altLang="zh-CN" sz="1800" b="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ORR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  </a:t>
                      </a:r>
                      <a:r>
                        <a:rPr lang="pt-BR" alt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Rd</a:t>
                      </a:r>
                      <a:r>
                        <a:rPr lang="zh-CN" alt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alt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</a:t>
                      </a:r>
                      <a:r>
                        <a:rPr lang="en-US" alt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|</a:t>
                      </a:r>
                      <a:r>
                        <a:rPr lang="pt-BR" alt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</a:t>
                      </a:r>
                      <a:endParaRPr lang="zh-CN" altLang="zh-CN" sz="1800" b="1" kern="100" baseline="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kern="100" dirty="0">
                          <a:effectLst/>
                          <a:latin typeface="宋体"/>
                          <a:ea typeface="+mn-ea"/>
                          <a:cs typeface="Times New Roman"/>
                        </a:rPr>
                        <a:t>000000</a:t>
                      </a:r>
                      <a:endParaRPr lang="zh-CN" altLang="zh-CN" sz="1800" b="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EOR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Rd</a:t>
                      </a:r>
                      <a:r>
                        <a:rPr lang="zh-CN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</a:t>
                      </a:r>
                      <a:r>
                        <a:rPr lang="pt-BR" altLang="zh-CN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  <a:sym typeface="Symbol"/>
                        </a:rPr>
                        <a:t></a:t>
                      </a:r>
                      <a:r>
                        <a:rPr lang="pt-BR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</a:t>
                      </a:r>
                      <a:endParaRPr lang="zh-CN" alt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6195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0" kern="100" dirty="0">
                          <a:effectLst/>
                          <a:latin typeface="宋体"/>
                          <a:ea typeface="+mn-ea"/>
                          <a:cs typeface="Times New Roman"/>
                        </a:rPr>
                        <a:t>000000</a:t>
                      </a:r>
                      <a:endParaRPr lang="zh-CN" altLang="zh-CN" sz="1800" b="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LSLV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(Rn)&lt;&lt;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，逻辑左移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001000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LSRV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(Rn)&gt;&gt;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，逻辑右移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001001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ASRV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(Rn)&gt;&gt;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A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，算术右移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001010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9367">
                <a:tc gridSpan="7">
                  <a:txBody>
                    <a:bodyPr/>
                    <a:lstStyle/>
                    <a:p>
                      <a:pPr algn="l"/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alt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注：</a:t>
                      </a:r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UDIV/SDIV</a:t>
                      </a:r>
                      <a:r>
                        <a:rPr lang="zh-CN" alt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中，</a:t>
                      </a:r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(Rm)=0</a:t>
                      </a:r>
                      <a:r>
                        <a:rPr lang="zh-CN" alt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时，</a:t>
                      </a:r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Rd=0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2400" y="404414"/>
            <a:ext cx="88840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数据处理指令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(R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型</a:t>
            </a: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r>
              <a:rPr lang="zh-CN" altLang="en-US" b="1" dirty="0">
                <a:latin typeface="宋体" pitchFamily="2" charset="-122"/>
              </a:rPr>
              <a:t>定点运算，浮点运算，向量运算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2921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49</a:t>
            </a:fld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3682"/>
              </p:ext>
            </p:extLst>
          </p:nvPr>
        </p:nvGraphicFramePr>
        <p:xfrm>
          <a:off x="395536" y="980728"/>
          <a:ext cx="8496944" cy="4005025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</a:t>
                      </a:r>
                      <a:r>
                        <a:rPr lang="pt-BR" sz="1800" b="1" kern="1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endParaRPr lang="zh-CN" sz="1800" b="1" kern="100" dirty="0"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Mem[(Rn),64]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0010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11111011111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</a:t>
                      </a:r>
                      <a:r>
                        <a:rPr lang="pt-BR" sz="1800" b="1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XR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Mem[(Rn),64]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r>
                        <a:rPr lang="zh-CN" alt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Rs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(WrOK)?1:0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1100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Rs:011111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</a:t>
                      </a:r>
                      <a:r>
                        <a:rPr lang="pt-BR" sz="1800" b="1" kern="1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UR</a:t>
                      </a:r>
                      <a:endParaRPr lang="zh-CN" sz="1800" b="1" kern="100" dirty="0">
                        <a:solidFill>
                          <a:srgbClr val="990099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Mem[(Rn)+SExt(Imm9),64]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1111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0010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LDURB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ZExt(Mem[(Rn)+SExt(Imm9), 8])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0010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LDURH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ZExt(Mem[(Rn)+SExt(Imm9),16])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0111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0010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LDUR</a:t>
                      </a:r>
                      <a:r>
                        <a:rPr lang="pt-BR" sz="1800" b="1" kern="100" dirty="0"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W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Rt</a:t>
                      </a:r>
                      <a:r>
                        <a:rPr lang="zh-CN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SExt(Mem[(Rn)+SExt(Imm9),32])</a:t>
                      </a:r>
                      <a:endParaRPr lang="zh-CN" sz="1800" b="1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1011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STUR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Mem[(Rn)+SExt(Imm9),64]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1111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STURB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 8]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r>
                        <a:rPr lang="pt-BR" sz="1800" b="1" kern="100" baseline="-180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800" b="1" kern="100" baseline="-180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STURH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Mem[(Rn)+SExt(Imm9),16]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15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0111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2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STURW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Mem[(Rn)+SExt(Imm9),32]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(Rt)</a:t>
                      </a:r>
                      <a:r>
                        <a:rPr lang="pt-BR" sz="1800" b="1" kern="100" baseline="-180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sz="1800" b="1" kern="100" baseline="-180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800" b="1" kern="100" baseline="-180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1011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宋体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0000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宋体"/>
                          <a:ea typeface="宋体"/>
                          <a:cs typeface="Times New Roman"/>
                        </a:rPr>
                        <a:t>Imm9</a:t>
                      </a:r>
                      <a:endParaRPr lang="zh-CN" sz="1800" kern="1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00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宋体"/>
                          <a:ea typeface="宋体"/>
                          <a:cs typeface="Times New Roman"/>
                        </a:rPr>
                        <a:t>Rt</a:t>
                      </a:r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27">
                <a:tc gridSpan="7">
                  <a:txBody>
                    <a:bodyPr/>
                    <a:lstStyle/>
                    <a:p>
                      <a:pPr algn="l"/>
                      <a:r>
                        <a:rPr lang="zh-CN" alt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注：</a:t>
                      </a:r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Mem[</a:t>
                      </a:r>
                      <a:r>
                        <a:rPr lang="en-US" altLang="zh-CN" sz="1800" b="1" kern="100" dirty="0" err="1">
                          <a:effectLst/>
                          <a:latin typeface="+mn-ea"/>
                          <a:ea typeface="+mn-ea"/>
                          <a:cs typeface="Times New Roman"/>
                        </a:rPr>
                        <a:t>x,y</a:t>
                      </a:r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]—</a:t>
                      </a:r>
                      <a:r>
                        <a:rPr lang="zh-CN" alt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从</a:t>
                      </a:r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r>
                        <a:rPr lang="zh-CN" alt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单元起访问</a:t>
                      </a:r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y</a:t>
                      </a:r>
                      <a:r>
                        <a:rPr lang="zh-CN" alt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位数据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79512" y="455176"/>
            <a:ext cx="88840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数据存取指令：</a:t>
            </a:r>
            <a:r>
              <a:rPr lang="zh-CN" altLang="en-US" sz="2400" b="1" dirty="0">
                <a:latin typeface="宋体" pitchFamily="2" charset="-122"/>
              </a:rPr>
              <a:t>互斥存取、常规存取</a:t>
            </a:r>
            <a:r>
              <a:rPr lang="zh-CN" altLang="en-US" b="1" dirty="0">
                <a:latin typeface="宋体" pitchFamily="2" charset="-122"/>
              </a:rPr>
              <a:t>等</a:t>
            </a:r>
            <a:endParaRPr lang="en-US" altLang="zh-CN" sz="24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28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5663-D41A-4FE3-9FD7-08CE1184A783}" type="slidenum">
              <a:rPr lang="en-US" altLang="zh-CN"/>
              <a:pPr/>
              <a:t>5</a:t>
            </a:fld>
            <a:endParaRPr lang="en-US" altLang="zh-CN" dirty="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79388" y="357736"/>
            <a:ext cx="9073132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7200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、指令的操作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</a:t>
            </a:r>
            <a:r>
              <a:rPr lang="en-US" altLang="zh-CN" dirty="0" err="1">
                <a:solidFill>
                  <a:srgbClr val="FF3399"/>
                </a:solidFill>
                <a:latin typeface="+mn-lt"/>
              </a:rPr>
              <a:t>Operation</a:t>
            </a:r>
            <a:r>
              <a:rPr lang="en-US" altLang="zh-CN" b="1" dirty="0" err="1">
                <a:solidFill>
                  <a:srgbClr val="FF3399"/>
                </a:solidFill>
                <a:latin typeface="宋体" pitchFamily="2" charset="-122"/>
              </a:rPr>
              <a:t>,OP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)</a:t>
            </a:r>
            <a:endParaRPr lang="zh-CN" altLang="en-US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ea typeface="+mn-ea"/>
              </a:rPr>
              <a:t>常见指令类型：</a:t>
            </a:r>
            <a:r>
              <a:rPr lang="zh-CN" altLang="en-US" b="1" dirty="0">
                <a:latin typeface="+mn-ea"/>
                <a:ea typeface="+mn-ea"/>
              </a:rPr>
              <a:t>数据传送、算逻运算、转移控制等   </a:t>
            </a:r>
            <a:r>
              <a:rPr lang="zh-CN" altLang="en-US" sz="1600" b="1" dirty="0">
                <a:latin typeface="+mn-ea"/>
                <a:ea typeface="+mn-ea"/>
              </a:rPr>
              <a:t>←频率较高</a:t>
            </a:r>
            <a:endParaRPr lang="zh-CN" altLang="en-US" b="1" dirty="0">
              <a:latin typeface="+mn-ea"/>
              <a:ea typeface="+mn-ea"/>
            </a:endParaRP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467544" y="1340768"/>
            <a:ext cx="8568952" cy="3024336"/>
          </a:xfrm>
          <a:prstGeom prst="rect">
            <a:avLst/>
          </a:prstGeom>
          <a:noFill/>
          <a:ln w="15875">
            <a:solidFill>
              <a:srgbClr val="FF3399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 anchor="ctr" anchorCtr="0">
            <a:no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指令功能的描述约定：</a:t>
            </a:r>
            <a:r>
              <a:rPr lang="en-US" altLang="zh-CN" sz="2000" b="1" dirty="0">
                <a:solidFill>
                  <a:srgbClr val="FF3399"/>
                </a:solidFill>
                <a:latin typeface="宋体" pitchFamily="2" charset="-122"/>
              </a:rPr>
              <a:t>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借鉴</a:t>
            </a:r>
            <a:r>
              <a:rPr lang="en-US" altLang="zh-CN" sz="1800" b="1" dirty="0">
                <a:latin typeface="宋体" pitchFamily="2" charset="-122"/>
              </a:rPr>
              <a:t>Intel</a:t>
            </a:r>
            <a:r>
              <a:rPr lang="zh-CN" altLang="en-US" sz="1800" b="1" dirty="0">
                <a:latin typeface="宋体" pitchFamily="2" charset="-122"/>
              </a:rPr>
              <a:t>的表示方法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 指令功能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目的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OPD</a:t>
            </a:r>
            <a:r>
              <a:rPr lang="zh-CN" altLang="en-US" sz="2000" b="1" dirty="0">
                <a:solidFill>
                  <a:srgbClr val="FF3399"/>
                </a:solidFill>
                <a:latin typeface="+mn-ea"/>
              </a:rPr>
              <a:t>←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</a:rPr>
              <a:t>OPD1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FF3399"/>
                </a:solidFill>
                <a:latin typeface="+mn-ea"/>
              </a:rPr>
              <a:t>OP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</a:rPr>
              <a:t> </a:t>
            </a:r>
            <a:r>
              <a:rPr lang="zh-CN" altLang="en-US" sz="2000" b="1" dirty="0">
                <a:solidFill>
                  <a:srgbClr val="990099"/>
                </a:solidFill>
                <a:latin typeface="+mn-ea"/>
              </a:rPr>
              <a:t>源</a:t>
            </a:r>
            <a:r>
              <a:rPr lang="en-US" altLang="zh-CN" sz="2000" b="1" dirty="0">
                <a:solidFill>
                  <a:srgbClr val="990099"/>
                </a:solidFill>
                <a:latin typeface="+mn-ea"/>
              </a:rPr>
              <a:t>OPD2</a:t>
            </a:r>
            <a:r>
              <a:rPr lang="zh-CN" altLang="en-US" sz="2000" b="1" dirty="0">
                <a:latin typeface="+mn-ea"/>
              </a:rPr>
              <a:t>”表示，</a:t>
            </a:r>
            <a:endParaRPr lang="en-US" altLang="zh-CN" sz="2000" b="1" dirty="0">
              <a:latin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2000" b="1" dirty="0">
                <a:latin typeface="+mn-ea"/>
              </a:rPr>
              <a:t>             </a:t>
            </a:r>
            <a:r>
              <a:rPr lang="zh-CN" altLang="en-US" sz="2000" b="1" u="sng" spc="-150" dirty="0">
                <a:latin typeface="宋体" pitchFamily="2" charset="-122"/>
              </a:rPr>
              <a:t>源</a:t>
            </a:r>
            <a:r>
              <a:rPr lang="en-US" altLang="zh-CN" sz="2000" b="1" u="sng" spc="-150" dirty="0">
                <a:latin typeface="宋体" pitchFamily="2" charset="-122"/>
              </a:rPr>
              <a:t>OPD</a:t>
            </a:r>
            <a:r>
              <a:rPr lang="zh-CN" altLang="en-US" sz="2000" b="1" spc="-150" dirty="0">
                <a:latin typeface="宋体" pitchFamily="2" charset="-122"/>
              </a:rPr>
              <a:t>用“</a:t>
            </a:r>
            <a:r>
              <a:rPr lang="zh-CN" altLang="en-US" sz="2000" b="1" spc="-150" dirty="0">
                <a:solidFill>
                  <a:srgbClr val="990099"/>
                </a:solidFill>
                <a:latin typeface="宋体" pitchFamily="2" charset="-122"/>
              </a:rPr>
              <a:t>存放部件的内容</a:t>
            </a:r>
            <a:r>
              <a:rPr lang="zh-CN" altLang="en-US" sz="2000" b="1" spc="-150" dirty="0">
                <a:latin typeface="宋体" pitchFamily="2" charset="-122"/>
              </a:rPr>
              <a:t>”表示，</a:t>
            </a:r>
            <a:r>
              <a:rPr lang="zh-CN" altLang="en-US" sz="2000" b="1" u="sng" spc="-150" dirty="0">
                <a:latin typeface="宋体" pitchFamily="2" charset="-122"/>
              </a:rPr>
              <a:t>目的</a:t>
            </a:r>
            <a:r>
              <a:rPr lang="en-US" altLang="zh-CN" sz="2000" b="1" u="sng" spc="-150" dirty="0">
                <a:latin typeface="宋体" pitchFamily="2" charset="-122"/>
              </a:rPr>
              <a:t>OPD</a:t>
            </a:r>
            <a:r>
              <a:rPr lang="zh-CN" altLang="en-US" sz="2000" b="1" spc="-150" dirty="0">
                <a:latin typeface="宋体" pitchFamily="2" charset="-122"/>
              </a:rPr>
              <a:t>用“</a:t>
            </a:r>
            <a:r>
              <a:rPr lang="zh-CN" altLang="en-US" sz="2000" b="1" spc="-150" dirty="0">
                <a:solidFill>
                  <a:srgbClr val="990099"/>
                </a:solidFill>
                <a:latin typeface="宋体" pitchFamily="2" charset="-122"/>
              </a:rPr>
              <a:t>存放部件</a:t>
            </a:r>
            <a:r>
              <a:rPr lang="zh-CN" altLang="en-US" sz="2000" b="1" spc="-150" dirty="0">
                <a:latin typeface="宋体" pitchFamily="2" charset="-122"/>
              </a:rPr>
              <a:t>”表示</a:t>
            </a:r>
            <a:endParaRPr lang="en-US" altLang="zh-CN" sz="2000" b="1" spc="-150" dirty="0">
              <a:latin typeface="宋体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000" b="1" dirty="0">
                <a:latin typeface="宋体" pitchFamily="2" charset="-122"/>
              </a:rPr>
              <a:t>             </a:t>
            </a:r>
            <a:r>
              <a:rPr lang="en-US" altLang="zh-CN" sz="2000" b="1" u="sng" dirty="0">
                <a:latin typeface="宋体" pitchFamily="2" charset="-122"/>
              </a:rPr>
              <a:t>OP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C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语言运算符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  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寄 存 器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u="sng" dirty="0">
                <a:latin typeface="宋体" pitchFamily="2" charset="-122"/>
              </a:rPr>
              <a:t>第</a:t>
            </a:r>
            <a:r>
              <a:rPr lang="en-US" altLang="zh-CN" sz="2000" b="1" u="sng" dirty="0">
                <a:latin typeface="宋体" pitchFamily="2" charset="-122"/>
              </a:rPr>
              <a:t>a</a:t>
            </a:r>
            <a:r>
              <a:rPr lang="zh-CN" altLang="en-US" sz="2000" b="1" u="sng" dirty="0">
                <a:latin typeface="宋体" pitchFamily="2" charset="-122"/>
              </a:rPr>
              <a:t>个寄存器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Ra</a:t>
            </a:r>
            <a:r>
              <a:rPr lang="zh-CN" altLang="en-US" sz="2000" b="1" dirty="0">
                <a:latin typeface="宋体" pitchFamily="2" charset="-122"/>
              </a:rPr>
              <a:t>”表示，</a:t>
            </a:r>
            <a:r>
              <a:rPr lang="zh-CN" altLang="en-US" sz="2000" b="1" u="sng" dirty="0">
                <a:latin typeface="宋体" pitchFamily="2" charset="-122"/>
              </a:rPr>
              <a:t>其内容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(Ra)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 存储单元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u="sng" dirty="0">
                <a:latin typeface="宋体" pitchFamily="2" charset="-122"/>
              </a:rPr>
              <a:t>第</a:t>
            </a:r>
            <a:r>
              <a:rPr lang="en-US" altLang="zh-CN" sz="2000" b="1" u="sng" dirty="0">
                <a:latin typeface="宋体" pitchFamily="2" charset="-122"/>
              </a:rPr>
              <a:t>b</a:t>
            </a:r>
            <a:r>
              <a:rPr lang="zh-CN" altLang="en-US" sz="2000" b="1" u="sng" dirty="0">
                <a:latin typeface="宋体" pitchFamily="2" charset="-122"/>
              </a:rPr>
              <a:t>个存储单元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000" b="1" dirty="0">
                <a:latin typeface="宋体" pitchFamily="2" charset="-122"/>
              </a:rPr>
              <a:t>”表示，</a:t>
            </a:r>
            <a:r>
              <a:rPr lang="zh-CN" altLang="en-US" sz="2000" b="1" u="sng" dirty="0">
                <a:latin typeface="宋体" pitchFamily="2" charset="-122"/>
              </a:rPr>
              <a:t>其内容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M[b]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 外部设备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暂不讨论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第</a:t>
            </a:r>
            <a:r>
              <a:rPr lang="en-US" altLang="zh-CN" sz="1800" b="1" dirty="0">
                <a:latin typeface="宋体" pitchFamily="2" charset="-122"/>
              </a:rPr>
              <a:t>7</a:t>
            </a:r>
            <a:r>
              <a:rPr lang="zh-CN" altLang="en-US" sz="1800" b="1" dirty="0">
                <a:latin typeface="宋体" pitchFamily="2" charset="-122"/>
              </a:rPr>
              <a:t>章讨论</a:t>
            </a:r>
            <a:r>
              <a:rPr lang="en-US" altLang="zh-CN" sz="1800" b="1" dirty="0">
                <a:latin typeface="宋体" pitchFamily="2" charset="-122"/>
              </a:rPr>
              <a:t>)</a:t>
            </a:r>
          </a:p>
          <a:p>
            <a:pPr>
              <a:lnSpc>
                <a:spcPct val="114000"/>
              </a:lnSpc>
              <a:spcBef>
                <a:spcPts val="3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   指令寄存器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000" b="1" dirty="0">
                <a:latin typeface="宋体" pitchFamily="2" charset="-122"/>
              </a:rPr>
              <a:t>所存放的</a:t>
            </a:r>
            <a:r>
              <a:rPr lang="en-US" altLang="zh-CN" sz="2000" b="1" dirty="0">
                <a:latin typeface="宋体" pitchFamily="2" charset="-122"/>
              </a:rPr>
              <a:t>OPD(</a:t>
            </a:r>
            <a:r>
              <a:rPr lang="zh-CN" altLang="en-US" sz="2000" b="1" dirty="0">
                <a:latin typeface="宋体" pitchFamily="2" charset="-122"/>
              </a:rPr>
              <a:t>为常数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用“</a:t>
            </a: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真值</a:t>
            </a:r>
            <a:r>
              <a:rPr lang="zh-CN" altLang="en-US" sz="2000" b="1" dirty="0">
                <a:latin typeface="宋体" pitchFamily="2" charset="-122"/>
              </a:rPr>
              <a:t>”表示</a:t>
            </a:r>
            <a:endParaRPr lang="en-US" altLang="zh-CN" sz="1800" b="1" dirty="0">
              <a:latin typeface="宋体" pitchFamily="2" charset="-122"/>
            </a:endParaRPr>
          </a:p>
        </p:txBody>
      </p:sp>
      <p:sp>
        <p:nvSpPr>
          <p:cNvPr id="205839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9388" y="4437112"/>
            <a:ext cx="324048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例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en-US" altLang="zh-CN" sz="2200" b="1" dirty="0">
                <a:latin typeface="宋体" pitchFamily="2" charset="-122"/>
              </a:rPr>
              <a:t>R0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(R1)</a:t>
            </a:r>
            <a:r>
              <a:rPr lang="zh-CN" altLang="en-US" sz="2200" b="1" dirty="0">
                <a:latin typeface="宋体" pitchFamily="2" charset="-122"/>
              </a:rPr>
              <a:t>        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R0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M[0100H]</a:t>
            </a:r>
            <a:r>
              <a:rPr lang="zh-CN" altLang="en-US" sz="2200" b="1" dirty="0">
                <a:latin typeface="宋体" pitchFamily="2" charset="-122"/>
              </a:rPr>
              <a:t>    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M[0100H]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(R2) </a:t>
            </a:r>
            <a:r>
              <a:rPr lang="zh-CN" altLang="en-US" sz="2200" b="1" dirty="0">
                <a:latin typeface="宋体" pitchFamily="2" charset="-122"/>
              </a:rPr>
              <a:t> </a:t>
            </a:r>
            <a:endParaRPr lang="en-US" altLang="zh-CN" sz="2200" b="1" dirty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 R0</a:t>
            </a:r>
            <a:r>
              <a:rPr lang="en-US" altLang="zh-CN" sz="2200" b="1" dirty="0">
                <a:solidFill>
                  <a:srgbClr val="FF3399"/>
                </a:solidFill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(R2)</a:t>
            </a:r>
            <a:r>
              <a:rPr lang="zh-CN" altLang="en-US" sz="2200" b="1" dirty="0">
                <a:solidFill>
                  <a:srgbClr val="FF3399"/>
                </a:solidFill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6</a:t>
            </a: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    </a:t>
            </a:r>
            <a:endParaRPr lang="en-US" altLang="zh-CN" sz="2000" b="1" spc="-100" dirty="0">
              <a:latin typeface="宋体" pitchFamily="2" charset="-122"/>
            </a:endParaRPr>
          </a:p>
        </p:txBody>
      </p:sp>
      <p:sp>
        <p:nvSpPr>
          <p:cNvPr id="12" name="AutoShape 1041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3059832" y="4437112"/>
            <a:ext cx="583277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en-US" altLang="zh-CN" sz="20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dirty="0">
                <a:latin typeface="宋体" pitchFamily="2" charset="-122"/>
              </a:rPr>
              <a:t>的内容</a:t>
            </a:r>
            <a:r>
              <a:rPr lang="zh-CN" altLang="en-US" sz="20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dirty="0">
                <a:latin typeface="宋体" pitchFamily="2" charset="-122"/>
              </a:rPr>
              <a:t>到</a:t>
            </a:r>
            <a:r>
              <a:rPr lang="en-US" altLang="zh-CN" sz="20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2000" b="1" dirty="0">
                <a:solidFill>
                  <a:srgbClr val="CC3300"/>
                </a:solidFill>
              </a:rPr>
              <a:t> </a:t>
            </a:r>
            <a:r>
              <a:rPr lang="zh-CN" altLang="en-US" sz="20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20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 marL="4933950" indent="-4933950">
              <a:lnSpc>
                <a:spcPct val="125000"/>
              </a:lnSpc>
            </a:pPr>
            <a:r>
              <a:rPr lang="en-US" altLang="zh-CN" sz="2200" b="1" spc="-100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en-US" altLang="zh-CN" sz="2000" b="1" spc="-100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2000" b="1" spc="-100" dirty="0">
                <a:solidFill>
                  <a:srgbClr val="CC3300"/>
                </a:solidFill>
              </a:rPr>
              <a:t> </a:t>
            </a:r>
            <a:r>
              <a:rPr lang="en-US" altLang="zh-CN" sz="2000" b="1" spc="-100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spc="-100" dirty="0">
                <a:latin typeface="宋体" pitchFamily="2" charset="-122"/>
              </a:rPr>
              <a:t>的内容与</a:t>
            </a:r>
            <a:r>
              <a:rPr lang="en-US" altLang="zh-CN" sz="2000" b="1" spc="-100" dirty="0">
                <a:solidFill>
                  <a:srgbClr val="990099"/>
                </a:solidFill>
                <a:latin typeface="宋体" pitchFamily="2" charset="-122"/>
              </a:rPr>
              <a:t>IR</a:t>
            </a:r>
            <a:r>
              <a:rPr lang="zh-CN" altLang="en-US" sz="2000" b="1" spc="-100" dirty="0">
                <a:solidFill>
                  <a:srgbClr val="990099"/>
                </a:solidFill>
                <a:latin typeface="宋体" pitchFamily="2" charset="-122"/>
              </a:rPr>
              <a:t>中常数</a:t>
            </a:r>
            <a:r>
              <a:rPr lang="en-US" altLang="zh-CN" sz="2000" b="1" spc="-100" dirty="0">
                <a:solidFill>
                  <a:srgbClr val="990099"/>
                </a:solidFill>
                <a:latin typeface="宋体" pitchFamily="2" charset="-122"/>
              </a:rPr>
              <a:t>6</a:t>
            </a:r>
            <a:r>
              <a:rPr lang="zh-CN" altLang="en-US" sz="2000" b="1" spc="-100" dirty="0">
                <a:solidFill>
                  <a:srgbClr val="FF3399"/>
                </a:solidFill>
                <a:latin typeface="宋体" pitchFamily="2" charset="-122"/>
              </a:rPr>
              <a:t>相加</a:t>
            </a:r>
            <a:r>
              <a:rPr lang="zh-CN" altLang="en-US" sz="2000" b="1" spc="-100" dirty="0">
                <a:latin typeface="宋体" pitchFamily="2" charset="-122"/>
              </a:rPr>
              <a:t>、结果</a:t>
            </a:r>
            <a:r>
              <a:rPr lang="zh-CN" altLang="en-US" sz="2000" b="1" spc="-100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2000" b="1" spc="-100" dirty="0">
                <a:latin typeface="宋体" pitchFamily="2" charset="-122"/>
              </a:rPr>
              <a:t>到</a:t>
            </a:r>
            <a:r>
              <a:rPr lang="en-US" altLang="zh-CN" sz="2000" b="1" spc="-100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2000" b="1" spc="-100" dirty="0">
                <a:solidFill>
                  <a:srgbClr val="CC3300"/>
                </a:solidFill>
              </a:rPr>
              <a:t> </a:t>
            </a:r>
            <a:r>
              <a:rPr lang="en-US" altLang="zh-CN" sz="2000" b="1" spc="-100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2000" b="1" spc="-100" dirty="0">
                <a:latin typeface="宋体" pitchFamily="2" charset="-122"/>
              </a:rPr>
              <a:t>中</a:t>
            </a:r>
            <a:endParaRPr lang="en-US" altLang="zh-CN" sz="2000" b="1" spc="-100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5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5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5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5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50</a:t>
            </a:fld>
            <a:endParaRPr lang="en-US" altLang="zh-CN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86104"/>
              </p:ext>
            </p:extLst>
          </p:nvPr>
        </p:nvGraphicFramePr>
        <p:xfrm>
          <a:off x="395536" y="836712"/>
          <a:ext cx="8568951" cy="3724586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63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B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(PC)+SExt(Imm26:</a:t>
                      </a:r>
                      <a:r>
                        <a:rPr lang="en-US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000</a:t>
                      </a:r>
                      <a:r>
                        <a:rPr lang="pt-BR" altLang="zh-CN" sz="1800" b="1" kern="100" baseline="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endParaRPr lang="zh-CN" altLang="en-US" sz="1800" b="1" kern="100" baseline="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120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Imm26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BL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R30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(PC)+4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，</a:t>
                      </a:r>
                      <a:r>
                        <a:rPr lang="en-US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</a:p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(PC)+SExt(Imm26:00)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altLang="zh-CN" sz="180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r>
                        <a:rPr lang="pt-BR" altLang="zh-CN" sz="1800" b="1" kern="100" baseline="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endParaRPr lang="zh-CN" altLang="en-US" sz="1800" b="1" kern="100" baseline="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120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Imm26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BR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>
                        <a:alpha val="8000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110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11111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00000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CBZ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if ((Rt)=0) </a:t>
                      </a:r>
                    </a:p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(PC)+SExt(Imm19:00)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</a:t>
                      </a:r>
                      <a:r>
                        <a:rPr lang="pt-BR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6120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Imm19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b="0" kern="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CBNZ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if ((Rt)</a:t>
                      </a:r>
                      <a:r>
                        <a:rPr lang="pt-BR" sz="1800" b="1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≠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0) </a:t>
                      </a:r>
                    </a:p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(PC)+SExt(Imm19:00)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101</a:t>
                      </a:r>
                      <a:r>
                        <a:rPr lang="pt-BR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6120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Imm19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t</a:t>
                      </a:r>
                      <a:endParaRPr lang="zh-CN" alt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B.cond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if (Hold(cond)) </a:t>
                      </a:r>
                    </a:p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PC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(PC)+SExt(Imm19:00)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010</a:t>
                      </a:r>
                      <a:r>
                        <a:rPr lang="pt-BR" altLang="zh-CN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00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6120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Imm19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0:cond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697">
                <a:tc gridSpan="9">
                  <a:txBody>
                    <a:bodyPr/>
                    <a:lstStyle/>
                    <a:p>
                      <a:pPr algn="l"/>
                      <a:r>
                        <a:rPr lang="zh-CN" altLang="en-US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注：</a:t>
                      </a:r>
                      <a:r>
                        <a:rPr lang="pt-BR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cond[3</a:t>
                      </a:r>
                      <a:r>
                        <a:rPr lang="pt-BR" altLang="zh-CN" sz="18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pt-BR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1]</a:t>
                      </a:r>
                      <a:r>
                        <a:rPr lang="zh-CN" altLang="en-US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＝</a:t>
                      </a:r>
                      <a:r>
                        <a:rPr lang="en-US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pt-BR" altLang="zh-CN" sz="1800" b="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en-US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r>
                        <a:rPr lang="zh-CN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表示</a:t>
                      </a:r>
                      <a:r>
                        <a:rPr lang="zh-CN" altLang="en-US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条件为</a:t>
                      </a:r>
                      <a:r>
                        <a:rPr lang="pt-BR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Z</a:t>
                      </a:r>
                      <a:r>
                        <a:rPr lang="en-US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pt-BR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C/N/V/C·Z#/N=V/N=V·Z#/1</a:t>
                      </a:r>
                      <a:endParaRPr lang="zh-CN" altLang="zh-CN" sz="1800" b="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pt-BR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cond[0]</a:t>
                      </a:r>
                      <a:r>
                        <a:rPr lang="zh-CN" altLang="en-US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＝</a:t>
                      </a:r>
                      <a:r>
                        <a:rPr lang="pt-BR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0/1</a:t>
                      </a:r>
                      <a:r>
                        <a:rPr lang="zh-CN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表示</a:t>
                      </a:r>
                      <a:r>
                        <a:rPr lang="en-US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NZCV</a:t>
                      </a:r>
                      <a:r>
                        <a:rPr lang="zh-CN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是</a:t>
                      </a:r>
                      <a:r>
                        <a:rPr lang="pt-BR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zh-CN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否满足条件时</a:t>
                      </a:r>
                      <a:r>
                        <a:rPr lang="pt-BR" altLang="zh-CN" sz="1800" b="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Hold=1</a:t>
                      </a:r>
                      <a:endParaRPr lang="zh-CN" altLang="zh-CN" sz="1800" b="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CN" alt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52400" y="332656"/>
            <a:ext cx="88840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rgbClr val="C00000"/>
                </a:solidFill>
                <a:latin typeface="宋体" pitchFamily="2" charset="-122"/>
              </a:rPr>
              <a:t> *</a:t>
            </a:r>
            <a:r>
              <a:rPr lang="zh-CN" altLang="en-US" sz="2400" b="1" dirty="0">
                <a:solidFill>
                  <a:srgbClr val="C00000"/>
                </a:solidFill>
                <a:latin typeface="宋体" pitchFamily="2" charset="-122"/>
              </a:rPr>
              <a:t>分支指令：</a:t>
            </a:r>
            <a:r>
              <a:rPr lang="zh-CN" altLang="en-US" sz="2400" b="1" spc="-70" dirty="0">
                <a:latin typeface="宋体" pitchFamily="2" charset="-122"/>
              </a:rPr>
              <a:t>条件转移，跳转、调用、返回</a:t>
            </a:r>
            <a:endParaRPr lang="en-US" altLang="zh-CN" sz="2400" b="1" spc="-70" dirty="0">
              <a:latin typeface="宋体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18271"/>
              </p:ext>
            </p:extLst>
          </p:nvPr>
        </p:nvGraphicFramePr>
        <p:xfrm>
          <a:off x="395536" y="4655751"/>
          <a:ext cx="8568951" cy="2013609"/>
        </p:xfrm>
        <a:graphic>
          <a:graphicData uri="http://schemas.openxmlformats.org/drawingml/2006/table">
            <a:tbl>
              <a:tblPr/>
              <a:tblGrid>
                <a:gridCol w="792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63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75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marL="31461" marR="3146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功能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zh-CN" altLang="en-US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数据处理</a:t>
                      </a:r>
                      <a:r>
                        <a:rPr lang="en-US" altLang="zh-CN" sz="1800" b="1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altLang="en-US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指令格式</a:t>
                      </a: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(R</a:t>
                      </a:r>
                      <a:r>
                        <a:rPr lang="zh-CN" altLang="en-US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型</a:t>
                      </a:r>
                      <a:r>
                        <a:rPr lang="en-US" altLang="zh-CN" sz="1800" b="1" kern="100" dirty="0"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31461" marR="3146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CMP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NZCV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(Hold(cond))? </a:t>
                      </a:r>
                      <a:endParaRPr lang="en-US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 (Rn)-(Rm):nzcv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cond:00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0: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nzcv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CMPI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NZCV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(Hold(cond))? 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indent="342900"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    (Rn)-ZExt(Imm5):nzcv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1111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0010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Imm5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>
                          <a:effectLst/>
                          <a:latin typeface="+mn-ea"/>
                          <a:ea typeface="+mn-ea"/>
                          <a:cs typeface="Times New Roman"/>
                        </a:rPr>
                        <a:t>cond:10</a:t>
                      </a:r>
                      <a:endParaRPr lang="zh-CN" sz="1800" kern="10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sz="18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0: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zncv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CSEL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(Hold(cond))? (Rn):(Rm)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cond:00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CSINC</a:t>
                      </a:r>
                      <a:endParaRPr lang="zh-CN" alt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r>
                        <a:rPr lang="zh-CN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←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(Hold(cond))?</a:t>
                      </a:r>
                      <a:r>
                        <a:rPr lang="pt-BR" sz="1800" b="1" kern="100" baseline="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-BR" sz="1800" b="1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(Rn):(Rm)+1</a:t>
                      </a:r>
                      <a:endParaRPr lang="zh-CN" sz="1800" b="1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1001</a:t>
                      </a:r>
                      <a:r>
                        <a:rPr lang="pt-BR" sz="1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101</a:t>
                      </a:r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0100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Rm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cond:01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Rn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kern="100" dirty="0">
                          <a:effectLst/>
                          <a:latin typeface="+mn-ea"/>
                          <a:ea typeface="+mn-ea"/>
                          <a:cs typeface="Times New Roman"/>
                        </a:rPr>
                        <a:t>Rd</a:t>
                      </a:r>
                      <a:endParaRPr lang="zh-CN" sz="1800" kern="100" dirty="0"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98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5219-EC88-4A34-9CAF-26548680515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8267" name="Text Box 75"/>
          <p:cNvSpPr txBox="1">
            <a:spLocks noChangeArrowheads="1"/>
          </p:cNvSpPr>
          <p:nvPr/>
        </p:nvSpPr>
        <p:spPr bwMode="auto">
          <a:xfrm>
            <a:off x="838200" y="395953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b="1" dirty="0">
                <a:latin typeface="宋体" pitchFamily="2" charset="-122"/>
              </a:rPr>
              <a:t>§4.5  </a:t>
            </a:r>
            <a:r>
              <a:rPr lang="zh-CN" altLang="en-US" sz="2800" b="1" dirty="0">
                <a:latin typeface="宋体" pitchFamily="2" charset="-122"/>
              </a:rPr>
              <a:t>指令系统发展</a:t>
            </a:r>
          </a:p>
        </p:txBody>
      </p:sp>
      <p:sp>
        <p:nvSpPr>
          <p:cNvPr id="8269" name="Text Box 77"/>
          <p:cNvSpPr txBox="1">
            <a:spLocks noChangeArrowheads="1"/>
          </p:cNvSpPr>
          <p:nvPr/>
        </p:nvSpPr>
        <p:spPr bwMode="auto">
          <a:xfrm>
            <a:off x="152400" y="3404607"/>
            <a:ext cx="8812337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指令系统的发展：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强化</a:t>
            </a:r>
            <a:r>
              <a:rPr lang="zh-CN" altLang="en-US" b="1" dirty="0">
                <a:latin typeface="宋体" pitchFamily="2" charset="-122"/>
              </a:rPr>
              <a:t>指令的功能及种类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en-US" altLang="zh-CN" b="1" dirty="0">
                <a:latin typeface="+mn-lt"/>
              </a:rPr>
              <a:t>—</a:t>
            </a:r>
            <a:r>
              <a:rPr lang="zh-CN" altLang="en-US" b="1" dirty="0">
                <a:latin typeface="+mn-lt"/>
              </a:rPr>
              <a:t>→</a:t>
            </a:r>
            <a:r>
              <a:rPr lang="en-US" altLang="zh-CN" b="1" dirty="0">
                <a:solidFill>
                  <a:srgbClr val="FF3399"/>
                </a:solidFill>
                <a:latin typeface="+mn-ea"/>
                <a:ea typeface="+mn-ea"/>
              </a:rPr>
              <a:t>CISC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</a:rPr>
              <a:t>Complex Instruction Set Computer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  <a:endParaRPr lang="en-US" altLang="zh-CN" sz="22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简化</a:t>
            </a:r>
            <a:r>
              <a:rPr lang="zh-CN" altLang="en-US" b="1" dirty="0">
                <a:latin typeface="宋体" pitchFamily="2" charset="-122"/>
              </a:rPr>
              <a:t>指令的功能及种类  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b="1" dirty="0">
                <a:latin typeface="宋体" pitchFamily="2" charset="-122"/>
              </a:rPr>
              <a:t>                   </a:t>
            </a:r>
            <a:r>
              <a:rPr lang="en-US" altLang="zh-CN" b="1" dirty="0"/>
              <a:t>—</a:t>
            </a:r>
            <a:r>
              <a:rPr lang="zh-CN" altLang="en-US" b="1" dirty="0"/>
              <a:t>→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en-US" altLang="zh-CN" sz="2200" b="1" dirty="0">
                <a:latin typeface="+mn-ea"/>
                <a:ea typeface="+mn-ea"/>
              </a:rPr>
              <a:t>(</a:t>
            </a:r>
            <a:r>
              <a:rPr lang="en-US" altLang="zh-CN" sz="2200" dirty="0">
                <a:latin typeface="+mn-lt"/>
                <a:ea typeface="+mn-ea"/>
              </a:rPr>
              <a:t>Reduced Instruction Set Computer</a:t>
            </a:r>
            <a:r>
              <a:rPr lang="en-US" altLang="zh-CN" sz="22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8279" name="Text Box 87"/>
          <p:cNvSpPr txBox="1">
            <a:spLocks noChangeArrowheads="1"/>
          </p:cNvSpPr>
          <p:nvPr/>
        </p:nvSpPr>
        <p:spPr bwMode="auto">
          <a:xfrm>
            <a:off x="179388" y="1412776"/>
            <a:ext cx="88571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*系统性能对指令系统的要求：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CPU</a:t>
            </a:r>
            <a:r>
              <a:rPr lang="en-US" altLang="zh-CN" b="1" dirty="0">
                <a:latin typeface="宋体" pitchFamily="2" charset="-122"/>
              </a:rPr>
              <a:t>=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</a:t>
            </a:r>
            <a:r>
              <a:rPr lang="en-US" altLang="zh-CN" b="1" dirty="0">
                <a:latin typeface="宋体" pitchFamily="2" charset="-122"/>
              </a:rPr>
              <a:t>×CPI×</a:t>
            </a:r>
            <a:r>
              <a:rPr lang="en-US" altLang="zh-CN" b="1" i="1" dirty="0">
                <a:latin typeface="宋体" pitchFamily="2" charset="-122"/>
              </a:rPr>
              <a:t>T</a:t>
            </a:r>
            <a:r>
              <a:rPr lang="en-US" altLang="zh-CN" b="1" baseline="-18000" dirty="0">
                <a:latin typeface="宋体" pitchFamily="2" charset="-122"/>
              </a:rPr>
              <a:t>C</a:t>
            </a:r>
            <a:r>
              <a:rPr lang="en-US" altLang="zh-CN" b="1" dirty="0">
                <a:latin typeface="宋体" pitchFamily="2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面向软件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增加</a:t>
            </a:r>
            <a:r>
              <a:rPr lang="zh-CN" altLang="en-US" b="1" dirty="0">
                <a:latin typeface="宋体" pitchFamily="2" charset="-122"/>
              </a:rPr>
              <a:t>指令的功能及种类，可减少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zh-CN" altLang="en-US" b="1" dirty="0">
                <a:latin typeface="宋体" pitchFamily="2" charset="-122"/>
              </a:rPr>
              <a:t>及存储空间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面向硬件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减少</a:t>
            </a:r>
            <a:r>
              <a:rPr lang="zh-CN" altLang="en-US" b="1" dirty="0">
                <a:latin typeface="宋体" pitchFamily="2" charset="-122"/>
              </a:rPr>
              <a:t>指令的功能及种类，可减小</a:t>
            </a:r>
            <a:r>
              <a:rPr lang="en-US" altLang="zh-CN" b="1" dirty="0">
                <a:latin typeface="宋体" pitchFamily="2" charset="-122"/>
              </a:rPr>
              <a:t>CPI</a:t>
            </a:r>
          </a:p>
        </p:txBody>
      </p:sp>
      <p:sp>
        <p:nvSpPr>
          <p:cNvPr id="37" name="Text Box 87"/>
          <p:cNvSpPr txBox="1">
            <a:spLocks noChangeArrowheads="1"/>
          </p:cNvSpPr>
          <p:nvPr/>
        </p:nvSpPr>
        <p:spPr bwMode="auto">
          <a:xfrm>
            <a:off x="179512" y="28529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     存在问题</a:t>
            </a:r>
            <a:r>
              <a:rPr lang="en-US" altLang="zh-CN" b="1" dirty="0">
                <a:solidFill>
                  <a:srgbClr val="990099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对软件、硬件的要求是矛盾的、不易调和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9" name="Text Box 526"/>
          <p:cNvSpPr txBox="1">
            <a:spLocks noChangeArrowheads="1"/>
          </p:cNvSpPr>
          <p:nvPr/>
        </p:nvSpPr>
        <p:spPr bwMode="auto">
          <a:xfrm>
            <a:off x="179512" y="908720"/>
            <a:ext cx="878522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b="1" dirty="0">
                <a:solidFill>
                  <a:srgbClr val="FF3399"/>
                </a:solidFill>
                <a:latin typeface="+mn-ea"/>
                <a:ea typeface="+mn-ea"/>
              </a:rPr>
              <a:t>  ※</a:t>
            </a:r>
            <a:r>
              <a:rPr lang="zh-CN" altLang="en-US" sz="2200" b="1" dirty="0">
                <a:solidFill>
                  <a:srgbClr val="FF3399"/>
                </a:solidFill>
                <a:latin typeface="+mn-ea"/>
                <a:ea typeface="+mn-ea"/>
              </a:rPr>
              <a:t>主要内容：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CISC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RISC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的特征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/>
      <p:bldP spid="8279" grpId="0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4EA93-7034-42EB-995C-2D10425F6A9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59247" name="Text Box 175"/>
          <p:cNvSpPr txBox="1">
            <a:spLocks noChangeArrowheads="1"/>
          </p:cNvSpPr>
          <p:nvPr/>
        </p:nvSpPr>
        <p:spPr bwMode="auto">
          <a:xfrm>
            <a:off x="152400" y="43950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1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侧重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增强指令功能</a:t>
            </a:r>
            <a:r>
              <a:rPr lang="zh-CN" altLang="en-US" b="1" dirty="0">
                <a:latin typeface="宋体" pitchFamily="2" charset="-122"/>
              </a:rPr>
              <a:t>，以减少程序中的指令数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en-US" altLang="zh-CN" b="1" i="1" dirty="0">
                <a:latin typeface="宋体" pitchFamily="2" charset="-122"/>
              </a:rPr>
              <a:t>I</a:t>
            </a:r>
            <a:r>
              <a:rPr lang="en-US" altLang="zh-CN" b="1" i="1" baseline="-18000" dirty="0">
                <a:latin typeface="宋体" pitchFamily="2" charset="-122"/>
              </a:rPr>
              <a:t>N </a:t>
            </a:r>
            <a:r>
              <a:rPr lang="en-US" altLang="zh-CN" b="1" i="1" baseline="-18000" dirty="0">
                <a:latin typeface="+mn-lt"/>
              </a:rPr>
              <a:t> </a:t>
            </a:r>
            <a:r>
              <a:rPr lang="en-US" altLang="zh-CN" b="1" dirty="0">
                <a:latin typeface="宋体" pitchFamily="2" charset="-122"/>
              </a:rPr>
              <a:t>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59249" name="Text Box 177"/>
          <p:cNvSpPr txBox="1">
            <a:spLocks noChangeArrowheads="1"/>
          </p:cNvSpPr>
          <p:nvPr/>
        </p:nvSpPr>
        <p:spPr bwMode="auto">
          <a:xfrm>
            <a:off x="179388" y="3198455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变长</a:t>
            </a:r>
            <a:r>
              <a:rPr lang="zh-CN" altLang="en-US" sz="2200" b="1" dirty="0">
                <a:latin typeface="宋体" pitchFamily="2" charset="-122"/>
              </a:rPr>
              <a:t>指令字结构，指令种类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复杂</a:t>
            </a:r>
            <a:r>
              <a:rPr lang="zh-CN" altLang="en-US" sz="2200" b="1" dirty="0">
                <a:latin typeface="宋体" pitchFamily="2" charset="-122"/>
              </a:rPr>
              <a:t>、寻址方式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多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大多为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REG-MEM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>
                <a:latin typeface="宋体" pitchFamily="2" charset="-122"/>
              </a:rPr>
              <a:t>指令，执行时间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较长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几个～几十个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  <a:p>
            <a:pPr marL="895350" indent="-895350"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·</a:t>
            </a:r>
            <a:r>
              <a:rPr lang="zh-CN" altLang="en-US" sz="2200" b="1" dirty="0">
                <a:latin typeface="宋体" pitchFamily="2" charset="-122"/>
              </a:rPr>
              <a:t>指令功能复杂、悬殊大，编译程序复杂，执行控制复杂，不利于流水等技术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59252" name="AutoShape 18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179512" y="1821309"/>
            <a:ext cx="8812212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solidFill>
                  <a:srgbClr val="C00000"/>
                </a:solidFill>
                <a:latin typeface="宋体" pitchFamily="2" charset="-122"/>
              </a:rPr>
              <a:t>      </a:t>
            </a:r>
            <a:r>
              <a:rPr lang="en-US" altLang="zh-CN" sz="2200" b="1" spc="-50" dirty="0">
                <a:latin typeface="宋体" pitchFamily="2" charset="-122"/>
              </a:rPr>
              <a:t>IA16(117+16)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IA32(+40+3+SSE)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  <a:r>
              <a:rPr lang="en-US" altLang="zh-CN" sz="2200" b="1" spc="-50" dirty="0">
                <a:latin typeface="宋体" pitchFamily="2" charset="-122"/>
              </a:rPr>
              <a:t>IA64(+</a:t>
            </a:r>
            <a:r>
              <a:rPr lang="en-US" altLang="zh-CN" sz="2200" b="1" spc="-50" dirty="0">
                <a:latin typeface="+mn-ea"/>
              </a:rPr>
              <a:t>EM64T</a:t>
            </a:r>
            <a:r>
              <a:rPr lang="en-US" altLang="zh-CN" sz="2200" b="1" spc="-50" dirty="0">
                <a:latin typeface="宋体" pitchFamily="2" charset="-122"/>
              </a:rPr>
              <a:t>)</a:t>
            </a:r>
            <a:r>
              <a:rPr lang="zh-CN" altLang="en-US" sz="2200" b="1" spc="-50" dirty="0">
                <a:latin typeface="宋体" pitchFamily="2" charset="-122"/>
              </a:rPr>
              <a:t>→</a:t>
            </a: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chemeClr val="accent2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spc="-50" dirty="0">
                <a:solidFill>
                  <a:schemeClr val="accent2"/>
                </a:solidFill>
                <a:latin typeface="+mn-ea"/>
                <a:ea typeface="+mn-ea"/>
              </a:rPr>
              <a:t>SSE—</a:t>
            </a:r>
            <a:r>
              <a:rPr lang="en-US" altLang="zh-CN" sz="2200" b="1" spc="-50" dirty="0">
                <a:latin typeface="+mn-ea"/>
                <a:ea typeface="+mn-ea"/>
              </a:rPr>
              <a:t>MMX(57)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SSE(+70)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SSE2(+144)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SSE3(+12)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SSE4(+50)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4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F815E-7081-4AE8-BD99-6879604DBEB1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179388" y="2636912"/>
            <a:ext cx="881221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指令系统特征：</a:t>
            </a: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采用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定长</a:t>
            </a:r>
            <a:r>
              <a:rPr lang="zh-CN" altLang="en-US" sz="2200" b="1" dirty="0">
                <a:latin typeface="宋体" pitchFamily="2" charset="-122"/>
              </a:rPr>
              <a:t>指令字结构，指令种类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r>
              <a:rPr lang="zh-CN" altLang="en-US" sz="2200" b="1" dirty="0">
                <a:latin typeface="宋体" pitchFamily="2" charset="-122"/>
              </a:rPr>
              <a:t>、格式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简单、</a:t>
            </a:r>
            <a:r>
              <a:rPr lang="zh-CN" altLang="en-US" sz="2200" b="1" dirty="0">
                <a:latin typeface="宋体" pitchFamily="2" charset="-122"/>
              </a:rPr>
              <a:t>寻址方式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少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除</a:t>
            </a:r>
            <a:r>
              <a:rPr lang="en-US" altLang="zh-CN" sz="2200" b="1" dirty="0">
                <a:latin typeface="宋体" pitchFamily="2" charset="-122"/>
              </a:rPr>
              <a:t>Load/Store</a:t>
            </a:r>
            <a:r>
              <a:rPr lang="zh-CN" altLang="en-US" sz="2200" b="1" dirty="0">
                <a:latin typeface="宋体" pitchFamily="2" charset="-122"/>
              </a:rPr>
              <a:t>外，都是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REG-REG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型</a:t>
            </a:r>
            <a:r>
              <a:rPr lang="zh-CN" altLang="en-US" sz="2200" b="1" dirty="0">
                <a:latin typeface="宋体" pitchFamily="2" charset="-122"/>
              </a:rPr>
              <a:t>指令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执行速度快</a:t>
            </a:r>
            <a:r>
              <a:rPr lang="en-US" altLang="zh-CN" sz="2200" b="1" dirty="0">
                <a:latin typeface="宋体" pitchFamily="2" charset="-122"/>
              </a:rPr>
              <a:t>[=1</a:t>
            </a:r>
            <a:r>
              <a:rPr lang="en-US" altLang="zh-CN" sz="2200" b="1" i="1" dirty="0">
                <a:latin typeface="宋体" pitchFamily="2" charset="-122"/>
              </a:rPr>
              <a:t>T</a:t>
            </a:r>
            <a:r>
              <a:rPr lang="en-US" altLang="zh-CN" sz="2200" b="1" baseline="-18000" dirty="0">
                <a:latin typeface="宋体" pitchFamily="2" charset="-122"/>
              </a:rPr>
              <a:t>C</a:t>
            </a:r>
            <a:r>
              <a:rPr lang="en-US" altLang="zh-CN" sz="2200" b="1" dirty="0">
                <a:latin typeface="宋体" pitchFamily="2" charset="-122"/>
              </a:rPr>
              <a:t>])</a:t>
            </a:r>
            <a:endParaRPr lang="zh-CN" altLang="en-US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>
                <a:latin typeface="宋体" pitchFamily="2" charset="-122"/>
              </a:rPr>
              <a:t>     </a:t>
            </a:r>
            <a:r>
              <a:rPr lang="en-US" altLang="zh-CN" sz="2200" b="1" dirty="0">
                <a:latin typeface="宋体" pitchFamily="2" charset="-122"/>
              </a:rPr>
              <a:t>·</a:t>
            </a:r>
            <a:r>
              <a:rPr lang="zh-CN" altLang="en-US" sz="2200" b="1" dirty="0">
                <a:latin typeface="宋体" pitchFamily="2" charset="-122"/>
              </a:rPr>
              <a:t>使用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大量</a:t>
            </a:r>
            <a:r>
              <a:rPr lang="zh-CN" altLang="en-US" sz="2200" b="1" dirty="0">
                <a:latin typeface="宋体" pitchFamily="2" charset="-122"/>
              </a:rPr>
              <a:t>寄存器，便于编译优化、过程调用的快速实现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latin typeface="宋体" pitchFamily="2" charset="-122"/>
              </a:rPr>
              <a:t>     ·</a:t>
            </a:r>
            <a:r>
              <a:rPr lang="zh-CN" altLang="en-US" sz="2200" b="1" dirty="0">
                <a:latin typeface="宋体" pitchFamily="2" charset="-122"/>
              </a:rPr>
              <a:t>执行控制简单，有利于流水、并行处理技术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2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指令系统</a:t>
            </a:r>
            <a:endParaRPr lang="en-US" altLang="zh-CN" sz="20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指令系统的目标：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侧重</a:t>
            </a:r>
            <a:r>
              <a:rPr lang="zh-CN" altLang="en-US" b="1" dirty="0">
                <a:solidFill>
                  <a:srgbClr val="990099"/>
                </a:solidFill>
              </a:rPr>
              <a:t>简化指令功能</a:t>
            </a:r>
            <a:r>
              <a:rPr lang="zh-CN" altLang="en-US" b="1" dirty="0"/>
              <a:t>，以</a:t>
            </a:r>
            <a:r>
              <a:rPr lang="zh-CN" altLang="en-US" b="1" dirty="0">
                <a:latin typeface="宋体" pitchFamily="2" charset="-122"/>
              </a:rPr>
              <a:t>提高指令执行速度</a:t>
            </a:r>
            <a:r>
              <a:rPr lang="en-US" altLang="zh-CN" b="1" dirty="0">
                <a:latin typeface="宋体" pitchFamily="2" charset="-122"/>
              </a:rPr>
              <a:t>(CPI)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692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4031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76"/>
          <p:cNvSpPr txBox="1">
            <a:spLocks noChangeArrowheads="1"/>
          </p:cNvSpPr>
          <p:nvPr/>
        </p:nvSpPr>
        <p:spPr bwMode="auto">
          <a:xfrm>
            <a:off x="179512" y="1772816"/>
            <a:ext cx="8812212" cy="97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示例：</a:t>
            </a:r>
            <a:r>
              <a:rPr lang="en-US" altLang="zh-CN" sz="2200" b="1" spc="-50" dirty="0">
                <a:latin typeface="宋体" pitchFamily="2" charset="-122"/>
              </a:rPr>
              <a:t>RISC 1</a:t>
            </a:r>
            <a:r>
              <a:rPr lang="zh-CN" altLang="en-US" sz="2200" b="1" spc="-50" dirty="0">
                <a:latin typeface="宋体" pitchFamily="2" charset="-122"/>
              </a:rPr>
              <a:t>有</a:t>
            </a:r>
            <a:r>
              <a:rPr lang="en-US" altLang="zh-CN" sz="2200" b="1" spc="-50" dirty="0">
                <a:latin typeface="宋体" pitchFamily="2" charset="-122"/>
              </a:rPr>
              <a:t>31</a:t>
            </a:r>
            <a:r>
              <a:rPr lang="zh-CN" altLang="en-US" sz="2200" b="1" spc="-50" dirty="0">
                <a:latin typeface="宋体" pitchFamily="2" charset="-122"/>
              </a:rPr>
              <a:t>条指令、</a:t>
            </a:r>
            <a:r>
              <a:rPr lang="en-US" altLang="zh-CN" sz="2200" b="1" spc="-50" dirty="0">
                <a:latin typeface="宋体" pitchFamily="2" charset="-122"/>
              </a:rPr>
              <a:t>78</a:t>
            </a:r>
            <a:r>
              <a:rPr lang="zh-CN" altLang="en-US" sz="2200" b="1" spc="-50" dirty="0">
                <a:latin typeface="宋体" pitchFamily="2" charset="-122"/>
              </a:rPr>
              <a:t>个寄存器</a:t>
            </a:r>
            <a:endParaRPr lang="en-US" altLang="zh-CN" sz="2200" b="1" spc="-50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spc="-50" dirty="0">
                <a:latin typeface="+mn-ea"/>
                <a:ea typeface="+mn-ea"/>
              </a:rPr>
              <a:t>               MIPS16</a:t>
            </a:r>
            <a:r>
              <a:rPr lang="zh-CN" altLang="en-US" sz="2200" b="1" spc="-50" dirty="0">
                <a:latin typeface="+mn-ea"/>
                <a:ea typeface="+mn-ea"/>
              </a:rPr>
              <a:t>有</a:t>
            </a:r>
            <a:r>
              <a:rPr lang="en-US" altLang="zh-CN" sz="2200" b="1" spc="-50" dirty="0">
                <a:latin typeface="+mn-ea"/>
                <a:ea typeface="+mn-ea"/>
              </a:rPr>
              <a:t>31</a:t>
            </a:r>
            <a:r>
              <a:rPr lang="zh-CN" altLang="en-US" sz="2200" b="1" spc="-50" dirty="0">
                <a:latin typeface="+mn-ea"/>
                <a:ea typeface="+mn-ea"/>
              </a:rPr>
              <a:t>条指令</a:t>
            </a:r>
            <a:r>
              <a:rPr lang="en-US" altLang="zh-CN" sz="2200" b="1" spc="-50" dirty="0">
                <a:latin typeface="+mn-ea"/>
                <a:ea typeface="+mn-ea"/>
              </a:rPr>
              <a:t>(MIPS32</a:t>
            </a:r>
            <a:r>
              <a:rPr lang="zh-CN" altLang="en-US" sz="2200" b="1" spc="-50" dirty="0">
                <a:latin typeface="+mn-ea"/>
                <a:ea typeface="+mn-ea"/>
              </a:rPr>
              <a:t>为</a:t>
            </a:r>
            <a:r>
              <a:rPr lang="en-US" altLang="zh-CN" sz="2200" b="1" spc="-50" dirty="0">
                <a:latin typeface="+mn-ea"/>
                <a:ea typeface="+mn-ea"/>
              </a:rPr>
              <a:t>150</a:t>
            </a:r>
            <a:r>
              <a:rPr lang="zh-CN" altLang="en-US" sz="2200" b="1" spc="-50" dirty="0">
                <a:latin typeface="+mn-ea"/>
                <a:ea typeface="+mn-ea"/>
              </a:rPr>
              <a:t>多条</a:t>
            </a:r>
            <a:r>
              <a:rPr lang="en-US" altLang="zh-CN" sz="2200" b="1" spc="-50" dirty="0">
                <a:latin typeface="+mn-ea"/>
                <a:ea typeface="+mn-ea"/>
              </a:rPr>
              <a:t>)</a:t>
            </a:r>
            <a:r>
              <a:rPr lang="zh-CN" altLang="en-US" sz="2200" b="1" spc="-50" dirty="0">
                <a:latin typeface="+mn-ea"/>
                <a:ea typeface="+mn-ea"/>
              </a:rPr>
              <a:t>、</a:t>
            </a:r>
            <a:r>
              <a:rPr lang="en-US" altLang="zh-CN" sz="2200" b="1" spc="-50" dirty="0">
                <a:latin typeface="+mn-ea"/>
                <a:ea typeface="+mn-ea"/>
              </a:rPr>
              <a:t>32</a:t>
            </a:r>
            <a:r>
              <a:rPr lang="zh-CN" altLang="en-US" sz="2200" b="1" spc="-50" dirty="0">
                <a:latin typeface="+mn-ea"/>
                <a:ea typeface="+mn-ea"/>
              </a:rPr>
              <a:t>个寄存器</a:t>
            </a:r>
            <a:endParaRPr lang="en-US" altLang="zh-CN" sz="1800" b="1" spc="-50" dirty="0">
              <a:latin typeface="宋体" pitchFamily="2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E3F47-C75B-4704-B82B-DFFBEF7243EF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67945" name="Text Box 9"/>
          <p:cNvSpPr txBox="1">
            <a:spLocks noChangeArrowheads="1"/>
          </p:cNvSpPr>
          <p:nvPr/>
        </p:nvSpPr>
        <p:spPr bwMode="auto">
          <a:xfrm>
            <a:off x="179388" y="885205"/>
            <a:ext cx="8812212" cy="257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的比较</a:t>
            </a:r>
            <a:r>
              <a:rPr lang="zh-CN" altLang="en-US" dirty="0">
                <a:solidFill>
                  <a:srgbClr val="C00000"/>
                </a:solidFill>
                <a:latin typeface="宋体" pitchFamily="2" charset="-122"/>
              </a:rPr>
              <a:t>：</a:t>
            </a:r>
            <a:endParaRPr lang="en-US" altLang="zh-CN" sz="2000" b="1" dirty="0">
              <a:solidFill>
                <a:srgbClr val="9900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硬件方面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u="sng" dirty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，得益于流水、并行技术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速度、成本、功耗等方面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软件方面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u="sng" dirty="0">
                <a:latin typeface="宋体" pitchFamily="2" charset="-122"/>
              </a:rPr>
              <a:t>较好</a:t>
            </a:r>
            <a:r>
              <a:rPr lang="zh-CN" altLang="en-US" b="1" dirty="0">
                <a:latin typeface="宋体" pitchFamily="2" charset="-122"/>
              </a:rPr>
              <a:t>，得益于已有软件、软件兼容性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开发成本、代码效率、兼容性等方面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性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/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价方面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相当，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成本低、更新快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市场份额大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</p:txBody>
      </p:sp>
      <p:sp>
        <p:nvSpPr>
          <p:cNvPr id="167946" name="Text Box 10"/>
          <p:cNvSpPr txBox="1">
            <a:spLocks noChangeArrowheads="1"/>
          </p:cNvSpPr>
          <p:nvPr/>
        </p:nvSpPr>
        <p:spPr bwMode="auto">
          <a:xfrm>
            <a:off x="179388" y="3341098"/>
            <a:ext cx="88122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*CISC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的发展：</a:t>
            </a:r>
            <a:r>
              <a:rPr lang="zh-CN" altLang="en-US" b="1" dirty="0">
                <a:latin typeface="宋体" pitchFamily="2" charset="-122"/>
              </a:rPr>
              <a:t>技术交融、和平共处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RISC—</a:t>
            </a:r>
            <a:r>
              <a:rPr lang="en-US" altLang="zh-CN" b="1" spc="170" dirty="0">
                <a:latin typeface="宋体" pitchFamily="2" charset="-122"/>
              </a:rPr>
              <a:t>ISA</a:t>
            </a:r>
            <a:r>
              <a:rPr lang="zh-CN" altLang="en-US" b="1" spc="170" dirty="0">
                <a:latin typeface="宋体" pitchFamily="2" charset="-122"/>
              </a:rPr>
              <a:t>日趋复杂</a:t>
            </a:r>
            <a:r>
              <a:rPr lang="zh-CN" altLang="en-US" b="1" dirty="0">
                <a:latin typeface="宋体" pitchFamily="2" charset="-122"/>
              </a:rPr>
              <a:t>，纯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zh-CN" altLang="en-US" b="1" dirty="0">
                <a:latin typeface="宋体" pitchFamily="2" charset="-122"/>
              </a:rPr>
              <a:t>类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zh-CN" altLang="en-US" b="1" u="sng" dirty="0">
                <a:latin typeface="宋体" pitchFamily="2" charset="-122"/>
              </a:rPr>
              <a:t>嵌入式方向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67950" name="Text Box 14"/>
          <p:cNvSpPr txBox="1">
            <a:spLocks noChangeArrowheads="1"/>
          </p:cNvSpPr>
          <p:nvPr/>
        </p:nvSpPr>
        <p:spPr bwMode="auto">
          <a:xfrm>
            <a:off x="179388" y="4280029"/>
            <a:ext cx="881221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CISC—</a:t>
            </a:r>
            <a:r>
              <a:rPr lang="zh-CN" altLang="en-US" b="1" dirty="0">
                <a:latin typeface="宋体" pitchFamily="2" charset="-122"/>
              </a:rPr>
              <a:t>汲取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技术，纯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→</a:t>
            </a:r>
            <a:r>
              <a:rPr lang="en-US" altLang="zh-CN" b="1" dirty="0">
                <a:latin typeface="宋体" pitchFamily="2" charset="-122"/>
              </a:rPr>
              <a:t>CISC</a:t>
            </a:r>
            <a:r>
              <a:rPr lang="zh-CN" altLang="en-US" b="1" dirty="0">
                <a:latin typeface="宋体" pitchFamily="2" charset="-122"/>
              </a:rPr>
              <a:t>外壳＋</a:t>
            </a:r>
            <a:r>
              <a:rPr lang="en-US" altLang="zh-CN" b="1" dirty="0">
                <a:latin typeface="宋体" pitchFamily="2" charset="-122"/>
              </a:rPr>
              <a:t>RISC</a:t>
            </a:r>
            <a:r>
              <a:rPr lang="zh-CN" altLang="en-US" b="1" dirty="0">
                <a:latin typeface="宋体" pitchFamily="2" charset="-122"/>
              </a:rPr>
              <a:t>内核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                (</a:t>
            </a:r>
            <a:r>
              <a:rPr lang="zh-CN" altLang="en-US" sz="1800" b="1" dirty="0">
                <a:latin typeface="宋体" pitchFamily="2" charset="-122"/>
              </a:rPr>
              <a:t>如</a:t>
            </a:r>
            <a:r>
              <a:rPr lang="en-US" altLang="zh-CN" sz="1800" b="1" dirty="0">
                <a:latin typeface="宋体" pitchFamily="2" charset="-122"/>
              </a:rPr>
              <a:t>:Intel 80486</a:t>
            </a:r>
            <a:r>
              <a:rPr lang="zh-CN" altLang="en-US" sz="1800" b="1" dirty="0">
                <a:latin typeface="宋体" pitchFamily="2" charset="-122"/>
              </a:rPr>
              <a:t>起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endParaRPr lang="zh-CN" altLang="en-US" sz="1800" b="1" dirty="0">
              <a:latin typeface="宋体" pitchFamily="2" charset="-122"/>
            </a:endParaRPr>
          </a:p>
        </p:txBody>
      </p:sp>
      <p:sp>
        <p:nvSpPr>
          <p:cNvPr id="167954" name="Text Box 18"/>
          <p:cNvSpPr txBox="1">
            <a:spLocks noChangeArrowheads="1"/>
          </p:cNvSpPr>
          <p:nvPr/>
        </p:nvSpPr>
        <p:spPr bwMode="auto">
          <a:xfrm>
            <a:off x="971477" y="5775647"/>
            <a:ext cx="3888555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作业</a:t>
            </a: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4-2</a:t>
            </a:r>
            <a:r>
              <a:rPr lang="zh-CN" altLang="en-US" b="1" dirty="0">
                <a:solidFill>
                  <a:srgbClr val="CC3300"/>
                </a:solidFill>
                <a:latin typeface="宋体" pitchFamily="2" charset="-122"/>
              </a:rPr>
              <a:t>：</a:t>
            </a:r>
            <a:r>
              <a:rPr lang="en-US" altLang="zh-CN" b="1" dirty="0">
                <a:latin typeface="宋体" pitchFamily="2" charset="-122"/>
              </a:rPr>
              <a:t>P166—8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9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11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52400" y="404664"/>
            <a:ext cx="8812213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3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、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CISC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与</a:t>
            </a: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RISC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的发展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</p:txBody>
      </p:sp>
      <p:sp>
        <p:nvSpPr>
          <p:cNvPr id="9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/>
      <p:bldP spid="167946" grpId="0"/>
      <p:bldP spid="167950" grpId="0"/>
      <p:bldP spid="1679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79388" y="375335"/>
            <a:ext cx="8964612" cy="404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(1)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数据传送指令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en-US" altLang="zh-CN" b="1" spc="-50" dirty="0">
                <a:latin typeface="宋体" pitchFamily="2" charset="-122"/>
              </a:rPr>
              <a:t>REG</a:t>
            </a:r>
            <a:r>
              <a:rPr lang="zh-CN" altLang="en-US" b="1" spc="-50" dirty="0">
                <a:latin typeface="宋体" pitchFamily="2" charset="-122"/>
              </a:rPr>
              <a:t>、</a:t>
            </a:r>
            <a:r>
              <a:rPr lang="en-US" altLang="zh-CN" b="1" spc="-50" dirty="0">
                <a:latin typeface="宋体" pitchFamily="2" charset="-122"/>
              </a:rPr>
              <a:t>MEM</a:t>
            </a:r>
            <a:r>
              <a:rPr lang="zh-CN" altLang="en-US" b="1" spc="-50" dirty="0">
                <a:latin typeface="宋体" pitchFamily="2" charset="-122"/>
              </a:rPr>
              <a:t>、外设间的数据传送   </a:t>
            </a:r>
            <a:r>
              <a:rPr lang="zh-CN" altLang="en-US" sz="2000" b="1" spc="-50" dirty="0">
                <a:latin typeface="宋体" pitchFamily="2" charset="-122"/>
              </a:rPr>
              <a:t>（均可为目的</a:t>
            </a:r>
            <a:r>
              <a:rPr lang="en-US" altLang="zh-CN" sz="2000" b="1" spc="-50" dirty="0">
                <a:latin typeface="宋体" pitchFamily="2" charset="-122"/>
              </a:rPr>
              <a:t>OPD</a:t>
            </a:r>
            <a:r>
              <a:rPr lang="zh-CN" altLang="en-US" sz="2000" b="1" spc="-50" dirty="0">
                <a:latin typeface="宋体" pitchFamily="2" charset="-122"/>
              </a:rPr>
              <a:t>）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如：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R0←(R1)    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1#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的内容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1800" b="1" dirty="0">
                <a:latin typeface="宋体" pitchFamily="2" charset="-122"/>
              </a:rPr>
              <a:t>到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             R0←M[0100H]  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1800" b="1" dirty="0">
                <a:latin typeface="宋体" pitchFamily="2" charset="-122"/>
              </a:rPr>
              <a:t>的内容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1800" b="1" dirty="0">
                <a:latin typeface="宋体" pitchFamily="2" charset="-122"/>
              </a:rPr>
              <a:t>到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0#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latin typeface="宋体" pitchFamily="2" charset="-122"/>
              </a:rPr>
              <a:t>              M[0100H]←(R2)   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2#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en-US" altLang="zh-CN" sz="1800" b="1" dirty="0">
                <a:solidFill>
                  <a:srgbClr val="CC3300"/>
                </a:solidFill>
                <a:latin typeface="宋体" pitchFamily="2" charset="-122"/>
              </a:rPr>
              <a:t>REG</a:t>
            </a:r>
            <a:r>
              <a:rPr lang="zh-CN" altLang="en-US" sz="1800" b="1" dirty="0">
                <a:latin typeface="宋体" pitchFamily="2" charset="-122"/>
              </a:rPr>
              <a:t>的内容</a:t>
            </a:r>
            <a:r>
              <a:rPr lang="zh-CN" altLang="en-US" sz="1800" b="1" dirty="0">
                <a:solidFill>
                  <a:srgbClr val="FF3399"/>
                </a:solidFill>
                <a:latin typeface="宋体" pitchFamily="2" charset="-122"/>
              </a:rPr>
              <a:t>传送</a:t>
            </a:r>
            <a:r>
              <a:rPr lang="zh-CN" altLang="en-US" sz="1800" b="1" dirty="0">
                <a:latin typeface="宋体" pitchFamily="2" charset="-122"/>
              </a:rPr>
              <a:t>到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0100H#</a:t>
            </a:r>
            <a:r>
              <a:rPr lang="en-US" altLang="zh-CN" sz="1800" b="1" dirty="0">
                <a:solidFill>
                  <a:srgbClr val="CC3300"/>
                </a:solidFill>
              </a:rPr>
              <a:t> </a:t>
            </a:r>
            <a:r>
              <a:rPr lang="zh-CN" altLang="en-US" sz="1800" b="1" dirty="0">
                <a:solidFill>
                  <a:schemeClr val="accent2"/>
                </a:solidFill>
                <a:latin typeface="宋体" pitchFamily="2" charset="-122"/>
              </a:rPr>
              <a:t>存储单元</a:t>
            </a:r>
            <a:r>
              <a:rPr lang="zh-CN" altLang="en-US" sz="1800" b="1" dirty="0">
                <a:latin typeface="宋体" pitchFamily="2" charset="-122"/>
              </a:rPr>
              <a:t>中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C3300"/>
                </a:solidFill>
                <a:latin typeface="宋体" pitchFamily="2" charset="-122"/>
              </a:rPr>
              <a:t>  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spc="140" dirty="0">
                <a:solidFill>
                  <a:schemeClr val="accent2"/>
                </a:solidFill>
                <a:latin typeface="宋体" pitchFamily="2" charset="-122"/>
              </a:rPr>
              <a:t>对</a:t>
            </a:r>
            <a:r>
              <a:rPr lang="en-US" altLang="zh-CN" b="1" spc="140" dirty="0">
                <a:solidFill>
                  <a:schemeClr val="accent2"/>
                </a:solidFill>
                <a:latin typeface="宋体" pitchFamily="2" charset="-122"/>
              </a:rPr>
              <a:t>OPD</a:t>
            </a:r>
            <a:r>
              <a:rPr lang="zh-CN" altLang="en-US" b="1" spc="140" dirty="0">
                <a:solidFill>
                  <a:schemeClr val="accent2"/>
                </a:solidFill>
                <a:latin typeface="宋体" pitchFamily="2" charset="-122"/>
              </a:rPr>
              <a:t>类型的要求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不满足要求的处理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zh-CN" altLang="en-US" b="1" u="sng" dirty="0">
              <a:latin typeface="宋体" pitchFamily="2" charset="-122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2051596" y="2480349"/>
            <a:ext cx="69128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信息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数值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字符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地址等</a:t>
            </a:r>
            <a:r>
              <a:rPr lang="en-US" altLang="zh-CN" sz="1800" b="1" dirty="0">
                <a:latin typeface="宋体" pitchFamily="2" charset="-122"/>
              </a:rPr>
              <a:t>)     </a:t>
            </a:r>
            <a:r>
              <a:rPr lang="zh-CN" altLang="en-US" sz="1600" b="1" dirty="0">
                <a:latin typeface="宋体" pitchFamily="2" charset="-122"/>
              </a:rPr>
              <a:t>←不区分类型</a:t>
            </a:r>
            <a:r>
              <a:rPr lang="en-US" altLang="zh-CN" sz="1600" b="1" dirty="0">
                <a:latin typeface="宋体" pitchFamily="2" charset="-122"/>
              </a:rPr>
              <a:t>(</a:t>
            </a:r>
            <a:r>
              <a:rPr lang="zh-CN" altLang="en-US" sz="1600" b="1" dirty="0">
                <a:latin typeface="宋体" pitchFamily="2" charset="-122"/>
              </a:rPr>
              <a:t>无运算</a:t>
            </a:r>
            <a:r>
              <a:rPr lang="en-US" altLang="zh-CN" sz="1600" b="1" dirty="0">
                <a:latin typeface="宋体" pitchFamily="2" charset="-122"/>
              </a:rPr>
              <a:t>)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        </a:t>
            </a:r>
            <a:r>
              <a:rPr lang="zh-CN" altLang="en-US" sz="1800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  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长度相同</a:t>
            </a:r>
            <a:endParaRPr lang="en-US" altLang="zh-CN" sz="2200" b="1" dirty="0">
              <a:latin typeface="宋体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779912" y="3811106"/>
            <a:ext cx="4536879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先进行</a:t>
            </a:r>
            <a:r>
              <a:rPr lang="zh-CN" altLang="en-US" b="1" u="sng" dirty="0">
                <a:latin typeface="宋体" pitchFamily="2" charset="-122"/>
              </a:rPr>
              <a:t>长度变换</a:t>
            </a:r>
            <a:r>
              <a:rPr lang="zh-CN" altLang="en-US" b="1" dirty="0">
                <a:latin typeface="宋体" pitchFamily="2" charset="-122"/>
              </a:rPr>
              <a:t>，再</a:t>
            </a:r>
            <a:r>
              <a:rPr lang="zh-CN" altLang="en-US" b="1" u="sng" dirty="0">
                <a:latin typeface="宋体" pitchFamily="2" charset="-122"/>
              </a:rPr>
              <a:t>存储</a:t>
            </a:r>
            <a:endParaRPr lang="en-US" altLang="zh-CN" sz="2200" b="1" u="sng" dirty="0">
              <a:latin typeface="宋体" pitchFamily="2" charset="-122"/>
            </a:endParaRPr>
          </a:p>
        </p:txBody>
      </p:sp>
      <p:sp>
        <p:nvSpPr>
          <p:cNvPr id="10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915816" y="5661245"/>
            <a:ext cx="5290487" cy="72011"/>
            <a:chOff x="2873529" y="4975036"/>
            <a:chExt cx="5290487" cy="72011"/>
          </a:xfrm>
        </p:grpSpPr>
        <p:sp>
          <p:nvSpPr>
            <p:cNvPr id="11" name="右大括号 10"/>
            <p:cNvSpPr/>
            <p:nvPr/>
          </p:nvSpPr>
          <p:spPr bwMode="auto">
            <a:xfrm rot="5400000">
              <a:off x="4730875" y="3117690"/>
              <a:ext cx="72010" cy="3786702"/>
            </a:xfrm>
            <a:prstGeom prst="rightBrace">
              <a:avLst>
                <a:gd name="adj1" fmla="val 2521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右大括号 11"/>
            <p:cNvSpPr/>
            <p:nvPr/>
          </p:nvSpPr>
          <p:spPr bwMode="auto">
            <a:xfrm rot="5400000">
              <a:off x="7571000" y="4454030"/>
              <a:ext cx="72010" cy="1114023"/>
            </a:xfrm>
            <a:prstGeom prst="rightBrace">
              <a:avLst>
                <a:gd name="adj1" fmla="val 25217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79513" y="4307175"/>
            <a:ext cx="2880320" cy="2126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长度变换操作：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功能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endParaRPr lang="en-US" altLang="zh-CN" sz="22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>
                <a:latin typeface="宋体" pitchFamily="2" charset="-122"/>
              </a:rPr>
              <a:t>                                  </a:t>
            </a: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个数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b="1" dirty="0">
              <a:latin typeface="宋体" pitchFamily="2" charset="-122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1979712" y="4788265"/>
            <a:ext cx="6624736" cy="166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位扩展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零扩展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符号扩展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、截断</a:t>
            </a:r>
            <a:endParaRPr lang="en-US" altLang="zh-CN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C3300"/>
                </a:solidFill>
                <a:latin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</a:t>
            </a:r>
            <a:r>
              <a:rPr lang="en-US" altLang="zh-CN" sz="2200" b="1" dirty="0" err="1">
                <a:solidFill>
                  <a:srgbClr val="0070C0"/>
                </a:solidFill>
                <a:latin typeface="宋体" pitchFamily="2" charset="-122"/>
              </a:rPr>
              <a:t>ZExt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(R1)</a:t>
            </a:r>
            <a:r>
              <a:rPr lang="en-US" altLang="zh-CN" sz="2200" b="1" baseline="-16000" dirty="0">
                <a:latin typeface="宋体" pitchFamily="2" charset="-122"/>
              </a:rPr>
              <a:t>7</a:t>
            </a:r>
            <a:r>
              <a:rPr lang="en-US" altLang="zh-CN" sz="2200" b="1" baseline="-16000" dirty="0">
                <a:latin typeface="+mn-lt"/>
              </a:rPr>
              <a:t>~</a:t>
            </a:r>
            <a:r>
              <a:rPr lang="en-US" altLang="zh-CN" sz="2200" b="1" baseline="-16000" dirty="0">
                <a:latin typeface="宋体" pitchFamily="2" charset="-122"/>
              </a:rPr>
              <a:t>0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 err="1">
                <a:solidFill>
                  <a:srgbClr val="0070C0"/>
                </a:solidFill>
                <a:latin typeface="宋体" pitchFamily="2" charset="-122"/>
              </a:rPr>
              <a:t>SExt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(</a:t>
            </a:r>
            <a:r>
              <a:rPr lang="en-US" altLang="zh-CN" sz="2000" b="1" dirty="0">
                <a:latin typeface="宋体" pitchFamily="2" charset="-122"/>
              </a:rPr>
              <a:t>M[0100H]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)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Cut(</a:t>
            </a:r>
            <a:r>
              <a:rPr lang="en-US" altLang="zh-CN" sz="2000" b="1" dirty="0">
                <a:latin typeface="宋体" pitchFamily="2" charset="-122"/>
              </a:rPr>
              <a:t>(R2)</a:t>
            </a:r>
            <a:r>
              <a:rPr lang="en-US" altLang="zh-CN" sz="2200" b="1" dirty="0">
                <a:solidFill>
                  <a:srgbClr val="0070C0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en-US" altLang="zh-CN" sz="1800" b="1" dirty="0">
                <a:latin typeface="宋体" pitchFamily="2" charset="-122"/>
              </a:rPr>
              <a:t>                    8</a:t>
            </a:r>
            <a:r>
              <a:rPr lang="zh-CN" altLang="en-US" sz="1800" b="1" dirty="0">
                <a:latin typeface="宋体" pitchFamily="2" charset="-122"/>
              </a:rPr>
              <a:t>位→</a:t>
            </a:r>
            <a:r>
              <a:rPr lang="en-US" altLang="zh-CN" sz="1800" b="1" dirty="0">
                <a:latin typeface="宋体" pitchFamily="2" charset="-122"/>
              </a:rPr>
              <a:t>16</a:t>
            </a:r>
            <a:r>
              <a:rPr lang="zh-CN" altLang="en-US" sz="1800" b="1" dirty="0">
                <a:latin typeface="宋体" pitchFamily="2" charset="-122"/>
              </a:rPr>
              <a:t>位               </a:t>
            </a:r>
            <a:r>
              <a:rPr lang="en-US" altLang="zh-CN" sz="1800" b="1" dirty="0">
                <a:latin typeface="宋体" pitchFamily="2" charset="-122"/>
              </a:rPr>
              <a:t>16</a:t>
            </a:r>
            <a:r>
              <a:rPr lang="zh-CN" altLang="en-US" sz="1800" b="1" dirty="0">
                <a:latin typeface="宋体" pitchFamily="2" charset="-122"/>
              </a:rPr>
              <a:t>位→</a:t>
            </a:r>
            <a:r>
              <a:rPr lang="en-US" altLang="zh-CN" sz="1800" b="1" dirty="0">
                <a:latin typeface="宋体" pitchFamily="2" charset="-122"/>
              </a:rPr>
              <a:t>8</a:t>
            </a:r>
            <a:r>
              <a:rPr lang="zh-CN" altLang="en-US" sz="1800" b="1" dirty="0">
                <a:latin typeface="宋体" pitchFamily="2" charset="-122"/>
              </a:rPr>
              <a:t>位</a:t>
            </a:r>
            <a:endParaRPr lang="en-US" altLang="zh-CN" sz="1800" b="1" dirty="0">
              <a:latin typeface="宋体" pitchFamily="2" charset="-122"/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   1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857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037"/>
          <p:cNvSpPr txBox="1">
            <a:spLocks noChangeArrowheads="1"/>
          </p:cNvSpPr>
          <p:nvPr/>
        </p:nvSpPr>
        <p:spPr bwMode="auto">
          <a:xfrm>
            <a:off x="179388" y="4293096"/>
            <a:ext cx="8785225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运算结果状态的标志：  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以支持异常处理、关系运算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标志种类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ZF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是否为零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SF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是否为负数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</a:p>
          <a:p>
            <a:pPr marL="3048000" indent="-3048000">
              <a:lnSpc>
                <a:spcPct val="115000"/>
              </a:lnSpc>
            </a:pPr>
            <a:r>
              <a:rPr lang="zh-CN" altLang="en-US" b="1" dirty="0">
                <a:latin typeface="宋体" pitchFamily="2" charset="-122"/>
              </a:rPr>
              <a:t>               </a:t>
            </a:r>
            <a:r>
              <a:rPr lang="en-US" altLang="zh-CN" b="1" dirty="0">
                <a:latin typeface="宋体" pitchFamily="2" charset="-122"/>
              </a:rPr>
              <a:t>OF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是否溢出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</a:t>
            </a:r>
            <a:r>
              <a:rPr lang="en-US" altLang="zh-CN" b="1" dirty="0">
                <a:latin typeface="宋体" pitchFamily="2" charset="-122"/>
              </a:rPr>
              <a:t>CF</a:t>
            </a:r>
            <a:r>
              <a:rPr lang="en-US" altLang="zh-CN" sz="2000" b="1" dirty="0">
                <a:latin typeface="宋体" pitchFamily="2" charset="-122"/>
              </a:rPr>
              <a:t>(</a:t>
            </a:r>
            <a:r>
              <a:rPr lang="zh-CN" altLang="en-US" sz="2000" b="1" dirty="0">
                <a:latin typeface="宋体" pitchFamily="2" charset="-122"/>
              </a:rPr>
              <a:t>是否有进位</a:t>
            </a:r>
            <a:r>
              <a:rPr lang="en-US" altLang="zh-CN" sz="2000" b="1" dirty="0">
                <a:latin typeface="宋体" pitchFamily="2" charset="-122"/>
              </a:rPr>
              <a:t>/</a:t>
            </a:r>
            <a:r>
              <a:rPr lang="zh-CN" altLang="en-US" sz="2000" b="1" dirty="0">
                <a:latin typeface="宋体" pitchFamily="2" charset="-122"/>
              </a:rPr>
              <a:t>借位</a:t>
            </a:r>
            <a:r>
              <a:rPr lang="en-US" altLang="zh-CN" sz="20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保存部件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状态寄存器</a:t>
            </a:r>
            <a:r>
              <a:rPr lang="en-US" altLang="zh-CN" b="1" dirty="0">
                <a:latin typeface="宋体" pitchFamily="2" charset="-122"/>
              </a:rPr>
              <a:t>PSR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120843" name="Text Box 1035"/>
          <p:cNvSpPr txBox="1">
            <a:spLocks noChangeArrowheads="1"/>
          </p:cNvSpPr>
          <p:nvPr/>
        </p:nvSpPr>
        <p:spPr bwMode="auto">
          <a:xfrm>
            <a:off x="179388" y="347054"/>
            <a:ext cx="8785225" cy="403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(2)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算术逻辑运算指令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加、减、乘、除、＋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、－</a:t>
            </a: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、求补等</a:t>
            </a: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        如：</a:t>
            </a:r>
            <a:r>
              <a:rPr lang="en-US" altLang="zh-CN" sz="2200" b="1" dirty="0">
                <a:latin typeface="宋体" pitchFamily="2" charset="-122"/>
              </a:rPr>
              <a:t>R0←(R1)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M[0100H]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R2←(R2)</a:t>
            </a:r>
            <a:r>
              <a:rPr lang="zh-CN" altLang="en-US" sz="2200" b="1" dirty="0">
                <a:latin typeface="宋体" pitchFamily="2" charset="-122"/>
              </a:rPr>
              <a:t>＋</a:t>
            </a:r>
            <a:r>
              <a:rPr lang="en-US" altLang="zh-CN" sz="2200" b="1" dirty="0">
                <a:latin typeface="宋体" pitchFamily="2" charset="-122"/>
              </a:rPr>
              <a:t>1</a:t>
            </a: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 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与、或、非等             </a:t>
            </a:r>
            <a:r>
              <a:rPr lang="zh-CN" altLang="en-US" sz="2000" b="1" dirty="0">
                <a:latin typeface="宋体" pitchFamily="2" charset="-122"/>
              </a:rPr>
              <a:t>←按位运算</a:t>
            </a:r>
          </a:p>
          <a:p>
            <a:pPr marL="3048000" indent="-3048000">
              <a:lnSpc>
                <a:spcPct val="110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           如：</a:t>
            </a:r>
            <a:r>
              <a:rPr lang="en-US" altLang="zh-CN" sz="2200" b="1" dirty="0">
                <a:latin typeface="宋体" pitchFamily="2" charset="-122"/>
              </a:rPr>
              <a:t>R0←(R0)&amp;(R1)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R0←</a:t>
            </a:r>
            <a:r>
              <a:rPr lang="en-US" altLang="zh-CN" sz="2200" b="1" dirty="0">
                <a:latin typeface="+mn-lt"/>
                <a:ea typeface="Arial Unicode MS" pitchFamily="34" charset="-122"/>
                <a:cs typeface="Arial Unicode MS" pitchFamily="34" charset="-122"/>
              </a:rPr>
              <a:t>~</a:t>
            </a:r>
            <a:r>
              <a:rPr lang="en-US" altLang="zh-CN" sz="2200" b="1" dirty="0">
                <a:latin typeface="宋体" pitchFamily="2" charset="-122"/>
              </a:rPr>
              <a:t>(R0)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算术运算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       逻辑运算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对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类型的要求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7D43-D4F5-4E55-AA68-9B94B4E1EAD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120844" name="Text Box 1036"/>
          <p:cNvSpPr txBox="1">
            <a:spLocks noChangeArrowheads="1"/>
          </p:cNvSpPr>
          <p:nvPr/>
        </p:nvSpPr>
        <p:spPr bwMode="auto">
          <a:xfrm>
            <a:off x="1979712" y="2420888"/>
            <a:ext cx="6840884" cy="196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8b/16b/…</a:t>
            </a:r>
            <a:r>
              <a:rPr lang="zh-CN" altLang="en-US" b="1" dirty="0">
                <a:latin typeface="宋体" pitchFamily="2" charset="-122"/>
              </a:rPr>
              <a:t>逻辑数</a:t>
            </a:r>
            <a:endParaRPr lang="en-US" altLang="zh-CN" b="1" dirty="0"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  <a:spcBef>
                <a:spcPts val="0"/>
              </a:spcBef>
            </a:pPr>
            <a:r>
              <a:rPr lang="en-US" altLang="zh-CN" b="1" dirty="0">
                <a:latin typeface="宋体" pitchFamily="2" charset="-122"/>
              </a:rPr>
              <a:t>1</a:t>
            </a:r>
            <a:r>
              <a:rPr lang="zh-CN" altLang="en-US" b="1" dirty="0">
                <a:latin typeface="宋体" pitchFamily="2" charset="-122"/>
              </a:rPr>
              <a:t>～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endParaRPr lang="en-US" altLang="zh-CN" b="1" dirty="0">
              <a:solidFill>
                <a:srgbClr val="CC33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           </a:t>
            </a:r>
            <a:r>
              <a:rPr lang="zh-CN" altLang="en-US" b="1" dirty="0">
                <a:latin typeface="宋体" pitchFamily="2" charset="-122"/>
              </a:rPr>
              <a:t>源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、目的</a:t>
            </a:r>
            <a:r>
              <a:rPr lang="en-US" altLang="zh-CN" b="1" dirty="0">
                <a:latin typeface="宋体" pitchFamily="2" charset="-122"/>
              </a:rPr>
              <a:t>OPD</a:t>
            </a:r>
            <a:r>
              <a:rPr lang="zh-CN" altLang="en-US" b="1" dirty="0">
                <a:latin typeface="宋体" pitchFamily="2" charset="-122"/>
              </a:rPr>
              <a:t>的</a:t>
            </a:r>
            <a:r>
              <a:rPr lang="zh-CN" altLang="en-US" b="1" u="sng" dirty="0">
                <a:latin typeface="宋体" pitchFamily="2" charset="-122"/>
              </a:rPr>
              <a:t>数据类型</a:t>
            </a:r>
            <a:r>
              <a:rPr lang="zh-CN" altLang="en-US" b="1" dirty="0">
                <a:latin typeface="宋体" pitchFamily="2" charset="-122"/>
              </a:rPr>
              <a:t>相同</a:t>
            </a:r>
          </a:p>
        </p:txBody>
      </p:sp>
      <p:sp>
        <p:nvSpPr>
          <p:cNvPr id="1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2443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38"/>
          <p:cNvSpPr>
            <a:spLocks/>
          </p:cNvSpPr>
          <p:nvPr/>
        </p:nvSpPr>
        <p:spPr bwMode="auto">
          <a:xfrm>
            <a:off x="5597614" y="5733256"/>
            <a:ext cx="2502778" cy="324000"/>
          </a:xfrm>
          <a:prstGeom prst="borderCallout2">
            <a:avLst>
              <a:gd name="adj1" fmla="val 47100"/>
              <a:gd name="adj2" fmla="val 11"/>
              <a:gd name="adj3" fmla="val 46047"/>
              <a:gd name="adj4" fmla="val -9158"/>
              <a:gd name="adj5" fmla="val -42111"/>
              <a:gd name="adj6" fmla="val -4530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600" b="1" dirty="0">
                <a:latin typeface="宋体" pitchFamily="2" charset="-122"/>
              </a:rPr>
              <a:t>逻辑运算应不影响</a:t>
            </a:r>
            <a:r>
              <a:rPr lang="en-US" altLang="zh-CN" sz="1600" b="1" dirty="0">
                <a:latin typeface="宋体" pitchFamily="2" charset="-122"/>
              </a:rPr>
              <a:t>OF</a:t>
            </a:r>
            <a:r>
              <a:rPr lang="zh-CN" altLang="en-US" sz="1600" b="1" dirty="0">
                <a:latin typeface="宋体" pitchFamily="2" charset="-122"/>
              </a:rPr>
              <a:t>、</a:t>
            </a:r>
            <a:r>
              <a:rPr lang="en-US" altLang="zh-CN" sz="1600" b="1" dirty="0">
                <a:latin typeface="宋体" pitchFamily="2" charset="-122"/>
              </a:rPr>
              <a:t>CF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0844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1E953-56A6-4A30-B320-3D0CFA2AEDF9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Text Box 18"/>
          <p:cNvSpPr txBox="1">
            <a:spLocks noChangeArrowheads="1"/>
          </p:cNvSpPr>
          <p:nvPr/>
        </p:nvSpPr>
        <p:spPr bwMode="auto">
          <a:xfrm>
            <a:off x="179264" y="405969"/>
            <a:ext cx="8785350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(3)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移位运算指令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zh-CN" altLang="en-US" b="1" dirty="0">
                <a:latin typeface="宋体" pitchFamily="2" charset="-122"/>
              </a:rPr>
              <a:t>逻辑</a:t>
            </a:r>
            <a:r>
              <a:rPr lang="en-US" altLang="zh-CN" b="1" dirty="0">
                <a:latin typeface="宋体" pitchFamily="2" charset="-122"/>
              </a:rPr>
              <a:t>(</a:t>
            </a:r>
            <a:r>
              <a:rPr lang="zh-CN" altLang="en-US" b="1" dirty="0">
                <a:latin typeface="宋体" pitchFamily="2" charset="-122"/>
              </a:rPr>
              <a:t>算术</a:t>
            </a:r>
            <a:r>
              <a:rPr lang="en-US" altLang="zh-CN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左移、逻辑右移、算术右移等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            如：</a:t>
            </a:r>
            <a:r>
              <a:rPr lang="en-US" altLang="zh-CN" sz="2200" b="1" dirty="0">
                <a:latin typeface="宋体" pitchFamily="2" charset="-122"/>
              </a:rPr>
              <a:t>R0←(R0)&lt;&lt;</a:t>
            </a:r>
            <a:r>
              <a:rPr lang="en-US" altLang="zh-CN" sz="2200" b="1" baseline="-16000" dirty="0">
                <a:latin typeface="+mn-lt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2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R1←(R1)&gt;&gt;</a:t>
            </a:r>
            <a:r>
              <a:rPr lang="en-US" altLang="zh-CN" sz="2200" b="1" baseline="-16000" dirty="0">
                <a:latin typeface="宋体" pitchFamily="2" charset="-122"/>
              </a:rPr>
              <a:t>L</a:t>
            </a:r>
            <a:r>
              <a:rPr lang="en-US" altLang="zh-CN" sz="2200" b="1" baseline="-16000" dirty="0">
                <a:latin typeface="+mn-lt"/>
              </a:rPr>
              <a:t> </a:t>
            </a:r>
            <a:r>
              <a:rPr lang="en-US" altLang="zh-CN" sz="2200" b="1" dirty="0">
                <a:latin typeface="宋体" pitchFamily="2" charset="-122"/>
              </a:rPr>
              <a:t>3</a:t>
            </a:r>
            <a:r>
              <a:rPr lang="zh-CN" altLang="en-US" sz="2200" b="1" dirty="0">
                <a:latin typeface="宋体" pitchFamily="2" charset="-122"/>
              </a:rPr>
              <a:t>、</a:t>
            </a:r>
            <a:r>
              <a:rPr lang="en-US" altLang="zh-CN" sz="2200" b="1" dirty="0">
                <a:latin typeface="宋体" pitchFamily="2" charset="-122"/>
              </a:rPr>
              <a:t>R1←(R1)&gt;&gt;</a:t>
            </a:r>
            <a:r>
              <a:rPr lang="en-US" altLang="zh-CN" sz="2200" b="1" baseline="-16000" dirty="0">
                <a:latin typeface="宋体" pitchFamily="2" charset="-122"/>
              </a:rPr>
              <a:t>A</a:t>
            </a:r>
            <a:r>
              <a:rPr lang="en-US" altLang="zh-CN" sz="2200" b="1" dirty="0">
                <a:latin typeface="宋体" pitchFamily="2" charset="-122"/>
              </a:rPr>
              <a:t>(R2)</a:t>
            </a:r>
          </a:p>
          <a:p>
            <a:pPr marL="3048000" indent="-30480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个数：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*OPD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类型：</a:t>
            </a:r>
            <a:endParaRPr lang="en-US" altLang="zh-CN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2051720" y="1744945"/>
            <a:ext cx="5688632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</a:t>
            </a:r>
            <a:r>
              <a:rPr lang="en-US" altLang="zh-CN" sz="2000" b="1" dirty="0">
                <a:latin typeface="宋体" pitchFamily="2" charset="-122"/>
              </a:rPr>
              <a:t>(OPD</a:t>
            </a:r>
            <a:r>
              <a:rPr lang="zh-CN" altLang="en-US" sz="2000" b="1" dirty="0">
                <a:latin typeface="宋体" pitchFamily="2" charset="-122"/>
              </a:rPr>
              <a:t>间无类型要求</a:t>
            </a:r>
            <a:r>
              <a:rPr lang="en-US" altLang="zh-CN" sz="2000" b="1" dirty="0">
                <a:latin typeface="宋体" pitchFamily="2" charset="-122"/>
              </a:rPr>
              <a:t>)</a:t>
            </a:r>
          </a:p>
          <a:p>
            <a:pPr marL="3048000" indent="-3048000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操作数据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有</a:t>
            </a:r>
            <a:r>
              <a:rPr lang="en-US" altLang="zh-CN" sz="2200" b="1" dirty="0">
                <a:latin typeface="宋体" pitchFamily="2" charset="-122"/>
              </a:rPr>
              <a:t>/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  <a:endParaRPr lang="zh-CN" altLang="en-US" sz="2200" b="1" dirty="0">
              <a:latin typeface="宋体" pitchFamily="2" charset="-122"/>
            </a:endParaRPr>
          </a:p>
          <a:p>
            <a:pPr marL="3048000" indent="-3048000">
              <a:lnSpc>
                <a:spcPct val="114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移动位数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en-US" altLang="zh-CN" b="1" dirty="0">
                <a:latin typeface="宋体" pitchFamily="2" charset="-122"/>
              </a:rPr>
              <a:t>8b/16b/…</a:t>
            </a:r>
            <a:r>
              <a:rPr lang="zh-CN" altLang="en-US" b="1" dirty="0">
                <a:latin typeface="宋体" pitchFamily="2" charset="-122"/>
              </a:rPr>
              <a:t>定点数</a:t>
            </a:r>
            <a:r>
              <a:rPr lang="en-US" altLang="zh-CN" sz="2200" b="1" dirty="0">
                <a:latin typeface="宋体" pitchFamily="2" charset="-122"/>
              </a:rPr>
              <a:t>(</a:t>
            </a:r>
            <a:r>
              <a:rPr lang="zh-CN" altLang="en-US" sz="2200" b="1" dirty="0">
                <a:latin typeface="宋体" pitchFamily="2" charset="-122"/>
              </a:rPr>
              <a:t>无符号</a:t>
            </a:r>
            <a:r>
              <a:rPr lang="en-US" altLang="zh-CN" sz="2200" b="1" dirty="0">
                <a:latin typeface="宋体" pitchFamily="2" charset="-122"/>
              </a:rPr>
              <a:t>)</a:t>
            </a:r>
          </a:p>
        </p:txBody>
      </p:sp>
      <p:sp>
        <p:nvSpPr>
          <p:cNvPr id="5" name="Text Box 1037"/>
          <p:cNvSpPr txBox="1">
            <a:spLocks noChangeArrowheads="1"/>
          </p:cNvSpPr>
          <p:nvPr/>
        </p:nvSpPr>
        <p:spPr bwMode="auto">
          <a:xfrm>
            <a:off x="179388" y="305288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移位运算的特性：</a:t>
            </a:r>
            <a:endParaRPr lang="en-US" altLang="zh-CN" b="1" dirty="0">
              <a:solidFill>
                <a:srgbClr val="C00000"/>
              </a:solidFill>
              <a:latin typeface="宋体" pitchFamily="2" charset="-122"/>
            </a:endParaRPr>
          </a:p>
          <a:p>
            <a:pPr marL="3048000" indent="-3048000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属于</a:t>
            </a:r>
            <a:r>
              <a:rPr lang="zh-CN" altLang="en-US" b="1" u="sng" dirty="0">
                <a:latin typeface="宋体" pitchFamily="2" charset="-122"/>
              </a:rPr>
              <a:t>位级运算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常</a:t>
            </a:r>
            <a:r>
              <a:rPr lang="zh-CN" altLang="en-US" b="1" dirty="0">
                <a:latin typeface="宋体" pitchFamily="2" charset="-122"/>
              </a:rPr>
              <a:t>归类到逻辑运算中</a:t>
            </a:r>
            <a:endParaRPr lang="en-US" altLang="zh-CN" sz="2000" b="1" dirty="0">
              <a:latin typeface="宋体" pitchFamily="2" charset="-122"/>
            </a:endParaRPr>
          </a:p>
        </p:txBody>
      </p:sp>
      <p:sp>
        <p:nvSpPr>
          <p:cNvPr id="7" name="AutoShape 10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030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73122-0C8C-403D-9C6E-B1FC50722D8F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179388" y="404664"/>
            <a:ext cx="878522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(4)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转移控制指令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OP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功能：</a:t>
            </a:r>
            <a:r>
              <a:rPr lang="en-US" altLang="zh-CN" b="1" dirty="0">
                <a:latin typeface="宋体" pitchFamily="2" charset="-122"/>
              </a:rPr>
              <a:t>PC←</a:t>
            </a:r>
            <a:r>
              <a:rPr lang="zh-CN" altLang="en-US" b="1" dirty="0">
                <a:solidFill>
                  <a:srgbClr val="990099"/>
                </a:solidFill>
                <a:latin typeface="宋体" pitchFamily="2" charset="-122"/>
              </a:rPr>
              <a:t>指定的</a:t>
            </a:r>
            <a:r>
              <a:rPr lang="zh-CN" altLang="en-US" b="1" dirty="0">
                <a:latin typeface="宋体" pitchFamily="2" charset="-122"/>
              </a:rPr>
              <a:t>地址          </a:t>
            </a:r>
            <a:r>
              <a:rPr lang="zh-CN" altLang="en-US" sz="1800" b="1" dirty="0">
                <a:latin typeface="宋体" pitchFamily="2" charset="-122"/>
              </a:rPr>
              <a:t>←顺序型指令为</a:t>
            </a:r>
            <a:r>
              <a:rPr lang="en-US" altLang="zh-CN" sz="1800" b="1" dirty="0">
                <a:latin typeface="宋体" pitchFamily="2" charset="-122"/>
              </a:rPr>
              <a:t>PC</a:t>
            </a:r>
            <a:r>
              <a:rPr lang="zh-CN" altLang="en-US" sz="1800" b="1" dirty="0">
                <a:latin typeface="宋体" pitchFamily="2" charset="-122"/>
              </a:rPr>
              <a:t>←</a:t>
            </a:r>
            <a:r>
              <a:rPr lang="en-US" altLang="zh-CN" sz="1800" b="1" dirty="0">
                <a:latin typeface="宋体" pitchFamily="2" charset="-122"/>
              </a:rPr>
              <a:t>(PC)</a:t>
            </a:r>
            <a:r>
              <a:rPr lang="zh-CN" altLang="en-US" sz="1800" b="1" dirty="0">
                <a:latin typeface="宋体" pitchFamily="2" charset="-122"/>
              </a:rPr>
              <a:t>＋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1800" b="1" dirty="0">
                <a:latin typeface="宋体" pitchFamily="2" charset="-122"/>
              </a:rPr>
              <a:t>1</a:t>
            </a:r>
            <a:r>
              <a:rPr lang="zh-CN" altLang="en-US" sz="18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en-US" altLang="zh-CN" sz="2000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类型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b="1" dirty="0">
                <a:latin typeface="宋体" pitchFamily="2" charset="-122"/>
              </a:rPr>
              <a:t>有跳转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无条件转移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、分支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条件转移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b="1" dirty="0">
                <a:latin typeface="宋体" pitchFamily="2" charset="-122"/>
              </a:rPr>
              <a:t>、调用、返回等</a:t>
            </a:r>
            <a:endParaRPr lang="en-US" altLang="zh-CN" b="1" dirty="0">
              <a:latin typeface="宋体" pitchFamily="2" charset="-122"/>
            </a:endParaRPr>
          </a:p>
          <a:p>
            <a:pPr marL="2336800" indent="-2336800">
              <a:lnSpc>
                <a:spcPct val="125000"/>
              </a:lnSpc>
            </a:pPr>
            <a:r>
              <a:rPr lang="en-US" altLang="zh-CN" sz="2200" b="1" dirty="0">
                <a:solidFill>
                  <a:srgbClr val="990099"/>
                </a:solidFill>
                <a:latin typeface="宋体" pitchFamily="2" charset="-122"/>
              </a:rPr>
              <a:t>         </a:t>
            </a:r>
            <a:r>
              <a:rPr lang="zh-CN" altLang="en-US" sz="2200" b="1" dirty="0">
                <a:solidFill>
                  <a:srgbClr val="990099"/>
                </a:solidFill>
                <a:latin typeface="宋体" pitchFamily="2" charset="-122"/>
              </a:rPr>
              <a:t>如：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2019</a:t>
            </a:r>
            <a:r>
              <a:rPr lang="zh-CN" altLang="en-US" sz="2200" b="1" dirty="0">
                <a:latin typeface="宋体" pitchFamily="2" charset="-122"/>
              </a:rPr>
              <a:t>，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2000</a:t>
            </a:r>
            <a:r>
              <a:rPr lang="zh-CN" altLang="en-US" sz="2200" b="1" dirty="0">
                <a:latin typeface="宋体" pitchFamily="2" charset="-122"/>
              </a:rPr>
              <a:t>或</a:t>
            </a:r>
            <a:r>
              <a:rPr lang="en-US" altLang="zh-CN" sz="2200" b="1" dirty="0">
                <a:latin typeface="宋体" pitchFamily="2" charset="-122"/>
              </a:rPr>
              <a:t>PC</a:t>
            </a:r>
            <a:r>
              <a:rPr lang="zh-CN" altLang="en-US" sz="2200" b="1" dirty="0">
                <a:latin typeface="宋体" pitchFamily="2" charset="-122"/>
              </a:rPr>
              <a:t>←</a:t>
            </a:r>
            <a:r>
              <a:rPr lang="en-US" altLang="zh-CN" sz="2200" b="1" dirty="0">
                <a:latin typeface="宋体" pitchFamily="2" charset="-122"/>
              </a:rPr>
              <a:t>(PC)+1</a:t>
            </a:r>
            <a:r>
              <a:rPr lang="zh-CN" altLang="en-US" sz="2200" b="1" dirty="0">
                <a:latin typeface="宋体" pitchFamily="2" charset="-122"/>
              </a:rPr>
              <a:t>等，常用</a:t>
            </a:r>
            <a:r>
              <a:rPr lang="zh-CN" altLang="en-US" sz="2200" b="1" dirty="0">
                <a:solidFill>
                  <a:srgbClr val="CC3300"/>
                </a:solidFill>
                <a:latin typeface="宋体" pitchFamily="2" charset="-122"/>
              </a:rPr>
              <a:t>伪指令</a:t>
            </a:r>
            <a:r>
              <a:rPr lang="zh-CN" altLang="en-US" sz="2200" b="1" dirty="0">
                <a:latin typeface="宋体" pitchFamily="2" charset="-122"/>
              </a:rPr>
              <a:t>描述</a:t>
            </a:r>
          </a:p>
        </p:txBody>
      </p: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2987824" y="2276872"/>
            <a:ext cx="1871664" cy="1806575"/>
            <a:chOff x="295" y="1041"/>
            <a:chExt cx="1179" cy="1138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657" y="1253"/>
              <a:ext cx="769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C←C-1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JZ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295" y="1253"/>
              <a:ext cx="364" cy="81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/>
                <a:t>…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340" y="1041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793" y="1998"/>
              <a:ext cx="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分支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55" name="Group 58"/>
          <p:cNvGrpSpPr>
            <a:grpSpLocks/>
          </p:cNvGrpSpPr>
          <p:nvPr/>
        </p:nvGrpSpPr>
        <p:grpSpPr bwMode="auto">
          <a:xfrm>
            <a:off x="1048423" y="2276873"/>
            <a:ext cx="1874839" cy="1806575"/>
            <a:chOff x="1699" y="1040"/>
            <a:chExt cx="1181" cy="1138"/>
          </a:xfrm>
        </p:grpSpPr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2063" y="1253"/>
              <a:ext cx="767" cy="72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JMP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A←A+1</a:t>
              </a: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699" y="1253"/>
              <a:ext cx="364" cy="7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latin typeface="+mn-ea"/>
                  <a:ea typeface="+mn-ea"/>
                </a:rPr>
                <a:t>…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2019</a:t>
              </a: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1746" y="1040"/>
              <a:ext cx="1134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2284" y="1997"/>
              <a:ext cx="36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跳转</a:t>
              </a:r>
              <a:endParaRPr lang="zh-CN" altLang="en-US" sz="1800" b="1" dirty="0">
                <a:latin typeface="宋体" pitchFamily="2" charset="-122"/>
              </a:endParaRP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5004048" y="2276872"/>
            <a:ext cx="1801813" cy="1849438"/>
            <a:chOff x="3060" y="1040"/>
            <a:chExt cx="1135" cy="1165"/>
          </a:xfrm>
        </p:grpSpPr>
        <p:sp>
          <p:nvSpPr>
            <p:cNvPr id="61" name="Text Box 45"/>
            <p:cNvSpPr txBox="1">
              <a:spLocks noChangeArrowheads="1"/>
            </p:cNvSpPr>
            <p:nvPr/>
          </p:nvSpPr>
          <p:spPr bwMode="auto">
            <a:xfrm>
              <a:off x="3425" y="1252"/>
              <a:ext cx="770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CALL </a:t>
              </a:r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A←A</a:t>
              </a:r>
              <a:r>
                <a:rPr lang="zh-CN" altLang="en-US" sz="1800" b="1" dirty="0">
                  <a:latin typeface="宋体" pitchFamily="2" charset="-122"/>
                </a:rPr>
                <a:t>＋</a:t>
              </a:r>
              <a:r>
                <a:rPr lang="en-US" altLang="zh-CN" sz="1800" b="1" dirty="0">
                  <a:latin typeface="宋体" pitchFamily="2" charset="-122"/>
                </a:rPr>
                <a:t>1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</p:txBody>
        </p:sp>
        <p:sp>
          <p:nvSpPr>
            <p:cNvPr id="62" name="Text Box 46"/>
            <p:cNvSpPr txBox="1">
              <a:spLocks noChangeArrowheads="1"/>
            </p:cNvSpPr>
            <p:nvPr/>
          </p:nvSpPr>
          <p:spPr bwMode="auto">
            <a:xfrm>
              <a:off x="3060" y="1252"/>
              <a:ext cx="364" cy="95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latin typeface="宋体" pitchFamily="2" charset="-122"/>
                </a:rPr>
                <a:t>2000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2010</a:t>
              </a:r>
            </a:p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2011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</p:txBody>
        </p:sp>
        <p:sp>
          <p:nvSpPr>
            <p:cNvPr id="63" name="Text Box 47"/>
            <p:cNvSpPr txBox="1">
              <a:spLocks noChangeArrowheads="1"/>
            </p:cNvSpPr>
            <p:nvPr/>
          </p:nvSpPr>
          <p:spPr bwMode="auto">
            <a:xfrm>
              <a:off x="3107" y="1040"/>
              <a:ext cx="10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64" name="Text Box 51"/>
            <p:cNvSpPr txBox="1">
              <a:spLocks noChangeArrowheads="1"/>
            </p:cNvSpPr>
            <p:nvPr/>
          </p:nvSpPr>
          <p:spPr bwMode="auto">
            <a:xfrm>
              <a:off x="3467" y="1997"/>
              <a:ext cx="68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/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调用</a:t>
              </a:r>
            </a:p>
          </p:txBody>
        </p:sp>
      </p:grpSp>
      <p:grpSp>
        <p:nvGrpSpPr>
          <p:cNvPr id="65" name="Group 55"/>
          <p:cNvGrpSpPr>
            <a:grpSpLocks/>
          </p:cNvGrpSpPr>
          <p:nvPr/>
        </p:nvGrpSpPr>
        <p:grpSpPr bwMode="auto">
          <a:xfrm>
            <a:off x="6948264" y="2276872"/>
            <a:ext cx="1874838" cy="1806575"/>
            <a:chOff x="4466" y="1040"/>
            <a:chExt cx="1181" cy="1138"/>
          </a:xfrm>
        </p:grpSpPr>
        <p:sp>
          <p:nvSpPr>
            <p:cNvPr id="66" name="Text Box 48"/>
            <p:cNvSpPr txBox="1">
              <a:spLocks noChangeArrowheads="1"/>
            </p:cNvSpPr>
            <p:nvPr/>
          </p:nvSpPr>
          <p:spPr bwMode="auto">
            <a:xfrm>
              <a:off x="4830" y="1252"/>
              <a:ext cx="772" cy="726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54000" tIns="10800" rIns="18000" bIns="10800"/>
            <a:lstStyle/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solidFill>
                    <a:schemeClr val="bg2"/>
                  </a:solidFill>
                  <a:latin typeface="宋体" pitchFamily="2" charset="-122"/>
                </a:rPr>
                <a:t>CALL **</a:t>
              </a:r>
            </a:p>
            <a:p>
              <a:r>
                <a:rPr lang="en-US" altLang="zh-CN" sz="1800" b="1" dirty="0">
                  <a:latin typeface="+mn-ea"/>
                  <a:ea typeface="+mn-ea"/>
                </a:rPr>
                <a:t>  …</a:t>
              </a:r>
            </a:p>
            <a:p>
              <a:r>
                <a:rPr lang="en-US" altLang="zh-CN" sz="1800" b="1" dirty="0">
                  <a:latin typeface="宋体" pitchFamily="2" charset="-122"/>
                </a:rPr>
                <a:t>RET</a:t>
              </a:r>
            </a:p>
          </p:txBody>
        </p:sp>
        <p:sp>
          <p:nvSpPr>
            <p:cNvPr id="67" name="Text Box 49"/>
            <p:cNvSpPr txBox="1">
              <a:spLocks noChangeArrowheads="1"/>
            </p:cNvSpPr>
            <p:nvPr/>
          </p:nvSpPr>
          <p:spPr bwMode="auto">
            <a:xfrm>
              <a:off x="4466" y="1252"/>
              <a:ext cx="364" cy="7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8000" rIns="18000" bIns="10800"/>
            <a:lstStyle/>
            <a:p>
              <a:pPr algn="ctr"/>
              <a:r>
                <a:rPr lang="en-US" altLang="zh-CN" sz="1800" b="1" dirty="0">
                  <a:solidFill>
                    <a:schemeClr val="accent2"/>
                  </a:solidFill>
                  <a:latin typeface="宋体" pitchFamily="2" charset="-122"/>
                </a:rPr>
                <a:t>2200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 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…</a:t>
              </a:r>
            </a:p>
            <a:p>
              <a:pPr algn="ctr"/>
              <a:r>
                <a:rPr lang="en-US" altLang="zh-CN" sz="1800" b="1" dirty="0">
                  <a:latin typeface="宋体" pitchFamily="2" charset="-122"/>
                </a:rPr>
                <a:t>2280</a:t>
              </a:r>
            </a:p>
          </p:txBody>
        </p:sp>
        <p:sp>
          <p:nvSpPr>
            <p:cNvPr id="68" name="Text Box 50"/>
            <p:cNvSpPr txBox="1">
              <a:spLocks noChangeArrowheads="1"/>
            </p:cNvSpPr>
            <p:nvPr/>
          </p:nvSpPr>
          <p:spPr bwMode="auto">
            <a:xfrm>
              <a:off x="4513" y="1040"/>
              <a:ext cx="1134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b="1" dirty="0">
                  <a:latin typeface="宋体" pitchFamily="2" charset="-122"/>
                </a:rPr>
                <a:t>地址    程序</a:t>
              </a:r>
            </a:p>
          </p:txBody>
        </p:sp>
        <p:sp>
          <p:nvSpPr>
            <p:cNvPr id="69" name="Text Box 52"/>
            <p:cNvSpPr txBox="1">
              <a:spLocks noChangeArrowheads="1"/>
            </p:cNvSpPr>
            <p:nvPr/>
          </p:nvSpPr>
          <p:spPr bwMode="auto">
            <a:xfrm>
              <a:off x="4967" y="1997"/>
              <a:ext cx="635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 </a:t>
              </a:r>
              <a:r>
                <a:rPr lang="zh-CN" altLang="en-US" sz="1800" b="1" dirty="0">
                  <a:solidFill>
                    <a:srgbClr val="990099"/>
                  </a:solidFill>
                  <a:latin typeface="宋体" pitchFamily="2" charset="-122"/>
                </a:rPr>
                <a:t>返回</a:t>
              </a:r>
            </a:p>
          </p:txBody>
        </p:sp>
      </p:grpSp>
      <p:sp>
        <p:nvSpPr>
          <p:cNvPr id="78" name="Text Box 86"/>
          <p:cNvSpPr txBox="1">
            <a:spLocks noChangeArrowheads="1"/>
          </p:cNvSpPr>
          <p:nvPr/>
        </p:nvSpPr>
        <p:spPr bwMode="auto">
          <a:xfrm>
            <a:off x="900112" y="4113224"/>
            <a:ext cx="8064501" cy="13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812800" indent="-812800">
              <a:lnSpc>
                <a:spcPct val="115000"/>
              </a:lnSpc>
            </a:pPr>
            <a:r>
              <a:rPr lang="zh-CN" altLang="en-US" sz="2000" b="1" dirty="0">
                <a:latin typeface="宋体" pitchFamily="2" charset="-122"/>
              </a:rPr>
              <a:t>注：①分支指令的转移条件有多种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如≤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＝等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2000" b="1" dirty="0">
                <a:latin typeface="宋体" pitchFamily="2" charset="-122"/>
              </a:rPr>
              <a:t>，不转移时</a:t>
            </a:r>
            <a:r>
              <a:rPr lang="en-US" altLang="zh-CN" sz="2000" b="1" dirty="0">
                <a:latin typeface="宋体" pitchFamily="2" charset="-122"/>
              </a:rPr>
              <a:t>PC</a:t>
            </a:r>
            <a:r>
              <a:rPr lang="zh-CN" altLang="en-US" sz="2000" b="1" dirty="0">
                <a:latin typeface="宋体" pitchFamily="2" charset="-122"/>
              </a:rPr>
              <a:t>←</a:t>
            </a:r>
            <a:r>
              <a:rPr lang="en-US" altLang="zh-CN" sz="2000" b="1" dirty="0">
                <a:latin typeface="宋体" pitchFamily="2" charset="-122"/>
              </a:rPr>
              <a:t>(PC)</a:t>
            </a:r>
            <a:r>
              <a:rPr lang="zh-CN" altLang="en-US" sz="2000" b="1" dirty="0">
                <a:latin typeface="宋体" pitchFamily="2" charset="-122"/>
              </a:rPr>
              <a:t>＋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sz="2000" b="1" dirty="0">
                <a:latin typeface="宋体" pitchFamily="2" charset="-122"/>
              </a:rPr>
              <a:t>1</a:t>
            </a:r>
            <a:r>
              <a:rPr lang="zh-CN" altLang="en-US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endParaRPr lang="zh-CN" altLang="en-US" sz="2000" b="1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2000" b="1" dirty="0">
                <a:solidFill>
                  <a:srgbClr val="990099"/>
                </a:solidFill>
                <a:latin typeface="宋体" pitchFamily="2" charset="-122"/>
              </a:rPr>
              <a:t>    </a:t>
            </a:r>
            <a:r>
              <a:rPr lang="en-US" altLang="zh-CN" sz="2000" b="1" dirty="0">
                <a:latin typeface="宋体" pitchFamily="2" charset="-122"/>
              </a:rPr>
              <a:t>②</a:t>
            </a:r>
            <a:r>
              <a:rPr lang="zh-CN" altLang="en-US" sz="2000" b="1" dirty="0">
                <a:latin typeface="宋体" pitchFamily="2" charset="-122"/>
              </a:rPr>
              <a:t>调用指令的指令地址包括目标地址、</a:t>
            </a:r>
            <a:r>
              <a:rPr lang="zh-CN" altLang="en-US" sz="2000" b="1" u="sng" dirty="0">
                <a:latin typeface="宋体" pitchFamily="2" charset="-122"/>
              </a:rPr>
              <a:t>返回地址</a:t>
            </a:r>
            <a:endParaRPr lang="en-US" altLang="zh-CN" sz="2000" b="1" u="sng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zh-CN" altLang="en-US" sz="1800" b="1" dirty="0">
                <a:latin typeface="宋体" pitchFamily="2" charset="-122"/>
              </a:rPr>
              <a:t>                          </a:t>
            </a:r>
            <a:r>
              <a:rPr lang="en-US" altLang="zh-CN" sz="1800" b="1" dirty="0">
                <a:latin typeface="宋体" pitchFamily="2" charset="-122"/>
              </a:rPr>
              <a:t>(</a:t>
            </a:r>
            <a:r>
              <a:rPr lang="zh-CN" altLang="en-US" sz="1800" b="1" dirty="0">
                <a:latin typeface="宋体" pitchFamily="2" charset="-122"/>
              </a:rPr>
              <a:t>不影响其它指令</a:t>
            </a:r>
            <a:r>
              <a:rPr lang="en-US" altLang="zh-CN" sz="1800" b="1" dirty="0">
                <a:latin typeface="宋体" pitchFamily="2" charset="-122"/>
              </a:rPr>
              <a:t>)</a:t>
            </a:r>
            <a:r>
              <a:rPr lang="zh-CN" altLang="en-US" sz="1800" b="1" dirty="0">
                <a:latin typeface="宋体" pitchFamily="2" charset="-122"/>
              </a:rPr>
              <a:t>  </a:t>
            </a:r>
            <a:r>
              <a:rPr lang="zh-CN" altLang="en-US" sz="1800" dirty="0">
                <a:latin typeface="宋体" pitchFamily="2" charset="-122"/>
              </a:rPr>
              <a:t>├</a:t>
            </a:r>
            <a:r>
              <a:rPr lang="zh-CN" altLang="en-US" sz="1800" b="1" dirty="0">
                <a:latin typeface="宋体" pitchFamily="2" charset="-122"/>
              </a:rPr>
              <a:t>→宜用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隐含方式</a:t>
            </a:r>
            <a:r>
              <a:rPr lang="zh-CN" altLang="en-US" sz="1800" b="1" dirty="0">
                <a:latin typeface="宋体" pitchFamily="2" charset="-122"/>
              </a:rPr>
              <a:t>保存</a:t>
            </a:r>
            <a:endParaRPr lang="en-US" altLang="zh-CN" sz="1800" b="1" dirty="0">
              <a:latin typeface="宋体" pitchFamily="2" charset="-122"/>
            </a:endParaRPr>
          </a:p>
          <a:p>
            <a:pPr marL="812800" indent="-812800">
              <a:lnSpc>
                <a:spcPct val="115000"/>
              </a:lnSpc>
            </a:pPr>
            <a:r>
              <a:rPr lang="en-US" altLang="zh-CN" sz="1800" b="1" dirty="0">
                <a:latin typeface="宋体" pitchFamily="2" charset="-122"/>
              </a:rPr>
              <a:t>                            (</a:t>
            </a:r>
            <a:r>
              <a:rPr lang="zh-CN" altLang="en-US" sz="1800" b="1" dirty="0">
                <a:latin typeface="宋体" pitchFamily="2" charset="-122"/>
              </a:rPr>
              <a:t>支持嵌套调用</a:t>
            </a:r>
            <a:r>
              <a:rPr lang="en-US" altLang="zh-CN" sz="1800" b="1" dirty="0">
                <a:latin typeface="宋体" pitchFamily="2" charset="-122"/>
              </a:rPr>
              <a:t>)  </a:t>
            </a:r>
            <a:r>
              <a:rPr lang="zh-CN" altLang="en-US" sz="1800" dirty="0">
                <a:latin typeface="宋体" pitchFamily="2" charset="-122"/>
              </a:rPr>
              <a:t>└</a:t>
            </a:r>
            <a:r>
              <a:rPr lang="zh-CN" altLang="en-US" sz="1800" b="1" dirty="0">
                <a:latin typeface="宋体" pitchFamily="2" charset="-122"/>
              </a:rPr>
              <a:t>→宜用</a:t>
            </a:r>
            <a:r>
              <a:rPr lang="zh-CN" altLang="en-US" sz="1800" b="1" dirty="0">
                <a:solidFill>
                  <a:srgbClr val="990099"/>
                </a:solidFill>
                <a:latin typeface="宋体" pitchFamily="2" charset="-122"/>
              </a:rPr>
              <a:t>堆栈方式</a:t>
            </a:r>
            <a:r>
              <a:rPr lang="zh-CN" altLang="en-US" sz="1800" b="1" dirty="0">
                <a:latin typeface="宋体" pitchFamily="2" charset="-122"/>
              </a:rPr>
              <a:t>保存</a:t>
            </a:r>
          </a:p>
        </p:txBody>
      </p:sp>
      <p:sp>
        <p:nvSpPr>
          <p:cNvPr id="80" name="Text Box 17"/>
          <p:cNvSpPr txBox="1">
            <a:spLocks noChangeArrowheads="1"/>
          </p:cNvSpPr>
          <p:nvPr/>
        </p:nvSpPr>
        <p:spPr bwMode="auto">
          <a:xfrm>
            <a:off x="179388" y="5437673"/>
            <a:ext cx="60152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*参数个数：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OPD--      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solidFill>
                  <a:srgbClr val="C00000"/>
                </a:solidFill>
                <a:latin typeface="宋体" pitchFamily="2" charset="-122"/>
              </a:rPr>
              <a:t>  *</a:t>
            </a:r>
            <a:r>
              <a:rPr lang="zh-CN" altLang="en-US" b="1" dirty="0">
                <a:solidFill>
                  <a:srgbClr val="C00000"/>
                </a:solidFill>
                <a:latin typeface="宋体" pitchFamily="2" charset="-122"/>
              </a:rPr>
              <a:t>参数类型：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OPD—  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     </a:t>
            </a:r>
            <a:r>
              <a:rPr lang="zh-CN" altLang="en-US" b="1" dirty="0">
                <a:latin typeface="宋体" pitchFamily="2" charset="-122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宋体" pitchFamily="2" charset="-122"/>
              </a:rPr>
              <a:t>指令地址</a:t>
            </a:r>
            <a:r>
              <a:rPr lang="en-US" altLang="zh-CN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</a:p>
        </p:txBody>
      </p:sp>
      <p:sp>
        <p:nvSpPr>
          <p:cNvPr id="29" name="AutoShape 10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2442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3030685" y="5437673"/>
            <a:ext cx="59339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060575" indent="-2060575">
              <a:lnSpc>
                <a:spcPct val="125000"/>
              </a:lnSpc>
            </a:pPr>
            <a:r>
              <a:rPr lang="en-US" altLang="zh-CN" b="1" dirty="0">
                <a:latin typeface="宋体" pitchFamily="2" charset="-122"/>
              </a:rPr>
              <a:t>0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    </a:t>
            </a:r>
            <a:r>
              <a:rPr lang="en-US" altLang="zh-CN" b="1" dirty="0">
                <a:latin typeface="宋体" pitchFamily="2" charset="-122"/>
              </a:rPr>
              <a:t>         1</a:t>
            </a:r>
            <a:r>
              <a:rPr lang="zh-CN" altLang="en-US" b="1" dirty="0">
                <a:latin typeface="宋体" pitchFamily="2" charset="-122"/>
              </a:rPr>
              <a:t>或</a:t>
            </a:r>
            <a:r>
              <a:rPr lang="en-US" altLang="zh-CN" b="1" dirty="0">
                <a:latin typeface="宋体" pitchFamily="2" charset="-122"/>
              </a:rPr>
              <a:t>2</a:t>
            </a:r>
            <a:r>
              <a:rPr lang="zh-CN" altLang="en-US" b="1" dirty="0">
                <a:latin typeface="宋体" pitchFamily="2" charset="-122"/>
              </a:rPr>
              <a:t>个 </a:t>
            </a:r>
            <a:r>
              <a:rPr lang="en-US" altLang="zh-CN" b="1" dirty="0">
                <a:latin typeface="宋体" pitchFamily="2" charset="-122"/>
              </a:rPr>
              <a:t> </a:t>
            </a:r>
            <a:endParaRPr lang="en-US" altLang="zh-CN" sz="1800" b="1" dirty="0">
              <a:latin typeface="宋体" pitchFamily="2" charset="-122"/>
            </a:endParaRPr>
          </a:p>
          <a:p>
            <a:pPr marL="2060575" indent="-2060575">
              <a:lnSpc>
                <a:spcPct val="125000"/>
              </a:lnSpc>
            </a:pPr>
            <a:r>
              <a:rPr lang="zh-CN" altLang="en-US" b="1" dirty="0">
                <a:latin typeface="宋体" pitchFamily="2" charset="-122"/>
              </a:rPr>
              <a:t>多种</a:t>
            </a:r>
            <a:r>
              <a:rPr lang="en-US" altLang="zh-CN" b="1" dirty="0">
                <a:latin typeface="宋体" pitchFamily="2" charset="-122"/>
              </a:rPr>
              <a:t>               </a:t>
            </a:r>
            <a:r>
              <a:rPr lang="zh-CN" altLang="en-US" b="1" dirty="0">
                <a:latin typeface="宋体" pitchFamily="2" charset="-122"/>
              </a:rPr>
              <a:t>无符号定点数</a:t>
            </a:r>
            <a:endParaRPr lang="zh-CN" altLang="en-US" b="1" dirty="0">
              <a:solidFill>
                <a:srgbClr val="CC3300"/>
              </a:solidFill>
              <a:latin typeface="宋体" pitchFamily="2" charset="-122"/>
            </a:endParaRPr>
          </a:p>
        </p:txBody>
      </p:sp>
      <p:sp>
        <p:nvSpPr>
          <p:cNvPr id="31" name="AutoShape 38"/>
          <p:cNvSpPr>
            <a:spLocks/>
          </p:cNvSpPr>
          <p:nvPr/>
        </p:nvSpPr>
        <p:spPr bwMode="auto">
          <a:xfrm>
            <a:off x="755576" y="5085184"/>
            <a:ext cx="2376264" cy="324000"/>
          </a:xfrm>
          <a:prstGeom prst="borderCallout2">
            <a:avLst>
              <a:gd name="adj1" fmla="val 51062"/>
              <a:gd name="adj2" fmla="val 99806"/>
              <a:gd name="adj3" fmla="val 50323"/>
              <a:gd name="adj4" fmla="val 107600"/>
              <a:gd name="adj5" fmla="val 137448"/>
              <a:gd name="adj6" fmla="val 11220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1800" b="1" dirty="0">
                <a:latin typeface="宋体" pitchFamily="2" charset="-122"/>
              </a:rPr>
              <a:t>用标志</a:t>
            </a:r>
            <a:r>
              <a:rPr lang="en-US" altLang="zh-CN" sz="1800" b="1" dirty="0">
                <a:latin typeface="宋体" pitchFamily="2" charset="-122"/>
              </a:rPr>
              <a:t>/</a:t>
            </a:r>
            <a:r>
              <a:rPr lang="zh-CN" altLang="en-US" sz="1800" b="1" dirty="0">
                <a:latin typeface="宋体" pitchFamily="2" charset="-122"/>
              </a:rPr>
              <a:t>运算结果判断</a:t>
            </a:r>
            <a:endParaRPr lang="en-US" altLang="zh-CN" sz="1800" b="1" dirty="0">
              <a:latin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37096</TotalTime>
  <Words>11875</Words>
  <Application>Microsoft Macintosh PowerPoint</Application>
  <PresentationFormat>全屏显示(4:3)</PresentationFormat>
  <Paragraphs>2101</Paragraphs>
  <Slides>54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黑体</vt:lpstr>
      <vt:lpstr>宋体</vt:lpstr>
      <vt:lpstr>Arial Unicode MS</vt:lpstr>
      <vt:lpstr>MS Gothic</vt:lpstr>
      <vt:lpstr>Calibri</vt:lpstr>
      <vt:lpstr>Symbol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文韬 陆</cp:lastModifiedBy>
  <cp:revision>1046</cp:revision>
  <cp:lastPrinted>2020-11-19T09:13:53Z</cp:lastPrinted>
  <dcterms:created xsi:type="dcterms:W3CDTF">2002-02-16T03:40:16Z</dcterms:created>
  <dcterms:modified xsi:type="dcterms:W3CDTF">2023-12-30T13:11:00Z</dcterms:modified>
</cp:coreProperties>
</file>