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636" r:id="rId3"/>
    <p:sldId id="417" r:id="rId4"/>
    <p:sldId id="418" r:id="rId5"/>
    <p:sldId id="419" r:id="rId6"/>
    <p:sldId id="560" r:id="rId7"/>
    <p:sldId id="421" r:id="rId8"/>
    <p:sldId id="632" r:id="rId9"/>
    <p:sldId id="427" r:id="rId10"/>
    <p:sldId id="646" r:id="rId11"/>
    <p:sldId id="647" r:id="rId12"/>
    <p:sldId id="648" r:id="rId13"/>
    <p:sldId id="649" r:id="rId14"/>
    <p:sldId id="650" r:id="rId15"/>
    <p:sldId id="651" r:id="rId16"/>
    <p:sldId id="748" r:id="rId17"/>
    <p:sldId id="652" r:id="rId18"/>
    <p:sldId id="654" r:id="rId19"/>
    <p:sldId id="653" r:id="rId20"/>
    <p:sldId id="655" r:id="rId21"/>
    <p:sldId id="656" r:id="rId22"/>
    <p:sldId id="657" r:id="rId23"/>
    <p:sldId id="744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746" r:id="rId34"/>
    <p:sldId id="667" r:id="rId35"/>
    <p:sldId id="669" r:id="rId36"/>
    <p:sldId id="670" r:id="rId37"/>
    <p:sldId id="671" r:id="rId38"/>
    <p:sldId id="673" r:id="rId39"/>
    <p:sldId id="674" r:id="rId40"/>
    <p:sldId id="672" r:id="rId41"/>
    <p:sldId id="753" r:id="rId42"/>
    <p:sldId id="675" r:id="rId43"/>
    <p:sldId id="676" r:id="rId44"/>
    <p:sldId id="677" r:id="rId45"/>
    <p:sldId id="678" r:id="rId46"/>
    <p:sldId id="680" r:id="rId47"/>
    <p:sldId id="679" r:id="rId48"/>
    <p:sldId id="681" r:id="rId49"/>
    <p:sldId id="682" r:id="rId50"/>
    <p:sldId id="684" r:id="rId51"/>
    <p:sldId id="749" r:id="rId52"/>
    <p:sldId id="683" r:id="rId53"/>
    <p:sldId id="687" r:id="rId54"/>
    <p:sldId id="685" r:id="rId55"/>
    <p:sldId id="688" r:id="rId56"/>
    <p:sldId id="690" r:id="rId57"/>
    <p:sldId id="691" r:id="rId58"/>
    <p:sldId id="692" r:id="rId59"/>
    <p:sldId id="696" r:id="rId60"/>
    <p:sldId id="693" r:id="rId61"/>
    <p:sldId id="689" r:id="rId62"/>
    <p:sldId id="751" r:id="rId63"/>
    <p:sldId id="697" r:id="rId64"/>
    <p:sldId id="481" r:id="rId65"/>
    <p:sldId id="699" r:id="rId66"/>
    <p:sldId id="700" r:id="rId67"/>
    <p:sldId id="701" r:id="rId68"/>
    <p:sldId id="703" r:id="rId69"/>
    <p:sldId id="702" r:id="rId70"/>
    <p:sldId id="704" r:id="rId71"/>
    <p:sldId id="705" r:id="rId72"/>
    <p:sldId id="351" r:id="rId73"/>
    <p:sldId id="594" r:id="rId74"/>
    <p:sldId id="592" r:id="rId75"/>
    <p:sldId id="706" r:id="rId76"/>
    <p:sldId id="534" r:id="rId77"/>
    <p:sldId id="716" r:id="rId78"/>
    <p:sldId id="717" r:id="rId79"/>
    <p:sldId id="719" r:id="rId80"/>
    <p:sldId id="720" r:id="rId81"/>
    <p:sldId id="718" r:id="rId82"/>
    <p:sldId id="721" r:id="rId83"/>
    <p:sldId id="722" r:id="rId84"/>
    <p:sldId id="724" r:id="rId85"/>
    <p:sldId id="723" r:id="rId86"/>
    <p:sldId id="725" r:id="rId87"/>
    <p:sldId id="726" r:id="rId88"/>
    <p:sldId id="384" r:id="rId89"/>
    <p:sldId id="615" r:id="rId90"/>
    <p:sldId id="727" r:id="rId91"/>
    <p:sldId id="728" r:id="rId92"/>
    <p:sldId id="618" r:id="rId93"/>
    <p:sldId id="617" r:id="rId94"/>
    <p:sldId id="729" r:id="rId95"/>
    <p:sldId id="730" r:id="rId96"/>
    <p:sldId id="731" r:id="rId97"/>
    <p:sldId id="732" r:id="rId98"/>
    <p:sldId id="733" r:id="rId99"/>
    <p:sldId id="734" r:id="rId100"/>
    <p:sldId id="735" r:id="rId101"/>
    <p:sldId id="737" r:id="rId102"/>
    <p:sldId id="736" r:id="rId103"/>
    <p:sldId id="738" r:id="rId104"/>
    <p:sldId id="742" r:id="rId105"/>
    <p:sldId id="741" r:id="rId106"/>
    <p:sldId id="740" r:id="rId107"/>
    <p:sldId id="629" r:id="rId108"/>
    <p:sldId id="752" r:id="rId10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CC99"/>
    <a:srgbClr val="CCCCFF"/>
    <a:srgbClr val="CCECFF"/>
    <a:srgbClr val="CCFFFF"/>
    <a:srgbClr val="CC3300"/>
    <a:srgbClr val="FFCCFF"/>
    <a:srgbClr val="CC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5473" autoAdjust="0"/>
  </p:normalViewPr>
  <p:slideViewPr>
    <p:cSldViewPr>
      <p:cViewPr varScale="1">
        <p:scale>
          <a:sx n="121" d="100"/>
          <a:sy n="121" d="100"/>
        </p:scale>
        <p:origin x="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1"/>
    </p:cViewPr>
  </p:sorterViewPr>
  <p:notesViewPr>
    <p:cSldViewPr>
      <p:cViewPr varScale="1">
        <p:scale>
          <a:sx n="61" d="100"/>
          <a:sy n="61" d="100"/>
        </p:scale>
        <p:origin x="-25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由</a:t>
            </a:r>
            <a:r>
              <a:rPr lang="en-US" altLang="zh-CN" dirty="0"/>
              <a:t>DP</a:t>
            </a:r>
            <a:r>
              <a:rPr lang="zh-CN" altLang="en-US" dirty="0"/>
              <a:t>、</a:t>
            </a:r>
            <a:r>
              <a:rPr lang="en-US" altLang="zh-CN" dirty="0"/>
              <a:t>CU(</a:t>
            </a:r>
            <a:r>
              <a:rPr lang="zh-CN" altLang="en-US" dirty="0"/>
              <a:t>含中断机构等</a:t>
            </a:r>
            <a:r>
              <a:rPr lang="en-US" altLang="zh-CN" dirty="0"/>
              <a:t>)</a:t>
            </a:r>
            <a:r>
              <a:rPr lang="zh-CN" altLang="en-US" dirty="0"/>
              <a:t>组成，</a:t>
            </a:r>
            <a:r>
              <a:rPr lang="en-US" altLang="zh-CN" dirty="0"/>
              <a:t>DP</a:t>
            </a:r>
            <a:r>
              <a:rPr lang="zh-CN" altLang="en-US" dirty="0"/>
              <a:t>、</a:t>
            </a:r>
            <a:r>
              <a:rPr lang="en-US" altLang="zh-CN" dirty="0"/>
              <a:t>CU</a:t>
            </a:r>
            <a:r>
              <a:rPr lang="zh-CN" altLang="en-US" dirty="0"/>
              <a:t>的组成取决于指令系统；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的工作原理是</a:t>
            </a:r>
            <a:r>
              <a:rPr lang="en-US" altLang="zh-CN" dirty="0"/>
              <a:t>DP</a:t>
            </a:r>
            <a:r>
              <a:rPr lang="zh-CN" altLang="en-US" dirty="0"/>
              <a:t>实现指令执行过程的操作，</a:t>
            </a:r>
            <a:r>
              <a:rPr lang="en-US" altLang="zh-CN" dirty="0"/>
              <a:t>CU</a:t>
            </a:r>
            <a:r>
              <a:rPr lang="zh-CN" altLang="en-US" dirty="0"/>
              <a:t>负责产生数据通路所需的操作控制信号。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62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P9-</a:t>
            </a:r>
            <a:r>
              <a:rPr lang="zh-CN" altLang="en-US" dirty="0"/>
              <a:t>看指令格式，</a:t>
            </a:r>
            <a:r>
              <a:rPr lang="en-US" altLang="zh-CN" dirty="0"/>
              <a:t>P8-</a:t>
            </a:r>
            <a:r>
              <a:rPr lang="zh-CN" altLang="en-US" dirty="0"/>
              <a:t>指令地址计算分为</a:t>
            </a:r>
            <a:r>
              <a:rPr lang="en-US" altLang="zh-CN" dirty="0"/>
              <a:t>2</a:t>
            </a:r>
            <a:r>
              <a:rPr lang="zh-CN" altLang="en-US" dirty="0"/>
              <a:t>个环节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64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看取指令过程、结果，</a:t>
            </a:r>
            <a:r>
              <a:rPr lang="en-US" altLang="zh-CN" dirty="0"/>
              <a:t>P9-</a:t>
            </a:r>
            <a:r>
              <a:rPr lang="zh-CN" altLang="en-US" dirty="0"/>
              <a:t>看指令格式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22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指令功能为</a:t>
            </a:r>
            <a:r>
              <a:rPr lang="en-US" altLang="zh-CN" sz="1200" b="0" dirty="0">
                <a:latin typeface="宋体" pitchFamily="2" charset="-122"/>
              </a:rPr>
              <a:t>RD←(RD)</a:t>
            </a:r>
            <a:r>
              <a:rPr lang="zh-CN" altLang="en-US" sz="1200" b="0" dirty="0">
                <a:latin typeface="宋体" pitchFamily="2" charset="-122"/>
              </a:rPr>
              <a:t>＋</a:t>
            </a:r>
            <a:r>
              <a:rPr lang="en-US" altLang="zh-CN" sz="1200" b="0" dirty="0">
                <a:latin typeface="宋体" pitchFamily="2" charset="-122"/>
              </a:rPr>
              <a:t>M[(RS)]</a:t>
            </a:r>
            <a:r>
              <a:rPr lang="zh-CN" altLang="en-US" sz="1200" b="0" dirty="0">
                <a:latin typeface="宋体" pitchFamily="2" charset="-122"/>
              </a:rPr>
              <a:t>，</a:t>
            </a:r>
            <a:r>
              <a:rPr lang="en-US" altLang="zh-CN" sz="1200" b="0" dirty="0">
                <a:latin typeface="宋体" pitchFamily="2" charset="-122"/>
              </a:rPr>
              <a:t>RS</a:t>
            </a:r>
            <a:r>
              <a:rPr lang="zh-CN" altLang="en-US" sz="1200" b="0" dirty="0">
                <a:latin typeface="宋体" pitchFamily="2" charset="-122"/>
              </a:rPr>
              <a:t>＝</a:t>
            </a:r>
            <a:r>
              <a:rPr lang="en-US" altLang="zh-CN" sz="1200" b="0" dirty="0">
                <a:latin typeface="宋体" pitchFamily="2" charset="-122"/>
              </a:rPr>
              <a:t>10</a:t>
            </a:r>
            <a:r>
              <a:rPr lang="zh-CN" altLang="en-US" sz="1200" b="0" dirty="0">
                <a:latin typeface="宋体" pitchFamily="2" charset="-122"/>
              </a:rPr>
              <a:t>、</a:t>
            </a:r>
            <a:r>
              <a:rPr lang="en-US" altLang="zh-CN" sz="1200" b="0" dirty="0">
                <a:latin typeface="宋体" pitchFamily="2" charset="-122"/>
              </a:rPr>
              <a:t>RD</a:t>
            </a:r>
            <a:r>
              <a:rPr lang="zh-CN" altLang="en-US" sz="1200" b="0" dirty="0">
                <a:latin typeface="宋体" pitchFamily="2" charset="-122"/>
              </a:rPr>
              <a:t>＝</a:t>
            </a:r>
            <a:r>
              <a:rPr lang="en-US" altLang="zh-CN" sz="1200" b="0" dirty="0">
                <a:latin typeface="宋体" pitchFamily="2" charset="-122"/>
              </a:rPr>
              <a:t>01</a:t>
            </a:r>
            <a:r>
              <a:rPr lang="zh-CN" altLang="en-US" sz="1200" b="0" dirty="0">
                <a:latin typeface="宋体" pitchFamily="2" charset="-122"/>
              </a:rPr>
              <a:t>；操作序列为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④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MAR←(R2)</a:t>
            </a:r>
            <a:r>
              <a:rPr kumimoji="1" lang="zh-CN" altLang="zh-CN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⑤</a:t>
            </a:r>
            <a:r>
              <a:rPr lang="en-US" altLang="zh-CN" sz="1200" b="0" dirty="0">
                <a:latin typeface="+mn-ea"/>
              </a:rPr>
              <a:t>MDR←M[(MAR)]</a:t>
            </a:r>
            <a:r>
              <a:rPr lang="zh-CN" altLang="zh-CN" sz="1200" b="0" dirty="0">
                <a:latin typeface="+mn-ea"/>
              </a:rPr>
              <a:t>，</a:t>
            </a:r>
            <a:r>
              <a:rPr lang="zh-CN" altLang="en-US" sz="1200" b="0" dirty="0">
                <a:latin typeface="+mn-ea"/>
              </a:rPr>
              <a:t>⑥</a:t>
            </a:r>
            <a:r>
              <a:rPr lang="en-US" altLang="zh-CN" sz="1200" b="0" dirty="0">
                <a:latin typeface="宋体" pitchFamily="2" charset="-122"/>
              </a:rPr>
              <a:t>R1←(R1)</a:t>
            </a:r>
            <a:r>
              <a:rPr lang="zh-CN" altLang="en-US" sz="1200" b="0" dirty="0">
                <a:latin typeface="宋体" pitchFamily="2" charset="-122"/>
              </a:rPr>
              <a:t>＋</a:t>
            </a:r>
            <a:r>
              <a:rPr lang="en-US" altLang="zh-CN" sz="1200" b="0" dirty="0">
                <a:latin typeface="宋体" pitchFamily="2" charset="-122"/>
              </a:rPr>
              <a:t>(MDR)</a:t>
            </a:r>
            <a:endParaRPr lang="en-US" altLang="zh-CN" sz="1200" b="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latin typeface="宋体" pitchFamily="2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1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数据</a:t>
            </a:r>
            <a:r>
              <a:rPr lang="zh-CN" altLang="en-US" sz="1200" b="0" dirty="0">
                <a:latin typeface="宋体" pitchFamily="2" charset="-122"/>
              </a:rPr>
              <a:t>操作序列为：无，指令地址计算操作序列为：无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3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P13-</a:t>
            </a:r>
            <a:r>
              <a:rPr lang="zh-CN" altLang="en-US" dirty="0"/>
              <a:t>看基本操作的类型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8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75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看数据通路部件的组成要求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99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P9-</a:t>
            </a:r>
            <a:r>
              <a:rPr lang="zh-CN" altLang="en-US" dirty="0"/>
              <a:t>看</a:t>
            </a:r>
            <a:r>
              <a:rPr lang="en-US" altLang="zh-CN" dirty="0" err="1"/>
              <a:t>Demo_IS</a:t>
            </a:r>
            <a:r>
              <a:rPr lang="zh-CN" altLang="en-US" dirty="0"/>
              <a:t>的部件设置及参数，</a:t>
            </a:r>
            <a:r>
              <a:rPr lang="en-US" altLang="zh-CN" dirty="0"/>
              <a:t>2-106-</a:t>
            </a:r>
            <a:r>
              <a:rPr lang="zh-CN" altLang="en-US" dirty="0"/>
              <a:t>看总线</a:t>
            </a:r>
            <a:r>
              <a:rPr lang="en-US" altLang="zh-CN" dirty="0"/>
              <a:t>/</a:t>
            </a:r>
            <a:r>
              <a:rPr lang="zh-CN" altLang="en-US" dirty="0"/>
              <a:t>专用互连的特性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6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看数据通路结构所处位置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769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</a:t>
            </a:r>
            <a:r>
              <a:rPr lang="en-US" altLang="zh-CN" dirty="0"/>
              <a:t>1—</a:t>
            </a:r>
            <a:r>
              <a:rPr lang="zh-CN" altLang="en-US" dirty="0"/>
              <a:t>同时只能传送</a:t>
            </a:r>
            <a:r>
              <a:rPr lang="en-US" altLang="zh-CN" dirty="0"/>
              <a:t>1</a:t>
            </a:r>
            <a:r>
              <a:rPr lang="zh-CN" altLang="en-US" dirty="0"/>
              <a:t>个数据；思考</a:t>
            </a:r>
            <a:r>
              <a:rPr lang="en-US" altLang="zh-CN" dirty="0"/>
              <a:t>2—</a:t>
            </a:r>
            <a:r>
              <a:rPr lang="zh-CN" altLang="en-US" dirty="0"/>
              <a:t>需分时读</a:t>
            </a:r>
            <a:r>
              <a:rPr lang="en-US" altLang="zh-CN" dirty="0"/>
              <a:t>(RS)</a:t>
            </a:r>
            <a:r>
              <a:rPr lang="zh-CN" altLang="en-US" dirty="0"/>
              <a:t>、</a:t>
            </a:r>
            <a:r>
              <a:rPr lang="en-US" altLang="zh-CN" dirty="0"/>
              <a:t>(RD)</a:t>
            </a:r>
            <a:r>
              <a:rPr lang="zh-CN" altLang="en-US" dirty="0"/>
              <a:t>；思考</a:t>
            </a:r>
            <a:r>
              <a:rPr lang="en-US" altLang="zh-CN" dirty="0"/>
              <a:t>3—ALU</a:t>
            </a:r>
            <a:r>
              <a:rPr lang="zh-CN" altLang="en-US" dirty="0"/>
              <a:t>不能暂存结果→立即传送结果→出端</a:t>
            </a:r>
            <a:r>
              <a:rPr lang="en-US" altLang="zh-CN" dirty="0"/>
              <a:t>-</a:t>
            </a:r>
            <a:r>
              <a:rPr lang="zh-CN" altLang="en-US" dirty="0"/>
              <a:t>入端信号冲突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</a:t>
            </a:r>
            <a:r>
              <a:rPr lang="en-US" altLang="zh-CN" dirty="0"/>
              <a:t>4—</a:t>
            </a:r>
            <a:r>
              <a:rPr lang="zh-CN" altLang="en-US" dirty="0"/>
              <a:t>共用信号线时才使用三态门；思考</a:t>
            </a:r>
            <a:r>
              <a:rPr lang="en-US" altLang="zh-CN" dirty="0"/>
              <a:t>5—3</a:t>
            </a:r>
            <a:r>
              <a:rPr lang="zh-CN" altLang="en-US" dirty="0"/>
              <a:t>个，</a:t>
            </a:r>
            <a:r>
              <a:rPr lang="en-US" altLang="zh-CN" dirty="0"/>
              <a:t>(R0)</a:t>
            </a:r>
            <a:r>
              <a:rPr lang="zh-CN" altLang="en-US" dirty="0"/>
              <a:t>→</a:t>
            </a:r>
            <a:r>
              <a:rPr lang="en-US" altLang="zh-CN" dirty="0"/>
              <a:t>Y</a:t>
            </a:r>
            <a:r>
              <a:rPr lang="zh-CN" altLang="en-US" dirty="0"/>
              <a:t>、结果→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(Z)</a:t>
            </a:r>
            <a:r>
              <a:rPr lang="zh-CN" altLang="en-US" dirty="0"/>
              <a:t>→</a:t>
            </a:r>
            <a:r>
              <a:rPr lang="en-US" altLang="zh-CN" dirty="0"/>
              <a:t>R2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P18-</a:t>
            </a:r>
            <a:r>
              <a:rPr lang="zh-CN" altLang="en-US" dirty="0"/>
              <a:t>看</a:t>
            </a:r>
            <a:r>
              <a:rPr lang="en-US" altLang="zh-CN" dirty="0" err="1"/>
              <a:t>Demo_IS</a:t>
            </a:r>
            <a:r>
              <a:rPr lang="zh-CN" altLang="en-US" dirty="0"/>
              <a:t>的部件设置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20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5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看部件需求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990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61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P18-</a:t>
            </a:r>
            <a:r>
              <a:rPr lang="zh-CN" altLang="en-US" dirty="0"/>
              <a:t>看异步控制、同步控制的操作实现，下页</a:t>
            </a:r>
            <a:r>
              <a:rPr lang="en-US" altLang="zh-CN" dirty="0"/>
              <a:t>-</a:t>
            </a:r>
            <a:r>
              <a:rPr lang="zh-CN" altLang="en-US" dirty="0"/>
              <a:t>看应用示例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看单总线通路的部件连接，如</a:t>
            </a:r>
            <a:r>
              <a:rPr lang="en-US" altLang="zh-CN" dirty="0"/>
              <a:t>MAR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9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</a:t>
            </a:r>
            <a:r>
              <a:rPr lang="en-US" altLang="zh-CN" dirty="0"/>
              <a:t>ALU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P21-</a:t>
            </a:r>
            <a:r>
              <a:rPr lang="zh-CN" altLang="en-US" dirty="0"/>
              <a:t>看专用结构连接，上页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GPRs</a:t>
            </a:r>
            <a:r>
              <a:rPr lang="zh-CN" altLang="en-US" dirty="0"/>
              <a:t>写入信号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6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7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P7-</a:t>
            </a:r>
            <a:r>
              <a:rPr lang="zh-CN" altLang="en-US" dirty="0"/>
              <a:t>看</a:t>
            </a:r>
            <a:r>
              <a:rPr lang="en-US" altLang="zh-CN" dirty="0"/>
              <a:t>End</a:t>
            </a:r>
            <a:r>
              <a:rPr lang="zh-CN" altLang="en-US" dirty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6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P27-</a:t>
            </a:r>
            <a:r>
              <a:rPr lang="zh-CN" altLang="en-US" dirty="0"/>
              <a:t>看部件连接→</a:t>
            </a:r>
            <a:r>
              <a:rPr kumimoji="1" lang="en-US" altLang="zh-CN" sz="1200" b="0" kern="1200" dirty="0" err="1">
                <a:solidFill>
                  <a:schemeClr val="accent2"/>
                </a:solidFill>
                <a:latin typeface="+mn-ea"/>
                <a:ea typeface="宋体" pitchFamily="2" charset="-122"/>
                <a:cs typeface="+mn-cs"/>
              </a:rPr>
              <a:t>μOP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471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P15-</a:t>
            </a:r>
            <a:r>
              <a:rPr lang="zh-CN" altLang="en-US" dirty="0"/>
              <a:t>看双字长指令取指方法，</a:t>
            </a:r>
            <a:r>
              <a:rPr lang="en-US" altLang="zh-CN" dirty="0"/>
              <a:t>P27-</a:t>
            </a:r>
            <a:r>
              <a:rPr lang="zh-CN" altLang="en-US" dirty="0"/>
              <a:t>看部件连接→</a:t>
            </a:r>
            <a:r>
              <a:rPr lang="en-US" altLang="zh-CN" sz="1200" b="0" dirty="0" err="1">
                <a:solidFill>
                  <a:schemeClr val="accent2"/>
                </a:solidFill>
                <a:latin typeface="+mn-ea"/>
                <a:ea typeface="+mn-ea"/>
              </a:rPr>
              <a:t>μOP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54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可看作存储管理部件，属于存储系统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P28-</a:t>
            </a:r>
            <a:r>
              <a:rPr lang="zh-CN" altLang="en-US" dirty="0"/>
              <a:t>与单总线通路对比取指令</a:t>
            </a:r>
            <a:r>
              <a:rPr lang="en-US" altLang="zh-CN" sz="1200" b="0" dirty="0" err="1">
                <a:solidFill>
                  <a:schemeClr val="accent2"/>
                </a:solidFill>
              </a:rPr>
              <a:t>μ</a:t>
            </a:r>
            <a:r>
              <a:rPr lang="en-US" altLang="zh-CN" sz="1200" b="0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1200" b="0" dirty="0">
                <a:solidFill>
                  <a:schemeClr val="accent2"/>
                </a:solidFill>
                <a:latin typeface="宋体" pitchFamily="2" charset="-122"/>
              </a:rPr>
              <a:t>序列，</a:t>
            </a:r>
            <a:r>
              <a:rPr lang="en-US" altLang="zh-CN" sz="1200" b="0" dirty="0">
                <a:solidFill>
                  <a:schemeClr val="accent2"/>
                </a:solidFill>
                <a:latin typeface="宋体" pitchFamily="2" charset="-122"/>
              </a:rPr>
              <a:t>P29-</a:t>
            </a:r>
            <a:r>
              <a:rPr lang="zh-CN" altLang="en-US" dirty="0"/>
              <a:t>与单总线通路对比减法指令</a:t>
            </a:r>
            <a:r>
              <a:rPr lang="en-US" altLang="zh-CN" sz="1200" b="0" dirty="0" err="1">
                <a:solidFill>
                  <a:schemeClr val="accent2"/>
                </a:solidFill>
              </a:rPr>
              <a:t>μ</a:t>
            </a:r>
            <a:r>
              <a:rPr lang="en-US" altLang="zh-CN" sz="1200" b="0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1200" b="0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95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看特殊寄存器的组成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81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看分析结果包含的内容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43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P33-</a:t>
            </a:r>
            <a:r>
              <a:rPr lang="zh-CN" altLang="en-US" b="0" dirty="0"/>
              <a:t>看部件设计包含的内容，上页</a:t>
            </a:r>
            <a:r>
              <a:rPr lang="en-US" altLang="zh-CN" b="0" dirty="0"/>
              <a:t>-</a:t>
            </a:r>
            <a:r>
              <a:rPr lang="zh-CN" altLang="en-US" b="0" dirty="0"/>
              <a:t>看设计需求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P34-</a:t>
            </a:r>
            <a:r>
              <a:rPr lang="zh-CN" altLang="en-US" dirty="0"/>
              <a:t>看设计需求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420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P34-</a:t>
            </a:r>
            <a:r>
              <a:rPr lang="zh-CN" altLang="en-US" dirty="0"/>
              <a:t>看设计需求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724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P34-</a:t>
            </a:r>
            <a:r>
              <a:rPr lang="zh-CN" altLang="en-US" dirty="0"/>
              <a:t>看设计需求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看已有通路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653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看已有通路，</a:t>
            </a:r>
            <a:r>
              <a:rPr lang="en-US" altLang="zh-CN" dirty="0"/>
              <a:t>P37-</a:t>
            </a:r>
            <a:r>
              <a:rPr lang="zh-CN" altLang="en-US" dirty="0"/>
              <a:t>看</a:t>
            </a:r>
            <a:r>
              <a:rPr lang="en-US" altLang="zh-CN" dirty="0"/>
              <a:t>ALU</a:t>
            </a:r>
            <a:r>
              <a:rPr lang="zh-CN" altLang="en-US" dirty="0"/>
              <a:t>在前半周期完成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538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看已有通路，</a:t>
            </a:r>
            <a:r>
              <a:rPr lang="en-US" altLang="zh-CN" dirty="0"/>
              <a:t>P36-</a:t>
            </a:r>
            <a:r>
              <a:rPr lang="zh-CN" altLang="en-US" dirty="0"/>
              <a:t>看</a:t>
            </a:r>
            <a:r>
              <a:rPr lang="en-US" altLang="zh-CN" dirty="0"/>
              <a:t>ACU</a:t>
            </a:r>
            <a:r>
              <a:rPr lang="zh-CN" altLang="en-US" dirty="0"/>
              <a:t>结构与引脚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44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167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看控制信号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815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P24-</a:t>
            </a:r>
            <a:r>
              <a:rPr lang="zh-CN" altLang="en-US" dirty="0"/>
              <a:t>看异步</a:t>
            </a:r>
            <a:r>
              <a:rPr lang="en-US" altLang="zh-CN" dirty="0"/>
              <a:t>/</a:t>
            </a:r>
            <a:r>
              <a:rPr lang="zh-CN" altLang="en-US" dirty="0"/>
              <a:t>同步控制方式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950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P42-</a:t>
            </a:r>
            <a:r>
              <a:rPr lang="zh-CN" altLang="en-US" dirty="0"/>
              <a:t>看单周期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P42-</a:t>
            </a:r>
            <a:r>
              <a:rPr lang="zh-CN" altLang="en-US" dirty="0"/>
              <a:t>看单周期</a:t>
            </a:r>
            <a:r>
              <a:rPr lang="en-US" altLang="zh-CN" dirty="0"/>
              <a:t>DP</a:t>
            </a:r>
            <a:r>
              <a:rPr lang="zh-CN" altLang="en-US" dirty="0"/>
              <a:t>，上页</a:t>
            </a:r>
            <a:r>
              <a:rPr lang="en-US" altLang="zh-CN" dirty="0"/>
              <a:t>-</a:t>
            </a:r>
            <a:r>
              <a:rPr lang="zh-CN" altLang="en-US" dirty="0"/>
              <a:t>看附加寄存器方案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38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看多周期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464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P46-</a:t>
            </a:r>
            <a:r>
              <a:rPr lang="zh-CN" altLang="en-US" dirty="0"/>
              <a:t>看多周期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858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P46-</a:t>
            </a:r>
            <a:r>
              <a:rPr lang="zh-CN" altLang="en-US" dirty="0"/>
              <a:t>看多周期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441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P46-</a:t>
            </a:r>
            <a:r>
              <a:rPr lang="zh-CN" altLang="en-US" dirty="0"/>
              <a:t>看多周期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6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程序状态：如单步跟踪标志</a:t>
            </a:r>
            <a:r>
              <a:rPr lang="en-US" altLang="zh-CN" dirty="0"/>
              <a:t>TF</a:t>
            </a:r>
            <a:r>
              <a:rPr lang="zh-CN" altLang="en-US" dirty="0"/>
              <a:t>，结果标志</a:t>
            </a:r>
            <a:r>
              <a:rPr lang="en-US" altLang="zh-CN" dirty="0"/>
              <a:t>CF/ZF</a:t>
            </a:r>
            <a:r>
              <a:rPr lang="zh-CN" altLang="en-US" dirty="0"/>
              <a:t>等（可选），机器状态：如中断</a:t>
            </a:r>
            <a:r>
              <a:rPr lang="en-US" altLang="zh-CN" dirty="0"/>
              <a:t>/</a:t>
            </a:r>
            <a:r>
              <a:rPr lang="zh-CN" altLang="en-US" dirty="0"/>
              <a:t>异常类型号，操作状态：如完成位</a:t>
            </a:r>
            <a:r>
              <a:rPr lang="en-US" altLang="zh-CN" dirty="0"/>
              <a:t>(</a:t>
            </a:r>
            <a:r>
              <a:rPr lang="en-US" altLang="zh-CN" dirty="0" err="1"/>
              <a:t>mfc</a:t>
            </a:r>
            <a:r>
              <a:rPr lang="en-US" altLang="zh-CN" dirty="0"/>
              <a:t>)</a:t>
            </a:r>
            <a:r>
              <a:rPr lang="zh-CN" altLang="en-US" dirty="0"/>
              <a:t>、就绪位等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看寄存器的类型、所处位置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870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P49-</a:t>
            </a:r>
            <a:r>
              <a:rPr lang="zh-CN" altLang="en-US" dirty="0"/>
              <a:t>看状态转换图构成有限状态机、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kumimoji="1" lang="zh-CN" altLang="en-US" sz="1200" b="0" kern="1200" spc="-14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工作原理与控制需求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814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CP—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clock pulse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3802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P49-</a:t>
            </a:r>
            <a:r>
              <a:rPr lang="zh-CN" altLang="en-US" dirty="0"/>
              <a:t>看各指令写</a:t>
            </a:r>
            <a:r>
              <a:rPr lang="en-US" altLang="zh-CN" dirty="0"/>
              <a:t>GPRs</a:t>
            </a:r>
            <a:r>
              <a:rPr lang="zh-CN" altLang="en-US" dirty="0"/>
              <a:t>的时刻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80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P50-</a:t>
            </a:r>
            <a:r>
              <a:rPr lang="zh-CN" altLang="en-US" dirty="0"/>
              <a:t>看各指令的步骤数，</a:t>
            </a:r>
            <a:r>
              <a:rPr lang="en-US" altLang="zh-CN" dirty="0"/>
              <a:t>P46-</a:t>
            </a:r>
            <a:r>
              <a:rPr lang="zh-CN" altLang="en-US" dirty="0"/>
              <a:t>看</a:t>
            </a:r>
            <a:r>
              <a:rPr lang="en-US" altLang="zh-CN" dirty="0"/>
              <a:t>DP</a:t>
            </a:r>
            <a:r>
              <a:rPr lang="zh-CN" altLang="en-US" dirty="0"/>
              <a:t>的脉冲信号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8008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P44-</a:t>
            </a:r>
            <a:r>
              <a:rPr lang="zh-CN" altLang="en-US" dirty="0"/>
              <a:t>看</a:t>
            </a:r>
            <a:r>
              <a:rPr lang="en-US" altLang="zh-CN" dirty="0" err="1"/>
              <a:t>uOP</a:t>
            </a:r>
            <a:r>
              <a:rPr lang="en-US" altLang="zh-CN" dirty="0"/>
              <a:t>=1</a:t>
            </a:r>
            <a:r>
              <a:rPr lang="zh-CN" altLang="en-US" dirty="0"/>
              <a:t>～</a:t>
            </a:r>
            <a:r>
              <a:rPr lang="en-US" altLang="zh-CN" dirty="0"/>
              <a:t>p</a:t>
            </a:r>
            <a:r>
              <a:rPr lang="zh-CN" altLang="en-US" dirty="0"/>
              <a:t>个</a:t>
            </a:r>
            <a:r>
              <a:rPr lang="en-US" altLang="zh-CN" dirty="0"/>
              <a:t>CLK</a:t>
            </a:r>
            <a:r>
              <a:rPr lang="zh-CN" altLang="en-US" dirty="0"/>
              <a:t>，每个</a:t>
            </a:r>
            <a:r>
              <a:rPr lang="en-US" altLang="zh-CN" dirty="0"/>
              <a:t>CP</a:t>
            </a:r>
            <a:r>
              <a:rPr lang="zh-CN" altLang="en-US" dirty="0"/>
              <a:t>完成一个</a:t>
            </a:r>
            <a:r>
              <a:rPr lang="en-US" altLang="zh-CN" dirty="0" err="1"/>
              <a:t>uOP</a:t>
            </a:r>
            <a:endParaRPr lang="en-US" altLang="zh-CN" dirty="0"/>
          </a:p>
          <a:p>
            <a:r>
              <a:rPr lang="zh-CN" altLang="en-US" dirty="0"/>
              <a:t>变长参数</a:t>
            </a:r>
            <a:r>
              <a:rPr lang="en-US" altLang="zh-CN" dirty="0"/>
              <a:t>—</a:t>
            </a:r>
            <a:r>
              <a:rPr lang="zh-CN" altLang="en-US" dirty="0"/>
              <a:t>如操作码、寻址方式、中断请求等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5750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P24-</a:t>
            </a:r>
            <a:r>
              <a:rPr lang="zh-CN" altLang="en-US" dirty="0"/>
              <a:t>看</a:t>
            </a:r>
            <a:r>
              <a:rPr lang="en-US" altLang="zh-CN" dirty="0"/>
              <a:t>MEM</a:t>
            </a:r>
            <a:r>
              <a:rPr lang="zh-CN" altLang="en-US" dirty="0"/>
              <a:t>的</a:t>
            </a:r>
            <a:r>
              <a:rPr lang="en-US" altLang="zh-CN" dirty="0" err="1"/>
              <a:t>mfc</a:t>
            </a:r>
            <a:r>
              <a:rPr lang="zh-CN" altLang="en-US" dirty="0"/>
              <a:t>，</a:t>
            </a:r>
            <a:r>
              <a:rPr lang="en-US" altLang="zh-CN" dirty="0"/>
              <a:t>P57-</a:t>
            </a:r>
            <a:r>
              <a:rPr lang="zh-CN" altLang="en-US" dirty="0"/>
              <a:t>看定时逻辑电路的输入信号与时序信号形成电路的关系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7655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P53-</a:t>
            </a:r>
            <a:r>
              <a:rPr lang="zh-CN" altLang="en-US" dirty="0"/>
              <a:t>看控制器类型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902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P53-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看硬布线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P61-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的任务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功能需求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P57-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看时序电路的组成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P50-</a:t>
            </a:r>
            <a:r>
              <a:rPr lang="zh-CN" altLang="en-US" dirty="0"/>
              <a:t>看状态转换图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3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</a:t>
            </a:r>
            <a:r>
              <a:rPr lang="en-US" altLang="zh-CN" dirty="0"/>
              <a:t>CPU</a:t>
            </a:r>
            <a:r>
              <a:rPr lang="zh-CN" altLang="en-US" dirty="0"/>
              <a:t>功能中包含异常</a:t>
            </a:r>
            <a:r>
              <a:rPr lang="en-US" altLang="zh-CN" dirty="0"/>
              <a:t>/</a:t>
            </a:r>
            <a:r>
              <a:rPr lang="zh-CN" altLang="en-US" dirty="0"/>
              <a:t>中断处理，看</a:t>
            </a:r>
            <a:r>
              <a:rPr lang="en-US" altLang="zh-CN" dirty="0"/>
              <a:t>CU</a:t>
            </a:r>
            <a:r>
              <a:rPr lang="zh-CN" altLang="en-US" dirty="0"/>
              <a:t>与数据通路的关系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032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P42-</a:t>
            </a:r>
            <a:r>
              <a:rPr lang="zh-CN" altLang="en-US" dirty="0"/>
              <a:t>看单周期数据通路，</a:t>
            </a:r>
            <a:r>
              <a:rPr lang="en-US" altLang="zh-CN" dirty="0"/>
              <a:t>P64-</a:t>
            </a:r>
            <a:r>
              <a:rPr lang="zh-CN" altLang="en-US" dirty="0"/>
              <a:t>看设计步骤，</a:t>
            </a:r>
            <a:r>
              <a:rPr lang="en-US" altLang="zh-CN" dirty="0"/>
              <a:t>P43-</a:t>
            </a:r>
            <a:r>
              <a:rPr lang="zh-CN" altLang="en-US" dirty="0"/>
              <a:t>看单周期状态转换图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5125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P64-</a:t>
            </a:r>
            <a:r>
              <a:rPr lang="zh-CN" altLang="en-US" dirty="0"/>
              <a:t>看设计步骤，</a:t>
            </a:r>
            <a:r>
              <a:rPr lang="en-US" altLang="zh-CN" dirty="0"/>
              <a:t>P43-</a:t>
            </a:r>
            <a:r>
              <a:rPr lang="zh-CN" altLang="en-US" dirty="0"/>
              <a:t>看状态转换图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888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P46-</a:t>
            </a:r>
            <a:r>
              <a:rPr lang="zh-CN" altLang="en-US" dirty="0"/>
              <a:t>看多周期数据通路，</a:t>
            </a:r>
            <a:r>
              <a:rPr lang="en-US" altLang="zh-CN" dirty="0"/>
              <a:t>P64-</a:t>
            </a:r>
            <a:r>
              <a:rPr lang="zh-CN" altLang="en-US" dirty="0"/>
              <a:t>看设计步骤，</a:t>
            </a:r>
            <a:r>
              <a:rPr lang="en-US" altLang="zh-CN" dirty="0"/>
              <a:t>P50-</a:t>
            </a:r>
            <a:r>
              <a:rPr lang="zh-CN" altLang="en-US" dirty="0"/>
              <a:t>看状态转换图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2416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P64-</a:t>
            </a:r>
            <a:r>
              <a:rPr lang="zh-CN" altLang="en-US" dirty="0"/>
              <a:t>看设计步骤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4320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P64-</a:t>
            </a:r>
            <a:r>
              <a:rPr lang="zh-CN" altLang="en-US" dirty="0"/>
              <a:t>看设计步骤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96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P64-</a:t>
            </a:r>
            <a:r>
              <a:rPr lang="zh-CN" altLang="en-US" dirty="0"/>
              <a:t>看设计步骤，</a:t>
            </a:r>
            <a:r>
              <a:rPr lang="en-US" altLang="zh-CN" dirty="0"/>
              <a:t>P67-</a:t>
            </a:r>
            <a:r>
              <a:rPr lang="zh-CN" altLang="en-US" dirty="0"/>
              <a:t>看状态转换图的时间戳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4397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P64-</a:t>
            </a:r>
            <a:r>
              <a:rPr lang="zh-CN" altLang="en-US" dirty="0"/>
              <a:t>看设计步骤，</a:t>
            </a:r>
            <a:r>
              <a:rPr lang="en-US" altLang="zh-CN" dirty="0"/>
              <a:t>P69-</a:t>
            </a:r>
            <a:r>
              <a:rPr lang="zh-CN" altLang="en-US" dirty="0"/>
              <a:t>看时序电路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3883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P70-</a:t>
            </a:r>
            <a:r>
              <a:rPr lang="zh-CN" altLang="en-US" dirty="0"/>
              <a:t>看硬布线</a:t>
            </a:r>
            <a:r>
              <a:rPr lang="en-US" altLang="zh-CN" dirty="0"/>
              <a:t>CU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级时序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3310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P73-</a:t>
            </a:r>
            <a:r>
              <a:rPr lang="zh-CN" altLang="en-US" dirty="0"/>
              <a:t>看</a:t>
            </a:r>
            <a:r>
              <a:rPr lang="en-US" altLang="zh-CN" dirty="0"/>
              <a:t>CPU</a:t>
            </a:r>
            <a:r>
              <a:rPr lang="zh-CN" altLang="en-US" dirty="0"/>
              <a:t>工作流程的微指令执行需求，上页</a:t>
            </a:r>
            <a:r>
              <a:rPr lang="en-US" altLang="zh-CN" dirty="0"/>
              <a:t>-</a:t>
            </a:r>
            <a:r>
              <a:rPr lang="zh-CN" altLang="en-US" dirty="0"/>
              <a:t>微指令周期的硬件支持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568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P52-</a:t>
            </a:r>
            <a:r>
              <a:rPr lang="zh-CN" altLang="en-US" dirty="0"/>
              <a:t>看控制器的基本组成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7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执行步骤不同的原因：操作码、寻址方式可能不同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649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904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307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看中断与异常的产生部件不同，</a:t>
            </a:r>
            <a:r>
              <a:rPr lang="en-US" altLang="zh-CN" dirty="0"/>
              <a:t>P7-</a:t>
            </a:r>
            <a:r>
              <a:rPr lang="zh-CN" altLang="en-US" dirty="0"/>
              <a:t>看中断周期在指令周期之间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135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P78-</a:t>
            </a:r>
            <a:r>
              <a:rPr lang="zh-CN" altLang="en-US" dirty="0"/>
              <a:t>看异常的处理时机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0527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思考③：不可以，</a:t>
            </a:r>
            <a:r>
              <a:rPr lang="en-US" altLang="zh-CN" dirty="0"/>
              <a:t>IF</a:t>
            </a:r>
            <a:r>
              <a:rPr lang="zh-CN" altLang="en-US" dirty="0"/>
              <a:t>∈</a:t>
            </a:r>
            <a:r>
              <a:rPr lang="en-US" altLang="zh-CN" dirty="0"/>
              <a:t>PSW</a:t>
            </a:r>
            <a:r>
              <a:rPr lang="zh-CN" altLang="en-US" dirty="0"/>
              <a:t>，对调后返回的</a:t>
            </a:r>
            <a:r>
              <a:rPr lang="en-US" altLang="zh-CN" dirty="0"/>
              <a:t>IF=0</a:t>
            </a:r>
            <a:r>
              <a:rPr lang="zh-CN" altLang="en-US" dirty="0"/>
              <a:t>（≠原</a:t>
            </a:r>
            <a:r>
              <a:rPr lang="en-US" altLang="zh-CN" dirty="0"/>
              <a:t>IF</a:t>
            </a:r>
            <a:r>
              <a:rPr lang="zh-CN" altLang="en-US" dirty="0"/>
              <a:t>值）。    </a:t>
            </a:r>
            <a:r>
              <a:rPr lang="en-US" altLang="zh-CN" dirty="0"/>
              <a:t>P5-</a:t>
            </a:r>
            <a:r>
              <a:rPr lang="zh-CN" altLang="en-US" dirty="0"/>
              <a:t>看程序运行环境，上页</a:t>
            </a:r>
            <a:r>
              <a:rPr lang="en-US" altLang="zh-CN" dirty="0"/>
              <a:t>-</a:t>
            </a:r>
            <a:r>
              <a:rPr lang="zh-CN" altLang="en-US" dirty="0"/>
              <a:t>看异常同时只有</a:t>
            </a:r>
            <a:r>
              <a:rPr lang="en-US" altLang="zh-CN" dirty="0"/>
              <a:t>1</a:t>
            </a:r>
            <a:r>
              <a:rPr lang="zh-CN" altLang="en-US" dirty="0"/>
              <a:t>个事件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P81-</a:t>
            </a:r>
            <a:r>
              <a:rPr lang="zh-CN" altLang="en-US" dirty="0"/>
              <a:t>看后援寄存器保存的内容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478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P7-</a:t>
            </a:r>
            <a:r>
              <a:rPr lang="zh-CN" altLang="en-US" dirty="0"/>
              <a:t>看工作流程图无法精确表示检测时机，</a:t>
            </a:r>
            <a:r>
              <a:rPr lang="en-US" altLang="zh-CN" dirty="0"/>
              <a:t>81-</a:t>
            </a:r>
            <a:r>
              <a:rPr lang="zh-CN" altLang="en-US" dirty="0"/>
              <a:t>看中断响应的功能，</a:t>
            </a:r>
            <a:r>
              <a:rPr lang="en-US" altLang="zh-CN" dirty="0"/>
              <a:t>P82-</a:t>
            </a:r>
            <a:r>
              <a:rPr lang="zh-CN" altLang="en-US" dirty="0"/>
              <a:t>看非向量方式的响应过程，上页</a:t>
            </a:r>
            <a:r>
              <a:rPr lang="en-US" altLang="zh-CN" dirty="0"/>
              <a:t>-</a:t>
            </a:r>
            <a:r>
              <a:rPr lang="zh-CN" altLang="en-US" dirty="0"/>
              <a:t>看向量方式的响应过程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41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P82-</a:t>
            </a:r>
            <a:r>
              <a:rPr lang="zh-CN" altLang="en-US" dirty="0"/>
              <a:t>看非向量方式处理过程，</a:t>
            </a:r>
            <a:r>
              <a:rPr lang="en-US" altLang="zh-CN" dirty="0"/>
              <a:t>P87-</a:t>
            </a:r>
            <a:r>
              <a:rPr lang="zh-CN" altLang="en-US" dirty="0"/>
              <a:t>看检测时间，上页</a:t>
            </a:r>
            <a:r>
              <a:rPr lang="en-US" altLang="zh-CN" dirty="0"/>
              <a:t>-</a:t>
            </a:r>
            <a:r>
              <a:rPr lang="zh-CN" altLang="en-US" dirty="0"/>
              <a:t>看响应部件及过程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8800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latin typeface="宋体" panose="02010600030101010101" pitchFamily="2" charset="-122"/>
              </a:rPr>
              <a:t>P56-</a:t>
            </a:r>
            <a:r>
              <a:rPr lang="zh-CN" altLang="en-US" sz="1200" b="0" dirty="0">
                <a:latin typeface="宋体" panose="02010600030101010101" pitchFamily="2" charset="-122"/>
              </a:rPr>
              <a:t>看需增加的时序信号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2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看数据通路组成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3185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P46-</a:t>
            </a:r>
            <a:r>
              <a:rPr lang="zh-CN" altLang="en-US" dirty="0"/>
              <a:t>看数据通路组成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268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399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P88-</a:t>
            </a:r>
            <a:r>
              <a:rPr lang="zh-CN" altLang="en-US" dirty="0"/>
              <a:t>看时空图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1000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35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P91-</a:t>
            </a:r>
            <a:r>
              <a:rPr lang="zh-CN" altLang="en-US" dirty="0"/>
              <a:t>看冒险处理与流水线组成的关系，</a:t>
            </a:r>
            <a:r>
              <a:rPr lang="en-US" altLang="zh-CN" dirty="0"/>
              <a:t>P86-</a:t>
            </a:r>
            <a:r>
              <a:rPr lang="zh-CN" altLang="en-US" dirty="0"/>
              <a:t>看</a:t>
            </a:r>
            <a:r>
              <a:rPr lang="en-US" altLang="zh-CN" dirty="0"/>
              <a:t>PC+4</a:t>
            </a:r>
            <a:r>
              <a:rPr lang="zh-CN" altLang="en-US" dirty="0"/>
              <a:t>等现象，</a:t>
            </a:r>
            <a:r>
              <a:rPr lang="en-US" altLang="zh-CN" dirty="0"/>
              <a:t>P90-</a:t>
            </a:r>
            <a:r>
              <a:rPr lang="zh-CN" altLang="en-US" dirty="0"/>
              <a:t>看</a:t>
            </a:r>
            <a:r>
              <a:rPr lang="en-US" altLang="zh-CN" dirty="0"/>
              <a:t>GPRs</a:t>
            </a:r>
            <a:r>
              <a:rPr lang="zh-CN" altLang="en-US" dirty="0"/>
              <a:t>需在同一个段写（无冲突）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181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4592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P95-</a:t>
            </a:r>
            <a:r>
              <a:rPr lang="zh-CN" altLang="en-US" dirty="0"/>
              <a:t>看</a:t>
            </a:r>
            <a:r>
              <a:rPr lang="en-US" altLang="zh-CN" dirty="0"/>
              <a:t>RAW</a:t>
            </a:r>
            <a:r>
              <a:rPr lang="zh-CN" altLang="en-US" dirty="0"/>
              <a:t>冒险最多在几条指令之间，上页</a:t>
            </a:r>
            <a:r>
              <a:rPr lang="en-US" altLang="zh-CN" dirty="0"/>
              <a:t>-</a:t>
            </a:r>
            <a:r>
              <a:rPr lang="zh-CN" altLang="en-US" dirty="0"/>
              <a:t>看自动消除、隔条冲突停顿拍数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574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P95-</a:t>
            </a:r>
            <a:r>
              <a:rPr lang="zh-CN" altLang="en-US" dirty="0"/>
              <a:t>看阻塞法的实现机制（暂停</a:t>
            </a:r>
            <a:r>
              <a:rPr lang="en-US" altLang="zh-CN" dirty="0"/>
              <a:t>IF</a:t>
            </a:r>
            <a:r>
              <a:rPr lang="zh-CN" altLang="en-US" dirty="0"/>
              <a:t>段、</a:t>
            </a:r>
            <a:r>
              <a:rPr lang="en-US" altLang="zh-CN" dirty="0"/>
              <a:t>ID</a:t>
            </a:r>
            <a:r>
              <a:rPr lang="zh-CN" altLang="en-US" dirty="0"/>
              <a:t>段产生气泡）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65500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I3</a:t>
            </a:r>
            <a:r>
              <a:rPr lang="zh-CN" altLang="en-US" dirty="0"/>
              <a:t>、</a:t>
            </a:r>
            <a:r>
              <a:rPr lang="en-US" altLang="zh-CN" dirty="0"/>
              <a:t>I5</a:t>
            </a:r>
            <a:r>
              <a:rPr lang="zh-CN" altLang="en-US" dirty="0"/>
              <a:t>各停</a:t>
            </a:r>
            <a:r>
              <a:rPr lang="en-US" altLang="zh-CN" dirty="0"/>
              <a:t>2</a:t>
            </a:r>
            <a:r>
              <a:rPr lang="zh-CN" altLang="en-US" dirty="0"/>
              <a:t>拍（</a:t>
            </a:r>
            <a:r>
              <a:rPr lang="en-US" altLang="zh-CN" dirty="0"/>
              <a:t>ID</a:t>
            </a:r>
            <a:r>
              <a:rPr lang="zh-CN" altLang="en-US" dirty="0"/>
              <a:t>段在</a:t>
            </a:r>
            <a:r>
              <a:rPr lang="en-US" altLang="zh-CN" dirty="0"/>
              <a:t>I1</a:t>
            </a:r>
            <a:r>
              <a:rPr lang="zh-CN" altLang="en-US" dirty="0"/>
              <a:t>的</a:t>
            </a:r>
            <a:r>
              <a:rPr lang="en-US" altLang="zh-CN" dirty="0"/>
              <a:t>WB</a:t>
            </a:r>
            <a:r>
              <a:rPr lang="zh-CN" altLang="en-US" dirty="0"/>
              <a:t>段结束后可读）；思考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I3</a:t>
            </a:r>
            <a:r>
              <a:rPr lang="zh-CN" altLang="en-US" dirty="0"/>
              <a:t>因</a:t>
            </a:r>
            <a:r>
              <a:rPr lang="en-US" altLang="zh-CN" dirty="0"/>
              <a:t>I1-I3</a:t>
            </a:r>
            <a:r>
              <a:rPr lang="zh-CN" altLang="en-US" dirty="0"/>
              <a:t>需停</a:t>
            </a:r>
            <a:r>
              <a:rPr lang="en-US" altLang="zh-CN" dirty="0"/>
              <a:t>1</a:t>
            </a:r>
            <a:r>
              <a:rPr lang="zh-CN" altLang="en-US" dirty="0"/>
              <a:t>拍、因</a:t>
            </a:r>
            <a:r>
              <a:rPr lang="en-US" altLang="zh-CN" dirty="0"/>
              <a:t>I2-I3</a:t>
            </a:r>
            <a:r>
              <a:rPr lang="zh-CN" altLang="en-US" dirty="0"/>
              <a:t>需停</a:t>
            </a:r>
            <a:r>
              <a:rPr lang="en-US" altLang="zh-CN" dirty="0"/>
              <a:t>2</a:t>
            </a:r>
            <a:r>
              <a:rPr lang="zh-CN" altLang="en-US" dirty="0"/>
              <a:t>拍（</a:t>
            </a:r>
            <a:r>
              <a:rPr lang="en-US" altLang="zh-CN" dirty="0"/>
              <a:t>EX-EX</a:t>
            </a:r>
            <a:r>
              <a:rPr lang="zh-CN" altLang="en-US" dirty="0"/>
              <a:t>线路用不上）。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9092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P98-</a:t>
            </a:r>
            <a:r>
              <a:rPr lang="zh-CN" altLang="en-US" dirty="0"/>
              <a:t>看阻塞法、转发法的实现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P95-</a:t>
            </a:r>
            <a:r>
              <a:rPr lang="zh-CN" altLang="en-US" dirty="0"/>
              <a:t>小结数据冒险的处理方法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9635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P96-</a:t>
            </a:r>
            <a:r>
              <a:rPr lang="zh-CN" altLang="en-US" dirty="0"/>
              <a:t>看数据冒险的阻塞法的不同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6051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P103-</a:t>
            </a:r>
            <a:r>
              <a:rPr lang="zh-CN" altLang="en-US" dirty="0"/>
              <a:t>看阻塞法停顿拍数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560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P102-</a:t>
            </a:r>
            <a:r>
              <a:rPr lang="zh-CN" altLang="en-US" dirty="0"/>
              <a:t>小结控制冒险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7561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P89-</a:t>
            </a:r>
            <a:r>
              <a:rPr lang="zh-CN" altLang="en-US" dirty="0"/>
              <a:t>看流水线基本思想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9F6E18D-FF9A-4BD5-BDFA-25F6368EE48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2&#31456;.pptx#-1,106,PowerPoint &#28436;&#31034;&#25991;&#31295;" TargetMode="External"/><Relationship Id="rId5" Type="http://schemas.openxmlformats.org/officeDocument/2006/relationships/slide" Target="slide9.xml"/><Relationship Id="rId4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8.xml"/><Relationship Id="rId3" Type="http://schemas.openxmlformats.org/officeDocument/2006/relationships/slide" Target="slide17.xml"/><Relationship Id="rId7" Type="http://schemas.openxmlformats.org/officeDocument/2006/relationships/slide" Target="slid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2.xml"/><Relationship Id="rId5" Type="http://schemas.openxmlformats.org/officeDocument/2006/relationships/slide" Target="slide63.xml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0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9.xml"/><Relationship Id="rId5" Type="http://schemas.openxmlformats.org/officeDocument/2006/relationships/slide" Target="slide78.xml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0.xml"/><Relationship Id="rId5" Type="http://schemas.openxmlformats.org/officeDocument/2006/relationships/slide" Target="slide42.xml"/><Relationship Id="rId4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7" Type="http://schemas.openxmlformats.org/officeDocument/2006/relationships/slide" Target="slide6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" Target="slide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8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1.xml"/><Relationship Id="rId4" Type="http://schemas.openxmlformats.org/officeDocument/2006/relationships/slide" Target="slide5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50.xml"/><Relationship Id="rId4" Type="http://schemas.openxmlformats.org/officeDocument/2006/relationships/slide" Target="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79.xml"/><Relationship Id="rId4" Type="http://schemas.openxmlformats.org/officeDocument/2006/relationships/slide" Target="slide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5" Type="http://schemas.openxmlformats.org/officeDocument/2006/relationships/slide" Target="slide2.xml"/><Relationship Id="rId4" Type="http://schemas.openxmlformats.org/officeDocument/2006/relationships/slide" Target="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7&#31456;.pptx#-1,39,PowerPoint &#28436;&#31034;&#25991;&#31295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39,PowerPoint &#28436;&#31034;&#25991;&#31295;" TargetMode="External"/><Relationship Id="rId5" Type="http://schemas.openxmlformats.org/officeDocument/2006/relationships/slide" Target="slide5.xml"/><Relationship Id="rId4" Type="http://schemas.openxmlformats.org/officeDocument/2006/relationships/slide" Target="slide8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45,PowerPoint &#28436;&#31034;&#25991;&#31295;" TargetMode="Externa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7&#31456;.pptx#-1,39,PowerPoint &#28436;&#31034;&#25991;&#31295;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40,PowerPoint &#28436;&#31034;&#25991;&#31295;" TargetMode="External"/><Relationship Id="rId5" Type="http://schemas.openxmlformats.org/officeDocument/2006/relationships/slide" Target="slide82.xml"/><Relationship Id="rId4" Type="http://schemas.openxmlformats.org/officeDocument/2006/relationships/slide" Target="slide8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5.xml"/><Relationship Id="rId4" Type="http://schemas.openxmlformats.org/officeDocument/2006/relationships/slide" Target="slid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slide" Target="slide89.xml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0.xml"/><Relationship Id="rId4" Type="http://schemas.openxmlformats.org/officeDocument/2006/relationships/slide" Target="slide9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线形标注 2 83"/>
          <p:cNvSpPr/>
          <p:nvPr/>
        </p:nvSpPr>
        <p:spPr bwMode="auto">
          <a:xfrm>
            <a:off x="7596336" y="2852968"/>
            <a:ext cx="1296144" cy="288000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147761"/>
              <a:gd name="adj6" fmla="val -4416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本例</a:t>
            </a:r>
            <a:r>
              <a: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</a:t>
            </a:r>
            <a:r>
              <a:rPr lang="en-US" altLang="zh-CN" sz="1800" b="1" dirty="0">
                <a:latin typeface="宋体" pitchFamily="2" charset="-122"/>
              </a:rPr>
              <a:t>=1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86" name="组合 85"/>
          <p:cNvGrpSpPr/>
          <p:nvPr/>
        </p:nvGrpSpPr>
        <p:grpSpPr>
          <a:xfrm>
            <a:off x="6876256" y="260648"/>
            <a:ext cx="1786261" cy="1512169"/>
            <a:chOff x="7014467" y="260647"/>
            <a:chExt cx="1786261" cy="1512169"/>
          </a:xfrm>
        </p:grpSpPr>
        <p:sp>
          <p:nvSpPr>
            <p:cNvPr id="87" name="Text Box 186"/>
            <p:cNvSpPr txBox="1">
              <a:spLocks noChangeArrowheads="1"/>
            </p:cNvSpPr>
            <p:nvPr/>
          </p:nvSpPr>
          <p:spPr bwMode="auto">
            <a:xfrm>
              <a:off x="7471667" y="260647"/>
              <a:ext cx="1060773" cy="148835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00100100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00111000 01100110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11011110…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88" name="Text Box 187"/>
            <p:cNvSpPr txBox="1">
              <a:spLocks noChangeArrowheads="1"/>
            </p:cNvSpPr>
            <p:nvPr/>
          </p:nvSpPr>
          <p:spPr bwMode="auto">
            <a:xfrm>
              <a:off x="7014467" y="260648"/>
              <a:ext cx="433388" cy="1512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89" name="Line 188"/>
            <p:cNvSpPr>
              <a:spLocks noChangeShapeType="1"/>
            </p:cNvSpPr>
            <p:nvPr/>
          </p:nvSpPr>
          <p:spPr bwMode="auto">
            <a:xfrm>
              <a:off x="7470081" y="510013"/>
              <a:ext cx="1062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89"/>
            <p:cNvSpPr>
              <a:spLocks noChangeShapeType="1"/>
            </p:cNvSpPr>
            <p:nvPr/>
          </p:nvSpPr>
          <p:spPr bwMode="auto">
            <a:xfrm>
              <a:off x="7470080" y="1004543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90"/>
            <p:cNvSpPr>
              <a:spLocks noChangeShapeType="1"/>
            </p:cNvSpPr>
            <p:nvPr/>
          </p:nvSpPr>
          <p:spPr bwMode="auto">
            <a:xfrm>
              <a:off x="7470080" y="1254471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91"/>
            <p:cNvSpPr>
              <a:spLocks noChangeShapeType="1"/>
            </p:cNvSpPr>
            <p:nvPr/>
          </p:nvSpPr>
          <p:spPr bwMode="auto">
            <a:xfrm>
              <a:off x="7470080" y="1518125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92"/>
            <p:cNvSpPr>
              <a:spLocks noChangeShapeType="1"/>
            </p:cNvSpPr>
            <p:nvPr/>
          </p:nvSpPr>
          <p:spPr bwMode="auto">
            <a:xfrm>
              <a:off x="7471667" y="764704"/>
              <a:ext cx="1060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3"/>
            <p:cNvSpPr txBox="1">
              <a:spLocks noChangeArrowheads="1"/>
            </p:cNvSpPr>
            <p:nvPr/>
          </p:nvSpPr>
          <p:spPr bwMode="auto">
            <a:xfrm>
              <a:off x="8532440" y="790873"/>
              <a:ext cx="268288" cy="542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95" name="Text Box 5"/>
          <p:cNvSpPr txBox="1">
            <a:spLocks noChangeArrowheads="1"/>
          </p:cNvSpPr>
          <p:nvPr/>
        </p:nvSpPr>
        <p:spPr bwMode="auto">
          <a:xfrm>
            <a:off x="179513" y="395846"/>
            <a:ext cx="6624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*程序执行环境例：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10H</a:t>
            </a:r>
            <a:r>
              <a:rPr lang="zh-CN" altLang="en-US" b="1" dirty="0">
                <a:latin typeface="宋体" pitchFamily="2" charset="-122"/>
              </a:rPr>
              <a:t>，主存内容→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(R0)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(R2)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179388" y="1303600"/>
            <a:ext cx="6624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*操作的组成要求：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①结果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源数据放在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REG)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②实现的功能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不可再分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ALU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REG)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98" name="Text Box 164"/>
          <p:cNvSpPr txBox="1">
            <a:spLocks noChangeArrowheads="1"/>
          </p:cNvSpPr>
          <p:nvPr/>
        </p:nvSpPr>
        <p:spPr bwMode="auto">
          <a:xfrm>
            <a:off x="179388" y="2708920"/>
            <a:ext cx="7141492" cy="37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LD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755577" y="4509120"/>
            <a:ext cx="8064895" cy="1317108"/>
            <a:chOff x="611561" y="3192012"/>
            <a:chExt cx="8064895" cy="1317108"/>
          </a:xfrm>
        </p:grpSpPr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6" name="直接连接符 420"/>
            <p:cNvCxnSpPr>
              <a:stCxn id="10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连接符 434"/>
            <p:cNvCxnSpPr>
              <a:endCxn id="10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>
              <a:endCxn id="10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>
              <a:stCxn id="10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445"/>
            <p:cNvCxnSpPr>
              <a:endCxn id="10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07"/>
            <p:cNvCxnSpPr>
              <a:endCxn id="10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>
              <a:stCxn id="10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611561" y="3356992"/>
              <a:ext cx="720080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IR.RS</a:t>
              </a: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611561" y="3717031"/>
              <a:ext cx="720079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IR.RD</a:t>
              </a:r>
            </a:p>
          </p:txBody>
        </p:sp>
        <p:cxnSp>
          <p:nvCxnSpPr>
            <p:cNvPr id="13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5580112" y="3212975"/>
              <a:ext cx="660650" cy="2495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178052" y="4515226"/>
            <a:ext cx="4066158" cy="1022970"/>
            <a:chOff x="4034036" y="4062214"/>
            <a:chExt cx="4066158" cy="1022970"/>
          </a:xfrm>
        </p:grpSpPr>
        <p:sp>
          <p:nvSpPr>
            <p:cNvPr id="141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142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3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97"/>
            <p:cNvSpPr txBox="1">
              <a:spLocks noChangeArrowheads="1"/>
            </p:cNvSpPr>
            <p:nvPr/>
          </p:nvSpPr>
          <p:spPr bwMode="auto">
            <a:xfrm>
              <a:off x="7740352" y="4757807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2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</p:grpSp>
      <p:sp>
        <p:nvSpPr>
          <p:cNvPr id="153" name="Text Box 5"/>
          <p:cNvSpPr txBox="1">
            <a:spLocks noChangeArrowheads="1"/>
          </p:cNvSpPr>
          <p:nvPr/>
        </p:nvSpPr>
        <p:spPr bwMode="auto">
          <a:xfrm>
            <a:off x="2411760" y="3645024"/>
            <a:ext cx="6408712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①</a:t>
            </a:r>
            <a:r>
              <a:rPr lang="en-US" altLang="zh-CN" sz="2200" b="1" dirty="0">
                <a:latin typeface="+mn-ea"/>
              </a:rPr>
              <a:t>MAR←(PC)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②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③</a:t>
            </a:r>
            <a:r>
              <a:rPr lang="en-US" altLang="zh-CN" sz="2200" b="1" dirty="0">
                <a:latin typeface="+mn-ea"/>
              </a:rPr>
              <a:t>IR←(MDR)</a:t>
            </a:r>
          </a:p>
          <a:p>
            <a:pPr algn="l"/>
            <a:r>
              <a:rPr lang="zh-CN" altLang="en-US" sz="2200" b="1" dirty="0">
                <a:latin typeface="+mn-ea"/>
              </a:rPr>
              <a:t>             ②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54" name="Text Box 5"/>
          <p:cNvSpPr txBox="1">
            <a:spLocks noChangeArrowheads="1"/>
          </p:cNvSpPr>
          <p:nvPr/>
        </p:nvSpPr>
        <p:spPr bwMode="auto">
          <a:xfrm>
            <a:off x="2339752" y="5851951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24H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11H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1880" y="2708920"/>
            <a:ext cx="1656184" cy="1080120"/>
            <a:chOff x="3995936" y="2708920"/>
            <a:chExt cx="1656184" cy="1080120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3995936" y="3102399"/>
              <a:ext cx="1037828" cy="686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>
              <a:off x="5033764" y="3102399"/>
              <a:ext cx="618356" cy="686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>
              <a:off x="4254190" y="2708920"/>
              <a:ext cx="796770" cy="3934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7" name="Text Box 5"/>
          <p:cNvSpPr txBox="1">
            <a:spLocks noChangeArrowheads="1"/>
          </p:cNvSpPr>
          <p:nvPr/>
        </p:nvSpPr>
        <p:spPr bwMode="auto">
          <a:xfrm>
            <a:off x="6588224" y="1827715"/>
            <a:ext cx="241188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←便于结果重复使用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←便于部件复用及控制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8" name="线形标注 2 157"/>
          <p:cNvSpPr/>
          <p:nvPr/>
        </p:nvSpPr>
        <p:spPr bwMode="auto">
          <a:xfrm>
            <a:off x="240330" y="4221121"/>
            <a:ext cx="1523358" cy="288000"/>
          </a:xfrm>
          <a:prstGeom prst="borderCallout2">
            <a:avLst>
              <a:gd name="adj1" fmla="val 50345"/>
              <a:gd name="adj2" fmla="val 100267"/>
              <a:gd name="adj3" fmla="val 48460"/>
              <a:gd name="adj4" fmla="val 107355"/>
              <a:gd name="adj5" fmla="val 137248"/>
              <a:gd name="adj6" fmla="val 1212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通用寄存器组</a:t>
            </a:r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98" grpId="0"/>
      <p:bldP spid="153" grpId="0"/>
      <p:bldP spid="154" grpId="0"/>
      <p:bldP spid="15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load-use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>
                <a:latin typeface="宋体" pitchFamily="2" charset="-122"/>
              </a:rPr>
              <a:t>指令引起、与相邻指令间的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指令的冒险处理：</a:t>
            </a:r>
            <a:r>
              <a:rPr kumimoji="0" lang="zh-CN" altLang="en-US" b="1" dirty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331640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331640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63108" y="3441335"/>
              <a:ext cx="36987" cy="901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70367"/>
              <a:ext cx="108011" cy="36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load-use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的冒险处理：</a:t>
            </a:r>
            <a:r>
              <a:rPr kumimoji="0" lang="zh-CN" altLang="en-US" b="1" dirty="0">
                <a:latin typeface="宋体" pitchFamily="2" charset="-122"/>
              </a:rPr>
              <a:t>阻塞法，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     </a:t>
            </a:r>
            <a:r>
              <a:rPr kumimoji="0" lang="zh-CN" altLang="en-US" b="1" dirty="0">
                <a:latin typeface="宋体" pitchFamily="2" charset="-122"/>
              </a:rPr>
              <a:t>或软件方法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插入</a:t>
            </a:r>
            <a:r>
              <a:rPr kumimoji="0" lang="en-US" altLang="zh-CN" b="1" dirty="0" err="1">
                <a:latin typeface="宋体" pitchFamily="2" charset="-122"/>
              </a:rPr>
              <a:t>nop</a:t>
            </a:r>
            <a:r>
              <a:rPr kumimoji="0" lang="zh-CN" altLang="en-US" b="1" dirty="0">
                <a:latin typeface="宋体" pitchFamily="2" charset="-122"/>
              </a:rPr>
              <a:t>指令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4" name="线形标注 2 133"/>
          <p:cNvSpPr/>
          <p:nvPr/>
        </p:nvSpPr>
        <p:spPr bwMode="auto">
          <a:xfrm>
            <a:off x="7524328" y="1200657"/>
            <a:ext cx="1481337" cy="306000"/>
          </a:xfrm>
          <a:prstGeom prst="borderCallout2">
            <a:avLst>
              <a:gd name="adj1" fmla="val 49933"/>
              <a:gd name="adj2" fmla="val -61"/>
              <a:gd name="adj3" fmla="val 67773"/>
              <a:gd name="adj4" fmla="val -15443"/>
              <a:gd name="adj5" fmla="val 63263"/>
              <a:gd name="adj6" fmla="val -12316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Load-use</a:t>
            </a:r>
            <a:r>
              <a:rPr lang="zh-CN" altLang="en-US" sz="1800" b="1" spc="-100" dirty="0">
                <a:latin typeface="宋体" pitchFamily="2" charset="-122"/>
              </a:rPr>
              <a:t>冒险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  <p:bldP spid="13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573016"/>
            <a:ext cx="87741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                 </a:t>
            </a:r>
            <a:r>
              <a:rPr kumimoji="0" lang="zh-CN" altLang="en-US" b="1" dirty="0">
                <a:latin typeface="+mn-ea"/>
                <a:ea typeface="+mn-ea"/>
              </a:rPr>
              <a:t>读后写</a:t>
            </a:r>
            <a:r>
              <a:rPr kumimoji="0" lang="en-US" altLang="zh-CN" b="1" dirty="0">
                <a:latin typeface="+mn-ea"/>
                <a:ea typeface="+mn-ea"/>
              </a:rPr>
              <a:t>(</a:t>
            </a:r>
            <a:r>
              <a:rPr kumimoji="0" lang="en-US" altLang="zh-CN" sz="2200" dirty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>
                <a:latin typeface="+mn-lt"/>
                <a:ea typeface="+mn-ea"/>
              </a:rPr>
              <a:t>Read</a:t>
            </a:r>
            <a:r>
              <a:rPr kumimoji="0" lang="en-US" altLang="zh-CN" dirty="0" err="1">
                <a:latin typeface="+mn-ea"/>
                <a:ea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>
                <a:latin typeface="+mn-ea"/>
                <a:ea typeface="+mn-ea"/>
              </a:rPr>
              <a:t>)</a:t>
            </a:r>
            <a:r>
              <a:rPr kumimoji="0" lang="zh-CN" altLang="en-US" b="1" dirty="0">
                <a:latin typeface="+mn-ea"/>
                <a:ea typeface="+mn-ea"/>
              </a:rPr>
              <a:t>冒险、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+mn-ea"/>
              </a:rPr>
              <a:t>                    写后写</a:t>
            </a:r>
            <a:r>
              <a:rPr kumimoji="0" lang="en-US" altLang="zh-CN" b="1" dirty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 After </a:t>
            </a:r>
            <a:r>
              <a:rPr kumimoji="0" lang="en-US" altLang="zh-CN" sz="2200" dirty="0" err="1">
                <a:latin typeface="+mn-lt"/>
              </a:rPr>
              <a:t>Write</a:t>
            </a:r>
            <a:r>
              <a:rPr kumimoji="0" lang="en-US" altLang="zh-CN" dirty="0" err="1">
                <a:latin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>
                <a:latin typeface="+mn-ea"/>
              </a:rPr>
              <a:t>冒险</a:t>
            </a:r>
            <a:endParaRPr kumimoji="0"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68143" y="5445223"/>
            <a:ext cx="1728193" cy="288032"/>
            <a:chOff x="5724127" y="6165304"/>
            <a:chExt cx="1728193" cy="288032"/>
          </a:xfrm>
        </p:grpSpPr>
        <p:sp>
          <p:nvSpPr>
            <p:cNvPr id="20" name="椭圆 19"/>
            <p:cNvSpPr/>
            <p:nvPr/>
          </p:nvSpPr>
          <p:spPr bwMode="auto">
            <a:xfrm>
              <a:off x="5724127" y="6165304"/>
              <a:ext cx="290091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6948264" y="6165304"/>
              <a:ext cx="504056" cy="252883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46193"/>
            <a:ext cx="8774112" cy="33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u="sng" spc="-200" dirty="0">
                <a:latin typeface="+mn-ea"/>
                <a:ea typeface="+mn-ea"/>
              </a:rPr>
              <a:t>只停顿</a:t>
            </a:r>
            <a:r>
              <a:rPr lang="zh-CN" altLang="zh-CN" b="1" spc="-200" dirty="0">
                <a:latin typeface="+mn-ea"/>
                <a:ea typeface="+mn-ea"/>
              </a:rPr>
              <a:t>冲突指令</a:t>
            </a:r>
            <a:r>
              <a:rPr lang="zh-CN" altLang="en-US" b="1" spc="-200" dirty="0">
                <a:latin typeface="+mn-ea"/>
                <a:ea typeface="+mn-ea"/>
              </a:rPr>
              <a:t>，后续无</a:t>
            </a:r>
            <a:r>
              <a:rPr lang="en-US" altLang="zh-CN" b="1" spc="-200" dirty="0">
                <a:latin typeface="+mn-ea"/>
                <a:ea typeface="+mn-ea"/>
              </a:rPr>
              <a:t>RAW</a:t>
            </a:r>
            <a:r>
              <a:rPr lang="zh-CN" altLang="en-US" b="1" spc="-200" dirty="0">
                <a:latin typeface="+mn-ea"/>
                <a:ea typeface="+mn-ea"/>
              </a:rPr>
              <a:t>冒险的指令可</a:t>
            </a:r>
            <a:r>
              <a:rPr lang="zh-CN" altLang="en-US" b="1" u="sng" spc="-200" dirty="0">
                <a:latin typeface="+mn-ea"/>
                <a:ea typeface="+mn-ea"/>
              </a:rPr>
              <a:t>先执行</a:t>
            </a:r>
            <a:r>
              <a:rPr lang="zh-CN" altLang="en-US" b="1" spc="-200" dirty="0">
                <a:latin typeface="+mn-ea"/>
                <a:ea typeface="+mn-ea"/>
              </a:rPr>
              <a:t> </a:t>
            </a: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lang="en-US" altLang="zh-CN" sz="2200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sz="2000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909017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流入顺序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2555776" y="2348880"/>
            <a:ext cx="612068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增设</a:t>
            </a:r>
            <a:r>
              <a:rPr kumimoji="0" lang="zh-CN" altLang="en-US" b="1" dirty="0">
                <a:latin typeface="宋体" pitchFamily="2" charset="-122"/>
              </a:rPr>
              <a:t>指令窗口、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(</a:t>
            </a:r>
            <a:r>
              <a:rPr kumimoji="0" lang="zh-CN" altLang="en-US" sz="2000" b="1" dirty="0">
                <a:latin typeface="宋体" pitchFamily="2" charset="-122"/>
              </a:rPr>
              <a:t>提供选择平台</a:t>
            </a:r>
            <a:r>
              <a:rPr kumimoji="0" lang="en-US" altLang="zh-CN" sz="2000" b="1" dirty="0">
                <a:latin typeface="宋体" pitchFamily="2" charset="-122"/>
              </a:rPr>
              <a:t>)   (OPD</a:t>
            </a:r>
            <a:r>
              <a:rPr kumimoji="0" lang="zh-CN" altLang="en-US" sz="2000" b="1" dirty="0">
                <a:latin typeface="宋体" pitchFamily="2" charset="-122"/>
              </a:rPr>
              <a:t>就绪时才能正常流动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140968"/>
            <a:ext cx="3636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0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新增冒险类型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/>
          </a:p>
        </p:txBody>
      </p: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5696" y="4581127"/>
            <a:ext cx="5904656" cy="1152129"/>
            <a:chOff x="1835696" y="5013176"/>
            <a:chExt cx="5904656" cy="1152129"/>
          </a:xfrm>
        </p:grpSpPr>
        <p:sp>
          <p:nvSpPr>
            <p:cNvPr id="12" name="Text Box 94"/>
            <p:cNvSpPr txBox="1">
              <a:spLocks noChangeArrowheads="1"/>
            </p:cNvSpPr>
            <p:nvPr/>
          </p:nvSpPr>
          <p:spPr bwMode="auto">
            <a:xfrm>
              <a:off x="1835696" y="5013339"/>
              <a:ext cx="2520280" cy="1151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 I1: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I2: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I3: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I4: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(R2)+(R6)</a:t>
              </a:r>
            </a:p>
          </p:txBody>
        </p:sp>
        <p:sp>
          <p:nvSpPr>
            <p:cNvPr id="18" name="Text Box 94"/>
            <p:cNvSpPr txBox="1">
              <a:spLocks noChangeArrowheads="1"/>
            </p:cNvSpPr>
            <p:nvPr/>
          </p:nvSpPr>
          <p:spPr bwMode="auto">
            <a:xfrm>
              <a:off x="5220072" y="5013176"/>
              <a:ext cx="2520280" cy="11521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 I1: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I3: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I4: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(R2)+(R6)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I2: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>
              <a:off x="4427984" y="5292552"/>
              <a:ext cx="720080" cy="593574"/>
            </a:xfrm>
            <a:prstGeom prst="rightArrow">
              <a:avLst>
                <a:gd name="adj1" fmla="val 49861"/>
                <a:gd name="adj2" fmla="val 36871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800" b="1" dirty="0"/>
                <a:t>乱序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分支冒险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</a:t>
            </a:r>
            <a:r>
              <a:rPr lang="zh-CN" altLang="en-US" b="1" u="sng" dirty="0">
                <a:latin typeface="宋体" pitchFamily="2" charset="-122"/>
              </a:rPr>
              <a:t>执行顺序改变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>
                <a:latin typeface="宋体" pitchFamily="2" charset="-122"/>
              </a:rPr>
              <a:t>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←下条指令地址≠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$4,$5,$6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$8,$7,$6</a:t>
              </a: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假设：</a:t>
              </a: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r>
                <a:rPr lang="zh-CN" altLang="en-US" sz="1800" b="1" dirty="0">
                  <a:latin typeface="宋体" pitchFamily="2" charset="-122"/>
                </a:rPr>
                <a:t>指令在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段写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>
                <a:latin typeface="宋体" pitchFamily="2" charset="-122"/>
              </a:rPr>
              <a:t>阻塞法、分支预测法、延迟分支法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48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</a:t>
            </a:r>
            <a:r>
              <a:rPr lang="zh-CN" altLang="zh-CN" b="1" dirty="0"/>
              <a:t>分支指令</a:t>
            </a:r>
            <a:r>
              <a:rPr lang="zh-CN" altLang="zh-CN" b="1" u="sng" dirty="0"/>
              <a:t>之后的指令</a:t>
            </a:r>
            <a:r>
              <a:rPr lang="zh-CN" altLang="en-US" b="1" dirty="0"/>
              <a:t>停顿</a:t>
            </a:r>
            <a:r>
              <a:rPr lang="zh-CN" altLang="zh-CN" b="1" dirty="0"/>
              <a:t>，直到控制冒险</a:t>
            </a:r>
            <a:r>
              <a:rPr lang="zh-CN" altLang="zh-CN" b="1" u="sng" dirty="0"/>
              <a:t>消除</a:t>
            </a:r>
            <a:endParaRPr lang="en-US" altLang="zh-CN" b="1" u="sng" dirty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                (RAW</a:t>
            </a:r>
            <a:r>
              <a:rPr kumimoji="0" lang="zh-CN" altLang="en-US" sz="2000" b="1" dirty="0">
                <a:latin typeface="宋体" pitchFamily="2" charset="-122"/>
              </a:rPr>
              <a:t>冒险中冲突指令本身也停顿</a:t>
            </a:r>
            <a:r>
              <a:rPr kumimoji="0" lang="en-US" altLang="zh-CN" sz="2000" b="1" dirty="0">
                <a:latin typeface="宋体" pitchFamily="2" charset="-122"/>
              </a:rPr>
              <a:t>)       (</a:t>
            </a:r>
            <a:r>
              <a:rPr kumimoji="0" lang="zh-CN" altLang="en-US" sz="2000" b="1" dirty="0">
                <a:latin typeface="宋体" pitchFamily="2" charset="-122"/>
              </a:rPr>
              <a:t>指令执行完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endParaRPr kumimoji="0" lang="en-US" altLang="zh-CN" b="1" dirty="0">
              <a:latin typeface="宋体" pitchFamily="2" charset="-122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bne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bne</a:t>
              </a:r>
              <a:endParaRPr lang="en-US" altLang="zh-CN" sz="1800" dirty="0"/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bne</a:t>
              </a:r>
              <a:endParaRPr lang="en-US" altLang="zh-CN" sz="1800" dirty="0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403648" y="3140968"/>
            <a:ext cx="711780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        一旦</a:t>
            </a:r>
            <a:r>
              <a:rPr kumimoji="0" lang="en-US" altLang="zh-CN" b="1" dirty="0">
                <a:latin typeface="宋体" pitchFamily="2" charset="-122"/>
              </a:rPr>
              <a:t>(ID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zh-CN" altLang="en-US" b="1" dirty="0">
                <a:latin typeface="宋体" pitchFamily="2" charset="-122"/>
              </a:rPr>
              <a:t>控制冒险，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dirty="0">
                <a:latin typeface="宋体" pitchFamily="2" charset="-122"/>
              </a:rPr>
              <a:t>立即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段、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zh-CN" altLang="en-US" b="1" u="sng" dirty="0">
                <a:latin typeface="宋体" pitchFamily="2" charset="-122"/>
              </a:rPr>
              <a:t>下拍起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>
                <a:latin typeface="宋体" pitchFamily="2" charset="-122"/>
              </a:rPr>
              <a:t>气泡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b="1" dirty="0">
                <a:latin typeface="宋体" pitchFamily="2" charset="-122"/>
              </a:rPr>
              <a:t>不写</a:t>
            </a:r>
            <a:r>
              <a:rPr kumimoji="0" lang="en-US" altLang="zh-CN" sz="1800" b="1" dirty="0">
                <a:latin typeface="宋体" pitchFamily="2" charset="-122"/>
              </a:rPr>
              <a:t>PC</a:t>
            </a:r>
            <a:r>
              <a:rPr kumimoji="0" lang="zh-CN" altLang="en-US" sz="1800" b="1" dirty="0">
                <a:latin typeface="宋体" pitchFamily="2" charset="-122"/>
              </a:rPr>
              <a:t>及</a:t>
            </a:r>
            <a:r>
              <a:rPr kumimoji="0" lang="en-US" altLang="zh-CN" sz="1800" b="1" dirty="0">
                <a:latin typeface="宋体" pitchFamily="2" charset="-122"/>
              </a:rPr>
              <a:t>IF/ID</a:t>
            </a:r>
            <a:r>
              <a:rPr kumimoji="0" lang="zh-CN" altLang="en-US" sz="1800" b="1" dirty="0">
                <a:latin typeface="宋体" pitchFamily="2" charset="-122"/>
              </a:rPr>
              <a:t>寄存器←</a:t>
            </a:r>
            <a:r>
              <a:rPr kumimoji="0" lang="zh-CN" altLang="en-US" sz="1800" dirty="0">
                <a:latin typeface="宋体" pitchFamily="2" charset="-122"/>
              </a:rPr>
              <a:t>┘</a:t>
            </a:r>
            <a:r>
              <a:rPr kumimoji="0" lang="en-US" altLang="zh-CN" sz="1800" b="1" dirty="0">
                <a:latin typeface="宋体" pitchFamily="2" charset="-122"/>
              </a:rPr>
              <a:t>            (</a:t>
            </a:r>
            <a:r>
              <a:rPr kumimoji="0" lang="zh-CN" altLang="en-US" sz="1800" b="1" dirty="0">
                <a:latin typeface="宋体" pitchFamily="2" charset="-122"/>
              </a:rPr>
              <a:t>等待</a:t>
            </a:r>
            <a:r>
              <a:rPr kumimoji="0" lang="en-US" altLang="zh-CN" sz="1800" b="1" dirty="0" err="1">
                <a:latin typeface="宋体" pitchFamily="2" charset="-122"/>
              </a:rPr>
              <a:t>bne</a:t>
            </a:r>
            <a:r>
              <a:rPr kumimoji="0" lang="zh-CN" altLang="en-US" sz="1800" b="1" dirty="0">
                <a:latin typeface="宋体" pitchFamily="2" charset="-122"/>
              </a:rPr>
              <a:t>指令通过</a:t>
            </a:r>
            <a:r>
              <a:rPr kumimoji="0" lang="en-US" altLang="zh-CN" sz="1800" b="1" dirty="0">
                <a:latin typeface="宋体" pitchFamily="2" charset="-122"/>
              </a:rPr>
              <a:t>ID</a:t>
            </a:r>
            <a:r>
              <a:rPr kumimoji="0" lang="zh-CN" altLang="en-US" sz="1800" b="1" dirty="0">
                <a:latin typeface="宋体" pitchFamily="2" charset="-122"/>
              </a:rPr>
              <a:t>段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627784" y="4437112"/>
            <a:ext cx="63257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从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段到</a:t>
            </a:r>
            <a:r>
              <a:rPr kumimoji="0" lang="en-US" altLang="zh-CN" b="1" dirty="0">
                <a:latin typeface="宋体" pitchFamily="2" charset="-122"/>
              </a:rPr>
              <a:t>PC</a:t>
            </a:r>
            <a:r>
              <a:rPr kumimoji="0" lang="zh-CN" altLang="en-US" b="1" dirty="0">
                <a:latin typeface="宋体" pitchFamily="2" charset="-122"/>
              </a:rPr>
              <a:t>可用的间隔拍数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4925088"/>
            <a:ext cx="87739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性能优化方法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判断</a:t>
            </a:r>
            <a:r>
              <a:rPr kumimoji="0" lang="zh-CN" altLang="en-US" b="1" dirty="0">
                <a:latin typeface="宋体" pitchFamily="2" charset="-122"/>
              </a:rPr>
              <a:t>是否转移，  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利于不转移时</a:t>
            </a: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计算</a:t>
            </a:r>
            <a:r>
              <a:rPr kumimoji="0" lang="zh-CN" altLang="en-US" b="1" dirty="0">
                <a:latin typeface="宋体" pitchFamily="2" charset="-122"/>
              </a:rPr>
              <a:t>分支目标地址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59832" y="2420888"/>
            <a:ext cx="3672408" cy="1296144"/>
            <a:chOff x="3059832" y="2420888"/>
            <a:chExt cx="3672408" cy="1296144"/>
          </a:xfrm>
        </p:grpSpPr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3995936" y="2420888"/>
              <a:ext cx="2736304" cy="12961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3059832" y="2708920"/>
              <a:ext cx="293526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 flipV="1">
              <a:off x="3563888" y="2743350"/>
              <a:ext cx="504056" cy="973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段→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段转发线路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bne</a:t>
            </a:r>
            <a:r>
              <a:rPr lang="zh-CN" altLang="en-US" sz="2200" b="1" dirty="0">
                <a:latin typeface="+mn-ea"/>
                <a:ea typeface="+mn-ea"/>
              </a:rPr>
              <a:t>指令在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段写</a:t>
            </a:r>
            <a:r>
              <a:rPr lang="en-US" altLang="zh-CN" sz="2200" b="1" dirty="0">
                <a:latin typeface="+mn-ea"/>
                <a:ea typeface="+mn-ea"/>
              </a:rPr>
              <a:t>PC</a:t>
            </a:r>
            <a:r>
              <a:rPr lang="zh-CN" altLang="zh-CN" sz="2200" b="1" dirty="0">
                <a:latin typeface="+mn-ea"/>
                <a:ea typeface="+mn-ea"/>
              </a:rPr>
              <a:t>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$4, $5, 100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I1: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L1:  add  $8, $6, $7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I2: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en-US" altLang="zh-CN" sz="2000" b="1" dirty="0">
                <a:latin typeface="+mn-ea"/>
                <a:ea typeface="+mn-ea"/>
              </a:rPr>
              <a:t>   $8, 20($6)        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I3: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$5, $5, 1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I4: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bne</a:t>
            </a:r>
            <a:r>
              <a:rPr lang="en-US" altLang="zh-CN" sz="2000" b="1" dirty="0">
                <a:latin typeface="+mn-ea"/>
                <a:ea typeface="+mn-ea"/>
              </a:rPr>
              <a:t>  $5, $4, L1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I5: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$9, $9, 10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zh-CN" altLang="en-US" sz="2200" b="1" dirty="0">
                <a:latin typeface="+mn-ea"/>
                <a:ea typeface="+mn-ea"/>
              </a:rPr>
              <a:t>控制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3857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  </a:t>
            </a:r>
            <a:r>
              <a:rPr kumimoji="0" lang="en-US" altLang="zh-CN" sz="2000" b="1" dirty="0">
                <a:latin typeface="宋体" pitchFamily="2" charset="-122"/>
              </a:rPr>
              <a:t>(I1-I5</a:t>
            </a:r>
            <a:r>
              <a:rPr kumimoji="0" lang="zh-CN" altLang="en-US" sz="2000" b="1" dirty="0">
                <a:latin typeface="宋体" pitchFamily="2" charset="-122"/>
              </a:rPr>
              <a:t>不存在冒险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4298320"/>
            <a:ext cx="84249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②可用转发法处理的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停</a:t>
            </a:r>
            <a:r>
              <a:rPr kumimoji="0" lang="en-US" altLang="zh-CN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有：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需用阻塞法处理的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停</a:t>
            </a:r>
            <a:r>
              <a:rPr kumimoji="0" lang="en-US" altLang="zh-CN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有：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>
                <a:latin typeface="宋体" pitchFamily="2" charset="-122"/>
              </a:rPr>
              <a:t>I5</a:t>
            </a:r>
            <a:r>
              <a:rPr kumimoji="0" lang="zh-CN" altLang="en-US" b="1" dirty="0">
                <a:latin typeface="宋体" pitchFamily="2" charset="-122"/>
              </a:rPr>
              <a:t>每次使流水线停</a:t>
            </a:r>
            <a:r>
              <a:rPr kumimoji="0" lang="en-US" altLang="zh-CN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843808" y="4298320"/>
            <a:ext cx="61096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         </a:t>
            </a:r>
            <a:r>
              <a:rPr kumimoji="0" lang="en-US" altLang="zh-CN" b="1" dirty="0">
                <a:latin typeface="宋体" pitchFamily="2" charset="-122"/>
              </a:rPr>
              <a:t>0        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0        </a:t>
            </a:r>
            <a:r>
              <a:rPr kumimoji="0" lang="zh-CN" altLang="en-US" b="1" dirty="0">
                <a:latin typeface="宋体" pitchFamily="2" charset="-122"/>
              </a:rPr>
              <a:t>无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       3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(402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lang="en-US" altLang="zh-CN" b="1" dirty="0"/>
              <a:t> </a:t>
            </a:r>
            <a:r>
              <a:rPr lang="en-US" altLang="zh-CN" b="1" dirty="0">
                <a:latin typeface="+mn-ea"/>
                <a:ea typeface="+mn-ea"/>
              </a:rPr>
              <a:t>×100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706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/>
              <a:t>预测</a:t>
            </a:r>
            <a:r>
              <a:rPr lang="zh-CN" altLang="zh-CN" b="1" dirty="0"/>
              <a:t>转移方向，并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</a:t>
            </a:r>
            <a:r>
              <a:rPr lang="zh-CN" altLang="en-US" b="1" dirty="0"/>
              <a:t>猜对</a:t>
            </a:r>
            <a:r>
              <a:rPr lang="zh-CN" altLang="zh-CN" b="1" dirty="0"/>
              <a:t>时</a:t>
            </a:r>
            <a:r>
              <a:rPr lang="zh-CN" altLang="zh-CN" b="1" u="sng" dirty="0"/>
              <a:t>继续执行</a:t>
            </a:r>
            <a:r>
              <a:rPr lang="zh-CN" altLang="en-US" b="1" dirty="0"/>
              <a:t>后续</a:t>
            </a:r>
            <a:r>
              <a:rPr lang="zh-CN" altLang="zh-CN" b="1" dirty="0"/>
              <a:t>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</a:t>
            </a:r>
            <a:r>
              <a:rPr lang="zh-CN" altLang="en-US" b="1" dirty="0"/>
              <a:t>猜错</a:t>
            </a:r>
            <a:r>
              <a:rPr lang="zh-CN" altLang="zh-CN" b="1" dirty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另一方向上的指令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2555776" y="3573016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≥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拍</a:t>
            </a:r>
            <a:r>
              <a:rPr lang="en-US" altLang="zh-CN" sz="1800" b="1" dirty="0">
                <a:latin typeface="+mn-ea"/>
                <a:ea typeface="+mn-ea"/>
              </a:rPr>
              <a:t>(IF</a:t>
            </a:r>
            <a:r>
              <a:rPr lang="zh-CN" altLang="en-US" sz="1800" b="1" dirty="0">
                <a:latin typeface="+mn-ea"/>
                <a:ea typeface="+mn-ea"/>
              </a:rPr>
              <a:t>时</a:t>
            </a:r>
            <a:r>
              <a:rPr lang="en-US" altLang="zh-CN" sz="1800" b="1" dirty="0">
                <a:latin typeface="+mn-ea"/>
                <a:ea typeface="+mn-ea"/>
              </a:rPr>
              <a:t>=0)</a:t>
            </a:r>
            <a:r>
              <a:rPr lang="zh-CN" altLang="en-US" b="1" dirty="0">
                <a:latin typeface="+mn-ea"/>
                <a:ea typeface="+mn-ea"/>
              </a:rPr>
              <a:t>，猜</a:t>
            </a:r>
            <a:r>
              <a:rPr lang="zh-CN" altLang="zh-CN" b="1" dirty="0">
                <a:latin typeface="+mn-ea"/>
                <a:ea typeface="+mn-ea"/>
              </a:rPr>
              <a:t>错时</a:t>
            </a:r>
            <a:r>
              <a:rPr lang="zh-CN" altLang="en-US" b="1" dirty="0">
                <a:latin typeface="+mn-ea"/>
                <a:ea typeface="+mn-ea"/>
              </a:rPr>
              <a:t>＝阻塞法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拍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2559970" y="4069521"/>
            <a:ext cx="53243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段预测，</a:t>
            </a:r>
            <a:r>
              <a:rPr lang="zh-CN" altLang="en-US" b="1" dirty="0">
                <a:latin typeface="+mn-ea"/>
              </a:rPr>
              <a:t>猜对时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猜错时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每个段产生气泡</a:t>
            </a:r>
            <a:r>
              <a:rPr lang="en-US" altLang="zh-CN" sz="2000" b="1" dirty="0">
                <a:latin typeface="+mn-ea"/>
              </a:rPr>
              <a:t>)</a:t>
            </a:r>
            <a:endParaRPr kumimoji="0" lang="en-US" altLang="zh-CN" sz="2200" b="1" dirty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2555776" y="5010561"/>
            <a:ext cx="577864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根据该指令的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>
                <a:latin typeface="+mn-ea"/>
                <a:ea typeface="+mn-ea"/>
              </a:rPr>
              <a:t>                └</a:t>
            </a:r>
            <a:r>
              <a:rPr kumimoji="0" lang="zh-CN" altLang="en-US" sz="2000" b="1" dirty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>
                <a:latin typeface="+mn-ea"/>
                <a:ea typeface="+mn-ea"/>
              </a:rPr>
              <a:t>BTB</a:t>
            </a:r>
            <a:r>
              <a:rPr kumimoji="0" lang="zh-CN" altLang="en-US" sz="2000" b="1" dirty="0">
                <a:latin typeface="+mn-ea"/>
                <a:ea typeface="+mn-ea"/>
              </a:rPr>
              <a:t>、更新逻辑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b="1" dirty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首次执行时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sp>
        <p:nvSpPr>
          <p:cNvPr id="9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>
                <a:solidFill>
                  <a:schemeClr val="bg2"/>
                </a:solidFill>
                <a:latin typeface="+mn-ea"/>
                <a:ea typeface="+mn-ea"/>
              </a:rPr>
              <a:t>103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9" name="Text Box 88"/>
          <p:cNvSpPr txBox="1">
            <a:spLocks noChangeArrowheads="1"/>
          </p:cNvSpPr>
          <p:nvPr/>
        </p:nvSpPr>
        <p:spPr bwMode="auto">
          <a:xfrm>
            <a:off x="190376" y="3573016"/>
            <a:ext cx="26534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3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3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88"/>
          <p:cNvSpPr txBox="1">
            <a:spLocks noChangeArrowheads="1"/>
          </p:cNvSpPr>
          <p:nvPr/>
        </p:nvSpPr>
        <p:spPr bwMode="auto">
          <a:xfrm>
            <a:off x="190376" y="3573016"/>
            <a:ext cx="250941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适用场合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/>
              <a:t>延迟槽中的指令总是被执行</a:t>
            </a:r>
            <a:endParaRPr lang="en-US" altLang="zh-CN" b="1" dirty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           (</a:t>
            </a:r>
            <a:r>
              <a:rPr lang="zh-CN" altLang="zh-CN" sz="2000" b="1" dirty="0">
                <a:latin typeface="+mn-ea"/>
                <a:ea typeface="+mn-ea"/>
              </a:rPr>
              <a:t>逻辑上延长</a:t>
            </a:r>
            <a:r>
              <a:rPr lang="zh-CN" altLang="en-US" sz="2000" b="1" dirty="0">
                <a:latin typeface="+mn-ea"/>
                <a:ea typeface="+mn-ea"/>
              </a:rPr>
              <a:t>了</a:t>
            </a:r>
            <a:r>
              <a:rPr lang="zh-CN" altLang="zh-CN" sz="2000" b="1" dirty="0">
                <a:latin typeface="+mn-ea"/>
                <a:ea typeface="+mn-ea"/>
              </a:rPr>
              <a:t>分支指令的执行时间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分支指令执行</a:t>
            </a:r>
            <a:r>
              <a:rPr lang="zh-CN" altLang="en-US" b="1" dirty="0"/>
              <a:t>完</a:t>
            </a:r>
            <a:r>
              <a:rPr lang="zh-CN" altLang="zh-CN" b="1" dirty="0"/>
              <a:t>前，</a:t>
            </a:r>
            <a:r>
              <a:rPr lang="zh-CN" altLang="en-US" b="1" dirty="0"/>
              <a:t>可</a:t>
            </a:r>
            <a:r>
              <a:rPr lang="zh-CN" altLang="zh-CN" b="1" dirty="0"/>
              <a:t>流入流水线的指令位置</a:t>
            </a: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2555776" y="3573016"/>
            <a:ext cx="61926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延迟</a:t>
            </a:r>
            <a:r>
              <a:rPr lang="zh-CN" altLang="en-US" b="1" dirty="0">
                <a:latin typeface="+mn-ea"/>
                <a:ea typeface="+mn-ea"/>
              </a:rPr>
              <a:t>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，＝阻塞法；</a:t>
            </a:r>
            <a:endParaRPr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延迟槽中指令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>
                <a:latin typeface="+mn-ea"/>
              </a:rPr>
              <a:t>时</a:t>
            </a:r>
            <a:r>
              <a:rPr lang="zh-CN" altLang="en-US" b="1" dirty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2555776" y="4511442"/>
            <a:ext cx="64087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软件实现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编译时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>
                <a:latin typeface="+mn-ea"/>
              </a:rPr>
              <a:t>指令序列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>
                <a:latin typeface="+mn-ea"/>
              </a:rPr>
              <a:t>                 </a:t>
            </a:r>
            <a:r>
              <a:rPr kumimoji="0" lang="zh-CN" altLang="en-US" sz="2000" dirty="0">
                <a:latin typeface="+mn-ea"/>
              </a:rPr>
              <a:t>└</a:t>
            </a:r>
            <a:r>
              <a:rPr kumimoji="0" lang="zh-CN" altLang="en-US" sz="2000" b="1" dirty="0">
                <a:latin typeface="+mn-ea"/>
              </a:rPr>
              <a:t>←</a:t>
            </a:r>
            <a:r>
              <a:rPr kumimoji="0" lang="zh-CN" altLang="en-US" sz="1800" b="1" spc="-100" dirty="0">
                <a:latin typeface="+mn-ea"/>
              </a:rPr>
              <a:t>分支指令前无相关性指令移入延迟槽</a:t>
            </a:r>
            <a:endParaRPr kumimoji="0" lang="en-US" altLang="zh-CN" sz="1800" b="1" spc="-100" dirty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55776" y="5301208"/>
            <a:ext cx="633670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延迟槽大小＝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r>
              <a:rPr kumimoji="0" lang="zh-CN" altLang="en-US" b="1" dirty="0">
                <a:latin typeface="宋体" pitchFamily="2" charset="-122"/>
              </a:rPr>
              <a:t>条指令时，       </a:t>
            </a:r>
            <a:r>
              <a:rPr kumimoji="0" lang="zh-CN" altLang="en-US" sz="1800" b="1" dirty="0">
                <a:latin typeface="宋体" pitchFamily="2" charset="-122"/>
              </a:rPr>
              <a:t>←性能损失小</a:t>
            </a: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>
                <a:latin typeface="+mn-ea"/>
                <a:ea typeface="+mn-ea"/>
              </a:rPr>
              <a:t>(</a:t>
            </a:r>
            <a:r>
              <a:rPr kumimoji="0" lang="zh-CN" altLang="en-US" sz="2000" b="1" dirty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372200" y="2204864"/>
            <a:ext cx="1944216" cy="747212"/>
            <a:chOff x="6876256" y="2032142"/>
            <a:chExt cx="1944216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876256" y="227529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分支指令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>
                  <a:latin typeface="宋体" pitchFamily="2" charset="-122"/>
                </a:rPr>
                <a:t>执行时间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>
                  <a:latin typeface="宋体" pitchFamily="2" charset="-122"/>
                </a:rPr>
                <a:t>为</a:t>
              </a:r>
              <a:r>
                <a:rPr lang="en-US" altLang="zh-CN" sz="1800" b="1" dirty="0">
                  <a:latin typeface="宋体" pitchFamily="2" charset="-122"/>
                </a:rPr>
                <a:t>8</a:t>
              </a:r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400" u="none" dirty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899468" y="5919663"/>
            <a:ext cx="374454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27</a:t>
            </a: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各操作串行</a:t>
            </a:r>
            <a:r>
              <a:rPr lang="zh-CN" altLang="en-US" dirty="0">
                <a:latin typeface="宋体" pitchFamily="2" charset="-122"/>
              </a:rPr>
              <a:t>─</a:t>
            </a:r>
            <a:r>
              <a:rPr lang="zh-CN" altLang="en-US" b="1" dirty="0">
                <a:latin typeface="宋体" pitchFamily="2" charset="-122"/>
              </a:rPr>
              <a:t>→各操作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重叠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指不同指令间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要求：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操作冲突的处理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冲突类型：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处理方法：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2123728" y="1772816"/>
            <a:ext cx="49688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操作分离、操作同步、操作无冲突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107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2771800" y="3140968"/>
            <a:ext cx="56886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①结构冒险 ②数据冒险 ③控制冒险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①部件不复用、使用时间固定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②阻塞法、转发法、乱序执行法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③阻塞法、分支预测法、延迟分支法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979712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2123479" y="2226930"/>
            <a:ext cx="66969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增设段间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，公共拍时钟，部件＋控制器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89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7"/>
            <a:ext cx="9036496" cy="538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401722"/>
            <a:ext cx="877411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※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附录</a:t>
            </a: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序列效果图</a:t>
            </a:r>
            <a:endParaRPr kumimoji="0"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6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772816"/>
            <a:ext cx="8785225" cy="35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数据操作结果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指令地址计算操作序列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83197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1" y="3212975"/>
              <a:ext cx="684177" cy="21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03648" y="2978220"/>
            <a:ext cx="6696546" cy="882828"/>
            <a:chOff x="1403648" y="1898100"/>
            <a:chExt cx="6696546" cy="882828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55590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944490" y="2226930"/>
            <a:ext cx="599132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⑥</a:t>
            </a:r>
            <a:r>
              <a:rPr lang="en-US" altLang="zh-CN" sz="2200" b="1" dirty="0">
                <a:latin typeface="+mn-ea"/>
              </a:rPr>
              <a:t>R1←(MDR)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915592" y="4195767"/>
            <a:ext cx="37446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48H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995935" y="4638849"/>
            <a:ext cx="493987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</a:t>
            </a:r>
            <a:r>
              <a:rPr lang="en-US" altLang="zh-CN" sz="1800" b="1" dirty="0">
                <a:latin typeface="宋体" pitchFamily="2" charset="-122"/>
              </a:rPr>
              <a:t>(LD</a:t>
            </a:r>
            <a:r>
              <a:rPr lang="zh-CN" altLang="en-US" sz="1800" b="1" dirty="0">
                <a:latin typeface="宋体" pitchFamily="2" charset="-122"/>
              </a:rPr>
              <a:t>为</a:t>
            </a:r>
            <a:r>
              <a:rPr lang="zh-CN" altLang="en-US" sz="1800" b="1" u="sng" dirty="0">
                <a:latin typeface="宋体" pitchFamily="2" charset="-122"/>
              </a:rPr>
              <a:t>顺序型指令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←取指时已实现</a:t>
            </a:r>
            <a:r>
              <a:rPr lang="en-US" altLang="zh-CN" sz="1800" b="1" u="sng" dirty="0">
                <a:latin typeface="宋体" pitchFamily="2" charset="-122"/>
              </a:rPr>
              <a:t>PC</a:t>
            </a:r>
            <a:r>
              <a:rPr lang="zh-CN" altLang="en-US" sz="1800" b="1" u="sng" dirty="0">
                <a:latin typeface="宋体" pitchFamily="2" charset="-122"/>
              </a:rPr>
              <a:t>增量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444441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901169"/>
            <a:ext cx="59766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 </a:t>
            </a:r>
            <a:r>
              <a:rPr lang="en-US" altLang="zh-CN" sz="1800" b="1" dirty="0">
                <a:latin typeface="宋体" pitchFamily="2" charset="-122"/>
              </a:rPr>
              <a:t>(ID</a:t>
            </a:r>
            <a:r>
              <a:rPr lang="zh-CN" altLang="en-US" sz="1800" b="1" dirty="0">
                <a:latin typeface="宋体" pitchFamily="2" charset="-122"/>
              </a:rPr>
              <a:t>为组合逻辑部件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67544" y="2996952"/>
            <a:ext cx="936103" cy="647625"/>
            <a:chOff x="467544" y="2890242"/>
            <a:chExt cx="936103" cy="647625"/>
          </a:xfrm>
        </p:grpSpPr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467544" y="2890242"/>
              <a:ext cx="928773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(=00)RS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467545" y="3250281"/>
              <a:ext cx="936102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(=01)RD</a:t>
              </a:r>
            </a:p>
          </p:txBody>
        </p:sp>
      </p:grpSp>
      <p:sp>
        <p:nvSpPr>
          <p:cNvPr id="72" name="线形标注 2 71"/>
          <p:cNvSpPr/>
          <p:nvPr/>
        </p:nvSpPr>
        <p:spPr bwMode="auto">
          <a:xfrm>
            <a:off x="6228434" y="1052736"/>
            <a:ext cx="2448022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08405"/>
              <a:gd name="adj6" fmla="val -2236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指令字格式见教材</a:t>
            </a:r>
            <a:r>
              <a:rPr lang="en-US" altLang="zh-CN" sz="1800" b="1" dirty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3" name="线形标注 2 72"/>
          <p:cNvSpPr/>
          <p:nvPr/>
        </p:nvSpPr>
        <p:spPr bwMode="auto">
          <a:xfrm>
            <a:off x="1979713" y="5283240"/>
            <a:ext cx="1800200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87254"/>
              <a:gd name="adj6" fmla="val -2346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用于转移型指令</a:t>
            </a: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7128918" cy="619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ST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752528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38H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5832397" cy="8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 </a:t>
            </a:r>
            <a:r>
              <a:rPr lang="en-US" altLang="zh-CN" sz="1800" b="1" dirty="0">
                <a:latin typeface="宋体" pitchFamily="2" charset="-122"/>
              </a:rPr>
              <a:t>(ID</a:t>
            </a:r>
            <a:r>
              <a:rPr lang="zh-CN" altLang="en-US" sz="1800" b="1" dirty="0">
                <a:latin typeface="宋体" pitchFamily="2" charset="-122"/>
              </a:rPr>
              <a:t>为组合逻辑部件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]←(RD)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15816" y="3717032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  <a:ea typeface="+mn-ea"/>
              </a:rPr>
              <a:t>MDR←(R2),</a:t>
            </a:r>
            <a:r>
              <a:rPr lang="zh-CN" altLang="en-US" sz="2200" b="1" dirty="0">
                <a:latin typeface="+mn-ea"/>
                <a:ea typeface="+mn-ea"/>
              </a:rPr>
              <a:t>⑥</a:t>
            </a:r>
            <a:r>
              <a:rPr lang="en-US" altLang="zh-CN" sz="2200" b="1" dirty="0">
                <a:latin typeface="+mn-ea"/>
                <a:ea typeface="+mn-ea"/>
              </a:rPr>
              <a:t>M[(MAR)]←(MDR)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159037"/>
            <a:ext cx="7344816" cy="1358195"/>
            <a:chOff x="1331640" y="3150925"/>
            <a:chExt cx="7344816" cy="1358195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712430" y="3150925"/>
              <a:ext cx="576063" cy="2445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03648" y="4344140"/>
            <a:ext cx="6696546" cy="886162"/>
            <a:chOff x="1403648" y="1894766"/>
            <a:chExt cx="6696546" cy="886162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1978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987824" y="5551871"/>
            <a:ext cx="3888686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M[20H]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30H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        无  </a:t>
            </a:r>
            <a:r>
              <a:rPr lang="en-US" altLang="zh-CN" sz="1800" b="1" dirty="0">
                <a:latin typeface="宋体" pitchFamily="2" charset="-122"/>
              </a:rPr>
              <a:t>(ST</a:t>
            </a:r>
            <a:r>
              <a:rPr lang="zh-CN" altLang="en-US" sz="1800" b="1" dirty="0">
                <a:latin typeface="宋体" pitchFamily="2" charset="-122"/>
              </a:rPr>
              <a:t>为顺序型指令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线形标注 2 64"/>
          <p:cNvSpPr/>
          <p:nvPr/>
        </p:nvSpPr>
        <p:spPr bwMode="auto">
          <a:xfrm>
            <a:off x="6012410" y="2276872"/>
            <a:ext cx="2448022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23026"/>
              <a:gd name="adj6" fmla="val -2592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指令字格式见教材</a:t>
            </a:r>
            <a:r>
              <a:rPr lang="en-US" altLang="zh-CN" sz="1800" b="1" dirty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7544" y="4366206"/>
            <a:ext cx="980492" cy="647625"/>
            <a:chOff x="467544" y="4438214"/>
            <a:chExt cx="980492" cy="647625"/>
          </a:xfrm>
        </p:grpSpPr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4" y="4438214"/>
              <a:ext cx="94448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(=00)RS</a:t>
              </a: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67545" y="4798253"/>
              <a:ext cx="980491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(=10)RD</a:t>
              </a:r>
            </a:p>
          </p:txBody>
        </p:sp>
      </p:grpSp>
      <p:sp>
        <p:nvSpPr>
          <p:cNvPr id="72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194" y="6452442"/>
            <a:ext cx="1041102" cy="360933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8" y="260648"/>
            <a:ext cx="7056907" cy="61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SUB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608514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66H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13H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RD←(RD)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(RS)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05527"/>
            <a:ext cx="7344816" cy="1360661"/>
            <a:chOff x="1331640" y="3148459"/>
            <a:chExt cx="7344816" cy="1360661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148459"/>
              <a:ext cx="576064" cy="2556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87699" y="3717032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④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(R2)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03846" y="4437112"/>
            <a:ext cx="2304058" cy="741044"/>
            <a:chOff x="1403846" y="4509120"/>
            <a:chExt cx="2304058" cy="741044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915816" y="5517232"/>
            <a:ext cx="6228184" cy="83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18H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ZF/CF/SF/OF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0/0/0/0</a:t>
            </a:r>
            <a:r>
              <a:rPr lang="zh-CN" altLang="en-US" sz="2200" b="1" dirty="0">
                <a:latin typeface="宋体" pitchFamily="2" charset="-122"/>
              </a:rPr>
              <a:t>、其余不变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无 </a:t>
            </a:r>
            <a:r>
              <a:rPr lang="en-US" altLang="zh-CN" sz="1800" b="1" dirty="0">
                <a:latin typeface="宋体" pitchFamily="2" charset="-122"/>
              </a:rPr>
              <a:t>(ST</a:t>
            </a:r>
            <a:r>
              <a:rPr lang="zh-CN" altLang="en-US" sz="1800" b="1" dirty="0">
                <a:latin typeface="宋体" pitchFamily="2" charset="-122"/>
              </a:rPr>
              <a:t>为顺序型指令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72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523"/>
          <p:cNvSpPr txBox="1">
            <a:spLocks noChangeArrowheads="1"/>
          </p:cNvSpPr>
          <p:nvPr/>
        </p:nvSpPr>
        <p:spPr bwMode="auto">
          <a:xfrm>
            <a:off x="5652120" y="2132856"/>
            <a:ext cx="3312368" cy="79624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marL="271463" indent="-271463" algn="l">
              <a:lnSpc>
                <a:spcPct val="114000"/>
              </a:lnSpc>
              <a:defRPr sz="2000" b="1">
                <a:solidFill>
                  <a:srgbClr val="990099"/>
                </a:solidFill>
                <a:latin typeface="宋体" pitchFamily="2" charset="-122"/>
              </a:defRPr>
            </a:lvl1pPr>
          </a:lstStyle>
          <a:p>
            <a:r>
              <a:rPr lang="zh-CN" altLang="en-US" dirty="0"/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M[12H]=56H</a:t>
            </a:r>
            <a:r>
              <a:rPr lang="zh-CN" altLang="en-US" dirty="0">
                <a:solidFill>
                  <a:schemeClr val="tx1"/>
                </a:solidFill>
              </a:rPr>
              <a:t>，执行阶段的操作序列及结果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67544" y="4293096"/>
            <a:ext cx="936103" cy="647625"/>
            <a:chOff x="467544" y="4272132"/>
            <a:chExt cx="936103" cy="647625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467544" y="4272132"/>
              <a:ext cx="936103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(=10)RS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4" y="4632171"/>
              <a:ext cx="935853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(=01)RD</a:t>
              </a:r>
            </a:p>
          </p:txBody>
        </p:sp>
      </p:grpSp>
      <p:sp>
        <p:nvSpPr>
          <p:cNvPr id="6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7129608" cy="58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JNZ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536504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DEH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09" y="2453546"/>
            <a:ext cx="6552401" cy="8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ZF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</a:rPr>
              <a:t>disp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</a:rPr>
              <a:t>disp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1110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05527"/>
            <a:ext cx="7344816" cy="1360661"/>
            <a:chOff x="1331640" y="3148459"/>
            <a:chExt cx="7344816" cy="1360661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1" y="3148459"/>
              <a:ext cx="648965" cy="255671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15816" y="3717032"/>
            <a:ext cx="34563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                 无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14060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50693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628131" y="5445224"/>
            <a:ext cx="4392141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dirty="0">
                <a:latin typeface="宋体" pitchFamily="2" charset="-122"/>
              </a:rPr>
              <a:t>           ④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5436096" y="2128699"/>
            <a:ext cx="3707904" cy="79624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271463" indent="-271463" algn="l">
              <a:lnSpc>
                <a:spcPct val="114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若上条指令结果的</a:t>
            </a:r>
            <a:r>
              <a:rPr lang="en-US" altLang="zh-CN" sz="2000" b="1" dirty="0">
                <a:latin typeface="宋体" pitchFamily="2" charset="-122"/>
              </a:rPr>
              <a:t>ZF=1</a:t>
            </a:r>
            <a:r>
              <a:rPr lang="zh-CN" altLang="en-US" sz="2000" b="1" dirty="0">
                <a:latin typeface="宋体" pitchFamily="2" charset="-122"/>
              </a:rPr>
              <a:t>，执行阶段的操作序列及结果</a:t>
            </a:r>
            <a:r>
              <a:rPr lang="en-US" altLang="zh-CN" sz="2000" b="1" dirty="0">
                <a:latin typeface="宋体" pitchFamily="2" charset="-122"/>
              </a:rPr>
              <a:t>?</a:t>
            </a:r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指令周期的操作需求分析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812319"/>
            <a:ext cx="87852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⑴指令执行过程由取指、分析、执行阶段的操作组成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⑵取指阶段的操作对所有指令通用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000" b="1" dirty="0">
                <a:latin typeface="宋体" pitchFamily="2" charset="-122"/>
              </a:rPr>
              <a:t>指</a:t>
            </a:r>
            <a:r>
              <a:rPr lang="zh-CN" altLang="en-US" sz="2000" b="1" u="sng" dirty="0">
                <a:latin typeface="宋体" pitchFamily="2" charset="-122"/>
              </a:rPr>
              <a:t>单字长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多字长指令处理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⑶执行阶段的操作受指令字、程序状态字内容的影响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⑷指令执行过程的操作是一个</a:t>
            </a:r>
            <a:r>
              <a:rPr lang="zh-CN" altLang="en-US" b="1" u="sng" dirty="0">
                <a:latin typeface="+mn-ea"/>
              </a:rPr>
              <a:t>基本操作</a:t>
            </a:r>
            <a:r>
              <a:rPr lang="zh-CN" altLang="en-US" b="1" dirty="0">
                <a:latin typeface="+mn-ea"/>
              </a:rPr>
              <a:t>序列</a:t>
            </a:r>
            <a:endParaRPr lang="en-US" altLang="zh-CN" b="1" dirty="0">
              <a:latin typeface="+mn-ea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基本操作类型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 </a:t>
            </a:r>
            <a:r>
              <a:rPr lang="zh-CN" altLang="en-US" b="1" dirty="0">
                <a:latin typeface="宋体" pitchFamily="2" charset="-122"/>
              </a:rPr>
              <a:t>①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间传送：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②</a:t>
            </a:r>
            <a:r>
              <a:rPr lang="zh-CN" altLang="en-US" b="1" spc="280" dirty="0">
                <a:latin typeface="宋体" pitchFamily="2" charset="-122"/>
              </a:rPr>
              <a:t>存储器读</a:t>
            </a:r>
            <a:r>
              <a:rPr lang="zh-CN" altLang="en-US" b="1" dirty="0"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③</a:t>
            </a:r>
            <a:r>
              <a:rPr lang="zh-CN" altLang="en-US" b="1" spc="280" dirty="0">
                <a:latin typeface="宋体" pitchFamily="2" charset="-122"/>
              </a:rPr>
              <a:t>存储器写</a:t>
            </a:r>
            <a:r>
              <a:rPr lang="zh-CN" altLang="en-US" b="1" dirty="0"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④</a:t>
            </a:r>
            <a:r>
              <a:rPr lang="zh-CN" altLang="en-US" b="1" spc="280" dirty="0">
                <a:latin typeface="宋体" pitchFamily="2" charset="-122"/>
              </a:rPr>
              <a:t>算逻运算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  </a:t>
            </a:r>
            <a:endParaRPr lang="zh-CN" altLang="en-US" sz="28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4332" y="1340768"/>
            <a:ext cx="7128792" cy="460512"/>
            <a:chOff x="864264" y="1645900"/>
            <a:chExt cx="7128792" cy="460512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2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执行指令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B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2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分析指令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05940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813820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584332" y="2276912"/>
            <a:ext cx="6768752" cy="360000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1800" b="1" dirty="0">
                <a:latin typeface="+mn-ea"/>
              </a:rPr>
              <a:t>①</a:t>
            </a:r>
            <a:r>
              <a:rPr lang="en-US" altLang="zh-CN" sz="1800" b="1" dirty="0">
                <a:latin typeface="+mn-ea"/>
              </a:rPr>
              <a:t>MAR←(PC)</a:t>
            </a:r>
            <a:r>
              <a:rPr lang="zh-CN" altLang="zh-CN" sz="1800" b="1" dirty="0">
                <a:latin typeface="+mn-ea"/>
              </a:rPr>
              <a:t>，</a:t>
            </a:r>
            <a:r>
              <a:rPr lang="zh-CN" altLang="en-US" sz="1800" b="1" dirty="0">
                <a:latin typeface="+mn-ea"/>
              </a:rPr>
              <a:t>②</a:t>
            </a:r>
            <a:r>
              <a:rPr lang="en-US" altLang="zh-CN" sz="1800" b="1" dirty="0">
                <a:latin typeface="+mn-ea"/>
              </a:rPr>
              <a:t>MDR←M[(MAR)]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en-US" altLang="zh-CN" sz="1800" b="1" dirty="0">
                <a:latin typeface="+mn-ea"/>
              </a:rPr>
              <a:t>PC←(PC)</a:t>
            </a:r>
            <a:r>
              <a:rPr lang="zh-CN" altLang="zh-CN" sz="1800" b="1" dirty="0">
                <a:latin typeface="+mn-ea"/>
              </a:rPr>
              <a:t>＋</a:t>
            </a:r>
            <a:r>
              <a: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</a:t>
            </a:r>
            <a:r>
              <a:rPr lang="zh-CN" altLang="zh-CN" sz="1800" b="1" dirty="0">
                <a:latin typeface="+mn-ea"/>
              </a:rPr>
              <a:t>，</a:t>
            </a:r>
            <a:r>
              <a:rPr lang="zh-CN" altLang="en-US" sz="1800" b="1" dirty="0">
                <a:latin typeface="+mn-ea"/>
              </a:rPr>
              <a:t>③</a:t>
            </a:r>
            <a:r>
              <a:rPr lang="en-US" altLang="zh-CN" sz="1800" b="1" dirty="0">
                <a:latin typeface="+mn-ea"/>
              </a:rPr>
              <a:t>IR←(MDR)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51922" y="2653263"/>
            <a:ext cx="504080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b="1" spc="-100" dirty="0">
                <a:latin typeface="宋体" pitchFamily="2" charset="-122"/>
              </a:rPr>
              <a:t>取指时取</a:t>
            </a:r>
            <a:r>
              <a:rPr lang="zh-CN" altLang="en-US" b="1" u="sng" spc="-100" dirty="0">
                <a:latin typeface="宋体" pitchFamily="2" charset="-122"/>
              </a:rPr>
              <a:t>首字</a:t>
            </a:r>
            <a:r>
              <a:rPr lang="zh-CN" altLang="en-US" b="1" spc="-100" dirty="0">
                <a:latin typeface="宋体" pitchFamily="2" charset="-122"/>
              </a:rPr>
              <a:t>，执行时取</a:t>
            </a:r>
            <a:r>
              <a:rPr lang="zh-CN" altLang="en-US" b="1" u="sng" spc="-100" dirty="0">
                <a:latin typeface="宋体" pitchFamily="2" charset="-122"/>
              </a:rPr>
              <a:t>其余字</a:t>
            </a:r>
            <a:endParaRPr lang="en-US" altLang="zh-CN" b="1" u="sng" spc="-100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(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含</a:t>
            </a:r>
            <a:r>
              <a:rPr lang="zh-CN" altLang="en-US" sz="1800" b="1" dirty="0">
                <a:latin typeface="宋体" pitchFamily="2" charset="-122"/>
              </a:rPr>
              <a:t>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寻址方式</a:t>
            </a:r>
            <a:r>
              <a:rPr lang="en-US" altLang="zh-CN" sz="1800" b="1" spc="-100" dirty="0">
                <a:latin typeface="宋体" pitchFamily="2" charset="-122"/>
              </a:rPr>
              <a:t>)      (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itchFamily="2" charset="-122"/>
              </a:rPr>
              <a:t>视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1800" b="1" dirty="0">
                <a:latin typeface="宋体" pitchFamily="2" charset="-122"/>
              </a:rPr>
              <a:t>地址码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652120" y="4365104"/>
            <a:ext cx="2709487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3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Y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X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467544" y="5013176"/>
            <a:ext cx="2808312" cy="125584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基本操作的组成要求：</a:t>
            </a:r>
            <a:endParaRPr lang="en-US" altLang="zh-CN" sz="1800" b="1" dirty="0">
              <a:latin typeface="宋体" pitchFamily="2" charset="-122"/>
            </a:endParaRPr>
          </a:p>
          <a:p>
            <a:pPr marL="533400" indent="-533400"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①源数据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结果放在</a:t>
            </a:r>
            <a:r>
              <a:rPr lang="zh-CN" altLang="en-US" sz="1800" b="1" u="sng" dirty="0">
                <a:latin typeface="宋体" pitchFamily="2" charset="-122"/>
              </a:rPr>
              <a:t>时序逻辑部件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②功能</a:t>
            </a:r>
            <a:r>
              <a:rPr lang="zh-CN" altLang="en-US" sz="1800" b="1" u="sng" dirty="0">
                <a:latin typeface="宋体" pitchFamily="2" charset="-122"/>
              </a:rPr>
              <a:t>不可再分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5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190476" y="409888"/>
            <a:ext cx="3877468" cy="550458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※CPU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的组成与原理小结：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33CC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0033CC"/>
                </a:solidFill>
                <a:latin typeface="+mn-ea"/>
                <a:ea typeface="+mn-ea"/>
              </a:rPr>
              <a:t>应用需求</a:t>
            </a:r>
            <a:r>
              <a:rPr lang="en-US" altLang="zh-CN" b="1" dirty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33CC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0033CC"/>
                </a:solidFill>
                <a:latin typeface="+mn-ea"/>
                <a:ea typeface="+mn-ea"/>
              </a:rPr>
              <a:t>基本功能</a:t>
            </a:r>
            <a:r>
              <a:rPr lang="en-US" altLang="zh-CN" b="1" dirty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工作流程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细化：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工作原理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267744" y="906361"/>
            <a:ext cx="6873552" cy="50429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  <a:ea typeface="+mn-ea"/>
              </a:rPr>
              <a:t> 按</a:t>
            </a:r>
            <a:r>
              <a:rPr lang="zh-CN" altLang="en-US" b="1" u="sng" dirty="0">
                <a:latin typeface="+mn-ea"/>
                <a:ea typeface="+mn-ea"/>
              </a:rPr>
              <a:t>存储程序工作方式</a:t>
            </a:r>
            <a:r>
              <a:rPr lang="zh-CN" altLang="en-US" b="1" dirty="0">
                <a:latin typeface="+mn-ea"/>
                <a:ea typeface="+mn-ea"/>
              </a:rPr>
              <a:t>执行程序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指令序列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05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实现需求对应的</a:t>
            </a:r>
            <a:r>
              <a:rPr lang="zh-CN" altLang="en-US" b="1" u="sng" dirty="0">
                <a:latin typeface="+mn-ea"/>
                <a:ea typeface="+mn-ea"/>
              </a:rPr>
              <a:t>操作功能</a:t>
            </a:r>
            <a:r>
              <a:rPr lang="zh-CN" altLang="en-US" b="1" dirty="0">
                <a:latin typeface="+mn-ea"/>
              </a:rPr>
              <a:t>＋</a:t>
            </a:r>
            <a:r>
              <a:rPr lang="zh-CN" altLang="en-US" b="1" u="sng" dirty="0">
                <a:latin typeface="+mn-ea"/>
              </a:rPr>
              <a:t>控制功能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   数据加工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外部访问</a:t>
            </a:r>
            <a:r>
              <a:rPr lang="zh-CN" altLang="en-US" sz="1800" dirty="0">
                <a:latin typeface="+mn-ea"/>
              </a:rPr>
              <a:t>┤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</a:rPr>
              <a:t>          异常及中断处理</a:t>
            </a:r>
            <a:r>
              <a:rPr lang="zh-CN" altLang="en-US" sz="1800" spc="300" dirty="0">
                <a:latin typeface="+mn-ea"/>
              </a:rPr>
              <a:t>┴</a:t>
            </a:r>
            <a:r>
              <a:rPr lang="zh-CN" altLang="en-US" sz="1800" b="1" dirty="0">
                <a:latin typeface="+mn-ea"/>
              </a:rPr>
              <a:t>指令控</a:t>
            </a:r>
            <a:r>
              <a:rPr lang="zh-CN" altLang="en-US" sz="1800" b="1" spc="200" dirty="0">
                <a:latin typeface="+mn-ea"/>
              </a:rPr>
              <a:t>制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6</a:t>
            </a:r>
            <a:r>
              <a:rPr lang="zh-CN" altLang="en-US" b="1" dirty="0">
                <a:latin typeface="+mn-ea"/>
              </a:rPr>
              <a:t>个部分，划分为数据通路＋控制器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</a:rPr>
              <a:t> 循环地</a:t>
            </a:r>
            <a:r>
              <a:rPr lang="zh-CN" altLang="en-US" b="1" u="sng" dirty="0">
                <a:latin typeface="+mn-ea"/>
              </a:rPr>
              <a:t>执行指令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响应中断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可缺省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  <a:ea typeface="+mn-ea"/>
              </a:rPr>
              <a:t>由循环的</a:t>
            </a:r>
            <a:r>
              <a:rPr lang="zh-CN" altLang="en-US" b="1" u="sng" dirty="0">
                <a:latin typeface="+mn-ea"/>
                <a:ea typeface="+mn-ea"/>
              </a:rPr>
              <a:t>操作序列</a:t>
            </a:r>
            <a:r>
              <a:rPr lang="zh-CN" altLang="en-US" b="1" dirty="0">
                <a:latin typeface="+mn-ea"/>
                <a:ea typeface="+mn-ea"/>
              </a:rPr>
              <a:t>组成 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序列～指令内容</a:t>
            </a:r>
            <a:r>
              <a:rPr lang="en-US" altLang="zh-CN" sz="1800" b="1" dirty="0">
                <a:latin typeface="+mn-ea"/>
                <a:ea typeface="+mn-ea"/>
              </a:rPr>
              <a:t>+PSW+</a:t>
            </a:r>
            <a:r>
              <a:rPr lang="zh-CN" altLang="en-US" sz="1800" b="1" dirty="0">
                <a:latin typeface="+mn-ea"/>
                <a:ea typeface="+mn-ea"/>
              </a:rPr>
              <a:t>机器状态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CU</a:t>
            </a:r>
            <a:r>
              <a:rPr lang="zh-CN" altLang="en-US" b="1" dirty="0">
                <a:latin typeface="+mn-ea"/>
              </a:rPr>
              <a:t>循环地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b="1" dirty="0">
                <a:latin typeface="+mn-ea"/>
              </a:rPr>
              <a:t>工作流程所需的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数据通路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工作流程所需的</a:t>
            </a:r>
            <a:r>
              <a:rPr lang="zh-CN" altLang="en-US" b="1" u="sng" dirty="0">
                <a:latin typeface="宋体" pitchFamily="2" charset="-122"/>
              </a:rPr>
              <a:t>操作</a:t>
            </a:r>
            <a:endParaRPr lang="en-US" altLang="zh-CN" b="1" u="sng" dirty="0"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19672" y="1484784"/>
            <a:ext cx="7272808" cy="792088"/>
            <a:chOff x="1547664" y="2057388"/>
            <a:chExt cx="7272808" cy="792088"/>
          </a:xfrm>
        </p:grpSpPr>
        <p:grpSp>
          <p:nvGrpSpPr>
            <p:cNvPr id="64" name="组合 63"/>
            <p:cNvGrpSpPr/>
            <p:nvPr/>
          </p:nvGrpSpPr>
          <p:grpSpPr>
            <a:xfrm>
              <a:off x="1547664" y="2147444"/>
              <a:ext cx="3888432" cy="702032"/>
              <a:chOff x="1547664" y="2147444"/>
              <a:chExt cx="3888432" cy="702032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1547664" y="2147444"/>
                <a:ext cx="3888432" cy="702032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Text Box 316"/>
              <p:cNvSpPr txBox="1">
                <a:spLocks noChangeArrowheads="1"/>
              </p:cNvSpPr>
              <p:nvPr/>
            </p:nvSpPr>
            <p:spPr bwMode="auto">
              <a:xfrm>
                <a:off x="2051718" y="2492896"/>
                <a:ext cx="1440162" cy="288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>
                    <a:latin typeface="宋体" pitchFamily="2" charset="-122"/>
                  </a:rPr>
                  <a:t>PC</a:t>
                </a:r>
                <a:r>
                  <a:rPr lang="zh-CN" altLang="en-US" sz="1600" b="1" dirty="0">
                    <a:latin typeface="宋体" pitchFamily="2" charset="-122"/>
                  </a:rPr>
                  <a:t>←</a:t>
                </a:r>
                <a:r>
                  <a:rPr lang="en-US" altLang="zh-CN" sz="1600" b="1" dirty="0">
                    <a:latin typeface="宋体" pitchFamily="2" charset="-122"/>
                  </a:rPr>
                  <a:t>(PC)</a:t>
                </a:r>
                <a:r>
                  <a:rPr lang="zh-CN" altLang="en-US" sz="1600" b="1" dirty="0">
                    <a:latin typeface="宋体" pitchFamily="2" charset="-122"/>
                  </a:rPr>
                  <a:t>＋</a:t>
                </a:r>
                <a:r>
                  <a:rPr lang="en-US" altLang="zh-CN" sz="16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“</a:t>
                </a:r>
                <a:r>
                  <a:rPr lang="en-US" altLang="zh-CN" sz="1600" b="1" dirty="0">
                    <a:latin typeface="宋体" pitchFamily="2" charset="-122"/>
                  </a:rPr>
                  <a:t>1</a:t>
                </a:r>
                <a:r>
                  <a:rPr lang="en-US" altLang="zh-CN" sz="16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”</a:t>
                </a:r>
                <a:endParaRPr lang="zh-CN" altLang="en-US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68" name="Text Box 316"/>
              <p:cNvSpPr txBox="1">
                <a:spLocks noChangeArrowheads="1"/>
              </p:cNvSpPr>
              <p:nvPr/>
            </p:nvSpPr>
            <p:spPr bwMode="auto">
              <a:xfrm>
                <a:off x="3995935" y="2492896"/>
                <a:ext cx="1296145" cy="288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rgbClr val="CC3300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>
                    <a:latin typeface="宋体" pitchFamily="2" charset="-122"/>
                  </a:rPr>
                  <a:t>PC</a:t>
                </a:r>
                <a:r>
                  <a:rPr lang="zh-CN" altLang="en-US" sz="1600" b="1" dirty="0">
                    <a:latin typeface="宋体" pitchFamily="2" charset="-122"/>
                  </a:rPr>
                  <a:t>←计算结果</a:t>
                </a:r>
              </a:p>
            </p:txBody>
          </p:sp>
          <p:sp>
            <p:nvSpPr>
              <p:cNvPr id="69" name="Text Box 311"/>
              <p:cNvSpPr txBox="1">
                <a:spLocks noChangeArrowheads="1"/>
              </p:cNvSpPr>
              <p:nvPr/>
            </p:nvSpPr>
            <p:spPr bwMode="auto">
              <a:xfrm>
                <a:off x="1691680" y="2204864"/>
                <a:ext cx="76331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取指令</a:t>
                </a:r>
              </a:p>
            </p:txBody>
          </p:sp>
          <p:sp>
            <p:nvSpPr>
              <p:cNvPr id="70" name="Text Box 314"/>
              <p:cNvSpPr txBox="1">
                <a:spLocks noChangeArrowheads="1"/>
              </p:cNvSpPr>
              <p:nvPr/>
            </p:nvSpPr>
            <p:spPr bwMode="auto">
              <a:xfrm>
                <a:off x="2771799" y="2204864"/>
                <a:ext cx="936105" cy="288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分析指令</a:t>
                </a:r>
              </a:p>
            </p:txBody>
          </p:sp>
          <p:sp>
            <p:nvSpPr>
              <p:cNvPr id="71" name="Text Box 316"/>
              <p:cNvSpPr txBox="1">
                <a:spLocks noChangeArrowheads="1"/>
              </p:cNvSpPr>
              <p:nvPr/>
            </p:nvSpPr>
            <p:spPr bwMode="auto">
              <a:xfrm>
                <a:off x="3995936" y="2204864"/>
                <a:ext cx="1296144" cy="288000"/>
              </a:xfrm>
              <a:prstGeom prst="rect">
                <a:avLst/>
              </a:prstGeom>
              <a:solidFill>
                <a:srgbClr val="FF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执行指令</a:t>
                </a:r>
              </a:p>
            </p:txBody>
          </p:sp>
          <p:cxnSp>
            <p:nvCxnSpPr>
              <p:cNvPr id="72" name="直接箭头连接符 71"/>
              <p:cNvCxnSpPr>
                <a:stCxn id="69" idx="3"/>
                <a:endCxn id="70" idx="1"/>
              </p:cNvCxnSpPr>
              <p:nvPr/>
            </p:nvCxnSpPr>
            <p:spPr bwMode="auto">
              <a:xfrm>
                <a:off x="2454990" y="2348864"/>
                <a:ext cx="316809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3" name="直接箭头连接符 72"/>
              <p:cNvCxnSpPr>
                <a:stCxn id="70" idx="3"/>
                <a:endCxn id="71" idx="1"/>
              </p:cNvCxnSpPr>
              <p:nvPr/>
            </p:nvCxnSpPr>
            <p:spPr bwMode="auto">
              <a:xfrm>
                <a:off x="3707904" y="2348864"/>
                <a:ext cx="288032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27"/>
              <p:cNvCxnSpPr>
                <a:stCxn id="71" idx="3"/>
                <a:endCxn id="69" idx="1"/>
              </p:cNvCxnSpPr>
              <p:nvPr/>
            </p:nvCxnSpPr>
            <p:spPr bwMode="auto">
              <a:xfrm flipH="1">
                <a:off x="1691680" y="2348864"/>
                <a:ext cx="3600400" cy="12700"/>
              </a:xfrm>
              <a:prstGeom prst="bentConnector5">
                <a:avLst>
                  <a:gd name="adj1" fmla="val -7830"/>
                  <a:gd name="adj2" fmla="val -2226142"/>
                  <a:gd name="adj3" fmla="val 107619"/>
                </a:avLst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5" name="Text Box 316"/>
            <p:cNvSpPr txBox="1">
              <a:spLocks noChangeArrowheads="1"/>
            </p:cNvSpPr>
            <p:nvPr/>
          </p:nvSpPr>
          <p:spPr bwMode="auto">
            <a:xfrm>
              <a:off x="5940152" y="2057388"/>
              <a:ext cx="2880320" cy="72354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注：①指令∈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②指令地址为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00192" y="2780928"/>
            <a:ext cx="243001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+mn-ea"/>
              </a:rPr>
              <a:t>├</a:t>
            </a:r>
            <a:r>
              <a:rPr lang="zh-CN" altLang="en-US" sz="1800" b="1" dirty="0">
                <a:latin typeface="+mn-ea"/>
              </a:rPr>
              <a:t>操作控制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时间控制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+mn-ea"/>
              </a:rPr>
              <a:t>┘</a:t>
            </a:r>
            <a:endParaRPr lang="zh-CN" alt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12572" y="4365104"/>
            <a:ext cx="4739748" cy="1839550"/>
            <a:chOff x="2712572" y="4365104"/>
            <a:chExt cx="4739748" cy="1839550"/>
          </a:xfrm>
        </p:grpSpPr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2712572" y="5885844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5.2</a:t>
              </a:r>
              <a:r>
                <a:rPr lang="zh-CN" altLang="en-US" sz="1800" b="1" dirty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7" name="Text Box 316"/>
            <p:cNvSpPr txBox="1">
              <a:spLocks noChangeArrowheads="1"/>
            </p:cNvSpPr>
            <p:nvPr/>
          </p:nvSpPr>
          <p:spPr bwMode="auto">
            <a:xfrm>
              <a:off x="4614394" y="5913062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5.3</a:t>
              </a:r>
              <a:r>
                <a:rPr lang="zh-CN" altLang="en-US" sz="1800" b="1" dirty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79" name="直接箭头连接符 78"/>
            <p:cNvCxnSpPr>
              <a:stCxn id="76" idx="3"/>
            </p:cNvCxnSpPr>
            <p:nvPr/>
          </p:nvCxnSpPr>
          <p:spPr bwMode="auto">
            <a:xfrm flipV="1">
              <a:off x="3966322" y="5796280"/>
              <a:ext cx="245638" cy="2335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0" name="直接箭头连接符 79"/>
            <p:cNvCxnSpPr>
              <a:stCxn id="77" idx="1"/>
            </p:cNvCxnSpPr>
            <p:nvPr/>
          </p:nvCxnSpPr>
          <p:spPr bwMode="auto">
            <a:xfrm flipH="1" flipV="1">
              <a:off x="4362366" y="5373216"/>
              <a:ext cx="252028" cy="6838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" name="Text Box 316"/>
            <p:cNvSpPr txBox="1">
              <a:spLocks noChangeArrowheads="1"/>
            </p:cNvSpPr>
            <p:nvPr/>
          </p:nvSpPr>
          <p:spPr bwMode="auto">
            <a:xfrm>
              <a:off x="6198570" y="5916654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5.6</a:t>
              </a:r>
              <a:r>
                <a:rPr lang="zh-CN" altLang="en-US" sz="1800" b="1" dirty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 bwMode="auto">
            <a:xfrm flipH="1" flipV="1">
              <a:off x="5538626" y="4365104"/>
              <a:ext cx="659944" cy="16955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60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§5.2  </a:t>
            </a:r>
            <a:r>
              <a:rPr lang="zh-CN" altLang="en-US" sz="2800" b="1" dirty="0">
                <a:latin typeface="宋体" pitchFamily="2" charset="-122"/>
              </a:rPr>
              <a:t>数据通路的组织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一、数据通路</a:t>
            </a:r>
            <a:r>
              <a:rPr lang="en-US" altLang="zh-CN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200" dirty="0" err="1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2123708"/>
            <a:ext cx="885710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数据通路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指令执行过程中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>
                <a:latin typeface="宋体" pitchFamily="2" charset="-122"/>
              </a:rPr>
              <a:t>所经过的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路径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路径上的部件</a:t>
            </a:r>
            <a:endParaRPr lang="en-US" altLang="zh-CN" sz="22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                                 </a:t>
            </a:r>
            <a:r>
              <a:rPr lang="zh-CN" altLang="en-US" sz="1800" b="1" dirty="0">
                <a:latin typeface="宋体" pitchFamily="2" charset="-122"/>
              </a:rPr>
              <a:t>涉及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1800" b="1" dirty="0">
                <a:latin typeface="宋体" pitchFamily="2" charset="-122"/>
              </a:rPr>
              <a:t>←部件复用←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59833" y="2852936"/>
            <a:ext cx="524596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功能部件、互连结构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数据通路结构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332599"/>
            <a:ext cx="84249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*数据通路部件的组成：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07640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9644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数据通路的组成，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en-US" sz="2200" b="1" dirty="0">
                <a:latin typeface="+mn-ea"/>
                <a:ea typeface="+mn-ea"/>
              </a:rPr>
              <a:t>及其实现，指令执行过程的组织，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     </a:t>
            </a:r>
            <a:r>
              <a:rPr lang="zh-CN" altLang="en-US" sz="2200" b="1" dirty="0">
                <a:latin typeface="+mn-ea"/>
                <a:ea typeface="+mn-ea"/>
              </a:rPr>
              <a:t>数据通路的设计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部件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  <a:r>
              <a:rPr lang="zh-CN" altLang="en-US" sz="2000" b="1" dirty="0">
                <a:latin typeface="+mn-ea"/>
                <a:ea typeface="+mn-ea"/>
              </a:rPr>
              <a:t>互连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07704" y="3789040"/>
            <a:ext cx="6912768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须满足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指令执行过程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指令集功能</a:t>
            </a:r>
            <a:r>
              <a:rPr lang="zh-CN" altLang="en-US" sz="2000" b="1" dirty="0">
                <a:latin typeface="宋体" pitchFamily="2" charset="-122"/>
              </a:rPr>
              <a:t>的需求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Adder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加法器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IMEM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ID</a:t>
            </a:r>
            <a:r>
              <a:rPr lang="zh-CN" altLang="en-US" b="1" dirty="0">
                <a:latin typeface="宋体" pitchFamily="2" charset="-122"/>
              </a:rPr>
              <a:t>，但不属于数据通路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GPRs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PSR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DMEM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数据</a:t>
            </a:r>
            <a:r>
              <a:rPr lang="en-US" altLang="zh-CN" sz="1800" b="1" dirty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>
                <a:latin typeface="宋体" pitchFamily="2" charset="-122"/>
              </a:rPr>
              <a:t>IMEM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DMEM</a:t>
            </a:r>
            <a:r>
              <a:rPr lang="zh-CN" altLang="en-US" sz="2200" b="1" dirty="0">
                <a:latin typeface="宋体" pitchFamily="2" charset="-122"/>
              </a:rPr>
              <a:t>∈存储系统，可合并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即冯</a:t>
            </a:r>
            <a:r>
              <a:rPr lang="en-US" altLang="zh-CN" sz="1800" b="1" dirty="0">
                <a:latin typeface="+mn-lt"/>
              </a:rPr>
              <a:t>·</a:t>
            </a:r>
            <a:r>
              <a:rPr lang="zh-CN" altLang="en-US" sz="1800" b="1" dirty="0">
                <a:latin typeface="宋体" pitchFamily="2" charset="-122"/>
              </a:rPr>
              <a:t>诺依曼结构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404664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*数据通路部件的组成示例：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部件设置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PSR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ExtU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部件接口组织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772816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rA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dA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rB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rW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dW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Wr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955492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addr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dout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Wr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MEM</a:t>
              </a: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555776" y="2071463"/>
            <a:ext cx="2088232" cy="1501553"/>
            <a:chOff x="2555776" y="1999455"/>
            <a:chExt cx="2088232" cy="1501553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s_op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>
                  <a:latin typeface="+mn-ea"/>
                  <a:ea typeface="+mn-ea"/>
                </a:rPr>
                <a:t>ExtU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555776" y="3232976"/>
              <a:ext cx="2088232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>
                  <a:latin typeface="宋体" pitchFamily="2" charset="-122"/>
                </a:rPr>
                <a:t>仅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zh-CN" altLang="en-US" sz="1600" b="1" dirty="0">
                  <a:latin typeface="宋体" pitchFamily="2" charset="-122"/>
                </a:rPr>
                <a:t>种功能时无需</a:t>
              </a:r>
              <a:r>
                <a:rPr lang="en-US" altLang="zh-CN" sz="1600" b="1" dirty="0" err="1">
                  <a:latin typeface="宋体" pitchFamily="2" charset="-122"/>
                </a:rPr>
                <a:t>s_op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628416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>
                <a:latin typeface="宋体" pitchFamily="2" charset="-122"/>
              </a:rPr>
              <a:t>⑴读端口可为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/2</a:t>
            </a:r>
            <a:r>
              <a:rPr lang="zh-CN" altLang="en-US" sz="2000" b="1" dirty="0">
                <a:latin typeface="宋体" pitchFamily="2" charset="-122"/>
              </a:rPr>
              <a:t>个，写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需使用</a:t>
            </a:r>
            <a:r>
              <a:rPr lang="en-US" altLang="zh-CN" sz="1800" b="1" dirty="0" err="1">
                <a:latin typeface="宋体" pitchFamily="2" charset="-122"/>
              </a:rPr>
              <a:t>Clk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88024" y="1916832"/>
            <a:ext cx="1944216" cy="1656149"/>
            <a:chOff x="4788024" y="1916867"/>
            <a:chExt cx="1944216" cy="1656149"/>
          </a:xfrm>
        </p:grpSpPr>
        <p:grpSp>
          <p:nvGrpSpPr>
            <p:cNvPr id="4" name="组合 3"/>
            <p:cNvGrpSpPr/>
            <p:nvPr/>
          </p:nvGrpSpPr>
          <p:grpSpPr>
            <a:xfrm>
              <a:off x="4860032" y="1916867"/>
              <a:ext cx="1656184" cy="1389348"/>
              <a:chOff x="4860032" y="2276907"/>
              <a:chExt cx="1656184" cy="1389348"/>
            </a:xfrm>
          </p:grpSpPr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4932040" y="2636947"/>
                <a:ext cx="1584176" cy="745468"/>
              </a:xfrm>
              <a:prstGeom prst="flowChartManualOperation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      B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2200" b="1" dirty="0">
                    <a:latin typeface="+mn-ea"/>
                    <a:ea typeface="+mn-ea"/>
                  </a:rPr>
                  <a:t>ALU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   F 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ZF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5292080" y="2353107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 bwMode="auto">
              <a:xfrm>
                <a:off x="6156176" y="23489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5724128" y="33824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012160" y="3373051"/>
                <a:ext cx="0" cy="200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V="1">
                <a:off x="5228456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直接箭头连接符 62"/>
              <p:cNvCxnSpPr/>
              <p:nvPr/>
            </p:nvCxnSpPr>
            <p:spPr bwMode="auto">
              <a:xfrm flipV="1">
                <a:off x="6092552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直接箭头连接符 63"/>
              <p:cNvCxnSpPr/>
              <p:nvPr/>
            </p:nvCxnSpPr>
            <p:spPr bwMode="auto">
              <a:xfrm flipV="1">
                <a:off x="5660504" y="3429035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66" name="Text Box 101"/>
              <p:cNvSpPr txBox="1">
                <a:spLocks noChangeArrowheads="1"/>
              </p:cNvSpPr>
              <p:nvPr/>
            </p:nvSpPr>
            <p:spPr bwMode="auto">
              <a:xfrm>
                <a:off x="5076056" y="2276907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sp>
            <p:nvSpPr>
              <p:cNvPr id="67" name="Text Box 101"/>
              <p:cNvSpPr txBox="1">
                <a:spLocks noChangeArrowheads="1"/>
              </p:cNvSpPr>
              <p:nvPr/>
            </p:nvSpPr>
            <p:spPr bwMode="auto">
              <a:xfrm>
                <a:off x="5724128" y="3407804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4860032" y="3068995"/>
                <a:ext cx="2479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 Box 101"/>
              <p:cNvSpPr txBox="1">
                <a:spLocks noChangeArrowheads="1"/>
              </p:cNvSpPr>
              <p:nvPr/>
            </p:nvSpPr>
            <p:spPr bwMode="auto">
              <a:xfrm>
                <a:off x="5091254" y="2852971"/>
                <a:ext cx="351656" cy="29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op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4940424" y="3005336"/>
                <a:ext cx="63624" cy="1356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Text Box 101"/>
            <p:cNvSpPr txBox="1">
              <a:spLocks noChangeArrowheads="1"/>
            </p:cNvSpPr>
            <p:nvPr/>
          </p:nvSpPr>
          <p:spPr bwMode="auto">
            <a:xfrm>
              <a:off x="4788024" y="3304984"/>
              <a:ext cx="1944216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>
                  <a:latin typeface="宋体" pitchFamily="2" charset="-122"/>
                </a:rPr>
                <a:t>仅</a:t>
              </a:r>
              <a:r>
                <a:rPr lang="en-US" altLang="zh-CN" sz="1600" b="1" dirty="0">
                  <a:latin typeface="宋体" pitchFamily="2" charset="-122"/>
                </a:rPr>
                <a:t>JNZ</a:t>
              </a:r>
              <a:r>
                <a:rPr lang="zh-CN" altLang="en-US" sz="1600" b="1" dirty="0">
                  <a:latin typeface="宋体" pitchFamily="2" charset="-122"/>
                </a:rPr>
                <a:t>指令需要标志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8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5" name="AutoShape 62">
            <a:hlinkClick r:id="rId6" action="ppaction://hlinkpres?slideindex=106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6378828" y="6230682"/>
            <a:ext cx="287337" cy="732644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2-106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635896" y="1772816"/>
            <a:ext cx="2445675" cy="19654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00" name="Text Box 8"/>
          <p:cNvSpPr txBox="1">
            <a:spLocks noChangeArrowheads="1"/>
          </p:cNvSpPr>
          <p:nvPr/>
        </p:nvSpPr>
        <p:spPr bwMode="auto">
          <a:xfrm>
            <a:off x="3203848" y="1290826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满足指令系统、部件互连的需要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1861050" y="5187164"/>
            <a:ext cx="3070990" cy="1153496"/>
            <a:chOff x="5076055" y="5150244"/>
            <a:chExt cx="3070990" cy="1153496"/>
          </a:xfrm>
        </p:grpSpPr>
        <p:sp>
          <p:nvSpPr>
            <p:cNvPr id="260" name="Line 70"/>
            <p:cNvSpPr>
              <a:spLocks noChangeShapeType="1"/>
            </p:cNvSpPr>
            <p:nvPr/>
          </p:nvSpPr>
          <p:spPr bwMode="auto">
            <a:xfrm flipV="1">
              <a:off x="5589640" y="515808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1"/>
            <p:cNvSpPr>
              <a:spLocks noChangeShapeType="1"/>
            </p:cNvSpPr>
            <p:nvPr/>
          </p:nvSpPr>
          <p:spPr bwMode="auto">
            <a:xfrm>
              <a:off x="5589640" y="5374111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2"/>
            <p:cNvSpPr>
              <a:spLocks noChangeShapeType="1"/>
            </p:cNvSpPr>
            <p:nvPr/>
          </p:nvSpPr>
          <p:spPr bwMode="auto">
            <a:xfrm>
              <a:off x="5800947" y="5157192"/>
              <a:ext cx="2094194" cy="15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3"/>
            <p:cNvSpPr>
              <a:spLocks noChangeShapeType="1"/>
            </p:cNvSpPr>
            <p:nvPr/>
          </p:nvSpPr>
          <p:spPr bwMode="auto">
            <a:xfrm>
              <a:off x="5800947" y="5374110"/>
              <a:ext cx="2100406" cy="42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4"/>
            <p:cNvSpPr>
              <a:spLocks noChangeShapeType="1"/>
            </p:cNvSpPr>
            <p:nvPr/>
          </p:nvSpPr>
          <p:spPr bwMode="auto">
            <a:xfrm flipV="1">
              <a:off x="5580112" y="6123776"/>
              <a:ext cx="1881715" cy="380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5"/>
            <p:cNvSpPr>
              <a:spLocks noChangeShapeType="1"/>
            </p:cNvSpPr>
            <p:nvPr/>
          </p:nvSpPr>
          <p:spPr bwMode="auto">
            <a:xfrm flipV="1">
              <a:off x="7534778" y="6021288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6"/>
            <p:cNvSpPr>
              <a:spLocks noChangeShapeType="1"/>
            </p:cNvSpPr>
            <p:nvPr/>
          </p:nvSpPr>
          <p:spPr bwMode="auto">
            <a:xfrm flipV="1">
              <a:off x="7534778" y="6237312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77"/>
            <p:cNvSpPr>
              <a:spLocks noChangeShapeType="1"/>
            </p:cNvSpPr>
            <p:nvPr/>
          </p:nvSpPr>
          <p:spPr bwMode="auto">
            <a:xfrm>
              <a:off x="7461827" y="612923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78"/>
            <p:cNvSpPr>
              <a:spLocks noChangeShapeType="1"/>
            </p:cNvSpPr>
            <p:nvPr/>
          </p:nvSpPr>
          <p:spPr bwMode="auto">
            <a:xfrm flipV="1">
              <a:off x="7461827" y="602128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85"/>
            <p:cNvSpPr>
              <a:spLocks noChangeShapeType="1"/>
            </p:cNvSpPr>
            <p:nvPr/>
          </p:nvSpPr>
          <p:spPr bwMode="auto">
            <a:xfrm>
              <a:off x="8037891" y="5157192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6"/>
            <p:cNvSpPr>
              <a:spLocks noChangeShapeType="1"/>
            </p:cNvSpPr>
            <p:nvPr/>
          </p:nvSpPr>
          <p:spPr bwMode="auto">
            <a:xfrm flipV="1">
              <a:off x="8037891" y="5373887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7"/>
            <p:cNvSpPr>
              <a:spLocks noChangeShapeType="1"/>
            </p:cNvSpPr>
            <p:nvPr/>
          </p:nvSpPr>
          <p:spPr bwMode="auto">
            <a:xfrm>
              <a:off x="7965883" y="6126066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88"/>
            <p:cNvSpPr txBox="1">
              <a:spLocks noChangeArrowheads="1"/>
            </p:cNvSpPr>
            <p:nvPr/>
          </p:nvSpPr>
          <p:spPr bwMode="auto">
            <a:xfrm>
              <a:off x="5076055" y="5157048"/>
              <a:ext cx="592485" cy="2216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3" name="Text Box 89"/>
            <p:cNvSpPr txBox="1">
              <a:spLocks noChangeArrowheads="1"/>
            </p:cNvSpPr>
            <p:nvPr/>
          </p:nvSpPr>
          <p:spPr bwMode="auto">
            <a:xfrm>
              <a:off x="5076055" y="6021288"/>
              <a:ext cx="548703" cy="2824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4" name="Line 90"/>
            <p:cNvSpPr>
              <a:spLocks noChangeShapeType="1"/>
            </p:cNvSpPr>
            <p:nvPr/>
          </p:nvSpPr>
          <p:spPr bwMode="auto">
            <a:xfrm flipV="1">
              <a:off x="6084940" y="5444977"/>
              <a:ext cx="1791503" cy="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5"/>
            <p:cNvSpPr>
              <a:spLocks noChangeShapeType="1"/>
            </p:cNvSpPr>
            <p:nvPr/>
          </p:nvSpPr>
          <p:spPr bwMode="auto">
            <a:xfrm>
              <a:off x="5728939" y="5158757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8"/>
            <p:cNvSpPr>
              <a:spLocks noChangeShapeType="1"/>
            </p:cNvSpPr>
            <p:nvPr/>
          </p:nvSpPr>
          <p:spPr bwMode="auto">
            <a:xfrm>
              <a:off x="5658073" y="5158088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99"/>
            <p:cNvSpPr>
              <a:spLocks noChangeShapeType="1"/>
            </p:cNvSpPr>
            <p:nvPr/>
          </p:nvSpPr>
          <p:spPr bwMode="auto">
            <a:xfrm flipV="1">
              <a:off x="5658072" y="515808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08"/>
            <p:cNvSpPr>
              <a:spLocks noChangeShapeType="1"/>
            </p:cNvSpPr>
            <p:nvPr/>
          </p:nvSpPr>
          <p:spPr bwMode="auto">
            <a:xfrm flipH="1">
              <a:off x="7961395" y="5158756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09"/>
            <p:cNvSpPr>
              <a:spLocks noChangeShapeType="1"/>
            </p:cNvSpPr>
            <p:nvPr/>
          </p:nvSpPr>
          <p:spPr bwMode="auto">
            <a:xfrm flipH="1">
              <a:off x="6012102" y="5150244"/>
              <a:ext cx="4297" cy="1117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10"/>
            <p:cNvSpPr>
              <a:spLocks noChangeShapeType="1"/>
            </p:cNvSpPr>
            <p:nvPr/>
          </p:nvSpPr>
          <p:spPr bwMode="auto">
            <a:xfrm>
              <a:off x="7530416" y="5692196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Text Box 111"/>
            <p:cNvSpPr txBox="1">
              <a:spLocks noChangeArrowheads="1"/>
            </p:cNvSpPr>
            <p:nvPr/>
          </p:nvSpPr>
          <p:spPr bwMode="auto">
            <a:xfrm>
              <a:off x="6555275" y="5662143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8000" dirty="0">
                  <a:latin typeface="宋体" pitchFamily="2" charset="-122"/>
                </a:rPr>
                <a:t>等待</a:t>
              </a:r>
            </a:p>
          </p:txBody>
        </p:sp>
        <p:sp>
          <p:nvSpPr>
            <p:cNvPr id="282" name="Line 112"/>
            <p:cNvSpPr>
              <a:spLocks noChangeShapeType="1"/>
            </p:cNvSpPr>
            <p:nvPr/>
          </p:nvSpPr>
          <p:spPr bwMode="auto">
            <a:xfrm>
              <a:off x="7062229" y="5804026"/>
              <a:ext cx="464128" cy="1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13"/>
            <p:cNvSpPr>
              <a:spLocks noChangeShapeType="1"/>
            </p:cNvSpPr>
            <p:nvPr/>
          </p:nvSpPr>
          <p:spPr bwMode="auto">
            <a:xfrm flipH="1">
              <a:off x="6012102" y="5805264"/>
              <a:ext cx="497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14"/>
            <p:cNvSpPr txBox="1">
              <a:spLocks noChangeArrowheads="1"/>
            </p:cNvSpPr>
            <p:nvPr/>
          </p:nvSpPr>
          <p:spPr bwMode="auto">
            <a:xfrm>
              <a:off x="5076056" y="5733256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5" name="Line 115"/>
            <p:cNvSpPr>
              <a:spLocks noChangeShapeType="1"/>
            </p:cNvSpPr>
            <p:nvPr/>
          </p:nvSpPr>
          <p:spPr bwMode="auto">
            <a:xfrm>
              <a:off x="7605843" y="5733256"/>
              <a:ext cx="541202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116"/>
            <p:cNvSpPr>
              <a:spLocks noChangeShapeType="1"/>
            </p:cNvSpPr>
            <p:nvPr/>
          </p:nvSpPr>
          <p:spPr bwMode="auto">
            <a:xfrm flipV="1">
              <a:off x="6084940" y="5949430"/>
              <a:ext cx="1376887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18"/>
            <p:cNvSpPr>
              <a:spLocks noChangeShapeType="1"/>
            </p:cNvSpPr>
            <p:nvPr/>
          </p:nvSpPr>
          <p:spPr bwMode="auto">
            <a:xfrm flipV="1">
              <a:off x="7462968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Text Box 88"/>
            <p:cNvSpPr txBox="1">
              <a:spLocks noChangeArrowheads="1"/>
            </p:cNvSpPr>
            <p:nvPr/>
          </p:nvSpPr>
          <p:spPr bwMode="auto">
            <a:xfrm>
              <a:off x="5079475" y="5450679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9" name="Line 106"/>
            <p:cNvSpPr>
              <a:spLocks noChangeShapeType="1"/>
            </p:cNvSpPr>
            <p:nvPr/>
          </p:nvSpPr>
          <p:spPr bwMode="auto">
            <a:xfrm flipV="1">
              <a:off x="5944963" y="5446119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104"/>
            <p:cNvSpPr>
              <a:spLocks noChangeShapeType="1"/>
            </p:cNvSpPr>
            <p:nvPr/>
          </p:nvSpPr>
          <p:spPr bwMode="auto">
            <a:xfrm flipV="1">
              <a:off x="5580114" y="5662143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06"/>
            <p:cNvSpPr>
              <a:spLocks noChangeShapeType="1"/>
            </p:cNvSpPr>
            <p:nvPr/>
          </p:nvSpPr>
          <p:spPr bwMode="auto">
            <a:xfrm flipH="1" flipV="1">
              <a:off x="7884899" y="5450431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04"/>
            <p:cNvSpPr>
              <a:spLocks noChangeShapeType="1"/>
            </p:cNvSpPr>
            <p:nvPr/>
          </p:nvSpPr>
          <p:spPr bwMode="auto">
            <a:xfrm flipV="1">
              <a:off x="8039033" y="5662143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15"/>
            <p:cNvSpPr>
              <a:spLocks noChangeShapeType="1"/>
            </p:cNvSpPr>
            <p:nvPr/>
          </p:nvSpPr>
          <p:spPr bwMode="auto">
            <a:xfrm>
              <a:off x="5580113" y="5733256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17"/>
            <p:cNvSpPr>
              <a:spLocks noChangeShapeType="1"/>
            </p:cNvSpPr>
            <p:nvPr/>
          </p:nvSpPr>
          <p:spPr bwMode="auto">
            <a:xfrm flipH="1" flipV="1">
              <a:off x="5937004" y="5733256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77"/>
            <p:cNvSpPr>
              <a:spLocks noChangeShapeType="1"/>
            </p:cNvSpPr>
            <p:nvPr/>
          </p:nvSpPr>
          <p:spPr bwMode="auto">
            <a:xfrm>
              <a:off x="7893875" y="6021288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78"/>
            <p:cNvSpPr>
              <a:spLocks noChangeShapeType="1"/>
            </p:cNvSpPr>
            <p:nvPr/>
          </p:nvSpPr>
          <p:spPr bwMode="auto">
            <a:xfrm flipV="1">
              <a:off x="7901353" y="612997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98"/>
            <p:cNvSpPr>
              <a:spLocks noChangeShapeType="1"/>
            </p:cNvSpPr>
            <p:nvPr/>
          </p:nvSpPr>
          <p:spPr bwMode="auto">
            <a:xfrm>
              <a:off x="7899155" y="5158088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99"/>
            <p:cNvSpPr>
              <a:spLocks noChangeShapeType="1"/>
            </p:cNvSpPr>
            <p:nvPr/>
          </p:nvSpPr>
          <p:spPr bwMode="auto">
            <a:xfrm flipV="1">
              <a:off x="7899154" y="515808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5498166" y="5187164"/>
            <a:ext cx="3216895" cy="1151414"/>
            <a:chOff x="1391109" y="5150244"/>
            <a:chExt cx="3216895" cy="1151414"/>
          </a:xfrm>
        </p:grpSpPr>
        <p:sp>
          <p:nvSpPr>
            <p:cNvPr id="206" name="Rectangle 145"/>
            <p:cNvSpPr>
              <a:spLocks noChangeArrowheads="1"/>
            </p:cNvSpPr>
            <p:nvPr/>
          </p:nvSpPr>
          <p:spPr bwMode="auto">
            <a:xfrm>
              <a:off x="2417463" y="5150244"/>
              <a:ext cx="1605857" cy="108706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07" name="Line 70"/>
            <p:cNvSpPr>
              <a:spLocks noChangeShapeType="1"/>
            </p:cNvSpPr>
            <p:nvPr/>
          </p:nvSpPr>
          <p:spPr bwMode="auto">
            <a:xfrm flipV="1">
              <a:off x="1908274" y="516264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1"/>
            <p:cNvSpPr>
              <a:spLocks noChangeShapeType="1"/>
            </p:cNvSpPr>
            <p:nvPr/>
          </p:nvSpPr>
          <p:spPr bwMode="auto">
            <a:xfrm>
              <a:off x="1908274" y="5378671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72"/>
            <p:cNvSpPr>
              <a:spLocks noChangeShapeType="1"/>
            </p:cNvSpPr>
            <p:nvPr/>
          </p:nvSpPr>
          <p:spPr bwMode="auto">
            <a:xfrm flipV="1">
              <a:off x="2123728" y="5154147"/>
              <a:ext cx="639525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73"/>
            <p:cNvSpPr>
              <a:spLocks noChangeShapeType="1"/>
            </p:cNvSpPr>
            <p:nvPr/>
          </p:nvSpPr>
          <p:spPr bwMode="auto">
            <a:xfrm>
              <a:off x="2123728" y="5379090"/>
              <a:ext cx="6395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4"/>
            <p:cNvSpPr>
              <a:spLocks noChangeShapeType="1"/>
            </p:cNvSpPr>
            <p:nvPr/>
          </p:nvSpPr>
          <p:spPr bwMode="auto">
            <a:xfrm>
              <a:off x="1943993" y="6123052"/>
              <a:ext cx="2014797" cy="345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V="1">
              <a:off x="4031741" y="6019700"/>
              <a:ext cx="33171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76"/>
            <p:cNvSpPr>
              <a:spLocks noChangeShapeType="1"/>
            </p:cNvSpPr>
            <p:nvPr/>
          </p:nvSpPr>
          <p:spPr bwMode="auto">
            <a:xfrm flipV="1">
              <a:off x="4031741" y="6237312"/>
              <a:ext cx="33171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77"/>
            <p:cNvSpPr>
              <a:spLocks noChangeShapeType="1"/>
            </p:cNvSpPr>
            <p:nvPr/>
          </p:nvSpPr>
          <p:spPr bwMode="auto">
            <a:xfrm>
              <a:off x="3958790" y="612923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8"/>
            <p:cNvSpPr>
              <a:spLocks noChangeShapeType="1"/>
            </p:cNvSpPr>
            <p:nvPr/>
          </p:nvSpPr>
          <p:spPr bwMode="auto">
            <a:xfrm flipV="1">
              <a:off x="3958790" y="602128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87"/>
            <p:cNvSpPr>
              <a:spLocks noChangeShapeType="1"/>
            </p:cNvSpPr>
            <p:nvPr/>
          </p:nvSpPr>
          <p:spPr bwMode="auto">
            <a:xfrm>
              <a:off x="4427984" y="6126066"/>
              <a:ext cx="17359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Text Box 88"/>
            <p:cNvSpPr txBox="1">
              <a:spLocks noChangeArrowheads="1"/>
            </p:cNvSpPr>
            <p:nvPr/>
          </p:nvSpPr>
          <p:spPr bwMode="auto">
            <a:xfrm>
              <a:off x="1391109" y="5150244"/>
              <a:ext cx="542946" cy="270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8" name="Text Box 89"/>
            <p:cNvSpPr txBox="1">
              <a:spLocks noChangeArrowheads="1"/>
            </p:cNvSpPr>
            <p:nvPr/>
          </p:nvSpPr>
          <p:spPr bwMode="auto">
            <a:xfrm>
              <a:off x="1401046" y="6021288"/>
              <a:ext cx="620169" cy="2803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9" name="Line 90"/>
            <p:cNvSpPr>
              <a:spLocks noChangeShapeType="1"/>
            </p:cNvSpPr>
            <p:nvPr/>
          </p:nvSpPr>
          <p:spPr bwMode="auto">
            <a:xfrm flipV="1">
              <a:off x="2483768" y="5445225"/>
              <a:ext cx="2117815" cy="97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95"/>
            <p:cNvSpPr>
              <a:spLocks noChangeShapeType="1"/>
            </p:cNvSpPr>
            <p:nvPr/>
          </p:nvSpPr>
          <p:spPr bwMode="auto">
            <a:xfrm>
              <a:off x="2051720" y="5163317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1979713" y="5157192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 flipV="1">
              <a:off x="1979712" y="516264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08"/>
            <p:cNvSpPr>
              <a:spLocks noChangeShapeType="1"/>
            </p:cNvSpPr>
            <p:nvPr/>
          </p:nvSpPr>
          <p:spPr bwMode="auto">
            <a:xfrm flipH="1">
              <a:off x="4427984" y="5163316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09"/>
            <p:cNvSpPr>
              <a:spLocks noChangeShapeType="1"/>
            </p:cNvSpPr>
            <p:nvPr/>
          </p:nvSpPr>
          <p:spPr bwMode="auto">
            <a:xfrm>
              <a:off x="2417463" y="5154150"/>
              <a:ext cx="5907" cy="1118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10"/>
            <p:cNvSpPr>
              <a:spLocks noChangeShapeType="1"/>
            </p:cNvSpPr>
            <p:nvPr/>
          </p:nvSpPr>
          <p:spPr bwMode="auto">
            <a:xfrm>
              <a:off x="4027379" y="5696756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114"/>
            <p:cNvSpPr txBox="1">
              <a:spLocks noChangeArrowheads="1"/>
            </p:cNvSpPr>
            <p:nvPr/>
          </p:nvSpPr>
          <p:spPr bwMode="auto">
            <a:xfrm>
              <a:off x="1401047" y="5733256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Clk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27" name="Text Box 88"/>
            <p:cNvSpPr txBox="1">
              <a:spLocks noChangeArrowheads="1"/>
            </p:cNvSpPr>
            <p:nvPr/>
          </p:nvSpPr>
          <p:spPr bwMode="auto">
            <a:xfrm>
              <a:off x="1404466" y="5450679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28" name="Line 106"/>
            <p:cNvSpPr>
              <a:spLocks noChangeShapeType="1"/>
            </p:cNvSpPr>
            <p:nvPr/>
          </p:nvSpPr>
          <p:spPr bwMode="auto">
            <a:xfrm flipV="1">
              <a:off x="2346596" y="5450679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04"/>
            <p:cNvSpPr>
              <a:spLocks noChangeShapeType="1"/>
            </p:cNvSpPr>
            <p:nvPr/>
          </p:nvSpPr>
          <p:spPr bwMode="auto">
            <a:xfrm>
              <a:off x="1908274" y="5656936"/>
              <a:ext cx="437182" cy="976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06"/>
            <p:cNvSpPr>
              <a:spLocks noChangeShapeType="1"/>
            </p:cNvSpPr>
            <p:nvPr/>
          </p:nvSpPr>
          <p:spPr bwMode="auto">
            <a:xfrm flipH="1" flipV="1">
              <a:off x="341987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04"/>
            <p:cNvSpPr>
              <a:spLocks noChangeShapeType="1"/>
            </p:cNvSpPr>
            <p:nvPr/>
          </p:nvSpPr>
          <p:spPr bwMode="auto">
            <a:xfrm>
              <a:off x="2924792" y="5671015"/>
              <a:ext cx="1683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7"/>
            <p:cNvSpPr>
              <a:spLocks noChangeShapeType="1"/>
            </p:cNvSpPr>
            <p:nvPr/>
          </p:nvSpPr>
          <p:spPr bwMode="auto">
            <a:xfrm>
              <a:off x="4355976" y="6021288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8"/>
            <p:cNvSpPr>
              <a:spLocks noChangeShapeType="1"/>
            </p:cNvSpPr>
            <p:nvPr/>
          </p:nvSpPr>
          <p:spPr bwMode="auto">
            <a:xfrm flipV="1">
              <a:off x="4363454" y="612997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15"/>
            <p:cNvSpPr>
              <a:spLocks noChangeShapeType="1"/>
            </p:cNvSpPr>
            <p:nvPr/>
          </p:nvSpPr>
          <p:spPr bwMode="auto">
            <a:xfrm flipV="1">
              <a:off x="1908274" y="5733256"/>
              <a:ext cx="71438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90"/>
            <p:cNvSpPr>
              <a:spLocks noChangeShapeType="1"/>
            </p:cNvSpPr>
            <p:nvPr/>
          </p:nvSpPr>
          <p:spPr bwMode="auto">
            <a:xfrm>
              <a:off x="2483768" y="5733256"/>
              <a:ext cx="289173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06"/>
            <p:cNvSpPr>
              <a:spLocks noChangeShapeType="1"/>
            </p:cNvSpPr>
            <p:nvPr/>
          </p:nvSpPr>
          <p:spPr bwMode="auto">
            <a:xfrm flipV="1">
              <a:off x="2346596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06"/>
            <p:cNvSpPr>
              <a:spLocks noChangeShapeType="1"/>
            </p:cNvSpPr>
            <p:nvPr/>
          </p:nvSpPr>
          <p:spPr bwMode="auto">
            <a:xfrm flipH="1" flipV="1">
              <a:off x="3563888" y="5737568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04"/>
            <p:cNvSpPr>
              <a:spLocks noChangeShapeType="1"/>
            </p:cNvSpPr>
            <p:nvPr/>
          </p:nvSpPr>
          <p:spPr bwMode="auto">
            <a:xfrm flipV="1">
              <a:off x="4499992" y="5949280"/>
              <a:ext cx="108012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15"/>
            <p:cNvSpPr>
              <a:spLocks noChangeShapeType="1"/>
            </p:cNvSpPr>
            <p:nvPr/>
          </p:nvSpPr>
          <p:spPr bwMode="auto">
            <a:xfrm>
              <a:off x="3710501" y="5949155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06"/>
            <p:cNvSpPr>
              <a:spLocks noChangeShapeType="1"/>
            </p:cNvSpPr>
            <p:nvPr/>
          </p:nvSpPr>
          <p:spPr bwMode="auto">
            <a:xfrm flipV="1">
              <a:off x="3923928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90"/>
            <p:cNvSpPr>
              <a:spLocks noChangeShapeType="1"/>
            </p:cNvSpPr>
            <p:nvPr/>
          </p:nvSpPr>
          <p:spPr bwMode="auto">
            <a:xfrm>
              <a:off x="4063906" y="5733256"/>
              <a:ext cx="292070" cy="43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 flipV="1">
              <a:off x="4355976" y="5733256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98"/>
            <p:cNvSpPr>
              <a:spLocks noChangeShapeType="1"/>
            </p:cNvSpPr>
            <p:nvPr/>
          </p:nvSpPr>
          <p:spPr bwMode="auto">
            <a:xfrm>
              <a:off x="2763252" y="5154151"/>
              <a:ext cx="80556" cy="11399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99"/>
            <p:cNvSpPr>
              <a:spLocks noChangeShapeType="1"/>
            </p:cNvSpPr>
            <p:nvPr/>
          </p:nvSpPr>
          <p:spPr bwMode="auto">
            <a:xfrm flipV="1">
              <a:off x="2763253" y="5265202"/>
              <a:ext cx="80555" cy="11388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90"/>
            <p:cNvSpPr>
              <a:spLocks noChangeShapeType="1"/>
            </p:cNvSpPr>
            <p:nvPr/>
          </p:nvSpPr>
          <p:spPr bwMode="auto">
            <a:xfrm>
              <a:off x="2840853" y="5263107"/>
              <a:ext cx="176073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06"/>
            <p:cNvSpPr>
              <a:spLocks noChangeShapeType="1"/>
            </p:cNvSpPr>
            <p:nvPr/>
          </p:nvSpPr>
          <p:spPr bwMode="auto">
            <a:xfrm flipH="1" flipV="1">
              <a:off x="3635896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106"/>
            <p:cNvSpPr>
              <a:spLocks noChangeShapeType="1"/>
            </p:cNvSpPr>
            <p:nvPr/>
          </p:nvSpPr>
          <p:spPr bwMode="auto">
            <a:xfrm flipH="1" flipV="1">
              <a:off x="427499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 flipV="1">
              <a:off x="442739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106"/>
            <p:cNvSpPr>
              <a:spLocks noChangeShapeType="1"/>
            </p:cNvSpPr>
            <p:nvPr/>
          </p:nvSpPr>
          <p:spPr bwMode="auto">
            <a:xfrm flipH="1" flipV="1">
              <a:off x="2771800" y="5737568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115"/>
            <p:cNvSpPr>
              <a:spLocks noChangeShapeType="1"/>
            </p:cNvSpPr>
            <p:nvPr/>
          </p:nvSpPr>
          <p:spPr bwMode="auto">
            <a:xfrm>
              <a:off x="2927389" y="5949155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106"/>
            <p:cNvSpPr>
              <a:spLocks noChangeShapeType="1"/>
            </p:cNvSpPr>
            <p:nvPr/>
          </p:nvSpPr>
          <p:spPr bwMode="auto">
            <a:xfrm flipV="1">
              <a:off x="3131840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0"/>
            <p:cNvSpPr>
              <a:spLocks noChangeShapeType="1"/>
            </p:cNvSpPr>
            <p:nvPr/>
          </p:nvSpPr>
          <p:spPr bwMode="auto">
            <a:xfrm>
              <a:off x="3271818" y="5733256"/>
              <a:ext cx="292070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106"/>
            <p:cNvSpPr>
              <a:spLocks noChangeShapeType="1"/>
            </p:cNvSpPr>
            <p:nvPr/>
          </p:nvSpPr>
          <p:spPr bwMode="auto">
            <a:xfrm flipH="1" flipV="1">
              <a:off x="2771800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106"/>
            <p:cNvSpPr>
              <a:spLocks noChangeShapeType="1"/>
            </p:cNvSpPr>
            <p:nvPr/>
          </p:nvSpPr>
          <p:spPr bwMode="auto">
            <a:xfrm flipH="1" flipV="1">
              <a:off x="2987824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106"/>
            <p:cNvSpPr>
              <a:spLocks noChangeShapeType="1"/>
            </p:cNvSpPr>
            <p:nvPr/>
          </p:nvSpPr>
          <p:spPr bwMode="auto">
            <a:xfrm flipH="1" flipV="1">
              <a:off x="3203848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106"/>
            <p:cNvSpPr>
              <a:spLocks noChangeShapeType="1"/>
            </p:cNvSpPr>
            <p:nvPr/>
          </p:nvSpPr>
          <p:spPr bwMode="auto">
            <a:xfrm flipH="1" flipV="1">
              <a:off x="3842944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106"/>
            <p:cNvSpPr>
              <a:spLocks noChangeShapeType="1"/>
            </p:cNvSpPr>
            <p:nvPr/>
          </p:nvSpPr>
          <p:spPr bwMode="auto">
            <a:xfrm flipH="1" flipV="1">
              <a:off x="4058968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6"/>
            <p:cNvSpPr>
              <a:spLocks noChangeShapeType="1"/>
            </p:cNvSpPr>
            <p:nvPr/>
          </p:nvSpPr>
          <p:spPr bwMode="auto">
            <a:xfrm flipH="1" flipV="1">
              <a:off x="1979712" y="5733256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15"/>
            <p:cNvSpPr>
              <a:spLocks noChangeShapeType="1"/>
            </p:cNvSpPr>
            <p:nvPr/>
          </p:nvSpPr>
          <p:spPr bwMode="auto">
            <a:xfrm>
              <a:off x="2135301" y="5944843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8"/>
          <p:cNvSpPr txBox="1">
            <a:spLocks noChangeArrowheads="1"/>
          </p:cNvSpPr>
          <p:nvPr/>
        </p:nvSpPr>
        <p:spPr bwMode="auto">
          <a:xfrm>
            <a:off x="179511" y="4004569"/>
            <a:ext cx="8785225" cy="11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⑵</a:t>
            </a:r>
            <a:r>
              <a:rPr lang="zh-CN" altLang="en-US" sz="2000" b="1" u="sng" dirty="0">
                <a:latin typeface="宋体" pitchFamily="2" charset="-122"/>
              </a:rPr>
              <a:t>异步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无</a:t>
            </a:r>
            <a:r>
              <a:rPr lang="en-US" altLang="zh-CN" sz="2000" b="1" dirty="0" err="1">
                <a:latin typeface="宋体" pitchFamily="2" charset="-122"/>
              </a:rPr>
              <a:t>Clk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完成状态用</a:t>
            </a:r>
            <a:r>
              <a:rPr lang="en-US" altLang="zh-CN" sz="2000" b="1" dirty="0" err="1">
                <a:latin typeface="宋体" pitchFamily="2" charset="-122"/>
              </a:rPr>
              <a:t>mfc</a:t>
            </a:r>
            <a:r>
              <a:rPr lang="zh-CN" altLang="en-US" sz="2000" b="1" dirty="0">
                <a:latin typeface="宋体" pitchFamily="2" charset="-122"/>
              </a:rPr>
              <a:t>表示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，采用</a:t>
            </a:r>
            <a:r>
              <a:rPr lang="zh-CN" altLang="en-US" sz="2000" b="1" u="sng" dirty="0">
                <a:latin typeface="宋体" pitchFamily="2" charset="-122"/>
              </a:rPr>
              <a:t>异步控制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开始时</a:t>
            </a:r>
            <a:r>
              <a:rPr lang="en-US" altLang="zh-CN" sz="1800" b="1" dirty="0">
                <a:latin typeface="宋体" pitchFamily="2" charset="-122"/>
              </a:rPr>
              <a:t>=0</a:t>
            </a:r>
            <a:r>
              <a:rPr lang="zh-CN" altLang="en-US" sz="1800" b="1" dirty="0">
                <a:latin typeface="宋体" pitchFamily="2" charset="-122"/>
              </a:rPr>
              <a:t>、完成时</a:t>
            </a:r>
            <a:r>
              <a:rPr lang="en-US" altLang="zh-CN" sz="1800" b="1" dirty="0">
                <a:latin typeface="宋体" pitchFamily="2" charset="-122"/>
              </a:rPr>
              <a:t>=1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操作信号需保持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</a:t>
            </a:r>
            <a:r>
              <a:rPr lang="zh-CN" altLang="en-US" sz="2000" b="1" u="sng" dirty="0">
                <a:latin typeface="宋体" pitchFamily="2" charset="-122"/>
              </a:rPr>
              <a:t>同步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无</a:t>
            </a:r>
            <a:r>
              <a:rPr lang="en-US" altLang="zh-CN" sz="2000" b="1" dirty="0" err="1">
                <a:latin typeface="宋体" pitchFamily="2" charset="-122"/>
              </a:rPr>
              <a:t>mfc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定时完成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，采用</a:t>
            </a:r>
            <a:r>
              <a:rPr lang="zh-CN" altLang="en-US" sz="2000" b="1" u="sng" dirty="0">
                <a:latin typeface="宋体" pitchFamily="2" charset="-122"/>
              </a:rPr>
              <a:t>同步控制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信号无需保持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9623" y="3079846"/>
            <a:ext cx="871379" cy="308588"/>
            <a:chOff x="6829623" y="3079846"/>
            <a:chExt cx="871379" cy="308588"/>
          </a:xfrm>
        </p:grpSpPr>
        <p:sp>
          <p:nvSpPr>
            <p:cNvPr id="6" name="矩形 5"/>
            <p:cNvSpPr/>
            <p:nvPr/>
          </p:nvSpPr>
          <p:spPr>
            <a:xfrm>
              <a:off x="7196946" y="3079846"/>
              <a:ext cx="504056" cy="308588"/>
            </a:xfrm>
            <a:prstGeom prst="rect">
              <a:avLst/>
            </a:prstGeom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 err="1">
                  <a:solidFill>
                    <a:srgbClr val="CC3300"/>
                  </a:solidFill>
                  <a:latin typeface="+mn-ea"/>
                </a:rPr>
                <a:t>Clk</a:t>
              </a:r>
              <a:r>
                <a:rPr lang="en-US" altLang="zh-CN" sz="1800" b="1" dirty="0">
                  <a:latin typeface="+mn-ea"/>
                </a:rPr>
                <a:t> </a:t>
              </a:r>
              <a:endParaRPr lang="zh-CN" altLang="en-US" sz="1800" dirty="0"/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>
              <a:off x="6829623" y="325325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7884368" y="3068960"/>
            <a:ext cx="876659" cy="308588"/>
            <a:chOff x="7884368" y="3068960"/>
            <a:chExt cx="876659" cy="308588"/>
          </a:xfrm>
        </p:grpSpPr>
        <p:sp>
          <p:nvSpPr>
            <p:cNvPr id="169" name="矩形 168"/>
            <p:cNvSpPr/>
            <p:nvPr/>
          </p:nvSpPr>
          <p:spPr>
            <a:xfrm>
              <a:off x="7884368" y="3068960"/>
              <a:ext cx="504056" cy="308588"/>
            </a:xfrm>
            <a:prstGeom prst="rect">
              <a:avLst/>
            </a:prstGeom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 err="1">
                  <a:solidFill>
                    <a:srgbClr val="990099"/>
                  </a:solidFill>
                  <a:latin typeface="+mn-ea"/>
                </a:rPr>
                <a:t>mfc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170" name="直接箭头连接符 169"/>
            <p:cNvCxnSpPr/>
            <p:nvPr/>
          </p:nvCxnSpPr>
          <p:spPr bwMode="auto">
            <a:xfrm>
              <a:off x="8400987" y="327654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1" y="2708920"/>
            <a:ext cx="885698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*部件互连的实现：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出端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入端指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与总线连接的</a:t>
            </a:r>
            <a:r>
              <a:rPr lang="zh-CN" altLang="en-US" sz="2000" b="1" dirty="0">
                <a:latin typeface="宋体" pitchFamily="2" charset="-122"/>
              </a:rPr>
              <a:t>端口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部件出端的连接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目标：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部件入端的连接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目标：</a:t>
            </a:r>
            <a:endParaRPr lang="en-US" altLang="zh-CN" b="1" spc="-15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971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>
                <a:latin typeface="宋体" pitchFamily="2" charset="-122"/>
              </a:rPr>
              <a:t>总线结构、专用结构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有称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点点结构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321598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*互连方式：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入端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同一信号线</a:t>
            </a:r>
            <a:r>
              <a:rPr lang="zh-CN" altLang="en-US" b="1" dirty="0">
                <a:latin typeface="宋体" pitchFamily="2" charset="-122"/>
              </a:rPr>
              <a:t>连接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出端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*结构分类：</a:t>
            </a:r>
            <a:r>
              <a:rPr lang="zh-CN" altLang="en-US" b="1" dirty="0">
                <a:latin typeface="宋体" pitchFamily="2" charset="-122"/>
              </a:rPr>
              <a:t>单总线结构、双总线结构等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95736" y="3637473"/>
            <a:ext cx="6480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总线上信号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无冲突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同时发送到总线</a:t>
            </a:r>
            <a:r>
              <a:rPr lang="zh-CN" altLang="en-US" sz="2000" b="1" dirty="0">
                <a:latin typeface="宋体" pitchFamily="2" charset="-122"/>
              </a:rPr>
              <a:t>的信号≤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三态门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发送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可控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95736" y="5005625"/>
            <a:ext cx="66249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50" dirty="0">
                <a:latin typeface="宋体" pitchFamily="2" charset="-122"/>
              </a:rPr>
              <a:t>端口间信号</a:t>
            </a:r>
            <a:r>
              <a:rPr lang="zh-CN" altLang="en-US" b="1" spc="-150" dirty="0">
                <a:solidFill>
                  <a:srgbClr val="FF3399"/>
                </a:solidFill>
                <a:latin typeface="宋体" pitchFamily="2" charset="-122"/>
              </a:rPr>
              <a:t>无干扰</a:t>
            </a:r>
            <a:r>
              <a:rPr lang="en-US" altLang="zh-CN" sz="2000" b="1" spc="-150" dirty="0">
                <a:latin typeface="宋体" pitchFamily="2" charset="-122"/>
              </a:rPr>
              <a:t>(</a:t>
            </a:r>
            <a:r>
              <a:rPr lang="zh-CN" altLang="en-US" sz="2000" b="1" u="sng" spc="-150" dirty="0">
                <a:latin typeface="宋体" pitchFamily="2" charset="-122"/>
              </a:rPr>
              <a:t>未锁存</a:t>
            </a:r>
            <a:r>
              <a:rPr lang="zh-CN" altLang="en-US" sz="2000" b="1" spc="-150" dirty="0">
                <a:latin typeface="宋体" pitchFamily="2" charset="-122"/>
              </a:rPr>
              <a:t>的操作信号≤</a:t>
            </a:r>
            <a:r>
              <a:rPr lang="en-US" altLang="zh-CN" sz="2000" b="1" spc="-150" dirty="0">
                <a:latin typeface="宋体" pitchFamily="2" charset="-122"/>
              </a:rPr>
              <a:t>1</a:t>
            </a:r>
            <a:r>
              <a:rPr lang="zh-CN" altLang="en-US" sz="2000" b="1" spc="-150" dirty="0">
                <a:latin typeface="宋体" pitchFamily="2" charset="-122"/>
              </a:rPr>
              <a:t>个</a:t>
            </a:r>
            <a:r>
              <a:rPr lang="en-US" altLang="zh-CN" sz="2000" b="1" spc="-150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暂存器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分时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，或增设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总线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无冲突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4355976" y="4653136"/>
            <a:ext cx="3024336" cy="306000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146777"/>
              <a:gd name="adj6" fmla="val -4455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1800" b="1" dirty="0">
                <a:latin typeface="宋体" pitchFamily="2" charset="-122"/>
              </a:rPr>
              <a:t>如入端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入端、出端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入端间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3923928" y="6021288"/>
            <a:ext cx="1800200" cy="306000"/>
          </a:xfrm>
          <a:prstGeom prst="borderCallout2">
            <a:avLst>
              <a:gd name="adj1" fmla="val 50345"/>
              <a:gd name="adj2" fmla="val -306"/>
              <a:gd name="adj3" fmla="val 48031"/>
              <a:gd name="adj4" fmla="val -13056"/>
              <a:gd name="adj5" fmla="val -27959"/>
              <a:gd name="adj6" fmla="val -2777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1800" b="1" dirty="0">
                <a:latin typeface="宋体" pitchFamily="2" charset="-122"/>
              </a:rPr>
              <a:t>常用触发器实现</a:t>
            </a:r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3" y="332656"/>
            <a:ext cx="8642289" cy="61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模型</a:t>
            </a:r>
            <a:r>
              <a:rPr lang="en-US" altLang="zh-CN" sz="1800" b="1" dirty="0">
                <a:latin typeface="宋体" pitchFamily="2" charset="-122"/>
              </a:rPr>
              <a:t>/ISA)</a:t>
            </a:r>
            <a:r>
              <a:rPr lang="zh-CN" altLang="en-US" sz="2200" b="1" dirty="0">
                <a:latin typeface="宋体" pitchFamily="2" charset="-122"/>
              </a:rPr>
              <a:t>，组成，工作流程，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     </a:t>
            </a:r>
            <a:r>
              <a:rPr lang="zh-CN" altLang="en-US" sz="2200" b="1" dirty="0">
                <a:latin typeface="宋体" pitchFamily="2" charset="-122"/>
              </a:rPr>
              <a:t>指令的执行过程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操作需求分析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的组成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部件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互连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dirty="0" err="1">
                <a:latin typeface="+mn-lt"/>
              </a:rPr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及其控制，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</a:t>
            </a:r>
            <a:r>
              <a:rPr lang="zh-CN" altLang="en-US" sz="2200" b="1" dirty="0">
                <a:latin typeface="宋体" pitchFamily="2" charset="-122"/>
              </a:rPr>
              <a:t>指令执行过程的组织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控制需求设计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               DP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的设计步骤、设计示例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单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多周期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DP[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△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])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>
                <a:latin typeface="宋体" pitchFamily="2" charset="-122"/>
              </a:rPr>
              <a:t>基本结构</a:t>
            </a:r>
            <a:r>
              <a:rPr lang="zh-CN" altLang="en-US" sz="2200" b="1" spc="-80" dirty="0">
                <a:latin typeface="宋体" pitchFamily="2" charset="-122"/>
              </a:rPr>
              <a:t>，时序信</a:t>
            </a:r>
            <a:r>
              <a:rPr lang="zh-CN" altLang="en-US" sz="2200" b="1" spc="-80" dirty="0">
                <a:latin typeface="+mn-ea"/>
                <a:ea typeface="+mn-ea"/>
              </a:rPr>
              <a:t>号的形成</a:t>
            </a:r>
            <a:r>
              <a:rPr lang="en-US" altLang="zh-CN" sz="1800" b="1" spc="-80" dirty="0">
                <a:latin typeface="+mn-ea"/>
                <a:ea typeface="+mn-ea"/>
              </a:rPr>
              <a:t>(</a:t>
            </a:r>
            <a:r>
              <a:rPr lang="zh-CN" altLang="en-US" sz="1800" b="1" spc="-80" dirty="0">
                <a:latin typeface="+mn-ea"/>
                <a:ea typeface="+mn-ea"/>
              </a:rPr>
              <a:t>时序系统组织</a:t>
            </a:r>
            <a:r>
              <a:rPr lang="en-US" altLang="zh-CN" sz="1800" b="1" spc="-80" dirty="0">
                <a:latin typeface="+mn-ea"/>
                <a:ea typeface="+mn-ea"/>
              </a:rPr>
              <a:t>/</a:t>
            </a:r>
            <a:r>
              <a:rPr lang="zh-CN" altLang="en-US" sz="1800" b="1" spc="-80" dirty="0">
                <a:latin typeface="+mn-ea"/>
                <a:ea typeface="+mn-ea"/>
              </a:rPr>
              <a:t>实现</a:t>
            </a:r>
            <a:r>
              <a:rPr lang="en-US" altLang="zh-CN" sz="1800" b="1" spc="-80" dirty="0">
                <a:latin typeface="+mn-ea"/>
                <a:ea typeface="+mn-ea"/>
              </a:rPr>
              <a:t>)</a:t>
            </a:r>
            <a:r>
              <a:rPr lang="zh-CN" altLang="en-US" sz="2200" b="1" spc="-80" dirty="0">
                <a:latin typeface="+mn-ea"/>
                <a:ea typeface="+mn-ea"/>
              </a:rPr>
              <a:t>，</a:t>
            </a:r>
            <a:r>
              <a:rPr lang="en-US" altLang="zh-CN" sz="2200" spc="-80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                    </a:t>
            </a:r>
            <a:r>
              <a:rPr lang="en-US" altLang="zh-CN" sz="2200" spc="-80" dirty="0" err="1"/>
              <a:t>μ</a:t>
            </a:r>
            <a:r>
              <a:rPr lang="en-US" altLang="zh-CN" sz="2200" b="1" spc="-80" dirty="0" err="1">
                <a:latin typeface="宋体" pitchFamily="2" charset="-122"/>
              </a:rPr>
              <a:t>OP</a:t>
            </a:r>
            <a:r>
              <a:rPr lang="zh-CN" altLang="en-US" sz="2200" b="1" spc="-80" dirty="0">
                <a:latin typeface="宋体" pitchFamily="2" charset="-122"/>
              </a:rPr>
              <a:t>控制信号的形成</a:t>
            </a:r>
            <a:r>
              <a:rPr lang="en-US" altLang="zh-CN" sz="1800" b="1" spc="-80" dirty="0">
                <a:latin typeface="宋体" pitchFamily="2" charset="-122"/>
              </a:rPr>
              <a:t>(</a:t>
            </a:r>
            <a:r>
              <a:rPr lang="zh-CN" altLang="en-US" sz="1800" b="1" spc="-80" dirty="0">
                <a:latin typeface="宋体" pitchFamily="2" charset="-122"/>
              </a:rPr>
              <a:t>功能</a:t>
            </a:r>
            <a:r>
              <a:rPr lang="en-US" altLang="zh-CN" sz="1800" b="1" spc="-80" dirty="0">
                <a:latin typeface="宋体" pitchFamily="2" charset="-122"/>
              </a:rPr>
              <a:t>/</a:t>
            </a:r>
            <a:r>
              <a:rPr lang="zh-CN" altLang="en-US" sz="1800" b="1" spc="-80" dirty="0">
                <a:latin typeface="宋体" pitchFamily="2" charset="-122"/>
              </a:rPr>
              <a:t>接口信号</a:t>
            </a:r>
            <a:r>
              <a:rPr lang="en-US" altLang="zh-CN" sz="1800" b="1" spc="-80" dirty="0">
                <a:latin typeface="宋体" pitchFamily="2" charset="-122"/>
              </a:rPr>
              <a:t>/</a:t>
            </a:r>
            <a:r>
              <a:rPr lang="zh-CN" altLang="en-US" sz="1800" b="1" spc="-80" dirty="0">
                <a:latin typeface="宋体" pitchFamily="2" charset="-122"/>
              </a:rPr>
              <a:t>类型</a:t>
            </a:r>
            <a:r>
              <a:rPr lang="en-US" altLang="zh-CN" sz="1800" b="1" spc="-80" dirty="0">
                <a:latin typeface="宋体" pitchFamily="2" charset="-122"/>
              </a:rPr>
              <a:t>)</a:t>
            </a:r>
            <a:endParaRPr lang="en-US" altLang="zh-CN" sz="2200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硬布线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设计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设计步骤，设计示例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单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多周期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CU[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△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])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微程序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设计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微程序控制思想，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组成及工作原理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⑷异常及中断的处理：</a:t>
            </a:r>
            <a:r>
              <a:rPr lang="zh-CN" altLang="en-US" sz="2200" b="1" dirty="0">
                <a:latin typeface="宋体" pitchFamily="2" charset="-122"/>
              </a:rPr>
              <a:t>基本概念，处理过程，中断机构组成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⑸指令流水线技术：</a:t>
            </a:r>
            <a:r>
              <a:rPr lang="zh-CN" altLang="en-US" sz="2200" b="1" dirty="0">
                <a:latin typeface="宋体" pitchFamily="2" charset="-122"/>
              </a:rPr>
              <a:t>工作原理，组成要求，性能，冒险处理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总体要求：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的组成</a:t>
            </a:r>
            <a:r>
              <a:rPr lang="en-US" altLang="zh-CN" sz="2000" b="1" dirty="0">
                <a:latin typeface="+mn-ea"/>
              </a:rPr>
              <a:t>(DP+CU)</a:t>
            </a:r>
            <a:r>
              <a:rPr lang="zh-CN" altLang="en-US" sz="2200" b="1" dirty="0">
                <a:latin typeface="+mn-ea"/>
                <a:ea typeface="+mn-ea"/>
              </a:rPr>
              <a:t>、工作原理，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    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>
                <a:latin typeface="+mn-ea"/>
                <a:ea typeface="+mn-ea"/>
              </a:rPr>
              <a:t>异常的处理过程、流水线的工作原理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605141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184482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306896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378904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42210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4449" y="46531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4449" y="508518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79919"/>
            <a:ext cx="8856984" cy="608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*单总线结构数据通路示例：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发送≤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读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来自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IR])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信号冲突、反馈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非共用信号线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>
                <a:latin typeface="宋体" pitchFamily="2" charset="-122"/>
              </a:rPr>
              <a:t>同时只能传送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zh-CN" altLang="en-US" b="1" dirty="0">
                <a:latin typeface="宋体" pitchFamily="2" charset="-122"/>
              </a:rPr>
              <a:t>数据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(3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en-US" altLang="zh-CN" sz="18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9792" y="2970820"/>
            <a:ext cx="6192813" cy="18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出端增设三态门，入端直连</a:t>
            </a:r>
            <a:r>
              <a:rPr lang="en-US" altLang="zh-CN" sz="1800" b="1" dirty="0">
                <a:latin typeface="宋体" pitchFamily="2" charset="-122"/>
              </a:rPr>
              <a:t>(1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写操作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个暂存器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未暂存的操作信号≤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39552" y="907479"/>
            <a:ext cx="8280920" cy="1945457"/>
            <a:chOff x="-36512" y="3501008"/>
            <a:chExt cx="8280920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-36512" y="3501008"/>
              <a:ext cx="648073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IR.RS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IR.RD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8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1619672" y="3484220"/>
            <a:ext cx="4825229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为什么只配置一个读端口？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地址引脚前为什么设置</a:t>
            </a:r>
            <a:r>
              <a:rPr lang="en-US" altLang="zh-CN" sz="2000" b="1" dirty="0">
                <a:latin typeface="宋体" pitchFamily="2" charset="-122"/>
              </a:rPr>
              <a:t>MUX</a:t>
            </a:r>
            <a:r>
              <a:rPr lang="zh-CN" altLang="en-US" sz="2000" b="1" dirty="0">
                <a:latin typeface="宋体" pitchFamily="2" charset="-122"/>
              </a:rPr>
              <a:t>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1618781" y="4780364"/>
            <a:ext cx="5545507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思考③：</a:t>
            </a:r>
            <a:r>
              <a:rPr lang="zh-CN" altLang="en-US" sz="2000" b="1" dirty="0">
                <a:latin typeface="宋体" pitchFamily="2" charset="-122"/>
              </a:rPr>
              <a:t>不设置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有何问题？不设置</a:t>
            </a:r>
            <a:r>
              <a:rPr lang="en-US" altLang="zh-CN" sz="2000" b="1" dirty="0">
                <a:latin typeface="宋体" pitchFamily="2" charset="-122"/>
              </a:rPr>
              <a:t>Z</a:t>
            </a:r>
            <a:r>
              <a:rPr lang="zh-CN" altLang="en-US" sz="2000" b="1" dirty="0">
                <a:latin typeface="宋体" pitchFamily="2" charset="-122"/>
              </a:rPr>
              <a:t>有何问题？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思考④：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ALU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IR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 err="1">
                <a:latin typeface="宋体" pitchFamily="2" charset="-122"/>
              </a:rPr>
              <a:t>ExtU</a:t>
            </a:r>
            <a:r>
              <a:rPr lang="zh-CN" altLang="en-US" sz="2000" b="1" dirty="0">
                <a:latin typeface="宋体" pitchFamily="2" charset="-122"/>
              </a:rPr>
              <a:t>为何不设置三态门？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1606511" y="6021288"/>
            <a:ext cx="584580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思考⑤：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en-US" altLang="zh-CN" sz="2000" b="1" dirty="0">
                <a:latin typeface="宋体" pitchFamily="2" charset="-122"/>
              </a:rPr>
              <a:t>R2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需要几个基本操作？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专用结构数据通路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*互连方式：</a:t>
            </a:r>
            <a:r>
              <a:rPr lang="zh-CN" altLang="en-US" b="1" dirty="0">
                <a:latin typeface="宋体" pitchFamily="2" charset="-122"/>
              </a:rPr>
              <a:t>部件每个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入端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不同信号线</a:t>
            </a:r>
            <a:r>
              <a:rPr lang="zh-CN" altLang="en-US" b="1" dirty="0">
                <a:latin typeface="宋体" pitchFamily="2" charset="-122"/>
              </a:rPr>
              <a:t>连接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出端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*部件互连的实现：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31840" y="1290826"/>
            <a:ext cx="532859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spc="-100" dirty="0">
                <a:latin typeface="宋体" pitchFamily="2" charset="-122"/>
              </a:rPr>
              <a:t>入端</a:t>
            </a:r>
            <a:r>
              <a:rPr lang="zh-CN" altLang="en-US" b="1" u="sng" spc="-100" dirty="0">
                <a:latin typeface="宋体" pitchFamily="2" charset="-122"/>
              </a:rPr>
              <a:t>增设</a:t>
            </a:r>
            <a:r>
              <a:rPr lang="zh-CN" altLang="en-US" b="1" spc="-100" dirty="0">
                <a:solidFill>
                  <a:srgbClr val="CC3300"/>
                </a:solidFill>
                <a:latin typeface="宋体" pitchFamily="2" charset="-122"/>
              </a:rPr>
              <a:t>多路选择器</a:t>
            </a:r>
            <a:r>
              <a:rPr lang="zh-CN" altLang="en-US" b="1" spc="-100" dirty="0">
                <a:latin typeface="宋体" pitchFamily="2" charset="-122"/>
              </a:rPr>
              <a:t>，出端无要求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*专用结构数据通路示例：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437673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dirty="0">
                <a:latin typeface="宋体" pitchFamily="2" charset="-122"/>
              </a:rPr>
              <a:t>总线结构互连简单、分时传送、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仅用于</a:t>
            </a:r>
            <a:r>
              <a:rPr lang="zh-CN" altLang="en-US" sz="2200" b="1" u="sng" dirty="0">
                <a:latin typeface="宋体" pitchFamily="2" charset="-122"/>
              </a:rPr>
              <a:t>多周期</a:t>
            </a:r>
            <a:r>
              <a:rPr lang="en-US" altLang="zh-CN" sz="2200" b="1" u="sng" dirty="0">
                <a:latin typeface="宋体" pitchFamily="2" charset="-122"/>
              </a:rPr>
              <a:t>CPU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zh-CN" altLang="en-US" sz="2200" b="1" dirty="0">
                <a:latin typeface="宋体" pitchFamily="2" charset="-122"/>
              </a:rPr>
              <a:t>专用结构互连复杂、同时传送、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可用于</a:t>
            </a:r>
            <a:r>
              <a:rPr lang="zh-CN" altLang="en-US" sz="2200" b="1" u="sng" dirty="0">
                <a:latin typeface="宋体" pitchFamily="2" charset="-122"/>
              </a:rPr>
              <a:t>单周期</a:t>
            </a:r>
            <a:r>
              <a:rPr lang="en-US" altLang="zh-CN" sz="2200" b="1" u="sng" dirty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160257"/>
            <a:ext cx="8856984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同时传送性能好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>
                <a:latin typeface="宋体" pitchFamily="2" charset="-122"/>
              </a:rPr>
              <a:t>同时可传送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latin typeface="宋体" pitchFamily="2" charset="-122"/>
              </a:rPr>
              <a:t>数据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所有的入端数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800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(1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348880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</p:grpSp>
      <p:sp>
        <p:nvSpPr>
          <p:cNvPr id="74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1215388" y="4109010"/>
            <a:ext cx="45807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为什么配置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个读端口？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1228214" y="5013176"/>
            <a:ext cx="582347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en-US" altLang="zh-CN" sz="2000" b="1" dirty="0">
                <a:latin typeface="宋体" pitchFamily="2" charset="-122"/>
              </a:rPr>
              <a:t>R2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需要几个基本操作？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8" name="Text Box 160"/>
          <p:cNvSpPr txBox="1">
            <a:spLocks noChangeArrowheads="1"/>
          </p:cNvSpPr>
          <p:nvPr/>
        </p:nvSpPr>
        <p:spPr bwMode="auto">
          <a:xfrm>
            <a:off x="6303117" y="1917726"/>
            <a:ext cx="2805387" cy="1223242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①②</a:t>
            </a:r>
            <a:r>
              <a:rPr lang="en-US" altLang="zh-CN" sz="1400" b="1" dirty="0">
                <a:latin typeface="宋体" pitchFamily="2" charset="-122"/>
              </a:rPr>
              <a:t>: RD←M[(RS)]</a:t>
            </a:r>
            <a:r>
              <a:rPr lang="zh-CN" altLang="en-US" sz="1400" b="1" dirty="0">
                <a:latin typeface="宋体" pitchFamily="2" charset="-122"/>
              </a:rPr>
              <a:t>或</a:t>
            </a:r>
            <a:r>
              <a:rPr lang="en-US" altLang="zh-CN" sz="1400" b="1" dirty="0" err="1">
                <a:latin typeface="宋体" pitchFamily="2" charset="-122"/>
              </a:rPr>
              <a:t>Imme</a:t>
            </a:r>
            <a:endParaRPr lang="en-US" altLang="zh-CN" sz="14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③</a:t>
            </a:r>
            <a:r>
              <a:rPr lang="en-US" altLang="zh-CN" sz="1400" b="1" dirty="0">
                <a:latin typeface="宋体" pitchFamily="2" charset="-122"/>
              </a:rPr>
              <a:t>  : M[(RS)]←(RD)</a:t>
            </a: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④⑤</a:t>
            </a:r>
            <a:r>
              <a:rPr lang="en-US" altLang="zh-CN" sz="1400" b="1" dirty="0">
                <a:latin typeface="宋体" pitchFamily="2" charset="-122"/>
              </a:rPr>
              <a:t>: RD←(RD)±(RS)</a:t>
            </a:r>
            <a:r>
              <a:rPr lang="zh-CN" altLang="en-US" sz="1400" b="1" dirty="0">
                <a:latin typeface="宋体" pitchFamily="2" charset="-122"/>
              </a:rPr>
              <a:t>或＋</a:t>
            </a:r>
            <a:r>
              <a:rPr lang="en-US" altLang="zh-CN" sz="1400" b="1" dirty="0">
                <a:latin typeface="宋体" pitchFamily="2" charset="-122"/>
              </a:rPr>
              <a:t>M[(RS)]</a:t>
            </a: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⑥⑦</a:t>
            </a:r>
            <a:r>
              <a:rPr lang="en-US" altLang="zh-CN" sz="1400" b="1" dirty="0">
                <a:latin typeface="宋体" pitchFamily="2" charset="-122"/>
              </a:rPr>
              <a:t>: RD←(RD)±1</a:t>
            </a: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⑧  </a:t>
            </a:r>
            <a:r>
              <a:rPr lang="en-US" altLang="zh-CN" sz="1400" b="1" dirty="0">
                <a:latin typeface="宋体" pitchFamily="2" charset="-122"/>
              </a:rPr>
              <a:t>: ZF</a:t>
            </a:r>
            <a:r>
              <a:rPr lang="zh-CN" altLang="en-US" sz="1400" b="1" dirty="0">
                <a:latin typeface="宋体" pitchFamily="2" charset="-122"/>
              </a:rPr>
              <a:t>＝</a:t>
            </a:r>
            <a:r>
              <a:rPr lang="en-US" altLang="zh-CN" sz="1400" b="1" dirty="0">
                <a:latin typeface="宋体" pitchFamily="2" charset="-122"/>
              </a:rPr>
              <a:t>0</a:t>
            </a:r>
            <a:r>
              <a:rPr lang="zh-CN" altLang="en-US" sz="1400" b="1" dirty="0">
                <a:latin typeface="宋体" pitchFamily="2" charset="-122"/>
              </a:rPr>
              <a:t>时</a:t>
            </a:r>
            <a:r>
              <a:rPr lang="en-US" altLang="zh-CN" sz="1400" b="1" dirty="0">
                <a:latin typeface="宋体" pitchFamily="2" charset="-122"/>
              </a:rPr>
              <a:t>PC</a:t>
            </a:r>
            <a:r>
              <a:rPr lang="zh-CN" altLang="en-US" sz="1400" b="1" dirty="0">
                <a:latin typeface="宋体" pitchFamily="2" charset="-122"/>
              </a:rPr>
              <a:t>←</a:t>
            </a:r>
            <a:r>
              <a:rPr lang="en-US" altLang="zh-CN" sz="1400" b="1" dirty="0" err="1">
                <a:latin typeface="宋体" pitchFamily="2" charset="-122"/>
              </a:rPr>
              <a:t>Addr</a:t>
            </a:r>
            <a:r>
              <a:rPr lang="en-US" altLang="zh-CN" sz="1400" b="1" dirty="0">
                <a:latin typeface="宋体" pitchFamily="2" charset="-122"/>
              </a:rPr>
              <a:t> </a:t>
            </a:r>
            <a:r>
              <a:rPr lang="zh-CN" altLang="en-US" sz="1400" b="1" dirty="0">
                <a:latin typeface="宋体" pitchFamily="2" charset="-122"/>
              </a:rPr>
              <a:t>或</a:t>
            </a: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            </a:t>
            </a:r>
            <a:r>
              <a:rPr lang="en-US" altLang="zh-CN" sz="1400" b="1" dirty="0">
                <a:latin typeface="宋体" pitchFamily="2" charset="-122"/>
              </a:rPr>
              <a:t>PC</a:t>
            </a:r>
            <a:r>
              <a:rPr lang="zh-CN" altLang="en-US" sz="1400" b="1" dirty="0">
                <a:latin typeface="宋体" pitchFamily="2" charset="-122"/>
              </a:rPr>
              <a:t>←</a:t>
            </a:r>
            <a:r>
              <a:rPr lang="en-US" altLang="zh-CN" sz="1400" b="1" dirty="0">
                <a:latin typeface="宋体" pitchFamily="2" charset="-122"/>
              </a:rPr>
              <a:t>(PC)</a:t>
            </a:r>
            <a:r>
              <a:rPr lang="zh-CN" altLang="en-US" sz="1400" b="1" dirty="0">
                <a:latin typeface="宋体" pitchFamily="2" charset="-122"/>
              </a:rPr>
              <a:t>＋</a:t>
            </a:r>
            <a:r>
              <a:rPr lang="en-US" altLang="zh-CN" sz="1400" b="1" dirty="0" err="1">
                <a:latin typeface="宋体" pitchFamily="2" charset="-122"/>
              </a:rPr>
              <a:t>Disp</a:t>
            </a:r>
            <a:endParaRPr lang="zh-CN" altLang="en-US" sz="1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73" grpId="0" animBg="1"/>
      <p:bldP spid="75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404664"/>
            <a:ext cx="8820439" cy="4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、数据通路的微操作及其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控制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即实现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*术语：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内部的</a:t>
            </a:r>
            <a:r>
              <a:rPr lang="zh-CN" altLang="en-US" b="1" u="sng" dirty="0">
                <a:latin typeface="宋体" pitchFamily="2" charset="-122"/>
              </a:rPr>
              <a:t>原子操作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部件控制信号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完成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</a:t>
            </a:r>
            <a:r>
              <a:rPr lang="en-US" altLang="zh-CN" u="sng" spc="-200" dirty="0" err="1"/>
              <a:t>μ</a:t>
            </a:r>
            <a:r>
              <a:rPr lang="en-US" altLang="zh-CN" b="1" u="sng" spc="-200" dirty="0" err="1">
                <a:latin typeface="宋体" pitchFamily="2" charset="-122"/>
              </a:rPr>
              <a:t>OP</a:t>
            </a:r>
            <a:r>
              <a:rPr lang="zh-CN" altLang="en-US" b="1" spc="-200" dirty="0">
                <a:latin typeface="宋体" pitchFamily="2" charset="-122"/>
              </a:rPr>
              <a:t>的时间，或启动</a:t>
            </a:r>
            <a:r>
              <a:rPr lang="zh-CN" altLang="en-US" b="1" u="sng" spc="-200" dirty="0">
                <a:latin typeface="宋体" pitchFamily="2" charset="-122"/>
              </a:rPr>
              <a:t>相邻</a:t>
            </a:r>
            <a:r>
              <a:rPr lang="en-US" altLang="zh-CN" b="1" u="sng" spc="-200" dirty="0">
                <a:latin typeface="宋体" pitchFamily="2" charset="-122"/>
              </a:rPr>
              <a:t>2</a:t>
            </a:r>
            <a:r>
              <a:rPr lang="zh-CN" altLang="en-US" b="1" u="sng" spc="-200" dirty="0">
                <a:latin typeface="宋体" pitchFamily="2" charset="-122"/>
              </a:rPr>
              <a:t>个</a:t>
            </a:r>
            <a:r>
              <a:rPr lang="en-US" altLang="zh-CN" u="sng" spc="-200" dirty="0" err="1"/>
              <a:t>μ</a:t>
            </a:r>
            <a:r>
              <a:rPr lang="en-US" altLang="zh-CN" b="1" u="sng" spc="-200" dirty="0" err="1">
                <a:latin typeface="宋体" pitchFamily="2" charset="-122"/>
              </a:rPr>
              <a:t>OP</a:t>
            </a:r>
            <a:r>
              <a:rPr lang="zh-CN" altLang="en-US" b="1" spc="-200" dirty="0">
                <a:latin typeface="宋体" pitchFamily="2" charset="-122"/>
              </a:rPr>
              <a:t>的间隔时间</a:t>
            </a:r>
            <a:endParaRPr lang="en-US" altLang="zh-CN" b="1" spc="-200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</a:t>
            </a:r>
            <a:r>
              <a:rPr lang="zh-CN" altLang="en-US" sz="2000" dirty="0">
                <a:latin typeface="+mn-ea"/>
              </a:rPr>
              <a:t>└</a:t>
            </a:r>
            <a:r>
              <a:rPr lang="zh-CN" altLang="en-US" sz="2000" b="1" dirty="0">
                <a:latin typeface="+mn-ea"/>
              </a:rPr>
              <a:t>→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宋体" pitchFamily="2" charset="-122"/>
              </a:rPr>
              <a:t>OP</a:t>
            </a:r>
            <a:r>
              <a:rPr lang="zh-CN" altLang="en-US" sz="2000" b="1" u="sng" dirty="0">
                <a:latin typeface="宋体" pitchFamily="2" charset="-122"/>
              </a:rPr>
              <a:t>序列</a:t>
            </a:r>
            <a:r>
              <a:rPr lang="zh-CN" altLang="en-US" sz="2000" b="1" u="sng" dirty="0"/>
              <a:t>的时序</a:t>
            </a:r>
            <a:r>
              <a:rPr lang="zh-CN" altLang="en-US" sz="2000" b="1" dirty="0">
                <a:latin typeface="宋体" pitchFamily="2" charset="-122"/>
              </a:rPr>
              <a:t>可用</a:t>
            </a:r>
            <a:r>
              <a:rPr lang="zh-CN" altLang="en-US" sz="2000" b="1" u="sng" dirty="0">
                <a:latin typeface="宋体" pitchFamily="2" charset="-122"/>
              </a:rPr>
              <a:t>多个节拍信号</a:t>
            </a:r>
            <a:r>
              <a:rPr lang="zh-CN" altLang="en-US" sz="2000" b="1" dirty="0">
                <a:latin typeface="宋体" pitchFamily="2" charset="-122"/>
              </a:rPr>
              <a:t>表示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的组成要求：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的种类：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6" y="2996952"/>
            <a:ext cx="784887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①操作的源数据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结果放在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>
                <a:latin typeface="宋体" pitchFamily="2" charset="-122"/>
              </a:rPr>
              <a:t>中   </a:t>
            </a:r>
            <a:r>
              <a:rPr lang="zh-CN" altLang="en-US" sz="1800" b="1" dirty="0">
                <a:latin typeface="宋体" pitchFamily="2" charset="-122"/>
              </a:rPr>
              <a:t>←同基本操作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②操作为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原子</a:t>
            </a:r>
            <a:r>
              <a:rPr lang="zh-CN" altLang="en-US" b="1" dirty="0">
                <a:latin typeface="宋体" pitchFamily="2" charset="-122"/>
              </a:rPr>
              <a:t>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1" name="Text Box 7"/>
          <p:cNvSpPr txBox="1">
            <a:spLocks noChangeArrowheads="1"/>
          </p:cNvSpPr>
          <p:nvPr/>
        </p:nvSpPr>
        <p:spPr bwMode="auto">
          <a:xfrm>
            <a:off x="144049" y="4869160"/>
            <a:ext cx="8820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基本操作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  <a:ea typeface="+mn-ea"/>
              </a:rPr>
              <a:t>4</a:t>
            </a:r>
            <a:r>
              <a:rPr lang="zh-CN" altLang="en-US" b="1" dirty="0">
                <a:latin typeface="+mn-ea"/>
                <a:ea typeface="+mn-ea"/>
              </a:rPr>
              <a:t>种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间传送、存储器读、存储器写、算逻运算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特殊操作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增量、信号置位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复位等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9832" y="3947479"/>
            <a:ext cx="5256584" cy="742825"/>
            <a:chOff x="1331640" y="4069508"/>
            <a:chExt cx="5256584" cy="7428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63453" y="4074391"/>
              <a:ext cx="540395" cy="362721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18000" bIns="0" anchor="ctr"/>
            <a:lstStyle/>
            <a:p>
              <a:pPr algn="l">
                <a:lnSpc>
                  <a:spcPct val="80000"/>
                </a:lnSpc>
              </a:pP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508105" y="4077072"/>
              <a:ext cx="576064" cy="355157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18000" bIns="0" anchor="ctr"/>
            <a:lstStyle/>
            <a:p>
              <a:pPr algn="l">
                <a:lnSpc>
                  <a:spcPct val="80000"/>
                </a:lnSpc>
              </a:pP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123728" y="4074391"/>
              <a:ext cx="1080120" cy="36272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状态单元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V="1">
              <a:off x="6012160" y="45811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2627784" y="457886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375756" y="4794888"/>
              <a:ext cx="25202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012160" y="457886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012160" y="4578864"/>
              <a:ext cx="39637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2627784" y="4578864"/>
              <a:ext cx="172819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331640" y="4509120"/>
              <a:ext cx="1044116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时钟周期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355976" y="4797152"/>
              <a:ext cx="166315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4355976" y="457886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508104" y="4074391"/>
              <a:ext cx="1080120" cy="36272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状态单元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707904" y="4069508"/>
              <a:ext cx="1296144" cy="36272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操作单元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3203848" y="4149080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03848" y="4365104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5004047" y="4221088"/>
              <a:ext cx="49448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4932040" y="3469514"/>
            <a:ext cx="2304257" cy="485529"/>
            <a:chOff x="4932040" y="3792386"/>
            <a:chExt cx="2304257" cy="485529"/>
          </a:xfrm>
        </p:grpSpPr>
        <p:cxnSp>
          <p:nvCxnSpPr>
            <p:cNvPr id="24" name="直接连接符 23"/>
            <p:cNvCxnSpPr/>
            <p:nvPr/>
          </p:nvCxnSpPr>
          <p:spPr bwMode="auto">
            <a:xfrm>
              <a:off x="5683629" y="3792386"/>
              <a:ext cx="1552668" cy="4779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4932040" y="3792386"/>
              <a:ext cx="751589" cy="4855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7" name="直接连接符 29"/>
          <p:cNvCxnSpPr/>
          <p:nvPr/>
        </p:nvCxnSpPr>
        <p:spPr bwMode="auto">
          <a:xfrm>
            <a:off x="3851920" y="3712278"/>
            <a:ext cx="2016224" cy="235201"/>
          </a:xfrm>
          <a:prstGeom prst="bentConnector3">
            <a:avLst>
              <a:gd name="adj1" fmla="val 99131"/>
            </a:avLst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6372200" y="4221088"/>
            <a:ext cx="142042" cy="212897"/>
          </a:xfrm>
          <a:prstGeom prst="rect">
            <a:avLst/>
          </a:prstGeom>
          <a:solidFill>
            <a:srgbClr val="CC99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3" y="404664"/>
            <a:ext cx="6408711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Ry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(Rx)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总线结构、专用结构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sz="28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操作控制：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*所需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5028559"/>
            <a:ext cx="19300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32040" y="5035242"/>
            <a:ext cx="2016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94384" y="1851507"/>
            <a:ext cx="2621632" cy="1304973"/>
            <a:chOff x="1014264" y="4581128"/>
            <a:chExt cx="2621632" cy="1304973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1178868" y="4591027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1331640" y="4591027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>
              <a:stCxn id="11" idx="0"/>
            </p:cNvCxnSpPr>
            <p:nvPr/>
          </p:nvCxnSpPr>
          <p:spPr bwMode="auto">
            <a:xfrm flipV="1">
              <a:off x="1619672" y="4581128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等腰三角形 10"/>
            <p:cNvSpPr/>
            <p:nvPr/>
          </p:nvSpPr>
          <p:spPr bwMode="auto">
            <a:xfrm>
              <a:off x="1565666" y="4735043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V="1">
              <a:off x="1619672" y="4879952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1655523" y="4807051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871853" y="4727414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259632" y="5476813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014264" y="5589240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18267" y="503208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562283" y="4600926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18"/>
            <p:cNvCxnSpPr>
              <a:stCxn id="20" idx="0"/>
            </p:cNvCxnSpPr>
            <p:nvPr/>
          </p:nvCxnSpPr>
          <p:spPr bwMode="auto">
            <a:xfrm flipV="1">
              <a:off x="2850315" y="4591027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2796309" y="4744942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flipV="1">
              <a:off x="2850315" y="4889851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2886166" y="4816950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102496" y="4737313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562283" y="5321006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439599" y="5528198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419"/>
            <p:cNvSpPr txBox="1">
              <a:spLocks noChangeArrowheads="1"/>
            </p:cNvSpPr>
            <p:nvPr/>
          </p:nvSpPr>
          <p:spPr bwMode="auto">
            <a:xfrm>
              <a:off x="1115616" y="5008759"/>
              <a:ext cx="728836" cy="4680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  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CP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04048" y="1851507"/>
            <a:ext cx="2604286" cy="1224134"/>
            <a:chOff x="3767914" y="4581128"/>
            <a:chExt cx="2604286" cy="1224134"/>
          </a:xfrm>
        </p:grpSpPr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5580112" y="49402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30" name="直接连接符 29"/>
            <p:cNvCxnSpPr>
              <a:stCxn id="29" idx="3"/>
            </p:cNvCxnSpPr>
            <p:nvPr/>
          </p:nvCxnSpPr>
          <p:spPr bwMode="auto">
            <a:xfrm>
              <a:off x="6156176" y="5084738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 rot="16200000">
              <a:off x="4820662" y="4900902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292974" y="5084737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723440" y="4797152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716016" y="5275369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572000" y="5013176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4572000" y="5275369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995936" y="5266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38" name="直接连接符 37"/>
            <p:cNvCxnSpPr>
              <a:endCxn id="37" idx="1"/>
            </p:cNvCxnSpPr>
            <p:nvPr/>
          </p:nvCxnSpPr>
          <p:spPr bwMode="auto">
            <a:xfrm>
              <a:off x="3767914" y="5410554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572000" y="4689020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716016" y="4797152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716016" y="508518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995936" y="48691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Rx</a:t>
              </a: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3779912" y="501317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067944" y="4581128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 flipV="1">
              <a:off x="5169396" y="5373216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5046712" y="5580408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flipV="1">
              <a:off x="5889476" y="522920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5766792" y="5436392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4283968" y="5567927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631431" y="3789039"/>
            <a:ext cx="2292497" cy="1183984"/>
            <a:chOff x="6615063" y="4797954"/>
            <a:chExt cx="2292497" cy="1183984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6759079" y="5370893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2" name="Text Box 13"/>
            <p:cNvSpPr txBox="1">
              <a:spLocks noChangeArrowheads="1"/>
            </p:cNvSpPr>
            <p:nvPr/>
          </p:nvSpPr>
          <p:spPr bwMode="auto">
            <a:xfrm>
              <a:off x="6759079" y="5070806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7640479" y="5775815"/>
              <a:ext cx="1267081" cy="206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i="1" dirty="0">
                  <a:latin typeface="+mn-lt"/>
                </a:rPr>
                <a:t>t</a:t>
              </a:r>
              <a:r>
                <a:rPr lang="zh-CN" altLang="en-US" sz="1800" b="1" baseline="-30000" dirty="0">
                  <a:latin typeface="宋体" pitchFamily="2" charset="-122"/>
                </a:rPr>
                <a:t>输出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400" b="1" baseline="-25000" dirty="0">
                  <a:latin typeface="宋体" pitchFamily="2" charset="-122"/>
                </a:rPr>
                <a:t> </a:t>
              </a:r>
              <a:r>
                <a:rPr lang="en-US" altLang="zh-CN" sz="1800" i="1" dirty="0">
                  <a:latin typeface="+mn-lt"/>
                </a:rPr>
                <a:t>t</a:t>
              </a:r>
              <a:r>
                <a:rPr lang="zh-CN" altLang="en-US" sz="1800" b="1" baseline="-30000" dirty="0">
                  <a:latin typeface="宋体" pitchFamily="2" charset="-122"/>
                </a:rPr>
                <a:t>写入</a:t>
              </a: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6615063" y="4797954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数据线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5" name="AutoShape 311"/>
            <p:cNvSpPr>
              <a:spLocks noChangeArrowheads="1"/>
            </p:cNvSpPr>
            <p:nvPr/>
          </p:nvSpPr>
          <p:spPr bwMode="auto">
            <a:xfrm>
              <a:off x="7596336" y="4797956"/>
              <a:ext cx="1151384" cy="288032"/>
            </a:xfrm>
            <a:prstGeom prst="hexagon">
              <a:avLst>
                <a:gd name="adj" fmla="val 64577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flipV="1">
              <a:off x="7596336" y="515799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307858" y="5374019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596336" y="5157995"/>
              <a:ext cx="1008113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04448" y="515799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8604448" y="5370893"/>
              <a:ext cx="288032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8099946" y="544602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7308304" y="5662051"/>
              <a:ext cx="79208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8604448" y="544602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8604448" y="5658925"/>
              <a:ext cx="288032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8098433" y="5446027"/>
              <a:ext cx="506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 flipV="1">
              <a:off x="7595890" y="5734059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 flipV="1">
              <a:off x="8100318" y="5734059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8604448" y="5734059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307858" y="4941167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747572" y="4941971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2123728" y="3142576"/>
            <a:ext cx="1914211" cy="556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7" name="Text Box 349"/>
          <p:cNvSpPr txBox="1">
            <a:spLocks noChangeArrowheads="1"/>
          </p:cNvSpPr>
          <p:nvPr/>
        </p:nvSpPr>
        <p:spPr bwMode="auto">
          <a:xfrm>
            <a:off x="1226302" y="5601434"/>
            <a:ext cx="7090114" cy="707886"/>
          </a:xfrm>
          <a:prstGeom prst="rect">
            <a:avLst/>
          </a:prstGeom>
          <a:noFill/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3399"/>
                </a:solidFill>
              </a:rPr>
              <a:t>μ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rgbClr val="FF3399"/>
                </a:solidFill>
              </a:rPr>
              <a:t>书写约定：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写出的</a:t>
            </a:r>
            <a:r>
              <a:rPr lang="zh-CN" altLang="en-US" sz="2000" b="1" dirty="0">
                <a:latin typeface="宋体" pitchFamily="2" charset="-122"/>
              </a:rPr>
              <a:t>信号都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有效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未写出</a:t>
            </a:r>
            <a:r>
              <a:rPr lang="zh-CN" altLang="en-US" sz="2000" b="1" dirty="0">
                <a:latin typeface="宋体" pitchFamily="2" charset="-122"/>
              </a:rPr>
              <a:t>的信号都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无效</a:t>
            </a:r>
            <a:r>
              <a:rPr lang="zh-CN" altLang="en-US" sz="2000" b="1" dirty="0">
                <a:latin typeface="宋体" pitchFamily="2" charset="-122"/>
              </a:rPr>
              <a:t>；</a:t>
            </a:r>
            <a:endParaRPr lang="en-US" altLang="zh-CN" sz="2000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多种取值</a:t>
            </a:r>
            <a:r>
              <a:rPr lang="zh-CN" altLang="en-US" sz="2000" b="1" dirty="0">
                <a:latin typeface="宋体" pitchFamily="2" charset="-122"/>
              </a:rPr>
              <a:t>的信号用“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＝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4536504" y="3284984"/>
            <a:ext cx="4536000" cy="1728192"/>
            <a:chOff x="4211960" y="3284984"/>
            <a:chExt cx="4536000" cy="1728192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4382369" y="4163399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4382369" y="3863312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4355976" y="4509120"/>
              <a:ext cx="693241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数据线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54" name="AutoShape 311"/>
            <p:cNvSpPr>
              <a:spLocks noChangeArrowheads="1"/>
            </p:cNvSpPr>
            <p:nvPr/>
          </p:nvSpPr>
          <p:spPr bwMode="auto">
            <a:xfrm>
              <a:off x="5292080" y="4509120"/>
              <a:ext cx="1150937" cy="288032"/>
            </a:xfrm>
            <a:prstGeom prst="hexagon">
              <a:avLst>
                <a:gd name="adj" fmla="val 62372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5292080" y="393305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003602" y="4145953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292080" y="3933055"/>
              <a:ext cx="1008112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6300192" y="393305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300192" y="4145953"/>
              <a:ext cx="252363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5292080" y="422108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003602" y="4433985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300192" y="422108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300192" y="4433985"/>
              <a:ext cx="25236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5292080" y="4221087"/>
              <a:ext cx="100811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003602" y="4652331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6443316" y="4653135"/>
              <a:ext cx="10923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064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004048" y="3861048"/>
              <a:ext cx="14401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6156176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156176" y="3645024"/>
              <a:ext cx="39637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148064" y="3645024"/>
              <a:ext cx="64807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382815" y="3573016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Clk</a:t>
              </a:r>
              <a:r>
                <a:rPr lang="en-US" altLang="zh-CN" sz="1800" b="1" baseline="-18000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V="1">
              <a:off x="5796136" y="3861048"/>
              <a:ext cx="360040" cy="22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5796136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5148065" y="3902354"/>
              <a:ext cx="1" cy="1110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5292080" y="4466612"/>
              <a:ext cx="8162" cy="546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5148065" y="4797151"/>
              <a:ext cx="1152128" cy="175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18000" bIns="0" anchor="ctr"/>
            <a:lstStyle/>
            <a:p>
              <a:pPr algn="l">
                <a:lnSpc>
                  <a:spcPct val="80000"/>
                </a:lnSpc>
              </a:pPr>
              <a:r>
                <a:rPr lang="zh-CN" altLang="en-US" sz="1800" b="1" baseline="-20000" dirty="0">
                  <a:latin typeface="宋体" pitchFamily="2" charset="-122"/>
                </a:rPr>
                <a:t>①② ③     ④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452641" y="47971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6156175" y="3902354"/>
              <a:ext cx="1" cy="1110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6732240" y="3717032"/>
              <a:ext cx="1800200" cy="115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b="1" dirty="0"/>
                <a:t>①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OPCmd</a:t>
              </a:r>
              <a:r>
                <a:rPr lang="zh-CN" altLang="en-US" sz="1600" b="1" dirty="0"/>
                <a:t>产生延迟 </a:t>
              </a:r>
              <a:endParaRPr lang="en-US" altLang="zh-CN" sz="1600" b="1" dirty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/>
                <a:t>②三态门打开延迟 </a:t>
              </a:r>
              <a:endParaRPr lang="en-US" altLang="zh-CN" sz="1600" b="1" dirty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/>
                <a:t>③数据传输延迟 </a:t>
              </a:r>
              <a:endParaRPr lang="en-US" altLang="zh-CN" sz="1600" b="1" dirty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/>
                <a:t>④写入时刻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↑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4211960" y="3284984"/>
              <a:ext cx="453600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实际应用状况</a:t>
              </a:r>
              <a:r>
                <a:rPr lang="en-US" altLang="zh-CN" sz="1800" b="1" dirty="0">
                  <a:latin typeface="宋体" pitchFamily="2" charset="-122"/>
                </a:rPr>
                <a:t>(CU</a:t>
              </a:r>
              <a:r>
                <a:rPr lang="zh-CN" altLang="en-US" sz="1800" b="1" dirty="0">
                  <a:latin typeface="宋体" pitchFamily="2" charset="-122"/>
                </a:rPr>
                <a:t>在</a:t>
              </a:r>
              <a:r>
                <a:rPr lang="en-US" altLang="zh-CN" sz="1800" b="1" dirty="0">
                  <a:latin typeface="宋体" pitchFamily="2" charset="-122"/>
                </a:rPr>
                <a:t>CLK</a:t>
              </a:r>
              <a:r>
                <a:rPr lang="zh-CN" altLang="en-US" sz="1800" b="1" dirty="0">
                  <a:latin typeface="宋体" pitchFamily="2" charset="-122"/>
                </a:rPr>
                <a:t>开始时产生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5724127" y="47971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右箭头 101"/>
          <p:cNvSpPr/>
          <p:nvPr/>
        </p:nvSpPr>
        <p:spPr bwMode="auto">
          <a:xfrm>
            <a:off x="4107125" y="4158934"/>
            <a:ext cx="464875" cy="350186"/>
          </a:xfrm>
          <a:prstGeom prst="rightArrow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812360" y="620688"/>
            <a:ext cx="929952" cy="1368152"/>
            <a:chOff x="7812360" y="620688"/>
            <a:chExt cx="929952" cy="1368152"/>
          </a:xfrm>
        </p:grpSpPr>
        <p:sp>
          <p:nvSpPr>
            <p:cNvPr id="106" name="Text Box 419"/>
            <p:cNvSpPr txBox="1">
              <a:spLocks noChangeArrowheads="1"/>
            </p:cNvSpPr>
            <p:nvPr/>
          </p:nvSpPr>
          <p:spPr bwMode="auto">
            <a:xfrm>
              <a:off x="7913712" y="1052736"/>
              <a:ext cx="728836" cy="4680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  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En</a:t>
              </a:r>
              <a:r>
                <a:rPr lang="en-US" altLang="zh-CN" sz="1800" b="1" dirty="0">
                  <a:latin typeface="+mn-ea"/>
                  <a:ea typeface="+mn-ea"/>
                </a:rPr>
                <a:t> CP</a:t>
              </a: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8057728" y="1534621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 Box 18"/>
            <p:cNvSpPr txBox="1">
              <a:spLocks noChangeArrowheads="1"/>
            </p:cNvSpPr>
            <p:nvPr/>
          </p:nvSpPr>
          <p:spPr bwMode="auto">
            <a:xfrm>
              <a:off x="7812360" y="1691979"/>
              <a:ext cx="929952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CLK</a:t>
              </a: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 flipV="1">
              <a:off x="8417768" y="1534621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8057728" y="630587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8433008" y="620688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等腰三角形 113"/>
            <p:cNvSpPr/>
            <p:nvPr/>
          </p:nvSpPr>
          <p:spPr bwMode="auto">
            <a:xfrm>
              <a:off x="8381764" y="764704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V="1">
              <a:off x="8435770" y="909613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H="1">
              <a:off x="8466818" y="836712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28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3" grpId="0"/>
      <p:bldP spid="107" grpId="0" animBg="1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404664"/>
            <a:ext cx="6345410" cy="60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*操作控制：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9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同步控制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*所需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同步控制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1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2555776" y="3501008"/>
            <a:ext cx="6585520" cy="157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读时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自动</a:t>
            </a:r>
            <a:r>
              <a:rPr lang="zh-CN" altLang="en-US" b="1" spc="-100" dirty="0">
                <a:latin typeface="宋体" pitchFamily="2" charset="-122"/>
              </a:rPr>
              <a:t>写</a:t>
            </a:r>
            <a:r>
              <a:rPr lang="en-US" altLang="zh-CN" b="1" spc="-100" dirty="0">
                <a:latin typeface="宋体" pitchFamily="2" charset="-122"/>
              </a:rPr>
              <a:t>MDR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由</a:t>
            </a:r>
            <a:r>
              <a:rPr lang="en-US" altLang="zh-CN" sz="1800" b="1" spc="-100" dirty="0" err="1">
                <a:latin typeface="宋体" pitchFamily="2" charset="-122"/>
              </a:rPr>
              <a:t>mfc</a:t>
            </a:r>
            <a:r>
              <a:rPr lang="zh-CN" altLang="en-US" sz="1800" b="1" spc="-100" dirty="0">
                <a:latin typeface="宋体" pitchFamily="2" charset="-122"/>
              </a:rPr>
              <a:t>控制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r>
              <a:rPr lang="en-US" altLang="zh-CN" b="1" spc="-100" dirty="0">
                <a:latin typeface="宋体" pitchFamily="2" charset="-122"/>
              </a:rPr>
              <a:t>CPU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lang="zh-CN" altLang="en-US" b="1" u="sng" spc="-100" dirty="0">
                <a:latin typeface="宋体" pitchFamily="2" charset="-122"/>
              </a:rPr>
              <a:t>等待</a:t>
            </a:r>
            <a:endParaRPr lang="en-US" altLang="zh-CN" sz="1800" b="1" spc="-100" dirty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zh-CN" altLang="en-US" sz="1800" b="1" dirty="0">
                <a:latin typeface="+mn-ea"/>
                <a:ea typeface="+mn-ea"/>
              </a:rPr>
              <a:t>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→只需</a:t>
            </a:r>
            <a:r>
              <a:rPr lang="en-US" altLang="zh-CN" sz="1800" b="1" dirty="0">
                <a:latin typeface="+mn-ea"/>
                <a:ea typeface="+mn-ea"/>
              </a:rPr>
              <a:t>1</a:t>
            </a:r>
            <a:r>
              <a:rPr lang="zh-CN" altLang="en-US" sz="1800" b="1" dirty="0">
                <a:latin typeface="+mn-ea"/>
                <a:ea typeface="+mn-ea"/>
              </a:rPr>
              <a:t>组</a:t>
            </a:r>
            <a:r>
              <a:rPr lang="en-US" altLang="zh-CN" sz="1800" dirty="0" err="1">
                <a:latin typeface="+mn-lt"/>
                <a:ea typeface="+mn-ea"/>
              </a:rPr>
              <a:t>μ</a:t>
            </a:r>
            <a:r>
              <a:rPr lang="en-US" altLang="zh-CN" sz="1800" b="1" dirty="0" err="1">
                <a:latin typeface="+mn-ea"/>
                <a:ea typeface="+mn-ea"/>
              </a:rPr>
              <a:t>OPCmd</a:t>
            </a:r>
            <a:r>
              <a:rPr lang="zh-CN" altLang="en-US" sz="1800" b="1" dirty="0">
                <a:latin typeface="+mn-ea"/>
                <a:ea typeface="+mn-ea"/>
              </a:rPr>
              <a:t>←</a:t>
            </a:r>
            <a:r>
              <a:rPr lang="zh-CN" altLang="en-US" sz="1800" dirty="0">
                <a:latin typeface="+mn-ea"/>
                <a:ea typeface="+mn-ea"/>
              </a:rPr>
              <a:t>────┘        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读时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en-US" altLang="zh-CN" sz="1800" b="1" dirty="0" err="1">
                <a:latin typeface="宋体" pitchFamily="2" charset="-122"/>
              </a:rPr>
              <a:t>MDR</a:t>
            </a:r>
            <a:r>
              <a:rPr lang="en-US" altLang="zh-CN" sz="1800" b="1" baseline="-18000" dirty="0" err="1"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无需</a:t>
            </a:r>
            <a:r>
              <a:rPr lang="zh-CN" altLang="en-US" b="1" u="sng" dirty="0">
                <a:latin typeface="宋体" pitchFamily="2" charset="-122"/>
              </a:rPr>
              <a:t>等待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└</a:t>
            </a:r>
            <a:r>
              <a:rPr lang="zh-CN" altLang="en-US" sz="1800" b="1" dirty="0">
                <a:latin typeface="宋体" pitchFamily="2" charset="-122"/>
              </a:rPr>
              <a:t>→需要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第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组为</a:t>
            </a:r>
            <a:r>
              <a:rPr lang="en-US" altLang="zh-CN" sz="1800" b="1" dirty="0">
                <a:latin typeface="宋体" pitchFamily="2" charset="-122"/>
              </a:rPr>
              <a:t>Read)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dirty="0">
                <a:latin typeface="+mn-ea"/>
              </a:rPr>
              <a:t>──┘ 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2577111" y="5301208"/>
            <a:ext cx="6387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读为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，写为</a:t>
            </a:r>
            <a:r>
              <a:rPr lang="en-US" altLang="zh-CN" b="1" dirty="0">
                <a:latin typeface="宋体" pitchFamily="2" charset="-122"/>
              </a:rPr>
              <a:t>Write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读为①</a:t>
            </a:r>
            <a:r>
              <a:rPr lang="en-US" altLang="zh-CN" b="1" spc="-100" dirty="0">
                <a:latin typeface="宋体" pitchFamily="2" charset="-122"/>
              </a:rPr>
              <a:t>Read</a:t>
            </a:r>
            <a:r>
              <a:rPr lang="zh-CN" altLang="en-US" b="1" spc="-100" dirty="0">
                <a:latin typeface="宋体" pitchFamily="2" charset="-122"/>
              </a:rPr>
              <a:t>、②</a:t>
            </a:r>
            <a:r>
              <a:rPr lang="en-US" altLang="zh-CN" b="1" spc="-100" dirty="0" err="1">
                <a:latin typeface="宋体" pitchFamily="2" charset="-122"/>
              </a:rPr>
              <a:t>MDR</a:t>
            </a:r>
            <a:r>
              <a:rPr lang="en-US" altLang="zh-CN" b="1" spc="-100" baseline="-18000" dirty="0" err="1">
                <a:latin typeface="宋体" pitchFamily="2" charset="-122"/>
              </a:rPr>
              <a:t>inB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第</a:t>
            </a:r>
            <a:r>
              <a:rPr lang="en-US" altLang="zh-CN" sz="1800" b="1" spc="-100" dirty="0">
                <a:latin typeface="宋体" pitchFamily="2" charset="-122"/>
              </a:rPr>
              <a:t>m</a:t>
            </a:r>
            <a:r>
              <a:rPr lang="zh-CN" altLang="en-US" sz="1800" b="1" spc="-100" dirty="0">
                <a:latin typeface="宋体" pitchFamily="2" charset="-122"/>
              </a:rPr>
              <a:t>个</a:t>
            </a:r>
            <a:r>
              <a:rPr lang="en-US" altLang="zh-CN" sz="1800" b="1" spc="-100" dirty="0">
                <a:latin typeface="宋体" pitchFamily="2" charset="-122"/>
              </a:rPr>
              <a:t>CLK</a:t>
            </a:r>
            <a:r>
              <a:rPr lang="zh-CN" altLang="en-US" sz="1800" b="1" spc="-100" dirty="0">
                <a:latin typeface="宋体" pitchFamily="2" charset="-122"/>
              </a:rPr>
              <a:t>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，写为</a:t>
            </a:r>
            <a:r>
              <a:rPr lang="en-US" altLang="zh-CN" b="1" spc="-100" dirty="0">
                <a:latin typeface="宋体" pitchFamily="2" charset="-122"/>
              </a:rPr>
              <a:t>Write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6588224" y="5085184"/>
            <a:ext cx="2232248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119952"/>
              <a:gd name="adj6" fmla="val -752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等到何时？</a:t>
            </a:r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中讨论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83767" y="3068960"/>
            <a:ext cx="489654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写时</a:t>
            </a:r>
            <a:r>
              <a:rPr lang="zh-CN" altLang="en-US" sz="2000" b="1" dirty="0">
                <a:latin typeface="宋体" pitchFamily="2" charset="-122"/>
              </a:rPr>
              <a:t>控制简单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latin typeface="宋体" pitchFamily="2" charset="-122"/>
              </a:rPr>
              <a:t>只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组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lang="zh-CN" altLang="en-US" sz="2000" b="1" dirty="0">
                <a:latin typeface="宋体" pitchFamily="2" charset="-122"/>
              </a:rPr>
              <a:t>等待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72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2195736" y="1484784"/>
            <a:ext cx="3267067" cy="1512169"/>
            <a:chOff x="1043608" y="1844823"/>
            <a:chExt cx="3267067" cy="1512169"/>
          </a:xfrm>
        </p:grpSpPr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203922" y="1844823"/>
              <a:ext cx="1792014" cy="59588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1340024" y="1844824"/>
              <a:ext cx="576064" cy="21602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1340024" y="2132856"/>
              <a:ext cx="576262" cy="2160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41" name="Text Box 23"/>
            <p:cNvSpPr txBox="1">
              <a:spLocks noChangeArrowheads="1"/>
            </p:cNvSpPr>
            <p:nvPr/>
          </p:nvSpPr>
          <p:spPr bwMode="auto">
            <a:xfrm>
              <a:off x="3275856" y="1844824"/>
              <a:ext cx="720080" cy="57651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1907704" y="2708920"/>
              <a:ext cx="1368350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时序信号电路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1916286" y="1988840"/>
              <a:ext cx="2878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233"/>
            <p:cNvCxnSpPr/>
            <p:nvPr/>
          </p:nvCxnSpPr>
          <p:spPr bwMode="auto">
            <a:xfrm>
              <a:off x="1916286" y="2182004"/>
              <a:ext cx="28763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234"/>
            <p:cNvCxnSpPr/>
            <p:nvPr/>
          </p:nvCxnSpPr>
          <p:spPr bwMode="auto">
            <a:xfrm flipH="1">
              <a:off x="1907704" y="2310780"/>
              <a:ext cx="2964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1056184" y="1989289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1043608" y="2178194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>
              <a:off x="1043608" y="231078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2204119" y="1844825"/>
              <a:ext cx="783705" cy="5577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solidFill>
                    <a:srgbClr val="FF0000"/>
                  </a:solidFill>
                  <a:latin typeface="宋体" pitchFamily="2" charset="-122"/>
                </a:rPr>
                <a:t>异步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1232925" y="2636912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V="1">
              <a:off x="1475656" y="2348880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>
              <a:off x="2555774" y="2393365"/>
              <a:ext cx="2" cy="31555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988022" y="19888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H="1" flipV="1">
              <a:off x="2987824" y="2131961"/>
              <a:ext cx="288032" cy="8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2555778" y="2996952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6" name="Text Box 18"/>
            <p:cNvSpPr txBox="1">
              <a:spLocks noChangeArrowheads="1"/>
            </p:cNvSpPr>
            <p:nvPr/>
          </p:nvSpPr>
          <p:spPr bwMode="auto">
            <a:xfrm>
              <a:off x="2267744" y="3140968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V="1">
              <a:off x="3419872" y="2420888"/>
              <a:ext cx="0" cy="7422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8" name="Text Box 18"/>
            <p:cNvSpPr txBox="1">
              <a:spLocks noChangeArrowheads="1"/>
            </p:cNvSpPr>
            <p:nvPr/>
          </p:nvSpPr>
          <p:spPr bwMode="auto">
            <a:xfrm>
              <a:off x="3059832" y="3142037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159" name="直接连接符 283"/>
            <p:cNvCxnSpPr/>
            <p:nvPr/>
          </p:nvCxnSpPr>
          <p:spPr bwMode="auto">
            <a:xfrm flipH="1">
              <a:off x="1763688" y="2524123"/>
              <a:ext cx="78787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3996134" y="1974905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H="1">
              <a:off x="3996134" y="2132856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3995936" y="2276872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923928" y="2420888"/>
              <a:ext cx="0" cy="7422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3996135" y="2392163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5" name="Text Box 18"/>
            <p:cNvSpPr txBox="1">
              <a:spLocks noChangeArrowheads="1"/>
            </p:cNvSpPr>
            <p:nvPr/>
          </p:nvSpPr>
          <p:spPr bwMode="auto">
            <a:xfrm>
              <a:off x="2596054" y="2443748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6" name="等腰三角形 165"/>
            <p:cNvSpPr/>
            <p:nvPr/>
          </p:nvSpPr>
          <p:spPr bwMode="auto">
            <a:xfrm>
              <a:off x="1167120" y="2257694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1221531" y="2345194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1772110" y="2348880"/>
              <a:ext cx="0" cy="17932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5652120" y="1484785"/>
            <a:ext cx="3267067" cy="1251791"/>
            <a:chOff x="5652120" y="1484785"/>
            <a:chExt cx="3267067" cy="1251791"/>
          </a:xfrm>
        </p:grpSpPr>
        <p:cxnSp>
          <p:nvCxnSpPr>
            <p:cNvPr id="170" name="直接连接符 415"/>
            <p:cNvCxnSpPr/>
            <p:nvPr/>
          </p:nvCxnSpPr>
          <p:spPr bwMode="auto">
            <a:xfrm rot="10800000">
              <a:off x="6380622" y="2160762"/>
              <a:ext cx="711658" cy="333204"/>
            </a:xfrm>
            <a:prstGeom prst="bentConnector3">
              <a:avLst>
                <a:gd name="adj1" fmla="val 74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 Box 18"/>
            <p:cNvSpPr txBox="1">
              <a:spLocks noChangeArrowheads="1"/>
            </p:cNvSpPr>
            <p:nvPr/>
          </p:nvSpPr>
          <p:spPr bwMode="auto">
            <a:xfrm>
              <a:off x="6876256" y="249289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73" name="Text Box 18"/>
            <p:cNvSpPr txBox="1">
              <a:spLocks noChangeArrowheads="1"/>
            </p:cNvSpPr>
            <p:nvPr/>
          </p:nvSpPr>
          <p:spPr bwMode="auto">
            <a:xfrm>
              <a:off x="6812434" y="1484785"/>
              <a:ext cx="1792014" cy="59588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5948536" y="1484786"/>
              <a:ext cx="576064" cy="21602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75" name="Text Box 18"/>
            <p:cNvSpPr txBox="1">
              <a:spLocks noChangeArrowheads="1"/>
            </p:cNvSpPr>
            <p:nvPr/>
          </p:nvSpPr>
          <p:spPr bwMode="auto">
            <a:xfrm>
              <a:off x="5948536" y="1772818"/>
              <a:ext cx="576262" cy="2160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6" name="Text Box 23"/>
            <p:cNvSpPr txBox="1">
              <a:spLocks noChangeArrowheads="1"/>
            </p:cNvSpPr>
            <p:nvPr/>
          </p:nvSpPr>
          <p:spPr bwMode="auto">
            <a:xfrm>
              <a:off x="7884368" y="1484786"/>
              <a:ext cx="720080" cy="57651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 bwMode="auto">
            <a:xfrm>
              <a:off x="6524798" y="1628802"/>
              <a:ext cx="2878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233"/>
            <p:cNvCxnSpPr/>
            <p:nvPr/>
          </p:nvCxnSpPr>
          <p:spPr bwMode="auto">
            <a:xfrm>
              <a:off x="6524798" y="1821966"/>
              <a:ext cx="28763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直接连接符 234"/>
            <p:cNvCxnSpPr/>
            <p:nvPr/>
          </p:nvCxnSpPr>
          <p:spPr bwMode="auto">
            <a:xfrm flipH="1">
              <a:off x="6516216" y="1950742"/>
              <a:ext cx="2964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5664696" y="1629251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5652120" y="181815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H="1">
              <a:off x="5652120" y="1950742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3" name="Text Box 18"/>
            <p:cNvSpPr txBox="1">
              <a:spLocks noChangeArrowheads="1"/>
            </p:cNvSpPr>
            <p:nvPr/>
          </p:nvSpPr>
          <p:spPr bwMode="auto">
            <a:xfrm>
              <a:off x="6812631" y="1484787"/>
              <a:ext cx="783705" cy="5577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solidFill>
                    <a:srgbClr val="FF0000"/>
                  </a:solidFill>
                  <a:latin typeface="宋体" pitchFamily="2" charset="-122"/>
                </a:rPr>
                <a:t>同步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4" name="Text Box 18"/>
            <p:cNvSpPr txBox="1">
              <a:spLocks noChangeArrowheads="1"/>
            </p:cNvSpPr>
            <p:nvPr/>
          </p:nvSpPr>
          <p:spPr bwMode="auto">
            <a:xfrm>
              <a:off x="5841437" y="2276874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 flipV="1">
              <a:off x="6084168" y="1988842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7596534" y="1628801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H="1" flipV="1">
              <a:off x="7596336" y="1771923"/>
              <a:ext cx="288032" cy="8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V="1">
              <a:off x="8028384" y="2060850"/>
              <a:ext cx="0" cy="4331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9" name="Text Box 18"/>
            <p:cNvSpPr txBox="1">
              <a:spLocks noChangeArrowheads="1"/>
            </p:cNvSpPr>
            <p:nvPr/>
          </p:nvSpPr>
          <p:spPr bwMode="auto">
            <a:xfrm>
              <a:off x="7668344" y="2492896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190" name="直接连接符 189"/>
            <p:cNvCxnSpPr/>
            <p:nvPr/>
          </p:nvCxnSpPr>
          <p:spPr bwMode="auto">
            <a:xfrm>
              <a:off x="8604646" y="161486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 flipH="1">
              <a:off x="8604646" y="1772818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8604448" y="1916834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V="1">
              <a:off x="8532440" y="2060850"/>
              <a:ext cx="0" cy="4331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 flipH="1">
              <a:off x="8604647" y="2032125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5" name="等腰三角形 194"/>
            <p:cNvSpPr/>
            <p:nvPr/>
          </p:nvSpPr>
          <p:spPr bwMode="auto">
            <a:xfrm>
              <a:off x="5775632" y="1897656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 bwMode="auto">
            <a:xfrm flipV="1">
              <a:off x="5830043" y="1985156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V="1">
              <a:off x="6380622" y="1988842"/>
              <a:ext cx="0" cy="17932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6948264" y="3072629"/>
            <a:ext cx="2195736" cy="122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其他</a:t>
            </a:r>
            <a:r>
              <a:rPr lang="en-US" altLang="zh-CN" sz="1800" dirty="0" err="1">
                <a:latin typeface="+mn-lt"/>
                <a:ea typeface="+mn-ea"/>
              </a:rPr>
              <a:t>μ</a:t>
            </a:r>
            <a:r>
              <a:rPr lang="en-US" altLang="zh-CN" sz="1800" b="1" dirty="0" err="1">
                <a:latin typeface="+mn-ea"/>
                <a:ea typeface="+mn-ea"/>
              </a:rPr>
              <a:t>OP</a:t>
            </a:r>
            <a:r>
              <a:rPr lang="zh-CN" altLang="en-US" sz="1800" b="1" dirty="0">
                <a:latin typeface="+mn-ea"/>
                <a:ea typeface="+mn-ea"/>
              </a:rPr>
              <a:t>常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    无需</a:t>
            </a:r>
            <a:r>
              <a:rPr lang="zh-CN" altLang="en-US" sz="1800" b="1" dirty="0">
                <a:latin typeface="+mn-ea"/>
                <a:ea typeface="+mn-ea"/>
              </a:rPr>
              <a:t>等待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↓</a:t>
            </a:r>
            <a:endParaRPr lang="en-US" altLang="zh-CN" sz="1800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→</a:t>
            </a:r>
            <a:r>
              <a:rPr lang="zh-CN" altLang="en-US" sz="1800" dirty="0">
                <a:latin typeface="+mn-ea"/>
                <a:ea typeface="+mn-ea"/>
              </a:rPr>
              <a:t>┴</a:t>
            </a:r>
            <a:r>
              <a:rPr lang="zh-CN" altLang="en-US" sz="1800" b="1" dirty="0">
                <a:latin typeface="+mn-ea"/>
                <a:ea typeface="+mn-ea"/>
              </a:rPr>
              <a:t>→</a:t>
            </a:r>
            <a:r>
              <a:rPr lang="zh-CN" altLang="en-US" sz="1800" b="1" spc="-100" dirty="0">
                <a:latin typeface="宋体" pitchFamily="2" charset="-122"/>
              </a:rPr>
              <a:t>用</a:t>
            </a:r>
            <a:r>
              <a:rPr lang="en-US" altLang="zh-CN" sz="1800" b="1" spc="-100" dirty="0">
                <a:latin typeface="宋体" pitchFamily="2" charset="-122"/>
              </a:rPr>
              <a:t>WMFC</a:t>
            </a:r>
            <a:r>
              <a:rPr lang="zh-CN" altLang="en-US" sz="1800" b="1" spc="-100" dirty="0">
                <a:latin typeface="宋体" pitchFamily="2" charset="-122"/>
              </a:rPr>
              <a:t>区分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/>
      <p:bldP spid="449" grpId="1" animBg="1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1250"/>
            <a:ext cx="8280920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*应用示例：</a:t>
            </a:r>
            <a:r>
              <a:rPr lang="en-US" altLang="zh-CN" b="1" dirty="0">
                <a:latin typeface="+mn-ea"/>
              </a:rPr>
              <a:t>RD</a:t>
            </a:r>
            <a:r>
              <a:rPr lang="zh-CN" altLang="en-US" b="1" dirty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M[(RS)]     </a:t>
            </a:r>
            <a:r>
              <a:rPr lang="zh-CN" altLang="en-US" sz="2000" b="1" dirty="0">
                <a:latin typeface="+mn-ea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总线结构通路</a:t>
            </a:r>
            <a:r>
              <a:rPr lang="en-US" altLang="zh-CN" sz="2000" b="1" dirty="0">
                <a:latin typeface="宋体" pitchFamily="2" charset="-122"/>
              </a:rPr>
              <a:t>(P20)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baseline="-180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03848" y="836712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lt"/>
              </a:rPr>
              <a:t>层次结构时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b="1" dirty="0">
                <a:latin typeface="+mn-lt"/>
              </a:rPr>
              <a:t>可变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命中时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79512" y="551723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*存储器读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的控制方式选用：</a:t>
            </a:r>
            <a:r>
              <a:rPr lang="zh-CN" altLang="en-US" b="1" dirty="0">
                <a:latin typeface="宋体" pitchFamily="2" charset="-122"/>
              </a:rPr>
              <a:t>常为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异步方式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同步方式较差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u="sng" spc="-100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3473622"/>
            <a:ext cx="1944216" cy="1899594"/>
            <a:chOff x="251520" y="1340768"/>
            <a:chExt cx="1944216" cy="1899594"/>
          </a:xfrm>
        </p:grpSpPr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650794" y="1434007"/>
              <a:ext cx="968878" cy="15368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600" b="1" dirty="0" err="1">
                  <a:latin typeface="+mn-ea"/>
                  <a:ea typeface="+mn-ea"/>
                </a:rPr>
                <a:t>rA</a:t>
              </a:r>
              <a:r>
                <a:rPr lang="en-US" altLang="zh-CN" sz="1600" b="1" dirty="0">
                  <a:latin typeface="+mn-ea"/>
                  <a:ea typeface="+mn-ea"/>
                </a:rPr>
                <a:t>    </a:t>
              </a:r>
              <a:r>
                <a:rPr lang="en-US" altLang="zh-CN" sz="1600" b="1" dirty="0" err="1">
                  <a:latin typeface="+mn-ea"/>
                  <a:ea typeface="+mn-ea"/>
                </a:rPr>
                <a:t>dA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dirty="0" err="1">
                  <a:latin typeface="+mn-ea"/>
                  <a:ea typeface="+mn-ea"/>
                </a:rPr>
                <a:t>rB</a:t>
              </a:r>
              <a:r>
                <a:rPr lang="en-US" altLang="zh-CN" sz="1600" b="1" dirty="0">
                  <a:latin typeface="+mn-ea"/>
                  <a:ea typeface="+mn-ea"/>
                </a:rPr>
                <a:t>    dB</a:t>
              </a:r>
            </a:p>
            <a:p>
              <a:pPr algn="l"/>
              <a:r>
                <a:rPr lang="en-US" altLang="zh-CN" sz="1600" b="1" dirty="0" err="1">
                  <a:latin typeface="+mn-ea"/>
                  <a:ea typeface="+mn-ea"/>
                </a:rPr>
                <a:t>rW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dW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18000" dirty="0">
                  <a:latin typeface="+mn-ea"/>
                  <a:ea typeface="+mn-ea"/>
                </a:rPr>
                <a:t> </a:t>
              </a:r>
              <a:r>
                <a:rPr lang="en-US" altLang="zh-CN" sz="2000" b="1" dirty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enable</a:t>
              </a:r>
            </a:p>
            <a:p>
              <a:pPr algn="l"/>
              <a:r>
                <a:rPr lang="en-US" altLang="zh-CN" sz="1600" b="1" dirty="0" err="1">
                  <a:latin typeface="+mn-ea"/>
                  <a:ea typeface="+mn-ea"/>
                </a:rPr>
                <a:t>Clk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90754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90754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90754" y="20974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90754" y="24421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18482" y="2610787"/>
              <a:ext cx="232312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90754" y="283203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619672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619672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71146" y="150601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362762" y="237849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362762" y="134076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362762" y="220486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>
              <a:off x="1750988" y="152506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1795376" y="1610483"/>
              <a:ext cx="4316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1669806" y="2033462"/>
              <a:ext cx="525930" cy="24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latin typeface="宋体" pitchFamily="2" charset="-122"/>
                </a:rPr>
                <a:t>out</a:t>
              </a:r>
              <a:endParaRPr lang="en-US" altLang="zh-CN" sz="1200" b="1" baseline="-18000" dirty="0">
                <a:latin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416324" y="2610787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" name="Text Box 101"/>
            <p:cNvSpPr txBox="1">
              <a:spLocks noChangeArrowheads="1"/>
            </p:cNvSpPr>
            <p:nvPr/>
          </p:nvSpPr>
          <p:spPr bwMode="auto">
            <a:xfrm>
              <a:off x="251520" y="2996952"/>
              <a:ext cx="525930" cy="24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latin typeface="宋体" pitchFamily="2" charset="-122"/>
                </a:rPr>
                <a:t>in</a:t>
              </a:r>
              <a:endParaRPr lang="en-US" altLang="zh-CN" sz="1200" b="1" baseline="-18000" dirty="0">
                <a:latin typeface="宋体" pitchFamily="2" charset="-122"/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203848" y="2780928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latin typeface="+mn-lt"/>
              </a:rPr>
              <a:t>m</a:t>
            </a:r>
            <a:r>
              <a:rPr lang="zh-CN" altLang="en-US" b="1" dirty="0">
                <a:latin typeface="+mn-lt"/>
              </a:rPr>
              <a:t>为常数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＝最坏情况时的时延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dirty="0">
                <a:solidFill>
                  <a:srgbClr val="FF3399"/>
                </a:solidFill>
              </a:rPr>
              <a:t>m</a:t>
            </a:r>
            <a:r>
              <a:rPr lang="zh-CN" altLang="en-US" sz="2000" b="1" dirty="0">
                <a:solidFill>
                  <a:srgbClr val="FF3399"/>
                </a:solidFill>
              </a:rPr>
              <a:t>＞</a:t>
            </a:r>
            <a:r>
              <a:rPr lang="en-US" altLang="zh-CN" sz="2000" dirty="0">
                <a:solidFill>
                  <a:srgbClr val="FF3399"/>
                </a:solidFill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])</a:t>
            </a:r>
            <a:endParaRPr lang="en-US" altLang="zh-CN" sz="2000" b="1" dirty="0">
              <a:latin typeface="+mn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22935"/>
              </p:ext>
            </p:extLst>
          </p:nvPr>
        </p:nvGraphicFramePr>
        <p:xfrm>
          <a:off x="2699792" y="1412776"/>
          <a:ext cx="5976664" cy="133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时延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1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31356"/>
              </p:ext>
            </p:extLst>
          </p:nvPr>
        </p:nvGraphicFramePr>
        <p:xfrm>
          <a:off x="2627784" y="3356992"/>
          <a:ext cx="60486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时延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(RS)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=RS)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4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latin typeface="宋体" pitchFamily="2" charset="-122"/>
                        </a:rPr>
                        <a:t>RD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=RD)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 bwMode="auto">
          <a:xfrm>
            <a:off x="8748464" y="3998909"/>
            <a:ext cx="72008" cy="1014267"/>
          </a:xfrm>
          <a:prstGeom prst="rightBrace">
            <a:avLst>
              <a:gd name="adj1" fmla="val 2287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0573"/>
              </p:ext>
            </p:extLst>
          </p:nvPr>
        </p:nvGraphicFramePr>
        <p:xfrm>
          <a:off x="2699792" y="1775292"/>
          <a:ext cx="5976664" cy="100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(RS)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solidFill>
                            <a:srgbClr val="990099"/>
                          </a:solidFill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1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latin typeface="宋体" pitchFamily="2" charset="-122"/>
                        </a:rPr>
                        <a:t>RD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0487"/>
              </p:ext>
            </p:extLst>
          </p:nvPr>
        </p:nvGraphicFramePr>
        <p:xfrm>
          <a:off x="4716016" y="1738336"/>
          <a:ext cx="3096344" cy="100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=RS)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4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=RD)</a:t>
                      </a:r>
                      <a:r>
                        <a:rPr lang="en-US" altLang="zh-CN" sz="22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79752"/>
              </p:ext>
            </p:extLst>
          </p:nvPr>
        </p:nvGraphicFramePr>
        <p:xfrm>
          <a:off x="2627784" y="4008112"/>
          <a:ext cx="6048672" cy="10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开始读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990099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rgbClr val="990099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…</a:t>
                      </a:r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;</a:t>
                      </a:r>
                      <a:r>
                        <a:rPr lang="zh-CN" altLang="en-US" sz="1600" b="1" dirty="0">
                          <a:latin typeface="宋体" pitchFamily="2" charset="-122"/>
                        </a:rPr>
                        <a:t>与</a:t>
                      </a:r>
                      <a:r>
                        <a:rPr lang="en-US" altLang="zh-CN" sz="16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1600" b="1" dirty="0">
                          <a:latin typeface="宋体" pitchFamily="2" charset="-122"/>
                        </a:rPr>
                        <a:t>无关的</a:t>
                      </a:r>
                      <a:r>
                        <a:rPr lang="en-US" altLang="zh-CN" sz="1600" dirty="0" err="1"/>
                        <a:t>μ</a:t>
                      </a:r>
                      <a:r>
                        <a:rPr lang="en-US" altLang="zh-CN" sz="1600" b="1" dirty="0" err="1">
                          <a:latin typeface="宋体" pitchFamily="2" charset="-122"/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4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lt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lt"/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8617"/>
              </p:ext>
            </p:extLst>
          </p:nvPr>
        </p:nvGraphicFramePr>
        <p:xfrm>
          <a:off x="4716016" y="4003224"/>
          <a:ext cx="2592288" cy="100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5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6574198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算逻运算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总线结构、专用结构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*所需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专用结构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89038" y="1772816"/>
            <a:ext cx="3398986" cy="1540587"/>
            <a:chOff x="1389038" y="1772816"/>
            <a:chExt cx="3398986" cy="1540587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698797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389038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2123529" y="2353164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411561" y="2656435"/>
              <a:ext cx="100" cy="1499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842813" y="19168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2123529" y="280642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H="1">
              <a:off x="2221720" y="2204864"/>
              <a:ext cx="1" cy="1440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581760" y="1772816"/>
              <a:ext cx="303" cy="5760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202853" y="1772816"/>
              <a:ext cx="0" cy="1431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699593" y="2950891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389038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879812" y="2879329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979712" y="293012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677070" y="2788070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754461" y="2474915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915816" y="2780928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3218458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635896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3218458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3218458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383868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437874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923928" y="2040528"/>
              <a:ext cx="58949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341366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4211960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635896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18458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3218458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383868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437874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923927" y="2617661"/>
              <a:ext cx="539881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341366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4211960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635896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3218458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3218458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383868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437874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H="1">
              <a:off x="4211960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2017813" y="24971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698797" y="2308371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95612" y="6021288"/>
            <a:ext cx="633682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en-US" altLang="zh-CN" sz="2000" b="1" dirty="0">
                <a:latin typeface="宋体" pitchFamily="2" charset="-122"/>
              </a:rPr>
              <a:t>MUX1</a:t>
            </a:r>
            <a:r>
              <a:rPr lang="en-US" altLang="zh-CN" sz="2000" b="1" baseline="-18000" dirty="0">
                <a:latin typeface="宋体" pitchFamily="2" charset="-122"/>
              </a:rPr>
              <a:t>sel</a:t>
            </a:r>
            <a:r>
              <a:rPr lang="en-US" altLang="zh-CN" sz="2000" b="1" dirty="0">
                <a:latin typeface="宋体" pitchFamily="2" charset="-122"/>
              </a:rPr>
              <a:t>=1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MUX2</a:t>
            </a:r>
            <a:r>
              <a:rPr lang="en-US" altLang="zh-CN" sz="2000" b="1" baseline="-18000" dirty="0">
                <a:latin typeface="宋体" pitchFamily="2" charset="-122"/>
              </a:rPr>
              <a:t>sel</a:t>
            </a:r>
            <a:r>
              <a:rPr lang="en-US" altLang="zh-CN" sz="2000" b="1" dirty="0">
                <a:latin typeface="宋体" pitchFamily="2" charset="-122"/>
              </a:rPr>
              <a:t>=1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MUX3</a:t>
            </a:r>
            <a:r>
              <a:rPr lang="en-US" altLang="zh-CN" sz="2000" b="1" baseline="-18000" dirty="0">
                <a:latin typeface="宋体" pitchFamily="2" charset="-122"/>
              </a:rPr>
              <a:t>sel</a:t>
            </a:r>
            <a:r>
              <a:rPr lang="en-US" altLang="zh-CN" sz="2000" b="1" dirty="0">
                <a:latin typeface="宋体" pitchFamily="2" charset="-122"/>
              </a:rPr>
              <a:t>=0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baseline="-18000" dirty="0" err="1">
                <a:latin typeface="宋体" pitchFamily="2" charset="-122"/>
                <a:sym typeface="Symbol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GR</a:t>
            </a:r>
            <a:r>
              <a:rPr lang="en-US" altLang="zh-CN" sz="2000" b="1" baseline="-18000" dirty="0" err="1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48064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4006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k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5948536" y="2711739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940152" y="249289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948264" y="2780928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264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9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555776" y="3645024"/>
            <a:ext cx="6552582" cy="18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Rb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Z</a:t>
            </a:r>
            <a:r>
              <a:rPr lang="en-US" altLang="zh-CN" b="1" baseline="-18000" dirty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sz="2200" b="1" dirty="0">
                <a:latin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(Y) 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latin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 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ALUA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ALUB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=j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=k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171000" y="4653136"/>
            <a:ext cx="6145416" cy="37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000" b="1" dirty="0">
                <a:latin typeface="宋体" pitchFamily="2" charset="-122"/>
              </a:rPr>
              <a:t>①</a:t>
            </a:r>
            <a:r>
              <a:rPr lang="en-US" altLang="zh-CN" sz="2000" b="1" dirty="0" err="1">
                <a:latin typeface="宋体" pitchFamily="2" charset="-122"/>
              </a:rPr>
              <a:t>Ra</a:t>
            </a:r>
            <a:r>
              <a:rPr lang="en-US" altLang="zh-CN" sz="2000" b="1" baseline="-18000" dirty="0" err="1"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18000" dirty="0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 ②</a:t>
            </a:r>
            <a:r>
              <a:rPr lang="en-US" altLang="zh-CN" sz="2000" b="1" dirty="0" err="1">
                <a:latin typeface="宋体" pitchFamily="2" charset="-122"/>
              </a:rPr>
              <a:t>Rb</a:t>
            </a:r>
            <a:r>
              <a:rPr lang="en-US" altLang="zh-CN" sz="2000" b="1" baseline="-18000" dirty="0" err="1"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baseline="-18000" dirty="0" err="1">
                <a:latin typeface="宋体" pitchFamily="2" charset="-122"/>
                <a:sym typeface="Symbol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Z</a:t>
            </a:r>
            <a:r>
              <a:rPr lang="en-US" altLang="zh-CN" sz="2000" b="1" baseline="-18000" dirty="0" err="1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 ③</a:t>
            </a:r>
            <a:r>
              <a:rPr lang="en-US" altLang="zh-CN" sz="2000" b="1" dirty="0" err="1">
                <a:latin typeface="宋体" pitchFamily="2" charset="-122"/>
              </a:rPr>
              <a:t>Z</a:t>
            </a:r>
            <a:r>
              <a:rPr lang="en-US" altLang="zh-CN" sz="2000" b="1" baseline="-18000" dirty="0" err="1"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Rc</a:t>
            </a:r>
            <a:r>
              <a:rPr lang="en-US" altLang="zh-CN" sz="2000" b="1" baseline="-18000" dirty="0" err="1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1691680" y="4176082"/>
            <a:ext cx="591257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 err="1">
                <a:latin typeface="宋体" pitchFamily="2" charset="-122"/>
              </a:rPr>
              <a:t>Rc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(Ra)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Rb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序列是什么？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683766" y="5517232"/>
            <a:ext cx="699269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>
                <a:latin typeface="宋体" pitchFamily="2" charset="-122"/>
              </a:rPr>
              <a:t>P21</a:t>
            </a:r>
            <a:r>
              <a:rPr lang="zh-CN" altLang="en-US" sz="2000" b="1" dirty="0">
                <a:latin typeface="宋体" pitchFamily="2" charset="-122"/>
              </a:rPr>
              <a:t>的数据通路，实现思考①的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是什么？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、指令执行过程的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组织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>
                <a:latin typeface="宋体" pitchFamily="2" charset="-122"/>
              </a:rPr>
              <a:t>ISA</a:t>
            </a:r>
            <a:r>
              <a:rPr lang="zh-CN" altLang="en-US" sz="2000" b="1" dirty="0">
                <a:latin typeface="宋体" pitchFamily="2" charset="-122"/>
              </a:rPr>
              <a:t>，形成</a:t>
            </a:r>
            <a:r>
              <a:rPr lang="en-US" altLang="zh-CN" sz="2000" b="1" dirty="0" err="1">
                <a:latin typeface="宋体" pitchFamily="2" charset="-122"/>
              </a:rPr>
              <a:t>DathPath</a:t>
            </a:r>
            <a:r>
              <a:rPr lang="zh-CN" altLang="en-US" sz="2000" b="1" dirty="0">
                <a:latin typeface="宋体" pitchFamily="2" charset="-122"/>
              </a:rPr>
              <a:t>的控制需求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指令执行过程组织的要求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693257"/>
            <a:ext cx="87486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①按指令的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执行过程</a:t>
            </a:r>
            <a:r>
              <a:rPr lang="zh-CN" altLang="en-US" b="1" dirty="0">
                <a:latin typeface="宋体" pitchFamily="2" charset="-122"/>
              </a:rPr>
              <a:t>安排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顺序        </a:t>
            </a:r>
            <a:r>
              <a:rPr lang="zh-CN" altLang="en-US" sz="1800" b="1" dirty="0">
                <a:latin typeface="宋体" pitchFamily="2" charset="-122"/>
              </a:rPr>
              <a:t>←保证正确性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②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可同时执行的</a:t>
            </a:r>
            <a:r>
              <a:rPr lang="en-US" altLang="zh-CN" u="sng" dirty="0" err="1">
                <a:solidFill>
                  <a:srgbClr val="990099"/>
                </a:solidFill>
              </a:rPr>
              <a:t>μ</a:t>
            </a:r>
            <a:r>
              <a:rPr lang="en-US" altLang="zh-CN" b="1" u="sng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安排在同一步骤中    </a:t>
            </a:r>
            <a:r>
              <a:rPr lang="zh-CN" altLang="en-US" sz="1800" b="1" dirty="0">
                <a:latin typeface="宋体" pitchFamily="2" charset="-122"/>
              </a:rPr>
              <a:t>←缩短执行时间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假设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zh-CN" altLang="en-US" sz="2200" b="1" dirty="0">
                <a:latin typeface="宋体" pitchFamily="2" charset="-122"/>
              </a:rPr>
              <a:t>仅实现符号扩展，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有计数功能，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异步控制方式</a:t>
            </a:r>
            <a:endParaRPr lang="en-US" altLang="zh-CN" sz="2200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约定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spc="-50" dirty="0">
                <a:latin typeface="宋体" pitchFamily="2" charset="-122"/>
              </a:rPr>
              <a:t>MUX</a:t>
            </a:r>
            <a:r>
              <a:rPr lang="zh-CN" altLang="en-US" sz="2200" b="1" spc="-50" dirty="0">
                <a:latin typeface="宋体" pitchFamily="2" charset="-122"/>
              </a:rPr>
              <a:t>中</a:t>
            </a:r>
            <a:r>
              <a:rPr lang="zh-CN" altLang="en-US" sz="1400" b="1" spc="-50" dirty="0">
                <a:latin typeface="Times New Roman"/>
                <a:cs typeface="Times New Roman"/>
              </a:rPr>
              <a:t>□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zh-CN" altLang="en-US" sz="1400" b="1" spc="-50" dirty="0">
                <a:latin typeface="宋体" pitchFamily="2" charset="-122"/>
              </a:rPr>
              <a:t>■</a:t>
            </a:r>
            <a:r>
              <a:rPr lang="zh-CN" altLang="en-US" sz="2200" b="1" spc="-50" dirty="0">
                <a:latin typeface="宋体" pitchFamily="2" charset="-122"/>
              </a:rPr>
              <a:t>表示控制信号为最小值</a:t>
            </a:r>
            <a:r>
              <a:rPr lang="en-US" altLang="zh-CN" sz="2000" b="1" spc="-50" dirty="0">
                <a:latin typeface="宋体" pitchFamily="2" charset="-122"/>
              </a:rPr>
              <a:t>(0)</a:t>
            </a:r>
            <a:r>
              <a:rPr lang="zh-CN" altLang="en-US" sz="2200" b="1" spc="-50" dirty="0">
                <a:latin typeface="宋体" pitchFamily="2" charset="-122"/>
              </a:rPr>
              <a:t>、最大值时所选入端</a:t>
            </a: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5931" y="4005064"/>
            <a:ext cx="8676549" cy="2233489"/>
            <a:chOff x="215931" y="3573016"/>
            <a:chExt cx="867654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123728" y="393305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699792" y="429309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699792" y="407707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979713" y="404088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259632" y="429309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11760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827040" y="401793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871428" y="378904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719905" y="357301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230495" y="357301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475657" y="393269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475656" y="407707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484040" y="39330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3059832" y="393305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1316131" y="413357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1259632" y="396906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619672" y="450912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1429048" y="465260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101006" y="451108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907704" y="499793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908687" y="551723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763688" y="565809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1461046" y="551830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763688" y="516590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511472" y="501424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2051720" y="479804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2339752" y="479804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2195736" y="465358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2195736" y="530120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2484751" y="566124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699792" y="560211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746276" y="551723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215931" y="3861048"/>
              <a:ext cx="104370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r>
                <a:rPr lang="en-US" altLang="zh-CN" sz="1600" b="1" baseline="-20000" dirty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>
                  <a:solidFill>
                    <a:srgbClr val="990099"/>
                  </a:solidFill>
                  <a:latin typeface="宋体" pitchFamily="2" charset="-122"/>
                </a:rPr>
                <a:t>3</a:t>
              </a:r>
              <a:r>
                <a:rPr lang="en-US" altLang="zh-CN" sz="1600" b="1" baseline="-20000" dirty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419872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724128" y="394661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995936" y="407751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95936" y="436510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995936" y="450912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3059832" y="407707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059832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3059832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3203848" y="430325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3419872" y="465313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059832" y="486916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3059832" y="472514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3203848" y="466837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3419872" y="501406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995936" y="486960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3059832" y="515808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3419872" y="551633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851920" y="530120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3059832" y="566124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3203848" y="560719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932040" y="522920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932040" y="472514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5004048" y="501406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436096" y="501317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804248" y="522471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6372398" y="566260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716016" y="530120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716016" y="573325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6372200" y="537321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940152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6444208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7020272" y="487022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652120" y="476964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7308304" y="507561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813923" y="40770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13923" y="42294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813923" y="443666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8316416" y="401774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870972" y="529751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5101114" y="501146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6480749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679478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3252041" y="552199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256804" y="458112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3252041" y="378904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995936" y="386104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995936" y="422947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995936" y="458202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995936" y="479715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995936" y="494116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4139953" y="469748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743683" y="378904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1547664" y="357301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4067944" y="364502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3203848" y="357301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788568" y="486439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3707904" y="764704"/>
            <a:ext cx="5328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序列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操作功能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操作实现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5832648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取指令阶段的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指令译码阶段的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259633" y="829101"/>
            <a:ext cx="410445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>
                <a:latin typeface="+mn-ea"/>
              </a:rPr>
              <a:t>MDR←M[(MAR)],PC←(PC)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292080" y="836712"/>
            <a:ext cx="3672408" cy="127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en-US" altLang="zh-CN" sz="2200" b="1" baseline="-18000" dirty="0">
                <a:latin typeface="+mn-ea"/>
              </a:rPr>
              <a:t> 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>
                <a:solidFill>
                  <a:srgbClr val="CC3300"/>
                </a:solidFill>
                <a:latin typeface="+mn-ea"/>
              </a:rPr>
              <a:t>其余无效</a:t>
            </a:r>
            <a:endParaRPr lang="en-US" altLang="zh-CN" sz="1800" b="1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>
                <a:solidFill>
                  <a:srgbClr val="CC3300"/>
                </a:solidFill>
                <a:latin typeface="+mn-ea"/>
              </a:rPr>
              <a:t>其余</a:t>
            </a:r>
            <a:endParaRPr lang="en-US" altLang="zh-CN" sz="1800" b="1" baseline="-18000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en-US" altLang="zh-CN" sz="2200" b="1" baseline="-18000" dirty="0">
                <a:latin typeface="+mn-ea"/>
              </a:rPr>
              <a:t> 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>
                <a:solidFill>
                  <a:srgbClr val="CC3300"/>
                </a:solidFill>
                <a:latin typeface="+mn-ea"/>
              </a:rPr>
              <a:t>后同</a:t>
            </a:r>
            <a:endParaRPr lang="en-US" altLang="zh-CN" sz="2000" b="1" baseline="-18000" dirty="0">
              <a:solidFill>
                <a:srgbClr val="CC3300"/>
              </a:solidFill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55343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间接寻址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259632" y="2924944"/>
            <a:ext cx="4018230" cy="132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MAR←(RS)    </a:t>
            </a:r>
            <a:endParaRPr lang="en-US" altLang="zh-CN" sz="22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>
                <a:latin typeface="+mn-ea"/>
                <a:ea typeface="+mn-ea"/>
              </a:rPr>
              <a:t>RD←(MDR)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4572000" y="2060848"/>
            <a:ext cx="417671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无，</a:t>
            </a:r>
            <a:r>
              <a:rPr lang="zh-CN" altLang="en-US" sz="2200" b="1" u="sng" dirty="0">
                <a:latin typeface="宋体" pitchFamily="2" charset="-122"/>
              </a:rPr>
              <a:t>译码</a:t>
            </a:r>
            <a:r>
              <a:rPr lang="zh-CN" altLang="en-US" sz="2200" b="1" dirty="0">
                <a:latin typeface="宋体" pitchFamily="2" charset="-122"/>
              </a:rPr>
              <a:t>常放在</a:t>
            </a:r>
            <a:r>
              <a:rPr lang="en-US" altLang="zh-CN" sz="2200" b="1" dirty="0">
                <a:latin typeface="宋体" pitchFamily="2" charset="-122"/>
              </a:rPr>
              <a:t>t3</a:t>
            </a:r>
            <a:r>
              <a:rPr lang="zh-CN" altLang="en-US" sz="2200" b="1" dirty="0">
                <a:latin typeface="宋体" pitchFamily="2" charset="-122"/>
              </a:rPr>
              <a:t>步或</a:t>
            </a:r>
            <a:r>
              <a:rPr lang="en-US" altLang="zh-CN" sz="2200" b="1" dirty="0">
                <a:latin typeface="宋体" pitchFamily="2" charset="-122"/>
              </a:rPr>
              <a:t>t4</a:t>
            </a:r>
            <a:r>
              <a:rPr lang="zh-CN" altLang="en-US" sz="2200" b="1" dirty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277864" y="2924944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MDR</a:t>
            </a:r>
            <a:r>
              <a:rPr lang="en-US" altLang="zh-CN" sz="2200" b="1" baseline="-18000" dirty="0" err="1">
                <a:latin typeface="+mn-ea"/>
                <a:ea typeface="+mn-ea"/>
              </a:rPr>
              <a:t>out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GR</a:t>
            </a:r>
            <a:r>
              <a:rPr lang="en-US" altLang="zh-CN" sz="2200" b="1" baseline="-18000" dirty="0" err="1">
                <a:latin typeface="+mn-ea"/>
                <a:ea typeface="+mn-ea"/>
              </a:rPr>
              <a:t>in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en-US" altLang="zh-CN" sz="2200" b="1" baseline="-18000" dirty="0">
              <a:latin typeface="+mn-ea"/>
              <a:ea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22108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>
                <a:latin typeface="宋体" pitchFamily="2" charset="-122"/>
              </a:rPr>
              <a:t>End</a:t>
            </a:r>
            <a:r>
              <a:rPr lang="zh-CN" altLang="en-US" sz="2200" b="1" spc="-150" dirty="0">
                <a:latin typeface="宋体" pitchFamily="2" charset="-122"/>
              </a:rPr>
              <a:t>信号表示指令周期是否结束，用于触发中断请求的检测</a:t>
            </a: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659377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259632" y="5091425"/>
            <a:ext cx="4104456" cy="1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MAR←(RS)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   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MDR←(RD)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   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277862" y="5091425"/>
            <a:ext cx="386613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 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=0</a:t>
            </a:r>
            <a:r>
              <a:rPr lang="zh-CN" altLang="en-US" sz="1800" b="1" dirty="0">
                <a:solidFill>
                  <a:srgbClr val="CC3300"/>
                </a:solidFill>
                <a:latin typeface="+mn-ea"/>
              </a:rPr>
              <a:t>未写</a:t>
            </a:r>
            <a:endParaRPr lang="en-US" altLang="zh-CN" sz="1800" b="1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RD←(RD)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(RS)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259633" y="836712"/>
            <a:ext cx="374441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Y←(RD)      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(RS)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(RD)←(Z)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860032" y="836712"/>
            <a:ext cx="4104456" cy="1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2107535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被加数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被减数应送到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端，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的输出无需控制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996952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相对寻址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ZF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      ZF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时：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259633" y="3789040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(PC)←(Z)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860032" y="3789040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259632" y="5419903"/>
            <a:ext cx="2016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线形标注 2 20"/>
          <p:cNvSpPr/>
          <p:nvPr/>
        </p:nvSpPr>
        <p:spPr bwMode="auto">
          <a:xfrm>
            <a:off x="1259632" y="2564904"/>
            <a:ext cx="7704981" cy="361622"/>
          </a:xfrm>
          <a:prstGeom prst="borderCallout2">
            <a:avLst>
              <a:gd name="adj1" fmla="val -440"/>
              <a:gd name="adj2" fmla="val 41966"/>
              <a:gd name="adj3" fmla="val -18721"/>
              <a:gd name="adj4" fmla="val 41591"/>
              <a:gd name="adj5" fmla="val -268037"/>
              <a:gd name="adj6" fmla="val 4739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常见错误：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Y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GR</a:t>
            </a:r>
            <a:r>
              <a:rPr lang="en-US" altLang="zh-CN" sz="2000" b="1" baseline="-18000" dirty="0" err="1"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Rsel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01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Z</a:t>
            </a:r>
            <a:r>
              <a:rPr lang="en-US" altLang="zh-CN" sz="2000" b="1" baseline="-18000" dirty="0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40424" y="5433754"/>
            <a:ext cx="22958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2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§5.1  CPU</a:t>
            </a:r>
            <a:r>
              <a:rPr lang="zh-CN" altLang="en-US" sz="2800" b="1" dirty="0">
                <a:latin typeface="宋体" pitchFamily="2" charset="-122"/>
              </a:rPr>
              <a:t>的组成与工作流程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785225" cy="433674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tIns="18000"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的功能</a:t>
            </a: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645024"/>
            <a:ext cx="770498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⑴指令控制：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zh-CN" altLang="en-US" b="1" u="sng" dirty="0">
                <a:latin typeface="宋体" pitchFamily="2" charset="-122"/>
              </a:rPr>
              <a:t>执行顺序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按程序顺序循环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⑵操作控制：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指令执行所需的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⑶时间控制：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操作控制信号的</a:t>
            </a:r>
            <a:r>
              <a:rPr lang="zh-CN" altLang="en-US" b="1" u="sng" dirty="0">
                <a:latin typeface="宋体" pitchFamily="2" charset="-122"/>
              </a:rPr>
              <a:t>时序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时长及次序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⑷数据加工：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指令约定的</a:t>
            </a:r>
            <a:r>
              <a:rPr lang="zh-CN" altLang="en-US" b="1" u="sng" dirty="0">
                <a:latin typeface="宋体" pitchFamily="2" charset="-122"/>
              </a:rPr>
              <a:t>数据运算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对存储器、外设的</a:t>
            </a:r>
            <a:r>
              <a:rPr lang="zh-CN" altLang="en-US" b="1" u="sng" dirty="0">
                <a:latin typeface="宋体" pitchFamily="2" charset="-122"/>
              </a:rPr>
              <a:t>访问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⑹异常及中断处理：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异常及中断的</a:t>
            </a:r>
            <a:r>
              <a:rPr lang="zh-CN" altLang="en-US" b="1" u="sng" dirty="0">
                <a:latin typeface="宋体" pitchFamily="2" charset="-122"/>
              </a:rPr>
              <a:t>检测及处理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990427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外设</a:t>
              </a: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565103"/>
            <a:ext cx="717550" cy="1027113"/>
            <a:chOff x="1883" y="1751"/>
            <a:chExt cx="452" cy="647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6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421086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含分析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847999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844824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、时序</a:t>
            </a: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9617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的功能、组成、工作流程，指令的执行过程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操作需求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96336" y="6021288"/>
            <a:ext cx="1080244" cy="324036"/>
            <a:chOff x="7884368" y="6021288"/>
            <a:chExt cx="1080244" cy="324036"/>
          </a:xfrm>
        </p:grpSpPr>
        <p:sp>
          <p:nvSpPr>
            <p:cNvPr id="62" name="右大括号 61"/>
            <p:cNvSpPr/>
            <p:nvPr/>
          </p:nvSpPr>
          <p:spPr bwMode="auto">
            <a:xfrm>
              <a:off x="7884368" y="6021288"/>
              <a:ext cx="64341" cy="324036"/>
            </a:xfrm>
            <a:prstGeom prst="rightBrace">
              <a:avLst>
                <a:gd name="adj1" fmla="val 2520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137"/>
            <p:cNvSpPr txBox="1">
              <a:spLocks noChangeArrowheads="1"/>
            </p:cNvSpPr>
            <p:nvPr/>
          </p:nvSpPr>
          <p:spPr bwMode="auto">
            <a:xfrm>
              <a:off x="7975571" y="6021983"/>
              <a:ext cx="989041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IO</a:t>
              </a:r>
              <a:r>
                <a:rPr lang="zh-CN" altLang="en-US" sz="1800" b="1" dirty="0">
                  <a:latin typeface="宋体" pitchFamily="2" charset="-122"/>
                </a:rPr>
                <a:t>等需求</a:t>
              </a:r>
            </a:p>
          </p:txBody>
        </p:sp>
      </p:grpSp>
      <p:sp>
        <p:nvSpPr>
          <p:cNvPr id="65" name="Text Box 526"/>
          <p:cNvSpPr txBox="1">
            <a:spLocks noChangeArrowheads="1"/>
          </p:cNvSpPr>
          <p:nvPr/>
        </p:nvSpPr>
        <p:spPr bwMode="auto">
          <a:xfrm>
            <a:off x="2915816" y="1412776"/>
            <a:ext cx="6048796" cy="313350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tIns="18000" bIns="18000">
            <a:spAutoFit/>
          </a:bodyPr>
          <a:lstStyle/>
          <a:p>
            <a:pPr marL="1611313" indent="-1611313" algn="l"/>
            <a:r>
              <a:rPr lang="zh-CN" altLang="en-US" sz="1800" b="1" dirty="0">
                <a:latin typeface="+mn-ea"/>
                <a:ea typeface="+mn-ea"/>
              </a:rPr>
              <a:t>应用需求：</a:t>
            </a:r>
            <a:r>
              <a:rPr lang="zh-CN" altLang="en-US" sz="1800" b="1" u="sng" dirty="0">
                <a:latin typeface="+mn-ea"/>
                <a:ea typeface="+mn-ea"/>
              </a:rPr>
              <a:t>实现</a:t>
            </a:r>
            <a:r>
              <a:rPr lang="zh-CN" altLang="en-US" sz="1800" b="1" dirty="0">
                <a:latin typeface="+mn-ea"/>
                <a:ea typeface="+mn-ea"/>
              </a:rPr>
              <a:t>计算机的</a:t>
            </a:r>
            <a:r>
              <a:rPr lang="zh-CN" altLang="en-US" sz="1800" b="1" u="sng" dirty="0">
                <a:latin typeface="+mn-ea"/>
                <a:ea typeface="+mn-ea"/>
              </a:rPr>
              <a:t>工作方式</a:t>
            </a:r>
            <a:r>
              <a:rPr lang="zh-CN" altLang="en-US" sz="1800" b="1" dirty="0">
                <a:latin typeface="+mn-ea"/>
                <a:ea typeface="+mn-ea"/>
              </a:rPr>
              <a:t>、指令系统的</a:t>
            </a:r>
            <a:r>
              <a:rPr lang="zh-CN" altLang="en-US" sz="1800" b="1" u="sng" dirty="0">
                <a:latin typeface="+mn-ea"/>
                <a:ea typeface="+mn-ea"/>
              </a:rPr>
              <a:t>指令功能</a:t>
            </a:r>
            <a:endParaRPr lang="en-US" altLang="zh-CN" sz="1800" b="1" u="sng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80312" y="4070588"/>
            <a:ext cx="1151287" cy="870580"/>
            <a:chOff x="7524328" y="4070588"/>
            <a:chExt cx="1151287" cy="870580"/>
          </a:xfrm>
        </p:grpSpPr>
        <p:sp>
          <p:nvSpPr>
            <p:cNvPr id="66" name="右大括号 65"/>
            <p:cNvSpPr/>
            <p:nvPr/>
          </p:nvSpPr>
          <p:spPr bwMode="auto">
            <a:xfrm>
              <a:off x="7524328" y="4070588"/>
              <a:ext cx="63375" cy="870580"/>
            </a:xfrm>
            <a:prstGeom prst="rightBrace">
              <a:avLst>
                <a:gd name="adj1" fmla="val 20989"/>
                <a:gd name="adj2" fmla="val 50000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Text Box 137"/>
            <p:cNvSpPr txBox="1">
              <a:spLocks noChangeArrowheads="1"/>
            </p:cNvSpPr>
            <p:nvPr/>
          </p:nvSpPr>
          <p:spPr bwMode="auto">
            <a:xfrm>
              <a:off x="7668344" y="4365104"/>
              <a:ext cx="1007271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实现需求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97302" y="3783251"/>
            <a:ext cx="1474690" cy="329825"/>
            <a:chOff x="7669310" y="3783251"/>
            <a:chExt cx="1474690" cy="329825"/>
          </a:xfrm>
        </p:grpSpPr>
        <p:sp>
          <p:nvSpPr>
            <p:cNvPr id="68" name="右大括号 67"/>
            <p:cNvSpPr/>
            <p:nvPr/>
          </p:nvSpPr>
          <p:spPr bwMode="auto">
            <a:xfrm>
              <a:off x="7669310" y="3789040"/>
              <a:ext cx="63375" cy="324036"/>
            </a:xfrm>
            <a:prstGeom prst="rightBrace">
              <a:avLst>
                <a:gd name="adj1" fmla="val 18880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137"/>
            <p:cNvSpPr txBox="1">
              <a:spLocks noChangeArrowheads="1"/>
            </p:cNvSpPr>
            <p:nvPr/>
          </p:nvSpPr>
          <p:spPr bwMode="auto">
            <a:xfrm>
              <a:off x="7741317" y="3783251"/>
              <a:ext cx="140268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spc="-100" dirty="0">
                  <a:latin typeface="宋体" pitchFamily="2" charset="-122"/>
                </a:rPr>
                <a:t>工作方式需求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96336" y="5229200"/>
            <a:ext cx="1475656" cy="648072"/>
            <a:chOff x="7668344" y="5229200"/>
            <a:chExt cx="1475656" cy="648072"/>
          </a:xfrm>
        </p:grpSpPr>
        <p:sp>
          <p:nvSpPr>
            <p:cNvPr id="70" name="右大括号 69"/>
            <p:cNvSpPr/>
            <p:nvPr/>
          </p:nvSpPr>
          <p:spPr bwMode="auto">
            <a:xfrm>
              <a:off x="7668344" y="5229200"/>
              <a:ext cx="64341" cy="648072"/>
            </a:xfrm>
            <a:prstGeom prst="rightBrace">
              <a:avLst>
                <a:gd name="adj1" fmla="val 209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137"/>
            <p:cNvSpPr txBox="1">
              <a:spLocks noChangeArrowheads="1"/>
            </p:cNvSpPr>
            <p:nvPr/>
          </p:nvSpPr>
          <p:spPr bwMode="auto">
            <a:xfrm>
              <a:off x="7748707" y="5409567"/>
              <a:ext cx="139529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ISA</a:t>
              </a:r>
              <a:r>
                <a:rPr lang="zh-CN" altLang="en-US" sz="1800" b="1" dirty="0">
                  <a:latin typeface="宋体" pitchFamily="2" charset="-122"/>
                </a:rPr>
                <a:t>需求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16460" y="2779861"/>
            <a:ext cx="3238504" cy="650429"/>
            <a:chOff x="4716460" y="2779861"/>
            <a:chExt cx="3238504" cy="65042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4716460" y="2997349"/>
              <a:ext cx="10080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5292722" y="278144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6084884" y="3284686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5292722" y="2925911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6084884" y="2925911"/>
              <a:ext cx="0" cy="714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5867397" y="2997349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5292722" y="3284686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5292722" y="3429149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7380283" y="2779861"/>
              <a:ext cx="0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6084884" y="3429149"/>
              <a:ext cx="12953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6733629" y="2996952"/>
              <a:ext cx="122133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lt"/>
                  <a:ea typeface="+mn-ea"/>
                  <a:cs typeface="Arial Unicode MS" panose="020B0604020202020204" pitchFamily="34" charset="-122"/>
                </a:rPr>
                <a:t>对</a:t>
              </a:r>
              <a:r>
                <a:rPr lang="en-US" altLang="zh-CN" sz="1800" b="1" dirty="0">
                  <a:latin typeface="+mn-ea"/>
                  <a:ea typeface="+mn-ea"/>
                  <a:cs typeface="Arial Unicode MS" panose="020B0604020202020204" pitchFamily="34" charset="-122"/>
                </a:rPr>
                <a:t>(</a:t>
              </a:r>
              <a:r>
                <a:rPr lang="en-US" altLang="zh-CN" sz="1800" dirty="0">
                  <a:latin typeface="+mn-lt"/>
                  <a:ea typeface="+mn-ea"/>
                  <a:cs typeface="Arial Unicode MS" panose="020B0604020202020204" pitchFamily="34" charset="-122"/>
                </a:rPr>
                <a:t>IR</a:t>
              </a:r>
              <a:r>
                <a:rPr lang="en-US" altLang="zh-CN" sz="1800" b="1" dirty="0">
                  <a:latin typeface="+mn-ea"/>
                  <a:ea typeface="+mn-ea"/>
                  <a:cs typeface="Arial Unicode MS" panose="020B0604020202020204" pitchFamily="34" charset="-122"/>
                </a:rPr>
                <a:t>)</a:t>
              </a:r>
              <a:r>
                <a:rPr lang="zh-CN" altLang="en-US" sz="1800" b="1" dirty="0">
                  <a:latin typeface="+mn-lt"/>
                  <a:ea typeface="+mn-ea"/>
                  <a:cs typeface="Arial Unicode MS" panose="020B0604020202020204" pitchFamily="34" charset="-122"/>
                </a:rPr>
                <a:t>计算</a:t>
              </a:r>
              <a:endParaRPr lang="en-US" altLang="zh-CN" sz="1800" b="1" dirty="0">
                <a:latin typeface="+mn-lt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3" name="Line 133"/>
            <p:cNvSpPr>
              <a:spLocks noChangeShapeType="1"/>
            </p:cNvSpPr>
            <p:nvPr/>
          </p:nvSpPr>
          <p:spPr bwMode="auto">
            <a:xfrm flipH="1">
              <a:off x="7380311" y="3283768"/>
              <a:ext cx="0" cy="1465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5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5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5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5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5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833" grpId="0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37700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RD←Imme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双字长指令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259632" y="807686"/>
            <a:ext cx="414465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>
                <a:latin typeface="+mn-ea"/>
              </a:rPr>
              <a:t>MDR←M[(MAR)],PC←(PC)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RD←(MDR)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436096" y="815297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2987823" y="2033192"/>
            <a:ext cx="5976789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31825" indent="-631825"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取指时仅取指令</a:t>
            </a:r>
            <a:r>
              <a:rPr lang="zh-CN" altLang="en-US" sz="2200" b="1" u="sng" dirty="0">
                <a:latin typeface="宋体" pitchFamily="2" charset="-122"/>
              </a:rPr>
              <a:t>首个字</a:t>
            </a:r>
            <a:r>
              <a:rPr lang="zh-CN" altLang="en-US" sz="2200" b="1" dirty="0">
                <a:latin typeface="宋体" pitchFamily="2" charset="-122"/>
              </a:rPr>
              <a:t>，执行时取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其余字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r>
              <a:rPr lang="zh-CN" altLang="en-US" sz="2200" b="1" u="sng" dirty="0">
                <a:latin typeface="宋体" pitchFamily="2" charset="-122"/>
              </a:rPr>
              <a:t>每取一个字</a:t>
            </a:r>
            <a:r>
              <a:rPr lang="zh-CN" altLang="en-US" sz="2200" b="1" dirty="0">
                <a:latin typeface="宋体" pitchFamily="2" charset="-122"/>
              </a:rPr>
              <a:t>，应及时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修改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PC</a:t>
            </a:r>
            <a:endParaRPr lang="zh-CN" altLang="en-US" sz="2200" b="1" spc="-150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*专用结构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假设：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种功能，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zh-CN" altLang="en-US" sz="2200" b="1" dirty="0">
                <a:latin typeface="宋体" pitchFamily="2" charset="-122"/>
              </a:rPr>
              <a:t>仅实现符号扩展，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有计数功能</a:t>
            </a: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407707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29212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grpSp>
        <p:nvGrpSpPr>
          <p:cNvPr id="101" name="组合 100"/>
          <p:cNvGrpSpPr/>
          <p:nvPr/>
        </p:nvGrpSpPr>
        <p:grpSpPr>
          <a:xfrm>
            <a:off x="1043608" y="2152507"/>
            <a:ext cx="1732093" cy="744781"/>
            <a:chOff x="6800347" y="3980363"/>
            <a:chExt cx="1732093" cy="744781"/>
          </a:xfrm>
        </p:grpSpPr>
        <p:sp>
          <p:nvSpPr>
            <p:cNvPr id="102" name="Text Box 187"/>
            <p:cNvSpPr txBox="1">
              <a:spLocks noChangeArrowheads="1"/>
            </p:cNvSpPr>
            <p:nvPr/>
          </p:nvSpPr>
          <p:spPr bwMode="auto">
            <a:xfrm>
              <a:off x="8244408" y="4155353"/>
              <a:ext cx="288032" cy="52164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06" name="Line 191"/>
            <p:cNvSpPr>
              <a:spLocks noChangeShapeType="1"/>
            </p:cNvSpPr>
            <p:nvPr/>
          </p:nvSpPr>
          <p:spPr bwMode="auto">
            <a:xfrm flipH="1" flipV="1">
              <a:off x="7524328" y="4191639"/>
              <a:ext cx="720080" cy="20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86"/>
            <p:cNvSpPr txBox="1">
              <a:spLocks noChangeArrowheads="1"/>
            </p:cNvSpPr>
            <p:nvPr/>
          </p:nvSpPr>
          <p:spPr bwMode="auto">
            <a:xfrm>
              <a:off x="6804248" y="4460971"/>
              <a:ext cx="723981" cy="216024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86"/>
            <p:cNvSpPr txBox="1">
              <a:spLocks noChangeArrowheads="1"/>
            </p:cNvSpPr>
            <p:nvPr/>
          </p:nvSpPr>
          <p:spPr bwMode="auto">
            <a:xfrm>
              <a:off x="6800347" y="4028923"/>
              <a:ext cx="723981" cy="43204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 RD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Imme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9" name="Line 188"/>
            <p:cNvSpPr>
              <a:spLocks noChangeShapeType="1"/>
            </p:cNvSpPr>
            <p:nvPr/>
          </p:nvSpPr>
          <p:spPr bwMode="auto">
            <a:xfrm>
              <a:off x="6804247" y="3980363"/>
              <a:ext cx="1" cy="7447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92"/>
            <p:cNvSpPr>
              <a:spLocks noChangeShapeType="1"/>
            </p:cNvSpPr>
            <p:nvPr/>
          </p:nvSpPr>
          <p:spPr bwMode="auto">
            <a:xfrm>
              <a:off x="6804249" y="4028923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88"/>
            <p:cNvSpPr>
              <a:spLocks noChangeShapeType="1"/>
            </p:cNvSpPr>
            <p:nvPr/>
          </p:nvSpPr>
          <p:spPr bwMode="auto">
            <a:xfrm>
              <a:off x="7524328" y="3980363"/>
              <a:ext cx="0" cy="7447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92"/>
            <p:cNvSpPr>
              <a:spLocks noChangeShapeType="1"/>
            </p:cNvSpPr>
            <p:nvPr/>
          </p:nvSpPr>
          <p:spPr bwMode="auto">
            <a:xfrm>
              <a:off x="6804248" y="4244947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92"/>
            <p:cNvSpPr>
              <a:spLocks noChangeShapeType="1"/>
            </p:cNvSpPr>
            <p:nvPr/>
          </p:nvSpPr>
          <p:spPr bwMode="auto">
            <a:xfrm>
              <a:off x="6804248" y="4460971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92"/>
            <p:cNvSpPr>
              <a:spLocks noChangeShapeType="1"/>
            </p:cNvSpPr>
            <p:nvPr/>
          </p:nvSpPr>
          <p:spPr bwMode="auto">
            <a:xfrm>
              <a:off x="6804248" y="4676995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87"/>
            <p:cNvSpPr txBox="1">
              <a:spLocks noChangeArrowheads="1"/>
            </p:cNvSpPr>
            <p:nvPr/>
          </p:nvSpPr>
          <p:spPr bwMode="auto">
            <a:xfrm>
              <a:off x="7554234" y="3981695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取指前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6" name="Line 191"/>
            <p:cNvSpPr>
              <a:spLocks noChangeShapeType="1"/>
            </p:cNvSpPr>
            <p:nvPr/>
          </p:nvSpPr>
          <p:spPr bwMode="auto">
            <a:xfrm flipH="1" flipV="1">
              <a:off x="7524327" y="4388963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87"/>
            <p:cNvSpPr txBox="1">
              <a:spLocks noChangeArrowheads="1"/>
            </p:cNvSpPr>
            <p:nvPr/>
          </p:nvSpPr>
          <p:spPr bwMode="auto">
            <a:xfrm>
              <a:off x="7554234" y="4197719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取指后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8" name="Line 191"/>
            <p:cNvSpPr>
              <a:spLocks noChangeShapeType="1"/>
            </p:cNvSpPr>
            <p:nvPr/>
          </p:nvSpPr>
          <p:spPr bwMode="auto">
            <a:xfrm flipH="1" flipV="1">
              <a:off x="7524328" y="4624919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87"/>
            <p:cNvSpPr txBox="1">
              <a:spLocks noChangeArrowheads="1"/>
            </p:cNvSpPr>
            <p:nvPr/>
          </p:nvSpPr>
          <p:spPr bwMode="auto">
            <a:xfrm>
              <a:off x="7554235" y="4408303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solidFill>
                    <a:schemeClr val="accent2"/>
                  </a:solidFill>
                  <a:latin typeface="宋体" pitchFamily="2" charset="-122"/>
                </a:rPr>
                <a:t>执行后</a:t>
              </a:r>
              <a:endParaRPr lang="en-US" altLang="zh-CN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348127"/>
            <a:ext cx="8784976" cy="4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取指令阶段的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259633" y="778805"/>
            <a:ext cx="41044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>
                <a:latin typeface="+mn-ea"/>
              </a:rPr>
              <a:t>MDR←M[(MAR)],PC←(PC)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292080" y="786416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200431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259632" y="2436359"/>
            <a:ext cx="4104456" cy="8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MAR←(RS)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MDR←(RD)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277862" y="2436359"/>
            <a:ext cx="3758633" cy="8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27513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RD←(RD)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(RS)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259633" y="3707182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RD←</a:t>
            </a:r>
            <a:r>
              <a:rPr lang="en-US" altLang="zh-CN" sz="2200" b="1" dirty="0">
                <a:latin typeface="宋体" pitchFamily="2" charset="-122"/>
              </a:rPr>
              <a:t>(RD)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(RS)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590907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影响指令执行过程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序列的因素：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数据通路结构、指令类型及寻址方式、上条指令状态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*指令执行过程组织的结果：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827461" y="5949280"/>
            <a:ext cx="4896667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P236— 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6(1)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(4)</a:t>
            </a:r>
          </a:p>
        </p:txBody>
      </p:sp>
      <p:sp>
        <p:nvSpPr>
          <p:cNvPr id="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5229474" y="3729888"/>
            <a:ext cx="380702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28650" indent="-628650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err="1">
                <a:latin typeface="+mn-ea"/>
              </a:rPr>
              <a:t>ALUA</a:t>
            </a:r>
            <a:r>
              <a:rPr lang="en-US" altLang="zh-CN" sz="2200" b="1" spc="-100" baseline="-18000" dirty="0" err="1">
                <a:latin typeface="+mn-ea"/>
              </a:rPr>
              <a:t>sel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1</a:t>
            </a:r>
            <a:r>
              <a:rPr lang="zh-CN" altLang="en-US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ALUB</a:t>
            </a:r>
            <a:r>
              <a:rPr lang="en-US" altLang="zh-CN" sz="2200" b="1" spc="-100" baseline="-18000" dirty="0" err="1">
                <a:latin typeface="+mn-ea"/>
              </a:rPr>
              <a:t>sel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>
                <a:latin typeface="+mn-ea"/>
              </a:rPr>
              <a:t>、</a:t>
            </a:r>
            <a:endParaRPr lang="en-US" altLang="zh-CN" sz="2200" b="1" spc="-100" dirty="0">
              <a:latin typeface="+mn-ea"/>
            </a:endParaRPr>
          </a:p>
          <a:p>
            <a:pPr marL="628650" indent="-628650" algn="l">
              <a:lnSpc>
                <a:spcPct val="125000"/>
              </a:lnSpc>
            </a:pPr>
            <a:r>
              <a:rPr lang="en-US" altLang="zh-CN" sz="2200" b="1" spc="-100" dirty="0">
                <a:latin typeface="+mn-ea"/>
              </a:rPr>
              <a:t>  op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GR</a:t>
            </a:r>
            <a:r>
              <a:rPr lang="en-US" altLang="zh-CN" sz="2200" b="1" spc="-100" baseline="-18000" dirty="0" err="1">
                <a:latin typeface="+mn-ea"/>
              </a:rPr>
              <a:t>sel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en-US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GR</a:t>
            </a:r>
            <a:r>
              <a:rPr lang="en-US" altLang="zh-CN" sz="2200" b="1" spc="-100" baseline="-18000" dirty="0" err="1">
                <a:latin typeface="+mn-ea"/>
              </a:rPr>
              <a:t>in</a:t>
            </a:r>
            <a:r>
              <a:rPr lang="en-US" altLang="zh-CN" sz="2200" b="1" spc="-100" dirty="0">
                <a:latin typeface="+mn-ea"/>
              </a:rPr>
              <a:t>, End</a:t>
            </a:r>
            <a:endParaRPr lang="en-US" altLang="zh-CN" sz="2200" b="1" spc="-100" baseline="-18000" dirty="0">
              <a:latin typeface="+mn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211960" y="5433754"/>
            <a:ext cx="49320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ISA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实现的状态转换图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汇总所有</a:t>
            </a:r>
            <a:r>
              <a:rPr lang="en-US" altLang="zh-CN" sz="1600" dirty="0" err="1"/>
              <a:t>μ</a:t>
            </a:r>
            <a:r>
              <a:rPr lang="en-US" altLang="zh-CN" sz="1600" b="1" dirty="0" err="1">
                <a:latin typeface="宋体" pitchFamily="2" charset="-122"/>
              </a:rPr>
              <a:t>OPCmd</a:t>
            </a:r>
            <a:r>
              <a:rPr lang="zh-CN" altLang="en-US" sz="1600" b="1" dirty="0">
                <a:latin typeface="宋体" pitchFamily="2" charset="-122"/>
              </a:rPr>
              <a:t>序列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线形标注 2 24"/>
          <p:cNvSpPr/>
          <p:nvPr/>
        </p:nvSpPr>
        <p:spPr bwMode="auto">
          <a:xfrm>
            <a:off x="6660232" y="6003320"/>
            <a:ext cx="1656184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-30998"/>
              <a:gd name="adj6" fmla="val -269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的功能需求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22" grpId="0" animBg="1"/>
      <p:bldP spid="19" grpId="0"/>
      <p:bldP spid="20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7344816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en-US" altLang="zh-CN" b="1" baseline="-25000" dirty="0">
                <a:latin typeface="+mn-ea"/>
                <a:ea typeface="+mn-ea"/>
              </a:rPr>
              <a:t>C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max{</a:t>
            </a: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zh-CN" altLang="en-US" b="1" baseline="-18000" dirty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数据通路部件需求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数据通路结构需求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>
                <a:latin typeface="+mn-ea"/>
              </a:rPr>
              <a:t>T</a:t>
            </a:r>
            <a:r>
              <a:rPr lang="en-US" altLang="zh-CN" b="1" baseline="-25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 err="1">
                <a:latin typeface="+mn-ea"/>
              </a:rPr>
              <a:t>T</a:t>
            </a:r>
            <a:r>
              <a:rPr lang="en-US" altLang="zh-CN" baseline="-18000" dirty="0" err="1">
                <a:latin typeface="+mn-lt"/>
              </a:rPr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j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i="1" dirty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数据通路部件需求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数据通路结构需求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79912" y="2492896"/>
            <a:ext cx="51845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>
                <a:latin typeface="+mn-ea"/>
                <a:ea typeface="+mn-ea"/>
              </a:rPr>
              <a:t>部件</a:t>
            </a:r>
            <a:r>
              <a:rPr lang="zh-CN" altLang="zh-CN" b="1" u="sng" dirty="0">
                <a:solidFill>
                  <a:srgbClr val="990099"/>
                </a:solidFill>
                <a:latin typeface="+mn-ea"/>
                <a:ea typeface="+mn-ea"/>
              </a:rPr>
              <a:t>不能复用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→需要时</a:t>
            </a:r>
            <a:r>
              <a:rPr lang="zh-CN" altLang="zh-CN" sz="2000" b="1" u="sng" dirty="0">
                <a:latin typeface="+mn-ea"/>
                <a:ea typeface="+mn-ea"/>
              </a:rPr>
              <a:t>重复</a:t>
            </a:r>
            <a:r>
              <a:rPr lang="zh-CN" altLang="en-US" sz="2000" b="1" u="sng" dirty="0">
                <a:latin typeface="+mn-ea"/>
                <a:ea typeface="+mn-ea"/>
              </a:rPr>
              <a:t>设</a:t>
            </a:r>
            <a:r>
              <a:rPr lang="zh-CN" altLang="zh-CN" sz="2000" b="1" u="sng" dirty="0">
                <a:latin typeface="+mn-ea"/>
                <a:ea typeface="+mn-ea"/>
              </a:rPr>
              <a:t>置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        </a:t>
            </a:r>
            <a:r>
              <a:rPr lang="zh-CN" altLang="en-US" sz="1800" dirty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←操作控制信号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同一</a:t>
            </a:r>
            <a:r>
              <a:rPr lang="en-US" altLang="zh-CN" sz="1800" b="1" dirty="0" err="1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专用结构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79788" y="4189874"/>
            <a:ext cx="518482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>
                <a:latin typeface="+mn-ea"/>
                <a:ea typeface="+mn-ea"/>
              </a:rPr>
              <a:t>部件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u="sng" dirty="0">
                <a:solidFill>
                  <a:srgbClr val="990099"/>
                </a:solidFill>
                <a:latin typeface="+mn-ea"/>
                <a:ea typeface="+mn-ea"/>
              </a:rPr>
              <a:t>复用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→需要时</a:t>
            </a:r>
            <a:r>
              <a:rPr lang="zh-CN" altLang="en-US" sz="2000" b="1" u="sng" dirty="0">
                <a:latin typeface="+mn-ea"/>
                <a:ea typeface="+mn-ea"/>
              </a:rPr>
              <a:t>暂存结果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        </a:t>
            </a:r>
            <a:r>
              <a:rPr lang="zh-CN" altLang="en-US" sz="1800" dirty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←操作控制信号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1800" b="1" dirty="0" err="1">
                <a:latin typeface="+mn-ea"/>
                <a:cs typeface="Arial Unicode MS" panose="020B0604020202020204" pitchFamily="34" charset="-122"/>
              </a:rPr>
              <a:t>Clk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专用</a:t>
            </a:r>
            <a:r>
              <a:rPr lang="zh-CN" altLang="zh-CN" b="1" dirty="0">
                <a:latin typeface="+mn-ea"/>
              </a:rPr>
              <a:t>结构</a:t>
            </a:r>
            <a:r>
              <a:rPr lang="zh-CN" altLang="en-US" b="1" dirty="0">
                <a:latin typeface="+mn-ea"/>
              </a:rPr>
              <a:t>或总线结构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00393" y="4509120"/>
            <a:ext cx="720079" cy="720080"/>
            <a:chOff x="6228185" y="3265097"/>
            <a:chExt cx="720079" cy="72008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6228185" y="3985175"/>
              <a:ext cx="720079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rot="16200000" flipH="1">
              <a:off x="6336196" y="3373109"/>
              <a:ext cx="720080" cy="504056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948264" y="2780928"/>
            <a:ext cx="1944216" cy="720080"/>
            <a:chOff x="5112060" y="4005065"/>
            <a:chExt cx="1944216" cy="720080"/>
          </a:xfrm>
        </p:grpSpPr>
        <p:cxnSp>
          <p:nvCxnSpPr>
            <p:cNvPr id="20" name="直接箭头连接符 13"/>
            <p:cNvCxnSpPr/>
            <p:nvPr/>
          </p:nvCxnSpPr>
          <p:spPr bwMode="auto">
            <a:xfrm flipH="1">
              <a:off x="5112060" y="4725145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16200000" flipH="1">
              <a:off x="6409881" y="4078750"/>
              <a:ext cx="720080" cy="572710"/>
            </a:xfrm>
            <a:prstGeom prst="bentConnector3">
              <a:avLst>
                <a:gd name="adj1" fmla="val 1624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5429144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*单周期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19672" y="1844824"/>
            <a:ext cx="6840760" cy="570189"/>
            <a:chOff x="1619672" y="1964607"/>
            <a:chExt cx="6840760" cy="570189"/>
          </a:xfrm>
        </p:grpSpPr>
        <p:sp>
          <p:nvSpPr>
            <p:cNvPr id="63" name="Text Box 65"/>
            <p:cNvSpPr txBox="1">
              <a:spLocks noChangeArrowheads="1"/>
            </p:cNvSpPr>
            <p:nvPr/>
          </p:nvSpPr>
          <p:spPr bwMode="auto">
            <a:xfrm>
              <a:off x="3701195" y="2276872"/>
              <a:ext cx="870805" cy="257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5580112" y="2276872"/>
              <a:ext cx="2232248" cy="2579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 flipH="1">
              <a:off x="3706316" y="1982593"/>
              <a:ext cx="1588" cy="2222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7812360" y="1982593"/>
              <a:ext cx="6708" cy="2222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4572001" y="2276872"/>
              <a:ext cx="1008112" cy="2579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>
                  <a:latin typeface="宋体" pitchFamily="2" charset="-122"/>
                </a:rPr>
                <a:t>分析指令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9" name="直接连接符 14"/>
            <p:cNvCxnSpPr/>
            <p:nvPr/>
          </p:nvCxnSpPr>
          <p:spPr bwMode="auto">
            <a:xfrm>
              <a:off x="3709492" y="1982593"/>
              <a:ext cx="4096159" cy="2222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3632542" y="2204864"/>
              <a:ext cx="6865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7819068" y="1982593"/>
              <a:ext cx="6413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1619672" y="1964607"/>
              <a:ext cx="1872208" cy="240257"/>
            </a:xfrm>
            <a:prstGeom prst="rect">
              <a:avLst/>
            </a:prstGeom>
            <a:noFill/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dist"/>
              <a:r>
                <a:rPr lang="zh-CN" altLang="en-US" sz="1800" b="1" dirty="0">
                  <a:latin typeface="宋体" pitchFamily="2" charset="-122"/>
                </a:rPr>
                <a:t>主时钟脉冲信号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1619672" y="2276872"/>
              <a:ext cx="1872208" cy="257924"/>
            </a:xfrm>
            <a:prstGeom prst="rect">
              <a:avLst/>
            </a:prstGeom>
            <a:noFill/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dist"/>
              <a:r>
                <a:rPr lang="zh-CN" altLang="en-US" sz="1800" b="1" dirty="0">
                  <a:latin typeface="宋体" pitchFamily="2" charset="-122"/>
                </a:rPr>
                <a:t>指令周期组成</a:t>
              </a: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7805651" y="2276872"/>
              <a:ext cx="654781" cy="257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取指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8460432" y="2276872"/>
              <a:ext cx="0" cy="2579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3" y="290472"/>
            <a:ext cx="6552728" cy="55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、数据通路的设计方法 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⑴指令系统分析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⑵功能部件设计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基于指令系统分析结果</a:t>
            </a:r>
            <a:r>
              <a:rPr lang="en-US" altLang="zh-CN" sz="1800" b="1" dirty="0">
                <a:latin typeface="+mn-ea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数据操作单元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特殊寄存器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指令部件、</a:t>
            </a:r>
            <a:r>
              <a:rPr lang="en-US" altLang="zh-CN" sz="2200" b="1" dirty="0">
                <a:latin typeface="宋体" pitchFamily="2" charset="-122"/>
              </a:rPr>
              <a:t>BIU</a:t>
            </a:r>
            <a:r>
              <a:rPr lang="zh-CN" altLang="en-US" sz="2200" b="1" dirty="0">
                <a:latin typeface="宋体" pitchFamily="2" charset="-122"/>
              </a:rPr>
              <a:t>的外部接口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⑶部件互连设计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基于功能部件设计结果、指令功能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1680" y="1170738"/>
            <a:ext cx="7452320" cy="12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数据表示、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存放、寻址方式、指令功能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-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指令格式等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的种类、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数据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的地址计算方法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含参数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的位数及个数，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存储器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的编址单位、地址空间等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7704" y="2799426"/>
            <a:ext cx="70567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实现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操作类型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需求     </a:t>
            </a:r>
            <a:endParaRPr lang="en-US" altLang="zh-CN" sz="2200" b="1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spc="-100" dirty="0">
                <a:latin typeface="+mn-ea"/>
                <a:ea typeface="+mn-ea"/>
                <a:cs typeface="Arial Unicode MS" panose="020B0604020202020204" pitchFamily="34" charset="-122"/>
              </a:rPr>
              <a:t>实现</a:t>
            </a:r>
            <a:r>
              <a:rPr lang="zh-CN" altLang="en-US" sz="2200" b="1" spc="-100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spc="-100" dirty="0">
                <a:latin typeface="+mn-ea"/>
                <a:ea typeface="+mn-ea"/>
                <a:cs typeface="Arial Unicode MS" panose="020B0604020202020204" pitchFamily="34" charset="-122"/>
              </a:rPr>
              <a:t>需求，功能～</a:t>
            </a:r>
            <a:r>
              <a:rPr lang="en-US" altLang="zh-CN" sz="2200" b="1" spc="-100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sz="2200" b="1" spc="-100" dirty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spc="-100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spc="-100" dirty="0">
                <a:latin typeface="+mn-ea"/>
                <a:ea typeface="+mn-ea"/>
                <a:cs typeface="Arial Unicode MS" panose="020B0604020202020204" pitchFamily="34" charset="-122"/>
              </a:rPr>
              <a:t>多周期可省略</a:t>
            </a:r>
            <a:r>
              <a:rPr lang="en-US" altLang="zh-CN" sz="1800" b="1" spc="-100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spc="-1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基于参数，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spc="-100" dirty="0">
                <a:latin typeface="+mn-ea"/>
                <a:cs typeface="Arial Unicode MS" panose="020B0604020202020204" pitchFamily="34" charset="-122"/>
              </a:rPr>
              <a:t>～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结构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单总线为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基于参数，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CPU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多体并行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实现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                           ，～</a:t>
            </a:r>
            <a:r>
              <a:rPr lang="en-US" altLang="zh-CN" sz="2200" b="1" spc="-100" dirty="0">
                <a:latin typeface="+mn-ea"/>
                <a:cs typeface="Arial Unicode MS" panose="020B0604020202020204" pitchFamily="34" charset="-122"/>
              </a:rPr>
              <a:t>CPU</a:t>
            </a:r>
            <a:r>
              <a:rPr lang="zh-CN" altLang="en-US" sz="2200" b="1" spc="-100" dirty="0">
                <a:latin typeface="+mn-ea"/>
                <a:cs typeface="Arial Unicode MS" panose="020B0604020202020204" pitchFamily="34" charset="-122"/>
              </a:rPr>
              <a:t>类型、</a:t>
            </a:r>
            <a:r>
              <a:rPr lang="en-US" altLang="zh-CN" sz="2200" b="1" spc="-100" dirty="0">
                <a:latin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spc="-100" dirty="0">
                <a:latin typeface="+mn-ea"/>
                <a:cs typeface="Arial Unicode MS" panose="020B0604020202020204" pitchFamily="34" charset="-122"/>
              </a:rPr>
              <a:t>结构</a:t>
            </a:r>
            <a:endParaRPr lang="en-US" altLang="zh-CN" sz="18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91680" y="5273333"/>
            <a:ext cx="7272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建立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各条指令的数据路径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～指令功能、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DP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结构、复用方案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Arial Unicode MS" panose="020B0604020202020204" pitchFamily="34" charset="-122"/>
              </a:rPr>
              <a:t>├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总线结构：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暂存器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(k-1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专用结构：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出端直连，入端设置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所连出端＞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940152" y="2492896"/>
            <a:ext cx="2019579" cy="1224136"/>
            <a:chOff x="5940152" y="2492896"/>
            <a:chExt cx="2019579" cy="1224136"/>
          </a:xfrm>
        </p:grpSpPr>
        <p:cxnSp>
          <p:nvCxnSpPr>
            <p:cNvPr id="10" name="直接箭头连接符 13"/>
            <p:cNvCxnSpPr>
              <a:stCxn id="16" idx="2"/>
            </p:cNvCxnSpPr>
            <p:nvPr/>
          </p:nvCxnSpPr>
          <p:spPr bwMode="auto">
            <a:xfrm flipH="1">
              <a:off x="6876258" y="2752232"/>
              <a:ext cx="73684" cy="5327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3"/>
            <p:cNvCxnSpPr>
              <a:stCxn id="16" idx="2"/>
            </p:cNvCxnSpPr>
            <p:nvPr/>
          </p:nvCxnSpPr>
          <p:spPr bwMode="auto">
            <a:xfrm flipH="1">
              <a:off x="5940152" y="2752232"/>
              <a:ext cx="1009790" cy="96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2019579" cy="259336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总体方案已经确定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不考，了解过程、部件设计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8784976" cy="93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sz="2000" b="1" dirty="0">
                <a:latin typeface="+mn-ea"/>
              </a:rPr>
              <a:t>--</a:t>
            </a:r>
            <a:r>
              <a:rPr lang="zh-CN" altLang="en-US" sz="2000" b="1" dirty="0">
                <a:latin typeface="+mn-ea"/>
              </a:rPr>
              <a:t>以</a:t>
            </a:r>
            <a:r>
              <a:rPr lang="en-US" altLang="zh-CN" sz="2000" b="1" dirty="0">
                <a:latin typeface="+mn-ea"/>
              </a:rPr>
              <a:t>MIPS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>
                <a:latin typeface="+mn-ea"/>
              </a:rPr>
              <a:t>条指令为例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3353"/>
              </p:ext>
            </p:extLst>
          </p:nvPr>
        </p:nvGraphicFramePr>
        <p:xfrm>
          <a:off x="467544" y="1368782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为有符号整数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表示零扩展，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PC←(PC)</a:t>
                      </a:r>
                      <a:r>
                        <a:rPr lang="zh-CN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取指时已实现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&lt;&lt;2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23088"/>
            <a:ext cx="3889125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*结果：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指令功能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数据寻址操作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指令寻址操作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483768" y="4223088"/>
            <a:ext cx="6480720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位的有符号加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减、按位或、无符号减</a:t>
            </a:r>
            <a:endParaRPr lang="en-US" altLang="zh-CN" sz="2200" b="1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无符号加、位扩展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无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符号加、符号扩展、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GPR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，每条指令最多读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个、写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815153" y="6021288"/>
            <a:ext cx="1872208" cy="306000"/>
            <a:chOff x="6806227" y="6021288"/>
            <a:chExt cx="1872208" cy="306000"/>
          </a:xfrm>
        </p:grpSpPr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310283" y="6021288"/>
              <a:ext cx="1368152" cy="306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见教材</a:t>
              </a:r>
              <a:r>
                <a:rPr lang="en-US" altLang="zh-CN" sz="1800" b="1" dirty="0">
                  <a:latin typeface="宋体" pitchFamily="2" charset="-122"/>
                </a:rPr>
                <a:t>P155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>
              <a:off x="6806227" y="623731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6806227" y="6021288"/>
              <a:ext cx="502077" cy="72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484784"/>
            <a:ext cx="6624736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 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基于分析结果设计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7664" y="2780928"/>
            <a:ext cx="4148832" cy="1944216"/>
            <a:chOff x="4887664" y="2492896"/>
            <a:chExt cx="4148832" cy="1944216"/>
          </a:xfrm>
        </p:grpSpPr>
        <p:sp>
          <p:nvSpPr>
            <p:cNvPr id="67" name="矩形 66"/>
            <p:cNvSpPr/>
            <p:nvPr/>
          </p:nvSpPr>
          <p:spPr>
            <a:xfrm>
              <a:off x="5724127" y="2492896"/>
              <a:ext cx="2808313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 flipV="1">
              <a:off x="5652120" y="3310616"/>
              <a:ext cx="107913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5652120" y="3789041"/>
              <a:ext cx="1080120" cy="109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028384" y="363978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7956376" y="3279742"/>
              <a:ext cx="72008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8388425" y="4087320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436096" y="3645024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44467" y="3140968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84827" y="3135726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76456" y="3495766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76456" y="3953553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652120" y="2708920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4887664" y="2583954"/>
              <a:ext cx="764456" cy="1969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>
              <a:off x="6438906" y="375259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6444208" y="326388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6232406" y="3068960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28184" y="357301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6250930" y="2666339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6146439" y="2531849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3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包括数据操作单元、地址计算单元、</a:t>
            </a:r>
            <a:r>
              <a:rPr lang="en-US" altLang="zh-CN" b="1" dirty="0">
                <a:latin typeface="+mn-ea"/>
                <a:ea typeface="+mn-ea"/>
              </a:rPr>
              <a:t>GPRs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en-US" b="1" dirty="0">
                <a:latin typeface="+mn-ea"/>
                <a:ea typeface="+mn-ea"/>
              </a:rPr>
              <a:t>、特殊</a:t>
            </a:r>
            <a:r>
              <a:rPr lang="en-US" altLang="zh-CN" b="1" dirty="0">
                <a:latin typeface="+mn-ea"/>
                <a:ea typeface="+mn-ea"/>
              </a:rPr>
              <a:t>REG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         (</a:t>
            </a:r>
            <a:r>
              <a:rPr lang="zh-CN" altLang="en-US" sz="1800" b="1" dirty="0">
                <a:latin typeface="+mn-ea"/>
                <a:ea typeface="+mn-ea"/>
              </a:rPr>
              <a:t>指令操作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数据寻址</a:t>
            </a:r>
            <a:r>
              <a:rPr lang="en-US" altLang="zh-CN" sz="1800" b="1" dirty="0">
                <a:latin typeface="+mn-ea"/>
                <a:ea typeface="+mn-ea"/>
              </a:rPr>
              <a:t>)     (</a:t>
            </a:r>
            <a:r>
              <a:rPr lang="zh-CN" altLang="en-US" sz="1800" b="1" dirty="0">
                <a:latin typeface="+mn-ea"/>
                <a:ea typeface="+mn-ea"/>
              </a:rPr>
              <a:t>指令寻址</a:t>
            </a:r>
            <a:r>
              <a:rPr lang="en-US" altLang="zh-CN" sz="1800" b="1" dirty="0">
                <a:latin typeface="+mn-ea"/>
                <a:ea typeface="+mn-ea"/>
              </a:rPr>
              <a:t>)     (OPD</a:t>
            </a:r>
            <a:r>
              <a:rPr lang="zh-CN" altLang="en-US" sz="1800" b="1" dirty="0">
                <a:latin typeface="+mn-ea"/>
                <a:ea typeface="+mn-ea"/>
              </a:rPr>
              <a:t>存放部件</a:t>
            </a:r>
            <a:r>
              <a:rPr lang="en-US" altLang="zh-CN" sz="1800" b="1" dirty="0">
                <a:latin typeface="+mn-ea"/>
                <a:ea typeface="+mn-ea"/>
              </a:rPr>
              <a:t>)  (</a:t>
            </a:r>
            <a:r>
              <a:rPr lang="zh-CN" altLang="en-US" sz="1800" b="1" dirty="0">
                <a:latin typeface="+mn-ea"/>
                <a:ea typeface="+mn-ea"/>
              </a:rPr>
              <a:t>取指</a:t>
            </a:r>
            <a:r>
              <a:rPr lang="en-US" altLang="zh-CN" sz="1800" b="1" dirty="0">
                <a:latin typeface="+mn-ea"/>
                <a:ea typeface="+mn-ea"/>
              </a:rPr>
              <a:t>/BIU)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9392" y="1916832"/>
            <a:ext cx="64530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5</a:t>
            </a:r>
            <a:r>
              <a:rPr lang="zh-CN" altLang="en-US" b="1" dirty="0">
                <a:latin typeface="+mn-ea"/>
                <a:ea typeface="+mn-ea"/>
              </a:rPr>
              <a:t>种运算</a:t>
            </a:r>
            <a:r>
              <a:rPr lang="en-US" altLang="zh-CN" sz="1800" b="1" dirty="0">
                <a:latin typeface="+mn-ea"/>
                <a:ea typeface="+mn-ea"/>
              </a:rPr>
              <a:t>(32</a:t>
            </a:r>
            <a:r>
              <a:rPr lang="zh-CN" altLang="en-US" sz="1800" b="1" dirty="0">
                <a:latin typeface="+mn-ea"/>
                <a:ea typeface="+mn-ea"/>
              </a:rPr>
              <a:t>位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有符号加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减时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MIPS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约定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减不产生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OF(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用于地址计算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1800" dirty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331640" y="3212976"/>
            <a:ext cx="3024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个部件＋输出选择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724128" y="5229200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98240"/>
              </p:ext>
            </p:extLst>
          </p:nvPr>
        </p:nvGraphicFramePr>
        <p:xfrm>
          <a:off x="1403648" y="5141760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1259632" y="4137610"/>
            <a:ext cx="4608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支持零扩展、符号扩展</a:t>
            </a:r>
            <a:r>
              <a:rPr lang="en-US" altLang="zh-CN" sz="1800" b="1" dirty="0">
                <a:latin typeface="+mn-ea"/>
              </a:rPr>
              <a:t>(16</a:t>
            </a:r>
            <a:r>
              <a:rPr lang="zh-CN" altLang="en-US" sz="1800" b="1" dirty="0">
                <a:latin typeface="+mn-ea"/>
              </a:rPr>
              <a:t>→</a:t>
            </a:r>
            <a:r>
              <a:rPr lang="en-US" altLang="zh-CN" sz="1800" b="1" dirty="0">
                <a:latin typeface="+mn-ea"/>
              </a:rPr>
              <a:t>32</a:t>
            </a:r>
            <a:r>
              <a:rPr lang="zh-CN" altLang="en-US" sz="1800" b="1" dirty="0">
                <a:latin typeface="+mn-ea"/>
              </a:rPr>
              <a:t>位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600" b="1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6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868145" y="2843533"/>
            <a:ext cx="2556283" cy="1802142"/>
            <a:chOff x="5868145" y="2555501"/>
            <a:chExt cx="2556283" cy="1802142"/>
          </a:xfrm>
        </p:grpSpPr>
        <p:sp>
          <p:nvSpPr>
            <p:cNvPr id="81" name="TextBox 80"/>
            <p:cNvSpPr txBox="1"/>
            <p:nvPr/>
          </p:nvSpPr>
          <p:spPr>
            <a:xfrm>
              <a:off x="6300192" y="2847695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34604" y="2847695"/>
              <a:ext cx="609803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20272" y="2847694"/>
              <a:ext cx="504056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300192" y="4073916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或门阵列</a:t>
              </a: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7092280" y="3639782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矩形 85"/>
            <p:cNvSpPr/>
            <p:nvPr/>
          </p:nvSpPr>
          <p:spPr>
            <a:xfrm>
              <a:off x="7740352" y="3495766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7092279" y="3351750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7740352" y="3135726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9" name="直接连接符 83"/>
            <p:cNvCxnSpPr/>
            <p:nvPr/>
          </p:nvCxnSpPr>
          <p:spPr bwMode="auto">
            <a:xfrm rot="16200000" flipH="1">
              <a:off x="7452505" y="2919886"/>
              <a:ext cx="364200" cy="211493"/>
            </a:xfrm>
            <a:prstGeom prst="bentConnector3">
              <a:avLst>
                <a:gd name="adj1" fmla="val 10021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 rot="16200000">
              <a:off x="8028385" y="3933056"/>
              <a:ext cx="43204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308304" y="4169400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连接符 94"/>
            <p:cNvCxnSpPr/>
            <p:nvPr/>
          </p:nvCxnSpPr>
          <p:spPr bwMode="auto">
            <a:xfrm>
              <a:off x="7470321" y="3639782"/>
              <a:ext cx="630071" cy="375353"/>
            </a:xfrm>
            <a:prstGeom prst="bentConnector3">
              <a:avLst>
                <a:gd name="adj1" fmla="val 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3" name="AutoShape 15"/>
            <p:cNvSpPr>
              <a:spLocks noChangeArrowheads="1"/>
            </p:cNvSpPr>
            <p:nvPr/>
          </p:nvSpPr>
          <p:spPr bwMode="auto">
            <a:xfrm rot="16200000">
              <a:off x="6466851" y="3379634"/>
              <a:ext cx="889836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加减法</a:t>
              </a:r>
            </a:p>
          </p:txBody>
        </p:sp>
        <p:cxnSp>
          <p:nvCxnSpPr>
            <p:cNvPr id="94" name="直接连接符 93"/>
            <p:cNvCxnSpPr>
              <a:endCxn id="93" idx="3"/>
            </p:cNvCxnSpPr>
            <p:nvPr/>
          </p:nvCxnSpPr>
          <p:spPr bwMode="auto">
            <a:xfrm>
              <a:off x="6911769" y="2834155"/>
              <a:ext cx="0" cy="370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6588224" y="2555501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控制信号形成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 flipH="1">
              <a:off x="8244408" y="2834155"/>
              <a:ext cx="1" cy="102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椭圆 97"/>
            <p:cNvSpPr/>
            <p:nvPr/>
          </p:nvSpPr>
          <p:spPr bwMode="auto">
            <a:xfrm>
              <a:off x="8028384" y="3614876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9" name="直接连接符 125"/>
            <p:cNvCxnSpPr/>
            <p:nvPr/>
          </p:nvCxnSpPr>
          <p:spPr bwMode="auto">
            <a:xfrm rot="16200000" flipH="1">
              <a:off x="5978718" y="3822482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00" name="直接连接符 129"/>
            <p:cNvCxnSpPr/>
            <p:nvPr/>
          </p:nvCxnSpPr>
          <p:spPr bwMode="auto">
            <a:xfrm rot="16200000" flipH="1">
              <a:off x="5609299" y="3569462"/>
              <a:ext cx="949739" cy="432048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4" name="矩形 103"/>
            <p:cNvSpPr/>
            <p:nvPr/>
          </p:nvSpPr>
          <p:spPr bwMode="auto">
            <a:xfrm>
              <a:off x="8100392" y="413312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108776" y="397387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6540" y="5436292"/>
            <a:ext cx="936104" cy="432048"/>
            <a:chOff x="6726540" y="5148260"/>
            <a:chExt cx="936104" cy="432048"/>
          </a:xfrm>
        </p:grpSpPr>
        <p:sp>
          <p:nvSpPr>
            <p:cNvPr id="114" name="矩形 113"/>
            <p:cNvSpPr/>
            <p:nvPr/>
          </p:nvSpPr>
          <p:spPr>
            <a:xfrm>
              <a:off x="7374612" y="5292276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5" name="直接连接符 217"/>
            <p:cNvCxnSpPr/>
            <p:nvPr/>
          </p:nvCxnSpPr>
          <p:spPr bwMode="auto">
            <a:xfrm>
              <a:off x="7086580" y="5148260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16" name="Text Box 399"/>
            <p:cNvSpPr txBox="1">
              <a:spLocks noChangeArrowheads="1"/>
            </p:cNvSpPr>
            <p:nvPr/>
          </p:nvSpPr>
          <p:spPr bwMode="auto">
            <a:xfrm>
              <a:off x="6726540" y="5148260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56895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基于分析结果设计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en-US" sz="2000" b="1" dirty="0">
                <a:latin typeface="+mn-ea"/>
                <a:ea typeface="+mn-ea"/>
              </a:rPr>
              <a:t>指令的操作码译码信号为</a:t>
            </a:r>
            <a:r>
              <a:rPr lang="en-US" altLang="zh-CN" sz="2000" b="1" dirty="0">
                <a:latin typeface="+mn-ea"/>
                <a:ea typeface="+mn-ea"/>
              </a:rPr>
              <a:t>Jump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Branch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Jump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时，</a:t>
            </a:r>
            <a:r>
              <a:rPr lang="en-US" altLang="zh-CN" sz="2200" b="1" dirty="0">
                <a:latin typeface="+mn-ea"/>
                <a:ea typeface="+mn-ea"/>
              </a:rPr>
              <a:t>NPC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(PC)</a:t>
            </a:r>
            <a:r>
              <a:rPr lang="zh-CN" altLang="en-US" sz="2200" b="1" baseline="-18000" dirty="0">
                <a:latin typeface="+mn-ea"/>
                <a:ea typeface="+mn-ea"/>
              </a:rPr>
              <a:t>高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zh-CN" altLang="en-US" sz="2200" b="1" baseline="-18000" dirty="0">
                <a:latin typeface="+mn-ea"/>
                <a:ea typeface="+mn-ea"/>
              </a:rPr>
              <a:t>位</a:t>
            </a:r>
            <a:r>
              <a:rPr lang="en-US" altLang="zh-CN" sz="2200" b="1" kern="100" dirty="0">
                <a:latin typeface="+mn-ea"/>
                <a:ea typeface="+mn-ea"/>
              </a:rPr>
              <a:t>‖</a:t>
            </a:r>
            <a:r>
              <a:rPr lang="pt-BR" altLang="zh-CN" sz="2200" b="1" kern="100" dirty="0">
                <a:latin typeface="+mn-ea"/>
                <a:ea typeface="+mn-ea"/>
              </a:rPr>
              <a:t>addr&lt;&lt;2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Branch</a:t>
            </a:r>
            <a:r>
              <a:rPr lang="en-US" altLang="zh-CN" sz="2200" b="1" dirty="0">
                <a:latin typeface="+mn-lt"/>
                <a:ea typeface="+mn-ea"/>
              </a:rPr>
              <a:t> ·</a:t>
            </a:r>
            <a:r>
              <a:rPr lang="en-US" altLang="zh-CN" sz="2200" b="1" baseline="-25000" dirty="0">
                <a:latin typeface="+mn-lt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ZF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时，</a:t>
            </a:r>
            <a:r>
              <a:rPr lang="en-US" altLang="zh-CN" sz="2200" b="1" dirty="0">
                <a:latin typeface="+mn-ea"/>
                <a:ea typeface="+mn-ea"/>
              </a:rPr>
              <a:t>NPC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(PC)</a:t>
            </a:r>
            <a:r>
              <a:rPr lang="zh-CN" altLang="en-US" sz="2200" b="1" dirty="0">
                <a:latin typeface="+mn-ea"/>
                <a:ea typeface="+mn-ea"/>
              </a:rPr>
              <a:t>＋</a:t>
            </a:r>
            <a:r>
              <a:rPr lang="en-US" altLang="zh-CN" sz="2200" b="1" dirty="0">
                <a:latin typeface="+mn-ea"/>
                <a:ea typeface="+mn-ea"/>
              </a:rPr>
              <a:t>4</a:t>
            </a:r>
            <a:r>
              <a:rPr lang="zh-CN" altLang="en-US" sz="2200" b="1" dirty="0">
                <a:latin typeface="+mn-ea"/>
                <a:ea typeface="+mn-ea"/>
              </a:rPr>
              <a:t>＋</a:t>
            </a:r>
            <a:r>
              <a:rPr lang="en-US" altLang="zh-CN" sz="2200" b="1" dirty="0" err="1">
                <a:latin typeface="+mn-ea"/>
                <a:ea typeface="+mn-ea"/>
              </a:rPr>
              <a:t>SExt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imme</a:t>
            </a:r>
            <a:r>
              <a:rPr lang="en-US" altLang="zh-CN" sz="2200" b="1" dirty="0">
                <a:latin typeface="+mn-ea"/>
                <a:ea typeface="+mn-ea"/>
              </a:rPr>
              <a:t>)&lt;&lt;2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       </a:t>
            </a:r>
            <a:r>
              <a:rPr lang="en-US" altLang="zh-CN" sz="2200" b="1" baseline="-25000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否则，</a:t>
            </a:r>
            <a:r>
              <a:rPr lang="en-US" altLang="zh-CN" sz="2200" b="1" dirty="0">
                <a:latin typeface="+mn-ea"/>
                <a:ea typeface="+mn-ea"/>
              </a:rPr>
              <a:t>NPC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(PC)</a:t>
            </a:r>
            <a:r>
              <a:rPr lang="zh-CN" altLang="en-US" sz="2200" b="1" dirty="0">
                <a:latin typeface="+mn-ea"/>
                <a:ea typeface="+mn-ea"/>
              </a:rPr>
              <a:t>＋</a:t>
            </a:r>
            <a:r>
              <a:rPr lang="en-US" altLang="zh-CN" sz="2200" b="1" dirty="0">
                <a:latin typeface="+mn-ea"/>
                <a:ea typeface="+mn-ea"/>
              </a:rPr>
              <a:t>4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ACU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ACU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31640" y="1484784"/>
            <a:ext cx="144016" cy="936104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2411760" y="3403679"/>
            <a:ext cx="655272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3</a:t>
            </a:r>
            <a:r>
              <a:rPr lang="zh-CN" altLang="en-US" sz="2200" b="1" dirty="0">
                <a:latin typeface="+mn-ea"/>
                <a:ea typeface="+mn-ea"/>
              </a:rPr>
              <a:t>种功能</a:t>
            </a:r>
            <a:r>
              <a:rPr lang="en-US" altLang="zh-CN" sz="2000" b="1" dirty="0">
                <a:latin typeface="+mn-ea"/>
                <a:ea typeface="+mn-ea"/>
              </a:rPr>
              <a:t>(4</a:t>
            </a:r>
            <a:r>
              <a:rPr lang="zh-CN" altLang="en-US" sz="2000" b="1" dirty="0">
                <a:latin typeface="+mn-ea"/>
                <a:ea typeface="+mn-ea"/>
              </a:rPr>
              <a:t>个</a:t>
            </a:r>
            <a:r>
              <a:rPr lang="zh-CN" altLang="en-US" sz="2000" b="1" dirty="0">
                <a:latin typeface="+mn-ea"/>
              </a:rPr>
              <a:t>部件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＋输出选择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SExtU</a:t>
            </a:r>
            <a:r>
              <a:rPr lang="zh-CN" altLang="en-US" sz="2200" b="1" dirty="0">
                <a:latin typeface="+mn-ea"/>
                <a:ea typeface="+mn-ea"/>
              </a:rPr>
              <a:t>可以包含</a:t>
            </a:r>
            <a:r>
              <a:rPr lang="en-US" altLang="zh-CN" sz="2200" b="1" dirty="0">
                <a:latin typeface="+mn-ea"/>
                <a:ea typeface="+mn-ea"/>
              </a:rPr>
              <a:t>&lt;&lt;2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2550617"/>
            <a:ext cx="6552728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支持所有功能、内部不能复用部件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不能复用</a:t>
            </a:r>
            <a:r>
              <a:rPr lang="en-US" altLang="zh-CN" sz="1800" b="1" dirty="0">
                <a:latin typeface="+mn-ea"/>
              </a:rPr>
              <a:t>ALU)      (</a:t>
            </a:r>
            <a:r>
              <a:rPr lang="zh-CN" altLang="en-US" sz="1800" b="1" dirty="0">
                <a:latin typeface="+mn-ea"/>
              </a:rPr>
              <a:t>为组合逻辑部件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763688" y="3874577"/>
            <a:ext cx="5055919" cy="2218719"/>
            <a:chOff x="1763688" y="3874577"/>
            <a:chExt cx="5055919" cy="2218719"/>
          </a:xfrm>
        </p:grpSpPr>
        <p:sp>
          <p:nvSpPr>
            <p:cNvPr id="68" name="矩形 67"/>
            <p:cNvSpPr/>
            <p:nvPr/>
          </p:nvSpPr>
          <p:spPr>
            <a:xfrm>
              <a:off x="2459700" y="4175343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0701" y="3874577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4211346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2291616" y="5471487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060100" y="4090601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420140" y="5327470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204116" y="5471486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4979980" y="4103334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H="1">
              <a:off x="5484035" y="4103334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3688" y="5687510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87900" y="5327470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flipH="1">
              <a:off x="3241184" y="542487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030462" y="524447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H="1">
              <a:off x="3241184" y="5792120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030462" y="560451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2315684" y="4382683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>
              <a:off x="2670422" y="433967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459700" y="416435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291616" y="5831082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2783736" y="4224079"/>
            <a:ext cx="3420381" cy="1846743"/>
            <a:chOff x="2783736" y="4224079"/>
            <a:chExt cx="3420381" cy="1846743"/>
          </a:xfrm>
        </p:grpSpPr>
        <p:sp>
          <p:nvSpPr>
            <p:cNvPr id="136" name="椭圆 135"/>
            <p:cNvSpPr/>
            <p:nvPr/>
          </p:nvSpPr>
          <p:spPr bwMode="auto">
            <a:xfrm>
              <a:off x="2783736" y="4224079"/>
              <a:ext cx="612068" cy="455319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572400" y="4319358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9" name="直接连接符 98"/>
            <p:cNvCxnSpPr>
              <a:stCxn id="98" idx="3"/>
            </p:cNvCxnSpPr>
            <p:nvPr/>
          </p:nvCxnSpPr>
          <p:spPr bwMode="auto">
            <a:xfrm flipV="1">
              <a:off x="4259900" y="446122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4868545" y="4823147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矩形 100"/>
            <p:cNvSpPr/>
            <p:nvPr/>
          </p:nvSpPr>
          <p:spPr>
            <a:xfrm>
              <a:off x="4907972" y="4319358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4903631" y="4963088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V="1">
              <a:off x="5408605" y="5111446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94"/>
            <p:cNvCxnSpPr/>
            <p:nvPr/>
          </p:nvCxnSpPr>
          <p:spPr bwMode="auto">
            <a:xfrm>
              <a:off x="4349909" y="5183453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5" name="AutoShape 15"/>
            <p:cNvSpPr>
              <a:spLocks noChangeArrowheads="1"/>
            </p:cNvSpPr>
            <p:nvPr/>
          </p:nvSpPr>
          <p:spPr bwMode="auto">
            <a:xfrm rot="16200000">
              <a:off x="4255984" y="4642902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 flipH="1">
              <a:off x="5268012" y="4535383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7" name="矩形 106"/>
            <p:cNvSpPr/>
            <p:nvPr/>
          </p:nvSpPr>
          <p:spPr bwMode="auto">
            <a:xfrm>
              <a:off x="5123996" y="536303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132380" y="47871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4259900" y="518345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AutoShape 15"/>
            <p:cNvSpPr>
              <a:spLocks noChangeArrowheads="1"/>
            </p:cNvSpPr>
            <p:nvPr/>
          </p:nvSpPr>
          <p:spPr bwMode="auto">
            <a:xfrm rot="16200000">
              <a:off x="3648323" y="5002942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3572401" y="4895422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3316836" y="476873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 rot="16200000">
              <a:off x="5569715" y="5313799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5916084" y="506483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5924468" y="579507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 flipH="1">
              <a:off x="5473432" y="578999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5284754" y="560451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flipH="1">
              <a:off x="4249296" y="5643024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4115884" y="5460497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802557" y="440869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 bwMode="auto">
            <a:xfrm flipV="1">
              <a:off x="3323796" y="4463374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3317713" y="4330892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107772" y="4535083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椭圆 141"/>
            <p:cNvSpPr/>
            <p:nvPr/>
          </p:nvSpPr>
          <p:spPr bwMode="auto">
            <a:xfrm>
              <a:off x="4309865" y="5554484"/>
              <a:ext cx="814132" cy="5163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25"/>
            <p:cNvCxnSpPr/>
            <p:nvPr/>
          </p:nvCxnSpPr>
          <p:spPr bwMode="auto">
            <a:xfrm>
              <a:off x="3628118" y="5471486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907972" y="5615502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4396956" y="584885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4698030" y="5975542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907972" y="5831526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6193034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*存储器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组织：</a:t>
            </a:r>
            <a:endParaRPr lang="en-US" altLang="zh-CN" b="1" dirty="0">
              <a:solidFill>
                <a:srgbClr val="C00000"/>
              </a:solidFill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*特殊寄存器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指令部件、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BIU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等的外部接口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07904" y="332656"/>
            <a:ext cx="40324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个读端口、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3243276" y="2924944"/>
            <a:ext cx="50731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采用哈佛结构，设数据宽度为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187624" y="3535848"/>
            <a:ext cx="3456384" cy="1321050"/>
            <a:chOff x="1475656" y="3501008"/>
            <a:chExt cx="3456384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addr</a:t>
                </a:r>
                <a:endParaRPr lang="en-US" altLang="zh-CN" sz="1800" b="1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din  </a:t>
                </a:r>
                <a:r>
                  <a:rPr lang="en-US" altLang="zh-CN" sz="1800" b="1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>
                    <a:latin typeface="+mn-ea"/>
                    <a:ea typeface="+mn-ea"/>
                  </a:rPr>
                  <a:t>dout</a:t>
                </a:r>
                <a:endParaRPr lang="en-US" altLang="zh-CN" sz="1800" b="1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Wr</a:t>
                </a:r>
                <a:r>
                  <a:rPr lang="en-US" altLang="zh-CN" sz="1800" b="1" dirty="0">
                    <a:latin typeface="+mn-ea"/>
                    <a:ea typeface="+mn-ea"/>
                  </a:rPr>
                  <a:t> </a:t>
                </a:r>
                <a:r>
                  <a:rPr lang="en-US" altLang="zh-CN" sz="2200" b="1" dirty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Clk</a:t>
                </a:r>
                <a:r>
                  <a:rPr lang="en-US" altLang="zh-CN" sz="1800" b="1" dirty="0">
                    <a:latin typeface="+mn-ea"/>
                    <a:ea typeface="+mn-ea"/>
                  </a:rPr>
                  <a:t>   </a:t>
                </a:r>
                <a:r>
                  <a:rPr lang="en-US" altLang="zh-CN" sz="1800" b="1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475656" y="3501008"/>
              <a:ext cx="1656184" cy="1321050"/>
              <a:chOff x="3933924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149948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addr</a:t>
                </a:r>
                <a:endParaRPr lang="en-US" altLang="zh-CN" sz="1800" b="1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     </a:t>
                </a:r>
                <a:r>
                  <a:rPr lang="en-US" altLang="zh-CN" sz="1800" b="1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>
                    <a:latin typeface="+mn-ea"/>
                    <a:ea typeface="+mn-ea"/>
                  </a:rPr>
                  <a:t>dout</a:t>
                </a:r>
                <a:endParaRPr lang="en-US" altLang="zh-CN" sz="1800" b="1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      </a:t>
                </a:r>
                <a:r>
                  <a:rPr lang="en-US" altLang="zh-CN" sz="1800" b="1" baseline="-25000" dirty="0"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933924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374084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4860032" y="3550657"/>
            <a:ext cx="417646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假设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:IMEM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降低复杂度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    DMEM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同步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、无</a:t>
            </a:r>
            <a:r>
              <a:rPr lang="en-US" altLang="zh-CN" sz="1800" b="1" dirty="0" err="1">
                <a:latin typeface="+mn-ea"/>
                <a:ea typeface="+mn-ea"/>
                <a:cs typeface="Arial Unicode MS" panose="020B0604020202020204" pitchFamily="34" charset="-122"/>
              </a:rPr>
              <a:t>mfc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组成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: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979714" y="5373216"/>
            <a:ext cx="46805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尽量减少时序操作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仅有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个边沿可用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PC 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IR/MAR/MDR)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1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291012" y="764704"/>
            <a:ext cx="3241428" cy="2376264"/>
            <a:chOff x="5581023" y="5198673"/>
            <a:chExt cx="3241428" cy="2376264"/>
          </a:xfrm>
        </p:grpSpPr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7310283" y="6021287"/>
              <a:ext cx="1512168" cy="1049594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数据通路只能采用</a:t>
              </a:r>
              <a:r>
                <a:rPr lang="zh-CN" altLang="en-US" sz="1800" b="1" u="sng" dirty="0">
                  <a:latin typeface="宋体" pitchFamily="2" charset="-122"/>
                </a:rPr>
                <a:t>专用结构</a:t>
              </a:r>
              <a:endParaRPr lang="en-US" altLang="zh-CN" sz="1800" b="1" u="sng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单周期</a:t>
              </a:r>
              <a:r>
                <a:rPr lang="en-US" altLang="zh-CN" sz="1800" b="1" dirty="0">
                  <a:latin typeface="宋体" pitchFamily="2" charset="-122"/>
                </a:rPr>
                <a:t>CPU)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 flipH="1">
              <a:off x="5581023" y="6998873"/>
              <a:ext cx="1729260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 flipV="1">
              <a:off x="6050141" y="5198673"/>
              <a:ext cx="1258164" cy="9361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1972866" y="908720"/>
            <a:ext cx="4183310" cy="2016224"/>
            <a:chOff x="1972866" y="908720"/>
            <a:chExt cx="4183310" cy="2016224"/>
          </a:xfrm>
        </p:grpSpPr>
        <p:sp>
          <p:nvSpPr>
            <p:cNvPr id="71" name="矩形 70"/>
            <p:cNvSpPr/>
            <p:nvPr/>
          </p:nvSpPr>
          <p:spPr>
            <a:xfrm>
              <a:off x="2516349" y="908720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63754" y="169069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8142" y="1395216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5652118" y="153923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868143" y="2128966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652119" y="227298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2411760" y="1834676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箭头连接符 92"/>
            <p:cNvCxnSpPr>
              <a:endCxn id="122" idx="2"/>
            </p:cNvCxnSpPr>
            <p:nvPr/>
          </p:nvCxnSpPr>
          <p:spPr bwMode="auto">
            <a:xfrm flipV="1">
              <a:off x="2411760" y="2194784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411760" y="1268759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115"/>
            <p:cNvCxnSpPr/>
            <p:nvPr/>
          </p:nvCxnSpPr>
          <p:spPr bwMode="auto">
            <a:xfrm flipV="1">
              <a:off x="2411760" y="2265355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028583" y="2204864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72866" y="2420888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63754" y="112474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8" name="直接连接符 149"/>
            <p:cNvCxnSpPr/>
            <p:nvPr/>
          </p:nvCxnSpPr>
          <p:spPr bwMode="auto">
            <a:xfrm>
              <a:off x="2411760" y="1052770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直接连接符 151"/>
            <p:cNvCxnSpPr/>
            <p:nvPr/>
          </p:nvCxnSpPr>
          <p:spPr bwMode="auto">
            <a:xfrm flipV="1">
              <a:off x="2411760" y="2492898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2051720" y="263691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1720" y="916271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771801" y="1196752"/>
            <a:ext cx="2880319" cy="1368153"/>
            <a:chOff x="2771801" y="1196752"/>
            <a:chExt cx="2880319" cy="1368153"/>
          </a:xfrm>
        </p:grpSpPr>
        <p:sp>
          <p:nvSpPr>
            <p:cNvPr id="103" name="矩形 102"/>
            <p:cNvSpPr/>
            <p:nvPr/>
          </p:nvSpPr>
          <p:spPr>
            <a:xfrm>
              <a:off x="3923928" y="1196752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923928" y="1977323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 rot="16200000">
              <a:off x="4103414" y="1665338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5262910" y="1383607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364086" y="13232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372470" y="1645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 rot="16200000">
              <a:off x="5262911" y="2103687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364087" y="204403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5372471" y="23625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 flipV="1">
              <a:off x="5115482" y="13592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115482" y="1683248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5115482" y="2074518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5115482" y="2398554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矩形 121"/>
            <p:cNvSpPr/>
            <p:nvPr/>
          </p:nvSpPr>
          <p:spPr>
            <a:xfrm>
              <a:off x="2771801" y="1473301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2894893" y="1729176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V="1">
              <a:off x="3059833" y="1412777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直接连接符 111"/>
            <p:cNvCxnSpPr/>
            <p:nvPr/>
          </p:nvCxnSpPr>
          <p:spPr bwMode="auto">
            <a:xfrm rot="5400000" flipH="1" flipV="1">
              <a:off x="3239852" y="1736813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3" y="2119186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直接连接符 122"/>
            <p:cNvCxnSpPr/>
            <p:nvPr/>
          </p:nvCxnSpPr>
          <p:spPr bwMode="auto">
            <a:xfrm rot="16200000" flipH="1">
              <a:off x="3419872" y="1556792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4624294" y="1340767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4611427" y="213285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18"/>
            <p:cNvSpPr txBox="1">
              <a:spLocks noChangeArrowheads="1"/>
            </p:cNvSpPr>
            <p:nvPr/>
          </p:nvSpPr>
          <p:spPr bwMode="auto">
            <a:xfrm rot="16200000">
              <a:off x="5039518" y="1418085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2" name="Text Box 18"/>
            <p:cNvSpPr txBox="1">
              <a:spLocks noChangeArrowheads="1"/>
            </p:cNvSpPr>
            <p:nvPr/>
          </p:nvSpPr>
          <p:spPr bwMode="auto">
            <a:xfrm rot="16200000">
              <a:off x="5039518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3" name="左大括号 2"/>
          <p:cNvSpPr/>
          <p:nvPr/>
        </p:nvSpPr>
        <p:spPr bwMode="auto">
          <a:xfrm>
            <a:off x="1835696" y="1232756"/>
            <a:ext cx="72008" cy="1332149"/>
          </a:xfrm>
          <a:prstGeom prst="leftBrace">
            <a:avLst>
              <a:gd name="adj1" fmla="val 45937"/>
              <a:gd name="adj2" fmla="val 50000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372200" y="5443636"/>
            <a:ext cx="2664482" cy="793676"/>
            <a:chOff x="1859372" y="5157192"/>
            <a:chExt cx="2664482" cy="793676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3203848" y="5440751"/>
              <a:ext cx="952376" cy="447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203848" y="516196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5157192"/>
              <a:ext cx="938708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266156" y="516196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096022" y="544522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56223" y="515719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156224" y="5157192"/>
              <a:ext cx="183815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4153524" y="5485482"/>
              <a:ext cx="1" cy="180530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2264346" y="5485482"/>
              <a:ext cx="795" cy="195894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59372" y="5666012"/>
              <a:ext cx="2664482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IMEM  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DMEM  </a:t>
              </a:r>
              <a:r>
                <a:rPr lang="zh-CN" altLang="en-US" sz="1600" b="1" dirty="0">
                  <a:latin typeface="+mn-ea"/>
                  <a:cs typeface="Times New Roman" pitchFamily="18" charset="0"/>
                </a:rPr>
                <a:t>写</a:t>
              </a:r>
              <a:r>
                <a:rPr lang="en-US" altLang="zh-CN" sz="1600" b="1" dirty="0">
                  <a:latin typeface="+mn-ea"/>
                  <a:cs typeface="Times New Roman" pitchFamily="18" charset="0"/>
                </a:rPr>
                <a:t>GPRs</a:t>
              </a:r>
              <a:endParaRPr lang="zh-CN" altLang="en-US" sz="1600" b="1" dirty="0"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3203848" y="5480718"/>
              <a:ext cx="1" cy="180530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2" grpId="0"/>
      <p:bldP spid="187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dirty="0">
                <a:latin typeface="+mn-ea"/>
                <a:ea typeface="+mn-ea"/>
              </a:rPr>
              <a:t>建立每条指令的数据路径，边设计边汇总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或后汇总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73261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>
                <a:latin typeface="宋体" pitchFamily="2" charset="-122"/>
              </a:rPr>
              <a:t>rd</a:t>
            </a:r>
            <a:r>
              <a:rPr lang="zh-CN" altLang="en-US" sz="2400" b="1" dirty="0">
                <a:latin typeface="宋体" pitchFamily="2" charset="-122"/>
              </a:rPr>
              <a:t>←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rs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rt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及</a:t>
            </a:r>
            <a:r>
              <a:rPr lang="en-US" altLang="zh-CN" b="1" dirty="0" err="1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数据路径设计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暂不考虑取指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2952328" y="3433021"/>
            <a:ext cx="61561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kumimoji="1" lang="en-US" altLang="zh-CN" sz="2400" b="1" u="sng" dirty="0" err="1">
                <a:latin typeface="宋体" pitchFamily="2" charset="-122"/>
              </a:rPr>
              <a:t>Clk</a:t>
            </a:r>
            <a:r>
              <a:rPr kumimoji="1" lang="zh-CN" altLang="en-US" sz="2400" b="1" u="sng" dirty="0">
                <a:latin typeface="宋体" pitchFamily="2" charset="-122"/>
              </a:rPr>
              <a:t>结束时</a:t>
            </a:r>
            <a:r>
              <a:rPr lang="en-US" altLang="zh-CN" sz="1800" b="1" dirty="0">
                <a:latin typeface="宋体" pitchFamily="2" charset="-122"/>
              </a:rPr>
              <a:t>    </a:t>
            </a:r>
            <a:r>
              <a:rPr lang="zh-CN" altLang="en-US" sz="1800" b="1" spc="-100" dirty="0">
                <a:latin typeface="宋体" pitchFamily="2" charset="-122"/>
              </a:rPr>
              <a:t>←</a:t>
            </a:r>
            <a:r>
              <a:rPr lang="zh-CN" altLang="en-US" sz="1800" b="1" spc="-150" dirty="0">
                <a:latin typeface="宋体" pitchFamily="2" charset="-122"/>
              </a:rPr>
              <a:t>指令周期短、各指令统一</a:t>
            </a:r>
            <a:endParaRPr lang="en-US" altLang="zh-CN" sz="1800" b="1" spc="-150" dirty="0">
              <a:latin typeface="宋体" pitchFamily="2" charset="-122"/>
            </a:endParaRPr>
          </a:p>
        </p:txBody>
      </p: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78" name="组合 377"/>
          <p:cNvGrpSpPr/>
          <p:nvPr/>
        </p:nvGrpSpPr>
        <p:grpSpPr>
          <a:xfrm>
            <a:off x="1691680" y="2204864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197748"/>
              <a:ext cx="1296144" cy="311477"/>
            </a:xfrm>
            <a:prstGeom prst="bentConnector3">
              <a:avLst>
                <a:gd name="adj1" fmla="val 968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732499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21" name="线形标注 2 120"/>
          <p:cNvSpPr/>
          <p:nvPr/>
        </p:nvSpPr>
        <p:spPr bwMode="auto">
          <a:xfrm>
            <a:off x="7011752" y="1772816"/>
            <a:ext cx="2024744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-27441"/>
              <a:gd name="adj6" fmla="val -3711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宋体" pitchFamily="2" charset="-122"/>
              </a:rPr>
              <a:t>ALU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en-US" altLang="zh-CN" sz="1800" b="1" dirty="0">
                <a:latin typeface="宋体" pitchFamily="2" charset="-122"/>
              </a:rPr>
              <a:t>A</a:t>
            </a:r>
            <a:r>
              <a:rPr lang="zh-CN" altLang="en-US" sz="1800" b="1" dirty="0">
                <a:latin typeface="宋体" pitchFamily="2" charset="-122"/>
              </a:rPr>
              <a:t>端连接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 err="1">
                <a:latin typeface="宋体" pitchFamily="2" charset="-122"/>
              </a:rPr>
              <a:t>rs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470248" y="4009085"/>
            <a:ext cx="6954688" cy="288032"/>
            <a:chOff x="1505744" y="3789040"/>
            <a:chExt cx="6954688" cy="288032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508104" y="4077072"/>
              <a:ext cx="195074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508104" y="379381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2485360" y="3789040"/>
              <a:ext cx="30227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2483768" y="379381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322240" y="407707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2319" y="378904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2320" y="3789040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505744" y="3789040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296144" y="4297117"/>
            <a:ext cx="7128792" cy="1944216"/>
            <a:chOff x="1331640" y="4184880"/>
            <a:chExt cx="7128792" cy="1944216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2483768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339752" y="4292301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2339752" y="4581128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3868689" y="4292300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3868689" y="4576364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894584" y="4292301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42" name="直接连接符 141"/>
            <p:cNvCxnSpPr/>
            <p:nvPr/>
          </p:nvCxnSpPr>
          <p:spPr>
            <a:xfrm>
              <a:off x="3707903" y="4293096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485360" y="5750117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2339752" y="494275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868689" y="4654724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522439" y="5020981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4499992" y="5020981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4800127" y="5018667"/>
              <a:ext cx="2880000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800127" y="5310601"/>
              <a:ext cx="288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13109" y="5022569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4656111" y="5013176"/>
              <a:ext cx="0" cy="108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718097" y="5733254"/>
              <a:ext cx="925911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3718098" y="6019630"/>
              <a:ext cx="931961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H="1">
              <a:off x="5435403" y="4184880"/>
              <a:ext cx="693" cy="190538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678572" y="5733255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4664494" y="6019630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331640" y="4292300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331640" y="4653930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31640" y="5013176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31640" y="5374011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7449619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339752" y="465472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2357264" y="5013176"/>
              <a:ext cx="2142728" cy="939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2339752" y="5310600"/>
              <a:ext cx="2160240" cy="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339752" y="5374011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339752" y="5662043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83768" y="6021287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289003" y="5374011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5287415" y="5377471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590305" y="5374011"/>
              <a:ext cx="286250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588239" y="5662043"/>
              <a:ext cx="287219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594919" y="5374011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>
              <a:off x="3563889" y="4653136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563888" y="4654724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563888" y="4293096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563889" y="4292302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915816" y="429309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915816" y="465392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915816" y="502256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15816" y="537321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sp>
        <p:nvSpPr>
          <p:cNvPr id="181" name="线形标注 2 180"/>
          <p:cNvSpPr/>
          <p:nvPr/>
        </p:nvSpPr>
        <p:spPr bwMode="auto">
          <a:xfrm>
            <a:off x="5904656" y="6309352"/>
            <a:ext cx="1829978" cy="288000"/>
          </a:xfrm>
          <a:prstGeom prst="borderCallout2">
            <a:avLst>
              <a:gd name="adj1" fmla="val 51280"/>
              <a:gd name="adj2" fmla="val -595"/>
              <a:gd name="adj3" fmla="val 50967"/>
              <a:gd name="adj4" fmla="val -12062"/>
              <a:gd name="adj5" fmla="val -24196"/>
              <a:gd name="adj6" fmla="val -26802"/>
            </a:avLst>
          </a:prstGeom>
          <a:noFill/>
          <a:ln w="12700" cap="flat" cmpd="sng" algn="ctr">
            <a:solidFill>
              <a:srgbClr val="3333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宋体" pitchFamily="2" charset="-122"/>
              </a:rPr>
              <a:t>lw</a:t>
            </a:r>
            <a:r>
              <a:rPr lang="en-US" altLang="zh-CN" sz="1600" b="1" dirty="0">
                <a:latin typeface="宋体" pitchFamily="2" charset="-122"/>
              </a:rPr>
              <a:t>/</a:t>
            </a:r>
            <a:r>
              <a:rPr lang="en-US" altLang="zh-CN" sz="1600" b="1" dirty="0" err="1">
                <a:latin typeface="宋体" pitchFamily="2" charset="-122"/>
              </a:rPr>
              <a:t>sw</a:t>
            </a:r>
            <a:r>
              <a:rPr lang="zh-CN" altLang="en-US" sz="1600" b="1" dirty="0">
                <a:latin typeface="宋体" pitchFamily="2" charset="-122"/>
              </a:rPr>
              <a:t>指令有此要求</a:t>
            </a:r>
          </a:p>
        </p:txBody>
      </p:sp>
      <p:grpSp>
        <p:nvGrpSpPr>
          <p:cNvPr id="182" name="组合 181"/>
          <p:cNvGrpSpPr/>
          <p:nvPr/>
        </p:nvGrpSpPr>
        <p:grpSpPr>
          <a:xfrm>
            <a:off x="7359691" y="4113729"/>
            <a:ext cx="1353277" cy="2084851"/>
            <a:chOff x="7395187" y="4070982"/>
            <a:chExt cx="1353277" cy="2084851"/>
          </a:xfrm>
        </p:grpSpPr>
        <p:sp>
          <p:nvSpPr>
            <p:cNvPr id="183" name="椭圆 182"/>
            <p:cNvSpPr/>
            <p:nvPr/>
          </p:nvSpPr>
          <p:spPr>
            <a:xfrm>
              <a:off x="7395187" y="4653136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7395187" y="5478506"/>
              <a:ext cx="110229" cy="216024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直接连接符 184"/>
            <p:cNvCxnSpPr>
              <a:stCxn id="183" idx="5"/>
            </p:cNvCxnSpPr>
            <p:nvPr/>
          </p:nvCxnSpPr>
          <p:spPr>
            <a:xfrm>
              <a:off x="7489273" y="4755007"/>
              <a:ext cx="349069" cy="327659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7505416" y="5382474"/>
              <a:ext cx="466140" cy="179910"/>
            </a:xfrm>
            <a:prstGeom prst="line">
              <a:avLst/>
            </a:prstGeom>
            <a:ln w="12700">
              <a:solidFill>
                <a:srgbClr val="3333FF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668344" y="5083221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7653164" y="5088779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7953369" y="5088779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971556" y="5376018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953369" y="5095825"/>
              <a:ext cx="795095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9619" y="4070982"/>
              <a:ext cx="2701" cy="175768"/>
            </a:xfrm>
            <a:prstGeom prst="line">
              <a:avLst/>
            </a:prstGeom>
            <a:ln w="2540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7804770" y="5093833"/>
              <a:ext cx="0" cy="1062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460691" y="5838546"/>
              <a:ext cx="99212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95" name="直接连接符 194"/>
            <p:cNvCxnSpPr/>
            <p:nvPr/>
          </p:nvCxnSpPr>
          <p:spPr>
            <a:xfrm>
              <a:off x="7449620" y="6085050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  <p:bldP spid="121" grpId="0" animBg="1"/>
      <p:bldP spid="1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35472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>
                <a:latin typeface="宋体" pitchFamily="2" charset="-122"/>
              </a:rPr>
              <a:t>rt</a:t>
            </a:r>
            <a:r>
              <a:rPr lang="zh-CN" altLang="en-US" sz="2400" b="1" dirty="0">
                <a:latin typeface="宋体" pitchFamily="2" charset="-122"/>
              </a:rPr>
              <a:t>←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rs</a:t>
            </a:r>
            <a:r>
              <a:rPr lang="en-US" altLang="zh-CN" sz="2400" b="1" dirty="0">
                <a:latin typeface="宋体" pitchFamily="2" charset="-122"/>
              </a:rPr>
              <a:t>)|</a:t>
            </a:r>
            <a:r>
              <a:rPr lang="en-US" altLang="zh-CN" sz="2400" b="1" baseline="-25000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ZExt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imme</a:t>
            </a:r>
            <a:r>
              <a:rPr lang="en-US" altLang="zh-CN" sz="24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数据路径设计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12776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80112" y="4207078"/>
              <a:ext cx="432048" cy="3413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3059832" y="3091026"/>
            <a:ext cx="2488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同</a:t>
            </a:r>
            <a:r>
              <a:rPr kumimoji="1" lang="en-US" altLang="zh-CN" sz="2400" b="1" dirty="0">
                <a:latin typeface="宋体" pitchFamily="2" charset="-122"/>
              </a:rPr>
              <a:t>add/sub</a:t>
            </a:r>
            <a:r>
              <a:rPr kumimoji="1" lang="zh-CN" altLang="en-US" sz="2400" b="1" dirty="0">
                <a:latin typeface="宋体" pitchFamily="2" charset="-122"/>
              </a:rPr>
              <a:t>指令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3172467" y="836712"/>
            <a:ext cx="28803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增加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zh-CN" altLang="en-US" b="1" dirty="0">
                <a:latin typeface="宋体" pitchFamily="2" charset="-122"/>
              </a:rPr>
              <a:t>相关路径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0166" y="3425651"/>
            <a:ext cx="6282274" cy="327389"/>
            <a:chOff x="2250166" y="3398862"/>
            <a:chExt cx="6282274" cy="327389"/>
          </a:xfrm>
        </p:grpSpPr>
        <p:sp>
          <p:nvSpPr>
            <p:cNvPr id="156" name="Rectangle 274"/>
            <p:cNvSpPr>
              <a:spLocks noChangeArrowheads="1"/>
            </p:cNvSpPr>
            <p:nvPr/>
          </p:nvSpPr>
          <p:spPr bwMode="auto">
            <a:xfrm>
              <a:off x="5674834" y="3402251"/>
              <a:ext cx="2857606" cy="32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270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274"/>
            <p:cNvSpPr>
              <a:spLocks noChangeArrowheads="1"/>
            </p:cNvSpPr>
            <p:nvPr/>
          </p:nvSpPr>
          <p:spPr bwMode="auto">
            <a:xfrm>
              <a:off x="2250166" y="3398862"/>
              <a:ext cx="3424668" cy="324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9" y="764704"/>
            <a:ext cx="4680643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数据加工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2178911" y="3307050"/>
            <a:ext cx="67857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MMU</a:t>
            </a:r>
            <a:r>
              <a:rPr lang="zh-CN" altLang="en-US" b="1" dirty="0">
                <a:latin typeface="宋体" pitchFamily="2" charset="-122"/>
              </a:rPr>
              <a:t>、指令部件、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CPU</a:t>
            </a:r>
            <a:r>
              <a:rPr lang="zh-CN" altLang="en-US" dirty="0"/>
              <a:t>的组成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321804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MMU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>
              <a:off x="2843809" y="4148386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844701" y="4005064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84662" y="2403922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CBus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ABus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691680" y="3933056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spc="-100" dirty="0">
                  <a:latin typeface="宋体" pitchFamily="2" charset="-122"/>
                </a:rPr>
                <a:t>状态寄存器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53" name="Text Box 385"/>
          <p:cNvSpPr txBox="1">
            <a:spLocks noChangeArrowheads="1"/>
          </p:cNvSpPr>
          <p:nvPr/>
        </p:nvSpPr>
        <p:spPr bwMode="auto">
          <a:xfrm>
            <a:off x="3707904" y="1268760"/>
            <a:ext cx="5433392" cy="212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4800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指令译码器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宋体" pitchFamily="2" charset="-122"/>
              </a:rPr>
              <a:t>      时序信号电路、控制信号形成电路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FPU</a:t>
            </a:r>
            <a:r>
              <a:rPr lang="zh-CN" altLang="en-US" sz="2200" b="1" dirty="0">
                <a:latin typeface="宋体" pitchFamily="2" charset="-122"/>
              </a:rPr>
              <a:t>、寄存器组、状态寄存器等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154" name="AutoShape 40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23699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线形标注 2 156"/>
          <p:cNvSpPr/>
          <p:nvPr/>
        </p:nvSpPr>
        <p:spPr bwMode="auto">
          <a:xfrm>
            <a:off x="6444208" y="2996952"/>
            <a:ext cx="2016224" cy="306000"/>
          </a:xfrm>
          <a:prstGeom prst="borderCallout2">
            <a:avLst>
              <a:gd name="adj1" fmla="val 48528"/>
              <a:gd name="adj2" fmla="val -431"/>
              <a:gd name="adj3" fmla="val 49537"/>
              <a:gd name="adj4" fmla="val -9335"/>
              <a:gd name="adj5" fmla="val 126328"/>
              <a:gd name="adj6" fmla="val -3735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数据通路＋控制器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1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637246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>
                <a:latin typeface="宋体" pitchFamily="2" charset="-122"/>
              </a:rPr>
              <a:t>rt</a:t>
            </a:r>
            <a:r>
              <a:rPr lang="zh-CN" altLang="en-US" sz="2400" b="1" dirty="0">
                <a:latin typeface="宋体" pitchFamily="2" charset="-122"/>
              </a:rPr>
              <a:t>←</a:t>
            </a:r>
            <a:r>
              <a:rPr lang="en-US" altLang="zh-CN" sz="2400" b="1" dirty="0">
                <a:latin typeface="宋体" pitchFamily="2" charset="-122"/>
              </a:rPr>
              <a:t>M[(</a:t>
            </a:r>
            <a:r>
              <a:rPr lang="en-US" altLang="zh-CN" sz="2400" b="1" dirty="0" err="1">
                <a:latin typeface="宋体" pitchFamily="2" charset="-122"/>
              </a:rPr>
              <a:t>rs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 err="1">
                <a:latin typeface="宋体" pitchFamily="2" charset="-122"/>
              </a:rPr>
              <a:t>SExt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imme</a:t>
            </a:r>
            <a:r>
              <a:rPr lang="en-US" altLang="zh-CN" sz="2400" b="1" dirty="0">
                <a:latin typeface="宋体" pitchFamily="2" charset="-122"/>
              </a:rPr>
              <a:t>)]</a:t>
            </a:r>
            <a:r>
              <a:rPr lang="zh-CN" altLang="en-US" sz="2400" b="1" dirty="0">
                <a:latin typeface="宋体" pitchFamily="2" charset="-122"/>
              </a:rPr>
              <a:t>及</a:t>
            </a:r>
            <a:endParaRPr lang="en-US" altLang="zh-CN" sz="24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M[(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 err="1">
                <a:latin typeface="宋体" pitchFamily="2" charset="-122"/>
              </a:rPr>
              <a:t>SExt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imme</a:t>
            </a:r>
            <a:r>
              <a:rPr lang="en-US" altLang="zh-CN" b="1" dirty="0">
                <a:latin typeface="宋体" pitchFamily="2" charset="-122"/>
              </a:rPr>
              <a:t>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2987824" y="3861048"/>
            <a:ext cx="604867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结束时</a:t>
            </a:r>
            <a:r>
              <a:rPr lang="zh-CN" altLang="en-US" b="1" dirty="0">
                <a:latin typeface="宋体" pitchFamily="2" charset="-122"/>
              </a:rPr>
              <a:t>，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次时序操作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DMEM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kumimoji="1" lang="zh-CN" altLang="en-US" sz="2400" b="1" dirty="0">
                <a:latin typeface="宋体" pitchFamily="2" charset="-122"/>
              </a:rPr>
              <a:t>放在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中部</a:t>
            </a:r>
            <a:r>
              <a:rPr lang="en-US" altLang="zh-CN" sz="1800" b="1" dirty="0">
                <a:latin typeface="宋体" pitchFamily="2" charset="-122"/>
              </a:rPr>
              <a:t>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kumimoji="1" lang="zh-CN" altLang="en-US" sz="1800" b="1" dirty="0">
                <a:latin typeface="宋体" pitchFamily="2" charset="-122"/>
              </a:rPr>
              <a:t>同步</a:t>
            </a:r>
            <a:r>
              <a:rPr kumimoji="1" lang="en-US" altLang="zh-CN" sz="1800" b="1" dirty="0">
                <a:latin typeface="宋体" pitchFamily="2" charset="-122"/>
              </a:rPr>
              <a:t>MEM</a:t>
            </a:r>
          </a:p>
          <a:p>
            <a:pPr algn="l">
              <a:lnSpc>
                <a:spcPct val="105000"/>
              </a:lnSpc>
            </a:pPr>
            <a:r>
              <a:rPr kumimoji="1" lang="en-US" altLang="zh-CN" sz="1800" b="1" dirty="0">
                <a:latin typeface="宋体" pitchFamily="2" charset="-122"/>
              </a:rPr>
              <a:t>                  </a:t>
            </a:r>
            <a:r>
              <a:rPr kumimoji="1" lang="zh-CN" altLang="en-US" sz="18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kumimoji="1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地址计算在</a:t>
            </a:r>
            <a:r>
              <a:rPr lang="zh-CN" altLang="en-US" sz="1800" b="1" u="sng" dirty="0">
                <a:latin typeface="宋体" pitchFamily="2" charset="-122"/>
              </a:rPr>
              <a:t>前半周期</a:t>
            </a:r>
            <a:r>
              <a:rPr lang="zh-CN" altLang="en-US" sz="1800" b="1" dirty="0">
                <a:latin typeface="宋体" pitchFamily="2" charset="-122"/>
              </a:rPr>
              <a:t>完成</a:t>
            </a:r>
            <a:endParaRPr kumimoji="1" lang="en-US" altLang="zh-CN" sz="1800" b="1" dirty="0">
              <a:latin typeface="宋体" pitchFamily="2" charset="-122"/>
            </a:endParaRPr>
          </a:p>
        </p:txBody>
      </p: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>
            <a:off x="2014125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36096" y="2341813"/>
              <a:ext cx="432048" cy="343662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685475"/>
              <a:ext cx="2304256" cy="455493"/>
            </a:xfrm>
            <a:prstGeom prst="bentConnector3">
              <a:avLst>
                <a:gd name="adj1" fmla="val -76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3166254" y="1196752"/>
            <a:ext cx="34198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增加</a:t>
            </a:r>
            <a:r>
              <a:rPr lang="en-US" altLang="zh-CN" b="1" dirty="0">
                <a:latin typeface="宋体" pitchFamily="2" charset="-122"/>
              </a:rPr>
              <a:t>DMEM</a:t>
            </a:r>
            <a:r>
              <a:rPr lang="zh-CN" altLang="en-US" b="1" dirty="0">
                <a:latin typeface="宋体" pitchFamily="2" charset="-122"/>
              </a:rPr>
              <a:t>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写相关路径</a:t>
            </a:r>
            <a:endParaRPr lang="en-US" altLang="zh-CN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79526" y="5157192"/>
            <a:ext cx="6532834" cy="1004936"/>
            <a:chOff x="1279526" y="4437112"/>
            <a:chExt cx="6532834" cy="1004936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257550" y="4437112"/>
              <a:ext cx="309894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2263552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2096022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257550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481686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259142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491880" y="4797152"/>
              <a:ext cx="96275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3491879" y="5085184"/>
              <a:ext cx="996363" cy="317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279526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257550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5212481" y="5487138"/>
            <a:ext cx="1519759" cy="678166"/>
            <a:chOff x="5212481" y="5199106"/>
            <a:chExt cx="1519759" cy="678166"/>
          </a:xfrm>
        </p:grpSpPr>
        <p:cxnSp>
          <p:nvCxnSpPr>
            <p:cNvPr id="122" name="直接连接符 121"/>
            <p:cNvCxnSpPr/>
            <p:nvPr/>
          </p:nvCxnSpPr>
          <p:spPr>
            <a:xfrm flipH="1" flipV="1">
              <a:off x="5354890" y="5199106"/>
              <a:ext cx="1608" cy="390134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212481" y="5592416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6732240" y="52292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5402188" y="5229200"/>
              <a:ext cx="1295161" cy="2156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Mem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5364088" y="5515575"/>
              <a:ext cx="1368152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4499992" y="5517232"/>
            <a:ext cx="769627" cy="648072"/>
            <a:chOff x="4499992" y="5229200"/>
            <a:chExt cx="769627" cy="648072"/>
          </a:xfrm>
        </p:grpSpPr>
        <p:cxnSp>
          <p:nvCxnSpPr>
            <p:cNvPr id="128" name="直接连接符 127"/>
            <p:cNvCxnSpPr/>
            <p:nvPr/>
          </p:nvCxnSpPr>
          <p:spPr>
            <a:xfrm flipH="1">
              <a:off x="5241776" y="5229200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499992" y="5229200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4500785" y="5515575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5085184"/>
            <a:ext cx="87505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kern="100" spc="-100" dirty="0">
                <a:latin typeface="+mn-ea"/>
              </a:rPr>
              <a:t>PC</a:t>
            </a:r>
            <a:r>
              <a:rPr lang="zh-CN" altLang="en-US" b="1" kern="100" spc="-100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PC</a:t>
            </a:r>
            <a:r>
              <a:rPr lang="zh-CN" altLang="en-US" b="1" baseline="-16000" dirty="0">
                <a:latin typeface="+mn-ea"/>
              </a:rPr>
              <a:t>高</a:t>
            </a:r>
            <a:r>
              <a:rPr lang="en-US" altLang="zh-CN" b="1" baseline="-16000" dirty="0">
                <a:latin typeface="+mn-ea"/>
              </a:rPr>
              <a:t>4</a:t>
            </a:r>
            <a:r>
              <a:rPr lang="zh-CN" altLang="en-US" b="1" baseline="-16000" dirty="0">
                <a:latin typeface="+mn-ea"/>
              </a:rPr>
              <a:t>位</a:t>
            </a:r>
            <a:r>
              <a:rPr lang="en-US" altLang="zh-CN" b="1" kern="100" dirty="0">
                <a:latin typeface="+mn-ea"/>
              </a:rPr>
              <a:t>‖</a:t>
            </a:r>
            <a:r>
              <a:rPr lang="pt-BR" altLang="zh-CN" b="1" kern="100" dirty="0">
                <a:latin typeface="+mn-ea"/>
              </a:rPr>
              <a:t>addr&lt;&lt;2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4" y="282714"/>
            <a:ext cx="8407978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kern="100" spc="-100" dirty="0">
                <a:latin typeface="+mn-ea"/>
              </a:rPr>
              <a:t>PC</a:t>
            </a:r>
            <a:r>
              <a:rPr lang="zh-CN" altLang="en-US" sz="2200" b="1" kern="100" spc="-100" dirty="0">
                <a:latin typeface="+mn-ea"/>
              </a:rPr>
              <a:t>＝</a:t>
            </a:r>
            <a:r>
              <a:rPr lang="en-US" altLang="zh-CN" sz="2200" b="1" kern="100" spc="-100" dirty="0">
                <a:latin typeface="+mn-ea"/>
              </a:rPr>
              <a:t>((</a:t>
            </a:r>
            <a:r>
              <a:rPr lang="en-US" altLang="zh-CN" sz="2200" b="1" kern="100" spc="-100" dirty="0" err="1">
                <a:latin typeface="+mn-ea"/>
              </a:rPr>
              <a:t>rs</a:t>
            </a:r>
            <a:r>
              <a:rPr lang="en-US" altLang="zh-CN" sz="2200" b="1" kern="100" spc="-100" dirty="0">
                <a:latin typeface="+mn-ea"/>
              </a:rPr>
              <a:t>)=(</a:t>
            </a:r>
            <a:r>
              <a:rPr lang="en-US" altLang="zh-CN" sz="2200" b="1" kern="100" spc="-100" dirty="0" err="1">
                <a:latin typeface="+mn-ea"/>
              </a:rPr>
              <a:t>rt</a:t>
            </a:r>
            <a:r>
              <a:rPr lang="en-US" altLang="zh-CN" sz="2200" b="1" kern="100" spc="-100" dirty="0">
                <a:latin typeface="+mn-ea"/>
              </a:rPr>
              <a:t>))</a:t>
            </a:r>
            <a:r>
              <a:rPr lang="zh-CN" altLang="en-US" sz="2200" b="1" kern="100" spc="-100" dirty="0">
                <a:latin typeface="+mn-ea"/>
              </a:rPr>
              <a:t>？</a:t>
            </a:r>
            <a:r>
              <a:rPr lang="en-US" altLang="zh-CN" sz="2200" b="1" kern="100" spc="-100" dirty="0">
                <a:latin typeface="+mn-ea"/>
              </a:rPr>
              <a:t>(PC)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>
                <a:latin typeface="+mn-ea"/>
              </a:rPr>
              <a:t>4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 err="1">
                <a:latin typeface="+mn-ea"/>
              </a:rPr>
              <a:t>SExt</a:t>
            </a:r>
            <a:r>
              <a:rPr lang="en-US" altLang="zh-CN" sz="2200" b="1" kern="100" spc="-100" dirty="0">
                <a:latin typeface="+mn-ea"/>
              </a:rPr>
              <a:t>(</a:t>
            </a:r>
            <a:r>
              <a:rPr lang="en-US" altLang="zh-CN" sz="2200" b="1" kern="100" spc="-100" dirty="0" err="1">
                <a:latin typeface="+mn-ea"/>
              </a:rPr>
              <a:t>imme</a:t>
            </a:r>
            <a:r>
              <a:rPr lang="en-US" altLang="zh-CN" sz="2200" b="1" kern="100" spc="-100" dirty="0">
                <a:latin typeface="+mn-ea"/>
              </a:rPr>
              <a:t>)&lt;&lt;2 :(PC)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>
                <a:latin typeface="+mn-ea"/>
              </a:rPr>
              <a:t>4</a:t>
            </a:r>
            <a:endParaRPr lang="zh-CN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3022237" y="3405624"/>
            <a:ext cx="61217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IMEM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异步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sz="2200" b="1" dirty="0">
                <a:latin typeface="宋体" pitchFamily="2" charset="-122"/>
              </a:rPr>
              <a:t>时，写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放在</a:t>
            </a:r>
            <a:r>
              <a:rPr lang="en-US" altLang="zh-CN" sz="2200" b="1" u="sng" dirty="0" err="1">
                <a:solidFill>
                  <a:schemeClr val="accent2"/>
                </a:solidFill>
                <a:latin typeface="宋体" pitchFamily="2" charset="-122"/>
              </a:rPr>
              <a:t>Clk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结束时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立即读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IMEM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同步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3568" y="1268760"/>
            <a:ext cx="8246507" cy="2016224"/>
            <a:chOff x="683568" y="1340768"/>
            <a:chExt cx="8246507" cy="20162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0" name="直接连接符 8"/>
            <p:cNvCxnSpPr/>
            <p:nvPr/>
          </p:nvCxnSpPr>
          <p:spPr>
            <a:xfrm flipV="1">
              <a:off x="5436096" y="1981773"/>
              <a:ext cx="432048" cy="334873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35"/>
            <p:cNvCxnSpPr>
              <a:stCxn id="51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82"/>
            <p:cNvCxnSpPr>
              <a:endCxn id="9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直接连接符 8"/>
            <p:cNvCxnSpPr>
              <a:stCxn id="14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6948264" y="2492896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0312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5576" y="314096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8"/>
            <p:cNvCxnSpPr>
              <a:stCxn id="36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flipV="1">
              <a:off x="3851920" y="2205758"/>
              <a:ext cx="0" cy="935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5220073" y="299695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6120171" y="2205758"/>
              <a:ext cx="0" cy="935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20609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60032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 flipV="1">
              <a:off x="4430226" y="2670980"/>
              <a:ext cx="11574" cy="4699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5796136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8"/>
            <p:cNvCxnSpPr/>
            <p:nvPr/>
          </p:nvCxnSpPr>
          <p:spPr>
            <a:xfrm>
              <a:off x="5580112" y="2313924"/>
              <a:ext cx="2304256" cy="467004"/>
            </a:xfrm>
            <a:prstGeom prst="bentConnector3">
              <a:avLst>
                <a:gd name="adj1" fmla="val 16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8"/>
            <p:cNvCxnSpPr>
              <a:stCxn id="55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8388424" y="2924944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557150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44408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flipV="1">
              <a:off x="8028384" y="2924944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2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5436096" y="3789040"/>
            <a:ext cx="3674157" cy="59041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90000" tIns="82800" rIns="90000" bIns="82800" anchor="t" anchorCtr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写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放在</a:t>
            </a:r>
            <a:r>
              <a:rPr lang="en-US" altLang="zh-CN" sz="2200" b="1" u="sng" dirty="0" err="1">
                <a:solidFill>
                  <a:schemeClr val="accent2"/>
                </a:solidFill>
                <a:latin typeface="宋体" pitchFamily="2" charset="-122"/>
              </a:rPr>
              <a:t>Clk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中间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上升沿时读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4" name="Text Box 116"/>
          <p:cNvSpPr txBox="1">
            <a:spLocks noChangeArrowheads="1"/>
          </p:cNvSpPr>
          <p:nvPr/>
        </p:nvSpPr>
        <p:spPr bwMode="auto">
          <a:xfrm>
            <a:off x="3166005" y="764704"/>
            <a:ext cx="57640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u="sng" dirty="0">
                <a:latin typeface="宋体" pitchFamily="2" charset="-122"/>
              </a:rPr>
              <a:t>相等比较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实现、</a:t>
            </a:r>
            <a:r>
              <a:rPr lang="zh-CN" altLang="en-US" b="1" u="sng" dirty="0">
                <a:latin typeface="宋体" pitchFamily="2" charset="-122"/>
              </a:rPr>
              <a:t>地址计算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ACU</a:t>
            </a:r>
            <a:r>
              <a:rPr lang="zh-CN" altLang="en-US" b="1" dirty="0">
                <a:latin typeface="宋体" pitchFamily="2" charset="-122"/>
              </a:rPr>
              <a:t>实现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979712" y="2204861"/>
            <a:ext cx="1152128" cy="787044"/>
            <a:chOff x="1979712" y="2204861"/>
            <a:chExt cx="1152128" cy="787044"/>
          </a:xfrm>
        </p:grpSpPr>
        <p:cxnSp>
          <p:nvCxnSpPr>
            <p:cNvPr id="86" name="直接连接符 187"/>
            <p:cNvCxnSpPr/>
            <p:nvPr/>
          </p:nvCxnSpPr>
          <p:spPr>
            <a:xfrm rot="10800000" flipV="1">
              <a:off x="1979712" y="2204861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2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771800" y="2780928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187"/>
            <p:cNvCxnSpPr/>
            <p:nvPr/>
          </p:nvCxnSpPr>
          <p:spPr>
            <a:xfrm rot="16200000" flipH="1">
              <a:off x="1943471" y="2461321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2015580" y="4293096"/>
            <a:ext cx="6156820" cy="792088"/>
            <a:chOff x="2375620" y="2996952"/>
            <a:chExt cx="6156820" cy="792088"/>
          </a:xfrm>
        </p:grpSpPr>
        <p:sp>
          <p:nvSpPr>
            <p:cNvPr id="91" name="TextBox 90"/>
            <p:cNvSpPr txBox="1"/>
            <p:nvPr/>
          </p:nvSpPr>
          <p:spPr>
            <a:xfrm>
              <a:off x="2375620" y="299695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6076578" y="328498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076578" y="300172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980234" y="2996952"/>
              <a:ext cx="30963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2986236" y="300172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818706" y="328498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8164809" y="299695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8164810" y="299695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204370" y="3140172"/>
              <a:ext cx="0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981826" y="315783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5212482" y="3140968"/>
              <a:ext cx="0" cy="36004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250070" y="3140968"/>
              <a:ext cx="92464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214564" y="3432177"/>
              <a:ext cx="993758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960181" y="3140172"/>
              <a:ext cx="1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220072" y="314096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5220865" y="3427343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2980234" y="342900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740352" y="3504184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 flipV="1">
              <a:off x="8157911" y="3318892"/>
              <a:ext cx="1" cy="230717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080374" y="3312560"/>
              <a:ext cx="0" cy="242994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99393" y="3504184"/>
              <a:ext cx="112469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8532440" y="3257411"/>
              <a:ext cx="0" cy="246773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8164810" y="3432972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987824" y="3347269"/>
              <a:ext cx="0" cy="153739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780511" y="4614260"/>
            <a:ext cx="6111969" cy="470924"/>
            <a:chOff x="1960939" y="5838396"/>
            <a:chExt cx="6111969" cy="470924"/>
          </a:xfrm>
        </p:grpSpPr>
        <p:sp>
          <p:nvSpPr>
            <p:cNvPr id="116" name="TextBox 115"/>
            <p:cNvSpPr txBox="1"/>
            <p:nvPr/>
          </p:nvSpPr>
          <p:spPr>
            <a:xfrm>
              <a:off x="7316633" y="6021288"/>
              <a:ext cx="756275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、写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 flipH="1" flipV="1">
              <a:off x="2087534" y="5838396"/>
              <a:ext cx="1120" cy="234669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960939" y="6024464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19" name="线形标注 2 118"/>
          <p:cNvSpPr/>
          <p:nvPr/>
        </p:nvSpPr>
        <p:spPr bwMode="auto">
          <a:xfrm>
            <a:off x="827584" y="2852936"/>
            <a:ext cx="994292" cy="509103"/>
          </a:xfrm>
          <a:prstGeom prst="borderCallout2">
            <a:avLst>
              <a:gd name="adj1" fmla="val 48951"/>
              <a:gd name="adj2" fmla="val 99763"/>
              <a:gd name="adj3" fmla="val 51734"/>
              <a:gd name="adj4" fmla="val 106364"/>
              <a:gd name="adj5" fmla="val -13914"/>
              <a:gd name="adj6" fmla="val 12177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cs typeface="Arial Unicode MS" pitchFamily="34" charset="-122"/>
              </a:rPr>
              <a:t>取指令</a:t>
            </a:r>
            <a:endParaRPr lang="en-US" altLang="zh-CN" sz="1800" b="1" dirty="0">
              <a:latin typeface="+mn-ea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cs typeface="Arial Unicode MS" pitchFamily="34" charset="-122"/>
              </a:rPr>
              <a:t>数据通路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5716538" y="4434875"/>
            <a:ext cx="2099096" cy="208538"/>
            <a:chOff x="6001296" y="4110473"/>
            <a:chExt cx="2099096" cy="208538"/>
          </a:xfrm>
        </p:grpSpPr>
        <p:cxnSp>
          <p:nvCxnSpPr>
            <p:cNvPr id="121" name="直接连接符 120"/>
            <p:cNvCxnSpPr/>
            <p:nvPr/>
          </p:nvCxnSpPr>
          <p:spPr>
            <a:xfrm>
              <a:off x="8097118" y="4112710"/>
              <a:ext cx="3274" cy="206301"/>
            </a:xfrm>
            <a:prstGeom prst="line">
              <a:avLst/>
            </a:prstGeom>
            <a:ln w="952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001296" y="4110473"/>
              <a:ext cx="2094756" cy="102966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 Box 116"/>
          <p:cNvSpPr txBox="1">
            <a:spLocks noChangeArrowheads="1"/>
          </p:cNvSpPr>
          <p:nvPr/>
        </p:nvSpPr>
        <p:spPr bwMode="auto">
          <a:xfrm>
            <a:off x="3131839" y="5517232"/>
            <a:ext cx="56166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 err="1">
                <a:latin typeface="宋体" pitchFamily="2" charset="-122"/>
              </a:rPr>
              <a:t>beq</a:t>
            </a:r>
            <a:r>
              <a:rPr lang="zh-CN" altLang="en-US" b="1" dirty="0">
                <a:latin typeface="宋体" pitchFamily="2" charset="-122"/>
              </a:rPr>
              <a:t>指令                 同</a:t>
            </a:r>
            <a:r>
              <a:rPr lang="en-US" altLang="zh-CN" b="1" dirty="0" err="1">
                <a:latin typeface="宋体" pitchFamily="2" charset="-122"/>
              </a:rPr>
              <a:t>beq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>
              <a:latin typeface="宋体" pitchFamily="2" charset="-122"/>
            </a:endParaRPr>
          </a:p>
          <a:p>
            <a:pPr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无数据操作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/>
      <p:bldP spid="84" grpId="0"/>
      <p:bldP spid="119" grpId="0" animBg="1"/>
      <p:bldP spid="1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4" y="296356"/>
            <a:ext cx="2015778" cy="484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*设计结果：</a:t>
            </a:r>
            <a:endParaRPr lang="en-US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1907704" y="3789040"/>
            <a:ext cx="698477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指令类型信号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(8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，工作脉冲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(</a:t>
            </a:r>
            <a:r>
              <a:rPr lang="zh-CN" altLang="en-US" sz="1800" b="1" dirty="0">
                <a:latin typeface="宋体" pitchFamily="2" charset="-122"/>
              </a:rPr>
              <a:t>来自</a:t>
            </a:r>
            <a:r>
              <a:rPr lang="en-US" altLang="zh-CN" sz="1800" b="1" dirty="0">
                <a:latin typeface="宋体" pitchFamily="2" charset="-122"/>
              </a:rPr>
              <a:t>ID[</a:t>
            </a:r>
            <a:r>
              <a:rPr lang="zh-CN" altLang="en-US" sz="1800" b="1" dirty="0">
                <a:latin typeface="宋体" pitchFamily="2" charset="-122"/>
              </a:rPr>
              <a:t>即</a:t>
            </a:r>
            <a:r>
              <a:rPr lang="en-US" altLang="zh-CN" sz="1800" b="1" dirty="0">
                <a:latin typeface="宋体" pitchFamily="2" charset="-122"/>
              </a:rPr>
              <a:t>CU])         (</a:t>
            </a:r>
            <a:r>
              <a:rPr lang="zh-CN" altLang="en-US" sz="1800" b="1" dirty="0">
                <a:latin typeface="宋体" pitchFamily="2" charset="-122"/>
              </a:rPr>
              <a:t>来自</a:t>
            </a:r>
            <a:r>
              <a:rPr lang="en-US" altLang="zh-CN" sz="1800" b="1" dirty="0">
                <a:latin typeface="宋体" pitchFamily="2" charset="-122"/>
              </a:rPr>
              <a:t>CU)         (</a:t>
            </a:r>
            <a:r>
              <a:rPr lang="zh-CN" altLang="en-US" sz="1800" b="1" dirty="0">
                <a:latin typeface="宋体" pitchFamily="2" charset="-122"/>
              </a:rPr>
              <a:t>来自</a:t>
            </a:r>
            <a:r>
              <a:rPr lang="en-US" altLang="zh-CN" sz="1800" b="1" dirty="0">
                <a:latin typeface="宋体" pitchFamily="2" charset="-122"/>
              </a:rPr>
              <a:t>CU)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2195736" y="4800328"/>
            <a:ext cx="5868788" cy="1436984"/>
            <a:chOff x="1367508" y="4797152"/>
            <a:chExt cx="5868788" cy="1436984"/>
          </a:xfrm>
        </p:grpSpPr>
        <p:sp>
          <p:nvSpPr>
            <p:cNvPr id="245" name="TextBox 244"/>
            <p:cNvSpPr txBox="1"/>
            <p:nvPr/>
          </p:nvSpPr>
          <p:spPr>
            <a:xfrm>
              <a:off x="1367508" y="479715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P0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>
            <a:xfrm flipV="1">
              <a:off x="4283968" y="5085185"/>
              <a:ext cx="2304256" cy="1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4283968" y="480192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1972122" y="4797152"/>
              <a:ext cx="2311846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>
              <a:off x="1978124" y="480192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810594" y="508518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6580633" y="479715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6580634" y="479715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5940152" y="5949280"/>
              <a:ext cx="1296144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>
            <a:xfrm flipV="1">
              <a:off x="6588224" y="5553280"/>
              <a:ext cx="0" cy="396000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4283968" y="5553280"/>
              <a:ext cx="0" cy="396000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3779912" y="5949280"/>
              <a:ext cx="112469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9" name="直接连接符 278"/>
            <p:cNvCxnSpPr/>
            <p:nvPr/>
          </p:nvCxnSpPr>
          <p:spPr>
            <a:xfrm flipV="1">
              <a:off x="2123728" y="5553280"/>
              <a:ext cx="0" cy="396000"/>
            </a:xfrm>
            <a:prstGeom prst="line">
              <a:avLst/>
            </a:prstGeom>
            <a:ln w="15875">
              <a:solidFill>
                <a:srgbClr val="990099"/>
              </a:solidFill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1835696" y="5949280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67508" y="5229200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P1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5" name="直接连接符 194"/>
            <p:cNvCxnSpPr/>
            <p:nvPr/>
          </p:nvCxnSpPr>
          <p:spPr>
            <a:xfrm>
              <a:off x="4283968" y="5229200"/>
              <a:ext cx="2304256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4283968" y="523397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1972122" y="5512759"/>
              <a:ext cx="2311846" cy="447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1978124" y="523397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1810594" y="5229200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6580633" y="522920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6580634" y="551723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2195736" y="5637597"/>
              <a:ext cx="2014562" cy="1793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+CU+GPR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+ALU)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3528" y="1052736"/>
            <a:ext cx="8606547" cy="2672003"/>
            <a:chOff x="323528" y="1052736"/>
            <a:chExt cx="8606547" cy="2672003"/>
          </a:xfrm>
        </p:grpSpPr>
        <p:sp>
          <p:nvSpPr>
            <p:cNvPr id="192" name="Text Box 323"/>
            <p:cNvSpPr txBox="1">
              <a:spLocks noChangeArrowheads="1"/>
            </p:cNvSpPr>
            <p:nvPr/>
          </p:nvSpPr>
          <p:spPr bwMode="auto">
            <a:xfrm>
              <a:off x="1475656" y="1412776"/>
              <a:ext cx="7272808" cy="19475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63" name="直接连接符 262"/>
            <p:cNvCxnSpPr/>
            <p:nvPr/>
          </p:nvCxnSpPr>
          <p:spPr>
            <a:xfrm flipH="1">
              <a:off x="7236309" y="2377650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721620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2060848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36096" y="2125789"/>
              <a:ext cx="432048" cy="334873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576730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636912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204373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276872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465338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63691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845271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708920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708920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916833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636912"/>
              <a:ext cx="0" cy="8640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243806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492896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2110736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348880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50100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50100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2060848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206084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24829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208978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996952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2132856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276872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852936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206084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24829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208978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2132856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285256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28525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780928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39120" y="2358850"/>
              <a:ext cx="0" cy="1142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 flipV="1">
              <a:off x="5225279" y="3130874"/>
              <a:ext cx="2601" cy="3701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349774"/>
              <a:ext cx="0" cy="115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5010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50100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 flipV="1">
              <a:off x="4430226" y="2814996"/>
              <a:ext cx="5787" cy="686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5010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7008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7356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8796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2132856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564904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457940"/>
              <a:ext cx="2304256" cy="467004"/>
            </a:xfrm>
            <a:prstGeom prst="bentConnector3">
              <a:avLst>
                <a:gd name="adj1" fmla="val 16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771614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3068960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50100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50100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3068960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>
              <a:endCxn id="154" idx="0"/>
            </p:cNvCxnSpPr>
            <p:nvPr/>
          </p:nvCxnSpPr>
          <p:spPr bwMode="auto">
            <a:xfrm>
              <a:off x="5040050" y="1302668"/>
              <a:ext cx="2" cy="3981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4665295" y="105273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3068961"/>
              <a:ext cx="0" cy="21602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628800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728747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484784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948971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348880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4208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204263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2132856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204549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1331640" y="2564905"/>
              <a:ext cx="504056" cy="182114"/>
            </a:xfrm>
            <a:prstGeom prst="bentConnector3">
              <a:avLst>
                <a:gd name="adj1" fmla="val 99887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>
            <a:xfrm flipV="1">
              <a:off x="1331640" y="1988840"/>
              <a:ext cx="432048" cy="89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331640" y="1844824"/>
              <a:ext cx="432049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484784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467544" y="1700808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484784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484784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323528" y="2564904"/>
              <a:ext cx="100811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=)P0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5" name="直接连接符 187"/>
            <p:cNvCxnSpPr/>
            <p:nvPr/>
          </p:nvCxnSpPr>
          <p:spPr>
            <a:xfrm rot="10800000" flipV="1">
              <a:off x="1979712" y="2420885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323"/>
            <p:cNvSpPr txBox="1">
              <a:spLocks noChangeArrowheads="1"/>
            </p:cNvSpPr>
            <p:nvPr/>
          </p:nvSpPr>
          <p:spPr bwMode="auto">
            <a:xfrm>
              <a:off x="2123728" y="2780928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3" name="直接连接符 182"/>
            <p:cNvCxnSpPr/>
            <p:nvPr/>
          </p:nvCxnSpPr>
          <p:spPr>
            <a:xfrm>
              <a:off x="2771800" y="2996952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7"/>
            <p:cNvCxnSpPr/>
            <p:nvPr/>
          </p:nvCxnSpPr>
          <p:spPr>
            <a:xfrm rot="16200000" flipH="1">
              <a:off x="1943471" y="2677345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1331640" y="3284984"/>
              <a:ext cx="68407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323528" y="3068960"/>
              <a:ext cx="100811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=)P1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67544" y="3110488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>
            <a:xfrm flipH="1">
              <a:off x="2720382" y="3127929"/>
              <a:ext cx="411459" cy="380786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239319" y="3508715"/>
              <a:ext cx="160448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指令译码器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ID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87625" y="3356992"/>
            <a:ext cx="7128791" cy="1584176"/>
            <a:chOff x="1331641" y="2852936"/>
            <a:chExt cx="7128791" cy="1584176"/>
          </a:xfrm>
        </p:grpSpPr>
        <p:cxnSp>
          <p:nvCxnSpPr>
            <p:cNvPr id="26" name="直接箭头连接符 25"/>
            <p:cNvCxnSpPr>
              <a:endCxn id="36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endCxn id="31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ori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lw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sw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beq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宋体" pitchFamily="2" charset="-122"/>
                </a:rPr>
                <a:t>取指令及译码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触发、没有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en-US" altLang="zh-CN" sz="1800" b="1" dirty="0">
                  <a:latin typeface="+mn-ea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>
              <a:endCxn id="35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5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6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8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0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7560840" cy="297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、指令执行过程的组织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数据通路设计的验证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*指令执行过程的操作：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*指令执行过程的状态转换图：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(</a:t>
            </a:r>
            <a:r>
              <a:rPr lang="zh-CN" altLang="en-US" sz="1800" b="1" dirty="0">
                <a:latin typeface="宋体" pitchFamily="2" charset="-122"/>
              </a:rPr>
              <a:t>实现</a:t>
            </a:r>
            <a:r>
              <a:rPr lang="en-US" altLang="zh-CN" sz="1800" b="1" dirty="0">
                <a:latin typeface="宋体" pitchFamily="2" charset="-122"/>
              </a:rPr>
              <a:t>ISA</a:t>
            </a:r>
            <a:r>
              <a:rPr lang="zh-CN" altLang="en-US" sz="1800" b="1" dirty="0">
                <a:latin typeface="宋体" pitchFamily="2" charset="-122"/>
              </a:rPr>
              <a:t>的状态转换图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4644008" y="2409679"/>
            <a:ext cx="3168352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latin typeface="宋体" pitchFamily="2" charset="-122"/>
              </a:rPr>
              <a:t>每条指令仅</a:t>
            </a:r>
            <a:r>
              <a:rPr lang="zh-CN" altLang="en-US" b="1" dirty="0">
                <a:latin typeface="宋体" pitchFamily="2" charset="-122"/>
              </a:rPr>
              <a:t>一种状态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1800" b="1" dirty="0">
                <a:latin typeface="宋体" pitchFamily="2" charset="-122"/>
              </a:rPr>
              <a:t>   (</a:t>
            </a:r>
            <a:r>
              <a:rPr lang="zh-CN" altLang="en-US" sz="1800" b="1" dirty="0">
                <a:latin typeface="宋体" pitchFamily="2" charset="-122"/>
              </a:rPr>
              <a:t>取指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译码无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zh-CN" b="1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66930"/>
              </p:ext>
            </p:extLst>
          </p:nvPr>
        </p:nvGraphicFramePr>
        <p:xfrm>
          <a:off x="1115618" y="3288069"/>
          <a:ext cx="7200798" cy="2589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391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  注意：与路径无关的信号中，</a:t>
                      </a:r>
                      <a:r>
                        <a:rPr kumimoji="1" lang="zh-CN" altLang="en-US" sz="1800" b="1" u="sng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时序逻辑部件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的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OPCmd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须为无效值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16"/>
          <p:cNvSpPr txBox="1">
            <a:spLocks noChangeArrowheads="1"/>
          </p:cNvSpPr>
          <p:nvPr/>
        </p:nvSpPr>
        <p:spPr bwMode="auto">
          <a:xfrm>
            <a:off x="3707406" y="764704"/>
            <a:ext cx="468101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kern="100" spc="-50" dirty="0">
                <a:latin typeface="+mn-ea"/>
              </a:rPr>
              <a:t>时长≥</a:t>
            </a:r>
            <a:r>
              <a:rPr lang="en-US" altLang="zh-CN" b="1" spc="-50" dirty="0">
                <a:latin typeface="+mn-ea"/>
              </a:rPr>
              <a:t>max{</a:t>
            </a:r>
            <a:r>
              <a:rPr lang="en-US" altLang="zh-CN" b="1" i="1" spc="-50" dirty="0">
                <a:latin typeface="+mn-ea"/>
              </a:rPr>
              <a:t>T</a:t>
            </a:r>
            <a:r>
              <a:rPr lang="zh-CN" altLang="en-US" b="1" spc="-50" baseline="-18000" dirty="0">
                <a:latin typeface="+mn-ea"/>
              </a:rPr>
              <a:t>指令</a:t>
            </a:r>
            <a:r>
              <a:rPr lang="en-US" altLang="zh-CN" b="1" i="1" spc="-50" baseline="-18000" dirty="0" err="1"/>
              <a:t>i</a:t>
            </a:r>
            <a:r>
              <a:rPr lang="en-US" altLang="zh-CN" b="1" spc="-50" dirty="0">
                <a:latin typeface="+mn-ea"/>
              </a:rPr>
              <a:t>}</a:t>
            </a:r>
            <a:r>
              <a:rPr lang="zh-CN" altLang="en-US" b="1" spc="-50" dirty="0">
                <a:latin typeface="+mn-ea"/>
              </a:rPr>
              <a:t>，下降沿在</a:t>
            </a:r>
            <a:r>
              <a:rPr lang="en-US" altLang="zh-CN" b="1" i="1" spc="-50" dirty="0" err="1">
                <a:latin typeface="+mn-ea"/>
              </a:rPr>
              <a:t>t</a:t>
            </a:r>
            <a:r>
              <a:rPr lang="en-US" altLang="zh-CN" b="1" spc="-50" baseline="-18000" dirty="0" err="1">
                <a:latin typeface="+mn-ea"/>
              </a:rPr>
              <a:t>ALU</a:t>
            </a:r>
            <a:r>
              <a:rPr lang="zh-CN" altLang="en-US" b="1" spc="-50" dirty="0">
                <a:latin typeface="+mn-ea"/>
              </a:rPr>
              <a:t>后</a:t>
            </a:r>
            <a:endParaRPr lang="en-US" altLang="zh-CN" b="1" spc="-50" dirty="0">
              <a:latin typeface="+mn-ea"/>
            </a:endParaRPr>
          </a:p>
        </p:txBody>
      </p:sp>
      <p:sp>
        <p:nvSpPr>
          <p:cNvPr id="24" name="Text Box 648"/>
          <p:cNvSpPr txBox="1">
            <a:spLocks noChangeArrowheads="1"/>
          </p:cNvSpPr>
          <p:nvPr/>
        </p:nvSpPr>
        <p:spPr bwMode="auto">
          <a:xfrm>
            <a:off x="827584" y="6028604"/>
            <a:ext cx="352851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P237—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15616" y="1268760"/>
            <a:ext cx="7704856" cy="1080120"/>
            <a:chOff x="1115616" y="1340768"/>
            <a:chExt cx="7704856" cy="1080120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691680" y="1706508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</a:rPr>
                <a:t>(PC)</a:t>
              </a:r>
              <a:r>
                <a:rPr lang="zh-CN" altLang="en-US" sz="2000" b="1" dirty="0">
                  <a:latin typeface="+mn-ea"/>
                </a:rPr>
                <a:t>→</a:t>
              </a:r>
              <a:r>
                <a:rPr lang="en-US" altLang="zh-CN" sz="2000" b="1" dirty="0">
                  <a:latin typeface="+mn-ea"/>
                </a:rPr>
                <a:t>IMEM</a:t>
              </a:r>
              <a:r>
                <a:rPr lang="zh-CN" altLang="en-US" sz="2000" b="1" dirty="0">
                  <a:latin typeface="+mn-ea"/>
                </a:rPr>
                <a:t>→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580113" y="1706508"/>
              <a:ext cx="302433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完成数据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3347864" y="1706508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ID</a:t>
              </a:r>
              <a:r>
                <a:rPr lang="zh-CN" altLang="en-US" sz="2000" b="1" dirty="0">
                  <a:latin typeface="宋体" pitchFamily="2" charset="-122"/>
                </a:rPr>
                <a:t>→</a:t>
              </a:r>
              <a:r>
                <a:rPr lang="en-US" altLang="zh-CN" sz="2000" b="1" dirty="0">
                  <a:latin typeface="宋体" pitchFamily="2" charset="-122"/>
                </a:rPr>
                <a:t>CU</a:t>
              </a:r>
              <a:r>
                <a:rPr lang="zh-CN" altLang="en-US" sz="2000" b="1" dirty="0">
                  <a:latin typeface="宋体" pitchFamily="2" charset="-122"/>
                </a:rPr>
                <a:t>→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OPCmd</a:t>
              </a:r>
              <a:r>
                <a:rPr lang="zh-CN" altLang="en-US" sz="2000" b="1" dirty="0">
                  <a:latin typeface="宋体" pitchFamily="2" charset="-122"/>
                </a:rPr>
                <a:t>→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580113" y="2066548"/>
              <a:ext cx="3024334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</a:rPr>
                <a:t>ACU</a:t>
              </a:r>
              <a:r>
                <a:rPr lang="zh-CN" altLang="en-US" sz="2000" b="1" dirty="0">
                  <a:latin typeface="+mn-ea"/>
                </a:rPr>
                <a:t>→</a:t>
              </a:r>
              <a:r>
                <a:rPr lang="en-US" altLang="zh-CN" sz="2000" b="1" dirty="0">
                  <a:latin typeface="+mn-ea"/>
                </a:rPr>
                <a:t>(PC)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5616" y="1340768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804248" y="1624327"/>
              <a:ext cx="1800200" cy="447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804248" y="1340768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691680" y="1340768"/>
              <a:ext cx="511256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691680" y="1345538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28560" y="1628800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604447" y="1340768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04447" y="1340768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8" grpId="0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4752528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*多周期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的设计思想：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*多周期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时钟周期的确定：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理论上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实际上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时长与</a:t>
            </a:r>
            <a:r>
              <a:rPr lang="zh-CN" altLang="en-US" b="1" dirty="0">
                <a:solidFill>
                  <a:srgbClr val="C00000"/>
                </a:solidFill>
              </a:rPr>
              <a:t>操作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同步控制方式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不考，了解过程</a:t>
            </a:r>
            <a:r>
              <a:rPr lang="en-US" altLang="zh-CN" sz="2000" b="1" dirty="0">
                <a:latin typeface="+mn-ea"/>
              </a:rPr>
              <a:t>)</a:t>
            </a: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⑴指令周期＝</a:t>
            </a: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个阶段，每个</a:t>
            </a:r>
            <a:r>
              <a:rPr lang="zh-CN" altLang="en-US" b="1" dirty="0">
                <a:latin typeface="宋体" pitchFamily="2" charset="-122"/>
              </a:rPr>
              <a:t>阶段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个时钟周期  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zh-CN" altLang="en-US" sz="1800" b="1" dirty="0">
                <a:latin typeface="+mn-ea"/>
              </a:rPr>
              <a:t>可变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</a:t>
            </a:r>
            <a:r>
              <a:rPr lang="zh-CN" altLang="en-US" b="1" dirty="0">
                <a:latin typeface="+mn-ea"/>
              </a:rPr>
              <a:t>⑵其他阶段所需的结果须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保存</a:t>
            </a:r>
            <a:r>
              <a:rPr lang="zh-CN" altLang="en-US" b="1" dirty="0">
                <a:latin typeface="+mn-ea"/>
              </a:rPr>
              <a:t>在状态部件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如</a:t>
            </a:r>
            <a:r>
              <a:rPr lang="en-US" altLang="zh-CN" sz="1800" b="1" dirty="0">
                <a:latin typeface="+mn-ea"/>
              </a:rPr>
              <a:t>REG)</a:t>
            </a:r>
            <a:r>
              <a:rPr lang="zh-CN" altLang="en-US" b="1" dirty="0">
                <a:latin typeface="+mn-ea"/>
              </a:rPr>
              <a:t>中</a:t>
            </a:r>
            <a:endParaRPr lang="en-US" altLang="zh-CN" b="1" dirty="0">
              <a:latin typeface="+mn-ea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203724" y="4282728"/>
            <a:ext cx="5760889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仅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时长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≥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≥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时长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同步控制</a:t>
            </a:r>
            <a:r>
              <a:rPr lang="en-US" altLang="zh-CN" sz="1800" b="1" dirty="0">
                <a:latin typeface="宋体" pitchFamily="2" charset="-122"/>
              </a:rPr>
              <a:t>) </a:t>
            </a: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2195736" y="2626544"/>
            <a:ext cx="669674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</a:rPr>
              <a:t>T</a:t>
            </a:r>
            <a:r>
              <a:rPr lang="en-US" altLang="zh-CN" b="1" baseline="-25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 err="1">
                <a:latin typeface="+mn-ea"/>
              </a:rPr>
              <a:t>T</a:t>
            </a:r>
            <a:r>
              <a:rPr lang="en-US" altLang="zh-CN" baseline="-18000" dirty="0" err="1"/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i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>
                <a:latin typeface="+mn-ea"/>
              </a:rPr>
              <a:t>，任意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i="1" dirty="0">
                <a:latin typeface="宋体" pitchFamily="2" charset="-122"/>
              </a:rPr>
              <a:t>T</a:t>
            </a:r>
            <a:r>
              <a:rPr lang="en-US" altLang="zh-CN" sz="1800" b="1" baseline="-16000" dirty="0">
                <a:latin typeface="宋体" pitchFamily="2" charset="-122"/>
              </a:rPr>
              <a:t>C</a:t>
            </a:r>
            <a:r>
              <a:rPr lang="zh-CN" altLang="en-US" sz="1800" b="1" dirty="0">
                <a:latin typeface="宋体" pitchFamily="2" charset="-122"/>
              </a:rPr>
              <a:t>值较大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</a:rPr>
              <a:t>T</a:t>
            </a:r>
            <a:r>
              <a:rPr lang="en-US" altLang="zh-CN" b="1" baseline="-25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>
                <a:latin typeface="+mn-ea"/>
              </a:rPr>
              <a:t>T</a:t>
            </a:r>
            <a:r>
              <a:rPr lang="zh-CN" altLang="en-US" b="1" baseline="-18000" dirty="0">
                <a:latin typeface="+mn-ea"/>
              </a:rPr>
              <a:t>基本</a:t>
            </a:r>
            <a:r>
              <a:rPr lang="en-US" altLang="zh-CN" baseline="-18000" dirty="0" err="1"/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i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>
                <a:latin typeface="+mn-ea"/>
              </a:rPr>
              <a:t>，任意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990099"/>
                </a:solidFill>
              </a:rPr>
              <a:t>~</a:t>
            </a:r>
            <a:r>
              <a:rPr lang="en-US" altLang="zh-CN" b="1" i="1" dirty="0">
                <a:solidFill>
                  <a:srgbClr val="990099"/>
                </a:solidFill>
              </a:rPr>
              <a:t>p</a:t>
            </a:r>
            <a:r>
              <a:rPr lang="zh-CN" altLang="en-US" b="1" dirty="0"/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时长如何确定</a:t>
            </a:r>
            <a:r>
              <a:rPr lang="zh-CN" altLang="en-US" sz="1800" b="1" dirty="0">
                <a:latin typeface="宋体" pitchFamily="2" charset="-122"/>
              </a:rPr>
              <a:t>？</a:t>
            </a:r>
            <a:endParaRPr lang="en-US" altLang="zh-CN" sz="1800" dirty="0">
              <a:latin typeface="+mn-ea"/>
            </a:endParaRPr>
          </a:p>
        </p:txBody>
      </p:sp>
      <p:sp>
        <p:nvSpPr>
          <p:cNvPr id="1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636" y="2720965"/>
            <a:ext cx="878485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①确定时钟周期长度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zh-CN" sz="2000" b="1" u="sng" dirty="0">
                <a:latin typeface="+mn-ea"/>
                <a:ea typeface="+mn-ea"/>
              </a:rPr>
              <a:t>一个时钟周期内可完成</a:t>
            </a:r>
            <a:r>
              <a:rPr lang="zh-CN" altLang="zh-CN" sz="2000" b="1" dirty="0">
                <a:latin typeface="+mn-ea"/>
                <a:ea typeface="+mn-ea"/>
              </a:rPr>
              <a:t>哪些部件操作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          结果：</a:t>
            </a:r>
            <a:r>
              <a:rPr lang="en-US" altLang="zh-CN" sz="2200" b="1" dirty="0">
                <a:latin typeface="+mn-ea"/>
                <a:ea typeface="+mn-ea"/>
              </a:rPr>
              <a:t>max{GPRs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>
                <a:latin typeface="+mn-ea"/>
                <a:ea typeface="+mn-ea"/>
              </a:rPr>
              <a:t>写、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操作、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读、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>
                <a:latin typeface="+mn-ea"/>
                <a:ea typeface="+mn-ea"/>
              </a:rPr>
              <a:t>写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②组织各个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OP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的功能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zh-CN" sz="2000" b="1" u="sng" dirty="0">
                <a:latin typeface="+mn-ea"/>
                <a:ea typeface="+mn-ea"/>
              </a:rPr>
              <a:t>每个</a:t>
            </a:r>
            <a:r>
              <a:rPr lang="en-US" altLang="zh-CN" sz="2000" u="sng" dirty="0" err="1">
                <a:latin typeface="+mn-lt"/>
                <a:ea typeface="+mn-ea"/>
              </a:rPr>
              <a:t>μ</a:t>
            </a:r>
            <a:r>
              <a:rPr lang="en-US" altLang="zh-CN" sz="2000" b="1" u="sng" dirty="0" err="1">
                <a:latin typeface="+mn-ea"/>
                <a:ea typeface="+mn-ea"/>
              </a:rPr>
              <a:t>OP</a:t>
            </a:r>
            <a:r>
              <a:rPr lang="zh-CN" altLang="zh-CN" sz="2000" b="1" u="sng" dirty="0">
                <a:latin typeface="+mn-ea"/>
                <a:ea typeface="+mn-ea"/>
              </a:rPr>
              <a:t>可完成</a:t>
            </a:r>
            <a:r>
              <a:rPr lang="zh-CN" altLang="zh-CN" sz="2000" b="1" dirty="0">
                <a:latin typeface="+mn-ea"/>
                <a:ea typeface="+mn-ea"/>
              </a:rPr>
              <a:t>哪些部件操作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结果：</a:t>
            </a:r>
            <a:r>
              <a:rPr lang="zh-CN" altLang="zh-CN" sz="2200" b="1" dirty="0"/>
              <a:t>每个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只</a:t>
            </a:r>
            <a:r>
              <a:rPr lang="zh-CN" altLang="en-US" sz="2200" b="1" dirty="0">
                <a:latin typeface="+mn-ea"/>
                <a:ea typeface="+mn-ea"/>
              </a:rPr>
              <a:t>含</a:t>
            </a:r>
            <a:r>
              <a:rPr lang="zh-CN" altLang="zh-CN" sz="2200" b="1" dirty="0">
                <a:latin typeface="+mn-ea"/>
                <a:ea typeface="+mn-ea"/>
              </a:rPr>
              <a:t>一个部件操作，及</a:t>
            </a:r>
            <a:r>
              <a:rPr lang="en-US" altLang="zh-CN" sz="2200" b="1" dirty="0" err="1">
                <a:latin typeface="+mn-ea"/>
                <a:ea typeface="+mn-ea"/>
              </a:rPr>
              <a:t>ExtU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Splice</a:t>
            </a:r>
            <a:r>
              <a:rPr lang="zh-CN" altLang="zh-CN" sz="2200" b="1" dirty="0">
                <a:latin typeface="+mn-ea"/>
                <a:ea typeface="+mn-ea"/>
              </a:rPr>
              <a:t>等操作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③设置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附加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在</a:t>
            </a:r>
            <a:r>
              <a:rPr lang="zh-CN" altLang="zh-CN" sz="2000" b="1" u="sng" dirty="0">
                <a:latin typeface="+mn-ea"/>
                <a:ea typeface="+mn-ea"/>
              </a:rPr>
              <a:t>每个</a:t>
            </a:r>
            <a:r>
              <a:rPr lang="en-US" altLang="zh-CN" sz="2000" u="sng" dirty="0" err="1">
                <a:latin typeface="+mn-lt"/>
                <a:ea typeface="+mn-ea"/>
              </a:rPr>
              <a:t>μ</a:t>
            </a:r>
            <a:r>
              <a:rPr lang="en-US" altLang="zh-CN" sz="2000" b="1" u="sng" dirty="0" err="1">
                <a:latin typeface="+mn-ea"/>
                <a:ea typeface="+mn-ea"/>
              </a:rPr>
              <a:t>OP</a:t>
            </a:r>
            <a:r>
              <a:rPr lang="zh-CN" altLang="zh-CN" sz="2000" b="1" u="sng" dirty="0">
                <a:latin typeface="+mn-ea"/>
                <a:ea typeface="+mn-ea"/>
              </a:rPr>
              <a:t>结束的那个时钟周期</a:t>
            </a:r>
            <a:r>
              <a:rPr lang="zh-CN" altLang="en-US" sz="2000" b="1" dirty="0">
                <a:latin typeface="+mn-ea"/>
                <a:ea typeface="+mn-ea"/>
              </a:rPr>
              <a:t>设置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          理论结果：</a:t>
            </a:r>
            <a:r>
              <a:rPr lang="zh-CN" altLang="zh-CN" sz="2200" b="1" dirty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u="sng" dirty="0">
                <a:latin typeface="+mn-ea"/>
                <a:ea typeface="+mn-ea"/>
              </a:rPr>
              <a:t>之后</a:t>
            </a:r>
            <a:r>
              <a:rPr lang="zh-CN" altLang="zh-CN" sz="2200" b="1" dirty="0">
                <a:latin typeface="+mn-ea"/>
                <a:ea typeface="+mn-ea"/>
              </a:rPr>
              <a:t>设置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                                               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→</a:t>
            </a:r>
            <a:r>
              <a:rPr lang="zh-CN" altLang="zh-CN" sz="1800" b="1" dirty="0">
                <a:latin typeface="+mn-ea"/>
                <a:ea typeface="+mn-ea"/>
              </a:rPr>
              <a:t>否则</a:t>
            </a:r>
            <a:r>
              <a:rPr lang="en-US" altLang="zh-CN" sz="1800" dirty="0" err="1">
                <a:latin typeface="+mn-lt"/>
                <a:ea typeface="+mn-ea"/>
              </a:rPr>
              <a:t>μ</a:t>
            </a:r>
            <a:r>
              <a:rPr lang="en-US" altLang="zh-CN" sz="1800" b="1" dirty="0" err="1">
                <a:latin typeface="+mn-ea"/>
                <a:ea typeface="+mn-ea"/>
              </a:rPr>
              <a:t>OP</a:t>
            </a:r>
            <a:r>
              <a:rPr lang="zh-CN" altLang="en-US" sz="1800" b="1" dirty="0">
                <a:latin typeface="+mn-ea"/>
                <a:ea typeface="+mn-ea"/>
              </a:rPr>
              <a:t>需</a:t>
            </a:r>
            <a:r>
              <a:rPr lang="zh-CN" altLang="zh-CN" sz="1800" b="1" dirty="0">
                <a:latin typeface="+mn-ea"/>
                <a:ea typeface="+mn-ea"/>
              </a:rPr>
              <a:t>多个</a:t>
            </a:r>
            <a:r>
              <a:rPr lang="en-US" altLang="zh-CN" sz="1800" b="1" dirty="0">
                <a:latin typeface="+mn-ea"/>
                <a:ea typeface="+mn-ea"/>
              </a:rPr>
              <a:t>CLK</a:t>
            </a:r>
            <a:endParaRPr lang="en-US" altLang="zh-CN" sz="20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实际方案：</a:t>
            </a:r>
            <a:r>
              <a:rPr lang="zh-CN" altLang="zh-CN" sz="2200" b="1" dirty="0">
                <a:latin typeface="+mn-ea"/>
                <a:ea typeface="+mn-ea"/>
              </a:rPr>
              <a:t>除</a:t>
            </a:r>
            <a:r>
              <a:rPr lang="en-US" altLang="zh-CN" sz="2200" b="1" dirty="0">
                <a:latin typeface="+mn-ea"/>
                <a:ea typeface="+mn-ea"/>
              </a:rPr>
              <a:t>DMDR</a:t>
            </a:r>
            <a:r>
              <a:rPr lang="zh-CN" altLang="zh-CN" sz="2200" b="1" dirty="0">
                <a:latin typeface="+mn-ea"/>
                <a:ea typeface="+mn-ea"/>
              </a:rPr>
              <a:t>外</a:t>
            </a:r>
            <a:r>
              <a:rPr lang="zh-CN" altLang="en-US" sz="2200" b="1" dirty="0">
                <a:latin typeface="+mn-ea"/>
                <a:ea typeface="+mn-ea"/>
              </a:rPr>
              <a:t>都设置          </a:t>
            </a:r>
            <a:r>
              <a:rPr lang="zh-CN" altLang="en-US" sz="1800" b="1" dirty="0">
                <a:latin typeface="+mn-ea"/>
                <a:ea typeface="+mn-ea"/>
              </a:rPr>
              <a:t>←优化</a:t>
            </a:r>
            <a:r>
              <a:rPr lang="en-US" altLang="zh-CN" sz="1800" b="1" dirty="0">
                <a:latin typeface="+mn-ea"/>
                <a:ea typeface="+mn-ea"/>
              </a:rPr>
              <a:t>DMEM</a:t>
            </a:r>
            <a:r>
              <a:rPr lang="zh-CN" altLang="en-US" sz="1800" b="1" dirty="0">
                <a:latin typeface="+mn-ea"/>
                <a:ea typeface="+mn-ea"/>
              </a:rPr>
              <a:t>写操作性能</a:t>
            </a:r>
            <a:endParaRPr lang="zh-CN" altLang="zh-CN" sz="2000" b="1" dirty="0">
              <a:latin typeface="+mn-ea"/>
              <a:ea typeface="+mn-ea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250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、功能部件设计  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以</a:t>
            </a:r>
            <a:r>
              <a:rPr lang="en-US" altLang="zh-CN" sz="2200" b="1" dirty="0">
                <a:latin typeface="+mn-ea"/>
              </a:rPr>
              <a:t>MIPS</a:t>
            </a:r>
            <a:r>
              <a:rPr lang="zh-CN" altLang="en-US" sz="2200" b="1" dirty="0">
                <a:latin typeface="+mn-ea"/>
              </a:rPr>
              <a:t>为例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改进单周期数据通路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dirty="0">
                <a:latin typeface="+mn-ea"/>
                <a:ea typeface="+mn-ea"/>
              </a:rPr>
              <a:t>有多种，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本例为</a:t>
            </a:r>
            <a:r>
              <a:rPr lang="en-US" altLang="zh-CN" b="1" dirty="0">
                <a:latin typeface="+mn-ea"/>
                <a:ea typeface="+mn-ea"/>
              </a:rPr>
              <a:t>ACU</a:t>
            </a:r>
            <a:r>
              <a:rPr lang="zh-CN" altLang="en-US" b="1" dirty="0">
                <a:latin typeface="+mn-ea"/>
                <a:ea typeface="+mn-ea"/>
              </a:rPr>
              <a:t>功能由</a:t>
            </a:r>
            <a:r>
              <a:rPr lang="en-US" altLang="zh-CN" b="1" dirty="0">
                <a:latin typeface="+mn-ea"/>
                <a:ea typeface="+mn-ea"/>
              </a:rPr>
              <a:t>ALU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err="1">
                <a:latin typeface="+mn-ea"/>
                <a:ea typeface="+mn-ea"/>
              </a:rPr>
              <a:t>ExtU</a:t>
            </a:r>
            <a:r>
              <a:rPr lang="zh-CN" altLang="en-US" b="1" dirty="0">
                <a:latin typeface="+mn-ea"/>
                <a:ea typeface="+mn-ea"/>
              </a:rPr>
              <a:t>实现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*所需操作部件：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*所需附加寄存器：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保存其他阶段所需信息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637" y="1307232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          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ALU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ExtU</a:t>
            </a:r>
            <a:r>
              <a:rPr lang="en-US" altLang="zh-CN" b="1" dirty="0">
                <a:latin typeface="+mn-ea"/>
                <a:ea typeface="+mn-ea"/>
              </a:rPr>
              <a:t>/GPRs/IMEM/DMEM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SL2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Splice</a:t>
            </a: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latin typeface="+mn-ea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假设：</a:t>
            </a:r>
            <a:r>
              <a:rPr lang="en-US" altLang="zh-CN" sz="2200" b="1" dirty="0">
                <a:latin typeface="+mn-ea"/>
              </a:rPr>
              <a:t>IMEM</a:t>
            </a:r>
            <a:r>
              <a:rPr lang="zh-CN" altLang="en-US" sz="2200" b="1" dirty="0">
                <a:latin typeface="+mn-ea"/>
              </a:rPr>
              <a:t>及</a:t>
            </a:r>
            <a:r>
              <a:rPr lang="en-US" altLang="zh-CN" sz="2200" b="1" dirty="0">
                <a:latin typeface="+mn-ea"/>
              </a:rPr>
              <a:t>DMEM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都为</a:t>
            </a:r>
            <a:r>
              <a:rPr lang="zh-CN" altLang="en-US" sz="2200" b="1" u="sng" dirty="0">
                <a:latin typeface="+mn-ea"/>
              </a:rPr>
              <a:t>同步</a:t>
            </a:r>
            <a:r>
              <a:rPr lang="en-US" altLang="zh-CN" sz="2200" b="1" u="sng" dirty="0">
                <a:latin typeface="+mn-ea"/>
              </a:rPr>
              <a:t>RAM</a:t>
            </a:r>
            <a:r>
              <a:rPr lang="zh-CN" altLang="en-US" sz="2200" b="1" dirty="0">
                <a:latin typeface="+mn-ea"/>
              </a:rPr>
              <a:t>、时延≈</a:t>
            </a:r>
            <a:r>
              <a:rPr lang="en-US" altLang="zh-CN" sz="2200" b="1" dirty="0">
                <a:latin typeface="+mn-ea"/>
              </a:rPr>
              <a:t>ALU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所有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+mn-ea"/>
              </a:rPr>
              <a:t>时延差不多</a:t>
            </a:r>
            <a:r>
              <a:rPr lang="en-US" altLang="zh-CN" sz="1800" b="1" dirty="0">
                <a:latin typeface="+mn-ea"/>
              </a:rPr>
              <a:t>)</a:t>
            </a: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59832" y="786770"/>
            <a:ext cx="581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OF</a:t>
            </a:r>
            <a:r>
              <a:rPr lang="zh-CN" altLang="en-US" b="1" dirty="0">
                <a:latin typeface="+mn-ea"/>
                <a:ea typeface="+mn-ea"/>
              </a:rPr>
              <a:t>无需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 err="1">
                <a:latin typeface="+mn-ea"/>
                <a:ea typeface="+mn-ea"/>
              </a:rPr>
              <a:t>MEMRd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CLK</a:t>
            </a:r>
            <a:endParaRPr lang="en-US" altLang="zh-CN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2915816" y="4581128"/>
            <a:ext cx="62281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+mn-ea"/>
                <a:ea typeface="+mn-ea"/>
              </a:rPr>
              <a:t>附加</a:t>
            </a:r>
            <a:r>
              <a:rPr lang="en-US" altLang="zh-CN" b="1" spc="-50" dirty="0">
                <a:latin typeface="+mn-ea"/>
                <a:ea typeface="+mn-ea"/>
              </a:rPr>
              <a:t>REG</a:t>
            </a:r>
            <a:r>
              <a:rPr lang="zh-CN" altLang="en-US" b="1" spc="-50" dirty="0">
                <a:latin typeface="+mn-ea"/>
                <a:ea typeface="+mn-ea"/>
              </a:rPr>
              <a:t>在</a:t>
            </a:r>
            <a:r>
              <a:rPr lang="en-US" altLang="zh-CN" b="1" u="sng" spc="-50" dirty="0" err="1">
                <a:latin typeface="+mn-ea"/>
                <a:ea typeface="+mn-ea"/>
              </a:rPr>
              <a:t>Clk</a:t>
            </a:r>
            <a:r>
              <a:rPr lang="zh-CN" altLang="en-US" b="1" u="sng" spc="-50" dirty="0">
                <a:latin typeface="+mn-ea"/>
                <a:ea typeface="+mn-ea"/>
              </a:rPr>
              <a:t>结束时</a:t>
            </a:r>
            <a:r>
              <a:rPr lang="zh-CN" altLang="en-US" b="1" spc="-50" dirty="0">
                <a:latin typeface="+mn-ea"/>
                <a:ea typeface="+mn-ea"/>
              </a:rPr>
              <a:t>写入，</a:t>
            </a:r>
            <a:r>
              <a:rPr lang="en-US" altLang="zh-CN" b="1" spc="-50" dirty="0">
                <a:latin typeface="+mn-ea"/>
                <a:ea typeface="+mn-ea"/>
              </a:rPr>
              <a:t>MEM</a:t>
            </a:r>
            <a:r>
              <a:rPr lang="zh-CN" altLang="en-US" b="1" spc="-50" dirty="0">
                <a:latin typeface="+mn-ea"/>
                <a:ea typeface="+mn-ea"/>
              </a:rPr>
              <a:t>在</a:t>
            </a:r>
            <a:r>
              <a:rPr lang="en-US" altLang="zh-CN" b="1" u="sng" spc="-50" dirty="0" err="1">
                <a:latin typeface="+mn-ea"/>
                <a:ea typeface="+mn-ea"/>
              </a:rPr>
              <a:t>Clk</a:t>
            </a:r>
            <a:r>
              <a:rPr lang="zh-CN" altLang="en-US" b="1" u="sng" spc="-50" dirty="0">
                <a:latin typeface="+mn-ea"/>
                <a:ea typeface="+mn-ea"/>
              </a:rPr>
              <a:t>中间</a:t>
            </a:r>
            <a:r>
              <a:rPr lang="zh-CN" altLang="en-US" b="1" spc="-50" dirty="0">
                <a:latin typeface="+mn-ea"/>
                <a:ea typeface="+mn-ea"/>
              </a:rPr>
              <a:t>写入</a:t>
            </a:r>
            <a:endParaRPr lang="en-US" altLang="zh-CN" sz="2000" b="1" spc="-50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259632" y="5121189"/>
            <a:ext cx="5743433" cy="576064"/>
            <a:chOff x="1403648" y="4725144"/>
            <a:chExt cx="5743433" cy="576064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baseline="-25000" dirty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2987824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6114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281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0" name="线形标注 2 249"/>
          <p:cNvSpPr/>
          <p:nvPr/>
        </p:nvSpPr>
        <p:spPr bwMode="auto">
          <a:xfrm>
            <a:off x="7490545" y="6021288"/>
            <a:ext cx="1401935" cy="288000"/>
          </a:xfrm>
          <a:prstGeom prst="borderCallout2">
            <a:avLst>
              <a:gd name="adj1" fmla="val 48951"/>
              <a:gd name="adj2" fmla="val 642"/>
              <a:gd name="adj3" fmla="val 46222"/>
              <a:gd name="adj4" fmla="val -86767"/>
              <a:gd name="adj5" fmla="val 92752"/>
              <a:gd name="adj6" fmla="val -12860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需增设</a:t>
            </a:r>
            <a:r>
              <a:rPr lang="en-US" altLang="zh-CN" sz="1600" dirty="0" err="1">
                <a:latin typeface="+mn-lt"/>
              </a:rPr>
              <a:t>μ</a:t>
            </a:r>
            <a:r>
              <a:rPr lang="en-US" altLang="zh-CN" sz="1600" b="1" dirty="0" err="1">
                <a:latin typeface="宋体" pitchFamily="2" charset="-122"/>
              </a:rPr>
              <a:t>OPCmd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3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31236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数据路径的修改：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05000"/>
              </a:lnSpc>
              <a:spcBef>
                <a:spcPts val="600"/>
              </a:spcBef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时序的组织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35" name="线形标注 2 234"/>
          <p:cNvSpPr/>
          <p:nvPr/>
        </p:nvSpPr>
        <p:spPr bwMode="auto">
          <a:xfrm>
            <a:off x="7443937" y="5229200"/>
            <a:ext cx="1592559" cy="532521"/>
          </a:xfrm>
          <a:prstGeom prst="borderCallout2">
            <a:avLst>
              <a:gd name="adj1" fmla="val 49940"/>
              <a:gd name="adj2" fmla="val 103"/>
              <a:gd name="adj3" fmla="val 50382"/>
              <a:gd name="adj4" fmla="val -10957"/>
              <a:gd name="adj5" fmla="val -42117"/>
              <a:gd name="adj6" fmla="val -2884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600" b="1" dirty="0">
                <a:latin typeface="宋体" pitchFamily="2" charset="-122"/>
              </a:rPr>
              <a:t>IMEM</a:t>
            </a:r>
            <a:r>
              <a:rPr lang="zh-CN" altLang="en-US" sz="1600" b="1" dirty="0">
                <a:latin typeface="宋体" pitchFamily="2" charset="-122"/>
              </a:rPr>
              <a:t>受限于</a:t>
            </a:r>
            <a:r>
              <a:rPr lang="en-US" altLang="zh-CN" sz="1600" b="1" dirty="0">
                <a:latin typeface="宋体" pitchFamily="2" charset="-122"/>
              </a:rPr>
              <a:t>PC</a:t>
            </a:r>
          </a:p>
          <a:p>
            <a:r>
              <a:rPr lang="en-US" altLang="zh-CN" sz="1600" b="1" dirty="0">
                <a:latin typeface="宋体" pitchFamily="2" charset="-122"/>
              </a:rPr>
              <a:t>DMEM</a:t>
            </a:r>
            <a:r>
              <a:rPr lang="zh-CN" altLang="en-US" sz="1600" b="1" dirty="0">
                <a:latin typeface="宋体" pitchFamily="2" charset="-122"/>
              </a:rPr>
              <a:t>受限于</a:t>
            </a:r>
            <a:r>
              <a:rPr lang="en-US" altLang="zh-CN" sz="1600" b="1" dirty="0">
                <a:latin typeface="宋体" pitchFamily="2" charset="-122"/>
              </a:rPr>
              <a:t>GPRs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36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1845320" y="5725717"/>
            <a:ext cx="5370016" cy="655611"/>
            <a:chOff x="1845320" y="5581701"/>
            <a:chExt cx="5370016" cy="655611"/>
          </a:xfrm>
        </p:grpSpPr>
        <p:cxnSp>
          <p:nvCxnSpPr>
            <p:cNvPr id="237" name="直接连接符 236"/>
            <p:cNvCxnSpPr/>
            <p:nvPr/>
          </p:nvCxnSpPr>
          <p:spPr>
            <a:xfrm flipV="1">
              <a:off x="2339752" y="5581701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845320" y="5733256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 flipV="1">
              <a:off x="2843808" y="5581701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2339752" y="6021288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838104" y="5733256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5" name="直接连接符 244"/>
            <p:cNvCxnSpPr/>
            <p:nvPr/>
          </p:nvCxnSpPr>
          <p:spPr>
            <a:xfrm flipV="1">
              <a:off x="5364088" y="5581701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V="1">
              <a:off x="6876256" y="5581701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6420916" y="5733256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8" name="直接连接符 247"/>
            <p:cNvCxnSpPr/>
            <p:nvPr/>
          </p:nvCxnSpPr>
          <p:spPr>
            <a:xfrm flipH="1" flipV="1">
              <a:off x="3844769" y="5581701"/>
              <a:ext cx="1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470920" y="5733256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2" name="直接连接符 251"/>
            <p:cNvCxnSpPr/>
            <p:nvPr/>
          </p:nvCxnSpPr>
          <p:spPr>
            <a:xfrm flipV="1">
              <a:off x="4860032" y="5581701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4211959" y="6021288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07504" y="1268760"/>
            <a:ext cx="8964488" cy="3171373"/>
            <a:chOff x="72008" y="1268760"/>
            <a:chExt cx="8964488" cy="3171373"/>
          </a:xfrm>
        </p:grpSpPr>
        <p:sp>
          <p:nvSpPr>
            <p:cNvPr id="198" name="Text Box 323"/>
            <p:cNvSpPr txBox="1">
              <a:spLocks noChangeArrowheads="1"/>
            </p:cNvSpPr>
            <p:nvPr/>
          </p:nvSpPr>
          <p:spPr bwMode="auto">
            <a:xfrm>
              <a:off x="1115616" y="1556792"/>
              <a:ext cx="7848872" cy="26316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18" name="直接连接符 8"/>
            <p:cNvCxnSpPr/>
            <p:nvPr/>
          </p:nvCxnSpPr>
          <p:spPr>
            <a:xfrm flipV="1">
              <a:off x="7812360" y="31409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 Box 323"/>
            <p:cNvSpPr txBox="1">
              <a:spLocks noChangeArrowheads="1"/>
            </p:cNvSpPr>
            <p:nvPr/>
          </p:nvSpPr>
          <p:spPr bwMode="auto">
            <a:xfrm>
              <a:off x="3779912" y="26369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220" name="Text Box 363"/>
            <p:cNvSpPr txBox="1">
              <a:spLocks noChangeArrowheads="1"/>
            </p:cNvSpPr>
            <p:nvPr/>
          </p:nvSpPr>
          <p:spPr bwMode="auto">
            <a:xfrm>
              <a:off x="2627784" y="24928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2627784" y="22968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>
            <a:xfrm>
              <a:off x="5941047" y="33569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AutoShape 15"/>
            <p:cNvSpPr>
              <a:spLocks noChangeArrowheads="1"/>
            </p:cNvSpPr>
            <p:nvPr/>
          </p:nvSpPr>
          <p:spPr bwMode="auto">
            <a:xfrm rot="16200000">
              <a:off x="5868637" y="29244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494122" y="28529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2627784" y="30414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2630026" y="32129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35"/>
            <p:cNvCxnSpPr>
              <a:stCxn id="284" idx="1"/>
            </p:cNvCxnSpPr>
            <p:nvPr/>
          </p:nvCxnSpPr>
          <p:spPr>
            <a:xfrm rot="10800000" flipV="1">
              <a:off x="3635249" y="18452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 bwMode="auto">
            <a:xfrm flipV="1">
              <a:off x="4355976" y="33569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9" name="直接连接符 8"/>
            <p:cNvCxnSpPr>
              <a:stCxn id="332" idx="2"/>
            </p:cNvCxnSpPr>
            <p:nvPr/>
          </p:nvCxnSpPr>
          <p:spPr>
            <a:xfrm flipH="1" flipV="1">
              <a:off x="1331640" y="20608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 bwMode="auto">
            <a:xfrm flipV="1">
              <a:off x="8532440" y="3789040"/>
              <a:ext cx="0" cy="46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1" name="直接连接符 260"/>
            <p:cNvCxnSpPr/>
            <p:nvPr/>
          </p:nvCxnSpPr>
          <p:spPr>
            <a:xfrm>
              <a:off x="6517199" y="28529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6517201" y="29249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2339752" y="1628800"/>
              <a:ext cx="279661" cy="2508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134248" y="4257112"/>
              <a:ext cx="814016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065536" y="4257112"/>
              <a:ext cx="692448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319439" y="27184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67" name="矩形 266"/>
            <p:cNvSpPr/>
            <p:nvPr/>
          </p:nvSpPr>
          <p:spPr bwMode="auto">
            <a:xfrm>
              <a:off x="3203848" y="28243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3212232" y="26658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>
            <a:xfrm>
              <a:off x="2630026" y="38610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630026" y="27089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103"/>
            <p:cNvCxnSpPr/>
            <p:nvPr/>
          </p:nvCxnSpPr>
          <p:spPr>
            <a:xfrm flipV="1">
              <a:off x="2987824" y="28529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 Box 323"/>
            <p:cNvSpPr txBox="1">
              <a:spLocks noChangeArrowheads="1"/>
            </p:cNvSpPr>
            <p:nvPr/>
          </p:nvSpPr>
          <p:spPr bwMode="auto">
            <a:xfrm>
              <a:off x="3776374" y="37170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273" name="Text Box 18"/>
            <p:cNvSpPr txBox="1">
              <a:spLocks noChangeArrowheads="1"/>
            </p:cNvSpPr>
            <p:nvPr/>
          </p:nvSpPr>
          <p:spPr bwMode="auto">
            <a:xfrm rot="16200000">
              <a:off x="5508552" y="27084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5652120" y="30363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5660504" y="25979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6" name="直接连接符 275"/>
            <p:cNvCxnSpPr/>
            <p:nvPr/>
          </p:nvCxnSpPr>
          <p:spPr>
            <a:xfrm flipV="1">
              <a:off x="5939544" y="28554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2627784" y="36450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 bwMode="auto">
            <a:xfrm>
              <a:off x="1835696" y="24208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79" name="直接连接符 278"/>
            <p:cNvCxnSpPr/>
            <p:nvPr/>
          </p:nvCxnSpPr>
          <p:spPr bwMode="auto">
            <a:xfrm flipH="1" flipV="1">
              <a:off x="4139952" y="4005062"/>
              <a:ext cx="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80" name="TextBox 279"/>
            <p:cNvSpPr txBox="1"/>
            <p:nvPr/>
          </p:nvSpPr>
          <p:spPr>
            <a:xfrm>
              <a:off x="1619672" y="4257112"/>
              <a:ext cx="504057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829992" y="4257112"/>
              <a:ext cx="814016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82" name="直接连接符 46"/>
            <p:cNvCxnSpPr/>
            <p:nvPr/>
          </p:nvCxnSpPr>
          <p:spPr bwMode="auto">
            <a:xfrm flipV="1">
              <a:off x="3419872" y="3463956"/>
              <a:ext cx="718310" cy="792000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5244787" y="4257112"/>
              <a:ext cx="834222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4" name="Text Box 18"/>
            <p:cNvSpPr txBox="1">
              <a:spLocks noChangeArrowheads="1"/>
            </p:cNvSpPr>
            <p:nvPr/>
          </p:nvSpPr>
          <p:spPr bwMode="auto">
            <a:xfrm>
              <a:off x="3923929" y="17008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4347592" y="17356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355976" y="18796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7" name="直接连接符 286"/>
            <p:cNvCxnSpPr/>
            <p:nvPr/>
          </p:nvCxnSpPr>
          <p:spPr>
            <a:xfrm flipV="1">
              <a:off x="3635248" y="27089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 Box 323"/>
            <p:cNvSpPr txBox="1">
              <a:spLocks noChangeArrowheads="1"/>
            </p:cNvSpPr>
            <p:nvPr/>
          </p:nvSpPr>
          <p:spPr bwMode="auto">
            <a:xfrm>
              <a:off x="7956376" y="30689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89" name="直接连接符 8"/>
            <p:cNvCxnSpPr/>
            <p:nvPr/>
          </p:nvCxnSpPr>
          <p:spPr>
            <a:xfrm rot="5400000" flipH="1" flipV="1">
              <a:off x="7699889" y="28140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8"/>
            <p:cNvCxnSpPr/>
            <p:nvPr/>
          </p:nvCxnSpPr>
          <p:spPr>
            <a:xfrm rot="10800000">
              <a:off x="4427988" y="19168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 bwMode="auto">
            <a:xfrm>
              <a:off x="7524328" y="1502952"/>
              <a:ext cx="0" cy="149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92" name="TextBox 291"/>
            <p:cNvSpPr txBox="1"/>
            <p:nvPr/>
          </p:nvSpPr>
          <p:spPr>
            <a:xfrm>
              <a:off x="7596336" y="4257112"/>
              <a:ext cx="685667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8316416" y="4257112"/>
              <a:ext cx="720080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 bwMode="auto">
            <a:xfrm flipV="1">
              <a:off x="8028384" y="3789040"/>
              <a:ext cx="0" cy="46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95" name="TextBox 294"/>
            <p:cNvSpPr txBox="1"/>
            <p:nvPr/>
          </p:nvSpPr>
          <p:spPr>
            <a:xfrm>
              <a:off x="2915816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96" name="直接连接符 295"/>
            <p:cNvCxnSpPr/>
            <p:nvPr/>
          </p:nvCxnSpPr>
          <p:spPr bwMode="auto">
            <a:xfrm flipV="1">
              <a:off x="8316416" y="3789040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2627784" y="22048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98" name="Text Box 323"/>
            <p:cNvSpPr txBox="1">
              <a:spLocks noChangeArrowheads="1"/>
            </p:cNvSpPr>
            <p:nvPr/>
          </p:nvSpPr>
          <p:spPr bwMode="auto">
            <a:xfrm>
              <a:off x="1472118" y="26348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2123728" y="27402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187"/>
            <p:cNvCxnSpPr>
              <a:endCxn id="298" idx="1"/>
            </p:cNvCxnSpPr>
            <p:nvPr/>
          </p:nvCxnSpPr>
          <p:spPr>
            <a:xfrm rot="16200000" flipH="1">
              <a:off x="1042363" y="23501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331640" y="34289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187"/>
            <p:cNvCxnSpPr/>
            <p:nvPr/>
          </p:nvCxnSpPr>
          <p:spPr>
            <a:xfrm rot="16200000" flipH="1">
              <a:off x="1205288" y="35511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 Box 323"/>
            <p:cNvSpPr txBox="1">
              <a:spLocks noChangeArrowheads="1"/>
            </p:cNvSpPr>
            <p:nvPr/>
          </p:nvSpPr>
          <p:spPr bwMode="auto">
            <a:xfrm>
              <a:off x="1475656" y="30668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304" name="直接连接符 199"/>
            <p:cNvCxnSpPr/>
            <p:nvPr/>
          </p:nvCxnSpPr>
          <p:spPr bwMode="auto">
            <a:xfrm>
              <a:off x="1043656" y="3176970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>
            <a:xfrm>
              <a:off x="2123728" y="38347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H="1">
              <a:off x="2051720" y="16288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 Box 323"/>
            <p:cNvSpPr txBox="1">
              <a:spLocks noChangeArrowheads="1"/>
            </p:cNvSpPr>
            <p:nvPr/>
          </p:nvSpPr>
          <p:spPr bwMode="auto">
            <a:xfrm>
              <a:off x="4644008" y="30668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8" name="Text Box 323"/>
            <p:cNvSpPr txBox="1">
              <a:spLocks noChangeArrowheads="1"/>
            </p:cNvSpPr>
            <p:nvPr/>
          </p:nvSpPr>
          <p:spPr bwMode="auto">
            <a:xfrm>
              <a:off x="4644008" y="26369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309" name="直接连接符 308"/>
            <p:cNvCxnSpPr/>
            <p:nvPr/>
          </p:nvCxnSpPr>
          <p:spPr>
            <a:xfrm>
              <a:off x="4499992" y="32129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27809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 bwMode="auto">
            <a:xfrm flipV="1">
              <a:off x="4753384" y="33569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753384" y="25265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1187624" y="3319938"/>
              <a:ext cx="0" cy="93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14" name="直接连接符 97"/>
            <p:cNvCxnSpPr>
              <a:stCxn id="307" idx="3"/>
            </p:cNvCxnSpPr>
            <p:nvPr/>
          </p:nvCxnSpPr>
          <p:spPr>
            <a:xfrm>
              <a:off x="4860031" y="32119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 Box 18"/>
            <p:cNvSpPr txBox="1">
              <a:spLocks noChangeArrowheads="1"/>
            </p:cNvSpPr>
            <p:nvPr/>
          </p:nvSpPr>
          <p:spPr bwMode="auto">
            <a:xfrm rot="16200000">
              <a:off x="5580560" y="32845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16" name="直接连接符 315"/>
            <p:cNvCxnSpPr/>
            <p:nvPr/>
          </p:nvCxnSpPr>
          <p:spPr>
            <a:xfrm>
              <a:off x="4860031" y="27809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 Box 323"/>
            <p:cNvSpPr txBox="1">
              <a:spLocks noChangeArrowheads="1"/>
            </p:cNvSpPr>
            <p:nvPr/>
          </p:nvSpPr>
          <p:spPr bwMode="auto">
            <a:xfrm>
              <a:off x="4752019" y="3717032"/>
              <a:ext cx="433164" cy="288032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318" name="直接连接符 317"/>
            <p:cNvCxnSpPr>
              <a:stCxn id="272" idx="3"/>
              <a:endCxn id="317" idx="1"/>
            </p:cNvCxnSpPr>
            <p:nvPr/>
          </p:nvCxnSpPr>
          <p:spPr>
            <a:xfrm>
              <a:off x="4499991" y="38610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508104" y="30668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112"/>
            <p:cNvCxnSpPr>
              <a:stCxn id="317" idx="3"/>
            </p:cNvCxnSpPr>
            <p:nvPr/>
          </p:nvCxnSpPr>
          <p:spPr>
            <a:xfrm flipV="1">
              <a:off x="5185183" y="30668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5219274" y="29249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462860" y="26369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118"/>
            <p:cNvCxnSpPr/>
            <p:nvPr/>
          </p:nvCxnSpPr>
          <p:spPr>
            <a:xfrm rot="16200000" flipH="1">
              <a:off x="4822339" y="24576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516216" y="31409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3"/>
            <p:cNvSpPr txBox="1">
              <a:spLocks noChangeArrowheads="1"/>
            </p:cNvSpPr>
            <p:nvPr/>
          </p:nvSpPr>
          <p:spPr bwMode="auto">
            <a:xfrm>
              <a:off x="6804247" y="29969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26" name="Text Box 323"/>
            <p:cNvSpPr txBox="1">
              <a:spLocks noChangeArrowheads="1"/>
            </p:cNvSpPr>
            <p:nvPr/>
          </p:nvSpPr>
          <p:spPr bwMode="auto">
            <a:xfrm>
              <a:off x="7092280" y="27089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27" name="Text Box 18"/>
            <p:cNvSpPr txBox="1">
              <a:spLocks noChangeArrowheads="1"/>
            </p:cNvSpPr>
            <p:nvPr/>
          </p:nvSpPr>
          <p:spPr bwMode="auto">
            <a:xfrm rot="16200000">
              <a:off x="3131393" y="26364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28" name="Text Box 323"/>
            <p:cNvSpPr txBox="1">
              <a:spLocks noChangeArrowheads="1"/>
            </p:cNvSpPr>
            <p:nvPr/>
          </p:nvSpPr>
          <p:spPr bwMode="auto">
            <a:xfrm>
              <a:off x="5938783" y="2132856"/>
              <a:ext cx="721449" cy="360040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329" name="直接连接符 328"/>
            <p:cNvCxnSpPr/>
            <p:nvPr/>
          </p:nvCxnSpPr>
          <p:spPr>
            <a:xfrm>
              <a:off x="2630026" y="24217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267745" y="22039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1127" y="23488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 Box 18"/>
            <p:cNvSpPr txBox="1">
              <a:spLocks noChangeArrowheads="1"/>
            </p:cNvSpPr>
            <p:nvPr/>
          </p:nvSpPr>
          <p:spPr bwMode="auto">
            <a:xfrm rot="16200000">
              <a:off x="7919925" y="2384437"/>
              <a:ext cx="504055" cy="288926"/>
            </a:xfrm>
            <a:prstGeom prst="rect">
              <a:avLst/>
            </a:prstGeom>
            <a:noFill/>
            <a:ln w="222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33" name="直接连接符 8"/>
            <p:cNvCxnSpPr/>
            <p:nvPr/>
          </p:nvCxnSpPr>
          <p:spPr>
            <a:xfrm flipV="1">
              <a:off x="6624228" y="25628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8"/>
            <p:cNvCxnSpPr/>
            <p:nvPr/>
          </p:nvCxnSpPr>
          <p:spPr>
            <a:xfrm flipH="1">
              <a:off x="4427984" y="17728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 Box 323"/>
            <p:cNvSpPr txBox="1">
              <a:spLocks noChangeArrowheads="1"/>
            </p:cNvSpPr>
            <p:nvPr/>
          </p:nvSpPr>
          <p:spPr bwMode="auto">
            <a:xfrm>
              <a:off x="1475656" y="37149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336" name="直接连接符 335"/>
            <p:cNvCxnSpPr/>
            <p:nvPr/>
          </p:nvCxnSpPr>
          <p:spPr>
            <a:xfrm>
              <a:off x="2267744" y="22039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矩形 336"/>
            <p:cNvSpPr/>
            <p:nvPr/>
          </p:nvSpPr>
          <p:spPr>
            <a:xfrm>
              <a:off x="1675447" y="22048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8" name="直接连接符 337"/>
            <p:cNvCxnSpPr/>
            <p:nvPr/>
          </p:nvCxnSpPr>
          <p:spPr bwMode="auto">
            <a:xfrm>
              <a:off x="1763688" y="1700864"/>
              <a:ext cx="0" cy="50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39" name="矩形 338"/>
            <p:cNvSpPr/>
            <p:nvPr/>
          </p:nvSpPr>
          <p:spPr>
            <a:xfrm>
              <a:off x="1825629" y="18448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>
              <a:off x="1979712" y="20078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1916088" y="1502824"/>
              <a:ext cx="0" cy="34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2051720" y="16288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3" name="直接连接符 342"/>
            <p:cNvCxnSpPr/>
            <p:nvPr/>
          </p:nvCxnSpPr>
          <p:spPr>
            <a:xfrm flipH="1">
              <a:off x="2114111" y="32849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 bwMode="auto">
            <a:xfrm flipV="1">
              <a:off x="1835696" y="4005062"/>
              <a:ext cx="1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45" name="直接连接符 344"/>
            <p:cNvCxnSpPr/>
            <p:nvPr/>
          </p:nvCxnSpPr>
          <p:spPr>
            <a:xfrm>
              <a:off x="5364983" y="37170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5364088" y="27759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284"/>
            <p:cNvCxnSpPr/>
            <p:nvPr/>
          </p:nvCxnSpPr>
          <p:spPr>
            <a:xfrm flipV="1">
              <a:off x="4599632" y="36450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flipV="1">
              <a:off x="5220072" y="29144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flipV="1">
              <a:off x="6876256" y="16288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7668344" y="31409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5256074" y="25286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 bwMode="auto">
            <a:xfrm flipV="1">
              <a:off x="4139952" y="33569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53" name="直接连接符 352"/>
            <p:cNvCxnSpPr/>
            <p:nvPr/>
          </p:nvCxnSpPr>
          <p:spPr bwMode="auto">
            <a:xfrm flipH="1" flipV="1">
              <a:off x="5796137" y="3645024"/>
              <a:ext cx="446" cy="61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>
              <a:off x="3340295" y="1484784"/>
              <a:ext cx="1" cy="10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55" name="直接连接符 199"/>
            <p:cNvCxnSpPr/>
            <p:nvPr/>
          </p:nvCxnSpPr>
          <p:spPr bwMode="auto">
            <a:xfrm>
              <a:off x="1619672" y="24928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56" name="直接连接符 355"/>
            <p:cNvCxnSpPr>
              <a:endCxn id="303" idx="1"/>
            </p:cNvCxnSpPr>
            <p:nvPr/>
          </p:nvCxnSpPr>
          <p:spPr bwMode="auto">
            <a:xfrm>
              <a:off x="1187624" y="33199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>
            <a:xfrm>
              <a:off x="8820473" y="17716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8604448" y="34290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>
              <a:off x="8173192" y="1502872"/>
              <a:ext cx="0" cy="77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211959" y="1502808"/>
              <a:ext cx="1" cy="19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1" name="直接连接符 432"/>
            <p:cNvCxnSpPr/>
            <p:nvPr/>
          </p:nvCxnSpPr>
          <p:spPr bwMode="auto">
            <a:xfrm>
              <a:off x="1470478" y="1502808"/>
              <a:ext cx="293210" cy="19800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362" name="TextBox 361"/>
            <p:cNvSpPr txBox="1"/>
            <p:nvPr/>
          </p:nvSpPr>
          <p:spPr>
            <a:xfrm>
              <a:off x="1187624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763687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402581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652120" y="35227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660504" y="32541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8028384" y="26653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8036768" y="23122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7884368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0" name="直接连接符 369"/>
            <p:cNvCxnSpPr/>
            <p:nvPr/>
          </p:nvCxnSpPr>
          <p:spPr bwMode="auto">
            <a:xfrm flipV="1">
              <a:off x="6372200" y="3453464"/>
              <a:ext cx="0" cy="79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1" name="TextBox 370"/>
            <p:cNvSpPr txBox="1"/>
            <p:nvPr/>
          </p:nvSpPr>
          <p:spPr>
            <a:xfrm>
              <a:off x="7070352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397187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flipH="1">
              <a:off x="5794543" y="1502904"/>
              <a:ext cx="1593" cy="10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4" name="TextBox 373"/>
            <p:cNvSpPr txBox="1"/>
            <p:nvPr/>
          </p:nvSpPr>
          <p:spPr>
            <a:xfrm>
              <a:off x="1043608" y="4257112"/>
              <a:ext cx="504056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5" name="直接连接符 199"/>
            <p:cNvCxnSpPr/>
            <p:nvPr/>
          </p:nvCxnSpPr>
          <p:spPr bwMode="auto">
            <a:xfrm flipV="1">
              <a:off x="1619672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6" name="直接连接符 199"/>
            <p:cNvCxnSpPr/>
            <p:nvPr/>
          </p:nvCxnSpPr>
          <p:spPr bwMode="auto">
            <a:xfrm flipV="1">
              <a:off x="7521739" y="32849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7" name="直接连接符 199"/>
            <p:cNvCxnSpPr/>
            <p:nvPr/>
          </p:nvCxnSpPr>
          <p:spPr bwMode="auto">
            <a:xfrm>
              <a:off x="7236296" y="25979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>
            <a:xfrm>
              <a:off x="1043672" y="2499467"/>
              <a:ext cx="576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TextBox 378"/>
            <p:cNvSpPr txBox="1"/>
            <p:nvPr/>
          </p:nvSpPr>
          <p:spPr>
            <a:xfrm>
              <a:off x="8172400" y="3933080"/>
              <a:ext cx="288000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P1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2008" y="2348880"/>
              <a:ext cx="971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=)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P0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2008" y="2996952"/>
              <a:ext cx="971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600" b="1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=)</a:t>
              </a: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P1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82" name="直接连接符 381"/>
            <p:cNvCxnSpPr/>
            <p:nvPr/>
          </p:nvCxnSpPr>
          <p:spPr bwMode="auto">
            <a:xfrm>
              <a:off x="215552" y="3038480"/>
              <a:ext cx="3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直接连接符 382"/>
            <p:cNvCxnSpPr>
              <a:endCxn id="384" idx="0"/>
            </p:cNvCxnSpPr>
            <p:nvPr/>
          </p:nvCxnSpPr>
          <p:spPr>
            <a:xfrm>
              <a:off x="2612289" y="4005064"/>
              <a:ext cx="1" cy="255069"/>
            </a:xfrm>
            <a:prstGeom prst="line">
              <a:avLst/>
            </a:prstGeom>
            <a:ln w="1905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2452779" y="4260133"/>
              <a:ext cx="319021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ID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7" grpId="0"/>
      <p:bldP spid="2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、指令执行过程的组织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数据通路的控制需求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设计验证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先讨论取指、执行阶段，再讨论分析阶段</a:t>
            </a:r>
            <a:endParaRPr lang="zh-CN" altLang="en-US" b="1" dirty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*取指令阶段的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sz="2200" b="1" dirty="0">
                <a:latin typeface="+mn-ea"/>
                <a:ea typeface="+mn-ea"/>
              </a:rPr>
              <a:t>     t1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IMRd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IWMFC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IRWr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1800" b="1" dirty="0">
                <a:latin typeface="+mn-ea"/>
                <a:ea typeface="+mn-ea"/>
              </a:rPr>
              <a:t>；</a:t>
            </a:r>
            <a:r>
              <a:rPr lang="en-US" altLang="zh-CN" sz="1800" b="1" dirty="0">
                <a:latin typeface="+mn-ea"/>
              </a:rPr>
              <a:t>IWMFC</a:t>
            </a:r>
            <a:r>
              <a:rPr lang="zh-CN" altLang="en-US" sz="1800" b="1" dirty="0">
                <a:latin typeface="+mn-ea"/>
              </a:rPr>
              <a:t>可缺省</a:t>
            </a:r>
            <a:r>
              <a:rPr lang="en-US" altLang="zh-CN" sz="1800" b="1" dirty="0">
                <a:latin typeface="+mn-ea"/>
              </a:rPr>
              <a:t>[</a:t>
            </a:r>
            <a:r>
              <a:rPr lang="zh-CN" altLang="en-US" sz="1800" b="1" dirty="0">
                <a:latin typeface="+mn-ea"/>
              </a:rPr>
              <a:t>已假设</a:t>
            </a:r>
            <a:r>
              <a:rPr lang="en-US" altLang="zh-CN" sz="1800" b="1" dirty="0">
                <a:latin typeface="+mn-ea"/>
              </a:rPr>
              <a:t>MEM=ALU]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 </a:t>
            </a:r>
            <a:r>
              <a:rPr lang="en-US" altLang="zh-CN" sz="2200" b="1" spc="-40" dirty="0" err="1">
                <a:latin typeface="+mn-ea"/>
                <a:ea typeface="+mn-ea"/>
              </a:rPr>
              <a:t>ALUAsrc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ALUBsrc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3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ALUctr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0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PCsrc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PCWr</a:t>
            </a:r>
            <a:endParaRPr lang="zh-CN" altLang="zh-CN" sz="2200" b="1" spc="-40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*执行指令阶段的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add/sub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  <a:ea typeface="+mn-ea"/>
              </a:rPr>
              <a:t>ALUOut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(A)±(B)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err="1">
                <a:latin typeface="+mn-ea"/>
              </a:rPr>
              <a:t>ALUOut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t2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0/1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(A)|(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err="1">
                <a:latin typeface="+mn-ea"/>
              </a:rPr>
              <a:t>ALUOut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t2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1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                       M[(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>
                <a:latin typeface="+mn-ea"/>
              </a:rPr>
              <a:t>)]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M[(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>
                <a:latin typeface="+mn-ea"/>
              </a:rPr>
              <a:t>)]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 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由于未设置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DMEM</a:t>
            </a:r>
            <a:r>
              <a:rPr lang="zh-CN" altLang="en-US" sz="2000" b="1" dirty="0">
                <a:latin typeface="宋体" pitchFamily="2" charset="-122"/>
              </a:rPr>
              <a:t>读操作需保持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     t2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MemRd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WMFC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dirty="0">
                <a:latin typeface="+mn-ea"/>
              </a:rPr>
              <a:t>；本例</a:t>
            </a:r>
            <a:r>
              <a:rPr lang="en-US" altLang="zh-CN" sz="2000" b="1" dirty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可缺省</a:t>
            </a:r>
            <a:r>
              <a:rPr lang="en-US" altLang="zh-CN" sz="2000" b="1" dirty="0">
                <a:latin typeface="+mn-ea"/>
              </a:rPr>
              <a:t>[</a:t>
            </a:r>
            <a:r>
              <a:rPr lang="zh-CN" altLang="en-US" sz="2000" b="1" dirty="0">
                <a:latin typeface="+mn-ea"/>
              </a:rPr>
              <a:t>已假设</a:t>
            </a:r>
            <a:r>
              <a:rPr lang="en-US" altLang="zh-CN" sz="2000" b="1" dirty="0">
                <a:latin typeface="+mn-ea"/>
              </a:rPr>
              <a:t>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t5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78904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M[(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>
                <a:latin typeface="+mn-ea"/>
              </a:rPr>
              <a:t>)]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(B)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t2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MemWr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WMFC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        </a:t>
            </a:r>
            <a:r>
              <a:rPr lang="zh-CN" altLang="en-US" sz="2000" b="1" dirty="0">
                <a:latin typeface="+mn-ea"/>
              </a:rPr>
              <a:t>；本例</a:t>
            </a:r>
            <a:r>
              <a:rPr lang="en-US" altLang="zh-CN" sz="2000" b="1" dirty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可缺省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2267744" y="5612591"/>
            <a:ext cx="2376264" cy="306000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-36326"/>
              <a:gd name="adj6" fmla="val -1962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宋体" pitchFamily="2" charset="-122"/>
              </a:rPr>
              <a:t>B</a:t>
            </a:r>
            <a:r>
              <a:rPr lang="zh-CN" altLang="en-US" sz="1800" b="1" dirty="0">
                <a:latin typeface="宋体" pitchFamily="2" charset="-122"/>
              </a:rPr>
              <a:t>虽被重写，但值不变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33167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        注：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M[(MAR)]</a:t>
            </a:r>
            <a:r>
              <a:rPr lang="zh-CN" altLang="en-US" sz="2200" b="1" dirty="0">
                <a:latin typeface="+mn-ea"/>
                <a:ea typeface="+mn-ea"/>
              </a:rPr>
              <a:t>需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CLK</a:t>
            </a:r>
            <a:r>
              <a:rPr lang="zh-CN" altLang="en-US" sz="2200" b="1" dirty="0">
                <a:latin typeface="+mn-ea"/>
                <a:ea typeface="+mn-ea"/>
              </a:rPr>
              <a:t>，读操作需保持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(PC)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)&lt;&lt;2</a:t>
            </a:r>
            <a:r>
              <a:rPr lang="zh-CN" altLang="en-US" sz="2200" b="1" dirty="0">
                <a:latin typeface="+mn-ea"/>
              </a:rPr>
              <a:t>、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                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－</a:t>
            </a:r>
            <a:r>
              <a:rPr lang="en-US" altLang="zh-CN" sz="2200" b="1" dirty="0">
                <a:latin typeface="+mn-ea"/>
              </a:rPr>
              <a:t>(B)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时（</a:t>
            </a:r>
            <a:r>
              <a:rPr lang="en-US" altLang="zh-CN" sz="2200" b="1" dirty="0">
                <a:latin typeface="+mn-ea"/>
              </a:rPr>
              <a:t>ZF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时）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>
                <a:latin typeface="+mn-ea"/>
              </a:rPr>
              <a:t>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t2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 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还包括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2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PCWrB</a:t>
            </a:r>
            <a:r>
              <a:rPr lang="zh-CN" altLang="zh-CN" sz="2200" b="1" spc="-150" dirty="0">
                <a:latin typeface="+mn-ea"/>
                <a:ea typeface="+mn-ea"/>
              </a:rPr>
              <a:t>，</a:t>
            </a:r>
            <a:r>
              <a:rPr lang="en-US" altLang="zh-CN" sz="2200" b="1" spc="-150" dirty="0">
                <a:latin typeface="+mn-ea"/>
                <a:ea typeface="+mn-ea"/>
              </a:rPr>
              <a:t>End</a:t>
            </a:r>
            <a:endParaRPr lang="zh-CN" altLang="zh-CN" sz="2200" b="1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471437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(Splice)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     t2</a:t>
            </a:r>
            <a:r>
              <a:rPr lang="zh-CN" altLang="zh-CN" sz="2200" b="1" dirty="0">
                <a:latin typeface="+mn-ea"/>
                <a:ea typeface="+mn-ea"/>
              </a:rPr>
              <a:t>：无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；等待指令译码结果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spc="-100" dirty="0">
                <a:latin typeface="+mn-ea"/>
                <a:ea typeface="+mn-ea"/>
              </a:rPr>
              <a:t>，</a:t>
            </a:r>
            <a:r>
              <a:rPr lang="en-US" altLang="zh-CN" sz="2200" b="1" spc="-100" dirty="0">
                <a:latin typeface="+mn-ea"/>
                <a:ea typeface="+mn-ea"/>
              </a:rPr>
              <a:t>End</a:t>
            </a:r>
            <a:endParaRPr lang="zh-CN" altLang="zh-CN" sz="2200" b="1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841591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*分析指令阶段的操作安排：</a:t>
            </a:r>
            <a:r>
              <a:rPr lang="zh-CN" altLang="en-US" b="1" dirty="0">
                <a:latin typeface="+mn-ea"/>
                <a:ea typeface="+mn-ea"/>
              </a:rPr>
              <a:t>放在</a:t>
            </a:r>
            <a:r>
              <a:rPr lang="en-US" altLang="zh-CN" b="1" dirty="0">
                <a:latin typeface="+mn-ea"/>
                <a:ea typeface="+mn-ea"/>
              </a:rPr>
              <a:t>t2</a:t>
            </a:r>
            <a:r>
              <a:rPr lang="zh-CN" altLang="en-US" b="1" dirty="0">
                <a:latin typeface="+mn-ea"/>
                <a:ea typeface="+mn-ea"/>
              </a:rPr>
              <a:t>步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t2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 对所有指令通用</a:t>
            </a:r>
            <a:endParaRPr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 </a:t>
            </a:r>
            <a:r>
              <a:rPr lang="zh-CN" altLang="en-US" sz="2200" b="1" dirty="0">
                <a:latin typeface="+mn-ea"/>
                <a:ea typeface="+mn-ea"/>
              </a:rPr>
              <a:t>指令译码</a:t>
            </a:r>
            <a:r>
              <a:rPr lang="zh-CN" altLang="en-US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>
                <a:latin typeface="+mn-ea"/>
                <a:ea typeface="+mn-ea"/>
              </a:rPr>
              <a:t>A←(</a:t>
            </a:r>
            <a:r>
              <a:rPr lang="en-US" altLang="zh-CN" sz="2200" b="1" spc="-100" dirty="0" err="1">
                <a:latin typeface="+mn-ea"/>
                <a:ea typeface="+mn-ea"/>
              </a:rPr>
              <a:t>rs</a:t>
            </a:r>
            <a:r>
              <a:rPr lang="en-US" altLang="zh-CN" sz="2200" b="1" spc="-100" dirty="0">
                <a:latin typeface="+mn-ea"/>
                <a:ea typeface="+mn-ea"/>
              </a:rPr>
              <a:t>)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>
                <a:latin typeface="+mn-ea"/>
                <a:ea typeface="+mn-ea"/>
              </a:rPr>
              <a:t>B←(</a:t>
            </a:r>
            <a:r>
              <a:rPr lang="en-US" altLang="zh-CN" sz="2200" b="1" spc="-100" dirty="0" err="1">
                <a:latin typeface="+mn-ea"/>
                <a:ea typeface="+mn-ea"/>
              </a:rPr>
              <a:t>rt</a:t>
            </a:r>
            <a:r>
              <a:rPr lang="en-US" altLang="zh-CN" sz="2200" b="1" spc="-100" dirty="0">
                <a:latin typeface="+mn-ea"/>
                <a:ea typeface="+mn-ea"/>
              </a:rPr>
              <a:t>)</a:t>
            </a:r>
            <a:r>
              <a:rPr lang="zh-CN" altLang="en-US" sz="2200" b="1" spc="-100" dirty="0">
                <a:latin typeface="+mn-ea"/>
                <a:ea typeface="+mn-ea"/>
              </a:rPr>
              <a:t>、</a:t>
            </a:r>
            <a:r>
              <a:rPr lang="en-US" altLang="zh-CN" sz="2200" spc="-100" dirty="0">
                <a:latin typeface="+mn-ea"/>
                <a:ea typeface="+mn-ea"/>
              </a:rPr>
              <a:t> </a:t>
            </a:r>
            <a:r>
              <a:rPr lang="en-US" altLang="zh-CN" sz="2200" b="1" spc="-100" dirty="0" err="1">
                <a:latin typeface="+mn-ea"/>
                <a:ea typeface="+mn-ea"/>
              </a:rPr>
              <a:t>ALUOut</a:t>
            </a:r>
            <a:r>
              <a:rPr lang="en-US" altLang="zh-CN" sz="2200" b="1" spc="-100" dirty="0">
                <a:latin typeface="+mn-ea"/>
                <a:ea typeface="+mn-ea"/>
              </a:rPr>
              <a:t>←(PC)</a:t>
            </a:r>
            <a:r>
              <a:rPr lang="zh-CN" altLang="zh-CN" sz="2200" b="1" spc="-100" dirty="0">
                <a:latin typeface="+mn-ea"/>
                <a:ea typeface="+mn-ea"/>
              </a:rPr>
              <a:t>＋</a:t>
            </a:r>
            <a:r>
              <a:rPr lang="en-US" altLang="zh-CN" sz="2200" b="1" spc="-100" dirty="0" err="1">
                <a:latin typeface="+mn-ea"/>
                <a:ea typeface="+mn-ea"/>
              </a:rPr>
              <a:t>imme</a:t>
            </a:r>
            <a:r>
              <a:rPr lang="en-US" altLang="zh-CN" sz="2200" b="1" spc="-100" dirty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t2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dirty="0" err="1">
                <a:solidFill>
                  <a:srgbClr val="990099"/>
                </a:solidFill>
              </a:rPr>
              <a:t>μ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>
                <a:latin typeface="+mn-ea"/>
              </a:rPr>
              <a:t>            </a:t>
            </a:r>
            <a:r>
              <a:rPr lang="en-US" altLang="zh-CN" sz="2200" b="1" spc="-100" dirty="0" err="1">
                <a:latin typeface="+mn-ea"/>
              </a:rPr>
              <a:t>Extctr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ALUAsrc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1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ALUBsrc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ALUctr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7884369" y="5085674"/>
            <a:ext cx="396043" cy="87310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504056" y="5949280"/>
            <a:ext cx="1763688" cy="321471"/>
          </a:xfrm>
          <a:prstGeom prst="borderCallout2">
            <a:avLst>
              <a:gd name="adj1" fmla="val -1814"/>
              <a:gd name="adj2" fmla="val 17530"/>
              <a:gd name="adj3" fmla="val -226429"/>
              <a:gd name="adj4" fmla="val 17029"/>
              <a:gd name="adj5" fmla="val -387679"/>
              <a:gd name="adj6" fmla="val 10881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宋体" pitchFamily="2" charset="-122"/>
              </a:rPr>
              <a:t>Intel</a:t>
            </a:r>
            <a:r>
              <a:rPr lang="zh-CN" altLang="en-US" sz="1800" b="1" dirty="0">
                <a:latin typeface="宋体" pitchFamily="2" charset="-122"/>
              </a:rPr>
              <a:t>称为</a:t>
            </a:r>
            <a:r>
              <a:rPr lang="en-US" altLang="zh-CN" sz="1800" b="1" dirty="0">
                <a:latin typeface="宋体" pitchFamily="2" charset="-122"/>
              </a:rPr>
              <a:t>FLAG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9" y="332656"/>
            <a:ext cx="799301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所有寄存器＝用户可见寄存器＋专用寄存器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 </a:t>
            </a:r>
            <a:r>
              <a:rPr lang="zh-CN" altLang="en-US" sz="2000" b="1" dirty="0">
                <a:latin typeface="宋体" pitchFamily="2" charset="-122"/>
              </a:rPr>
              <a:t>─程序中使用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259632" y="4303836"/>
            <a:ext cx="7704856" cy="196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u="sng" dirty="0">
                <a:latin typeface="宋体" pitchFamily="2" charset="-122"/>
              </a:rPr>
              <a:t>程序运行状态</a:t>
            </a:r>
            <a:r>
              <a:rPr lang="zh-CN" altLang="en-US" b="1" dirty="0">
                <a:latin typeface="宋体" pitchFamily="2" charset="-122"/>
              </a:rPr>
              <a:t>，又称标志</a:t>
            </a:r>
            <a:r>
              <a:rPr lang="en-US" altLang="zh-CN" b="1" dirty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→其内容称为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PSW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Program Status Word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①结果状态标志：</a:t>
            </a:r>
            <a:r>
              <a:rPr lang="en-US" altLang="zh-CN" sz="2200" b="1" dirty="0">
                <a:latin typeface="宋体" pitchFamily="2" charset="-122"/>
              </a:rPr>
              <a:t>ZF/CF/SF/OF</a:t>
            </a:r>
            <a:r>
              <a:rPr lang="zh-CN" altLang="en-US" sz="2200" b="1" dirty="0">
                <a:latin typeface="宋体" pitchFamily="2" charset="-122"/>
              </a:rPr>
              <a:t>等，常用作条件码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可修改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②执行方式标志：</a:t>
            </a:r>
            <a:r>
              <a:rPr lang="zh-CN" altLang="en-US" sz="2200" b="1" dirty="0">
                <a:latin typeface="宋体" pitchFamily="2" charset="-122"/>
              </a:rPr>
              <a:t>跟踪标志</a:t>
            </a:r>
            <a:r>
              <a:rPr lang="en-US" altLang="zh-CN" sz="2200" b="1" dirty="0">
                <a:latin typeface="宋体" pitchFamily="2" charset="-122"/>
              </a:rPr>
              <a:t>TF</a:t>
            </a:r>
            <a:r>
              <a:rPr lang="zh-CN" altLang="en-US" sz="2200" b="1" dirty="0">
                <a:latin typeface="宋体" pitchFamily="2" charset="-122"/>
              </a:rPr>
              <a:t>、中断允许标志</a:t>
            </a:r>
            <a:r>
              <a:rPr lang="en-US" altLang="zh-CN" sz="2200" b="1" dirty="0">
                <a:latin typeface="宋体" pitchFamily="2" charset="-122"/>
              </a:rPr>
              <a:t>IF</a:t>
            </a:r>
            <a:r>
              <a:rPr lang="zh-CN" altLang="en-US" sz="2200" b="1" dirty="0">
                <a:latin typeface="宋体" pitchFamily="2" charset="-122"/>
              </a:rPr>
              <a:t>等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可设置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598738" indent="-2598738" algn="l"/>
            <a:r>
              <a:rPr lang="en-US" altLang="zh-CN" sz="1800" b="1" dirty="0">
                <a:latin typeface="宋体" pitchFamily="2" charset="-122"/>
              </a:rPr>
              <a:t>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TF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时单步执行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IF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0</a:t>
            </a:r>
            <a:r>
              <a:rPr lang="zh-CN" altLang="en-US" sz="1800" b="1" dirty="0">
                <a:latin typeface="宋体" pitchFamily="2" charset="-122"/>
              </a:rPr>
              <a:t>时禁止中断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474838" y="1700808"/>
            <a:ext cx="7418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存放操作数</a:t>
            </a:r>
            <a:r>
              <a:rPr lang="en-US" altLang="zh-CN" b="1" dirty="0">
                <a:latin typeface="宋体" pitchFamily="2" charset="-122"/>
              </a:rPr>
              <a:t>(OPD)</a:t>
            </a:r>
            <a:r>
              <a:rPr lang="zh-CN" altLang="en-US" b="1" dirty="0">
                <a:latin typeface="宋体" pitchFamily="2" charset="-122"/>
              </a:rPr>
              <a:t>，长度＝机器字长</a:t>
            </a:r>
            <a:r>
              <a:rPr lang="en-US" altLang="zh-CN" b="1" i="1" dirty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可同时存放</a:t>
            </a:r>
            <a:r>
              <a:rPr lang="zh-CN" altLang="en-US" b="1" u="sng" dirty="0">
                <a:latin typeface="宋体" pitchFamily="2" charset="-122"/>
              </a:rPr>
              <a:t>源</a:t>
            </a:r>
            <a:r>
              <a:rPr lang="en-US" altLang="zh-CN" b="1" u="sng" dirty="0">
                <a:latin typeface="宋体" pitchFamily="2" charset="-122"/>
              </a:rPr>
              <a:t>OPD</a:t>
            </a:r>
            <a:r>
              <a:rPr lang="zh-CN" altLang="en-US" b="1" u="sng" dirty="0">
                <a:latin typeface="宋体" pitchFamily="2" charset="-122"/>
              </a:rPr>
              <a:t>及目的</a:t>
            </a:r>
            <a:r>
              <a:rPr lang="en-US" altLang="zh-CN" b="1" u="sng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2411760" y="2636912"/>
            <a:ext cx="60486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地址或指令地址，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en-US" altLang="zh-CN" b="1" dirty="0">
                <a:latin typeface="宋体" pitchFamily="2" charset="-122"/>
              </a:rPr>
              <a:t>＝</a:t>
            </a:r>
            <a:r>
              <a:rPr lang="zh-CN" altLang="en-US" b="1" dirty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b="1" i="1" dirty="0">
                <a:latin typeface="+mn-ea"/>
                <a:ea typeface="+mn-ea"/>
              </a:rPr>
              <a:t>         </a:t>
            </a:r>
            <a:r>
              <a:rPr lang="zh-CN" altLang="en-US" sz="2000" b="1" dirty="0">
                <a:latin typeface="+mn-ea"/>
                <a:ea typeface="+mn-ea"/>
              </a:rPr>
              <a:t>←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可有</a:t>
            </a:r>
            <a:r>
              <a:rPr lang="en-US" altLang="zh-CN" sz="2000" b="1" i="1" dirty="0">
                <a:solidFill>
                  <a:srgbClr val="990099"/>
                </a:solidFill>
              </a:rPr>
              <a:t>m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≠</a:t>
            </a:r>
            <a:r>
              <a:rPr lang="en-US" altLang="zh-CN" sz="2000" b="1" i="1" dirty="0">
                <a:solidFill>
                  <a:srgbClr val="990099"/>
                </a:solidFill>
              </a:rPr>
              <a:t>n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532249"/>
            <a:ext cx="8713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</a:t>
            </a:r>
            <a:r>
              <a:rPr lang="zh-CN" altLang="en-US" sz="2000" dirty="0">
                <a:latin typeface="宋体" pitchFamily="2" charset="-122"/>
              </a:rPr>
              <a:t>└────┴─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长度相同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sz="2000" b="1" dirty="0">
                <a:solidFill>
                  <a:srgbClr val="990099"/>
                </a:solidFill>
                <a:latin typeface="+mn-lt"/>
              </a:rPr>
              <a:t>＝</a:t>
            </a:r>
            <a:r>
              <a:rPr lang="en-US" altLang="zh-CN" sz="2000" b="1" i="1" dirty="0">
                <a:solidFill>
                  <a:srgbClr val="990099"/>
                </a:solidFill>
                <a:latin typeface="+mn-lt"/>
              </a:rPr>
              <a:t>n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 bwMode="auto">
          <a:xfrm>
            <a:off x="899592" y="1916832"/>
            <a:ext cx="108012" cy="1944216"/>
          </a:xfrm>
          <a:prstGeom prst="leftBrace">
            <a:avLst>
              <a:gd name="adj1" fmla="val 31849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320"/>
          <p:cNvSpPr txBox="1">
            <a:spLocks noChangeArrowheads="1"/>
          </p:cNvSpPr>
          <p:nvPr/>
        </p:nvSpPr>
        <p:spPr bwMode="auto">
          <a:xfrm>
            <a:off x="899468" y="3933056"/>
            <a:ext cx="2808436" cy="115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marL="2598738" indent="-2598738" algn="l"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General Purpose Register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90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  <a:spcBef>
                <a:spcPts val="200"/>
              </a:spcBef>
            </a:pP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Program Status Register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AutoShape 40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804942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线形标注 2 15"/>
          <p:cNvSpPr/>
          <p:nvPr/>
        </p:nvSpPr>
        <p:spPr bwMode="auto">
          <a:xfrm>
            <a:off x="5868144" y="1412776"/>
            <a:ext cx="3025031" cy="288000"/>
          </a:xfrm>
          <a:prstGeom prst="borderCallout2">
            <a:avLst>
              <a:gd name="adj1" fmla="val 48457"/>
              <a:gd name="adj2" fmla="val -233"/>
              <a:gd name="adj3" fmla="val 46092"/>
              <a:gd name="adj4" fmla="val -7263"/>
              <a:gd name="adj5" fmla="val 141110"/>
              <a:gd name="adj6" fmla="val -1541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指整数</a:t>
            </a:r>
            <a:r>
              <a:rPr lang="en-US" altLang="zh-CN" sz="1600" b="1" dirty="0">
                <a:latin typeface="宋体" pitchFamily="2" charset="-122"/>
              </a:rPr>
              <a:t>REG</a:t>
            </a:r>
            <a:r>
              <a:rPr lang="zh-CN" altLang="en-US" sz="1600" b="1" dirty="0">
                <a:latin typeface="宋体" pitchFamily="2" charset="-122"/>
              </a:rPr>
              <a:t>，浮点数</a:t>
            </a:r>
            <a:r>
              <a:rPr lang="en-US" altLang="zh-CN" sz="1600" b="1" dirty="0">
                <a:latin typeface="宋体" pitchFamily="2" charset="-122"/>
              </a:rPr>
              <a:t>REG</a:t>
            </a:r>
            <a:r>
              <a:rPr lang="zh-CN" altLang="en-US" sz="1600" b="1" dirty="0">
                <a:latin typeface="宋体" pitchFamily="2" charset="-122"/>
              </a:rPr>
              <a:t>无此特性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7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7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7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7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88061" grpId="0"/>
      <p:bldP spid="288062" grpId="0"/>
      <p:bldP spid="288064" grpId="0"/>
      <p:bldP spid="2" grpId="0" animBg="1"/>
      <p:bldP spid="16" grpId="0" animBg="1"/>
      <p:bldP spid="1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16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    指令周期组成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*指令执行过程的状态转换图：</a:t>
            </a:r>
            <a:r>
              <a:rPr kumimoji="1" lang="zh-CN" altLang="en-US" sz="2400" b="1" dirty="0">
                <a:latin typeface="宋体" pitchFamily="2" charset="-122"/>
              </a:rPr>
              <a:t>汇总各指令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  <a:endParaRPr lang="zh-CN" altLang="zh-CN" b="1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kumimoji="1"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u="sng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的控制需求</a:t>
            </a:r>
            <a:r>
              <a:rPr kumimoji="1"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，是控制器的功能需求！</a:t>
            </a:r>
            <a:endParaRPr lang="zh-CN" altLang="zh-CN" b="1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836712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9871" y="5157191"/>
            <a:ext cx="5112569" cy="432049"/>
            <a:chOff x="2123728" y="5445223"/>
            <a:chExt cx="5112569" cy="432049"/>
          </a:xfrm>
        </p:grpSpPr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3059831" y="5518497"/>
              <a:ext cx="129545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/</a:t>
              </a:r>
              <a:r>
                <a:rPr kumimoji="0" lang="zh-CN" altLang="en-US" sz="1800" b="1" dirty="0">
                  <a:latin typeface="宋体" pitchFamily="2" charset="-122"/>
                </a:rPr>
                <a:t>读</a:t>
              </a:r>
              <a:r>
                <a:rPr kumimoji="0"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2123728" y="5516910"/>
              <a:ext cx="64078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5" name="Text Box 43"/>
            <p:cNvSpPr txBox="1">
              <a:spLocks noChangeArrowheads="1"/>
            </p:cNvSpPr>
            <p:nvPr/>
          </p:nvSpPr>
          <p:spPr bwMode="auto">
            <a:xfrm>
              <a:off x="5578450" y="5516910"/>
              <a:ext cx="64973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访存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4643363" y="5516910"/>
              <a:ext cx="659540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45"/>
            <p:cNvSpPr txBox="1">
              <a:spLocks noChangeArrowheads="1"/>
            </p:cNvSpPr>
            <p:nvPr/>
          </p:nvSpPr>
          <p:spPr bwMode="auto">
            <a:xfrm>
              <a:off x="6517159" y="5516910"/>
              <a:ext cx="71913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 flipV="1">
              <a:off x="6228184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 flipV="1">
              <a:off x="5292080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48"/>
            <p:cNvSpPr>
              <a:spLocks noChangeShapeType="1"/>
            </p:cNvSpPr>
            <p:nvPr/>
          </p:nvSpPr>
          <p:spPr bwMode="auto">
            <a:xfrm flipV="1">
              <a:off x="4355976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49"/>
            <p:cNvSpPr>
              <a:spLocks noChangeShapeType="1"/>
            </p:cNvSpPr>
            <p:nvPr/>
          </p:nvSpPr>
          <p:spPr bwMode="auto">
            <a:xfrm flipV="1">
              <a:off x="2771800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47"/>
            <p:cNvSpPr>
              <a:spLocks noChangeShapeType="1"/>
            </p:cNvSpPr>
            <p:nvPr/>
          </p:nvSpPr>
          <p:spPr bwMode="auto">
            <a:xfrm flipH="1" flipV="1">
              <a:off x="5385040" y="5445223"/>
              <a:ext cx="81" cy="2875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 flipV="1">
              <a:off x="5385040" y="5445223"/>
              <a:ext cx="9864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H="1">
              <a:off x="6371501" y="5445223"/>
              <a:ext cx="1" cy="287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90476" y="404664"/>
            <a:ext cx="8774012" cy="607704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数据通路的组织小结：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基本功能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数据通路的组成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 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</a:rPr>
              <a:t>理解</a:t>
            </a:r>
            <a:r>
              <a:rPr lang="zh-CN" altLang="en-US" sz="1800" b="1" dirty="0">
                <a:latin typeface="+mn-ea"/>
              </a:rPr>
              <a:t>数据通路的</a:t>
            </a:r>
            <a:r>
              <a:rPr lang="zh-CN" altLang="en-US" sz="1800" b="1" u="sng" dirty="0">
                <a:latin typeface="+mn-ea"/>
              </a:rPr>
              <a:t>组成需求</a:t>
            </a:r>
            <a:r>
              <a:rPr lang="en-US" altLang="zh-CN" sz="1800" b="1" dirty="0">
                <a:latin typeface="+mn-ea"/>
              </a:rPr>
              <a:t>[</a:t>
            </a:r>
            <a:r>
              <a:rPr lang="zh-CN" altLang="en-US" sz="1800" b="1" dirty="0">
                <a:latin typeface="+mn-ea"/>
              </a:rPr>
              <a:t>及组成方法</a:t>
            </a:r>
            <a:r>
              <a:rPr lang="en-US" altLang="zh-CN" sz="1800" b="1" dirty="0">
                <a:latin typeface="+mn-ea"/>
              </a:rPr>
              <a:t>])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部件：</a:t>
            </a:r>
            <a:r>
              <a:rPr lang="en-US" altLang="zh-CN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互连：</a:t>
            </a:r>
            <a:r>
              <a:rPr lang="en-US" altLang="zh-CN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        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及其控制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</a:rPr>
              <a:t>理解</a:t>
            </a:r>
            <a:r>
              <a:rPr lang="zh-CN" altLang="en-US" sz="1800" b="1" dirty="0">
                <a:latin typeface="+mn-ea"/>
              </a:rPr>
              <a:t>操作的控制需求</a:t>
            </a:r>
            <a:r>
              <a:rPr lang="en-US" altLang="zh-CN" sz="1800" b="1" dirty="0">
                <a:latin typeface="+mn-ea"/>
              </a:rPr>
              <a:t>[</a:t>
            </a:r>
            <a:r>
              <a:rPr lang="zh-CN" altLang="en-US" sz="1800" b="1" dirty="0">
                <a:latin typeface="+mn-ea"/>
              </a:rPr>
              <a:t>即实现方法</a:t>
            </a:r>
            <a:r>
              <a:rPr lang="en-US" altLang="zh-CN" sz="1800" b="1" dirty="0">
                <a:latin typeface="+mn-ea"/>
              </a:rPr>
              <a:t>])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      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基本操作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特殊操作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的实现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发送相应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指令执行过程的组织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</a:rPr>
              <a:t>理解</a:t>
            </a:r>
            <a:r>
              <a:rPr lang="zh-CN" altLang="en-US" sz="1800" b="1" dirty="0">
                <a:latin typeface="+mn-ea"/>
              </a:rPr>
              <a:t>数据通路的</a:t>
            </a:r>
            <a:r>
              <a:rPr lang="zh-CN" altLang="en-US" sz="1800" b="1" u="sng" dirty="0">
                <a:latin typeface="+mn-ea"/>
              </a:rPr>
              <a:t>控制需求</a:t>
            </a:r>
            <a:r>
              <a:rPr lang="en-US" altLang="zh-CN" sz="1800" b="1" dirty="0">
                <a:latin typeface="+mn-ea"/>
              </a:rPr>
              <a:t>[</a:t>
            </a:r>
            <a:r>
              <a:rPr lang="zh-CN" altLang="en-US" sz="1800" b="1" dirty="0">
                <a:latin typeface="+mn-ea"/>
              </a:rPr>
              <a:t>工作流程实现需求</a:t>
            </a:r>
            <a:r>
              <a:rPr lang="en-US" altLang="zh-CN" sz="1800" b="1" dirty="0">
                <a:latin typeface="+mn-ea"/>
              </a:rPr>
              <a:t>])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latin typeface="+mn-ea"/>
                <a:ea typeface="+mn-ea"/>
              </a:rPr>
              <a:t>基于</a:t>
            </a:r>
            <a:r>
              <a:rPr lang="zh-CN" altLang="en-US" b="1" u="sng" dirty="0">
                <a:latin typeface="+mn-ea"/>
                <a:ea typeface="+mn-ea"/>
              </a:rPr>
              <a:t>已有</a:t>
            </a:r>
            <a:r>
              <a:rPr lang="zh-CN" altLang="en-US" b="1" dirty="0">
                <a:latin typeface="+mn-ea"/>
              </a:rPr>
              <a:t>数据通路，</a:t>
            </a:r>
            <a:r>
              <a:rPr lang="zh-CN" altLang="en-US" b="1" u="sng" dirty="0">
                <a:latin typeface="+mn-ea"/>
              </a:rPr>
              <a:t>设计</a:t>
            </a:r>
            <a:r>
              <a:rPr lang="zh-CN" altLang="en-US" b="1" dirty="0">
                <a:latin typeface="+mn-ea"/>
              </a:rPr>
              <a:t>各指令执行过程的</a:t>
            </a:r>
            <a:r>
              <a:rPr lang="en-US" altLang="zh-CN" u="sng" dirty="0" err="1">
                <a:cs typeface="Times New Roman" panose="02020603050405020304" pitchFamily="18" charset="0"/>
              </a:rPr>
              <a:t>μ</a:t>
            </a:r>
            <a:r>
              <a:rPr lang="en-US" altLang="zh-CN" b="1" u="sng" dirty="0" err="1">
                <a:latin typeface="宋体" pitchFamily="2" charset="-122"/>
              </a:rPr>
              <a:t>OPCmd</a:t>
            </a:r>
            <a:r>
              <a:rPr lang="zh-CN" altLang="en-US" b="1" u="sng" dirty="0">
                <a:latin typeface="宋体" pitchFamily="2" charset="-122"/>
              </a:rPr>
              <a:t>序列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数据通路的设计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 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800" b="1" u="sng" dirty="0">
                <a:solidFill>
                  <a:srgbClr val="0070C0"/>
                </a:solidFill>
                <a:latin typeface="宋体" pitchFamily="2" charset="-122"/>
              </a:rPr>
              <a:t>了解</a:t>
            </a:r>
            <a:r>
              <a:rPr lang="zh-CN" altLang="en-US" sz="1800" b="1" dirty="0">
                <a:latin typeface="宋体" pitchFamily="2" charset="-122"/>
              </a:rPr>
              <a:t>设计过程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latin typeface="+mn-ea"/>
              </a:rPr>
              <a:t>设计方法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指令系统分析→部件设计→互连设计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，设计验证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23728" y="836712"/>
            <a:ext cx="6840760" cy="27601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tIns="7560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实现</a:t>
            </a:r>
            <a:r>
              <a:rPr lang="en-US" altLang="zh-CN" b="1" u="sng" dirty="0">
                <a:latin typeface="+mn-ea"/>
                <a:ea typeface="+mn-ea"/>
              </a:rPr>
              <a:t>CPU</a:t>
            </a:r>
            <a:r>
              <a:rPr lang="zh-CN" altLang="en-US" b="1" u="sng" dirty="0">
                <a:latin typeface="+mn-ea"/>
                <a:ea typeface="+mn-ea"/>
              </a:rPr>
              <a:t>工作流程</a:t>
            </a:r>
            <a:r>
              <a:rPr lang="zh-CN" altLang="en-US" b="1" dirty="0">
                <a:latin typeface="+mn-ea"/>
              </a:rPr>
              <a:t>所需的</a:t>
            </a:r>
            <a:r>
              <a:rPr lang="zh-CN" altLang="en-US" b="1" u="sng" dirty="0">
                <a:latin typeface="+mn-ea"/>
              </a:rPr>
              <a:t>操作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 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＝</a:t>
            </a:r>
            <a:r>
              <a:rPr lang="zh-CN" altLang="en-US" sz="1800" b="1" dirty="0">
                <a:latin typeface="+mn-ea"/>
              </a:rPr>
              <a:t>指令执行过程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含</a:t>
            </a:r>
            <a:r>
              <a:rPr lang="en-US" altLang="zh-CN" sz="1800" b="1" dirty="0">
                <a:latin typeface="+mn-ea"/>
              </a:rPr>
              <a:t>ISA)</a:t>
            </a:r>
            <a:r>
              <a:rPr lang="zh-CN" altLang="en-US" sz="1800" b="1" dirty="0">
                <a:latin typeface="+mn-ea"/>
              </a:rPr>
              <a:t>＋</a:t>
            </a:r>
            <a:r>
              <a:rPr lang="zh-CN" altLang="en-US" sz="1800" b="1" dirty="0">
                <a:latin typeface="+mn-ea"/>
                <a:ea typeface="+mn-ea"/>
              </a:rPr>
              <a:t>中断响应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取指部件</a:t>
            </a:r>
            <a:r>
              <a:rPr lang="en-US" altLang="zh-CN" sz="1800" b="1" dirty="0">
                <a:latin typeface="+mn-ea"/>
                <a:ea typeface="+mn-ea"/>
              </a:rPr>
              <a:t>(PC/IR</a:t>
            </a:r>
            <a:r>
              <a:rPr lang="zh-CN" altLang="en-US" sz="1800" b="1" dirty="0">
                <a:latin typeface="+mn-ea"/>
                <a:ea typeface="+mn-ea"/>
              </a:rPr>
              <a:t>等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＋执行部件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对应于</a:t>
            </a:r>
            <a:r>
              <a:rPr lang="en-US" altLang="zh-CN" sz="1800" b="1" dirty="0">
                <a:latin typeface="+mn-ea"/>
                <a:ea typeface="+mn-ea"/>
              </a:rPr>
              <a:t>ISA</a:t>
            </a:r>
            <a:r>
              <a:rPr lang="zh-CN" altLang="en-US" sz="1800" b="1" dirty="0">
                <a:latin typeface="+mn-ea"/>
                <a:ea typeface="+mn-ea"/>
              </a:rPr>
              <a:t>功能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拓扑结构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总线</a:t>
            </a:r>
            <a:r>
              <a:rPr lang="en-US" altLang="zh-CN" sz="1800" b="1" dirty="0"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latin typeface="+mn-ea"/>
              </a:rPr>
              <a:t>增设</a:t>
            </a:r>
            <a:r>
              <a:rPr lang="zh-CN" altLang="en-US" sz="1800" b="1" dirty="0">
                <a:latin typeface="+mn-ea"/>
              </a:rPr>
              <a:t>三态门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暂存器</a:t>
            </a:r>
            <a:r>
              <a:rPr lang="en-US" altLang="zh-CN" sz="18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、专用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latin typeface="+mn-ea"/>
              </a:rPr>
              <a:t>增设</a:t>
            </a:r>
            <a:r>
              <a:rPr lang="zh-CN" altLang="en-US" sz="1800" b="1" dirty="0">
                <a:latin typeface="+mn-ea"/>
              </a:rPr>
              <a:t>选择器</a:t>
            </a:r>
            <a:r>
              <a:rPr lang="en-US" altLang="zh-CN" sz="2000" b="1" dirty="0">
                <a:latin typeface="+mn-ea"/>
                <a:ea typeface="+mn-ea"/>
              </a:rPr>
              <a:t>])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部件连接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可实现各条指令的数据路径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2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7740353" y="5373216"/>
            <a:ext cx="144015" cy="576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6444208" y="1196752"/>
            <a:ext cx="2448272" cy="3384376"/>
            <a:chOff x="6444208" y="1196752"/>
            <a:chExt cx="2448272" cy="338437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8604448" y="191683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8892480" y="1700808"/>
              <a:ext cx="0" cy="2664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8604448" y="4365104"/>
              <a:ext cx="288032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44208" y="1196752"/>
              <a:ext cx="2448272" cy="504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  <p:cxnSp>
        <p:nvCxnSpPr>
          <p:cNvPr id="26" name="直接箭头连接符 25"/>
          <p:cNvCxnSpPr/>
          <p:nvPr/>
        </p:nvCxnSpPr>
        <p:spPr bwMode="auto">
          <a:xfrm>
            <a:off x="4860032" y="3933056"/>
            <a:ext cx="216024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H="1">
            <a:off x="6804248" y="2060848"/>
            <a:ext cx="396044" cy="15360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28" name="线形标注 2 27"/>
          <p:cNvSpPr/>
          <p:nvPr/>
        </p:nvSpPr>
        <p:spPr bwMode="auto">
          <a:xfrm>
            <a:off x="5940152" y="5517264"/>
            <a:ext cx="1512168" cy="288000"/>
          </a:xfrm>
          <a:prstGeom prst="borderCallout2">
            <a:avLst>
              <a:gd name="adj1" fmla="val 48951"/>
              <a:gd name="adj2" fmla="val 99763"/>
              <a:gd name="adj3" fmla="val 51734"/>
              <a:gd name="adj4" fmla="val 106364"/>
              <a:gd name="adj5" fmla="val -49462"/>
              <a:gd name="adj6" fmla="val 12177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latin typeface="+mn-ea"/>
                <a:cs typeface="Arial Unicode MS" pitchFamily="34" charset="-122"/>
              </a:rPr>
              <a:t>CU</a:t>
            </a:r>
            <a:r>
              <a:rPr lang="zh-CN" altLang="en-US" sz="1800" b="1" dirty="0">
                <a:latin typeface="+mn-ea"/>
                <a:cs typeface="Arial Unicode MS" pitchFamily="34" charset="-122"/>
              </a:rPr>
              <a:t>的功能需求</a:t>
            </a:r>
          </a:p>
        </p:txBody>
      </p:sp>
    </p:spTree>
    <p:extLst>
      <p:ext uri="{BB962C8B-B14F-4D97-AF65-F5344CB8AC3E}">
        <p14:creationId xmlns:p14="http://schemas.microsoft.com/office/powerpoint/2010/main" val="3572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772816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指令控制、操作控制、时间控制，异常及中断处理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§5.3  </a:t>
            </a:r>
            <a:r>
              <a:rPr lang="zh-CN" altLang="en-US" sz="2800" b="1" dirty="0">
                <a:latin typeface="宋体" pitchFamily="2" charset="-122"/>
              </a:rPr>
              <a:t>控制器的组成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311151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2123728" y="2263805"/>
            <a:ext cx="691276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由指令部件、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控制单元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、中断机构组成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└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PC/IR</a:t>
            </a:r>
            <a:r>
              <a:rPr lang="zh-CN" altLang="en-US" sz="1800" b="1" dirty="0">
                <a:latin typeface="宋体" pitchFamily="2" charset="-122"/>
              </a:rPr>
              <a:t>∈数据通路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←部分器件∈数据通路</a:t>
            </a: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904256" y="5356432"/>
            <a:ext cx="7060232" cy="102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工作流程</a:t>
            </a:r>
            <a:r>
              <a:rPr lang="zh-CN" altLang="en-US" b="1" u="sng" dirty="0">
                <a:latin typeface="宋体" pitchFamily="2" charset="-122"/>
              </a:rPr>
              <a:t>所需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600" dirty="0">
                <a:latin typeface="宋体" pitchFamily="2" charset="-122"/>
              </a:rPr>
              <a:t>    ↑          ↑       ↑               ↑</a:t>
            </a:r>
            <a:endParaRPr lang="en-US" altLang="zh-CN" sz="1600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b="1" dirty="0">
                <a:latin typeface="宋体" pitchFamily="2" charset="-122"/>
              </a:rPr>
              <a:t> 指令控制 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操作控制     当前轮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指令周期</a:t>
            </a:r>
            <a:r>
              <a:rPr lang="en-US" altLang="zh-CN" sz="1600" b="1" dirty="0">
                <a:latin typeface="宋体" pitchFamily="2" charset="-122"/>
              </a:rPr>
              <a:t>[+</a:t>
            </a:r>
            <a:r>
              <a:rPr lang="zh-CN" altLang="en-US" sz="1600" b="1" dirty="0">
                <a:latin typeface="宋体" pitchFamily="2" charset="-122"/>
              </a:rPr>
              <a:t>中断周期</a:t>
            </a:r>
            <a:r>
              <a:rPr lang="en-US" altLang="zh-CN" sz="1600" b="1" dirty="0">
                <a:latin typeface="宋体" pitchFamily="2" charset="-122"/>
              </a:rPr>
              <a:t>])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宋体" pitchFamily="2" charset="-122"/>
              </a:rPr>
              <a:t>基本结构</a:t>
            </a:r>
            <a:r>
              <a:rPr lang="zh-CN" altLang="en-US" sz="2200" b="1" spc="-80" dirty="0">
                <a:latin typeface="宋体" pitchFamily="2" charset="-122"/>
              </a:rPr>
              <a:t>，时序信</a:t>
            </a:r>
            <a:r>
              <a:rPr lang="zh-CN" altLang="en-US" sz="2200" b="1" spc="-80" dirty="0">
                <a:latin typeface="+mn-ea"/>
              </a:rPr>
              <a:t>号形成</a:t>
            </a:r>
            <a:r>
              <a:rPr lang="en-US" altLang="zh-CN" sz="1800" b="1" spc="-80" dirty="0">
                <a:latin typeface="+mn-ea"/>
              </a:rPr>
              <a:t>(</a:t>
            </a:r>
            <a:r>
              <a:rPr lang="zh-CN" altLang="en-US" sz="1800" b="1" spc="-80" dirty="0">
                <a:latin typeface="+mn-ea"/>
              </a:rPr>
              <a:t>组织</a:t>
            </a:r>
            <a:r>
              <a:rPr lang="en-US" altLang="zh-CN" sz="1800" b="1" spc="-80" dirty="0">
                <a:latin typeface="+mn-ea"/>
              </a:rPr>
              <a:t>/</a:t>
            </a:r>
            <a:r>
              <a:rPr lang="zh-CN" altLang="en-US" sz="1800" b="1" spc="-80" dirty="0">
                <a:latin typeface="+mn-ea"/>
              </a:rPr>
              <a:t>实现</a:t>
            </a:r>
            <a:r>
              <a:rPr lang="en-US" altLang="zh-CN" sz="1800" b="1" spc="-80" dirty="0">
                <a:latin typeface="+mn-ea"/>
              </a:rPr>
              <a:t>)</a:t>
            </a:r>
            <a:r>
              <a:rPr lang="zh-CN" altLang="en-US" sz="2200" b="1" spc="-80" dirty="0">
                <a:latin typeface="+mn-ea"/>
              </a:rPr>
              <a:t>，</a:t>
            </a:r>
            <a:r>
              <a:rPr lang="en-US" altLang="zh-CN" sz="2200" spc="-80" dirty="0" err="1"/>
              <a:t>μ</a:t>
            </a:r>
            <a:r>
              <a:rPr lang="en-US" altLang="zh-CN" sz="2200" b="1" spc="-80" dirty="0" err="1">
                <a:latin typeface="宋体" pitchFamily="2" charset="-122"/>
              </a:rPr>
              <a:t>OP</a:t>
            </a:r>
            <a:r>
              <a:rPr lang="zh-CN" altLang="en-US" sz="2200" b="1" spc="-80" dirty="0">
                <a:latin typeface="宋体" pitchFamily="2" charset="-122"/>
              </a:rPr>
              <a:t>控制信号形成</a:t>
            </a:r>
            <a:endParaRPr lang="en-US" altLang="zh-CN" sz="2200" b="1" spc="-80" dirty="0">
              <a:latin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53752" y="3141662"/>
            <a:ext cx="7498160" cy="2231554"/>
            <a:chOff x="1253752" y="3141662"/>
            <a:chExt cx="7498160" cy="2231554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5856" y="3411911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253752" y="3356992"/>
              <a:ext cx="1155068" cy="101666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2808" y="3508375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400708" y="342809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402294" y="400485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1385" y="4013622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39728" y="3508375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1960" y="4015011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2000" y="47325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4729" y="3539503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07904" y="4084436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07904" y="4372471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1841" y="4152826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cxnSp>
          <p:nvCxnSpPr>
            <p:cNvPr id="214" name="直接箭头连接符 117"/>
            <p:cNvCxnSpPr>
              <a:stCxn id="52" idx="0"/>
            </p:cNvCxnSpPr>
            <p:nvPr/>
          </p:nvCxnSpPr>
          <p:spPr bwMode="auto">
            <a:xfrm rot="5400000" flipH="1" flipV="1">
              <a:off x="2990224" y="3862629"/>
              <a:ext cx="497384" cy="194911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6056" y="380615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4008" y="3797598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6016" y="3804452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0856" y="4337757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2261356" y="4175868"/>
              <a:ext cx="1160029" cy="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0072" y="4660503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6602" y="4660503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328700" y="371612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H="1">
              <a:off x="7632848" y="4516490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2848" y="394042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2848" y="4156447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48872" y="3796407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37662" y="3682373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5794" y="3958537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2342692" y="4365104"/>
              <a:ext cx="933164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4088" y="4660503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08426" y="4660503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4128" y="3796408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4685" y="3909206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0442" y="314833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3100" y="4107299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1268" y="4516490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2007" y="3141662"/>
              <a:ext cx="1082155" cy="244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7812360" y="4797152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1250" y="4804519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所有的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宋体" pitchFamily="2" charset="-122"/>
                </a:rPr>
                <a:t>OP</a:t>
              </a:r>
              <a:r>
                <a:rPr lang="zh-CN" altLang="en-US" sz="1600" b="1" dirty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1472716" y="5085879"/>
              <a:ext cx="61601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1472716" y="3148336"/>
              <a:ext cx="3527726" cy="2081212"/>
            </a:xfrm>
            <a:prstGeom prst="bentConnector3">
              <a:avLst>
                <a:gd name="adj1" fmla="val -984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2" name="Text Box 255"/>
            <p:cNvSpPr txBox="1">
              <a:spLocks noChangeArrowheads="1"/>
            </p:cNvSpPr>
            <p:nvPr/>
          </p:nvSpPr>
          <p:spPr bwMode="auto">
            <a:xfrm>
              <a:off x="1831863" y="5085879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619672" y="4383228"/>
              <a:ext cx="0" cy="702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1763688" y="4365104"/>
              <a:ext cx="0" cy="7193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7380312" y="4670565"/>
              <a:ext cx="0" cy="41392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V="1">
              <a:off x="7524328" y="4653832"/>
              <a:ext cx="0" cy="43065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117"/>
            <p:cNvCxnSpPr>
              <a:stCxn id="49" idx="3"/>
            </p:cNvCxnSpPr>
            <p:nvPr/>
          </p:nvCxnSpPr>
          <p:spPr bwMode="auto">
            <a:xfrm flipV="1">
              <a:off x="7632848" y="4516490"/>
              <a:ext cx="216026" cy="71305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4" grpId="0" animBg="1"/>
      <p:bldP spid="199" grpId="0"/>
      <p:bldP spid="2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控制器类型：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控制信号的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方法</a:t>
            </a:r>
            <a:endParaRPr lang="zh-CN" altLang="en-US" sz="2200" b="1" dirty="0">
              <a:solidFill>
                <a:srgbClr val="990099"/>
              </a:solidFill>
              <a:latin typeface="+mn-ea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87291"/>
              </p:ext>
            </p:extLst>
          </p:nvPr>
        </p:nvGraphicFramePr>
        <p:xfrm>
          <a:off x="899592" y="901868"/>
          <a:ext cx="7848872" cy="252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lang="zh-CN" altLang="en-US" sz="2000" b="1" spc="-14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描述方法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时序信号的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循环周期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产生方法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当前状态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5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98520"/>
              </p:ext>
            </p:extLst>
          </p:nvPr>
        </p:nvGraphicFramePr>
        <p:xfrm>
          <a:off x="1755972" y="3520348"/>
          <a:ext cx="4616574" cy="145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12981" imgH="801722" progId="Visio.Drawing.11">
                  <p:embed/>
                </p:oleObj>
              </mc:Choice>
              <mc:Fallback>
                <p:oleObj name="Visio" r:id="rId5" imgW="3112981" imgH="8017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972" y="3520348"/>
                        <a:ext cx="4616574" cy="1455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649426" y="3481668"/>
            <a:ext cx="1883014" cy="1675524"/>
            <a:chOff x="1331640" y="1753479"/>
            <a:chExt cx="1883014" cy="1675524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63688" y="2528900"/>
              <a:ext cx="1440160" cy="24529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63688" y="2060848"/>
              <a:ext cx="1440160" cy="1213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331640" y="2274136"/>
              <a:ext cx="433388" cy="10001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763688" y="2778959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654278" y="2060848"/>
              <a:ext cx="0" cy="1228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763688" y="30234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1763688" y="252972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1763688" y="3274259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773204" y="228999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763688" y="1916832"/>
              <a:ext cx="9516" cy="15121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203848" y="1916832"/>
              <a:ext cx="0" cy="151217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763688" y="20608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1907704" y="1753479"/>
              <a:ext cx="115212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</p:grpSp>
      <p:sp>
        <p:nvSpPr>
          <p:cNvPr id="26" name="Text Box 303"/>
          <p:cNvSpPr txBox="1">
            <a:spLocks noChangeArrowheads="1"/>
          </p:cNvSpPr>
          <p:nvPr/>
        </p:nvSpPr>
        <p:spPr bwMode="auto">
          <a:xfrm>
            <a:off x="179264" y="4976008"/>
            <a:ext cx="89620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时序信号形成电路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循环地</a:t>
            </a:r>
            <a:r>
              <a:rPr lang="zh-CN" altLang="en-US" b="1" u="sng" dirty="0">
                <a:latin typeface="+mn-ea"/>
              </a:rPr>
              <a:t>产生</a:t>
            </a:r>
            <a:r>
              <a:rPr lang="zh-CN" altLang="en-US" b="1" dirty="0">
                <a:latin typeface="+mn-ea"/>
              </a:rPr>
              <a:t>工作流程所需的</a:t>
            </a:r>
            <a:r>
              <a:rPr lang="zh-CN" altLang="en-US" b="1" dirty="0">
                <a:solidFill>
                  <a:srgbClr val="0070C0"/>
                </a:solidFill>
              </a:rPr>
              <a:t>时序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信号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控制信号形成电路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有序地</a:t>
            </a:r>
            <a:r>
              <a:rPr lang="zh-CN" altLang="en-US" b="1" u="sng" dirty="0">
                <a:latin typeface="+mn-ea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工作流程所需的</a:t>
            </a:r>
            <a:r>
              <a:rPr lang="en-US" altLang="zh-CN" dirty="0" err="1">
                <a:solidFill>
                  <a:srgbClr val="0070C0"/>
                </a:solidFill>
              </a:rPr>
              <a:t>μ</a:t>
            </a:r>
            <a:r>
              <a:rPr lang="en-US" altLang="zh-CN" b="1" dirty="0" err="1">
                <a:solidFill>
                  <a:srgbClr val="0070C0"/>
                </a:solidFill>
                <a:latin typeface="宋体" pitchFamily="2" charset="-122"/>
              </a:rPr>
              <a:t>OPCmd</a:t>
            </a:r>
            <a:endParaRPr lang="en-US" altLang="zh-CN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73638"/>
              </p:ext>
            </p:extLst>
          </p:nvPr>
        </p:nvGraphicFramePr>
        <p:xfrm>
          <a:off x="6732240" y="1304200"/>
          <a:ext cx="2016224" cy="14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061864" y="2711242"/>
            <a:ext cx="7542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两者关系：⑴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条指令的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OPCmd</a:t>
            </a:r>
            <a:r>
              <a:rPr lang="zh-CN" altLang="en-US" sz="2000" b="1" spc="-140" dirty="0">
                <a:latin typeface="+mn-ea"/>
              </a:rPr>
              <a:t>序列＝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个微程序</a:t>
            </a:r>
            <a:endParaRPr lang="en-US" altLang="zh-CN" sz="2000" b="1" dirty="0">
              <a:latin typeface="+mn-ea"/>
            </a:endParaRPr>
          </a:p>
          <a:p>
            <a:pPr lvl="0" algn="l"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          ⑵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OPCmd</a:t>
            </a:r>
            <a:r>
              <a:rPr lang="zh-CN" altLang="en-US" sz="2000" b="1" spc="-140" dirty="0">
                <a:latin typeface="+mn-ea"/>
              </a:rPr>
              <a:t>的时延≈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个微指令周期，单位为时钟周期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5148064" y="5805264"/>
            <a:ext cx="2448272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29" name="AutoShape 49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 Box 303"/>
          <p:cNvSpPr txBox="1">
            <a:spLocks noChangeArrowheads="1"/>
          </p:cNvSpPr>
          <p:nvPr/>
        </p:nvSpPr>
        <p:spPr bwMode="auto">
          <a:xfrm>
            <a:off x="179512" y="1556792"/>
            <a:ext cx="8568952" cy="496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、时序系统的组织        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时序系统的设计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*时序信号的类型： </a:t>
            </a:r>
            <a:r>
              <a:rPr lang="zh-CN" altLang="en-US" b="1" dirty="0">
                <a:latin typeface="宋体" pitchFamily="2" charset="-122"/>
              </a:rPr>
              <a:t>机器周期、   节拍、  工作脉冲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600" b="1" dirty="0">
                <a:latin typeface="宋体" pitchFamily="2" charset="-122"/>
              </a:rPr>
              <a:t>                           (</a:t>
            </a:r>
            <a:r>
              <a:rPr lang="zh-CN" altLang="en-US" sz="1600" b="1" dirty="0">
                <a:latin typeface="宋体" pitchFamily="2" charset="-122"/>
              </a:rPr>
              <a:t>完成一个基本功能</a:t>
            </a:r>
            <a:r>
              <a:rPr lang="en-US" altLang="zh-CN" sz="1600" b="1" dirty="0">
                <a:latin typeface="宋体" pitchFamily="2" charset="-122"/>
              </a:rPr>
              <a:t>) (</a:t>
            </a:r>
            <a:r>
              <a:rPr lang="zh-CN" altLang="en-US" sz="1600" b="1" dirty="0">
                <a:latin typeface="宋体" pitchFamily="2" charset="-122"/>
              </a:rPr>
              <a:t>完成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en-US" altLang="zh-CN" sz="1600" spc="-140" dirty="0" err="1">
                <a:solidFill>
                  <a:srgbClr val="990099"/>
                </a:solidFill>
              </a:rPr>
              <a:t>μ</a:t>
            </a:r>
            <a:r>
              <a:rPr lang="en-US" altLang="zh-CN" sz="1600" b="1" spc="-140" dirty="0" err="1">
                <a:solidFill>
                  <a:srgbClr val="990099"/>
                </a:solidFill>
                <a:latin typeface="+mn-ea"/>
              </a:rPr>
              <a:t>OP</a:t>
            </a:r>
            <a:r>
              <a:rPr lang="en-US" altLang="zh-CN" sz="1600" b="1" spc="-140" dirty="0">
                <a:latin typeface="+mn-ea"/>
              </a:rPr>
              <a:t>) </a:t>
            </a:r>
            <a:r>
              <a:rPr lang="en-US" altLang="zh-CN" sz="1600" b="1" dirty="0">
                <a:latin typeface="宋体" pitchFamily="2" charset="-122"/>
              </a:rPr>
              <a:t> (</a:t>
            </a:r>
            <a:r>
              <a:rPr lang="en-US" altLang="zh-CN" sz="1600" spc="-140" dirty="0" err="1">
                <a:solidFill>
                  <a:srgbClr val="990099"/>
                </a:solidFill>
              </a:rPr>
              <a:t>μ</a:t>
            </a:r>
            <a:r>
              <a:rPr lang="en-US" altLang="zh-CN" sz="1600" b="1" spc="-140" dirty="0" err="1">
                <a:solidFill>
                  <a:srgbClr val="990099"/>
                </a:solidFill>
                <a:latin typeface="+mn-ea"/>
              </a:rPr>
              <a:t>OP</a:t>
            </a:r>
            <a:r>
              <a:rPr lang="zh-CN" altLang="en-US" sz="1600" b="1" spc="-140" dirty="0">
                <a:solidFill>
                  <a:srgbClr val="990099"/>
                </a:solidFill>
                <a:latin typeface="+mn-ea"/>
              </a:rPr>
              <a:t>内部</a:t>
            </a:r>
            <a:r>
              <a:rPr lang="zh-CN" altLang="en-US" sz="1600" b="1" spc="-140" dirty="0">
                <a:latin typeface="+mn-ea"/>
              </a:rPr>
              <a:t>的脉冲</a:t>
            </a:r>
            <a:r>
              <a:rPr lang="en-US" altLang="zh-CN" sz="1600" b="1" spc="-140" dirty="0">
                <a:latin typeface="+mn-ea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spc="-140" dirty="0">
                <a:solidFill>
                  <a:schemeClr val="accent2"/>
                </a:solidFill>
                <a:latin typeface="+mn-ea"/>
              </a:rPr>
              <a:t>     信号间同步</a:t>
            </a:r>
            <a:r>
              <a:rPr lang="en-US" altLang="zh-CN" b="1" spc="-140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40" dirty="0">
                <a:solidFill>
                  <a:schemeClr val="accent2"/>
                </a:solidFill>
                <a:latin typeface="+mn-ea"/>
              </a:rPr>
              <a:t>     信号的定时</a:t>
            </a:r>
            <a:r>
              <a:rPr lang="en-US" altLang="zh-CN" b="1" spc="-140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4837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二、时序信号的形成  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时序信号形成电路的组织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时序系统的实现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时序系统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zh-CN" altLang="en-US" b="1" u="sng" dirty="0">
                <a:latin typeface="宋体" pitchFamily="2" charset="-122"/>
              </a:rPr>
              <a:t>时间组成</a:t>
            </a:r>
            <a:r>
              <a:rPr lang="zh-CN" altLang="en-US" b="1" dirty="0">
                <a:latin typeface="宋体" pitchFamily="2" charset="-122"/>
              </a:rPr>
              <a:t>的各种</a:t>
            </a:r>
            <a:r>
              <a:rPr lang="zh-CN" altLang="en-US" b="1" u="sng" dirty="0">
                <a:latin typeface="宋体" pitchFamily="2" charset="-122"/>
              </a:rPr>
              <a:t>时序信号序列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→信号间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无间隙、无重叠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89695" y="2692948"/>
                <a:ext cx="6346801" cy="383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b="1" dirty="0">
                    <a:latin typeface="宋体" pitchFamily="2" charset="-122"/>
                  </a:rPr>
                  <a:t>机器周期＝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𝒊</m:t>
                        </m:r>
                        <m:r>
                          <a:rPr lang="en-US" altLang="zh-CN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dirty="0">
                    <a:latin typeface="宋体" pitchFamily="2" charset="-122"/>
                  </a:rPr>
                  <a:t>，节拍＝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𝒊</m:t>
                        </m:r>
                        <m:r>
                          <a:rPr lang="en-US" altLang="zh-CN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b="1" dirty="0">
                    <a:latin typeface="宋体" pitchFamily="2" charset="-122"/>
                  </a:rPr>
                  <a:t>基于节拍脉冲</a:t>
                </a:r>
                <a:r>
                  <a:rPr lang="en-US" altLang="zh-CN" b="1" dirty="0">
                    <a:latin typeface="宋体" pitchFamily="2" charset="-122"/>
                  </a:rPr>
                  <a:t>CP      </a:t>
                </a:r>
                <a:r>
                  <a:rPr lang="zh-CN" altLang="en-US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←</a:t>
                </a:r>
                <a:r>
                  <a:rPr lang="en-US" altLang="zh-CN" sz="1800" b="1" dirty="0">
                    <a:latin typeface="宋体" pitchFamily="2" charset="-122"/>
                  </a:rPr>
                  <a:t>CP</a:t>
                </a:r>
                <a:r>
                  <a:rPr lang="zh-CN" altLang="en-US" sz="1800" b="1" dirty="0">
                    <a:latin typeface="宋体" pitchFamily="2" charset="-122"/>
                  </a:rPr>
                  <a:t>的周期</a:t>
                </a:r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＝节拍周期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695" y="2692948"/>
                <a:ext cx="6346801" cy="3832396"/>
              </a:xfrm>
              <a:prstGeom prst="rect">
                <a:avLst/>
              </a:prstGeom>
              <a:blipFill rotWithShape="1">
                <a:blip r:embed="rId3"/>
                <a:stretch>
                  <a:fillRect l="-1441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组合 213"/>
          <p:cNvGrpSpPr/>
          <p:nvPr/>
        </p:nvGrpSpPr>
        <p:grpSpPr>
          <a:xfrm>
            <a:off x="1259632" y="3234907"/>
            <a:ext cx="6193854" cy="2252708"/>
            <a:chOff x="1547664" y="3712262"/>
            <a:chExt cx="6193854" cy="2252708"/>
          </a:xfrm>
        </p:grpSpPr>
        <p:sp>
          <p:nvSpPr>
            <p:cNvPr id="215" name="Text Box 108"/>
            <p:cNvSpPr txBox="1">
              <a:spLocks noChangeArrowheads="1"/>
            </p:cNvSpPr>
            <p:nvPr/>
          </p:nvSpPr>
          <p:spPr bwMode="auto">
            <a:xfrm>
              <a:off x="1547664" y="3881215"/>
              <a:ext cx="1657350" cy="191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3277022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165454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573166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5869310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3704878" y="4613345"/>
              <a:ext cx="2096" cy="135162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4139022" y="4613345"/>
              <a:ext cx="2096" cy="135162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789190" y="3712262"/>
              <a:ext cx="1005502" cy="225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3277022" y="3768580"/>
              <a:ext cx="0" cy="1407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9070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277022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277022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205014" y="478229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3709070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41118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704878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704878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205014" y="5007569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136926" y="5007569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573166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141118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4141118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3205014" y="5232840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4573166" y="523284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005214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4573166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4573166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009406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437262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005214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005214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437262" y="5007569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5869310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5437262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5437262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5869310" y="523284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6301358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5869310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869310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6305550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6733406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6301358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6301358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6733406" y="5007569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165454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733406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733406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7165454" y="523284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7165454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7593310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7161262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597502" y="478229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597502" y="4838616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597502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493046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3277022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702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205014" y="5458111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3493046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3925094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3709070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3709070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3925094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4357142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4141118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4141118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4357142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4789190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4573166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4573166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4789190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5221238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005214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005214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5221238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5653286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5437262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543726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5653286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085334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5869310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5869310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085334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517382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6301358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6301358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6517382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6949430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6733406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6733406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6949430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381478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7165454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7165454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7381478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7597502" y="5289158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759750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3709070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3493046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3493046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3205014" y="551442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3709070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4141118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925094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925094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141118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573166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4357142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4357142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4573166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005214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4789190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4789190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005214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437262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5221238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5221238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5437262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5869310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5653286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653286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5869310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6301358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6085334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6085334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1358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6733406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6517382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6517382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6733406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7165454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6949430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6949430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7165454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7597502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7381478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7381478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7597502" y="568338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277022" y="551442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3277022" y="567965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7165454" y="4391805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5869310" y="438807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5869310" y="4388074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>
              <a:off x="3205014" y="4557028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7165454" y="4557028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7597502" y="455702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5869310" y="4166534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4573166" y="416280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4573166" y="4162804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3205014" y="4331757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5869310" y="4331757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4573166" y="3941263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3277022" y="3937533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>
              <a:off x="3277022" y="3937533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3205014" y="410648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4573166" y="410648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>
              <a:off x="7165454" y="3937533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7165454" y="3937533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165454" y="3768580"/>
              <a:ext cx="0" cy="1407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5797302" y="3824897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flipH="1">
              <a:off x="3286646" y="3824897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组合 583"/>
          <p:cNvGrpSpPr/>
          <p:nvPr/>
        </p:nvGrpSpPr>
        <p:grpSpPr>
          <a:xfrm>
            <a:off x="1259632" y="5315586"/>
            <a:ext cx="6193855" cy="216024"/>
            <a:chOff x="1547663" y="5772481"/>
            <a:chExt cx="6193855" cy="216024"/>
          </a:xfrm>
        </p:grpSpPr>
        <p:cxnSp>
          <p:nvCxnSpPr>
            <p:cNvPr id="585" name="直接连接符 584"/>
            <p:cNvCxnSpPr/>
            <p:nvPr/>
          </p:nvCxnSpPr>
          <p:spPr>
            <a:xfrm>
              <a:off x="3493046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>
              <a:off x="3277022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327702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3205014" y="5964970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3493046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>
              <a:off x="3925094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>
              <a:off x="3709070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3709070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3925094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4357142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>
              <a:off x="4141118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4141118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4357142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4789190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>
              <a:off x="4573166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4573166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4789190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5221238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5005214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5005214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5221238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5653286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5437262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543726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5653286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6085334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5869310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>
              <a:off x="5869310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6085334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6517382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6301358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6301358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6517382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6949430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6733406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6733406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6949430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>
              <a:off x="7381478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7165454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7165454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7381478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7597502" y="5796017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59750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Text Box 108"/>
            <p:cNvSpPr txBox="1">
              <a:spLocks noChangeArrowheads="1"/>
            </p:cNvSpPr>
            <p:nvPr/>
          </p:nvSpPr>
          <p:spPr bwMode="auto">
            <a:xfrm>
              <a:off x="1547663" y="5772481"/>
              <a:ext cx="162385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</p:grpSp>
      <p:sp>
        <p:nvSpPr>
          <p:cNvPr id="356" name="Text Box 131"/>
          <p:cNvSpPr txBox="1">
            <a:spLocks noChangeArrowheads="1"/>
          </p:cNvSpPr>
          <p:nvPr/>
        </p:nvSpPr>
        <p:spPr bwMode="auto">
          <a:xfrm>
            <a:off x="2267744" y="5591561"/>
            <a:ext cx="5828456" cy="40011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节拍周期：</a:t>
            </a:r>
            <a:r>
              <a:rPr lang="zh-CN" altLang="en-US" sz="2000" b="1" dirty="0">
                <a:latin typeface="宋体" pitchFamily="2" charset="-122"/>
              </a:rPr>
              <a:t>节拍信号的宽度，＝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zh-CN" altLang="en-US" sz="2000" b="1" u="sng" dirty="0">
                <a:latin typeface="宋体" pitchFamily="2" charset="-122"/>
              </a:rPr>
              <a:t>基本</a:t>
            </a:r>
            <a:r>
              <a:rPr lang="en-US" altLang="zh-CN" sz="2000" u="sng" spc="-140" dirty="0" err="1"/>
              <a:t>μ</a:t>
            </a:r>
            <a:r>
              <a:rPr lang="en-US" altLang="zh-CN" sz="2000" b="1" u="sng" spc="-140" dirty="0" err="1">
                <a:latin typeface="+mn-ea"/>
              </a:rPr>
              <a:t>OP</a:t>
            </a:r>
            <a:r>
              <a:rPr lang="zh-CN" altLang="en-US" sz="2000" b="1" spc="-140" dirty="0">
                <a:latin typeface="+mn-ea"/>
              </a:rPr>
              <a:t>的时延</a:t>
            </a:r>
            <a:endParaRPr lang="en-US" altLang="zh-CN" sz="2000" b="1" spc="-3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7" name="线形标注 2 356"/>
          <p:cNvSpPr/>
          <p:nvPr/>
        </p:nvSpPr>
        <p:spPr bwMode="auto">
          <a:xfrm>
            <a:off x="7812360" y="4220341"/>
            <a:ext cx="1224136" cy="623972"/>
          </a:xfrm>
          <a:prstGeom prst="borderCallout2">
            <a:avLst>
              <a:gd name="adj1" fmla="val 50268"/>
              <a:gd name="adj2" fmla="val -181"/>
              <a:gd name="adj3" fmla="val 49730"/>
              <a:gd name="adj4" fmla="val -15567"/>
              <a:gd name="adj5" fmla="val 131131"/>
              <a:gd name="adj6" fmla="val -2979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spc="-140" dirty="0">
                <a:latin typeface="+mn-ea"/>
              </a:rPr>
              <a:t>含</a:t>
            </a:r>
            <a:r>
              <a:rPr lang="en-US" altLang="zh-CN" sz="1800" b="1" spc="-140" dirty="0">
                <a:solidFill>
                  <a:srgbClr val="FF3399"/>
                </a:solidFill>
                <a:latin typeface="+mn-ea"/>
              </a:rPr>
              <a:t>DP</a:t>
            </a:r>
            <a:r>
              <a:rPr lang="zh-CN" altLang="en-US" sz="1800" b="1" spc="-140" dirty="0">
                <a:solidFill>
                  <a:srgbClr val="FF3399"/>
                </a:solidFill>
                <a:latin typeface="+mn-ea"/>
              </a:rPr>
              <a:t>中</a:t>
            </a:r>
            <a:r>
              <a:rPr lang="zh-CN" altLang="en-US" sz="1800" b="1" spc="-140" dirty="0">
                <a:solidFill>
                  <a:srgbClr val="990099"/>
                </a:solidFill>
                <a:latin typeface="+mn-ea"/>
              </a:rPr>
              <a:t>所有的</a:t>
            </a:r>
            <a:r>
              <a:rPr lang="zh-CN" altLang="en-US" sz="1800" b="1" dirty="0">
                <a:latin typeface="宋体" pitchFamily="2" charset="-122"/>
              </a:rPr>
              <a:t>脉冲信号</a:t>
            </a:r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/>
      <p:bldP spid="356" grpId="0" animBg="1"/>
      <p:bldP spid="3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303"/>
          <p:cNvSpPr txBox="1">
            <a:spLocks noChangeArrowheads="1"/>
          </p:cNvSpPr>
          <p:nvPr/>
        </p:nvSpPr>
        <p:spPr bwMode="auto">
          <a:xfrm>
            <a:off x="179512" y="380558"/>
            <a:ext cx="8785225" cy="494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早期计算机的时序系统组织：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三级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机器周期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工作脉冲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信号的功能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信号的定时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信号序列的组成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定长型：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变长型：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6" name="Text Box 303"/>
          <p:cNvSpPr txBox="1">
            <a:spLocks noChangeArrowheads="1"/>
          </p:cNvSpPr>
          <p:nvPr/>
        </p:nvSpPr>
        <p:spPr bwMode="auto">
          <a:xfrm>
            <a:off x="2843560" y="2584153"/>
            <a:ext cx="612117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可表示操作时间、操作类型，常为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后者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(</a:t>
            </a:r>
            <a:r>
              <a:rPr lang="zh-CN" altLang="en-US" sz="1800" b="1" dirty="0">
                <a:latin typeface="宋体" pitchFamily="2" charset="-122"/>
              </a:rPr>
              <a:t>易理解</a:t>
            </a:r>
            <a:r>
              <a:rPr lang="en-US" altLang="zh-CN" sz="1800" b="1" dirty="0">
                <a:latin typeface="宋体" pitchFamily="2" charset="-122"/>
              </a:rPr>
              <a:t>)    (</a:t>
            </a:r>
            <a:r>
              <a:rPr lang="zh-CN" altLang="en-US" sz="1800" b="1" dirty="0">
                <a:latin typeface="宋体" pitchFamily="2" charset="-122"/>
              </a:rPr>
              <a:t>可简化电路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7" name="Text Box 303"/>
          <p:cNvSpPr txBox="1">
            <a:spLocks noChangeArrowheads="1"/>
          </p:cNvSpPr>
          <p:nvPr/>
        </p:nvSpPr>
        <p:spPr bwMode="auto">
          <a:xfrm>
            <a:off x="1403648" y="819374"/>
            <a:ext cx="7561088" cy="184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最复杂情况</a:t>
            </a:r>
            <a:r>
              <a:rPr lang="zh-CN" altLang="en-US" b="1" dirty="0">
                <a:latin typeface="宋体" pitchFamily="2" charset="-122"/>
              </a:rPr>
              <a:t>设置</a:t>
            </a:r>
            <a:endParaRPr lang="en-US" altLang="zh-CN" b="1" dirty="0">
              <a:latin typeface="宋体" pitchFamily="2" charset="-122"/>
            </a:endParaRPr>
          </a:p>
          <a:p>
            <a:pPr marL="892175" indent="-892175"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zh-CN" altLang="en-US" sz="1800" b="1" dirty="0">
                <a:latin typeface="宋体" pitchFamily="2" charset="-122"/>
              </a:rPr>
              <a:t>若指令周期＝</a:t>
            </a:r>
            <a:r>
              <a:rPr lang="en-US" altLang="zh-CN" sz="1800" b="1" i="1" dirty="0"/>
              <a:t> x</a:t>
            </a:r>
            <a:r>
              <a:rPr lang="zh-CN" altLang="en-US" sz="1800" b="1" dirty="0"/>
              <a:t>个机器周期，</a:t>
            </a:r>
            <a:r>
              <a:rPr lang="en-US" altLang="zh-CN" sz="1800" b="1" i="1" dirty="0"/>
              <a:t>x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{3,5}</a:t>
            </a:r>
            <a:r>
              <a:rPr lang="zh-CN" altLang="en-US" sz="1800" b="1" dirty="0">
                <a:latin typeface="宋体" pitchFamily="2" charset="-122"/>
              </a:rPr>
              <a:t>；</a:t>
            </a:r>
            <a:endParaRPr lang="en-US" altLang="zh-CN" sz="1800" b="1" dirty="0">
              <a:latin typeface="宋体" pitchFamily="2" charset="-122"/>
            </a:endParaRPr>
          </a:p>
          <a:p>
            <a:pPr marL="892175" indent="-892175" algn="l">
              <a:lnSpc>
                <a:spcPct val="114000"/>
              </a:lnSpc>
            </a:pPr>
            <a:r>
              <a:rPr lang="en-US" altLang="zh-CN" sz="1800" b="1" dirty="0">
                <a:latin typeface="宋体" pitchFamily="2" charset="-122"/>
              </a:rPr>
              <a:t>      </a:t>
            </a:r>
            <a:r>
              <a:rPr lang="zh-CN" altLang="en-US" sz="1800" b="1" dirty="0">
                <a:latin typeface="宋体" pitchFamily="2" charset="-122"/>
              </a:rPr>
              <a:t>机器周期＝</a:t>
            </a:r>
            <a:r>
              <a:rPr lang="en-US" altLang="zh-CN" sz="1800" b="1" i="1" dirty="0"/>
              <a:t>m</a:t>
            </a:r>
            <a:r>
              <a:rPr lang="zh-CN" altLang="en-US" sz="1800" b="1" dirty="0"/>
              <a:t>个节拍周期，</a:t>
            </a:r>
            <a:r>
              <a:rPr lang="en-US" altLang="zh-CN" sz="1800" b="1" i="1" dirty="0"/>
              <a:t>m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{3,4}</a:t>
            </a:r>
            <a:r>
              <a:rPr lang="zh-CN" altLang="en-US" sz="1800" b="1" dirty="0">
                <a:latin typeface="宋体" pitchFamily="2" charset="-122"/>
              </a:rPr>
              <a:t>；</a:t>
            </a:r>
            <a:endParaRPr lang="en-US" altLang="zh-CN" sz="1800" b="1" dirty="0">
              <a:latin typeface="宋体" pitchFamily="2" charset="-122"/>
            </a:endParaRPr>
          </a:p>
          <a:p>
            <a:pPr marL="892175" indent="-892175" algn="l">
              <a:lnSpc>
                <a:spcPct val="114000"/>
              </a:lnSpc>
            </a:pPr>
            <a:r>
              <a:rPr lang="en-US" altLang="zh-CN" sz="1800" b="1" dirty="0">
                <a:latin typeface="宋体" pitchFamily="2" charset="-122"/>
              </a:rPr>
              <a:t>      </a:t>
            </a:r>
            <a:r>
              <a:rPr lang="zh-CN" altLang="en-US" sz="1800" b="1" dirty="0">
                <a:latin typeface="宋体" pitchFamily="2" charset="-122"/>
              </a:rPr>
              <a:t>节拍周期＝</a:t>
            </a:r>
            <a:r>
              <a:rPr lang="en-US" altLang="zh-CN" sz="1800" b="1" i="1" dirty="0"/>
              <a:t> k</a:t>
            </a:r>
            <a:r>
              <a:rPr lang="zh-CN" altLang="en-US" sz="1800" b="1" dirty="0"/>
              <a:t>个工作脉冲，</a:t>
            </a:r>
            <a:r>
              <a:rPr lang="en-US" altLang="zh-CN" sz="1800" b="1" i="1" dirty="0"/>
              <a:t> k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2(</a:t>
            </a:r>
            <a:r>
              <a:rPr lang="en-US" altLang="zh-CN" sz="1800" spc="-140" dirty="0" err="1"/>
              <a:t>μ</a:t>
            </a:r>
            <a:r>
              <a:rPr lang="en-US" altLang="zh-CN" sz="1800" b="1" spc="-140" dirty="0" err="1">
                <a:latin typeface="+mn-ea"/>
              </a:rPr>
              <a:t>OP</a:t>
            </a:r>
            <a:r>
              <a:rPr lang="zh-CN" altLang="en-US" sz="1800" b="1" spc="-140" dirty="0">
                <a:latin typeface="+mn-ea"/>
              </a:rPr>
              <a:t>需用</a:t>
            </a:r>
            <a:r>
              <a:rPr lang="en-US" altLang="zh-CN" sz="1800" b="1" spc="-140" dirty="0">
                <a:latin typeface="+mn-ea"/>
              </a:rPr>
              <a:t>CLK</a:t>
            </a:r>
            <a:r>
              <a:rPr lang="zh-CN" altLang="en-US" sz="1800" b="1" spc="-140" dirty="0">
                <a:latin typeface="+mn-ea"/>
              </a:rPr>
              <a:t>的↓及↑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en-US" altLang="zh-CN" sz="1800" b="1" dirty="0">
                <a:latin typeface="+mn-ea"/>
                <a:ea typeface="+mn-ea"/>
              </a:rPr>
              <a:t>    </a:t>
            </a:r>
            <a:r>
              <a:rPr lang="zh-CN" altLang="en-US" sz="1800" b="1" dirty="0">
                <a:latin typeface="+mn-ea"/>
                <a:ea typeface="+mn-ea"/>
              </a:rPr>
              <a:t>则机器周期、节拍、工作脉冲</a:t>
            </a:r>
            <a:r>
              <a:rPr lang="zh-CN" altLang="en-US" sz="1800" b="1" u="sng" dirty="0">
                <a:latin typeface="+mn-ea"/>
                <a:ea typeface="+mn-ea"/>
              </a:rPr>
              <a:t>信号</a:t>
            </a:r>
            <a:r>
              <a:rPr lang="zh-CN" altLang="en-US" sz="1800" b="1" dirty="0">
                <a:latin typeface="+mn-ea"/>
                <a:ea typeface="+mn-ea"/>
              </a:rPr>
              <a:t>各为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≥</a:t>
            </a:r>
            <a:r>
              <a:rPr lang="en-US" altLang="zh-CN" sz="1800" b="1" dirty="0">
                <a:solidFill>
                  <a:srgbClr val="FF3399"/>
                </a:solidFill>
                <a:latin typeface="+mn-ea"/>
                <a:ea typeface="+mn-ea"/>
              </a:rPr>
              <a:t>6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个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含中断周期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800" b="1" dirty="0">
                <a:latin typeface="+mn-ea"/>
                <a:ea typeface="+mn-ea"/>
              </a:rPr>
              <a:t>、</a:t>
            </a:r>
            <a:r>
              <a:rPr lang="en-US" altLang="zh-CN" sz="1800" b="1" dirty="0">
                <a:latin typeface="+mn-ea"/>
                <a:ea typeface="+mn-ea"/>
              </a:rPr>
              <a:t>4</a:t>
            </a:r>
            <a:r>
              <a:rPr lang="zh-CN" altLang="en-US" sz="1800" b="1" dirty="0">
                <a:latin typeface="+mn-ea"/>
                <a:ea typeface="+mn-ea"/>
              </a:rPr>
              <a:t>个、</a:t>
            </a:r>
            <a:r>
              <a:rPr lang="en-US" altLang="zh-CN" sz="1800" b="1" dirty="0">
                <a:latin typeface="+mn-ea"/>
                <a:ea typeface="+mn-ea"/>
              </a:rPr>
              <a:t>2</a:t>
            </a:r>
            <a:r>
              <a:rPr lang="zh-CN" altLang="en-US" sz="1800" b="1" dirty="0">
                <a:latin typeface="+mn-ea"/>
                <a:ea typeface="+mn-ea"/>
              </a:rPr>
              <a:t>个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8" name="Text Box 303"/>
          <p:cNvSpPr txBox="1">
            <a:spLocks noChangeArrowheads="1"/>
          </p:cNvSpPr>
          <p:nvPr/>
        </p:nvSpPr>
        <p:spPr bwMode="auto">
          <a:xfrm>
            <a:off x="2664293" y="3356992"/>
            <a:ext cx="6444211" cy="25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基于节拍脉冲      </a:t>
            </a:r>
            <a:r>
              <a:rPr lang="zh-CN" altLang="en-US" sz="1800" b="1" dirty="0">
                <a:latin typeface="宋体" pitchFamily="2" charset="-122"/>
              </a:rPr>
              <a:t>←节拍脉冲的宽度＝节拍周期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   有定长、变长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种类型，常为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后者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zh-CN" altLang="en-US" sz="2200" b="1" dirty="0">
                <a:latin typeface="宋体" pitchFamily="2" charset="-122"/>
              </a:rPr>
              <a:t>含</a:t>
            </a:r>
            <a:r>
              <a:rPr lang="zh-CN" altLang="en-US" sz="2200" b="1" u="sng" dirty="0">
                <a:latin typeface="宋体" pitchFamily="2" charset="-122"/>
              </a:rPr>
              <a:t>所有</a:t>
            </a:r>
            <a:r>
              <a:rPr lang="zh-CN" altLang="en-US" sz="2200" b="1" dirty="0">
                <a:latin typeface="宋体" pitchFamily="2" charset="-122"/>
              </a:rPr>
              <a:t>信号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仅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   </a:t>
            </a:r>
            <a:r>
              <a:rPr lang="zh-CN" altLang="en-US" sz="1800" b="1" dirty="0">
                <a:latin typeface="宋体" pitchFamily="2" charset="-122"/>
              </a:rPr>
              <a:t>←按</a:t>
            </a:r>
            <a:r>
              <a:rPr lang="zh-CN" altLang="en-US" sz="1800" b="1" u="sng" dirty="0">
                <a:latin typeface="宋体" pitchFamily="2" charset="-122"/>
              </a:rPr>
              <a:t>最复杂情况</a:t>
            </a:r>
            <a:r>
              <a:rPr lang="zh-CN" altLang="en-US" sz="1800" b="1" dirty="0">
                <a:latin typeface="宋体" pitchFamily="2" charset="-122"/>
              </a:rPr>
              <a:t>组织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含</a:t>
            </a:r>
            <a:r>
              <a:rPr lang="zh-CN" altLang="en-US" sz="2200" b="1" u="sng" dirty="0">
                <a:latin typeface="宋体" pitchFamily="2" charset="-122"/>
              </a:rPr>
              <a:t>部分</a:t>
            </a:r>
            <a:r>
              <a:rPr lang="zh-CN" altLang="en-US" sz="2200" b="1" dirty="0">
                <a:latin typeface="宋体" pitchFamily="2" charset="-122"/>
              </a:rPr>
              <a:t>机器周期</a:t>
            </a:r>
            <a:r>
              <a:rPr lang="en-US" altLang="zh-CN" sz="2200" b="1" dirty="0">
                <a:latin typeface="宋体" pitchFamily="2" charset="-122"/>
              </a:rPr>
              <a:t>&amp;</a:t>
            </a:r>
            <a:r>
              <a:rPr lang="zh-CN" altLang="en-US" sz="2200" b="1" dirty="0">
                <a:latin typeface="宋体" pitchFamily="2" charset="-122"/>
              </a:rPr>
              <a:t>节拍、</a:t>
            </a:r>
            <a:r>
              <a:rPr lang="zh-CN" altLang="en-US" sz="2200" b="1" u="sng" dirty="0">
                <a:latin typeface="宋体" pitchFamily="2" charset="-122"/>
              </a:rPr>
              <a:t>所有</a:t>
            </a:r>
            <a:r>
              <a:rPr lang="zh-CN" altLang="en-US" sz="2200" b="1" dirty="0">
                <a:latin typeface="宋体" pitchFamily="2" charset="-122"/>
              </a:rPr>
              <a:t>工作脉冲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有</a:t>
            </a:r>
            <a:r>
              <a:rPr lang="zh-CN" altLang="en-US" sz="1800" b="1" u="sng" dirty="0">
                <a:latin typeface="宋体" pitchFamily="2" charset="-122"/>
              </a:rPr>
              <a:t>多种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</a:t>
            </a:r>
            <a:r>
              <a:rPr lang="zh-CN" altLang="en-US" sz="1800" dirty="0">
                <a:latin typeface="宋体" pitchFamily="2" charset="-122"/>
              </a:rPr>
              <a:t>├</a:t>
            </a:r>
            <a:r>
              <a:rPr lang="zh-CN" altLang="en-US" sz="1800" b="1" dirty="0">
                <a:latin typeface="宋体" pitchFamily="2" charset="-122"/>
              </a:rPr>
              <a:t>←根据</a:t>
            </a:r>
            <a:r>
              <a:rPr lang="zh-CN" altLang="en-US" sz="1800" b="1" u="sng" dirty="0">
                <a:latin typeface="宋体" pitchFamily="2" charset="-122"/>
              </a:rPr>
              <a:t>应用需求</a:t>
            </a:r>
            <a:r>
              <a:rPr lang="zh-CN" altLang="en-US" sz="1800" b="1" dirty="0">
                <a:latin typeface="宋体" pitchFamily="2" charset="-122"/>
              </a:rPr>
              <a:t>组织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←数量少，可简化实现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→信号循环周期：机器周期</a:t>
            </a:r>
            <a:r>
              <a:rPr lang="en-US" altLang="zh-CN" sz="1800" b="1" dirty="0">
                <a:latin typeface="宋体" pitchFamily="2" charset="-122"/>
              </a:rPr>
              <a:t>&amp;</a:t>
            </a:r>
            <a:r>
              <a:rPr lang="zh-CN" altLang="en-US" sz="1800" b="1" dirty="0">
                <a:latin typeface="宋体" pitchFamily="2" charset="-122"/>
              </a:rPr>
              <a:t>节拍变长、工作脉冲定长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581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84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37826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6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79166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*现代计算机的时序系统组织：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两级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工作脉冲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信号的功能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信号的定时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信号序列的组成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43" name="Text Box 303"/>
          <p:cNvSpPr txBox="1">
            <a:spLocks noChangeArrowheads="1"/>
          </p:cNvSpPr>
          <p:nvPr/>
        </p:nvSpPr>
        <p:spPr bwMode="auto">
          <a:xfrm>
            <a:off x="2843225" y="764704"/>
            <a:ext cx="619327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最复杂情况</a:t>
            </a:r>
            <a:r>
              <a:rPr lang="zh-CN" altLang="en-US" b="1" dirty="0">
                <a:latin typeface="宋体" pitchFamily="2" charset="-122"/>
              </a:rPr>
              <a:t>设置       </a:t>
            </a:r>
            <a:r>
              <a:rPr lang="zh-CN" altLang="en-US" sz="1800" b="1" dirty="0">
                <a:latin typeface="宋体" pitchFamily="2" charset="-122"/>
              </a:rPr>
              <a:t>←须含中断周期的信号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         </a:t>
            </a:r>
            <a:r>
              <a:rPr lang="zh-CN" altLang="en-US" sz="1800" b="1" dirty="0">
                <a:latin typeface="宋体" pitchFamily="2" charset="-122"/>
              </a:rPr>
              <a:t>←可简化电路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基于节拍脉冲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常</a:t>
            </a:r>
            <a:r>
              <a:rPr lang="zh-CN" altLang="en-US" b="1" dirty="0">
                <a:latin typeface="宋体" pitchFamily="2" charset="-122"/>
              </a:rPr>
              <a:t>含</a:t>
            </a:r>
            <a:r>
              <a:rPr lang="zh-CN" altLang="en-US" b="1" u="sng" dirty="0">
                <a:latin typeface="宋体" pitchFamily="2" charset="-122"/>
              </a:rPr>
              <a:t>部分</a:t>
            </a:r>
            <a:r>
              <a:rPr lang="zh-CN" altLang="en-US" b="1" dirty="0">
                <a:latin typeface="宋体" pitchFamily="2" charset="-122"/>
              </a:rPr>
              <a:t>节拍信号、</a:t>
            </a:r>
            <a:r>
              <a:rPr lang="zh-CN" altLang="en-US" b="1" u="sng" dirty="0">
                <a:latin typeface="宋体" pitchFamily="2" charset="-122"/>
              </a:rPr>
              <a:t>所有</a:t>
            </a:r>
            <a:r>
              <a:rPr lang="zh-CN" altLang="en-US" b="1" dirty="0">
                <a:latin typeface="宋体" pitchFamily="2" charset="-122"/>
              </a:rPr>
              <a:t>工作脉冲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9672" y="4653136"/>
            <a:ext cx="1297310" cy="1728192"/>
            <a:chOff x="1619672" y="4576358"/>
            <a:chExt cx="1297310" cy="1728192"/>
          </a:xfrm>
        </p:grpSpPr>
        <p:sp>
          <p:nvSpPr>
            <p:cNvPr id="644" name="Text Box 108"/>
            <p:cNvSpPr txBox="1">
              <a:spLocks noChangeArrowheads="1"/>
            </p:cNvSpPr>
            <p:nvPr/>
          </p:nvSpPr>
          <p:spPr bwMode="auto">
            <a:xfrm>
              <a:off x="1619672" y="4576358"/>
              <a:ext cx="1297310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取指</a:t>
              </a:r>
              <a:r>
                <a:rPr lang="en-US" altLang="zh-CN" sz="1600" b="1" dirty="0">
                  <a:latin typeface="宋体" pitchFamily="2" charset="-122"/>
                </a:rPr>
                <a:t>) T</a:t>
              </a:r>
              <a:r>
                <a:rPr lang="en-US" altLang="zh-CN" sz="16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译码</a:t>
              </a:r>
              <a:r>
                <a:rPr lang="en-US" altLang="zh-CN" sz="1600" b="1" dirty="0">
                  <a:latin typeface="宋体" pitchFamily="2" charset="-122"/>
                </a:rPr>
                <a:t>) T</a:t>
              </a:r>
              <a:r>
                <a:rPr lang="en-US" altLang="zh-CN" sz="1600" b="1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执行</a:t>
              </a:r>
              <a:r>
                <a:rPr lang="en-US" altLang="zh-CN" sz="1600" b="1" dirty="0">
                  <a:latin typeface="宋体" pitchFamily="2" charset="-122"/>
                </a:rPr>
                <a:t>) T</a:t>
              </a:r>
              <a:r>
                <a:rPr lang="en-US" altLang="zh-CN" sz="1600" b="1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访存</a:t>
              </a:r>
              <a:r>
                <a:rPr lang="en-US" altLang="zh-CN" sz="1600" b="1" dirty="0">
                  <a:latin typeface="宋体" pitchFamily="2" charset="-122"/>
                </a:rPr>
                <a:t>) T</a:t>
              </a:r>
              <a:r>
                <a:rPr lang="en-US" altLang="zh-CN" sz="1600" b="1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写回</a:t>
              </a:r>
              <a:r>
                <a:rPr lang="en-US" altLang="zh-CN" sz="1600" b="1" dirty="0">
                  <a:latin typeface="宋体" pitchFamily="2" charset="-122"/>
                </a:rPr>
                <a:t>) T</a:t>
              </a:r>
              <a:r>
                <a:rPr lang="en-US" altLang="zh-CN" sz="1600" b="1" baseline="-14000" dirty="0">
                  <a:latin typeface="宋体" pitchFamily="2" charset="-122"/>
                </a:rPr>
                <a:t>4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spc="-200" dirty="0">
                  <a:latin typeface="+mn-ea"/>
                  <a:cs typeface="Times New Roman" pitchFamily="18" charset="0"/>
                </a:rPr>
                <a:t>(</a:t>
              </a:r>
              <a:r>
                <a:rPr lang="zh-CN" altLang="en-US" sz="1600" b="1" spc="-200" dirty="0">
                  <a:latin typeface="+mn-ea"/>
                  <a:cs typeface="Times New Roman" pitchFamily="18" charset="0"/>
                </a:rPr>
                <a:t>中断周期</a:t>
              </a:r>
              <a:r>
                <a:rPr lang="en-US" altLang="zh-CN" sz="1600" b="1" dirty="0">
                  <a:latin typeface="+mn-ea"/>
                  <a:cs typeface="Times New Roman" pitchFamily="18" charset="0"/>
                </a:rPr>
                <a:t>) T</a:t>
              </a:r>
              <a:r>
                <a:rPr lang="en-US" altLang="zh-CN" sz="1600" b="1" baseline="-18000" dirty="0">
                  <a:latin typeface="+mn-ea"/>
                  <a:cs typeface="Times New Roman" pitchFamily="18" charset="0"/>
                </a:rPr>
                <a:t>5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＝</a:t>
              </a:r>
              <a:r>
                <a:rPr lang="en-US" altLang="zh-CN" sz="1600" b="1" dirty="0">
                  <a:latin typeface="宋体" pitchFamily="2" charset="-122"/>
                </a:rPr>
                <a:t>CP) P</a:t>
              </a:r>
              <a:r>
                <a:rPr lang="en-US" altLang="zh-CN" sz="16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＝</a:t>
              </a:r>
              <a:r>
                <a:rPr lang="en-US" altLang="zh-CN" sz="1600" b="1" dirty="0">
                  <a:latin typeface="宋体" pitchFamily="2" charset="-122"/>
                </a:rPr>
                <a:t>CP) P</a:t>
              </a:r>
              <a:r>
                <a:rPr lang="en-US" altLang="zh-CN" sz="16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324" name="直接连接符 323"/>
            <p:cNvCxnSpPr/>
            <p:nvPr/>
          </p:nvCxnSpPr>
          <p:spPr>
            <a:xfrm flipH="1">
              <a:off x="2316892" y="6102380"/>
              <a:ext cx="19638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" name="Text Box 303"/>
          <p:cNvSpPr txBox="1">
            <a:spLocks noChangeArrowheads="1"/>
          </p:cNvSpPr>
          <p:nvPr/>
        </p:nvSpPr>
        <p:spPr bwMode="auto">
          <a:xfrm>
            <a:off x="179512" y="2636912"/>
            <a:ext cx="8345932" cy="152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例：</a:t>
            </a:r>
            <a:r>
              <a:rPr lang="zh-CN" altLang="en-US" sz="2000" b="1" dirty="0">
                <a:latin typeface="宋体" pitchFamily="2" charset="-122"/>
              </a:rPr>
              <a:t>若时序系统支持</a:t>
            </a:r>
            <a:r>
              <a:rPr lang="en-US" altLang="zh-CN" sz="2000" b="1" dirty="0">
                <a:latin typeface="宋体" pitchFamily="2" charset="-122"/>
              </a:rPr>
              <a:t>7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MIPS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(P50</a:t>
            </a:r>
            <a:r>
              <a:rPr lang="zh-CN" altLang="en-US" sz="1800" b="1" dirty="0">
                <a:latin typeface="宋体" pitchFamily="2" charset="-122"/>
              </a:rPr>
              <a:t>状态转换图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及中断处理，则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000" b="1" dirty="0">
                <a:latin typeface="宋体" pitchFamily="2" charset="-122"/>
              </a:rPr>
              <a:t>           </a:t>
            </a:r>
            <a:r>
              <a:rPr lang="zh-CN" altLang="en-US" sz="2000" b="1" u="sng" dirty="0">
                <a:latin typeface="宋体" pitchFamily="2" charset="-122"/>
              </a:rPr>
              <a:t>信号个数</a:t>
            </a:r>
            <a:r>
              <a:rPr lang="zh-CN" altLang="en-US" sz="2000" b="1" dirty="0">
                <a:latin typeface="宋体" pitchFamily="2" charset="-122"/>
              </a:rPr>
              <a:t>为：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    </a:t>
            </a:r>
            <a:r>
              <a:rPr lang="zh-CN" altLang="en-US" sz="2000" b="1" u="sng" dirty="0">
                <a:latin typeface="宋体" pitchFamily="2" charset="-122"/>
              </a:rPr>
              <a:t>信号功能</a:t>
            </a:r>
            <a:r>
              <a:rPr lang="zh-CN" altLang="en-US" sz="2000" b="1" dirty="0">
                <a:latin typeface="宋体" pitchFamily="2" charset="-122"/>
              </a:rPr>
              <a:t>为：            </a:t>
            </a:r>
            <a:r>
              <a:rPr lang="zh-CN" altLang="en-US" sz="2000" b="1" u="sng" dirty="0">
                <a:latin typeface="宋体" pitchFamily="2" charset="-122"/>
              </a:rPr>
              <a:t>信号定时</a:t>
            </a:r>
            <a:r>
              <a:rPr lang="zh-CN" altLang="en-US" sz="2000" b="1" dirty="0">
                <a:latin typeface="宋体" pitchFamily="2" charset="-122"/>
              </a:rPr>
              <a:t>为：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000" b="1" dirty="0">
                <a:latin typeface="宋体" pitchFamily="2" charset="-122"/>
              </a:rPr>
              <a:t>           </a:t>
            </a:r>
            <a:r>
              <a:rPr lang="zh-CN" altLang="en-US" sz="2000" b="1" u="sng" dirty="0">
                <a:latin typeface="宋体" pitchFamily="2" charset="-122"/>
              </a:rPr>
              <a:t>信号序列</a:t>
            </a:r>
            <a:r>
              <a:rPr lang="zh-CN" altLang="en-US" sz="2000" b="1" dirty="0">
                <a:latin typeface="宋体" pitchFamily="2" charset="-122"/>
              </a:rPr>
              <a:t>为：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27" name="Text Box 303"/>
          <p:cNvSpPr txBox="1">
            <a:spLocks noChangeArrowheads="1"/>
          </p:cNvSpPr>
          <p:nvPr/>
        </p:nvSpPr>
        <p:spPr bwMode="auto">
          <a:xfrm>
            <a:off x="3131257" y="2970296"/>
            <a:ext cx="5689215" cy="117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个节拍、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个工作脉冲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DP</a:t>
            </a:r>
            <a:r>
              <a:rPr lang="zh-CN" altLang="en-US" sz="1800" b="1" dirty="0">
                <a:latin typeface="宋体" pitchFamily="2" charset="-122"/>
              </a:rPr>
              <a:t>仅使用↑和↓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操作类型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节拍信号有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变长型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，工作脉冲仅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定长型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52" name="Text Box 108"/>
          <p:cNvSpPr txBox="1">
            <a:spLocks noChangeArrowheads="1"/>
          </p:cNvSpPr>
          <p:nvPr/>
        </p:nvSpPr>
        <p:spPr bwMode="auto">
          <a:xfrm>
            <a:off x="6300192" y="3396657"/>
            <a:ext cx="1512168" cy="32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2000" b="1" dirty="0">
                <a:latin typeface="宋体" pitchFamily="2" charset="-122"/>
              </a:rPr>
              <a:t>节拍脉冲</a:t>
            </a:r>
            <a:r>
              <a:rPr lang="en-US" altLang="zh-CN" sz="2000" b="1" dirty="0">
                <a:latin typeface="宋体" pitchFamily="2" charset="-122"/>
              </a:rPr>
              <a:t>CP</a:t>
            </a:r>
          </a:p>
        </p:txBody>
      </p:sp>
      <p:grpSp>
        <p:nvGrpSpPr>
          <p:cNvPr id="646" name="组合 645"/>
          <p:cNvGrpSpPr/>
          <p:nvPr/>
        </p:nvGrpSpPr>
        <p:grpSpPr>
          <a:xfrm>
            <a:off x="1618506" y="4369874"/>
            <a:ext cx="6480720" cy="283262"/>
            <a:chOff x="1618506" y="4369874"/>
            <a:chExt cx="6480720" cy="283262"/>
          </a:xfrm>
        </p:grpSpPr>
        <p:cxnSp>
          <p:nvCxnSpPr>
            <p:cNvPr id="647" name="直接连接符 646"/>
            <p:cNvCxnSpPr/>
            <p:nvPr/>
          </p:nvCxnSpPr>
          <p:spPr>
            <a:xfrm>
              <a:off x="3203848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/>
            <p:cNvCxnSpPr/>
            <p:nvPr/>
          </p:nvCxnSpPr>
          <p:spPr>
            <a:xfrm>
              <a:off x="3060998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>
              <a:off x="3060998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/>
            <p:cNvCxnSpPr/>
            <p:nvPr/>
          </p:nvCxnSpPr>
          <p:spPr>
            <a:xfrm>
              <a:off x="2988990" y="458112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/>
            <p:cNvCxnSpPr/>
            <p:nvPr/>
          </p:nvCxnSpPr>
          <p:spPr>
            <a:xfrm>
              <a:off x="3203848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/>
            <p:cNvCxnSpPr/>
            <p:nvPr/>
          </p:nvCxnSpPr>
          <p:spPr>
            <a:xfrm>
              <a:off x="3490714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/>
            <p:cNvCxnSpPr/>
            <p:nvPr/>
          </p:nvCxnSpPr>
          <p:spPr>
            <a:xfrm>
              <a:off x="3347864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/>
            <p:cNvCxnSpPr/>
            <p:nvPr/>
          </p:nvCxnSpPr>
          <p:spPr>
            <a:xfrm>
              <a:off x="3347864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3490714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/>
            <p:cNvCxnSpPr/>
            <p:nvPr/>
          </p:nvCxnSpPr>
          <p:spPr>
            <a:xfrm>
              <a:off x="3779912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/>
            <p:cNvCxnSpPr/>
            <p:nvPr/>
          </p:nvCxnSpPr>
          <p:spPr>
            <a:xfrm>
              <a:off x="3637062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/>
            <p:cNvCxnSpPr/>
            <p:nvPr/>
          </p:nvCxnSpPr>
          <p:spPr>
            <a:xfrm>
              <a:off x="3637062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>
              <a:off x="3779912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/>
            <p:cNvCxnSpPr/>
            <p:nvPr/>
          </p:nvCxnSpPr>
          <p:spPr>
            <a:xfrm>
              <a:off x="4066778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>
              <a:off x="3923928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/>
            <p:cNvCxnSpPr/>
            <p:nvPr/>
          </p:nvCxnSpPr>
          <p:spPr>
            <a:xfrm>
              <a:off x="3923928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/>
            <p:cNvCxnSpPr/>
            <p:nvPr/>
          </p:nvCxnSpPr>
          <p:spPr>
            <a:xfrm>
              <a:off x="4066778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>
              <a:off x="4354810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/>
            <p:nvPr/>
          </p:nvCxnSpPr>
          <p:spPr>
            <a:xfrm>
              <a:off x="4211960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4211960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>
              <a:off x="4354810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>
              <a:off x="4641676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/>
            <p:cNvCxnSpPr/>
            <p:nvPr/>
          </p:nvCxnSpPr>
          <p:spPr>
            <a:xfrm>
              <a:off x="4498826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/>
            <p:cNvCxnSpPr/>
            <p:nvPr/>
          </p:nvCxnSpPr>
          <p:spPr>
            <a:xfrm>
              <a:off x="4498826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/>
            <p:cNvCxnSpPr/>
            <p:nvPr/>
          </p:nvCxnSpPr>
          <p:spPr>
            <a:xfrm>
              <a:off x="4641676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/>
            <p:cNvCxnSpPr/>
            <p:nvPr/>
          </p:nvCxnSpPr>
          <p:spPr>
            <a:xfrm>
              <a:off x="4930874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/>
            <p:cNvCxnSpPr/>
            <p:nvPr/>
          </p:nvCxnSpPr>
          <p:spPr>
            <a:xfrm>
              <a:off x="4788024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/>
            <p:cNvCxnSpPr/>
            <p:nvPr/>
          </p:nvCxnSpPr>
          <p:spPr>
            <a:xfrm>
              <a:off x="4788024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>
              <a:off x="4930874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>
              <a:off x="5217740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/>
            <p:cNvCxnSpPr/>
            <p:nvPr/>
          </p:nvCxnSpPr>
          <p:spPr>
            <a:xfrm>
              <a:off x="5074890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/>
            <p:cNvCxnSpPr/>
            <p:nvPr/>
          </p:nvCxnSpPr>
          <p:spPr>
            <a:xfrm>
              <a:off x="5074890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/>
            <p:cNvCxnSpPr/>
            <p:nvPr/>
          </p:nvCxnSpPr>
          <p:spPr>
            <a:xfrm>
              <a:off x="5217740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连接符 679"/>
            <p:cNvCxnSpPr/>
            <p:nvPr/>
          </p:nvCxnSpPr>
          <p:spPr>
            <a:xfrm>
              <a:off x="5506938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连接符 680"/>
            <p:cNvCxnSpPr/>
            <p:nvPr/>
          </p:nvCxnSpPr>
          <p:spPr>
            <a:xfrm>
              <a:off x="5364088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>
              <a:off x="5364088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>
              <a:off x="5506938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>
              <a:off x="5796136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>
              <a:off x="5653286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685"/>
            <p:cNvCxnSpPr/>
            <p:nvPr/>
          </p:nvCxnSpPr>
          <p:spPr>
            <a:xfrm>
              <a:off x="5653286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686"/>
            <p:cNvCxnSpPr/>
            <p:nvPr/>
          </p:nvCxnSpPr>
          <p:spPr>
            <a:xfrm>
              <a:off x="5796136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6083002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5940152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5940152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>
              <a:off x="6083002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/>
            <p:cNvCxnSpPr/>
            <p:nvPr/>
          </p:nvCxnSpPr>
          <p:spPr>
            <a:xfrm>
              <a:off x="6371034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/>
            <p:cNvCxnSpPr/>
            <p:nvPr/>
          </p:nvCxnSpPr>
          <p:spPr>
            <a:xfrm>
              <a:off x="6228184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/>
            <p:cNvCxnSpPr/>
            <p:nvPr/>
          </p:nvCxnSpPr>
          <p:spPr>
            <a:xfrm>
              <a:off x="6228184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/>
            <p:cNvCxnSpPr/>
            <p:nvPr/>
          </p:nvCxnSpPr>
          <p:spPr>
            <a:xfrm>
              <a:off x="6371034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/>
            <p:cNvCxnSpPr/>
            <p:nvPr/>
          </p:nvCxnSpPr>
          <p:spPr>
            <a:xfrm>
              <a:off x="6657900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/>
            <p:cNvCxnSpPr/>
            <p:nvPr/>
          </p:nvCxnSpPr>
          <p:spPr>
            <a:xfrm>
              <a:off x="6515050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/>
            <p:cNvCxnSpPr/>
            <p:nvPr/>
          </p:nvCxnSpPr>
          <p:spPr>
            <a:xfrm>
              <a:off x="6515050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/>
            <p:cNvCxnSpPr/>
            <p:nvPr/>
          </p:nvCxnSpPr>
          <p:spPr>
            <a:xfrm>
              <a:off x="6657900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/>
            <p:cNvCxnSpPr/>
            <p:nvPr/>
          </p:nvCxnSpPr>
          <p:spPr>
            <a:xfrm>
              <a:off x="6947098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/>
            <p:cNvCxnSpPr/>
            <p:nvPr/>
          </p:nvCxnSpPr>
          <p:spPr>
            <a:xfrm>
              <a:off x="6804248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701"/>
            <p:cNvCxnSpPr/>
            <p:nvPr/>
          </p:nvCxnSpPr>
          <p:spPr>
            <a:xfrm>
              <a:off x="6804248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/>
            <p:cNvCxnSpPr/>
            <p:nvPr/>
          </p:nvCxnSpPr>
          <p:spPr>
            <a:xfrm>
              <a:off x="6947098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703"/>
            <p:cNvCxnSpPr/>
            <p:nvPr/>
          </p:nvCxnSpPr>
          <p:spPr>
            <a:xfrm>
              <a:off x="7233964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/>
            <p:cNvCxnSpPr/>
            <p:nvPr/>
          </p:nvCxnSpPr>
          <p:spPr>
            <a:xfrm>
              <a:off x="7091114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/>
            <p:cNvCxnSpPr/>
            <p:nvPr/>
          </p:nvCxnSpPr>
          <p:spPr>
            <a:xfrm>
              <a:off x="7091114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/>
            <p:cNvCxnSpPr/>
            <p:nvPr/>
          </p:nvCxnSpPr>
          <p:spPr>
            <a:xfrm>
              <a:off x="7233964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/>
            <p:cNvCxnSpPr/>
            <p:nvPr/>
          </p:nvCxnSpPr>
          <p:spPr>
            <a:xfrm>
              <a:off x="7523162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/>
            <p:cNvCxnSpPr/>
            <p:nvPr/>
          </p:nvCxnSpPr>
          <p:spPr>
            <a:xfrm>
              <a:off x="7380312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/>
            <p:cNvCxnSpPr/>
            <p:nvPr/>
          </p:nvCxnSpPr>
          <p:spPr>
            <a:xfrm>
              <a:off x="7380312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/>
            <p:cNvCxnSpPr/>
            <p:nvPr/>
          </p:nvCxnSpPr>
          <p:spPr>
            <a:xfrm>
              <a:off x="7523162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/>
            <p:cNvCxnSpPr/>
            <p:nvPr/>
          </p:nvCxnSpPr>
          <p:spPr>
            <a:xfrm>
              <a:off x="7812360" y="4441882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>
              <a:off x="7669510" y="4437112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/>
            <p:cNvCxnSpPr/>
            <p:nvPr/>
          </p:nvCxnSpPr>
          <p:spPr>
            <a:xfrm>
              <a:off x="7669510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/>
            <p:cNvCxnSpPr/>
            <p:nvPr/>
          </p:nvCxnSpPr>
          <p:spPr>
            <a:xfrm>
              <a:off x="7812360" y="4581128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/>
            <p:cNvCxnSpPr/>
            <p:nvPr/>
          </p:nvCxnSpPr>
          <p:spPr>
            <a:xfrm>
              <a:off x="7956376" y="4437112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/>
            <p:cNvCxnSpPr/>
            <p:nvPr/>
          </p:nvCxnSpPr>
          <p:spPr>
            <a:xfrm>
              <a:off x="7957542" y="4437112"/>
              <a:ext cx="14168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Text Box 108"/>
            <p:cNvSpPr txBox="1">
              <a:spLocks noChangeArrowheads="1"/>
            </p:cNvSpPr>
            <p:nvPr/>
          </p:nvSpPr>
          <p:spPr bwMode="auto">
            <a:xfrm>
              <a:off x="1618506" y="4369874"/>
              <a:ext cx="1297310" cy="28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600" b="1" dirty="0">
                  <a:latin typeface="宋体" pitchFamily="2" charset="-122"/>
                </a:rPr>
                <a:t>节拍脉冲 </a:t>
              </a:r>
              <a:r>
                <a:rPr lang="en-US" altLang="zh-CN" sz="1600" b="1" dirty="0">
                  <a:latin typeface="宋体" pitchFamily="2" charset="-122"/>
                </a:rPr>
                <a:t>CP</a:t>
              </a:r>
            </a:p>
          </p:txBody>
        </p:sp>
      </p:grpSp>
      <p:grpSp>
        <p:nvGrpSpPr>
          <p:cNvPr id="719" name="组合 718"/>
          <p:cNvGrpSpPr/>
          <p:nvPr/>
        </p:nvGrpSpPr>
        <p:grpSpPr>
          <a:xfrm>
            <a:off x="2913484" y="4149080"/>
            <a:ext cx="5186908" cy="2232248"/>
            <a:chOff x="2913484" y="4149080"/>
            <a:chExt cx="5186908" cy="2232248"/>
          </a:xfrm>
        </p:grpSpPr>
        <p:cxnSp>
          <p:nvCxnSpPr>
            <p:cNvPr id="720" name="直接连接符 719"/>
            <p:cNvCxnSpPr/>
            <p:nvPr/>
          </p:nvCxnSpPr>
          <p:spPr>
            <a:xfrm>
              <a:off x="7668344" y="4581128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/>
            <p:cNvCxnSpPr/>
            <p:nvPr/>
          </p:nvCxnSpPr>
          <p:spPr>
            <a:xfrm>
              <a:off x="5652120" y="4581128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/>
            <p:cNvCxnSpPr/>
            <p:nvPr/>
          </p:nvCxnSpPr>
          <p:spPr>
            <a:xfrm flipH="1">
              <a:off x="3060415" y="4581128"/>
              <a:ext cx="583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/>
            <p:cNvCxnSpPr/>
            <p:nvPr/>
          </p:nvCxnSpPr>
          <p:spPr>
            <a:xfrm flipH="1">
              <a:off x="4209628" y="4581128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TextBox 723"/>
            <p:cNvSpPr txBox="1"/>
            <p:nvPr/>
          </p:nvSpPr>
          <p:spPr>
            <a:xfrm>
              <a:off x="3062165" y="4149080"/>
              <a:ext cx="11497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725" name="直接连接符 724"/>
            <p:cNvCxnSpPr/>
            <p:nvPr/>
          </p:nvCxnSpPr>
          <p:spPr>
            <a:xfrm>
              <a:off x="3060998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/>
            <p:cNvCxnSpPr/>
            <p:nvPr/>
          </p:nvCxnSpPr>
          <p:spPr>
            <a:xfrm>
              <a:off x="3347864" y="465790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/>
            <p:cNvCxnSpPr/>
            <p:nvPr/>
          </p:nvCxnSpPr>
          <p:spPr>
            <a:xfrm>
              <a:off x="3060998" y="465313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/>
            <p:cNvCxnSpPr/>
            <p:nvPr/>
          </p:nvCxnSpPr>
          <p:spPr>
            <a:xfrm>
              <a:off x="3060998" y="465313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/>
            <p:cNvCxnSpPr/>
            <p:nvPr/>
          </p:nvCxnSpPr>
          <p:spPr>
            <a:xfrm>
              <a:off x="2988990" y="4797152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3347864" y="479715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5360826" y="5440454"/>
              <a:ext cx="1154224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/>
            <p:cNvCxnSpPr/>
            <p:nvPr/>
          </p:nvCxnSpPr>
          <p:spPr>
            <a:xfrm>
              <a:off x="4211960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/>
            <p:cNvCxnSpPr/>
            <p:nvPr/>
          </p:nvCxnSpPr>
          <p:spPr>
            <a:xfrm flipH="1">
              <a:off x="4209628" y="4259188"/>
              <a:ext cx="14518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/>
            <p:cNvCxnSpPr/>
            <p:nvPr/>
          </p:nvCxnSpPr>
          <p:spPr>
            <a:xfrm flipV="1">
              <a:off x="2988990" y="5440454"/>
              <a:ext cx="2087066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/>
            <p:cNvCxnSpPr/>
            <p:nvPr/>
          </p:nvCxnSpPr>
          <p:spPr>
            <a:xfrm flipH="1">
              <a:off x="6800750" y="4581128"/>
              <a:ext cx="3498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TextBox 735"/>
            <p:cNvSpPr txBox="1"/>
            <p:nvPr/>
          </p:nvSpPr>
          <p:spPr>
            <a:xfrm>
              <a:off x="4354810" y="4149080"/>
              <a:ext cx="115329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lw</a:t>
              </a:r>
              <a:r>
                <a:rPr lang="zh-CN" altLang="en-US" dirty="0"/>
                <a:t>指令周期</a:t>
              </a:r>
            </a:p>
          </p:txBody>
        </p:sp>
        <p:cxnSp>
          <p:nvCxnSpPr>
            <p:cNvPr id="737" name="直接连接符 736"/>
            <p:cNvCxnSpPr/>
            <p:nvPr/>
          </p:nvCxnSpPr>
          <p:spPr>
            <a:xfrm flipV="1">
              <a:off x="5508104" y="4259188"/>
              <a:ext cx="146348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/>
            <p:cNvCxnSpPr/>
            <p:nvPr/>
          </p:nvCxnSpPr>
          <p:spPr>
            <a:xfrm>
              <a:off x="5652120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Box 738"/>
            <p:cNvSpPr txBox="1"/>
            <p:nvPr/>
          </p:nvSpPr>
          <p:spPr>
            <a:xfrm>
              <a:off x="5652120" y="4149080"/>
              <a:ext cx="115212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sw</a:t>
              </a:r>
              <a:r>
                <a:rPr lang="zh-CN" altLang="en-US" dirty="0"/>
                <a:t>指令周期</a:t>
              </a:r>
            </a:p>
          </p:txBody>
        </p:sp>
        <p:cxnSp>
          <p:nvCxnSpPr>
            <p:cNvPr id="740" name="直接连接符 739"/>
            <p:cNvCxnSpPr/>
            <p:nvPr/>
          </p:nvCxnSpPr>
          <p:spPr>
            <a:xfrm>
              <a:off x="6804248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TextBox 740"/>
            <p:cNvSpPr txBox="1"/>
            <p:nvPr/>
          </p:nvSpPr>
          <p:spPr>
            <a:xfrm>
              <a:off x="6804248" y="4149080"/>
              <a:ext cx="85990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beq</a:t>
              </a:r>
              <a:r>
                <a:rPr lang="zh-CN" altLang="en-US" dirty="0"/>
                <a:t>指令</a:t>
              </a:r>
            </a:p>
          </p:txBody>
        </p:sp>
        <p:cxnSp>
          <p:nvCxnSpPr>
            <p:cNvPr id="742" name="直接连接符 741"/>
            <p:cNvCxnSpPr/>
            <p:nvPr/>
          </p:nvCxnSpPr>
          <p:spPr>
            <a:xfrm>
              <a:off x="3635896" y="487393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/>
            <p:cNvCxnSpPr/>
            <p:nvPr/>
          </p:nvCxnSpPr>
          <p:spPr>
            <a:xfrm>
              <a:off x="3349030" y="486916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/>
            <p:cNvCxnSpPr/>
            <p:nvPr/>
          </p:nvCxnSpPr>
          <p:spPr>
            <a:xfrm>
              <a:off x="3349030" y="486916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/>
            <p:cNvCxnSpPr/>
            <p:nvPr/>
          </p:nvCxnSpPr>
          <p:spPr>
            <a:xfrm>
              <a:off x="2987824" y="5013176"/>
              <a:ext cx="36120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/>
            <p:cNvCxnSpPr/>
            <p:nvPr/>
          </p:nvCxnSpPr>
          <p:spPr>
            <a:xfrm>
              <a:off x="3635896" y="501317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/>
            <p:cNvCxnSpPr/>
            <p:nvPr/>
          </p:nvCxnSpPr>
          <p:spPr>
            <a:xfrm>
              <a:off x="3923928" y="508995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/>
            <p:cNvCxnSpPr/>
            <p:nvPr/>
          </p:nvCxnSpPr>
          <p:spPr>
            <a:xfrm>
              <a:off x="3637062" y="508518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/>
            <p:cNvCxnSpPr/>
            <p:nvPr/>
          </p:nvCxnSpPr>
          <p:spPr>
            <a:xfrm>
              <a:off x="3637062" y="508518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/>
            <p:cNvCxnSpPr/>
            <p:nvPr/>
          </p:nvCxnSpPr>
          <p:spPr>
            <a:xfrm>
              <a:off x="2987824" y="5229200"/>
              <a:ext cx="64923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/>
            <p:cNvCxnSpPr/>
            <p:nvPr/>
          </p:nvCxnSpPr>
          <p:spPr>
            <a:xfrm>
              <a:off x="3923928" y="522920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/>
            <p:cNvCxnSpPr/>
            <p:nvPr/>
          </p:nvCxnSpPr>
          <p:spPr>
            <a:xfrm>
              <a:off x="4211960" y="552200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/>
            <p:cNvCxnSpPr/>
            <p:nvPr/>
          </p:nvCxnSpPr>
          <p:spPr>
            <a:xfrm>
              <a:off x="3925094" y="551723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/>
            <p:cNvCxnSpPr/>
            <p:nvPr/>
          </p:nvCxnSpPr>
          <p:spPr>
            <a:xfrm>
              <a:off x="3925094" y="551723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>
              <a:off x="2987824" y="5661248"/>
              <a:ext cx="93727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连接符 755"/>
            <p:cNvCxnSpPr/>
            <p:nvPr/>
          </p:nvCxnSpPr>
          <p:spPr>
            <a:xfrm>
              <a:off x="4211960" y="5661248"/>
              <a:ext cx="115096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/>
            <p:cNvCxnSpPr/>
            <p:nvPr/>
          </p:nvCxnSpPr>
          <p:spPr>
            <a:xfrm>
              <a:off x="4498826" y="465790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接连接符 757"/>
            <p:cNvCxnSpPr/>
            <p:nvPr/>
          </p:nvCxnSpPr>
          <p:spPr>
            <a:xfrm>
              <a:off x="4211960" y="465313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连接符 758"/>
            <p:cNvCxnSpPr/>
            <p:nvPr/>
          </p:nvCxnSpPr>
          <p:spPr>
            <a:xfrm>
              <a:off x="4211960" y="465313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连接符 759"/>
            <p:cNvCxnSpPr/>
            <p:nvPr/>
          </p:nvCxnSpPr>
          <p:spPr>
            <a:xfrm>
              <a:off x="4498826" y="4797152"/>
              <a:ext cx="11521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连接符 760"/>
            <p:cNvCxnSpPr/>
            <p:nvPr/>
          </p:nvCxnSpPr>
          <p:spPr>
            <a:xfrm>
              <a:off x="4786858" y="487393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接连接符 761"/>
            <p:cNvCxnSpPr/>
            <p:nvPr/>
          </p:nvCxnSpPr>
          <p:spPr>
            <a:xfrm>
              <a:off x="4499992" y="486916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/>
            <p:cNvCxnSpPr/>
            <p:nvPr/>
          </p:nvCxnSpPr>
          <p:spPr>
            <a:xfrm>
              <a:off x="4499992" y="486916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/>
            <p:cNvCxnSpPr/>
            <p:nvPr/>
          </p:nvCxnSpPr>
          <p:spPr>
            <a:xfrm>
              <a:off x="4786858" y="5013176"/>
              <a:ext cx="1152711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/>
            <p:nvPr/>
          </p:nvCxnSpPr>
          <p:spPr>
            <a:xfrm>
              <a:off x="5074890" y="508995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连接符 765"/>
            <p:cNvCxnSpPr/>
            <p:nvPr/>
          </p:nvCxnSpPr>
          <p:spPr>
            <a:xfrm>
              <a:off x="4788024" y="508518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/>
            <p:nvPr/>
          </p:nvCxnSpPr>
          <p:spPr>
            <a:xfrm>
              <a:off x="4788024" y="508518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/>
            <p:nvPr/>
          </p:nvCxnSpPr>
          <p:spPr>
            <a:xfrm>
              <a:off x="5074890" y="5229200"/>
              <a:ext cx="115329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/>
            <p:nvPr/>
          </p:nvCxnSpPr>
          <p:spPr>
            <a:xfrm>
              <a:off x="5362922" y="5305978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/>
            <p:nvPr/>
          </p:nvCxnSpPr>
          <p:spPr>
            <a:xfrm>
              <a:off x="5076056" y="5301208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/>
            <p:nvPr/>
          </p:nvCxnSpPr>
          <p:spPr>
            <a:xfrm>
              <a:off x="5076056" y="5301208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/>
            <p:nvPr/>
          </p:nvCxnSpPr>
          <p:spPr>
            <a:xfrm>
              <a:off x="5650954" y="552200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/>
            <p:nvPr/>
          </p:nvCxnSpPr>
          <p:spPr>
            <a:xfrm>
              <a:off x="5364088" y="551723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/>
            <p:nvPr/>
          </p:nvCxnSpPr>
          <p:spPr>
            <a:xfrm>
              <a:off x="5364088" y="551723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接连接符 774"/>
            <p:cNvCxnSpPr/>
            <p:nvPr/>
          </p:nvCxnSpPr>
          <p:spPr>
            <a:xfrm>
              <a:off x="5650954" y="5661248"/>
              <a:ext cx="244943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连接符 775"/>
            <p:cNvCxnSpPr/>
            <p:nvPr/>
          </p:nvCxnSpPr>
          <p:spPr>
            <a:xfrm>
              <a:off x="5938986" y="465790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接连接符 776"/>
            <p:cNvCxnSpPr/>
            <p:nvPr/>
          </p:nvCxnSpPr>
          <p:spPr>
            <a:xfrm>
              <a:off x="5652120" y="465313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接连接符 777"/>
            <p:cNvCxnSpPr/>
            <p:nvPr/>
          </p:nvCxnSpPr>
          <p:spPr>
            <a:xfrm>
              <a:off x="5652120" y="465313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连接符 778"/>
            <p:cNvCxnSpPr/>
            <p:nvPr/>
          </p:nvCxnSpPr>
          <p:spPr>
            <a:xfrm>
              <a:off x="5938986" y="479715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连接符 779"/>
            <p:cNvCxnSpPr/>
            <p:nvPr/>
          </p:nvCxnSpPr>
          <p:spPr>
            <a:xfrm>
              <a:off x="6227018" y="487393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接连接符 780"/>
            <p:cNvCxnSpPr/>
            <p:nvPr/>
          </p:nvCxnSpPr>
          <p:spPr>
            <a:xfrm>
              <a:off x="5940152" y="486916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接连接符 781"/>
            <p:cNvCxnSpPr/>
            <p:nvPr/>
          </p:nvCxnSpPr>
          <p:spPr>
            <a:xfrm>
              <a:off x="5940152" y="486916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接连接符 782"/>
            <p:cNvCxnSpPr/>
            <p:nvPr/>
          </p:nvCxnSpPr>
          <p:spPr>
            <a:xfrm>
              <a:off x="6227018" y="501317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接连接符 783"/>
            <p:cNvCxnSpPr/>
            <p:nvPr/>
          </p:nvCxnSpPr>
          <p:spPr>
            <a:xfrm>
              <a:off x="6515050" y="508995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直接连接符 784"/>
            <p:cNvCxnSpPr/>
            <p:nvPr/>
          </p:nvCxnSpPr>
          <p:spPr>
            <a:xfrm>
              <a:off x="6228184" y="508518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接连接符 785"/>
            <p:cNvCxnSpPr/>
            <p:nvPr/>
          </p:nvCxnSpPr>
          <p:spPr>
            <a:xfrm>
              <a:off x="6228184" y="508518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接连接符 786"/>
            <p:cNvCxnSpPr/>
            <p:nvPr/>
          </p:nvCxnSpPr>
          <p:spPr>
            <a:xfrm>
              <a:off x="6515050" y="522920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接连接符 787"/>
            <p:cNvCxnSpPr/>
            <p:nvPr/>
          </p:nvCxnSpPr>
          <p:spPr>
            <a:xfrm>
              <a:off x="6803082" y="5305978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接连接符 788"/>
            <p:cNvCxnSpPr/>
            <p:nvPr/>
          </p:nvCxnSpPr>
          <p:spPr>
            <a:xfrm>
              <a:off x="6516216" y="5301208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接连接符 789"/>
            <p:cNvCxnSpPr/>
            <p:nvPr/>
          </p:nvCxnSpPr>
          <p:spPr>
            <a:xfrm>
              <a:off x="6516216" y="5301208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接连接符 790"/>
            <p:cNvCxnSpPr/>
            <p:nvPr/>
          </p:nvCxnSpPr>
          <p:spPr>
            <a:xfrm>
              <a:off x="6804248" y="5445224"/>
              <a:ext cx="129497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接连接符 791"/>
            <p:cNvCxnSpPr/>
            <p:nvPr/>
          </p:nvCxnSpPr>
          <p:spPr>
            <a:xfrm>
              <a:off x="7091114" y="465790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接连接符 792"/>
            <p:cNvCxnSpPr/>
            <p:nvPr/>
          </p:nvCxnSpPr>
          <p:spPr>
            <a:xfrm>
              <a:off x="6804248" y="465313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接连接符 793"/>
            <p:cNvCxnSpPr/>
            <p:nvPr/>
          </p:nvCxnSpPr>
          <p:spPr>
            <a:xfrm>
              <a:off x="6804248" y="465313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/>
            <p:cNvCxnSpPr/>
            <p:nvPr/>
          </p:nvCxnSpPr>
          <p:spPr>
            <a:xfrm>
              <a:off x="7091114" y="479715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/>
            <p:cNvCxnSpPr/>
            <p:nvPr/>
          </p:nvCxnSpPr>
          <p:spPr>
            <a:xfrm>
              <a:off x="7379146" y="487393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/>
            <p:cNvCxnSpPr/>
            <p:nvPr/>
          </p:nvCxnSpPr>
          <p:spPr>
            <a:xfrm>
              <a:off x="7092280" y="486916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/>
            <p:cNvCxnSpPr/>
            <p:nvPr/>
          </p:nvCxnSpPr>
          <p:spPr>
            <a:xfrm>
              <a:off x="7092280" y="486916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/>
            <p:cNvCxnSpPr/>
            <p:nvPr/>
          </p:nvCxnSpPr>
          <p:spPr>
            <a:xfrm>
              <a:off x="7379146" y="5013176"/>
              <a:ext cx="72124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>
              <a:off x="7667178" y="508995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>
              <a:off x="7380312" y="508518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>
              <a:off x="7380312" y="508518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>
              <a:off x="7667178" y="5229200"/>
              <a:ext cx="43321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/>
            <p:cNvCxnSpPr/>
            <p:nvPr/>
          </p:nvCxnSpPr>
          <p:spPr>
            <a:xfrm>
              <a:off x="7956376" y="4581128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/>
            <p:cNvCxnSpPr/>
            <p:nvPr/>
          </p:nvCxnSpPr>
          <p:spPr>
            <a:xfrm>
              <a:off x="7956376" y="4653136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/>
            <p:cNvCxnSpPr/>
            <p:nvPr/>
          </p:nvCxnSpPr>
          <p:spPr>
            <a:xfrm>
              <a:off x="7956376" y="465313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/>
            <p:cNvCxnSpPr/>
            <p:nvPr/>
          </p:nvCxnSpPr>
          <p:spPr>
            <a:xfrm>
              <a:off x="7955210" y="573802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/>
            <p:cNvCxnSpPr/>
            <p:nvPr/>
          </p:nvCxnSpPr>
          <p:spPr>
            <a:xfrm>
              <a:off x="7668344" y="573325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/>
            <p:nvPr/>
          </p:nvCxnSpPr>
          <p:spPr>
            <a:xfrm>
              <a:off x="7668344" y="573325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/>
            <p:cNvCxnSpPr/>
            <p:nvPr/>
          </p:nvCxnSpPr>
          <p:spPr>
            <a:xfrm>
              <a:off x="7955210" y="58772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/>
            <p:cNvCxnSpPr/>
            <p:nvPr/>
          </p:nvCxnSpPr>
          <p:spPr>
            <a:xfrm>
              <a:off x="2987824" y="5877272"/>
              <a:ext cx="468168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/>
            <p:cNvCxnSpPr/>
            <p:nvPr/>
          </p:nvCxnSpPr>
          <p:spPr>
            <a:xfrm>
              <a:off x="3205014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/>
            <p:nvPr/>
          </p:nvCxnSpPr>
          <p:spPr>
            <a:xfrm>
              <a:off x="3062164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/>
            <p:cNvCxnSpPr/>
            <p:nvPr/>
          </p:nvCxnSpPr>
          <p:spPr>
            <a:xfrm>
              <a:off x="3062164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/>
            <p:cNvCxnSpPr/>
            <p:nvPr/>
          </p:nvCxnSpPr>
          <p:spPr>
            <a:xfrm>
              <a:off x="2990156" y="6093296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/>
            <p:cNvCxnSpPr/>
            <p:nvPr/>
          </p:nvCxnSpPr>
          <p:spPr>
            <a:xfrm>
              <a:off x="3205014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/>
            <p:cNvCxnSpPr/>
            <p:nvPr/>
          </p:nvCxnSpPr>
          <p:spPr>
            <a:xfrm>
              <a:off x="3491880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/>
            <p:cNvCxnSpPr/>
            <p:nvPr/>
          </p:nvCxnSpPr>
          <p:spPr>
            <a:xfrm>
              <a:off x="3349030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/>
            <p:cNvCxnSpPr/>
            <p:nvPr/>
          </p:nvCxnSpPr>
          <p:spPr>
            <a:xfrm>
              <a:off x="3349030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/>
            <p:cNvCxnSpPr/>
            <p:nvPr/>
          </p:nvCxnSpPr>
          <p:spPr>
            <a:xfrm>
              <a:off x="3491880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/>
            <p:cNvCxnSpPr/>
            <p:nvPr/>
          </p:nvCxnSpPr>
          <p:spPr>
            <a:xfrm>
              <a:off x="3781078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/>
            <p:cNvCxnSpPr/>
            <p:nvPr/>
          </p:nvCxnSpPr>
          <p:spPr>
            <a:xfrm>
              <a:off x="3638228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/>
            <p:cNvCxnSpPr/>
            <p:nvPr/>
          </p:nvCxnSpPr>
          <p:spPr>
            <a:xfrm>
              <a:off x="3638228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/>
            <p:cNvCxnSpPr/>
            <p:nvPr/>
          </p:nvCxnSpPr>
          <p:spPr>
            <a:xfrm>
              <a:off x="3781078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/>
            <p:cNvCxnSpPr/>
            <p:nvPr/>
          </p:nvCxnSpPr>
          <p:spPr>
            <a:xfrm>
              <a:off x="4067944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/>
            <p:cNvCxnSpPr/>
            <p:nvPr/>
          </p:nvCxnSpPr>
          <p:spPr>
            <a:xfrm>
              <a:off x="3925094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/>
            <p:cNvCxnSpPr/>
            <p:nvPr/>
          </p:nvCxnSpPr>
          <p:spPr>
            <a:xfrm>
              <a:off x="3925094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/>
            <p:nvPr/>
          </p:nvCxnSpPr>
          <p:spPr>
            <a:xfrm>
              <a:off x="4067944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/>
            <p:nvPr/>
          </p:nvCxnSpPr>
          <p:spPr>
            <a:xfrm>
              <a:off x="4355976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/>
            <p:cNvCxnSpPr/>
            <p:nvPr/>
          </p:nvCxnSpPr>
          <p:spPr>
            <a:xfrm>
              <a:off x="4213126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接连接符 830"/>
            <p:cNvCxnSpPr/>
            <p:nvPr/>
          </p:nvCxnSpPr>
          <p:spPr>
            <a:xfrm>
              <a:off x="4213126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接连接符 831"/>
            <p:cNvCxnSpPr/>
            <p:nvPr/>
          </p:nvCxnSpPr>
          <p:spPr>
            <a:xfrm>
              <a:off x="4355976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接连接符 832"/>
            <p:cNvCxnSpPr/>
            <p:nvPr/>
          </p:nvCxnSpPr>
          <p:spPr>
            <a:xfrm>
              <a:off x="4642842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接连接符 833"/>
            <p:cNvCxnSpPr/>
            <p:nvPr/>
          </p:nvCxnSpPr>
          <p:spPr>
            <a:xfrm>
              <a:off x="4499992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接连接符 834"/>
            <p:cNvCxnSpPr/>
            <p:nvPr/>
          </p:nvCxnSpPr>
          <p:spPr>
            <a:xfrm>
              <a:off x="4499992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/>
            <p:nvPr/>
          </p:nvCxnSpPr>
          <p:spPr>
            <a:xfrm>
              <a:off x="4642842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/>
            <p:nvPr/>
          </p:nvCxnSpPr>
          <p:spPr>
            <a:xfrm>
              <a:off x="4932040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/>
            <p:nvPr/>
          </p:nvCxnSpPr>
          <p:spPr>
            <a:xfrm>
              <a:off x="4789190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/>
            <p:nvPr/>
          </p:nvCxnSpPr>
          <p:spPr>
            <a:xfrm>
              <a:off x="4789190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接连接符 839"/>
            <p:cNvCxnSpPr/>
            <p:nvPr/>
          </p:nvCxnSpPr>
          <p:spPr>
            <a:xfrm>
              <a:off x="4932040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接连接符 840"/>
            <p:cNvCxnSpPr/>
            <p:nvPr/>
          </p:nvCxnSpPr>
          <p:spPr>
            <a:xfrm>
              <a:off x="5218906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接连接符 841"/>
            <p:cNvCxnSpPr/>
            <p:nvPr/>
          </p:nvCxnSpPr>
          <p:spPr>
            <a:xfrm>
              <a:off x="5076056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/>
            <p:cNvCxnSpPr/>
            <p:nvPr/>
          </p:nvCxnSpPr>
          <p:spPr>
            <a:xfrm>
              <a:off x="5076056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/>
            <p:cNvCxnSpPr/>
            <p:nvPr/>
          </p:nvCxnSpPr>
          <p:spPr>
            <a:xfrm>
              <a:off x="5218906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/>
            <p:cNvCxnSpPr/>
            <p:nvPr/>
          </p:nvCxnSpPr>
          <p:spPr>
            <a:xfrm>
              <a:off x="5508104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/>
            <p:cNvCxnSpPr/>
            <p:nvPr/>
          </p:nvCxnSpPr>
          <p:spPr>
            <a:xfrm>
              <a:off x="5365254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/>
            <p:cNvCxnSpPr/>
            <p:nvPr/>
          </p:nvCxnSpPr>
          <p:spPr>
            <a:xfrm>
              <a:off x="5365254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/>
            <p:nvPr/>
          </p:nvCxnSpPr>
          <p:spPr>
            <a:xfrm>
              <a:off x="5508104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/>
            <p:nvPr/>
          </p:nvCxnSpPr>
          <p:spPr>
            <a:xfrm>
              <a:off x="5797302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/>
            <p:cNvCxnSpPr/>
            <p:nvPr/>
          </p:nvCxnSpPr>
          <p:spPr>
            <a:xfrm>
              <a:off x="5654452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/>
            <p:cNvCxnSpPr/>
            <p:nvPr/>
          </p:nvCxnSpPr>
          <p:spPr>
            <a:xfrm>
              <a:off x="5654452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/>
            <p:cNvCxnSpPr/>
            <p:nvPr/>
          </p:nvCxnSpPr>
          <p:spPr>
            <a:xfrm>
              <a:off x="5797302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/>
            <p:cNvCxnSpPr/>
            <p:nvPr/>
          </p:nvCxnSpPr>
          <p:spPr>
            <a:xfrm>
              <a:off x="6084168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/>
            <p:cNvCxnSpPr/>
            <p:nvPr/>
          </p:nvCxnSpPr>
          <p:spPr>
            <a:xfrm>
              <a:off x="5941318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/>
            <p:cNvCxnSpPr/>
            <p:nvPr/>
          </p:nvCxnSpPr>
          <p:spPr>
            <a:xfrm>
              <a:off x="5941318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/>
            <p:cNvCxnSpPr/>
            <p:nvPr/>
          </p:nvCxnSpPr>
          <p:spPr>
            <a:xfrm>
              <a:off x="6084168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/>
            <p:cNvCxnSpPr/>
            <p:nvPr/>
          </p:nvCxnSpPr>
          <p:spPr>
            <a:xfrm>
              <a:off x="6372200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/>
            <p:cNvCxnSpPr/>
            <p:nvPr/>
          </p:nvCxnSpPr>
          <p:spPr>
            <a:xfrm>
              <a:off x="6229350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/>
            <p:cNvCxnSpPr/>
            <p:nvPr/>
          </p:nvCxnSpPr>
          <p:spPr>
            <a:xfrm>
              <a:off x="6229350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/>
            <p:cNvCxnSpPr/>
            <p:nvPr/>
          </p:nvCxnSpPr>
          <p:spPr>
            <a:xfrm>
              <a:off x="6372200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/>
            <p:cNvCxnSpPr/>
            <p:nvPr/>
          </p:nvCxnSpPr>
          <p:spPr>
            <a:xfrm>
              <a:off x="6659066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/>
            <p:cNvCxnSpPr/>
            <p:nvPr/>
          </p:nvCxnSpPr>
          <p:spPr>
            <a:xfrm>
              <a:off x="6516216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/>
            <p:cNvCxnSpPr/>
            <p:nvPr/>
          </p:nvCxnSpPr>
          <p:spPr>
            <a:xfrm>
              <a:off x="6516216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/>
            <p:cNvCxnSpPr/>
            <p:nvPr/>
          </p:nvCxnSpPr>
          <p:spPr>
            <a:xfrm>
              <a:off x="6659066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/>
            <p:cNvCxnSpPr/>
            <p:nvPr/>
          </p:nvCxnSpPr>
          <p:spPr>
            <a:xfrm>
              <a:off x="6948264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/>
            <p:cNvCxnSpPr/>
            <p:nvPr/>
          </p:nvCxnSpPr>
          <p:spPr>
            <a:xfrm>
              <a:off x="6805414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/>
            <p:cNvCxnSpPr/>
            <p:nvPr/>
          </p:nvCxnSpPr>
          <p:spPr>
            <a:xfrm>
              <a:off x="6805414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/>
            <p:cNvCxnSpPr/>
            <p:nvPr/>
          </p:nvCxnSpPr>
          <p:spPr>
            <a:xfrm>
              <a:off x="6948264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/>
            <p:cNvCxnSpPr/>
            <p:nvPr/>
          </p:nvCxnSpPr>
          <p:spPr>
            <a:xfrm>
              <a:off x="7235130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/>
            <p:cNvCxnSpPr/>
            <p:nvPr/>
          </p:nvCxnSpPr>
          <p:spPr>
            <a:xfrm>
              <a:off x="7092280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/>
            <p:cNvCxnSpPr/>
            <p:nvPr/>
          </p:nvCxnSpPr>
          <p:spPr>
            <a:xfrm>
              <a:off x="7092280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/>
            <p:cNvCxnSpPr/>
            <p:nvPr/>
          </p:nvCxnSpPr>
          <p:spPr>
            <a:xfrm>
              <a:off x="7235130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/>
            <p:cNvCxnSpPr/>
            <p:nvPr/>
          </p:nvCxnSpPr>
          <p:spPr>
            <a:xfrm>
              <a:off x="7524328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/>
            <p:cNvCxnSpPr/>
            <p:nvPr/>
          </p:nvCxnSpPr>
          <p:spPr>
            <a:xfrm>
              <a:off x="7381478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/>
            <p:cNvCxnSpPr/>
            <p:nvPr/>
          </p:nvCxnSpPr>
          <p:spPr>
            <a:xfrm>
              <a:off x="7381478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/>
            <p:nvPr/>
          </p:nvCxnSpPr>
          <p:spPr>
            <a:xfrm>
              <a:off x="7524328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/>
            <p:nvPr/>
          </p:nvCxnSpPr>
          <p:spPr>
            <a:xfrm>
              <a:off x="7813526" y="595405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/>
            <p:nvPr/>
          </p:nvCxnSpPr>
          <p:spPr>
            <a:xfrm>
              <a:off x="7670676" y="594928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/>
            <p:nvPr/>
          </p:nvCxnSpPr>
          <p:spPr>
            <a:xfrm>
              <a:off x="7670676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/>
            <p:nvPr/>
          </p:nvCxnSpPr>
          <p:spPr>
            <a:xfrm>
              <a:off x="7813526" y="609329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/>
            <p:nvPr/>
          </p:nvCxnSpPr>
          <p:spPr>
            <a:xfrm>
              <a:off x="7957542" y="594928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/>
            <p:nvPr/>
          </p:nvCxnSpPr>
          <p:spPr>
            <a:xfrm>
              <a:off x="7958708" y="5949280"/>
              <a:ext cx="1416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/>
            <p:nvPr/>
          </p:nvCxnSpPr>
          <p:spPr>
            <a:xfrm>
              <a:off x="3346698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/>
            <p:cNvCxnSpPr/>
            <p:nvPr/>
          </p:nvCxnSpPr>
          <p:spPr>
            <a:xfrm>
              <a:off x="3203848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/>
            <p:cNvCxnSpPr/>
            <p:nvPr/>
          </p:nvCxnSpPr>
          <p:spPr>
            <a:xfrm>
              <a:off x="3203848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/>
            <p:cNvCxnSpPr/>
            <p:nvPr/>
          </p:nvCxnSpPr>
          <p:spPr>
            <a:xfrm>
              <a:off x="2987824" y="6165304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/>
            <p:cNvCxnSpPr/>
            <p:nvPr/>
          </p:nvCxnSpPr>
          <p:spPr>
            <a:xfrm>
              <a:off x="3346698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/>
            <p:cNvCxnSpPr/>
            <p:nvPr/>
          </p:nvCxnSpPr>
          <p:spPr>
            <a:xfrm>
              <a:off x="3633564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/>
            <p:cNvCxnSpPr/>
            <p:nvPr/>
          </p:nvCxnSpPr>
          <p:spPr>
            <a:xfrm>
              <a:off x="3490714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/>
            <p:cNvCxnSpPr/>
            <p:nvPr/>
          </p:nvCxnSpPr>
          <p:spPr>
            <a:xfrm>
              <a:off x="3490714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/>
            <p:cNvCxnSpPr/>
            <p:nvPr/>
          </p:nvCxnSpPr>
          <p:spPr>
            <a:xfrm>
              <a:off x="3633564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/>
            <p:cNvCxnSpPr/>
            <p:nvPr/>
          </p:nvCxnSpPr>
          <p:spPr>
            <a:xfrm>
              <a:off x="3922762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/>
            <p:cNvCxnSpPr/>
            <p:nvPr/>
          </p:nvCxnSpPr>
          <p:spPr>
            <a:xfrm>
              <a:off x="3779912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/>
            <p:cNvCxnSpPr/>
            <p:nvPr/>
          </p:nvCxnSpPr>
          <p:spPr>
            <a:xfrm>
              <a:off x="3779912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/>
            <p:cNvCxnSpPr/>
            <p:nvPr/>
          </p:nvCxnSpPr>
          <p:spPr>
            <a:xfrm>
              <a:off x="3922762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/>
            <p:nvPr/>
          </p:nvCxnSpPr>
          <p:spPr>
            <a:xfrm>
              <a:off x="4209628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/>
            <p:nvPr/>
          </p:nvCxnSpPr>
          <p:spPr>
            <a:xfrm>
              <a:off x="4066778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/>
            <p:nvPr/>
          </p:nvCxnSpPr>
          <p:spPr>
            <a:xfrm>
              <a:off x="4066778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/>
            <p:nvPr/>
          </p:nvCxnSpPr>
          <p:spPr>
            <a:xfrm>
              <a:off x="4209628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/>
            <p:nvPr/>
          </p:nvCxnSpPr>
          <p:spPr>
            <a:xfrm>
              <a:off x="4497660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/>
            <p:nvPr/>
          </p:nvCxnSpPr>
          <p:spPr>
            <a:xfrm>
              <a:off x="4354810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/>
            <p:nvPr/>
          </p:nvCxnSpPr>
          <p:spPr>
            <a:xfrm>
              <a:off x="4354810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>
              <a:off x="4497660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>
              <a:off x="4784526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>
              <a:off x="4641676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>
              <a:off x="4641676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/>
            <p:cNvCxnSpPr/>
            <p:nvPr/>
          </p:nvCxnSpPr>
          <p:spPr>
            <a:xfrm>
              <a:off x="4784526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/>
            <p:cNvCxnSpPr/>
            <p:nvPr/>
          </p:nvCxnSpPr>
          <p:spPr>
            <a:xfrm>
              <a:off x="5073724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/>
            <p:cNvCxnSpPr/>
            <p:nvPr/>
          </p:nvCxnSpPr>
          <p:spPr>
            <a:xfrm>
              <a:off x="4930874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/>
            <p:cNvCxnSpPr/>
            <p:nvPr/>
          </p:nvCxnSpPr>
          <p:spPr>
            <a:xfrm>
              <a:off x="4930874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/>
            <p:cNvCxnSpPr/>
            <p:nvPr/>
          </p:nvCxnSpPr>
          <p:spPr>
            <a:xfrm>
              <a:off x="5073724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>
              <a:off x="5360590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>
              <a:off x="5217740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>
              <a:off x="5217740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>
              <a:off x="5360590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直接连接符 915"/>
            <p:cNvCxnSpPr/>
            <p:nvPr/>
          </p:nvCxnSpPr>
          <p:spPr>
            <a:xfrm>
              <a:off x="5652120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接连接符 916"/>
            <p:cNvCxnSpPr/>
            <p:nvPr/>
          </p:nvCxnSpPr>
          <p:spPr>
            <a:xfrm>
              <a:off x="5506938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接连接符 917"/>
            <p:cNvCxnSpPr/>
            <p:nvPr/>
          </p:nvCxnSpPr>
          <p:spPr>
            <a:xfrm>
              <a:off x="5506938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直接连接符 918"/>
            <p:cNvCxnSpPr/>
            <p:nvPr/>
          </p:nvCxnSpPr>
          <p:spPr>
            <a:xfrm>
              <a:off x="5649788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直接连接符 919"/>
            <p:cNvCxnSpPr/>
            <p:nvPr/>
          </p:nvCxnSpPr>
          <p:spPr>
            <a:xfrm>
              <a:off x="5938986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/>
            <p:cNvCxnSpPr/>
            <p:nvPr/>
          </p:nvCxnSpPr>
          <p:spPr>
            <a:xfrm>
              <a:off x="5796136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/>
            <p:cNvCxnSpPr/>
            <p:nvPr/>
          </p:nvCxnSpPr>
          <p:spPr>
            <a:xfrm>
              <a:off x="5796136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接连接符 922"/>
            <p:cNvCxnSpPr/>
            <p:nvPr/>
          </p:nvCxnSpPr>
          <p:spPr>
            <a:xfrm>
              <a:off x="5938986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接连接符 923"/>
            <p:cNvCxnSpPr/>
            <p:nvPr/>
          </p:nvCxnSpPr>
          <p:spPr>
            <a:xfrm>
              <a:off x="6225852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>
              <a:off x="6083002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6083002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6225852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6513884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>
              <a:off x="6371034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6371034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6513884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6800750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>
              <a:off x="6657900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6657900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6800750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7089948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6947098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6947098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>
              <a:off x="7089948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>
              <a:off x="7376814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7233964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7233964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7376814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7666012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7523162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>
              <a:off x="7523162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7666012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7955210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7812360" y="6165304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>
              <a:off x="7812360" y="6165304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7955210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3059832" y="6170074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3059832" y="6309320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7668344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7956376" y="414908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7952184" y="4259188"/>
              <a:ext cx="13047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 flipV="1">
              <a:off x="2913484" y="4259188"/>
              <a:ext cx="146348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1560" y="4293096"/>
            <a:ext cx="3960453" cy="1988516"/>
            <a:chOff x="827571" y="4032772"/>
            <a:chExt cx="3960453" cy="1988516"/>
          </a:xfrm>
        </p:grpSpPr>
        <p:sp>
          <p:nvSpPr>
            <p:cNvPr id="225" name="矩形 224"/>
            <p:cNvSpPr/>
            <p:nvPr/>
          </p:nvSpPr>
          <p:spPr>
            <a:xfrm>
              <a:off x="827571" y="436510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04359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12371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419859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322945" y="4032772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  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     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259619" y="4127014"/>
              <a:ext cx="0" cy="3821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187611" y="530121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48402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54765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547651" y="530120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898537" y="558924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339739" y="414908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56414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62777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627771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1835683" y="443711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165786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05329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2916325" y="573325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547651" y="544522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635883" y="414908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6" idx="3"/>
            </p:cNvCxnSpPr>
            <p:nvPr/>
          </p:nvCxnSpPr>
          <p:spPr bwMode="auto">
            <a:xfrm flipV="1">
              <a:off x="3384649" y="5299622"/>
              <a:ext cx="179239" cy="50643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3860291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3923915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3923915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2954013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349442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57774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97317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3923915" y="558924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2915803" y="443711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267732" y="530120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1835684" y="443711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2915803" y="443711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132186" y="5661248"/>
              <a:ext cx="252463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1835683" y="587727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059832" y="584514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285912" y="530120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283385" y="558924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3064026" y="570479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13217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、时序信号形成电路的组成 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时序系统的实现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>
                <a:latin typeface="宋体" pitchFamily="2" charset="-122"/>
              </a:rPr>
              <a:t>定时逻辑＋定序逻辑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600" b="1" dirty="0">
                <a:latin typeface="宋体" pitchFamily="2" charset="-122"/>
              </a:rPr>
              <a:t>                                     (</a:t>
            </a:r>
            <a:r>
              <a:rPr lang="zh-CN" altLang="en-US" sz="1600" b="1" dirty="0">
                <a:latin typeface="宋体" pitchFamily="2" charset="-122"/>
              </a:rPr>
              <a:t>信号</a:t>
            </a:r>
            <a:r>
              <a:rPr lang="zh-CN" altLang="en-US" sz="1600" b="1" u="sng" dirty="0">
                <a:latin typeface="宋体" pitchFamily="2" charset="-122"/>
              </a:rPr>
              <a:t>时长</a:t>
            </a:r>
            <a:r>
              <a:rPr lang="zh-CN" altLang="en-US" sz="1600" b="1" dirty="0">
                <a:latin typeface="宋体" pitchFamily="2" charset="-122"/>
              </a:rPr>
              <a:t>控制</a:t>
            </a:r>
            <a:r>
              <a:rPr lang="en-US" altLang="zh-CN" sz="1600" b="1" dirty="0">
                <a:latin typeface="宋体" pitchFamily="2" charset="-122"/>
              </a:rPr>
              <a:t>) (</a:t>
            </a:r>
            <a:r>
              <a:rPr lang="zh-CN" altLang="en-US" sz="1600" b="1" dirty="0">
                <a:latin typeface="宋体" pitchFamily="2" charset="-122"/>
              </a:rPr>
              <a:t>信号</a:t>
            </a:r>
            <a:r>
              <a:rPr lang="zh-CN" altLang="en-US" sz="1600" b="1" u="sng" dirty="0">
                <a:latin typeface="宋体" pitchFamily="2" charset="-122"/>
              </a:rPr>
              <a:t>次序</a:t>
            </a:r>
            <a:r>
              <a:rPr lang="zh-CN" altLang="en-US" sz="1600" b="1" dirty="0">
                <a:latin typeface="宋体" pitchFamily="2" charset="-122"/>
              </a:rPr>
              <a:t>控制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79263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环形信号发生器组成：</a:t>
            </a:r>
            <a:r>
              <a:rPr lang="zh-CN" altLang="en-US" b="1" dirty="0">
                <a:latin typeface="宋体" pitchFamily="2" charset="-122"/>
              </a:rPr>
              <a:t>有移位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716016" y="4365104"/>
            <a:ext cx="4177047" cy="1656184"/>
            <a:chOff x="4931457" y="4365104"/>
            <a:chExt cx="4177047" cy="1656184"/>
          </a:xfrm>
        </p:grpSpPr>
        <p:sp>
          <p:nvSpPr>
            <p:cNvPr id="265" name="矩形 264"/>
            <p:cNvSpPr/>
            <p:nvPr/>
          </p:nvSpPr>
          <p:spPr>
            <a:xfrm>
              <a:off x="5580112" y="4365104"/>
              <a:ext cx="295460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8172400" y="4446232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822752" y="4444644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2</a:t>
              </a: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551039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443483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LDN</a:t>
              </a:r>
              <a:r>
                <a:rPr lang="en-US" altLang="zh-CN" sz="1800" b="1" dirty="0"/>
                <a:t> 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D[1..0]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CP    CLRN</a:t>
              </a: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020272" y="550811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534720" y="457795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534720" y="48675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534720" y="5155604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534720" y="544363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94016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529288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794959"/>
              <a:ext cx="5207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1692" y="4999322"/>
              <a:ext cx="5207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79085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500405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94016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54361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80278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515719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354253" y="6131865"/>
            <a:ext cx="4787043" cy="321471"/>
            <a:chOff x="827570" y="6093296"/>
            <a:chExt cx="4787043" cy="321471"/>
          </a:xfrm>
        </p:grpSpPr>
        <p:sp>
          <p:nvSpPr>
            <p:cNvPr id="291" name="线形标注 2 290"/>
            <p:cNvSpPr/>
            <p:nvPr/>
          </p:nvSpPr>
          <p:spPr bwMode="auto">
            <a:xfrm>
              <a:off x="827570" y="6093296"/>
              <a:ext cx="4787043" cy="321471"/>
            </a:xfrm>
            <a:prstGeom prst="borderCallout2">
              <a:avLst>
                <a:gd name="adj1" fmla="val 52423"/>
                <a:gd name="adj2" fmla="val -289"/>
                <a:gd name="adj3" fmla="val 52803"/>
                <a:gd name="adj4" fmla="val -6787"/>
                <a:gd name="adj5" fmla="val 13553"/>
                <a:gd name="adj6" fmla="val -24310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b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r>
                <a:rPr lang="zh-CN" altLang="en-US" sz="1800" b="1" dirty="0">
                  <a:latin typeface="+mn-ea"/>
                  <a:ea typeface="+mn-ea"/>
                </a:rPr>
                <a:t>＝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+mn-ea"/>
                  <a:ea typeface="+mn-ea"/>
                </a:rPr>
                <a:t>2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循环逻辑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r>
                <a:rPr lang="zh-CN" altLang="en-US" sz="1800" b="1" dirty="0">
                  <a:latin typeface="+mn-ea"/>
                  <a:ea typeface="+mn-ea"/>
                </a:rPr>
                <a:t>＋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+mn-ea"/>
                  <a:ea typeface="+mn-ea"/>
                </a:rPr>
                <a:t>0</a:t>
              </a:r>
              <a:r>
                <a:rPr lang="en-US" altLang="zh-CN" sz="1800" b="1" dirty="0">
                  <a:latin typeface="+mn-lt"/>
                  <a:ea typeface="+mn-ea"/>
                </a:rPr>
                <a:t>·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+mn-ea"/>
                  <a:ea typeface="+mn-ea"/>
                </a:rPr>
                <a:t>1</a:t>
              </a:r>
              <a:r>
                <a:rPr lang="en-US" altLang="zh-CN" sz="1800" b="1" dirty="0">
                  <a:latin typeface="+mn-ea"/>
                </a:rPr>
                <a:t>(</a:t>
              </a:r>
              <a:r>
                <a:rPr lang="zh-CN" altLang="en-US" sz="1800" b="1" dirty="0">
                  <a:latin typeface="+mn-ea"/>
                </a:rPr>
                <a:t>初始化逻辑</a:t>
              </a:r>
              <a:r>
                <a:rPr lang="en-US" altLang="zh-CN" sz="1800" b="1" dirty="0">
                  <a:latin typeface="+mn-ea"/>
                </a:rPr>
                <a:t>)</a:t>
              </a:r>
              <a:r>
                <a:rPr lang="zh-CN" altLang="en-US" sz="1800" b="1" dirty="0">
                  <a:latin typeface="+mn-ea"/>
                </a:rPr>
                <a:t>＝</a:t>
              </a:r>
              <a:r>
                <a:rPr lang="en-US" altLang="zh-CN" sz="1800" b="1" dirty="0">
                  <a:latin typeface="+mn-ea"/>
                </a:rPr>
                <a:t>T</a:t>
              </a:r>
              <a:r>
                <a:rPr lang="en-US" altLang="zh-CN" sz="1800" b="1" baseline="-18000" dirty="0">
                  <a:latin typeface="+mn-ea"/>
                </a:rPr>
                <a:t>0</a:t>
              </a:r>
              <a:r>
                <a:rPr lang="en-US" altLang="zh-CN" sz="1800" b="1" dirty="0"/>
                <a:t>·</a:t>
              </a:r>
              <a:r>
                <a:rPr lang="en-US" altLang="zh-CN" sz="1800" b="1" dirty="0">
                  <a:latin typeface="+mn-ea"/>
                </a:rPr>
                <a:t>T</a:t>
              </a:r>
              <a:r>
                <a:rPr lang="en-US" altLang="zh-CN" sz="1800" b="1" baseline="-20000" dirty="0">
                  <a:latin typeface="+mn-ea"/>
                </a:rPr>
                <a:t>1</a:t>
              </a:r>
              <a:endParaRPr lang="zh-CN" altLang="en-US" sz="1800" b="1" baseline="-20000" dirty="0">
                <a:latin typeface="+mn-ea"/>
                <a:ea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2801432" y="6151014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073011" y="6151015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4860018" y="6151015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5131597" y="6151016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259632" y="1484784"/>
            <a:ext cx="7411355" cy="2412097"/>
            <a:chOff x="1259632" y="1556792"/>
            <a:chExt cx="7411355" cy="2412097"/>
          </a:xfrm>
        </p:grpSpPr>
        <p:sp>
          <p:nvSpPr>
            <p:cNvPr id="126" name="矩形 125"/>
            <p:cNvSpPr/>
            <p:nvPr/>
          </p:nvSpPr>
          <p:spPr>
            <a:xfrm>
              <a:off x="6222715" y="1659497"/>
              <a:ext cx="1658464" cy="1246861"/>
            </a:xfrm>
            <a:prstGeom prst="rect">
              <a:avLst/>
            </a:prstGeom>
            <a:solidFill>
              <a:srgbClr val="CCCCFF"/>
            </a:soli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26571" y="1646303"/>
              <a:ext cx="1290676" cy="1260055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71898" y="1646367"/>
              <a:ext cx="2412268" cy="97637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932041" y="1646304"/>
              <a:ext cx="2952328" cy="126005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020272" y="2355695"/>
              <a:ext cx="792087" cy="50405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2051919" y="171837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启停控制逻辑</a:t>
              </a: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660268" y="1718310"/>
              <a:ext cx="1150938" cy="57606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环形信号发生器</a:t>
              </a: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812014" y="1898594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8104042" y="1659498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8121684" y="2294846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1259632" y="1646303"/>
              <a:ext cx="504056" cy="504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924126" y="1970726"/>
              <a:ext cx="288032" cy="3236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5076056" y="1934335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定时逻辑</a:t>
              </a: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627982" y="2186279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脉冲源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4211613" y="2114271"/>
              <a:ext cx="86444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763886" y="179038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763886" y="200640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564086" y="2186281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726008" y="1844142"/>
              <a:ext cx="216021" cy="180217"/>
            </a:xfrm>
            <a:prstGeom prst="bentConnector3">
              <a:avLst>
                <a:gd name="adj1" fmla="val 9703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668344" y="2654179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6084167" y="2114355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3564087" y="1826239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387935" y="2510399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451263" y="2114591"/>
              <a:ext cx="1649131" cy="323482"/>
            </a:xfrm>
            <a:prstGeom prst="bentConnector3">
              <a:avLst>
                <a:gd name="adj1" fmla="val -44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597927" y="262274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7152601" y="2438391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811207" y="1826239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812360" y="2186279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427984" y="186232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CLK</a:t>
              </a:r>
              <a:endParaRPr lang="zh-CN" altLang="en-US" sz="1800" b="1" baseline="-20000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6294126" y="1862327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CP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355976" y="1556792"/>
              <a:ext cx="642603" cy="256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ClrN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5220072" y="2294377"/>
              <a:ext cx="0" cy="7200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940152" y="2294375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876256" y="2294375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499992" y="2980848"/>
              <a:ext cx="1008111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定时方式</a:t>
              </a: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580112" y="2978367"/>
              <a:ext cx="1008111" cy="290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操作状态</a:t>
              </a: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660232" y="2980848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变长参数</a:t>
              </a: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907902" y="2690335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主时钟脉冲形成部件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217247" y="1646303"/>
              <a:ext cx="5468" cy="12600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77"/>
            <p:cNvSpPr txBox="1">
              <a:spLocks noChangeArrowheads="1"/>
            </p:cNvSpPr>
            <p:nvPr/>
          </p:nvSpPr>
          <p:spPr bwMode="auto">
            <a:xfrm>
              <a:off x="1729997" y="3284984"/>
              <a:ext cx="6875033" cy="68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</a:t>
              </a:r>
              <a:r>
                <a:rPr lang="en-US" altLang="zh-CN" sz="1800" b="1" dirty="0">
                  <a:latin typeface="宋体" pitchFamily="2" charset="-122"/>
                </a:rPr>
                <a:t>—</a:t>
              </a:r>
              <a:r>
                <a:rPr lang="zh-CN" altLang="en-US" sz="1800" b="1" u="sng" dirty="0">
                  <a:latin typeface="宋体" pitchFamily="2" charset="-122"/>
                </a:rPr>
                <a:t>节拍脉冲</a:t>
              </a:r>
              <a:r>
                <a:rPr lang="en-US" altLang="zh-CN" sz="1800" b="1" u="sng" dirty="0">
                  <a:latin typeface="宋体" pitchFamily="2" charset="-122"/>
                </a:rPr>
                <a:t>CP</a:t>
              </a:r>
              <a:r>
                <a:rPr lang="zh-CN" altLang="en-US" sz="1800" b="1" dirty="0">
                  <a:latin typeface="宋体" pitchFamily="2" charset="-122"/>
                </a:rPr>
                <a:t>为定时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定序接口，</a:t>
              </a:r>
              <a:r>
                <a:rPr lang="en-US" altLang="zh-CN" sz="1800" b="1" dirty="0">
                  <a:latin typeface="+mn-ea"/>
                </a:rPr>
                <a:t>1</a:t>
              </a:r>
              <a:r>
                <a:rPr lang="zh-CN" altLang="en-US" sz="1800" b="1" dirty="0">
                  <a:latin typeface="+mn-ea"/>
                </a:rPr>
                <a:t>个</a:t>
              </a:r>
              <a:r>
                <a:rPr lang="en-US" altLang="zh-CN" sz="1800" b="1" dirty="0">
                  <a:latin typeface="+mn-ea"/>
                </a:rPr>
                <a:t>CP</a:t>
              </a:r>
              <a:r>
                <a:rPr lang="zh-CN" altLang="en-US" sz="1800" b="1" dirty="0">
                  <a:latin typeface="+mn-ea"/>
                </a:rPr>
                <a:t>～</a:t>
              </a:r>
              <a:r>
                <a:rPr lang="en-US" altLang="zh-CN" sz="1800" b="1" dirty="0">
                  <a:latin typeface="+mn-ea"/>
                </a:rPr>
                <a:t>1</a:t>
              </a:r>
              <a:r>
                <a:rPr lang="zh-CN" altLang="en-US" sz="1800" b="1" dirty="0">
                  <a:latin typeface="+mn-ea"/>
                </a:rPr>
                <a:t>个</a:t>
              </a:r>
              <a:r>
                <a:rPr lang="en-US" altLang="zh-CN" sz="1800" b="1" dirty="0" err="1">
                  <a:latin typeface="+mn-ea"/>
                </a:rPr>
                <a:t>uOP</a:t>
              </a:r>
              <a:r>
                <a:rPr lang="en-US" altLang="zh-CN" sz="1800" b="1" dirty="0">
                  <a:latin typeface="+mn-ea"/>
                </a:rPr>
                <a:t>(</a:t>
              </a:r>
              <a:r>
                <a:rPr lang="zh-CN" altLang="en-US" sz="1800" b="1" dirty="0">
                  <a:latin typeface="+mn-ea"/>
                </a:rPr>
                <a:t>＝</a:t>
              </a:r>
              <a:r>
                <a:rPr lang="en-US" altLang="zh-CN" sz="1800" b="1" dirty="0">
                  <a:latin typeface="+mn-ea"/>
                </a:rPr>
                <a:t>1</a:t>
              </a:r>
              <a:r>
                <a:rPr lang="zh-CN" altLang="en-US" sz="1800" b="1" dirty="0">
                  <a:latin typeface="+mn-ea"/>
                </a:rPr>
                <a:t>～</a:t>
              </a:r>
              <a:r>
                <a:rPr lang="en-US" altLang="zh-CN" sz="1800" b="1" dirty="0">
                  <a:latin typeface="+mn-ea"/>
                </a:rPr>
                <a:t>p</a:t>
              </a:r>
              <a:r>
                <a:rPr lang="zh-CN" altLang="en-US" sz="1800" b="1" dirty="0">
                  <a:latin typeface="+mn-ea"/>
                </a:rPr>
                <a:t>个</a:t>
              </a:r>
              <a:r>
                <a:rPr lang="en-US" altLang="zh-CN" sz="1800" b="1" dirty="0">
                  <a:latin typeface="+mn-ea"/>
                </a:rPr>
                <a:t>CLK)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zh-CN" altLang="en-US" sz="1800" b="1" u="sng" dirty="0">
                  <a:latin typeface="宋体" pitchFamily="2" charset="-122"/>
                </a:rPr>
                <a:t>复位信号</a:t>
              </a:r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r>
                <a:rPr lang="zh-CN" altLang="en-US" sz="1800" b="1" dirty="0">
                  <a:latin typeface="宋体" pitchFamily="2" charset="-122"/>
                </a:rPr>
                <a:t>只连接顶层电路</a:t>
              </a:r>
            </a:p>
          </p:txBody>
        </p:sp>
      </p:grpSp>
      <p:sp>
        <p:nvSpPr>
          <p:cNvPr id="133" name="线形标注 2 132"/>
          <p:cNvSpPr/>
          <p:nvPr/>
        </p:nvSpPr>
        <p:spPr bwMode="auto">
          <a:xfrm>
            <a:off x="7379170" y="828664"/>
            <a:ext cx="1585318" cy="584112"/>
          </a:xfrm>
          <a:prstGeom prst="borderCallout2">
            <a:avLst>
              <a:gd name="adj1" fmla="val 101717"/>
              <a:gd name="adj2" fmla="val 89526"/>
              <a:gd name="adj3" fmla="val 367388"/>
              <a:gd name="adj4" fmla="val 88218"/>
              <a:gd name="adj5" fmla="val 336210"/>
              <a:gd name="adj6" fmla="val 2215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信号＞</a:t>
            </a:r>
            <a:r>
              <a:rPr lang="en-US" altLang="zh-CN" sz="1600" b="1" dirty="0">
                <a:latin typeface="宋体" pitchFamily="2" charset="-122"/>
              </a:rPr>
              <a:t>2</a:t>
            </a:r>
            <a:r>
              <a:rPr lang="zh-CN" altLang="en-US" sz="1600" b="1" dirty="0">
                <a:latin typeface="宋体" pitchFamily="2" charset="-122"/>
              </a:rPr>
              <a:t>个时为环形信号发生器</a:t>
            </a:r>
          </a:p>
        </p:txBody>
      </p:sp>
      <p:sp>
        <p:nvSpPr>
          <p:cNvPr id="13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3" grpId="0" animBg="1"/>
      <p:bldP spid="13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332656"/>
            <a:ext cx="8785225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的定时方式         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时序系统中定时逻辑的实现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指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序列中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+mn-ea"/>
              </a:rPr>
              <a:t>OP</a:t>
            </a:r>
            <a:r>
              <a:rPr lang="zh-CN" altLang="en-US" b="1" u="sng" dirty="0">
                <a:latin typeface="+mn-ea"/>
              </a:rPr>
              <a:t>时长</a:t>
            </a:r>
            <a:r>
              <a:rPr lang="zh-CN" altLang="en-US" b="1" dirty="0">
                <a:latin typeface="+mn-ea"/>
              </a:rPr>
              <a:t>的控制方法，即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>
                <a:latin typeface="+mn-ea"/>
              </a:rPr>
              <a:t>的控制方式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                 └</a:t>
            </a:r>
            <a:r>
              <a:rPr lang="zh-CN" altLang="en-US" sz="1800" b="1" dirty="0">
                <a:latin typeface="宋体" pitchFamily="2" charset="-122"/>
              </a:rPr>
              <a:t>＝对应的节拍周期        ↑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                        </a:t>
            </a:r>
            <a:r>
              <a:rPr lang="zh-CN" altLang="en-US" sz="1800" dirty="0">
                <a:latin typeface="+mn-ea"/>
              </a:rPr>
              <a:t>└→</a:t>
            </a:r>
            <a:r>
              <a:rPr lang="zh-CN" altLang="en-US" sz="1800" b="1" dirty="0">
                <a:latin typeface="+mn-ea"/>
              </a:rPr>
              <a:t>节拍基于</a:t>
            </a:r>
            <a:r>
              <a:rPr lang="en-US" altLang="zh-CN" sz="1800" b="1" dirty="0">
                <a:latin typeface="+mn-ea"/>
              </a:rPr>
              <a:t>CP</a:t>
            </a:r>
            <a:r>
              <a:rPr lang="zh-CN" altLang="en-US" sz="1800" b="1" dirty="0">
                <a:latin typeface="+mn-ea"/>
              </a:rPr>
              <a:t>定时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556792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spc="-50" dirty="0" err="1"/>
              <a:t>μ</a:t>
            </a:r>
            <a:r>
              <a:rPr lang="en-US" altLang="zh-CN" b="1" spc="-50" dirty="0" err="1">
                <a:latin typeface="宋体" pitchFamily="2" charset="-122"/>
              </a:rPr>
              <a:t>OP</a:t>
            </a:r>
            <a:r>
              <a:rPr lang="zh-CN" altLang="en-US" b="1" spc="-50" dirty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基准时钟信号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b="1" spc="-50" dirty="0">
                <a:latin typeface="宋体" pitchFamily="2" charset="-122"/>
              </a:rPr>
              <a:t>控制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的发出</a:t>
            </a:r>
            <a:r>
              <a:rPr lang="zh-CN" altLang="en-US" sz="2200" b="1" u="sng" dirty="0">
                <a:latin typeface="宋体" pitchFamily="2" charset="-122"/>
              </a:rPr>
              <a:t>与时钟信号同步</a:t>
            </a:r>
            <a:r>
              <a:rPr lang="zh-CN" altLang="en-US" sz="2200" b="1" dirty="0">
                <a:latin typeface="宋体" pitchFamily="2" charset="-122"/>
              </a:rPr>
              <a:t>，节拍周期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07703" y="4642108"/>
            <a:ext cx="7344233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与时钟信号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CLK  </a:t>
            </a:r>
            <a:r>
              <a:rPr lang="zh-CN" altLang="en-US" sz="1600" b="1" dirty="0">
                <a:latin typeface="宋体" pitchFamily="2" charset="-122"/>
              </a:rPr>
              <a:t>←关注上升沿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控制简单、时间浪费大，适合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定时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(CLK</a:t>
            </a:r>
            <a:r>
              <a:rPr lang="zh-CN" altLang="en-US" sz="1800" b="1" dirty="0">
                <a:latin typeface="+mn-ea"/>
              </a:rPr>
              <a:t>＝</a:t>
            </a:r>
            <a:r>
              <a:rPr lang="en-US" altLang="zh-CN" sz="1800" b="1" dirty="0">
                <a:latin typeface="+mn-ea"/>
              </a:rPr>
              <a:t>max{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+mn-ea"/>
              </a:rPr>
              <a:t>OP</a:t>
            </a:r>
            <a:r>
              <a:rPr lang="en-US" altLang="zh-CN" sz="1800" b="1" baseline="-18000" dirty="0" err="1">
                <a:latin typeface="+mn-ea"/>
              </a:rPr>
              <a:t>i</a:t>
            </a:r>
            <a:r>
              <a:rPr lang="en-US" altLang="zh-CN" sz="1800" b="1" dirty="0">
                <a:latin typeface="+mn-ea"/>
              </a:rPr>
              <a:t>})      (</a:t>
            </a:r>
            <a:r>
              <a:rPr lang="zh-CN" altLang="en-US" sz="1800" b="1" dirty="0">
                <a:latin typeface="+mn-ea"/>
              </a:rPr>
              <a:t>时延相近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985924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OPCmd3</a:t>
              </a: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131"/>
          <p:cNvSpPr txBox="1">
            <a:spLocks noChangeArrowheads="1"/>
          </p:cNvSpPr>
          <p:nvPr/>
        </p:nvSpPr>
        <p:spPr bwMode="auto">
          <a:xfrm>
            <a:off x="1077516" y="5949280"/>
            <a:ext cx="6158780" cy="40011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提醒：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先</a:t>
            </a:r>
            <a:r>
              <a:rPr lang="zh-CN" altLang="en-US" sz="2000" b="1" dirty="0">
                <a:latin typeface="+mn-ea"/>
                <a:ea typeface="+mn-ea"/>
              </a:rPr>
              <a:t>理解为</a:t>
            </a:r>
            <a:r>
              <a:rPr lang="en-US" altLang="zh-CN" sz="2000" b="1" dirty="0">
                <a:latin typeface="+mn-ea"/>
                <a:ea typeface="+mn-ea"/>
              </a:rPr>
              <a:t>CP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CLK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再</a:t>
            </a:r>
            <a:r>
              <a:rPr lang="zh-CN" altLang="en-US" sz="2000" b="1" dirty="0">
                <a:latin typeface="宋体" pitchFamily="2" charset="-122"/>
              </a:rPr>
              <a:t>扩展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有困难时不扩展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spc="-3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404664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又称应答方式或握手方式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的时序只受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应答信号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后，</a:t>
            </a:r>
            <a:r>
              <a:rPr lang="zh-CN" altLang="en-US" sz="2200" b="1" u="sng" dirty="0">
                <a:latin typeface="宋体" pitchFamily="2" charset="-122"/>
              </a:rPr>
              <a:t>收到应答信号</a:t>
            </a:r>
            <a:r>
              <a:rPr lang="zh-CN" altLang="en-US" sz="2200" b="1" dirty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完成，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               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发出命令</a:t>
            </a:r>
            <a:endParaRPr lang="en-US" altLang="zh-CN" b="1" baseline="-160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7664" y="2348880"/>
            <a:ext cx="5544616" cy="1872208"/>
            <a:chOff x="-108520" y="3573016"/>
            <a:chExt cx="5544616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-108520" y="3579366"/>
              <a:ext cx="187220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>
                  <a:latin typeface="+mn-lt"/>
                </a:rPr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296578"/>
            <a:ext cx="705678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CP</a:t>
            </a:r>
            <a:r>
              <a:rPr lang="zh-CN" altLang="en-US" b="1" dirty="0">
                <a:latin typeface="宋体" pitchFamily="2" charset="-122"/>
              </a:rPr>
              <a:t>与应答信号同步，即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ACK</a:t>
            </a:r>
            <a:r>
              <a:rPr lang="en-US" altLang="zh-CN" b="1" i="1" baseline="-16000" dirty="0" err="1"/>
              <a:t>i</a:t>
            </a: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sz="1600" b="1" dirty="0">
                <a:latin typeface="宋体" pitchFamily="2" charset="-122"/>
              </a:rPr>
              <a:t>←关注上升沿</a:t>
            </a:r>
            <a:endParaRPr lang="zh-CN" altLang="en-US" b="1" dirty="0"/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时间浪费小、控制复杂，适合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定时</a:t>
            </a:r>
            <a:endParaRPr lang="en-US" altLang="zh-CN" b="1" dirty="0">
              <a:latin typeface="+mn-ea"/>
            </a:endParaRPr>
          </a:p>
          <a:p>
            <a:pPr algn="l"/>
            <a:r>
              <a:rPr lang="en-US" altLang="zh-CN" sz="1800" b="1" dirty="0">
                <a:latin typeface="+mn-ea"/>
              </a:rPr>
              <a:t>                                (</a:t>
            </a:r>
            <a:r>
              <a:rPr lang="zh-CN" altLang="en-US" sz="1800" b="1" dirty="0">
                <a:latin typeface="+mn-ea"/>
              </a:rPr>
              <a:t>时延相差较大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7" y="332656"/>
            <a:ext cx="6552853" cy="401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专用寄存器：     </a:t>
            </a:r>
            <a:r>
              <a:rPr lang="zh-CN" altLang="en-US" sz="2000" b="1" dirty="0">
                <a:latin typeface="宋体" pitchFamily="2" charset="-122"/>
              </a:rPr>
              <a:t>─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控制所用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程序不可见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PC—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IR—</a:t>
            </a:r>
          </a:p>
          <a:p>
            <a:pPr marL="2598738" indent="-2598738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  <a:spcBef>
                <a:spcPts val="15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MAR—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MDR—</a:t>
            </a: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619671" y="838349"/>
            <a:ext cx="7344941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存放指令地址，用作循环变量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未用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IR:</a:t>
              </a: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PC:</a:t>
              </a: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63688" y="3284984"/>
            <a:ext cx="7200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外部访问的部件地址</a:t>
            </a:r>
            <a:r>
              <a:rPr lang="en-US" altLang="zh-CN" sz="1800" b="1" dirty="0">
                <a:latin typeface="宋体" pitchFamily="2" charset="-122"/>
              </a:rPr>
              <a:t>(MEM</a:t>
            </a:r>
            <a:r>
              <a:rPr lang="zh-CN" altLang="en-US" sz="1800" b="1" dirty="0">
                <a:latin typeface="宋体" pitchFamily="2" charset="-122"/>
              </a:rPr>
              <a:t>地址或外设地址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已读出或欲写入的数据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、段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设置原因：</a:t>
            </a:r>
            <a:r>
              <a:rPr lang="zh-CN" altLang="en-US" b="1" dirty="0">
                <a:latin typeface="宋体" pitchFamily="2" charset="-122"/>
              </a:rPr>
              <a:t>外部操作与内部操作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可并行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3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6804248" y="1452416"/>
            <a:ext cx="1801874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134630"/>
              <a:gd name="adj6" fmla="val -323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改变时间可任意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4707176"/>
            <a:ext cx="7704856" cy="288034"/>
            <a:chOff x="971600" y="4707176"/>
            <a:chExt cx="7704856" cy="288034"/>
          </a:xfrm>
        </p:grpSpPr>
        <p:sp>
          <p:nvSpPr>
            <p:cNvPr id="47" name="Text Box 682"/>
            <p:cNvSpPr txBox="1">
              <a:spLocks noChangeArrowheads="1"/>
            </p:cNvSpPr>
            <p:nvPr/>
          </p:nvSpPr>
          <p:spPr bwMode="auto">
            <a:xfrm>
              <a:off x="2123728" y="4707176"/>
              <a:ext cx="45365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CBus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Read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M[(MAR)]</a:t>
              </a:r>
            </a:p>
          </p:txBody>
        </p:sp>
        <p:sp>
          <p:nvSpPr>
            <p:cNvPr id="48" name="Text Box 682"/>
            <p:cNvSpPr txBox="1">
              <a:spLocks noChangeArrowheads="1"/>
            </p:cNvSpPr>
            <p:nvPr/>
          </p:nvSpPr>
          <p:spPr bwMode="auto">
            <a:xfrm>
              <a:off x="6660232" y="4707176"/>
              <a:ext cx="2016224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(PC)+4…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682"/>
            <p:cNvSpPr txBox="1">
              <a:spLocks noChangeArrowheads="1"/>
            </p:cNvSpPr>
            <p:nvPr/>
          </p:nvSpPr>
          <p:spPr bwMode="auto">
            <a:xfrm>
              <a:off x="971600" y="4732576"/>
              <a:ext cx="1152128" cy="26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pPr algn="l">
                <a:lnSpc>
                  <a:spcPct val="90000"/>
                </a:lnSpc>
              </a:pPr>
              <a:r>
                <a:rPr kumimoji="0" lang="zh-CN" altLang="en-US" sz="1800" b="1" dirty="0">
                  <a:latin typeface="宋体" pitchFamily="2" charset="-122"/>
                </a:rPr>
                <a:t>不设置时：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线形标注 2 50"/>
          <p:cNvSpPr/>
          <p:nvPr/>
        </p:nvSpPr>
        <p:spPr bwMode="auto">
          <a:xfrm>
            <a:off x="7956376" y="5634297"/>
            <a:ext cx="864096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-200716"/>
              <a:gd name="adj6" fmla="val -13461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需等待</a:t>
            </a:r>
          </a:p>
        </p:txBody>
      </p:sp>
      <p:sp>
        <p:nvSpPr>
          <p:cNvPr id="52" name="线形标注 2 51"/>
          <p:cNvSpPr/>
          <p:nvPr/>
        </p:nvSpPr>
        <p:spPr bwMode="auto">
          <a:xfrm>
            <a:off x="5868144" y="5643280"/>
            <a:ext cx="864096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8460"/>
              <a:gd name="adj6" fmla="val -6053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可并行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7624" y="5185832"/>
            <a:ext cx="7776864" cy="601465"/>
            <a:chOff x="1187624" y="5185832"/>
            <a:chExt cx="7776864" cy="601465"/>
          </a:xfrm>
        </p:grpSpPr>
        <p:sp>
          <p:nvSpPr>
            <p:cNvPr id="44" name="Text Box 682"/>
            <p:cNvSpPr txBox="1">
              <a:spLocks noChangeArrowheads="1"/>
            </p:cNvSpPr>
            <p:nvPr/>
          </p:nvSpPr>
          <p:spPr bwMode="auto">
            <a:xfrm>
              <a:off x="2104348" y="5185832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682"/>
            <p:cNvSpPr txBox="1">
              <a:spLocks noChangeArrowheads="1"/>
            </p:cNvSpPr>
            <p:nvPr/>
          </p:nvSpPr>
          <p:spPr bwMode="auto">
            <a:xfrm>
              <a:off x="3275856" y="5185833"/>
              <a:ext cx="45365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MAR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CBus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Read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MDR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M[(MAR)]</a:t>
              </a:r>
            </a:p>
          </p:txBody>
        </p:sp>
        <p:sp>
          <p:nvSpPr>
            <p:cNvPr id="46" name="Text Box 682"/>
            <p:cNvSpPr txBox="1">
              <a:spLocks noChangeArrowheads="1"/>
            </p:cNvSpPr>
            <p:nvPr/>
          </p:nvSpPr>
          <p:spPr bwMode="auto">
            <a:xfrm>
              <a:off x="7812360" y="5185832"/>
              <a:ext cx="115212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9" name="Text Box 682"/>
            <p:cNvSpPr txBox="1">
              <a:spLocks noChangeArrowheads="1"/>
            </p:cNvSpPr>
            <p:nvPr/>
          </p:nvSpPr>
          <p:spPr bwMode="auto">
            <a:xfrm>
              <a:off x="3275856" y="5499264"/>
              <a:ext cx="1763663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(PC)+4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…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187624" y="5216374"/>
              <a:ext cx="971444" cy="300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pPr algn="l">
                <a:lnSpc>
                  <a:spcPct val="90000"/>
                </a:lnSpc>
              </a:pPr>
              <a:r>
                <a:rPr kumimoji="0" lang="zh-CN" altLang="en-US" sz="1800" b="1" dirty="0">
                  <a:latin typeface="宋体" pitchFamily="2" charset="-122"/>
                </a:rPr>
                <a:t>设置时：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8" grpId="0" animBg="1"/>
      <p:bldP spid="473126" grpId="0" animBg="1"/>
      <p:bldP spid="36" grpId="0"/>
      <p:bldP spid="43" grpId="0" animBg="1"/>
      <p:bldP spid="51" grpId="0" animBg="1"/>
      <p:bldP spid="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19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921485" y="3789040"/>
            <a:ext cx="2953494" cy="2081882"/>
            <a:chOff x="6083002" y="3789040"/>
            <a:chExt cx="2953494" cy="2081882"/>
          </a:xfrm>
        </p:grpSpPr>
        <p:sp>
          <p:nvSpPr>
            <p:cNvPr id="125" name="Text Box 109"/>
            <p:cNvSpPr txBox="1">
              <a:spLocks noChangeArrowheads="1"/>
            </p:cNvSpPr>
            <p:nvPr/>
          </p:nvSpPr>
          <p:spPr bwMode="auto">
            <a:xfrm>
              <a:off x="7170576" y="4149080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>
                  <a:latin typeface="宋体" pitchFamily="2" charset="-122"/>
                </a:rPr>
                <a:t>异步方式</a:t>
              </a:r>
            </a:p>
          </p:txBody>
        </p:sp>
        <p:cxnSp>
          <p:nvCxnSpPr>
            <p:cNvPr id="126" name="直接连接符 125"/>
            <p:cNvCxnSpPr/>
            <p:nvPr/>
          </p:nvCxnSpPr>
          <p:spPr>
            <a:xfrm flipH="1">
              <a:off x="6730144" y="4077072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108"/>
            <p:cNvSpPr txBox="1">
              <a:spLocks noChangeArrowheads="1"/>
            </p:cNvSpPr>
            <p:nvPr/>
          </p:nvSpPr>
          <p:spPr bwMode="auto">
            <a:xfrm>
              <a:off x="6083002" y="3789040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6624228" y="4077072"/>
              <a:ext cx="1059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6946168" y="386581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6730144" y="386104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730144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694616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378216" y="386581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162192" y="386104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7162192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37821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10264" y="386581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594240" y="386104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7594240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81026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8242312" y="386581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026288" y="386104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8026288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824231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8458336" y="386104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8458336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624228" y="5229200"/>
              <a:ext cx="1101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6624228" y="5517232"/>
              <a:ext cx="5421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6730144" y="559401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622132" y="5589240"/>
              <a:ext cx="1080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164288" y="501794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734336" y="501317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732240" y="501317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7164288" y="530120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624228" y="4365104"/>
              <a:ext cx="54634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7164288" y="4149080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624228" y="4437112"/>
              <a:ext cx="61206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236296" y="443711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6624228" y="4941168"/>
              <a:ext cx="1080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6948264" y="472991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6732240" y="4725144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6732240" y="472514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694826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7236296" y="472991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7164288" y="4725144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7164288" y="472514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8676456" y="386581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867645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892480" y="386104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8892480" y="386104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170576" y="4149080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7242584" y="4653136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7242584" y="4941168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162192" y="5229200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7170576" y="5301208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738528" y="5805264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线形标注 2 176"/>
          <p:cNvSpPr/>
          <p:nvPr/>
        </p:nvSpPr>
        <p:spPr bwMode="auto">
          <a:xfrm>
            <a:off x="6577669" y="3501040"/>
            <a:ext cx="1378707" cy="288000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215080"/>
              <a:gd name="adj6" fmla="val -4106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如</a:t>
            </a:r>
            <a:r>
              <a:rPr lang="en-US" altLang="zh-CN" sz="1600" b="1" dirty="0">
                <a:latin typeface="宋体" pitchFamily="2" charset="-122"/>
              </a:rPr>
              <a:t>Read</a:t>
            </a:r>
            <a:r>
              <a:rPr lang="zh-CN" altLang="en-US" sz="1600" b="1" dirty="0">
                <a:latin typeface="宋体" pitchFamily="2" charset="-122"/>
              </a:rPr>
              <a:t>有效时</a:t>
            </a:r>
          </a:p>
        </p:txBody>
      </p:sp>
      <p:sp>
        <p:nvSpPr>
          <p:cNvPr id="178" name="Text Box 77"/>
          <p:cNvSpPr txBox="1">
            <a:spLocks noChangeArrowheads="1"/>
          </p:cNvSpPr>
          <p:nvPr/>
        </p:nvSpPr>
        <p:spPr bwMode="auto">
          <a:xfrm>
            <a:off x="131106" y="5445224"/>
            <a:ext cx="27127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应用：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79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*联合控制方式：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又称半同步方式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的时序受</a:t>
            </a:r>
            <a:r>
              <a:rPr lang="zh-CN" altLang="en-US" b="1" u="sng" dirty="0">
                <a:latin typeface="宋体" pitchFamily="2" charset="-122"/>
              </a:rPr>
              <a:t>基准时钟信号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>
                <a:latin typeface="宋体" pitchFamily="2" charset="-122"/>
              </a:rPr>
              <a:t>为同步控制方式，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>
                <a:latin typeface="宋体" pitchFamily="2" charset="-122"/>
              </a:rPr>
              <a:t>异步控制方式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              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/>
              <a:t>k</a:t>
            </a:r>
            <a:r>
              <a:rPr lang="en-US" altLang="zh-CN" b="1" i="1" dirty="0" err="1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baseline="-18000" dirty="0" err="1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，整数</a:t>
            </a:r>
            <a:r>
              <a:rPr lang="en-US" altLang="zh-CN" b="1" i="1" dirty="0"/>
              <a:t> 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或＞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异步时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99593" y="3861048"/>
            <a:ext cx="3528391" cy="1514650"/>
            <a:chOff x="899593" y="4365103"/>
            <a:chExt cx="3528391" cy="1514650"/>
          </a:xfrm>
        </p:grpSpPr>
        <p:sp>
          <p:nvSpPr>
            <p:cNvPr id="181" name="矩形 180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83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184" name="直接箭头连接符 183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7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88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91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92" name="椭圆 191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97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3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97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8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299" name="Text Box 32"/>
          <p:cNvSpPr txBox="1">
            <a:spLocks noChangeArrowheads="1"/>
          </p:cNvSpPr>
          <p:nvPr/>
        </p:nvSpPr>
        <p:spPr bwMode="auto">
          <a:xfrm>
            <a:off x="2483768" y="2060848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实现转换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指明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种信号同步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300" name="Text Box 77"/>
          <p:cNvSpPr txBox="1">
            <a:spLocks noChangeArrowheads="1"/>
          </p:cNvSpPr>
          <p:nvPr/>
        </p:nvSpPr>
        <p:spPr bwMode="auto">
          <a:xfrm>
            <a:off x="1835696" y="5445224"/>
            <a:ext cx="70567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指明当前方式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时间浪费小、控制简单，适合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的所有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定时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01" name="线形标注 2 300"/>
          <p:cNvSpPr/>
          <p:nvPr/>
        </p:nvSpPr>
        <p:spPr bwMode="auto">
          <a:xfrm>
            <a:off x="6732240" y="3429000"/>
            <a:ext cx="2301627" cy="288000"/>
          </a:xfrm>
          <a:prstGeom prst="borderCallout2">
            <a:avLst>
              <a:gd name="adj1" fmla="val 50268"/>
              <a:gd name="adj2" fmla="val -181"/>
              <a:gd name="adj3" fmla="val 50061"/>
              <a:gd name="adj4" fmla="val -5240"/>
              <a:gd name="adj5" fmla="val -51381"/>
              <a:gd name="adj6" fmla="val -1417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600" b="1" dirty="0" err="1">
                <a:latin typeface="宋体" pitchFamily="2" charset="-122"/>
              </a:rPr>
              <a:t>mfc</a:t>
            </a:r>
            <a:r>
              <a:rPr lang="en-US" altLang="zh-CN" sz="1600" b="1" dirty="0">
                <a:latin typeface="宋体" pitchFamily="2" charset="-122"/>
              </a:rPr>
              <a:t>=0</a:t>
            </a:r>
            <a:r>
              <a:rPr lang="zh-CN" altLang="en-US" sz="1600" b="1" dirty="0">
                <a:latin typeface="宋体" pitchFamily="2" charset="-122"/>
              </a:rPr>
              <a:t>时</a:t>
            </a:r>
            <a:r>
              <a:rPr lang="en-US" altLang="zh-CN" sz="1600" b="1" dirty="0">
                <a:latin typeface="宋体" pitchFamily="2" charset="-122"/>
              </a:rPr>
              <a:t>CP</a:t>
            </a:r>
            <a:r>
              <a:rPr lang="zh-CN" altLang="en-US" sz="1600" b="1" dirty="0">
                <a:latin typeface="宋体" pitchFamily="2" charset="-122"/>
              </a:rPr>
              <a:t>被封锁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等待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6504325" y="4149080"/>
            <a:ext cx="896314" cy="1656184"/>
            <a:chOff x="6297690" y="4229033"/>
            <a:chExt cx="896314" cy="1656184"/>
          </a:xfrm>
        </p:grpSpPr>
        <p:cxnSp>
          <p:nvCxnSpPr>
            <p:cNvPr id="303" name="直接连接符 302"/>
            <p:cNvCxnSpPr/>
            <p:nvPr/>
          </p:nvCxnSpPr>
          <p:spPr>
            <a:xfrm>
              <a:off x="6300192" y="5885217"/>
              <a:ext cx="7200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6300192" y="5309153"/>
              <a:ext cx="7200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6297690" y="5376391"/>
              <a:ext cx="7116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6300192" y="4229033"/>
              <a:ext cx="72008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6941976" y="4521835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6300192" y="4733089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6300192" y="5021121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7085992" y="4805097"/>
              <a:ext cx="1080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7085992" y="4805097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6948264" y="4517065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组合 312"/>
          <p:cNvGrpSpPr/>
          <p:nvPr/>
        </p:nvGrpSpPr>
        <p:grpSpPr>
          <a:xfrm>
            <a:off x="7154899" y="4077072"/>
            <a:ext cx="729605" cy="1793850"/>
            <a:chOff x="4781736" y="2492896"/>
            <a:chExt cx="729605" cy="1793850"/>
          </a:xfrm>
        </p:grpSpPr>
        <p:cxnSp>
          <p:nvCxnSpPr>
            <p:cNvPr id="314" name="直接连接符 313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781736" y="4221088"/>
              <a:ext cx="1482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791261" y="3645024"/>
              <a:ext cx="562347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4791261" y="3710682"/>
              <a:ext cx="134491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4791261" y="2564904"/>
              <a:ext cx="13239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4791261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矩形 334"/>
          <p:cNvSpPr/>
          <p:nvPr/>
        </p:nvSpPr>
        <p:spPr>
          <a:xfrm>
            <a:off x="1547664" y="2564904"/>
            <a:ext cx="7469258" cy="86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spc="-50" dirty="0">
                <a:latin typeface="宋体" pitchFamily="2" charset="-122"/>
              </a:rPr>
              <a:t>      若</a:t>
            </a:r>
            <a:r>
              <a:rPr lang="en-US" altLang="zh-CN" sz="2200" b="1" spc="-50" dirty="0">
                <a:latin typeface="宋体" pitchFamily="2" charset="-122"/>
              </a:rPr>
              <a:t>MEM</a:t>
            </a:r>
            <a:r>
              <a:rPr lang="zh-CN" altLang="en-US" sz="2200" b="1" spc="-50" dirty="0">
                <a:latin typeface="宋体" pitchFamily="2" charset="-122"/>
              </a:rPr>
              <a:t>联络信号为</a:t>
            </a:r>
            <a:r>
              <a:rPr lang="en-US" altLang="zh-CN" sz="2200" b="1" spc="-50" dirty="0" err="1">
                <a:latin typeface="宋体" pitchFamily="2" charset="-122"/>
              </a:rPr>
              <a:t>mfc</a:t>
            </a:r>
            <a:r>
              <a:rPr lang="zh-CN" altLang="en-US" sz="2200" b="1" spc="-50" dirty="0">
                <a:latin typeface="宋体" pitchFamily="2" charset="-122"/>
              </a:rPr>
              <a:t>，转换用</a:t>
            </a:r>
            <a:r>
              <a:rPr lang="en-US" altLang="zh-CN" sz="2200" b="1" spc="-50" dirty="0">
                <a:latin typeface="宋体" pitchFamily="2" charset="-122"/>
              </a:rPr>
              <a:t>WMFC</a:t>
            </a:r>
            <a:r>
              <a:rPr lang="zh-CN" altLang="en-US" sz="2200" b="1" spc="-50" dirty="0">
                <a:latin typeface="宋体" pitchFamily="2" charset="-122"/>
              </a:rPr>
              <a:t>控制</a:t>
            </a:r>
            <a:r>
              <a:rPr lang="en-US" altLang="zh-CN" sz="1800" b="1" spc="-50" dirty="0">
                <a:latin typeface="宋体" pitchFamily="2" charset="-122"/>
              </a:rPr>
              <a:t>(0</a:t>
            </a:r>
            <a:r>
              <a:rPr lang="zh-CN" altLang="en-US" sz="1800" b="1" spc="-50" dirty="0">
                <a:latin typeface="宋体" pitchFamily="2" charset="-122"/>
              </a:rPr>
              <a:t>时为同步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endParaRPr lang="en-US" altLang="zh-CN" sz="2200" b="1" spc="-50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  则 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        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336" name="Text Box 77"/>
          <p:cNvSpPr txBox="1">
            <a:spLocks noChangeArrowheads="1"/>
          </p:cNvSpPr>
          <p:nvPr/>
        </p:nvSpPr>
        <p:spPr bwMode="auto">
          <a:xfrm>
            <a:off x="1847069" y="2918032"/>
            <a:ext cx="6829387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 CLK                </a:t>
            </a:r>
            <a:r>
              <a:rPr lang="en-US" altLang="zh-CN" sz="2200" b="1" dirty="0" err="1">
                <a:latin typeface="宋体" pitchFamily="2" charset="-122"/>
              </a:rPr>
              <a:t>mfc</a:t>
            </a:r>
            <a:r>
              <a:rPr lang="en-US" altLang="zh-CN" sz="2200" b="1" dirty="0">
                <a:latin typeface="+mn-lt"/>
              </a:rPr>
              <a:t> · </a:t>
            </a:r>
            <a:r>
              <a:rPr lang="en-US" altLang="zh-CN" sz="2200" b="1" dirty="0">
                <a:latin typeface="+mn-ea"/>
                <a:ea typeface="+mn-ea"/>
              </a:rPr>
              <a:t>CLK</a:t>
            </a:r>
          </a:p>
          <a:p>
            <a:pPr algn="l">
              <a:lnSpc>
                <a:spcPct val="105000"/>
              </a:lnSpc>
            </a:pPr>
            <a:r>
              <a:rPr lang="zh-CN" altLang="en-US" sz="2200" b="1" dirty="0">
                <a:latin typeface="+mn-ea"/>
                <a:ea typeface="+mn-ea"/>
              </a:rPr>
              <a:t>即 </a:t>
            </a:r>
            <a:r>
              <a:rPr lang="en-US" altLang="zh-CN" sz="2200" b="1" dirty="0">
                <a:latin typeface="+mn-ea"/>
                <a:ea typeface="+mn-ea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(WMFC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en-US" altLang="zh-CN" sz="2200" b="1" dirty="0"/>
              <a:t> · </a:t>
            </a:r>
            <a:r>
              <a:rPr lang="en-US" altLang="zh-CN" sz="2200" b="1" dirty="0" err="1">
                <a:latin typeface="宋体" pitchFamily="2" charset="-122"/>
              </a:rPr>
              <a:t>mfc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sz="2200" b="1" dirty="0"/>
              <a:t>· </a:t>
            </a:r>
            <a:r>
              <a:rPr lang="en-US" altLang="zh-CN" sz="2200" b="1" dirty="0">
                <a:latin typeface="+mn-ea"/>
                <a:ea typeface="+mn-ea"/>
              </a:rPr>
              <a:t>CLK</a:t>
            </a:r>
          </a:p>
        </p:txBody>
      </p:sp>
      <p:cxnSp>
        <p:nvCxnSpPr>
          <p:cNvPr id="337" name="直接连接符 336"/>
          <p:cNvCxnSpPr/>
          <p:nvPr/>
        </p:nvCxnSpPr>
        <p:spPr>
          <a:xfrm flipH="1">
            <a:off x="3087047" y="3396342"/>
            <a:ext cx="576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 bwMode="auto">
          <a:xfrm flipH="1">
            <a:off x="7080795" y="1988840"/>
            <a:ext cx="81397" cy="10934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9" name="线形标注 2 338"/>
          <p:cNvSpPr/>
          <p:nvPr/>
        </p:nvSpPr>
        <p:spPr bwMode="auto">
          <a:xfrm>
            <a:off x="8089837" y="4293096"/>
            <a:ext cx="802643" cy="288000"/>
          </a:xfrm>
          <a:prstGeom prst="borderCallout2">
            <a:avLst>
              <a:gd name="adj1" fmla="val 50268"/>
              <a:gd name="adj2" fmla="val -181"/>
              <a:gd name="adj3" fmla="val 53149"/>
              <a:gd name="adj4" fmla="val -23190"/>
              <a:gd name="adj5" fmla="val 122046"/>
              <a:gd name="adj6" fmla="val -9967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下个</a:t>
            </a:r>
            <a:r>
              <a:rPr lang="en-US" altLang="zh-CN" sz="1600" dirty="0" err="1"/>
              <a:t>μ</a:t>
            </a:r>
            <a:r>
              <a:rPr lang="en-US" altLang="zh-CN" sz="1600" b="1" dirty="0" err="1">
                <a:latin typeface="宋体" pitchFamily="2" charset="-122"/>
              </a:rPr>
              <a:t>OP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299" grpId="0"/>
      <p:bldP spid="301" grpId="0" animBg="1"/>
      <p:bldP spid="301" grpId="1" animBg="1"/>
      <p:bldP spid="335" grpId="0"/>
      <p:bldP spid="3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32"/>
          <p:cNvSpPr txBox="1">
            <a:spLocks noChangeArrowheads="1"/>
          </p:cNvSpPr>
          <p:nvPr/>
        </p:nvSpPr>
        <p:spPr bwMode="auto">
          <a:xfrm>
            <a:off x="179512" y="1785303"/>
            <a:ext cx="4896544" cy="419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控制信号形成电路的组成：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内部逻辑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 err="1"/>
              <a:t>uOP</a:t>
            </a:r>
            <a:r>
              <a:rPr lang="zh-CN" altLang="en-US" sz="2400" dirty="0"/>
              <a:t>控制信号的形成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  <a:ea typeface="+mn-ea"/>
              </a:rPr>
              <a:t>μ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控制信号形成电路的组织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spc="-50" dirty="0">
                <a:latin typeface="宋体" pitchFamily="2" charset="-122"/>
              </a:rPr>
              <a:t>工作流程</a:t>
            </a:r>
            <a:r>
              <a:rPr lang="zh-CN" altLang="en-US" b="1" u="sng" spc="-50" dirty="0">
                <a:latin typeface="宋体" pitchFamily="2" charset="-122"/>
              </a:rPr>
              <a:t>所需</a:t>
            </a:r>
            <a:r>
              <a:rPr lang="zh-CN" altLang="en-US" b="1" spc="-50" dirty="0">
                <a:latin typeface="宋体" pitchFamily="2" charset="-122"/>
              </a:rPr>
              <a:t>的</a:t>
            </a:r>
            <a:r>
              <a:rPr lang="en-US" altLang="zh-CN" spc="-50" dirty="0" err="1">
                <a:solidFill>
                  <a:srgbClr val="FF3399"/>
                </a:solidFill>
              </a:rPr>
              <a:t>μ</a:t>
            </a:r>
            <a:r>
              <a:rPr lang="en-US" altLang="zh-CN" b="1" spc="-50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实现部件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时序信号形成电路  </a:t>
            </a:r>
            <a:r>
              <a:rPr lang="en-US" altLang="zh-CN" sz="2200" spc="-50" dirty="0" err="1"/>
              <a:t>μ</a:t>
            </a:r>
            <a:r>
              <a:rPr lang="en-US" altLang="zh-CN" sz="2200" b="1" spc="-50" dirty="0" err="1">
                <a:latin typeface="宋体" pitchFamily="2" charset="-122"/>
              </a:rPr>
              <a:t>OP</a:t>
            </a:r>
            <a:r>
              <a:rPr lang="zh-CN" altLang="en-US" sz="2200" b="1" spc="-50" dirty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信号形成电路</a:t>
            </a:r>
          </a:p>
        </p:txBody>
      </p: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907704" y="2229571"/>
            <a:ext cx="7056909" cy="134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时序信号，指令操作及寻址、程序状态、机器状态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←不含工作脉冲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控制信号，即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r>
              <a:rPr lang="zh-CN" altLang="en-US" b="1" dirty="0">
                <a:latin typeface="宋体" pitchFamily="2" charset="-122"/>
              </a:rPr>
              <a:t>中所有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403648" y="3504622"/>
            <a:ext cx="6264696" cy="1868594"/>
            <a:chOff x="1907704" y="3429000"/>
            <a:chExt cx="626469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1979712" y="4149080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指令操作及寻址</a:t>
              </a: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07704" y="4584742"/>
              <a:ext cx="171791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</a:t>
              </a:r>
              <a:r>
                <a:rPr lang="en-US" altLang="zh-CN" sz="1600" b="1" dirty="0">
                  <a:latin typeface="宋体" pitchFamily="2" charset="-122"/>
                </a:rPr>
                <a:t>ZF)</a:t>
              </a:r>
              <a:r>
                <a:rPr lang="zh-CN" altLang="en-US" sz="1800" b="1" dirty="0">
                  <a:latin typeface="宋体" pitchFamily="2" charset="-122"/>
                </a:rPr>
                <a:t>程序状态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机器状态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如中断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如部件状态信号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907704" y="5404137"/>
            <a:ext cx="702479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     组合逻辑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硬布线</a:t>
            </a:r>
            <a:r>
              <a:rPr lang="en-US" altLang="zh-CN" sz="1800" b="1" spc="-50" dirty="0">
                <a:latin typeface="宋体" pitchFamily="2" charset="-122"/>
              </a:rPr>
              <a:t>CU)</a:t>
            </a:r>
            <a:r>
              <a:rPr lang="zh-CN" altLang="en-US" b="1" spc="-50" dirty="0">
                <a:latin typeface="宋体" pitchFamily="2" charset="-122"/>
              </a:rPr>
              <a:t>，存储逻辑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微程序</a:t>
            </a:r>
            <a:r>
              <a:rPr lang="en-US" altLang="zh-CN" sz="1800" b="1" spc="-50" dirty="0">
                <a:latin typeface="宋体" pitchFamily="2" charset="-122"/>
              </a:rPr>
              <a:t>CU)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>
                <a:latin typeface="宋体" pitchFamily="2" charset="-122"/>
              </a:rPr>
              <a:t>编码器</a:t>
            </a:r>
            <a:r>
              <a:rPr lang="en-US" altLang="zh-CN" sz="1800" b="1" spc="-50" dirty="0">
                <a:latin typeface="宋体" pitchFamily="2" charset="-122"/>
              </a:rPr>
              <a:t>[out=f(in)]</a:t>
            </a:r>
            <a:r>
              <a:rPr lang="zh-CN" altLang="en-US" sz="2200" b="1" spc="-50" dirty="0">
                <a:latin typeface="宋体" pitchFamily="2" charset="-122"/>
              </a:rPr>
              <a:t>   </a:t>
            </a:r>
            <a:r>
              <a:rPr lang="zh-CN" altLang="en-US" sz="1800" b="1" spc="-50" dirty="0">
                <a:latin typeface="宋体" pitchFamily="2" charset="-122"/>
              </a:rPr>
              <a:t>  </a:t>
            </a:r>
            <a:r>
              <a:rPr lang="zh-CN" altLang="en-US" sz="2200" b="1" spc="-50" dirty="0">
                <a:latin typeface="宋体" pitchFamily="2" charset="-122"/>
              </a:rPr>
              <a:t>微主机</a:t>
            </a:r>
            <a:r>
              <a:rPr lang="en-US" altLang="zh-CN" sz="1800" b="1" spc="-50" dirty="0">
                <a:latin typeface="宋体" pitchFamily="2" charset="-122"/>
              </a:rPr>
              <a:t>[out=</a:t>
            </a:r>
            <a:r>
              <a:rPr lang="zh-CN" altLang="en-US" sz="1800" b="1" spc="-50" dirty="0">
                <a:latin typeface="宋体" pitchFamily="2" charset="-122"/>
              </a:rPr>
              <a:t>微指令执行结果</a:t>
            </a:r>
            <a:r>
              <a:rPr lang="en-US" altLang="zh-CN" sz="1800" b="1" spc="-50" dirty="0">
                <a:latin typeface="宋体" pitchFamily="2" charset="-122"/>
              </a:rPr>
              <a:t>]</a:t>
            </a:r>
            <a:endParaRPr lang="en-US" altLang="zh-CN" sz="2000" b="1" spc="-50" dirty="0">
              <a:latin typeface="宋体" pitchFamily="2" charset="-122"/>
            </a:endParaRPr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39752" y="1281247"/>
            <a:ext cx="2808312" cy="216024"/>
            <a:chOff x="2339752" y="1281247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239852" y="381147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754571" y="1281247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2987824" y="1281247"/>
            <a:ext cx="4536504" cy="1067633"/>
            <a:chOff x="2987824" y="1281247"/>
            <a:chExt cx="4536504" cy="1067633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5688124" y="2132856"/>
              <a:ext cx="75608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444208" y="2132856"/>
              <a:ext cx="108012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>
              <a:off x="6444208" y="1281247"/>
              <a:ext cx="2" cy="10676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2987824" y="1281247"/>
              <a:ext cx="946384" cy="10676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3" name="线形标注 2 52"/>
          <p:cNvSpPr/>
          <p:nvPr/>
        </p:nvSpPr>
        <p:spPr bwMode="auto">
          <a:xfrm>
            <a:off x="8129856" y="1490049"/>
            <a:ext cx="802642" cy="288000"/>
          </a:xfrm>
          <a:prstGeom prst="borderCallout2">
            <a:avLst>
              <a:gd name="adj1" fmla="val 50268"/>
              <a:gd name="adj2" fmla="val -181"/>
              <a:gd name="adj3" fmla="val 53149"/>
              <a:gd name="adj4" fmla="val -23190"/>
              <a:gd name="adj5" fmla="val -66942"/>
              <a:gd name="adj6" fmla="val -18104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约定的</a:t>
            </a:r>
          </a:p>
        </p:txBody>
      </p: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0476" y="404664"/>
            <a:ext cx="8774012" cy="55261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控制器的组成小结：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spc="-50" dirty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                              </a:t>
            </a:r>
            <a:r>
              <a:rPr lang="en-US" altLang="zh-CN" sz="1800" b="1" dirty="0">
                <a:latin typeface="+mn-ea"/>
                <a:ea typeface="+mn-ea"/>
              </a:rPr>
              <a:t> </a:t>
            </a:r>
            <a:endParaRPr lang="en-US" altLang="zh-CN" sz="18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控制器的组成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endParaRPr lang="en-US" altLang="zh-CN" sz="1800" b="1" spc="-5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时序信号形成电路的组成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时序系统的组织：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时序系统的实现：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控制信号形成电路的组成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I/O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信号的组织：</a:t>
            </a:r>
            <a:r>
              <a:rPr lang="en-US" altLang="zh-CN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内部逻辑的组织：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03648" y="858017"/>
            <a:ext cx="7560840" cy="50644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+mn-ea"/>
                <a:ea typeface="+mn-ea"/>
              </a:rPr>
              <a:t>   循环地、有序地</a:t>
            </a:r>
            <a:r>
              <a:rPr lang="zh-CN" altLang="en-US" b="1" u="sng" spc="-50" dirty="0">
                <a:solidFill>
                  <a:srgbClr val="990099"/>
                </a:solidFill>
                <a:latin typeface="+mn-ea"/>
                <a:ea typeface="+mn-ea"/>
              </a:rPr>
              <a:t>产生</a:t>
            </a:r>
            <a:r>
              <a:rPr lang="zh-CN" altLang="en-US" b="1" spc="-50" dirty="0">
                <a:latin typeface="+mn-ea"/>
                <a:ea typeface="+mn-ea"/>
              </a:rPr>
              <a:t>工作流程</a:t>
            </a:r>
            <a:r>
              <a:rPr lang="zh-CN" altLang="en-US" b="1" u="sng" spc="-50" dirty="0">
                <a:latin typeface="+mn-ea"/>
                <a:ea typeface="+mn-ea"/>
              </a:rPr>
              <a:t>所需</a:t>
            </a:r>
            <a:r>
              <a:rPr lang="zh-CN" altLang="en-US" b="1" spc="-50" dirty="0">
                <a:latin typeface="+mn-ea"/>
                <a:ea typeface="+mn-ea"/>
              </a:rPr>
              <a:t>的</a:t>
            </a:r>
            <a:r>
              <a:rPr lang="en-US" altLang="zh-CN" spc="-50" dirty="0" err="1">
                <a:latin typeface="+mn-lt"/>
                <a:ea typeface="+mn-ea"/>
              </a:rPr>
              <a:t>μ</a:t>
            </a:r>
            <a:r>
              <a:rPr lang="en-US" altLang="zh-CN" b="1" spc="-50" dirty="0" err="1">
                <a:latin typeface="+mn-ea"/>
                <a:ea typeface="+mn-ea"/>
              </a:rPr>
              <a:t>OP</a:t>
            </a:r>
            <a:r>
              <a:rPr lang="zh-CN" altLang="en-US" b="1" spc="-50" dirty="0">
                <a:latin typeface="+mn-ea"/>
                <a:ea typeface="+mn-ea"/>
              </a:rPr>
              <a:t>控制信号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                         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zh-CN" altLang="en-US" sz="1800" b="1" dirty="0">
                <a:latin typeface="+mn-ea"/>
                <a:ea typeface="+mn-ea"/>
              </a:rPr>
              <a:t>来自于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状态转换图</a:t>
            </a:r>
            <a:endParaRPr lang="en-US" altLang="zh-CN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          CU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ID</a:t>
            </a:r>
            <a:r>
              <a:rPr lang="zh-CN" altLang="en-US" b="1" dirty="0">
                <a:latin typeface="+mn-ea"/>
              </a:rPr>
              <a:t>＋时序电路＋控制信号形成电路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                     └←</a:t>
            </a:r>
            <a:r>
              <a:rPr lang="en-US" altLang="zh-CN" sz="1800" b="1" dirty="0">
                <a:latin typeface="+mn-ea"/>
                <a:ea typeface="+mn-ea"/>
              </a:rPr>
              <a:t>PC</a:t>
            </a:r>
            <a:r>
              <a:rPr lang="zh-CN" altLang="en-US" sz="1800" b="1" dirty="0">
                <a:latin typeface="+mn-ea"/>
                <a:ea typeface="+mn-ea"/>
              </a:rPr>
              <a:t>及</a:t>
            </a:r>
            <a:r>
              <a:rPr lang="en-US" altLang="zh-CN" sz="1800" b="1" dirty="0">
                <a:latin typeface="+mn-ea"/>
                <a:ea typeface="+mn-ea"/>
              </a:rPr>
              <a:t>IR</a:t>
            </a:r>
            <a:r>
              <a:rPr lang="zh-CN" altLang="en-US" sz="1800" b="1" dirty="0">
                <a:latin typeface="+mn-ea"/>
                <a:ea typeface="+mn-ea"/>
              </a:rPr>
              <a:t>、中断机构归入数通路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               信号个数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功能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定时，信号序列组成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+mn-ea"/>
              </a:rPr>
              <a:t>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←满足状态转换图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←满足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+mn-ea"/>
              </a:rPr>
              <a:t>OP</a:t>
            </a:r>
            <a:r>
              <a:rPr lang="zh-CN" altLang="en-US" sz="1800" b="1" dirty="0">
                <a:latin typeface="+mn-ea"/>
              </a:rPr>
              <a:t>时延</a:t>
            </a:r>
            <a:endParaRPr lang="en-US" altLang="zh-CN" sz="18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               定时逻辑＋定序逻辑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                         </a:t>
            </a:r>
            <a:r>
              <a:rPr lang="en-US" altLang="zh-CN" sz="1800" b="1" dirty="0">
                <a:latin typeface="+mn-ea"/>
                <a:ea typeface="+mn-ea"/>
              </a:rPr>
              <a:t>(CLK</a:t>
            </a:r>
            <a:r>
              <a:rPr lang="zh-CN" altLang="en-US" sz="1800" b="1" dirty="0">
                <a:latin typeface="+mn-ea"/>
                <a:ea typeface="+mn-ea"/>
              </a:rPr>
              <a:t>→</a:t>
            </a: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CP</a:t>
            </a:r>
            <a:r>
              <a:rPr lang="zh-CN" altLang="en-US" sz="1800" b="1" dirty="0">
                <a:latin typeface="+mn-ea"/>
              </a:rPr>
              <a:t>→</a:t>
            </a:r>
            <a:r>
              <a:rPr lang="zh-CN" altLang="en-US" sz="1800" b="1" dirty="0">
                <a:latin typeface="+mn-ea"/>
                <a:ea typeface="+mn-ea"/>
              </a:rPr>
              <a:t>实现信号序列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     </a:t>
            </a:r>
            <a:r>
              <a:rPr lang="en-US" altLang="zh-CN" b="1" spc="-50" dirty="0">
                <a:latin typeface="+mn-ea"/>
                <a:ea typeface="+mn-ea"/>
              </a:rPr>
              <a:t>ID/</a:t>
            </a:r>
            <a:r>
              <a:rPr lang="zh-CN" altLang="en-US" b="1" spc="-50" dirty="0">
                <a:latin typeface="+mn-ea"/>
                <a:ea typeface="+mn-ea"/>
              </a:rPr>
              <a:t>时序电路等信号，所有</a:t>
            </a:r>
            <a:r>
              <a:rPr lang="en-US" altLang="zh-CN" spc="-50" dirty="0" err="1">
                <a:latin typeface="+mn-lt"/>
                <a:ea typeface="+mn-ea"/>
              </a:rPr>
              <a:t>μ</a:t>
            </a:r>
            <a:r>
              <a:rPr lang="en-US" altLang="zh-CN" b="1" spc="-50" dirty="0" err="1">
                <a:latin typeface="+mn-ea"/>
                <a:ea typeface="+mn-ea"/>
              </a:rPr>
              <a:t>OP</a:t>
            </a:r>
            <a:r>
              <a:rPr lang="zh-CN" altLang="en-US" b="1" spc="-50" dirty="0">
                <a:latin typeface="+mn-ea"/>
                <a:ea typeface="+mn-ea"/>
              </a:rPr>
              <a:t>控制信号</a:t>
            </a:r>
            <a:endParaRPr lang="en-US" altLang="zh-CN" b="1" spc="-5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      </a:t>
            </a:r>
            <a:r>
              <a:rPr lang="zh-CN" altLang="en-US" b="1" dirty="0">
                <a:latin typeface="+mn-ea"/>
                <a:ea typeface="+mn-ea"/>
              </a:rPr>
              <a:t>组合逻辑、存储逻辑，</a:t>
            </a:r>
            <a:r>
              <a:rPr lang="zh-CN" altLang="en-US" b="1" dirty="0">
                <a:latin typeface="+mn-ea"/>
              </a:rPr>
              <a:t>满足功能需求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10272" y="1340768"/>
            <a:ext cx="3617912" cy="432048"/>
            <a:chOff x="2610272" y="1340768"/>
            <a:chExt cx="3617912" cy="432048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2610272" y="1340768"/>
              <a:ext cx="1967210" cy="432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3563888" y="1340768"/>
              <a:ext cx="1152128" cy="432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4577482" y="1340768"/>
              <a:ext cx="1650702" cy="432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45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§5.4  </a:t>
            </a:r>
            <a:r>
              <a:rPr lang="zh-CN" altLang="en-US" sz="2800" b="1" dirty="0">
                <a:latin typeface="宋体" pitchFamily="2" charset="-122"/>
              </a:rPr>
              <a:t>硬布线控制器的设计</a:t>
            </a: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268760"/>
            <a:ext cx="8821769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r>
              <a:rPr lang="zh-CN" altLang="en-US" b="1" dirty="0">
                <a:latin typeface="宋体" pitchFamily="2" charset="-122"/>
              </a:rPr>
              <a:t>有限状态机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/>
              <a:t>Finite State Machine, </a:t>
            </a:r>
            <a:r>
              <a:rPr lang="en-US" altLang="zh-CN" sz="1800" b="1" dirty="0">
                <a:latin typeface="宋体" pitchFamily="2" charset="-122"/>
              </a:rPr>
              <a:t>FSM)</a:t>
            </a:r>
            <a:r>
              <a:rPr lang="zh-CN" altLang="en-US" b="1" dirty="0">
                <a:latin typeface="宋体" pitchFamily="2" charset="-122"/>
              </a:rPr>
              <a:t>模型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FSM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模型的组成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电路与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FSM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当前状态：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下一状态产生函数：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2915816" y="3933056"/>
            <a:ext cx="58199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>
                <a:latin typeface="宋体" pitchFamily="2" charset="-122"/>
              </a:rPr>
              <a:t>保存所有时序信号的状态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每个时序信号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入端</a:t>
            </a:r>
            <a:r>
              <a:rPr lang="zh-CN" altLang="en-US" b="1" spc="-100" dirty="0">
                <a:latin typeface="宋体" pitchFamily="2" charset="-122"/>
              </a:rPr>
              <a:t>的有效逻辑</a:t>
            </a:r>
            <a:endParaRPr lang="en-US" altLang="zh-CN" b="1" spc="-100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spc="-100" dirty="0" err="1"/>
              <a:t>μ</a:t>
            </a:r>
            <a:r>
              <a:rPr lang="en-US" altLang="zh-CN" b="1" spc="-100" dirty="0" err="1">
                <a:latin typeface="宋体" pitchFamily="2" charset="-122"/>
              </a:rPr>
              <a:t>OP</a:t>
            </a:r>
            <a:r>
              <a:rPr lang="zh-CN" altLang="en-US" b="1" spc="-100" dirty="0">
                <a:latin typeface="宋体" pitchFamily="2" charset="-122"/>
              </a:rPr>
              <a:t>控制信号形成电路的内部逻辑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276872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下一状态产生函数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输出信号产生函数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403984" y="3573016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实现方法，</a:t>
            </a:r>
            <a:r>
              <a:rPr lang="zh-CN" altLang="en-US" sz="2200" b="1" dirty="0">
                <a:latin typeface="宋体" pitchFamily="2" charset="-122"/>
              </a:rPr>
              <a:t>设计步骤，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的设计过程</a:t>
            </a:r>
            <a:r>
              <a:rPr lang="en-US" altLang="zh-CN" sz="1800" b="1" dirty="0">
                <a:latin typeface="宋体" pitchFamily="2" charset="-122"/>
              </a:rPr>
              <a:t>(×)</a:t>
            </a:r>
            <a:endParaRPr lang="en-US" altLang="zh-CN" sz="1800" b="1" spc="-80" dirty="0">
              <a:latin typeface="宋体" pitchFamily="2" charset="-122"/>
            </a:endParaRPr>
          </a:p>
        </p:txBody>
      </p:sp>
      <p:sp>
        <p:nvSpPr>
          <p:cNvPr id="3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399628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" name="Text Box 80"/>
          <p:cNvSpPr txBox="1">
            <a:spLocks noChangeArrowheads="1"/>
          </p:cNvSpPr>
          <p:nvPr/>
        </p:nvSpPr>
        <p:spPr bwMode="auto">
          <a:xfrm>
            <a:off x="179388" y="5301208"/>
            <a:ext cx="8949208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的实现特点：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</a:rPr>
              <a:t>两级</a:t>
            </a:r>
            <a:r>
              <a:rPr lang="zh-CN" altLang="en-US" b="1" dirty="0"/>
              <a:t>时序信号</a:t>
            </a:r>
            <a:r>
              <a:rPr lang="en-US" altLang="zh-CN" sz="1800" b="1" dirty="0">
                <a:latin typeface="+mn-ea"/>
                <a:ea typeface="+mn-ea"/>
              </a:rPr>
              <a:t>(CU</a:t>
            </a:r>
            <a:r>
              <a:rPr lang="zh-CN" altLang="en-US" sz="1800" b="1" dirty="0">
                <a:latin typeface="+mn-ea"/>
                <a:ea typeface="+mn-ea"/>
              </a:rPr>
              <a:t>仅使用节拍信号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3" name="Text Box 80"/>
          <p:cNvSpPr txBox="1">
            <a:spLocks noChangeArrowheads="1"/>
          </p:cNvSpPr>
          <p:nvPr/>
        </p:nvSpPr>
        <p:spPr bwMode="auto">
          <a:xfrm>
            <a:off x="3347864" y="1722874"/>
            <a:ext cx="28804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当前状态＋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个函数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</a:t>
            </a:r>
            <a:r>
              <a:rPr lang="en-US" altLang="zh-CN" sz="2400" dirty="0"/>
              <a:t>CU</a:t>
            </a:r>
            <a:r>
              <a:rPr lang="zh-CN" altLang="en-US" sz="2400" dirty="0"/>
              <a:t>的设计步骤</a:t>
            </a:r>
          </a:p>
        </p:txBody>
      </p: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147"/>
          <p:cNvSpPr txBox="1">
            <a:spLocks noChangeArrowheads="1"/>
          </p:cNvSpPr>
          <p:nvPr/>
        </p:nvSpPr>
        <p:spPr bwMode="auto">
          <a:xfrm>
            <a:off x="3779912" y="1959372"/>
            <a:ext cx="4680520" cy="317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汇总</a:t>
            </a:r>
            <a:r>
              <a:rPr lang="zh-CN" altLang="en-US" sz="1800" b="1" dirty="0">
                <a:latin typeface="宋体" pitchFamily="2" charset="-122"/>
              </a:rPr>
              <a:t>各指令</a:t>
            </a:r>
            <a:r>
              <a:rPr lang="en-US" altLang="zh-CN" sz="1800" spc="-100" dirty="0" err="1"/>
              <a:t>μ</a:t>
            </a:r>
            <a:r>
              <a:rPr lang="en-US" altLang="zh-CN" sz="1800" b="1" dirty="0" err="1">
                <a:latin typeface="+mn-ea"/>
              </a:rPr>
              <a:t>OPCmd</a:t>
            </a:r>
            <a:r>
              <a:rPr lang="zh-CN" altLang="en-US" sz="1800" b="1" dirty="0">
                <a:latin typeface="+mn-ea"/>
              </a:rPr>
              <a:t>序列，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</a:rPr>
              <a:t>标注</a:t>
            </a:r>
            <a:r>
              <a:rPr lang="zh-CN" altLang="en-US" sz="1800" b="1" dirty="0">
                <a:latin typeface="+mn-ea"/>
              </a:rPr>
              <a:t>状态转换条件</a:t>
            </a: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11" name="Text Box 147"/>
          <p:cNvSpPr txBox="1">
            <a:spLocks noChangeArrowheads="1"/>
          </p:cNvSpPr>
          <p:nvPr/>
        </p:nvSpPr>
        <p:spPr bwMode="auto">
          <a:xfrm>
            <a:off x="4211960" y="2708920"/>
            <a:ext cx="4104456" cy="605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确定</a:t>
            </a:r>
            <a:r>
              <a:rPr lang="zh-CN" altLang="en-US" sz="1800" b="1" dirty="0">
                <a:latin typeface="宋体" pitchFamily="2" charset="-122"/>
              </a:rPr>
              <a:t>信号的个数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定时方式，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确定</a:t>
            </a:r>
            <a:r>
              <a:rPr lang="zh-CN" altLang="en-US" sz="1800" b="1" dirty="0">
                <a:latin typeface="宋体" pitchFamily="2" charset="-122"/>
              </a:rPr>
              <a:t>各种信号序列组成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含适用条件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13" name="Text Box 147"/>
          <p:cNvSpPr txBox="1">
            <a:spLocks noChangeArrowheads="1"/>
          </p:cNvSpPr>
          <p:nvPr/>
        </p:nvSpPr>
        <p:spPr bwMode="auto">
          <a:xfrm>
            <a:off x="4572000" y="3501008"/>
            <a:ext cx="4536504" cy="7200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lang="zh-CN" altLang="en-US" sz="1800" b="1" dirty="0">
                <a:latin typeface="宋体" pitchFamily="2" charset="-122"/>
              </a:rPr>
              <a:t>各下一状态产生函数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含复位逻辑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，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sz="1800" b="1" dirty="0">
                <a:latin typeface="宋体" pitchFamily="2" charset="-122"/>
              </a:rPr>
              <a:t>状态表示、下一状态函数、定时逻辑</a:t>
            </a:r>
            <a:endParaRPr lang="zh-CN" altLang="en-US" sz="1400" b="1" dirty="0">
              <a:latin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7380312" y="2276872"/>
            <a:ext cx="288032" cy="7920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triangle" w="med" len="med"/>
            <a:tailEnd type="triangle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395536" y="1124744"/>
            <a:ext cx="4392488" cy="3960440"/>
            <a:chOff x="467544" y="1124744"/>
            <a:chExt cx="4392488" cy="3960440"/>
          </a:xfrm>
        </p:grpSpPr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1252803" y="1916832"/>
              <a:ext cx="2448272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(1)</a:t>
              </a:r>
              <a:r>
                <a:rPr lang="zh-CN" altLang="en-US" sz="2000" b="1" dirty="0">
                  <a:latin typeface="宋体" pitchFamily="2" charset="-122"/>
                </a:rPr>
                <a:t>形成状态转换图</a:t>
              </a:r>
            </a:p>
          </p:txBody>
        </p:sp>
        <p:sp>
          <p:nvSpPr>
            <p:cNvPr id="18" name="Text Box 132"/>
            <p:cNvSpPr txBox="1">
              <a:spLocks noChangeArrowheads="1"/>
            </p:cNvSpPr>
            <p:nvPr/>
          </p:nvSpPr>
          <p:spPr bwMode="auto">
            <a:xfrm>
              <a:off x="1907704" y="2708920"/>
              <a:ext cx="2232248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(2)</a:t>
              </a:r>
              <a:r>
                <a:rPr lang="zh-CN" altLang="en-US" sz="2000" b="1" dirty="0">
                  <a:latin typeface="宋体" pitchFamily="2" charset="-122"/>
                </a:rPr>
                <a:t>组织时序系统</a:t>
              </a: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2764971" y="3501008"/>
              <a:ext cx="1800200" cy="79208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358775" indent="-358775" algn="l"/>
              <a:r>
                <a:rPr lang="en-US" altLang="zh-CN" sz="2000" b="1" dirty="0">
                  <a:latin typeface="宋体" pitchFamily="2" charset="-122"/>
                </a:rPr>
                <a:t>(3)</a:t>
              </a:r>
              <a:r>
                <a:rPr lang="zh-CN" altLang="en-US" sz="2000" b="1" dirty="0">
                  <a:latin typeface="宋体" pitchFamily="2" charset="-122"/>
                </a:rPr>
                <a:t>设计时序信号形成电路</a:t>
              </a: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467544" y="3501008"/>
              <a:ext cx="2081403" cy="79208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358775" indent="-358775" algn="l"/>
              <a:r>
                <a:rPr lang="en-US" altLang="zh-CN" sz="2000" b="1" dirty="0">
                  <a:latin typeface="宋体" pitchFamily="2" charset="-122"/>
                </a:rPr>
                <a:t>(4)</a:t>
              </a:r>
              <a:r>
                <a:rPr lang="zh-CN" altLang="en-US" sz="2000" b="1" dirty="0">
                  <a:latin typeface="宋体" pitchFamily="2" charset="-122"/>
                </a:rPr>
                <a:t>设计</a:t>
              </a:r>
              <a:r>
                <a:rPr lang="en-US" altLang="zh-CN" sz="2000" spc="-100" dirty="0" err="1"/>
                <a:t>μ</a:t>
              </a:r>
              <a:r>
                <a:rPr lang="en-US" altLang="zh-CN" sz="2000" b="1" dirty="0" err="1">
                  <a:latin typeface="+mn-ea"/>
                </a:rPr>
                <a:t>OP</a:t>
              </a:r>
              <a:r>
                <a:rPr lang="zh-CN" altLang="en-US" sz="2000" b="1" dirty="0"/>
                <a:t>控制信号形成电路 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1252803" y="4725144"/>
              <a:ext cx="273630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(5)</a:t>
              </a:r>
              <a:r>
                <a:rPr lang="zh-CN" altLang="en-US" sz="2000" b="1" dirty="0">
                  <a:latin typeface="+mn-ea"/>
                  <a:ea typeface="+mn-ea"/>
                </a:rPr>
                <a:t>连接三个电路成</a:t>
              </a:r>
              <a:r>
                <a:rPr lang="en-US" altLang="zh-CN" sz="2000" b="1" dirty="0">
                  <a:latin typeface="+mn-ea"/>
                  <a:ea typeface="+mn-ea"/>
                </a:rPr>
                <a:t>CU</a:t>
              </a:r>
              <a:r>
                <a:rPr lang="zh-CN" altLang="en-US" sz="2000" b="1" dirty="0">
                  <a:latin typeface="+mn-ea"/>
                  <a:ea typeface="+mn-ea"/>
                </a:rPr>
                <a:t> 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131840" y="227687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95736" y="306896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1540835" y="2276872"/>
              <a:ext cx="1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146882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6290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3629067" y="306896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 Box 132"/>
            <p:cNvSpPr txBox="1">
              <a:spLocks noChangeArrowheads="1"/>
            </p:cNvSpPr>
            <p:nvPr/>
          </p:nvSpPr>
          <p:spPr bwMode="auto">
            <a:xfrm>
              <a:off x="755576" y="1124744"/>
              <a:ext cx="4104456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数据通路＋各指令执行</a:t>
              </a:r>
              <a:r>
                <a:rPr lang="en-US" altLang="zh-CN" sz="2000" spc="-100" dirty="0" err="1"/>
                <a:t>μ</a:t>
              </a:r>
              <a:r>
                <a:rPr lang="en-US" altLang="zh-CN" sz="2000" b="1" dirty="0" err="1">
                  <a:latin typeface="+mn-ea"/>
                </a:rPr>
                <a:t>OPCmd</a:t>
              </a:r>
              <a:r>
                <a:rPr lang="zh-CN" altLang="en-US" sz="2000" b="1" dirty="0">
                  <a:latin typeface="+mn-ea"/>
                </a:rPr>
                <a:t>序列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2483768" y="148478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683568" y="4365104"/>
            <a:ext cx="8208912" cy="1080120"/>
            <a:chOff x="755576" y="4365104"/>
            <a:chExt cx="8208912" cy="1080120"/>
          </a:xfrm>
        </p:grpSpPr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4421155" y="4437112"/>
              <a:ext cx="4543333" cy="1008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zh-CN" altLang="zh-CN" sz="1800" b="1" u="sng" dirty="0">
                  <a:solidFill>
                    <a:srgbClr val="990099"/>
                  </a:solidFill>
                  <a:latin typeface="+mn-ea"/>
                </a:rPr>
                <a:t>列出</a:t>
              </a:r>
              <a:r>
                <a:rPr lang="zh-CN" altLang="en-US" sz="1800" b="1" dirty="0">
                  <a:latin typeface="+mn-ea"/>
                </a:rPr>
                <a:t>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zh-CN" altLang="zh-CN" sz="1800" b="1" dirty="0">
                  <a:latin typeface="+mn-ea"/>
                </a:rPr>
                <a:t>的使用时间</a:t>
              </a:r>
              <a:r>
                <a:rPr lang="zh-CN" altLang="en-US" sz="1800" b="1" dirty="0">
                  <a:latin typeface="+mn-ea"/>
                </a:rPr>
                <a:t>表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填有效条件</a:t>
              </a:r>
              <a:r>
                <a:rPr lang="en-US" altLang="zh-CN" sz="1600" b="1" dirty="0">
                  <a:latin typeface="+mn-ea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，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+mn-ea"/>
                </a:rPr>
                <a:t>  </a:t>
              </a:r>
              <a:r>
                <a:rPr lang="zh-CN" altLang="en-US" sz="1800" b="1" u="sng" dirty="0">
                  <a:solidFill>
                    <a:srgbClr val="990099"/>
                  </a:solidFill>
                  <a:latin typeface="+mn-ea"/>
                </a:rPr>
                <a:t>形成</a:t>
              </a:r>
              <a:r>
                <a:rPr lang="zh-CN" altLang="en-US" sz="1800" b="1" dirty="0">
                  <a:latin typeface="+mn-ea"/>
                </a:rPr>
                <a:t>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zh-CN" altLang="zh-CN" sz="1800" b="1" dirty="0">
                  <a:latin typeface="+mn-ea"/>
                </a:rPr>
                <a:t>的逻辑表达式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按行汇总</a:t>
              </a:r>
              <a:r>
                <a:rPr lang="en-US" altLang="zh-CN" sz="1600" b="1" dirty="0">
                  <a:latin typeface="+mn-ea"/>
                </a:rPr>
                <a:t>)</a:t>
              </a:r>
              <a:r>
                <a:rPr lang="zh-CN" altLang="en-US" sz="1800" b="1" dirty="0">
                  <a:latin typeface="+mn-ea"/>
                </a:rPr>
                <a:t>，</a:t>
              </a:r>
              <a:endParaRPr lang="en-US" altLang="zh-CN" sz="1800" b="1" dirty="0">
                <a:latin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+mn-ea"/>
                </a:rPr>
                <a:t>  </a:t>
              </a:r>
              <a:r>
                <a:rPr lang="zh-CN" altLang="en-US" sz="1800" b="1" u="sng" dirty="0">
                  <a:solidFill>
                    <a:srgbClr val="990099"/>
                  </a:solidFill>
                  <a:latin typeface="+mn-ea"/>
                </a:rPr>
                <a:t>实现</a:t>
              </a:r>
              <a:r>
                <a:rPr lang="zh-CN" altLang="en-US" sz="1800" b="1" dirty="0">
                  <a:latin typeface="+mn-ea"/>
                </a:rPr>
                <a:t>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zh-CN" altLang="zh-CN" sz="1800" b="1" dirty="0">
                  <a:latin typeface="+mn-ea"/>
                </a:rPr>
                <a:t>的</a:t>
              </a:r>
              <a:r>
                <a:rPr lang="zh-CN" altLang="en-US" sz="1800" b="1" dirty="0">
                  <a:latin typeface="+mn-ea"/>
                </a:rPr>
                <a:t>有效</a:t>
              </a:r>
              <a:r>
                <a:rPr lang="zh-CN" altLang="zh-CN" sz="1800" b="1" dirty="0">
                  <a:latin typeface="+mn-ea"/>
                </a:rPr>
                <a:t>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V="1">
              <a:off x="755576" y="4365104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755576" y="5229200"/>
              <a:ext cx="366557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179389" y="1340768"/>
            <a:ext cx="403257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组织时序系统：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*设计时序信号形成电路：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下一状态产生函数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电路实现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不考，了解过程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指令的数据通路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3059708" y="1340768"/>
            <a:ext cx="53287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spc="-100" dirty="0" err="1"/>
              <a:t>μ</a:t>
            </a:r>
            <a:r>
              <a:rPr lang="en-US" altLang="zh-CN" sz="2200" b="1" spc="-100" dirty="0" err="1">
                <a:latin typeface="+mn-ea"/>
              </a:rPr>
              <a:t>OPCmd</a:t>
            </a:r>
            <a:r>
              <a:rPr lang="zh-CN" altLang="en-US" sz="2200" b="1" spc="-100" dirty="0">
                <a:latin typeface="+mn-ea"/>
              </a:rPr>
              <a:t>序列仅</a:t>
            </a:r>
            <a:r>
              <a:rPr lang="en-US" altLang="zh-CN" sz="2200" b="1" spc="-100" dirty="0">
                <a:latin typeface="宋体" pitchFamily="2" charset="-122"/>
              </a:rPr>
              <a:t>1</a:t>
            </a:r>
            <a:r>
              <a:rPr lang="zh-CN" altLang="en-US" sz="2200" b="1" spc="-100" dirty="0">
                <a:latin typeface="宋体" pitchFamily="2" charset="-122"/>
              </a:rPr>
              <a:t>步，状态转换条件为操作码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ori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lw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sw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beq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宋体" pitchFamily="2" charset="-122"/>
                </a:rPr>
                <a:t>取指令及译码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触发、没有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en-US" altLang="zh-CN" sz="1800" b="1" dirty="0">
                  <a:latin typeface="+mn-ea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2774329" y="3463840"/>
            <a:ext cx="61901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个节拍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最长</a:t>
            </a:r>
            <a:r>
              <a:rPr lang="zh-CN" altLang="en-US" sz="1800" b="1" spc="-100" dirty="0">
                <a:latin typeface="宋体" pitchFamily="2" charset="-122"/>
              </a:rPr>
              <a:t>路径</a:t>
            </a:r>
            <a:r>
              <a:rPr lang="en-US" altLang="zh-CN" sz="1800" b="1" spc="-100" dirty="0">
                <a:latin typeface="宋体" pitchFamily="2" charset="-122"/>
              </a:rPr>
              <a:t>=1[</a:t>
            </a:r>
            <a:r>
              <a:rPr lang="zh-CN" altLang="en-US" sz="1800" b="1" spc="-100" dirty="0">
                <a:latin typeface="宋体" pitchFamily="2" charset="-122"/>
              </a:rPr>
              <a:t>可缺省</a:t>
            </a:r>
            <a:r>
              <a:rPr lang="en-US" altLang="zh-CN" sz="1800" b="1" spc="-100" dirty="0">
                <a:latin typeface="宋体" pitchFamily="2" charset="-122"/>
              </a:rPr>
              <a:t>]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个工作脉冲，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信号序列仅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zh-CN" altLang="en-US" b="1" spc="-100" dirty="0">
                <a:latin typeface="宋体" pitchFamily="2" charset="-122"/>
              </a:rPr>
              <a:t>种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轮流有效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，同步方式定时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779912" y="4827649"/>
            <a:ext cx="3888433" cy="553998"/>
            <a:chOff x="107381" y="4437112"/>
            <a:chExt cx="4314553" cy="55399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07381" y="4437112"/>
              <a:ext cx="431455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itchFamily="2" charset="-122"/>
                </a:rPr>
                <a:t>P0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 err="1">
                  <a:latin typeface="宋体" pitchFamily="2" charset="-122"/>
                </a:rPr>
                <a:t>CP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>
                  <a:latin typeface="宋体" pitchFamily="2" charset="-122"/>
                </a:rPr>
                <a:t>ClrN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P1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 err="1">
                  <a:latin typeface="宋体" pitchFamily="2" charset="-122"/>
                </a:rPr>
                <a:t>CP</a:t>
              </a:r>
              <a:r>
                <a:rPr lang="en-US" altLang="zh-CN" b="1" dirty="0" err="1"/>
                <a:t>·</a:t>
              </a:r>
              <a:r>
                <a:rPr lang="en-US" altLang="zh-CN" b="1" dirty="0" err="1">
                  <a:latin typeface="宋体" pitchFamily="2" charset="-122"/>
                </a:rPr>
                <a:t>ClrN</a:t>
              </a:r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3093409" y="4570242"/>
              <a:ext cx="289835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0" name="线形标注 2 49"/>
          <p:cNvSpPr/>
          <p:nvPr/>
        </p:nvSpPr>
        <p:spPr bwMode="auto">
          <a:xfrm>
            <a:off x="5796136" y="4509120"/>
            <a:ext cx="3168352" cy="306000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153585"/>
              <a:gd name="adj6" fmla="val -1552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err="1">
                <a:latin typeface="宋体" pitchFamily="2" charset="-122"/>
              </a:rPr>
              <a:t>ClrN</a:t>
            </a:r>
            <a:r>
              <a:rPr lang="en-US" altLang="zh-CN" sz="1800" b="1" dirty="0">
                <a:latin typeface="宋体" pitchFamily="2" charset="-122"/>
              </a:rPr>
              <a:t>—</a:t>
            </a:r>
            <a:r>
              <a:rPr lang="zh-CN" altLang="en-US" sz="1800" b="1" dirty="0">
                <a:latin typeface="宋体" pitchFamily="2" charset="-122"/>
              </a:rPr>
              <a:t>复位信号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低电平有效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1" name="Text Box 91"/>
          <p:cNvSpPr txBox="1">
            <a:spLocks noChangeArrowheads="1"/>
          </p:cNvSpPr>
          <p:nvPr/>
        </p:nvSpPr>
        <p:spPr bwMode="auto">
          <a:xfrm>
            <a:off x="2558180" y="5301208"/>
            <a:ext cx="64783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信号表示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itchFamily="2" charset="-122"/>
              </a:rPr>
              <a:t>无需</a:t>
            </a:r>
            <a:r>
              <a:rPr lang="zh-CN" altLang="en-US" sz="1800" b="1" spc="-100" dirty="0">
                <a:latin typeface="宋体" pitchFamily="2" charset="-122"/>
              </a:rPr>
              <a:t>触发器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，下一状态函数</a:t>
            </a:r>
            <a:r>
              <a:rPr lang="en-US" altLang="zh-CN" sz="1800" b="1" spc="-100" dirty="0">
                <a:latin typeface="宋体" pitchFamily="2" charset="-122"/>
              </a:rPr>
              <a:t>(2</a:t>
            </a:r>
            <a:r>
              <a:rPr lang="zh-CN" altLang="en-US" sz="1800" b="1" spc="-100" dirty="0">
                <a:latin typeface="宋体" pitchFamily="2" charset="-122"/>
              </a:rPr>
              <a:t>个门电路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复位逻辑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itchFamily="2" charset="-122"/>
              </a:rPr>
              <a:t>改变</a:t>
            </a:r>
            <a:r>
              <a:rPr lang="zh-CN" altLang="en-US" sz="1800" b="1" spc="-100" dirty="0">
                <a:latin typeface="宋体" pitchFamily="2" charset="-122"/>
              </a:rPr>
              <a:t>下一状态函数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，定时逻辑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CP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CLK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" grpId="0"/>
      <p:bldP spid="65" grpId="0"/>
      <p:bldP spid="50" grpId="0" animBg="1"/>
      <p:bldP spid="6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93"/>
          <p:cNvSpPr txBox="1">
            <a:spLocks noChangeArrowheads="1"/>
          </p:cNvSpPr>
          <p:nvPr/>
        </p:nvSpPr>
        <p:spPr bwMode="auto">
          <a:xfrm>
            <a:off x="179513" y="260648"/>
            <a:ext cx="46805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rgbClr val="C00000"/>
                </a:solidFill>
              </a:rPr>
              <a:t>控制信号形成电路：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整合成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⑴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使用时间表</a:t>
            </a:r>
            <a:r>
              <a:rPr lang="zh-CN" altLang="en-US" b="1" dirty="0">
                <a:latin typeface="+mn-ea"/>
                <a:ea typeface="+mn-ea"/>
              </a:rPr>
              <a:t>只有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列，无时间戳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7532"/>
              </p:ext>
            </p:extLst>
          </p:nvPr>
        </p:nvGraphicFramePr>
        <p:xfrm>
          <a:off x="1475656" y="1268760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⑵⑶</a:t>
            </a:r>
            <a:r>
              <a:rPr lang="en-US" altLang="zh-CN" sz="2000" b="1" dirty="0" err="1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2267620" y="2852936"/>
            <a:ext cx="28084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连接相关</a:t>
            </a:r>
            <a:r>
              <a:rPr lang="zh-CN" altLang="en-US" b="1" dirty="0"/>
              <a:t>电路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043608" y="5603094"/>
            <a:ext cx="5040561" cy="761642"/>
            <a:chOff x="1115616" y="4378958"/>
            <a:chExt cx="5040561" cy="761642"/>
          </a:xfrm>
        </p:grpSpPr>
        <p:sp>
          <p:nvSpPr>
            <p:cNvPr id="128" name="矩形 127"/>
            <p:cNvSpPr/>
            <p:nvPr/>
          </p:nvSpPr>
          <p:spPr>
            <a:xfrm>
              <a:off x="3779913" y="4378958"/>
              <a:ext cx="2376264" cy="76164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5436096" y="485911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260"/>
            <p:cNvSpPr txBox="1">
              <a:spLocks noChangeArrowheads="1"/>
            </p:cNvSpPr>
            <p:nvPr/>
          </p:nvSpPr>
          <p:spPr bwMode="auto">
            <a:xfrm>
              <a:off x="5185168" y="4725144"/>
              <a:ext cx="178920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33" name="椭圆 132"/>
            <p:cNvSpPr/>
            <p:nvPr/>
          </p:nvSpPr>
          <p:spPr bwMode="auto">
            <a:xfrm>
              <a:off x="5365679" y="482225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4" name="直接箭头连接符 64"/>
            <p:cNvCxnSpPr/>
            <p:nvPr/>
          </p:nvCxnSpPr>
          <p:spPr bwMode="auto">
            <a:xfrm rot="5400000" flipH="1" flipV="1">
              <a:off x="5508104" y="4725144"/>
              <a:ext cx="360040" cy="216024"/>
            </a:xfrm>
            <a:prstGeom prst="bentConnector3">
              <a:avLst>
                <a:gd name="adj1" fmla="val 10002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2339752" y="4509118"/>
              <a:ext cx="144016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147"/>
            <p:cNvSpPr txBox="1">
              <a:spLocks noChangeArrowheads="1"/>
            </p:cNvSpPr>
            <p:nvPr/>
          </p:nvSpPr>
          <p:spPr bwMode="auto">
            <a:xfrm>
              <a:off x="1115616" y="4388985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主时钟脉冲</a:t>
              </a:r>
              <a:r>
                <a:rPr lang="en-US" altLang="zh-CN" sz="1400" b="1" dirty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39" name="Text Box 147"/>
            <p:cNvSpPr txBox="1">
              <a:spLocks noChangeArrowheads="1"/>
            </p:cNvSpPr>
            <p:nvPr/>
          </p:nvSpPr>
          <p:spPr bwMode="auto">
            <a:xfrm>
              <a:off x="3923928" y="4548779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40" name="Text Box 260"/>
            <p:cNvSpPr txBox="1">
              <a:spLocks noChangeArrowheads="1"/>
            </p:cNvSpPr>
            <p:nvPr/>
          </p:nvSpPr>
          <p:spPr bwMode="auto">
            <a:xfrm>
              <a:off x="5796136" y="4437112"/>
              <a:ext cx="18002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41" name="Text Box 260"/>
            <p:cNvSpPr txBox="1">
              <a:spLocks noChangeArrowheads="1"/>
            </p:cNvSpPr>
            <p:nvPr/>
          </p:nvSpPr>
          <p:spPr bwMode="auto">
            <a:xfrm>
              <a:off x="5796136" y="4797152"/>
              <a:ext cx="18002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3779912" y="4509120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779913" y="5013176"/>
              <a:ext cx="201622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5976156" y="458642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64"/>
            <p:cNvCxnSpPr>
              <a:endCxn id="132" idx="1"/>
            </p:cNvCxnSpPr>
            <p:nvPr/>
          </p:nvCxnSpPr>
          <p:spPr bwMode="auto">
            <a:xfrm rot="16200000" flipH="1">
              <a:off x="4932590" y="4580578"/>
              <a:ext cx="324036" cy="18112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5976156" y="4941168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339752" y="5013174"/>
              <a:ext cx="144016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47"/>
            <p:cNvSpPr txBox="1">
              <a:spLocks noChangeArrowheads="1"/>
            </p:cNvSpPr>
            <p:nvPr/>
          </p:nvSpPr>
          <p:spPr bwMode="auto">
            <a:xfrm>
              <a:off x="1115616" y="4893041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复位信号</a:t>
              </a:r>
              <a:r>
                <a:rPr lang="en-US" altLang="zh-CN" sz="1400" b="1" dirty="0" err="1">
                  <a:latin typeface="宋体" pitchFamily="2" charset="-122"/>
                </a:rPr>
                <a:t>ClrN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735796" y="4293096"/>
            <a:ext cx="3348372" cy="1224136"/>
            <a:chOff x="2735796" y="4365104"/>
            <a:chExt cx="3348372" cy="1224136"/>
          </a:xfrm>
        </p:grpSpPr>
        <p:sp>
          <p:nvSpPr>
            <p:cNvPr id="172" name="矩形 171"/>
            <p:cNvSpPr/>
            <p:nvPr/>
          </p:nvSpPr>
          <p:spPr>
            <a:xfrm>
              <a:off x="2735796" y="4365104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>
              <a:off x="2843808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>
              <a:off x="3275856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3707904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4139952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 bwMode="auto">
            <a:xfrm>
              <a:off x="4572000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 bwMode="auto">
            <a:xfrm>
              <a:off x="5004048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>
              <a:off x="5436096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0" name="Text Box 260"/>
            <p:cNvSpPr txBox="1">
              <a:spLocks noChangeArrowheads="1"/>
            </p:cNvSpPr>
            <p:nvPr/>
          </p:nvSpPr>
          <p:spPr bwMode="auto">
            <a:xfrm>
              <a:off x="5652120" y="4437112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 bwMode="auto">
            <a:xfrm>
              <a:off x="4139952" y="4509120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>
              <a:off x="4572000" y="466152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83" name="Text Box 260"/>
            <p:cNvSpPr txBox="1">
              <a:spLocks noChangeArrowheads="1"/>
            </p:cNvSpPr>
            <p:nvPr/>
          </p:nvSpPr>
          <p:spPr bwMode="auto">
            <a:xfrm>
              <a:off x="5652120" y="4797152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4" name="直接箭头连接符 183"/>
            <p:cNvCxnSpPr/>
            <p:nvPr/>
          </p:nvCxnSpPr>
          <p:spPr bwMode="auto">
            <a:xfrm>
              <a:off x="2843808" y="4869160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>
              <a:off x="5004048" y="5021560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>
              <a:off x="3275856" y="4941168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572000" y="5445224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90" name="Text Box 211"/>
            <p:cNvSpPr txBox="1">
              <a:spLocks noChangeArrowheads="1"/>
            </p:cNvSpPr>
            <p:nvPr/>
          </p:nvSpPr>
          <p:spPr bwMode="auto">
            <a:xfrm>
              <a:off x="5652120" y="5128292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196" name="Text Box 147"/>
            <p:cNvSpPr txBox="1">
              <a:spLocks noChangeArrowheads="1"/>
            </p:cNvSpPr>
            <p:nvPr/>
          </p:nvSpPr>
          <p:spPr bwMode="auto">
            <a:xfrm>
              <a:off x="2861908" y="5120744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</a:rPr>
                <a:t>OP</a:t>
              </a:r>
              <a:r>
                <a:rPr lang="zh-CN" altLang="en-US" sz="1600" b="1" dirty="0">
                  <a:latin typeface="+mn-ea"/>
                </a:rPr>
                <a:t>控制</a:t>
              </a:r>
              <a:r>
                <a:rPr lang="zh-CN" altLang="en-US" sz="1600" b="1" dirty="0">
                  <a:latin typeface="宋体" pitchFamily="2" charset="-122"/>
                </a:rPr>
                <a:t>信号形成电路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83768" y="3356992"/>
            <a:ext cx="5040560" cy="3045811"/>
            <a:chOff x="2483768" y="3356992"/>
            <a:chExt cx="5040560" cy="3045811"/>
          </a:xfrm>
        </p:grpSpPr>
        <p:grpSp>
          <p:nvGrpSpPr>
            <p:cNvPr id="150" name="组合 149"/>
            <p:cNvGrpSpPr/>
            <p:nvPr/>
          </p:nvGrpSpPr>
          <p:grpSpPr>
            <a:xfrm>
              <a:off x="2483768" y="3356992"/>
              <a:ext cx="5040560" cy="3045811"/>
              <a:chOff x="2483768" y="3429000"/>
              <a:chExt cx="5040560" cy="3045811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483768" y="3449781"/>
                <a:ext cx="3689528" cy="30250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2" name="Text Box 132"/>
              <p:cNvSpPr txBox="1">
                <a:spLocks noChangeArrowheads="1"/>
              </p:cNvSpPr>
              <p:nvPr/>
            </p:nvSpPr>
            <p:spPr bwMode="auto">
              <a:xfrm>
                <a:off x="2735796" y="3763639"/>
                <a:ext cx="2772308" cy="313432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itchFamily="2" charset="-122"/>
                  </a:rPr>
                  <a:t>指令译码器</a:t>
                </a: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cxnSp>
            <p:nvCxnSpPr>
              <p:cNvPr id="153" name="直接箭头连接符 152"/>
              <p:cNvCxnSpPr/>
              <p:nvPr/>
            </p:nvCxnSpPr>
            <p:spPr bwMode="auto">
              <a:xfrm>
                <a:off x="5508104" y="3861047"/>
                <a:ext cx="165618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5508104" y="3933055"/>
                <a:ext cx="165618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5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3645023"/>
                <a:ext cx="772368" cy="52811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Branch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Jump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156" name="直接箭头连接符 155"/>
              <p:cNvCxnSpPr/>
              <p:nvPr/>
            </p:nvCxnSpPr>
            <p:spPr bwMode="auto">
              <a:xfrm>
                <a:off x="4355018" y="3573015"/>
                <a:ext cx="0" cy="1906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7" name="直接箭头连接符 156"/>
              <p:cNvCxnSpPr/>
              <p:nvPr/>
            </p:nvCxnSpPr>
            <p:spPr bwMode="auto">
              <a:xfrm>
                <a:off x="4211960" y="3501006"/>
                <a:ext cx="0" cy="2595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8" name="Text Box 147"/>
              <p:cNvSpPr txBox="1">
                <a:spLocks noChangeArrowheads="1"/>
              </p:cNvSpPr>
              <p:nvPr/>
            </p:nvSpPr>
            <p:spPr bwMode="auto">
              <a:xfrm>
                <a:off x="3887924" y="3545361"/>
                <a:ext cx="972108" cy="21602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itchFamily="2" charset="-122"/>
                  </a:rPr>
                  <a:t>op </a:t>
                </a:r>
                <a:r>
                  <a:rPr lang="zh-CN" altLang="en-US" sz="1400" b="1" dirty="0">
                    <a:latin typeface="宋体" pitchFamily="2" charset="-122"/>
                  </a:rPr>
                  <a:t>   </a:t>
                </a:r>
                <a:r>
                  <a:rPr lang="en-US" altLang="zh-CN" sz="1400" b="1" dirty="0" err="1">
                    <a:latin typeface="宋体" pitchFamily="2" charset="-122"/>
                  </a:rPr>
                  <a:t>func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cxnSp>
            <p:nvCxnSpPr>
              <p:cNvPr id="159" name="直接箭头连接符 158"/>
              <p:cNvCxnSpPr/>
              <p:nvPr/>
            </p:nvCxnSpPr>
            <p:spPr bwMode="auto">
              <a:xfrm flipV="1">
                <a:off x="4355976" y="3573013"/>
                <a:ext cx="2808312" cy="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60" name="直接箭头连接符 159"/>
              <p:cNvCxnSpPr/>
              <p:nvPr/>
            </p:nvCxnSpPr>
            <p:spPr bwMode="auto">
              <a:xfrm flipV="1">
                <a:off x="4211960" y="3501007"/>
                <a:ext cx="2952328" cy="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61" name="Text Box 147"/>
              <p:cNvSpPr txBox="1">
                <a:spLocks noChangeArrowheads="1"/>
              </p:cNvSpPr>
              <p:nvPr/>
            </p:nvSpPr>
            <p:spPr bwMode="auto">
              <a:xfrm>
                <a:off x="2843808" y="5949280"/>
                <a:ext cx="360040" cy="2528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CU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sp>
            <p:nvSpPr>
              <p:cNvPr id="162" name="Text Box 132"/>
              <p:cNvSpPr txBox="1">
                <a:spLocks noChangeArrowheads="1"/>
              </p:cNvSpPr>
              <p:nvPr/>
            </p:nvSpPr>
            <p:spPr bwMode="auto">
              <a:xfrm>
                <a:off x="7164288" y="3429000"/>
                <a:ext cx="360040" cy="2952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itchFamily="2" charset="-122"/>
                  </a:rPr>
                  <a:t>单周期数据通路</a:t>
                </a:r>
              </a:p>
            </p:txBody>
          </p:sp>
          <p:sp>
            <p:nvSpPr>
              <p:cNvPr id="163" name="Text Box 147"/>
              <p:cNvSpPr txBox="1">
                <a:spLocks noChangeArrowheads="1"/>
              </p:cNvSpPr>
              <p:nvPr/>
            </p:nvSpPr>
            <p:spPr bwMode="auto">
              <a:xfrm>
                <a:off x="2483768" y="4100953"/>
                <a:ext cx="2952328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rgbClr val="990099"/>
                    </a:solidFill>
                    <a:latin typeface="宋体" pitchFamily="2" charset="-122"/>
                  </a:rPr>
                  <a:t>add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990099"/>
                    </a:solidFill>
                    <a:latin typeface="宋体" pitchFamily="2" charset="-122"/>
                  </a:rPr>
                  <a:t>sub</a:t>
                </a:r>
                <a:r>
                  <a:rPr lang="en-US" altLang="zh-CN" sz="20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 err="1">
                    <a:solidFill>
                      <a:srgbClr val="990099"/>
                    </a:solidFill>
                    <a:latin typeface="宋体" pitchFamily="2" charset="-122"/>
                  </a:rPr>
                  <a:t>ori</a:t>
                </a:r>
                <a:r>
                  <a:rPr lang="en-US" altLang="zh-CN" sz="1600" b="1" dirty="0">
                    <a:solidFill>
                      <a:srgbClr val="990099"/>
                    </a:solidFill>
                    <a:latin typeface="宋体" pitchFamily="2" charset="-122"/>
                  </a:rPr>
                  <a:t>  </a:t>
                </a:r>
                <a:r>
                  <a:rPr lang="en-US" altLang="zh-CN" sz="1600" b="1" dirty="0" err="1">
                    <a:solidFill>
                      <a:srgbClr val="990099"/>
                    </a:solidFill>
                    <a:latin typeface="宋体" pitchFamily="2" charset="-122"/>
                  </a:rPr>
                  <a:t>lw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 </a:t>
                </a:r>
                <a:r>
                  <a:rPr lang="en-US" altLang="zh-CN" sz="1600" b="1" dirty="0" err="1">
                    <a:solidFill>
                      <a:srgbClr val="990099"/>
                    </a:solidFill>
                    <a:latin typeface="宋体" pitchFamily="2" charset="-122"/>
                  </a:rPr>
                  <a:t>sw</a:t>
                </a:r>
                <a:r>
                  <a:rPr lang="en-US" altLang="zh-CN" sz="20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 err="1">
                    <a:solidFill>
                      <a:srgbClr val="990099"/>
                    </a:solidFill>
                    <a:latin typeface="宋体" pitchFamily="2" charset="-122"/>
                  </a:rPr>
                  <a:t>beq</a:t>
                </a:r>
                <a:r>
                  <a:rPr lang="en-US" altLang="zh-CN" sz="1600" b="1" dirty="0">
                    <a:solidFill>
                      <a:srgbClr val="990099"/>
                    </a:solidFill>
                    <a:latin typeface="宋体" pitchFamily="2" charset="-122"/>
                  </a:rPr>
                  <a:t>   j </a:t>
                </a:r>
                <a:endParaRPr lang="zh-CN" altLang="en-US" sz="12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164" name="直接箭头连接符 163"/>
              <p:cNvCxnSpPr/>
              <p:nvPr/>
            </p:nvCxnSpPr>
            <p:spPr bwMode="auto">
              <a:xfrm>
                <a:off x="2843808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27585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69937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4139952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>
                <a:off x="4572000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直接箭头连接符 168"/>
              <p:cNvCxnSpPr/>
              <p:nvPr/>
            </p:nvCxnSpPr>
            <p:spPr bwMode="auto">
              <a:xfrm>
                <a:off x="501257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543609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" name="组合 3"/>
            <p:cNvGrpSpPr/>
            <p:nvPr/>
          </p:nvGrpSpPr>
          <p:grpSpPr>
            <a:xfrm>
              <a:off x="6012160" y="4293096"/>
              <a:ext cx="1152128" cy="1944216"/>
              <a:chOff x="6012160" y="4293096"/>
              <a:chExt cx="1152128" cy="1944216"/>
            </a:xfrm>
          </p:grpSpPr>
          <p:sp>
            <p:nvSpPr>
              <p:cNvPr id="80" name="Text Box 253"/>
              <p:cNvSpPr txBox="1">
                <a:spLocks noChangeArrowheads="1"/>
              </p:cNvSpPr>
              <p:nvPr/>
            </p:nvSpPr>
            <p:spPr bwMode="auto">
              <a:xfrm>
                <a:off x="6228184" y="5517232"/>
                <a:ext cx="291408" cy="7200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l"/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0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en-US" altLang="zh-CN" sz="1800" b="1" baseline="-14000" dirty="0">
                    <a:latin typeface="+mn-ea"/>
                    <a:ea typeface="+mn-ea"/>
                  </a:rPr>
                  <a:t>1</a:t>
                </a:r>
              </a:p>
            </p:txBody>
          </p: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6084168" y="5805264"/>
                <a:ext cx="108012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6084168" y="6165304"/>
                <a:ext cx="108012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直接箭头连接符 82"/>
              <p:cNvCxnSpPr/>
              <p:nvPr/>
            </p:nvCxnSpPr>
            <p:spPr bwMode="auto">
              <a:xfrm>
                <a:off x="6012160" y="4509120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6012160" y="4869160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5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4293096"/>
                <a:ext cx="792088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宋体" pitchFamily="2" charset="-122"/>
                  </a:rPr>
                  <a:t>Extctr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6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4653136"/>
                <a:ext cx="864096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宋体" pitchFamily="2" charset="-122"/>
                  </a:rPr>
                  <a:t>ALUBsrc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7" name="Text Box 147"/>
              <p:cNvSpPr txBox="1">
                <a:spLocks noChangeArrowheads="1"/>
              </p:cNvSpPr>
              <p:nvPr/>
            </p:nvSpPr>
            <p:spPr bwMode="auto">
              <a:xfrm>
                <a:off x="6245304" y="5157192"/>
                <a:ext cx="702960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>
                    <a:latin typeface="宋体" pitchFamily="2" charset="-122"/>
                  </a:rPr>
                  <a:t>MemWr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8" name="Text Box 211"/>
              <p:cNvSpPr txBox="1">
                <a:spLocks noChangeArrowheads="1"/>
              </p:cNvSpPr>
              <p:nvPr/>
            </p:nvSpPr>
            <p:spPr bwMode="auto">
              <a:xfrm>
                <a:off x="6300192" y="4869160"/>
                <a:ext cx="360040" cy="18002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/>
                  <a:t>…</a:t>
                </a:r>
                <a:endParaRPr lang="en-US" altLang="zh-CN" sz="1800" b="1" baseline="-20000" dirty="0"/>
              </a:p>
            </p:txBody>
          </p:sp>
          <p:cxnSp>
            <p:nvCxnSpPr>
              <p:cNvPr id="89" name="直接箭头连接符 88"/>
              <p:cNvCxnSpPr/>
              <p:nvPr/>
            </p:nvCxnSpPr>
            <p:spPr bwMode="auto">
              <a:xfrm>
                <a:off x="6012160" y="5373216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不考，了解过程</a:t>
            </a:r>
            <a:r>
              <a:rPr lang="en-US" altLang="zh-CN" sz="2000" b="1" dirty="0">
                <a:latin typeface="+mn-ea"/>
              </a:rPr>
              <a:t>)</a:t>
            </a: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spc="-100" dirty="0">
                <a:latin typeface="宋体" pitchFamily="2" charset="-122"/>
              </a:rPr>
              <a:t>支持</a:t>
            </a:r>
            <a:r>
              <a:rPr lang="en-US" altLang="zh-CN" b="1" spc="-100" dirty="0">
                <a:latin typeface="宋体" pitchFamily="2" charset="-122"/>
              </a:rPr>
              <a:t>7</a:t>
            </a:r>
            <a:r>
              <a:rPr lang="zh-CN" altLang="en-US" b="1" spc="-100" dirty="0">
                <a:latin typeface="宋体" pitchFamily="2" charset="-122"/>
              </a:rPr>
              <a:t>条</a:t>
            </a:r>
            <a:r>
              <a:rPr lang="en-US" altLang="zh-CN" b="1" spc="-100" dirty="0">
                <a:latin typeface="宋体" pitchFamily="2" charset="-122"/>
              </a:rPr>
              <a:t>MIPS</a:t>
            </a:r>
            <a:r>
              <a:rPr lang="zh-CN" altLang="en-US" b="1" spc="-100" dirty="0">
                <a:latin typeface="宋体" pitchFamily="2" charset="-122"/>
              </a:rPr>
              <a:t>指令的数据通路，且</a:t>
            </a: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时延可变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endParaRPr lang="en-US" altLang="zh-CN" sz="2000" b="1" spc="-100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2987700" y="1340768"/>
            <a:ext cx="53287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200" spc="-100" dirty="0" err="1"/>
              <a:t>μ</a:t>
            </a:r>
            <a:r>
              <a:rPr lang="en-US" altLang="zh-CN" sz="2200" b="1" spc="-100" dirty="0" err="1">
                <a:latin typeface="+mn-ea"/>
              </a:rPr>
              <a:t>OPCmd</a:t>
            </a:r>
            <a:r>
              <a:rPr lang="zh-CN" altLang="en-US" sz="2200" b="1" spc="-100" dirty="0">
                <a:latin typeface="+mn-ea"/>
              </a:rPr>
              <a:t>序列≤</a:t>
            </a:r>
            <a:r>
              <a:rPr lang="en-US" altLang="zh-CN" sz="2200" b="1" spc="-100" dirty="0">
                <a:latin typeface="+mn-ea"/>
              </a:rPr>
              <a:t>5</a:t>
            </a:r>
            <a:r>
              <a:rPr lang="zh-CN" altLang="en-US" sz="2200" b="1" spc="-100" dirty="0">
                <a:latin typeface="宋体" pitchFamily="2" charset="-122"/>
              </a:rPr>
              <a:t>步，</a:t>
            </a:r>
            <a:r>
              <a:rPr lang="zh-CN" altLang="en-US" sz="2200" b="1" u="sng" spc="-100" dirty="0">
                <a:latin typeface="宋体" pitchFamily="2" charset="-122"/>
              </a:rPr>
              <a:t>状态转换条件</a:t>
            </a:r>
            <a:r>
              <a:rPr lang="zh-CN" altLang="en-US" sz="2200" b="1" spc="-100" dirty="0">
                <a:latin typeface="宋体" pitchFamily="2" charset="-122"/>
              </a:rPr>
              <a:t>为操作码</a:t>
            </a:r>
          </a:p>
        </p:txBody>
      </p:sp>
      <p:grpSp>
        <p:nvGrpSpPr>
          <p:cNvPr id="241" name="组合 240"/>
          <p:cNvGrpSpPr/>
          <p:nvPr/>
        </p:nvGrpSpPr>
        <p:grpSpPr>
          <a:xfrm>
            <a:off x="755573" y="1988840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988840"/>
            <a:ext cx="6886676" cy="3456384"/>
            <a:chOff x="1115616" y="1916832"/>
            <a:chExt cx="6886676" cy="3456384"/>
          </a:xfrm>
        </p:grpSpPr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115616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4022028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429740" y="32840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3661988" y="32840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4814116" y="3284984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7668344" y="3284984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6974356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1547664" y="4581128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4" name="Text Box 63"/>
            <p:cNvSpPr txBox="1">
              <a:spLocks noChangeArrowheads="1"/>
            </p:cNvSpPr>
            <p:nvPr/>
          </p:nvSpPr>
          <p:spPr bwMode="auto">
            <a:xfrm>
              <a:off x="3203848" y="4581128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5174156" y="4293096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6758332" y="4293096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7" name="Text Box 63"/>
            <p:cNvSpPr txBox="1">
              <a:spLocks noChangeArrowheads="1"/>
            </p:cNvSpPr>
            <p:nvPr/>
          </p:nvSpPr>
          <p:spPr bwMode="auto">
            <a:xfrm>
              <a:off x="5004048" y="50842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 Box 90"/>
          <p:cNvSpPr txBox="1">
            <a:spLocks noChangeArrowheads="1"/>
          </p:cNvSpPr>
          <p:nvPr/>
        </p:nvSpPr>
        <p:spPr bwMode="auto">
          <a:xfrm>
            <a:off x="179388" y="332656"/>
            <a:ext cx="655821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组织时序系统：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*设计时序信号形成电路：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⑴确定</a:t>
            </a:r>
            <a:r>
              <a:rPr lang="zh-CN" altLang="en-US" b="1" dirty="0">
                <a:latin typeface="宋体" pitchFamily="2" charset="-122"/>
              </a:rPr>
              <a:t>下一状态产生函数：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入端的有效逻辑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2771800" y="332656"/>
            <a:ext cx="59059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个节拍</a:t>
            </a:r>
            <a:r>
              <a:rPr lang="zh-CN" altLang="en-US" b="1" spc="-100" dirty="0">
                <a:latin typeface="宋体" pitchFamily="2" charset="-122"/>
              </a:rPr>
              <a:t>信号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表示操作步骤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spc="-100" dirty="0">
                <a:latin typeface="宋体" pitchFamily="2" charset="-122"/>
              </a:rPr>
              <a:t>个工作脉冲，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4</a:t>
            </a:r>
            <a:r>
              <a:rPr lang="zh-CN" altLang="en-US" b="1" spc="-100" dirty="0">
                <a:latin typeface="宋体" pitchFamily="2" charset="-122"/>
              </a:rPr>
              <a:t>种时序信号序列，联合控制方式定时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340768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访存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写回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4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组合 442"/>
          <p:cNvGrpSpPr/>
          <p:nvPr/>
        </p:nvGrpSpPr>
        <p:grpSpPr>
          <a:xfrm>
            <a:off x="1259508" y="5013176"/>
            <a:ext cx="7776988" cy="861774"/>
            <a:chOff x="179388" y="4005064"/>
            <a:chExt cx="7776988" cy="861774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776988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25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beq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j)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0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1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2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3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7704" y="5805264"/>
            <a:ext cx="6440234" cy="360040"/>
            <a:chOff x="2235292" y="6165304"/>
            <a:chExt cx="6440234" cy="360040"/>
          </a:xfrm>
        </p:grpSpPr>
        <p:sp>
          <p:nvSpPr>
            <p:cNvPr id="3" name="左大括号 2"/>
            <p:cNvSpPr/>
            <p:nvPr/>
          </p:nvSpPr>
          <p:spPr bwMode="auto">
            <a:xfrm rot="16200000">
              <a:off x="4639114" y="3761482"/>
              <a:ext cx="120424" cy="4928068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" name="左大括号 427"/>
            <p:cNvSpPr/>
            <p:nvPr/>
          </p:nvSpPr>
          <p:spPr bwMode="auto">
            <a:xfrm rot="16200000">
              <a:off x="7911752" y="5705525"/>
              <a:ext cx="120424" cy="1039983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095800" y="623731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循环逻辑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346404" y="6237312"/>
              <a:ext cx="132912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复位逻辑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068067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WMFC </a:t>
              </a: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⑵电路实现：</a:t>
            </a:r>
            <a:r>
              <a:rPr lang="zh-CN" altLang="en-US" b="1" dirty="0">
                <a:latin typeface="宋体" pitchFamily="2" charset="-122"/>
              </a:rPr>
              <a:t>信号表示</a:t>
            </a:r>
            <a:r>
              <a:rPr lang="en-US" altLang="zh-CN" sz="2000" b="1" dirty="0">
                <a:latin typeface="宋体" pitchFamily="2" charset="-122"/>
              </a:rPr>
              <a:t>(5</a:t>
            </a:r>
            <a:r>
              <a:rPr lang="zh-CN" altLang="en-US" sz="2000" b="1" dirty="0">
                <a:latin typeface="宋体" pitchFamily="2" charset="-122"/>
              </a:rPr>
              <a:t>个触发器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</a:t>
            </a:r>
            <a:r>
              <a:rPr lang="zh-CN" altLang="en-US" b="1" dirty="0">
                <a:latin typeface="宋体" pitchFamily="2" charset="-122"/>
              </a:rPr>
              <a:t>下一状态产生函数</a:t>
            </a:r>
            <a:r>
              <a:rPr lang="en-US" altLang="zh-CN" sz="2000" b="1" dirty="0">
                <a:latin typeface="宋体" pitchFamily="2" charset="-122"/>
              </a:rPr>
              <a:t>(5</a:t>
            </a:r>
            <a:r>
              <a:rPr lang="zh-CN" altLang="en-US" sz="2000" b="1" dirty="0">
                <a:latin typeface="宋体" pitchFamily="2" charset="-122"/>
              </a:rPr>
              <a:t>个组合逻辑电路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含复位</a:t>
            </a:r>
            <a:r>
              <a:rPr lang="en-US" altLang="zh-CN" sz="2000" b="1" dirty="0">
                <a:latin typeface="宋体" pitchFamily="2" charset="-122"/>
              </a:rPr>
              <a:t>])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定时逻辑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同步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异步分类定时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1843931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>
                  <a:latin typeface="+mn-lt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>
                  <a:latin typeface="宋体" pitchFamily="2" charset="-122"/>
                </a:rPr>
                <a:t>add sub </a:t>
              </a:r>
              <a:r>
                <a:rPr lang="en-US" altLang="zh-CN" sz="1600" b="1" spc="-100" dirty="0" err="1">
                  <a:latin typeface="宋体" pitchFamily="2" charset="-122"/>
                </a:rPr>
                <a:t>ori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0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err="1">
                  <a:latin typeface="宋体" pitchFamily="2" charset="-122"/>
                </a:rPr>
                <a:t>lw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err="1">
                  <a:latin typeface="宋体" pitchFamily="2" charset="-122"/>
                </a:rPr>
                <a:t>sw</a:t>
              </a:r>
              <a:r>
                <a:rPr lang="en-US" altLang="zh-CN" sz="1600" b="1" spc="-100" dirty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</p:grpSp>
      <p:sp>
        <p:nvSpPr>
          <p:cNvPr id="33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179512" y="836712"/>
            <a:ext cx="8712967" cy="236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的基本功能：</a:t>
            </a:r>
            <a:r>
              <a:rPr lang="zh-CN" altLang="en-US" b="1" dirty="0">
                <a:latin typeface="宋体" pitchFamily="2" charset="-122"/>
              </a:rPr>
              <a:t>循环地执行指令、检测并处理异常和中断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指令的执行过程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异常和中断的检测及处理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检测方法：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处理过程：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CPU</a:t>
            </a:r>
            <a:r>
              <a:rPr lang="zh-CN" altLang="en-US" dirty="0"/>
              <a:t>的工作流程</a:t>
            </a: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2915815" y="2197313"/>
            <a:ext cx="410445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采样信号线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硬件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响应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硬件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、处理及返回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444208" y="1821964"/>
            <a:ext cx="2592288" cy="1246996"/>
            <a:chOff x="2555776" y="4126220"/>
            <a:chExt cx="2592288" cy="1246996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4040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365104"/>
              <a:ext cx="0" cy="254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140224" y="4126220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9" y="3144594"/>
            <a:ext cx="7722486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的工作流程：</a:t>
            </a:r>
            <a:r>
              <a:rPr lang="zh-CN" altLang="en-US" b="1" dirty="0">
                <a:latin typeface="宋体" pitchFamily="2" charset="-122"/>
              </a:rPr>
              <a:t>循环的指令周期＋中断周期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工作流程的表示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时间控制的基准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868144" y="3356992"/>
            <a:ext cx="3168799" cy="2009403"/>
            <a:chOff x="2109689" y="1082657"/>
            <a:chExt cx="3168799" cy="2009403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168663" y="1556792"/>
              <a:ext cx="1116125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取指令</a:t>
              </a:r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168664" y="1988844"/>
              <a:ext cx="1116124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执行指令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197921" y="2684466"/>
              <a:ext cx="1080567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中断响应</a:t>
              </a:r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348682" y="1082657"/>
              <a:ext cx="7560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启动</a:t>
              </a:r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572819" y="2282898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844627" y="2396434"/>
              <a:ext cx="1764000" cy="324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spc="-100" dirty="0">
                  <a:solidFill>
                    <a:schemeClr val="accent2"/>
                  </a:solidFill>
                </a:rPr>
                <a:t>有</a:t>
              </a:r>
              <a:r>
                <a:rPr lang="zh-CN" altLang="en-US" sz="1800" b="1" spc="-100" dirty="0"/>
                <a:t>中断请求？</a:t>
              </a:r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530600" y="27197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639587" y="1556921"/>
              <a:ext cx="45719" cy="719956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2124547" y="1628804"/>
              <a:ext cx="504056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613373" y="2684466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2109689" y="2540450"/>
              <a:ext cx="518914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26726" y="1841524"/>
              <a:ext cx="0" cy="147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>
              <a:off x="3726682" y="1340768"/>
              <a:ext cx="4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 flipH="1">
              <a:off x="3726627" y="2276876"/>
              <a:ext cx="99" cy="1195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3037334" y="2402763"/>
              <a:ext cx="371622" cy="100696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608627" y="2558434"/>
              <a:ext cx="129578" cy="126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147671" y="2501525"/>
              <a:ext cx="136406" cy="10446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382728" y="1749716"/>
              <a:ext cx="1679274" cy="1005405"/>
            </a:xfrm>
            <a:prstGeom prst="bentConnector3">
              <a:avLst>
                <a:gd name="adj1" fmla="val 99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8043242" y="3356992"/>
            <a:ext cx="1008112" cy="1027124"/>
            <a:chOff x="5285606" y="3746952"/>
            <a:chExt cx="1008112" cy="1027124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537718" y="3746952"/>
              <a:ext cx="7560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停机</a:t>
              </a:r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rot="5400000" flipH="1" flipV="1">
              <a:off x="5216156" y="4074514"/>
              <a:ext cx="769012" cy="630111"/>
            </a:xfrm>
            <a:prstGeom prst="bentConnector3">
              <a:avLst>
                <a:gd name="adj1" fmla="val -11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414764" y="4255063"/>
              <a:ext cx="518791" cy="47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停机指令</a:t>
              </a: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9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303"/>
          <p:cNvSpPr txBox="1">
            <a:spLocks noChangeArrowheads="1"/>
          </p:cNvSpPr>
          <p:nvPr/>
        </p:nvSpPr>
        <p:spPr bwMode="auto">
          <a:xfrm>
            <a:off x="179263" y="5509681"/>
            <a:ext cx="89647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的工作原理：</a:t>
            </a:r>
            <a:r>
              <a:rPr lang="en-US" altLang="zh-CN" b="1" dirty="0">
                <a:latin typeface="+mn-ea"/>
              </a:rPr>
              <a:t>CU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循环地产生</a:t>
            </a:r>
            <a:r>
              <a:rPr lang="zh-CN" altLang="en-US" b="1" dirty="0">
                <a:latin typeface="+mn-ea"/>
              </a:rPr>
              <a:t>工作流程所需的</a:t>
            </a:r>
            <a:r>
              <a:rPr lang="zh-CN" altLang="en-US" b="1" u="sng" spc="-80" dirty="0">
                <a:solidFill>
                  <a:schemeClr val="accent2"/>
                </a:solidFill>
              </a:rPr>
              <a:t>操作</a:t>
            </a:r>
            <a:r>
              <a:rPr lang="zh-CN" altLang="en-US" b="1" u="sng" spc="-80" dirty="0">
                <a:solidFill>
                  <a:schemeClr val="accent2"/>
                </a:solidFill>
                <a:latin typeface="宋体" pitchFamily="2" charset="-122"/>
              </a:rPr>
              <a:t>控制信号</a:t>
            </a:r>
            <a:r>
              <a:rPr lang="zh-CN" altLang="en-US" b="1" spc="-80" dirty="0">
                <a:latin typeface="宋体" pitchFamily="2" charset="-122"/>
              </a:rPr>
              <a:t>，</a:t>
            </a:r>
            <a:endParaRPr lang="en-US" altLang="zh-CN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工作流程所需的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endParaRPr lang="en-US" altLang="zh-CN" b="1" u="sng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0" name="Text Box 43"/>
          <p:cNvSpPr txBox="1">
            <a:spLocks noChangeArrowheads="1"/>
          </p:cNvSpPr>
          <p:nvPr/>
        </p:nvSpPr>
        <p:spPr bwMode="auto">
          <a:xfrm>
            <a:off x="2709740" y="3573016"/>
            <a:ext cx="3085950" cy="20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  操作序列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多种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  主时钟脉冲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    (</a:t>
            </a:r>
            <a:r>
              <a:rPr lang="zh-CN" altLang="en-US" sz="1800" b="1" dirty="0">
                <a:latin typeface="宋体" pitchFamily="2" charset="-122"/>
              </a:rPr>
              <a:t>主时钟周期＝</a:t>
            </a:r>
            <a:r>
              <a:rPr lang="en-US" altLang="zh-CN" sz="1800" b="1" dirty="0">
                <a:latin typeface="宋体" pitchFamily="2" charset="-122"/>
              </a:rPr>
              <a:t>1/</a:t>
            </a:r>
            <a:r>
              <a:rPr lang="zh-CN" altLang="en-US" sz="1800" b="1" dirty="0">
                <a:latin typeface="宋体" pitchFamily="2" charset="-122"/>
              </a:rPr>
              <a:t>主频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  <a:spcBef>
                <a:spcPts val="900"/>
              </a:spcBef>
            </a:pPr>
            <a:r>
              <a:rPr lang="zh-CN" altLang="en-US" sz="2200" b="1" dirty="0">
                <a:latin typeface="宋体" pitchFamily="2" charset="-122"/>
              </a:rPr>
              <a:t>单周期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、多周期</a:t>
            </a:r>
            <a:r>
              <a:rPr lang="en-US" altLang="zh-CN" sz="2200" b="1" dirty="0">
                <a:latin typeface="宋体" pitchFamily="2" charset="-122"/>
              </a:rPr>
              <a:t>CPU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    (</a:t>
            </a:r>
            <a:r>
              <a:rPr lang="zh-CN" altLang="en-US" sz="1800" b="1" dirty="0">
                <a:latin typeface="宋体" pitchFamily="2" charset="-122"/>
              </a:rPr>
              <a:t>指令周期＝</a:t>
            </a:r>
            <a:r>
              <a:rPr lang="en-US" altLang="zh-CN" sz="1800" i="1" dirty="0">
                <a:latin typeface="+mn-lt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>
                <a:latin typeface="宋体" pitchFamily="2" charset="-122"/>
              </a:rPr>
              <a:t>CLK)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1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圆角右箭头 1"/>
          <p:cNvSpPr/>
          <p:nvPr/>
        </p:nvSpPr>
        <p:spPr bwMode="auto">
          <a:xfrm rot="10800000">
            <a:off x="7899141" y="6017511"/>
            <a:ext cx="489283" cy="295583"/>
          </a:xfrm>
          <a:prstGeom prst="bentArrow">
            <a:avLst>
              <a:gd name="adj1" fmla="val 19861"/>
              <a:gd name="adj2" fmla="val 25000"/>
              <a:gd name="adj3" fmla="val 29111"/>
              <a:gd name="adj4" fmla="val 29362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139952" y="4064925"/>
            <a:ext cx="3060340" cy="15480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3419872" y="1290826"/>
            <a:ext cx="561662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取指、分析、执行，形成下条指令地址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2" grpId="0" animBg="1"/>
      <p:bldP spid="5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rgbClr val="C00000"/>
                </a:solidFill>
              </a:rPr>
              <a:t>控制信号形成电路：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en-US" b="1" dirty="0">
                <a:latin typeface="+mn-ea"/>
                <a:ea typeface="+mn-ea"/>
              </a:rPr>
              <a:t>状态转换图</a:t>
            </a:r>
            <a:r>
              <a:rPr lang="zh-CN" altLang="en-US" b="1" u="sng" dirty="0">
                <a:latin typeface="+mn-ea"/>
                <a:ea typeface="+mn-ea"/>
              </a:rPr>
              <a:t>打时间戳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使用时间表</a:t>
            </a:r>
            <a:r>
              <a:rPr lang="zh-CN" altLang="en-US" b="1" dirty="0">
                <a:latin typeface="+mn-ea"/>
                <a:ea typeface="+mn-ea"/>
              </a:rPr>
              <a:t>中</a:t>
            </a:r>
            <a:r>
              <a:rPr lang="zh-CN" altLang="en-US" b="1" u="sng" dirty="0">
                <a:latin typeface="+mn-ea"/>
                <a:ea typeface="+mn-ea"/>
              </a:rPr>
              <a:t>填有效条件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31964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85851"/>
              </p:ext>
            </p:extLst>
          </p:nvPr>
        </p:nvGraphicFramePr>
        <p:xfrm>
          <a:off x="1331640" y="1584680"/>
          <a:ext cx="7560840" cy="554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latin typeface="+mn-ea"/>
                <a:ea typeface="+mn-ea"/>
              </a:rPr>
              <a:t>按行汇总使用时间表，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r>
              <a:rPr lang="zh-CN" altLang="zh-CN" b="1" dirty="0">
                <a:latin typeface="+mn-ea"/>
              </a:rPr>
              <a:t>的逻辑表达式</a:t>
            </a:r>
            <a:r>
              <a:rPr lang="zh-CN" altLang="en-US" b="1" dirty="0">
                <a:latin typeface="+mn-ea"/>
              </a:rPr>
              <a:t>为：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[1]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18000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[0]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+T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…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End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beq+j</a:t>
            </a:r>
            <a:r>
              <a:rPr lang="en-US" altLang="zh-CN" sz="2200" b="1" dirty="0">
                <a:latin typeface="+mn-ea"/>
                <a:ea typeface="+mn-ea"/>
              </a:rPr>
              <a:t>)+T</a:t>
            </a:r>
            <a:r>
              <a:rPr lang="en-US" altLang="zh-CN" sz="2200" b="1" baseline="-18000" dirty="0">
                <a:latin typeface="+mn-ea"/>
                <a:ea typeface="+mn-ea"/>
              </a:rPr>
              <a:t>3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</a:rPr>
              <a:t>sw+T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dirty="0">
                <a:latin typeface="+mn-ea"/>
                <a:ea typeface="+mn-ea"/>
              </a:rPr>
              <a:t>用组合逻辑电路实现每个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220" dirty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多周期数据通路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 </a:t>
              </a: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en-US" altLang="zh-CN" sz="1800" b="1" dirty="0" err="1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  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[0]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  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r>
                <a:rPr lang="en-US" altLang="zh-CN" sz="1800" b="1" dirty="0">
                  <a:latin typeface="宋体" pitchFamily="2" charset="-122"/>
                </a:rPr>
                <a:t>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zh-CN" altLang="en-US" sz="1800" b="1" dirty="0">
                  <a:latin typeface="+mn-ea"/>
                </a:rPr>
                <a:t>控制</a:t>
              </a:r>
              <a:r>
                <a:rPr lang="zh-CN" altLang="en-US" sz="1800" b="1" dirty="0">
                  <a:latin typeface="宋体" pitchFamily="2" charset="-122"/>
                </a:rPr>
                <a:t>信号形成电路</a:t>
              </a: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827460" y="6028604"/>
            <a:ext cx="8065020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P237—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17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仅画出信号序列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19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仅填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+mn-ea"/>
              </a:rPr>
              <a:t>OPCmd</a:t>
            </a:r>
            <a:r>
              <a:rPr lang="zh-CN" altLang="zh-CN" sz="1800" b="1" dirty="0">
                <a:latin typeface="+mn-ea"/>
              </a:rPr>
              <a:t>使用时间表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18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§5.5  </a:t>
            </a:r>
            <a:r>
              <a:rPr lang="zh-CN" altLang="en-US" sz="2800" b="1" dirty="0">
                <a:latin typeface="宋体" pitchFamily="2" charset="-122"/>
              </a:rPr>
              <a:t>微程序控制器的设计</a:t>
            </a: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306354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、微程序控制思想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 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类似于存储程序工作方式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①</a:t>
            </a:r>
            <a:r>
              <a:rPr lang="zh-CN" altLang="en-US" b="1" dirty="0">
                <a:latin typeface="宋体" pitchFamily="2" charset="-122"/>
              </a:rPr>
              <a:t>每条</a:t>
            </a:r>
            <a:r>
              <a:rPr lang="zh-CN" altLang="en-US" b="1" u="sng" dirty="0">
                <a:latin typeface="宋体" pitchFamily="2" charset="-122"/>
              </a:rPr>
              <a:t>指令的执行过程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+mn-ea"/>
              </a:rPr>
              <a:t>OPCmd</a:t>
            </a:r>
            <a:r>
              <a:rPr lang="zh-CN" altLang="en-US" sz="1800" b="1" dirty="0">
                <a:latin typeface="宋体" pitchFamily="2" charset="-122"/>
              </a:rPr>
              <a:t>序列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都用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latin typeface="宋体" pitchFamily="2" charset="-122"/>
              </a:rPr>
              <a:t>表示，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zh-CN" altLang="en-US" b="1" dirty="0">
                <a:latin typeface="宋体" pitchFamily="2" charset="-122"/>
              </a:rPr>
              <a:t>所有微程序都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②CU</a:t>
            </a:r>
            <a:r>
              <a:rPr lang="zh-CN" altLang="en-US" b="1" dirty="0">
                <a:latin typeface="宋体" pitchFamily="2" charset="-122"/>
              </a:rPr>
              <a:t>自动、逐条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zh-CN" altLang="en-US" b="1" u="sng" dirty="0">
                <a:latin typeface="宋体" pitchFamily="2" charset="-122"/>
              </a:rPr>
              <a:t>微指令</a:t>
            </a:r>
            <a:r>
              <a:rPr lang="zh-CN" altLang="en-US" b="1" dirty="0">
                <a:latin typeface="宋体" pitchFamily="2" charset="-122"/>
              </a:rPr>
              <a:t>，有序产生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控制信号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61061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用格式及编码表示、可同时执行的</a:t>
            </a:r>
            <a:r>
              <a:rPr lang="zh-CN" altLang="en-US" b="1" u="sng" dirty="0">
                <a:latin typeface="宋体" pitchFamily="2" charset="-122"/>
              </a:rPr>
              <a:t>一组微命令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微程序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实现特定功能的</a:t>
            </a:r>
            <a:r>
              <a:rPr lang="zh-CN" altLang="en-US" b="1" u="sng" dirty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+mn-ea"/>
              </a:rPr>
              <a:t>序列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控制存储器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>
                <a:latin typeface="宋体" pitchFamily="2" charset="-122"/>
              </a:rPr>
              <a:t>专用于存放微程序的</a:t>
            </a:r>
            <a:r>
              <a:rPr lang="en-US" altLang="zh-CN" b="1" spc="-100" dirty="0">
                <a:latin typeface="宋体" pitchFamily="2" charset="-122"/>
              </a:rPr>
              <a:t>ROM</a:t>
            </a:r>
            <a:r>
              <a:rPr lang="zh-CN" altLang="en-US" b="1" spc="-100" dirty="0">
                <a:latin typeface="宋体" pitchFamily="2" charset="-122"/>
              </a:rPr>
              <a:t>，按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>
                <a:latin typeface="宋体" pitchFamily="2" charset="-122"/>
              </a:rPr>
              <a:t>访问</a:t>
            </a: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zh-CN" altLang="en-US" b="1" u="sng" dirty="0"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微程序控制思想，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的组成、工作原理</a:t>
            </a:r>
            <a:endParaRPr lang="en-US" altLang="zh-CN" sz="1800" b="1" spc="-80" dirty="0">
              <a:latin typeface="宋体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5580112" y="3645024"/>
            <a:ext cx="1584176" cy="288000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-29271"/>
              <a:gd name="adj6" fmla="val -3132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简化</a:t>
            </a:r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89" grpId="0"/>
      <p:bldP spid="167091" grpId="0"/>
      <p:bldP spid="16" grpId="0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179513" y="5445224"/>
            <a:ext cx="30510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780969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中断微程序</a:t>
              </a: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995101"/>
            <a:ext cx="3032626" cy="3152542"/>
            <a:chOff x="5355798" y="1071514"/>
            <a:chExt cx="303262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>
                  <a:latin typeface="+mn-lt"/>
                </a:rPr>
                <a:t> 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>
                  <a:latin typeface="+mn-lt"/>
                </a:rPr>
                <a:t>…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303262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实现</a:t>
              </a:r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工作流程的执行顺序</a:t>
              </a: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操作码</a:t>
              </a: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2843808" y="5428124"/>
            <a:ext cx="57498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最后一条微指令为跳转型，其余为顺序型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(</a:t>
            </a:r>
            <a:r>
              <a:rPr lang="zh-CN" altLang="en-US" sz="2000" b="1" dirty="0">
                <a:latin typeface="宋体" pitchFamily="2" charset="-122"/>
              </a:rPr>
              <a:t>微程序的功能所决定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79262" y="332656"/>
            <a:ext cx="885723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工作流程与微程序结构：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                      </a:t>
            </a:r>
            <a:r>
              <a:rPr lang="zh-CN" altLang="en-US" b="1" dirty="0">
                <a:latin typeface="宋体" pitchFamily="2" charset="-122"/>
              </a:rPr>
              <a:t>，定长指令字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59" name="Group 93"/>
          <p:cNvGrpSpPr>
            <a:grpSpLocks/>
          </p:cNvGrpSpPr>
          <p:nvPr/>
        </p:nvGrpSpPr>
        <p:grpSpPr bwMode="auto">
          <a:xfrm>
            <a:off x="2987824" y="908720"/>
            <a:ext cx="3671888" cy="323850"/>
            <a:chOff x="2250" y="3580"/>
            <a:chExt cx="2313" cy="204"/>
          </a:xfrm>
        </p:grpSpPr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233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61" name="Text Box 92"/>
            <p:cNvSpPr txBox="1">
              <a:spLocks noChangeArrowheads="1"/>
            </p:cNvSpPr>
            <p:nvPr/>
          </p:nvSpPr>
          <p:spPr bwMode="auto">
            <a:xfrm>
              <a:off x="3483" y="3580"/>
              <a:ext cx="1080" cy="20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6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2843808" y="1253893"/>
            <a:ext cx="6192687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各指令功能</a:t>
            </a:r>
            <a:r>
              <a:rPr lang="zh-CN" altLang="en-US" b="1" spc="-100" dirty="0">
                <a:latin typeface="宋体" pitchFamily="2" charset="-122"/>
              </a:rPr>
              <a:t>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79512" y="4005064"/>
            <a:ext cx="44107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时序信号形成电路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404664"/>
            <a:ext cx="44108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、微程序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的组成与工作原理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403523" y="4005064"/>
            <a:ext cx="77404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</a:t>
            </a:r>
            <a:r>
              <a:rPr lang="zh-CN" altLang="en-US" b="1" dirty="0">
                <a:latin typeface="宋体" pitchFamily="2" charset="-122"/>
              </a:rPr>
              <a:t>一级时序         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级时序</a:t>
            </a:r>
            <a:r>
              <a:rPr lang="en-US" altLang="zh-CN" sz="1600" b="1" dirty="0">
                <a:latin typeface="宋体" pitchFamily="2" charset="-122"/>
              </a:rPr>
              <a:t>[</a:t>
            </a:r>
            <a:r>
              <a:rPr lang="zh-CN" altLang="en-US" sz="1600" b="1" dirty="0">
                <a:latin typeface="宋体" pitchFamily="2" charset="-122"/>
              </a:rPr>
              <a:t>硬</a:t>
            </a:r>
            <a:r>
              <a:rPr lang="en-US" altLang="zh-CN" sz="1600" b="1" dirty="0">
                <a:latin typeface="宋体" pitchFamily="2" charset="-122"/>
              </a:rPr>
              <a:t>CU]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信号的循环周期：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个微指令周期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取指＋执行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工作脉冲数：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所需＋</a:t>
            </a:r>
            <a:r>
              <a:rPr lang="en-US" altLang="zh-CN" b="1" dirty="0">
                <a:latin typeface="宋体" pitchFamily="2" charset="-122"/>
              </a:rPr>
              <a:t>1   </a:t>
            </a:r>
            <a:r>
              <a:rPr lang="en-US" altLang="zh-CN" sz="2000" b="1" dirty="0">
                <a:latin typeface="宋体" pitchFamily="2" charset="-122"/>
              </a:rPr>
              <a:t>   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dirty="0"/>
              <a:t> 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所需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388240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指令字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程序状态</a:t>
              </a:r>
              <a:endParaRPr lang="en-US" altLang="zh-CN" sz="1800" b="1" dirty="0"/>
            </a:p>
            <a:p>
              <a:r>
                <a:rPr lang="zh-CN" altLang="en-US" sz="1800" b="1" dirty="0"/>
                <a:t>机器状态</a:t>
              </a:r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操作状态</a:t>
              </a:r>
              <a:endParaRPr lang="en-US" altLang="zh-CN" sz="1800" b="1" dirty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55776" y="5373216"/>
            <a:ext cx="6480844" cy="969496"/>
            <a:chOff x="179388" y="4149080"/>
            <a:chExt cx="6480844" cy="969496"/>
          </a:xfrm>
        </p:grpSpPr>
        <p:sp>
          <p:nvSpPr>
            <p:cNvPr id="5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6480844" cy="969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     </a:t>
              </a:r>
              <a:r>
                <a:rPr lang="zh-CN" altLang="en-US" b="1" dirty="0">
                  <a:latin typeface="宋体" pitchFamily="2" charset="-122"/>
                </a:rPr>
                <a:t>微指令部件＋</a:t>
              </a:r>
              <a:r>
                <a:rPr lang="en-US" altLang="zh-CN" b="1" dirty="0">
                  <a:latin typeface="宋体" pitchFamily="2" charset="-122"/>
                </a:rPr>
                <a:t>CS </a:t>
              </a:r>
              <a:r>
                <a:rPr lang="zh-CN" altLang="en-US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zh-CN" altLang="en-US" sz="2000" b="1" dirty="0">
                  <a:latin typeface="宋体" pitchFamily="2" charset="-122"/>
                </a:rPr>
                <a:t>～组合逻辑电路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endParaRPr lang="en-US" altLang="zh-CN" b="1" dirty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AR</a:t>
              </a:r>
              <a:r>
                <a:rPr lang="zh-CN" altLang="en-US" sz="2000" b="1" dirty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IR</a:t>
              </a:r>
              <a:r>
                <a:rPr lang="zh-CN" altLang="en-US" sz="2000" b="1" dirty="0">
                  <a:latin typeface="宋体" pitchFamily="2" charset="-122"/>
                </a:rPr>
                <a:t>、微命令译码器、微地址形成电路</a:t>
              </a: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2682044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2195487" y="850249"/>
            <a:ext cx="66969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结构与硬布线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相同，内部电路有差别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4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179513" y="4005064"/>
            <a:ext cx="35283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微指令周期组成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的初值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*工作原理：</a:t>
            </a:r>
            <a:r>
              <a:rPr lang="zh-CN" altLang="en-US" b="1" dirty="0">
                <a:latin typeface="宋体" pitchFamily="2" charset="-122"/>
              </a:rPr>
              <a:t>循环地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微指令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←引导程序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    入口地址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zh-CN" altLang="en-US" sz="1800" b="1" dirty="0">
                  <a:latin typeface="宋体" pitchFamily="2" charset="-122"/>
                </a:rPr>
                <a:t>←取指微程序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      入口地址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CS[(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)]</a:t>
              </a: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>
                  <a:latin typeface="宋体" pitchFamily="2" charset="-122"/>
                </a:rPr>
                <a:t>微指令周期</a:t>
              </a: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功能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顺序控制字段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2701495" y="4005064"/>
            <a:ext cx="63350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取微指令、执行微指令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个节拍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加电时由硬件产生，还需产生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首条指令地址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>
                <a:latin typeface="宋体" pitchFamily="2" charset="-122"/>
              </a:rPr>
              <a:t>产生地址</a:t>
            </a:r>
            <a:r>
              <a:rPr lang="en-US" altLang="zh-CN" b="1" dirty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的电路为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6732240" y="5013176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V</a:t>
              </a:r>
              <a:r>
                <a:rPr lang="en-US" altLang="zh-CN" sz="1800" b="1" baseline="-18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的组成对比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指令译码器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ID—</a:t>
            </a:r>
            <a:r>
              <a:rPr lang="zh-CN" altLang="en-US" b="1" dirty="0">
                <a:latin typeface="宋体" pitchFamily="2" charset="-122"/>
              </a:rPr>
              <a:t>输入输出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码、寻址方式位，输出相应信号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时序信号形成电路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349575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2996953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270765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349575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控制信号形成电路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3977400" y="1340768"/>
            <a:ext cx="4843072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级时序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硬布线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级时序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微程序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组合逻辑电路，  微主机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005758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组合逻辑</a:t>
              </a:r>
              <a:r>
                <a:rPr lang="zh-CN" altLang="en-US" sz="1800" b="1" dirty="0">
                  <a:latin typeface="+mn-ea"/>
                  <a:ea typeface="+mn-ea"/>
                </a:rPr>
                <a:t>电路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节拍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285678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微地址形成电路</a:t>
              </a: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</a:t>
              </a: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4" name="Text Box 228"/>
          <p:cNvSpPr txBox="1">
            <a:spLocks noChangeArrowheads="1"/>
          </p:cNvSpPr>
          <p:nvPr/>
        </p:nvSpPr>
        <p:spPr bwMode="auto">
          <a:xfrm>
            <a:off x="1224222" y="5658306"/>
            <a:ext cx="680416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</a:rPr>
              <a:t>    注：</a:t>
            </a:r>
            <a:r>
              <a:rPr lang="zh-CN" altLang="en-US" sz="2000" b="1" dirty="0"/>
              <a:t>时序信号中，工作脉冲用于数据通路，节拍用于</a:t>
            </a:r>
            <a:r>
              <a:rPr lang="en-US" altLang="zh-CN" sz="2000" b="1" dirty="0">
                <a:latin typeface="+mn-ea"/>
                <a:ea typeface="+mn-ea"/>
              </a:rPr>
              <a:t>CU</a:t>
            </a:r>
          </a:p>
        </p:txBody>
      </p:sp>
      <p:sp>
        <p:nvSpPr>
          <p:cNvPr id="8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8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§5.6  </a:t>
            </a:r>
            <a:r>
              <a:rPr lang="zh-CN" altLang="en-US" sz="2800" b="1" dirty="0">
                <a:latin typeface="宋体" pitchFamily="2" charset="-122"/>
              </a:rPr>
              <a:t>异常及中断的处理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一、异常及中断的基本概念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844824"/>
            <a:ext cx="8856984" cy="2007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*事件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u="sng" dirty="0">
                <a:latin typeface="宋体" panose="02010600030101010101" pitchFamily="2" charset="-122"/>
              </a:rPr>
              <a:t>改变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u="sng" dirty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↑</a:t>
            </a:r>
            <a:r>
              <a:rPr lang="en-US" altLang="zh-CN" sz="1800" b="1" dirty="0">
                <a:latin typeface="宋体" panose="02010600030101010101" pitchFamily="2" charset="-122"/>
              </a:rPr>
              <a:t>      (</a:t>
            </a:r>
            <a:r>
              <a:rPr lang="zh-CN" altLang="en-US" sz="1800" b="1" dirty="0">
                <a:latin typeface="宋体" panose="02010600030101010101" pitchFamily="2" charset="-122"/>
              </a:rPr>
              <a:t>指令约定的顺序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必须处理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事件类型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latin typeface="宋体" panose="02010600030101010101" pitchFamily="2" charset="-122"/>
              </a:rPr>
              <a:t>←发生在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内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外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*事件的处理方法：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3059832" y="3356992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执行相应的处理程序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" name="Text Box 172"/>
          <p:cNvSpPr txBox="1">
            <a:spLocks noChangeArrowheads="1"/>
          </p:cNvSpPr>
          <p:nvPr/>
        </p:nvSpPr>
        <p:spPr bwMode="auto">
          <a:xfrm>
            <a:off x="2267745" y="5671897"/>
            <a:ext cx="5760640" cy="73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05000"/>
              </a:lnSpc>
              <a:spcBef>
                <a:spcPts val="1800"/>
              </a:spcBef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事件检测须由硬件实现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  (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硬件不知处理在何时结束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  <a:p>
            <a:pPr marL="2684780" indent="-2684780" algn="l">
              <a:spcBef>
                <a:spcPts val="600"/>
              </a:spcBef>
            </a:pP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                               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PC/PSR/GPRs</a:t>
            </a:r>
          </a:p>
        </p:txBody>
      </p:sp>
      <p:sp>
        <p:nvSpPr>
          <p:cNvPr id="21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异常与中断概念，事件的处理过程，中断机构组成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△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1400" b="1" spc="-80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3933056"/>
            <a:ext cx="3949554" cy="1202070"/>
            <a:chOff x="2627784" y="3861048"/>
            <a:chExt cx="3949554" cy="1202070"/>
          </a:xfrm>
        </p:grpSpPr>
        <p:cxnSp>
          <p:nvCxnSpPr>
            <p:cNvPr id="27" name="直接箭头连接符 26"/>
            <p:cNvCxnSpPr/>
            <p:nvPr/>
          </p:nvCxnSpPr>
          <p:spPr bwMode="auto">
            <a:xfrm>
              <a:off x="3665376" y="4213105"/>
              <a:ext cx="0" cy="27646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249781" y="4489565"/>
              <a:ext cx="0" cy="4035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665605" y="4489565"/>
              <a:ext cx="15841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651425" y="4603352"/>
              <a:ext cx="1598356" cy="284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305565" y="4428876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3124926" y="3884180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当前程序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2627784" y="4315457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事件</a:t>
              </a:r>
              <a:r>
                <a:rPr lang="en-US" altLang="zh-CN" sz="1800" b="1" i="1" dirty="0" err="1"/>
                <a:t>i</a:t>
              </a:r>
              <a:endParaRPr lang="zh-CN" altLang="en-US" sz="1800" b="1" i="1" dirty="0"/>
            </a:p>
          </p:txBody>
        </p:sp>
        <p:sp>
          <p:nvSpPr>
            <p:cNvPr id="39" name="Text Box 162"/>
            <p:cNvSpPr txBox="1">
              <a:spLocks noChangeArrowheads="1"/>
            </p:cNvSpPr>
            <p:nvPr/>
          </p:nvSpPr>
          <p:spPr bwMode="auto">
            <a:xfrm>
              <a:off x="4572000" y="3861048"/>
              <a:ext cx="1170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处理程序</a:t>
              </a:r>
              <a:r>
                <a:rPr lang="en-US" altLang="zh-CN" sz="1800" b="1" i="1" dirty="0" err="1"/>
                <a:t>i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162"/>
            <p:cNvSpPr txBox="1">
              <a:spLocks noChangeArrowheads="1"/>
            </p:cNvSpPr>
            <p:nvPr/>
          </p:nvSpPr>
          <p:spPr bwMode="auto">
            <a:xfrm>
              <a:off x="3881628" y="4172210"/>
              <a:ext cx="122413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响应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硬件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zh-CN" altLang="en-US" sz="1600" b="1" i="1" dirty="0"/>
            </a:p>
          </p:txBody>
        </p:sp>
        <p:sp>
          <p:nvSpPr>
            <p:cNvPr id="41" name="Text Box 162"/>
            <p:cNvSpPr txBox="1">
              <a:spLocks noChangeArrowheads="1"/>
            </p:cNvSpPr>
            <p:nvPr/>
          </p:nvSpPr>
          <p:spPr bwMode="auto">
            <a:xfrm rot="685523">
              <a:off x="3877265" y="4775084"/>
              <a:ext cx="1212165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返回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软件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H="1">
              <a:off x="3665376" y="4615832"/>
              <a:ext cx="229" cy="42047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 Box 162"/>
            <p:cNvSpPr txBox="1">
              <a:spLocks noChangeArrowheads="1"/>
            </p:cNvSpPr>
            <p:nvPr/>
          </p:nvSpPr>
          <p:spPr bwMode="auto">
            <a:xfrm>
              <a:off x="5262836" y="4548470"/>
              <a:ext cx="1314502" cy="2696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处理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软件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98510" y="6053226"/>
            <a:ext cx="473781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+mn-ea"/>
              </a:rPr>
              <a:t>返回时，哪些信息不能被破坏？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198510" y="5229200"/>
            <a:ext cx="610979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>
                <a:latin typeface="+mn-ea"/>
              </a:rPr>
              <a:t>为什么</a:t>
            </a:r>
            <a:r>
              <a:rPr lang="zh-CN" altLang="en-US" sz="2000" b="1" u="sng" dirty="0">
                <a:latin typeface="+mn-ea"/>
              </a:rPr>
              <a:t>响应</a:t>
            </a:r>
            <a:r>
              <a:rPr lang="zh-CN" altLang="en-US" sz="2000" b="1" dirty="0">
                <a:latin typeface="+mn-ea"/>
              </a:rPr>
              <a:t>由硬件实现、</a:t>
            </a:r>
            <a:r>
              <a:rPr lang="zh-CN" altLang="en-US" sz="2000" b="1" u="sng" dirty="0">
                <a:latin typeface="+mn-ea"/>
              </a:rPr>
              <a:t>返回</a:t>
            </a:r>
            <a:r>
              <a:rPr lang="zh-CN" altLang="en-US" sz="2000" b="1" dirty="0">
                <a:latin typeface="+mn-ea"/>
              </a:rPr>
              <a:t>由软件实现？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  <p:bldP spid="23" grpId="0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49"/>
          <p:cNvSpPr txBox="1">
            <a:spLocks noChangeArrowheads="1"/>
          </p:cNvSpPr>
          <p:nvPr/>
        </p:nvSpPr>
        <p:spPr bwMode="auto">
          <a:xfrm>
            <a:off x="179389" y="1245757"/>
            <a:ext cx="2592411" cy="4784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异常的分类：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>
                <a:latin typeface="+mn-ea"/>
                <a:ea typeface="+mn-ea"/>
              </a:rPr>
              <a:t>又称</a:t>
            </a:r>
            <a:r>
              <a:rPr lang="zh-CN" altLang="zh-CN" sz="2200" b="1" dirty="0">
                <a:latin typeface="+mn-ea"/>
                <a:ea typeface="+mn-ea"/>
              </a:rPr>
              <a:t>内部异常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zh-CN" sz="2200" b="1" dirty="0">
                <a:latin typeface="+mn-ea"/>
                <a:ea typeface="+mn-ea"/>
              </a:rPr>
              <a:t>程序性异常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如除零、断点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2483768" y="1196752"/>
            <a:ext cx="5184576" cy="518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按报告方式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请求类型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及返回方式划分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2342"/>
              </p:ext>
            </p:extLst>
          </p:nvPr>
        </p:nvGraphicFramePr>
        <p:xfrm>
          <a:off x="251520" y="1772816"/>
          <a:ext cx="8784976" cy="313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报告方式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系统调用、断点</a:t>
                      </a: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返回方式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处理时机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3848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说明：①指由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捕获，而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②安排方式有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设置触发条件、执行特殊指令触发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常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用作</a:t>
                      </a:r>
                      <a:r>
                        <a:rPr lang="zh-CN" altLang="en-US" sz="2000" b="1" u="sng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启动检测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3707904" y="5452599"/>
            <a:ext cx="5328592" cy="756530"/>
          </a:xfrm>
          <a:prstGeom prst="borderCallout2">
            <a:avLst>
              <a:gd name="adj1" fmla="val 48310"/>
              <a:gd name="adj2" fmla="val -237"/>
              <a:gd name="adj3" fmla="val 47580"/>
              <a:gd name="adj4" fmla="val -6104"/>
              <a:gd name="adj5" fmla="val -68515"/>
              <a:gd name="adj6" fmla="val -1061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>
                <a:latin typeface="宋体" pitchFamily="2" charset="-122"/>
              </a:rPr>
              <a:t>如  </a:t>
            </a:r>
            <a:r>
              <a:rPr lang="en-US" altLang="zh-CN" sz="1800" b="1" dirty="0">
                <a:latin typeface="宋体" pitchFamily="2" charset="-122"/>
              </a:rPr>
              <a:t>add R1,R2,R3     </a:t>
            </a:r>
            <a:r>
              <a:rPr lang="zh-CN" altLang="en-US" sz="1800" b="1" dirty="0">
                <a:latin typeface="宋体" pitchFamily="2" charset="-122"/>
              </a:rPr>
              <a:t>或  </a:t>
            </a:r>
            <a:r>
              <a:rPr lang="en-US" altLang="zh-CN" sz="1800" b="1" dirty="0">
                <a:latin typeface="宋体" pitchFamily="2" charset="-122"/>
              </a:rPr>
              <a:t>add R1,R2,R3 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… </a:t>
            </a:r>
            <a:r>
              <a:rPr lang="en-US" altLang="zh-CN" sz="1600" b="1" dirty="0">
                <a:latin typeface="宋体" pitchFamily="2" charset="-122"/>
              </a:rPr>
              <a:t>(add</a:t>
            </a:r>
            <a:r>
              <a:rPr lang="zh-CN" altLang="en-US" sz="1600" b="1" dirty="0">
                <a:solidFill>
                  <a:srgbClr val="FF3399"/>
                </a:solidFill>
                <a:latin typeface="宋体" pitchFamily="2" charset="-122"/>
              </a:rPr>
              <a:t>不</a:t>
            </a:r>
            <a:r>
              <a:rPr lang="zh-CN" altLang="en-US" sz="1600" b="1" dirty="0">
                <a:latin typeface="宋体" pitchFamily="2" charset="-122"/>
              </a:rPr>
              <a:t>产生异常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en-US" altLang="zh-CN" sz="1800" b="1" dirty="0">
                <a:latin typeface="宋体" pitchFamily="2" charset="-122"/>
              </a:rPr>
              <a:t>     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INTO  </a:t>
            </a:r>
            <a:r>
              <a:rPr lang="en-US" altLang="zh-CN" sz="1600" b="1" dirty="0">
                <a:latin typeface="宋体" pitchFamily="2" charset="-122"/>
              </a:rPr>
              <a:t>(add</a:t>
            </a:r>
            <a:r>
              <a:rPr lang="zh-CN" altLang="en-US" sz="1600" b="1" dirty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sz="1600" b="1" dirty="0">
                <a:latin typeface="宋体" pitchFamily="2" charset="-122"/>
              </a:rPr>
              <a:t>产生异常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…</a:t>
            </a: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49"/>
          <p:cNvSpPr txBox="1">
            <a:spLocks noChangeArrowheads="1"/>
          </p:cNvSpPr>
          <p:nvPr/>
        </p:nvSpPr>
        <p:spPr bwMode="auto">
          <a:xfrm>
            <a:off x="1475656" y="2875002"/>
            <a:ext cx="2664297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46800" rIns="18000" bIns="10800">
            <a:no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000" b="1" dirty="0"/>
              <a:t>当前指令 </a:t>
            </a:r>
            <a:r>
              <a:rPr lang="zh-CN" altLang="en-US" sz="2000" b="1" dirty="0">
                <a:solidFill>
                  <a:srgbClr val="990099"/>
                </a:solidFill>
              </a:rPr>
              <a:t>或 </a:t>
            </a:r>
            <a:r>
              <a:rPr lang="zh-CN" altLang="en-US" sz="2000" b="1" dirty="0"/>
              <a:t>终止程序</a:t>
            </a:r>
            <a:endParaRPr lang="en-US" altLang="zh-CN" sz="2000" b="1" dirty="0"/>
          </a:p>
          <a:p>
            <a:pPr algn="l">
              <a:lnSpc>
                <a:spcPct val="110000"/>
              </a:lnSpc>
            </a:pP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可修复的</a:t>
            </a:r>
            <a:r>
              <a:rPr lang="en-US" altLang="zh-CN" sz="1600" b="1" dirty="0">
                <a:latin typeface="+mn-ea"/>
              </a:rPr>
              <a:t>)  (</a:t>
            </a:r>
            <a:r>
              <a:rPr lang="zh-CN" altLang="en-US" sz="1600" b="1" dirty="0">
                <a:latin typeface="+mn-ea"/>
              </a:rPr>
              <a:t>无法修复的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+mn-ea"/>
              </a:rPr>
              <a:t>随时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Text Box 149"/>
          <p:cNvSpPr txBox="1">
            <a:spLocks noChangeArrowheads="1"/>
          </p:cNvSpPr>
          <p:nvPr/>
        </p:nvSpPr>
        <p:spPr bwMode="auto">
          <a:xfrm>
            <a:off x="4139952" y="2897068"/>
            <a:ext cx="2736305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10800" rIns="18000" bIns="10800">
            <a:no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000" b="1" dirty="0">
                <a:latin typeface="+mn-ea"/>
              </a:rPr>
              <a:t>下条指令</a:t>
            </a:r>
            <a:endParaRPr lang="en-US" altLang="zh-CN" sz="2000" b="1" dirty="0">
              <a:latin typeface="+mn-ea"/>
            </a:endParaRPr>
          </a:p>
          <a:p>
            <a:pPr algn="l">
              <a:lnSpc>
                <a:spcPct val="105000"/>
              </a:lnSpc>
              <a:spcBef>
                <a:spcPts val="1000"/>
              </a:spcBef>
            </a:pPr>
            <a:r>
              <a:rPr lang="zh-CN" altLang="en-US" sz="2000" b="1" dirty="0"/>
              <a:t>随时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常为指令最后一拍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6876257" y="2897068"/>
            <a:ext cx="2160241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46800" rIns="18000" bIns="10800">
            <a:noAutofit/>
          </a:bodyPr>
          <a:lstStyle/>
          <a:p>
            <a:pPr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/>
              <a:t>终止程序 </a:t>
            </a:r>
            <a:r>
              <a:rPr lang="zh-CN" altLang="en-US" sz="2000" b="1" dirty="0">
                <a:solidFill>
                  <a:srgbClr val="990099"/>
                </a:solidFill>
              </a:rPr>
              <a:t>或</a:t>
            </a:r>
            <a:r>
              <a:rPr lang="zh-CN" altLang="en-US" sz="2000" b="1" dirty="0"/>
              <a:t> 关机</a:t>
            </a:r>
            <a:endParaRPr lang="en-US" altLang="zh-CN" sz="1600" b="1" dirty="0">
              <a:latin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能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否定位到程序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100"/>
              </a:spcBef>
            </a:pPr>
            <a:r>
              <a:rPr lang="zh-CN" altLang="en-US" sz="2000" b="1" dirty="0">
                <a:latin typeface="+mn-ea"/>
              </a:rPr>
              <a:t>随时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9" name="Text Box 149"/>
          <p:cNvSpPr txBox="1">
            <a:spLocks noChangeArrowheads="1"/>
          </p:cNvSpPr>
          <p:nvPr/>
        </p:nvSpPr>
        <p:spPr bwMode="auto">
          <a:xfrm>
            <a:off x="2123728" y="4926301"/>
            <a:ext cx="4248472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见上表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根据请求类型即可获得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见上表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0" name="AutoShape 2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12" grpId="0"/>
      <p:bldP spid="13" grpId="0"/>
      <p:bldP spid="14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995936" y="2132856"/>
            <a:ext cx="1044116" cy="986917"/>
            <a:chOff x="3995936" y="2132856"/>
            <a:chExt cx="1044116" cy="986917"/>
          </a:xfrm>
        </p:grpSpPr>
        <p:sp>
          <p:nvSpPr>
            <p:cNvPr id="21" name="椭圆 20"/>
            <p:cNvSpPr/>
            <p:nvPr/>
          </p:nvSpPr>
          <p:spPr bwMode="auto">
            <a:xfrm>
              <a:off x="4716016" y="2708920"/>
              <a:ext cx="324036" cy="410853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3995936" y="2132856"/>
              <a:ext cx="792088" cy="61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2478638" y="2572538"/>
            <a:ext cx="4357718" cy="1285090"/>
            <a:chOff x="5500694" y="392981"/>
            <a:chExt cx="4357718" cy="1285090"/>
          </a:xfrm>
        </p:grpSpPr>
        <p:sp>
          <p:nvSpPr>
            <p:cNvPr id="25" name="Text Box 168"/>
            <p:cNvSpPr txBox="1">
              <a:spLocks noChangeArrowheads="1"/>
            </p:cNvSpPr>
            <p:nvPr/>
          </p:nvSpPr>
          <p:spPr bwMode="auto">
            <a:xfrm>
              <a:off x="5500694" y="1357671"/>
              <a:ext cx="4357718" cy="3204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rgbClr val="FF3399"/>
                  </a:solidFill>
                </a:rPr>
                <a:t>Int</a:t>
              </a:r>
              <a:r>
                <a:rPr lang="en-US" sz="1800" dirty="0"/>
                <a:t>errupt  </a:t>
              </a:r>
              <a:r>
                <a:rPr lang="en-US" sz="1800" dirty="0">
                  <a:solidFill>
                    <a:srgbClr val="FF3399"/>
                  </a:solidFill>
                </a:rPr>
                <a:t>R</a:t>
              </a:r>
              <a:r>
                <a:rPr lang="en-US" sz="1800" dirty="0"/>
                <a:t>equest</a:t>
              </a:r>
              <a:r>
                <a:rPr lang="zh-CN" altLang="en-US" sz="1800" dirty="0"/>
                <a:t>，</a:t>
              </a:r>
              <a:r>
                <a:rPr lang="en-US" sz="1800" dirty="0">
                  <a:solidFill>
                    <a:srgbClr val="FF3399"/>
                  </a:solidFill>
                </a:rPr>
                <a:t>N</a:t>
              </a:r>
              <a:r>
                <a:rPr lang="en-US" sz="1800" dirty="0"/>
                <a:t>on </a:t>
              </a:r>
              <a:r>
                <a:rPr lang="en-US" sz="1800" dirty="0" err="1">
                  <a:solidFill>
                    <a:srgbClr val="FF3399"/>
                  </a:solidFill>
                </a:rPr>
                <a:t>M</a:t>
              </a:r>
              <a:r>
                <a:rPr lang="en-US" sz="1800" dirty="0" err="1"/>
                <a:t>askable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FF3399"/>
                  </a:solidFill>
                </a:rPr>
                <a:t>I</a:t>
              </a:r>
              <a:r>
                <a:rPr lang="en-US" sz="1800" dirty="0"/>
                <a:t>nterrupt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rot="5400000" flipH="1" flipV="1">
              <a:off x="5611116" y="874930"/>
              <a:ext cx="9654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24" name="Text Box 149"/>
          <p:cNvSpPr txBox="1">
            <a:spLocks noChangeArrowheads="1"/>
          </p:cNvSpPr>
          <p:nvPr/>
        </p:nvSpPr>
        <p:spPr bwMode="auto">
          <a:xfrm>
            <a:off x="179389" y="1232982"/>
            <a:ext cx="2592411" cy="32470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中断的分类：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835696" y="2636912"/>
            <a:ext cx="6408712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指令周期结束时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4293096"/>
            <a:ext cx="8352928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支持屏蔽中断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允许中断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种状态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状态转换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9" y="332656"/>
            <a:ext cx="878522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>
                <a:latin typeface="+mn-ea"/>
                <a:ea typeface="+mn-ea"/>
              </a:rPr>
              <a:t>又称外</a:t>
            </a:r>
            <a:r>
              <a:rPr lang="zh-CN" altLang="zh-CN" sz="2200" b="1" dirty="0">
                <a:latin typeface="+mn-ea"/>
                <a:ea typeface="+mn-ea"/>
              </a:rPr>
              <a:t>部</a:t>
            </a:r>
            <a:r>
              <a:rPr lang="zh-CN" altLang="en-US" sz="2200" b="1" dirty="0">
                <a:latin typeface="+mn-ea"/>
                <a:ea typeface="+mn-ea"/>
              </a:rPr>
              <a:t>中断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en-US" b="1" dirty="0">
                <a:latin typeface="+mn-ea"/>
                <a:ea typeface="+mn-ea"/>
              </a:rPr>
              <a:t>外</a:t>
            </a:r>
            <a:r>
              <a:rPr lang="zh-CN" altLang="zh-CN" b="1" dirty="0">
                <a:latin typeface="+mn-ea"/>
                <a:ea typeface="+mn-ea"/>
              </a:rPr>
              <a:t>部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u="sng" dirty="0">
                <a:latin typeface="+mn-ea"/>
                <a:ea typeface="+mn-ea"/>
              </a:rPr>
              <a:t>设备产生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>
                <a:latin typeface="+mn-ea"/>
                <a:ea typeface="+mn-ea"/>
              </a:rPr>
              <a:t>，又称为异步事件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7" y="1231592"/>
            <a:ext cx="9062001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根据事件的紧急程度分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可屏蔽中断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(INTR)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如键盘、打印机中断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不可屏蔽中断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(NMI)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如校验错、电源故障</a:t>
            </a: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2123728" y="3861048"/>
            <a:ext cx="568863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下条指令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或 </a:t>
            </a:r>
            <a:r>
              <a:rPr lang="zh-CN" altLang="en-US" b="1" dirty="0">
                <a:latin typeface="宋体" panose="02010600030101010101" pitchFamily="2" charset="-122"/>
              </a:rPr>
              <a:t>终止程序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6948264" y="479087"/>
            <a:ext cx="2050650" cy="306000"/>
          </a:xfrm>
          <a:prstGeom prst="borderCallout2">
            <a:avLst>
              <a:gd name="adj1" fmla="val 53929"/>
              <a:gd name="adj2" fmla="val 301"/>
              <a:gd name="adj3" fmla="val 53033"/>
              <a:gd name="adj4" fmla="val -7748"/>
              <a:gd name="adj5" fmla="val 132652"/>
              <a:gd name="adj6" fmla="val -1384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</a:rPr>
              <a:t>指与指令执行无关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589240"/>
            <a:ext cx="885698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>
                <a:latin typeface="宋体" panose="02010600030101010101" pitchFamily="2" charset="-122"/>
              </a:rPr>
              <a:t>包括事件类型、程序控制流改变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本教材的叫法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   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异常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中断</a:t>
            </a:r>
            <a:r>
              <a:rPr lang="en-US" altLang="zh-CN" sz="2200" b="1" dirty="0">
                <a:latin typeface="宋体" panose="02010600030101010101" pitchFamily="2" charset="-122"/>
              </a:rPr>
              <a:t>)    (</a:t>
            </a:r>
            <a:r>
              <a:rPr lang="zh-CN" altLang="en-US" sz="2200" b="1" dirty="0">
                <a:latin typeface="宋体" panose="02010600030101010101" pitchFamily="2" charset="-122"/>
              </a:rPr>
              <a:t>中断</a:t>
            </a:r>
            <a:r>
              <a:rPr lang="en-US" altLang="zh-CN" sz="2200" b="1" dirty="0">
                <a:latin typeface="宋体" panose="02010600030101010101" pitchFamily="2" charset="-122"/>
              </a:rPr>
              <a:t>)    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→如中断机构</a:t>
            </a:r>
            <a:endParaRPr lang="en-US" altLang="zh-CN" sz="2200" b="1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35695" y="3111647"/>
            <a:ext cx="7405695" cy="749401"/>
            <a:chOff x="1691680" y="3439598"/>
            <a:chExt cx="7405695" cy="749401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1691680" y="3868599"/>
              <a:ext cx="7405695" cy="3204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即两条指令之间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易实现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，如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请求间隔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020273" y="3439598"/>
              <a:ext cx="0" cy="4290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2555776" y="4725144"/>
            <a:ext cx="655272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中设置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中断允许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标志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en-US" altLang="zh-CN" sz="1600" b="1" dirty="0">
                <a:latin typeface="宋体" panose="02010600030101010101" pitchFamily="2" charset="-122"/>
              </a:rPr>
              <a:t>(=1</a:t>
            </a:r>
            <a:r>
              <a:rPr lang="zh-CN" altLang="en-US" sz="1600" b="1" dirty="0">
                <a:latin typeface="宋体" panose="02010600030101010101" pitchFamily="2" charset="-122"/>
              </a:rPr>
              <a:t>允许</a:t>
            </a:r>
            <a:r>
              <a:rPr lang="en-US" altLang="zh-CN" sz="1600" b="1" dirty="0">
                <a:latin typeface="宋体" panose="02010600030101010101" pitchFamily="2" charset="-122"/>
              </a:rPr>
              <a:t>)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dirty="0">
                <a:latin typeface="+mn-lt"/>
              </a:rPr>
              <a:t>Interrupt Flag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用开中断</a:t>
            </a:r>
            <a:r>
              <a:rPr lang="en-US" altLang="zh-CN" sz="1800" b="1" dirty="0">
                <a:latin typeface="宋体" panose="02010600030101010101" pitchFamily="2" charset="-122"/>
              </a:rPr>
              <a:t>(IF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、关中断指令实现 </a:t>
            </a:r>
            <a:r>
              <a:rPr lang="zh-CN" altLang="en-US" sz="1800" b="1" dirty="0">
                <a:latin typeface="宋体" panose="02010600030101010101" pitchFamily="2" charset="-122"/>
              </a:rPr>
              <a:t> ←指令∈</a:t>
            </a:r>
            <a:r>
              <a:rPr lang="en-US" altLang="zh-CN" sz="1800" b="1" dirty="0">
                <a:latin typeface="宋体" panose="02010600030101010101" pitchFamily="2" charset="-122"/>
              </a:rPr>
              <a:t>ISA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8" name="AutoShape 62">
            <a:hlinkClick r:id="rId4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90872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14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3707778" y="4937536"/>
            <a:ext cx="5328718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操作序列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所有指令</a:t>
            </a:r>
            <a:r>
              <a:rPr lang="zh-CN" altLang="en-US" b="1" u="sng" dirty="0">
                <a:latin typeface="宋体" pitchFamily="2" charset="-122"/>
              </a:rPr>
              <a:t>取指、译码阶段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en-US" altLang="zh-CN" b="1" dirty="0">
                <a:latin typeface="宋体" pitchFamily="2" charset="-122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不同指令</a:t>
            </a:r>
            <a:r>
              <a:rPr lang="zh-CN" altLang="en-US" b="1" u="sng" dirty="0">
                <a:latin typeface="宋体" pitchFamily="2" charset="-122"/>
              </a:rPr>
              <a:t>执行阶段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操作不同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指令周期的</a:t>
            </a:r>
            <a:r>
              <a:rPr lang="zh-CN" altLang="en-US" sz="2000" b="1" dirty="0">
                <a:latin typeface="+mn-ea"/>
                <a:ea typeface="+mn-ea"/>
              </a:rPr>
              <a:t>操作需求分析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12170"/>
            <a:ext cx="3816548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、指令执行过程步骤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*指令执行过程的步骤：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*指令执行过程的特征：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3703188" y="1290826"/>
            <a:ext cx="52614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取指、译码、执行、指令地址计算</a:t>
            </a:r>
            <a:endParaRPr lang="en-US" altLang="zh-CN" b="1" u="sng" spc="-100" dirty="0">
              <a:latin typeface="宋体" pitchFamily="2" charset="-122"/>
            </a:endParaRPr>
          </a:p>
        </p:txBody>
      </p: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1600" y="1888470"/>
            <a:ext cx="7993012" cy="2044586"/>
            <a:chOff x="971600" y="1854563"/>
            <a:chExt cx="7993012" cy="2044586"/>
          </a:xfrm>
        </p:grpSpPr>
        <p:sp>
          <p:nvSpPr>
            <p:cNvPr id="103" name="Rectangle 274"/>
            <p:cNvSpPr>
              <a:spLocks noChangeArrowheads="1"/>
            </p:cNvSpPr>
            <p:nvPr/>
          </p:nvSpPr>
          <p:spPr bwMode="auto">
            <a:xfrm>
              <a:off x="3851920" y="1854563"/>
              <a:ext cx="5112692" cy="2044586"/>
            </a:xfrm>
            <a:prstGeom prst="rect">
              <a:avLst/>
            </a:prstGeom>
            <a:noFill/>
            <a:ln w="15875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043608" y="2154437"/>
              <a:ext cx="1080120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043608" y="2950345"/>
              <a:ext cx="1080120" cy="57606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699792" y="2950345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指令操作译码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358037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156177" y="2950345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数据操作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380312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358038" y="2158257"/>
              <a:ext cx="1294082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380312" y="2158257"/>
              <a:ext cx="129614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存操作数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583668" y="2514477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586392" y="2621730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当前指令</a:t>
              </a: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583668" y="3526409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下条指令</a:t>
              </a: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583668" y="2338277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123728" y="2334457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779913" y="3238377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005079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652120" y="2338277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6876256" y="3238377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005079" y="3526409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004048" y="3526409"/>
              <a:ext cx="140421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串或向量指令</a:t>
              </a: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027354" y="2518297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4860032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7884368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003290" y="2617519"/>
              <a:ext cx="856741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多个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6966384" y="2621730"/>
              <a:ext cx="884191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多个结果</a:t>
              </a: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4932040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3995936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7956376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020272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971600" y="2636911"/>
              <a:ext cx="777686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79511" y="3955122"/>
            <a:ext cx="2520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步骤优化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sng" spc="-100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806000" y="4101503"/>
            <a:ext cx="4574312" cy="623641"/>
            <a:chOff x="2661984" y="2206260"/>
            <a:chExt cx="4574312" cy="623641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2661984" y="2206260"/>
              <a:ext cx="1406991" cy="29884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>
                  <a:latin typeface="宋体" pitchFamily="2" charset="-122"/>
                </a:rPr>
                <a:t>  取指令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5233752" y="2206260"/>
              <a:ext cx="2000264" cy="29884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93" name="Text Box 65"/>
            <p:cNvSpPr txBox="1">
              <a:spLocks noChangeArrowheads="1"/>
            </p:cNvSpPr>
            <p:nvPr/>
          </p:nvSpPr>
          <p:spPr bwMode="auto">
            <a:xfrm>
              <a:off x="3012334" y="2505901"/>
              <a:ext cx="1808302" cy="32320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Text Box 65"/>
            <p:cNvSpPr txBox="1">
              <a:spLocks noChangeArrowheads="1"/>
            </p:cNvSpPr>
            <p:nvPr/>
          </p:nvSpPr>
          <p:spPr bwMode="auto">
            <a:xfrm>
              <a:off x="5236032" y="2505901"/>
              <a:ext cx="2000264" cy="324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←计算结果</a:t>
              </a:r>
            </a:p>
          </p:txBody>
        </p:sp>
        <p:cxnSp>
          <p:nvCxnSpPr>
            <p:cNvPr id="99" name="直接箭头连接符 73"/>
            <p:cNvCxnSpPr>
              <a:endCxn id="72" idx="1"/>
            </p:cNvCxnSpPr>
            <p:nvPr/>
          </p:nvCxnSpPr>
          <p:spPr bwMode="auto">
            <a:xfrm rot="10800000" flipV="1">
              <a:off x="2661984" y="2343906"/>
              <a:ext cx="4574312" cy="11778"/>
            </a:xfrm>
            <a:prstGeom prst="bentConnector5">
              <a:avLst>
                <a:gd name="adj1" fmla="val -4526"/>
                <a:gd name="adj2" fmla="val 4991688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65"/>
            <p:cNvSpPr txBox="1">
              <a:spLocks noChangeArrowheads="1"/>
            </p:cNvSpPr>
            <p:nvPr/>
          </p:nvSpPr>
          <p:spPr bwMode="auto">
            <a:xfrm>
              <a:off x="4068975" y="2206260"/>
              <a:ext cx="1164777" cy="29964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>
                  <a:latin typeface="宋体" pitchFamily="2" charset="-122"/>
                </a:rPr>
                <a:t>分析指令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4" name="线形标注 2 63"/>
          <p:cNvSpPr/>
          <p:nvPr/>
        </p:nvSpPr>
        <p:spPr bwMode="auto">
          <a:xfrm>
            <a:off x="7020272" y="4879568"/>
            <a:ext cx="1728192" cy="306000"/>
          </a:xfrm>
          <a:prstGeom prst="borderCallout2">
            <a:avLst>
              <a:gd name="adj1" fmla="val 50026"/>
              <a:gd name="adj2" fmla="val -119"/>
              <a:gd name="adj3" fmla="val 50315"/>
              <a:gd name="adj4" fmla="val -16514"/>
              <a:gd name="adj5" fmla="val -75655"/>
              <a:gd name="adj6" fmla="val -12738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称作</a:t>
            </a:r>
            <a:r>
              <a:rPr lang="en-US" altLang="zh-CN" sz="1800" b="1" dirty="0">
                <a:solidFill>
                  <a:srgbClr val="0070C0"/>
                </a:solidFill>
                <a:latin typeface="宋体" pitchFamily="2" charset="-122"/>
              </a:rPr>
              <a:t>PC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增量操作</a:t>
            </a:r>
          </a:p>
        </p:txBody>
      </p:sp>
      <p:sp>
        <p:nvSpPr>
          <p:cNvPr id="61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2" grpId="0"/>
      <p:bldP spid="6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9513" y="4437112"/>
            <a:ext cx="5187578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中断处理需求的实现策略：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中断事件的组织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欲处理事件的选择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处理时机的实现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+mn-ea"/>
            </a:endParaRP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179512" y="2570128"/>
            <a:ext cx="8856984" cy="1985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①同时可能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产生多个</a:t>
            </a:r>
            <a:r>
              <a:rPr lang="zh-CN" altLang="en-US" b="1" dirty="0">
                <a:latin typeface="宋体" panose="02010600030101010101" pitchFamily="2" charset="-122"/>
              </a:rPr>
              <a:t>请求，同时只能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处理一个</a:t>
            </a:r>
            <a:r>
              <a:rPr lang="zh-CN" altLang="en-US" b="1" dirty="0">
                <a:latin typeface="宋体" panose="02010600030101010101" pitchFamily="2" charset="-122"/>
              </a:rPr>
              <a:t>事件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←中断≥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个、异常＝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指令的</a:t>
            </a:r>
            <a:r>
              <a:rPr lang="en-US" altLang="zh-CN" sz="1600" dirty="0" err="1"/>
              <a:t>μ</a:t>
            </a:r>
            <a:r>
              <a:rPr lang="en-US" altLang="zh-CN" sz="1600" b="1" dirty="0" err="1">
                <a:latin typeface="宋体" pitchFamily="2" charset="-122"/>
              </a:rPr>
              <a:t>OP</a:t>
            </a:r>
            <a:r>
              <a:rPr lang="zh-CN" altLang="en-US" sz="1600" b="1" dirty="0">
                <a:latin typeface="宋体" pitchFamily="2" charset="-122"/>
              </a:rPr>
              <a:t>序列按序实现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②不同事件的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紧急程度</a:t>
            </a:r>
            <a:r>
              <a:rPr lang="zh-CN" altLang="en-US" b="1" dirty="0">
                <a:latin typeface="宋体" panose="02010600030101010101" pitchFamily="2" charset="-122"/>
              </a:rPr>
              <a:t>不同、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处理时机</a:t>
            </a:r>
            <a:r>
              <a:rPr lang="zh-CN" altLang="en-US" b="1" dirty="0">
                <a:latin typeface="宋体" panose="02010600030101010101" pitchFamily="2" charset="-122"/>
              </a:rPr>
              <a:t>不同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异常＞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＞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异常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随时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、中断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指令结束时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二、异常及中断的处理过程</a:t>
            </a: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2" name="Text Box 149"/>
          <p:cNvSpPr txBox="1">
            <a:spLocks noChangeArrowheads="1"/>
          </p:cNvSpPr>
          <p:nvPr/>
        </p:nvSpPr>
        <p:spPr bwMode="auto">
          <a:xfrm>
            <a:off x="179389" y="829161"/>
            <a:ext cx="87852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中断的处理过程：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中断机构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r>
              <a:rPr lang="zh-CN" altLang="en-US" b="1" dirty="0">
                <a:latin typeface="宋体" panose="02010600030101010101" pitchFamily="2" charset="-122"/>
              </a:rPr>
              <a:t>、处理＋返回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6097" y="1268760"/>
            <a:ext cx="8136582" cy="1325761"/>
            <a:chOff x="756097" y="1383159"/>
            <a:chExt cx="8136582" cy="1325761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187268" y="1383159"/>
              <a:ext cx="3705411" cy="1181877"/>
              <a:chOff x="1226828" y="2031231"/>
              <a:chExt cx="3705411" cy="1181877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019622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7687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7687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7687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226828" y="2919420"/>
                <a:ext cx="312914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50158" y="234910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44336" y="2713303"/>
                <a:ext cx="1008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25407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2491" y="2348880"/>
                <a:ext cx="727667" cy="23557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54076" y="2452607"/>
                <a:ext cx="2029890" cy="15890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35346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35346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2073701" y="2204864"/>
                <a:ext cx="554083" cy="202669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6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2031231"/>
                <a:ext cx="554083" cy="2456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513216"/>
                <a:ext cx="554083" cy="233077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6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425906"/>
                <a:ext cx="0" cy="49351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425906"/>
                <a:ext cx="0" cy="49789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" name="组合 3"/>
            <p:cNvGrpSpPr/>
            <p:nvPr/>
          </p:nvGrpSpPr>
          <p:grpSpPr>
            <a:xfrm>
              <a:off x="756097" y="1518564"/>
              <a:ext cx="4247951" cy="1190356"/>
              <a:chOff x="4572000" y="1590572"/>
              <a:chExt cx="4247951" cy="1190356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244408" y="2131963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658769" y="198004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6090569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801644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520782" y="1698773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452841" y="1700361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666832" y="1700361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598891" y="1981634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8030691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741766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430712" y="2274110"/>
                <a:ext cx="2813697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6304582" y="1777398"/>
                <a:ext cx="73535" cy="27488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516216" y="1851953"/>
                <a:ext cx="4566" cy="5080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6231657" y="2137196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452841" y="1845653"/>
                <a:ext cx="4046" cy="472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592811" y="1845026"/>
                <a:ext cx="12430" cy="4983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503248" y="2048705"/>
                <a:ext cx="90000" cy="158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6236296" y="2270484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/>
                  <a:t>响    处理    返</a:t>
                </a:r>
                <a:endParaRPr lang="en-US" altLang="zh-CN" sz="1800" b="1" dirty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7503248" y="1845271"/>
                <a:ext cx="2030" cy="20700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6378117" y="1769641"/>
                <a:ext cx="138099" cy="435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8" name="直接箭头连接符 77"/>
              <p:cNvCxnSpPr>
                <a:stCxn id="60" idx="3"/>
              </p:cNvCxnSpPr>
              <p:nvPr/>
            </p:nvCxnSpPr>
            <p:spPr bwMode="auto">
              <a:xfrm flipV="1">
                <a:off x="6233444" y="2052277"/>
                <a:ext cx="71138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83" name="Text Box 160"/>
              <p:cNvSpPr txBox="1">
                <a:spLocks noChangeArrowheads="1"/>
              </p:cNvSpPr>
              <p:nvPr/>
            </p:nvSpPr>
            <p:spPr bwMode="auto">
              <a:xfrm>
                <a:off x="4572000" y="1590572"/>
                <a:ext cx="1012825" cy="614292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>
                    <a:latin typeface="宋体" panose="02010600030101010101" pitchFamily="2" charset="-122"/>
                  </a:rPr>
                  <a:t>处理程序</a:t>
                </a:r>
              </a:p>
              <a:p>
                <a:pPr algn="r"/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</p:grpSp>
      </p:grp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2843808" y="4869160"/>
            <a:ext cx="619268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INTR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有多个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NMI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仅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概率小、处理时轮询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事件具有优先级＋事件判优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检测时机不同＋检测到就响应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一直检测不好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6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185167" y="1732343"/>
            <a:ext cx="8956129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保存断点及程序状态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(PSW)</a:t>
            </a:r>
            <a:r>
              <a:rPr lang="zh-CN" altLang="en-US" b="1" dirty="0">
                <a:solidFill>
                  <a:srgbClr val="C00000"/>
                </a:solidFill>
              </a:rPr>
              <a:t>：                                </a:t>
            </a:r>
            <a:r>
              <a:rPr lang="zh-CN" altLang="en-US" sz="1800" b="1" dirty="0">
                <a:latin typeface="+mn-ea"/>
                <a:ea typeface="+mn-ea"/>
              </a:rPr>
              <a:t>←</a:t>
            </a:r>
            <a:r>
              <a:rPr lang="en-US" altLang="zh-CN" sz="1800" b="1" dirty="0">
                <a:latin typeface="+mn-ea"/>
                <a:ea typeface="+mn-ea"/>
              </a:rPr>
              <a:t>PSW</a:t>
            </a:r>
            <a:r>
              <a:rPr lang="zh-CN" altLang="en-US" sz="1800" b="1" dirty="0">
                <a:latin typeface="+mn-ea"/>
                <a:ea typeface="+mn-ea"/>
              </a:rPr>
              <a:t>放在</a:t>
            </a:r>
            <a:r>
              <a:rPr lang="en-US" altLang="zh-CN" sz="1800" b="1" dirty="0">
                <a:latin typeface="+mn-ea"/>
                <a:ea typeface="+mn-ea"/>
              </a:rPr>
              <a:t>PSR</a:t>
            </a:r>
            <a:r>
              <a:rPr lang="zh-CN" altLang="en-US" sz="1800" b="1" dirty="0">
                <a:latin typeface="+mn-ea"/>
                <a:ea typeface="+mn-ea"/>
              </a:rPr>
              <a:t>中</a:t>
            </a:r>
            <a:endParaRPr lang="en-US" altLang="zh-CN" sz="1800" b="1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返回后，被中断的程序可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继续执行</a:t>
            </a:r>
            <a:endParaRPr lang="en-US" altLang="zh-CN" sz="18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断点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" name="Text Box 172"/>
          <p:cNvSpPr txBox="1">
            <a:spLocks noChangeArrowheads="1"/>
          </p:cNvSpPr>
          <p:nvPr/>
        </p:nvSpPr>
        <p:spPr bwMode="auto">
          <a:xfrm>
            <a:off x="1907704" y="3573016"/>
            <a:ext cx="684076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指事件的</a:t>
            </a:r>
            <a:r>
              <a:rPr lang="zh-CN" altLang="en-US" b="1" u="sng" dirty="0">
                <a:latin typeface="宋体" panose="02010600030101010101" pitchFamily="2" charset="-122"/>
              </a:rPr>
              <a:t>返回地址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异常＝</a:t>
            </a:r>
            <a:r>
              <a:rPr lang="en-US" altLang="zh-CN" sz="1800" b="1" dirty="0">
                <a:latin typeface="宋体" panose="02010600030101010101" pitchFamily="2" charset="-122"/>
              </a:rPr>
              <a:t>     </a:t>
            </a:r>
            <a:r>
              <a:rPr lang="zh-CN" altLang="en-US" sz="1200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</a:rPr>
              <a:t>   ，中断＝</a:t>
            </a:r>
            <a:r>
              <a:rPr lang="zh-CN" altLang="en-US" sz="1200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964612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  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>
                <a:latin typeface="+mn-ea"/>
              </a:rPr>
              <a:t>     </a:t>
            </a:r>
            <a:r>
              <a:rPr lang="zh-CN" altLang="en-US" sz="1800" b="1" dirty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识别事件类型并转入处理程序</a:t>
            </a:r>
            <a:r>
              <a:rPr lang="en-US" altLang="zh-CN" b="1" dirty="0">
                <a:latin typeface="+mn-ea"/>
              </a:rPr>
              <a:t>       </a:t>
            </a:r>
            <a:r>
              <a:rPr lang="zh-CN" altLang="en-US" sz="1800" b="1" dirty="0">
                <a:latin typeface="+mn-ea"/>
              </a:rPr>
              <a:t>←与所选事件有关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5" name="Text Box 172"/>
          <p:cNvSpPr txBox="1">
            <a:spLocks noChangeArrowheads="1"/>
          </p:cNvSpPr>
          <p:nvPr/>
        </p:nvSpPr>
        <p:spPr bwMode="auto">
          <a:xfrm>
            <a:off x="179388" y="4869160"/>
            <a:ext cx="8964612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*关中断：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处理过程</a:t>
            </a:r>
            <a:r>
              <a:rPr lang="zh-CN" altLang="en-US" b="1" dirty="0">
                <a:latin typeface="宋体" panose="02010600030101010101" pitchFamily="2" charset="-122"/>
              </a:rPr>
              <a:t>不被</a:t>
            </a:r>
            <a:r>
              <a:rPr lang="zh-CN" altLang="en-US" b="1" u="sng" dirty="0">
                <a:latin typeface="宋体" panose="02010600030101010101" pitchFamily="2" charset="-122"/>
              </a:rPr>
              <a:t>新的事件</a:t>
            </a:r>
            <a:r>
              <a:rPr lang="zh-CN" altLang="en-US" b="1" dirty="0">
                <a:latin typeface="宋体" panose="02010600030101010101" pitchFamily="2" charset="-122"/>
              </a:rPr>
              <a:t>打断</a:t>
            </a:r>
            <a:r>
              <a:rPr lang="en-US" altLang="zh-CN" sz="1800" b="1" dirty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←新事件为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7" name="Text Box 172"/>
          <p:cNvSpPr txBox="1">
            <a:spLocks noChangeArrowheads="1"/>
          </p:cNvSpPr>
          <p:nvPr/>
        </p:nvSpPr>
        <p:spPr bwMode="auto">
          <a:xfrm>
            <a:off x="1907580" y="4005064"/>
            <a:ext cx="6984900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断点及程序状态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REGs</a:t>
            </a:r>
            <a:r>
              <a:rPr lang="zh-CN" altLang="en-US" b="1" dirty="0">
                <a:latin typeface="宋体" panose="02010600030101010101" pitchFamily="2" charset="-122"/>
              </a:rPr>
              <a:t>保存，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异常类型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保存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处理程序只能读</a:t>
            </a:r>
            <a:r>
              <a:rPr lang="en-US" altLang="zh-CN" sz="1800" b="1" dirty="0">
                <a:latin typeface="宋体" panose="02010600030101010101" pitchFamily="2" charset="-122"/>
              </a:rPr>
              <a:t>REG)</a:t>
            </a:r>
          </a:p>
          <a:p>
            <a:pPr marL="2684780" indent="-2684780"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└─</a:t>
            </a:r>
            <a:r>
              <a:rPr lang="zh-CN" altLang="en-US" sz="1800" b="1" dirty="0">
                <a:latin typeface="宋体" panose="02010600030101010101" pitchFamily="2" charset="-122"/>
              </a:rPr>
              <a:t>中断类型由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各外设</a:t>
            </a:r>
            <a:r>
              <a:rPr lang="zh-CN" altLang="en-US" sz="1800" b="1" dirty="0">
                <a:latin typeface="宋体" panose="02010600030101010101" pitchFamily="2" charset="-122"/>
              </a:rPr>
              <a:t>负责保存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8" name="Text Box 172"/>
          <p:cNvSpPr txBox="1">
            <a:spLocks noChangeArrowheads="1"/>
          </p:cNvSpPr>
          <p:nvPr/>
        </p:nvSpPr>
        <p:spPr bwMode="auto">
          <a:xfrm>
            <a:off x="1907704" y="5805264"/>
            <a:ext cx="69847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使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假设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处理过程中无新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事件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仅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个事件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</a:p>
        </p:txBody>
      </p:sp>
      <p:sp>
        <p:nvSpPr>
          <p:cNvPr id="51" name="线形标注 2 50"/>
          <p:cNvSpPr/>
          <p:nvPr/>
        </p:nvSpPr>
        <p:spPr bwMode="auto">
          <a:xfrm>
            <a:off x="7038448" y="2330912"/>
            <a:ext cx="1926040" cy="288000"/>
          </a:xfrm>
          <a:prstGeom prst="borderCallout2">
            <a:avLst>
              <a:gd name="adj1" fmla="val 97742"/>
              <a:gd name="adj2" fmla="val 5256"/>
              <a:gd name="adj3" fmla="val 124787"/>
              <a:gd name="adj4" fmla="val 5229"/>
              <a:gd name="adj5" fmla="val 146550"/>
              <a:gd name="adj6" fmla="val 1044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spc="-100" dirty="0">
                <a:latin typeface="宋体" pitchFamily="2" charset="-122"/>
              </a:rPr>
              <a:t>＝事件返回后的地址</a:t>
            </a:r>
            <a:endParaRPr lang="en-US" altLang="zh-CN" sz="1600" b="1" spc="-100" dirty="0">
              <a:latin typeface="宋体" pitchFamily="2" charset="-122"/>
            </a:endParaRPr>
          </a:p>
        </p:txBody>
      </p:sp>
      <p:sp>
        <p:nvSpPr>
          <p:cNvPr id="52" name="Text Box 172"/>
          <p:cNvSpPr txBox="1">
            <a:spLocks noChangeArrowheads="1"/>
          </p:cNvSpPr>
          <p:nvPr/>
        </p:nvSpPr>
        <p:spPr bwMode="auto">
          <a:xfrm>
            <a:off x="6084168" y="2708920"/>
            <a:ext cx="262778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不破坏</a:t>
            </a:r>
            <a:r>
              <a:rPr lang="en-US" altLang="zh-CN" sz="2000" b="1" dirty="0">
                <a:latin typeface="宋体" panose="02010600030101010101" pitchFamily="2" charset="-122"/>
              </a:rPr>
              <a:t>PC/PSR/GPRs)</a:t>
            </a:r>
          </a:p>
        </p:txBody>
      </p:sp>
      <p:sp>
        <p:nvSpPr>
          <p:cNvPr id="54" name="Text Box 172"/>
          <p:cNvSpPr txBox="1">
            <a:spLocks noChangeArrowheads="1"/>
          </p:cNvSpPr>
          <p:nvPr/>
        </p:nvSpPr>
        <p:spPr bwMode="auto">
          <a:xfrm>
            <a:off x="4211614" y="3645805"/>
            <a:ext cx="3672754" cy="3909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当前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下条        下条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236297" y="3068960"/>
            <a:ext cx="1368151" cy="1296144"/>
            <a:chOff x="7236643" y="3088011"/>
            <a:chExt cx="1368151" cy="1296144"/>
          </a:xfrm>
        </p:grpSpPr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236643" y="3088011"/>
              <a:ext cx="1008114" cy="1914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7650517" y="3088011"/>
              <a:ext cx="594240" cy="1914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 Box 172"/>
            <p:cNvSpPr txBox="1">
              <a:spLocks noChangeArrowheads="1"/>
            </p:cNvSpPr>
            <p:nvPr/>
          </p:nvSpPr>
          <p:spPr bwMode="auto">
            <a:xfrm>
              <a:off x="8316762" y="3228252"/>
              <a:ext cx="288032" cy="115590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vert="eaVert" wrap="square" lIns="18000" tIns="10800" rIns="18000" bIns="10800">
              <a:noAutofit/>
            </a:bodyPr>
            <a:lstStyle/>
            <a:p>
              <a:pPr marL="2684780" indent="-2684780">
                <a:lnSpc>
                  <a:spcPct val="10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返回时恢复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42"/>
            <p:cNvCxnSpPr/>
            <p:nvPr/>
          </p:nvCxnSpPr>
          <p:spPr bwMode="auto">
            <a:xfrm rot="5400000" flipH="1" flipV="1">
              <a:off x="7476408" y="3543799"/>
              <a:ext cx="1032642" cy="504055"/>
            </a:xfrm>
            <a:prstGeom prst="bentConnector3">
              <a:avLst>
                <a:gd name="adj1" fmla="val 1113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AutoShape 62">
            <a:hlinkClick r:id="rId6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524502" y="5816575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回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029310" y="2708920"/>
            <a:ext cx="405485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>
                <a:latin typeface="+mn-ea"/>
              </a:rPr>
              <a:t>继续执行需满足的条件？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029310" y="3172906"/>
            <a:ext cx="290273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如何保存</a:t>
            </a:r>
            <a:r>
              <a:rPr lang="zh-CN" altLang="en-US" sz="2000" b="1" dirty="0">
                <a:latin typeface="+mn-ea"/>
              </a:rPr>
              <a:t>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Text Box 172"/>
          <p:cNvSpPr txBox="1">
            <a:spLocks noChangeArrowheads="1"/>
          </p:cNvSpPr>
          <p:nvPr/>
        </p:nvSpPr>
        <p:spPr bwMode="auto">
          <a:xfrm>
            <a:off x="4932039" y="3172906"/>
            <a:ext cx="323161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处理程序负责保存与恢复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724128" y="4966865"/>
            <a:ext cx="341987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思考③：</a:t>
            </a:r>
            <a:r>
              <a:rPr lang="zh-CN" altLang="en-US" sz="2000" b="1" dirty="0">
                <a:latin typeface="宋体" pitchFamily="2" charset="-122"/>
              </a:rPr>
              <a:t>任务①②可对调吗</a:t>
            </a:r>
            <a:r>
              <a:rPr lang="zh-CN" altLang="en-US" sz="2000" b="1" dirty="0">
                <a:latin typeface="+mn-ea"/>
              </a:rPr>
              <a:t>？ 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0" name="线形标注 2 29"/>
          <p:cNvSpPr/>
          <p:nvPr/>
        </p:nvSpPr>
        <p:spPr bwMode="auto">
          <a:xfrm>
            <a:off x="7020272" y="4149112"/>
            <a:ext cx="1521104" cy="288000"/>
          </a:xfrm>
          <a:prstGeom prst="borderCallout2">
            <a:avLst>
              <a:gd name="adj1" fmla="val 50117"/>
              <a:gd name="adj2" fmla="val 246"/>
              <a:gd name="adj3" fmla="val 48940"/>
              <a:gd name="adj4" fmla="val -13807"/>
              <a:gd name="adj5" fmla="val -52769"/>
              <a:gd name="adj6" fmla="val -7471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spc="-100" dirty="0">
                <a:latin typeface="宋体" pitchFamily="2" charset="-122"/>
              </a:rPr>
              <a:t>与所选事件无关</a:t>
            </a:r>
            <a:endParaRPr lang="en-US" altLang="zh-CN" sz="16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8" grpId="0"/>
      <p:bldP spid="51" grpId="0" animBg="1"/>
      <p:bldP spid="52" grpId="0"/>
      <p:bldP spid="54" grpId="0"/>
      <p:bldP spid="27" grpId="0" animBg="1"/>
      <p:bldP spid="28" grpId="0" animBg="1"/>
      <p:bldP spid="29" grpId="0"/>
      <p:bldP spid="43" grpId="0" animBg="1"/>
      <p:bldP spid="30" grpId="0" animBg="1"/>
      <p:bldP spid="3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821768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识别事件类型并转入处理程序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057400" indent="-20574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b="1" spc="-50" dirty="0">
                <a:latin typeface="宋体" panose="02010600030101010101" pitchFamily="2" charset="-122"/>
              </a:rPr>
              <a:t>事件类型</a:t>
            </a:r>
            <a:r>
              <a:rPr lang="en-US" altLang="zh-CN" sz="2000" b="1" spc="-50" dirty="0">
                <a:latin typeface="宋体" panose="02010600030101010101" pitchFamily="2" charset="-122"/>
              </a:rPr>
              <a:t>(</a:t>
            </a:r>
            <a:r>
              <a:rPr lang="zh-CN" altLang="en-US" sz="2000" b="1" spc="-50" dirty="0">
                <a:latin typeface="宋体" panose="02010600030101010101" pitchFamily="2" charset="-122"/>
              </a:rPr>
              <a:t>最急</a:t>
            </a:r>
            <a:r>
              <a:rPr lang="en-US" altLang="zh-CN" sz="2000" b="1" spc="-50" dirty="0">
                <a:latin typeface="宋体" panose="02010600030101010101" pitchFamily="2" charset="-122"/>
              </a:rPr>
              <a:t>)</a:t>
            </a:r>
            <a:r>
              <a:rPr lang="zh-CN" altLang="en-US" b="1" spc="-50" dirty="0">
                <a:latin typeface="宋体" panose="02010600030101010101" pitchFamily="2" charset="-122"/>
              </a:rPr>
              <a:t>、</a:t>
            </a:r>
            <a:r>
              <a:rPr lang="zh-CN" altLang="en-US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获取</a:t>
            </a:r>
            <a:r>
              <a:rPr lang="zh-CN" altLang="en-US" b="1" spc="-50" dirty="0">
                <a:latin typeface="宋体" panose="02010600030101010101" pitchFamily="2" charset="-122"/>
              </a:rPr>
              <a:t>相应处理程序入口地址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所获取的入口地址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实现策略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有向量、非向量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种方式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9" name="Text Box 172"/>
          <p:cNvSpPr txBox="1">
            <a:spLocks noChangeArrowheads="1"/>
          </p:cNvSpPr>
          <p:nvPr/>
        </p:nvSpPr>
        <p:spPr bwMode="auto">
          <a:xfrm>
            <a:off x="179512" y="21431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非向量方式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</a:t>
            </a:r>
            <a:r>
              <a:rPr lang="zh-CN" altLang="zh-CN" b="1" u="sng" dirty="0"/>
              <a:t>共用一个</a:t>
            </a:r>
            <a:r>
              <a:rPr lang="zh-CN" altLang="zh-CN" b="1" dirty="0"/>
              <a:t>处理程序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  <a:ea typeface="+mn-ea"/>
              </a:rPr>
              <a:t>入口地址</a:t>
            </a:r>
            <a:r>
              <a:rPr lang="zh-CN" altLang="en-US" b="1" u="sng" dirty="0">
                <a:latin typeface="+mn-ea"/>
                <a:ea typeface="+mn-ea"/>
              </a:rPr>
              <a:t>固定</a:t>
            </a:r>
            <a:endParaRPr lang="en-US" altLang="zh-CN" b="1" u="sng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900113" y="3573016"/>
            <a:ext cx="7920359" cy="2088232"/>
            <a:chOff x="900113" y="3212976"/>
            <a:chExt cx="7920359" cy="2088232"/>
          </a:xfrm>
        </p:grpSpPr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</a:t>
              </a:r>
            </a:p>
          </p:txBody>
        </p:sp>
        <p:sp>
          <p:nvSpPr>
            <p:cNvPr id="62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的处理函数</a:t>
              </a:r>
            </a:p>
          </p:txBody>
        </p:sp>
        <p:sp>
          <p:nvSpPr>
            <p:cNvPr id="63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68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72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74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75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77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78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79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82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84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</a:t>
              </a:r>
            </a:p>
          </p:txBody>
        </p:sp>
        <p:sp>
          <p:nvSpPr>
            <p:cNvPr id="85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中断返回</a:t>
              </a:r>
            </a:p>
          </p:txBody>
        </p:sp>
        <p:sp>
          <p:nvSpPr>
            <p:cNvPr id="86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8" name="直接箭头连接符 87"/>
            <p:cNvCxnSpPr>
              <a:stCxn id="63" idx="2"/>
              <a:endCxn id="61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4" idx="2"/>
              <a:endCxn id="85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箭头连接符 105"/>
            <p:cNvCxnSpPr>
              <a:stCxn id="68" idx="2"/>
              <a:endCxn id="72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72" idx="2"/>
              <a:endCxn id="62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78" idx="2"/>
              <a:endCxn id="79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>
              <a:stCxn id="79" idx="2"/>
              <a:endCxn id="77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连接符 72"/>
            <p:cNvCxnSpPr>
              <a:endCxn id="72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的处理函数</a:t>
              </a:r>
            </a:p>
          </p:txBody>
        </p:sp>
        <p:sp>
          <p:nvSpPr>
            <p:cNvPr id="128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130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131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箭头连接符 136"/>
            <p:cNvCxnSpPr>
              <a:stCxn id="128" idx="2"/>
              <a:endCxn id="130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>
              <a:stCxn id="130" idx="2"/>
              <a:endCxn id="127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箭头连接符 128"/>
            <p:cNvCxnSpPr>
              <a:stCxn id="130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3" name="Text Box 172"/>
          <p:cNvSpPr txBox="1">
            <a:spLocks noChangeArrowheads="1"/>
          </p:cNvSpPr>
          <p:nvPr/>
        </p:nvSpPr>
        <p:spPr bwMode="auto">
          <a:xfrm>
            <a:off x="179512" y="5755322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事件优先级的实现：</a:t>
            </a:r>
            <a:r>
              <a:rPr lang="zh-CN" altLang="en-US" b="1" u="sng" dirty="0">
                <a:latin typeface="+mn-ea"/>
              </a:rPr>
              <a:t>查找顺序</a:t>
            </a:r>
            <a:r>
              <a:rPr lang="zh-CN" altLang="en-US" b="1" dirty="0">
                <a:latin typeface="+mn-ea"/>
              </a:rPr>
              <a:t>对应于紧急程度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44" name="线形标注 2 143"/>
          <p:cNvSpPr/>
          <p:nvPr/>
        </p:nvSpPr>
        <p:spPr bwMode="auto">
          <a:xfrm>
            <a:off x="179512" y="3112776"/>
            <a:ext cx="1749282" cy="306000"/>
          </a:xfrm>
          <a:prstGeom prst="borderCallout2">
            <a:avLst>
              <a:gd name="adj1" fmla="val 93322"/>
              <a:gd name="adj2" fmla="val 11258"/>
              <a:gd name="adj3" fmla="val 146535"/>
              <a:gd name="adj4" fmla="val 10895"/>
              <a:gd name="adj5" fmla="val 290456"/>
              <a:gd name="adj6" fmla="val 421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solidFill>
                  <a:srgbClr val="FF3399"/>
                </a:solidFill>
                <a:latin typeface="宋体" pitchFamily="2" charset="-122"/>
              </a:rPr>
              <a:t>所用</a:t>
            </a:r>
            <a:r>
              <a:rPr lang="en-US" altLang="zh-CN" sz="1800" b="1" spc="-100" dirty="0">
                <a:latin typeface="宋体" pitchFamily="2" charset="-122"/>
              </a:rPr>
              <a:t>GPRs</a:t>
            </a:r>
            <a:r>
              <a:rPr lang="zh-CN" altLang="en-US" sz="1800" b="1" spc="-100" dirty="0">
                <a:latin typeface="宋体" pitchFamily="2" charset="-122"/>
              </a:rPr>
              <a:t>的内容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45" name="Text Box 172"/>
          <p:cNvSpPr txBox="1">
            <a:spLocks noChangeArrowheads="1"/>
          </p:cNvSpPr>
          <p:nvPr/>
        </p:nvSpPr>
        <p:spPr bwMode="auto">
          <a:xfrm>
            <a:off x="2322652" y="2571744"/>
            <a:ext cx="6178438" cy="91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3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入口地址，其余子任务由</a:t>
            </a:r>
            <a:r>
              <a:rPr lang="zh-CN" altLang="en-US" b="1" u="sng" dirty="0">
                <a:latin typeface="+mn-ea"/>
              </a:rPr>
              <a:t>处理程序</a:t>
            </a:r>
            <a:r>
              <a:rPr lang="zh-CN" altLang="en-US" b="1" dirty="0">
                <a:latin typeface="+mn-ea"/>
              </a:rPr>
              <a:t>完成</a:t>
            </a:r>
            <a:endParaRPr lang="en-US" altLang="zh-CN" b="1" dirty="0">
              <a:latin typeface="+mn-ea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en-US" altLang="zh-CN" sz="2000" b="1" dirty="0">
                <a:latin typeface="+mn-ea"/>
              </a:rPr>
              <a:t>   (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硬件实现</a:t>
            </a:r>
            <a:r>
              <a:rPr lang="en-US" altLang="zh-CN" sz="2000" b="1" dirty="0">
                <a:latin typeface="+mn-ea"/>
              </a:rPr>
              <a:t>)     (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软件实现：</a:t>
            </a:r>
            <a:r>
              <a:rPr lang="zh-CN" altLang="en-US" sz="2000" b="1" dirty="0">
                <a:latin typeface="+mn-ea"/>
              </a:rPr>
              <a:t>轮询＋函数调用</a:t>
            </a:r>
            <a:r>
              <a:rPr lang="en-US" altLang="zh-CN" sz="2000" b="1" dirty="0">
                <a:latin typeface="+mn-ea"/>
              </a:rPr>
              <a:t>)</a:t>
            </a:r>
          </a:p>
        </p:txBody>
      </p:sp>
      <p:sp>
        <p:nvSpPr>
          <p:cNvPr id="65" name="AutoShape 62">
            <a:hlinkClick r:id="rId3" action="ppaction://hlinkpres?slideindex=45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28532" y="645961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sp>
        <p:nvSpPr>
          <p:cNvPr id="64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43" grpId="0"/>
      <p:bldP spid="144" grpId="0" animBg="1"/>
      <p:bldP spid="14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09297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149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>
                <a:latin typeface="+mn-ea"/>
                <a:ea typeface="+mn-ea"/>
              </a:rPr>
              <a:t>恢复断点及程序状态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1536834" y="5577312"/>
            <a:ext cx="73928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处理程序中</a:t>
            </a:r>
            <a:r>
              <a:rPr lang="zh-CN" altLang="en-US" b="1" dirty="0">
                <a:latin typeface="+mn-ea"/>
                <a:ea typeface="+mn-ea"/>
              </a:rPr>
              <a:t>使用</a:t>
            </a:r>
            <a:r>
              <a:rPr lang="zh-CN" altLang="en-US" b="1" u="sng" dirty="0">
                <a:latin typeface="+mn-ea"/>
                <a:ea typeface="+mn-ea"/>
              </a:rPr>
              <a:t>专用指令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如</a:t>
            </a:r>
            <a:r>
              <a:rPr lang="en-US" altLang="zh-CN" sz="1800" b="1" dirty="0">
                <a:latin typeface="+mn-ea"/>
                <a:ea typeface="+mn-ea"/>
              </a:rPr>
              <a:t>IRET)</a:t>
            </a:r>
            <a:r>
              <a:rPr lang="zh-CN" altLang="en-US" b="1" dirty="0">
                <a:latin typeface="+mn-ea"/>
                <a:ea typeface="+mn-ea"/>
              </a:rPr>
              <a:t>实现</a:t>
            </a:r>
            <a:endParaRPr lang="en-US" altLang="zh-CN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硬件不知何时返回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 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→功能为：</a:t>
            </a:r>
            <a:r>
              <a:rPr lang="en-US" altLang="zh-CN" sz="1800" b="1" dirty="0">
                <a:latin typeface="+mn-ea"/>
                <a:ea typeface="+mn-ea"/>
              </a:rPr>
              <a:t>PC</a:t>
            </a:r>
            <a:r>
              <a:rPr lang="zh-CN" altLang="en-US" sz="1800" b="1" dirty="0">
                <a:latin typeface="+mn-ea"/>
                <a:ea typeface="+mn-ea"/>
              </a:rPr>
              <a:t>及</a:t>
            </a:r>
            <a:r>
              <a:rPr lang="en-US" altLang="zh-CN" sz="1800" b="1" dirty="0">
                <a:latin typeface="+mn-ea"/>
                <a:ea typeface="+mn-ea"/>
              </a:rPr>
              <a:t>PSR</a:t>
            </a:r>
            <a:r>
              <a:rPr lang="zh-CN" altLang="en-US" sz="1800" b="1" dirty="0">
                <a:latin typeface="+mn-ea"/>
                <a:ea typeface="+mn-ea"/>
              </a:rPr>
              <a:t>←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后援</a:t>
            </a:r>
            <a:r>
              <a:rPr lang="en-US" altLang="zh-CN" sz="1800" b="1" dirty="0">
                <a:latin typeface="+mn-ea"/>
                <a:ea typeface="+mn-ea"/>
              </a:rPr>
              <a:t>REGs)</a:t>
            </a:r>
          </a:p>
        </p:txBody>
      </p:sp>
      <p:sp>
        <p:nvSpPr>
          <p:cNvPr id="36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4450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每个事件</a:t>
            </a:r>
            <a:r>
              <a:rPr lang="zh-CN" altLang="en-US" b="1" u="sng" dirty="0">
                <a:latin typeface="宋体" panose="02010600030101010101" pitchFamily="2" charset="-122"/>
              </a:rPr>
              <a:t>有一个</a:t>
            </a:r>
            <a:r>
              <a:rPr lang="zh-CN" altLang="en-US" b="1" dirty="0">
                <a:latin typeface="宋体" panose="02010600030101010101" pitchFamily="2" charset="-122"/>
              </a:rPr>
              <a:t>处理程序，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各</a:t>
            </a:r>
            <a:r>
              <a:rPr lang="zh-CN" altLang="en-US" b="1" dirty="0">
                <a:latin typeface="+mn-ea"/>
              </a:rPr>
              <a:t>入口地址保存在</a:t>
            </a:r>
            <a:r>
              <a:rPr lang="zh-CN" altLang="en-US" b="1" u="sng" dirty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>
                <a:latin typeface="宋体" panose="02010600030101010101" pitchFamily="2" charset="-122"/>
              </a:rPr>
              <a:t>(IVT)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IVT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>
                <a:latin typeface="宋体" panose="02010600030101010101" pitchFamily="2" charset="-122"/>
              </a:rPr>
              <a:t>(NMI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行、异常及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 ＞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</a:rPr>
              <a:t>放在</a:t>
            </a:r>
            <a:r>
              <a:rPr lang="zh-CN" altLang="en-US" b="1" u="sng" dirty="0">
                <a:latin typeface="宋体" panose="02010600030101010101" pitchFamily="2" charset="-122"/>
              </a:rPr>
              <a:t>主存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便于</a:t>
            </a:r>
            <a:r>
              <a:rPr lang="en-US" altLang="zh-CN" sz="1800" b="1" dirty="0">
                <a:latin typeface="宋体" panose="02010600030101010101" pitchFamily="2" charset="-122"/>
              </a:rPr>
              <a:t>OS</a:t>
            </a:r>
            <a:r>
              <a:rPr lang="zh-CN" altLang="en-US" sz="1800" b="1" dirty="0">
                <a:latin typeface="宋体" panose="02010600030101010101" pitchFamily="2" charset="-122"/>
              </a:rPr>
              <a:t>管理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如初始化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IVT</a:t>
            </a:r>
            <a:r>
              <a:rPr lang="zh-CN" altLang="en-US" sz="1800" b="1" dirty="0">
                <a:latin typeface="宋体" panose="02010600030101010101" pitchFamily="2" charset="-122"/>
              </a:rPr>
              <a:t>首址保存在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的专用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实现：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判优逻辑：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查表逻辑：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endParaRPr lang="en-US" altLang="zh-CN" b="1" dirty="0">
              <a:latin typeface="+mn-ea"/>
            </a:endParaRPr>
          </a:p>
        </p:txBody>
      </p:sp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2128512" y="2398673"/>
            <a:ext cx="6801206" cy="23264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</a:t>
            </a:r>
            <a:endParaRPr lang="en-US" altLang="zh-CN" b="1" dirty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全部由硬件实现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   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u="sng" dirty="0">
                <a:latin typeface="+mn-ea"/>
              </a:rPr>
              <a:t>查找</a:t>
            </a:r>
            <a:r>
              <a:rPr lang="zh-CN" altLang="en-US" b="1" dirty="0">
                <a:latin typeface="+mn-ea"/>
              </a:rPr>
              <a:t>相关</a:t>
            </a:r>
            <a:r>
              <a:rPr lang="en-US" altLang="zh-CN" b="1" dirty="0">
                <a:latin typeface="+mn-ea"/>
              </a:rPr>
              <a:t>REG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选择</a:t>
            </a: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+mn-ea"/>
              </a:rPr>
              <a:t>              </a:t>
            </a:r>
            <a:r>
              <a:rPr lang="zh-CN" altLang="en-US" sz="1800" dirty="0">
                <a:latin typeface="+mn-ea"/>
              </a:rPr>
              <a:t>│          └←</a:t>
            </a:r>
            <a:r>
              <a:rPr lang="zh-CN" altLang="en-US" sz="1800" b="1" dirty="0">
                <a:latin typeface="+mn-ea"/>
              </a:rPr>
              <a:t>事件优先级已预先约定</a:t>
            </a:r>
            <a:endParaRPr lang="en-US" altLang="zh-CN" sz="1800" b="1" dirty="0">
              <a:latin typeface="+mn-ea"/>
            </a:endParaRPr>
          </a:p>
          <a:p>
            <a:pPr marL="2684780" indent="-2684780" algn="l">
              <a:lnSpc>
                <a:spcPct val="114000"/>
              </a:lnSpc>
            </a:pPr>
            <a:r>
              <a:rPr lang="zh-CN" altLang="en-US" sz="1800" b="1" dirty="0">
                <a:latin typeface="+mn-ea"/>
              </a:rPr>
              <a:t>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←异常类型</a:t>
            </a:r>
            <a:r>
              <a:rPr lang="en-US" altLang="zh-CN" sz="1800" b="1" dirty="0">
                <a:latin typeface="+mn-ea"/>
              </a:rPr>
              <a:t>REG</a:t>
            </a:r>
            <a:r>
              <a:rPr lang="zh-CN" altLang="en-US" sz="1800" b="1" dirty="0">
                <a:latin typeface="+mn-ea"/>
              </a:rPr>
              <a:t>、各中断源的状态</a:t>
            </a:r>
            <a:r>
              <a:rPr lang="en-US" altLang="zh-CN" sz="1800" b="1" dirty="0">
                <a:latin typeface="+mn-ea"/>
              </a:rPr>
              <a:t>REG</a:t>
            </a:r>
          </a:p>
          <a:p>
            <a:pPr marL="2684780" indent="-2684780" algn="l">
              <a:lnSpc>
                <a:spcPct val="114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   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u="sng" dirty="0">
                <a:latin typeface="+mn-ea"/>
              </a:rPr>
              <a:t>形成</a:t>
            </a:r>
            <a:r>
              <a:rPr lang="zh-CN" altLang="en-US" b="1" dirty="0">
                <a:latin typeface="+mn-ea"/>
              </a:rPr>
              <a:t>表项地址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＝</a:t>
            </a:r>
            <a:r>
              <a:rPr lang="en-US" altLang="zh-CN" sz="1600" b="1" dirty="0">
                <a:latin typeface="+mn-ea"/>
              </a:rPr>
              <a:t>IVT</a:t>
            </a:r>
            <a:r>
              <a:rPr lang="zh-CN" altLang="en-US" sz="1600" b="1" dirty="0">
                <a:latin typeface="+mn-ea"/>
              </a:rPr>
              <a:t>首址＋</a:t>
            </a:r>
            <a:r>
              <a:rPr lang="en-US" altLang="zh-CN" sz="1600" b="1" i="1" dirty="0" err="1"/>
              <a:t>i</a:t>
            </a:r>
            <a:r>
              <a:rPr lang="en-US" altLang="zh-CN" sz="1600" b="1" dirty="0">
                <a:latin typeface="+mn-ea"/>
              </a:rPr>
              <a:t>×</a:t>
            </a:r>
            <a:r>
              <a:rPr lang="zh-CN" altLang="en-US" sz="1600" b="1" dirty="0">
                <a:latin typeface="+mn-ea"/>
              </a:rPr>
              <a:t>表项长度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访问</a:t>
            </a:r>
            <a:r>
              <a:rPr lang="zh-CN" altLang="en-US" b="1" dirty="0">
                <a:latin typeface="+mn-ea"/>
              </a:rPr>
              <a:t>主存</a:t>
            </a:r>
            <a:endParaRPr lang="en-US" altLang="zh-CN" b="1" dirty="0">
              <a:latin typeface="+mn-ea"/>
            </a:endParaRPr>
          </a:p>
        </p:txBody>
      </p:sp>
      <p:sp>
        <p:nvSpPr>
          <p:cNvPr id="38" name="线形标注 2 37"/>
          <p:cNvSpPr/>
          <p:nvPr/>
        </p:nvSpPr>
        <p:spPr bwMode="auto">
          <a:xfrm>
            <a:off x="6658744" y="404664"/>
            <a:ext cx="2305994" cy="306000"/>
          </a:xfrm>
          <a:prstGeom prst="borderCallout2">
            <a:avLst>
              <a:gd name="adj1" fmla="val 101409"/>
              <a:gd name="adj2" fmla="val 54038"/>
              <a:gd name="adj3" fmla="val 134487"/>
              <a:gd name="adj4" fmla="val 54093"/>
              <a:gd name="adj5" fmla="val 162944"/>
              <a:gd name="adj6" fmla="val 2553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Interrupt Vector Table</a:t>
            </a:r>
            <a:endParaRPr lang="en-US" altLang="zh-CN" sz="1800" b="1" spc="-100" dirty="0">
              <a:latin typeface="+mn-ea"/>
              <a:ea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020272" y="1297984"/>
            <a:ext cx="2088232" cy="1944688"/>
            <a:chOff x="6805737" y="1196753"/>
            <a:chExt cx="2088232" cy="1944688"/>
          </a:xfrm>
        </p:grpSpPr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8460581" y="2131791"/>
              <a:ext cx="433388" cy="21431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auto">
            <a:xfrm>
              <a:off x="7021760" y="1484091"/>
              <a:ext cx="1365795" cy="15843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156"/>
            <p:cNvSpPr>
              <a:spLocks noChangeArrowheads="1"/>
            </p:cNvSpPr>
            <p:nvPr/>
          </p:nvSpPr>
          <p:spPr bwMode="auto">
            <a:xfrm>
              <a:off x="7019130" y="1771428"/>
              <a:ext cx="1368425" cy="100965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57"/>
            <p:cNvSpPr>
              <a:spLocks noChangeShapeType="1"/>
            </p:cNvSpPr>
            <p:nvPr/>
          </p:nvSpPr>
          <p:spPr bwMode="auto">
            <a:xfrm>
              <a:off x="7019130" y="1484091"/>
              <a:ext cx="136842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58"/>
            <p:cNvSpPr>
              <a:spLocks noChangeShapeType="1"/>
            </p:cNvSpPr>
            <p:nvPr/>
          </p:nvSpPr>
          <p:spPr bwMode="auto">
            <a:xfrm>
              <a:off x="7021760" y="1771428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59"/>
            <p:cNvSpPr txBox="1">
              <a:spLocks noChangeArrowheads="1"/>
            </p:cNvSpPr>
            <p:nvPr/>
          </p:nvSpPr>
          <p:spPr bwMode="auto">
            <a:xfrm>
              <a:off x="7450931" y="148409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46" name="Text Box 160"/>
            <p:cNvSpPr txBox="1">
              <a:spLocks noChangeArrowheads="1"/>
            </p:cNvSpPr>
            <p:nvPr/>
          </p:nvSpPr>
          <p:spPr bwMode="auto">
            <a:xfrm>
              <a:off x="7522369" y="1987328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47" name="Text Box 161"/>
            <p:cNvSpPr txBox="1">
              <a:spLocks noChangeArrowheads="1"/>
            </p:cNvSpPr>
            <p:nvPr/>
          </p:nvSpPr>
          <p:spPr bwMode="auto">
            <a:xfrm>
              <a:off x="7019131" y="2276253"/>
              <a:ext cx="1368425" cy="2159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48" name="Line 163"/>
            <p:cNvSpPr>
              <a:spLocks noChangeShapeType="1"/>
            </p:cNvSpPr>
            <p:nvPr/>
          </p:nvSpPr>
          <p:spPr bwMode="auto">
            <a:xfrm>
              <a:off x="7019130" y="1988916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7021760" y="2276253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165"/>
            <p:cNvSpPr txBox="1">
              <a:spLocks noChangeArrowheads="1"/>
            </p:cNvSpPr>
            <p:nvPr/>
          </p:nvSpPr>
          <p:spPr bwMode="auto">
            <a:xfrm>
              <a:off x="7523956" y="2492153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7019130" y="2492153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67"/>
            <p:cNvSpPr txBox="1">
              <a:spLocks noChangeArrowheads="1"/>
            </p:cNvSpPr>
            <p:nvPr/>
          </p:nvSpPr>
          <p:spPr bwMode="auto">
            <a:xfrm>
              <a:off x="7450931" y="1196753"/>
              <a:ext cx="50323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5" name="Line 168"/>
            <p:cNvSpPr>
              <a:spLocks noChangeShapeType="1"/>
            </p:cNvSpPr>
            <p:nvPr/>
          </p:nvSpPr>
          <p:spPr bwMode="auto">
            <a:xfrm>
              <a:off x="7021761" y="1341216"/>
              <a:ext cx="0" cy="180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69"/>
            <p:cNvSpPr>
              <a:spLocks noChangeShapeType="1"/>
            </p:cNvSpPr>
            <p:nvPr/>
          </p:nvSpPr>
          <p:spPr bwMode="auto">
            <a:xfrm>
              <a:off x="8387556" y="1341216"/>
              <a:ext cx="0" cy="1798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0"/>
            <p:cNvSpPr>
              <a:spLocks noChangeShapeType="1"/>
            </p:cNvSpPr>
            <p:nvPr/>
          </p:nvSpPr>
          <p:spPr bwMode="auto">
            <a:xfrm>
              <a:off x="7019130" y="2781078"/>
              <a:ext cx="136842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71"/>
            <p:cNvSpPr txBox="1">
              <a:spLocks noChangeArrowheads="1"/>
            </p:cNvSpPr>
            <p:nvPr/>
          </p:nvSpPr>
          <p:spPr bwMode="auto">
            <a:xfrm>
              <a:off x="7523956" y="2779491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81" name="Line 172"/>
            <p:cNvSpPr>
              <a:spLocks noChangeShapeType="1"/>
            </p:cNvSpPr>
            <p:nvPr/>
          </p:nvSpPr>
          <p:spPr bwMode="auto">
            <a:xfrm>
              <a:off x="7021760" y="3068416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AutoShape 173"/>
            <p:cNvSpPr/>
            <p:nvPr/>
          </p:nvSpPr>
          <p:spPr bwMode="auto">
            <a:xfrm>
              <a:off x="8387556" y="1771428"/>
              <a:ext cx="71438" cy="1009650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187"/>
            <p:cNvSpPr txBox="1">
              <a:spLocks noChangeArrowheads="1"/>
            </p:cNvSpPr>
            <p:nvPr/>
          </p:nvSpPr>
          <p:spPr bwMode="auto">
            <a:xfrm>
              <a:off x="7019131" y="1771428"/>
              <a:ext cx="1368425" cy="2159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Int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PrgAddr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6805737" y="17857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3" name="AutoShape 62">
            <a:hlinkClick r:id="rId4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337875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856983" cy="42026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>
                <a:latin typeface="+mn-ea"/>
                <a:ea typeface="+mn-ea"/>
              </a:rPr>
              <a:t>实现异常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中断事件的</a:t>
            </a:r>
            <a:r>
              <a:rPr lang="zh-CN" altLang="en-US" b="1" u="sng" dirty="0">
                <a:latin typeface="+mn-ea"/>
                <a:ea typeface="+mn-ea"/>
              </a:rPr>
              <a:t>检测及响应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检测逻辑：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9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*事件响应过程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1" name="线形标注 2 80"/>
          <p:cNvSpPr/>
          <p:nvPr/>
        </p:nvSpPr>
        <p:spPr bwMode="auto">
          <a:xfrm>
            <a:off x="6084168" y="4266226"/>
            <a:ext cx="3010822" cy="306000"/>
          </a:xfrm>
          <a:prstGeom prst="borderCallout2">
            <a:avLst>
              <a:gd name="adj1" fmla="val 48984"/>
              <a:gd name="adj2" fmla="val -203"/>
              <a:gd name="adj3" fmla="val 44093"/>
              <a:gd name="adj4" fmla="val -5968"/>
              <a:gd name="adj5" fmla="val -88726"/>
              <a:gd name="adj6" fmla="val -4964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工作流程图无法精确表示异常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092975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140300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8" name="Text Box 82"/>
          <p:cNvSpPr txBox="1">
            <a:spLocks noChangeArrowheads="1"/>
          </p:cNvSpPr>
          <p:nvPr/>
        </p:nvSpPr>
        <p:spPr bwMode="auto">
          <a:xfrm>
            <a:off x="2771800" y="3212976"/>
            <a:ext cx="6048672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分类</a:t>
            </a:r>
            <a:r>
              <a:rPr lang="zh-CN" altLang="en-US" b="1" dirty="0">
                <a:latin typeface="+mn-ea"/>
                <a:ea typeface="+mn-ea"/>
              </a:rPr>
              <a:t>检测，产生</a:t>
            </a:r>
            <a:r>
              <a:rPr lang="en-US" altLang="zh-CN" b="1" dirty="0">
                <a:latin typeface="+mn-ea"/>
                <a:ea typeface="+mn-ea"/>
              </a:rPr>
              <a:t>Event</a:t>
            </a:r>
            <a:r>
              <a:rPr lang="en-US" altLang="zh-CN" sz="1800" b="1" dirty="0">
                <a:latin typeface="+mn-ea"/>
                <a:ea typeface="+mn-ea"/>
              </a:rPr>
              <a:t>(3</a:t>
            </a:r>
            <a:r>
              <a:rPr lang="zh-CN" altLang="en-US" sz="1800" b="1" dirty="0">
                <a:latin typeface="+mn-ea"/>
                <a:ea typeface="+mn-ea"/>
              </a:rPr>
              <a:t>种</a:t>
            </a:r>
            <a:r>
              <a:rPr lang="en-US" altLang="zh-CN" sz="1800" b="1" dirty="0">
                <a:latin typeface="+mn-ea"/>
                <a:ea typeface="+mn-ea"/>
              </a:rPr>
              <a:t>[</a:t>
            </a:r>
            <a:r>
              <a:rPr lang="zh-CN" altLang="en-US" sz="1800" b="1" dirty="0">
                <a:latin typeface="+mn-ea"/>
                <a:ea typeface="+mn-ea"/>
              </a:rPr>
              <a:t>响应操作不同</a:t>
            </a:r>
            <a:r>
              <a:rPr lang="en-US" altLang="zh-CN" sz="1800" b="1" dirty="0">
                <a:latin typeface="+mn-ea"/>
                <a:ea typeface="+mn-ea"/>
              </a:rPr>
              <a:t>])</a:t>
            </a:r>
            <a:endParaRPr lang="en-US" altLang="zh-CN" sz="1800" b="1" spc="-100" dirty="0">
              <a:latin typeface="+mn-ea"/>
              <a:ea typeface="+mn-ea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spc="-100" dirty="0">
                <a:latin typeface="+mn-ea"/>
                <a:ea typeface="+mn-ea"/>
              </a:rPr>
              <a:t>   </a:t>
            </a:r>
            <a:r>
              <a:rPr lang="zh-CN" altLang="en-US" sz="1800" spc="-100" dirty="0">
                <a:latin typeface="+mn-ea"/>
                <a:ea typeface="+mn-ea"/>
              </a:rPr>
              <a:t>└←</a:t>
            </a:r>
            <a:r>
              <a:rPr lang="zh-CN" altLang="en-US" sz="1800" b="1" spc="-100" dirty="0">
                <a:latin typeface="+mn-ea"/>
              </a:rPr>
              <a:t>异常</a:t>
            </a:r>
            <a:r>
              <a:rPr lang="en-US" altLang="zh-CN" sz="1800" b="1" spc="-100" dirty="0">
                <a:latin typeface="+mn-ea"/>
              </a:rPr>
              <a:t>[</a:t>
            </a:r>
            <a:r>
              <a:rPr lang="zh-CN" altLang="en-US" sz="1800" b="1" spc="-100" dirty="0">
                <a:latin typeface="+mn-ea"/>
              </a:rPr>
              <a:t>随时</a:t>
            </a:r>
            <a:r>
              <a:rPr lang="en-US" altLang="zh-CN" sz="1800" b="1" spc="-100" dirty="0">
                <a:latin typeface="+mn-ea"/>
              </a:rPr>
              <a:t>]</a:t>
            </a:r>
            <a:r>
              <a:rPr lang="zh-CN" altLang="en-US" sz="1800" b="1" spc="-100" dirty="0">
                <a:latin typeface="+mn-ea"/>
              </a:rPr>
              <a:t>、</a:t>
            </a:r>
            <a:r>
              <a:rPr lang="zh-CN" altLang="en-US" sz="1800" b="1" spc="-100" dirty="0">
                <a:latin typeface="+mn-ea"/>
                <a:ea typeface="+mn-ea"/>
              </a:rPr>
              <a:t>中断</a:t>
            </a:r>
            <a:r>
              <a:rPr lang="en-US" altLang="zh-CN" sz="1800" b="1" spc="-100" dirty="0">
                <a:latin typeface="+mn-ea"/>
                <a:ea typeface="+mn-ea"/>
              </a:rPr>
              <a:t>[</a:t>
            </a:r>
            <a:r>
              <a:rPr lang="zh-CN" altLang="en-US" sz="1800" b="1" spc="-100" dirty="0">
                <a:latin typeface="+mn-ea"/>
                <a:ea typeface="+mn-ea"/>
              </a:rPr>
              <a:t>指令结束时</a:t>
            </a:r>
            <a:r>
              <a:rPr lang="en-US" altLang="zh-CN" sz="1800" b="1" spc="-100" dirty="0">
                <a:latin typeface="+mn-ea"/>
                <a:ea typeface="+mn-ea"/>
              </a:rPr>
              <a:t>]</a:t>
            </a:r>
            <a:endParaRPr lang="en-US" altLang="zh-CN" sz="1800" spc="-100" dirty="0">
              <a:latin typeface="+mn-ea"/>
              <a:ea typeface="+mn-ea"/>
            </a:endParaRPr>
          </a:p>
        </p:txBody>
      </p:sp>
      <p:sp>
        <p:nvSpPr>
          <p:cNvPr id="129" name="线形标注 2 128"/>
          <p:cNvSpPr/>
          <p:nvPr/>
        </p:nvSpPr>
        <p:spPr bwMode="auto">
          <a:xfrm>
            <a:off x="7596336" y="1754581"/>
            <a:ext cx="1440160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75440"/>
              <a:gd name="adj6" fmla="val -57435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事件返回过程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30" name="Text Box 82"/>
          <p:cNvSpPr txBox="1">
            <a:spLocks noChangeArrowheads="1"/>
          </p:cNvSpPr>
          <p:nvPr/>
        </p:nvSpPr>
        <p:spPr bwMode="auto">
          <a:xfrm>
            <a:off x="179263" y="4365104"/>
            <a:ext cx="8785225" cy="2229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tIns="64800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①</a:t>
            </a:r>
            <a:r>
              <a:rPr lang="zh-CN" altLang="en-US" b="1" dirty="0">
                <a:latin typeface="+mn-ea"/>
                <a:ea typeface="+mn-ea"/>
              </a:rPr>
              <a:t>保存断点及</a:t>
            </a:r>
            <a:r>
              <a:rPr lang="en-US" altLang="zh-CN" b="1" dirty="0">
                <a:latin typeface="+mn-ea"/>
                <a:ea typeface="+mn-ea"/>
              </a:rPr>
              <a:t>PSW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sz="2200" b="1" dirty="0">
                <a:latin typeface="+mn-ea"/>
                <a:ea typeface="+mn-ea"/>
              </a:rPr>
              <a:t>保存异常类型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②</a:t>
            </a:r>
            <a:r>
              <a:rPr lang="zh-CN" altLang="en-US" b="1" dirty="0">
                <a:latin typeface="+mn-ea"/>
                <a:ea typeface="+mn-ea"/>
              </a:rPr>
              <a:t>关中断</a:t>
            </a:r>
            <a:endParaRPr lang="en-US" altLang="zh-CN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③</a:t>
            </a:r>
            <a:r>
              <a:rPr lang="zh-CN" altLang="en-US" b="1" dirty="0">
                <a:latin typeface="+mn-ea"/>
                <a:ea typeface="+mn-ea"/>
              </a:rPr>
              <a:t>判优</a:t>
            </a:r>
            <a:r>
              <a:rPr lang="en-US" altLang="zh-CN" b="1" dirty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05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④</a:t>
            </a:r>
            <a:r>
              <a:rPr lang="zh-CN" altLang="en-US" b="1" dirty="0">
                <a:latin typeface="+mn-ea"/>
                <a:ea typeface="+mn-ea"/>
              </a:rPr>
              <a:t>查表</a:t>
            </a:r>
            <a:r>
              <a:rPr lang="en-US" altLang="zh-CN" b="1" dirty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⑤</a:t>
            </a:r>
            <a:r>
              <a:rPr lang="zh-CN" altLang="en-US" b="1" dirty="0">
                <a:latin typeface="+mn-ea"/>
                <a:ea typeface="+mn-ea"/>
              </a:rPr>
              <a:t>转入处理程序</a:t>
            </a:r>
            <a:r>
              <a:rPr lang="en-US" altLang="zh-CN" b="1" dirty="0">
                <a:latin typeface="+mn-ea"/>
                <a:ea typeface="+mn-ea"/>
              </a:rPr>
              <a:t>— PC</a:t>
            </a:r>
            <a:r>
              <a:rPr lang="zh-CN" altLang="en-US" b="1" dirty="0">
                <a:latin typeface="+mn-ea"/>
                <a:ea typeface="+mn-ea"/>
              </a:rPr>
              <a:t>←处理程序入口地址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2221729" y="4869160"/>
            <a:ext cx="6959031" cy="811056"/>
            <a:chOff x="97400" y="5170729"/>
            <a:chExt cx="6959031" cy="811056"/>
          </a:xfrm>
        </p:grpSpPr>
        <p:sp>
          <p:nvSpPr>
            <p:cNvPr id="133" name="Text Box 82"/>
            <p:cNvSpPr txBox="1">
              <a:spLocks noChangeArrowheads="1"/>
            </p:cNvSpPr>
            <p:nvPr/>
          </p:nvSpPr>
          <p:spPr bwMode="auto">
            <a:xfrm>
              <a:off x="97400" y="5170729"/>
              <a:ext cx="6959031" cy="8110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zh-CN" altLang="en-US" b="1" dirty="0">
                  <a:latin typeface="+mn-ea"/>
                </a:rPr>
                <a:t>统一判优、</a:t>
              </a:r>
              <a:r>
                <a:rPr lang="zh-CN" altLang="en-US" b="1" u="sng" dirty="0">
                  <a:latin typeface="+mn-ea"/>
                  <a:ea typeface="+mn-ea"/>
                </a:rPr>
                <a:t>分类</a:t>
              </a:r>
              <a:r>
                <a:rPr lang="zh-CN" altLang="en-US" b="1" dirty="0">
                  <a:latin typeface="+mn-ea"/>
                  <a:ea typeface="+mn-ea"/>
                </a:rPr>
                <a:t>获取事件类型号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solidFill>
                    <a:srgbClr val="990099"/>
                  </a:solidFill>
                  <a:latin typeface="+mn-ea"/>
                  <a:ea typeface="+mn-ea"/>
                </a:rPr>
                <a:t>并撤销</a:t>
              </a:r>
              <a:r>
                <a:rPr lang="zh-CN" altLang="en-US" sz="2000" b="1" dirty="0">
                  <a:latin typeface="+mn-ea"/>
                  <a:ea typeface="+mn-ea"/>
                </a:rPr>
                <a:t>所选请求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endParaRPr lang="en-US" altLang="zh-CN" b="1" dirty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05000"/>
                </a:lnSpc>
              </a:pPr>
              <a:r>
                <a:rPr lang="en-US" altLang="zh-CN" sz="1800" b="1" spc="-100" dirty="0">
                  <a:latin typeface="+mn-ea"/>
                  <a:ea typeface="+mn-ea"/>
                </a:rPr>
                <a:t>(</a:t>
              </a:r>
              <a:r>
                <a:rPr lang="zh-CN" altLang="en-US" sz="1800" b="1" spc="-100" dirty="0">
                  <a:latin typeface="+mn-ea"/>
                  <a:ea typeface="+mn-ea"/>
                </a:rPr>
                <a:t>异常～异常类型</a:t>
              </a:r>
              <a:r>
                <a:rPr lang="en-US" altLang="zh-CN" sz="1800" b="1" spc="-100" dirty="0">
                  <a:latin typeface="+mn-ea"/>
                  <a:ea typeface="+mn-ea"/>
                </a:rPr>
                <a:t>REG</a:t>
              </a:r>
              <a:r>
                <a:rPr lang="zh-CN" altLang="en-US" sz="1800" b="1" spc="-100" dirty="0">
                  <a:latin typeface="+mn-ea"/>
                  <a:ea typeface="+mn-ea"/>
                </a:rPr>
                <a:t>、</a:t>
              </a:r>
              <a:r>
                <a:rPr lang="en-US" altLang="zh-CN" sz="1800" b="1" spc="-100" dirty="0">
                  <a:latin typeface="+mn-ea"/>
                  <a:ea typeface="+mn-ea"/>
                </a:rPr>
                <a:t>NMI</a:t>
              </a:r>
              <a:r>
                <a:rPr lang="zh-CN" altLang="en-US" sz="1800" b="1" spc="-100" dirty="0">
                  <a:latin typeface="+mn-ea"/>
                </a:rPr>
                <a:t>～固定值、</a:t>
              </a:r>
              <a:r>
                <a:rPr lang="en-US" altLang="zh-CN" sz="1800" b="1" spc="-100" dirty="0">
                  <a:latin typeface="+mn-ea"/>
                </a:rPr>
                <a:t>INTR</a:t>
              </a:r>
              <a:r>
                <a:rPr lang="zh-CN" altLang="en-US" sz="1800" b="1" spc="-100" dirty="0">
                  <a:latin typeface="+mn-ea"/>
                </a:rPr>
                <a:t>～</a:t>
              </a:r>
              <a:r>
                <a:rPr lang="zh-CN" altLang="en-US" sz="1800" b="1" spc="-100" dirty="0">
                  <a:latin typeface="+mn-ea"/>
                  <a:ea typeface="+mn-ea"/>
                </a:rPr>
                <a:t>外设状态</a:t>
              </a:r>
              <a:r>
                <a:rPr lang="en-US" altLang="zh-CN" sz="1800" b="1" spc="-100" dirty="0">
                  <a:latin typeface="+mn-ea"/>
                  <a:ea typeface="+mn-ea"/>
                </a:rPr>
                <a:t>REG[</a:t>
              </a:r>
              <a:r>
                <a:rPr lang="zh-CN" altLang="en-US" sz="1800" b="1" spc="-100" dirty="0">
                  <a:latin typeface="+mn-ea"/>
                  <a:ea typeface="+mn-ea"/>
                </a:rPr>
                <a:t>由</a:t>
              </a:r>
              <a:r>
                <a:rPr lang="en-US" altLang="zh-CN" sz="1800" b="1" spc="-100" dirty="0">
                  <a:latin typeface="+mn-ea"/>
                  <a:ea typeface="+mn-ea"/>
                </a:rPr>
                <a:t>INTA</a:t>
              </a:r>
              <a:r>
                <a:rPr lang="zh-CN" altLang="en-US" sz="1800" b="1" spc="-100" dirty="0">
                  <a:latin typeface="+mn-ea"/>
                  <a:ea typeface="+mn-ea"/>
                </a:rPr>
                <a:t>控制</a:t>
              </a:r>
              <a:r>
                <a:rPr lang="en-US" altLang="zh-CN" sz="1800" b="1" spc="-100" dirty="0">
                  <a:latin typeface="+mn-ea"/>
                  <a:ea typeface="+mn-ea"/>
                </a:rPr>
                <a:t>])</a:t>
              </a: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>
              <a:off x="5904193" y="5682405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5" name="Text Box 82"/>
          <p:cNvSpPr txBox="1">
            <a:spLocks noChangeArrowheads="1"/>
          </p:cNvSpPr>
          <p:nvPr/>
        </p:nvSpPr>
        <p:spPr bwMode="auto">
          <a:xfrm>
            <a:off x="2267495" y="5589240"/>
            <a:ext cx="640896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形成表项地址、访问主存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获取中断向量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95536" y="4904612"/>
            <a:ext cx="597082" cy="1476716"/>
            <a:chOff x="395536" y="4544572"/>
            <a:chExt cx="597082" cy="1476716"/>
          </a:xfrm>
        </p:grpSpPr>
        <p:sp>
          <p:nvSpPr>
            <p:cNvPr id="137" name="Text Box 168"/>
            <p:cNvSpPr txBox="1">
              <a:spLocks noChangeArrowheads="1"/>
            </p:cNvSpPr>
            <p:nvPr/>
          </p:nvSpPr>
          <p:spPr bwMode="auto">
            <a:xfrm>
              <a:off x="395536" y="4544572"/>
              <a:ext cx="357173" cy="1476716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向量方式所需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>
              <a:off x="752709" y="4725144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>
              <a:off x="752709" y="5464277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8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547664" y="1340768"/>
            <a:ext cx="5896525" cy="1774238"/>
            <a:chOff x="1619672" y="1438739"/>
            <a:chExt cx="5896525" cy="1774238"/>
          </a:xfrm>
        </p:grpSpPr>
        <p:sp>
          <p:nvSpPr>
            <p:cNvPr id="88" name="Text Box 211"/>
            <p:cNvSpPr txBox="1">
              <a:spLocks noChangeArrowheads="1"/>
            </p:cNvSpPr>
            <p:nvPr/>
          </p:nvSpPr>
          <p:spPr bwMode="auto">
            <a:xfrm>
              <a:off x="1619672" y="1438739"/>
              <a:ext cx="5896525" cy="1774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2731138" y="2191367"/>
              <a:ext cx="4649174" cy="941051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1835696" y="1890298"/>
              <a:ext cx="360040" cy="60259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2195736" y="208751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2195736" y="191683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11"/>
            <p:cNvSpPr txBox="1">
              <a:spLocks noChangeArrowheads="1"/>
            </p:cNvSpPr>
            <p:nvPr/>
          </p:nvSpPr>
          <p:spPr bwMode="auto">
            <a:xfrm>
              <a:off x="2555776" y="1533606"/>
              <a:ext cx="4824536" cy="5925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         数据通路 </a:t>
              </a:r>
            </a:p>
          </p:txBody>
        </p:sp>
        <p:sp>
          <p:nvSpPr>
            <p:cNvPr id="110" name="Text Box 217"/>
            <p:cNvSpPr txBox="1">
              <a:spLocks noChangeArrowheads="1"/>
            </p:cNvSpPr>
            <p:nvPr/>
          </p:nvSpPr>
          <p:spPr bwMode="auto">
            <a:xfrm>
              <a:off x="2277965" y="189029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1" name="Text Box 213"/>
            <p:cNvSpPr txBox="1">
              <a:spLocks noChangeArrowheads="1"/>
            </p:cNvSpPr>
            <p:nvPr/>
          </p:nvSpPr>
          <p:spPr bwMode="auto">
            <a:xfrm>
              <a:off x="6156176" y="162214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731618" y="1386813"/>
            <a:ext cx="2689498" cy="791762"/>
            <a:chOff x="4675212" y="1507970"/>
            <a:chExt cx="2689498" cy="791762"/>
          </a:xfrm>
        </p:grpSpPr>
        <p:sp>
          <p:nvSpPr>
            <p:cNvPr id="127" name="Text Box 218"/>
            <p:cNvSpPr txBox="1">
              <a:spLocks noChangeArrowheads="1"/>
            </p:cNvSpPr>
            <p:nvPr/>
          </p:nvSpPr>
          <p:spPr bwMode="auto">
            <a:xfrm>
              <a:off x="6156176" y="2060848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735138" y="1796002"/>
              <a:ext cx="3041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0" name="Text Box 218"/>
            <p:cNvSpPr txBox="1">
              <a:spLocks noChangeArrowheads="1"/>
            </p:cNvSpPr>
            <p:nvPr/>
          </p:nvSpPr>
          <p:spPr bwMode="auto">
            <a:xfrm>
              <a:off x="5091658" y="1651986"/>
              <a:ext cx="620036" cy="2385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1" name="Text Box 218"/>
            <p:cNvSpPr txBox="1">
              <a:spLocks noChangeArrowheads="1"/>
            </p:cNvSpPr>
            <p:nvPr/>
          </p:nvSpPr>
          <p:spPr bwMode="auto">
            <a:xfrm>
              <a:off x="4675212" y="1916832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</a:p>
          </p:txBody>
        </p:sp>
        <p:sp>
          <p:nvSpPr>
            <p:cNvPr id="142" name="Text Box 218"/>
            <p:cNvSpPr txBox="1">
              <a:spLocks noChangeArrowheads="1"/>
            </p:cNvSpPr>
            <p:nvPr/>
          </p:nvSpPr>
          <p:spPr bwMode="auto">
            <a:xfrm>
              <a:off x="5724128" y="1507970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②</a:t>
              </a:r>
            </a:p>
          </p:txBody>
        </p:sp>
        <p:sp>
          <p:nvSpPr>
            <p:cNvPr id="145" name="Text Box 218"/>
            <p:cNvSpPr txBox="1">
              <a:spLocks noChangeArrowheads="1"/>
            </p:cNvSpPr>
            <p:nvPr/>
          </p:nvSpPr>
          <p:spPr bwMode="auto">
            <a:xfrm>
              <a:off x="7092280" y="155679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⑤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27584" y="2826973"/>
            <a:ext cx="8280920" cy="432048"/>
            <a:chOff x="899592" y="2924944"/>
            <a:chExt cx="8280920" cy="432048"/>
          </a:xfrm>
        </p:grpSpPr>
        <p:cxnSp>
          <p:nvCxnSpPr>
            <p:cNvPr id="154" name="直接箭头连接符 117"/>
            <p:cNvCxnSpPr/>
            <p:nvPr/>
          </p:nvCxnSpPr>
          <p:spPr bwMode="auto">
            <a:xfrm flipH="1">
              <a:off x="1403648" y="2996952"/>
              <a:ext cx="2520280" cy="134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9" name="Text Box 213"/>
            <p:cNvSpPr txBox="1">
              <a:spLocks noChangeArrowheads="1"/>
            </p:cNvSpPr>
            <p:nvPr/>
          </p:nvSpPr>
          <p:spPr bwMode="auto">
            <a:xfrm>
              <a:off x="7812360" y="2924944"/>
              <a:ext cx="1368152" cy="43204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2" name="Text Box 111"/>
            <p:cNvSpPr txBox="1">
              <a:spLocks noChangeArrowheads="1"/>
            </p:cNvSpPr>
            <p:nvPr/>
          </p:nvSpPr>
          <p:spPr bwMode="auto">
            <a:xfrm>
              <a:off x="899592" y="29249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INTA</a:t>
              </a: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>
              <a:off x="966520" y="293390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直接箭头连接符 117"/>
            <p:cNvCxnSpPr/>
            <p:nvPr/>
          </p:nvCxnSpPr>
          <p:spPr bwMode="auto">
            <a:xfrm>
              <a:off x="1547663" y="2996952"/>
              <a:ext cx="6264697" cy="279482"/>
            </a:xfrm>
            <a:prstGeom prst="bentConnector3">
              <a:avLst>
                <a:gd name="adj1" fmla="val -44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</p:grpSp>
      <p:grpSp>
        <p:nvGrpSpPr>
          <p:cNvPr id="171" name="组合 170"/>
          <p:cNvGrpSpPr/>
          <p:nvPr/>
        </p:nvGrpSpPr>
        <p:grpSpPr>
          <a:xfrm>
            <a:off x="3779912" y="2106893"/>
            <a:ext cx="920502" cy="818051"/>
            <a:chOff x="3851920" y="2420888"/>
            <a:chExt cx="920502" cy="818051"/>
          </a:xfrm>
        </p:grpSpPr>
        <p:sp>
          <p:nvSpPr>
            <p:cNvPr id="172" name="Text Box 218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</a:p>
          </p:txBody>
        </p:sp>
        <p:sp>
          <p:nvSpPr>
            <p:cNvPr id="173" name="Text Box 218"/>
            <p:cNvSpPr txBox="1">
              <a:spLocks noChangeArrowheads="1"/>
            </p:cNvSpPr>
            <p:nvPr/>
          </p:nvSpPr>
          <p:spPr bwMode="auto">
            <a:xfrm>
              <a:off x="4499992" y="2950907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</a:p>
          </p:txBody>
        </p:sp>
      </p:grpSp>
      <p:sp>
        <p:nvSpPr>
          <p:cNvPr id="224" name="Text Box 82"/>
          <p:cNvSpPr txBox="1">
            <a:spLocks noChangeArrowheads="1"/>
          </p:cNvSpPr>
          <p:nvPr/>
        </p:nvSpPr>
        <p:spPr bwMode="auto">
          <a:xfrm>
            <a:off x="2659130" y="3953352"/>
            <a:ext cx="6170126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实现：</a:t>
            </a:r>
            <a:r>
              <a:rPr lang="zh-CN" altLang="en-US" sz="2200" b="1" dirty="0">
                <a:latin typeface="+mn-ea"/>
                <a:ea typeface="+mn-ea"/>
              </a:rPr>
              <a:t>执行</a:t>
            </a:r>
            <a:r>
              <a:rPr lang="en-US" altLang="zh-CN" sz="2200" b="1" dirty="0">
                <a:latin typeface="+mn-ea"/>
                <a:ea typeface="+mn-ea"/>
              </a:rPr>
              <a:t>CU</a:t>
            </a:r>
            <a:r>
              <a:rPr lang="zh-CN" altLang="en-US" sz="2200" b="1" dirty="0">
                <a:latin typeface="+mn-ea"/>
                <a:ea typeface="+mn-ea"/>
              </a:rPr>
              <a:t>产生的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)   </a:t>
            </a:r>
            <a:r>
              <a:rPr lang="zh-CN" altLang="en-US" sz="1600" b="1" dirty="0">
                <a:latin typeface="+mn-ea"/>
                <a:ea typeface="+mn-ea"/>
              </a:rPr>
              <a:t>←不会被打断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7" name="AutoShape 62">
            <a:hlinkClick r:id="rId6" action="ppaction://hlinkpres?slideindex=40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349307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回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7584" y="1386813"/>
            <a:ext cx="3024336" cy="1399788"/>
            <a:chOff x="827584" y="1386813"/>
            <a:chExt cx="3024336" cy="1399788"/>
          </a:xfrm>
        </p:grpSpPr>
        <p:sp>
          <p:nvSpPr>
            <p:cNvPr id="149" name="Text Box 217"/>
            <p:cNvSpPr txBox="1">
              <a:spLocks noChangeArrowheads="1"/>
            </p:cNvSpPr>
            <p:nvPr/>
          </p:nvSpPr>
          <p:spPr bwMode="auto">
            <a:xfrm>
              <a:off x="2213577" y="149450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1" name="Text Box 260"/>
            <p:cNvSpPr txBox="1">
              <a:spLocks noChangeArrowheads="1"/>
            </p:cNvSpPr>
            <p:nvPr/>
          </p:nvSpPr>
          <p:spPr bwMode="auto">
            <a:xfrm>
              <a:off x="1763688" y="1386813"/>
              <a:ext cx="36003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 flipH="1">
              <a:off x="2113625" y="1458821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H="1">
              <a:off x="2113624" y="1674845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>
              <a:off x="2483768" y="2610949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 flipV="1">
              <a:off x="2339754" y="2682957"/>
              <a:ext cx="1512166" cy="54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2195738" y="2754965"/>
              <a:ext cx="165618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/>
            <p:nvPr/>
          </p:nvCxnSpPr>
          <p:spPr bwMode="auto">
            <a:xfrm flipV="1">
              <a:off x="2987824" y="2466933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8" name="直接箭头连接符 167"/>
            <p:cNvCxnSpPr/>
            <p:nvPr/>
          </p:nvCxnSpPr>
          <p:spPr bwMode="auto">
            <a:xfrm flipV="1">
              <a:off x="3203848" y="2466933"/>
              <a:ext cx="1" cy="21761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 flipV="1">
              <a:off x="3419872" y="2466933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74" name="直接箭头连接符 91"/>
            <p:cNvCxnSpPr>
              <a:stCxn id="151" idx="1"/>
            </p:cNvCxnSpPr>
            <p:nvPr/>
          </p:nvCxnSpPr>
          <p:spPr bwMode="auto">
            <a:xfrm rot="10800000" flipV="1">
              <a:off x="1619672" y="1566832"/>
              <a:ext cx="144017" cy="91455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5" name="Text Box 111"/>
            <p:cNvSpPr txBox="1">
              <a:spLocks noChangeArrowheads="1"/>
            </p:cNvSpPr>
            <p:nvPr/>
          </p:nvSpPr>
          <p:spPr bwMode="auto">
            <a:xfrm>
              <a:off x="932696" y="2394925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NMI</a:t>
              </a:r>
            </a:p>
          </p:txBody>
        </p:sp>
        <p:sp>
          <p:nvSpPr>
            <p:cNvPr id="177" name="Text Box 111"/>
            <p:cNvSpPr txBox="1">
              <a:spLocks noChangeArrowheads="1"/>
            </p:cNvSpPr>
            <p:nvPr/>
          </p:nvSpPr>
          <p:spPr bwMode="auto">
            <a:xfrm>
              <a:off x="827584" y="2580469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cxnSp>
          <p:nvCxnSpPr>
            <p:cNvPr id="178" name="直接箭头连接符 92"/>
            <p:cNvCxnSpPr/>
            <p:nvPr/>
          </p:nvCxnSpPr>
          <p:spPr bwMode="auto">
            <a:xfrm>
              <a:off x="1619671" y="2475040"/>
              <a:ext cx="864098" cy="135909"/>
            </a:xfrm>
            <a:prstGeom prst="bentConnector3">
              <a:avLst>
                <a:gd name="adj1" fmla="val 101147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92"/>
            <p:cNvCxnSpPr/>
            <p:nvPr/>
          </p:nvCxnSpPr>
          <p:spPr bwMode="auto">
            <a:xfrm>
              <a:off x="1331640" y="2548439"/>
              <a:ext cx="1008114" cy="126411"/>
            </a:xfrm>
            <a:prstGeom prst="bentConnector3">
              <a:avLst>
                <a:gd name="adj1" fmla="val 99887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0" name="直接箭头连接符 92"/>
            <p:cNvCxnSpPr/>
            <p:nvPr/>
          </p:nvCxnSpPr>
          <p:spPr bwMode="auto">
            <a:xfrm>
              <a:off x="1331640" y="2674850"/>
              <a:ext cx="864098" cy="80115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4575556" y="1668189"/>
            <a:ext cx="2804756" cy="819551"/>
            <a:chOff x="4575556" y="1668189"/>
            <a:chExt cx="2804756" cy="819551"/>
          </a:xfrm>
        </p:grpSpPr>
        <p:sp>
          <p:nvSpPr>
            <p:cNvPr id="181" name="Text Box 213"/>
            <p:cNvSpPr txBox="1">
              <a:spLocks noChangeArrowheads="1"/>
            </p:cNvSpPr>
            <p:nvPr/>
          </p:nvSpPr>
          <p:spPr bwMode="auto">
            <a:xfrm>
              <a:off x="5868145" y="2194565"/>
              <a:ext cx="1368151" cy="2931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后援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REGs(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栈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Text Box 213"/>
            <p:cNvSpPr txBox="1">
              <a:spLocks noChangeArrowheads="1"/>
            </p:cNvSpPr>
            <p:nvPr/>
          </p:nvSpPr>
          <p:spPr bwMode="auto">
            <a:xfrm>
              <a:off x="4575556" y="2194565"/>
              <a:ext cx="1220580" cy="2931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异常类型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REG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 bwMode="auto">
            <a:xfrm flipV="1">
              <a:off x="6732240" y="1812206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>
              <a:off x="6516216" y="1819094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5" name="直接箭头连接符 38"/>
            <p:cNvCxnSpPr/>
            <p:nvPr/>
          </p:nvCxnSpPr>
          <p:spPr bwMode="auto">
            <a:xfrm>
              <a:off x="6264188" y="1925740"/>
              <a:ext cx="25202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V="1">
              <a:off x="5220072" y="1819094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5076056" y="1819093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829240" y="1814220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EPC</a:t>
              </a:r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 flipH="1">
              <a:off x="7020272" y="166818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V="1">
              <a:off x="7378724" y="1672715"/>
              <a:ext cx="1588" cy="7993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2123732" y="2106893"/>
            <a:ext cx="1584171" cy="360041"/>
            <a:chOff x="2123732" y="2106893"/>
            <a:chExt cx="1584171" cy="360041"/>
          </a:xfrm>
        </p:grpSpPr>
        <p:sp>
          <p:nvSpPr>
            <p:cNvPr id="191" name="Text Box 111"/>
            <p:cNvSpPr txBox="1">
              <a:spLocks noChangeArrowheads="1"/>
            </p:cNvSpPr>
            <p:nvPr/>
          </p:nvSpPr>
          <p:spPr bwMode="auto">
            <a:xfrm>
              <a:off x="2172876" y="2106893"/>
              <a:ext cx="4633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2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</a:p>
          </p:txBody>
        </p:sp>
        <p:sp>
          <p:nvSpPr>
            <p:cNvPr id="192" name="Text Box 213"/>
            <p:cNvSpPr txBox="1">
              <a:spLocks noChangeArrowheads="1"/>
            </p:cNvSpPr>
            <p:nvPr/>
          </p:nvSpPr>
          <p:spPr bwMode="auto">
            <a:xfrm>
              <a:off x="2771800" y="2178902"/>
              <a:ext cx="936103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检测逻辑</a:t>
              </a:r>
            </a:p>
          </p:txBody>
        </p:sp>
        <p:cxnSp>
          <p:nvCxnSpPr>
            <p:cNvPr id="193" name="直接箭头连接符 192"/>
            <p:cNvCxnSpPr>
              <a:stCxn id="192" idx="1"/>
            </p:cNvCxnSpPr>
            <p:nvPr/>
          </p:nvCxnSpPr>
          <p:spPr bwMode="auto">
            <a:xfrm flipH="1">
              <a:off x="2123732" y="2322918"/>
              <a:ext cx="6480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3851920" y="2277419"/>
            <a:ext cx="3888432" cy="685020"/>
            <a:chOff x="3851920" y="2277419"/>
            <a:chExt cx="3888432" cy="685020"/>
          </a:xfrm>
        </p:grpSpPr>
        <p:sp>
          <p:nvSpPr>
            <p:cNvPr id="194" name="Text Box 211"/>
            <p:cNvSpPr txBox="1">
              <a:spLocks noChangeArrowheads="1"/>
            </p:cNvSpPr>
            <p:nvPr/>
          </p:nvSpPr>
          <p:spPr bwMode="auto">
            <a:xfrm>
              <a:off x="3851920" y="2394925"/>
              <a:ext cx="504061" cy="5675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判优逻辑</a:t>
              </a:r>
            </a:p>
          </p:txBody>
        </p:sp>
        <p:sp>
          <p:nvSpPr>
            <p:cNvPr id="195" name="Text Box 218"/>
            <p:cNvSpPr txBox="1">
              <a:spLocks noChangeArrowheads="1"/>
            </p:cNvSpPr>
            <p:nvPr/>
          </p:nvSpPr>
          <p:spPr bwMode="auto">
            <a:xfrm>
              <a:off x="4644008" y="2649089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事件类型号</a:t>
              </a:r>
            </a:p>
          </p:txBody>
        </p:sp>
        <p:cxnSp>
          <p:nvCxnSpPr>
            <p:cNvPr id="196" name="直接箭头连接符 124"/>
            <p:cNvCxnSpPr/>
            <p:nvPr/>
          </p:nvCxnSpPr>
          <p:spPr bwMode="auto">
            <a:xfrm flipH="1">
              <a:off x="4355982" y="2888534"/>
              <a:ext cx="3384370" cy="104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24"/>
            <p:cNvCxnSpPr>
              <a:endCxn id="194" idx="0"/>
            </p:cNvCxnSpPr>
            <p:nvPr/>
          </p:nvCxnSpPr>
          <p:spPr bwMode="auto">
            <a:xfrm rot="10800000" flipV="1">
              <a:off x="4103952" y="2277419"/>
              <a:ext cx="471607" cy="1175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4355981" y="2178901"/>
            <a:ext cx="4680515" cy="586350"/>
            <a:chOff x="4355981" y="2178901"/>
            <a:chExt cx="4680515" cy="586350"/>
          </a:xfrm>
        </p:grpSpPr>
        <p:cxnSp>
          <p:nvCxnSpPr>
            <p:cNvPr id="198" name="直接连接符 142"/>
            <p:cNvCxnSpPr/>
            <p:nvPr/>
          </p:nvCxnSpPr>
          <p:spPr bwMode="auto">
            <a:xfrm>
              <a:off x="7380312" y="2466933"/>
              <a:ext cx="36004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 Box 213"/>
            <p:cNvSpPr txBox="1">
              <a:spLocks noChangeArrowheads="1"/>
            </p:cNvSpPr>
            <p:nvPr/>
          </p:nvSpPr>
          <p:spPr bwMode="auto">
            <a:xfrm>
              <a:off x="7740352" y="2178901"/>
              <a:ext cx="1296144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4355981" y="2629611"/>
              <a:ext cx="3384371" cy="5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01" name="Text Box 260"/>
            <p:cNvSpPr txBox="1">
              <a:spLocks noChangeArrowheads="1"/>
            </p:cNvSpPr>
            <p:nvPr/>
          </p:nvSpPr>
          <p:spPr bwMode="auto">
            <a:xfrm>
              <a:off x="6264188" y="2548439"/>
              <a:ext cx="349467" cy="2065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6300192" y="2178901"/>
            <a:ext cx="1424558" cy="621077"/>
            <a:chOff x="6300192" y="2730692"/>
            <a:chExt cx="1424558" cy="621077"/>
          </a:xfrm>
        </p:grpSpPr>
        <p:sp>
          <p:nvSpPr>
            <p:cNvPr id="221" name="Text Box 218"/>
            <p:cNvSpPr txBox="1">
              <a:spLocks noChangeArrowheads="1"/>
            </p:cNvSpPr>
            <p:nvPr/>
          </p:nvSpPr>
          <p:spPr bwMode="auto">
            <a:xfrm>
              <a:off x="7452320" y="273069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</a:p>
          </p:txBody>
        </p:sp>
        <p:sp>
          <p:nvSpPr>
            <p:cNvPr id="223" name="Text Box 218"/>
            <p:cNvSpPr txBox="1">
              <a:spLocks noChangeArrowheads="1"/>
            </p:cNvSpPr>
            <p:nvPr/>
          </p:nvSpPr>
          <p:spPr bwMode="auto">
            <a:xfrm>
              <a:off x="6300192" y="3063737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128" grpId="0"/>
      <p:bldP spid="129" grpId="0" animBg="1"/>
      <p:bldP spid="130" grpId="0"/>
      <p:bldP spid="135" grpId="0"/>
      <p:bldP spid="22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不考，了解过程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*设计需求：</a:t>
            </a:r>
            <a:r>
              <a:rPr lang="zh-CN" altLang="en-US" b="1" dirty="0">
                <a:latin typeface="宋体" pitchFamily="2" charset="-122"/>
              </a:rPr>
              <a:t>基于支持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指令的数据通路及控制单元，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>
                <a:latin typeface="宋体" pitchFamily="2" charset="-122"/>
              </a:rPr>
              <a:t>异常的处理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的约定：</a:t>
            </a:r>
            <a:r>
              <a:rPr lang="zh-CN" altLang="en-US" b="1" dirty="0">
                <a:latin typeface="宋体" pitchFamily="2" charset="-122"/>
              </a:rPr>
              <a:t>采用非向量方式处理事件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入口地址为</a:t>
            </a:r>
            <a:r>
              <a:rPr lang="en-US" altLang="zh-CN" sz="2000" b="1" dirty="0">
                <a:latin typeface="宋体" pitchFamily="2" charset="-122"/>
              </a:rPr>
              <a:t>80000180H)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事件类型由硬件获得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异常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及状态</a:t>
            </a:r>
            <a:r>
              <a:rPr lang="en-US" altLang="zh-CN" sz="2000" b="1" dirty="0">
                <a:latin typeface="宋体" pitchFamily="2" charset="-122"/>
              </a:rPr>
              <a:t>REG[Status]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3" y="2708920"/>
            <a:ext cx="3168351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有效逻辑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响应部件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0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响应操作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2555776" y="4523635"/>
            <a:ext cx="6408837" cy="909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EPC</a:t>
            </a:r>
            <a:r>
              <a:rPr lang="zh-CN" altLang="en-US" b="1" dirty="0">
                <a:latin typeface="宋体" panose="02010600030101010101" pitchFamily="2" charset="-122"/>
              </a:rPr>
              <a:t>保存断点，用</a:t>
            </a:r>
            <a:r>
              <a:rPr lang="en-US" altLang="zh-CN" b="1" dirty="0">
                <a:latin typeface="宋体" panose="02010600030101010101" pitchFamily="2" charset="-122"/>
              </a:rPr>
              <a:t>Cause</a:t>
            </a:r>
            <a:r>
              <a:rPr lang="zh-CN" altLang="en-US" b="1" dirty="0">
                <a:latin typeface="宋体" panose="02010600030101010101" pitchFamily="2" charset="-122"/>
              </a:rPr>
              <a:t>保存异常类型</a:t>
            </a:r>
            <a:r>
              <a:rPr lang="en-US" altLang="zh-CN" sz="1800" b="1" dirty="0">
                <a:latin typeface="宋体" panose="02010600030101010101" pitchFamily="2" charset="-122"/>
              </a:rPr>
              <a:t>(12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en-US" altLang="zh-CN" sz="1800" b="1" dirty="0">
                <a:latin typeface="宋体" panose="02010600030101010101" pitchFamily="2" charset="-122"/>
              </a:rPr>
              <a:t>10)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(</a:t>
            </a:r>
            <a:r>
              <a:rPr lang="zh-CN" altLang="en-US" sz="2200" b="1" dirty="0">
                <a:latin typeface="宋体" panose="02010600030101010101" pitchFamily="2" charset="-122"/>
              </a:rPr>
              <a:t>保存</a:t>
            </a:r>
            <a:r>
              <a:rPr lang="en-US" altLang="zh-CN" sz="2200" b="1" spc="-100" dirty="0">
                <a:latin typeface="+mn-ea"/>
              </a:rPr>
              <a:t>Status</a:t>
            </a:r>
            <a:r>
              <a:rPr lang="zh-CN" altLang="en-US" sz="2200" b="1" dirty="0">
                <a:latin typeface="宋体" panose="02010600030101010101" pitchFamily="2" charset="-122"/>
              </a:rPr>
              <a:t>暂不讨论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55776" y="5373216"/>
            <a:ext cx="64087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检测到异常的下个节拍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中断仅检测时机不同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spc="-100" dirty="0">
              <a:latin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spc="-100" dirty="0">
                <a:latin typeface="+mn-ea"/>
                <a:ea typeface="+mn-ea"/>
              </a:rPr>
              <a:t>EPC←(PC)</a:t>
            </a:r>
            <a:r>
              <a:rPr lang="zh-CN" altLang="zh-CN" b="1" spc="-100" dirty="0">
                <a:latin typeface="+mn-ea"/>
                <a:ea typeface="+mn-ea"/>
              </a:rPr>
              <a:t>－</a:t>
            </a:r>
            <a:r>
              <a:rPr lang="en-US" altLang="zh-CN" b="1" spc="-100" dirty="0">
                <a:latin typeface="+mn-ea"/>
                <a:ea typeface="+mn-ea"/>
              </a:rPr>
              <a:t>4</a:t>
            </a:r>
            <a:r>
              <a:rPr lang="zh-CN" altLang="zh-CN" b="1" spc="-100" dirty="0">
                <a:latin typeface="+mn-ea"/>
                <a:ea typeface="+mn-ea"/>
              </a:rPr>
              <a:t>、</a:t>
            </a:r>
            <a:r>
              <a:rPr lang="en-US" altLang="zh-CN" b="1" spc="-100" dirty="0">
                <a:latin typeface="+mn-ea"/>
                <a:ea typeface="+mn-ea"/>
              </a:rPr>
              <a:t>Cause←12</a:t>
            </a:r>
            <a:r>
              <a:rPr lang="zh-CN" altLang="en-US" b="1" spc="-100" dirty="0">
                <a:latin typeface="+mn-ea"/>
                <a:ea typeface="+mn-ea"/>
              </a:rPr>
              <a:t>或</a:t>
            </a:r>
            <a:r>
              <a:rPr lang="en-US" altLang="zh-CN" b="1" spc="-100" dirty="0">
                <a:latin typeface="+mn-ea"/>
                <a:ea typeface="+mn-ea"/>
              </a:rPr>
              <a:t>10</a:t>
            </a:r>
            <a:r>
              <a:rPr lang="zh-CN" altLang="zh-CN" b="1" spc="-100" dirty="0">
                <a:latin typeface="+mn-ea"/>
                <a:ea typeface="+mn-ea"/>
              </a:rPr>
              <a:t>、</a:t>
            </a:r>
            <a:r>
              <a:rPr lang="en-US" altLang="zh-CN" b="1" spc="-100" dirty="0">
                <a:latin typeface="+mn-ea"/>
                <a:ea typeface="+mn-ea"/>
              </a:rPr>
              <a:t>PC←8000 0180H</a:t>
            </a:r>
          </a:p>
        </p:txBody>
      </p: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2555775" y="3133417"/>
            <a:ext cx="640883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add/sub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拍时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假设</a:t>
            </a:r>
            <a:r>
              <a:rPr lang="en-US" altLang="zh-CN" sz="1800" b="1" dirty="0">
                <a:latin typeface="宋体" panose="02010600030101010101" pitchFamily="2" charset="-122"/>
              </a:rPr>
              <a:t>OF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时也写</a:t>
            </a:r>
            <a:r>
              <a:rPr lang="en-US" altLang="zh-CN" sz="1800" b="1" dirty="0">
                <a:latin typeface="宋体" panose="02010600030101010101" pitchFamily="2" charset="-122"/>
              </a:rPr>
              <a:t>GPRs)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拍时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latin typeface="宋体" panose="02010600030101010101" pitchFamily="2" charset="-122"/>
              </a:rPr>
              <a:t>add+sub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+mn-lt"/>
              </a:rPr>
              <a:t>·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4</a:t>
            </a:r>
            <a:r>
              <a:rPr lang="en-US" altLang="zh-CN" b="1" dirty="0"/>
              <a:t>·</a:t>
            </a:r>
            <a:r>
              <a:rPr lang="en-US" altLang="zh-CN" b="1" dirty="0">
                <a:latin typeface="+mn-ea"/>
                <a:ea typeface="+mn-ea"/>
              </a:rPr>
              <a:t>OF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b="1" dirty="0"/>
              <a:t>·</a:t>
            </a:r>
            <a:r>
              <a:rPr lang="en-US" altLang="zh-CN" b="1" dirty="0">
                <a:latin typeface="+mn-ea"/>
                <a:ea typeface="+mn-ea"/>
              </a:rPr>
              <a:t>ErrCode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非法操作码信号线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54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*数据通路的实现：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及相应路径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输出路径略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spc="-50" dirty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732346"/>
            <a:ext cx="8856984" cy="174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响应的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可在一个节拍内完成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kern="0" dirty="0">
                <a:latin typeface="+mn-ea"/>
                <a:ea typeface="+mn-ea"/>
              </a:rPr>
              <a:t>              </a:t>
            </a:r>
            <a:r>
              <a:rPr lang="en-US" altLang="zh-CN" sz="2200" b="1" kern="0" dirty="0" err="1">
                <a:latin typeface="+mn-ea"/>
                <a:ea typeface="+mn-ea"/>
              </a:rPr>
              <a:t>ALUAsrc</a:t>
            </a:r>
            <a:r>
              <a:rPr lang="zh-CN" altLang="en-US" sz="2200" b="1" kern="0" dirty="0">
                <a:latin typeface="+mn-ea"/>
                <a:ea typeface="+mn-ea"/>
              </a:rPr>
              <a:t>＝</a:t>
            </a:r>
            <a:r>
              <a:rPr lang="en-US" altLang="zh-CN" sz="2200" b="1" kern="0" dirty="0">
                <a:latin typeface="+mn-ea"/>
                <a:ea typeface="+mn-ea"/>
              </a:rPr>
              <a:t>1</a:t>
            </a:r>
            <a:r>
              <a:rPr lang="zh-CN" altLang="en-US" sz="2200" b="1" kern="0" dirty="0">
                <a:latin typeface="+mn-ea"/>
                <a:ea typeface="+mn-ea"/>
              </a:rPr>
              <a:t>、</a:t>
            </a:r>
            <a:r>
              <a:rPr lang="en-US" altLang="zh-CN" sz="2200" b="1" kern="0" dirty="0" err="1">
                <a:latin typeface="+mn-ea"/>
                <a:ea typeface="+mn-ea"/>
              </a:rPr>
              <a:t>ALUBsrc</a:t>
            </a:r>
            <a:r>
              <a:rPr lang="zh-CN" altLang="en-US" sz="2200" b="1" kern="0" dirty="0">
                <a:latin typeface="+mn-ea"/>
                <a:ea typeface="+mn-ea"/>
              </a:rPr>
              <a:t>＝</a:t>
            </a:r>
            <a:r>
              <a:rPr lang="en-US" altLang="zh-CN" sz="2200" b="1" kern="0" dirty="0">
                <a:latin typeface="+mn-ea"/>
                <a:ea typeface="+mn-ea"/>
              </a:rPr>
              <a:t>3</a:t>
            </a:r>
            <a:r>
              <a:rPr lang="zh-CN" altLang="en-US" sz="2200" b="1" kern="0" dirty="0">
                <a:latin typeface="+mn-ea"/>
                <a:ea typeface="+mn-ea"/>
              </a:rPr>
              <a:t>、</a:t>
            </a:r>
            <a:r>
              <a:rPr lang="en-US" altLang="zh-CN" sz="2200" b="1" kern="0" dirty="0" err="1">
                <a:latin typeface="+mn-ea"/>
                <a:ea typeface="+mn-ea"/>
              </a:rPr>
              <a:t>ALUctr</a:t>
            </a:r>
            <a:r>
              <a:rPr lang="zh-CN" altLang="en-US" sz="2200" b="1" kern="0" dirty="0">
                <a:latin typeface="+mn-ea"/>
                <a:ea typeface="+mn-ea"/>
              </a:rPr>
              <a:t>＝</a:t>
            </a:r>
            <a:r>
              <a:rPr lang="en-US" altLang="zh-CN" sz="2200" b="1" kern="0" dirty="0">
                <a:latin typeface="+mn-ea"/>
                <a:ea typeface="+mn-ea"/>
              </a:rPr>
              <a:t>1</a:t>
            </a:r>
            <a:r>
              <a:rPr lang="zh-CN" altLang="en-US" sz="2200" b="1" kern="0" dirty="0">
                <a:latin typeface="+mn-ea"/>
                <a:ea typeface="+mn-ea"/>
              </a:rPr>
              <a:t>、</a:t>
            </a:r>
            <a:r>
              <a:rPr lang="en-US" altLang="zh-CN" sz="2200" b="1" kern="0" dirty="0" err="1">
                <a:latin typeface="+mn-ea"/>
                <a:ea typeface="+mn-ea"/>
              </a:rPr>
              <a:t>RetType</a:t>
            </a:r>
            <a:r>
              <a:rPr lang="zh-CN" altLang="en-US" sz="2200" b="1" kern="0" dirty="0">
                <a:latin typeface="+mn-ea"/>
                <a:ea typeface="+mn-ea"/>
              </a:rPr>
              <a:t>＝</a:t>
            </a:r>
            <a:r>
              <a:rPr lang="en-US" altLang="zh-CN" sz="2200" b="1" kern="0" dirty="0">
                <a:latin typeface="+mn-ea"/>
                <a:ea typeface="+mn-ea"/>
              </a:rPr>
              <a:t>1</a:t>
            </a:r>
            <a:r>
              <a:rPr lang="zh-CN" altLang="en-US" sz="2200" b="1" kern="0" dirty="0">
                <a:latin typeface="+mn-ea"/>
                <a:ea typeface="+mn-ea"/>
              </a:rPr>
              <a:t>、</a:t>
            </a:r>
            <a:endParaRPr lang="en-US" altLang="zh-CN" sz="2200" b="1" kern="0" dirty="0">
              <a:latin typeface="+mn-ea"/>
              <a:ea typeface="+mn-ea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kern="0" dirty="0">
                <a:latin typeface="+mn-ea"/>
                <a:ea typeface="+mn-ea"/>
              </a:rPr>
              <a:t>              </a:t>
            </a:r>
            <a:r>
              <a:rPr lang="en-US" altLang="zh-CN" sz="2200" b="1" kern="0" dirty="0" err="1">
                <a:latin typeface="+mn-ea"/>
                <a:ea typeface="+mn-ea"/>
              </a:rPr>
              <a:t>EPCWr</a:t>
            </a:r>
            <a:r>
              <a:rPr lang="zh-CN" altLang="en-US" sz="2200" b="1" kern="0" dirty="0">
                <a:latin typeface="宋体" panose="02010600030101010101" pitchFamily="2" charset="-122"/>
              </a:rPr>
              <a:t>，</a:t>
            </a:r>
            <a:r>
              <a:rPr lang="en-US" altLang="zh-CN" sz="2200" b="1" kern="0" dirty="0" err="1">
                <a:latin typeface="宋体" panose="02010600030101010101" pitchFamily="2" charset="-122"/>
              </a:rPr>
              <a:t>IntCause</a:t>
            </a:r>
            <a:r>
              <a:rPr lang="zh-CN" altLang="en-US" sz="2200" b="1" kern="0" dirty="0">
                <a:latin typeface="宋体" panose="02010600030101010101" pitchFamily="2" charset="-122"/>
              </a:rPr>
              <a:t>＝</a:t>
            </a:r>
            <a:r>
              <a:rPr lang="en-US" altLang="zh-CN" sz="2200" b="1" kern="0" dirty="0">
                <a:latin typeface="宋体" panose="02010600030101010101" pitchFamily="2" charset="-122"/>
              </a:rPr>
              <a:t>1</a:t>
            </a:r>
            <a:r>
              <a:rPr lang="zh-CN" altLang="en-US" sz="2200" b="1" kern="0" dirty="0">
                <a:latin typeface="宋体" panose="02010600030101010101" pitchFamily="2" charset="-122"/>
              </a:rPr>
              <a:t>或</a:t>
            </a:r>
            <a:r>
              <a:rPr lang="en-US" altLang="zh-CN" sz="2200" b="1" kern="0" dirty="0">
                <a:latin typeface="宋体" panose="02010600030101010101" pitchFamily="2" charset="-122"/>
              </a:rPr>
              <a:t>0</a:t>
            </a:r>
            <a:r>
              <a:rPr lang="zh-CN" altLang="en-US" sz="2200" b="1" kern="0" dirty="0">
                <a:latin typeface="宋体" panose="02010600030101010101" pitchFamily="2" charset="-122"/>
              </a:rPr>
              <a:t>、</a:t>
            </a:r>
            <a:r>
              <a:rPr lang="en-US" altLang="zh-CN" sz="2200" b="1" kern="0" dirty="0" err="1">
                <a:latin typeface="宋体" panose="02010600030101010101" pitchFamily="2" charset="-122"/>
              </a:rPr>
              <a:t>CauseWr</a:t>
            </a:r>
            <a:r>
              <a:rPr lang="zh-CN" altLang="en-US" sz="2200" b="1" kern="0" dirty="0">
                <a:latin typeface="宋体" panose="02010600030101010101" pitchFamily="2" charset="-122"/>
              </a:rPr>
              <a:t>，</a:t>
            </a:r>
            <a:r>
              <a:rPr lang="en-US" altLang="zh-CN" sz="2200" b="1" kern="0" dirty="0" err="1">
                <a:latin typeface="宋体" panose="02010600030101010101" pitchFamily="2" charset="-122"/>
              </a:rPr>
              <a:t>PCsrc</a:t>
            </a:r>
            <a:r>
              <a:rPr lang="zh-CN" altLang="en-US" sz="2200" b="1" kern="0" dirty="0">
                <a:latin typeface="宋体" panose="02010600030101010101" pitchFamily="2" charset="-122"/>
              </a:rPr>
              <a:t>＝</a:t>
            </a:r>
            <a:r>
              <a:rPr lang="en-US" altLang="zh-CN" sz="2200" b="1" kern="0" dirty="0">
                <a:latin typeface="宋体" panose="02010600030101010101" pitchFamily="2" charset="-122"/>
              </a:rPr>
              <a:t>3</a:t>
            </a:r>
            <a:r>
              <a:rPr lang="zh-CN" altLang="en-US" sz="2200" b="1" kern="0" dirty="0">
                <a:latin typeface="宋体" panose="02010600030101010101" pitchFamily="2" charset="-122"/>
              </a:rPr>
              <a:t>、</a:t>
            </a:r>
            <a:r>
              <a:rPr lang="en-US" altLang="zh-CN" sz="2200" b="1" kern="0" dirty="0" err="1">
                <a:latin typeface="宋体" panose="02010600030101010101" pitchFamily="2" charset="-122"/>
              </a:rPr>
              <a:t>PCWr</a:t>
            </a:r>
            <a:endParaRPr lang="en-US" altLang="zh-CN" sz="2200" b="1" kern="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15719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83671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55679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452320" y="4005065"/>
              <a:ext cx="1401242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RetType,EPCWr,IntCause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(0),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368152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RetType,EPCWr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475657" y="5517232"/>
              <a:ext cx="504055" cy="144016"/>
            </a:xfrm>
            <a:prstGeom prst="bentConnector3">
              <a:avLst>
                <a:gd name="adj1" fmla="val 1899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工作流程的状态转换图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229200"/>
            <a:ext cx="87849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b="1" dirty="0">
                <a:latin typeface="宋体" panose="02010600030101010101" pitchFamily="2" charset="-122"/>
              </a:rPr>
              <a:t>一个节拍信号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由</a:t>
            </a:r>
            <a:r>
              <a:rPr lang="en-US" altLang="zh-CN" sz="2000" b="1" dirty="0">
                <a:latin typeface="宋体" panose="02010600030101010101" pitchFamily="2" charset="-122"/>
              </a:rPr>
              <a:t>Event</a:t>
            </a:r>
            <a:r>
              <a:rPr lang="zh-CN" altLang="en-US" sz="2000" b="1" dirty="0">
                <a:latin typeface="宋体" panose="02010600030101010101" pitchFamily="2" charset="-122"/>
              </a:rPr>
              <a:t>触发产生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，其余类似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899122" y="5949280"/>
            <a:ext cx="3050896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25</a:t>
            </a:r>
          </a:p>
        </p:txBody>
      </p:sp>
      <p:sp>
        <p:nvSpPr>
          <p:cNvPr id="7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7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31349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§5.7  </a:t>
            </a:r>
            <a:r>
              <a:rPr lang="zh-CN" altLang="en-US" sz="2800" b="1" dirty="0">
                <a:latin typeface="宋体" pitchFamily="2" charset="-122"/>
              </a:rPr>
              <a:t>指令流水线技术</a:t>
            </a: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一、指令流水线概述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9" y="2764319"/>
            <a:ext cx="51847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指令执行过程中的部件使用状况：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*提高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性能的策略：</a:t>
            </a:r>
            <a:r>
              <a:rPr lang="zh-CN" altLang="en-US" b="1" dirty="0">
                <a:latin typeface="宋体" pitchFamily="2" charset="-122"/>
              </a:rPr>
              <a:t>更快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受限</a:t>
            </a:r>
            <a:r>
              <a:rPr lang="zh-CN" altLang="en-US" sz="1800" b="1" dirty="0">
                <a:latin typeface="宋体" pitchFamily="2" charset="-122"/>
              </a:rPr>
              <a:t>于部件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、更多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并行性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无限制</a:t>
            </a:r>
            <a:r>
              <a:rPr lang="en-US" altLang="zh-CN" sz="1800" b="1" dirty="0">
                <a:latin typeface="宋体" pitchFamily="2" charset="-122"/>
              </a:rPr>
              <a:t>])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>
                <a:latin typeface="宋体" pitchFamily="2" charset="-122"/>
              </a:rPr>
              <a:t>包括同时性、并发性    </a:t>
            </a:r>
            <a:r>
              <a:rPr lang="zh-CN" altLang="en-US" sz="1800" b="1" dirty="0">
                <a:latin typeface="宋体" pitchFamily="2" charset="-122"/>
              </a:rPr>
              <a:t>←如多核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、流水线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3344748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取操作数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执行操作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写结果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所用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ID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PSR</a:t>
              </a: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979587" y="4600377"/>
            <a:ext cx="663168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各个步骤</a:t>
            </a:r>
            <a:r>
              <a:rPr lang="zh-CN" altLang="en-US" b="1" u="sng" dirty="0">
                <a:latin typeface="宋体" pitchFamily="2" charset="-122"/>
              </a:rPr>
              <a:t>只出现一次</a:t>
            </a:r>
            <a:r>
              <a:rPr lang="zh-CN" altLang="en-US" b="1" dirty="0">
                <a:latin typeface="宋体" pitchFamily="2" charset="-122"/>
              </a:rPr>
              <a:t>，部件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>
                <a:latin typeface="宋体" pitchFamily="2" charset="-122"/>
              </a:rPr>
              <a:t>复用</a:t>
            </a:r>
            <a:r>
              <a:rPr lang="en-US" altLang="zh-CN" sz="2000" b="1" dirty="0">
                <a:latin typeface="宋体" pitchFamily="2" charset="-122"/>
              </a:rPr>
              <a:t>(ALU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MEM)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不含无冲突操作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GPRs</a:t>
            </a:r>
            <a:r>
              <a:rPr lang="zh-CN" altLang="en-US" sz="1800" b="1" dirty="0">
                <a:latin typeface="宋体" pitchFamily="2" charset="-122"/>
              </a:rPr>
              <a:t>读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写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zh-CN" altLang="en-US" sz="2000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5392465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指令执行性能的优化思路：</a:t>
            </a:r>
            <a:r>
              <a:rPr lang="zh-CN" altLang="en-US" b="1" dirty="0">
                <a:latin typeface="宋体" pitchFamily="2" charset="-122"/>
              </a:rPr>
              <a:t>重叠指令执行过程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IF+ID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OF+EX+WB</a:t>
            </a:r>
            <a:r>
              <a:rPr lang="zh-CN" altLang="en-US" sz="1800" b="1" dirty="0">
                <a:latin typeface="宋体" pitchFamily="2" charset="-122"/>
              </a:rPr>
              <a:t>重叠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流水线的</a:t>
            </a:r>
            <a:r>
              <a:rPr lang="zh-CN" altLang="en-US" sz="2200" b="1" dirty="0">
                <a:latin typeface="宋体" pitchFamily="2" charset="-122"/>
              </a:rPr>
              <a:t>工作原理、组成要求、性能、分类 </a:t>
            </a:r>
            <a:endParaRPr lang="en-US" altLang="zh-CN" sz="2200" b="1" spc="-8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89</a:t>
            </a:fld>
            <a:endParaRPr lang="en-US" altLang="zh-CN" dirty="0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3421421" cy="378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、指令流水线的概念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2121769" y="727536"/>
            <a:ext cx="69147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指令执行过程分为</a:t>
            </a:r>
            <a:r>
              <a:rPr lang="zh-CN" altLang="en-US" b="1" u="sng" spc="-50" dirty="0">
                <a:latin typeface="宋体" pitchFamily="2" charset="-122"/>
              </a:rPr>
              <a:t>多个阶段</a:t>
            </a:r>
            <a:r>
              <a:rPr lang="zh-CN" altLang="en-US" b="1" spc="-50" dirty="0">
                <a:latin typeface="宋体" pitchFamily="2" charset="-122"/>
              </a:rPr>
              <a:t>，      </a:t>
            </a:r>
            <a:r>
              <a:rPr lang="zh-CN" altLang="en-US" sz="2000" b="1" spc="-50" dirty="0">
                <a:latin typeface="宋体" pitchFamily="2" charset="-122"/>
              </a:rPr>
              <a:t> </a:t>
            </a:r>
            <a:r>
              <a:rPr lang="zh-CN" altLang="en-US" sz="1800" b="1" spc="-50" dirty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同多周期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每个阶段</a:t>
            </a:r>
            <a:r>
              <a:rPr lang="zh-CN" altLang="en-US" b="1" u="sng" spc="-50" dirty="0">
                <a:latin typeface="宋体" pitchFamily="2" charset="-122"/>
              </a:rPr>
              <a:t>使用专门部件</a:t>
            </a:r>
            <a:r>
              <a:rPr lang="zh-CN" altLang="en-US" b="1" spc="-50" dirty="0">
                <a:latin typeface="宋体" pitchFamily="2" charset="-122"/>
              </a:rPr>
              <a:t>实现，      </a:t>
            </a:r>
            <a:r>
              <a:rPr lang="zh-CN" altLang="en-US" sz="2000" b="1" spc="-50" dirty="0">
                <a:latin typeface="宋体" pitchFamily="2" charset="-122"/>
              </a:rPr>
              <a:t> </a:t>
            </a:r>
            <a:r>
              <a:rPr lang="zh-CN" altLang="en-US" sz="1800" b="1" spc="-50" dirty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段分离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各个阶段可</a:t>
            </a:r>
            <a:r>
              <a:rPr lang="zh-CN" altLang="en-US" b="1" u="sng" spc="-50" dirty="0">
                <a:latin typeface="宋体" pitchFamily="2" charset="-122"/>
              </a:rPr>
              <a:t>同时处理</a:t>
            </a:r>
            <a:r>
              <a:rPr lang="zh-CN" altLang="en-US" b="1" spc="-50" dirty="0">
                <a:latin typeface="宋体" pitchFamily="2" charset="-122"/>
              </a:rPr>
              <a:t>不同指令的操作</a:t>
            </a:r>
            <a:r>
              <a:rPr lang="zh-CN" altLang="en-US" sz="2000" b="1" spc="-50" dirty="0">
                <a:latin typeface="宋体" pitchFamily="2" charset="-122"/>
              </a:rPr>
              <a:t> </a:t>
            </a:r>
            <a:r>
              <a:rPr lang="zh-CN" altLang="en-US" sz="1800" b="1" spc="-50" dirty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段并行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088108" y="2082914"/>
            <a:ext cx="6804372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多个段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功能段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按序组成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2195735" y="3483539"/>
            <a:ext cx="7056779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每条指令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>
                <a:latin typeface="宋体" pitchFamily="2" charset="-122"/>
              </a:rPr>
              <a:t>各个段，不同指令执行过程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重叠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33056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 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     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n            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级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4077072"/>
            <a:ext cx="3672408" cy="1641003"/>
            <a:chOff x="5508104" y="3933056"/>
            <a:chExt cx="3672408" cy="1641003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3670" cy="114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283546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899338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364088" y="5949280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/>
              <a:t>m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/>
              <a:t>＋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zh-CN" altLang="en-US" b="1" i="1" dirty="0"/>
              <a:t>－</a:t>
            </a:r>
            <a:r>
              <a:rPr lang="en-US" altLang="zh-CN" b="1" dirty="0"/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endParaRPr lang="en-US" altLang="zh-CN" b="1" i="1" dirty="0"/>
          </a:p>
        </p:txBody>
      </p:sp>
      <p:sp>
        <p:nvSpPr>
          <p:cNvPr id="20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3608" y="2602681"/>
            <a:ext cx="7956376" cy="360362"/>
            <a:chOff x="1115616" y="2674690"/>
            <a:chExt cx="7956376" cy="360362"/>
          </a:xfrm>
        </p:grpSpPr>
        <p:grpSp>
          <p:nvGrpSpPr>
            <p:cNvPr id="89" name="Group 55"/>
            <p:cNvGrpSpPr>
              <a:grpSpLocks/>
            </p:cNvGrpSpPr>
            <p:nvPr/>
          </p:nvGrpSpPr>
          <p:grpSpPr bwMode="auto">
            <a:xfrm>
              <a:off x="1115616" y="2674690"/>
              <a:ext cx="6551610" cy="360362"/>
              <a:chOff x="1158" y="1389"/>
              <a:chExt cx="4127" cy="227"/>
            </a:xfrm>
          </p:grpSpPr>
          <p:sp>
            <p:nvSpPr>
              <p:cNvPr id="90" name="Text Box 40"/>
              <p:cNvSpPr txBox="1">
                <a:spLocks noChangeArrowheads="1"/>
              </p:cNvSpPr>
              <p:nvPr/>
            </p:nvSpPr>
            <p:spPr bwMode="auto">
              <a:xfrm>
                <a:off x="2019" y="1390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91" name="Text Box 42"/>
              <p:cNvSpPr txBox="1">
                <a:spLocks noChangeArrowheads="1"/>
              </p:cNvSpPr>
              <p:nvPr/>
            </p:nvSpPr>
            <p:spPr bwMode="auto">
              <a:xfrm>
                <a:off x="1158" y="1389"/>
                <a:ext cx="680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92" name="Text Box 43"/>
              <p:cNvSpPr txBox="1">
                <a:spLocks noChangeArrowheads="1"/>
              </p:cNvSpPr>
              <p:nvPr/>
            </p:nvSpPr>
            <p:spPr bwMode="auto">
              <a:xfrm>
                <a:off x="3743" y="1389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>
                    <a:latin typeface="宋体" pitchFamily="2" charset="-122"/>
                  </a:rPr>
                  <a:t>(EX)</a:t>
                </a:r>
              </a:p>
            </p:txBody>
          </p:sp>
          <p:sp>
            <p:nvSpPr>
              <p:cNvPr id="93" name="Text Box 44"/>
              <p:cNvSpPr txBox="1">
                <a:spLocks noChangeArrowheads="1"/>
              </p:cNvSpPr>
              <p:nvPr/>
            </p:nvSpPr>
            <p:spPr bwMode="auto">
              <a:xfrm>
                <a:off x="2881" y="1389"/>
                <a:ext cx="680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取数</a:t>
                </a:r>
                <a:r>
                  <a:rPr kumimoji="0" lang="en-US" altLang="zh-CN" sz="1800" b="1" dirty="0">
                    <a:latin typeface="宋体" pitchFamily="2" charset="-122"/>
                  </a:rPr>
                  <a:t>(OF)</a:t>
                </a:r>
              </a:p>
            </p:txBody>
          </p:sp>
          <p:sp>
            <p:nvSpPr>
              <p:cNvPr id="94" name="Text Box 45"/>
              <p:cNvSpPr txBox="1">
                <a:spLocks noChangeArrowheads="1"/>
              </p:cNvSpPr>
              <p:nvPr/>
            </p:nvSpPr>
            <p:spPr bwMode="auto">
              <a:xfrm>
                <a:off x="4606" y="1389"/>
                <a:ext cx="679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95" name="Line 46"/>
              <p:cNvSpPr>
                <a:spLocks noChangeShapeType="1"/>
              </p:cNvSpPr>
              <p:nvPr/>
            </p:nvSpPr>
            <p:spPr bwMode="auto">
              <a:xfrm flipV="1">
                <a:off x="4424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V="1">
                <a:off x="3562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 flipV="1">
                <a:off x="2700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 flipV="1">
                <a:off x="1838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7812360" y="2708920"/>
              <a:ext cx="1259632" cy="32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←适于</a:t>
              </a:r>
              <a:r>
                <a:rPr lang="en-US" altLang="zh-CN" sz="1800" b="1" dirty="0">
                  <a:latin typeface="宋体" pitchFamily="2" charset="-122"/>
                </a:rPr>
                <a:t>CISC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3608" y="3068637"/>
            <a:ext cx="7992888" cy="360363"/>
            <a:chOff x="1115616" y="3140646"/>
            <a:chExt cx="7992888" cy="36036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1115616" y="3140646"/>
              <a:ext cx="6552180" cy="360362"/>
              <a:chOff x="1475656" y="3068638"/>
              <a:chExt cx="6552180" cy="360362"/>
            </a:xfrm>
          </p:grpSpPr>
          <p:sp>
            <p:nvSpPr>
              <p:cNvPr id="193" name="Text Box 40"/>
              <p:cNvSpPr txBox="1">
                <a:spLocks noChangeArrowheads="1"/>
              </p:cNvSpPr>
              <p:nvPr/>
            </p:nvSpPr>
            <p:spPr bwMode="auto">
              <a:xfrm>
                <a:off x="2843064" y="3070225"/>
                <a:ext cx="1080864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194" name="Text Box 42"/>
              <p:cNvSpPr txBox="1">
                <a:spLocks noChangeArrowheads="1"/>
              </p:cNvSpPr>
              <p:nvPr/>
            </p:nvSpPr>
            <p:spPr bwMode="auto">
              <a:xfrm>
                <a:off x="1475656" y="3068638"/>
                <a:ext cx="1080070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195" name="Text Box 43"/>
              <p:cNvSpPr txBox="1">
                <a:spLocks noChangeArrowheads="1"/>
              </p:cNvSpPr>
              <p:nvPr/>
            </p:nvSpPr>
            <p:spPr bwMode="auto">
              <a:xfrm>
                <a:off x="5579145" y="3068638"/>
                <a:ext cx="1152636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访存</a:t>
                </a:r>
                <a:r>
                  <a:rPr kumimoji="0" lang="en-US" altLang="zh-CN" sz="1800" b="1" dirty="0">
                    <a:latin typeface="宋体" pitchFamily="2" charset="-122"/>
                  </a:rPr>
                  <a:t>(MEM)</a:t>
                </a:r>
              </a:p>
            </p:txBody>
          </p:sp>
          <p:sp>
            <p:nvSpPr>
              <p:cNvPr id="196" name="Text Box 44"/>
              <p:cNvSpPr txBox="1">
                <a:spLocks noChangeArrowheads="1"/>
              </p:cNvSpPr>
              <p:nvPr/>
            </p:nvSpPr>
            <p:spPr bwMode="auto">
              <a:xfrm>
                <a:off x="4212010" y="3068638"/>
                <a:ext cx="1078978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>
                    <a:latin typeface="宋体" pitchFamily="2" charset="-122"/>
                  </a:rPr>
                  <a:t>(EX)</a:t>
                </a:r>
              </a:p>
            </p:txBody>
          </p:sp>
          <p:sp>
            <p:nvSpPr>
              <p:cNvPr id="197" name="Text Box 45"/>
              <p:cNvSpPr txBox="1">
                <a:spLocks noChangeArrowheads="1"/>
              </p:cNvSpPr>
              <p:nvPr/>
            </p:nvSpPr>
            <p:spPr bwMode="auto">
              <a:xfrm>
                <a:off x="6949901" y="3068638"/>
                <a:ext cx="1077935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198" name="Line 46"/>
              <p:cNvSpPr>
                <a:spLocks noChangeShapeType="1"/>
              </p:cNvSpPr>
              <p:nvPr/>
            </p:nvSpPr>
            <p:spPr bwMode="auto">
              <a:xfrm flipV="1">
                <a:off x="6660927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7"/>
              <p:cNvSpPr>
                <a:spLocks noChangeShapeType="1"/>
              </p:cNvSpPr>
              <p:nvPr/>
            </p:nvSpPr>
            <p:spPr bwMode="auto">
              <a:xfrm flipV="1">
                <a:off x="5292775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8"/>
              <p:cNvSpPr>
                <a:spLocks noChangeShapeType="1"/>
              </p:cNvSpPr>
              <p:nvPr/>
            </p:nvSpPr>
            <p:spPr bwMode="auto">
              <a:xfrm flipV="1">
                <a:off x="3924623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9"/>
              <p:cNvSpPr>
                <a:spLocks noChangeShapeType="1"/>
              </p:cNvSpPr>
              <p:nvPr/>
            </p:nvSpPr>
            <p:spPr bwMode="auto">
              <a:xfrm flipV="1">
                <a:off x="2555726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" name="Text Box 60"/>
            <p:cNvSpPr txBox="1">
              <a:spLocks noChangeArrowheads="1"/>
            </p:cNvSpPr>
            <p:nvPr/>
          </p:nvSpPr>
          <p:spPr bwMode="auto">
            <a:xfrm>
              <a:off x="7848872" y="3140647"/>
              <a:ext cx="125963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←适于</a:t>
              </a:r>
              <a:r>
                <a:rPr lang="en-US" altLang="zh-CN" sz="1800" b="1" dirty="0">
                  <a:latin typeface="宋体" pitchFamily="2" charset="-122"/>
                </a:rPr>
                <a:t>RISC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102" grpId="0"/>
      <p:bldP spid="190" grpId="0"/>
      <p:bldP spid="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252238" y="2780928"/>
            <a:ext cx="8784258" cy="3575571"/>
            <a:chOff x="180355" y="1771923"/>
            <a:chExt cx="8784258" cy="3575571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16921" cy="35755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指令寻址方式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、立即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间接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间接、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间接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、隐含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、隐含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(+2)</a:t>
              </a:r>
            </a:p>
            <a:p>
              <a:pPr algn="l"/>
              <a:endParaRPr lang="en-US" altLang="zh-CN" sz="14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420492" y="1771923"/>
              <a:ext cx="16541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90"/>
              <a:ext cx="3311525" cy="3560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4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  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3971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、指令执行过程示例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 err="1">
                <a:latin typeface="宋体" pitchFamily="2" charset="-122"/>
              </a:rPr>
              <a:t>Demo_IS</a:t>
            </a:r>
            <a:r>
              <a:rPr lang="zh-CN" altLang="en-US" sz="2000" b="1" dirty="0">
                <a:latin typeface="宋体" pitchFamily="2" charset="-122"/>
              </a:rPr>
              <a:t>指令系统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*数据通路示例：</a:t>
            </a:r>
            <a:r>
              <a:rPr lang="zh-CN" altLang="en-US" b="1" dirty="0">
                <a:latin typeface="宋体" pitchFamily="2" charset="-122"/>
              </a:rPr>
              <a:t>假设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具有计数功能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11560" y="1319804"/>
            <a:ext cx="8064896" cy="1317108"/>
            <a:chOff x="539552" y="3047996"/>
            <a:chExt cx="8064896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539552" y="3212976"/>
              <a:ext cx="720081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IR.RS</a:t>
              </a: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539553" y="3573015"/>
              <a:ext cx="720080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IR.RD</a:t>
              </a: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724128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7" name="AutoShape 9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91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804595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组合 408"/>
          <p:cNvGrpSpPr/>
          <p:nvPr/>
        </p:nvGrpSpPr>
        <p:grpSpPr>
          <a:xfrm>
            <a:off x="1835573" y="3284984"/>
            <a:ext cx="6192811" cy="2232248"/>
            <a:chOff x="1835573" y="3861048"/>
            <a:chExt cx="6192811" cy="2232248"/>
          </a:xfrm>
          <a:solidFill>
            <a:srgbClr val="CCFFFF">
              <a:alpha val="80000"/>
            </a:srgbClr>
          </a:solidFill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  <a:grpFill/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  <a:grpFill/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、流水线组成的基本要求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95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(1)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操作相互独立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</a:rPr>
              <a:t>←重叠的基础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907258" y="1290826"/>
            <a:ext cx="6985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kern="0" spc="-100" dirty="0">
                <a:latin typeface="宋体" pitchFamily="2" charset="-122"/>
              </a:rPr>
              <a:t>各个段的</a:t>
            </a:r>
            <a:r>
              <a:rPr lang="zh-CN" altLang="en-US" b="1" u="sng" kern="0" spc="-100" dirty="0">
                <a:latin typeface="宋体" pitchFamily="2" charset="-122"/>
              </a:rPr>
              <a:t>源数据</a:t>
            </a:r>
            <a:r>
              <a:rPr lang="zh-CN" altLang="en-US" b="1" kern="0" spc="-100" dirty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>
                <a:latin typeface="宋体" pitchFamily="2" charset="-122"/>
              </a:rPr>
              <a:t>结果</a:t>
            </a:r>
            <a:r>
              <a:rPr lang="zh-CN" altLang="en-US" b="1" kern="0" spc="-100" dirty="0">
                <a:latin typeface="宋体" pitchFamily="2" charset="-122"/>
              </a:rPr>
              <a:t>存到时序部件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907258" y="1772816"/>
            <a:ext cx="705735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段间寄存器</a:t>
            </a:r>
            <a:r>
              <a:rPr lang="zh-CN" altLang="en-US" b="1" u="sng" dirty="0">
                <a:latin typeface="宋体" pitchFamily="2" charset="-122"/>
              </a:rPr>
              <a:t> </a:t>
            </a:r>
            <a:endParaRPr lang="en-US" altLang="zh-CN" b="1" u="sng" dirty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←数量＝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后续段</a:t>
            </a:r>
            <a:r>
              <a:rPr lang="zh-CN" altLang="en-US" sz="2000" b="1" dirty="0">
                <a:latin typeface="宋体" pitchFamily="2" charset="-122"/>
              </a:rPr>
              <a:t>需要的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每个</a:t>
            </a:r>
            <a:r>
              <a:rPr lang="zh-CN" altLang="en-US" sz="2000" b="1" dirty="0">
                <a:latin typeface="宋体" pitchFamily="2" charset="-122"/>
              </a:rPr>
              <a:t>数据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命令</a:t>
            </a: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356992"/>
            <a:ext cx="4752528" cy="2016224"/>
            <a:chOff x="3275856" y="2492896"/>
            <a:chExt cx="4752528" cy="2016224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864096"/>
              <a:chOff x="3275856" y="4005064"/>
              <a:chExt cx="3312368" cy="864096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864096"/>
              <a:chOff x="3275856" y="4005064"/>
              <a:chExt cx="3312368" cy="864096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3212976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1008112"/>
              <a:chOff x="827584" y="3933056"/>
              <a:chExt cx="6408711" cy="1008112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811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1009822"/>
              <a:chOff x="827584" y="3933056"/>
              <a:chExt cx="6408711" cy="1009822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982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1              2            3             4            5             6</a:t>
                </a: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4211960" y="4112221"/>
            <a:ext cx="1359032" cy="1837059"/>
            <a:chOff x="6660429" y="4328245"/>
            <a:chExt cx="1359032" cy="1837059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236493" y="5879552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>
                  <a:latin typeface="宋体" pitchFamily="2" charset="-122"/>
                </a:rPr>
                <a:t>k</a:t>
              </a:r>
              <a:r>
                <a:rPr kumimoji="0" lang="zh-CN" altLang="en-US" sz="1800" b="1" dirty="0">
                  <a:latin typeface="宋体" pitchFamily="2" charset="-122"/>
                </a:rPr>
                <a:t>→</a:t>
              </a: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5"/>
            </p:cNvCxnSpPr>
            <p:nvPr/>
          </p:nvCxnSpPr>
          <p:spPr bwMode="auto">
            <a:xfrm flipH="1" flipV="1">
              <a:off x="6721237" y="4482631"/>
              <a:ext cx="515256" cy="15397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5"/>
            </p:cNvCxnSpPr>
            <p:nvPr/>
          </p:nvCxnSpPr>
          <p:spPr bwMode="auto">
            <a:xfrm flipH="1" flipV="1">
              <a:off x="6721236" y="5634759"/>
              <a:ext cx="515257" cy="3876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3284984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08376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23760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398080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132936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399628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3" name="Text Box 217"/>
          <p:cNvSpPr txBox="1">
            <a:spLocks noChangeArrowheads="1"/>
          </p:cNvSpPr>
          <p:nvPr/>
        </p:nvSpPr>
        <p:spPr bwMode="auto">
          <a:xfrm>
            <a:off x="179512" y="26504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指令的多周期数据通路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(2)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操作同步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←重叠的保证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段间寄存器同时写入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边沿触发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907704" y="1218818"/>
            <a:ext cx="32050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拍长＝</a:t>
            </a:r>
            <a:r>
              <a:rPr lang="en-US" altLang="zh-CN" b="1" dirty="0">
                <a:latin typeface="宋体" pitchFamily="2" charset="-122"/>
              </a:rPr>
              <a:t>max{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>
                <a:latin typeface="宋体" pitchFamily="2" charset="-122"/>
              </a:rPr>
              <a:t>操作时间</a:t>
            </a:r>
            <a:r>
              <a:rPr lang="en-US" altLang="zh-CN" b="1" dirty="0">
                <a:latin typeface="宋体" pitchFamily="2" charset="-122"/>
              </a:rPr>
              <a:t>}</a:t>
            </a:r>
            <a:r>
              <a:rPr lang="zh-CN" altLang="en-US" b="1" dirty="0">
                <a:latin typeface="宋体" pitchFamily="2" charset="-122"/>
              </a:rPr>
              <a:t>＋段间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时延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821893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(3)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冲突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指流水线因</a:t>
            </a:r>
            <a:r>
              <a:rPr lang="zh-CN" altLang="zh-CN" b="1" dirty="0">
                <a:latin typeface="+mn-ea"/>
                <a:ea typeface="+mn-ea"/>
              </a:rPr>
              <a:t>某些</a:t>
            </a:r>
            <a:r>
              <a:rPr lang="zh-CN" altLang="en-US" b="1" dirty="0">
                <a:latin typeface="+mn-ea"/>
                <a:ea typeface="+mn-ea"/>
              </a:rPr>
              <a:t>原因</a:t>
            </a:r>
            <a:r>
              <a:rPr lang="zh-CN" altLang="zh-CN" b="1" u="sng" dirty="0">
                <a:latin typeface="+mn-ea"/>
                <a:ea typeface="+mn-ea"/>
              </a:rPr>
              <a:t>无法正确执行</a:t>
            </a:r>
            <a:r>
              <a:rPr lang="zh-CN" altLang="zh-CN" b="1" dirty="0">
                <a:latin typeface="+mn-ea"/>
                <a:ea typeface="+mn-ea"/>
              </a:rPr>
              <a:t>后续指令的现象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 </a:t>
            </a:r>
            <a:r>
              <a:rPr lang="zh-CN" altLang="en-US" b="1" dirty="0">
                <a:latin typeface="+mn-ea"/>
                <a:ea typeface="+mn-ea"/>
              </a:rPr>
              <a:t>又称为冒险</a:t>
            </a:r>
            <a:r>
              <a:rPr lang="en-US" altLang="zh-CN" b="1" dirty="0">
                <a:latin typeface="+mn-ea"/>
                <a:ea typeface="+mn-ea"/>
              </a:rPr>
              <a:t>(Hazard)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冒险的种类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979712" y="5733256"/>
            <a:ext cx="62649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>
                <a:latin typeface="宋体" pitchFamily="2" charset="-122"/>
              </a:rPr>
              <a:t>，处理各种冒险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稍后讨论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2267744" y="4943490"/>
            <a:ext cx="525683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结构冒险、</a:t>
            </a:r>
            <a:r>
              <a:rPr lang="zh-CN" altLang="en-US" b="1" dirty="0"/>
              <a:t>数据冒险、控制冒险</a:t>
            </a:r>
            <a:endParaRPr lang="en-US" altLang="zh-CN" b="1" dirty="0"/>
          </a:p>
          <a:p>
            <a:pPr algn="l"/>
            <a:r>
              <a:rPr lang="zh-CN" altLang="en-US" sz="1800" b="1" dirty="0">
                <a:latin typeface="+mn-ea"/>
              </a:rPr>
              <a:t>例如：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zh-CN" altLang="en-US" sz="1800" b="1" dirty="0">
                <a:latin typeface="+mn-ea"/>
              </a:rPr>
              <a:t>部件复用  源</a:t>
            </a:r>
            <a:r>
              <a:rPr lang="en-US" altLang="zh-CN" sz="1800" b="1" dirty="0">
                <a:latin typeface="+mn-ea"/>
              </a:rPr>
              <a:t>OPD-</a:t>
            </a:r>
            <a:r>
              <a:rPr lang="zh-CN" altLang="en-US" sz="1800" b="1" dirty="0">
                <a:latin typeface="+mn-ea"/>
              </a:rPr>
              <a:t>目</a:t>
            </a:r>
            <a:r>
              <a:rPr lang="en-US" altLang="zh-CN" sz="1800" b="1" dirty="0">
                <a:latin typeface="+mn-ea"/>
              </a:rPr>
              <a:t>OPD</a:t>
            </a:r>
            <a:r>
              <a:rPr lang="zh-CN" altLang="en-US" sz="1800" b="1" dirty="0">
                <a:latin typeface="+mn-ea"/>
              </a:rPr>
              <a:t>相关  分支指令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619672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IF/ID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ID/EX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EX/MEM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MEM/WB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79389" y="1290826"/>
            <a:ext cx="3024460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实际吞吐率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效率：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假设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流水线有</a:t>
            </a:r>
            <a:r>
              <a:rPr lang="en-US" altLang="zh-CN" b="1" i="1" dirty="0"/>
              <a:t>m</a:t>
            </a:r>
            <a:r>
              <a:rPr lang="zh-CN" altLang="en-US" b="1" dirty="0">
                <a:latin typeface="宋体" pitchFamily="2" charset="-122"/>
              </a:rPr>
              <a:t>段、拍长为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>
                <a:latin typeface="宋体" pitchFamily="2" charset="-122"/>
              </a:rPr>
              <a:t>，共执行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835572" y="1290826"/>
            <a:ext cx="63368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单位时间内完成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输出的指令条数或结果数量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835696" y="2730986"/>
            <a:ext cx="503026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流水方式相对于串行方式的速度比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1568250" y="4437112"/>
            <a:ext cx="6244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平均值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64832"/>
              </p:ext>
            </p:extLst>
          </p:nvPr>
        </p:nvGraphicFramePr>
        <p:xfrm>
          <a:off x="3028092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092" y="1700213"/>
                        <a:ext cx="2809875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15816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1/</a:t>
            </a:r>
            <a:r>
              <a:rPr lang="en-US" altLang="zh-CN" sz="2200" dirty="0" err="1"/>
              <a:t>Δ</a:t>
            </a:r>
            <a:r>
              <a:rPr lang="en-US" altLang="zh-CN" sz="2200" b="1" i="1" dirty="0" err="1"/>
              <a:t>t</a:t>
            </a:r>
            <a:r>
              <a:rPr lang="zh-CN" altLang="en-US" sz="2200" b="1" dirty="0">
                <a:latin typeface="宋体" pitchFamily="2" charset="-122"/>
              </a:rPr>
              <a:t>，即拍长的倒数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843809" y="3993594"/>
            <a:ext cx="482453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577593" y="5577770"/>
            <a:ext cx="294141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E</a:t>
            </a:r>
            <a:r>
              <a:rPr lang="en-US" altLang="zh-CN" sz="2200" b="1" i="1" baseline="-16000" dirty="0">
                <a:latin typeface="+mn-lt"/>
              </a:rPr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18" name="AutoShape 62">
            <a:hlinkClick r:id="rId11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、流水线的分类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即属性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483768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单功能流水线、多功能流水线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059832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静态流水线、动态流水线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483768" y="4031853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线性流水线、非线性流水线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>
                <a:latin typeface="+mn-ea"/>
                <a:ea typeface="+mn-ea"/>
              </a:rPr>
              <a:t>复用部件</a:t>
            </a:r>
            <a:r>
              <a:rPr lang="en-US" altLang="zh-CN" sz="1800" b="1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3990930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标量流水线、向量流水线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S4</a:t>
              </a: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S5</a:t>
              </a: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3851920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顺序流水线、乱序流水线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二、指令流水线的冒险处理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、结构冒险</a:t>
            </a: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由于</a:t>
            </a:r>
            <a:r>
              <a:rPr lang="zh-CN" altLang="en-US" b="1" u="sng" dirty="0">
                <a:latin typeface="宋体" pitchFamily="2" charset="-122"/>
              </a:rPr>
              <a:t>争用硬件资源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通路中，冯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zh-CN" altLang="en-US" sz="2200" b="1" dirty="0">
                <a:latin typeface="+mn-lt"/>
              </a:rPr>
              <a:t>诺依曼</a:t>
            </a:r>
            <a:r>
              <a:rPr lang="zh-CN" altLang="en-US" sz="2200" b="1" dirty="0">
                <a:latin typeface="宋体" pitchFamily="2" charset="-122"/>
              </a:rPr>
              <a:t>结构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实现等</a:t>
            </a:r>
            <a:endParaRPr lang="en-US" altLang="zh-CN" sz="2200" b="1" dirty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5573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①重复设置部件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性能好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如线性流水线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成本低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如非线性流水线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低频率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1" y="3481551"/>
            <a:ext cx="8785101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每个部件只能使用</a:t>
            </a:r>
            <a:r>
              <a:rPr lang="zh-CN" altLang="en-US" b="1" u="sng" dirty="0">
                <a:latin typeface="宋体" pitchFamily="2" charset="-122"/>
              </a:rPr>
              <a:t>一次</a:t>
            </a:r>
            <a:r>
              <a:rPr lang="zh-CN" altLang="en-US" b="1" dirty="0">
                <a:latin typeface="宋体" pitchFamily="2" charset="-122"/>
              </a:rPr>
              <a:t>         </a:t>
            </a:r>
            <a:r>
              <a:rPr lang="zh-CN" altLang="en-US" sz="1800" b="1" dirty="0">
                <a:latin typeface="宋体" pitchFamily="2" charset="-122"/>
              </a:rPr>
              <a:t>←否则会阻塞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zh-CN" altLang="en-US" sz="2200" b="1" dirty="0">
                <a:latin typeface="宋体" pitchFamily="2" charset="-122"/>
              </a:rPr>
              <a:t>采用哈佛结构、增设</a:t>
            </a:r>
            <a:r>
              <a:rPr lang="en-US" altLang="zh-CN" sz="2200" b="1" dirty="0">
                <a:latin typeface="宋体" pitchFamily="2" charset="-122"/>
              </a:rPr>
              <a:t>Adder</a:t>
            </a:r>
            <a:r>
              <a:rPr lang="zh-CN" altLang="en-US" sz="2200" b="1" dirty="0">
                <a:latin typeface="宋体" pitchFamily="2" charset="-122"/>
              </a:rPr>
              <a:t>、互连采用专用结构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721786"/>
            <a:ext cx="871309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指令周期长度：</a:t>
            </a:r>
            <a:r>
              <a:rPr lang="zh-CN" altLang="en-US" sz="2200" b="1" dirty="0">
                <a:latin typeface="宋体" pitchFamily="2" charset="-122"/>
              </a:rPr>
              <a:t>取决于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最后一个操作所在段</a:t>
            </a:r>
            <a:r>
              <a:rPr lang="zh-CN" altLang="en-US" sz="2200" b="1" dirty="0">
                <a:latin typeface="宋体" pitchFamily="2" charset="-122"/>
              </a:rPr>
              <a:t>的位置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28073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②固定部件的使用时间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</a:t>
            </a:r>
            <a:r>
              <a:rPr lang="zh-CN" altLang="en-US" b="1" u="sng" dirty="0">
                <a:latin typeface="宋体" pitchFamily="2" charset="-122"/>
              </a:rPr>
              <a:t>在同一个段</a:t>
            </a:r>
            <a:r>
              <a:rPr lang="zh-CN" altLang="en-US" b="1" dirty="0">
                <a:latin typeface="宋体" pitchFamily="2" charset="-122"/>
              </a:rPr>
              <a:t>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段写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，否则</a:t>
            </a:r>
            <a:r>
              <a:rPr lang="en-US" altLang="zh-CN" sz="2200" b="1" dirty="0" err="1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>
                <a:latin typeface="宋体" pitchFamily="2" charset="-122"/>
              </a:rPr>
              <a:t>指令会冲突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由于指令所需</a:t>
            </a:r>
            <a:r>
              <a:rPr lang="zh-CN" altLang="en-US" b="1" u="sng" dirty="0">
                <a:latin typeface="宋体" pitchFamily="2" charset="-122"/>
              </a:rPr>
              <a:t>数据不可用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6733443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>
                <a:latin typeface="宋体" pitchFamily="2" charset="-122"/>
              </a:rPr>
              <a:t>写后读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>
                <a:latin typeface="+mn-lt"/>
              </a:rPr>
              <a:t>rite</a:t>
            </a:r>
            <a:r>
              <a:rPr kumimoji="0" lang="en-US" altLang="zh-CN" dirty="0">
                <a:latin typeface="+mn-ea"/>
                <a:ea typeface="+mn-ea"/>
              </a:rPr>
              <a:t>,</a:t>
            </a:r>
            <a:r>
              <a:rPr kumimoji="0" lang="en-US" altLang="zh-CN" dirty="0">
                <a:latin typeface="+mn-lt"/>
              </a:rPr>
              <a:t> </a:t>
            </a:r>
            <a:r>
              <a:rPr kumimoji="0"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20081" cy="869367"/>
            <a:chOff x="971599" y="2415615"/>
            <a:chExt cx="720081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179512" y="4282931"/>
            <a:ext cx="8784976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场景</a:t>
            </a:r>
            <a:r>
              <a:rPr kumimoji="0"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zh-CN" altLang="en-US" sz="2000" b="1" dirty="0">
                <a:latin typeface="宋体" pitchFamily="2" charset="-122"/>
              </a:rPr>
              <a:t>食堂排队打饭，甲蹲下系鞋带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到窗口前会完成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  <a:r>
              <a:rPr kumimoji="0" lang="zh-CN" altLang="en-US" sz="2000" b="1" dirty="0">
                <a:latin typeface="宋体" pitchFamily="2" charset="-122"/>
              </a:rPr>
              <a:t>，后面人咋办？</a:t>
            </a: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r>
              <a:rPr kumimoji="0" lang="zh-CN" altLang="en-US" sz="1800" b="1" dirty="0">
                <a:latin typeface="宋体" pitchFamily="2" charset="-122"/>
              </a:rPr>
              <a:t>               后面人     甲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系好后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  <a:r>
              <a:rPr kumimoji="0" lang="zh-CN" altLang="en-US" sz="1800" b="1" dirty="0">
                <a:latin typeface="宋体" pitchFamily="2" charset="-122"/>
              </a:rPr>
              <a:t>           窗口</a:t>
            </a: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kumimoji="0"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en-US" altLang="zh-CN" sz="2000" b="1" dirty="0">
                <a:latin typeface="宋体" pitchFamily="2" charset="-122"/>
              </a:rPr>
              <a:t>a)</a:t>
            </a:r>
            <a:r>
              <a:rPr kumimoji="0" lang="zh-CN" altLang="en-US" sz="2000" b="1" dirty="0">
                <a:latin typeface="宋体" pitchFamily="2" charset="-122"/>
              </a:rPr>
              <a:t>一起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等</a:t>
            </a:r>
            <a:r>
              <a:rPr kumimoji="0" lang="zh-CN" altLang="en-US" sz="2000" b="1" dirty="0">
                <a:latin typeface="宋体" pitchFamily="2" charset="-122"/>
              </a:rPr>
              <a:t>  带着大家走       有停顿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latin typeface="宋体" pitchFamily="2" charset="-122"/>
              </a:rPr>
              <a:t>原次序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b)</a:t>
            </a:r>
            <a:r>
              <a:rPr kumimoji="0" lang="zh-CN" altLang="en-US" sz="2000" b="1" dirty="0">
                <a:latin typeface="宋体" pitchFamily="2" charset="-122"/>
              </a:rPr>
              <a:t>绕着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2000" b="1" dirty="0">
                <a:latin typeface="宋体" pitchFamily="2" charset="-122"/>
              </a:rPr>
              <a:t>  窗口边等着归队 </a:t>
            </a:r>
            <a:r>
              <a:rPr kumimoji="0"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kumimoji="0" lang="zh-CN" altLang="en-US" sz="2000" b="1" dirty="0">
                <a:latin typeface="宋体" pitchFamily="2" charset="-122"/>
              </a:rPr>
              <a:t>无停顿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latin typeface="宋体" pitchFamily="2" charset="-122"/>
              </a:rPr>
              <a:t>原次序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c)</a:t>
            </a:r>
            <a:r>
              <a:rPr kumimoji="0" lang="zh-CN" altLang="en-US" sz="2000" b="1" dirty="0">
                <a:latin typeface="宋体" pitchFamily="2" charset="-122"/>
              </a:rPr>
              <a:t>绕着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2000" b="1" dirty="0">
                <a:latin typeface="宋体" pitchFamily="2" charset="-122"/>
              </a:rPr>
              <a:t>  插到</a:t>
            </a:r>
            <a:r>
              <a:rPr kumimoji="0"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就近位置     </a:t>
            </a:r>
            <a:r>
              <a:rPr kumimoji="0" lang="zh-CN" altLang="en-US" sz="2000" b="1" dirty="0">
                <a:latin typeface="宋体" pitchFamily="2" charset="-122"/>
              </a:rPr>
              <a:t>无停顿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latin typeface="宋体" pitchFamily="2" charset="-122"/>
              </a:rPr>
              <a:t>乱次序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8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267744" y="3789040"/>
            <a:ext cx="44644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阻塞法、转发法、乱序执行法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5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>
                <a:latin typeface="宋体" pitchFamily="2" charset="-122"/>
              </a:rPr>
              <a:t>停顿</a:t>
            </a:r>
            <a:r>
              <a:rPr kumimoji="0" lang="zh-CN" altLang="en-US" b="1" dirty="0">
                <a:latin typeface="宋体" pitchFamily="2" charset="-122"/>
              </a:rPr>
              <a:t>，直到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冒险消除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2559970" y="764704"/>
            <a:ext cx="65840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插入气泡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en-US" altLang="zh-CN" sz="2000" b="1" dirty="0" err="1">
                <a:latin typeface="宋体" pitchFamily="2" charset="-122"/>
              </a:rPr>
              <a:t>nop</a:t>
            </a:r>
            <a:r>
              <a:rPr kumimoji="0" lang="zh-CN" altLang="en-US" sz="2000" b="1" dirty="0">
                <a:latin typeface="宋体" pitchFamily="2" charset="-122"/>
              </a:rPr>
              <a:t>指令的命令</a:t>
            </a:r>
            <a:r>
              <a:rPr kumimoji="0" lang="en-US" altLang="zh-CN" sz="2000" b="1" dirty="0">
                <a:latin typeface="宋体" pitchFamily="2" charset="-122"/>
              </a:rPr>
              <a:t>)   </a:t>
            </a:r>
            <a:r>
              <a:rPr kumimoji="0" lang="zh-CN" altLang="en-US" sz="1800" b="1" dirty="0">
                <a:latin typeface="宋体" pitchFamily="2" charset="-122"/>
              </a:rPr>
              <a:t>←流水线不会停</a:t>
            </a:r>
            <a:r>
              <a:rPr kumimoji="0" lang="en-US" altLang="zh-CN" sz="1600" b="1" dirty="0">
                <a:latin typeface="宋体" pitchFamily="2" charset="-122"/>
              </a:rPr>
              <a:t>[</a:t>
            </a:r>
            <a:r>
              <a:rPr kumimoji="0" lang="zh-CN" altLang="en-US" sz="1600" b="1" dirty="0">
                <a:latin typeface="宋体" pitchFamily="2" charset="-122"/>
              </a:rPr>
              <a:t>插入无效</a:t>
            </a:r>
            <a:r>
              <a:rPr kumimoji="0" lang="en-US" altLang="zh-CN" sz="1600" b="1" dirty="0">
                <a:latin typeface="宋体" pitchFamily="2" charset="-122"/>
              </a:rPr>
              <a:t>OP]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2562970" y="3284984"/>
            <a:ext cx="6689550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只要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段、使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>
                <a:latin typeface="宋体" pitchFamily="2" charset="-122"/>
              </a:rPr>
              <a:t>气泡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dirty="0">
                <a:latin typeface="宋体" pitchFamily="2" charset="-122"/>
              </a:rPr>
              <a:t>    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不写</a:t>
            </a:r>
            <a:r>
              <a:rPr kumimoji="0" lang="en-US" altLang="zh-CN" sz="1800" b="1" dirty="0">
                <a:latin typeface="宋体" pitchFamily="2" charset="-122"/>
              </a:rPr>
              <a:t>PC</a:t>
            </a:r>
            <a:r>
              <a:rPr kumimoji="0" lang="zh-CN" altLang="en-US" sz="1800" b="1" dirty="0">
                <a:latin typeface="宋体" pitchFamily="2" charset="-122"/>
              </a:rPr>
              <a:t>及</a:t>
            </a:r>
            <a:r>
              <a:rPr kumimoji="0" lang="en-US" altLang="zh-CN" sz="1800" b="1" dirty="0">
                <a:latin typeface="宋体" pitchFamily="2" charset="-122"/>
              </a:rPr>
              <a:t>IF/ID</a:t>
            </a:r>
            <a:r>
              <a:rPr kumimoji="0" lang="zh-CN" altLang="en-US" sz="1800" b="1" dirty="0">
                <a:latin typeface="宋体" pitchFamily="2" charset="-122"/>
              </a:rPr>
              <a:t>寄存器←</a:t>
            </a:r>
            <a:r>
              <a:rPr kumimoji="0" lang="zh-CN" altLang="en-US" sz="1800" dirty="0">
                <a:latin typeface="宋体" pitchFamily="2" charset="-122"/>
              </a:rPr>
              <a:t>┘  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kumimoji="0" lang="en-US" altLang="zh-CN" sz="1800" b="1" dirty="0">
                <a:latin typeface="宋体" pitchFamily="2" charset="-122"/>
              </a:rPr>
              <a:t>ID/EX</a:t>
            </a:r>
            <a:r>
              <a:rPr kumimoji="0" lang="zh-CN" altLang="en-US" sz="1800" b="1" dirty="0">
                <a:latin typeface="宋体" pitchFamily="2" charset="-122"/>
              </a:rPr>
              <a:t>寄存器←</a:t>
            </a:r>
            <a:r>
              <a:rPr kumimoji="0" lang="zh-CN" altLang="en-US" sz="1800" dirty="0">
                <a:latin typeface="宋体" pitchFamily="2" charset="-122"/>
              </a:rPr>
              <a:t>┘</a:t>
            </a:r>
            <a:endParaRPr kumimoji="0" lang="en-US" altLang="zh-CN" sz="1800" dirty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2555776" y="5949280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数据欲读</a:t>
            </a:r>
            <a:r>
              <a:rPr kumimoji="0" lang="en-US" altLang="zh-CN" b="1" dirty="0">
                <a:latin typeface="宋体" pitchFamily="2" charset="-122"/>
              </a:rPr>
              <a:t>-</a:t>
            </a:r>
            <a:r>
              <a:rPr kumimoji="0" lang="zh-CN" altLang="en-US" b="1" dirty="0">
                <a:latin typeface="宋体" pitchFamily="2" charset="-122"/>
              </a:rPr>
              <a:t>可读的</a:t>
            </a:r>
            <a:r>
              <a:rPr kumimoji="0" lang="zh-CN" altLang="en-US" b="1" u="sng" dirty="0">
                <a:latin typeface="宋体" pitchFamily="2" charset="-122"/>
              </a:rPr>
              <a:t>间隔</a:t>
            </a:r>
            <a:r>
              <a:rPr kumimoji="0" lang="zh-CN" altLang="en-US" b="1" dirty="0">
                <a:latin typeface="宋体" pitchFamily="2" charset="-122"/>
              </a:rPr>
              <a:t>拍数    </a:t>
            </a:r>
            <a:r>
              <a:rPr kumimoji="0"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隔条冲突的结果？</a:t>
            </a:r>
            <a:r>
              <a:rPr kumimoji="0"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kumimoji="0"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559942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268760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641809"/>
            <a:ext cx="246918" cy="1011262"/>
            <a:chOff x="4211960" y="1700808"/>
            <a:chExt cx="246918" cy="1011262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39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2943433" y="1844824"/>
            <a:ext cx="2272445" cy="867246"/>
            <a:chOff x="2943433" y="1903823"/>
            <a:chExt cx="2272445" cy="867246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211226" y="2492896"/>
            <a:ext cx="1889164" cy="853336"/>
            <a:chOff x="6176534" y="2716330"/>
            <a:chExt cx="1887230" cy="935370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6804913" y="2716330"/>
              <a:ext cx="1258851" cy="9353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6176534" y="3009702"/>
              <a:ext cx="646744" cy="6419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4216776" y="2780928"/>
            <a:ext cx="3091528" cy="648072"/>
            <a:chOff x="4216776" y="2780928"/>
            <a:chExt cx="3091528" cy="648072"/>
          </a:xfrm>
        </p:grpSpPr>
        <p:cxnSp>
          <p:nvCxnSpPr>
            <p:cNvPr id="122" name="直接箭头连接符 121"/>
            <p:cNvCxnSpPr/>
            <p:nvPr/>
          </p:nvCxnSpPr>
          <p:spPr bwMode="auto">
            <a:xfrm flipV="1">
              <a:off x="4216776" y="2793937"/>
              <a:ext cx="2407452" cy="6350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5652120" y="2793938"/>
              <a:ext cx="1296144" cy="2750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V="1">
              <a:off x="5652120" y="2780928"/>
              <a:ext cx="1656184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2" name="Text Box 88"/>
          <p:cNvSpPr txBox="1">
            <a:spLocks noChangeArrowheads="1"/>
          </p:cNvSpPr>
          <p:nvPr/>
        </p:nvSpPr>
        <p:spPr bwMode="auto">
          <a:xfrm>
            <a:off x="179388" y="764704"/>
            <a:ext cx="2547781" cy="58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2000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>
              <a:latin typeface="宋体" pitchFamily="2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2103719" y="4149080"/>
            <a:ext cx="6212697" cy="1036563"/>
            <a:chOff x="1331640" y="2276872"/>
            <a:chExt cx="6212697" cy="1036563"/>
          </a:xfrm>
        </p:grpSpPr>
        <p:cxnSp>
          <p:nvCxnSpPr>
            <p:cNvPr id="263" name="直接连接符 262"/>
            <p:cNvCxnSpPr/>
            <p:nvPr/>
          </p:nvCxnSpPr>
          <p:spPr bwMode="auto">
            <a:xfrm>
              <a:off x="2123728" y="3212976"/>
              <a:ext cx="511440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 Box 61"/>
            <p:cNvSpPr txBox="1">
              <a:spLocks noChangeArrowheads="1"/>
            </p:cNvSpPr>
            <p:nvPr/>
          </p:nvSpPr>
          <p:spPr bwMode="auto">
            <a:xfrm>
              <a:off x="2259360" y="2276872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65" name="Text Box 164"/>
            <p:cNvSpPr txBox="1">
              <a:spLocks noChangeArrowheads="1"/>
            </p:cNvSpPr>
            <p:nvPr/>
          </p:nvSpPr>
          <p:spPr bwMode="auto">
            <a:xfrm>
              <a:off x="2751791" y="2278756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66" name="直接箭头连接符 265"/>
            <p:cNvCxnSpPr>
              <a:stCxn id="264" idx="3"/>
              <a:endCxn id="267" idx="1"/>
            </p:cNvCxnSpPr>
            <p:nvPr/>
          </p:nvCxnSpPr>
          <p:spPr bwMode="auto">
            <a:xfrm>
              <a:off x="2843808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7" name="Text Box 61"/>
            <p:cNvSpPr txBox="1">
              <a:spLocks noChangeArrowheads="1"/>
            </p:cNvSpPr>
            <p:nvPr/>
          </p:nvSpPr>
          <p:spPr bwMode="auto">
            <a:xfrm>
              <a:off x="3203848" y="2276872"/>
              <a:ext cx="1440160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68" name="Text Box 164"/>
            <p:cNvSpPr txBox="1">
              <a:spLocks noChangeArrowheads="1"/>
            </p:cNvSpPr>
            <p:nvPr/>
          </p:nvSpPr>
          <p:spPr bwMode="auto">
            <a:xfrm>
              <a:off x="4644008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9" name="Text Box 61"/>
            <p:cNvSpPr txBox="1">
              <a:spLocks noChangeArrowheads="1"/>
            </p:cNvSpPr>
            <p:nvPr/>
          </p:nvSpPr>
          <p:spPr bwMode="auto">
            <a:xfrm>
              <a:off x="5096065" y="2276872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70" name="Text Box 164"/>
            <p:cNvSpPr txBox="1">
              <a:spLocks noChangeArrowheads="1"/>
            </p:cNvSpPr>
            <p:nvPr/>
          </p:nvSpPr>
          <p:spPr bwMode="auto">
            <a:xfrm>
              <a:off x="5580112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>
              <a:stCxn id="268" idx="3"/>
              <a:endCxn id="269" idx="1"/>
            </p:cNvCxnSpPr>
            <p:nvPr/>
          </p:nvCxnSpPr>
          <p:spPr bwMode="auto">
            <a:xfrm>
              <a:off x="4736025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>
              <a:stCxn id="269" idx="3"/>
              <a:endCxn id="273" idx="1"/>
            </p:cNvCxnSpPr>
            <p:nvPr/>
          </p:nvCxnSpPr>
          <p:spPr bwMode="auto">
            <a:xfrm flipV="1">
              <a:off x="5672129" y="2455614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3" name="Text Box 61"/>
            <p:cNvSpPr txBox="1">
              <a:spLocks noChangeArrowheads="1"/>
            </p:cNvSpPr>
            <p:nvPr/>
          </p:nvSpPr>
          <p:spPr bwMode="auto">
            <a:xfrm>
              <a:off x="6032169" y="2276872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74" name="Text Box 164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75" name="直接箭头连接符 274"/>
            <p:cNvCxnSpPr>
              <a:stCxn id="273" idx="3"/>
              <a:endCxn id="276" idx="1"/>
            </p:cNvCxnSpPr>
            <p:nvPr/>
          </p:nvCxnSpPr>
          <p:spPr bwMode="auto">
            <a:xfrm>
              <a:off x="6608233" y="245561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6" name="Text Box 61"/>
            <p:cNvSpPr txBox="1">
              <a:spLocks noChangeArrowheads="1"/>
            </p:cNvSpPr>
            <p:nvPr/>
          </p:nvSpPr>
          <p:spPr bwMode="auto">
            <a:xfrm>
              <a:off x="6968273" y="2276872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cxnSp>
          <p:nvCxnSpPr>
            <p:cNvPr id="277" name="直接箭头连接符 276"/>
            <p:cNvCxnSpPr/>
            <p:nvPr/>
          </p:nvCxnSpPr>
          <p:spPr bwMode="auto">
            <a:xfrm flipV="1">
              <a:off x="2797799" y="2634358"/>
              <a:ext cx="623" cy="578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78" name="直接箭头连接符 229"/>
            <p:cNvCxnSpPr/>
            <p:nvPr/>
          </p:nvCxnSpPr>
          <p:spPr bwMode="auto">
            <a:xfrm rot="10800000">
              <a:off x="2510390" y="2639021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 flipV="1">
              <a:off x="6562224" y="2634358"/>
              <a:ext cx="6066" cy="578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 flipV="1">
              <a:off x="4696082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 flipV="1">
              <a:off x="5632186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 flipV="1">
              <a:off x="7238134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83" name="Text Box 140"/>
            <p:cNvSpPr txBox="1">
              <a:spLocks noChangeArrowheads="1"/>
            </p:cNvSpPr>
            <p:nvPr/>
          </p:nvSpPr>
          <p:spPr bwMode="auto">
            <a:xfrm>
              <a:off x="1331640" y="3068960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47807" y="4511230"/>
            <a:ext cx="2468280" cy="1438050"/>
            <a:chOff x="2947807" y="4511230"/>
            <a:chExt cx="2468280" cy="1438050"/>
          </a:xfrm>
        </p:grpSpPr>
        <p:sp>
          <p:nvSpPr>
            <p:cNvPr id="245" name="Text Box 42"/>
            <p:cNvSpPr txBox="1">
              <a:spLocks noChangeArrowheads="1"/>
            </p:cNvSpPr>
            <p:nvPr/>
          </p:nvSpPr>
          <p:spPr bwMode="auto">
            <a:xfrm>
              <a:off x="2947807" y="5157192"/>
              <a:ext cx="2396272" cy="7920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0" tIns="10800" rIns="0" bIns="10800" anchor="b" anchorCtr="0"/>
            <a:lstStyle/>
            <a:p>
              <a:pPr>
                <a:lnSpc>
                  <a:spcPct val="80000"/>
                </a:lnSpc>
              </a:pP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246" name="Text Box 140"/>
            <p:cNvSpPr txBox="1">
              <a:spLocks noChangeArrowheads="1"/>
            </p:cNvSpPr>
            <p:nvPr/>
          </p:nvSpPr>
          <p:spPr bwMode="auto">
            <a:xfrm>
              <a:off x="4459974" y="5229200"/>
              <a:ext cx="504056" cy="21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指令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3385686" y="4880295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8" name="直接箭头连接符 235"/>
            <p:cNvCxnSpPr/>
            <p:nvPr/>
          </p:nvCxnSpPr>
          <p:spPr bwMode="auto">
            <a:xfrm flipV="1">
              <a:off x="3408768" y="4927539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49" name="Text Box 140"/>
            <p:cNvSpPr txBox="1">
              <a:spLocks noChangeArrowheads="1"/>
            </p:cNvSpPr>
            <p:nvPr/>
          </p:nvSpPr>
          <p:spPr bwMode="auto">
            <a:xfrm>
              <a:off x="2976604" y="5272757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1" name="直接箭头连接符 235"/>
            <p:cNvCxnSpPr/>
            <p:nvPr/>
          </p:nvCxnSpPr>
          <p:spPr bwMode="auto">
            <a:xfrm flipV="1">
              <a:off x="4964030" y="530531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2" name="直接箭头连接符 235"/>
            <p:cNvCxnSpPr/>
            <p:nvPr/>
          </p:nvCxnSpPr>
          <p:spPr bwMode="auto">
            <a:xfrm>
              <a:off x="4119943" y="5305311"/>
              <a:ext cx="347471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3" name="直接箭头连接符 235"/>
            <p:cNvCxnSpPr/>
            <p:nvPr/>
          </p:nvCxnSpPr>
          <p:spPr bwMode="auto">
            <a:xfrm flipV="1">
              <a:off x="5200063" y="57332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4" name="Text Box 140"/>
            <p:cNvSpPr txBox="1">
              <a:spLocks noChangeArrowheads="1"/>
            </p:cNvSpPr>
            <p:nvPr/>
          </p:nvSpPr>
          <p:spPr bwMode="auto">
            <a:xfrm>
              <a:off x="4459974" y="5519284"/>
              <a:ext cx="504056" cy="21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气泡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55" name="直接箭头连接符 235"/>
            <p:cNvCxnSpPr/>
            <p:nvPr/>
          </p:nvCxnSpPr>
          <p:spPr bwMode="auto">
            <a:xfrm flipV="1">
              <a:off x="4964030" y="5593345"/>
              <a:ext cx="14401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56" name="Text Box 42"/>
            <p:cNvSpPr txBox="1">
              <a:spLocks noChangeArrowheads="1"/>
            </p:cNvSpPr>
            <p:nvPr/>
          </p:nvSpPr>
          <p:spPr bwMode="auto">
            <a:xfrm>
              <a:off x="5108046" y="5229200"/>
              <a:ext cx="164025" cy="5081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57" name="直接箭头连接符 235"/>
            <p:cNvCxnSpPr>
              <a:stCxn id="256" idx="3"/>
            </p:cNvCxnSpPr>
            <p:nvPr/>
          </p:nvCxnSpPr>
          <p:spPr bwMode="auto">
            <a:xfrm flipV="1">
              <a:off x="5272071" y="4945272"/>
              <a:ext cx="144016" cy="53800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8" name="直接箭头连接符 235"/>
            <p:cNvCxnSpPr/>
            <p:nvPr/>
          </p:nvCxnSpPr>
          <p:spPr bwMode="auto">
            <a:xfrm>
              <a:off x="3394163" y="5877272"/>
              <a:ext cx="18059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59" name="Text Box 140"/>
            <p:cNvSpPr txBox="1">
              <a:spLocks noChangeArrowheads="1"/>
            </p:cNvSpPr>
            <p:nvPr/>
          </p:nvSpPr>
          <p:spPr bwMode="auto">
            <a:xfrm>
              <a:off x="3984311" y="5445225"/>
              <a:ext cx="351656" cy="1995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CHK</a:t>
              </a:r>
            </a:p>
          </p:txBody>
        </p:sp>
        <p:cxnSp>
          <p:nvCxnSpPr>
            <p:cNvPr id="260" name="直接箭头连接符 235"/>
            <p:cNvCxnSpPr/>
            <p:nvPr/>
          </p:nvCxnSpPr>
          <p:spPr bwMode="auto">
            <a:xfrm>
              <a:off x="4119943" y="5628322"/>
              <a:ext cx="0" cy="2489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61" name="直接箭头连接符 235"/>
            <p:cNvCxnSpPr/>
            <p:nvPr/>
          </p:nvCxnSpPr>
          <p:spPr bwMode="auto">
            <a:xfrm flipH="1" flipV="1">
              <a:off x="3398401" y="5553236"/>
              <a:ext cx="1462" cy="32403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0" name="Text Box 42"/>
            <p:cNvSpPr txBox="1">
              <a:spLocks noChangeArrowheads="1"/>
            </p:cNvSpPr>
            <p:nvPr/>
          </p:nvSpPr>
          <p:spPr bwMode="auto">
            <a:xfrm>
              <a:off x="3355232" y="4736279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285" name="直接箭头连接符 235"/>
            <p:cNvCxnSpPr/>
            <p:nvPr/>
          </p:nvCxnSpPr>
          <p:spPr bwMode="auto">
            <a:xfrm>
              <a:off x="4119943" y="4511230"/>
              <a:ext cx="0" cy="9252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</a:t>
            </a:r>
            <a:r>
              <a:rPr lang="zh-CN" altLang="zh-CN" sz="2200" b="1" dirty="0">
                <a:latin typeface="+mn-ea"/>
                <a:ea typeface="+mn-ea"/>
              </a:rPr>
              <a:t>写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en-US" sz="2200" b="1" dirty="0">
                <a:latin typeface="+mn-ea"/>
                <a:ea typeface="+mn-ea"/>
              </a:rPr>
              <a:t>放</a:t>
            </a:r>
            <a:r>
              <a:rPr lang="zh-CN" altLang="zh-CN" sz="2200" b="1" dirty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段，在下一拍才能够读出</a:t>
            </a:r>
            <a:r>
              <a:rPr lang="zh-CN" altLang="en-US" sz="2200" b="1" dirty="0">
                <a:latin typeface="+mn-ea"/>
                <a:ea typeface="+mn-ea"/>
              </a:rPr>
              <a:t>当前拍</a:t>
            </a:r>
            <a:r>
              <a:rPr lang="zh-CN" altLang="zh-CN" sz="2200" b="1" dirty="0">
                <a:latin typeface="+mn-ea"/>
                <a:ea typeface="+mn-ea"/>
              </a:rPr>
              <a:t>所写的数据。现有如下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I1: add $4, $5, $6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I2: sub $7, $4, $6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I3: or  $8, $4, $6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I4: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 $6, 20($4)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en-US" altLang="zh-CN" sz="2200" b="1" dirty="0">
                <a:latin typeface="+mn-ea"/>
                <a:ea typeface="+mn-ea"/>
              </a:rPr>
              <a:t>M[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I5: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 $9, 20($8)     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en-US" sz="2200" b="1" dirty="0">
                <a:latin typeface="+mn-ea"/>
                <a:ea typeface="+mn-ea"/>
              </a:rPr>
              <a:t>时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执行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en-US" sz="2200" b="1" dirty="0">
                <a:latin typeface="+mn-ea"/>
                <a:ea typeface="+mn-ea"/>
              </a:rPr>
              <a:t>需</a:t>
            </a:r>
            <a:r>
              <a:rPr lang="zh-CN" altLang="zh-CN" sz="2200" b="1" dirty="0">
                <a:latin typeface="+mn-ea"/>
                <a:ea typeface="+mn-ea"/>
              </a:rPr>
              <a:t>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720080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                 </a:t>
            </a:r>
            <a:r>
              <a:rPr kumimoji="0" lang="zh-CN" altLang="en-US" sz="1800" dirty="0">
                <a:latin typeface="宋体" pitchFamily="2" charset="-122"/>
              </a:rPr>
              <a:t>└</a:t>
            </a:r>
            <a:r>
              <a:rPr kumimoji="0" lang="zh-CN" altLang="en-US" sz="1800" b="1" dirty="0">
                <a:latin typeface="宋体" pitchFamily="2" charset="-122"/>
              </a:rPr>
              <a:t>←若冲突指令≤</a:t>
            </a:r>
            <a:r>
              <a:rPr kumimoji="0" lang="en-US" altLang="zh-CN" sz="1800" b="1" i="1" dirty="0">
                <a:latin typeface="+mn-lt"/>
              </a:rPr>
              <a:t>x</a:t>
            </a:r>
            <a:r>
              <a:rPr kumimoji="0" lang="zh-CN" altLang="en-US" sz="1800" b="1" dirty="0">
                <a:latin typeface="宋体" pitchFamily="2" charset="-122"/>
              </a:rPr>
              <a:t>条，则</a:t>
            </a:r>
            <a:r>
              <a:rPr kumimoji="0" lang="en-US" altLang="zh-CN" sz="1800" b="1" i="1" dirty="0">
                <a:latin typeface="+mn-lt"/>
              </a:rPr>
              <a:t>x</a:t>
            </a:r>
            <a:r>
              <a:rPr kumimoji="0" lang="zh-CN" altLang="en-US" sz="1800" b="1" dirty="0">
                <a:latin typeface="宋体" pitchFamily="2" charset="-122"/>
              </a:rPr>
              <a:t>＝？     </a:t>
            </a:r>
            <a:r>
              <a:rPr kumimoji="0"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3(t2-t5)</a:t>
            </a:r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3347864" y="3645024"/>
            <a:ext cx="56166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79512" y="4399944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②</a:t>
            </a:r>
            <a:r>
              <a:rPr kumimoji="0" lang="en-US" altLang="zh-CN" b="1" dirty="0">
                <a:latin typeface="宋体" pitchFamily="2" charset="-122"/>
              </a:rPr>
              <a:t>I2</a:t>
            </a:r>
            <a:r>
              <a:rPr kumimoji="0" lang="zh-CN" altLang="en-US" b="1" dirty="0">
                <a:latin typeface="宋体" pitchFamily="2" charset="-122"/>
              </a:rPr>
              <a:t>因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冒险需停</a:t>
            </a:r>
            <a:r>
              <a:rPr kumimoji="0" lang="en-US" altLang="zh-CN" sz="1800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拍，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冒险需停</a:t>
            </a:r>
            <a:r>
              <a:rPr kumimoji="0" lang="en-US" altLang="zh-CN" sz="1800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I5</a:t>
            </a:r>
            <a:r>
              <a:rPr kumimoji="0" lang="zh-CN" altLang="en-US" b="1" dirty="0">
                <a:latin typeface="宋体" pitchFamily="2" charset="-122"/>
              </a:rPr>
              <a:t>因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冒险需停</a:t>
            </a:r>
            <a:r>
              <a:rPr kumimoji="0" lang="en-US" altLang="zh-CN" sz="1800" b="1" dirty="0">
                <a:latin typeface="宋体" pitchFamily="2" charset="-122"/>
              </a:rPr>
              <a:t>  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</a:t>
            </a:r>
            <a:r>
              <a:rPr kumimoji="0" lang="zh-CN" altLang="en-US" b="1" dirty="0">
                <a:latin typeface="宋体" pitchFamily="2" charset="-122"/>
              </a:rPr>
              <a:t>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699792" y="4399944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3 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2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(3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2)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14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en-US" altLang="zh-CN" b="1" dirty="0">
                <a:latin typeface="宋体" pitchFamily="2" charset="-122"/>
              </a:rPr>
              <a:t>   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7668344" y="4378641"/>
            <a:ext cx="36004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5724128" y="4941168"/>
            <a:ext cx="1872208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-40091"/>
              <a:gd name="adj6" fmla="val -400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kumimoji="0" lang="zh-CN" altLang="en-US" sz="1800" b="1" dirty="0">
                <a:latin typeface="宋体" pitchFamily="2" charset="-122"/>
              </a:rPr>
              <a:t>随</a:t>
            </a:r>
            <a:r>
              <a:rPr kumimoji="0" lang="en-US" altLang="zh-CN" sz="1800" b="1" dirty="0">
                <a:latin typeface="宋体" pitchFamily="2" charset="-122"/>
              </a:rPr>
              <a:t>I1-I2</a:t>
            </a:r>
            <a:r>
              <a:rPr kumimoji="0" lang="zh-CN" altLang="en-US" sz="1800" b="1" dirty="0">
                <a:latin typeface="宋体" pitchFamily="2" charset="-122"/>
              </a:rPr>
              <a:t>自动消除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7264525" y="836712"/>
            <a:ext cx="792088" cy="306000"/>
          </a:xfrm>
          <a:prstGeom prst="borderCallout2">
            <a:avLst>
              <a:gd name="adj1" fmla="val 49933"/>
              <a:gd name="adj2" fmla="val -854"/>
              <a:gd name="adj3" fmla="val 46544"/>
              <a:gd name="adj4" fmla="val -35104"/>
              <a:gd name="adj5" fmla="val -47206"/>
              <a:gd name="adj6" fmla="val -8310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P</a:t>
            </a:r>
            <a:r>
              <a:rPr lang="en-US" altLang="zh-CN" sz="1800" b="1" spc="-100" baseline="-18000" dirty="0">
                <a:latin typeface="宋体" pitchFamily="2" charset="-122"/>
              </a:rPr>
              <a:t>0</a:t>
            </a:r>
            <a:r>
              <a:rPr lang="zh-CN" altLang="en-US" sz="1800" b="1" spc="-100" dirty="0">
                <a:latin typeface="宋体" pitchFamily="2" charset="-122"/>
              </a:rPr>
              <a:t>时写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5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7624" y="1612370"/>
            <a:ext cx="7632848" cy="1960646"/>
            <a:chOff x="1187624" y="1612370"/>
            <a:chExt cx="7632848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6316097" y="299695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6084168" y="299695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6086935" y="191727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3203848" y="184482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923928" y="191683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4644009" y="191683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5364088" y="191683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084168" y="191683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3635896" y="161237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1331640" y="182839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361588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433596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505604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77612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707904" y="202484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4426149" y="202484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5148065" y="202484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868144" y="202484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644008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5364089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6084168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804248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433596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505604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77612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649620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4427984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5146229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868145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6588224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4644008" y="263691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5364088" y="263691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6084169" y="263691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804248" y="263691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7524328" y="263691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505604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77612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649620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721628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5148064" y="274492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866309" y="274492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6588225" y="274492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7308304" y="274492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5364088" y="29969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6084168" y="299695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804249" y="29969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7524328" y="29969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8244408" y="29969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77612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649620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721628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93636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868144" y="31049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6586389" y="31049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7308305" y="31049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8028384" y="31049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6084168" y="335699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804248" y="335699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7524329" y="335699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8244408" y="335699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649620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721628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93636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65644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6588224" y="346500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7306469" y="346500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8028385" y="346500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左大括号 161"/>
            <p:cNvSpPr/>
            <p:nvPr/>
          </p:nvSpPr>
          <p:spPr bwMode="auto">
            <a:xfrm>
              <a:off x="1187624" y="2348880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4" name="Text Box 88"/>
          <p:cNvSpPr txBox="1">
            <a:spLocks noChangeArrowheads="1"/>
          </p:cNvSpPr>
          <p:nvPr/>
        </p:nvSpPr>
        <p:spPr bwMode="auto">
          <a:xfrm>
            <a:off x="179388" y="1094046"/>
            <a:ext cx="2592412" cy="540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获取方法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50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    </a:t>
            </a:r>
            <a:r>
              <a:rPr kumimoji="0" lang="zh-CN" altLang="en-US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停顿拍数</a:t>
            </a:r>
            <a:r>
              <a:rPr kumimoji="0" lang="en-US" altLang="zh-CN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—</a:t>
            </a:r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>
                <a:latin typeface="+mn-ea"/>
                <a:ea typeface="+mn-ea"/>
              </a:rPr>
              <a:t>使</a:t>
            </a:r>
            <a:r>
              <a:rPr lang="zh-CN" altLang="zh-CN" b="1" spc="-200" dirty="0">
                <a:latin typeface="+mn-ea"/>
                <a:ea typeface="+mn-ea"/>
              </a:rPr>
              <a:t>冲突指令可从</a:t>
            </a:r>
            <a:r>
              <a:rPr lang="zh-CN" altLang="zh-CN" b="1" spc="-200" dirty="0">
                <a:solidFill>
                  <a:srgbClr val="990099"/>
                </a:solidFill>
                <a:latin typeface="+mn-ea"/>
                <a:ea typeface="+mn-ea"/>
              </a:rPr>
              <a:t>数据产生段</a:t>
            </a:r>
            <a:r>
              <a:rPr lang="zh-CN" altLang="zh-CN" b="1" u="sng" spc="-200" dirty="0">
                <a:latin typeface="+mn-ea"/>
                <a:ea typeface="+mn-ea"/>
              </a:rPr>
              <a:t>获取</a:t>
            </a:r>
            <a:r>
              <a:rPr lang="zh-CN" altLang="zh-CN" b="1" spc="-200" dirty="0">
                <a:latin typeface="+mn-ea"/>
                <a:ea typeface="+mn-ea"/>
              </a:rPr>
              <a:t>数据</a:t>
            </a:r>
            <a:r>
              <a:rPr lang="zh-CN" altLang="en-US" b="1" spc="-200" dirty="0">
                <a:latin typeface="+mn-ea"/>
                <a:ea typeface="+mn-ea"/>
              </a:rPr>
              <a:t>，来消除冒险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555776" y="3595082"/>
            <a:ext cx="5013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>
                <a:latin typeface="宋体" pitchFamily="2" charset="-122"/>
              </a:rPr>
              <a:t>转发线路、同一拍中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grpSp>
        <p:nvGrpSpPr>
          <p:cNvPr id="309" name="组合 308"/>
          <p:cNvGrpSpPr/>
          <p:nvPr/>
        </p:nvGrpSpPr>
        <p:grpSpPr>
          <a:xfrm>
            <a:off x="5962063" y="4264645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5" y="4552987"/>
              <a:ext cx="86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(WB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(ID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649094" y="3976613"/>
              <a:ext cx="76964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2317841" y="5827330"/>
            <a:ext cx="5710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能转发时为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342110" y="4149080"/>
            <a:ext cx="5526034" cy="1698197"/>
            <a:chOff x="126086" y="3803929"/>
            <a:chExt cx="5526034" cy="1698197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185643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26461" y="4665470"/>
              <a:ext cx="3809" cy="5201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2"/>
              <a:ext cx="0" cy="5201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65751" y="4670135"/>
              <a:ext cx="6066" cy="51550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3903" y="4670134"/>
              <a:ext cx="6066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5013176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V="1">
              <a:off x="2902715" y="4452001"/>
              <a:ext cx="0" cy="8056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257651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5220072" y="202484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499992" y="1988840"/>
            <a:ext cx="1835287" cy="1080121"/>
            <a:chOff x="4283968" y="1628800"/>
            <a:chExt cx="1835287" cy="1080121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385825" cy="6480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080449" cy="101865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85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6" name="线形标注 2 155"/>
          <p:cNvSpPr/>
          <p:nvPr/>
        </p:nvSpPr>
        <p:spPr bwMode="auto">
          <a:xfrm>
            <a:off x="5292080" y="836712"/>
            <a:ext cx="3204356" cy="288000"/>
          </a:xfrm>
          <a:prstGeom prst="borderCallout2">
            <a:avLst>
              <a:gd name="adj1" fmla="val 49933"/>
              <a:gd name="adj2" fmla="val -61"/>
              <a:gd name="adj3" fmla="val 50102"/>
              <a:gd name="adj4" fmla="val -5498"/>
              <a:gd name="adj5" fmla="val -15482"/>
              <a:gd name="adj6" fmla="val -1597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无冲突时写入数据源于此段</a:t>
            </a:r>
            <a:r>
              <a:rPr lang="en-US" altLang="zh-CN" sz="1800" b="1" spc="-100" dirty="0">
                <a:latin typeface="宋体" pitchFamily="2" charset="-122"/>
              </a:rPr>
              <a:t>(EX)</a:t>
            </a: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2555776" y="1074802"/>
            <a:ext cx="6397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u="sng" dirty="0">
                <a:latin typeface="宋体" pitchFamily="2" charset="-122"/>
              </a:rPr>
              <a:t>在使用时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如</a:t>
            </a:r>
            <a:r>
              <a:rPr kumimoji="0" lang="en-US" altLang="zh-CN" sz="1800" b="1" dirty="0">
                <a:latin typeface="宋体" pitchFamily="2" charset="-122"/>
              </a:rPr>
              <a:t>EX)</a:t>
            </a:r>
            <a:r>
              <a:rPr kumimoji="0" lang="zh-CN" altLang="en-US" b="1" dirty="0">
                <a:latin typeface="宋体" pitchFamily="2" charset="-122"/>
              </a:rPr>
              <a:t>获取，以简化实现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等价于</a:t>
            </a:r>
            <a:r>
              <a:rPr kumimoji="0" lang="zh-CN" altLang="en-US" sz="1800" b="1" dirty="0">
                <a:latin typeface="宋体" pitchFamily="2" charset="-122"/>
              </a:rPr>
              <a:t>取自</a:t>
            </a:r>
            <a:r>
              <a:rPr kumimoji="0" lang="en-US" altLang="zh-CN" sz="1800" b="1" dirty="0">
                <a:latin typeface="宋体" pitchFamily="2" charset="-122"/>
              </a:rPr>
              <a:t>WB)</a:t>
            </a:r>
            <a:endParaRPr lang="en-US" altLang="zh-CN" sz="1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932040" y="1985695"/>
            <a:ext cx="1701487" cy="1011257"/>
            <a:chOff x="4932040" y="1625655"/>
            <a:chExt cx="1701487" cy="1011257"/>
          </a:xfrm>
        </p:grpSpPr>
        <p:sp>
          <p:nvSpPr>
            <p:cNvPr id="170" name="椭圆 169"/>
            <p:cNvSpPr/>
            <p:nvPr/>
          </p:nvSpPr>
          <p:spPr bwMode="auto">
            <a:xfrm>
              <a:off x="6561527" y="1625655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flipH="1">
              <a:off x="4932040" y="1661659"/>
              <a:ext cx="1621098" cy="2520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2" name="直接连接符 171"/>
            <p:cNvCxnSpPr>
              <a:stCxn id="170" idx="3"/>
            </p:cNvCxnSpPr>
            <p:nvPr/>
          </p:nvCxnSpPr>
          <p:spPr bwMode="auto">
            <a:xfrm flipH="1">
              <a:off x="5615199" y="1687118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3" name="直接连接符 172"/>
            <p:cNvCxnSpPr>
              <a:stCxn id="170" idx="4"/>
            </p:cNvCxnSpPr>
            <p:nvPr/>
          </p:nvCxnSpPr>
          <p:spPr bwMode="auto">
            <a:xfrm flipH="1">
              <a:off x="6300192" y="1697663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4499992" y="1988840"/>
            <a:ext cx="1907295" cy="1008113"/>
            <a:chOff x="4283968" y="1628800"/>
            <a:chExt cx="1907295" cy="1008113"/>
          </a:xfrm>
        </p:grpSpPr>
        <p:sp>
          <p:nvSpPr>
            <p:cNvPr id="165" name="椭圆 164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6" name="直接连接符 165"/>
            <p:cNvCxnSpPr>
              <a:stCxn id="165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69" name="直接连接符 168"/>
            <p:cNvCxnSpPr>
              <a:stCxn id="165" idx="4"/>
            </p:cNvCxnSpPr>
            <p:nvPr/>
          </p:nvCxnSpPr>
          <p:spPr bwMode="auto">
            <a:xfrm>
              <a:off x="5013350" y="1700808"/>
              <a:ext cx="457833" cy="576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4" name="直接连接符 173"/>
            <p:cNvCxnSpPr>
              <a:stCxn id="165" idx="5"/>
            </p:cNvCxnSpPr>
            <p:nvPr/>
          </p:nvCxnSpPr>
          <p:spPr bwMode="auto">
            <a:xfrm>
              <a:off x="5038806" y="1690263"/>
              <a:ext cx="1152457" cy="946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1124405" y="5242762"/>
            <a:ext cx="1397916" cy="604515"/>
            <a:chOff x="1124405" y="5242762"/>
            <a:chExt cx="1397916" cy="604515"/>
          </a:xfrm>
        </p:grpSpPr>
        <p:sp>
          <p:nvSpPr>
            <p:cNvPr id="154" name="椭圆 153"/>
            <p:cNvSpPr/>
            <p:nvPr/>
          </p:nvSpPr>
          <p:spPr bwMode="auto">
            <a:xfrm>
              <a:off x="1442891" y="538677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5" name="直接箭头连接符 235"/>
            <p:cNvCxnSpPr/>
            <p:nvPr/>
          </p:nvCxnSpPr>
          <p:spPr bwMode="auto">
            <a:xfrm flipH="1" flipV="1">
              <a:off x="1465973" y="5434022"/>
              <a:ext cx="3918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61" name="Text Box 42"/>
            <p:cNvSpPr txBox="1">
              <a:spLocks noChangeArrowheads="1"/>
            </p:cNvSpPr>
            <p:nvPr/>
          </p:nvSpPr>
          <p:spPr bwMode="auto">
            <a:xfrm>
              <a:off x="1412437" y="5242762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8" name="Text Box 140"/>
            <p:cNvSpPr txBox="1">
              <a:spLocks noChangeArrowheads="1"/>
            </p:cNvSpPr>
            <p:nvPr/>
          </p:nvSpPr>
          <p:spPr bwMode="auto">
            <a:xfrm>
              <a:off x="1124405" y="5602802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35"/>
            <p:cNvCxnSpPr/>
            <p:nvPr/>
          </p:nvCxnSpPr>
          <p:spPr bwMode="auto">
            <a:xfrm flipV="1">
              <a:off x="2522321" y="5314770"/>
              <a:ext cx="0" cy="3104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38" grpId="0"/>
      <p:bldP spid="12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>
                <a:latin typeface="+mn-ea"/>
                <a:ea typeface="+mn-ea"/>
              </a:rPr>
              <a:t>续例</a:t>
            </a:r>
            <a:r>
              <a:rPr kumimoji="0" lang="en-US" altLang="zh-CN" b="1" dirty="0"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，</a:t>
            </a:r>
            <a:r>
              <a:rPr lang="zh-CN" altLang="zh-CN" sz="2200" b="1" dirty="0">
                <a:latin typeface="+mn-ea"/>
              </a:rPr>
              <a:t>采用</a:t>
            </a:r>
            <a:r>
              <a:rPr lang="zh-CN" altLang="en-US" sz="2200" b="1" dirty="0">
                <a:latin typeface="+mn-ea"/>
              </a:rPr>
              <a:t>转发</a:t>
            </a:r>
            <a:r>
              <a:rPr lang="zh-CN" altLang="zh-CN" sz="2200" b="1" dirty="0">
                <a:latin typeface="+mn-ea"/>
              </a:rPr>
              <a:t>法处理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冒险，写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前半拍，①设置有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的转发线路，②仅设置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的转发线路，执行</a:t>
            </a:r>
            <a:r>
              <a:rPr lang="zh-CN" altLang="zh-CN" sz="2200" b="1" dirty="0">
                <a:latin typeface="+mn-ea"/>
              </a:rPr>
              <a:t>指令序列</a:t>
            </a:r>
            <a:r>
              <a:rPr lang="zh-CN" altLang="en-US" sz="2200" b="1" dirty="0">
                <a:latin typeface="+mn-ea"/>
              </a:rPr>
              <a:t>分别需</a:t>
            </a:r>
            <a:r>
              <a:rPr lang="zh-CN" altLang="zh-CN" sz="2200" b="1" dirty="0">
                <a:latin typeface="+mn-ea"/>
              </a:rPr>
              <a:t>多少拍？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179512" y="5373216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     思考</a:t>
            </a: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放</a:t>
            </a:r>
            <a:r>
              <a:rPr lang="zh-CN" altLang="zh-CN" b="1" dirty="0">
                <a:latin typeface="+mn-ea"/>
              </a:rPr>
              <a:t>在</a:t>
            </a:r>
            <a:r>
              <a:rPr lang="zh-CN" altLang="en-US" b="1" dirty="0">
                <a:latin typeface="+mn-ea"/>
              </a:rPr>
              <a:t>后半拍时，小题</a:t>
            </a:r>
            <a:r>
              <a:rPr kumimoji="0" lang="zh-CN" altLang="en-US" b="1" dirty="0">
                <a:latin typeface="宋体" pitchFamily="2" charset="-122"/>
              </a:rPr>
              <a:t>②结果如何？   </a:t>
            </a:r>
            <a:r>
              <a:rPr kumimoji="0"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13t</a:t>
            </a:r>
            <a:endParaRPr kumimoji="0"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79512" y="2023680"/>
            <a:ext cx="8964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①</a:t>
            </a:r>
            <a:r>
              <a:rPr kumimoji="0" lang="en-US" altLang="zh-CN" b="1" dirty="0">
                <a:latin typeface="宋体" pitchFamily="2" charset="-122"/>
              </a:rPr>
              <a:t>I2</a:t>
            </a:r>
            <a:r>
              <a:rPr kumimoji="0" lang="zh-CN" altLang="en-US" b="1" dirty="0">
                <a:latin typeface="宋体" pitchFamily="2" charset="-122"/>
              </a:rPr>
              <a:t>因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冒险停顿  拍；</a:t>
            </a:r>
            <a:r>
              <a:rPr lang="en-US" altLang="zh-CN" b="1" dirty="0">
                <a:latin typeface="+mn-ea"/>
              </a:rPr>
              <a:t>I3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I1-I3</a:t>
            </a:r>
            <a:r>
              <a:rPr lang="zh-CN" altLang="en-US" b="1" dirty="0">
                <a:latin typeface="+mn-ea"/>
              </a:rPr>
              <a:t>冒险停顿  拍；</a:t>
            </a:r>
            <a:endParaRPr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I4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I1-I4</a:t>
            </a:r>
            <a:r>
              <a:rPr lang="zh-CN" altLang="en-US" b="1" dirty="0">
                <a:latin typeface="+mn-ea"/>
              </a:rPr>
              <a:t>冒险停顿  拍；</a:t>
            </a:r>
            <a:r>
              <a:rPr lang="en-US" altLang="zh-CN" b="1" dirty="0">
                <a:latin typeface="+mn-ea"/>
              </a:rPr>
              <a:t>I5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I3-I5</a:t>
            </a:r>
            <a:r>
              <a:rPr lang="zh-CN" altLang="en-US" b="1" dirty="0">
                <a:latin typeface="+mn-ea"/>
              </a:rPr>
              <a:t>冒险停顿  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771800" y="202368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</a:t>
            </a:r>
            <a:r>
              <a:rPr kumimoji="0" lang="en-US" altLang="zh-CN" sz="2000" b="1" dirty="0">
                <a:latin typeface="宋体" pitchFamily="2" charset="-122"/>
              </a:rPr>
              <a:t>   </a:t>
            </a:r>
            <a:r>
              <a:rPr kumimoji="0" lang="en-US" altLang="zh-CN" b="1" dirty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</a:t>
            </a:r>
            <a:r>
              <a:rPr kumimoji="0" lang="en-US" altLang="zh-CN" sz="2000" b="1" dirty="0">
                <a:latin typeface="宋体" pitchFamily="2" charset="-122"/>
              </a:rPr>
              <a:t>   </a:t>
            </a:r>
            <a:r>
              <a:rPr kumimoji="0" lang="en-US" altLang="zh-CN" b="1" dirty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9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6876256" y="1250504"/>
            <a:ext cx="792088" cy="306000"/>
          </a:xfrm>
          <a:prstGeom prst="borderCallout2">
            <a:avLst>
              <a:gd name="adj1" fmla="val 48543"/>
              <a:gd name="adj2" fmla="val 98480"/>
              <a:gd name="adj3" fmla="val 47934"/>
              <a:gd name="adj4" fmla="val 112017"/>
              <a:gd name="adj5" fmla="val -185168"/>
              <a:gd name="adj6" fmla="val 13457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P</a:t>
            </a:r>
            <a:r>
              <a:rPr lang="en-US" altLang="zh-CN" sz="1800" b="1" spc="-100" baseline="-18000" dirty="0">
                <a:latin typeface="宋体" pitchFamily="2" charset="-122"/>
              </a:rPr>
              <a:t>1</a:t>
            </a:r>
            <a:r>
              <a:rPr lang="zh-CN" altLang="en-US" sz="1800" b="1" spc="-100" dirty="0">
                <a:latin typeface="宋体" pitchFamily="2" charset="-122"/>
              </a:rPr>
              <a:t>时写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44016" y="3429000"/>
            <a:ext cx="8532440" cy="199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I2</a:t>
            </a:r>
            <a:r>
              <a:rPr kumimoji="0" lang="zh-CN" altLang="en-US" b="1" dirty="0">
                <a:latin typeface="宋体" pitchFamily="2" charset="-122"/>
              </a:rPr>
              <a:t>因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冒险停顿  拍；</a:t>
            </a:r>
            <a:r>
              <a:rPr lang="en-US" altLang="zh-CN" b="1" dirty="0">
                <a:latin typeface="+mn-ea"/>
              </a:rPr>
              <a:t>I3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I1-I3</a:t>
            </a:r>
            <a:r>
              <a:rPr lang="zh-CN" altLang="en-US" b="1" dirty="0">
                <a:latin typeface="+mn-ea"/>
              </a:rPr>
              <a:t>冒险停顿  拍；</a:t>
            </a:r>
            <a:endParaRPr lang="en-US" altLang="zh-CN" b="1" dirty="0">
              <a:latin typeface="+mn-ea"/>
            </a:endParaRPr>
          </a:p>
          <a:p>
            <a:pPr algn="l" eaLnBrk="0" hangingPunct="0">
              <a:lnSpc>
                <a:spcPct val="105000"/>
              </a:lnSpc>
            </a:pPr>
            <a:endParaRPr lang="en-US" altLang="zh-CN" sz="1800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I4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I1-I4</a:t>
            </a:r>
            <a:r>
              <a:rPr lang="zh-CN" altLang="en-US" b="1" dirty="0">
                <a:latin typeface="+mn-ea"/>
              </a:rPr>
              <a:t>冒险停顿  拍；</a:t>
            </a:r>
            <a:r>
              <a:rPr lang="en-US" altLang="zh-CN" b="1" dirty="0">
                <a:latin typeface="+mn-ea"/>
              </a:rPr>
              <a:t>I5</a:t>
            </a:r>
            <a:r>
              <a:rPr lang="zh-CN" altLang="en-US" b="1" dirty="0">
                <a:latin typeface="+mn-ea"/>
              </a:rPr>
              <a:t>因</a:t>
            </a:r>
            <a:r>
              <a:rPr lang="en-US" altLang="zh-CN" b="1" dirty="0">
                <a:latin typeface="+mn-ea"/>
              </a:rPr>
              <a:t>I3-I5</a:t>
            </a:r>
            <a:r>
              <a:rPr lang="zh-CN" altLang="en-US" b="1" dirty="0">
                <a:latin typeface="+mn-ea"/>
              </a:rPr>
              <a:t>冒险停顿  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2736304" y="3425890"/>
            <a:ext cx="4716016" cy="247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</a:t>
            </a:r>
            <a:r>
              <a:rPr kumimoji="0" lang="en-US" altLang="zh-CN" sz="2000" b="1" dirty="0">
                <a:latin typeface="宋体" pitchFamily="2" charset="-122"/>
              </a:rPr>
              <a:t>   </a:t>
            </a:r>
            <a:r>
              <a:rPr kumimoji="0" lang="en-US" altLang="zh-CN" b="1" dirty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   (EX</a:t>
            </a:r>
            <a:r>
              <a:rPr kumimoji="0" lang="zh-CN" altLang="en-US" sz="1800" b="1" dirty="0">
                <a:latin typeface="宋体" pitchFamily="2" charset="-122"/>
              </a:rPr>
              <a:t>→</a:t>
            </a:r>
            <a:r>
              <a:rPr kumimoji="0" lang="en-US" altLang="zh-CN" sz="1800" b="1" dirty="0">
                <a:latin typeface="宋体" pitchFamily="2" charset="-122"/>
              </a:rPr>
              <a:t>EX</a:t>
            </a:r>
            <a:r>
              <a:rPr kumimoji="0" lang="zh-CN" altLang="en-US" sz="1800" b="1" dirty="0">
                <a:latin typeface="宋体" pitchFamily="2" charset="-122"/>
              </a:rPr>
              <a:t>线路</a:t>
            </a:r>
            <a:r>
              <a:rPr kumimoji="0" lang="en-US" altLang="zh-CN" sz="1800" b="1" dirty="0">
                <a:latin typeface="宋体" pitchFamily="2" charset="-122"/>
              </a:rPr>
              <a:t>)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</a:t>
            </a:r>
            <a:r>
              <a:rPr kumimoji="0" lang="en-US" altLang="zh-CN" sz="2000" b="1" dirty="0">
                <a:latin typeface="宋体" pitchFamily="2" charset="-122"/>
              </a:rPr>
              <a:t>   </a:t>
            </a:r>
            <a:r>
              <a:rPr kumimoji="0" lang="en-US" altLang="zh-CN" b="1" dirty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   (</a:t>
            </a:r>
            <a:r>
              <a:rPr kumimoji="0" lang="zh-CN" altLang="en-US" sz="1800" b="1" dirty="0">
                <a:latin typeface="宋体" pitchFamily="2" charset="-122"/>
              </a:rPr>
              <a:t>随</a:t>
            </a:r>
            <a:r>
              <a:rPr kumimoji="0" lang="en-US" altLang="zh-CN" sz="1800" b="1" dirty="0">
                <a:latin typeface="宋体" pitchFamily="2" charset="-122"/>
              </a:rPr>
              <a:t>I1-I3</a:t>
            </a:r>
            <a:r>
              <a:rPr kumimoji="0" lang="zh-CN" altLang="en-US" sz="1800" b="1" dirty="0">
                <a:latin typeface="宋体" pitchFamily="2" charset="-122"/>
              </a:rPr>
              <a:t>消除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(1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11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179512" y="5827330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     思考</a:t>
            </a: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+mn-ea"/>
              </a:rPr>
              <a:t>I3</a:t>
            </a:r>
            <a:r>
              <a:rPr lang="zh-CN" altLang="en-US" b="1" dirty="0">
                <a:latin typeface="+mn-ea"/>
              </a:rPr>
              <a:t>为</a:t>
            </a:r>
            <a:r>
              <a:rPr lang="pt-BR" altLang="zh-CN" b="1" dirty="0">
                <a:latin typeface="+mn-ea"/>
              </a:rPr>
              <a:t>$8</a:t>
            </a:r>
            <a:r>
              <a:rPr lang="en-US" altLang="zh-CN" b="1" dirty="0">
                <a:latin typeface="+mn-ea"/>
              </a:rPr>
              <a:t>←</a:t>
            </a:r>
            <a:r>
              <a:rPr lang="pt-BR" altLang="zh-CN" b="1" dirty="0">
                <a:latin typeface="+mn-ea"/>
              </a:rPr>
              <a:t>$4</a:t>
            </a:r>
            <a:r>
              <a:rPr lang="pt-BR" altLang="zh-CN" b="1" baseline="-25000" dirty="0">
                <a:latin typeface="+mn-ea"/>
              </a:rPr>
              <a:t> </a:t>
            </a:r>
            <a:r>
              <a:rPr lang="pt-BR" altLang="zh-CN" b="1" dirty="0">
                <a:latin typeface="+mn-ea"/>
              </a:rPr>
              <a:t>|</a:t>
            </a:r>
            <a:r>
              <a:rPr lang="pt-BR" altLang="zh-CN" b="1" baseline="-25000" dirty="0">
                <a:latin typeface="+mn-ea"/>
              </a:rPr>
              <a:t> </a:t>
            </a:r>
            <a:r>
              <a:rPr lang="pt-BR" altLang="zh-CN" b="1" dirty="0">
                <a:latin typeface="+mn-ea"/>
              </a:rPr>
              <a:t>$7</a:t>
            </a:r>
            <a:r>
              <a:rPr lang="zh-CN" altLang="en-US" b="1" dirty="0">
                <a:latin typeface="+mn-ea"/>
              </a:rPr>
              <a:t>时，小题</a:t>
            </a:r>
            <a:r>
              <a:rPr kumimoji="0" lang="zh-CN" altLang="en-US" b="1" dirty="0">
                <a:latin typeface="宋体" pitchFamily="2" charset="-122"/>
              </a:rPr>
              <a:t>②结果如何？    </a:t>
            </a:r>
            <a:r>
              <a:rPr kumimoji="0"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12t</a:t>
            </a:r>
            <a:endParaRPr kumimoji="0"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9" name="Text Box 88"/>
          <p:cNvSpPr txBox="1">
            <a:spLocks noChangeArrowheads="1"/>
          </p:cNvSpPr>
          <p:nvPr/>
        </p:nvSpPr>
        <p:spPr bwMode="auto">
          <a:xfrm>
            <a:off x="7452320" y="2023680"/>
            <a:ext cx="45823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0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6228184" y="3432424"/>
            <a:ext cx="2339752" cy="156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1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(ID</a:t>
            </a:r>
            <a:r>
              <a:rPr kumimoji="0" lang="zh-CN" altLang="en-US" sz="1800" b="1" dirty="0">
                <a:latin typeface="宋体" pitchFamily="2" charset="-122"/>
              </a:rPr>
              <a:t>段可读</a:t>
            </a:r>
            <a:r>
              <a:rPr kumimoji="0" lang="en-US" altLang="zh-CN" sz="1800" b="1" dirty="0">
                <a:latin typeface="宋体" pitchFamily="2" charset="-122"/>
              </a:rPr>
              <a:t>I1</a:t>
            </a:r>
            <a:r>
              <a:rPr kumimoji="0" lang="zh-CN" altLang="en-US" sz="1800" b="1" dirty="0">
                <a:latin typeface="宋体" pitchFamily="2" charset="-122"/>
              </a:rPr>
              <a:t>的</a:t>
            </a:r>
            <a:r>
              <a:rPr kumimoji="0" lang="en-US" altLang="zh-CN" sz="1800" b="1" dirty="0">
                <a:latin typeface="宋体" pitchFamily="2" charset="-122"/>
              </a:rPr>
              <a:t>WB</a:t>
            </a:r>
            <a:r>
              <a:rPr kumimoji="0" lang="zh-CN" altLang="en-US" sz="1800" b="1" dirty="0">
                <a:latin typeface="宋体" pitchFamily="2" charset="-122"/>
              </a:rPr>
              <a:t>段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1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(ID</a:t>
            </a:r>
            <a:r>
              <a:rPr kumimoji="0" lang="zh-CN" altLang="en-US" sz="1800" b="1" dirty="0">
                <a:latin typeface="宋体" pitchFamily="2" charset="-122"/>
              </a:rPr>
              <a:t>段可读</a:t>
            </a:r>
            <a:r>
              <a:rPr kumimoji="0" lang="en-US" altLang="zh-CN" sz="1800" b="1" dirty="0">
                <a:latin typeface="宋体" pitchFamily="2" charset="-122"/>
              </a:rPr>
              <a:t>I3</a:t>
            </a:r>
            <a:r>
              <a:rPr kumimoji="0" lang="zh-CN" altLang="en-US" sz="1800" b="1" dirty="0">
                <a:latin typeface="宋体" pitchFamily="2" charset="-122"/>
              </a:rPr>
              <a:t>的</a:t>
            </a:r>
            <a:r>
              <a:rPr kumimoji="0" lang="en-US" altLang="zh-CN" sz="1800" b="1" dirty="0">
                <a:latin typeface="宋体" pitchFamily="2" charset="-122"/>
              </a:rPr>
              <a:t>WB</a:t>
            </a:r>
            <a:r>
              <a:rPr kumimoji="0" lang="zh-CN" altLang="en-US" sz="1800" b="1" dirty="0">
                <a:latin typeface="宋体" pitchFamily="2" charset="-122"/>
              </a:rPr>
              <a:t>段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  <a:endParaRPr kumimoji="0"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 w="12700">
          <a:solidFill>
            <a:schemeClr val="tx1"/>
          </a:solidFill>
          <a:prstDash val="sysDash"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l">
          <a:lnSpc>
            <a:spcPct val="125000"/>
          </a:lnSpc>
          <a:defRPr b="1" dirty="0" smtClean="0">
            <a:solidFill>
              <a:srgbClr val="FF3399"/>
            </a:solidFill>
            <a:latin typeface="宋体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101062</TotalTime>
  <Words>21845</Words>
  <Application>Microsoft Macintosh PowerPoint</Application>
  <PresentationFormat>全屏显示(4:3)</PresentationFormat>
  <Paragraphs>4370</Paragraphs>
  <Slides>108</Slides>
  <Notes>94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18" baseType="lpstr">
      <vt:lpstr>黑体</vt:lpstr>
      <vt:lpstr>宋体</vt:lpstr>
      <vt:lpstr>Arial Unicode MS</vt:lpstr>
      <vt:lpstr>MS Gothic</vt:lpstr>
      <vt:lpstr>Cambria Math</vt:lpstr>
      <vt:lpstr>Symbol</vt:lpstr>
      <vt:lpstr>Times New Roman</vt:lpstr>
      <vt:lpstr>默认设计模板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文韬 陆</cp:lastModifiedBy>
  <cp:revision>2198</cp:revision>
  <dcterms:created xsi:type="dcterms:W3CDTF">2002-02-16T03:40:16Z</dcterms:created>
  <dcterms:modified xsi:type="dcterms:W3CDTF">2023-12-31T06:01:25Z</dcterms:modified>
</cp:coreProperties>
</file>