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508" r:id="rId3"/>
    <p:sldId id="509" r:id="rId4"/>
    <p:sldId id="510" r:id="rId5"/>
    <p:sldId id="511" r:id="rId6"/>
    <p:sldId id="384" r:id="rId7"/>
    <p:sldId id="512" r:id="rId8"/>
    <p:sldId id="514" r:id="rId9"/>
    <p:sldId id="515" r:id="rId10"/>
    <p:sldId id="545" r:id="rId11"/>
    <p:sldId id="517" r:id="rId12"/>
    <p:sldId id="518" r:id="rId13"/>
    <p:sldId id="519" r:id="rId14"/>
    <p:sldId id="520" r:id="rId15"/>
    <p:sldId id="521" r:id="rId16"/>
    <p:sldId id="548" r:id="rId17"/>
    <p:sldId id="397" r:id="rId18"/>
    <p:sldId id="410" r:id="rId19"/>
    <p:sldId id="398" r:id="rId20"/>
    <p:sldId id="404" r:id="rId21"/>
    <p:sldId id="522" r:id="rId22"/>
    <p:sldId id="523" r:id="rId23"/>
    <p:sldId id="411" r:id="rId24"/>
    <p:sldId id="467" r:id="rId25"/>
    <p:sldId id="526" r:id="rId26"/>
    <p:sldId id="399" r:id="rId27"/>
    <p:sldId id="401" r:id="rId28"/>
    <p:sldId id="413" r:id="rId29"/>
    <p:sldId id="469" r:id="rId30"/>
    <p:sldId id="418" r:id="rId31"/>
    <p:sldId id="312" r:id="rId32"/>
    <p:sldId id="473" r:id="rId33"/>
    <p:sldId id="258" r:id="rId34"/>
    <p:sldId id="527" r:id="rId35"/>
    <p:sldId id="474" r:id="rId36"/>
    <p:sldId id="529" r:id="rId37"/>
    <p:sldId id="476" r:id="rId38"/>
    <p:sldId id="477" r:id="rId39"/>
    <p:sldId id="259" r:id="rId40"/>
    <p:sldId id="478" r:id="rId41"/>
    <p:sldId id="530" r:id="rId42"/>
    <p:sldId id="531" r:id="rId43"/>
    <p:sldId id="507" r:id="rId44"/>
    <p:sldId id="532" r:id="rId45"/>
    <p:sldId id="533" r:id="rId46"/>
    <p:sldId id="534" r:id="rId47"/>
    <p:sldId id="443" r:id="rId48"/>
    <p:sldId id="536" r:id="rId49"/>
    <p:sldId id="537" r:id="rId50"/>
    <p:sldId id="539" r:id="rId51"/>
    <p:sldId id="542" r:id="rId52"/>
    <p:sldId id="373" r:id="rId53"/>
    <p:sldId id="492" r:id="rId54"/>
    <p:sldId id="493" r:id="rId55"/>
    <p:sldId id="263" r:id="rId56"/>
    <p:sldId id="494" r:id="rId57"/>
    <p:sldId id="496" r:id="rId58"/>
    <p:sldId id="495" r:id="rId59"/>
    <p:sldId id="500" r:id="rId6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99"/>
    <a:srgbClr val="990099"/>
    <a:srgbClr val="FF3399"/>
    <a:srgbClr val="99CCFF"/>
    <a:srgbClr val="CCFFFF"/>
    <a:srgbClr val="CC3300"/>
    <a:srgbClr val="FFCCFF"/>
    <a:srgbClr val="CC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 autoAdjust="0"/>
    <p:restoredTop sz="91907" autoAdjust="0"/>
  </p:normalViewPr>
  <p:slideViewPr>
    <p:cSldViewPr>
      <p:cViewPr varScale="1">
        <p:scale>
          <a:sx n="116" d="100"/>
          <a:sy n="116" d="100"/>
        </p:scale>
        <p:origin x="1992" y="192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76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看鼠标接口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1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配向膜</a:t>
            </a:r>
            <a:r>
              <a:rPr lang="en-US" altLang="zh-CN" dirty="0"/>
              <a:t>—</a:t>
            </a:r>
            <a:r>
              <a:rPr lang="zh-CN" altLang="en-US" dirty="0"/>
              <a:t>刻在电极上面的凹槽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8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看工作过程（寻道</a:t>
            </a:r>
            <a:r>
              <a:rPr lang="en-US" altLang="zh-CN" dirty="0"/>
              <a:t>-</a:t>
            </a:r>
            <a:r>
              <a:rPr lang="zh-CN" altLang="en-US" dirty="0"/>
              <a:t>等待）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3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看记录密度</a:t>
            </a:r>
            <a:r>
              <a:rPr lang="en-US" altLang="zh-CN" dirty="0"/>
              <a:t>-</a:t>
            </a:r>
            <a:r>
              <a:rPr lang="zh-CN" altLang="en-US" dirty="0"/>
              <a:t>位密度的差别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P25-</a:t>
            </a:r>
            <a:r>
              <a:rPr lang="zh-CN" altLang="en-US" dirty="0"/>
              <a:t>看性能计算公式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89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P26-</a:t>
            </a:r>
            <a:r>
              <a:rPr lang="zh-CN" altLang="en-US" dirty="0"/>
              <a:t>看扇区扇角固定，</a:t>
            </a:r>
            <a:r>
              <a:rPr lang="en-US" altLang="zh-CN" dirty="0"/>
              <a:t>P27-</a:t>
            </a:r>
            <a:r>
              <a:rPr lang="zh-CN" altLang="en-US" dirty="0"/>
              <a:t>看转动方式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872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软件的任务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25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看功能需求，</a:t>
            </a:r>
            <a:r>
              <a:rPr lang="en-US" altLang="zh-CN" dirty="0"/>
              <a:t>P8-</a:t>
            </a:r>
            <a:r>
              <a:rPr lang="zh-CN" altLang="en-US" dirty="0"/>
              <a:t>看设置设备选择电路的原因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6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否，无条件传送设备传送</a:t>
            </a:r>
            <a:r>
              <a:rPr lang="en-US" altLang="zh-CN" dirty="0"/>
              <a:t>1</a:t>
            </a:r>
            <a:r>
              <a:rPr lang="zh-CN" altLang="en-US" dirty="0"/>
              <a:t>个数据</a:t>
            </a:r>
            <a:r>
              <a:rPr lang="en-US" altLang="zh-CN" dirty="0"/>
              <a:t>/</a:t>
            </a:r>
            <a:r>
              <a:rPr lang="zh-CN" altLang="en-US" dirty="0"/>
              <a:t>次、无联络信号线，串行传输时不同位间须进行定时，有联络信号，无法连接；</a:t>
            </a:r>
            <a:endParaRPr lang="en-US" altLang="zh-CN" dirty="0"/>
          </a:p>
          <a:p>
            <a:r>
              <a:rPr lang="zh-CN" altLang="en-US" dirty="0"/>
              <a:t>      是，所连设备为条件传送设备，而启动设备的命令需暂存在控制口中；</a:t>
            </a:r>
            <a:endParaRPr lang="en-US" altLang="zh-CN" dirty="0"/>
          </a:p>
          <a:p>
            <a:r>
              <a:rPr lang="zh-CN" altLang="en-US" dirty="0"/>
              <a:t>      是，中断请求在设备就绪时产生，而状态记录、设备控制都是查询接口的基本功能。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06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指令格式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34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P12-</a:t>
            </a:r>
            <a:r>
              <a:rPr lang="zh-CN" altLang="en-US" dirty="0"/>
              <a:t>看程序查询方式基本思想，</a:t>
            </a:r>
            <a:r>
              <a:rPr lang="en-US" altLang="zh-CN" dirty="0"/>
              <a:t>P31-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接口的端口类型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193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P32-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接口的基本组成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P12-</a:t>
            </a:r>
            <a:r>
              <a:rPr lang="zh-CN" altLang="en-US" dirty="0"/>
              <a:t>看直接传送方式基本思想，上页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接口组成，</a:t>
            </a:r>
            <a:r>
              <a:rPr lang="en-US" altLang="zh-CN" dirty="0"/>
              <a:t>P34-</a:t>
            </a:r>
            <a:r>
              <a:rPr lang="zh-CN" altLang="en-US" dirty="0"/>
              <a:t>看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I/O</a:t>
            </a:r>
            <a:r>
              <a:rPr lang="zh-CN" altLang="en-US" dirty="0"/>
              <a:t>函数格式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55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INTR—</a:t>
            </a:r>
            <a:r>
              <a:rPr lang="zh-CN" altLang="en-US" dirty="0"/>
              <a:t>大多是</a:t>
            </a:r>
            <a:r>
              <a:rPr lang="en-US" altLang="zh-CN" dirty="0"/>
              <a:t>I/O</a:t>
            </a:r>
            <a:r>
              <a:rPr lang="zh-CN" altLang="en-US" dirty="0"/>
              <a:t>中断，时钟中断是非</a:t>
            </a:r>
            <a:r>
              <a:rPr lang="en-US" altLang="zh-CN" dirty="0"/>
              <a:t>I/O</a:t>
            </a:r>
            <a:r>
              <a:rPr lang="zh-CN" altLang="en-US" dirty="0"/>
              <a:t>中断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多重中断只在向量中断时才发生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上页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看向量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非向量方式的事件类型识别方法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场景：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在看书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某段差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字看完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，听到有人喊：</a:t>
            </a:r>
            <a:r>
              <a:rPr lang="en-US" altLang="zh-CN" sz="1200" b="0" dirty="0"/>
              <a:t>“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A,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帮个忙</a:t>
            </a:r>
            <a:r>
              <a:rPr lang="en-US" altLang="zh-CN" sz="1200" b="0" dirty="0"/>
              <a:t>”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dirty="0"/>
              <a:t>“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A,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老师找</a:t>
            </a:r>
            <a:r>
              <a:rPr lang="en-US" altLang="zh-CN" sz="1200" b="0" dirty="0"/>
              <a:t>”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会怎么做？若同时要打喷嚏，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会怎么做？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指令初步格式。多种操作码方案</a:t>
            </a:r>
            <a:r>
              <a:rPr lang="zh-CN" altLang="en-US" u="sng" dirty="0"/>
              <a:t>可扩展性</a:t>
            </a:r>
            <a:r>
              <a:rPr lang="zh-CN" altLang="en-US" dirty="0"/>
              <a:t>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84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49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P41-</a:t>
            </a:r>
            <a:r>
              <a:rPr lang="zh-CN" altLang="en-US" dirty="0"/>
              <a:t>看提供中断类型号的需求（向量中断时需要），</a:t>
            </a:r>
            <a:r>
              <a:rPr lang="en-US" altLang="zh-CN" dirty="0"/>
              <a:t>P37-</a:t>
            </a:r>
            <a:r>
              <a:rPr lang="zh-CN" altLang="en-US" dirty="0"/>
              <a:t>看查询接口结构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CPU-</a:t>
            </a:r>
            <a:r>
              <a:rPr lang="zh-CN" altLang="en-US" dirty="0"/>
              <a:t>看非向量中断识别事件类型的方法、撤销请求时机，上页</a:t>
            </a:r>
            <a:r>
              <a:rPr lang="en-US" altLang="zh-CN" dirty="0"/>
              <a:t>-</a:t>
            </a:r>
            <a:r>
              <a:rPr lang="zh-CN" altLang="en-US" dirty="0"/>
              <a:t>看读状态口时撤销请求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38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P45-</a:t>
            </a:r>
            <a:r>
              <a:rPr lang="zh-CN" altLang="en-US" dirty="0"/>
              <a:t>看中断响应操作撤销请求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8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正在服务请求号寄存器的内容＝最高优先级请求号时，阻塞所有请求（与单个中断源效果相同）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07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P47-</a:t>
            </a:r>
            <a:r>
              <a:rPr lang="zh-CN" altLang="en-US" dirty="0"/>
              <a:t>看中断控制器的设置原因，看串行判优需设置</a:t>
            </a:r>
            <a:r>
              <a:rPr lang="en-US" altLang="zh-CN" dirty="0"/>
              <a:t>INTA#</a:t>
            </a:r>
            <a:r>
              <a:rPr lang="zh-CN" altLang="en-US" dirty="0"/>
              <a:t>，</a:t>
            </a:r>
            <a:r>
              <a:rPr lang="en-US" altLang="zh-CN" dirty="0"/>
              <a:t>P46-</a:t>
            </a:r>
            <a:r>
              <a:rPr lang="zh-CN" altLang="en-US" dirty="0"/>
              <a:t>看软件判优无需响应线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End=1</a:t>
            </a:r>
            <a:r>
              <a:rPr lang="zh-CN" altLang="en-US" dirty="0"/>
              <a:t>、</a:t>
            </a:r>
            <a:r>
              <a:rPr lang="en-US" altLang="zh-CN" dirty="0"/>
              <a:t>IF=1</a:t>
            </a:r>
            <a:r>
              <a:rPr lang="zh-CN" altLang="en-US" dirty="0"/>
              <a:t>，无更高优先级中断请求</a:t>
            </a:r>
            <a:endParaRPr lang="en-US" altLang="zh-CN" dirty="0"/>
          </a:p>
          <a:p>
            <a:r>
              <a:rPr lang="en-US" altLang="zh-CN" dirty="0"/>
              <a:t>P40-</a:t>
            </a:r>
            <a:r>
              <a:rPr lang="zh-CN" altLang="en-US" dirty="0"/>
              <a:t>看</a:t>
            </a:r>
            <a:r>
              <a:rPr lang="en-US" altLang="zh-CN" dirty="0"/>
              <a:t>INTR</a:t>
            </a:r>
            <a:r>
              <a:rPr lang="zh-CN" altLang="en-US" dirty="0"/>
              <a:t>、</a:t>
            </a:r>
            <a:r>
              <a:rPr lang="en-US" altLang="zh-CN" dirty="0"/>
              <a:t>NMI</a:t>
            </a:r>
            <a:r>
              <a:rPr lang="zh-CN" altLang="en-US" dirty="0"/>
              <a:t>的监测时机</a:t>
            </a:r>
            <a:r>
              <a:rPr lang="en-US" altLang="zh-CN" dirty="0"/>
              <a:t>(</a:t>
            </a:r>
            <a:r>
              <a:rPr lang="zh-CN" altLang="en-US" dirty="0"/>
              <a:t>处理时机</a:t>
            </a:r>
            <a:r>
              <a:rPr lang="en-US" altLang="zh-CN" dirty="0"/>
              <a:t>)</a:t>
            </a:r>
            <a:r>
              <a:rPr lang="zh-CN" altLang="en-US" dirty="0"/>
              <a:t>，上页</a:t>
            </a:r>
            <a:r>
              <a:rPr lang="en-US" altLang="zh-CN" dirty="0"/>
              <a:t>-</a:t>
            </a:r>
            <a:r>
              <a:rPr lang="zh-CN" altLang="en-US" dirty="0"/>
              <a:t>看思考题的实现，</a:t>
            </a:r>
            <a:r>
              <a:rPr lang="en-US" altLang="zh-CN" dirty="0"/>
              <a:t>P41-</a:t>
            </a:r>
            <a:r>
              <a:rPr lang="zh-CN" altLang="en-US" dirty="0"/>
              <a:t>看中断响应过程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</a:t>
            </a:r>
            <a:r>
              <a:rPr lang="en-US" altLang="zh-CN" dirty="0"/>
              <a:t>DMA</a:t>
            </a:r>
            <a:r>
              <a:rPr lang="zh-CN" altLang="en-US" dirty="0"/>
              <a:t>方式基本思想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36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思考：传送准备时通知</a:t>
            </a:r>
            <a:r>
              <a:rPr lang="en-US" altLang="zh-CN" dirty="0"/>
              <a:t>DMA</a:t>
            </a:r>
            <a:r>
              <a:rPr lang="zh-CN" altLang="en-US" dirty="0"/>
              <a:t>接口，</a:t>
            </a:r>
            <a:r>
              <a:rPr lang="en-US" altLang="zh-CN" dirty="0"/>
              <a:t>P53-</a:t>
            </a:r>
            <a:r>
              <a:rPr lang="zh-CN" altLang="en-US" dirty="0"/>
              <a:t>看思考的结果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检查：</a:t>
            </a:r>
            <a:r>
              <a:rPr lang="en-US" altLang="zh-CN" dirty="0"/>
              <a:t>#</a:t>
            </a:r>
            <a:r>
              <a:rPr lang="zh-CN" altLang="en-US" dirty="0"/>
              <a:t>表示低电平有效（</a:t>
            </a:r>
            <a:r>
              <a:rPr lang="en-US" altLang="zh-CN" dirty="0"/>
              <a:t>P253</a:t>
            </a:r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行）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585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36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WC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896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P58-</a:t>
            </a:r>
            <a:r>
              <a:rPr lang="zh-CN" altLang="en-US" dirty="0"/>
              <a:t>看周期挪用方式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1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9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P5-</a:t>
            </a:r>
            <a:r>
              <a:rPr lang="zh-CN" altLang="en-US" dirty="0"/>
              <a:t>看联络与</a:t>
            </a:r>
            <a:r>
              <a:rPr lang="en-US" altLang="zh-CN" dirty="0"/>
              <a:t>I/O</a:t>
            </a:r>
            <a:r>
              <a:rPr lang="zh-CN" altLang="en-US" dirty="0"/>
              <a:t>过程的关系</a:t>
            </a:r>
            <a:endParaRPr lang="en-US" altLang="zh-CN" dirty="0"/>
          </a:p>
          <a:p>
            <a:r>
              <a:rPr lang="zh-CN" altLang="en-US" dirty="0"/>
              <a:t>异步串行省略方法：采用不互锁应答方式省略应答线，采用帧头、帧尾信息不同省略请求线；</a:t>
            </a:r>
            <a:endParaRPr lang="en-US" altLang="zh-CN" dirty="0"/>
          </a:p>
          <a:p>
            <a:r>
              <a:rPr lang="zh-CN" altLang="en-US" dirty="0"/>
              <a:t>同步串行省略方法：通过帧头中同步信息产生连续跳变信号，代替</a:t>
            </a:r>
            <a:r>
              <a:rPr lang="en-US" altLang="zh-CN" dirty="0"/>
              <a:t>CLK</a:t>
            </a:r>
            <a:r>
              <a:rPr lang="zh-CN" altLang="en-US" dirty="0"/>
              <a:t>产生的同步时钟信号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P8-</a:t>
            </a:r>
            <a:r>
              <a:rPr lang="zh-CN" altLang="en-US" dirty="0"/>
              <a:t>看目标从设备识别方法，上页</a:t>
            </a:r>
            <a:r>
              <a:rPr lang="en-US" altLang="zh-CN" dirty="0"/>
              <a:t>-</a:t>
            </a:r>
            <a:r>
              <a:rPr lang="zh-CN" altLang="en-US" dirty="0"/>
              <a:t>看传送方式、联络方法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55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P9-</a:t>
            </a:r>
            <a:r>
              <a:rPr lang="zh-CN" altLang="en-US" dirty="0"/>
              <a:t>看查询</a:t>
            </a:r>
            <a:r>
              <a:rPr lang="en-US" altLang="zh-CN" dirty="0"/>
              <a:t>/</a:t>
            </a:r>
            <a:r>
              <a:rPr lang="zh-CN" altLang="en-US" dirty="0"/>
              <a:t>直接与传送方式的关系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42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放在</a:t>
            </a:r>
            <a:r>
              <a:rPr lang="en-US" altLang="zh-CN" dirty="0"/>
              <a:t>I/O</a:t>
            </a:r>
            <a:r>
              <a:rPr lang="zh-CN" altLang="en-US" dirty="0"/>
              <a:t>接口的数据端口中，总线操作只能访问到</a:t>
            </a:r>
            <a:r>
              <a:rPr lang="en-US" altLang="zh-CN" dirty="0"/>
              <a:t>I/O</a:t>
            </a:r>
            <a:r>
              <a:rPr lang="zh-CN" altLang="en-US" dirty="0"/>
              <a:t>端口。</a:t>
            </a:r>
            <a:r>
              <a:rPr lang="en-US" altLang="zh-CN" dirty="0"/>
              <a:t>P5</a:t>
            </a:r>
            <a:r>
              <a:rPr lang="zh-CN" altLang="en-US" dirty="0"/>
              <a:t>看外设</a:t>
            </a:r>
            <a:r>
              <a:rPr lang="en-US" altLang="zh-CN" dirty="0"/>
              <a:t>-</a:t>
            </a:r>
            <a:r>
              <a:rPr lang="zh-CN" altLang="en-US" dirty="0"/>
              <a:t>端口的关系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1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5" Type="http://schemas.openxmlformats.org/officeDocument/2006/relationships/slide" Target="slide35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1&#31456;.pptx#-1,33,PowerPoint &#28436;&#31034;&#25991;&#31295;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hyperlink" Target="&#35745;&#31639;&#26426;&#32452;&#25104;&#21407;&#29702;&#31532;5&#31456;.pptx#-1,81,PowerPoint &#28436;&#31034;&#25991;&#31295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5&#31456;.pptx#-1,83,PowerPoint &#28436;&#31034;&#25991;&#31295;" TargetMode="External"/><Relationship Id="rId5" Type="http://schemas.openxmlformats.org/officeDocument/2006/relationships/hyperlink" Target="&#35745;&#31639;&#26426;&#32452;&#25104;&#21407;&#29702;&#31532;5&#31456;.pptx#-1,79,PowerPoint &#28436;&#31034;&#25991;&#31295;" TargetMode="External"/><Relationship Id="rId4" Type="http://schemas.openxmlformats.org/officeDocument/2006/relationships/slide" Target="slide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&#35745;&#31639;&#26426;&#32452;&#25104;&#21407;&#29702;&#31532;5&#31456;.pptx#-1,84,PowerPoint &#28436;&#31034;&#25991;&#31295;" TargetMode="External"/><Relationship Id="rId4" Type="http://schemas.openxmlformats.org/officeDocument/2006/relationships/slide" Target="slide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 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4896668" cy="5438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※I/O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系统的硬件组织小结：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*外设的连接：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指令格式：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*对外设编址：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1800" b="1" dirty="0">
                <a:latin typeface="宋体" panose="02010600030101010101" pitchFamily="2" charset="-122"/>
              </a:rPr>
              <a:t>(I/O</a:t>
            </a:r>
            <a:r>
              <a:rPr lang="zh-CN" altLang="en-US" sz="1800" b="1" dirty="0">
                <a:latin typeface="宋体" panose="02010600030101010101" pitchFamily="2" charset="-122"/>
              </a:rPr>
              <a:t>端口编址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*外设的识别：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外设标识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总线操作的目标从设备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目标识别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*与外设联络：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555776" y="889178"/>
            <a:ext cx="4680272" cy="936104"/>
            <a:chOff x="755824" y="2420888"/>
            <a:chExt cx="4680272" cy="936104"/>
          </a:xfrm>
        </p:grpSpPr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2411760" y="2420888"/>
              <a:ext cx="3024336" cy="573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755824" y="2420888"/>
              <a:ext cx="1511919" cy="793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827832" y="263601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547912" y="2636019"/>
              <a:ext cx="647576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3563888" y="2492896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8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3" name="直接连接符 82"/>
            <p:cNvCxnSpPr>
              <a:stCxn id="75" idx="0"/>
            </p:cNvCxnSpPr>
            <p:nvPr/>
          </p:nvCxnSpPr>
          <p:spPr bwMode="auto">
            <a:xfrm flipV="1">
              <a:off x="1115864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直接连接符 83"/>
            <p:cNvCxnSpPr>
              <a:stCxn id="76" idx="0"/>
            </p:cNvCxnSpPr>
            <p:nvPr/>
          </p:nvCxnSpPr>
          <p:spPr bwMode="auto">
            <a:xfrm flipV="1">
              <a:off x="1871700" y="2492897"/>
              <a:ext cx="0" cy="1431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27770" y="2492896"/>
              <a:ext cx="4536144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直接连接符 85"/>
            <p:cNvCxnSpPr>
              <a:endCxn id="77" idx="0"/>
            </p:cNvCxnSpPr>
            <p:nvPr/>
          </p:nvCxnSpPr>
          <p:spPr bwMode="auto">
            <a:xfrm>
              <a:off x="3023121" y="2492896"/>
              <a:ext cx="707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/>
            <p:cNvCxnSpPr>
              <a:endCxn id="81" idx="0"/>
            </p:cNvCxnSpPr>
            <p:nvPr/>
          </p:nvCxnSpPr>
          <p:spPr bwMode="auto">
            <a:xfrm>
              <a:off x="4787937" y="2492896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直接连接符 87"/>
            <p:cNvCxnSpPr>
              <a:stCxn id="77" idx="2"/>
              <a:endCxn id="8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>
              <a:stCxn id="81" idx="2"/>
              <a:endCxn id="8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主机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16164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3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88"/>
          <p:cNvSpPr txBox="1">
            <a:spLocks noChangeArrowheads="1"/>
          </p:cNvSpPr>
          <p:nvPr/>
        </p:nvSpPr>
        <p:spPr bwMode="auto">
          <a:xfrm>
            <a:off x="2304258" y="1914217"/>
            <a:ext cx="680424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spc="-50" dirty="0">
                <a:latin typeface="宋体" panose="02010600030101010101" pitchFamily="2" charset="-122"/>
              </a:rPr>
              <a:t>总线操作</a:t>
            </a:r>
            <a:r>
              <a:rPr lang="en-US" altLang="zh-CN" sz="1600" b="1" spc="-50" dirty="0">
                <a:latin typeface="宋体" panose="02010600030101010101" pitchFamily="2" charset="-122"/>
              </a:rPr>
              <a:t>(</a:t>
            </a:r>
            <a:r>
              <a:rPr lang="zh-CN" altLang="en-US" sz="1600" b="1" spc="-50" dirty="0">
                <a:latin typeface="宋体" panose="02010600030101010101" pitchFamily="2" charset="-122"/>
              </a:rPr>
              <a:t>主机</a:t>
            </a:r>
            <a:r>
              <a:rPr lang="en-US" altLang="zh-CN" sz="1600" b="1" spc="-50" dirty="0">
                <a:latin typeface="宋体" panose="02010600030101010101" pitchFamily="2" charset="-122"/>
              </a:rPr>
              <a:t>-</a:t>
            </a:r>
            <a:r>
              <a:rPr lang="zh-CN" altLang="en-US" sz="1600" b="1" spc="-50" dirty="0">
                <a:latin typeface="宋体" panose="02010600030101010101" pitchFamily="2" charset="-122"/>
              </a:rPr>
              <a:t>接口</a:t>
            </a:r>
            <a:r>
              <a:rPr lang="en-US" altLang="zh-CN" sz="1600" b="1" spc="-50" dirty="0">
                <a:latin typeface="宋体" panose="02010600030101010101" pitchFamily="2" charset="-122"/>
              </a:rPr>
              <a:t>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＋通信操作</a:t>
            </a:r>
            <a:r>
              <a:rPr lang="en-US" altLang="zh-CN" sz="1600" b="1" spc="-50" dirty="0">
                <a:latin typeface="宋体" panose="02010600030101010101" pitchFamily="2" charset="-122"/>
              </a:rPr>
              <a:t>(</a:t>
            </a:r>
            <a:r>
              <a:rPr lang="zh-CN" altLang="en-US" sz="1600" b="1" spc="-50" dirty="0">
                <a:latin typeface="宋体" panose="02010600030101010101" pitchFamily="2" charset="-122"/>
              </a:rPr>
              <a:t>接口</a:t>
            </a:r>
            <a:r>
              <a:rPr lang="en-US" altLang="zh-CN" sz="1600" b="1" spc="-50" dirty="0">
                <a:latin typeface="宋体" panose="02010600030101010101" pitchFamily="2" charset="-122"/>
              </a:rPr>
              <a:t>-</a:t>
            </a:r>
            <a:r>
              <a:rPr lang="zh-CN" altLang="en-US" sz="1600" b="1" spc="-50" dirty="0">
                <a:latin typeface="宋体" panose="02010600030101010101" pitchFamily="2" charset="-122"/>
              </a:rPr>
              <a:t>设备</a:t>
            </a:r>
            <a:r>
              <a:rPr lang="en-US" altLang="zh-CN" sz="1600" b="1" spc="-50" dirty="0">
                <a:latin typeface="宋体" panose="02010600030101010101" pitchFamily="2" charset="-122"/>
              </a:rPr>
              <a:t>)</a:t>
            </a:r>
            <a:r>
              <a:rPr lang="en-US" altLang="zh-CN" sz="1800" b="1" spc="-50" dirty="0">
                <a:latin typeface="宋体" panose="02010600030101010101" pitchFamily="2" charset="-122"/>
              </a:rPr>
              <a:t>    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个信息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次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latin typeface="宋体" panose="02010600030101010101" pitchFamily="2" charset="-122"/>
              </a:rPr>
              <a:t>CPU-I/O</a:t>
            </a:r>
            <a:r>
              <a:rPr lang="zh-CN" altLang="en-US" sz="2200" b="1" dirty="0">
                <a:latin typeface="宋体" panose="02010600030101010101" pitchFamily="2" charset="-122"/>
              </a:rPr>
              <a:t>端口间传送，</a:t>
            </a:r>
            <a:endParaRPr lang="en-US" altLang="zh-CN" sz="2200" b="1" spc="-50" dirty="0">
              <a:latin typeface="宋体" panose="02010600030101010101" pitchFamily="2" charset="-122"/>
            </a:endParaRPr>
          </a:p>
        </p:txBody>
      </p:sp>
      <p:sp>
        <p:nvSpPr>
          <p:cNvPr id="64" name="线形标注 2 63"/>
          <p:cNvSpPr/>
          <p:nvPr/>
        </p:nvSpPr>
        <p:spPr bwMode="auto">
          <a:xfrm>
            <a:off x="7452321" y="1100266"/>
            <a:ext cx="1224135" cy="725016"/>
          </a:xfrm>
          <a:prstGeom prst="borderCallout2">
            <a:avLst>
              <a:gd name="adj1" fmla="val 51646"/>
              <a:gd name="adj2" fmla="val -809"/>
              <a:gd name="adj3" fmla="val 51375"/>
              <a:gd name="adj4" fmla="val -8989"/>
              <a:gd name="adj5" fmla="val 19001"/>
              <a:gd name="adj6" fmla="val -3239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anose="02010600030101010101" pitchFamily="2" charset="-122"/>
              </a:rPr>
              <a:t>使用</a:t>
            </a:r>
            <a:r>
              <a:rPr lang="zh-CN" altLang="en-US" sz="1600" b="1" u="sng" dirty="0">
                <a:latin typeface="宋体" panose="02010600030101010101" pitchFamily="2" charset="-122"/>
              </a:rPr>
              <a:t>寄存器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即</a:t>
            </a:r>
            <a:r>
              <a:rPr lang="en-US" altLang="zh-CN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暂存信息</a:t>
            </a:r>
            <a:endParaRPr lang="zh-CN" altLang="en-US" sz="1600" b="1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402040"/>
            <a:ext cx="2952328" cy="287338"/>
            <a:chOff x="2987132" y="5889560"/>
            <a:chExt cx="2952328" cy="287338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987132" y="5889560"/>
              <a:ext cx="79374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3780881" y="5889560"/>
              <a:ext cx="122247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I/O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5003356" y="5889560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信息内容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3888432" y="2758771"/>
            <a:ext cx="5148062" cy="9014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端口的长度   </a:t>
            </a:r>
            <a:r>
              <a:rPr lang="zh-CN" altLang="en-US" sz="1600" b="1" dirty="0">
                <a:latin typeface="宋体" panose="02010600030101010101" pitchFamily="2" charset="-122"/>
              </a:rPr>
              <a:t>←总线操作目标为</a:t>
            </a:r>
            <a:r>
              <a:rPr lang="en-US" altLang="zh-CN" sz="1600" b="1" dirty="0">
                <a:latin typeface="宋体" panose="02010600030101010101" pitchFamily="2" charset="-122"/>
              </a:rPr>
              <a:t>I/O</a:t>
            </a:r>
            <a:r>
              <a:rPr lang="zh-CN" altLang="en-US" sz="1600" b="1" dirty="0">
                <a:latin typeface="宋体" panose="02010600030101010101" pitchFamily="2" charset="-122"/>
              </a:rPr>
              <a:t>端口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统一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独立编址   </a:t>
            </a:r>
            <a:r>
              <a:rPr lang="zh-CN" altLang="en-US" sz="1600" b="1" dirty="0">
                <a:latin typeface="宋体" panose="02010600030101010101" pitchFamily="2" charset="-122"/>
              </a:rPr>
              <a:t>→指令及总线信号的</a:t>
            </a:r>
            <a:r>
              <a:rPr lang="zh-CN" altLang="en-US" sz="1600" b="1" u="sng" dirty="0">
                <a:latin typeface="宋体" panose="02010600030101010101" pitchFamily="2" charset="-122"/>
              </a:rPr>
              <a:t>组织</a:t>
            </a:r>
            <a:endParaRPr lang="en-US" altLang="zh-CN" sz="2200" b="1" u="sng" dirty="0">
              <a:latin typeface="宋体" panose="02010600030101010101" pitchFamily="2" charset="-122"/>
            </a:endParaRPr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3883022" y="3564944"/>
            <a:ext cx="5225482" cy="1358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各</a:t>
            </a:r>
            <a:r>
              <a:rPr lang="en-US" altLang="zh-CN" sz="2200" b="1" u="sng" dirty="0">
                <a:latin typeface="宋体" panose="02010600030101010101" pitchFamily="2" charset="-122"/>
              </a:rPr>
              <a:t>I/O</a:t>
            </a:r>
            <a:r>
              <a:rPr lang="zh-CN" altLang="en-US" sz="2200" b="1" u="sng" dirty="0">
                <a:latin typeface="宋体" panose="02010600030101010101" pitchFamily="2" charset="-122"/>
              </a:rPr>
              <a:t>接口</a:t>
            </a:r>
            <a:r>
              <a:rPr lang="zh-CN" altLang="en-US" sz="2200" b="1" dirty="0">
                <a:latin typeface="宋体" panose="02010600030101010101" pitchFamily="2" charset="-122"/>
              </a:rPr>
              <a:t>保存设备号</a:t>
            </a:r>
            <a:r>
              <a:rPr lang="en-US" altLang="zh-CN" sz="2200" b="1" dirty="0">
                <a:latin typeface="宋体" panose="02010600030101010101" pitchFamily="2" charset="-122"/>
              </a:rPr>
              <a:t>(ID)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端口地址＝</a:t>
            </a:r>
            <a:r>
              <a:rPr lang="en-US" altLang="zh-CN" sz="2200" b="1" dirty="0">
                <a:latin typeface="宋体" panose="02010600030101010101" pitchFamily="2" charset="-122"/>
              </a:rPr>
              <a:t>&lt;</a:t>
            </a:r>
            <a:r>
              <a:rPr lang="zh-CN" altLang="en-US" sz="2200" b="1" dirty="0">
                <a:latin typeface="宋体" panose="02010600030101010101" pitchFamily="2" charset="-122"/>
              </a:rPr>
              <a:t>设备号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内部序号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</a:p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各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I/O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接口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总线状态、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是否被选中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sp>
        <p:nvSpPr>
          <p:cNvPr id="72" name="Text Box 88"/>
          <p:cNvSpPr txBox="1">
            <a:spLocks noChangeArrowheads="1"/>
          </p:cNvSpPr>
          <p:nvPr/>
        </p:nvSpPr>
        <p:spPr bwMode="auto">
          <a:xfrm>
            <a:off x="3851920" y="4777610"/>
            <a:ext cx="5256584" cy="955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无条件传送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字符型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，条件传送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字符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块型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立即响应，同步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异步联络   </a:t>
            </a:r>
            <a:r>
              <a:rPr lang="zh-CN" altLang="en-US" sz="1600" b="1" dirty="0">
                <a:latin typeface="宋体" panose="02010600030101010101" pitchFamily="2" charset="-122"/>
              </a:rPr>
              <a:t>→联络线</a:t>
            </a:r>
            <a:r>
              <a:rPr lang="zh-CN" altLang="en-US" sz="1600" b="1" u="sng" dirty="0">
                <a:latin typeface="宋体" panose="02010600030101010101" pitchFamily="2" charset="-122"/>
              </a:rPr>
              <a:t>设置</a:t>
            </a:r>
            <a:endParaRPr lang="en-US" altLang="zh-CN" sz="1800" b="1" u="sng" dirty="0">
              <a:latin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flipH="1" flipV="1">
            <a:off x="6804248" y="4381566"/>
            <a:ext cx="298258" cy="108012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sm" len="sm"/>
            <a:tailEnd type="arrow" w="sm" len="sm"/>
          </a:ln>
        </p:spPr>
      </p:cxnSp>
      <p:sp>
        <p:nvSpPr>
          <p:cNvPr id="43" name="Text Box 200"/>
          <p:cNvSpPr txBox="1">
            <a:spLocks noChangeArrowheads="1"/>
          </p:cNvSpPr>
          <p:nvPr/>
        </p:nvSpPr>
        <p:spPr bwMode="auto">
          <a:xfrm>
            <a:off x="1115615" y="5733256"/>
            <a:ext cx="676875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1800" b="1" dirty="0">
                <a:latin typeface="宋体" panose="02010600030101010101" pitchFamily="2" charset="-122"/>
              </a:rPr>
              <a:t>执行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dirty="0">
                <a:latin typeface="宋体" panose="02010600030101010101" pitchFamily="2" charset="-122"/>
              </a:rPr>
              <a:t>无条件传送方式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sz="1800" b="1" dirty="0">
                <a:latin typeface="宋体" panose="02010600030101010101" pitchFamily="2" charset="-122"/>
              </a:rPr>
              <a:t>的详细过程？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668344" y="961186"/>
            <a:ext cx="1224136" cy="2448272"/>
            <a:chOff x="7668344" y="1340768"/>
            <a:chExt cx="1224136" cy="24482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7668344" y="1340768"/>
              <a:ext cx="122413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8892480" y="1340768"/>
              <a:ext cx="0" cy="244827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8676456" y="3789040"/>
              <a:ext cx="21602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8676456" y="2925291"/>
              <a:ext cx="21602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cxnSp>
        <p:nvCxnSpPr>
          <p:cNvPr id="51" name="直接箭头连接符 50"/>
          <p:cNvCxnSpPr/>
          <p:nvPr/>
        </p:nvCxnSpPr>
        <p:spPr bwMode="auto">
          <a:xfrm>
            <a:off x="7884368" y="1872907"/>
            <a:ext cx="54006" cy="21600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sm" len="sm"/>
            <a:tailEnd type="arrow" w="sm" len="sm"/>
          </a:ln>
        </p:spPr>
      </p:cxnSp>
      <p:grpSp>
        <p:nvGrpSpPr>
          <p:cNvPr id="6" name="组合 5"/>
          <p:cNvGrpSpPr/>
          <p:nvPr/>
        </p:nvGrpSpPr>
        <p:grpSpPr>
          <a:xfrm>
            <a:off x="4293698" y="5173654"/>
            <a:ext cx="2510550" cy="180020"/>
            <a:chOff x="4293698" y="5553236"/>
            <a:chExt cx="2510550" cy="180020"/>
          </a:xfrm>
        </p:grpSpPr>
        <p:cxnSp>
          <p:nvCxnSpPr>
            <p:cNvPr id="46" name="直接箭头连接符 45"/>
            <p:cNvCxnSpPr/>
            <p:nvPr/>
          </p:nvCxnSpPr>
          <p:spPr bwMode="auto">
            <a:xfrm>
              <a:off x="4293698" y="5553236"/>
              <a:ext cx="206293" cy="18002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sm" len="sm"/>
              <a:tailEnd type="arrow" w="sm" len="sm"/>
            </a:ln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6156176" y="5589240"/>
              <a:ext cx="648072" cy="9001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sm" len="sm"/>
              <a:tailEnd type="arrow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2694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9" y="5013176"/>
            <a:ext cx="30371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方式类型：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I/O</a:t>
            </a:r>
            <a:r>
              <a:rPr lang="zh-CN" altLang="en-US" dirty="0"/>
              <a:t>的传送控制方式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zh-CN" altLang="zh-CN" b="1" dirty="0">
                <a:latin typeface="+mn-ea"/>
                <a:ea typeface="+mn-ea"/>
              </a:rPr>
              <a:t>指主机对数据</a:t>
            </a:r>
            <a:r>
              <a:rPr lang="zh-CN" altLang="en-US" b="1" dirty="0">
                <a:latin typeface="+mn-ea"/>
                <a:ea typeface="+mn-ea"/>
              </a:rPr>
              <a:t>传送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何时传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如何传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31870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减少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开销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所占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时间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02151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方式示例：</a:t>
            </a:r>
            <a:r>
              <a:rPr lang="zh-CN" altLang="en-US" sz="2200" b="1" dirty="0">
                <a:latin typeface="宋体" panose="02010600030101010101" pitchFamily="2" charset="-122"/>
              </a:rPr>
              <a:t>糖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放在讲台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上，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老师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组织</a:t>
            </a:r>
            <a:r>
              <a:rPr lang="en-US" altLang="zh-CN" sz="2200" b="1" dirty="0"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latin typeface="宋体" panose="02010600030101010101" pitchFamily="2" charset="-122"/>
              </a:rPr>
              <a:t>个孩子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每人吃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颗糖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693249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吃完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26568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③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告诉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孩子吃糖规则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(4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颗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u="sng" spc="-120" dirty="0">
                <a:latin typeface="宋体" panose="02010600030101010101" pitchFamily="2" charset="-122"/>
              </a:rPr>
              <a:t>自己拿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C00000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3958616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④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吃糖规则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名单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要求，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班长，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结束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)</a:t>
            </a:r>
            <a:endParaRPr lang="zh-CN" altLang="en-US" sz="2000" b="1" spc="-12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094520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>
                <a:solidFill>
                  <a:srgbClr val="C00000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/>
              <a:t>孩子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415" y="4415046"/>
            <a:ext cx="5819937" cy="524663"/>
            <a:chOff x="1776399" y="4509120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776399" y="4734728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712503" y="4734728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6299299" y="4754209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491880" y="4538185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4152663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2136439" y="4527708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3072543" y="4529396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776399" y="4519597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578355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5304791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730483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744951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7170643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" name="矩形 2"/>
            <p:cNvSpPr/>
            <p:nvPr/>
          </p:nvSpPr>
          <p:spPr bwMode="auto">
            <a:xfrm>
              <a:off x="4152663" y="474397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304791" y="474800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744951" y="474800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2915816" y="5005625"/>
            <a:ext cx="513994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程序直接控制方式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程序查询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直接传送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程序中断方式、</a:t>
            </a:r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2915816" y="5484871"/>
            <a:ext cx="5400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直接存储器访问方式、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通道方式等</a:t>
            </a:r>
          </a:p>
        </p:txBody>
      </p:sp>
      <p:sp>
        <p:nvSpPr>
          <p:cNvPr id="38" name="线形标注 2 37"/>
          <p:cNvSpPr/>
          <p:nvPr/>
        </p:nvSpPr>
        <p:spPr bwMode="auto">
          <a:xfrm>
            <a:off x="6385804" y="6019353"/>
            <a:ext cx="2650692" cy="289967"/>
          </a:xfrm>
          <a:prstGeom prst="borderCallout2">
            <a:avLst>
              <a:gd name="adj1" fmla="val -363"/>
              <a:gd name="adj2" fmla="val 80850"/>
              <a:gd name="adj3" fmla="val -92603"/>
              <a:gd name="adj4" fmla="val 80872"/>
              <a:gd name="adj5" fmla="val -202620"/>
              <a:gd name="adj6" fmla="val 3453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600" b="1" dirty="0">
                <a:latin typeface="+mn-ea"/>
                <a:ea typeface="+mn-ea"/>
              </a:rPr>
              <a:t>不需要等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一松手就吃完了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96131" y="5661247"/>
            <a:ext cx="831653" cy="648073"/>
            <a:chOff x="1796131" y="5661247"/>
            <a:chExt cx="831653" cy="648073"/>
          </a:xfrm>
        </p:grpSpPr>
        <p:sp>
          <p:nvSpPr>
            <p:cNvPr id="6" name="左大括号 5"/>
            <p:cNvSpPr/>
            <p:nvPr/>
          </p:nvSpPr>
          <p:spPr bwMode="auto">
            <a:xfrm>
              <a:off x="2555776" y="5661247"/>
              <a:ext cx="72008" cy="648073"/>
            </a:xfrm>
            <a:prstGeom prst="leftBrace">
              <a:avLst>
                <a:gd name="adj1" fmla="val 27532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1796131" y="5733256"/>
              <a:ext cx="759645" cy="505346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需要硬件支持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0" grpId="0"/>
      <p:bldP spid="11" grpId="0"/>
      <p:bldP spid="13" grpId="0"/>
      <p:bldP spid="14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9389" y="2167696"/>
            <a:ext cx="5832772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Polling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、程序直接控制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程序控制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方式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←适于字符设备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产生总线操作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程序查询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～条件传送设备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、直接传送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～无条件传送设备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203724" y="2629361"/>
            <a:ext cx="561674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设备状态，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当设备准备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203910" y="5445224"/>
            <a:ext cx="57607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>
                <a:latin typeface="宋体" panose="02010600030101010101" pitchFamily="2" charset="-122"/>
              </a:rPr>
              <a:t>启动及查询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1</a:t>
            </a:r>
            <a:r>
              <a:rPr lang="zh-CN" altLang="en-US" b="1" dirty="0">
                <a:latin typeface="宋体" panose="02010600030101010101" pitchFamily="2" charset="-122"/>
              </a:rPr>
              <a:t>个指令周期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491880" y="4437112"/>
            <a:ext cx="5544616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m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＝开始启动→传送完成的时延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610184"/>
            <a:ext cx="7848872" cy="792088"/>
            <a:chOff x="1115616" y="3429000"/>
            <a:chExt cx="7848872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=1)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872208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IN/OUT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1368152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arrow" w="med" len="sm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=0)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7" name="AutoShape 1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79389" y="1731580"/>
            <a:ext cx="3096467" cy="36379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2915880" y="1880968"/>
            <a:ext cx="576000" cy="1187992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、程序中断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中断驱动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>
                <a:latin typeface="+mn-lt"/>
              </a:rPr>
              <a:t>interrupt driven</a:t>
            </a:r>
            <a:r>
              <a:rPr lang="en-US" altLang="zh-CN" sz="2000" b="1" dirty="0">
                <a:latin typeface="宋体" panose="02010600030101010101" pitchFamily="2" charset="-122"/>
              </a:rPr>
              <a:t>)I/O</a:t>
            </a:r>
            <a:r>
              <a:rPr lang="zh-CN" altLang="en-US" sz="2000" b="1" dirty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←适于字符设备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产生总线操作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771800" y="1735648"/>
            <a:ext cx="61928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请求；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7303" y="4797152"/>
            <a:ext cx="5989192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k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部分并行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中断响应＋中断服务程序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的时延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8" y="3212976"/>
            <a:ext cx="8280922" cy="1440160"/>
            <a:chOff x="611558" y="3140968"/>
            <a:chExt cx="8280922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/>
                <a:t>响应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2)</a:t>
              </a: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8" y="4221088"/>
              <a:ext cx="1296145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092627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7" name="Text Box 200"/>
          <p:cNvSpPr txBox="1">
            <a:spLocks noChangeArrowheads="1"/>
          </p:cNvSpPr>
          <p:nvPr/>
        </p:nvSpPr>
        <p:spPr bwMode="auto">
          <a:xfrm>
            <a:off x="1043608" y="5693186"/>
            <a:ext cx="77768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latin typeface="+mn-ea"/>
                <a:ea typeface="+mn-ea"/>
              </a:rPr>
              <a:t>上图执行</a:t>
            </a:r>
            <a:r>
              <a:rPr lang="en-US" altLang="zh-CN" sz="2000" b="1" dirty="0">
                <a:latin typeface="+mn-ea"/>
                <a:ea typeface="+mn-ea"/>
              </a:rPr>
              <a:t>IN</a:t>
            </a:r>
            <a:r>
              <a:rPr lang="zh-CN" altLang="en-US" sz="2000" b="1" dirty="0">
                <a:latin typeface="宋体" panose="02010600030101010101" pitchFamily="2" charset="-122"/>
              </a:rPr>
              <a:t>指令可</a:t>
            </a:r>
            <a:r>
              <a:rPr lang="zh-CN" altLang="en-US" sz="2000" b="1" u="sng" dirty="0">
                <a:latin typeface="宋体" panose="02010600030101010101" pitchFamily="2" charset="-122"/>
              </a:rPr>
              <a:t>立即读出</a:t>
            </a:r>
            <a:r>
              <a:rPr lang="zh-CN" altLang="en-US" sz="2000" b="1" dirty="0">
                <a:latin typeface="宋体" panose="02010600030101010101" pitchFamily="2" charset="-122"/>
              </a:rPr>
              <a:t>外设数据，数据</a:t>
            </a:r>
            <a:r>
              <a:rPr lang="zh-CN" altLang="en-US" sz="2000" b="1" u="sng" dirty="0">
                <a:latin typeface="宋体" panose="02010600030101010101" pitchFamily="2" charset="-122"/>
              </a:rPr>
              <a:t>预先存放</a:t>
            </a:r>
            <a:r>
              <a:rPr lang="zh-CN" altLang="en-US" sz="2000" b="1" dirty="0">
                <a:latin typeface="宋体" panose="02010600030101010101" pitchFamily="2" charset="-122"/>
              </a:rPr>
              <a:t>在哪里？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389" y="1807305"/>
            <a:ext cx="3096467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1"/>
            <a:ext cx="1080120" cy="1186036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、直接存储器存取方式   </a:t>
            </a:r>
            <a:r>
              <a:rPr lang="en-US" altLang="zh-CN" sz="2000" b="1" dirty="0">
                <a:latin typeface="宋体" panose="02010600030101010101" pitchFamily="2" charset="-122"/>
              </a:rPr>
              <a:t>--DMA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Direct Memory Access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方式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←适于块设备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产生总线操作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zh-CN" altLang="en-US" sz="1800" b="1" dirty="0">
                <a:latin typeface="宋体" panose="02010600030101010101" pitchFamily="2" charset="-122"/>
              </a:rPr>
              <a:t>一种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22397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数据传送</a:t>
            </a:r>
            <a:r>
              <a:rPr lang="en-US" altLang="zh-CN" sz="2000" b="1" dirty="0">
                <a:latin typeface="宋体" panose="02010600030101010101" pitchFamily="2" charset="-122"/>
              </a:rPr>
              <a:t>(1</a:t>
            </a:r>
            <a:r>
              <a:rPr lang="zh-CN" altLang="en-US" sz="2000" b="1" dirty="0">
                <a:latin typeface="宋体" panose="02010600030101010101" pitchFamily="2" charset="-122"/>
              </a:rPr>
              <a:t>批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>
                <a:latin typeface="宋体" panose="02010600030101010101" pitchFamily="2" charset="-122"/>
              </a:rPr>
              <a:t>时向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请求；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结束事宜，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3059832" y="5492173"/>
            <a:ext cx="5976664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n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传送准备＋结束处理＋中断响应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的时延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6431655" y="1268760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13564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批＝几千个</a:t>
            </a:r>
            <a:endParaRPr lang="zh-CN" altLang="en-US" sz="1800" b="1" dirty="0">
              <a:latin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511" y="3789040"/>
            <a:ext cx="8784977" cy="1656184"/>
            <a:chOff x="179511" y="378904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378904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传送准备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378904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3789040"/>
              <a:ext cx="1512168" cy="28803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78904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00506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/>
                <a:t>响应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378904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2)</a:t>
              </a: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472514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22108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07707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4725144"/>
              <a:ext cx="1131337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DMA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472514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15719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013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01317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29309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29309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15719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58112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013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01317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29309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58112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29309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41092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14908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771800" y="407707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79387" y="1700808"/>
            <a:ext cx="4482105" cy="4439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通道方式：</a:t>
            </a:r>
            <a:r>
              <a:rPr lang="en-US" altLang="zh-CN" sz="2200" b="1" dirty="0">
                <a:latin typeface="宋体" panose="02010600030101010101" pitchFamily="2" charset="-122"/>
              </a:rPr>
              <a:t>--DMA</a:t>
            </a:r>
            <a:r>
              <a:rPr lang="zh-CN" altLang="en-US" sz="2200" b="1" dirty="0">
                <a:latin typeface="宋体" panose="02010600030101010101" pitchFamily="2" charset="-122"/>
              </a:rPr>
              <a:t>方式的发展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通道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*IOP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en-US" altLang="zh-CN" sz="2200" b="1" dirty="0">
                <a:latin typeface="宋体" panose="02010600030101010101" pitchFamily="2" charset="-122"/>
              </a:rPr>
              <a:t> --</a:t>
            </a:r>
            <a:r>
              <a:rPr lang="zh-CN" altLang="en-US" sz="2200" b="1" dirty="0">
                <a:latin typeface="宋体" panose="02010600030101010101" pitchFamily="2" charset="-122"/>
              </a:rPr>
              <a:t>通道方式的发展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964612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、通道及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spc="-100" dirty="0">
                <a:latin typeface="宋体" panose="02010600030101010101" pitchFamily="2" charset="-122"/>
              </a:rPr>
              <a:t>主存</a:t>
            </a:r>
            <a:r>
              <a:rPr lang="en-US" altLang="zh-CN" b="1" spc="-100" dirty="0">
                <a:latin typeface="宋体" panose="02010600030101010101" pitchFamily="2" charset="-122"/>
              </a:rPr>
              <a:t>-</a:t>
            </a:r>
            <a:r>
              <a:rPr lang="zh-CN" altLang="en-US" b="1" spc="-100" dirty="0">
                <a:latin typeface="宋体" panose="02010600030101010101" pitchFamily="2" charset="-122"/>
              </a:rPr>
              <a:t>外设间、</a:t>
            </a:r>
            <a:r>
              <a:rPr lang="en-US" altLang="zh-CN" b="1" spc="-100" dirty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个或</a:t>
            </a:r>
            <a:r>
              <a:rPr lang="en-US" altLang="zh-CN" b="1" spc="-100" dirty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批数据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次      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←适于字符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块设备</a:t>
            </a:r>
            <a:endParaRPr lang="en-US" altLang="zh-CN" sz="1800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通道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u="sng" dirty="0">
                <a:latin typeface="宋体" panose="02010600030101010101" pitchFamily="2" charset="-122"/>
              </a:rPr>
              <a:t>IOP</a:t>
            </a:r>
            <a:r>
              <a:rPr lang="zh-CN" altLang="en-US" b="1" dirty="0">
                <a:latin typeface="宋体" panose="02010600030101010101" pitchFamily="2" charset="-122"/>
              </a:rPr>
              <a:t>执行程序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907580" y="2154922"/>
            <a:ext cx="70569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30" dirty="0">
                <a:latin typeface="宋体" panose="02010600030101010101" pitchFamily="2" charset="-122"/>
              </a:rPr>
              <a:t>专用处理</a:t>
            </a:r>
            <a:r>
              <a:rPr lang="zh-CN" altLang="en-US" b="1" spc="-130" dirty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>
                <a:latin typeface="宋体" panose="02010600030101010101" pitchFamily="2" charset="-122"/>
              </a:rPr>
              <a:t>，</a:t>
            </a:r>
            <a:r>
              <a:rPr lang="zh-CN" altLang="en-US" b="1" spc="-100" dirty="0">
                <a:latin typeface="宋体" panose="02010600030101010101" pitchFamily="2" charset="-122"/>
              </a:rPr>
              <a:t>实现外设的管理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状态监测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传送控制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331639" y="3778593"/>
            <a:ext cx="648071" cy="119974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645024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u="sng" dirty="0">
                <a:latin typeface="宋体" panose="02010600030101010101" pitchFamily="2" charset="-122"/>
              </a:rPr>
              <a:t>访管指令</a:t>
            </a:r>
            <a:r>
              <a:rPr lang="zh-CN" altLang="en-US" b="1" dirty="0">
                <a:latin typeface="宋体" panose="02010600030101010101" pitchFamily="2" charset="-122"/>
              </a:rPr>
              <a:t>后，</a:t>
            </a:r>
            <a:r>
              <a:rPr lang="zh-CN" altLang="en-US" b="1" u="sng" dirty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通道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spc="-100" dirty="0">
                <a:latin typeface="宋体" panose="02010600030101010101" pitchFamily="2" charset="-122"/>
              </a:rPr>
              <a:t>时向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>
                <a:latin typeface="宋体" panose="02010600030101010101" pitchFamily="2" charset="-122"/>
              </a:rPr>
              <a:t>请求；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相应状况，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用专用处理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控制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←不共享主存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4788024" y="5587305"/>
            <a:ext cx="4254828" cy="289967"/>
          </a:xfrm>
          <a:prstGeom prst="borderCallout2">
            <a:avLst>
              <a:gd name="adj1" fmla="val 55521"/>
              <a:gd name="adj2" fmla="val -311"/>
              <a:gd name="adj3" fmla="val 57322"/>
              <a:gd name="adj4" fmla="val -2473"/>
              <a:gd name="adj5" fmla="val -509518"/>
              <a:gd name="adj6" fmla="val -3457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lt"/>
              </a:rPr>
              <a:t>调用</a:t>
            </a:r>
            <a:r>
              <a:rPr lang="zh-CN" altLang="en-US" sz="1800" b="1" dirty="0">
                <a:latin typeface="+mn-ea"/>
                <a:ea typeface="+mn-ea"/>
              </a:rPr>
              <a:t>管理程序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编制通道程序、启动通道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711202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通道总线</a:t>
              </a:r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91881" y="5013176"/>
            <a:ext cx="374441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少</a:t>
            </a:r>
            <a:r>
              <a:rPr lang="en-US" altLang="zh-CN" sz="1800" b="1" dirty="0">
                <a:latin typeface="宋体" panose="02010600030101010101" pitchFamily="2" charset="-122"/>
              </a:rPr>
              <a:t>(CPU</a:t>
            </a:r>
            <a:r>
              <a:rPr lang="zh-CN" altLang="en-US" sz="1800" b="1" dirty="0">
                <a:latin typeface="宋体" panose="02010600030101010101" pitchFamily="2" charset="-122"/>
              </a:rPr>
              <a:t>无需实现传送准备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4896668" cy="4508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※I/O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系统的软件组织小结：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*软硬件关联：</a:t>
            </a:r>
            <a:endParaRPr lang="zh-CN" altLang="en-US" sz="2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*直接传送方式的软件：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程序中断方式：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2411760" y="770945"/>
            <a:ext cx="6048672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</a:rPr>
              <a:t>指令执行产生总线事务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→访问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3608" y="2460952"/>
            <a:ext cx="3672408" cy="1323439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 lIns="54000" rIns="18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>
                <a:solidFill>
                  <a:srgbClr val="9900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 panose="02010600030101010101" pitchFamily="2" charset="-122"/>
              </a:rPr>
              <a:t>Ctrl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,RA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 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do {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000" b="1" dirty="0" err="1">
                <a:solidFill>
                  <a:srgbClr val="990099"/>
                </a:solidFill>
                <a:latin typeface="宋体" panose="02010600030101010101" pitchFamily="2" charset="-122"/>
              </a:rPr>
              <a:t>inp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 panose="02010600030101010101" pitchFamily="2" charset="-122"/>
              </a:rPr>
              <a:t>Stat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if 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en-US" altLang="zh-CN" sz="2000" b="1" dirty="0" err="1">
                <a:solidFill>
                  <a:srgbClr val="9900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,RB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} while (!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0032" y="2244928"/>
            <a:ext cx="4176464" cy="3416320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 lIns="54000" rIns="18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宋体"/>
                <a:ea typeface="宋体"/>
              </a:rPr>
              <a:t>static void interrupt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intx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{  char 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 = </a:t>
            </a:r>
            <a:r>
              <a:rPr lang="en-US" altLang="zh-CN" sz="2000" b="1" dirty="0" err="1">
                <a:solidFill>
                  <a:srgbClr val="990099"/>
                </a:solidFill>
                <a:latin typeface="宋体"/>
                <a:ea typeface="宋体"/>
              </a:rPr>
              <a:t>inp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/>
                <a:ea typeface="宋体"/>
              </a:rPr>
              <a:t>Data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);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   buff[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ndx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++] = 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   if (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ndx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&lt;_MAX) </a:t>
            </a:r>
            <a:r>
              <a:rPr lang="en-US" altLang="zh-CN" sz="2000" b="1" dirty="0" err="1">
                <a:solidFill>
                  <a:srgbClr val="990099"/>
                </a:solidFill>
                <a:latin typeface="宋体"/>
                <a:ea typeface="宋体"/>
              </a:rPr>
              <a:t>outp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/>
              </a:rPr>
              <a:t>Ctrl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,RA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}    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void main()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  </a:t>
            </a:r>
            <a:r>
              <a:rPr lang="en-US" altLang="zh-CN" sz="2000" b="1" dirty="0">
                <a:solidFill>
                  <a:srgbClr val="3333CC"/>
                </a:solidFill>
                <a:latin typeface="宋体"/>
                <a:ea typeface="宋体"/>
              </a:rPr>
              <a:t>disable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();       /*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关中断*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/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   </a:t>
            </a:r>
            <a:r>
              <a:rPr lang="en-US" altLang="zh-CN" sz="2000" b="1" dirty="0" err="1">
                <a:solidFill>
                  <a:srgbClr val="3333CC"/>
                </a:solidFill>
                <a:latin typeface="宋体"/>
                <a:ea typeface="宋体"/>
              </a:rPr>
              <a:t>setvect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(0x08, 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  <a:ea typeface="宋体"/>
              </a:rPr>
              <a:t>intx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);   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   </a:t>
            </a:r>
            <a:r>
              <a:rPr lang="en-US" altLang="zh-CN" sz="2000" b="1" dirty="0">
                <a:solidFill>
                  <a:srgbClr val="3333CC"/>
                </a:solidFill>
                <a:latin typeface="宋体"/>
                <a:ea typeface="宋体"/>
              </a:rPr>
              <a:t>enable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();        /*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开中断*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/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</a:rPr>
              <a:t>   </a:t>
            </a:r>
            <a:r>
              <a:rPr lang="en-US" altLang="zh-CN" sz="2000" b="1" dirty="0" err="1">
                <a:solidFill>
                  <a:srgbClr val="990099"/>
                </a:solidFill>
                <a:latin typeface="宋体"/>
              </a:rPr>
              <a:t>outp</a:t>
            </a:r>
            <a:r>
              <a:rPr lang="en-US" altLang="zh-CN" sz="2000" dirty="0">
                <a:solidFill>
                  <a:srgbClr val="000000"/>
                </a:solidFill>
                <a:latin typeface="宋体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/>
              </a:rPr>
              <a:t>Ctrl</a:t>
            </a:r>
            <a:r>
              <a:rPr lang="en-US" altLang="zh-CN" sz="2000" dirty="0" err="1">
                <a:solidFill>
                  <a:srgbClr val="000000"/>
                </a:solidFill>
                <a:latin typeface="宋体"/>
              </a:rPr>
              <a:t>,RA</a:t>
            </a:r>
            <a:r>
              <a:rPr lang="en-US" altLang="zh-CN" sz="2000" dirty="0">
                <a:solidFill>
                  <a:srgbClr val="000000"/>
                </a:solidFill>
                <a:latin typeface="宋体"/>
              </a:rPr>
              <a:t>);  //</a:t>
            </a:r>
            <a:r>
              <a:rPr lang="zh-CN" altLang="en-US" sz="2000" dirty="0">
                <a:solidFill>
                  <a:srgbClr val="000000"/>
                </a:solidFill>
                <a:latin typeface="宋体"/>
              </a:rPr>
              <a:t>首次操作</a:t>
            </a:r>
            <a:endParaRPr lang="en-US" altLang="zh-CN" sz="2000" dirty="0">
              <a:solidFill>
                <a:srgbClr val="000000"/>
              </a:solidFill>
              <a:latin typeface="宋体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   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…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} 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 </a:t>
            </a:r>
            <a:endParaRPr lang="zh-CN" altLang="en-US" sz="20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7" name="Text Box 88"/>
          <p:cNvSpPr txBox="1">
            <a:spLocks noChangeArrowheads="1"/>
          </p:cNvSpPr>
          <p:nvPr/>
        </p:nvSpPr>
        <p:spPr bwMode="auto">
          <a:xfrm>
            <a:off x="971600" y="4653136"/>
            <a:ext cx="3744416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预处理程序段   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(I/O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指令串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中断处理程序段 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同中断方式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660738"/>
            <a:ext cx="5608240" cy="36933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wrap="square" lIns="54000" rIns="18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>
                <a:solidFill>
                  <a:srgbClr val="9900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PA</a:t>
            </a:r>
            <a:r>
              <a:rPr lang="en-US" altLang="zh-CN" sz="2000" baseline="-18000" dirty="0" err="1">
                <a:solidFill>
                  <a:srgbClr val="000000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,RB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   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//PA-I/O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端口地址，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RB-GPR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6650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5" grpId="0" animBg="1"/>
      <p:bldP spid="46" grpId="0" animBg="1"/>
      <p:bldP spid="4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1268760"/>
            <a:ext cx="8785225" cy="3747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按 功 能 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机通信、信息存储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输出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字符</a:t>
            </a:r>
            <a:r>
              <a:rPr lang="zh-CN" altLang="en-US" b="1" dirty="0">
                <a:latin typeface="宋体" panose="02010600030101010101" pitchFamily="2" charset="-122"/>
              </a:rPr>
              <a:t>设备、</a:t>
            </a:r>
            <a:r>
              <a:rPr lang="zh-CN" altLang="en-US" b="1" u="sng" dirty="0">
                <a:latin typeface="宋体" panose="02010600030101010101" pitchFamily="2" charset="-122"/>
              </a:rPr>
              <a:t>块</a:t>
            </a:r>
            <a:r>
              <a:rPr lang="zh-CN" altLang="en-US" b="1" dirty="0">
                <a:latin typeface="宋体" panose="02010600030101010101" pitchFamily="2" charset="-122"/>
              </a:rPr>
              <a:t>设备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←指每启动一次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设备接口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§7.2  </a:t>
            </a:r>
            <a:r>
              <a:rPr lang="zh-CN" altLang="en-US" sz="2800" b="1" dirty="0">
                <a:latin typeface="宋体" panose="02010600030101010101" pitchFamily="2" charset="-122"/>
              </a:rPr>
              <a:t>外部设备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2483768" y="3212976"/>
            <a:ext cx="633139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设备控制器＋驱动器＋部件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标准化接口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latin typeface="宋体" panose="02010600030101010101" pitchFamily="2" charset="-122"/>
              </a:rPr>
              <a:t>USB)</a:t>
            </a:r>
            <a:r>
              <a:rPr lang="zh-CN" altLang="en-US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←便于连接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←接口电路在设备控制器中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2483768" y="4459178"/>
            <a:ext cx="618738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设备</a:t>
            </a:r>
            <a:r>
              <a:rPr lang="en-US" altLang="zh-CN" sz="2000" b="1" dirty="0">
                <a:latin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宋体" panose="02010600030101010101" pitchFamily="2" charset="-122"/>
              </a:rPr>
              <a:t>总线接口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6292" y="5013176"/>
            <a:ext cx="7848872" cy="1080120"/>
            <a:chOff x="966292" y="4221088"/>
            <a:chExt cx="7848872" cy="1080120"/>
          </a:xfrm>
        </p:grpSpPr>
        <p:cxnSp>
          <p:nvCxnSpPr>
            <p:cNvPr id="33" name="直接连接符 32"/>
            <p:cNvCxnSpPr>
              <a:stCxn id="34" idx="0"/>
            </p:cNvCxnSpPr>
            <p:nvPr/>
          </p:nvCxnSpPr>
          <p:spPr bwMode="auto">
            <a:xfrm flipV="1">
              <a:off x="4031940" y="4298335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3563888" y="4581128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059833" y="4293096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966292" y="4221088"/>
              <a:ext cx="7848872" cy="1080120"/>
              <a:chOff x="683568" y="3933056"/>
              <a:chExt cx="7848872" cy="1080120"/>
            </a:xfrm>
          </p:grpSpPr>
          <p:sp>
            <p:nvSpPr>
              <p:cNvPr id="73" name="Text Box 72"/>
              <p:cNvSpPr txBox="1">
                <a:spLocks noChangeArrowheads="1"/>
              </p:cNvSpPr>
              <p:nvPr/>
            </p:nvSpPr>
            <p:spPr bwMode="auto">
              <a:xfrm>
                <a:off x="755576" y="4293096"/>
                <a:ext cx="792087" cy="38627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1763688" y="4293096"/>
                <a:ext cx="864096" cy="38627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主存</a:t>
                </a:r>
              </a:p>
            </p:txBody>
          </p:sp>
          <p:cxnSp>
            <p:nvCxnSpPr>
              <p:cNvPr id="75" name="直接连接符 74"/>
              <p:cNvCxnSpPr>
                <a:endCxn id="73" idx="0"/>
              </p:cNvCxnSpPr>
              <p:nvPr/>
            </p:nvCxnSpPr>
            <p:spPr bwMode="auto">
              <a:xfrm>
                <a:off x="1151620" y="4010303"/>
                <a:ext cx="0" cy="282793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直接连接符 75"/>
              <p:cNvCxnSpPr>
                <a:stCxn id="74" idx="0"/>
              </p:cNvCxnSpPr>
              <p:nvPr/>
            </p:nvCxnSpPr>
            <p:spPr bwMode="auto">
              <a:xfrm flipV="1">
                <a:off x="2195736" y="4015542"/>
                <a:ext cx="0" cy="277554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755576" y="4005064"/>
                <a:ext cx="7776864" cy="5240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" name="Rectangle 65"/>
              <p:cNvSpPr>
                <a:spLocks noChangeArrowheads="1"/>
              </p:cNvSpPr>
              <p:nvPr/>
            </p:nvSpPr>
            <p:spPr bwMode="auto">
              <a:xfrm>
                <a:off x="683568" y="3933056"/>
                <a:ext cx="2016224" cy="108012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+mn-ea"/>
                    <a:ea typeface="+mn-ea"/>
                  </a:rPr>
                  <a:t>主机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99992" y="5229200"/>
            <a:ext cx="4320480" cy="1080120"/>
            <a:chOff x="4499992" y="4293096"/>
            <a:chExt cx="4320480" cy="1080120"/>
          </a:xfrm>
        </p:grpSpPr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4926732" y="4293096"/>
              <a:ext cx="38937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外部设备</a:t>
              </a:r>
            </a:p>
          </p:txBody>
        </p:sp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367462" y="4365104"/>
              <a:ext cx="863600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驱动器</a:t>
              </a: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591027" y="4365104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光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磁部件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7231062" y="4581128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06851" y="4653136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7231063" y="4797152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4499992" y="4663614"/>
              <a:ext cx="57132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5070747" y="436547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设备</a:t>
            </a:r>
            <a:r>
              <a:rPr lang="en-US" altLang="zh-CN" sz="1800" b="1" dirty="0">
                <a:latin typeface="+mn-ea"/>
              </a:rPr>
              <a:t>(×)</a:t>
            </a:r>
            <a:r>
              <a:rPr lang="zh-CN" altLang="en-US" sz="2200" b="1" dirty="0">
                <a:latin typeface="+mn-ea"/>
              </a:rPr>
              <a:t>、存储设备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◇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的组成、工作原理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91" grpId="0"/>
      <p:bldP spid="223239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4837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一、输入设备 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、键盘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276311"/>
            <a:ext cx="4320482" cy="5073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非编码键盘：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仅按键阵列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检测：</a:t>
            </a:r>
            <a:r>
              <a:rPr lang="zh-CN" altLang="en-US" sz="1800" b="1" dirty="0">
                <a:latin typeface="宋体" panose="02010600030101010101" pitchFamily="2" charset="-122"/>
              </a:rPr>
              <a:t>行线＝</a:t>
            </a:r>
            <a:r>
              <a:rPr lang="en-US" altLang="zh-CN" sz="1800" b="1" dirty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、列线＝</a:t>
            </a:r>
            <a:r>
              <a:rPr lang="en-US" altLang="zh-CN" sz="1800" b="1" dirty="0">
                <a:latin typeface="宋体" panose="02010600030101010101" pitchFamily="2" charset="-122"/>
              </a:rPr>
              <a:t>0/1)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7136" y="2644459"/>
            <a:ext cx="3314824" cy="3024340"/>
            <a:chOff x="395536" y="2420889"/>
            <a:chExt cx="3314824" cy="3024340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并行输出接口</a:t>
              </a: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并行输入接口</a:t>
              </a: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stCxn id="177" idx="2"/>
            </p:cNvCxnSpPr>
            <p:nvPr/>
          </p:nvCxnSpPr>
          <p:spPr bwMode="auto">
            <a:xfrm rot="5400000">
              <a:off x="1496906" y="4199839"/>
              <a:ext cx="144021" cy="2346759"/>
            </a:xfrm>
            <a:prstGeom prst="bentConnector2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2555776" y="5740807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实现按键检测、编码转换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571878" y="1780367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i←0,L←1110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L(L=0000)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输入列线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L←L&lt;&lt;</a:t>
              </a:r>
              <a:r>
                <a:rPr lang="zh-CN" altLang="en-US" sz="1800" b="1" baseline="-14000" dirty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对应列号</a:t>
              </a: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>
                  <a:latin typeface="+mn-ea"/>
                  <a:ea typeface="+mn-ea"/>
                </a:rPr>
                <a:t>i</a:t>
              </a:r>
              <a:r>
                <a:rPr lang="zh-CN" altLang="en-US" sz="1800" b="1" dirty="0">
                  <a:latin typeface="+mn-ea"/>
                  <a:ea typeface="+mn-ea"/>
                </a:rPr>
                <a:t>＞</a:t>
              </a:r>
              <a:r>
                <a:rPr lang="en-US" altLang="zh-CN" sz="1800" b="1" dirty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输入列线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79512" y="4399944"/>
            <a:ext cx="42485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键盘接口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964612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编码键盘：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基本组成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按键阵列、计数器、译码器、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、单稳电路等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>
                <a:latin typeface="宋体" panose="02010600030101010101" pitchFamily="2" charset="-122"/>
              </a:rPr>
              <a:t>)   (</a:t>
            </a:r>
            <a:r>
              <a:rPr lang="zh-CN" altLang="en-US" sz="1800" b="1" dirty="0">
                <a:latin typeface="宋体" panose="02010600030101010101" pitchFamily="2" charset="-122"/>
              </a:rPr>
              <a:t>定位</a:t>
            </a:r>
            <a:r>
              <a:rPr lang="en-US" altLang="zh-CN" sz="1800" b="1" dirty="0">
                <a:latin typeface="宋体" panose="02010600030101010101" pitchFamily="2" charset="-122"/>
              </a:rPr>
              <a:t>) (</a:t>
            </a:r>
            <a:r>
              <a:rPr lang="zh-CN" altLang="en-US" sz="1800" b="1" dirty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时延控制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位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2555775" y="4401803"/>
            <a:ext cx="6408837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单稳电路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、启动传送电路；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单稳电路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→恢复扫描</a:t>
            </a: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2555776" y="5733256"/>
            <a:ext cx="640883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USB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PS/2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PS/2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err="1">
                <a:latin typeface="宋体" panose="02010600030101010101" pitchFamily="2" charset="-122"/>
              </a:rPr>
              <a:t>Vcc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 err="1">
                <a:latin typeface="宋体" panose="02010600030101010101" pitchFamily="2" charset="-122"/>
              </a:rPr>
              <a:t>Gnd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867297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lt"/>
              </a:rPr>
              <a:t>常增设缓冲器</a:t>
            </a:r>
            <a:endParaRPr lang="en-US" altLang="zh-CN" sz="1800" b="1" dirty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传送</a:t>
            </a:r>
            <a:r>
              <a:rPr lang="en-US" altLang="zh-CN" sz="1600" b="1" dirty="0">
                <a:latin typeface="+mn-ea"/>
                <a:ea typeface="+mn-ea"/>
              </a:rPr>
              <a:t>-</a:t>
            </a:r>
            <a:r>
              <a:rPr lang="zh-CN" altLang="en-US" sz="1600" b="1" dirty="0">
                <a:latin typeface="+mn-ea"/>
                <a:ea typeface="+mn-ea"/>
              </a:rPr>
              <a:t>扫描可并行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7449"/>
            <a:ext cx="8821644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sz="2200" b="1" u="none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系统的组成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硬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软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，主机与外设的联系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联络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的传送控制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800" b="1" dirty="0">
                <a:latin typeface="+mn-ea"/>
                <a:ea typeface="+mn-ea"/>
              </a:rPr>
              <a:t>DMA</a:t>
            </a:r>
            <a:r>
              <a:rPr lang="zh-CN" altLang="en-US" sz="1800" b="1" dirty="0">
                <a:latin typeface="+mn-ea"/>
                <a:ea typeface="+mn-ea"/>
              </a:rPr>
              <a:t>，直接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⑵外部设备</a:t>
            </a:r>
            <a:r>
              <a:rPr lang="en-US" altLang="zh-CN" sz="2000" b="1" spc="-50" dirty="0">
                <a:latin typeface="+mn-ea"/>
              </a:rPr>
              <a:t>(</a:t>
            </a:r>
            <a:r>
              <a:rPr lang="zh-CN" altLang="en-US" sz="2000" b="1" spc="-50" dirty="0">
                <a:latin typeface="+mn-ea"/>
              </a:rPr>
              <a:t>△</a:t>
            </a:r>
            <a:r>
              <a:rPr lang="en-US" altLang="zh-CN" sz="2000" b="1" spc="-50" dirty="0">
                <a:latin typeface="+mn-ea"/>
              </a:rPr>
              <a:t>)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 输入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输出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u="sng" dirty="0">
                <a:latin typeface="+mn-ea"/>
                <a:ea typeface="+mn-ea"/>
              </a:rPr>
              <a:t>存储</a:t>
            </a:r>
            <a:r>
              <a:rPr lang="zh-CN" altLang="en-US" sz="2200" b="1" dirty="0">
                <a:latin typeface="+mn-ea"/>
                <a:ea typeface="+mn-ea"/>
              </a:rPr>
              <a:t>设备的组成、工作原理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   功能，组成</a:t>
            </a:r>
            <a:r>
              <a:rPr lang="zh-CN" altLang="en-US" sz="2200" b="1" dirty="0">
                <a:latin typeface="+mn-ea"/>
              </a:rPr>
              <a:t>及工作原理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，访问方法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sz="2200" b="1" u="none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   </a:t>
            </a:r>
            <a:r>
              <a:rPr lang="zh-CN" altLang="en-US" sz="2200" b="1" u="none" spc="-100" dirty="0">
                <a:latin typeface="+mn-ea"/>
                <a:ea typeface="+mn-ea"/>
              </a:rPr>
              <a:t>查询</a:t>
            </a:r>
            <a:r>
              <a:rPr lang="zh-CN" altLang="en-US" sz="2200" b="1" spc="-100" dirty="0">
                <a:latin typeface="+mn-ea"/>
                <a:ea typeface="+mn-ea"/>
              </a:rPr>
              <a:t>方式、直接传送方式的</a:t>
            </a:r>
            <a:r>
              <a:rPr lang="en-US" altLang="zh-CN" sz="2200" b="1" u="none" spc="-100" dirty="0">
                <a:latin typeface="+mn-ea"/>
                <a:ea typeface="+mn-ea"/>
              </a:rPr>
              <a:t>I/O</a:t>
            </a:r>
            <a:r>
              <a:rPr lang="zh-CN" altLang="en-US" sz="2200" b="1" u="none" spc="-100" dirty="0">
                <a:latin typeface="+mn-ea"/>
                <a:ea typeface="+mn-ea"/>
              </a:rPr>
              <a:t>控制流程、接口组织</a:t>
            </a:r>
            <a:endParaRPr lang="en-US" altLang="zh-CN" sz="2200" b="1" u="none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endParaRPr lang="en-US" altLang="zh-CN" sz="2200" b="1" spc="-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spc="-50" dirty="0">
                <a:latin typeface="+mn-ea"/>
                <a:ea typeface="+mn-ea"/>
              </a:rPr>
              <a:t>      </a:t>
            </a:r>
            <a:r>
              <a:rPr lang="zh-CN" altLang="en-US" sz="2200" b="1" spc="-100" dirty="0">
                <a:latin typeface="+mn-ea"/>
                <a:ea typeface="+mn-ea"/>
              </a:rPr>
              <a:t>中断过程细化，接口组织，中断源识别方法，中断系统结构</a:t>
            </a:r>
            <a:r>
              <a:rPr lang="en-US" altLang="zh-CN" sz="1800" b="1" spc="-100" dirty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</a:rPr>
              <a:t>△</a:t>
            </a:r>
            <a:r>
              <a:rPr lang="en-US" altLang="zh-CN" sz="1800" b="1" spc="-100" dirty="0">
                <a:latin typeface="+mn-ea"/>
                <a:ea typeface="+mn-ea"/>
              </a:rPr>
              <a:t>)</a:t>
            </a:r>
            <a:endParaRPr lang="en-US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r>
              <a:rPr lang="en-US" altLang="zh-CN" sz="2000" b="1" spc="-50" dirty="0">
                <a:latin typeface="+mn-ea"/>
                <a:ea typeface="+mn-ea"/>
              </a:rPr>
              <a:t>(</a:t>
            </a:r>
            <a:r>
              <a:rPr lang="zh-CN" altLang="en-US" sz="2000" b="1" spc="-50" dirty="0">
                <a:latin typeface="+mn-ea"/>
                <a:ea typeface="+mn-ea"/>
              </a:rPr>
              <a:t>◇</a:t>
            </a:r>
            <a:r>
              <a:rPr lang="en-US" altLang="zh-CN" sz="2000" b="1" spc="-5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spc="-50" dirty="0">
                <a:latin typeface="+mn-ea"/>
                <a:ea typeface="+mn-ea"/>
              </a:rPr>
              <a:t>      </a:t>
            </a:r>
            <a:r>
              <a:rPr lang="zh-CN" altLang="en-US" sz="2200" b="1" u="none" spc="-50" dirty="0">
                <a:latin typeface="+mn-ea"/>
                <a:ea typeface="+mn-ea"/>
              </a:rPr>
              <a:t>传送方式分类，接口基本结构，传送过程，接口的组织</a:t>
            </a:r>
            <a:r>
              <a:rPr lang="en-US" altLang="zh-CN" sz="1800" b="1" spc="-50" dirty="0">
                <a:latin typeface="+mn-ea"/>
              </a:rPr>
              <a:t>(</a:t>
            </a:r>
            <a:r>
              <a:rPr lang="en-US" altLang="zh-CN" sz="1800" b="1" dirty="0">
                <a:latin typeface="+mn-ea"/>
              </a:rPr>
              <a:t>×</a:t>
            </a:r>
            <a:r>
              <a:rPr lang="en-US" altLang="zh-CN" sz="1800" b="1" spc="-50" dirty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>
                <a:solidFill>
                  <a:srgbClr val="FF3399"/>
                </a:solidFill>
                <a:latin typeface="+mn-ea"/>
              </a:rPr>
              <a:t> ※</a:t>
            </a:r>
            <a:r>
              <a:rPr lang="zh-CN" altLang="en-US" b="1" spc="-50" dirty="0">
                <a:solidFill>
                  <a:srgbClr val="FF3399"/>
                </a:solidFill>
                <a:latin typeface="+mn-ea"/>
              </a:rPr>
              <a:t>总体要求：</a:t>
            </a:r>
            <a:r>
              <a:rPr lang="zh-CN" altLang="en-US" sz="2200" b="1" u="sng" spc="-150" dirty="0">
                <a:solidFill>
                  <a:schemeClr val="accent2"/>
                </a:solidFill>
                <a:latin typeface="宋体" pitchFamily="2" charset="-122"/>
              </a:rPr>
              <a:t>掌握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的软硬件协同，</a:t>
            </a:r>
            <a:r>
              <a:rPr lang="zh-CN" altLang="en-US" sz="2200" b="1" u="sng" spc="-150" dirty="0">
                <a:solidFill>
                  <a:schemeClr val="accent2"/>
                </a:solidFill>
                <a:latin typeface="宋体" pitchFamily="2" charset="-122"/>
              </a:rPr>
              <a:t>理解</a:t>
            </a:r>
            <a:r>
              <a:rPr lang="zh-CN" altLang="en-US" sz="2200" b="1" spc="-150" dirty="0">
                <a:latin typeface="宋体" pitchFamily="2" charset="-122"/>
              </a:rPr>
              <a:t>各种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方式的接口组成</a:t>
            </a:r>
            <a:endParaRPr lang="en-US" altLang="zh-CN" sz="2200" b="1" spc="-5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519232" y="3429000"/>
            <a:ext cx="92328" cy="1800200"/>
          </a:xfrm>
          <a:prstGeom prst="leftBrace">
            <a:avLst>
              <a:gd name="adj1" fmla="val 38568"/>
              <a:gd name="adj2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4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1124744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23495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2780928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32129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2440" y="4221782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2440" y="50131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、鼠标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机械式、光电式、触摸式等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机械式鼠标组成原理：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光电式鼠标组成原理：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代替滚球、光栅盘</a:t>
            </a:r>
            <a:endParaRPr lang="en-US" altLang="zh-CN" b="1" dirty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鼠标移动→滚球滚动→滚轴转动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栅盘转动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051719" y="5364687"/>
            <a:ext cx="691289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鼠标移动→图像变化→分析图像→计数器变化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滚球</a:t>
              </a:r>
              <a:endParaRPr lang="zh-CN" altLang="en-US" b="1" dirty="0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光栅盘</a:t>
              </a: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92489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微型光学镜头</a:t>
              </a: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*鼠标接口：</a:t>
            </a:r>
            <a:r>
              <a:rPr lang="zh-CN" altLang="en-US" b="1" dirty="0">
                <a:latin typeface="宋体" panose="02010600030101010101" pitchFamily="2" charset="-122"/>
              </a:rPr>
              <a:t>与键盘相同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二、输出设备           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、显示器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(PDP)</a:t>
            </a:r>
            <a:r>
              <a:rPr lang="zh-CN" altLang="en-US" b="1" dirty="0">
                <a:latin typeface="宋体" panose="02010600030101010101" pitchFamily="2" charset="-122"/>
              </a:rPr>
              <a:t>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分辨率、灰度级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彩色包含颜色、亮度、饱和度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液晶材料：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物理特性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棒状长分子</a:t>
            </a:r>
            <a:r>
              <a:rPr lang="zh-CN" altLang="en-US" b="1" u="sng" dirty="0">
                <a:latin typeface="宋体" panose="02010600030101010101" pitchFamily="2" charset="-122"/>
              </a:rPr>
              <a:t>结构</a:t>
            </a:r>
            <a:r>
              <a:rPr lang="zh-CN" altLang="en-US" b="1" dirty="0">
                <a:latin typeface="宋体" panose="02010600030101010101" pitchFamily="2" charset="-122"/>
              </a:rPr>
              <a:t>，沿长轴方向平行</a:t>
            </a:r>
            <a:r>
              <a:rPr lang="zh-CN" altLang="en-US" b="1" u="sng" dirty="0">
                <a:latin typeface="宋体" panose="02010600030101010101" pitchFamily="2" charset="-122"/>
              </a:rPr>
              <a:t>排列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晶态时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光学特性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旋光性、透光性</a:t>
            </a: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212976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/>
                <a:t>分子排列方向</a:t>
              </a:r>
              <a:r>
                <a:rPr lang="zh-CN" altLang="en-US" sz="1800" b="1" dirty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/>
                <a:t>于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倾向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>
                  <a:latin typeface="+mn-ea"/>
                  <a:ea typeface="+mn-ea"/>
                </a:rPr>
                <a:t>受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>
                  <a:latin typeface="+mn-ea"/>
                  <a:ea typeface="+mn-ea"/>
                </a:rPr>
                <a:t>影响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U</a:t>
              </a:r>
              <a:r>
                <a:rPr lang="en-US" altLang="zh-CN" sz="1600" b="1" baseline="-18000" dirty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5157192"/>
            <a:ext cx="8856984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应用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灭</a:t>
            </a:r>
            <a:r>
              <a:rPr lang="zh-CN" altLang="en-US" b="1" dirty="0">
                <a:latin typeface="宋体" panose="02010600030101010101" pitchFamily="2" charset="-122"/>
              </a:rPr>
              <a:t>用旋光性控制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偏光片</a:t>
            </a:r>
            <a:r>
              <a:rPr lang="en-US" altLang="zh-CN" sz="1800" b="1" dirty="0">
                <a:latin typeface="宋体" panose="02010600030101010101" pitchFamily="2" charset="-122"/>
              </a:rPr>
              <a:t>[X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Y]</a:t>
            </a:r>
            <a:r>
              <a:rPr lang="zh-CN" altLang="en-US" sz="2000" b="1" dirty="0">
                <a:latin typeface="宋体" panose="02010600030101010101" pitchFamily="2" charset="-122"/>
              </a:rPr>
              <a:t>＋分子排列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扭曲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平行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灰度</a:t>
            </a:r>
            <a:r>
              <a:rPr lang="zh-CN" altLang="en-US" b="1" dirty="0">
                <a:latin typeface="宋体" panose="02010600030101010101" pitchFamily="2" charset="-122"/>
              </a:rPr>
              <a:t>用透光性控制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分子排列的倾向角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不同电压值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颜色</a:t>
            </a:r>
            <a:r>
              <a:rPr lang="zh-CN" altLang="en-US" b="1" dirty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红色＋绿色＋蓝色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7544" y="3645024"/>
            <a:ext cx="4312563" cy="1469592"/>
            <a:chOff x="467544" y="3212976"/>
            <a:chExt cx="4312563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19672" y="4355066"/>
              <a:ext cx="3160435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/>
                <a:t>光线随分子排列的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/>
                <a:t>而</a:t>
              </a:r>
              <a:r>
                <a:rPr lang="zh-CN" altLang="en-US" sz="1800" b="1" dirty="0">
                  <a:solidFill>
                    <a:srgbClr val="FF3399"/>
                  </a:solidFill>
                </a:rPr>
                <a:t>旋转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4075535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573016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619192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657811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691200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744460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781136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832528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862108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892274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960001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972472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4059273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4029444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4016744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4004556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989171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40565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36343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349462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427138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30833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33461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426752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4146318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X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71935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310964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451634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47337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8231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441418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42607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9526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646274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374917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646274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756562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Z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575334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215294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Y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*显示器接口：</a:t>
            </a:r>
            <a:r>
              <a:rPr lang="en-US" altLang="zh-CN" b="1" dirty="0">
                <a:latin typeface="宋体" panose="02010600030101010101" pitchFamily="2" charset="-122"/>
              </a:rPr>
              <a:t>VGA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DVI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964612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>
                <a:latin typeface="宋体" panose="02010600030101010101" pitchFamily="2" charset="-122"/>
              </a:rPr>
              <a:t>偏光片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分子扭曲排列，用电压控制灰度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9646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  <a:r>
              <a:rPr lang="zh-CN" altLang="en-US" b="1" spc="-100" dirty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spc="-100" dirty="0">
                <a:latin typeface="宋体" panose="02010600030101010101" pitchFamily="2" charset="-122"/>
              </a:rPr>
              <a:t>3</a:t>
            </a:r>
            <a:r>
              <a:rPr lang="zh-CN" altLang="en-US" b="1" u="sng" spc="-100" dirty="0">
                <a:latin typeface="宋体" panose="02010600030101010101" pitchFamily="2" charset="-122"/>
              </a:rPr>
              <a:t>个单元</a:t>
            </a:r>
            <a:r>
              <a:rPr lang="zh-CN" altLang="en-US" b="1" spc="-100" dirty="0">
                <a:latin typeface="宋体" panose="02010600030101010101" pitchFamily="2" charset="-122"/>
              </a:rPr>
              <a:t>组成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</a:t>
            </a:r>
            <a:r>
              <a:rPr lang="zh-CN" altLang="en-US" b="1" spc="-100" dirty="0">
                <a:latin typeface="宋体" panose="02010600030101010101" pitchFamily="2" charset="-122"/>
              </a:rPr>
              <a:t>显示控制采用</a:t>
            </a:r>
            <a:r>
              <a:rPr lang="zh-CN" altLang="en-US" b="1" u="sng" spc="-100" dirty="0">
                <a:latin typeface="宋体" panose="02010600030101010101" pitchFamily="2" charset="-122"/>
              </a:rPr>
              <a:t>行扫描</a:t>
            </a:r>
            <a:r>
              <a:rPr lang="zh-CN" altLang="en-US" b="1" spc="-100" dirty="0">
                <a:latin typeface="宋体" panose="02010600030101010101" pitchFamily="2" charset="-122"/>
              </a:rPr>
              <a:t>方式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共用门电极、控制各列源电极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652120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液晶单元组成</a:t>
              </a: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5150550" cy="2231554"/>
            <a:chOff x="501570" y="836712"/>
            <a:chExt cx="5150550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公共电极</a:t>
              </a:r>
            </a:p>
            <a:p>
              <a:pPr algn="r">
                <a:lnSpc>
                  <a:spcPct val="80000"/>
                </a:lnSpc>
              </a:pP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玻璃基片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灯管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反射板</a:t>
              </a: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3" y="1333766"/>
              <a:ext cx="432173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1224260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偏光片</a:t>
              </a: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  滤光片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液晶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  控制电极</a:t>
              </a:r>
            </a:p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偏光片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1" y="2090072"/>
              <a:ext cx="432176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液晶盒不加电时</a:t>
              </a: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08364" y="829388"/>
            <a:ext cx="227732" cy="1256757"/>
            <a:chOff x="5208364" y="829388"/>
            <a:chExt cx="227732" cy="1256757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 flipV="1">
              <a:off x="5208364" y="1603858"/>
              <a:ext cx="227732" cy="392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>
              <a:off x="5208364" y="1605822"/>
              <a:ext cx="227732" cy="48032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5436096" y="829388"/>
              <a:ext cx="0" cy="77643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、打印机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字符设备或块设备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机械式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针式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喷墨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激光打印机组成：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由激光扫描系统、电子照相系统、打印控制系统组成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7608" y="2276872"/>
            <a:ext cx="7416800" cy="3103895"/>
            <a:chOff x="827608" y="2276872"/>
            <a:chExt cx="7416800" cy="3103895"/>
          </a:xfrm>
        </p:grpSpPr>
        <p:sp>
          <p:nvSpPr>
            <p:cNvPr id="85" name="Rectangle 479"/>
            <p:cNvSpPr>
              <a:spLocks noChangeArrowheads="1"/>
            </p:cNvSpPr>
            <p:nvPr/>
          </p:nvSpPr>
          <p:spPr bwMode="auto">
            <a:xfrm>
              <a:off x="3816077" y="2287113"/>
              <a:ext cx="4428331" cy="7991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9"/>
            <p:cNvSpPr>
              <a:spLocks noChangeArrowheads="1"/>
            </p:cNvSpPr>
            <p:nvPr/>
          </p:nvSpPr>
          <p:spPr bwMode="auto">
            <a:xfrm>
              <a:off x="1548333" y="3086276"/>
              <a:ext cx="1296988" cy="90011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479"/>
            <p:cNvSpPr>
              <a:spLocks noChangeArrowheads="1"/>
            </p:cNvSpPr>
            <p:nvPr/>
          </p:nvSpPr>
          <p:spPr bwMode="auto">
            <a:xfrm>
              <a:off x="1548333" y="2276872"/>
              <a:ext cx="2267422" cy="810198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479"/>
            <p:cNvSpPr>
              <a:spLocks noChangeArrowheads="1"/>
            </p:cNvSpPr>
            <p:nvPr/>
          </p:nvSpPr>
          <p:spPr bwMode="auto">
            <a:xfrm>
              <a:off x="6236364" y="3068960"/>
              <a:ext cx="2008044" cy="80948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92" name="Text Box 376"/>
            <p:cNvSpPr txBox="1">
              <a:spLocks noChangeArrowheads="1"/>
            </p:cNvSpPr>
            <p:nvPr/>
          </p:nvSpPr>
          <p:spPr bwMode="auto">
            <a:xfrm>
              <a:off x="827608" y="2941817"/>
              <a:ext cx="361950" cy="16573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打印机控制器</a:t>
              </a:r>
            </a:p>
          </p:txBody>
        </p:sp>
        <p:sp>
          <p:nvSpPr>
            <p:cNvPr id="240095" name="Rectangle 479"/>
            <p:cNvSpPr>
              <a:spLocks noChangeArrowheads="1"/>
            </p:cNvSpPr>
            <p:nvPr/>
          </p:nvSpPr>
          <p:spPr bwMode="auto">
            <a:xfrm>
              <a:off x="1548333" y="2294116"/>
              <a:ext cx="6696075" cy="3086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52" name="Text Box 536"/>
            <p:cNvSpPr txBox="1">
              <a:spLocks noChangeArrowheads="1"/>
            </p:cNvSpPr>
            <p:nvPr/>
          </p:nvSpPr>
          <p:spPr bwMode="auto">
            <a:xfrm>
              <a:off x="2845321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字符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发生器</a:t>
              </a:r>
            </a:p>
          </p:txBody>
        </p:sp>
        <p:sp>
          <p:nvSpPr>
            <p:cNvPr id="240154" name="Text Box 538"/>
            <p:cNvSpPr txBox="1">
              <a:spLocks noChangeArrowheads="1"/>
            </p:cNvSpPr>
            <p:nvPr/>
          </p:nvSpPr>
          <p:spPr bwMode="auto">
            <a:xfrm>
              <a:off x="1692796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240155" name="Line 539"/>
            <p:cNvSpPr>
              <a:spLocks noChangeShapeType="1"/>
            </p:cNvSpPr>
            <p:nvPr/>
          </p:nvSpPr>
          <p:spPr bwMode="auto">
            <a:xfrm>
              <a:off x="2483371" y="2725916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8" name="Line 542"/>
            <p:cNvSpPr>
              <a:spLocks noChangeShapeType="1"/>
            </p:cNvSpPr>
            <p:nvPr/>
          </p:nvSpPr>
          <p:spPr bwMode="auto">
            <a:xfrm>
              <a:off x="1189558" y="3446642"/>
              <a:ext cx="50482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9" name="Line 543"/>
            <p:cNvSpPr>
              <a:spLocks noChangeShapeType="1"/>
            </p:cNvSpPr>
            <p:nvPr/>
          </p:nvSpPr>
          <p:spPr bwMode="auto">
            <a:xfrm>
              <a:off x="1189558" y="3589517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0" name="Line 544"/>
            <p:cNvSpPr>
              <a:spLocks noChangeShapeType="1"/>
            </p:cNvSpPr>
            <p:nvPr/>
          </p:nvSpPr>
          <p:spPr bwMode="auto">
            <a:xfrm flipH="1">
              <a:off x="1189558" y="3805417"/>
              <a:ext cx="501650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1" name="Text Box 545"/>
            <p:cNvSpPr txBox="1">
              <a:spLocks noChangeArrowheads="1"/>
            </p:cNvSpPr>
            <p:nvPr/>
          </p:nvSpPr>
          <p:spPr bwMode="auto">
            <a:xfrm>
              <a:off x="1692796" y="3300592"/>
              <a:ext cx="1008063" cy="577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设备接口电路</a:t>
              </a:r>
            </a:p>
          </p:txBody>
        </p:sp>
        <p:sp>
          <p:nvSpPr>
            <p:cNvPr id="103" name="Line 539"/>
            <p:cNvSpPr>
              <a:spLocks noChangeShapeType="1"/>
            </p:cNvSpPr>
            <p:nvPr/>
          </p:nvSpPr>
          <p:spPr bwMode="auto">
            <a:xfrm flipV="1">
              <a:off x="2088878" y="3002553"/>
              <a:ext cx="0" cy="2900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35896" y="2438576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</a:rPr>
                  <a:t>多面转镜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</a:rPr>
                  <a:t>扫描电机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159301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收纸盒</a:t>
                </a:r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供纸盒</a:t>
                </a:r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转印电晕</a:t>
                </a: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分离电晕</a:t>
                </a: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*打印机接口：</a:t>
            </a:r>
            <a:r>
              <a:rPr lang="en-US" altLang="zh-CN" dirty="0">
                <a:latin typeface="+mn-lt"/>
              </a:rPr>
              <a:t>Centronics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b="1" dirty="0">
                <a:latin typeface="+mn-ea"/>
                <a:ea typeface="+mn-ea"/>
              </a:rPr>
              <a:t>USB</a:t>
            </a:r>
            <a:r>
              <a:rPr lang="en-US" altLang="zh-CN" b="1" dirty="0"/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79512" y="2924944"/>
            <a:ext cx="4248547" cy="328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磁盘组成示例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磁盘工作方式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三、存储设备                    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辅存种类：</a:t>
            </a:r>
            <a:r>
              <a:rPr lang="zh-CN" altLang="en-US" b="1" dirty="0">
                <a:latin typeface="宋体" panose="02010600030101010101" pitchFamily="2" charset="-122"/>
              </a:rPr>
              <a:t>磁表面、光介质</a:t>
            </a:r>
            <a:r>
              <a:rPr lang="en-US" altLang="zh-CN" b="1" dirty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须具有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2194347" y="1290826"/>
            <a:ext cx="655411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常为盘状、带状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写时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精度高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6375" y="1811769"/>
            <a:ext cx="6623051" cy="1152525"/>
            <a:chOff x="1476375" y="1811769"/>
            <a:chExt cx="6623051" cy="1152525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2773363" y="1956232"/>
              <a:ext cx="57785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476375" y="1811769"/>
              <a:ext cx="1152525" cy="1152525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549400" y="1884794"/>
              <a:ext cx="1008063" cy="10080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765300" y="2105457"/>
              <a:ext cx="576263" cy="5762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855788" y="2211819"/>
              <a:ext cx="385763" cy="37941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941513" y="2288019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2125663" y="2105457"/>
              <a:ext cx="647700" cy="13811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2341563" y="2099107"/>
              <a:ext cx="43180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4229100" y="1719015"/>
              <a:ext cx="684213" cy="1727200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3995738" y="2347665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3995738" y="2781052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3995738" y="2636590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3995738" y="2492127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4429125" y="2131765"/>
              <a:ext cx="430213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4573588" y="2131765"/>
              <a:ext cx="285750" cy="50482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4857750" y="1917452"/>
              <a:ext cx="57785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6948488" y="1557090"/>
              <a:ext cx="287338" cy="2014538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6227763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6588125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6948488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7307263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7667625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6589713" y="1915865"/>
              <a:ext cx="144145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7453313" y="2244477"/>
              <a:ext cx="144463" cy="2476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6661150" y="2204790"/>
              <a:ext cx="936625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3203302" y="5517232"/>
            <a:ext cx="576185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磁盘一直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匀速</a:t>
            </a:r>
            <a:r>
              <a:rPr lang="zh-CN" altLang="en-US" b="1" dirty="0">
                <a:latin typeface="宋体" panose="02010600030101010101" pitchFamily="2" charset="-122"/>
              </a:rPr>
              <a:t>转动，    </a:t>
            </a:r>
            <a:r>
              <a:rPr lang="zh-CN" altLang="en-US" sz="1800" b="1" dirty="0">
                <a:latin typeface="宋体" panose="02010600030101010101" pitchFamily="2" charset="-122"/>
              </a:rPr>
              <a:t>←各磁道容量应相同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寻址时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>
                <a:latin typeface="宋体" panose="02010600030101010101" pitchFamily="2" charset="-122"/>
              </a:rPr>
              <a:t>等待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转到</a:t>
            </a:r>
            <a:r>
              <a:rPr lang="zh-CN" altLang="en-US" sz="1800" b="1" u="sng" dirty="0">
                <a:latin typeface="宋体" panose="02010600030101010101" pitchFamily="2" charset="-122"/>
              </a:rPr>
              <a:t>目标位置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429000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932040" y="5949280"/>
            <a:ext cx="647699" cy="157374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98" name="Text Box 184"/>
          <p:cNvSpPr txBox="1">
            <a:spLocks noChangeArrowheads="1"/>
          </p:cNvSpPr>
          <p:nvPr/>
        </p:nvSpPr>
        <p:spPr bwMode="auto">
          <a:xfrm>
            <a:off x="3203848" y="2924944"/>
            <a:ext cx="576131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磁盘、磁头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步进电机、传动皮带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1" grpId="0"/>
      <p:bldP spid="90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084168" y="4978835"/>
            <a:ext cx="2972072" cy="1258477"/>
            <a:chOff x="6084168" y="4978835"/>
            <a:chExt cx="2972072" cy="1258477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7380313" y="5877312"/>
              <a:ext cx="864000" cy="360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CCFF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81"/>
            <p:cNvSpPr txBox="1">
              <a:spLocks noChangeArrowheads="1"/>
            </p:cNvSpPr>
            <p:nvPr/>
          </p:nvSpPr>
          <p:spPr bwMode="auto">
            <a:xfrm>
              <a:off x="6084168" y="4978835"/>
              <a:ext cx="2849927" cy="360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CCFF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81"/>
            <p:cNvSpPr txBox="1">
              <a:spLocks noChangeArrowheads="1"/>
            </p:cNvSpPr>
            <p:nvPr/>
          </p:nvSpPr>
          <p:spPr bwMode="auto">
            <a:xfrm>
              <a:off x="8408168" y="5503018"/>
              <a:ext cx="648072" cy="288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勘误</a:t>
              </a: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 bwMode="auto">
            <a:xfrm flipH="1">
              <a:off x="8100392" y="5647018"/>
              <a:ext cx="307776" cy="222703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8" name="直接箭头连接符 27"/>
            <p:cNvCxnSpPr>
              <a:stCxn id="25" idx="1"/>
            </p:cNvCxnSpPr>
            <p:nvPr/>
          </p:nvCxnSpPr>
          <p:spPr bwMode="auto">
            <a:xfrm flipH="1" flipV="1">
              <a:off x="8100392" y="5365690"/>
              <a:ext cx="307776" cy="281328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057341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>
                <a:latin typeface="+mn-ea"/>
                <a:ea typeface="+mn-ea"/>
              </a:rPr>
              <a:t>5400rpm(</a:t>
            </a:r>
            <a:r>
              <a:rPr lang="zh-CN" altLang="zh-CN" b="1" dirty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>
                <a:latin typeface="+mn-ea"/>
                <a:ea typeface="+mn-ea"/>
              </a:rPr>
              <a:t>分钟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，平均寻道时间为</a:t>
            </a:r>
            <a:r>
              <a:rPr lang="en-US" altLang="zh-CN" b="1" dirty="0">
                <a:latin typeface="+mn-ea"/>
                <a:ea typeface="+mn-ea"/>
              </a:rPr>
              <a:t>8ms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latin typeface="+mn-ea"/>
                <a:ea typeface="+mn-ea"/>
              </a:rPr>
              <a:t>请回答下列问题：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2952799" cy="293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555776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＝平均寻道时间＋平均等待时间</a:t>
            </a: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555776" y="784523"/>
            <a:ext cx="295235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宋体" panose="02010600030101010101" pitchFamily="2" charset="-122"/>
              </a:rPr>
              <a:t>D</a:t>
            </a:r>
            <a:r>
              <a:rPr lang="en-US" altLang="zh-CN" b="1" baseline="-18000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位密度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55776" y="1262361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  <a:ea typeface="+mn-ea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磁道长度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记录密度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2843114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>
                <a:latin typeface="+mn-ea"/>
                <a:ea typeface="+mn-ea"/>
              </a:rPr>
              <a:t>D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＝磁道容量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磁盘转速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276103" y="5315723"/>
            <a:ext cx="53284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[1/(5400</a:t>
            </a:r>
            <a:r>
              <a:rPr lang="en-US" altLang="zh-CN" sz="2000" b="1" dirty="0"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latin typeface="宋体" panose="02010600030101010101" pitchFamily="2" charset="-122"/>
              </a:rPr>
              <a:t>60</a:t>
            </a:r>
            <a:r>
              <a:rPr lang="en-US" altLang="zh-CN" sz="2000" b="1" dirty="0">
                <a:latin typeface="宋体" panose="02010600030101010101" pitchFamily="2" charset="-122"/>
              </a:rPr>
              <a:t>)]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2699666" y="4883675"/>
            <a:ext cx="705691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50" dirty="0">
                <a:latin typeface="宋体" panose="02010600030101010101" pitchFamily="2" charset="-122"/>
              </a:rPr>
              <a:t>5000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(</a:t>
            </a:r>
            <a:r>
              <a:rPr lang="en-US" altLang="zh-CN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20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3.14)</a:t>
            </a:r>
            <a:r>
              <a:rPr lang="en-US" altLang="zh-CN" sz="2000" b="1" spc="-50" dirty="0">
                <a:latin typeface="+mn-lt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30000</a:t>
            </a:r>
            <a:r>
              <a:rPr lang="zh-CN" altLang="en-US" sz="1800" b="1" spc="-50" dirty="0">
                <a:latin typeface="宋体" panose="02010600030101010101" pitchFamily="2" charset="-122"/>
              </a:rPr>
              <a:t>＝</a:t>
            </a:r>
            <a:r>
              <a:rPr lang="en-US" altLang="zh-CN" b="1" spc="-50" dirty="0">
                <a:latin typeface="宋体" panose="02010600030101010101" pitchFamily="2" charset="-122"/>
              </a:rPr>
              <a:t>117.75</a:t>
            </a:r>
            <a:r>
              <a:rPr lang="en-US" altLang="zh-CN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MB</a:t>
            </a:r>
            <a:r>
              <a:rPr lang="zh-CN" altLang="en-US" sz="2000" b="1" spc="-50" dirty="0">
                <a:latin typeface="宋体" panose="02010600030101010101" pitchFamily="2" charset="-122"/>
              </a:rPr>
              <a:t>≈</a:t>
            </a:r>
            <a:r>
              <a:rPr lang="en-US" altLang="zh-CN" b="1" spc="-50" dirty="0">
                <a:latin typeface="宋体" panose="02010600030101010101" pitchFamily="2" charset="-122"/>
              </a:rPr>
              <a:t>112.3</a:t>
            </a:r>
            <a:r>
              <a:rPr lang="en-US" altLang="zh-CN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MiB</a:t>
            </a:r>
            <a:endParaRPr lang="zh-CN" altLang="en-US" b="1" spc="-50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2915690" y="5797713"/>
            <a:ext cx="640883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50" dirty="0">
                <a:latin typeface="宋体" panose="02010600030101010101" pitchFamily="2" charset="-122"/>
              </a:rPr>
              <a:t>(20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3.14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30000)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(5400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÷</a:t>
            </a:r>
            <a:r>
              <a:rPr lang="en-US" altLang="zh-CN" b="1" spc="-50" dirty="0">
                <a:latin typeface="宋体" panose="02010600030101010101" pitchFamily="2" charset="-122"/>
              </a:rPr>
              <a:t>60)</a:t>
            </a:r>
            <a:r>
              <a:rPr lang="zh-CN" altLang="en-US" sz="2000" b="1" spc="-50" dirty="0">
                <a:latin typeface="宋体" panose="02010600030101010101" pitchFamily="2" charset="-122"/>
              </a:rPr>
              <a:t>＝</a:t>
            </a:r>
            <a:r>
              <a:rPr lang="en-US" altLang="zh-CN" b="1" spc="-50" dirty="0">
                <a:latin typeface="宋体" panose="02010600030101010101" pitchFamily="2" charset="-122"/>
              </a:rPr>
              <a:t>21.195MB/s</a:t>
            </a:r>
            <a:endParaRPr lang="zh-CN" altLang="en-US" b="1" spc="-50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2627659" y="4429561"/>
            <a:ext cx="5976914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(30-20)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×</a:t>
            </a:r>
            <a:r>
              <a:rPr lang="en-US" altLang="zh-CN" b="1" dirty="0">
                <a:latin typeface="宋体" panose="02010600030101010101" pitchFamily="2" charset="-122"/>
              </a:rPr>
              <a:t>1000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5000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6660232" y="980728"/>
            <a:ext cx="2015036" cy="288032"/>
          </a:xfrm>
          <a:prstGeom prst="borderCallout2">
            <a:avLst>
              <a:gd name="adj1" fmla="val 100968"/>
              <a:gd name="adj2" fmla="val 49991"/>
              <a:gd name="adj3" fmla="val 122591"/>
              <a:gd name="adj4" fmla="val 49837"/>
              <a:gd name="adj5" fmla="val 179801"/>
              <a:gd name="adj6" fmla="val 226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记录密度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≤</a:t>
            </a:r>
            <a:r>
              <a:rPr lang="zh-CN" altLang="en-US" sz="1800" b="1" dirty="0">
                <a:latin typeface="+mn-ea"/>
                <a:ea typeface="+mn-ea"/>
              </a:rPr>
              <a:t>位密度</a:t>
            </a:r>
          </a:p>
        </p:txBody>
      </p:sp>
      <p:sp>
        <p:nvSpPr>
          <p:cNvPr id="16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线形标注 2 19"/>
          <p:cNvSpPr/>
          <p:nvPr/>
        </p:nvSpPr>
        <p:spPr bwMode="auto">
          <a:xfrm>
            <a:off x="2987824" y="2780928"/>
            <a:ext cx="2376340" cy="288032"/>
          </a:xfrm>
          <a:prstGeom prst="borderCallout2">
            <a:avLst>
              <a:gd name="adj1" fmla="val 50463"/>
              <a:gd name="adj2" fmla="val 145"/>
              <a:gd name="adj3" fmla="val 50920"/>
              <a:gd name="adj4" fmla="val -10015"/>
              <a:gd name="adj5" fmla="val 473800"/>
              <a:gd name="adj6" fmla="val -6910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rgbClr val="990099"/>
                </a:solidFill>
              </a:rPr>
              <a:t>R</a:t>
            </a:r>
            <a:r>
              <a:rPr lang="en-US" altLang="zh-CN" sz="1800" dirty="0"/>
              <a:t>evolutions </a:t>
            </a:r>
            <a:r>
              <a:rPr lang="en-US" altLang="zh-CN" sz="1800" dirty="0">
                <a:solidFill>
                  <a:srgbClr val="990099"/>
                </a:solidFill>
              </a:rPr>
              <a:t>P</a:t>
            </a:r>
            <a:r>
              <a:rPr lang="en-US" altLang="zh-CN" sz="1800" dirty="0"/>
              <a:t>er </a:t>
            </a:r>
            <a:r>
              <a:rPr lang="en-US" altLang="zh-CN" sz="1800" dirty="0">
                <a:solidFill>
                  <a:srgbClr val="990099"/>
                </a:solidFill>
              </a:rPr>
              <a:t>M</a:t>
            </a:r>
            <a:r>
              <a:rPr lang="en-US" altLang="zh-CN" sz="1800" dirty="0"/>
              <a:t>inute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2" name="线形标注 2 21"/>
          <p:cNvSpPr/>
          <p:nvPr/>
        </p:nvSpPr>
        <p:spPr bwMode="auto">
          <a:xfrm>
            <a:off x="7596335" y="4560182"/>
            <a:ext cx="1440159" cy="288032"/>
          </a:xfrm>
          <a:prstGeom prst="borderCallout2">
            <a:avLst>
              <a:gd name="adj1" fmla="val 55164"/>
              <a:gd name="adj2" fmla="val -899"/>
              <a:gd name="adj3" fmla="val 55620"/>
              <a:gd name="adj4" fmla="val -12453"/>
              <a:gd name="adj5" fmla="val 163540"/>
              <a:gd name="adj6" fmla="val -2157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磁盘中为</a:t>
            </a:r>
            <a:r>
              <a:rPr lang="en-US" altLang="zh-CN" sz="1800" b="1" dirty="0">
                <a:latin typeface="+mn-ea"/>
                <a:ea typeface="+mn-ea"/>
              </a:rPr>
              <a:t>10</a:t>
            </a:r>
            <a:r>
              <a:rPr lang="en-US" altLang="zh-CN" sz="1800" b="1" baseline="30000" dirty="0">
                <a:latin typeface="+mn-ea"/>
                <a:ea typeface="+mn-ea"/>
              </a:rPr>
              <a:t>6</a:t>
            </a:r>
            <a:r>
              <a:rPr lang="en-US" altLang="zh-CN" sz="1800" b="1" dirty="0">
                <a:latin typeface="+mn-ea"/>
                <a:ea typeface="+mn-ea"/>
              </a:rPr>
              <a:t>B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pres?slideindex=33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5148412" y="6323054"/>
            <a:ext cx="287337" cy="576065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1-33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78371" y="2606712"/>
            <a:ext cx="3313509" cy="38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定长记录格式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变长记录格式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1" name="Text Box 501"/>
          <p:cNvSpPr txBox="1">
            <a:spLocks noChangeArrowheads="1"/>
          </p:cNvSpPr>
          <p:nvPr/>
        </p:nvSpPr>
        <p:spPr bwMode="auto">
          <a:xfrm>
            <a:off x="1259632" y="3218200"/>
            <a:ext cx="172819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磁盘容量：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记录密度：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7" y="332656"/>
            <a:ext cx="9073127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、磁盘存储器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硬、单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双面、单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双密度等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*磁记录原理：</a:t>
            </a:r>
            <a:r>
              <a:rPr lang="zh-CN" altLang="en-US" b="1" kern="0" spc="-100" dirty="0">
                <a:latin typeface="宋体" panose="02010600030101010101" pitchFamily="2" charset="-122"/>
              </a:rPr>
              <a:t>信息用磁化方向表示，读</a:t>
            </a:r>
            <a:r>
              <a:rPr lang="en-US" altLang="zh-CN" b="1" kern="0" spc="-100" dirty="0">
                <a:latin typeface="宋体" panose="02010600030101010101" pitchFamily="2" charset="-122"/>
              </a:rPr>
              <a:t>/</a:t>
            </a:r>
            <a:r>
              <a:rPr lang="zh-CN" altLang="en-US" b="1" kern="0" spc="-100" dirty="0">
                <a:latin typeface="宋体" panose="02010600030101010101" pitchFamily="2" charset="-122"/>
              </a:rPr>
              <a:t>写～感应线圈电流方向</a:t>
            </a:r>
            <a:endParaRPr lang="en-US" altLang="zh-CN" b="1" kern="0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3131839" y="2586970"/>
            <a:ext cx="6012161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记录块称为扇区，扇区</a:t>
            </a:r>
            <a:r>
              <a:rPr lang="zh-CN" altLang="en-US" b="1" u="sng" spc="-100" dirty="0">
                <a:latin typeface="宋体" panose="02010600030101010101" pitchFamily="2" charset="-122"/>
              </a:rPr>
              <a:t>大小</a:t>
            </a:r>
            <a:r>
              <a:rPr lang="en-US" altLang="zh-CN" b="1" i="1" spc="-100" dirty="0">
                <a:latin typeface="+mn-lt"/>
              </a:rPr>
              <a:t> </a:t>
            </a:r>
            <a:r>
              <a:rPr lang="zh-CN" altLang="en-US" b="1" spc="-100" dirty="0">
                <a:latin typeface="宋体" panose="02010600030101010101" pitchFamily="2" charset="-122"/>
              </a:rPr>
              <a:t>固定、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扇角</a:t>
            </a:r>
            <a:r>
              <a:rPr lang="zh-CN" altLang="en-US" b="1" spc="-100" dirty="0">
                <a:latin typeface="宋体" panose="02010600030101010101" pitchFamily="2" charset="-122"/>
              </a:rPr>
              <a:t>固定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2555776" y="2154922"/>
            <a:ext cx="586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记录块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多个数据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，有定长、变长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种格式</a:t>
            </a: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6588224" y="3084836"/>
            <a:ext cx="2374900" cy="1423988"/>
            <a:chOff x="4196" y="1807"/>
            <a:chExt cx="1496" cy="89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42" y="180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51" y="198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43" y="198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2806426" y="3678125"/>
            <a:ext cx="3421758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个柱面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容量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磁道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en-US" altLang="zh-CN" b="1" baseline="30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>
                <a:latin typeface="宋体" panose="02010600030101010101" pitchFamily="2" charset="-122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)×(2</a:t>
            </a:r>
            <a:r>
              <a:rPr lang="en-US" altLang="zh-CN" b="1" baseline="30000" dirty="0"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en-US" altLang="zh-CN" b="1" i="1" dirty="0">
                <a:latin typeface="+mn-lt"/>
              </a:rPr>
              <a:t>S</a:t>
            </a:r>
            <a:r>
              <a:rPr lang="en-US" altLang="zh-CN" b="1" baseline="-18000" dirty="0"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2915816" y="3110590"/>
            <a:ext cx="3312021" cy="539702"/>
            <a:chOff x="5292427" y="3212976"/>
            <a:chExt cx="3312021" cy="539702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2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915816" y="4581128"/>
            <a:ext cx="5687640" cy="828925"/>
            <a:chOff x="3276972" y="4509120"/>
            <a:chExt cx="5687640" cy="828925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4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400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4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4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400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4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3203378" y="5894198"/>
            <a:ext cx="5833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记录块格式的数据域中，包含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数据长度</a:t>
            </a:r>
            <a:r>
              <a:rPr lang="zh-CN" altLang="en-US" b="1" spc="-100" dirty="0">
                <a:latin typeface="宋体" panose="02010600030101010101" pitchFamily="2" charset="-122"/>
              </a:rPr>
              <a:t>字段</a:t>
            </a:r>
          </a:p>
        </p:txBody>
      </p:sp>
      <p:sp>
        <p:nvSpPr>
          <p:cNvPr id="1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线形标注 2 126"/>
          <p:cNvSpPr/>
          <p:nvPr/>
        </p:nvSpPr>
        <p:spPr bwMode="auto">
          <a:xfrm>
            <a:off x="6012160" y="1916832"/>
            <a:ext cx="2088232" cy="288032"/>
          </a:xfrm>
          <a:prstGeom prst="borderCallout2">
            <a:avLst>
              <a:gd name="adj1" fmla="val 48058"/>
              <a:gd name="adj2" fmla="val 100786"/>
              <a:gd name="adj3" fmla="val 48515"/>
              <a:gd name="adj4" fmla="val 108757"/>
              <a:gd name="adj5" fmla="val 261813"/>
              <a:gd name="adj6" fmla="val 12243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匀速转动</a:t>
            </a:r>
            <a:r>
              <a:rPr lang="en-US" altLang="zh-CN" sz="1800" b="1" dirty="0">
                <a:latin typeface="+mn-ea"/>
                <a:ea typeface="+mn-ea"/>
              </a:rPr>
              <a:t>+</a:t>
            </a:r>
            <a:r>
              <a:rPr lang="zh-CN" altLang="en-US" sz="1800" b="1" dirty="0">
                <a:latin typeface="+mn-ea"/>
                <a:ea typeface="+mn-ea"/>
              </a:rPr>
              <a:t>定时采样</a:t>
            </a:r>
          </a:p>
        </p:txBody>
      </p:sp>
      <p:sp>
        <p:nvSpPr>
          <p:cNvPr id="128" name="线形标注 2 127"/>
          <p:cNvSpPr/>
          <p:nvPr/>
        </p:nvSpPr>
        <p:spPr bwMode="auto">
          <a:xfrm>
            <a:off x="3635896" y="1916832"/>
            <a:ext cx="2016224" cy="288032"/>
          </a:xfrm>
          <a:prstGeom prst="borderCallout2">
            <a:avLst>
              <a:gd name="adj1" fmla="val 50463"/>
              <a:gd name="adj2" fmla="val 145"/>
              <a:gd name="adj3" fmla="val 50920"/>
              <a:gd name="adj4" fmla="val -10015"/>
              <a:gd name="adj5" fmla="val 122321"/>
              <a:gd name="adj6" fmla="val -1779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减少寻址平均时延</a:t>
            </a:r>
          </a:p>
        </p:txBody>
      </p:sp>
      <p:sp>
        <p:nvSpPr>
          <p:cNvPr id="129" name="线形标注 2 128"/>
          <p:cNvSpPr/>
          <p:nvPr/>
        </p:nvSpPr>
        <p:spPr bwMode="auto">
          <a:xfrm>
            <a:off x="251396" y="4401144"/>
            <a:ext cx="2376388" cy="324000"/>
          </a:xfrm>
          <a:prstGeom prst="borderCallout2">
            <a:avLst>
              <a:gd name="adj1" fmla="val 50899"/>
              <a:gd name="adj2" fmla="val 100135"/>
              <a:gd name="adj3" fmla="val 50920"/>
              <a:gd name="adj4" fmla="val 114248"/>
              <a:gd name="adj5" fmla="val 84240"/>
              <a:gd name="adj6" fmla="val 16067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寻址无需从</a:t>
            </a:r>
            <a:r>
              <a:rPr lang="en-US" altLang="zh-CN" sz="1800" b="1" dirty="0">
                <a:latin typeface="+mn-ea"/>
                <a:ea typeface="+mn-ea"/>
              </a:rPr>
              <a:t>0</a:t>
            </a:r>
            <a:r>
              <a:rPr lang="zh-CN" altLang="en-US" sz="1800" b="1" dirty="0">
                <a:latin typeface="+mn-ea"/>
                <a:ea typeface="+mn-ea"/>
              </a:rPr>
              <a:t>扇区开始</a:t>
            </a:r>
          </a:p>
        </p:txBody>
      </p:sp>
      <p:sp>
        <p:nvSpPr>
          <p:cNvPr id="130" name="Text Box 501"/>
          <p:cNvSpPr txBox="1">
            <a:spLocks noChangeArrowheads="1"/>
          </p:cNvSpPr>
          <p:nvPr/>
        </p:nvSpPr>
        <p:spPr bwMode="auto">
          <a:xfrm>
            <a:off x="2806426" y="5445224"/>
            <a:ext cx="6337574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dirty="0">
                <a:latin typeface="宋体" panose="02010600030101010101" pitchFamily="2" charset="-122"/>
              </a:rPr>
              <a:t>位数</a:t>
            </a:r>
            <a:r>
              <a:rPr lang="en-US" altLang="zh-CN" b="1" dirty="0">
                <a:latin typeface="宋体" panose="02010600030101010101" pitchFamily="2" charset="-122"/>
              </a:rPr>
              <a:t>/cm</a:t>
            </a:r>
            <a:r>
              <a:rPr lang="zh-CN" altLang="en-US" b="1" dirty="0">
                <a:latin typeface="宋体" panose="02010600030101010101" pitchFamily="2" charset="-122"/>
              </a:rPr>
              <a:t>，记录密度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格式化后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＜位密度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31" grpId="0"/>
      <p:bldP spid="59" grpId="0"/>
      <p:bldP spid="60" grpId="0"/>
      <p:bldP spid="82" grpId="0"/>
      <p:bldP spid="122" grpId="0"/>
      <p:bldP spid="127" grpId="0" animBg="1"/>
      <p:bldP spid="128" grpId="0" animBg="1"/>
      <p:bldP spid="129" grpId="0" animBg="1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971624" y="1340768"/>
            <a:ext cx="7416800" cy="2304258"/>
            <a:chOff x="971624" y="1052736"/>
            <a:chExt cx="7416800" cy="2304258"/>
          </a:xfrm>
        </p:grpSpPr>
        <p:sp>
          <p:nvSpPr>
            <p:cNvPr id="210" name="Rectangle 731"/>
            <p:cNvSpPr>
              <a:spLocks noChangeArrowheads="1"/>
            </p:cNvSpPr>
            <p:nvPr/>
          </p:nvSpPr>
          <p:spPr bwMode="auto">
            <a:xfrm>
              <a:off x="2628974" y="1125091"/>
              <a:ext cx="5759450" cy="223190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Text Box 730"/>
            <p:cNvSpPr txBox="1">
              <a:spLocks noChangeArrowheads="1"/>
            </p:cNvSpPr>
            <p:nvPr/>
          </p:nvSpPr>
          <p:spPr bwMode="auto">
            <a:xfrm>
              <a:off x="971624" y="1125092"/>
              <a:ext cx="433388" cy="223190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212" name="Text Box 732"/>
            <p:cNvSpPr txBox="1">
              <a:spLocks noChangeArrowheads="1"/>
            </p:cNvSpPr>
            <p:nvPr/>
          </p:nvSpPr>
          <p:spPr bwMode="auto">
            <a:xfrm>
              <a:off x="3133799" y="1376800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213" name="Line 733"/>
            <p:cNvSpPr>
              <a:spLocks noChangeShapeType="1"/>
            </p:cNvSpPr>
            <p:nvPr/>
          </p:nvSpPr>
          <p:spPr bwMode="auto">
            <a:xfrm flipH="1" flipV="1">
              <a:off x="4213299" y="155679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Text Box 734"/>
            <p:cNvSpPr txBox="1">
              <a:spLocks noChangeArrowheads="1"/>
            </p:cNvSpPr>
            <p:nvPr/>
          </p:nvSpPr>
          <p:spPr bwMode="auto">
            <a:xfrm>
              <a:off x="3133799" y="1664832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215" name="Line 735"/>
            <p:cNvSpPr>
              <a:spLocks noChangeShapeType="1"/>
            </p:cNvSpPr>
            <p:nvPr/>
          </p:nvSpPr>
          <p:spPr bwMode="auto">
            <a:xfrm flipV="1">
              <a:off x="4213299" y="1844824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736"/>
            <p:cNvSpPr txBox="1">
              <a:spLocks noChangeArrowheads="1"/>
            </p:cNvSpPr>
            <p:nvPr/>
          </p:nvSpPr>
          <p:spPr bwMode="auto">
            <a:xfrm>
              <a:off x="5221362" y="1412777"/>
              <a:ext cx="576263" cy="50405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217" name="Text Box 739"/>
            <p:cNvSpPr txBox="1">
              <a:spLocks noChangeArrowheads="1"/>
            </p:cNvSpPr>
            <p:nvPr/>
          </p:nvSpPr>
          <p:spPr bwMode="auto">
            <a:xfrm>
              <a:off x="3133799" y="2128937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218" name="Text Box 740"/>
            <p:cNvSpPr txBox="1">
              <a:spLocks noChangeArrowheads="1"/>
            </p:cNvSpPr>
            <p:nvPr/>
          </p:nvSpPr>
          <p:spPr bwMode="auto">
            <a:xfrm>
              <a:off x="4716537" y="2128937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219" name="Text Box 741"/>
            <p:cNvSpPr txBox="1">
              <a:spLocks noChangeArrowheads="1"/>
            </p:cNvSpPr>
            <p:nvPr/>
          </p:nvSpPr>
          <p:spPr bwMode="auto">
            <a:xfrm>
              <a:off x="4716537" y="2564904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220" name="Line 742"/>
            <p:cNvSpPr>
              <a:spLocks noChangeShapeType="1"/>
            </p:cNvSpPr>
            <p:nvPr/>
          </p:nvSpPr>
          <p:spPr bwMode="auto">
            <a:xfrm flipV="1">
              <a:off x="1403424" y="2203550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743"/>
            <p:cNvSpPr>
              <a:spLocks noChangeShapeType="1"/>
            </p:cNvSpPr>
            <p:nvPr/>
          </p:nvSpPr>
          <p:spPr bwMode="auto">
            <a:xfrm flipV="1">
              <a:off x="2917899" y="234801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744"/>
            <p:cNvSpPr>
              <a:spLocks noChangeShapeType="1"/>
            </p:cNvSpPr>
            <p:nvPr/>
          </p:nvSpPr>
          <p:spPr bwMode="auto">
            <a:xfrm flipH="1">
              <a:off x="2916312" y="2708920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45"/>
            <p:cNvSpPr>
              <a:spLocks noChangeShapeType="1"/>
            </p:cNvSpPr>
            <p:nvPr/>
          </p:nvSpPr>
          <p:spPr bwMode="auto">
            <a:xfrm flipV="1">
              <a:off x="2916312" y="2348012"/>
              <a:ext cx="0" cy="361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46"/>
            <p:cNvSpPr>
              <a:spLocks noChangeShapeType="1"/>
            </p:cNvSpPr>
            <p:nvPr/>
          </p:nvSpPr>
          <p:spPr bwMode="auto">
            <a:xfrm flipV="1">
              <a:off x="4429199" y="227498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47"/>
            <p:cNvSpPr>
              <a:spLocks noChangeShapeType="1"/>
            </p:cNvSpPr>
            <p:nvPr/>
          </p:nvSpPr>
          <p:spPr bwMode="auto">
            <a:xfrm>
              <a:off x="1403424" y="1844824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48"/>
            <p:cNvSpPr>
              <a:spLocks noChangeShapeType="1"/>
            </p:cNvSpPr>
            <p:nvPr/>
          </p:nvSpPr>
          <p:spPr bwMode="auto">
            <a:xfrm flipH="1" flipV="1">
              <a:off x="1403424" y="155679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49"/>
            <p:cNvSpPr>
              <a:spLocks noChangeShapeType="1"/>
            </p:cNvSpPr>
            <p:nvPr/>
          </p:nvSpPr>
          <p:spPr bwMode="auto">
            <a:xfrm flipH="1">
              <a:off x="5508699" y="126831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0"/>
            <p:cNvSpPr>
              <a:spLocks noChangeShapeType="1"/>
            </p:cNvSpPr>
            <p:nvPr/>
          </p:nvSpPr>
          <p:spPr bwMode="auto">
            <a:xfrm flipH="1" flipV="1">
              <a:off x="1403424" y="1268760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751"/>
            <p:cNvSpPr txBox="1">
              <a:spLocks noChangeArrowheads="1"/>
            </p:cNvSpPr>
            <p:nvPr/>
          </p:nvSpPr>
          <p:spPr bwMode="auto">
            <a:xfrm>
              <a:off x="1549474" y="1555899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写入数据</a:t>
              </a:r>
            </a:p>
          </p:txBody>
        </p:sp>
        <p:sp>
          <p:nvSpPr>
            <p:cNvPr id="230" name="Text Box 752"/>
            <p:cNvSpPr txBox="1">
              <a:spLocks noChangeArrowheads="1"/>
            </p:cNvSpPr>
            <p:nvPr/>
          </p:nvSpPr>
          <p:spPr bwMode="auto">
            <a:xfrm>
              <a:off x="1549474" y="126786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读出数据</a:t>
              </a:r>
            </a:p>
          </p:txBody>
        </p:sp>
        <p:sp>
          <p:nvSpPr>
            <p:cNvPr id="231" name="Text Box 753"/>
            <p:cNvSpPr txBox="1">
              <a:spLocks noChangeArrowheads="1"/>
            </p:cNvSpPr>
            <p:nvPr/>
          </p:nvSpPr>
          <p:spPr bwMode="auto">
            <a:xfrm>
              <a:off x="1662187" y="1052736"/>
              <a:ext cx="760413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32" name="Rectangle 754"/>
            <p:cNvSpPr>
              <a:spLocks noChangeArrowheads="1"/>
            </p:cNvSpPr>
            <p:nvPr/>
          </p:nvSpPr>
          <p:spPr bwMode="auto">
            <a:xfrm>
              <a:off x="2773437" y="1196752"/>
              <a:ext cx="3168650" cy="790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Text Box 755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柱面号</a:t>
              </a:r>
            </a:p>
          </p:txBody>
        </p:sp>
        <p:sp>
          <p:nvSpPr>
            <p:cNvPr id="234" name="Rectangle 756"/>
            <p:cNvSpPr>
              <a:spLocks noChangeArrowheads="1"/>
            </p:cNvSpPr>
            <p:nvPr/>
          </p:nvSpPr>
          <p:spPr bwMode="auto">
            <a:xfrm>
              <a:off x="2773437" y="2059088"/>
              <a:ext cx="3168650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757"/>
            <p:cNvSpPr>
              <a:spLocks noChangeArrowheads="1"/>
            </p:cNvSpPr>
            <p:nvPr/>
          </p:nvSpPr>
          <p:spPr bwMode="auto">
            <a:xfrm>
              <a:off x="5797624" y="2201962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Text Box 758"/>
            <p:cNvSpPr txBox="1">
              <a:spLocks noChangeArrowheads="1"/>
            </p:cNvSpPr>
            <p:nvPr/>
          </p:nvSpPr>
          <p:spPr bwMode="auto">
            <a:xfrm>
              <a:off x="1620912" y="1914625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37" name="Line 759"/>
            <p:cNvSpPr>
              <a:spLocks noChangeShapeType="1"/>
            </p:cNvSpPr>
            <p:nvPr/>
          </p:nvSpPr>
          <p:spPr bwMode="auto">
            <a:xfrm flipH="1" flipV="1">
              <a:off x="1403424" y="2635350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760"/>
            <p:cNvSpPr txBox="1">
              <a:spLocks noChangeArrowheads="1"/>
            </p:cNvSpPr>
            <p:nvPr/>
          </p:nvSpPr>
          <p:spPr bwMode="auto">
            <a:xfrm>
              <a:off x="1547887" y="2348012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239" name="Line 761"/>
            <p:cNvSpPr>
              <a:spLocks noChangeShapeType="1"/>
            </p:cNvSpPr>
            <p:nvPr/>
          </p:nvSpPr>
          <p:spPr bwMode="auto">
            <a:xfrm>
              <a:off x="1403424" y="3140968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762"/>
            <p:cNvSpPr txBox="1">
              <a:spLocks noChangeArrowheads="1"/>
            </p:cNvSpPr>
            <p:nvPr/>
          </p:nvSpPr>
          <p:spPr bwMode="auto">
            <a:xfrm>
              <a:off x="4716537" y="299695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241" name="Rectangle 763"/>
            <p:cNvSpPr>
              <a:spLocks noChangeArrowheads="1"/>
            </p:cNvSpPr>
            <p:nvPr/>
          </p:nvSpPr>
          <p:spPr bwMode="auto">
            <a:xfrm>
              <a:off x="6443738" y="1338362"/>
              <a:ext cx="146050" cy="1156122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764"/>
            <p:cNvSpPr>
              <a:spLocks noChangeArrowheads="1"/>
            </p:cNvSpPr>
            <p:nvPr/>
          </p:nvSpPr>
          <p:spPr bwMode="auto">
            <a:xfrm>
              <a:off x="6372299" y="2492896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Oval 765"/>
            <p:cNvSpPr>
              <a:spLocks noChangeArrowheads="1"/>
            </p:cNvSpPr>
            <p:nvPr/>
          </p:nvSpPr>
          <p:spPr bwMode="auto">
            <a:xfrm>
              <a:off x="63722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66"/>
            <p:cNvSpPr>
              <a:spLocks noChangeArrowheads="1"/>
            </p:cNvSpPr>
            <p:nvPr/>
          </p:nvSpPr>
          <p:spPr bwMode="auto">
            <a:xfrm>
              <a:off x="65881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767" descr="深色上对角线"/>
            <p:cNvSpPr>
              <a:spLocks noChangeArrowheads="1"/>
            </p:cNvSpPr>
            <p:nvPr/>
          </p:nvSpPr>
          <p:spPr bwMode="auto">
            <a:xfrm>
              <a:off x="6156399" y="2781821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768"/>
            <p:cNvSpPr>
              <a:spLocks noChangeShapeType="1"/>
            </p:cNvSpPr>
            <p:nvPr/>
          </p:nvSpPr>
          <p:spPr bwMode="auto">
            <a:xfrm>
              <a:off x="6156399" y="2781821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769"/>
            <p:cNvSpPr>
              <a:spLocks noChangeShapeType="1"/>
            </p:cNvSpPr>
            <p:nvPr/>
          </p:nvSpPr>
          <p:spPr bwMode="auto">
            <a:xfrm flipH="1">
              <a:off x="5292799" y="2420888"/>
              <a:ext cx="0" cy="1436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70"/>
            <p:cNvSpPr>
              <a:spLocks noChangeShapeType="1"/>
            </p:cNvSpPr>
            <p:nvPr/>
          </p:nvSpPr>
          <p:spPr bwMode="auto">
            <a:xfrm>
              <a:off x="6516762" y="221307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1"/>
            <p:cNvSpPr>
              <a:spLocks noChangeShapeType="1"/>
            </p:cNvSpPr>
            <p:nvPr/>
          </p:nvSpPr>
          <p:spPr bwMode="auto">
            <a:xfrm flipV="1">
              <a:off x="6445324" y="2492896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1"/>
            <p:cNvSpPr>
              <a:spLocks noChangeShapeType="1"/>
            </p:cNvSpPr>
            <p:nvPr/>
          </p:nvSpPr>
          <p:spPr bwMode="auto">
            <a:xfrm>
              <a:off x="7093024" y="1338362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82"/>
            <p:cNvSpPr>
              <a:spLocks noChangeShapeType="1"/>
            </p:cNvSpPr>
            <p:nvPr/>
          </p:nvSpPr>
          <p:spPr bwMode="auto">
            <a:xfrm>
              <a:off x="7093024" y="15558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83"/>
            <p:cNvSpPr>
              <a:spLocks noChangeShapeType="1"/>
            </p:cNvSpPr>
            <p:nvPr/>
          </p:nvSpPr>
          <p:spPr bwMode="auto">
            <a:xfrm>
              <a:off x="7166049" y="13399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784"/>
            <p:cNvSpPr>
              <a:spLocks noChangeArrowheads="1"/>
            </p:cNvSpPr>
            <p:nvPr/>
          </p:nvSpPr>
          <p:spPr bwMode="auto">
            <a:xfrm>
              <a:off x="6588199" y="14113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785"/>
            <p:cNvSpPr>
              <a:spLocks noChangeShapeType="1"/>
            </p:cNvSpPr>
            <p:nvPr/>
          </p:nvSpPr>
          <p:spPr bwMode="auto">
            <a:xfrm flipV="1">
              <a:off x="7093024" y="17717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786"/>
            <p:cNvSpPr>
              <a:spLocks noChangeShapeType="1"/>
            </p:cNvSpPr>
            <p:nvPr/>
          </p:nvSpPr>
          <p:spPr bwMode="auto">
            <a:xfrm>
              <a:off x="7093024" y="19876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87"/>
            <p:cNvSpPr>
              <a:spLocks noChangeShapeType="1"/>
            </p:cNvSpPr>
            <p:nvPr/>
          </p:nvSpPr>
          <p:spPr bwMode="auto">
            <a:xfrm>
              <a:off x="7166049" y="17717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Rectangle 788"/>
            <p:cNvSpPr>
              <a:spLocks noChangeArrowheads="1"/>
            </p:cNvSpPr>
            <p:nvPr/>
          </p:nvSpPr>
          <p:spPr bwMode="auto">
            <a:xfrm>
              <a:off x="6588199" y="18431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789"/>
            <p:cNvSpPr>
              <a:spLocks noChangeShapeType="1"/>
            </p:cNvSpPr>
            <p:nvPr/>
          </p:nvSpPr>
          <p:spPr bwMode="auto">
            <a:xfrm flipV="1">
              <a:off x="7093024" y="22035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90"/>
            <p:cNvSpPr>
              <a:spLocks noChangeShapeType="1"/>
            </p:cNvSpPr>
            <p:nvPr/>
          </p:nvSpPr>
          <p:spPr bwMode="auto">
            <a:xfrm>
              <a:off x="7093024" y="24194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91"/>
            <p:cNvSpPr>
              <a:spLocks noChangeShapeType="1"/>
            </p:cNvSpPr>
            <p:nvPr/>
          </p:nvSpPr>
          <p:spPr bwMode="auto">
            <a:xfrm>
              <a:off x="7166049" y="22035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792"/>
            <p:cNvSpPr>
              <a:spLocks noChangeArrowheads="1"/>
            </p:cNvSpPr>
            <p:nvPr/>
          </p:nvSpPr>
          <p:spPr bwMode="auto">
            <a:xfrm>
              <a:off x="6588199" y="227498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Line 793"/>
            <p:cNvSpPr>
              <a:spLocks noChangeShapeType="1"/>
            </p:cNvSpPr>
            <p:nvPr/>
          </p:nvSpPr>
          <p:spPr bwMode="auto">
            <a:xfrm>
              <a:off x="6588199" y="22845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94"/>
            <p:cNvSpPr>
              <a:spLocks noChangeShapeType="1"/>
            </p:cNvSpPr>
            <p:nvPr/>
          </p:nvSpPr>
          <p:spPr bwMode="auto">
            <a:xfrm>
              <a:off x="6588199" y="18527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95"/>
            <p:cNvSpPr>
              <a:spLocks noChangeShapeType="1"/>
            </p:cNvSpPr>
            <p:nvPr/>
          </p:nvSpPr>
          <p:spPr bwMode="auto">
            <a:xfrm>
              <a:off x="6588199" y="14209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801"/>
            <p:cNvSpPr txBox="1">
              <a:spLocks noChangeArrowheads="1"/>
            </p:cNvSpPr>
            <p:nvPr/>
          </p:nvSpPr>
          <p:spPr bwMode="auto">
            <a:xfrm>
              <a:off x="1547887" y="2852936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266" name="Line 818"/>
            <p:cNvSpPr>
              <a:spLocks noChangeShapeType="1"/>
            </p:cNvSpPr>
            <p:nvPr/>
          </p:nvSpPr>
          <p:spPr bwMode="auto">
            <a:xfrm flipH="1">
              <a:off x="5797624" y="1444725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8" name="直接箭头连接符 267"/>
            <p:cNvCxnSpPr/>
            <p:nvPr/>
          </p:nvCxnSpPr>
          <p:spPr bwMode="auto">
            <a:xfrm flipV="1">
              <a:off x="6043762" y="2348012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69" name="Line 737"/>
            <p:cNvSpPr>
              <a:spLocks noChangeShapeType="1"/>
            </p:cNvSpPr>
            <p:nvPr/>
          </p:nvSpPr>
          <p:spPr bwMode="auto">
            <a:xfrm flipV="1">
              <a:off x="3533849" y="2419450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19"/>
            <p:cNvSpPr>
              <a:spLocks noChangeShapeType="1"/>
            </p:cNvSpPr>
            <p:nvPr/>
          </p:nvSpPr>
          <p:spPr bwMode="auto">
            <a:xfrm flipH="1">
              <a:off x="6542852" y="1877542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20"/>
            <p:cNvSpPr>
              <a:spLocks noChangeShapeType="1"/>
            </p:cNvSpPr>
            <p:nvPr/>
          </p:nvSpPr>
          <p:spPr bwMode="auto">
            <a:xfrm flipH="1">
              <a:off x="6486972" y="2309341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737"/>
            <p:cNvSpPr>
              <a:spLocks noChangeShapeType="1"/>
            </p:cNvSpPr>
            <p:nvPr/>
          </p:nvSpPr>
          <p:spPr bwMode="auto">
            <a:xfrm flipV="1">
              <a:off x="6541934" y="1576641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737"/>
            <p:cNvSpPr>
              <a:spLocks noChangeShapeType="1"/>
            </p:cNvSpPr>
            <p:nvPr/>
          </p:nvSpPr>
          <p:spPr bwMode="auto">
            <a:xfrm flipH="1" flipV="1">
              <a:off x="6486972" y="1707589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737"/>
            <p:cNvSpPr>
              <a:spLocks noChangeShapeType="1"/>
            </p:cNvSpPr>
            <p:nvPr/>
          </p:nvSpPr>
          <p:spPr bwMode="auto">
            <a:xfrm flipH="1" flipV="1">
              <a:off x="5797623" y="1703963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737"/>
            <p:cNvSpPr>
              <a:spLocks noChangeShapeType="1"/>
            </p:cNvSpPr>
            <p:nvPr/>
          </p:nvSpPr>
          <p:spPr bwMode="auto">
            <a:xfrm flipH="1">
              <a:off x="5797623" y="1576641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771"/>
            <p:cNvSpPr>
              <a:spLocks noChangeShapeType="1"/>
            </p:cNvSpPr>
            <p:nvPr/>
          </p:nvSpPr>
          <p:spPr bwMode="auto">
            <a:xfrm flipH="1">
              <a:off x="6442620" y="2207977"/>
              <a:ext cx="1588" cy="576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27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由盘片、驱动器、控制器组成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恒定角速度</a:t>
            </a:r>
            <a:r>
              <a:rPr lang="en-US" altLang="zh-CN" b="1" dirty="0">
                <a:latin typeface="宋体" panose="02010600030101010101" pitchFamily="2" charset="-122"/>
              </a:rPr>
              <a:t>(CAV)     </a:t>
            </a:r>
            <a:r>
              <a:rPr lang="zh-CN" altLang="en-US" sz="1800" b="1" dirty="0">
                <a:latin typeface="宋体" panose="02010600030101010101" pitchFamily="2" charset="-122"/>
              </a:rPr>
              <a:t>→扇区的扇角固定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739100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主机接口</a:t>
              </a: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设备接口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80526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>
                <a:latin typeface="宋体" panose="02010600030101010101" pitchFamily="2" charset="-122"/>
              </a:rPr>
              <a:t>IDE(ATA)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SCSI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USB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ATA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7624" y="1439445"/>
            <a:ext cx="2449511" cy="2161131"/>
            <a:chOff x="5797624" y="1439445"/>
            <a:chExt cx="2449511" cy="2161131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524823" y="1439445"/>
              <a:ext cx="146050" cy="216113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950148" y="1485803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669285" y="1485803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950148" y="1909666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669285" y="1903316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950148" y="2341466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669285" y="2347816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950148" y="2773266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669285" y="2781203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350696" y="3071244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Rectangle 796" descr="深色上对角线"/>
            <p:cNvSpPr>
              <a:spLocks noChangeArrowheads="1"/>
            </p:cNvSpPr>
            <p:nvPr/>
          </p:nvSpPr>
          <p:spPr bwMode="auto">
            <a:xfrm>
              <a:off x="5797624" y="3356992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28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8990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最外侧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个盘面为保护面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个磁道、每个磁道有</a:t>
            </a:r>
            <a:r>
              <a:rPr lang="en-US" altLang="zh-CN" b="1" dirty="0">
                <a:latin typeface="宋体" panose="02010600030101010101" pitchFamily="2" charset="-122"/>
              </a:rPr>
              <a:t>12</a:t>
            </a:r>
            <a:r>
              <a:rPr lang="zh-CN" altLang="en-US" b="1" dirty="0">
                <a:latin typeface="宋体" panose="02010600030101010101" pitchFamily="2" charset="-122"/>
              </a:rPr>
              <a:t>个扇区、每个扇区可记录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⑴计算磁盘的存储容量；⑵写出磁盘地址的格式及参数；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⑶计算磁盘的平均访问时间；⑷计算磁盘的数据传输率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8660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(2)</a:t>
            </a:r>
            <a:r>
              <a:rPr lang="zh-CN" altLang="en-US" b="1" dirty="0">
                <a:latin typeface="宋体" panose="02010600030101010101" pitchFamily="2" charset="-122"/>
              </a:rPr>
              <a:t>磁盘地址组成：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13026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7022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5439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12.165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8.33/12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12.859ms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94158"/>
            <a:ext cx="56144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(6×2-2)×204×12×512B</a:t>
            </a:r>
            <a:r>
              <a:rPr lang="zh-CN" altLang="en-US" b="1" dirty="0">
                <a:latin typeface="宋体" panose="02010600030101010101" pitchFamily="2" charset="-122"/>
              </a:rPr>
              <a:t>≈</a:t>
            </a:r>
            <a:r>
              <a:rPr lang="en-US" altLang="zh-CN" b="1" dirty="0">
                <a:latin typeface="宋体" panose="02010600030101010101" pitchFamily="2" charset="-122"/>
              </a:rPr>
              <a:t>12.53MB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41829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[1/(7200÷60)]≈8.33ms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8644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12×512B×(7200÷60)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737.28KB/s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0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寻道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zh-CN" altLang="en-US" b="1" dirty="0">
                <a:latin typeface="宋体" panose="02010600030101010101" pitchFamily="2" charset="-122"/>
              </a:rPr>
              <a:t>，通常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en-US" altLang="zh-CN" b="1" dirty="0">
                <a:latin typeface="宋体" panose="02010600030101010101" pitchFamily="2" charset="-122"/>
              </a:rPr>
              <a:t>&lt;&lt;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6" name="线形标注 2 35"/>
          <p:cNvSpPr/>
          <p:nvPr/>
        </p:nvSpPr>
        <p:spPr bwMode="auto">
          <a:xfrm>
            <a:off x="8244408" y="3789040"/>
            <a:ext cx="656817" cy="288032"/>
          </a:xfrm>
          <a:prstGeom prst="borderCallout2">
            <a:avLst>
              <a:gd name="adj1" fmla="val 55164"/>
              <a:gd name="adj2" fmla="val -899"/>
              <a:gd name="adj3" fmla="val 55620"/>
              <a:gd name="adj4" fmla="val -12453"/>
              <a:gd name="adj5" fmla="val -51882"/>
              <a:gd name="adj6" fmla="val -514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勘误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5" grpId="0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目标：</a:t>
            </a:r>
            <a:r>
              <a:rPr lang="zh-CN" altLang="en-US" b="1" dirty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访问性能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存储可靠性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提高访问性能的方法：</a:t>
            </a:r>
            <a:r>
              <a:rPr lang="zh-CN" altLang="en-US" b="1" spc="-100" dirty="0">
                <a:latin typeface="宋体" panose="02010600030101010101" pitchFamily="2" charset="-122"/>
              </a:rPr>
              <a:t>多个磁盘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并行工作 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类似于多体交叉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MEM)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控制器或管理软件</a:t>
              </a: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spc="23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可为多个条带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提高存储可靠性的方法：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有</a:t>
            </a:r>
            <a:r>
              <a:rPr lang="en-US" altLang="zh-CN" sz="1800" b="1" dirty="0">
                <a:latin typeface="宋体" panose="02010600030101010101" pitchFamily="2" charset="-122"/>
              </a:rPr>
              <a:t>RAID0</a:t>
            </a:r>
            <a:r>
              <a:rPr lang="zh-CN" altLang="en-US" sz="1800" b="1" dirty="0">
                <a:latin typeface="宋体" panose="02010600030101010101" pitchFamily="2" charset="-122"/>
              </a:rPr>
              <a:t>～</a:t>
            </a:r>
            <a:r>
              <a:rPr lang="en-US" altLang="zh-CN" sz="1800" b="1" dirty="0">
                <a:latin typeface="宋体" panose="02010600030101010101" pitchFamily="2" charset="-122"/>
              </a:rPr>
              <a:t>RAID7</a:t>
            </a:r>
            <a:r>
              <a:rPr lang="zh-CN" altLang="en-US" sz="1800" b="1" dirty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访问时同步进行数据校验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25"/>
          <p:cNvSpPr txBox="1">
            <a:spLocks noChangeArrowheads="1"/>
          </p:cNvSpPr>
          <p:nvPr/>
        </p:nvSpPr>
        <p:spPr bwMode="auto">
          <a:xfrm>
            <a:off x="2699544" y="1844824"/>
            <a:ext cx="6265193" cy="261302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zh-CN" altLang="en-US" b="1" u="sng" dirty="0">
                <a:latin typeface="宋体" panose="02010600030101010101" pitchFamily="2" charset="-122"/>
              </a:rPr>
              <a:t>主机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</a:rPr>
              <a:t>信息交换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又称</a:t>
            </a:r>
            <a:r>
              <a:rPr lang="en-US" altLang="zh-CN" sz="2000" b="1" dirty="0">
                <a:latin typeface="宋体" panose="02010600030101010101" pitchFamily="2" charset="-122"/>
              </a:rPr>
              <a:t>I/O)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en-US" altLang="zh-CN" sz="1800" b="1" dirty="0">
                <a:latin typeface="宋体" panose="02010600030101010101" pitchFamily="2" charset="-122"/>
              </a:rPr>
              <a:t>CPU-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或 </a:t>
            </a:r>
            <a:r>
              <a:rPr lang="en-US" altLang="zh-CN" sz="1800" b="1" dirty="0">
                <a:latin typeface="宋体" panose="02010600030101010101" pitchFamily="2" charset="-122"/>
              </a:rPr>
              <a:t>MEM-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设备连接、传送控制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由硬件＋软件组成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响应时间、吞吐率，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开销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所占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时间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1800" dirty="0">
                <a:solidFill>
                  <a:srgbClr val="990099"/>
                </a:solidFill>
                <a:latin typeface="宋体" panose="02010600030101010101" pitchFamily="2" charset="-122"/>
              </a:rPr>
              <a:t>             └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>
                <a:latin typeface="宋体" panose="02010600030101010101" pitchFamily="2" charset="-122"/>
              </a:rPr>
              <a:t>传输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信息量小</a:t>
            </a:r>
            <a:r>
              <a:rPr lang="zh-CN" altLang="en-US" sz="1800" b="1" dirty="0">
                <a:latin typeface="宋体" panose="02010600030101010101" pitchFamily="2" charset="-122"/>
              </a:rPr>
              <a:t>的设备关注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前者</a:t>
            </a:r>
            <a:endParaRPr lang="zh-CN" altLang="en-US" sz="16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§7.1  I/O</a:t>
            </a:r>
            <a:r>
              <a:rPr lang="zh-CN" altLang="en-US" sz="28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系统的组成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3" y="4149080"/>
            <a:ext cx="4392488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的设备连接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99792" y="5524000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系统的组成，主机与外设的联系，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的传送控制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8" name="Text Box 125"/>
          <p:cNvSpPr txBox="1">
            <a:spLocks noChangeArrowheads="1"/>
          </p:cNvSpPr>
          <p:nvPr/>
        </p:nvSpPr>
        <p:spPr bwMode="auto">
          <a:xfrm>
            <a:off x="179512" y="1844824"/>
            <a:ext cx="2952328" cy="227600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涉及内容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 rot="16200000">
            <a:off x="4299873" y="2798931"/>
            <a:ext cx="108013" cy="2376264"/>
          </a:xfrm>
          <a:prstGeom prst="leftBrace">
            <a:avLst>
              <a:gd name="adj1" fmla="val 25970"/>
              <a:gd name="adj2" fmla="val 50000"/>
            </a:avLst>
          </a:prstGeom>
          <a:noFill/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91880" y="2982828"/>
            <a:ext cx="1232520" cy="172264"/>
            <a:chOff x="3491880" y="2982828"/>
            <a:chExt cx="1232520" cy="172264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3491880" y="2982828"/>
              <a:ext cx="279648" cy="1581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779912" y="2996952"/>
              <a:ext cx="80570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 w="sm" len="sm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585618" y="2996952"/>
              <a:ext cx="138782" cy="1581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547664" y="5072410"/>
            <a:ext cx="6120680" cy="95564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接口、总线、传送控制部件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可选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设备互连所需      减少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开销所需→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/>
      <p:bldP spid="18" grpId="0"/>
      <p:bldP spid="20" grpId="0" animBg="1"/>
      <p:bldP spid="22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5150321" cy="5555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、光介质存储器 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11760" y="757153"/>
            <a:ext cx="612080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信息用介质的不同形态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物态表示，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读、写信息用反射光强弱、激光束强弱表示</a:t>
            </a: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72816"/>
            <a:ext cx="2376488" cy="2016125"/>
            <a:chOff x="476" y="1208"/>
            <a:chExt cx="1497" cy="1270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208"/>
              <a:ext cx="1269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347"/>
              <a:ext cx="1269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72816"/>
            <a:ext cx="2663825" cy="2016125"/>
            <a:chOff x="2200" y="1208"/>
            <a:chExt cx="1678" cy="1270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⑵相变型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208"/>
              <a:ext cx="1269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347"/>
              <a:ext cx="1269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72816"/>
            <a:ext cx="2374900" cy="2016125"/>
            <a:chOff x="4106" y="1208"/>
            <a:chExt cx="1496" cy="1270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208"/>
              <a:ext cx="1270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347"/>
              <a:ext cx="1270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⑶磁光型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5157192"/>
            <a:ext cx="878522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</a:t>
            </a:r>
            <a:r>
              <a:rPr lang="zh-CN" altLang="en-US" b="1" dirty="0"/>
              <a:t>由盘片、驱动器、控制器组成</a:t>
            </a:r>
            <a:endParaRPr lang="en-US" altLang="zh-CN" b="1" dirty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恒定线速度</a:t>
            </a:r>
            <a:r>
              <a:rPr lang="en-US" altLang="zh-CN" b="1" dirty="0">
                <a:latin typeface="宋体" panose="02010600030101010101" pitchFamily="2" charset="-122"/>
              </a:rPr>
              <a:t>(CLV)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1CLV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1.2m/s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x</a:t>
            </a:r>
            <a:r>
              <a:rPr lang="zh-CN" altLang="en-US" sz="1800" b="1" dirty="0">
                <a:latin typeface="宋体" panose="02010600030101010101" pitchFamily="2" charset="-122"/>
              </a:rPr>
              <a:t>倍速光驱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→磁盘地址＝</a:t>
            </a:r>
            <a:r>
              <a:rPr lang="en-US" altLang="zh-CN" sz="1800" b="1" dirty="0"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latin typeface="宋体" panose="02010600030101010101" pitchFamily="2" charset="-122"/>
              </a:rPr>
              <a:t>光道号</a:t>
            </a:r>
            <a:r>
              <a:rPr lang="en-US" altLang="zh-CN" sz="1800" b="1" dirty="0">
                <a:latin typeface="宋体" panose="02010600030101010101" pitchFamily="2" charset="-122"/>
              </a:rPr>
              <a:t>,</a:t>
            </a:r>
            <a:r>
              <a:rPr lang="zh-CN" altLang="en-US" sz="1800" b="1" dirty="0">
                <a:latin typeface="宋体" panose="02010600030101010101" pitchFamily="2" charset="-122"/>
              </a:rPr>
              <a:t>时间</a:t>
            </a:r>
            <a:r>
              <a:rPr lang="en-US" altLang="zh-CN" sz="1800" b="1" dirty="0">
                <a:latin typeface="宋体" panose="02010600030101010101" pitchFamily="2" charset="-122"/>
              </a:rPr>
              <a:t>&gt;         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2592870" y="4221088"/>
            <a:ext cx="637161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扇区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大小固定、扇角</a:t>
            </a:r>
            <a:r>
              <a:rPr lang="zh-CN" altLang="en-US" sz="1800" b="1" u="sng" dirty="0">
                <a:latin typeface="宋体" panose="02010600030101010101" pitchFamily="2" charset="-122"/>
              </a:rPr>
              <a:t>可变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←提高记录密度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紧致盘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DVD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数字通用盘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BD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蓝光盘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3637484" y="4653136"/>
            <a:ext cx="1652910" cy="108012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9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  <p:bldP spid="2470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§7.3  I/O</a:t>
            </a:r>
            <a:r>
              <a:rPr lang="zh-CN" altLang="en-US" sz="28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833211"/>
            <a:ext cx="8964612" cy="117416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外设间的连接电路，负责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u="sng" dirty="0">
                <a:latin typeface="宋体" panose="02010600030101010101" pitchFamily="2" charset="-122"/>
              </a:rPr>
              <a:t>各种</a:t>
            </a:r>
            <a:r>
              <a:rPr lang="zh-CN" altLang="en-US" b="1" dirty="0">
                <a:latin typeface="宋体" panose="02010600030101010101" pitchFamily="2" charset="-122"/>
              </a:rPr>
              <a:t>信息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300"/>
              </a:spcBef>
            </a:pPr>
            <a:r>
              <a:rPr lang="zh-CN" altLang="en-US" sz="1800" b="1" dirty="0">
                <a:latin typeface="+mn-ea"/>
              </a:rPr>
              <a:t>                                                       </a:t>
            </a:r>
            <a:r>
              <a:rPr lang="zh-CN" altLang="en-US" sz="1800" dirty="0">
                <a:latin typeface="+mn-ea"/>
              </a:rPr>
              <a:t>│</a:t>
            </a:r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命令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数据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状态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                             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通过</a:t>
            </a:r>
            <a:r>
              <a:rPr lang="en-US" altLang="zh-CN" sz="1800" b="1" dirty="0" err="1">
                <a:latin typeface="+mn-ea"/>
              </a:rPr>
              <a:t>DBus</a:t>
            </a:r>
            <a:endParaRPr lang="zh-CN" altLang="en-US" b="1" dirty="0">
              <a:latin typeface="+mn-ea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358614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外设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I/O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85192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07905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外设</a:t>
              </a:r>
              <a:r>
                <a:rPr lang="en-US" altLang="zh-CN" sz="1800" b="1" dirty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I/O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  <a:r>
                <a:rPr lang="en-US" altLang="zh-CN" sz="1800" b="1" dirty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253040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状态监测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555776" y="3693879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来自主机和外设的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555901" y="4171146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操作命令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555901" y="4603194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555901" y="5057308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与主机通信、与外设通信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556025" y="5517232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外设间的信号转换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电平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时序等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971346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b="1" spc="-100" dirty="0">
                <a:latin typeface="宋体" panose="02010600030101010101" pitchFamily="2" charset="-122"/>
              </a:rPr>
              <a:t>可与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数据总线</a:t>
            </a:r>
            <a:r>
              <a:rPr lang="zh-CN" altLang="en-US" b="1" spc="-100" dirty="0">
                <a:latin typeface="宋体" panose="02010600030101010101" pitchFamily="2" charset="-122"/>
              </a:rPr>
              <a:t>交换信息的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寄存器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数据口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控制口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状态口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接口的功能、组成</a:t>
            </a:r>
            <a:r>
              <a:rPr lang="zh-CN" altLang="en-US" sz="2000" b="1" dirty="0">
                <a:latin typeface="+mn-ea"/>
              </a:rPr>
              <a:t>及工作原理</a:t>
            </a:r>
            <a:r>
              <a:rPr lang="zh-CN" altLang="en-US" sz="2200" b="1" dirty="0">
                <a:latin typeface="+mn-ea"/>
              </a:rPr>
              <a:t>、访问方法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07"/>
          <p:cNvSpPr txBox="1">
            <a:spLocks noChangeArrowheads="1"/>
          </p:cNvSpPr>
          <p:nvPr/>
        </p:nvSpPr>
        <p:spPr bwMode="auto">
          <a:xfrm>
            <a:off x="179389" y="4615968"/>
            <a:ext cx="38165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7566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I/O</a:t>
            </a:r>
            <a:r>
              <a:rPr lang="zh-CN" altLang="en-US" dirty="0"/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864001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接口的组成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*基本组成：</a:t>
            </a:r>
            <a:r>
              <a:rPr lang="zh-CN" altLang="en-US" b="1" dirty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/>
              <a:t>控制逻辑等</a:t>
            </a:r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6159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--2</a:t>
            </a:r>
            <a:r>
              <a:rPr lang="zh-CN" altLang="en-US" sz="2000" b="1" dirty="0">
                <a:latin typeface="宋体" panose="02010600030101010101" pitchFamily="2" charset="-122"/>
              </a:rPr>
              <a:t>段式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①主机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按照总线标准，随时进行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按照通信协议，设备就绪时进行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23680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数据输出寄存器</a:t>
              </a: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数据输入寄存器</a:t>
              </a: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095688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51672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879664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地址锁存</a:t>
              </a: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389103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高位</a:t>
              </a: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端口地址译码</a:t>
              </a: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低位</a:t>
              </a: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179388" y="4133978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与需求有关，如端口个数、信号格式、联络方式等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0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97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46117" grpId="0"/>
      <p:bldP spid="346319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179388" y="843761"/>
            <a:ext cx="4176587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按数据的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传送方式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按功能的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选择方式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按传送的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控制方式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366494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848439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总线</a:t>
            </a:r>
            <a:r>
              <a:rPr lang="en-US" altLang="zh-CN" sz="2000" b="1" dirty="0">
                <a:latin typeface="宋体" panose="02010600030101010101" pitchFamily="2" charset="-122"/>
              </a:rPr>
              <a:t>])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外设间同时传送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外设间同时传送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636410"/>
            <a:ext cx="8812212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选择接口的</a:t>
            </a:r>
            <a:r>
              <a:rPr lang="zh-CN" altLang="en-US" b="1" u="sng" dirty="0"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latin typeface="宋体" panose="02010600030101010101" pitchFamily="2" charset="-122"/>
              </a:rPr>
              <a:t>功能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通过硬连线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4046953"/>
            <a:ext cx="8964612" cy="141384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查询接口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控制传送，接口</a:t>
            </a:r>
            <a:r>
              <a:rPr lang="zh-CN" altLang="en-US" b="1" u="sng" dirty="0">
                <a:latin typeface="宋体" panose="02010600030101010101" pitchFamily="2" charset="-122"/>
              </a:rPr>
              <a:t>记录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就绪否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中断接口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控制传送，接口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就绪否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接口控制传送、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结束否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24328" y="4161353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00"/>
          <p:cNvSpPr txBox="1">
            <a:spLocks noChangeArrowheads="1"/>
          </p:cNvSpPr>
          <p:nvPr/>
        </p:nvSpPr>
        <p:spPr bwMode="auto">
          <a:xfrm>
            <a:off x="899592" y="5601434"/>
            <a:ext cx="756084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latin typeface="宋体" panose="02010600030101010101" pitchFamily="2" charset="-122"/>
              </a:rPr>
              <a:t>串行接口</a:t>
            </a:r>
            <a:r>
              <a:rPr lang="zh-CN" altLang="en-US" sz="2000" b="1" u="sng" dirty="0">
                <a:latin typeface="宋体" panose="02010600030101010101" pitchFamily="2" charset="-122"/>
              </a:rPr>
              <a:t>可否连接</a:t>
            </a:r>
            <a:r>
              <a:rPr lang="zh-CN" altLang="en-US" sz="2000" b="1" dirty="0">
                <a:latin typeface="宋体" panose="02010600030101010101" pitchFamily="2" charset="-122"/>
              </a:rPr>
              <a:t>无条件传送设备？查询接口</a:t>
            </a:r>
            <a:r>
              <a:rPr lang="zh-CN" altLang="en-US" sz="2000" b="1" u="sng" dirty="0">
                <a:latin typeface="宋体" panose="02010600030101010101" pitchFamily="2" charset="-122"/>
              </a:rPr>
              <a:t>必有</a:t>
            </a:r>
            <a:r>
              <a:rPr lang="zh-CN" altLang="en-US" sz="2000" b="1" dirty="0">
                <a:latin typeface="宋体" panose="02010600030101010101" pitchFamily="2" charset="-122"/>
              </a:rPr>
              <a:t>控制口？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6250492" y="3789040"/>
            <a:ext cx="1777892" cy="288032"/>
          </a:xfrm>
          <a:prstGeom prst="borderCallout2">
            <a:avLst>
              <a:gd name="adj1" fmla="val 50463"/>
              <a:gd name="adj2" fmla="val 145"/>
              <a:gd name="adj3" fmla="val 50920"/>
              <a:gd name="adj4" fmla="val -10015"/>
              <a:gd name="adj5" fmla="val 281053"/>
              <a:gd name="adj6" fmla="val -3126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记录</a:t>
            </a:r>
            <a:r>
              <a:rPr lang="en-US" altLang="zh-CN" sz="1800" b="1" dirty="0">
                <a:latin typeface="+mn-ea"/>
                <a:ea typeface="+mn-ea"/>
              </a:rPr>
              <a:t>+</a:t>
            </a:r>
            <a:r>
              <a:rPr lang="zh-CN" altLang="en-US" sz="1800" b="1" dirty="0">
                <a:latin typeface="+mn-ea"/>
                <a:ea typeface="+mn-ea"/>
              </a:rPr>
              <a:t>发送</a:t>
            </a:r>
            <a:r>
              <a:rPr lang="en-US" altLang="zh-CN" sz="1800" b="1" dirty="0">
                <a:latin typeface="+mn-ea"/>
                <a:ea typeface="+mn-ea"/>
              </a:rPr>
              <a:t>+</a:t>
            </a:r>
            <a:r>
              <a:rPr lang="zh-CN" altLang="en-US" sz="1800" b="1" dirty="0">
                <a:latin typeface="+mn-ea"/>
                <a:ea typeface="+mn-ea"/>
              </a:rPr>
              <a:t>撤销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875322"/>
            <a:ext cx="3744416" cy="478592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访问方法：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统一编址时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独立编址时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*访问时机：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I/O</a:t>
            </a:r>
            <a:r>
              <a:rPr lang="zh-CN" altLang="en-US" dirty="0"/>
              <a:t>接口的软件访问</a:t>
            </a: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2843560" y="2276872"/>
            <a:ext cx="6121054" cy="205440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访存指令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MIPS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lw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宋体" panose="02010600030101010101" pitchFamily="2" charset="-122"/>
              </a:rPr>
              <a:t>rt,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rs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及 </a:t>
            </a:r>
            <a:r>
              <a:rPr lang="en-US" altLang="zh-CN" sz="18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sw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宋体" panose="02010600030101010101" pitchFamily="2" charset="-122"/>
              </a:rPr>
              <a:t>rt,disp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 err="1">
                <a:latin typeface="宋体" panose="02010600030101010101" pitchFamily="2" charset="-122"/>
              </a:rPr>
              <a:t>rs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8086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spc="150" dirty="0">
                <a:latin typeface="宋体" panose="02010600030101010101" pitchFamily="2" charset="-122"/>
              </a:rPr>
              <a:t>I/O</a:t>
            </a:r>
            <a:r>
              <a:rPr lang="zh-CN" altLang="en-US" sz="1800" b="1" spc="150" dirty="0">
                <a:latin typeface="宋体" panose="02010600030101010101" pitchFamily="2" charset="-122"/>
              </a:rPr>
              <a:t>指令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IN</a:t>
            </a:r>
            <a:r>
              <a:rPr lang="en-US" altLang="zh-CN" sz="1800" b="1" dirty="0">
                <a:latin typeface="宋体" panose="02010600030101010101" pitchFamily="2" charset="-122"/>
              </a:rPr>
              <a:t> AL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DX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及 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OUT</a:t>
            </a:r>
            <a:r>
              <a:rPr lang="en-US" altLang="zh-CN" sz="1800" b="1" dirty="0">
                <a:latin typeface="宋体" panose="02010600030101010101" pitchFamily="2" charset="-122"/>
              </a:rPr>
              <a:t> DX</a:t>
            </a:r>
            <a:r>
              <a:rPr lang="en-US" altLang="zh-CN" sz="1800" b="1" dirty="0">
                <a:latin typeface="+mn-ea"/>
                <a:ea typeface="+mn-ea"/>
              </a:rPr>
              <a:t>,</a:t>
            </a:r>
            <a:r>
              <a:rPr lang="en-US" altLang="zh-CN" sz="1800" b="1" dirty="0">
                <a:latin typeface="宋体" panose="02010600030101010101" pitchFamily="2" charset="-122"/>
              </a:rPr>
              <a:t>AL</a:t>
            </a: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8086</a:t>
            </a:r>
            <a:r>
              <a:rPr lang="zh-CN" altLang="en-US" sz="1800" b="1" dirty="0">
                <a:latin typeface="宋体" panose="02010600030101010101" pitchFamily="2" charset="-122"/>
              </a:rPr>
              <a:t>的访存指令为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sz="1800" b="1" dirty="0">
                <a:latin typeface="宋体" panose="02010600030101010101" pitchFamily="2" charset="-122"/>
              </a:rPr>
              <a:t> AL,[BX] </a:t>
            </a:r>
            <a:r>
              <a:rPr lang="zh-CN" altLang="en-US" sz="1800" b="1" dirty="0">
                <a:latin typeface="宋体" panose="02010600030101010101" pitchFamily="2" charset="-122"/>
              </a:rPr>
              <a:t>及 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sz="1800" b="1" dirty="0">
                <a:latin typeface="宋体" panose="02010600030101010101" pitchFamily="2" charset="-122"/>
              </a:rPr>
              <a:t> [BX],AL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2195736" y="5035242"/>
            <a:ext cx="5400849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取决于软件需求、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如查询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中断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827461" y="5919663"/>
            <a:ext cx="396056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221088"/>
            <a:ext cx="8785474" cy="800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语言为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 _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  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_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spc="-100" dirty="0"/>
              <a:t>，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4499992" y="3212976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号</a:t>
              </a: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2159609" y="895653"/>
            <a:ext cx="6228815" cy="81105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相应的</a:t>
            </a:r>
            <a:r>
              <a:rPr lang="zh-CN" altLang="en-US" b="1" dirty="0">
                <a:latin typeface="宋体" panose="02010600030101010101" pitchFamily="2" charset="-122"/>
              </a:rPr>
              <a:t>机器指令，访问</a:t>
            </a:r>
            <a:r>
              <a:rPr lang="zh-CN" altLang="en-US" b="1" u="sng" dirty="0">
                <a:latin typeface="宋体" panose="02010600030101010101" pitchFamily="2" charset="-122"/>
              </a:rPr>
              <a:t>一个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端口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>
                <a:latin typeface="宋体" panose="02010600030101010101" pitchFamily="2" charset="-122"/>
              </a:rPr>
              <a:t>产生</a:t>
            </a:r>
            <a:r>
              <a:rPr lang="zh-CN" altLang="en-US" sz="1800" b="1" dirty="0">
                <a:latin typeface="宋体" panose="02010600030101010101" pitchFamily="2" charset="-122"/>
              </a:rPr>
              <a:t>总线事务→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z="1800" b="1" u="sng" dirty="0">
                <a:latin typeface="宋体" panose="02010600030101010101" pitchFamily="2" charset="-122"/>
              </a:rPr>
              <a:t>响应</a:t>
            </a:r>
            <a:r>
              <a:rPr lang="zh-CN" altLang="en-US" sz="1800" b="1" dirty="0">
                <a:latin typeface="宋体" panose="02010600030101010101" pitchFamily="2" charset="-122"/>
              </a:rPr>
              <a:t>事务→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" name="AutoShape 14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1"/>
          <p:cNvGrpSpPr/>
          <p:nvPr/>
        </p:nvGrpSpPr>
        <p:grpSpPr bwMode="auto">
          <a:xfrm>
            <a:off x="4499992" y="2420888"/>
            <a:ext cx="3616325" cy="287337"/>
            <a:chOff x="2925" y="2069"/>
            <a:chExt cx="2278" cy="18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单元地址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号</a:t>
              </a:r>
            </a:p>
          </p:txBody>
        </p:sp>
      </p:grpSp>
      <p:sp>
        <p:nvSpPr>
          <p:cNvPr id="2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2267744" y="1334234"/>
            <a:ext cx="1440160" cy="726614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§7.4  </a:t>
            </a:r>
            <a:r>
              <a:rPr lang="zh-CN" altLang="en-US" sz="2800" b="1" dirty="0">
                <a:latin typeface="宋体" panose="02010600030101010101" pitchFamily="2" charset="-122"/>
              </a:rPr>
              <a:t>程序直接控制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17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092627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62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控制流程，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接口的组织</a:t>
            </a:r>
            <a:r>
              <a:rPr lang="en-US" altLang="zh-CN" sz="1800" b="1" dirty="0">
                <a:latin typeface="+mn-ea"/>
              </a:rPr>
              <a:t>(I/O</a:t>
            </a:r>
            <a:r>
              <a:rPr lang="zh-CN" altLang="en-US" sz="1800" b="1" dirty="0">
                <a:latin typeface="+mn-ea"/>
              </a:rPr>
              <a:t>端口、所支持操作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2880320" cy="45935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开销：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179388" y="1311151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一、程序查询方式的</a:t>
            </a:r>
            <a:r>
              <a:rPr lang="en-US" altLang="zh-CN" dirty="0"/>
              <a:t>I/O</a:t>
            </a:r>
            <a:r>
              <a:rPr lang="zh-CN" altLang="en-US" dirty="0"/>
              <a:t>控制流程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2195488" y="1772816"/>
            <a:ext cx="676924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u="sng" dirty="0">
                <a:latin typeface="宋体" panose="02010600030101010101" pitchFamily="2" charset="-122"/>
              </a:rPr>
              <a:t>执行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实现所有操作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访问的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端口不同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4644008" y="3429000"/>
            <a:ext cx="1584176" cy="1728192"/>
            <a:chOff x="2771800" y="3140968"/>
            <a:chExt cx="1584176" cy="1728192"/>
          </a:xfrm>
        </p:grpSpPr>
        <p:cxnSp>
          <p:nvCxnSpPr>
            <p:cNvPr id="110" name="直接箭头连接符 109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12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5200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写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H="1">
              <a:off x="2771800" y="3822947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14" name="Text Box 177"/>
            <p:cNvSpPr txBox="1">
              <a:spLocks noChangeArrowheads="1"/>
            </p:cNvSpPr>
            <p:nvPr/>
          </p:nvSpPr>
          <p:spPr bwMode="auto">
            <a:xfrm>
              <a:off x="3131840" y="3681056"/>
              <a:ext cx="1008831" cy="25200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 flipH="1">
              <a:off x="2771800" y="4734781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16" name="Text Box 177"/>
            <p:cNvSpPr txBox="1">
              <a:spLocks noChangeArrowheads="1"/>
            </p:cNvSpPr>
            <p:nvPr/>
          </p:nvSpPr>
          <p:spPr bwMode="auto">
            <a:xfrm>
              <a:off x="3131840" y="4617160"/>
              <a:ext cx="1224136" cy="25200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写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2051720" y="5755322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开始查询→数据传送完成</a:t>
            </a:r>
            <a:r>
              <a:rPr lang="zh-CN" altLang="en-US" b="1" dirty="0">
                <a:latin typeface="宋体" panose="02010600030101010101" pitchFamily="2" charset="-122"/>
              </a:rPr>
              <a:t>的所有时间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51321" y="3265369"/>
            <a:ext cx="1720679" cy="2467887"/>
            <a:chOff x="1771201" y="3193361"/>
            <a:chExt cx="1720679" cy="2467887"/>
          </a:xfrm>
        </p:grpSpPr>
        <p:sp>
          <p:nvSpPr>
            <p:cNvPr id="119" name="Text Box 202"/>
            <p:cNvSpPr txBox="1">
              <a:spLocks noChangeArrowheads="1"/>
            </p:cNvSpPr>
            <p:nvPr/>
          </p:nvSpPr>
          <p:spPr bwMode="auto">
            <a:xfrm>
              <a:off x="1771201" y="3730115"/>
              <a:ext cx="1720679" cy="136815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AutoShape 175"/>
            <p:cNvSpPr>
              <a:spLocks noChangeArrowheads="1"/>
            </p:cNvSpPr>
            <p:nvPr/>
          </p:nvSpPr>
          <p:spPr bwMode="auto">
            <a:xfrm>
              <a:off x="1979856" y="4329128"/>
              <a:ext cx="1296000" cy="2520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dirty="0"/>
                <a:t>就绪？</a:t>
              </a:r>
            </a:p>
          </p:txBody>
        </p:sp>
        <p:sp>
          <p:nvSpPr>
            <p:cNvPr id="122" name="Text Box 177"/>
            <p:cNvSpPr txBox="1">
              <a:spLocks noChangeArrowheads="1"/>
            </p:cNvSpPr>
            <p:nvPr/>
          </p:nvSpPr>
          <p:spPr bwMode="auto">
            <a:xfrm>
              <a:off x="1846312" y="4276836"/>
              <a:ext cx="133400" cy="16027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28" name="Text Box 182"/>
            <p:cNvSpPr txBox="1">
              <a:spLocks noChangeArrowheads="1"/>
            </p:cNvSpPr>
            <p:nvPr/>
          </p:nvSpPr>
          <p:spPr bwMode="auto">
            <a:xfrm>
              <a:off x="1835696" y="4797152"/>
              <a:ext cx="1584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600" b="1" dirty="0">
                  <a:latin typeface="宋体" panose="02010600030101010101" pitchFamily="2" charset="-122"/>
                </a:rPr>
                <a:t>与外设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29" name="Text Box 184"/>
            <p:cNvSpPr txBox="1">
              <a:spLocks noChangeArrowheads="1"/>
            </p:cNvSpPr>
            <p:nvPr/>
          </p:nvSpPr>
          <p:spPr bwMode="auto">
            <a:xfrm>
              <a:off x="2051720" y="3897080"/>
              <a:ext cx="115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外设状态</a:t>
              </a:r>
            </a:p>
          </p:txBody>
        </p:sp>
        <p:sp>
          <p:nvSpPr>
            <p:cNvPr id="130" name="Text Box 185"/>
            <p:cNvSpPr txBox="1">
              <a:spLocks noChangeArrowheads="1"/>
            </p:cNvSpPr>
            <p:nvPr/>
          </p:nvSpPr>
          <p:spPr bwMode="auto">
            <a:xfrm>
              <a:off x="2483768" y="4557210"/>
              <a:ext cx="105197" cy="1679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31" name="AutoShape 187"/>
            <p:cNvSpPr>
              <a:spLocks noChangeArrowheads="1"/>
            </p:cNvSpPr>
            <p:nvPr/>
          </p:nvSpPr>
          <p:spPr bwMode="auto">
            <a:xfrm>
              <a:off x="1979856" y="5229200"/>
              <a:ext cx="1296000" cy="25200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600" b="1" dirty="0"/>
                <a:t>传完？</a:t>
              </a:r>
            </a:p>
          </p:txBody>
        </p:sp>
        <p:sp>
          <p:nvSpPr>
            <p:cNvPr id="132" name="Text Box 193"/>
            <p:cNvSpPr txBox="1">
              <a:spLocks noChangeArrowheads="1"/>
            </p:cNvSpPr>
            <p:nvPr/>
          </p:nvSpPr>
          <p:spPr bwMode="auto">
            <a:xfrm>
              <a:off x="2051848" y="3353572"/>
              <a:ext cx="115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外设</a:t>
              </a:r>
            </a:p>
          </p:txBody>
        </p:sp>
        <p:cxnSp>
          <p:nvCxnSpPr>
            <p:cNvPr id="133" name="直接箭头连接符 132"/>
            <p:cNvCxnSpPr>
              <a:endCxn id="132" idx="0"/>
            </p:cNvCxnSpPr>
            <p:nvPr/>
          </p:nvCxnSpPr>
          <p:spPr bwMode="auto">
            <a:xfrm>
              <a:off x="2627635" y="3193361"/>
              <a:ext cx="213" cy="16021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直接箭头连接符 133"/>
            <p:cNvCxnSpPr>
              <a:stCxn id="132" idx="2"/>
              <a:endCxn id="129" idx="0"/>
            </p:cNvCxnSpPr>
            <p:nvPr/>
          </p:nvCxnSpPr>
          <p:spPr bwMode="auto">
            <a:xfrm flipH="1">
              <a:off x="2627720" y="3605572"/>
              <a:ext cx="128" cy="2915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直接箭头连接符 134"/>
            <p:cNvCxnSpPr>
              <a:stCxn id="129" idx="2"/>
              <a:endCxn id="120" idx="0"/>
            </p:cNvCxnSpPr>
            <p:nvPr/>
          </p:nvCxnSpPr>
          <p:spPr bwMode="auto">
            <a:xfrm>
              <a:off x="2627720" y="4149080"/>
              <a:ext cx="136" cy="180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直接箭头连接符 135"/>
            <p:cNvCxnSpPr>
              <a:stCxn id="120" idx="2"/>
              <a:endCxn id="128" idx="0"/>
            </p:cNvCxnSpPr>
            <p:nvPr/>
          </p:nvCxnSpPr>
          <p:spPr bwMode="auto">
            <a:xfrm flipH="1">
              <a:off x="2627696" y="4581128"/>
              <a:ext cx="16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直接箭头连接符 99"/>
            <p:cNvCxnSpPr>
              <a:stCxn id="120" idx="1"/>
            </p:cNvCxnSpPr>
            <p:nvPr/>
          </p:nvCxnSpPr>
          <p:spPr bwMode="auto">
            <a:xfrm rot="10800000" flipH="1">
              <a:off x="1979855" y="3783302"/>
              <a:ext cx="661095" cy="671826"/>
            </a:xfrm>
            <a:prstGeom prst="bentConnector4">
              <a:avLst>
                <a:gd name="adj1" fmla="val -25614"/>
                <a:gd name="adj2" fmla="val 997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箭头连接符 137"/>
            <p:cNvCxnSpPr>
              <a:stCxn id="128" idx="2"/>
              <a:endCxn id="131" idx="0"/>
            </p:cNvCxnSpPr>
            <p:nvPr/>
          </p:nvCxnSpPr>
          <p:spPr bwMode="auto">
            <a:xfrm>
              <a:off x="2627696" y="5049152"/>
              <a:ext cx="160" cy="180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直接箭头连接符 99"/>
            <p:cNvCxnSpPr>
              <a:stCxn id="131" idx="1"/>
            </p:cNvCxnSpPr>
            <p:nvPr/>
          </p:nvCxnSpPr>
          <p:spPr bwMode="auto">
            <a:xfrm rot="10800000" flipH="1">
              <a:off x="1979856" y="3254518"/>
              <a:ext cx="647792" cy="2100682"/>
            </a:xfrm>
            <a:prstGeom prst="bentConnector4">
              <a:avLst>
                <a:gd name="adj1" fmla="val -44531"/>
                <a:gd name="adj2" fmla="val 9989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箭头连接符 139"/>
            <p:cNvCxnSpPr>
              <a:stCxn id="131" idx="2"/>
            </p:cNvCxnSpPr>
            <p:nvPr/>
          </p:nvCxnSpPr>
          <p:spPr bwMode="auto">
            <a:xfrm flipH="1">
              <a:off x="2627635" y="5481200"/>
              <a:ext cx="221" cy="180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" name="Text Box 177"/>
            <p:cNvSpPr txBox="1">
              <a:spLocks noChangeArrowheads="1"/>
            </p:cNvSpPr>
            <p:nvPr/>
          </p:nvSpPr>
          <p:spPr bwMode="auto">
            <a:xfrm>
              <a:off x="1846312" y="5200382"/>
              <a:ext cx="133400" cy="14743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42" name="Text Box 185"/>
            <p:cNvSpPr txBox="1">
              <a:spLocks noChangeArrowheads="1"/>
            </p:cNvSpPr>
            <p:nvPr/>
          </p:nvSpPr>
          <p:spPr bwMode="auto">
            <a:xfrm>
              <a:off x="2411760" y="5445224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259880" y="3969088"/>
            <a:ext cx="1655936" cy="1904309"/>
            <a:chOff x="3779913" y="4714147"/>
            <a:chExt cx="1655936" cy="1904309"/>
          </a:xfrm>
        </p:grpSpPr>
        <p:cxnSp>
          <p:nvCxnSpPr>
            <p:cNvPr id="165" name="直接箭头连接符 164"/>
            <p:cNvCxnSpPr>
              <a:endCxn id="166" idx="0"/>
            </p:cNvCxnSpPr>
            <p:nvPr/>
          </p:nvCxnSpPr>
          <p:spPr bwMode="auto">
            <a:xfrm flipH="1">
              <a:off x="4175957" y="4714147"/>
              <a:ext cx="1231317" cy="80514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166" name="Text Box 177"/>
            <p:cNvSpPr txBox="1">
              <a:spLocks noChangeArrowheads="1"/>
            </p:cNvSpPr>
            <p:nvPr/>
          </p:nvSpPr>
          <p:spPr bwMode="auto">
            <a:xfrm>
              <a:off x="3779913" y="5519291"/>
              <a:ext cx="792088" cy="458251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可忽略启动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7" name="直接箭头连接符 166"/>
            <p:cNvCxnSpPr>
              <a:stCxn id="166" idx="2"/>
            </p:cNvCxnSpPr>
            <p:nvPr/>
          </p:nvCxnSpPr>
          <p:spPr bwMode="auto">
            <a:xfrm>
              <a:off x="4175957" y="5977542"/>
              <a:ext cx="1259892" cy="64091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 animBg="1"/>
      <p:bldP spid="1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9" y="332656"/>
            <a:ext cx="5041377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查询的类型：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基于开始时刻分类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marL="2600325" indent="-2600325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179386" y="3363966"/>
            <a:ext cx="8893116" cy="2519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</a:rPr>
              <a:t>某</a:t>
            </a:r>
            <a:r>
              <a:rPr lang="zh-CN" altLang="en-US" sz="2200" b="1" u="sng" dirty="0">
                <a:latin typeface="+mn-ea"/>
                <a:ea typeface="+mn-ea"/>
              </a:rPr>
              <a:t>数据传输</a:t>
            </a:r>
            <a:r>
              <a:rPr lang="zh-CN" altLang="en-US" sz="2200" b="1" u="sng" spc="-50" dirty="0">
                <a:latin typeface="+mn-ea"/>
                <a:ea typeface="+mn-ea"/>
              </a:rPr>
              <a:t>率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200KBps</a:t>
            </a:r>
            <a:r>
              <a:rPr lang="zh-CN" altLang="en-US" sz="2200" b="1" spc="-50" dirty="0">
                <a:latin typeface="+mn-ea"/>
                <a:ea typeface="+mn-ea"/>
              </a:rPr>
              <a:t>的</a:t>
            </a:r>
            <a:r>
              <a:rPr lang="en-US" altLang="zh-CN" sz="2200" b="1" dirty="0">
                <a:latin typeface="+mn-ea"/>
                <a:ea typeface="+mn-ea"/>
              </a:rPr>
              <a:t>U</a:t>
            </a:r>
            <a:r>
              <a:rPr lang="zh-CN" altLang="en-US" sz="2200" b="1" dirty="0">
                <a:latin typeface="+mn-ea"/>
                <a:ea typeface="+mn-ea"/>
              </a:rPr>
              <a:t>盘连接到</a:t>
            </a:r>
            <a:r>
              <a:rPr lang="en-US" altLang="zh-CN" sz="2200" b="1" u="sng" dirty="0">
                <a:latin typeface="+mn-ea"/>
                <a:ea typeface="+mn-ea"/>
              </a:rPr>
              <a:t>32</a:t>
            </a:r>
            <a:r>
              <a:rPr lang="zh-CN" altLang="zh-CN" sz="2200" b="1" u="sng" dirty="0">
                <a:latin typeface="+mn-ea"/>
                <a:ea typeface="+mn-ea"/>
              </a:rPr>
              <a:t>位</a:t>
            </a:r>
            <a:r>
              <a:rPr lang="zh-CN" altLang="en-US" sz="2200" b="1" u="sng" dirty="0">
                <a:latin typeface="+mn-ea"/>
                <a:ea typeface="+mn-ea"/>
              </a:rPr>
              <a:t>总线</a:t>
            </a:r>
            <a:r>
              <a:rPr lang="zh-CN" altLang="en-US" sz="2200" b="1" dirty="0">
                <a:latin typeface="+mn-ea"/>
                <a:ea typeface="+mn-ea"/>
              </a:rPr>
              <a:t>，总线不支持</a:t>
            </a:r>
            <a:r>
              <a:rPr lang="zh-CN" altLang="en-US" sz="2200" b="1" u="sng" dirty="0">
                <a:latin typeface="+mn-ea"/>
                <a:ea typeface="+mn-ea"/>
              </a:rPr>
              <a:t>突发传输</a:t>
            </a:r>
            <a:r>
              <a:rPr lang="zh-CN" altLang="en-US" sz="2200" b="1" dirty="0">
                <a:latin typeface="+mn-ea"/>
                <a:ea typeface="+mn-ea"/>
              </a:rPr>
              <a:t>模式。</a:t>
            </a:r>
            <a:r>
              <a:rPr lang="zh-CN" altLang="en-US" sz="2200" b="1" spc="-50" dirty="0">
                <a:latin typeface="+mn-ea"/>
                <a:ea typeface="+mn-ea"/>
              </a:rPr>
              <a:t>若</a:t>
            </a:r>
            <a:r>
              <a:rPr lang="en-US" altLang="zh-CN" sz="2200" b="1" spc="-50" dirty="0">
                <a:latin typeface="+mn-ea"/>
                <a:ea typeface="+mn-ea"/>
              </a:rPr>
              <a:t>U</a:t>
            </a:r>
            <a:r>
              <a:rPr lang="zh-CN" altLang="zh-CN" sz="2200" b="1" spc="-50" dirty="0">
                <a:latin typeface="+mn-ea"/>
                <a:ea typeface="+mn-ea"/>
              </a:rPr>
              <a:t>盘</a:t>
            </a:r>
            <a:r>
              <a:rPr lang="zh-CN" altLang="en-US" sz="2200" b="1" spc="-50" dirty="0">
                <a:latin typeface="+mn-ea"/>
                <a:ea typeface="+mn-ea"/>
              </a:rPr>
              <a:t>的</a:t>
            </a:r>
            <a:r>
              <a:rPr lang="en-US" altLang="zh-CN" sz="2200" b="1" spc="-50" dirty="0">
                <a:latin typeface="+mn-ea"/>
                <a:ea typeface="+mn-ea"/>
              </a:rPr>
              <a:t>I/O</a:t>
            </a:r>
            <a:r>
              <a:rPr lang="zh-CN" altLang="en-US" sz="2200" b="1" spc="-50" dirty="0">
                <a:latin typeface="+mn-ea"/>
                <a:ea typeface="+mn-ea"/>
              </a:rPr>
              <a:t>时间为</a:t>
            </a:r>
            <a:r>
              <a:rPr lang="en-US" altLang="zh-CN" sz="2200" b="1" spc="-50" dirty="0">
                <a:latin typeface="+mn-ea"/>
                <a:ea typeface="+mn-ea"/>
              </a:rPr>
              <a:t>20%</a:t>
            </a:r>
            <a:r>
              <a:rPr lang="zh-CN" altLang="en-US" sz="2200" b="1" spc="-50" dirty="0">
                <a:latin typeface="+mn-ea"/>
                <a:ea typeface="+mn-ea"/>
              </a:rPr>
              <a:t>，分别求</a:t>
            </a:r>
            <a:r>
              <a:rPr lang="zh-CN" altLang="zh-CN" sz="2200" b="1" spc="-50" dirty="0">
                <a:latin typeface="+mn-ea"/>
                <a:ea typeface="+mn-ea"/>
              </a:rPr>
              <a:t>采用</a:t>
            </a:r>
            <a:r>
              <a:rPr lang="zh-CN" altLang="en-US" sz="2200" b="1" spc="-50" dirty="0">
                <a:latin typeface="+mn-ea"/>
                <a:ea typeface="+mn-ea"/>
              </a:rPr>
              <a:t>独占</a:t>
            </a:r>
            <a:r>
              <a:rPr lang="zh-CN" altLang="zh-CN" sz="2200" b="1" spc="-50" dirty="0">
                <a:latin typeface="+mn-ea"/>
                <a:ea typeface="+mn-ea"/>
              </a:rPr>
              <a:t>查询方式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zh-CN" altLang="en-US" sz="2200" b="1" spc="-50" dirty="0">
                <a:latin typeface="+mn-ea"/>
              </a:rPr>
              <a:t>定时</a:t>
            </a:r>
            <a:r>
              <a:rPr lang="zh-CN" altLang="zh-CN" sz="2200" b="1" spc="-50" dirty="0">
                <a:latin typeface="+mn-ea"/>
              </a:rPr>
              <a:t>查询方式</a:t>
            </a:r>
            <a:r>
              <a:rPr lang="en-US" altLang="zh-CN" sz="2200" b="1" spc="-50" dirty="0">
                <a:latin typeface="+mn-ea"/>
              </a:rPr>
              <a:t>(</a:t>
            </a:r>
            <a:r>
              <a:rPr lang="zh-CN" altLang="en-US" sz="2200" b="1" spc="-50" dirty="0">
                <a:latin typeface="+mn-ea"/>
              </a:rPr>
              <a:t>启动后</a:t>
            </a:r>
            <a:r>
              <a:rPr lang="en-US" altLang="zh-CN" sz="2200" b="1" spc="-50" dirty="0">
                <a:latin typeface="+mn-ea"/>
              </a:rPr>
              <a:t>15</a:t>
            </a:r>
            <a:r>
              <a:rPr lang="en-US" altLang="zh-CN" sz="2200" dirty="0"/>
              <a:t>μ</a:t>
            </a:r>
            <a:r>
              <a:rPr lang="en-US" altLang="zh-CN" sz="2200" b="1" spc="-50" dirty="0">
                <a:latin typeface="+mn-ea"/>
              </a:rPr>
              <a:t>s</a:t>
            </a:r>
            <a:r>
              <a:rPr lang="zh-CN" altLang="en-US" sz="2200" b="1" spc="-50" dirty="0">
                <a:latin typeface="+mn-ea"/>
              </a:rPr>
              <a:t>开始查询</a:t>
            </a:r>
            <a:r>
              <a:rPr lang="en-US" altLang="zh-CN" sz="2200" b="1" spc="-50" dirty="0">
                <a:latin typeface="+mn-ea"/>
              </a:rPr>
              <a:t>)I/O</a:t>
            </a:r>
            <a:r>
              <a:rPr lang="zh-CN" altLang="en-US" sz="2200" b="1" spc="-50" dirty="0">
                <a:latin typeface="+mn-ea"/>
              </a:rPr>
              <a:t>时，</a:t>
            </a:r>
            <a:r>
              <a:rPr lang="en-US" altLang="zh-CN" sz="2200" b="1" spc="-50" dirty="0">
                <a:latin typeface="+mn-ea"/>
                <a:ea typeface="+mn-ea"/>
              </a:rPr>
              <a:t>U</a:t>
            </a:r>
            <a:r>
              <a:rPr lang="zh-CN" altLang="zh-CN" sz="2200" b="1" spc="-50" dirty="0">
                <a:latin typeface="+mn-ea"/>
                <a:ea typeface="+mn-ea"/>
              </a:rPr>
              <a:t>盘</a:t>
            </a:r>
            <a:r>
              <a:rPr lang="en-US" altLang="zh-CN" sz="2200" b="1" spc="-50" dirty="0">
                <a:latin typeface="+mn-ea"/>
                <a:ea typeface="+mn-ea"/>
              </a:rPr>
              <a:t>I/O</a:t>
            </a:r>
            <a:r>
              <a:rPr lang="zh-CN" altLang="zh-CN" sz="2200" b="1" spc="-50" dirty="0">
                <a:latin typeface="+mn-ea"/>
                <a:ea typeface="+mn-ea"/>
              </a:rPr>
              <a:t>占</a:t>
            </a:r>
            <a:r>
              <a:rPr lang="en-US" altLang="zh-CN" sz="2200" b="1" spc="-50" dirty="0">
                <a:latin typeface="+mn-ea"/>
                <a:ea typeface="+mn-ea"/>
              </a:rPr>
              <a:t>CPU</a:t>
            </a:r>
            <a:r>
              <a:rPr lang="zh-CN" altLang="zh-CN" sz="2200" b="1" spc="-50" dirty="0">
                <a:latin typeface="+mn-ea"/>
                <a:ea typeface="+mn-ea"/>
              </a:rPr>
              <a:t>时间的</a:t>
            </a:r>
            <a:r>
              <a:rPr lang="zh-CN" altLang="en-US" sz="2200" b="1" spc="-50" dirty="0">
                <a:latin typeface="+mn-ea"/>
                <a:ea typeface="+mn-ea"/>
              </a:rPr>
              <a:t>百分比</a:t>
            </a:r>
            <a:r>
              <a:rPr lang="zh-CN" altLang="zh-CN" sz="2200" b="1" spc="-50" dirty="0">
                <a:latin typeface="+mn-ea"/>
                <a:ea typeface="+mn-ea"/>
              </a:rPr>
              <a:t>。</a:t>
            </a:r>
            <a:endParaRPr lang="en-US" altLang="zh-CN" sz="2200" b="1" spc="-5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latin typeface="+mn-ea"/>
              </a:rPr>
              <a:t>U</a:t>
            </a:r>
            <a:r>
              <a:rPr lang="zh-CN" altLang="en-US" sz="2200" b="1" dirty="0">
                <a:latin typeface="+mn-ea"/>
              </a:rPr>
              <a:t>盘</a:t>
            </a:r>
            <a:r>
              <a:rPr lang="en-US" altLang="zh-CN" sz="2200" b="1" dirty="0">
                <a:latin typeface="+mn-ea"/>
              </a:rPr>
              <a:t>2</a:t>
            </a:r>
            <a:r>
              <a:rPr lang="zh-CN" altLang="en-US" sz="2200" b="1" dirty="0">
                <a:latin typeface="+mn-ea"/>
              </a:rPr>
              <a:t>次传送间隔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</a:rPr>
              <a:t>I/O</a:t>
            </a:r>
            <a:r>
              <a:rPr lang="zh-CN" altLang="zh-CN" sz="2200" b="1" dirty="0">
                <a:latin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⑴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E</a:t>
            </a:r>
            <a:r>
              <a:rPr lang="zh-CN" altLang="zh-CN" sz="2200" b="1" dirty="0">
                <a:latin typeface="+mn-ea"/>
                <a:ea typeface="+mn-ea"/>
              </a:rPr>
              <a:t>＝ </a:t>
            </a: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zh-CN" altLang="en-US" sz="2200" b="1" dirty="0">
                <a:latin typeface="+mn-ea"/>
                <a:ea typeface="+mn-ea"/>
              </a:rPr>
              <a:t>，所占</a:t>
            </a:r>
            <a:r>
              <a:rPr lang="en-US" altLang="zh-CN" sz="2200" b="1" dirty="0">
                <a:latin typeface="+mn-ea"/>
                <a:ea typeface="+mn-ea"/>
              </a:rPr>
              <a:t>%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⑵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T</a:t>
            </a:r>
            <a:r>
              <a:rPr lang="zh-CN" altLang="zh-CN" sz="2200" b="1" dirty="0">
                <a:latin typeface="+mn-ea"/>
                <a:ea typeface="+mn-ea"/>
              </a:rPr>
              <a:t>＝ </a:t>
            </a:r>
            <a:r>
              <a:rPr lang="en-US" altLang="zh-CN" sz="2200" b="1" dirty="0">
                <a:latin typeface="+mn-ea"/>
                <a:ea typeface="+mn-ea"/>
              </a:rPr>
              <a:t>         </a:t>
            </a:r>
            <a:r>
              <a:rPr lang="zh-CN" altLang="en-US" sz="2200" b="1" dirty="0">
                <a:latin typeface="+mn-ea"/>
              </a:rPr>
              <a:t>，所占</a:t>
            </a:r>
            <a:r>
              <a:rPr lang="en-US" altLang="zh-CN" sz="2200" b="1" dirty="0">
                <a:latin typeface="+mn-ea"/>
              </a:rPr>
              <a:t>%</a:t>
            </a:r>
            <a:r>
              <a:rPr lang="zh-CN" altLang="en-US" sz="2200" b="1" dirty="0">
                <a:latin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44" name="Text Box 5"/>
          <p:cNvSpPr txBox="1">
            <a:spLocks noChangeArrowheads="1"/>
          </p:cNvSpPr>
          <p:nvPr/>
        </p:nvSpPr>
        <p:spPr bwMode="auto">
          <a:xfrm>
            <a:off x="1979712" y="4515361"/>
            <a:ext cx="6912893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          1/(200KB/32b)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 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s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          [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E</a:t>
            </a:r>
            <a:r>
              <a:rPr lang="en-US" altLang="zh-CN" sz="2200" b="1" dirty="0">
                <a:latin typeface="+mn-ea"/>
                <a:ea typeface="+mn-ea"/>
              </a:rPr>
              <a:t>/T</a:t>
            </a:r>
            <a:r>
              <a:rPr lang="en-US" altLang="zh-CN" sz="2200" b="1" baseline="-18000" dirty="0">
                <a:latin typeface="+mn-ea"/>
                <a:ea typeface="+mn-ea"/>
              </a:rPr>
              <a:t>I/O</a:t>
            </a:r>
            <a:r>
              <a:rPr lang="en-US" altLang="zh-CN" sz="2200" b="1" dirty="0">
                <a:latin typeface="+mn-ea"/>
              </a:rPr>
              <a:t>]*20%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20%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s-15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          [5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s/20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s]*20%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5%</a:t>
            </a:r>
            <a:endParaRPr lang="zh-CN" altLang="zh-CN" sz="2200" b="1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33429" y="1699915"/>
            <a:ext cx="3743027" cy="1297037"/>
            <a:chOff x="4933429" y="1630522"/>
            <a:chExt cx="3743027" cy="1297037"/>
          </a:xfrm>
        </p:grpSpPr>
        <p:sp>
          <p:nvSpPr>
            <p:cNvPr id="179" name="Text Box 9"/>
            <p:cNvSpPr txBox="1">
              <a:spLocks noChangeArrowheads="1"/>
            </p:cNvSpPr>
            <p:nvPr/>
          </p:nvSpPr>
          <p:spPr bwMode="auto">
            <a:xfrm>
              <a:off x="5724127" y="2640222"/>
              <a:ext cx="252028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80" name="Text Box 12"/>
            <p:cNvSpPr txBox="1">
              <a:spLocks noChangeArrowheads="1"/>
            </p:cNvSpPr>
            <p:nvPr/>
          </p:nvSpPr>
          <p:spPr bwMode="auto">
            <a:xfrm>
              <a:off x="4933429" y="2640222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81" name="Text Box 13"/>
            <p:cNvSpPr txBox="1">
              <a:spLocks noChangeArrowheads="1"/>
            </p:cNvSpPr>
            <p:nvPr/>
          </p:nvSpPr>
          <p:spPr bwMode="auto">
            <a:xfrm>
              <a:off x="4933429" y="2134578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2" name="Line 15"/>
            <p:cNvSpPr>
              <a:spLocks noChangeShapeType="1"/>
            </p:cNvSpPr>
            <p:nvPr/>
          </p:nvSpPr>
          <p:spPr bwMode="auto">
            <a:xfrm>
              <a:off x="5724127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"/>
            <p:cNvSpPr>
              <a:spLocks noChangeShapeType="1"/>
            </p:cNvSpPr>
            <p:nvPr/>
          </p:nvSpPr>
          <p:spPr bwMode="auto">
            <a:xfrm flipV="1">
              <a:off x="7596335" y="2424198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5"/>
            <p:cNvSpPr>
              <a:spLocks noChangeShapeType="1"/>
            </p:cNvSpPr>
            <p:nvPr/>
          </p:nvSpPr>
          <p:spPr bwMode="auto">
            <a:xfrm>
              <a:off x="8028383" y="2424198"/>
              <a:ext cx="0" cy="2159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5"/>
            <p:cNvSpPr>
              <a:spLocks noChangeShapeType="1"/>
            </p:cNvSpPr>
            <p:nvPr/>
          </p:nvSpPr>
          <p:spPr bwMode="auto">
            <a:xfrm>
              <a:off x="8460431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17"/>
            <p:cNvSpPr txBox="1">
              <a:spLocks noChangeArrowheads="1"/>
            </p:cNvSpPr>
            <p:nvPr/>
          </p:nvSpPr>
          <p:spPr bwMode="auto">
            <a:xfrm>
              <a:off x="8241555" y="2134579"/>
              <a:ext cx="434900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87" name="Line 26"/>
            <p:cNvSpPr>
              <a:spLocks noChangeShapeType="1"/>
            </p:cNvSpPr>
            <p:nvPr/>
          </p:nvSpPr>
          <p:spPr bwMode="auto">
            <a:xfrm>
              <a:off x="8241554" y="2137349"/>
              <a:ext cx="434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88" name="Line 26"/>
            <p:cNvSpPr>
              <a:spLocks noChangeShapeType="1"/>
            </p:cNvSpPr>
            <p:nvPr/>
          </p:nvSpPr>
          <p:spPr bwMode="auto">
            <a:xfrm>
              <a:off x="8244408" y="2422609"/>
              <a:ext cx="432048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89" name="Text Box 17"/>
            <p:cNvSpPr txBox="1">
              <a:spLocks noChangeArrowheads="1"/>
            </p:cNvSpPr>
            <p:nvPr/>
          </p:nvSpPr>
          <p:spPr bwMode="auto">
            <a:xfrm>
              <a:off x="5508104" y="2134579"/>
              <a:ext cx="432048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90" name="Text Box 10"/>
            <p:cNvSpPr txBox="1">
              <a:spLocks noChangeArrowheads="1"/>
            </p:cNvSpPr>
            <p:nvPr/>
          </p:nvSpPr>
          <p:spPr bwMode="auto">
            <a:xfrm>
              <a:off x="6660232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6660232" y="1932890"/>
              <a:ext cx="0" cy="150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Text Box 25"/>
            <p:cNvSpPr txBox="1">
              <a:spLocks noChangeArrowheads="1"/>
            </p:cNvSpPr>
            <p:nvPr/>
          </p:nvSpPr>
          <p:spPr bwMode="auto">
            <a:xfrm>
              <a:off x="7164287" y="1803002"/>
              <a:ext cx="61212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查询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 flipV="1">
              <a:off x="7776408" y="1969027"/>
              <a:ext cx="46800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 flipH="1" flipV="1">
              <a:off x="6660229" y="1969724"/>
              <a:ext cx="468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5"/>
            <p:cNvSpPr>
              <a:spLocks noChangeShapeType="1"/>
            </p:cNvSpPr>
            <p:nvPr/>
          </p:nvSpPr>
          <p:spPr bwMode="auto">
            <a:xfrm flipV="1">
              <a:off x="6876255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8460431" y="2638758"/>
              <a:ext cx="21602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8" name="Line 26"/>
            <p:cNvSpPr>
              <a:spLocks noChangeShapeType="1"/>
            </p:cNvSpPr>
            <p:nvPr/>
          </p:nvSpPr>
          <p:spPr bwMode="auto">
            <a:xfrm>
              <a:off x="8460431" y="2638758"/>
              <a:ext cx="216025" cy="31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6"/>
            <p:cNvSpPr>
              <a:spLocks noChangeShapeType="1"/>
            </p:cNvSpPr>
            <p:nvPr/>
          </p:nvSpPr>
          <p:spPr bwMode="auto">
            <a:xfrm>
              <a:off x="8460431" y="2926789"/>
              <a:ext cx="216024" cy="7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"/>
            <p:cNvSpPr>
              <a:spLocks noChangeShapeType="1"/>
            </p:cNvSpPr>
            <p:nvPr/>
          </p:nvSpPr>
          <p:spPr bwMode="auto">
            <a:xfrm>
              <a:off x="8461759" y="2638634"/>
              <a:ext cx="0" cy="288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Text Box 13"/>
            <p:cNvSpPr txBox="1">
              <a:spLocks noChangeArrowheads="1"/>
            </p:cNvSpPr>
            <p:nvPr/>
          </p:nvSpPr>
          <p:spPr bwMode="auto">
            <a:xfrm>
              <a:off x="7092280" y="2134578"/>
              <a:ext cx="288031" cy="28837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202" name="Text Box 10"/>
            <p:cNvSpPr txBox="1">
              <a:spLocks noChangeArrowheads="1"/>
            </p:cNvSpPr>
            <p:nvPr/>
          </p:nvSpPr>
          <p:spPr bwMode="auto">
            <a:xfrm>
              <a:off x="7380312" y="2134578"/>
              <a:ext cx="432047" cy="2883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203" name="Text Box 10"/>
            <p:cNvSpPr txBox="1">
              <a:spLocks noChangeArrowheads="1"/>
            </p:cNvSpPr>
            <p:nvPr/>
          </p:nvSpPr>
          <p:spPr bwMode="auto">
            <a:xfrm>
              <a:off x="7812359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204" name="Text Box 17"/>
            <p:cNvSpPr txBox="1">
              <a:spLocks noChangeArrowheads="1"/>
            </p:cNvSpPr>
            <p:nvPr/>
          </p:nvSpPr>
          <p:spPr bwMode="auto">
            <a:xfrm>
              <a:off x="5940152" y="2134578"/>
              <a:ext cx="720080" cy="28962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</a:t>
              </a:r>
            </a:p>
          </p:txBody>
        </p:sp>
        <p:sp>
          <p:nvSpPr>
            <p:cNvPr id="205" name="Line 21"/>
            <p:cNvSpPr>
              <a:spLocks noChangeShapeType="1"/>
            </p:cNvSpPr>
            <p:nvPr/>
          </p:nvSpPr>
          <p:spPr bwMode="auto">
            <a:xfrm flipH="1">
              <a:off x="5508103" y="1677130"/>
              <a:ext cx="1" cy="406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25"/>
            <p:cNvSpPr txBox="1">
              <a:spLocks noChangeArrowheads="1"/>
            </p:cNvSpPr>
            <p:nvPr/>
          </p:nvSpPr>
          <p:spPr bwMode="auto">
            <a:xfrm>
              <a:off x="6588224" y="1630522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207" name="Line 28"/>
            <p:cNvSpPr>
              <a:spLocks noChangeShapeType="1"/>
            </p:cNvSpPr>
            <p:nvPr/>
          </p:nvSpPr>
          <p:spPr bwMode="auto">
            <a:xfrm flipV="1">
              <a:off x="7164487" y="1773787"/>
              <a:ext cx="107706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9"/>
            <p:cNvSpPr>
              <a:spLocks noChangeShapeType="1"/>
            </p:cNvSpPr>
            <p:nvPr/>
          </p:nvSpPr>
          <p:spPr bwMode="auto">
            <a:xfrm flipH="1">
              <a:off x="5508102" y="1773787"/>
              <a:ext cx="11521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1"/>
            <p:cNvSpPr>
              <a:spLocks noChangeShapeType="1"/>
            </p:cNvSpPr>
            <p:nvPr/>
          </p:nvSpPr>
          <p:spPr bwMode="auto">
            <a:xfrm>
              <a:off x="8243079" y="1677130"/>
              <a:ext cx="1329" cy="406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28973" y="1626186"/>
            <a:ext cx="3743028" cy="1370766"/>
            <a:chOff x="828973" y="1556793"/>
            <a:chExt cx="3743028" cy="1370766"/>
          </a:xfrm>
        </p:grpSpPr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1619672" y="2640222"/>
              <a:ext cx="252028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12" name="Text Box 12"/>
            <p:cNvSpPr txBox="1">
              <a:spLocks noChangeArrowheads="1"/>
            </p:cNvSpPr>
            <p:nvPr/>
          </p:nvSpPr>
          <p:spPr bwMode="auto">
            <a:xfrm>
              <a:off x="828973" y="2640222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13" name="Text Box 13"/>
            <p:cNvSpPr txBox="1">
              <a:spLocks noChangeArrowheads="1"/>
            </p:cNvSpPr>
            <p:nvPr/>
          </p:nvSpPr>
          <p:spPr bwMode="auto">
            <a:xfrm>
              <a:off x="828973" y="2134578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>
              <a:off x="1619672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 flipV="1">
              <a:off x="2051720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V="1">
              <a:off x="3491880" y="2424198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>
              <a:off x="3923928" y="2424198"/>
              <a:ext cx="0" cy="2159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4355976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auto">
            <a:xfrm>
              <a:off x="2267744" y="2134578"/>
              <a:ext cx="288031" cy="28768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4137100" y="2134579"/>
              <a:ext cx="434900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4137099" y="2132857"/>
              <a:ext cx="434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4139953" y="2422609"/>
              <a:ext cx="432048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1835696" y="2134578"/>
              <a:ext cx="432048" cy="28768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24" name="Text Box 17"/>
            <p:cNvSpPr txBox="1">
              <a:spLocks noChangeArrowheads="1"/>
            </p:cNvSpPr>
            <p:nvPr/>
          </p:nvSpPr>
          <p:spPr bwMode="auto">
            <a:xfrm>
              <a:off x="1403649" y="2134579"/>
              <a:ext cx="432048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555777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26" name="Line 15"/>
            <p:cNvSpPr>
              <a:spLocks noChangeShapeType="1"/>
            </p:cNvSpPr>
            <p:nvPr/>
          </p:nvSpPr>
          <p:spPr bwMode="auto">
            <a:xfrm flipV="1">
              <a:off x="2771800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355976" y="2638758"/>
              <a:ext cx="21602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8" name="Line 26"/>
            <p:cNvSpPr>
              <a:spLocks noChangeShapeType="1"/>
            </p:cNvSpPr>
            <p:nvPr/>
          </p:nvSpPr>
          <p:spPr bwMode="auto">
            <a:xfrm>
              <a:off x="4355976" y="2638758"/>
              <a:ext cx="216025" cy="31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>
              <a:off x="4355976" y="2926789"/>
              <a:ext cx="216024" cy="7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4357304" y="2638634"/>
              <a:ext cx="0" cy="288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13"/>
            <p:cNvSpPr txBox="1">
              <a:spLocks noChangeArrowheads="1"/>
            </p:cNvSpPr>
            <p:nvPr/>
          </p:nvSpPr>
          <p:spPr bwMode="auto">
            <a:xfrm>
              <a:off x="2987825" y="2134578"/>
              <a:ext cx="288031" cy="28837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275857" y="2134578"/>
              <a:ext cx="432047" cy="2883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3707904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 flipH="1">
              <a:off x="1403648" y="1628800"/>
              <a:ext cx="0" cy="452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8"/>
            <p:cNvSpPr>
              <a:spLocks noChangeShapeType="1"/>
            </p:cNvSpPr>
            <p:nvPr/>
          </p:nvSpPr>
          <p:spPr bwMode="auto">
            <a:xfrm flipV="1">
              <a:off x="3563952" y="1700808"/>
              <a:ext cx="576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9"/>
            <p:cNvSpPr>
              <a:spLocks noChangeShapeType="1"/>
            </p:cNvSpPr>
            <p:nvPr/>
          </p:nvSpPr>
          <p:spPr bwMode="auto">
            <a:xfrm flipH="1">
              <a:off x="1403648" y="1700808"/>
              <a:ext cx="576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>
              <a:off x="4139952" y="1628800"/>
              <a:ext cx="1329" cy="452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H="1">
              <a:off x="1835694" y="1855145"/>
              <a:ext cx="2" cy="226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25"/>
            <p:cNvSpPr txBox="1">
              <a:spLocks noChangeArrowheads="1"/>
            </p:cNvSpPr>
            <p:nvPr/>
          </p:nvSpPr>
          <p:spPr bwMode="auto">
            <a:xfrm>
              <a:off x="1979712" y="1556793"/>
              <a:ext cx="2016224" cy="57606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2</a:t>
              </a:r>
              <a:r>
                <a:rPr lang="zh-CN" altLang="en-US" sz="1600" b="1" dirty="0">
                  <a:latin typeface="+mn-ea"/>
                </a:rPr>
                <a:t>次</a:t>
              </a:r>
              <a:r>
                <a:rPr lang="en-US" altLang="zh-CN" sz="1600" b="1" dirty="0">
                  <a:latin typeface="+mn-ea"/>
                </a:rPr>
                <a:t>I/O</a:t>
              </a:r>
              <a:r>
                <a:rPr lang="zh-CN" altLang="en-US" sz="1600" b="1" dirty="0">
                  <a:latin typeface="+mn-ea"/>
                </a:rPr>
                <a:t>间隔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I/O</a:t>
              </a:r>
              <a:r>
                <a:rPr lang="zh-CN" altLang="en-US" sz="1600" b="1" dirty="0">
                  <a:latin typeface="+mn-ea"/>
                  <a:ea typeface="+mn-ea"/>
                </a:rPr>
                <a:t>开销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查询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140" name="Line 28"/>
            <p:cNvSpPr>
              <a:spLocks noChangeShapeType="1"/>
            </p:cNvSpPr>
            <p:nvPr/>
          </p:nvSpPr>
          <p:spPr bwMode="auto">
            <a:xfrm>
              <a:off x="3707904" y="1969026"/>
              <a:ext cx="432048" cy="5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9"/>
            <p:cNvSpPr>
              <a:spLocks noChangeShapeType="1"/>
            </p:cNvSpPr>
            <p:nvPr/>
          </p:nvSpPr>
          <p:spPr bwMode="auto">
            <a:xfrm flipH="1">
              <a:off x="1835694" y="1975335"/>
              <a:ext cx="432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线形标注 2 75"/>
          <p:cNvSpPr/>
          <p:nvPr/>
        </p:nvSpPr>
        <p:spPr bwMode="auto">
          <a:xfrm>
            <a:off x="2411760" y="3089895"/>
            <a:ext cx="1692189" cy="267097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241012"/>
              <a:gd name="adj6" fmla="val -1491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读状态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判断状态</a:t>
            </a:r>
          </a:p>
        </p:txBody>
      </p:sp>
      <p:sp>
        <p:nvSpPr>
          <p:cNvPr id="71" name="Text Box 200"/>
          <p:cNvSpPr txBox="1">
            <a:spLocks noChangeArrowheads="1"/>
          </p:cNvSpPr>
          <p:nvPr/>
        </p:nvSpPr>
        <p:spPr bwMode="auto">
          <a:xfrm>
            <a:off x="1475656" y="5909210"/>
            <a:ext cx="464451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>
                <a:latin typeface="+mn-ea"/>
                <a:ea typeface="+mn-ea"/>
              </a:rPr>
              <a:t>U</a:t>
            </a:r>
            <a:r>
              <a:rPr lang="zh-CN" altLang="en-US" sz="2000" b="1" dirty="0">
                <a:latin typeface="+mn-ea"/>
                <a:ea typeface="+mn-ea"/>
              </a:rPr>
              <a:t>盘的</a:t>
            </a:r>
            <a:r>
              <a:rPr lang="en-US" altLang="zh-CN" sz="2000" b="1" dirty="0">
                <a:latin typeface="+mn-ea"/>
                <a:ea typeface="+mn-ea"/>
              </a:rPr>
              <a:t>I/O</a:t>
            </a:r>
            <a:r>
              <a:rPr lang="zh-CN" altLang="en-US" sz="2000" b="1" dirty="0">
                <a:latin typeface="+mn-ea"/>
                <a:ea typeface="+mn-ea"/>
              </a:rPr>
              <a:t>接口是串行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  <a:r>
              <a:rPr lang="zh-CN" altLang="en-US" sz="2000" b="1" dirty="0">
                <a:latin typeface="+mn-ea"/>
                <a:ea typeface="+mn-ea"/>
              </a:rPr>
              <a:t>并行接口？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2483768" y="764704"/>
            <a:ext cx="6408837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>
                <a:latin typeface="宋体" panose="02010600030101010101" pitchFamily="2" charset="-122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</a:rPr>
              <a:t>查询、直到就绪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14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>
                <a:latin typeface="宋体" panose="02010600030101010101" pitchFamily="2" charset="-122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</a:rPr>
              <a:t>查询、直到就绪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6" grpId="1" animBg="1"/>
      <p:bldP spid="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511" y="836712"/>
            <a:ext cx="6336705" cy="5561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331640" y="836712"/>
            <a:ext cx="763297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须设置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含就绪位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忙位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    </a:t>
            </a:r>
            <a:r>
              <a:rPr lang="zh-CN" altLang="en-US" sz="1600" b="1" dirty="0">
                <a:latin typeface="宋体" panose="02010600030101010101" pitchFamily="2" charset="-122"/>
              </a:rPr>
              <a:t>←状态暂存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注：</a:t>
            </a:r>
            <a:r>
              <a:rPr lang="zh-CN" altLang="en-US" b="1" dirty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>
                <a:latin typeface="宋体" panose="02010600030101010101" pitchFamily="2" charset="-122"/>
              </a:rPr>
              <a:t>控制口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含启动位</a:t>
            </a:r>
            <a:r>
              <a:rPr lang="en-US" altLang="zh-CN" sz="2000" b="1" dirty="0">
                <a:latin typeface="宋体" panose="02010600030101010101" pitchFamily="2" charset="-122"/>
              </a:rPr>
              <a:t>)   </a:t>
            </a:r>
            <a:r>
              <a:rPr lang="zh-CN" altLang="en-US" sz="1600" b="1" dirty="0">
                <a:latin typeface="宋体" panose="02010600030101010101" pitchFamily="2" charset="-122"/>
              </a:rPr>
              <a:t>←操作中转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二、程序查询方式的</a:t>
            </a:r>
            <a:r>
              <a:rPr lang="en-US" altLang="zh-CN" dirty="0"/>
              <a:t>I/O</a:t>
            </a:r>
            <a:r>
              <a:rPr lang="zh-CN" altLang="en-US" dirty="0"/>
              <a:t>接口组织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131840" y="2204864"/>
            <a:ext cx="6012160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spc="-100" dirty="0">
                <a:latin typeface="宋体" panose="02010600030101010101" pitchFamily="2" charset="-122"/>
              </a:rPr>
              <a:t>总线事务，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就绪时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命令</a:t>
            </a:r>
            <a:r>
              <a:rPr lang="zh-CN" altLang="en-US" b="1" spc="-100" dirty="0">
                <a:latin typeface="宋体" panose="02010600030101010101" pitchFamily="2" charset="-122"/>
              </a:rPr>
              <a:t>到外设</a:t>
            </a:r>
            <a:endParaRPr lang="en-US" altLang="zh-CN" sz="1800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spc="-100" dirty="0">
                <a:latin typeface="宋体" panose="02010600030101010101" pitchFamily="2" charset="-122"/>
              </a:rPr>
              <a:t>                                    └←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完成时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自动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复位</a:t>
            </a: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131840" y="5323274"/>
            <a:ext cx="59046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>
                <a:latin typeface="宋体" panose="02010600030101010101" pitchFamily="2" charset="-122"/>
              </a:rPr>
              <a:t>(I/O</a:t>
            </a:r>
            <a:r>
              <a:rPr lang="zh-CN" altLang="en-US" sz="1800" b="1" dirty="0">
                <a:latin typeface="宋体" panose="02010600030101010101" pitchFamily="2" charset="-122"/>
              </a:rPr>
              <a:t>接口一直在检测，状态为最新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输出时送外设、输入时送主机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4033481"/>
            <a:ext cx="4392489" cy="1073771"/>
            <a:chOff x="1331639" y="3723382"/>
            <a:chExt cx="4392489" cy="107377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flipV="1">
              <a:off x="2195736" y="3723382"/>
              <a:ext cx="6350" cy="20967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4171147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dirty="0">
                  <a:latin typeface="宋体" panose="02010600030101010101" pitchFamily="2" charset="-122"/>
                </a:rPr>
                <a:t>─</a:t>
              </a:r>
              <a:endParaRPr lang="en-US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线形标注 2 89"/>
          <p:cNvSpPr/>
          <p:nvPr/>
        </p:nvSpPr>
        <p:spPr bwMode="auto">
          <a:xfrm>
            <a:off x="6948264" y="4797152"/>
            <a:ext cx="1440160" cy="526122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140501"/>
              <a:gd name="adj6" fmla="val -4651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异步联络方式的写入控制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3092715"/>
            <a:ext cx="7488832" cy="2230559"/>
            <a:chOff x="1043608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843808" y="4653137"/>
              <a:ext cx="1080120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211960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508104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363071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BS 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699792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r>
                <a:rPr lang="zh-CN" altLang="en-US" sz="1800" b="1" dirty="0">
                  <a:latin typeface="+mn-ea"/>
                  <a:ea typeface="+mn-ea"/>
                </a:rPr>
                <a:t>状态口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172400" y="2925292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外部设备</a:t>
              </a: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355976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562871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RD 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283968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2920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4918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6084168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347654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155966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347864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788894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779912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572002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969921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396175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763688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572000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SD</a:t>
              </a: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644008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94015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347864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148064" y="4653137"/>
              <a:ext cx="1081459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端口译码</a:t>
              </a: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211960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763688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699792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372200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580112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516216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516216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516216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627784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1043608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1043608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1043608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932040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 flipV="1">
              <a:off x="1763688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4932040" y="3955122"/>
            <a:ext cx="1296144" cy="288031"/>
            <a:chOff x="4932040" y="3955122"/>
            <a:chExt cx="1296144" cy="288031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6228184" y="395554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4932040" y="395512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3" name="组合 2"/>
          <p:cNvGrpSpPr/>
          <p:nvPr/>
        </p:nvGrpSpPr>
        <p:grpSpPr>
          <a:xfrm>
            <a:off x="1835695" y="3071975"/>
            <a:ext cx="6264697" cy="2035275"/>
            <a:chOff x="1835695" y="2833885"/>
            <a:chExt cx="6264697" cy="203527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6588224" y="2833885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6588224" y="3480393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6588224" y="3912441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3524538" y="3013000"/>
              <a:ext cx="216023" cy="180000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951090" y="3129878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4697177" y="4310456"/>
              <a:ext cx="234863" cy="180000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4355976" y="4581127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835697" y="4574200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835695" y="392612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835695" y="4286168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6229523" y="479715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228184" y="472514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228184" y="4869159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4067944" y="4148869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90" grpId="0" animBg="1"/>
      <p:bldP spid="9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79512" y="831483"/>
            <a:ext cx="6192688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仅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数据传送操作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4837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三、直接传送方式的</a:t>
            </a:r>
            <a:r>
              <a:rPr lang="en-US" altLang="zh-CN" dirty="0"/>
              <a:t>I/O</a:t>
            </a:r>
            <a:r>
              <a:rPr lang="zh-CN" altLang="en-US" dirty="0"/>
              <a:t>组织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2627536" y="828575"/>
            <a:ext cx="6337202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600" b="1" dirty="0">
                <a:latin typeface="宋体" panose="02010600030101010101" pitchFamily="2" charset="-122"/>
              </a:rPr>
              <a:t>启动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查询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只有</a:t>
            </a:r>
            <a:r>
              <a:rPr lang="zh-CN" altLang="en-US" b="1" u="sng" dirty="0">
                <a:latin typeface="宋体" panose="02010600030101010101" pitchFamily="2" charset="-122"/>
              </a:rPr>
              <a:t>数据口</a:t>
            </a:r>
            <a:r>
              <a:rPr lang="zh-CN" altLang="en-US" b="1" dirty="0">
                <a:latin typeface="宋体" panose="02010600030101010101" pitchFamily="2" charset="-122"/>
              </a:rPr>
              <a:t>，必是并行接口   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 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输出时送外设、输入时送主机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708920"/>
            <a:ext cx="8821768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位总线上的并行输出接口采用直接传送方式工作、数据口地址为</a:t>
            </a:r>
            <a:r>
              <a:rPr lang="en-US" altLang="zh-CN" sz="2200" b="1" dirty="0">
                <a:latin typeface="宋体" panose="02010600030101010101" pitchFamily="2" charset="-122"/>
              </a:rPr>
              <a:t>0060H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个信号灯连接在该并行接口上，编写不停地轮流点亮各个信号灯并保持</a:t>
            </a:r>
            <a:r>
              <a:rPr lang="en-US" altLang="zh-CN" sz="2200" b="1" dirty="0">
                <a:latin typeface="宋体" panose="02010600030101010101" pitchFamily="2" charset="-122"/>
              </a:rPr>
              <a:t>1s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语言程序段。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563888" y="4431883"/>
            <a:ext cx="5112568" cy="212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>
                <a:latin typeface="宋体" panose="02010600030101010101" pitchFamily="2" charset="-122"/>
              </a:rPr>
              <a:t>,…}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while 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){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(0x0060,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Sleep(1000)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  //</a:t>
            </a:r>
            <a:r>
              <a:rPr lang="zh-CN" altLang="en-US" sz="2000" b="1" dirty="0">
                <a:latin typeface="宋体" panose="02010600030101010101" pitchFamily="2" charset="-122"/>
              </a:rPr>
              <a:t>延迟</a:t>
            </a:r>
            <a:r>
              <a:rPr lang="en-US" altLang="zh-CN" sz="2000" b="1" dirty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}</a:t>
            </a: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4063535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1"/>
              <a:ext cx="272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并行输出接口</a:t>
              </a: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563886" y="3933056"/>
            <a:ext cx="482453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0#</a:t>
            </a:r>
            <a:r>
              <a:rPr lang="zh-CN" altLang="en-US" sz="2200" b="1" dirty="0">
                <a:latin typeface="宋体" panose="02010600030101010101" pitchFamily="2" charset="-122"/>
              </a:rPr>
              <a:t>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最右边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亮时，数据口的值为</a:t>
            </a:r>
          </a:p>
        </p:txBody>
      </p:sp>
      <p:sp>
        <p:nvSpPr>
          <p:cNvPr id="7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8244408" y="3933056"/>
            <a:ext cx="864096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0xFE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7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78" name="线形标注 2 77"/>
          <p:cNvSpPr/>
          <p:nvPr/>
        </p:nvSpPr>
        <p:spPr bwMode="auto">
          <a:xfrm>
            <a:off x="809750" y="6057020"/>
            <a:ext cx="2682130" cy="324308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44838"/>
              <a:gd name="adj6" fmla="val -551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14000"/>
              </a:lnSpc>
            </a:pP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600" b="1" dirty="0">
                <a:latin typeface="+mn-ea"/>
                <a:ea typeface="+mn-ea"/>
              </a:rPr>
              <a:t>若改为</a:t>
            </a:r>
            <a:r>
              <a:rPr lang="en-US" altLang="zh-CN" sz="1600" b="1" dirty="0">
                <a:latin typeface="+mn-ea"/>
                <a:ea typeface="+mn-ea"/>
              </a:rPr>
              <a:t>0V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</a:rPr>
              <a:t>Lamp[]=</a:t>
            </a:r>
            <a:r>
              <a:rPr lang="zh-CN" altLang="en-US" sz="1600" b="1" dirty="0">
                <a:latin typeface="+mn-ea"/>
                <a:ea typeface="+mn-ea"/>
              </a:rPr>
              <a:t>？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2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2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2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2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0" grpId="0"/>
      <p:bldP spid="82" grpId="0"/>
      <p:bldP spid="76" grpId="0"/>
      <p:bldP spid="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9" y="2177420"/>
            <a:ext cx="4644578" cy="413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1800"/>
              </a:spcBef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开销：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907704" y="5755322"/>
            <a:ext cx="504056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响应中断＋执行中断程序的总时间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§7.5  </a:t>
            </a:r>
            <a:r>
              <a:rPr lang="zh-CN" altLang="en-US" sz="2800" b="1" dirty="0">
                <a:latin typeface="宋体" panose="02010600030101010101" pitchFamily="2" charset="-122"/>
              </a:rPr>
              <a:t>程序中断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126876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一、中断的类型及处理过程</a:t>
            </a: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722874"/>
            <a:ext cx="87851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中断的处理过程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中断机构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r>
              <a:rPr lang="zh-CN" altLang="en-US" b="1" dirty="0">
                <a:latin typeface="宋体" panose="02010600030101010101" pitchFamily="2" charset="-122"/>
              </a:rPr>
              <a:t>、处理及返回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513484" y="3565002"/>
            <a:ext cx="64511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启动、传送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指令实现，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由硬件实现</a:t>
            </a:r>
            <a:endParaRPr lang="zh-CN" altLang="en-US" b="1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23479" y="2650964"/>
            <a:ext cx="684100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设备后，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现行程序；设备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请求、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现行程序</a:t>
            </a:r>
          </a:p>
        </p:txBody>
      </p:sp>
      <p:sp>
        <p:nvSpPr>
          <p:cNvPr id="69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8569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</a:rPr>
              <a:t>中断概念，接口组织，中断源识别方法，中断系统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△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1516" y="4068263"/>
            <a:ext cx="6840885" cy="1656979"/>
            <a:chOff x="1331516" y="4068263"/>
            <a:chExt cx="6840885" cy="1656979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211138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427038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284163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715963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284163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284163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715963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355601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355600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355601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786608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355601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355600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284163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355600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355600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436317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508325"/>
              <a:ext cx="1609576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H="1">
              <a:off x="3346053" y="4428626"/>
              <a:ext cx="1" cy="10796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752072" y="4930277"/>
              <a:ext cx="46800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1" y="4860426"/>
              <a:ext cx="1018" cy="6478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508325"/>
              <a:ext cx="1330275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2879864" y="4930277"/>
              <a:ext cx="46800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427037"/>
              <a:ext cx="0" cy="108128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H="1" flipV="1">
              <a:off x="6829647" y="4427037"/>
              <a:ext cx="893" cy="108128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372200" y="4930277"/>
              <a:ext cx="46800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508325"/>
              <a:ext cx="788913" cy="1444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860426"/>
              <a:ext cx="3175" cy="6478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4068263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4068263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4068263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4068263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355601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580554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579637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579637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716335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716335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786608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96"/>
            <p:cNvSpPr txBox="1">
              <a:spLocks noChangeArrowheads="1"/>
            </p:cNvSpPr>
            <p:nvPr/>
          </p:nvSpPr>
          <p:spPr bwMode="auto">
            <a:xfrm>
              <a:off x="4185667" y="4932261"/>
              <a:ext cx="458341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81" name="Text Box 88"/>
            <p:cNvSpPr txBox="1">
              <a:spLocks noChangeArrowheads="1"/>
            </p:cNvSpPr>
            <p:nvPr/>
          </p:nvSpPr>
          <p:spPr bwMode="auto">
            <a:xfrm>
              <a:off x="7380312" y="4932261"/>
              <a:ext cx="50495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>
              <a:off x="5364088" y="4869160"/>
              <a:ext cx="0" cy="63916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91"/>
            <p:cNvSpPr txBox="1">
              <a:spLocks noChangeArrowheads="1"/>
            </p:cNvSpPr>
            <p:nvPr/>
          </p:nvSpPr>
          <p:spPr bwMode="auto">
            <a:xfrm>
              <a:off x="5364088" y="4941168"/>
              <a:ext cx="46800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设备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0" grpId="0"/>
      <p:bldP spid="7188" grpId="0" animBg="1"/>
      <p:bldP spid="7317" grpId="0"/>
      <p:bldP spid="79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332656"/>
            <a:ext cx="7227911" cy="243912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系统的软件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涉及内容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传送的信息类型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实现：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83768" y="1224276"/>
            <a:ext cx="470763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外设的工作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>
                <a:latin typeface="宋体" panose="02010600030101010101" pitchFamily="2" charset="-122"/>
              </a:rPr>
              <a:t>、传送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数据、命令、状态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2204864"/>
            <a:ext cx="7444060" cy="84484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程序</a:t>
            </a:r>
            <a:r>
              <a:rPr lang="zh-CN" altLang="en-US" b="1" dirty="0">
                <a:latin typeface="宋体" panose="02010600030101010101" pitchFamily="2" charset="-122"/>
              </a:rPr>
              <a:t>，或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通道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zh-CN" altLang="en-US" b="1" u="sng" dirty="0">
                <a:latin typeface="宋体" panose="02010600030101010101" pitchFamily="2" charset="-122"/>
              </a:rPr>
              <a:t>通道程序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←一种传送控制部件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类似于</a:t>
            </a:r>
            <a:r>
              <a:rPr lang="en-US" altLang="zh-CN" sz="1800" b="1" dirty="0">
                <a:latin typeface="宋体" panose="02010600030101010101" pitchFamily="2" charset="-122"/>
              </a:rPr>
              <a:t>CPU)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99792" y="4149080"/>
            <a:ext cx="5256584" cy="1318210"/>
            <a:chOff x="755576" y="2758862"/>
            <a:chExt cx="5256584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55576" y="2758862"/>
              <a:ext cx="1945134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指令一般格式：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操作类型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输入、输出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目标设备地址</a:t>
              </a:r>
              <a:endPara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类型及内容</a:t>
              </a:r>
              <a:endPara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716016" y="1196752"/>
            <a:ext cx="1801713" cy="615398"/>
            <a:chOff x="4716016" y="1196752"/>
            <a:chExt cx="1801713" cy="615398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716016" y="1196752"/>
              <a:ext cx="36004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796136" y="1196752"/>
              <a:ext cx="721593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772268" y="1668150"/>
              <a:ext cx="390872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154756" y="1668150"/>
              <a:ext cx="438974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2783745"/>
            <a:ext cx="4248596" cy="34009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程序：</a:t>
            </a:r>
            <a:r>
              <a:rPr lang="en-US" altLang="zh-CN" sz="2000" b="1" dirty="0"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</a:rPr>
              <a:t>设备驱动程序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通道程序：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4284" y="3212976"/>
            <a:ext cx="8740204" cy="172970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+mn-ea"/>
              </a:rPr>
              <a:t>     由多个</a:t>
            </a:r>
            <a:r>
              <a:rPr lang="zh-CN" altLang="en-US" b="1" u="sng" dirty="0">
                <a:latin typeface="宋体" panose="02010600030101010101" pitchFamily="2" charset="-122"/>
                <a:ea typeface="+mn-ea"/>
              </a:rPr>
              <a:t>程序段</a:t>
            </a:r>
            <a:r>
              <a:rPr lang="en-US" altLang="zh-CN" sz="1800" b="1" dirty="0"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如</a:t>
            </a:r>
            <a:r>
              <a:rPr lang="zh-CN" altLang="zh-CN" sz="1800" b="1" dirty="0">
                <a:latin typeface="+mn-ea"/>
                <a:ea typeface="+mn-ea"/>
              </a:rPr>
              <a:t>初始化、传送</a:t>
            </a:r>
            <a:r>
              <a:rPr lang="zh-CN" altLang="en-US" sz="1800" b="1" dirty="0">
                <a:latin typeface="+mn-ea"/>
                <a:ea typeface="+mn-ea"/>
              </a:rPr>
              <a:t>控制、退出等</a:t>
            </a:r>
            <a:r>
              <a:rPr lang="en-US" altLang="zh-CN" sz="1800" b="1" dirty="0"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组成</a:t>
            </a:r>
            <a:endParaRPr lang="en-US" altLang="zh-CN" b="1" dirty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         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└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←由</a:t>
            </a:r>
            <a:r>
              <a:rPr lang="zh-CN" altLang="en-US" sz="2000" b="1" u="sng" dirty="0">
                <a:latin typeface="宋体" panose="02010600030101010101" pitchFamily="2" charset="-122"/>
                <a:ea typeface="+mn-ea"/>
              </a:rPr>
              <a:t>包含</a:t>
            </a:r>
            <a:r>
              <a:rPr lang="en-US" altLang="zh-CN" sz="2000" b="1" u="sng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I/O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指令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的</a:t>
            </a:r>
            <a:r>
              <a:rPr lang="zh-CN" altLang="en-US" sz="2000" b="1" u="sng" dirty="0">
                <a:latin typeface="宋体" panose="02010600030101010101" pitchFamily="2" charset="-122"/>
                <a:ea typeface="+mn-ea"/>
              </a:rPr>
              <a:t>机器指令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序列组成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∈</a:t>
            </a:r>
            <a:r>
              <a:rPr lang="en-US" altLang="zh-CN" sz="1800" b="1" dirty="0">
                <a:latin typeface="+mn-ea"/>
                <a:ea typeface="+mn-ea"/>
              </a:rPr>
              <a:t>ISA)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195736" y="5517232"/>
            <a:ext cx="6795988" cy="84484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由</a:t>
            </a:r>
            <a:r>
              <a:rPr lang="zh-CN" altLang="en-US" b="1" u="sng" dirty="0">
                <a:latin typeface="宋体" panose="02010600030101010101" pitchFamily="2" charset="-122"/>
              </a:rPr>
              <a:t>通道指令</a:t>
            </a:r>
            <a:r>
              <a:rPr lang="zh-CN" altLang="en-US" b="1" dirty="0">
                <a:latin typeface="宋体" panose="02010600030101010101" pitchFamily="2" charset="-122"/>
              </a:rPr>
              <a:t>序列组成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通道不考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←与</a:t>
            </a:r>
            <a:r>
              <a:rPr lang="en-US" altLang="zh-CN" sz="1800" b="1" dirty="0">
                <a:latin typeface="宋体" panose="02010600030101010101" pitchFamily="2" charset="-122"/>
              </a:rPr>
              <a:t>ISA</a:t>
            </a:r>
            <a:r>
              <a:rPr lang="zh-CN" altLang="en-US" sz="1800" b="1" dirty="0">
                <a:latin typeface="宋体" panose="02010600030101010101" pitchFamily="2" charset="-122"/>
              </a:rPr>
              <a:t>无关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3" y="315024"/>
            <a:ext cx="7920880" cy="613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、中断的类型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请求的</a:t>
            </a:r>
            <a:r>
              <a:rPr lang="zh-CN" altLang="en-US" sz="2000" b="1" dirty="0">
                <a:latin typeface="宋体" panose="02010600030101010101" pitchFamily="2" charset="-122"/>
              </a:rPr>
              <a:t>紧急程度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处理时机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向量中断与非向量中断：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响应的</a:t>
            </a:r>
            <a:r>
              <a:rPr lang="zh-CN" altLang="en-US" sz="2000" b="1" dirty="0">
                <a:latin typeface="宋体" panose="02010600030101010101" pitchFamily="2" charset="-122"/>
              </a:rPr>
              <a:t>实现方法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识别事件类型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*单重中断与多重中断：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处理的</a:t>
            </a:r>
            <a:r>
              <a:rPr lang="zh-CN" altLang="en-US" sz="2000" b="1" dirty="0">
                <a:latin typeface="宋体" panose="02010600030101010101" pitchFamily="2" charset="-122"/>
              </a:rPr>
              <a:t>过程重叠与否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</a:p>
          <a:p>
            <a:pPr marL="3222625" indent="-3222625" algn="l">
              <a:lnSpc>
                <a:spcPct val="10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1906068" y="5392465"/>
            <a:ext cx="5906292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b="1" u="sng" dirty="0">
                <a:latin typeface="宋体" panose="02010600030101010101" pitchFamily="2" charset="-122"/>
              </a:rPr>
              <a:t>单重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可为</a:t>
            </a:r>
            <a:r>
              <a:rPr lang="zh-CN" altLang="en-US" b="1" u="sng" dirty="0">
                <a:latin typeface="宋体" panose="02010600030101010101" pitchFamily="2" charset="-122"/>
              </a:rPr>
              <a:t>多重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响应时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，服务程序中可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555776" y="1218818"/>
            <a:ext cx="6588224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当前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dirty="0">
                <a:latin typeface="宋体" panose="02010600030101010101" pitchFamily="2" charset="-122"/>
              </a:rPr>
              <a:t>时  </a:t>
            </a:r>
            <a:r>
              <a:rPr lang="zh-CN" altLang="en-US" sz="1800" b="1" dirty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555776" y="1700808"/>
            <a:ext cx="63187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下条指令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下条指令或终止程序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3204863" y="2132856"/>
            <a:ext cx="57596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PSR</a:t>
            </a:r>
            <a:r>
              <a:rPr lang="zh-CN" altLang="en-US" b="1" spc="-100" dirty="0">
                <a:latin typeface="宋体" panose="02010600030101010101" pitchFamily="2" charset="-122"/>
              </a:rPr>
              <a:t>中设置</a:t>
            </a:r>
            <a:r>
              <a:rPr lang="en-US" altLang="zh-CN" b="1" spc="-100" dirty="0">
                <a:latin typeface="宋体" panose="02010600030101010101" pitchFamily="2" charset="-122"/>
              </a:rPr>
              <a:t>IF</a:t>
            </a:r>
            <a:r>
              <a:rPr lang="zh-CN" altLang="en-US" b="1" spc="-100" dirty="0">
                <a:latin typeface="宋体" panose="02010600030101010101" pitchFamily="2" charset="-122"/>
              </a:rPr>
              <a:t>位，</a:t>
            </a:r>
            <a:r>
              <a:rPr lang="en-US" altLang="zh-CN" b="1" spc="-100" dirty="0">
                <a:latin typeface="宋体" panose="02010600030101010101" pitchFamily="2" charset="-122"/>
              </a:rPr>
              <a:t>ISA</a:t>
            </a:r>
            <a:r>
              <a:rPr lang="zh-CN" altLang="en-US" b="1" spc="-100" dirty="0">
                <a:latin typeface="宋体" panose="02010600030101010101" pitchFamily="2" charset="-122"/>
              </a:rPr>
              <a:t>中含开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关中断指令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09120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437112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5614728" y="493272"/>
            <a:ext cx="3277752" cy="271432"/>
          </a:xfrm>
          <a:prstGeom prst="borderCallout2">
            <a:avLst>
              <a:gd name="adj1" fmla="val 51026"/>
              <a:gd name="adj2" fmla="val -152"/>
              <a:gd name="adj3" fmla="val 51849"/>
              <a:gd name="adj4" fmla="val -5020"/>
              <a:gd name="adj5" fmla="val 150459"/>
              <a:gd name="adj6" fmla="val -918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latin typeface="+mn-ea"/>
                <a:ea typeface="+mn-ea"/>
              </a:rPr>
              <a:t>I/O</a:t>
            </a:r>
            <a:r>
              <a:rPr lang="zh-CN" altLang="en-US" sz="1800" b="1" dirty="0">
                <a:latin typeface="+mn-ea"/>
                <a:ea typeface="+mn-ea"/>
              </a:rPr>
              <a:t>中断请求∈可屏蔽中断请求</a:t>
            </a: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5292080" y="3068960"/>
            <a:ext cx="331145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硬件判优</a:t>
            </a:r>
            <a:r>
              <a:rPr lang="zh-CN" altLang="en-US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spc="-50" dirty="0">
                <a:latin typeface="宋体" panose="02010600030101010101" pitchFamily="2" charset="-122"/>
              </a:rPr>
              <a:t>软件查询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   查</a:t>
            </a:r>
            <a:r>
              <a:rPr lang="en-US" altLang="zh-CN" b="1" spc="-50" dirty="0">
                <a:latin typeface="宋体" panose="02010600030101010101" pitchFamily="2" charset="-122"/>
              </a:rPr>
              <a:t>IVT</a:t>
            </a:r>
            <a:r>
              <a:rPr lang="zh-CN" altLang="en-US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spc="-50" dirty="0">
                <a:latin typeface="宋体" panose="02010600030101010101" pitchFamily="2" charset="-122"/>
              </a:rPr>
              <a:t>调用子程序</a:t>
            </a:r>
            <a:endParaRPr lang="en-US" altLang="zh-CN" b="1" spc="-5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AutoShape 62">
            <a:hlinkClick r:id="rId5" action="ppaction://hlinkpres?slideindex=79&amp;slidetitle=PowerPoint 演示文稿"/>
          </p:cNvPr>
          <p:cNvSpPr>
            <a:spLocks noChangeArrowheads="1"/>
          </p:cNvSpPr>
          <p:nvPr/>
        </p:nvSpPr>
        <p:spPr bwMode="auto">
          <a:xfrm>
            <a:off x="8168866" y="908720"/>
            <a:ext cx="52346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5-79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6" name="AutoShape 62">
            <a:hlinkClick r:id="rId6" action="ppaction://hlinkpres?slideindex=83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2708920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5-83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7" name="线形标注 2 56"/>
          <p:cNvSpPr/>
          <p:nvPr/>
        </p:nvSpPr>
        <p:spPr bwMode="auto">
          <a:xfrm>
            <a:off x="4726844" y="6324550"/>
            <a:ext cx="3021436" cy="252000"/>
          </a:xfrm>
          <a:prstGeom prst="borderCallout2">
            <a:avLst>
              <a:gd name="adj1" fmla="val 46988"/>
              <a:gd name="adj2" fmla="val -142"/>
              <a:gd name="adj3" fmla="val 46127"/>
              <a:gd name="adj4" fmla="val -3281"/>
              <a:gd name="adj5" fmla="val -20917"/>
              <a:gd name="adj6" fmla="val -337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INTR</a:t>
            </a:r>
            <a:r>
              <a:rPr lang="zh-CN" altLang="en-US" sz="1600" b="1" dirty="0">
                <a:latin typeface="宋体" panose="02010600030101010101" pitchFamily="2" charset="-122"/>
              </a:rPr>
              <a:t>有多个事件，</a:t>
            </a:r>
            <a:r>
              <a:rPr lang="en-US" altLang="zh-CN" sz="1600" b="1" dirty="0">
                <a:latin typeface="+mn-ea"/>
                <a:ea typeface="+mn-ea"/>
              </a:rPr>
              <a:t>NMI</a:t>
            </a:r>
            <a:r>
              <a:rPr lang="zh-CN" altLang="en-US" sz="1600" b="1" dirty="0">
                <a:latin typeface="+mn-ea"/>
                <a:ea typeface="+mn-ea"/>
              </a:rPr>
              <a:t>仅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个事件</a:t>
            </a:r>
          </a:p>
        </p:txBody>
      </p:sp>
      <p:sp>
        <p:nvSpPr>
          <p:cNvPr id="58" name="AutoShape 62">
            <a:hlinkClick r:id="rId7" action="ppaction://hlinkpres?slideindex=81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5733256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5-81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54" grpId="0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67496"/>
            <a:ext cx="8856984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*中断响应：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个任务，由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的中断机构实现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硬件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⑴保存断点及程序状态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    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使处理过程不被新的事件打断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b="1" dirty="0">
                <a:latin typeface="宋体" panose="02010600030101010101" pitchFamily="2" charset="-122"/>
              </a:rPr>
              <a:t>包括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个子任务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r>
              <a:rPr lang="zh-CN" altLang="en-US" b="1" spc="-150" dirty="0">
                <a:latin typeface="宋体" panose="02010600030101010101" pitchFamily="2" charset="-122"/>
              </a:rPr>
              <a:t>①识别中断源，②获得处理程序入口地址，③</a:t>
            </a:r>
            <a:r>
              <a:rPr lang="en-US" altLang="zh-CN" b="1" spc="-150" dirty="0">
                <a:latin typeface="宋体" panose="02010600030101010101" pitchFamily="2" charset="-122"/>
              </a:rPr>
              <a:t>PC</a:t>
            </a:r>
            <a:r>
              <a:rPr lang="zh-CN" altLang="en-US" b="1" spc="-150" dirty="0">
                <a:latin typeface="宋体" panose="02010600030101010101" pitchFamily="2" charset="-122"/>
              </a:rPr>
              <a:t>←入口地址</a:t>
            </a:r>
            <a:endParaRPr lang="en-US" altLang="zh-CN" b="1" spc="-1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向量方式实现：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50" dirty="0">
                <a:solidFill>
                  <a:srgbClr val="CC3300"/>
                </a:solidFill>
                <a:latin typeface="宋体" panose="02010600030101010101" pitchFamily="2" charset="-122"/>
              </a:rPr>
              <a:t>            INTR--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50" dirty="0">
                <a:solidFill>
                  <a:srgbClr val="CC3300"/>
                </a:solidFill>
                <a:latin typeface="宋体" panose="02010600030101010101" pitchFamily="2" charset="-122"/>
              </a:rPr>
              <a:t>             NMI—</a:t>
            </a:r>
          </a:p>
          <a:p>
            <a:pPr algn="l">
              <a:lnSpc>
                <a:spcPct val="125000"/>
              </a:lnSpc>
            </a:pPr>
            <a:endParaRPr lang="en-US" altLang="zh-CN" sz="1800" b="1" spc="-150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非向量方式实现：</a:t>
            </a:r>
            <a:endParaRPr lang="zh-CN" altLang="en-US" b="1" spc="-15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2339752" y="1722874"/>
            <a:ext cx="6696744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用后援寄存器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栈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保存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spc="-100" dirty="0">
                <a:latin typeface="宋体" panose="02010600030101010101" pitchFamily="2" charset="-122"/>
              </a:rPr>
              <a:t>及</a:t>
            </a:r>
            <a:r>
              <a:rPr lang="en-US" altLang="zh-CN" b="1" spc="-100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</a:rPr>
              <a:t> ←返回到下条指令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99543" y="4525494"/>
            <a:ext cx="5904905" cy="1015663"/>
            <a:chOff x="2699543" y="4525494"/>
            <a:chExt cx="5904905" cy="1015663"/>
          </a:xfrm>
        </p:grpSpPr>
        <p:sp>
          <p:nvSpPr>
            <p:cNvPr id="17" name="Text Box 202"/>
            <p:cNvSpPr txBox="1">
              <a:spLocks noChangeArrowheads="1"/>
            </p:cNvSpPr>
            <p:nvPr/>
          </p:nvSpPr>
          <p:spPr bwMode="auto">
            <a:xfrm>
              <a:off x="2789378" y="4642544"/>
              <a:ext cx="1872000" cy="3419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5507410" y="5092412"/>
              <a:ext cx="1260711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202"/>
            <p:cNvSpPr txBox="1">
              <a:spLocks noChangeArrowheads="1"/>
            </p:cNvSpPr>
            <p:nvPr/>
          </p:nvSpPr>
          <p:spPr bwMode="auto">
            <a:xfrm>
              <a:off x="5508104" y="4642544"/>
              <a:ext cx="1260017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82"/>
            <p:cNvSpPr txBox="1">
              <a:spLocks noChangeArrowheads="1"/>
            </p:cNvSpPr>
            <p:nvPr/>
          </p:nvSpPr>
          <p:spPr bwMode="auto">
            <a:xfrm>
              <a:off x="2699543" y="4525494"/>
              <a:ext cx="590490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b="1" dirty="0">
                  <a:latin typeface="宋体" panose="02010600030101010101" pitchFamily="2" charset="-122"/>
                </a:rPr>
                <a:t>中断响应操作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/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、访存操作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</a:t>
              </a:r>
              <a:r>
                <a:rPr lang="en-US" altLang="zh-CN" b="1" dirty="0">
                  <a:latin typeface="宋体" panose="02010600030101010101" pitchFamily="2" charset="-122"/>
                </a:rPr>
                <a:t>PC</a:t>
              </a:r>
              <a:r>
                <a:rPr lang="zh-CN" altLang="en-US" b="1" dirty="0">
                  <a:latin typeface="宋体" panose="02010600030101010101" pitchFamily="2" charset="-122"/>
                </a:rPr>
                <a:t>←</a:t>
              </a:r>
              <a:r>
                <a:rPr lang="en-US" altLang="zh-CN" b="1" i="1" dirty="0"/>
                <a:t>y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anose="02010600030101010101" pitchFamily="2" charset="-122"/>
                </a:rPr>
                <a:t>        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i="1" dirty="0">
                  <a:latin typeface="+mn-lt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＝常数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en-US" altLang="zh-CN" b="1" dirty="0">
                  <a:latin typeface="宋体" panose="02010600030101010101" pitchFamily="2" charset="-122"/>
                </a:rPr>
                <a:t>  </a:t>
              </a:r>
              <a:r>
                <a:rPr lang="zh-CN" altLang="en-US" b="1" dirty="0">
                  <a:latin typeface="宋体" panose="02010600030101010101" pitchFamily="2" charset="-122"/>
                </a:rPr>
                <a:t>访存操作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</a:t>
              </a:r>
              <a:r>
                <a:rPr lang="en-US" altLang="zh-CN" b="1" dirty="0">
                  <a:latin typeface="宋体" panose="02010600030101010101" pitchFamily="2" charset="-122"/>
                </a:rPr>
                <a:t>PC</a:t>
              </a:r>
              <a:r>
                <a:rPr lang="zh-CN" altLang="en-US" b="1" dirty="0">
                  <a:latin typeface="宋体" panose="02010600030101010101" pitchFamily="2" charset="-122"/>
                </a:rPr>
                <a:t>←</a:t>
              </a:r>
              <a:r>
                <a:rPr lang="en-US" altLang="zh-CN" b="1" i="1" dirty="0"/>
                <a:t>y</a:t>
              </a:r>
            </a:p>
          </p:txBody>
        </p:sp>
      </p:grp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3834714" y="5805264"/>
            <a:ext cx="5184576" cy="460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←常数     </a:t>
            </a:r>
            <a:r>
              <a:rPr lang="zh-CN" altLang="en-US" sz="2000" b="1" dirty="0">
                <a:latin typeface="宋体" panose="02010600030101010101" pitchFamily="2" charset="-122"/>
              </a:rPr>
              <a:t>←①②在处理程序中完成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6371954" y="5533832"/>
            <a:ext cx="936350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-27154"/>
              <a:gd name="adj6" fmla="val -3617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查</a:t>
            </a:r>
            <a:r>
              <a:rPr lang="en-US" altLang="zh-CN" sz="1800" b="1" dirty="0">
                <a:latin typeface="+mn-ea"/>
                <a:ea typeface="+mn-ea"/>
              </a:rPr>
              <a:t>IVT[</a:t>
            </a:r>
            <a:r>
              <a:rPr lang="en-US" altLang="zh-CN" sz="1800" b="1" i="1" dirty="0">
                <a:latin typeface="+mn-lt"/>
                <a:ea typeface="+mn-ea"/>
              </a:rPr>
              <a:t>x</a:t>
            </a:r>
            <a:r>
              <a:rPr lang="en-US" altLang="zh-CN" sz="1800" b="1" dirty="0">
                <a:latin typeface="+mn-ea"/>
                <a:ea typeface="+mn-ea"/>
              </a:rPr>
              <a:t>]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5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9"/>
          <p:cNvSpPr txBox="1">
            <a:spLocks noChangeArrowheads="1"/>
          </p:cNvSpPr>
          <p:nvPr/>
        </p:nvSpPr>
        <p:spPr bwMode="auto">
          <a:xfrm>
            <a:off x="2303622" y="2650449"/>
            <a:ext cx="694889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有多个事件、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仅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个事件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3635896" y="5533832"/>
            <a:ext cx="2160239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-187574"/>
              <a:gd name="adj6" fmla="val -2323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查各</a:t>
            </a:r>
            <a:r>
              <a:rPr lang="en-US" altLang="zh-CN" sz="1800" b="1" dirty="0">
                <a:latin typeface="+mn-ea"/>
                <a:ea typeface="+mn-ea"/>
              </a:rPr>
              <a:t>I/O</a:t>
            </a:r>
            <a:r>
              <a:rPr lang="zh-CN" altLang="en-US" sz="1800" b="1" dirty="0">
                <a:latin typeface="+mn-ea"/>
                <a:ea typeface="+mn-ea"/>
              </a:rPr>
              <a:t>接口的端口</a:t>
            </a:r>
          </a:p>
        </p:txBody>
      </p:sp>
      <p:sp>
        <p:nvSpPr>
          <p:cNvPr id="21" name="线形标注 2 20"/>
          <p:cNvSpPr/>
          <p:nvPr/>
        </p:nvSpPr>
        <p:spPr bwMode="auto">
          <a:xfrm>
            <a:off x="5220072" y="1429376"/>
            <a:ext cx="2016918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56248"/>
              <a:gd name="adj6" fmla="val -2022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多重中断时需用栈</a:t>
            </a:r>
          </a:p>
        </p:txBody>
      </p:sp>
      <p:sp>
        <p:nvSpPr>
          <p:cNvPr id="23" name="AutoShape 62">
            <a:hlinkClick r:id="rId5" action="ppaction://hlinkpres?slideindex=84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3212976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5-84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9" grpId="0"/>
      <p:bldP spid="13" grpId="0" animBg="1"/>
      <p:bldP spid="16" grpId="0"/>
      <p:bldP spid="19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9" y="359360"/>
            <a:ext cx="712891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zh-CN" altLang="en-US" b="1" dirty="0">
                <a:latin typeface="宋体" panose="02010600030101010101" pitchFamily="2" charset="-122"/>
              </a:rPr>
              <a:t>由中断处理程序实现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软件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程序结构的组织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3275857" y="806275"/>
            <a:ext cx="568863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只</a:t>
            </a:r>
            <a:r>
              <a:rPr lang="zh-CN" altLang="en-US" b="1" dirty="0">
                <a:latin typeface="宋体" panose="02010600030101010101" pitchFamily="2" charset="-122"/>
              </a:rPr>
              <a:t>传送一个数据，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不</a:t>
            </a:r>
            <a:r>
              <a:rPr lang="zh-CN" altLang="en-US" b="1" dirty="0">
                <a:latin typeface="宋体" panose="02010600030101010101" pitchFamily="2" charset="-122"/>
              </a:rPr>
              <a:t>破坏现场</a:t>
            </a:r>
            <a:r>
              <a:rPr lang="en-US" altLang="zh-CN" sz="2000" b="1" dirty="0">
                <a:latin typeface="宋体" panose="02010600030101010101" pitchFamily="2" charset="-122"/>
              </a:rPr>
              <a:t>(GPRs)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改变</a:t>
            </a:r>
            <a:r>
              <a:rPr lang="zh-CN" altLang="en-US" b="1" u="sng" dirty="0">
                <a:latin typeface="宋体" panose="02010600030101010101" pitchFamily="2" charset="-122"/>
              </a:rPr>
              <a:t>处理优先级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多重中断时需要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2987824" y="2174427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</a:t>
              </a: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中断返回</a:t>
              </a: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</a:t>
              </a: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683568" y="1790769"/>
            <a:ext cx="7920880" cy="4053665"/>
            <a:chOff x="-468560" y="2181246"/>
            <a:chExt cx="792088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-468560" y="2181246"/>
              <a:ext cx="1725861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硬件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，关中断，识别中断源并转入中断处理程序</a:t>
              </a: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-396552" y="4293096"/>
              <a:ext cx="1653851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软件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中断处理</a:t>
              </a: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683568" y="2999715"/>
            <a:ext cx="1368152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7823"/>
              <a:gd name="adj6" fmla="val 16549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仅保存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程序所用</a:t>
            </a:r>
            <a:r>
              <a:rPr lang="zh-CN" altLang="en-US" sz="1800" b="1" dirty="0">
                <a:latin typeface="+mn-ea"/>
                <a:ea typeface="+mn-ea"/>
              </a:rPr>
              <a:t>寄存器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390450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不响应新请求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902619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可响应新请求</a:t>
              </a:r>
            </a:p>
          </p:txBody>
        </p:sp>
      </p:grpSp>
      <p:sp>
        <p:nvSpPr>
          <p:cNvPr id="45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05"/>
          <p:cNvSpPr txBox="1">
            <a:spLocks noChangeArrowheads="1"/>
          </p:cNvSpPr>
          <p:nvPr/>
        </p:nvSpPr>
        <p:spPr bwMode="auto">
          <a:xfrm>
            <a:off x="3959871" y="5846835"/>
            <a:ext cx="50046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恢复所保存的断点及程序状态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40153" y="2172026"/>
            <a:ext cx="2016223" cy="3672408"/>
            <a:chOff x="5940153" y="2172026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6943900" y="2172026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6370490" y="3398563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开中断</a:t>
              </a: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5940153" y="2388049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保存现场及屏蔽字</a:t>
              </a: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6370490" y="3902619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6370490" y="5558803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中断返回</a:t>
              </a: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6948265" y="2678482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6947410" y="3684194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6370490" y="4550691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关中断</a:t>
              </a: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6947410" y="4332832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6947410" y="4836322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6228185" y="2894507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置新屏蔽字</a:t>
              </a: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6947410" y="3180138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6947410" y="534277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8" name="Text Box 382"/>
            <p:cNvSpPr txBox="1">
              <a:spLocks noChangeArrowheads="1"/>
            </p:cNvSpPr>
            <p:nvPr/>
          </p:nvSpPr>
          <p:spPr bwMode="auto">
            <a:xfrm>
              <a:off x="5951038" y="5054719"/>
              <a:ext cx="100811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382"/>
            <p:cNvSpPr txBox="1">
              <a:spLocks noChangeArrowheads="1"/>
            </p:cNvSpPr>
            <p:nvPr/>
          </p:nvSpPr>
          <p:spPr bwMode="auto">
            <a:xfrm>
              <a:off x="7196946" y="5050125"/>
              <a:ext cx="759430" cy="2904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5940153" y="5052346"/>
              <a:ext cx="2016223" cy="290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恢复现场及屏蔽字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>
                <a:latin typeface="宋体" panose="02010600030101010101" pitchFamily="2" charset="-122"/>
              </a:rPr>
              <a:t>某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>
                <a:latin typeface="宋体" panose="02010600030101010101" pitchFamily="2" charset="-122"/>
              </a:rPr>
              <a:t>50MHz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de-DE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，中断响应需</a:t>
            </a:r>
            <a:r>
              <a:rPr lang="zh-CN" altLang="en-US" b="1" dirty="0">
                <a:latin typeface="宋体" panose="02010600030101010101" pitchFamily="2" charset="-122"/>
              </a:rPr>
              <a:t>要</a:t>
            </a:r>
            <a:r>
              <a:rPr lang="de-DE" altLang="zh-CN" b="1" dirty="0">
                <a:latin typeface="宋体" panose="02010600030101010101" pitchFamily="2" charset="-122"/>
              </a:rPr>
              <a:t>6</a:t>
            </a:r>
            <a:r>
              <a:rPr lang="zh-CN" altLang="de-DE" b="1" dirty="0">
                <a:latin typeface="宋体" panose="02010600030101010101" pitchFamily="2" charset="-122"/>
              </a:rPr>
              <a:t>个时钟周期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de-DE" b="1" dirty="0"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数据传输率为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每次传输</a:t>
            </a:r>
            <a:r>
              <a:rPr lang="de-DE" altLang="zh-CN" b="1" dirty="0">
                <a:latin typeface="宋体" panose="02010600030101010101" pitchFamily="2" charset="-122"/>
              </a:rPr>
              <a:t>16</a:t>
            </a:r>
            <a:r>
              <a:rPr lang="zh-CN" altLang="de-DE" b="1" dirty="0"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，相应的中断服务程序包含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(1)D</a:t>
            </a:r>
            <a:r>
              <a:rPr lang="zh-CN" altLang="de-DE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否</a:t>
            </a:r>
            <a:r>
              <a:rPr lang="zh-CN" altLang="de-DE" b="1" dirty="0">
                <a:latin typeface="宋体" panose="02010600030101010101" pitchFamily="2" charset="-122"/>
              </a:rPr>
              <a:t>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？若能，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时间为</a:t>
            </a:r>
            <a:r>
              <a:rPr lang="en-US" altLang="zh-CN" b="1" dirty="0">
                <a:latin typeface="宋体" panose="02010600030101010101" pitchFamily="2" charset="-122"/>
              </a:rPr>
              <a:t>100%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时间占整个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de-DE" b="1" dirty="0">
                <a:latin typeface="宋体" panose="02010600030101010101" pitchFamily="2" charset="-122"/>
              </a:rPr>
              <a:t>为多少？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(2)</a:t>
            </a:r>
            <a:r>
              <a:rPr lang="zh-CN" altLang="de-DE" b="1" dirty="0"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数据传输率为</a:t>
            </a:r>
            <a:r>
              <a:rPr lang="de-DE" altLang="zh-CN" b="1" dirty="0">
                <a:latin typeface="宋体" panose="02010600030101010101" pitchFamily="2" charset="-122"/>
              </a:rPr>
              <a:t>1MB/s</a:t>
            </a:r>
            <a:r>
              <a:rPr lang="zh-CN" altLang="de-DE" b="1" dirty="0">
                <a:latin typeface="宋体" panose="02010600030101010101" pitchFamily="2" charset="-122"/>
              </a:rPr>
              <a:t>，可否</a:t>
            </a:r>
            <a:r>
              <a:rPr lang="zh-CN" altLang="en-US" b="1" dirty="0">
                <a:latin typeface="宋体" panose="02010600030101010101" pitchFamily="2" charset="-122"/>
              </a:rPr>
              <a:t>采</a:t>
            </a:r>
            <a:r>
              <a:rPr lang="zh-CN" altLang="de-DE" b="1" dirty="0">
                <a:latin typeface="宋体" panose="02010600030101010101" pitchFamily="2" charset="-122"/>
              </a:rPr>
              <a:t>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次中断请求间隔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zh-CN" altLang="de-DE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一次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∴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619672" y="4069521"/>
            <a:ext cx="356455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        1.12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可采用中断方式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97600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⑵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2B/1MBps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2</a:t>
            </a:r>
            <a:r>
              <a:rPr lang="en-US" altLang="zh-CN" dirty="0"/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1.12/2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∴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331515" y="5877272"/>
            <a:ext cx="763309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不</a:t>
            </a:r>
            <a:r>
              <a:rPr lang="zh-CN" altLang="en-US" b="1" dirty="0">
                <a:latin typeface="宋体" panose="02010600030101010101" pitchFamily="2" charset="-122"/>
              </a:rPr>
              <a:t>应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。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无法</a:t>
            </a:r>
            <a:r>
              <a:rPr lang="zh-CN" altLang="en-US" sz="1800" b="1" u="sng" dirty="0">
                <a:latin typeface="宋体" panose="02010600030101010101" pitchFamily="2" charset="-122"/>
              </a:rPr>
              <a:t>及时响应</a:t>
            </a:r>
            <a:r>
              <a:rPr lang="zh-CN" altLang="en-US" sz="1800" b="1" dirty="0">
                <a:latin typeface="宋体" panose="02010600030101010101" pitchFamily="2" charset="-122"/>
              </a:rPr>
              <a:t>其余外设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96159" y="3133417"/>
            <a:ext cx="434784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2B/20KBps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100</a:t>
            </a:r>
            <a:r>
              <a:rPr lang="en-US" altLang="zh-CN" dirty="0">
                <a:latin typeface="+mn-lt"/>
              </a:rPr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en-US" altLang="zh-CN" dirty="0"/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1221" y="4339010"/>
            <a:ext cx="4175275" cy="1394246"/>
            <a:chOff x="396925" y="2898155"/>
            <a:chExt cx="4175275" cy="1394246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51819" y="2898155"/>
              <a:ext cx="1944118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12392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4"/>
          <p:cNvSpPr txBox="1">
            <a:spLocks noChangeArrowheads="1"/>
          </p:cNvSpPr>
          <p:nvPr/>
        </p:nvSpPr>
        <p:spPr bwMode="auto">
          <a:xfrm>
            <a:off x="179512" y="849625"/>
            <a:ext cx="8964488" cy="573490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*功能：</a:t>
            </a:r>
            <a:r>
              <a:rPr lang="zh-CN" altLang="en-US" b="1" spc="-120" dirty="0">
                <a:latin typeface="宋体" panose="02010600030101010101" pitchFamily="2" charset="-122"/>
              </a:rPr>
              <a:t>基于查询接口，产生</a:t>
            </a:r>
            <a:r>
              <a:rPr lang="en-US" altLang="zh-CN" b="1" spc="-120" dirty="0">
                <a:latin typeface="宋体" panose="02010600030101010101" pitchFamily="2" charset="-122"/>
              </a:rPr>
              <a:t>/</a:t>
            </a:r>
            <a:r>
              <a:rPr lang="zh-CN" altLang="en-US" b="1" spc="-120" dirty="0">
                <a:latin typeface="宋体" panose="02010600030101010101" pitchFamily="2" charset="-122"/>
              </a:rPr>
              <a:t>撤销中断请求、提供中断类型号</a:t>
            </a:r>
            <a:r>
              <a:rPr lang="en-US" altLang="zh-CN" sz="1800" b="1" spc="-150" dirty="0">
                <a:latin typeface="宋体" panose="02010600030101010101" pitchFamily="2" charset="-122"/>
              </a:rPr>
              <a:t>[</a:t>
            </a:r>
            <a:r>
              <a:rPr lang="zh-CN" altLang="en-US" sz="1800" b="1" spc="-150" dirty="0">
                <a:latin typeface="宋体" panose="02010600030101010101" pitchFamily="2" charset="-122"/>
              </a:rPr>
              <a:t>可选</a:t>
            </a:r>
            <a:r>
              <a:rPr lang="en-US" altLang="zh-CN" sz="1800" b="1" spc="-150" dirty="0">
                <a:latin typeface="宋体" panose="02010600030101010101" pitchFamily="2" charset="-122"/>
              </a:rPr>
              <a:t>]</a:t>
            </a:r>
            <a:endParaRPr lang="en-US" altLang="zh-CN" sz="1800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产生中断请求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提供中断类型号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撤销中断请求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查询方式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中断方式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可选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中断响应操作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二、中断接口的组织</a:t>
            </a: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2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23629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" name="组合 213"/>
          <p:cNvGrpSpPr/>
          <p:nvPr/>
        </p:nvGrpSpPr>
        <p:grpSpPr>
          <a:xfrm>
            <a:off x="755576" y="1846041"/>
            <a:ext cx="7704856" cy="2268314"/>
            <a:chOff x="107504" y="3032894"/>
            <a:chExt cx="7704856" cy="2268314"/>
          </a:xfrm>
        </p:grpSpPr>
        <p:sp>
          <p:nvSpPr>
            <p:cNvPr id="215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216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217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218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BS R</a:t>
              </a:r>
            </a:p>
          </p:txBody>
        </p:sp>
        <p:sp>
          <p:nvSpPr>
            <p:cNvPr id="219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     </a:t>
              </a:r>
              <a:r>
                <a:rPr lang="zh-CN" altLang="en-US" sz="1200" b="1" dirty="0">
                  <a:latin typeface="+mn-ea"/>
                  <a:ea typeface="+mn-ea"/>
                </a:rPr>
                <a:t>    </a:t>
              </a:r>
              <a:r>
                <a:rPr lang="zh-CN" altLang="en-US" sz="1800" b="1" dirty="0">
                  <a:latin typeface="+mn-ea"/>
                  <a:ea typeface="+mn-ea"/>
                </a:rPr>
                <a:t>状态口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       </a:t>
              </a:r>
              <a:r>
                <a:rPr lang="en-US" altLang="zh-CN" sz="14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0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外部设备</a:t>
              </a: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RD R</a:t>
              </a:r>
            </a:p>
          </p:txBody>
        </p:sp>
        <p:sp>
          <p:nvSpPr>
            <p:cNvPr id="223" name="椭圆 222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椭圆 223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椭圆 224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7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29" name="直接连接符 228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1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34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直接连接符 234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SD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直接连接符 237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0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端口译码</a:t>
              </a:r>
            </a:p>
          </p:txBody>
        </p:sp>
        <p:cxnSp>
          <p:nvCxnSpPr>
            <p:cNvPr id="241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244" name="直接连接符 243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直接连接符 247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直接连接符 248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51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2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3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5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56" name="椭圆 255"/>
          <p:cNvSpPr/>
          <p:nvPr/>
        </p:nvSpPr>
        <p:spPr bwMode="auto">
          <a:xfrm>
            <a:off x="4434626" y="2693435"/>
            <a:ext cx="425406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8" name="组合 257"/>
          <p:cNvGrpSpPr/>
          <p:nvPr/>
        </p:nvGrpSpPr>
        <p:grpSpPr>
          <a:xfrm>
            <a:off x="1691679" y="1772816"/>
            <a:ext cx="6300702" cy="2125516"/>
            <a:chOff x="1763687" y="2636912"/>
            <a:chExt cx="6300702" cy="2125516"/>
          </a:xfrm>
        </p:grpSpPr>
        <p:sp>
          <p:nvSpPr>
            <p:cNvPr id="259" name="Text Box 177"/>
            <p:cNvSpPr txBox="1">
              <a:spLocks noChangeArrowheads="1"/>
            </p:cNvSpPr>
            <p:nvPr/>
          </p:nvSpPr>
          <p:spPr bwMode="auto">
            <a:xfrm>
              <a:off x="7308304" y="2693203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0" name="Text Box 177"/>
            <p:cNvSpPr txBox="1">
              <a:spLocks noChangeArrowheads="1"/>
            </p:cNvSpPr>
            <p:nvPr/>
          </p:nvSpPr>
          <p:spPr bwMode="auto">
            <a:xfrm>
              <a:off x="7308305" y="3305333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1" name="Text Box 177"/>
            <p:cNvSpPr txBox="1">
              <a:spLocks noChangeArrowheads="1"/>
            </p:cNvSpPr>
            <p:nvPr/>
          </p:nvSpPr>
          <p:spPr bwMode="auto">
            <a:xfrm>
              <a:off x="7308305" y="3807825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2" name="Text Box 177"/>
            <p:cNvSpPr txBox="1">
              <a:spLocks noChangeArrowheads="1"/>
            </p:cNvSpPr>
            <p:nvPr/>
          </p:nvSpPr>
          <p:spPr bwMode="auto">
            <a:xfrm>
              <a:off x="4255504" y="2818211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3" name="Text Box 177"/>
            <p:cNvSpPr txBox="1">
              <a:spLocks noChangeArrowheads="1"/>
            </p:cNvSpPr>
            <p:nvPr/>
          </p:nvSpPr>
          <p:spPr bwMode="auto">
            <a:xfrm>
              <a:off x="5671171" y="2890219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4" name="Text Box 177"/>
            <p:cNvSpPr txBox="1">
              <a:spLocks noChangeArrowheads="1"/>
            </p:cNvSpPr>
            <p:nvPr/>
          </p:nvSpPr>
          <p:spPr bwMode="auto">
            <a:xfrm>
              <a:off x="5417258" y="4184674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5" name="Text Box 177"/>
            <p:cNvSpPr txBox="1">
              <a:spLocks noChangeArrowheads="1"/>
            </p:cNvSpPr>
            <p:nvPr/>
          </p:nvSpPr>
          <p:spPr bwMode="auto">
            <a:xfrm>
              <a:off x="5076057" y="4474395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6" name="Text Box 177"/>
            <p:cNvSpPr txBox="1">
              <a:spLocks noChangeArrowheads="1"/>
            </p:cNvSpPr>
            <p:nvPr/>
          </p:nvSpPr>
          <p:spPr bwMode="auto">
            <a:xfrm>
              <a:off x="1763688" y="4474395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7" name="Text Box 177"/>
            <p:cNvSpPr txBox="1">
              <a:spLocks noChangeArrowheads="1"/>
            </p:cNvSpPr>
            <p:nvPr/>
          </p:nvSpPr>
          <p:spPr bwMode="auto">
            <a:xfrm>
              <a:off x="1763687" y="3932708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8" name="Text Box 177"/>
            <p:cNvSpPr txBox="1">
              <a:spLocks noChangeArrowheads="1"/>
            </p:cNvSpPr>
            <p:nvPr/>
          </p:nvSpPr>
          <p:spPr bwMode="auto">
            <a:xfrm>
              <a:off x="1763688" y="4186363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 bwMode="auto">
            <a:xfrm flipV="1">
              <a:off x="6949604" y="4690418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6948265" y="461841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6948265" y="4762427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2" name="直接连接符 271"/>
            <p:cNvCxnSpPr/>
            <p:nvPr/>
          </p:nvCxnSpPr>
          <p:spPr bwMode="auto">
            <a:xfrm flipV="1">
              <a:off x="5004048" y="4080447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3" name="直接连接符 272"/>
            <p:cNvCxnSpPr/>
            <p:nvPr/>
          </p:nvCxnSpPr>
          <p:spPr bwMode="auto">
            <a:xfrm>
              <a:off x="6948264" y="3537024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74" name="Text Box 177"/>
            <p:cNvSpPr txBox="1">
              <a:spLocks noChangeArrowheads="1"/>
            </p:cNvSpPr>
            <p:nvPr/>
          </p:nvSpPr>
          <p:spPr bwMode="auto">
            <a:xfrm>
              <a:off x="1979712" y="2636912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5" name="直接连接符 274"/>
            <p:cNvCxnSpPr/>
            <p:nvPr/>
          </p:nvCxnSpPr>
          <p:spPr bwMode="auto">
            <a:xfrm>
              <a:off x="5868144" y="3533666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276" name="Text Box 245"/>
          <p:cNvSpPr txBox="1">
            <a:spLocks noChangeArrowheads="1"/>
          </p:cNvSpPr>
          <p:nvPr/>
        </p:nvSpPr>
        <p:spPr bwMode="auto">
          <a:xfrm>
            <a:off x="2772566" y="1290826"/>
            <a:ext cx="62459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端口含</a:t>
            </a:r>
            <a:r>
              <a:rPr lang="zh-CN" altLang="en-US" b="1" dirty="0">
                <a:latin typeface="宋体" panose="02010600030101010101" pitchFamily="2" charset="-122"/>
              </a:rPr>
              <a:t>中断允许位</a:t>
            </a:r>
            <a:r>
              <a:rPr lang="en-US" altLang="zh-CN" b="1" dirty="0">
                <a:latin typeface="宋体" panose="02010600030101010101" pitchFamily="2" charset="-122"/>
              </a:rPr>
              <a:t>EI</a:t>
            </a:r>
            <a:r>
              <a:rPr lang="zh-CN" altLang="en-US" b="1" dirty="0">
                <a:latin typeface="宋体" panose="02010600030101010101" pitchFamily="2" charset="-122"/>
              </a:rPr>
              <a:t>、中断请求位</a:t>
            </a:r>
            <a:r>
              <a:rPr lang="en-US" altLang="zh-CN" b="1" dirty="0">
                <a:latin typeface="宋体" panose="02010600030101010101" pitchFamily="2" charset="-122"/>
              </a:rPr>
              <a:t>INT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77" name="线形标注 2 276"/>
          <p:cNvSpPr/>
          <p:nvPr/>
        </p:nvSpPr>
        <p:spPr bwMode="auto">
          <a:xfrm>
            <a:off x="4139953" y="583930"/>
            <a:ext cx="4320479" cy="288000"/>
          </a:xfrm>
          <a:prstGeom prst="borderCallout2">
            <a:avLst>
              <a:gd name="adj1" fmla="val 101997"/>
              <a:gd name="adj2" fmla="val 42812"/>
              <a:gd name="adj3" fmla="val 149673"/>
              <a:gd name="adj4" fmla="val 42872"/>
              <a:gd name="adj5" fmla="val 303226"/>
              <a:gd name="adj6" fmla="val 36168"/>
            </a:avLst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600" dirty="0"/>
              <a:t>EI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/>
              <a:t>Enable Interrupt)</a:t>
            </a:r>
            <a:r>
              <a:rPr lang="zh-CN" altLang="en-US" sz="1600" dirty="0"/>
              <a:t>＝</a:t>
            </a:r>
            <a:r>
              <a:rPr lang="en-US" altLang="zh-CN" sz="1600" b="1" dirty="0">
                <a:latin typeface="+mn-ea"/>
                <a:ea typeface="+mn-ea"/>
              </a:rPr>
              <a:t>0</a:t>
            </a:r>
            <a:r>
              <a:rPr lang="zh-CN" altLang="en-US" sz="1600" b="1" dirty="0">
                <a:latin typeface="+mn-ea"/>
                <a:ea typeface="+mn-ea"/>
              </a:rPr>
              <a:t>、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/>
              <a:t>对应查询、中断方式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278" name="组合 277"/>
          <p:cNvGrpSpPr/>
          <p:nvPr/>
        </p:nvGrpSpPr>
        <p:grpSpPr>
          <a:xfrm>
            <a:off x="1835694" y="2032398"/>
            <a:ext cx="3384378" cy="1152003"/>
            <a:chOff x="1907704" y="2530179"/>
            <a:chExt cx="3384378" cy="1152003"/>
          </a:xfrm>
        </p:grpSpPr>
        <p:sp>
          <p:nvSpPr>
            <p:cNvPr id="279" name="Text Box 324"/>
            <p:cNvSpPr txBox="1">
              <a:spLocks noChangeArrowheads="1"/>
            </p:cNvSpPr>
            <p:nvPr/>
          </p:nvSpPr>
          <p:spPr bwMode="auto">
            <a:xfrm>
              <a:off x="2843808" y="2674195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  </a:t>
              </a:r>
            </a:p>
          </p:txBody>
        </p:sp>
        <p:sp>
          <p:nvSpPr>
            <p:cNvPr id="280" name="椭圆 279"/>
            <p:cNvSpPr/>
            <p:nvPr/>
          </p:nvSpPr>
          <p:spPr bwMode="auto">
            <a:xfrm>
              <a:off x="2771800" y="300032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82" name="直接连接符 85"/>
            <p:cNvCxnSpPr/>
            <p:nvPr/>
          </p:nvCxnSpPr>
          <p:spPr bwMode="auto">
            <a:xfrm>
              <a:off x="4788024" y="3466283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283" name="Text Box 177"/>
            <p:cNvSpPr txBox="1">
              <a:spLocks noChangeArrowheads="1"/>
            </p:cNvSpPr>
            <p:nvPr/>
          </p:nvSpPr>
          <p:spPr bwMode="auto">
            <a:xfrm>
              <a:off x="4860032" y="3466283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EI</a:t>
              </a:r>
            </a:p>
          </p:txBody>
        </p:sp>
        <p:cxnSp>
          <p:nvCxnSpPr>
            <p:cNvPr id="284" name="直接连接符 90"/>
            <p:cNvCxnSpPr/>
            <p:nvPr/>
          </p:nvCxnSpPr>
          <p:spPr bwMode="auto">
            <a:xfrm rot="10800000">
              <a:off x="1907704" y="2530179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5" name="等腰三角形 284"/>
            <p:cNvSpPr/>
            <p:nvPr/>
          </p:nvSpPr>
          <p:spPr bwMode="auto">
            <a:xfrm rot="16200000">
              <a:off x="3470294" y="2980230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755576" y="2030585"/>
            <a:ext cx="3384376" cy="1513856"/>
            <a:chOff x="827584" y="2528491"/>
            <a:chExt cx="3384376" cy="1513856"/>
          </a:xfrm>
        </p:grpSpPr>
        <p:sp>
          <p:nvSpPr>
            <p:cNvPr id="287" name="Text Box 319"/>
            <p:cNvSpPr txBox="1">
              <a:spLocks noChangeArrowheads="1"/>
            </p:cNvSpPr>
            <p:nvPr/>
          </p:nvSpPr>
          <p:spPr bwMode="auto">
            <a:xfrm>
              <a:off x="2987824" y="3466283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中断类型号</a:t>
              </a:r>
            </a:p>
          </p:txBody>
        </p:sp>
        <p:cxnSp>
          <p:nvCxnSpPr>
            <p:cNvPr id="288" name="直接连接符 287"/>
            <p:cNvCxnSpPr>
              <a:stCxn id="287" idx="2"/>
            </p:cNvCxnSpPr>
            <p:nvPr/>
          </p:nvCxnSpPr>
          <p:spPr bwMode="auto">
            <a:xfrm>
              <a:off x="3599892" y="3754315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9" name="Text Box 143"/>
            <p:cNvSpPr txBox="1">
              <a:spLocks noChangeArrowheads="1"/>
            </p:cNvSpPr>
            <p:nvPr/>
          </p:nvSpPr>
          <p:spPr bwMode="auto">
            <a:xfrm>
              <a:off x="2627784" y="3322267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90" name="等腰三角形 289"/>
            <p:cNvSpPr/>
            <p:nvPr/>
          </p:nvSpPr>
          <p:spPr bwMode="auto">
            <a:xfrm rot="10800000">
              <a:off x="3543124" y="3814171"/>
              <a:ext cx="108012" cy="108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1" name="直接连接符 85"/>
            <p:cNvCxnSpPr/>
            <p:nvPr/>
          </p:nvCxnSpPr>
          <p:spPr bwMode="auto">
            <a:xfrm>
              <a:off x="2267744" y="3360747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292" name="直接连接符 85"/>
            <p:cNvCxnSpPr/>
            <p:nvPr/>
          </p:nvCxnSpPr>
          <p:spPr bwMode="auto">
            <a:xfrm rot="16200000" flipH="1">
              <a:off x="2032030" y="2908221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93" name="Text Box 177"/>
            <p:cNvSpPr txBox="1">
              <a:spLocks noChangeArrowheads="1"/>
            </p:cNvSpPr>
            <p:nvPr/>
          </p:nvSpPr>
          <p:spPr bwMode="auto">
            <a:xfrm>
              <a:off x="827584" y="3250384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 bwMode="auto">
            <a:xfrm>
              <a:off x="1907704" y="3358333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" name="直接连接符 96"/>
            <p:cNvCxnSpPr>
              <a:stCxn id="289" idx="3"/>
              <a:endCxn id="290" idx="5"/>
            </p:cNvCxnSpPr>
            <p:nvPr/>
          </p:nvCxnSpPr>
          <p:spPr bwMode="auto">
            <a:xfrm>
              <a:off x="2770930" y="3430279"/>
              <a:ext cx="799197" cy="437892"/>
            </a:xfrm>
            <a:prstGeom prst="bentConnector3">
              <a:avLst>
                <a:gd name="adj1" fmla="val 1286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sp>
        <p:nvSpPr>
          <p:cNvPr id="296" name="Text Box 776"/>
          <p:cNvSpPr txBox="1">
            <a:spLocks noChangeArrowheads="1"/>
          </p:cNvSpPr>
          <p:nvPr/>
        </p:nvSpPr>
        <p:spPr bwMode="auto">
          <a:xfrm>
            <a:off x="3024211" y="4111912"/>
            <a:ext cx="611978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spc="-50" dirty="0">
                <a:latin typeface="宋体" panose="02010600030101010101" pitchFamily="2" charset="-122"/>
              </a:rPr>
              <a:t>EI</a:t>
            </a:r>
            <a:r>
              <a:rPr lang="zh-CN" altLang="en-US" b="1" u="sng" spc="-50" dirty="0">
                <a:latin typeface="宋体" panose="02010600030101010101" pitchFamily="2" charset="-122"/>
              </a:rPr>
              <a:t>＝</a:t>
            </a:r>
            <a:r>
              <a:rPr lang="en-US" altLang="zh-CN" b="1" u="sng" spc="-50" dirty="0">
                <a:latin typeface="宋体" panose="02010600030101010101" pitchFamily="2" charset="-122"/>
              </a:rPr>
              <a:t>1</a:t>
            </a:r>
            <a:r>
              <a:rPr lang="zh-CN" altLang="en-US" b="1" u="sng" spc="-50" dirty="0">
                <a:latin typeface="宋体" panose="02010600030101010101" pitchFamily="2" charset="-122"/>
              </a:rPr>
              <a:t>、外设刚就绪</a:t>
            </a:r>
            <a:r>
              <a:rPr lang="zh-CN" altLang="en-US" b="1" spc="-50" dirty="0">
                <a:latin typeface="宋体" panose="02010600030101010101" pitchFamily="2" charset="-122"/>
              </a:rPr>
              <a:t>时，触发于</a:t>
            </a:r>
            <a:r>
              <a:rPr lang="zh-CN" altLang="en-US" b="1" u="sng" spc="-50" dirty="0">
                <a:latin typeface="宋体" panose="02010600030101010101" pitchFamily="2" charset="-122"/>
              </a:rPr>
              <a:t>启动设备</a:t>
            </a:r>
            <a:r>
              <a:rPr lang="zh-CN" altLang="en-US" b="1" spc="-50" dirty="0">
                <a:latin typeface="宋体" panose="02010600030101010101" pitchFamily="2" charset="-122"/>
              </a:rPr>
              <a:t>操作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有请求、中断响应操作时，触发于</a:t>
            </a:r>
            <a:r>
              <a:rPr lang="en-US" altLang="zh-CN" b="1" dirty="0">
                <a:latin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被选中</a:t>
            </a:r>
            <a:r>
              <a:rPr lang="zh-CN" altLang="en-US" b="1" dirty="0">
                <a:latin typeface="宋体" panose="02010600030101010101" pitchFamily="2" charset="-122"/>
              </a:rPr>
              <a:t>时，触发于</a:t>
            </a:r>
            <a:r>
              <a:rPr lang="zh-CN" altLang="en-US" b="1" u="sng" dirty="0">
                <a:latin typeface="宋体" panose="02010600030101010101" pitchFamily="2" charset="-122"/>
              </a:rPr>
              <a:t>中断响应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zh-CN" altLang="en-US" sz="1800" b="1" u="sng" dirty="0">
                <a:latin typeface="宋体" panose="02010600030101010101" pitchFamily="2" charset="-122"/>
              </a:rPr>
              <a:t>读状态口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97" name="Text Box 776"/>
          <p:cNvSpPr txBox="1">
            <a:spLocks noChangeArrowheads="1"/>
          </p:cNvSpPr>
          <p:nvPr/>
        </p:nvSpPr>
        <p:spPr bwMode="auto">
          <a:xfrm>
            <a:off x="3059706" y="5890809"/>
            <a:ext cx="5904782" cy="518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总线事务、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b="1" dirty="0">
                <a:latin typeface="宋体" panose="02010600030101010101" pitchFamily="2" charset="-122"/>
              </a:rPr>
              <a:t>请求</a:t>
            </a:r>
          </a:p>
        </p:txBody>
      </p:sp>
      <p:grpSp>
        <p:nvGrpSpPr>
          <p:cNvPr id="298" name="组合 297"/>
          <p:cNvGrpSpPr/>
          <p:nvPr/>
        </p:nvGrpSpPr>
        <p:grpSpPr>
          <a:xfrm>
            <a:off x="3491878" y="2237902"/>
            <a:ext cx="1728194" cy="759520"/>
            <a:chOff x="3275856" y="2281335"/>
            <a:chExt cx="1728194" cy="759520"/>
          </a:xfrm>
        </p:grpSpPr>
        <p:sp>
          <p:nvSpPr>
            <p:cNvPr id="299" name="Text Box 143"/>
            <p:cNvSpPr txBox="1">
              <a:spLocks noChangeArrowheads="1"/>
            </p:cNvSpPr>
            <p:nvPr/>
          </p:nvSpPr>
          <p:spPr bwMode="auto">
            <a:xfrm>
              <a:off x="4356846" y="2824832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300" name="直接连接符 85"/>
            <p:cNvCxnSpPr/>
            <p:nvPr/>
          </p:nvCxnSpPr>
          <p:spPr bwMode="auto">
            <a:xfrm rot="5400000" flipH="1" flipV="1">
              <a:off x="4452541" y="2328786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301" name="直接连接符 85"/>
            <p:cNvCxnSpPr/>
            <p:nvPr/>
          </p:nvCxnSpPr>
          <p:spPr bwMode="auto">
            <a:xfrm>
              <a:off x="3275856" y="2561886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grpSp>
        <p:nvGrpSpPr>
          <p:cNvPr id="309" name="组合 308"/>
          <p:cNvGrpSpPr/>
          <p:nvPr/>
        </p:nvGrpSpPr>
        <p:grpSpPr>
          <a:xfrm>
            <a:off x="7992381" y="1268760"/>
            <a:ext cx="1026105" cy="4464496"/>
            <a:chOff x="7992381" y="1268760"/>
            <a:chExt cx="1026105" cy="4464496"/>
          </a:xfrm>
        </p:grpSpPr>
        <p:sp>
          <p:nvSpPr>
            <p:cNvPr id="310" name="Text Box 317"/>
            <p:cNvSpPr txBox="1">
              <a:spLocks noChangeArrowheads="1"/>
            </p:cNvSpPr>
            <p:nvPr/>
          </p:nvSpPr>
          <p:spPr bwMode="auto">
            <a:xfrm>
              <a:off x="8694486" y="1988840"/>
              <a:ext cx="324000" cy="1981498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向量中断方式时有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11" name="直接箭头连接符 310"/>
            <p:cNvCxnSpPr>
              <a:stCxn id="310" idx="0"/>
            </p:cNvCxnSpPr>
            <p:nvPr/>
          </p:nvCxnSpPr>
          <p:spPr bwMode="auto">
            <a:xfrm flipH="1" flipV="1">
              <a:off x="8694490" y="1268760"/>
              <a:ext cx="161996" cy="72008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312" name="直接箭头连接符 311"/>
            <p:cNvCxnSpPr>
              <a:stCxn id="310" idx="2"/>
            </p:cNvCxnSpPr>
            <p:nvPr/>
          </p:nvCxnSpPr>
          <p:spPr bwMode="auto">
            <a:xfrm flipH="1">
              <a:off x="7992381" y="3970338"/>
              <a:ext cx="864105" cy="176291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sp>
        <p:nvSpPr>
          <p:cNvPr id="106" name="线形标注 2 105"/>
          <p:cNvSpPr/>
          <p:nvPr/>
        </p:nvSpPr>
        <p:spPr bwMode="auto">
          <a:xfrm>
            <a:off x="7524328" y="5965880"/>
            <a:ext cx="1152128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179745"/>
              <a:gd name="adj6" fmla="val -4073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稍后解释</a:t>
            </a:r>
          </a:p>
        </p:txBody>
      </p:sp>
      <p:sp>
        <p:nvSpPr>
          <p:cNvPr id="107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8" name="直接连接符 83"/>
          <p:cNvCxnSpPr/>
          <p:nvPr/>
        </p:nvCxnSpPr>
        <p:spPr bwMode="auto">
          <a:xfrm rot="5400000" flipH="1" flipV="1">
            <a:off x="2428522" y="2591698"/>
            <a:ext cx="326512" cy="216024"/>
          </a:xfrm>
          <a:prstGeom prst="bentConnector3">
            <a:avLst>
              <a:gd name="adj1" fmla="val 101343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oval" w="sm" len="sm"/>
            <a:tailEnd type="none" w="med" len="med"/>
          </a:ln>
        </p:spPr>
      </p:cxnSp>
      <p:grpSp>
        <p:nvGrpSpPr>
          <p:cNvPr id="302" name="组合 301"/>
          <p:cNvGrpSpPr/>
          <p:nvPr/>
        </p:nvGrpSpPr>
        <p:grpSpPr>
          <a:xfrm>
            <a:off x="1835696" y="2526424"/>
            <a:ext cx="1656184" cy="991518"/>
            <a:chOff x="1835696" y="2569857"/>
            <a:chExt cx="1656184" cy="991518"/>
          </a:xfrm>
        </p:grpSpPr>
        <p:cxnSp>
          <p:nvCxnSpPr>
            <p:cNvPr id="303" name="直接连接符 302"/>
            <p:cNvCxnSpPr/>
            <p:nvPr/>
          </p:nvCxnSpPr>
          <p:spPr bwMode="auto">
            <a:xfrm>
              <a:off x="1835696" y="2896369"/>
              <a:ext cx="360040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直接连接符 85"/>
            <p:cNvCxnSpPr/>
            <p:nvPr/>
          </p:nvCxnSpPr>
          <p:spPr bwMode="auto">
            <a:xfrm>
              <a:off x="2195736" y="2896369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305" name="Text Box 177"/>
            <p:cNvSpPr txBox="1">
              <a:spLocks noChangeArrowheads="1"/>
            </p:cNvSpPr>
            <p:nvPr/>
          </p:nvSpPr>
          <p:spPr bwMode="auto">
            <a:xfrm>
              <a:off x="1907704" y="2642205"/>
              <a:ext cx="234863" cy="2158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06" name="Text Box 177"/>
            <p:cNvSpPr txBox="1">
              <a:spLocks noChangeArrowheads="1"/>
            </p:cNvSpPr>
            <p:nvPr/>
          </p:nvSpPr>
          <p:spPr bwMode="auto">
            <a:xfrm>
              <a:off x="1888865" y="3345476"/>
              <a:ext cx="234863" cy="2158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7" name="直接连接符 83"/>
            <p:cNvCxnSpPr/>
            <p:nvPr/>
          </p:nvCxnSpPr>
          <p:spPr bwMode="auto">
            <a:xfrm rot="5400000" flipH="1" flipV="1">
              <a:off x="2428524" y="2625101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08" name="直接连接符 96"/>
            <p:cNvCxnSpPr/>
            <p:nvPr/>
          </p:nvCxnSpPr>
          <p:spPr bwMode="auto">
            <a:xfrm>
              <a:off x="2692683" y="2975806"/>
              <a:ext cx="799197" cy="437892"/>
            </a:xfrm>
            <a:prstGeom prst="bentConnector3">
              <a:avLst>
                <a:gd name="adj1" fmla="val 13367"/>
              </a:avLst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  <p:bldP spid="277" grpId="0" animBg="1"/>
      <p:bldP spid="297" grpId="0"/>
      <p:bldP spid="1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236296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244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三、中断系统的结构</a:t>
            </a:r>
          </a:p>
        </p:txBody>
      </p:sp>
      <p:sp>
        <p:nvSpPr>
          <p:cNvPr id="5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785225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、识别中断源的组织  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中断</a:t>
            </a:r>
            <a:r>
              <a:rPr lang="zh-CN" altLang="en-US" sz="2000" b="1" u="sng" dirty="0">
                <a:latin typeface="宋体" panose="02010600030101010101" pitchFamily="2" charset="-122"/>
              </a:rPr>
              <a:t>排队机制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选出</a:t>
            </a:r>
            <a:r>
              <a:rPr lang="zh-CN" altLang="en-US" b="1" dirty="0">
                <a:latin typeface="宋体" panose="02010600030101010101" pitchFamily="2" charset="-122"/>
              </a:rPr>
              <a:t>最紧急请求，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其中断类型号，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b="1" dirty="0">
                <a:latin typeface="宋体" panose="02010600030101010101" pitchFamily="2" charset="-122"/>
              </a:rPr>
              <a:t>该请求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/>
              <a:t>～请求线连接方式</a:t>
            </a:r>
            <a:r>
              <a:rPr lang="zh-CN" altLang="en-US" sz="1600" b="1" dirty="0">
                <a:latin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/>
              <a:t>～向量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非向量中断方式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/>
              <a:t>～类型号获得方法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6" name="Text Box 366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中断请求的连接方式：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sp>
        <p:nvSpPr>
          <p:cNvPr id="57" name="Text Box 245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常用的中断方式：</a:t>
            </a:r>
            <a:r>
              <a:rPr lang="zh-CN" altLang="en-US" b="1" dirty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9" name="Text Box 454"/>
          <p:cNvSpPr txBox="1">
            <a:spLocks noChangeArrowheads="1"/>
          </p:cNvSpPr>
          <p:nvPr/>
        </p:nvSpPr>
        <p:spPr bwMode="auto">
          <a:xfrm>
            <a:off x="179512" y="4077072"/>
            <a:ext cx="8641209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排队器</a:t>
            </a:r>
            <a:r>
              <a:rPr lang="zh-CN" altLang="en-US" sz="1800" b="1" dirty="0">
                <a:latin typeface="宋体" panose="02010600030101010101" pitchFamily="2" charset="-122"/>
              </a:rPr>
              <a:t>的实现方法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0" name="线形标注 2 59"/>
          <p:cNvSpPr/>
          <p:nvPr/>
        </p:nvSpPr>
        <p:spPr bwMode="auto">
          <a:xfrm>
            <a:off x="4427984" y="4149080"/>
            <a:ext cx="1584176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43389"/>
              <a:gd name="adj6" fmla="val -2561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用于串行判优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67544" y="3068960"/>
            <a:ext cx="8424936" cy="1080120"/>
            <a:chOff x="467544" y="3068960"/>
            <a:chExt cx="8424936" cy="1080120"/>
          </a:xfrm>
        </p:grpSpPr>
        <p:grpSp>
          <p:nvGrpSpPr>
            <p:cNvPr id="64" name="组合 63"/>
            <p:cNvGrpSpPr/>
            <p:nvPr/>
          </p:nvGrpSpPr>
          <p:grpSpPr>
            <a:xfrm>
              <a:off x="5220072" y="3068960"/>
              <a:ext cx="3672408" cy="1080120"/>
              <a:chOff x="5220072" y="2996952"/>
              <a:chExt cx="3672408" cy="1080120"/>
            </a:xfrm>
          </p:grpSpPr>
          <p:sp>
            <p:nvSpPr>
              <p:cNvPr id="76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7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78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3069505"/>
                <a:ext cx="360338" cy="93555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中断机构</a:t>
                </a:r>
              </a:p>
            </p:txBody>
          </p:sp>
          <p:sp>
            <p:nvSpPr>
              <p:cNvPr id="79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80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INTR1</a:t>
                </a:r>
              </a:p>
            </p:txBody>
          </p:sp>
          <p:sp>
            <p:nvSpPr>
              <p:cNvPr id="8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83" name="直接箭头连接符 105"/>
              <p:cNvCxnSpPr>
                <a:stCxn id="76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4" name="直接箭头连接符 106"/>
              <p:cNvCxnSpPr>
                <a:stCxn id="79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85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>
                    <a:latin typeface="宋体" panose="02010600030101010101" pitchFamily="2" charset="-122"/>
                  </a:rPr>
                  <a:t>类型号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 flipH="1">
                <a:off x="5220072" y="3933056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90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1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67544" y="3068960"/>
              <a:ext cx="4392488" cy="1008112"/>
              <a:chOff x="467544" y="3068960"/>
              <a:chExt cx="4392488" cy="1008112"/>
            </a:xfrm>
          </p:grpSpPr>
          <p:sp>
            <p:nvSpPr>
              <p:cNvPr id="66" name="Text Box 317"/>
              <p:cNvSpPr txBox="1">
                <a:spLocks noChangeArrowheads="1"/>
              </p:cNvSpPr>
              <p:nvPr/>
            </p:nvSpPr>
            <p:spPr bwMode="auto">
              <a:xfrm>
                <a:off x="2267745" y="3502099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7" name="Text Box 320"/>
              <p:cNvSpPr txBox="1">
                <a:spLocks noChangeArrowheads="1"/>
              </p:cNvSpPr>
              <p:nvPr/>
            </p:nvSpPr>
            <p:spPr bwMode="auto">
              <a:xfrm>
                <a:off x="3419872" y="3502099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68" name="Text Box 323"/>
              <p:cNvSpPr txBox="1">
                <a:spLocks noChangeArrowheads="1"/>
              </p:cNvSpPr>
              <p:nvPr/>
            </p:nvSpPr>
            <p:spPr bwMode="auto">
              <a:xfrm>
                <a:off x="1259632" y="3141513"/>
                <a:ext cx="360338" cy="93555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中断机构</a:t>
                </a:r>
              </a:p>
            </p:txBody>
          </p:sp>
          <p:sp>
            <p:nvSpPr>
              <p:cNvPr id="69" name="Text Box 325"/>
              <p:cNvSpPr txBox="1">
                <a:spLocks noChangeArrowheads="1"/>
              </p:cNvSpPr>
              <p:nvPr/>
            </p:nvSpPr>
            <p:spPr bwMode="auto">
              <a:xfrm>
                <a:off x="3997002" y="3501528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70" name="Text Box 326"/>
              <p:cNvSpPr txBox="1">
                <a:spLocks noChangeArrowheads="1"/>
              </p:cNvSpPr>
              <p:nvPr/>
            </p:nvSpPr>
            <p:spPr bwMode="auto">
              <a:xfrm>
                <a:off x="1618382" y="3068960"/>
                <a:ext cx="593057" cy="21711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71" name="Text Box 314"/>
              <p:cNvSpPr txBox="1">
                <a:spLocks noChangeArrowheads="1"/>
              </p:cNvSpPr>
              <p:nvPr/>
            </p:nvSpPr>
            <p:spPr bwMode="auto">
              <a:xfrm>
                <a:off x="683568" y="3358083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66" idx="0"/>
              </p:cNvCxnSpPr>
              <p:nvPr/>
            </p:nvCxnSpPr>
            <p:spPr bwMode="auto">
              <a:xfrm flipV="1">
                <a:off x="2698714" y="3285083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3" name="直接箭头连接符 72"/>
              <p:cNvCxnSpPr>
                <a:stCxn id="69" idx="0"/>
              </p:cNvCxnSpPr>
              <p:nvPr/>
            </p:nvCxnSpPr>
            <p:spPr bwMode="auto">
              <a:xfrm flipV="1">
                <a:off x="4428517" y="3285083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 flipV="1">
                <a:off x="1619672" y="3286079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467544" y="3645197"/>
                <a:ext cx="792088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  <p:grpSp>
        <p:nvGrpSpPr>
          <p:cNvPr id="92" name="组合 91"/>
          <p:cNvGrpSpPr/>
          <p:nvPr/>
        </p:nvGrpSpPr>
        <p:grpSpPr>
          <a:xfrm>
            <a:off x="467544" y="3356992"/>
            <a:ext cx="4176464" cy="649162"/>
            <a:chOff x="467544" y="3356992"/>
            <a:chExt cx="4176464" cy="649162"/>
          </a:xfrm>
        </p:grpSpPr>
        <p:sp>
          <p:nvSpPr>
            <p:cNvPr id="94" name="Text Box 312"/>
            <p:cNvSpPr txBox="1">
              <a:spLocks noChangeArrowheads="1"/>
            </p:cNvSpPr>
            <p:nvPr/>
          </p:nvSpPr>
          <p:spPr bwMode="auto">
            <a:xfrm>
              <a:off x="1619971" y="3356992"/>
              <a:ext cx="59146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INTA</a:t>
              </a:r>
            </a:p>
          </p:txBody>
        </p:sp>
        <p:sp>
          <p:nvSpPr>
            <p:cNvPr id="100" name="Line 313"/>
            <p:cNvSpPr>
              <a:spLocks noChangeShapeType="1"/>
            </p:cNvSpPr>
            <p:nvPr/>
          </p:nvSpPr>
          <p:spPr bwMode="auto">
            <a:xfrm>
              <a:off x="1691680" y="3399855"/>
              <a:ext cx="446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1" name="直接箭头连接符 100"/>
            <p:cNvCxnSpPr/>
            <p:nvPr/>
          </p:nvCxnSpPr>
          <p:spPr bwMode="auto">
            <a:xfrm flipV="1">
              <a:off x="1619672" y="3644677"/>
              <a:ext cx="648073" cy="193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131840" y="3645024"/>
              <a:ext cx="21550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3780433" y="3645023"/>
              <a:ext cx="21550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1619672" y="4003973"/>
              <a:ext cx="3024336" cy="3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2698714" y="3788346"/>
              <a:ext cx="0" cy="215627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428517" y="3787775"/>
              <a:ext cx="0" cy="216198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sp>
          <p:nvSpPr>
            <p:cNvPr id="110" name="Text Box 312"/>
            <p:cNvSpPr txBox="1">
              <a:spLocks noChangeArrowheads="1"/>
            </p:cNvSpPr>
            <p:nvPr/>
          </p:nvSpPr>
          <p:spPr bwMode="auto">
            <a:xfrm>
              <a:off x="3260452" y="3716638"/>
              <a:ext cx="59146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>
              <a:off x="467544" y="4005064"/>
              <a:ext cx="792088" cy="1090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sp>
          <p:nvSpPr>
            <p:cNvPr id="113" name="Text Box 303"/>
            <p:cNvSpPr txBox="1">
              <a:spLocks noChangeArrowheads="1"/>
            </p:cNvSpPr>
            <p:nvPr/>
          </p:nvSpPr>
          <p:spPr bwMode="auto">
            <a:xfrm>
              <a:off x="539552" y="3751066"/>
              <a:ext cx="719336" cy="25399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spc="-100" dirty="0">
                  <a:latin typeface="宋体" panose="02010600030101010101" pitchFamily="2" charset="-122"/>
                </a:rPr>
                <a:t>类型号</a:t>
              </a:r>
            </a:p>
          </p:txBody>
        </p:sp>
      </p:grp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75976"/>
              </p:ext>
            </p:extLst>
          </p:nvPr>
        </p:nvGraphicFramePr>
        <p:xfrm>
          <a:off x="755576" y="4653136"/>
          <a:ext cx="8136904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软件判优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串行判优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并行判优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适用的请求连接方式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共用请求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独立请求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适用的中断响应方式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非向量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中断类型号提供者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请求的撤销方法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9048"/>
              </p:ext>
            </p:extLst>
          </p:nvPr>
        </p:nvGraphicFramePr>
        <p:xfrm>
          <a:off x="3275856" y="5661248"/>
          <a:ext cx="1656184" cy="6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无需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函数调用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读状态口时</a:t>
                      </a: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04259"/>
              </p:ext>
            </p:extLst>
          </p:nvPr>
        </p:nvGraphicFramePr>
        <p:xfrm>
          <a:off x="4932040" y="5661248"/>
          <a:ext cx="2088232" cy="6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中断接口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DBus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中断响应操作时</a:t>
                      </a: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1963"/>
              </p:ext>
            </p:extLst>
          </p:nvPr>
        </p:nvGraphicFramePr>
        <p:xfrm>
          <a:off x="7020272" y="5661248"/>
          <a:ext cx="1872208" cy="6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中断机构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直接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写数据口时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43"/>
          <p:cNvSpPr txBox="1">
            <a:spLocks noChangeArrowheads="1"/>
          </p:cNvSpPr>
          <p:nvPr/>
        </p:nvSpPr>
        <p:spPr bwMode="auto">
          <a:xfrm>
            <a:off x="2483768" y="4065107"/>
            <a:ext cx="6480720" cy="19266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INTR</a:t>
            </a:r>
            <a:r>
              <a:rPr lang="zh-CN" altLang="en-US" b="1" spc="-100" dirty="0">
                <a:latin typeface="宋体" panose="02010600030101010101" pitchFamily="2" charset="-122"/>
              </a:rPr>
              <a:t>、</a:t>
            </a:r>
            <a:r>
              <a:rPr lang="en-US" altLang="zh-CN" b="1" spc="-100" dirty="0">
                <a:latin typeface="宋体" panose="02010600030101010101" pitchFamily="2" charset="-122"/>
              </a:rPr>
              <a:t>NMI</a:t>
            </a:r>
            <a:r>
              <a:rPr lang="zh-CN" altLang="en-US" b="1" spc="-100" dirty="0">
                <a:latin typeface="宋体" panose="02010600030101010101" pitchFamily="2" charset="-122"/>
              </a:rPr>
              <a:t>都为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共用请求式</a:t>
            </a:r>
            <a:r>
              <a:rPr lang="zh-CN" altLang="en-US" b="1" spc="-100" dirty="0">
                <a:latin typeface="宋体" panose="02010600030101010101" pitchFamily="2" charset="-122"/>
              </a:rPr>
              <a:t>，每个设备</a:t>
            </a:r>
            <a:r>
              <a:rPr lang="en-US" altLang="zh-CN" b="1" u="sng" spc="-100" dirty="0">
                <a:latin typeface="宋体" panose="02010600030101010101" pitchFamily="2" charset="-122"/>
              </a:rPr>
              <a:t>1</a:t>
            </a:r>
            <a:r>
              <a:rPr lang="zh-CN" altLang="en-US" b="1" u="sng" spc="-100" dirty="0">
                <a:latin typeface="宋体" panose="02010600030101010101" pitchFamily="2" charset="-122"/>
              </a:rPr>
              <a:t>根请求线</a:t>
            </a:r>
            <a:endParaRPr lang="en-US" altLang="zh-CN" b="1" u="sng" spc="-100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   └─←</a:t>
            </a:r>
            <a:r>
              <a:rPr lang="zh-CN" altLang="en-US" sz="1800" b="1" dirty="0">
                <a:latin typeface="宋体" panose="02010600030101010101" pitchFamily="2" charset="-122"/>
              </a:rPr>
              <a:t>可扩展性好→</a:t>
            </a:r>
            <a:r>
              <a:rPr lang="zh-CN" altLang="en-US" sz="1800" dirty="0">
                <a:latin typeface="宋体" panose="02010600030101010101" pitchFamily="2" charset="-122"/>
              </a:rPr>
              <a:t>─┘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      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宋体" panose="02010600030101010101" pitchFamily="2" charset="-122"/>
              </a:rPr>
              <a:t>软件判优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(INTR)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  <a:r>
              <a:rPr lang="zh-CN" altLang="en-US" sz="1800" b="1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设备有</a:t>
            </a:r>
            <a:r>
              <a:rPr lang="zh-CN" altLang="en-US" sz="1800" b="1" u="sng" dirty="0">
                <a:latin typeface="宋体" panose="02010600030101010101" pitchFamily="2" charset="-122"/>
              </a:rPr>
              <a:t>多种</a:t>
            </a:r>
            <a:r>
              <a:rPr lang="zh-CN" altLang="en-US" sz="1800" b="1" dirty="0">
                <a:latin typeface="宋体" panose="02010600030101010101" pitchFamily="2" charset="-122"/>
              </a:rPr>
              <a:t>请求时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  └←</a:t>
            </a:r>
            <a:r>
              <a:rPr lang="zh-CN" altLang="en-US" sz="1800" b="1" dirty="0">
                <a:latin typeface="宋体" panose="02010600030101010101" pitchFamily="2" charset="-122"/>
              </a:rPr>
              <a:t>速度快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3645024"/>
            <a:ext cx="4248596" cy="18066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常用的识别中断源方法：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>
                <a:latin typeface="宋体" panose="02010600030101010101" pitchFamily="2" charset="-122"/>
              </a:rPr>
              <a:t> </a:t>
            </a:r>
            <a:endParaRPr lang="en-US" altLang="zh-CN" b="1" u="sng" spc="-100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与中断机构之间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12160" y="543472"/>
            <a:ext cx="1800201" cy="437256"/>
            <a:chOff x="8623889" y="871552"/>
            <a:chExt cx="484583" cy="437256"/>
          </a:xfrm>
        </p:grpSpPr>
        <p:sp>
          <p:nvSpPr>
            <p:cNvPr id="23" name="Text Box 317"/>
            <p:cNvSpPr txBox="1">
              <a:spLocks noChangeArrowheads="1"/>
            </p:cNvSpPr>
            <p:nvPr/>
          </p:nvSpPr>
          <p:spPr bwMode="auto">
            <a:xfrm>
              <a:off x="8623889" y="871552"/>
              <a:ext cx="484583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同 总线仲裁方式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>
              <a:off x="8684788" y="1164808"/>
              <a:ext cx="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9033688" y="1164808"/>
              <a:ext cx="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grpSp>
        <p:nvGrpSpPr>
          <p:cNvPr id="63" name="组合 62"/>
          <p:cNvGrpSpPr/>
          <p:nvPr/>
        </p:nvGrpSpPr>
        <p:grpSpPr>
          <a:xfrm>
            <a:off x="3132188" y="4509120"/>
            <a:ext cx="1943868" cy="432049"/>
            <a:chOff x="3132188" y="5013176"/>
            <a:chExt cx="1943868" cy="432049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>
              <a:off x="3132188" y="5013176"/>
              <a:ext cx="1655836" cy="432049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4068637" y="5229176"/>
              <a:ext cx="1007419" cy="21604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64" name="组合 63"/>
          <p:cNvGrpSpPr/>
          <p:nvPr/>
        </p:nvGrpSpPr>
        <p:grpSpPr>
          <a:xfrm>
            <a:off x="7020272" y="4509120"/>
            <a:ext cx="514270" cy="864022"/>
            <a:chOff x="7020272" y="5013202"/>
            <a:chExt cx="514270" cy="864022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V="1">
              <a:off x="7020272" y="5337226"/>
              <a:ext cx="514270" cy="10799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7524328" y="5013202"/>
              <a:ext cx="0" cy="864022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58" name="Text Box 243"/>
          <p:cNvSpPr txBox="1">
            <a:spLocks noChangeArrowheads="1"/>
          </p:cNvSpPr>
          <p:nvPr/>
        </p:nvSpPr>
        <p:spPr bwMode="auto">
          <a:xfrm>
            <a:off x="3707904" y="4856093"/>
            <a:ext cx="2520279" cy="80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需增设</a:t>
            </a:r>
            <a:r>
              <a:rPr lang="zh-CN" altLang="en-US" sz="2000" b="1" u="sng" dirty="0">
                <a:latin typeface="宋体" panose="02010600030101010101" pitchFamily="2" charset="-122"/>
              </a:rPr>
              <a:t>中断控制器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串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并管理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179389" y="409888"/>
            <a:ext cx="46086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判优原理及接口组织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34112"/>
              </p:ext>
            </p:extLst>
          </p:nvPr>
        </p:nvGraphicFramePr>
        <p:xfrm>
          <a:off x="1547663" y="980728"/>
          <a:ext cx="7272809" cy="25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062">
                <a:tc gridSpan="2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软件判优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串行判优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并行判优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判优原理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6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优先级特性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0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接口组织要求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请求产生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类型号提供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请求撤销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16136"/>
              </p:ext>
            </p:extLst>
          </p:nvPr>
        </p:nvGraphicFramePr>
        <p:xfrm>
          <a:off x="3779912" y="1320376"/>
          <a:ext cx="1584176" cy="22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软件查询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读状态口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静态优先级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查询次序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请求电路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无响应电路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读状态口时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6557"/>
              </p:ext>
            </p:extLst>
          </p:nvPr>
        </p:nvGraphicFramePr>
        <p:xfrm>
          <a:off x="5364088" y="1320376"/>
          <a:ext cx="1584176" cy="22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硬件轮询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发送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INTA#)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静态优先级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查询次序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请求电路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有响应电路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响应中断时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27982"/>
              </p:ext>
            </p:extLst>
          </p:nvPr>
        </p:nvGraphicFramePr>
        <p:xfrm>
          <a:off x="6948264" y="1320376"/>
          <a:ext cx="1800200" cy="225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硬件产生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判各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INTRi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动态优先级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INTRi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次序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请求电路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无响应电路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读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写数据口时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3645024"/>
            <a:ext cx="8424936" cy="2372137"/>
            <a:chOff x="467544" y="3645024"/>
            <a:chExt cx="8424936" cy="2372137"/>
          </a:xfrm>
        </p:grpSpPr>
        <p:sp>
          <p:nvSpPr>
            <p:cNvPr id="162" name="Rectangle 351"/>
            <p:cNvSpPr>
              <a:spLocks noChangeArrowheads="1"/>
            </p:cNvSpPr>
            <p:nvPr/>
          </p:nvSpPr>
          <p:spPr bwMode="auto">
            <a:xfrm>
              <a:off x="1192932" y="4076376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51"/>
            <p:cNvSpPr>
              <a:spLocks noChangeArrowheads="1"/>
            </p:cNvSpPr>
            <p:nvPr/>
          </p:nvSpPr>
          <p:spPr bwMode="auto">
            <a:xfrm>
              <a:off x="3347863" y="4076377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51"/>
            <p:cNvSpPr>
              <a:spLocks noChangeArrowheads="1"/>
            </p:cNvSpPr>
            <p:nvPr/>
          </p:nvSpPr>
          <p:spPr bwMode="auto">
            <a:xfrm>
              <a:off x="7020271" y="4076377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351"/>
            <p:cNvSpPr>
              <a:spLocks noChangeArrowheads="1"/>
            </p:cNvSpPr>
            <p:nvPr/>
          </p:nvSpPr>
          <p:spPr bwMode="auto">
            <a:xfrm>
              <a:off x="1192932" y="5228505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4427984" y="3645024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109"/>
            <p:cNvSpPr txBox="1">
              <a:spLocks noChangeArrowheads="1"/>
            </p:cNvSpPr>
            <p:nvPr/>
          </p:nvSpPr>
          <p:spPr bwMode="auto">
            <a:xfrm>
              <a:off x="8471397" y="5048484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78" name="Text Box 110"/>
            <p:cNvSpPr txBox="1">
              <a:spLocks noChangeArrowheads="1"/>
            </p:cNvSpPr>
            <p:nvPr/>
          </p:nvSpPr>
          <p:spPr bwMode="auto">
            <a:xfrm>
              <a:off x="8460432" y="5588545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416512" y="3697158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7308304" y="3930079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1043608" y="5444529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1043608" y="5660553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043608" y="5876577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5148933" y="3930079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8388426" y="5300513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5345252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8388425" y="5588545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467544" y="5300638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467544" y="5516537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478114" y="5732561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187624" y="4076377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95"/>
            <p:cNvSpPr txBox="1">
              <a:spLocks noChangeArrowheads="1"/>
            </p:cNvSpPr>
            <p:nvPr/>
          </p:nvSpPr>
          <p:spPr bwMode="auto">
            <a:xfrm>
              <a:off x="4178695" y="4437311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</p:grpSp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9" y="334293"/>
            <a:ext cx="4788915" cy="340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、中断控制器的组成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*本质：</a:t>
            </a:r>
            <a:r>
              <a:rPr lang="zh-CN" altLang="en-US" b="1" dirty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＋中断源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2088852" y="1300784"/>
            <a:ext cx="687576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检测并记录</a:t>
            </a:r>
            <a:r>
              <a:rPr lang="zh-CN" altLang="en-US" b="1" dirty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中断响应操作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800" b="1" dirty="0">
                <a:latin typeface="宋体" panose="02010600030101010101" pitchFamily="2" charset="-122"/>
              </a:rPr>
              <a:t>中断类型号、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1800" b="1" dirty="0">
                <a:latin typeface="宋体" panose="02010600030101010101" pitchFamily="2" charset="-122"/>
              </a:rPr>
              <a:t>所选请求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③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b="1" dirty="0">
                <a:latin typeface="宋体" panose="02010600030101010101" pitchFamily="2" charset="-122"/>
              </a:rPr>
              <a:t>处理过程中的请求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u="sng" dirty="0">
                <a:latin typeface="宋体" panose="02010600030101010101" pitchFamily="2" charset="-122"/>
              </a:rPr>
              <a:t>处理结束前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sz="1800" b="1" u="sng" dirty="0">
                <a:latin typeface="宋体" panose="02010600030101010101" pitchFamily="2" charset="-122"/>
              </a:rPr>
              <a:t>低级</a:t>
            </a:r>
            <a:r>
              <a:rPr lang="zh-CN" altLang="en-US" sz="1800" b="1" dirty="0">
                <a:latin typeface="宋体" panose="02010600030101010101" pitchFamily="2" charset="-122"/>
              </a:rPr>
              <a:t>请求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2195735" y="3163034"/>
            <a:ext cx="67688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接口、请求管理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响应前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处理时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、中断响应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线形标注 2 92"/>
          <p:cNvSpPr/>
          <p:nvPr/>
        </p:nvSpPr>
        <p:spPr bwMode="auto">
          <a:xfrm>
            <a:off x="2914947" y="6093296"/>
            <a:ext cx="3385245" cy="271432"/>
          </a:xfrm>
          <a:prstGeom prst="borderCallout2">
            <a:avLst>
              <a:gd name="adj1" fmla="val 48330"/>
              <a:gd name="adj2" fmla="val -65"/>
              <a:gd name="adj3" fmla="val 48916"/>
              <a:gd name="adj4" fmla="val -4547"/>
              <a:gd name="adj5" fmla="val -123230"/>
              <a:gd name="adj6" fmla="val -1040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应在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中断处理结束时</a:t>
            </a:r>
            <a:r>
              <a:rPr lang="zh-CN" altLang="en-US" sz="1600" b="1" dirty="0">
                <a:latin typeface="+mn-ea"/>
                <a:ea typeface="+mn-ea"/>
              </a:rPr>
              <a:t>清零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过程中阻塞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endParaRPr lang="zh-CN" altLang="en-US" sz="1400" b="1" dirty="0">
              <a:latin typeface="+mn-ea"/>
              <a:ea typeface="+mn-ea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3491880" y="4221088"/>
            <a:ext cx="3672408" cy="1584176"/>
            <a:chOff x="3491880" y="1412776"/>
            <a:chExt cx="3672408" cy="1584176"/>
          </a:xfrm>
        </p:grpSpPr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4499992" y="242088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85" name="Text Box 195"/>
            <p:cNvSpPr txBox="1">
              <a:spLocks noChangeArrowheads="1"/>
            </p:cNvSpPr>
            <p:nvPr/>
          </p:nvSpPr>
          <p:spPr bwMode="auto">
            <a:xfrm>
              <a:off x="3491880" y="198884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正在服务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V="1">
              <a:off x="7164288" y="191683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068416" y="263691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直接箭头连接符 130"/>
            <p:cNvCxnSpPr>
              <a:stCxn id="184" idx="0"/>
            </p:cNvCxnSpPr>
            <p:nvPr/>
          </p:nvCxnSpPr>
          <p:spPr bwMode="auto">
            <a:xfrm rot="5400000" flipH="1" flipV="1">
              <a:off x="5886276" y="114287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189" name="Text Box 107"/>
            <p:cNvSpPr txBox="1">
              <a:spLocks noChangeArrowheads="1"/>
            </p:cNvSpPr>
            <p:nvPr/>
          </p:nvSpPr>
          <p:spPr bwMode="auto">
            <a:xfrm>
              <a:off x="4211960" y="270892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B</a:t>
              </a:r>
            </a:p>
          </p:txBody>
        </p:sp>
        <p:cxnSp>
          <p:nvCxnSpPr>
            <p:cNvPr id="190" name="直接箭头连接符 189"/>
            <p:cNvCxnSpPr/>
            <p:nvPr/>
          </p:nvCxnSpPr>
          <p:spPr bwMode="auto">
            <a:xfrm>
              <a:off x="3851611" y="155679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3707904" y="141277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</p:grpSp>
      <p:grpSp>
        <p:nvGrpSpPr>
          <p:cNvPr id="75" name="组合 74"/>
          <p:cNvGrpSpPr/>
          <p:nvPr/>
        </p:nvGrpSpPr>
        <p:grpSpPr>
          <a:xfrm>
            <a:off x="6875960" y="4077071"/>
            <a:ext cx="1507155" cy="1944217"/>
            <a:chOff x="6875960" y="4077071"/>
            <a:chExt cx="1507155" cy="1944217"/>
          </a:xfrm>
        </p:grpSpPr>
        <p:sp>
          <p:nvSpPr>
            <p:cNvPr id="89" name="Text Box 101"/>
            <p:cNvSpPr txBox="1">
              <a:spLocks noChangeArrowheads="1"/>
            </p:cNvSpPr>
            <p:nvPr/>
          </p:nvSpPr>
          <p:spPr bwMode="auto">
            <a:xfrm>
              <a:off x="7812360" y="4797151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IRR</a:t>
              </a: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7164288" y="4941166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6875960" y="5301206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875960" y="5589239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7236296" y="5157191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7524328" y="515719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96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5345946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7" name="Text Box 106"/>
            <p:cNvSpPr txBox="1">
              <a:spLocks noChangeArrowheads="1"/>
            </p:cNvSpPr>
            <p:nvPr/>
          </p:nvSpPr>
          <p:spPr bwMode="auto">
            <a:xfrm>
              <a:off x="7092280" y="4509118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0" idx="0"/>
            </p:cNvCxnSpPr>
            <p:nvPr/>
          </p:nvCxnSpPr>
          <p:spPr bwMode="auto">
            <a:xfrm flipV="1">
              <a:off x="7380312" y="4725144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5353131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7020272" y="4077071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" name="组合 103"/>
          <p:cNvGrpSpPr/>
          <p:nvPr/>
        </p:nvGrpSpPr>
        <p:grpSpPr>
          <a:xfrm>
            <a:off x="1259632" y="4080503"/>
            <a:ext cx="6912768" cy="1652753"/>
            <a:chOff x="1259632" y="4080503"/>
            <a:chExt cx="6912768" cy="1652753"/>
          </a:xfrm>
        </p:grpSpPr>
        <p:sp>
          <p:nvSpPr>
            <p:cNvPr id="106" name="Text Box 100"/>
            <p:cNvSpPr txBox="1">
              <a:spLocks noChangeArrowheads="1"/>
            </p:cNvSpPr>
            <p:nvPr/>
          </p:nvSpPr>
          <p:spPr bwMode="auto">
            <a:xfrm>
              <a:off x="5868193" y="5157191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07" name="Text Box 116"/>
            <p:cNvSpPr txBox="1">
              <a:spLocks noChangeArrowheads="1"/>
            </p:cNvSpPr>
            <p:nvPr/>
          </p:nvSpPr>
          <p:spPr bwMode="auto">
            <a:xfrm>
              <a:off x="7812360" y="4150795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复位</a:t>
              </a:r>
            </a:p>
          </p:txBody>
        </p:sp>
        <p:sp>
          <p:nvSpPr>
            <p:cNvPr id="108" name="Text Box 183"/>
            <p:cNvSpPr txBox="1">
              <a:spLocks noChangeArrowheads="1"/>
            </p:cNvSpPr>
            <p:nvPr/>
          </p:nvSpPr>
          <p:spPr bwMode="auto">
            <a:xfrm>
              <a:off x="1979712" y="4509119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中断类型号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形成逻辑</a:t>
              </a: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 flipH="1">
              <a:off x="5436617" y="5445223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652120" y="4356719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>
              <a:off x="5580108" y="5519737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2699247" y="4365103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1675609" y="4221087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2699247" y="4356719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等腰三角形 115"/>
            <p:cNvSpPr/>
            <p:nvPr/>
          </p:nvSpPr>
          <p:spPr bwMode="auto">
            <a:xfrm rot="16200000">
              <a:off x="1531593" y="4709071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/>
            <p:cNvCxnSpPr>
              <a:stCxn id="108" idx="1"/>
              <a:endCxn id="116" idx="3"/>
            </p:cNvCxnSpPr>
            <p:nvPr/>
          </p:nvCxnSpPr>
          <p:spPr bwMode="auto">
            <a:xfrm flipH="1" flipV="1">
              <a:off x="1763688" y="4797150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箭头连接符 155"/>
            <p:cNvCxnSpPr>
              <a:stCxn id="116" idx="0"/>
            </p:cNvCxnSpPr>
            <p:nvPr/>
          </p:nvCxnSpPr>
          <p:spPr bwMode="auto">
            <a:xfrm rot="10800000" flipV="1">
              <a:off x="1259632" y="4797149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箭头连接符 118"/>
            <p:cNvCxnSpPr>
              <a:endCxn id="116" idx="5"/>
            </p:cNvCxnSpPr>
            <p:nvPr/>
          </p:nvCxnSpPr>
          <p:spPr bwMode="auto">
            <a:xfrm>
              <a:off x="1675609" y="4221087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5148933" y="4080503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3" name="组合 2"/>
          <p:cNvGrpSpPr/>
          <p:nvPr/>
        </p:nvGrpSpPr>
        <p:grpSpPr>
          <a:xfrm>
            <a:off x="1981225" y="5619539"/>
            <a:ext cx="1510655" cy="213518"/>
            <a:chOff x="1981225" y="5619539"/>
            <a:chExt cx="1510655" cy="213518"/>
          </a:xfrm>
        </p:grpSpPr>
        <p:cxnSp>
          <p:nvCxnSpPr>
            <p:cNvPr id="121" name="直接箭头连接符 120"/>
            <p:cNvCxnSpPr/>
            <p:nvPr/>
          </p:nvCxnSpPr>
          <p:spPr bwMode="auto">
            <a:xfrm>
              <a:off x="1981225" y="5733256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" name="Text Box 107"/>
            <p:cNvSpPr txBox="1">
              <a:spLocks noChangeArrowheads="1"/>
            </p:cNvSpPr>
            <p:nvPr/>
          </p:nvSpPr>
          <p:spPr bwMode="auto">
            <a:xfrm>
              <a:off x="2089848" y="5619539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192932" y="5085183"/>
            <a:ext cx="6907460" cy="936105"/>
            <a:chOff x="1192932" y="5085183"/>
            <a:chExt cx="6907460" cy="936105"/>
          </a:xfrm>
        </p:grpSpPr>
        <p:sp>
          <p:nvSpPr>
            <p:cNvPr id="124" name="Text Box 183"/>
            <p:cNvSpPr txBox="1">
              <a:spLocks noChangeArrowheads="1"/>
            </p:cNvSpPr>
            <p:nvPr/>
          </p:nvSpPr>
          <p:spPr bwMode="auto">
            <a:xfrm>
              <a:off x="1402135" y="5301206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接口逻辑</a:t>
              </a:r>
            </a:p>
          </p:txBody>
        </p:sp>
        <p:sp>
          <p:nvSpPr>
            <p:cNvPr id="125" name="Text Box 183"/>
            <p:cNvSpPr txBox="1">
              <a:spLocks noChangeArrowheads="1"/>
            </p:cNvSpPr>
            <p:nvPr/>
          </p:nvSpPr>
          <p:spPr bwMode="auto">
            <a:xfrm>
              <a:off x="2267744" y="5301207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其他端口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V="1">
              <a:off x="2699792" y="5085183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1981225" y="5445223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1989522" y="5949279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8097738" y="5805264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192932" y="5229199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3343247" y="5229199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线形标注 2 131"/>
          <p:cNvSpPr/>
          <p:nvPr/>
        </p:nvSpPr>
        <p:spPr bwMode="auto">
          <a:xfrm>
            <a:off x="5044957" y="3301584"/>
            <a:ext cx="2119332" cy="271432"/>
          </a:xfrm>
          <a:prstGeom prst="borderCallout2">
            <a:avLst>
              <a:gd name="adj1" fmla="val 49521"/>
              <a:gd name="adj2" fmla="val 99455"/>
              <a:gd name="adj3" fmla="val 50107"/>
              <a:gd name="adj4" fmla="val 106976"/>
              <a:gd name="adj5" fmla="val 135213"/>
              <a:gd name="adj6" fmla="val 1227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latin typeface="+mn-ea"/>
                <a:ea typeface="+mn-ea"/>
              </a:rPr>
              <a:t>须在</a:t>
            </a:r>
            <a:r>
              <a:rPr lang="zh-CN" altLang="en-US" sz="1400" b="1" dirty="0">
                <a:solidFill>
                  <a:srgbClr val="990099"/>
                </a:solidFill>
                <a:latin typeface="+mn-ea"/>
                <a:ea typeface="+mn-ea"/>
              </a:rPr>
              <a:t>中断响应结束前</a:t>
            </a:r>
            <a:r>
              <a:rPr lang="zh-CN" altLang="en-US" sz="1400" b="1" dirty="0">
                <a:latin typeface="+mn-ea"/>
                <a:ea typeface="+mn-ea"/>
              </a:rPr>
              <a:t>撤销</a:t>
            </a:r>
          </a:p>
        </p:txBody>
      </p:sp>
      <p:sp>
        <p:nvSpPr>
          <p:cNvPr id="99" name="线形标注 2 98"/>
          <p:cNvSpPr/>
          <p:nvPr/>
        </p:nvSpPr>
        <p:spPr bwMode="auto">
          <a:xfrm>
            <a:off x="6694771" y="6109896"/>
            <a:ext cx="1621645" cy="271432"/>
          </a:xfrm>
          <a:prstGeom prst="borderCallout2">
            <a:avLst>
              <a:gd name="adj1" fmla="val 48330"/>
              <a:gd name="adj2" fmla="val -65"/>
              <a:gd name="adj3" fmla="val 48916"/>
              <a:gd name="adj4" fmla="val -4547"/>
              <a:gd name="adj5" fmla="val -130248"/>
              <a:gd name="adj6" fmla="val -2605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并行判优的实现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  <p:bldP spid="93" grpId="0" animBg="1"/>
      <p:bldP spid="132" grpId="0" animBg="1"/>
      <p:bldP spid="132" grpId="1" animBg="1"/>
      <p:bldP spid="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9388" y="3573016"/>
            <a:ext cx="8677088" cy="2736304"/>
            <a:chOff x="179388" y="3573016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3573016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4437112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4519012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Event</a:t>
              </a: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4653134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判优逻辑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4581128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检测逻辑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73487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5347336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中断机构</a:t>
              </a: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4714858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4714858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4043203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4761148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4293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3645024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3717031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3933055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5229200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573325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494116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4941170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4941171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3825044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407707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3645023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    数据通路</a:t>
              </a: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5733244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5733254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409491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3861048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4149080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4149080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4262615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4005062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3870940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4635133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IPrg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4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493602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5661248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4267379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4267377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5013176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NMI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5527124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593572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INTA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5925832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4509120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4509120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4869160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5157194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5517233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5586411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5660669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5300629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6309320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4902156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5589239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5387648"/>
              <a:ext cx="342153" cy="273600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5733256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4349010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4581128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5445224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4941168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5373216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5964120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5949280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5949280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6021288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6021288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4901306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4401109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515719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443090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443711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443711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4400785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5481228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4149080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EPC</a:t>
              </a: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5552405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5661248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6038790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4211960" y="5085184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771799" y="5085184"/>
              <a:ext cx="144854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8316416" y="4941168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8316416" y="5229194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6912619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、中断系统结构示例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仅讨论向量中断方式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事件的组织：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同时请求数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</a:t>
            </a:r>
            <a:r>
              <a:rPr lang="zh-CN" altLang="en-US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事件数</a:t>
            </a: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en-US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类型号存放</a:t>
            </a: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请求线的连接：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762752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3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233"/>
          <p:cNvSpPr txBox="1">
            <a:spLocks noChangeArrowheads="1"/>
          </p:cNvSpPr>
          <p:nvPr/>
        </p:nvSpPr>
        <p:spPr bwMode="auto">
          <a:xfrm>
            <a:off x="4290547" y="1700808"/>
            <a:ext cx="4853453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NMI</a:t>
            </a:r>
            <a:r>
              <a:rPr lang="zh-CN" altLang="en-US" sz="2200" b="1" dirty="0">
                <a:latin typeface="宋体" panose="02010600030101010101" pitchFamily="2" charset="-122"/>
              </a:rPr>
              <a:t>＝多个  </a:t>
            </a:r>
            <a:r>
              <a:rPr lang="en-US" altLang="zh-CN" sz="2200" b="1" dirty="0">
                <a:latin typeface="宋体" panose="02010600030101010101" pitchFamily="2" charset="-122"/>
              </a:rPr>
              <a:t>INTR</a:t>
            </a:r>
            <a:r>
              <a:rPr lang="zh-CN" altLang="en-US" sz="2200" b="1" dirty="0">
                <a:latin typeface="宋体" panose="02010600030101010101" pitchFamily="2" charset="-122"/>
              </a:rPr>
              <a:t>＝多个  异常＝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个       ＝多个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无需存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固定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 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 各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I/O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接口  异常类型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REG</a:t>
            </a:r>
            <a:endParaRPr lang="zh-CN" altLang="en-US" sz="2200" b="1" spc="-100" dirty="0">
              <a:latin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H="1">
            <a:off x="5220072" y="2492896"/>
            <a:ext cx="72008" cy="57606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  <p:cxnSp>
        <p:nvCxnSpPr>
          <p:cNvPr id="116" name="直接箭头连接符 115"/>
          <p:cNvCxnSpPr/>
          <p:nvPr/>
        </p:nvCxnSpPr>
        <p:spPr bwMode="auto">
          <a:xfrm flipH="1">
            <a:off x="6789134" y="2492896"/>
            <a:ext cx="158311" cy="56644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3059832" y="836712"/>
            <a:ext cx="567498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中断机构、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接口，中断控制器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可选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IVT</a:t>
            </a:r>
            <a:r>
              <a:rPr lang="zh-CN" altLang="en-US" sz="2200" b="1" dirty="0">
                <a:latin typeface="宋体" panose="02010600030101010101" pitchFamily="2" charset="-122"/>
              </a:rPr>
              <a:t>、各个中断处理程序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19" name="Text Box 233"/>
          <p:cNvSpPr txBox="1">
            <a:spLocks noChangeArrowheads="1"/>
          </p:cNvSpPr>
          <p:nvPr/>
        </p:nvSpPr>
        <p:spPr bwMode="auto">
          <a:xfrm>
            <a:off x="2699668" y="2996952"/>
            <a:ext cx="6258242" cy="5493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都为</a:t>
            </a:r>
            <a:r>
              <a:rPr lang="zh-CN" altLang="en-US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共用请求式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，软件判优、串行判优、无需判优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H="1">
            <a:off x="8086098" y="2132856"/>
            <a:ext cx="500348" cy="92648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94"/>
          <p:cNvSpPr txBox="1">
            <a:spLocks noChangeArrowheads="1"/>
          </p:cNvSpPr>
          <p:nvPr/>
        </p:nvSpPr>
        <p:spPr bwMode="auto">
          <a:xfrm>
            <a:off x="3307047" y="3717032"/>
            <a:ext cx="656085" cy="1224135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solidFill>
              <a:srgbClr val="990099"/>
            </a:solidFill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9" y="409888"/>
            <a:ext cx="640883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事件检测的组织：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用</a:t>
            </a:r>
            <a:r>
              <a:rPr lang="zh-CN" altLang="en-US" sz="2000" b="1" u="sng" dirty="0">
                <a:latin typeface="宋体" panose="02010600030101010101" pitchFamily="2" charset="-122"/>
              </a:rPr>
              <a:t>检测时机</a:t>
            </a:r>
            <a:r>
              <a:rPr lang="zh-CN" altLang="en-US" sz="2000" b="1" dirty="0">
                <a:latin typeface="宋体" panose="02010600030101010101" pitchFamily="2" charset="-122"/>
              </a:rPr>
              <a:t>实现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处理时机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NMI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INTR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异常检测时机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检测结果表示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事件响应的组织：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形成对应的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anose="02010600030101010101" pitchFamily="2" charset="-122"/>
              </a:rPr>
              <a:t>OPCmd</a:t>
            </a:r>
            <a:r>
              <a:rPr lang="zh-CN" altLang="en-US" sz="2000" b="1" dirty="0">
                <a:latin typeface="宋体" panose="02010600030101010101" pitchFamily="2" charset="-122"/>
              </a:rPr>
              <a:t>序列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NMI—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异常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979712" y="3607856"/>
            <a:ext cx="684076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①、②、③④、⑤⑥、⑦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      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←事件类型号固定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①、②、⑶⑷、⑤⑥、⑦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←⑶⑷为读异常类型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2483769" y="5437673"/>
            <a:ext cx="648072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下条指令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当前指令，响应时</a:t>
            </a:r>
            <a:r>
              <a:rPr lang="zh-CN" altLang="en-US" b="1" u="sng" dirty="0">
                <a:latin typeface="宋体" panose="02010600030101010101" pitchFamily="2" charset="-122"/>
              </a:rPr>
              <a:t>保存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返回指令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u="sng" dirty="0">
                <a:latin typeface="宋体" panose="02010600030101010101" pitchFamily="2" charset="-122"/>
              </a:rPr>
              <a:t>恢复</a:t>
            </a:r>
            <a:r>
              <a:rPr lang="zh-CN" altLang="en-US" b="1" dirty="0">
                <a:latin typeface="宋体" panose="02010600030101010101" pitchFamily="2" charset="-122"/>
              </a:rPr>
              <a:t>所保存的断点及</a:t>
            </a:r>
            <a:r>
              <a:rPr lang="en-US" altLang="zh-CN" b="1" dirty="0">
                <a:latin typeface="宋体" panose="02010600030101010101" pitchFamily="2" charset="-122"/>
              </a:rPr>
              <a:t>PSW)</a:t>
            </a: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458286" y="2740858"/>
            <a:ext cx="522070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203847" y="2204864"/>
            <a:ext cx="550861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Event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种值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获取断点、事件类型</a:t>
            </a:r>
            <a:r>
              <a:rPr lang="en-US" altLang="zh-CN" sz="1800" b="1" dirty="0">
                <a:latin typeface="宋体" panose="02010600030101010101" pitchFamily="2" charset="-122"/>
              </a:rPr>
              <a:t>d </a:t>
            </a:r>
            <a:r>
              <a:rPr lang="zh-CN" altLang="en-US" sz="1800" b="1" dirty="0">
                <a:latin typeface="宋体" panose="02010600030101010101" pitchFamily="2" charset="-122"/>
              </a:rPr>
              <a:t>方法不同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44407" y="2492896"/>
            <a:ext cx="576068" cy="936103"/>
            <a:chOff x="7164288" y="1617770"/>
            <a:chExt cx="576068" cy="936103"/>
          </a:xfrm>
        </p:grpSpPr>
        <p:cxnSp>
          <p:nvCxnSpPr>
            <p:cNvPr id="6" name="直接连接符 5"/>
            <p:cNvCxnSpPr/>
            <p:nvPr/>
          </p:nvCxnSpPr>
          <p:spPr bwMode="auto">
            <a:xfrm rot="5400000" flipH="1" flipV="1">
              <a:off x="6987029" y="1800546"/>
              <a:ext cx="930586" cy="576067"/>
            </a:xfrm>
            <a:prstGeom prst="bentConnector3">
              <a:avLst>
                <a:gd name="adj1" fmla="val -277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7524333" y="1617770"/>
              <a:ext cx="216023" cy="1103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19" name="Text Box 233"/>
          <p:cNvSpPr txBox="1">
            <a:spLocks noChangeArrowheads="1"/>
          </p:cNvSpPr>
          <p:nvPr/>
        </p:nvSpPr>
        <p:spPr bwMode="auto">
          <a:xfrm>
            <a:off x="3203848" y="836712"/>
            <a:ext cx="468052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判断</a:t>
            </a:r>
            <a:r>
              <a:rPr lang="en-US" altLang="zh-CN" sz="1800" b="1" dirty="0">
                <a:latin typeface="宋体" panose="02010600030101010101" pitchFamily="2" charset="-122"/>
              </a:rPr>
              <a:t>End</a:t>
            </a:r>
            <a:r>
              <a:rPr lang="zh-CN" altLang="en-US" sz="1800" b="1" dirty="0">
                <a:latin typeface="宋体" panose="02010600030101010101" pitchFamily="2" charset="-122"/>
              </a:rPr>
              <a:t>的状态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随时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判断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anose="02010600030101010101" pitchFamily="2" charset="-122"/>
              </a:rPr>
              <a:t>OP</a:t>
            </a:r>
            <a:r>
              <a:rPr lang="zh-CN" altLang="en-US" sz="1800" b="1" dirty="0">
                <a:latin typeface="宋体" panose="02010600030101010101" pitchFamily="2" charset="-122"/>
              </a:rPr>
              <a:t>的结果状态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8" name="线形标注 2 17"/>
          <p:cNvSpPr/>
          <p:nvPr/>
        </p:nvSpPr>
        <p:spPr bwMode="auto">
          <a:xfrm>
            <a:off x="5076055" y="5245800"/>
            <a:ext cx="3168352" cy="271432"/>
          </a:xfrm>
          <a:prstGeom prst="borderCallout2">
            <a:avLst>
              <a:gd name="adj1" fmla="val 48330"/>
              <a:gd name="adj2" fmla="val -65"/>
              <a:gd name="adj3" fmla="val 48916"/>
              <a:gd name="adj4" fmla="val -4547"/>
              <a:gd name="adj5" fmla="val 115394"/>
              <a:gd name="adj6" fmla="val -1364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2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为结束进程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重启机器时，不返回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5" name="Text Box 362">
            <a:extLst>
              <a:ext uri="{FF2B5EF4-FFF2-40B4-BE49-F238E27FC236}">
                <a16:creationId xmlns:a16="http://schemas.microsoft.com/office/drawing/2014/main" id="{79529860-4A30-5F19-B7DE-880DF074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53" y="6345040"/>
            <a:ext cx="432060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15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28" grpId="0" animBg="1"/>
      <p:bldP spid="29" grpId="0"/>
      <p:bldP spid="19" grpId="0"/>
      <p:bldP spid="1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857349"/>
            <a:ext cx="8812213" cy="41933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>
                <a:latin typeface="宋体" panose="02010600030101010101" pitchFamily="2" charset="-122"/>
              </a:rPr>
              <a:t>常为</a:t>
            </a:r>
            <a:r>
              <a:rPr lang="zh-CN" altLang="en-US" b="1" u="sng" dirty="0">
                <a:latin typeface="宋体" panose="02010600030101010101" pitchFamily="2" charset="-122"/>
              </a:rPr>
              <a:t>总线</a:t>
            </a:r>
            <a:r>
              <a:rPr lang="zh-CN" altLang="en-US" b="1" dirty="0">
                <a:latin typeface="宋体" panose="02010600030101010101" pitchFamily="2" charset="-122"/>
              </a:rPr>
              <a:t>方式，需使用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连接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                                              </a:t>
            </a:r>
            <a:r>
              <a:rPr lang="zh-CN" altLang="en-US" sz="1800" dirty="0">
                <a:latin typeface="+mn-ea"/>
                <a:ea typeface="+mn-ea"/>
              </a:rPr>
              <a:t>├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←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</a:rPr>
              <a:t>解决</a:t>
            </a:r>
            <a:r>
              <a:rPr lang="zh-CN" altLang="en-US" sz="1800" b="1" dirty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电平等差异</a:t>
            </a:r>
            <a:endParaRPr lang="en-US" altLang="zh-CN" sz="1800" b="1" dirty="0"/>
          </a:p>
          <a:p>
            <a:pPr algn="l">
              <a:lnSpc>
                <a:spcPct val="114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sz="1800" b="1" dirty="0"/>
              <a:t>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状态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</a:t>
            </a:r>
            <a:endParaRPr lang="en-US" altLang="zh-CN" sz="1800" b="1" dirty="0"/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的过程：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指令格式的组织：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格式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二、外设与主机的联系</a:t>
            </a:r>
          </a:p>
        </p:txBody>
      </p: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71600" y="1844824"/>
            <a:ext cx="4896296" cy="936104"/>
            <a:chOff x="539800" y="2420888"/>
            <a:chExt cx="4896296" cy="936104"/>
          </a:xfrm>
        </p:grpSpPr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2411760" y="2420888"/>
              <a:ext cx="3024336" cy="573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539800" y="2420888"/>
              <a:ext cx="1727944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11808" y="2636019"/>
              <a:ext cx="648072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1983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563888" y="2492896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3" name="直接连接符 52"/>
            <p:cNvCxnSpPr>
              <a:stCxn id="44" idx="0"/>
            </p:cNvCxnSpPr>
            <p:nvPr/>
          </p:nvCxnSpPr>
          <p:spPr bwMode="auto">
            <a:xfrm flipV="1">
              <a:off x="935844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stCxn id="45" idx="0"/>
            </p:cNvCxnSpPr>
            <p:nvPr/>
          </p:nvCxnSpPr>
          <p:spPr bwMode="auto">
            <a:xfrm flipV="1">
              <a:off x="1835572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11808" y="2492896"/>
              <a:ext cx="475210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连接符 55"/>
            <p:cNvCxnSpPr>
              <a:endCxn id="46" idx="0"/>
            </p:cNvCxnSpPr>
            <p:nvPr/>
          </p:nvCxnSpPr>
          <p:spPr bwMode="auto">
            <a:xfrm>
              <a:off x="3023121" y="2492896"/>
              <a:ext cx="707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直接连接符 56"/>
            <p:cNvCxnSpPr>
              <a:endCxn id="51" idx="0"/>
            </p:cNvCxnSpPr>
            <p:nvPr/>
          </p:nvCxnSpPr>
          <p:spPr bwMode="auto">
            <a:xfrm>
              <a:off x="4787937" y="2492896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直接连接符 57"/>
            <p:cNvCxnSpPr>
              <a:stCxn id="46" idx="2"/>
              <a:endCxn id="5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>
              <a:stCxn id="51" idx="2"/>
              <a:endCxn id="5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主机</a:t>
              </a:r>
            </a:p>
          </p:txBody>
        </p:sp>
      </p:grpSp>
      <p:sp>
        <p:nvSpPr>
          <p:cNvPr id="62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97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05172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2312516" y="2780928"/>
            <a:ext cx="6795988" cy="9718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⑴主机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总线操作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接口用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latin typeface="宋体" panose="02010600030101010101" pitchFamily="2" charset="-122"/>
              </a:rPr>
              <a:t>暂存信息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⑵接口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通信操作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latin typeface="宋体" panose="02010600030101010101" pitchFamily="2" charset="-122"/>
              </a:rPr>
              <a:t>自动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外设就绪时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20272" y="2374031"/>
            <a:ext cx="1944340" cy="550913"/>
            <a:chOff x="7020272" y="2456892"/>
            <a:chExt cx="1944340" cy="550913"/>
          </a:xfrm>
        </p:grpSpPr>
        <p:cxnSp>
          <p:nvCxnSpPr>
            <p:cNvPr id="43" name="直接箭头连接符 42"/>
            <p:cNvCxnSpPr>
              <a:stCxn id="66" idx="1"/>
            </p:cNvCxnSpPr>
            <p:nvPr/>
          </p:nvCxnSpPr>
          <p:spPr bwMode="auto">
            <a:xfrm flipH="1">
              <a:off x="7380312" y="2564904"/>
              <a:ext cx="328112" cy="44290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66" name="左大括号 65"/>
            <p:cNvSpPr/>
            <p:nvPr/>
          </p:nvSpPr>
          <p:spPr bwMode="auto">
            <a:xfrm rot="16200000">
              <a:off x="7686346" y="1790818"/>
              <a:ext cx="108012" cy="144016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7596335" y="2636912"/>
              <a:ext cx="1368277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多个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寄存器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95736" y="5085779"/>
            <a:ext cx="5031484" cy="287437"/>
            <a:chOff x="1259632" y="5877272"/>
            <a:chExt cx="5031484" cy="287437"/>
          </a:xfrm>
        </p:grpSpPr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2978748" y="5877371"/>
              <a:ext cx="802131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1" name="Text Box 10"/>
            <p:cNvSpPr txBox="1">
              <a:spLocks noChangeArrowheads="1"/>
            </p:cNvSpPr>
            <p:nvPr/>
          </p:nvSpPr>
          <p:spPr bwMode="auto">
            <a:xfrm>
              <a:off x="3780880" y="5877371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5219404" y="5877371"/>
              <a:ext cx="107171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信息内容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259632" y="5877272"/>
              <a:ext cx="171911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指令格式：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61" name="线形标注 2 60"/>
          <p:cNvSpPr/>
          <p:nvPr/>
        </p:nvSpPr>
        <p:spPr bwMode="auto">
          <a:xfrm>
            <a:off x="6512371" y="3717031"/>
            <a:ext cx="2236093" cy="289967"/>
          </a:xfrm>
          <a:prstGeom prst="borderCallout2">
            <a:avLst>
              <a:gd name="adj1" fmla="val 55521"/>
              <a:gd name="adj2" fmla="val -311"/>
              <a:gd name="adj3" fmla="val 57773"/>
              <a:gd name="adj4" fmla="val -7976"/>
              <a:gd name="adj5" fmla="val -160229"/>
              <a:gd name="adj6" fmla="val -5028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CPU</a:t>
            </a:r>
            <a:r>
              <a:rPr lang="zh-CN" altLang="en-US" sz="1600" b="1" dirty="0">
                <a:latin typeface="+mn-ea"/>
                <a:ea typeface="+mn-ea"/>
              </a:rPr>
              <a:t>发起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执行</a:t>
            </a:r>
            <a:r>
              <a:rPr lang="en-US" altLang="zh-CN" sz="1600" b="1" dirty="0">
                <a:latin typeface="+mn-ea"/>
                <a:ea typeface="+mn-ea"/>
              </a:rPr>
              <a:t>I/O</a:t>
            </a:r>
            <a:r>
              <a:rPr lang="zh-CN" altLang="en-US" sz="1600" b="1" dirty="0">
                <a:latin typeface="+mn-ea"/>
                <a:ea typeface="+mn-ea"/>
              </a:rPr>
              <a:t>指令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1907703" y="3789040"/>
            <a:ext cx="7128793" cy="124739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┌</a:t>
            </a:r>
            <a:r>
              <a:rPr lang="zh-CN" altLang="en-US" sz="1800" b="1" dirty="0">
                <a:latin typeface="宋体" panose="02010600030101010101" pitchFamily="2" charset="-122"/>
              </a:rPr>
              <a:t>←又称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端口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r>
              <a:rPr lang="en-US" altLang="zh-CN" b="1" dirty="0">
                <a:latin typeface="宋体" panose="02010600030101010101" pitchFamily="2" charset="-122"/>
              </a:rPr>
              <a:t>GPR</a:t>
            </a:r>
            <a:r>
              <a:rPr lang="zh-CN" altLang="en-US" b="1" dirty="0">
                <a:latin typeface="宋体" panose="02010600030101010101" pitchFamily="2" charset="-122"/>
              </a:rPr>
              <a:t>～</a:t>
            </a:r>
            <a:r>
              <a:rPr lang="zh-CN" altLang="en-US" b="1" u="sng" dirty="0">
                <a:latin typeface="宋体" panose="02010600030101010101" pitchFamily="2" charset="-122"/>
              </a:rPr>
              <a:t>接口中寄存器</a:t>
            </a:r>
            <a:r>
              <a:rPr lang="zh-CN" altLang="en-US" b="1" dirty="0">
                <a:latin typeface="宋体" panose="02010600030101010101" pitchFamily="2" charset="-122"/>
              </a:rPr>
              <a:t>间传送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操作码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输入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输出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dirty="0">
                <a:latin typeface="宋体" panose="02010600030101010101" pitchFamily="2" charset="-122"/>
              </a:rPr>
              <a:t>每个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端口占用一个地址</a:t>
            </a: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9512" y="5457998"/>
            <a:ext cx="8785101" cy="92333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过程组织的后续内容：</a:t>
            </a:r>
            <a:r>
              <a:rPr lang="zh-CN" altLang="en-US" b="1" dirty="0">
                <a:latin typeface="宋体" panose="02010600030101010101" pitchFamily="2" charset="-122"/>
              </a:rPr>
              <a:t>外设的编址，目标从设备的识别，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外设的联络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7" name="线形标注 2 46"/>
          <p:cNvSpPr/>
          <p:nvPr/>
        </p:nvSpPr>
        <p:spPr bwMode="auto">
          <a:xfrm>
            <a:off x="7164288" y="6019353"/>
            <a:ext cx="1800324" cy="289967"/>
          </a:xfrm>
          <a:prstGeom prst="borderCallout2">
            <a:avLst>
              <a:gd name="adj1" fmla="val 50973"/>
              <a:gd name="adj2" fmla="val -663"/>
              <a:gd name="adj3" fmla="val 51508"/>
              <a:gd name="adj4" fmla="val -12975"/>
              <a:gd name="adj5" fmla="val -214963"/>
              <a:gd name="adj6" fmla="val -3359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GPRs</a:t>
            </a:r>
            <a:r>
              <a:rPr lang="zh-CN" altLang="en-US" sz="1600" b="1" dirty="0">
                <a:latin typeface="+mn-ea"/>
                <a:ea typeface="+mn-ea"/>
              </a:rPr>
              <a:t>编号或立即数</a:t>
            </a:r>
          </a:p>
        </p:txBody>
      </p: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/>
      <p:bldP spid="61" grpId="0" animBg="1"/>
      <p:bldP spid="61" grpId="1" animBg="1"/>
      <p:bldP spid="64" grpId="0"/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>
            <a:off x="7314946" y="1412776"/>
            <a:ext cx="353398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§7.6 DMA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9" y="1311151"/>
            <a:ext cx="7921004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间、传送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批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特    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43608" y="1918916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查询接口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主机</a:t>
              </a:r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中断接口</a:t>
              </a: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2555776" y="2780928"/>
            <a:ext cx="61206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启动一次可传送多个数据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latin typeface="宋体" panose="02010600030101010101" pitchFamily="2" charset="-122"/>
              </a:rPr>
              <a:t>不占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，传送</a:t>
            </a:r>
            <a:r>
              <a:rPr lang="en-US" altLang="zh-CN" b="1" u="sng" dirty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个数据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总线周期</a:t>
            </a:r>
          </a:p>
        </p:txBody>
      </p:sp>
      <p:sp>
        <p:nvSpPr>
          <p:cNvPr id="11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59"/>
          <p:cNvSpPr txBox="1">
            <a:spLocks noChangeArrowheads="1"/>
          </p:cNvSpPr>
          <p:nvPr/>
        </p:nvSpPr>
        <p:spPr bwMode="auto">
          <a:xfrm>
            <a:off x="179388" y="3688981"/>
            <a:ext cx="8857108" cy="21882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结束处理</a:t>
            </a:r>
            <a:r>
              <a:rPr lang="zh-CN" altLang="en-US" b="1" dirty="0">
                <a:latin typeface="宋体" panose="02010600030101010101" pitchFamily="2" charset="-122"/>
              </a:rPr>
              <a:t>工作</a:t>
            </a: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</a:t>
            </a:r>
            <a:r>
              <a:rPr lang="zh-CN" altLang="en-US" sz="2000" dirty="0">
                <a:latin typeface="宋体" panose="02010600030101010101" pitchFamily="2" charset="-122"/>
              </a:rPr>
              <a:t>└←</a:t>
            </a:r>
            <a:r>
              <a:rPr lang="zh-CN" altLang="en-US" sz="2000" b="1" dirty="0">
                <a:latin typeface="宋体" panose="02010600030101010101" pitchFamily="2" charset="-122"/>
              </a:rPr>
              <a:t>设置传送字数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批量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、主存首址、传送方式、启动设备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②数据传送时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>
                <a:latin typeface="宋体" panose="02010600030101010101" pitchFamily="2" charset="-122"/>
              </a:rPr>
              <a:t>总线使用权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</a:t>
            </a:r>
            <a:r>
              <a:rPr lang="zh-CN" altLang="en-US" sz="2000" dirty="0">
                <a:latin typeface="宋体" panose="02010600030101010101" pitchFamily="2" charset="-122"/>
              </a:rPr>
              <a:t>└←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接口此时为主设备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平时为从设备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" name="AutoShape 18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49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kern="0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kern="0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kern="0" dirty="0">
                <a:latin typeface="+mn-ea"/>
                <a:ea typeface="+mn-ea"/>
              </a:rPr>
              <a:t>DMA</a:t>
            </a:r>
            <a:r>
              <a:rPr lang="zh-CN" altLang="en-US" sz="2200" b="1" kern="0" dirty="0">
                <a:latin typeface="+mn-ea"/>
              </a:rPr>
              <a:t>传送方式，</a:t>
            </a:r>
            <a:r>
              <a:rPr lang="en-US" altLang="zh-CN" sz="2200" b="1" kern="0" dirty="0">
                <a:latin typeface="+mn-ea"/>
              </a:rPr>
              <a:t>DMA</a:t>
            </a:r>
            <a:r>
              <a:rPr lang="zh-CN" altLang="en-US" sz="2200" b="1" kern="0" dirty="0">
                <a:latin typeface="+mn-ea"/>
              </a:rPr>
              <a:t>接口基本结构，传送过程</a:t>
            </a:r>
            <a:endParaRPr lang="en-US" altLang="zh-CN" sz="1800" b="1" kern="0" dirty="0">
              <a:latin typeface="+mn-ea"/>
              <a:ea typeface="+mn-ea"/>
            </a:endParaRPr>
          </a:p>
        </p:txBody>
      </p:sp>
      <p:sp>
        <p:nvSpPr>
          <p:cNvPr id="37" name="线形标注 2 36"/>
          <p:cNvSpPr/>
          <p:nvPr/>
        </p:nvSpPr>
        <p:spPr bwMode="auto">
          <a:xfrm>
            <a:off x="8306966" y="1561705"/>
            <a:ext cx="729530" cy="571151"/>
          </a:xfrm>
          <a:prstGeom prst="borderCallout2">
            <a:avLst>
              <a:gd name="adj1" fmla="val 50133"/>
              <a:gd name="adj2" fmla="val 322"/>
              <a:gd name="adj3" fmla="val 50778"/>
              <a:gd name="adj4" fmla="val -19824"/>
              <a:gd name="adj5" fmla="val 19887"/>
              <a:gd name="adj6" fmla="val -834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CPU</a:t>
            </a:r>
            <a:r>
              <a:rPr lang="zh-CN" altLang="en-US" sz="1600" b="1" dirty="0">
                <a:latin typeface="+mn-ea"/>
                <a:ea typeface="+mn-ea"/>
              </a:rPr>
              <a:t>干预一次</a:t>
            </a: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5" grpId="0" autoUpdateAnimBg="0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80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传送控制流程：</a:t>
            </a:r>
            <a:r>
              <a:rPr lang="zh-CN" altLang="en-US" b="1" u="sng" spc="-100" dirty="0">
                <a:latin typeface="宋体" panose="02010600030101010101" pitchFamily="2" charset="-122"/>
              </a:rPr>
              <a:t>传送准备、结束处理</a:t>
            </a:r>
            <a:r>
              <a:rPr lang="zh-CN" altLang="en-US" b="1" spc="-100" dirty="0">
                <a:latin typeface="宋体" panose="02010600030101010101" pitchFamily="2" charset="-122"/>
              </a:rPr>
              <a:t>由软件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(CPU)</a:t>
            </a:r>
            <a:r>
              <a:rPr lang="zh-CN" altLang="en-US" b="1" spc="-100" dirty="0">
                <a:latin typeface="宋体" panose="02010600030101010101" pitchFamily="2" charset="-122"/>
              </a:rPr>
              <a:t>实现，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                      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数据传送</a:t>
            </a:r>
            <a:r>
              <a:rPr lang="zh-CN" altLang="en-US" b="1" spc="-100" dirty="0">
                <a:latin typeface="宋体" panose="02010600030101010101" pitchFamily="2" charset="-122"/>
              </a:rPr>
              <a:t>由硬件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(DMA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接口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latin typeface="宋体" panose="02010600030101010101" pitchFamily="2" charset="-122"/>
              </a:rPr>
              <a:t>实现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5656" y="1339875"/>
            <a:ext cx="6033938" cy="2017117"/>
            <a:chOff x="1475656" y="1339875"/>
            <a:chExt cx="6033938" cy="2017117"/>
          </a:xfrm>
        </p:grpSpPr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2025923" y="1482750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1512169" y="1698650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84" name="Rectangle 64"/>
            <p:cNvSpPr>
              <a:spLocks noChangeArrowheads="1"/>
            </p:cNvSpPr>
            <p:nvPr/>
          </p:nvSpPr>
          <p:spPr bwMode="auto">
            <a:xfrm>
              <a:off x="3059980" y="1555775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5076057" y="1987575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66"/>
            <p:cNvSpPr>
              <a:spLocks noChangeArrowheads="1"/>
            </p:cNvSpPr>
            <p:nvPr/>
          </p:nvSpPr>
          <p:spPr bwMode="auto">
            <a:xfrm>
              <a:off x="3418756" y="1555775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7"/>
            <p:cNvSpPr>
              <a:spLocks noChangeArrowheads="1"/>
            </p:cNvSpPr>
            <p:nvPr/>
          </p:nvSpPr>
          <p:spPr bwMode="auto">
            <a:xfrm>
              <a:off x="5838428" y="1555775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5292204" y="1987575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4860156" y="1627213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V="1">
              <a:off x="5609903" y="1627213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4"/>
            <p:cNvSpPr>
              <a:spLocks noChangeShapeType="1"/>
            </p:cNvSpPr>
            <p:nvPr/>
          </p:nvSpPr>
          <p:spPr bwMode="auto">
            <a:xfrm>
              <a:off x="7020396" y="1627213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5"/>
            <p:cNvSpPr>
              <a:spLocks noChangeShapeType="1"/>
            </p:cNvSpPr>
            <p:nvPr/>
          </p:nvSpPr>
          <p:spPr bwMode="auto">
            <a:xfrm>
              <a:off x="5838105" y="1627212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475656" y="2708027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5364212" y="2851499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>
              <a:off x="3490193" y="1700238"/>
              <a:ext cx="1" cy="11512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88"/>
            <p:cNvSpPr txBox="1">
              <a:spLocks noChangeArrowheads="1"/>
            </p:cNvSpPr>
            <p:nvPr/>
          </p:nvSpPr>
          <p:spPr bwMode="auto">
            <a:xfrm>
              <a:off x="4822055" y="2201889"/>
              <a:ext cx="540000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5364211" y="2132038"/>
              <a:ext cx="1017" cy="7194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491781" y="2851499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2951880" y="2201888"/>
              <a:ext cx="540000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4822056" y="1698650"/>
              <a:ext cx="0" cy="115383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94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540000" cy="57606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V="1">
              <a:off x="6973788" y="1698650"/>
              <a:ext cx="0" cy="115284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96"/>
            <p:cNvSpPr txBox="1">
              <a:spLocks noChangeArrowheads="1"/>
            </p:cNvSpPr>
            <p:nvPr/>
          </p:nvSpPr>
          <p:spPr bwMode="auto">
            <a:xfrm>
              <a:off x="6429250" y="2201889"/>
              <a:ext cx="545431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04" name="Text Box 100"/>
            <p:cNvSpPr txBox="1">
              <a:spLocks noChangeArrowheads="1"/>
            </p:cNvSpPr>
            <p:nvPr/>
          </p:nvSpPr>
          <p:spPr bwMode="auto">
            <a:xfrm>
              <a:off x="4931593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5508228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106" name="Text Box 102"/>
            <p:cNvSpPr txBox="1">
              <a:spLocks noChangeArrowheads="1"/>
            </p:cNvSpPr>
            <p:nvPr/>
          </p:nvSpPr>
          <p:spPr bwMode="auto">
            <a:xfrm>
              <a:off x="7091833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7" name="左大括号 106"/>
            <p:cNvSpPr/>
            <p:nvPr/>
          </p:nvSpPr>
          <p:spPr bwMode="auto">
            <a:xfrm>
              <a:off x="1955453" y="1627213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3490193" y="2923728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 flipV="1">
              <a:off x="5364212" y="2922811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7236420" y="1987947"/>
              <a:ext cx="273174" cy="1425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 flipV="1">
              <a:off x="7236420" y="2058220"/>
              <a:ext cx="273174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66"/>
            <p:cNvSpPr>
              <a:spLocks noChangeArrowheads="1"/>
            </p:cNvSpPr>
            <p:nvPr/>
          </p:nvSpPr>
          <p:spPr bwMode="auto">
            <a:xfrm>
              <a:off x="3563565" y="1555899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71"/>
            <p:cNvSpPr>
              <a:spLocks noChangeShapeType="1"/>
            </p:cNvSpPr>
            <p:nvPr/>
          </p:nvSpPr>
          <p:spPr bwMode="auto">
            <a:xfrm>
              <a:off x="3059981" y="1627212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 flipH="1">
              <a:off x="3635796" y="1699915"/>
              <a:ext cx="6798" cy="115158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636020" y="2203971"/>
              <a:ext cx="504279" cy="57695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5434186" y="1987947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3"/>
            <p:cNvSpPr>
              <a:spLocks noChangeShapeType="1"/>
            </p:cNvSpPr>
            <p:nvPr/>
          </p:nvSpPr>
          <p:spPr bwMode="auto">
            <a:xfrm flipV="1">
              <a:off x="5076057" y="2058220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88"/>
            <p:cNvSpPr txBox="1">
              <a:spLocks noChangeArrowheads="1"/>
            </p:cNvSpPr>
            <p:nvPr/>
          </p:nvSpPr>
          <p:spPr bwMode="auto">
            <a:xfrm>
              <a:off x="5508228" y="2201814"/>
              <a:ext cx="579847" cy="57911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19" name="Line 89"/>
            <p:cNvSpPr>
              <a:spLocks noChangeShapeType="1"/>
            </p:cNvSpPr>
            <p:nvPr/>
          </p:nvSpPr>
          <p:spPr bwMode="auto">
            <a:xfrm flipH="1">
              <a:off x="5507211" y="2131963"/>
              <a:ext cx="1017" cy="71953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1475780" y="3068067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3492004" y="3211637"/>
              <a:ext cx="3528392" cy="144462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3996060" y="2995961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4716140" y="2996059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85"/>
            <p:cNvSpPr txBox="1">
              <a:spLocks noChangeArrowheads="1"/>
            </p:cNvSpPr>
            <p:nvPr/>
          </p:nvSpPr>
          <p:spPr bwMode="auto">
            <a:xfrm>
              <a:off x="4225727" y="3068067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6156300" y="2996059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87"/>
            <p:cNvSpPr>
              <a:spLocks noChangeShapeType="1"/>
            </p:cNvSpPr>
            <p:nvPr/>
          </p:nvSpPr>
          <p:spPr bwMode="auto">
            <a:xfrm>
              <a:off x="6876380" y="2996157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6385967" y="3068165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3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127"/>
          <p:cNvSpPr txBox="1">
            <a:spLocks noChangeArrowheads="1"/>
          </p:cNvSpPr>
          <p:nvPr/>
        </p:nvSpPr>
        <p:spPr bwMode="auto">
          <a:xfrm>
            <a:off x="179388" y="4365104"/>
            <a:ext cx="8785225" cy="151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以存储器为中心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的硬件结构的实现策略：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解答教材</a:t>
            </a:r>
            <a:r>
              <a:rPr lang="en-US" altLang="zh-CN" sz="1800" b="1" dirty="0">
                <a:latin typeface="宋体" panose="02010600030101010101" pitchFamily="2" charset="-122"/>
              </a:rPr>
              <a:t>P5</a:t>
            </a:r>
            <a:r>
              <a:rPr lang="zh-CN" altLang="en-US" sz="1800" b="1" dirty="0">
                <a:latin typeface="宋体" panose="02010600030101010101" pitchFamily="2" charset="-122"/>
              </a:rPr>
              <a:t>的问题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←数据传送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en-US" altLang="zh-CN" sz="2000" b="1" u="sng" dirty="0">
                <a:latin typeface="宋体" panose="02010600030101010101" pitchFamily="2" charset="-122"/>
              </a:rPr>
              <a:t>CPU</a:t>
            </a:r>
            <a:r>
              <a:rPr lang="zh-CN" altLang="en-US" sz="2000" b="1" u="sng" dirty="0">
                <a:latin typeface="宋体" panose="02010600030101010101" pitchFamily="2" charset="-122"/>
              </a:rPr>
              <a:t>实现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←传送期间</a:t>
            </a:r>
            <a:r>
              <a:rPr lang="en-US" altLang="zh-CN" sz="2000" b="1" u="sng" dirty="0">
                <a:latin typeface="宋体" panose="02010600030101010101" pitchFamily="2" charset="-122"/>
              </a:rPr>
              <a:t>CPU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sz="2000" b="1" u="sng" dirty="0">
                <a:latin typeface="宋体" panose="02010600030101010101" pitchFamily="2" charset="-122"/>
              </a:rPr>
              <a:t>执行程序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1" name="Text Box 127"/>
          <p:cNvSpPr txBox="1">
            <a:spLocks noChangeArrowheads="1"/>
          </p:cNvSpPr>
          <p:nvPr/>
        </p:nvSpPr>
        <p:spPr bwMode="auto">
          <a:xfrm>
            <a:off x="179511" y="3421449"/>
            <a:ext cx="877728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工作效率的影响：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数据传送期间，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b="1" u="sng" dirty="0">
                <a:latin typeface="宋体" panose="02010600030101010101" pitchFamily="2" charset="-122"/>
              </a:rPr>
              <a:t>执行程序</a:t>
            </a:r>
            <a:r>
              <a:rPr lang="zh-CN" altLang="en-US" b="1" dirty="0">
                <a:latin typeface="宋体" panose="02010600030101010101" pitchFamily="2" charset="-122"/>
              </a:rPr>
              <a:t>、但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b="1" u="sng" dirty="0">
                <a:latin typeface="宋体" panose="02010600030101010101" pitchFamily="2" charset="-122"/>
              </a:rPr>
              <a:t>访问主存</a:t>
            </a:r>
            <a:endParaRPr lang="en-US" altLang="zh-CN" sz="1800" b="1" u="sng" dirty="0">
              <a:latin typeface="宋体" panose="02010600030101010101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6012160" y="5283768"/>
            <a:ext cx="297892" cy="12661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73" name="Text Box 127"/>
          <p:cNvSpPr txBox="1">
            <a:spLocks noChangeArrowheads="1"/>
          </p:cNvSpPr>
          <p:nvPr/>
        </p:nvSpPr>
        <p:spPr bwMode="auto">
          <a:xfrm>
            <a:off x="1115616" y="4858792"/>
            <a:ext cx="7344816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⑵存储系统增设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Cache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(DMA</a:t>
            </a:r>
            <a:r>
              <a:rPr lang="zh-CN" altLang="en-US" sz="1600" b="1" dirty="0">
                <a:latin typeface="宋体" panose="02010600030101010101" pitchFamily="2" charset="-122"/>
              </a:rPr>
              <a:t>接口访问主存、</a:t>
            </a:r>
            <a:r>
              <a:rPr lang="en-US" altLang="zh-CN" sz="1600" b="1" dirty="0">
                <a:latin typeface="宋体" panose="02010600030101010101" pitchFamily="2" charset="-122"/>
              </a:rPr>
              <a:t>CPU</a:t>
            </a:r>
            <a:r>
              <a:rPr lang="zh-CN" altLang="en-US" sz="1600" b="1" dirty="0">
                <a:latin typeface="宋体" panose="02010600030101010101" pitchFamily="2" charset="-122"/>
              </a:rPr>
              <a:t>访问</a:t>
            </a:r>
            <a:r>
              <a:rPr lang="en-US" altLang="zh-CN" sz="1600" b="1" dirty="0">
                <a:latin typeface="宋体" panose="02010600030101010101" pitchFamily="2" charset="-122"/>
              </a:rPr>
              <a:t>Cache)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9" y="1414413"/>
            <a:ext cx="7848996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首个数据</a:t>
            </a:r>
            <a:r>
              <a:rPr lang="zh-CN" altLang="en-US" b="1" dirty="0">
                <a:latin typeface="宋体" panose="02010600030101010101" pitchFamily="2" charset="-122"/>
              </a:rPr>
              <a:t>准备传送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>
                <a:latin typeface="宋体" panose="02010600030101010101" pitchFamily="2" charset="-122"/>
              </a:rPr>
              <a:t>总线使用权；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所有数据</a:t>
            </a:r>
            <a:r>
              <a:rPr lang="zh-CN" altLang="en-US" b="1" dirty="0">
                <a:latin typeface="宋体" panose="02010600030101010101" pitchFamily="2" charset="-122"/>
              </a:rPr>
              <a:t>传送结束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总线使用权的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从设备→主设备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DMA</a:t>
            </a:r>
            <a:r>
              <a:rPr lang="zh-CN" altLang="en-US" dirty="0"/>
              <a:t>的传送方式</a:t>
            </a: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</p:grpSp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547664" y="4968692"/>
            <a:ext cx="7309444" cy="1343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较简单</a:t>
            </a:r>
            <a:r>
              <a:rPr lang="zh-CN" altLang="en-US" b="1" dirty="0">
                <a:latin typeface="宋体" panose="02010600030101010101" pitchFamily="2" charset="-122"/>
              </a:rPr>
              <a:t>，传输效率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低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(1</a:t>
            </a:r>
            <a:r>
              <a:rPr lang="zh-CN" altLang="en-US" sz="1600" b="1" dirty="0">
                <a:latin typeface="宋体" panose="02010600030101010101" pitchFamily="2" charset="-122"/>
              </a:rPr>
              <a:t>次请求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    (</a:t>
            </a:r>
            <a:r>
              <a:rPr lang="zh-CN" altLang="en-US" sz="1600" b="1" dirty="0">
                <a:latin typeface="宋体" panose="02010600030101010101" pitchFamily="2" charset="-122"/>
              </a:rPr>
              <a:t>传送无需等</a:t>
            </a:r>
            <a:r>
              <a:rPr lang="en-US" altLang="zh-CN" sz="1600" b="1" dirty="0">
                <a:latin typeface="宋体" panose="02010600030101010101" pitchFamily="2" charset="-122"/>
              </a:rPr>
              <a:t>)      (</a:t>
            </a:r>
            <a:r>
              <a:rPr lang="zh-CN" altLang="en-US" sz="1600" b="1" dirty="0">
                <a:latin typeface="宋体" panose="02010600030101010101" pitchFamily="2" charset="-122"/>
              </a:rPr>
              <a:t>总线空闲也不能用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zh-CN" altLang="en-US" b="1" dirty="0">
                <a:solidFill>
                  <a:srgbClr val="990099"/>
                </a:solidFill>
              </a:rPr>
              <a:t>外设速度≈主存速度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06" grpId="0"/>
      <p:bldP spid="1887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4939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接口在外设准备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总线使用权；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外设准备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1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*特点：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857108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总线请求的优先级：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请求应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请求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zh-CN" altLang="en-US" sz="1800" b="1" dirty="0">
                <a:latin typeface="宋体" panose="02010600030101010101" pitchFamily="2" charset="-122"/>
              </a:rPr>
              <a:t>或工作紊乱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547664" y="4581128"/>
            <a:ext cx="7416950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较高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，控制略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复杂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(</a:t>
            </a:r>
            <a:r>
              <a:rPr lang="zh-CN" altLang="en-US" sz="1600" b="1" dirty="0">
                <a:latin typeface="宋体" panose="02010600030101010101" pitchFamily="2" charset="-122"/>
              </a:rPr>
              <a:t>传送基本不用等</a:t>
            </a:r>
            <a:r>
              <a:rPr lang="en-US" altLang="zh-CN" sz="1600" b="1" dirty="0">
                <a:latin typeface="宋体" panose="02010600030101010101" pitchFamily="2" charset="-122"/>
              </a:rPr>
              <a:t>)     (</a:t>
            </a:r>
            <a:r>
              <a:rPr lang="zh-CN" altLang="en-US" sz="1600" b="1" dirty="0">
                <a:latin typeface="宋体" panose="02010600030101010101" pitchFamily="2" charset="-122"/>
              </a:rPr>
              <a:t>总线空闲就能用</a:t>
            </a:r>
            <a:r>
              <a:rPr lang="en-US" altLang="zh-CN" sz="1600" b="1" dirty="0">
                <a:latin typeface="宋体" panose="02010600030101010101" pitchFamily="2" charset="-122"/>
              </a:rPr>
              <a:t>)     (m</a:t>
            </a:r>
            <a:r>
              <a:rPr lang="zh-CN" altLang="en-US" sz="1600" b="1" dirty="0">
                <a:latin typeface="宋体" panose="02010600030101010101" pitchFamily="2" charset="-122"/>
              </a:rPr>
              <a:t>次请求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适用于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外设速度＜主存速度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932856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935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5940152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3554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、分时交替访问方式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总线使用权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定时地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轮流分配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接口使用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0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*特点：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618555" y="3349441"/>
            <a:ext cx="734605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最简单</a:t>
            </a:r>
            <a:r>
              <a:rPr lang="zh-CN" altLang="en-US" b="1" dirty="0">
                <a:latin typeface="宋体" panose="02010600030101010101" pitchFamily="2" charset="-122"/>
              </a:rPr>
              <a:t>，传输效率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低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较高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无需请求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   (2</a:t>
            </a:r>
            <a:r>
              <a:rPr lang="zh-CN" altLang="en-US" sz="1600" b="1" dirty="0">
                <a:latin typeface="宋体" panose="02010600030101010101" pitchFamily="2" charset="-122"/>
              </a:rPr>
              <a:t>次传送间隔大</a:t>
            </a:r>
            <a:r>
              <a:rPr lang="en-US" altLang="zh-CN" sz="1600" b="1" dirty="0">
                <a:latin typeface="宋体" panose="02010600030101010101" pitchFamily="2" charset="-122"/>
              </a:rPr>
              <a:t>)       (2</a:t>
            </a:r>
            <a:r>
              <a:rPr lang="zh-CN" altLang="en-US" sz="1600" b="1" dirty="0">
                <a:latin typeface="宋体" panose="02010600030101010101" pitchFamily="2" charset="-122"/>
              </a:rPr>
              <a:t>次访存间隔大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×2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65313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传送方式：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>
                <a:latin typeface="宋体" panose="02010600030101010101" pitchFamily="2" charset="-122"/>
              </a:rPr>
              <a:t>传送方式，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I/O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适当</a:t>
            </a:r>
            <a:r>
              <a:rPr lang="zh-CN" altLang="en-US" b="1" dirty="0">
                <a:latin typeface="宋体" panose="02010600030101010101" pitchFamily="2" charset="-122"/>
              </a:rPr>
              <a:t>的传送方式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96296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 flipH="1">
            <a:off x="4355282" y="5575703"/>
            <a:ext cx="1152823" cy="229561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8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4" name="Text Box 200"/>
          <p:cNvSpPr txBox="1">
            <a:spLocks noChangeArrowheads="1"/>
          </p:cNvSpPr>
          <p:nvPr/>
        </p:nvSpPr>
        <p:spPr bwMode="auto">
          <a:xfrm>
            <a:off x="1403648" y="5805264"/>
            <a:ext cx="468052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接口怎知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采用的</a:t>
            </a:r>
            <a:r>
              <a:rPr lang="zh-CN" altLang="en-US" sz="2000" b="1" dirty="0">
                <a:latin typeface="宋体" panose="02010600030101010101" pitchFamily="2" charset="-122"/>
              </a:rPr>
              <a:t>传送方式？ </a:t>
            </a:r>
            <a:endParaRPr lang="en-US" altLang="zh-CN" sz="2000" b="1" dirty="0"/>
          </a:p>
        </p:txBody>
      </p:sp>
      <p:sp>
        <p:nvSpPr>
          <p:cNvPr id="85" name="Text Box 57"/>
          <p:cNvSpPr txBox="1">
            <a:spLocks noChangeArrowheads="1"/>
          </p:cNvSpPr>
          <p:nvPr/>
        </p:nvSpPr>
        <p:spPr bwMode="auto">
          <a:xfrm>
            <a:off x="6230689" y="5860856"/>
            <a:ext cx="2661791" cy="288925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传送准备时通知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DMA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接口</a:t>
            </a:r>
            <a:endParaRPr lang="zh-CN" altLang="en-US" sz="18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8" grpId="0"/>
      <p:bldP spid="84" grpId="0" animBg="1"/>
      <p:bldP spid="8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242"/>
          <p:cNvSpPr txBox="1">
            <a:spLocks noChangeArrowheads="1"/>
          </p:cNvSpPr>
          <p:nvPr/>
        </p:nvSpPr>
        <p:spPr bwMode="auto">
          <a:xfrm>
            <a:off x="179512" y="908720"/>
            <a:ext cx="313260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接口基本结构：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283818" y="2852936"/>
            <a:ext cx="1585913" cy="865188"/>
            <a:chOff x="4283818" y="2852936"/>
            <a:chExt cx="1585913" cy="865188"/>
          </a:xfrm>
        </p:grpSpPr>
        <p:sp>
          <p:nvSpPr>
            <p:cNvPr id="177" name="Rectangle 333"/>
            <p:cNvSpPr>
              <a:spLocks noChangeArrowheads="1"/>
            </p:cNvSpPr>
            <p:nvPr/>
          </p:nvSpPr>
          <p:spPr bwMode="auto">
            <a:xfrm>
              <a:off x="4283818" y="3143449"/>
              <a:ext cx="1585913" cy="5746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48"/>
            <p:cNvSpPr>
              <a:spLocks noChangeShapeType="1"/>
            </p:cNvSpPr>
            <p:nvPr/>
          </p:nvSpPr>
          <p:spPr bwMode="auto">
            <a:xfrm flipV="1">
              <a:off x="4355255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349"/>
            <p:cNvSpPr>
              <a:spLocks noChangeShapeType="1"/>
            </p:cNvSpPr>
            <p:nvPr/>
          </p:nvSpPr>
          <p:spPr bwMode="auto">
            <a:xfrm flipH="1" flipV="1">
              <a:off x="4428280" y="2852936"/>
              <a:ext cx="0" cy="4349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350"/>
            <p:cNvSpPr txBox="1">
              <a:spLocks noChangeArrowheads="1"/>
            </p:cNvSpPr>
            <p:nvPr/>
          </p:nvSpPr>
          <p:spPr bwMode="auto">
            <a:xfrm>
              <a:off x="4428280" y="2854524"/>
              <a:ext cx="1223963" cy="2905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MEMW#/MEMR#</a:t>
              </a:r>
            </a:p>
          </p:txBody>
        </p:sp>
        <p:sp>
          <p:nvSpPr>
            <p:cNvPr id="181" name="Line 354"/>
            <p:cNvSpPr>
              <a:spLocks noChangeShapeType="1"/>
            </p:cNvSpPr>
            <p:nvPr/>
          </p:nvSpPr>
          <p:spPr bwMode="auto">
            <a:xfrm flipH="1">
              <a:off x="5795118" y="2852936"/>
              <a:ext cx="1588" cy="4349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55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435442"/>
            <a:ext cx="88193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DMA</a:t>
            </a:r>
            <a:r>
              <a:rPr lang="zh-CN" altLang="en-US" dirty="0"/>
              <a:t>接口的功能与结构</a:t>
            </a: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2627660" y="908720"/>
            <a:ext cx="637108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总线请求、总线传输、批量管理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②设备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常规功能、传送结束时产生中断请求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2276872"/>
            <a:ext cx="5760788" cy="3978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中断式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07904" y="5683314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>
                <a:latin typeface="宋体" panose="02010600030101010101" pitchFamily="2" charset="-122"/>
              </a:rPr>
              <a:t>DMA</a:t>
            </a:r>
            <a:r>
              <a:rPr lang="zh-CN" altLang="en-US" b="1" spc="-70" dirty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2916090" y="4691837"/>
            <a:ext cx="4319590" cy="827106"/>
            <a:chOff x="2555976" y="4402094"/>
            <a:chExt cx="4319590" cy="827106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H="1" flipV="1">
              <a:off x="3852192" y="4402094"/>
              <a:ext cx="7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38" y="4402094"/>
              <a:ext cx="79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24128" y="1340768"/>
            <a:ext cx="2592536" cy="1206104"/>
            <a:chOff x="5974408" y="1340768"/>
            <a:chExt cx="2592536" cy="1206104"/>
          </a:xfrm>
        </p:grpSpPr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5974408" y="1916832"/>
              <a:ext cx="2592536" cy="270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循环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方式传送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个数据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H="1">
              <a:off x="6875463" y="1340768"/>
              <a:ext cx="864941" cy="583615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 flipH="1">
              <a:off x="6766719" y="1340768"/>
              <a:ext cx="142500" cy="57606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174" name="Text Box 95"/>
            <p:cNvSpPr txBox="1">
              <a:spLocks noChangeArrowheads="1"/>
            </p:cNvSpPr>
            <p:nvPr/>
          </p:nvSpPr>
          <p:spPr bwMode="auto">
            <a:xfrm>
              <a:off x="6528001" y="2276872"/>
              <a:ext cx="1102591" cy="27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实现器件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?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5" name="直接箭头连接符 174"/>
            <p:cNvCxnSpPr>
              <a:endCxn id="174" idx="1"/>
            </p:cNvCxnSpPr>
            <p:nvPr/>
          </p:nvCxnSpPr>
          <p:spPr bwMode="auto">
            <a:xfrm>
              <a:off x="6334323" y="2186832"/>
              <a:ext cx="193678" cy="22504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82" name="Group 445"/>
          <p:cNvGrpSpPr/>
          <p:nvPr/>
        </p:nvGrpSpPr>
        <p:grpSpPr bwMode="auto">
          <a:xfrm>
            <a:off x="3780580" y="3575249"/>
            <a:ext cx="2735263" cy="1009651"/>
            <a:chOff x="1974" y="2115"/>
            <a:chExt cx="1723" cy="636"/>
          </a:xfrm>
        </p:grpSpPr>
        <p:sp>
          <p:nvSpPr>
            <p:cNvPr id="183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8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132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564" y="2852936"/>
            <a:ext cx="7200901" cy="2738438"/>
            <a:chOff x="1547564" y="2852936"/>
            <a:chExt cx="7200901" cy="2738438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3563689" y="3143449"/>
              <a:ext cx="4752975" cy="2374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6733927" y="4078486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6733927" y="3287911"/>
              <a:ext cx="143827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7235577" y="5231011"/>
              <a:ext cx="1460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7884864" y="4726186"/>
              <a:ext cx="1588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6733927" y="3718124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6733927" y="4438849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7380039" y="4942086"/>
              <a:ext cx="792163" cy="50641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8172202" y="3862586"/>
              <a:ext cx="288925" cy="1588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8172202" y="4222949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8172202" y="4583311"/>
              <a:ext cx="2889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8461127" y="3718124"/>
              <a:ext cx="287338" cy="10096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  设</a:t>
              </a: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7235577" y="4726186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5003552" y="3287911"/>
              <a:ext cx="136842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锁存器</a:t>
              </a: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6516439" y="3432374"/>
              <a:ext cx="0" cy="115093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6516439" y="4583311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6516439" y="4222949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6516439" y="38625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6516439" y="34307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3708152" y="3287911"/>
              <a:ext cx="1079500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7235577" y="4367411"/>
              <a:ext cx="0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7524502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5795714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4068514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4139952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7740402" y="5445324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1692027" y="5591374"/>
              <a:ext cx="60483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1692027" y="5172274"/>
              <a:ext cx="0" cy="4191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1692027" y="5172274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1693614" y="4942086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1547564" y="2854524"/>
              <a:ext cx="68040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23413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241116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24841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25572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270008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284613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1547564" y="3214886"/>
              <a:ext cx="504825" cy="15113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1836489" y="2854524"/>
              <a:ext cx="1588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979364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16936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16205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2987427" y="2852936"/>
              <a:ext cx="1081088" cy="2921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IOW#/IOR#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2268289" y="3214886"/>
              <a:ext cx="647700" cy="23034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5" name="Line 434"/>
            <p:cNvSpPr>
              <a:spLocks noChangeShapeType="1"/>
            </p:cNvSpPr>
            <p:nvPr/>
          </p:nvSpPr>
          <p:spPr bwMode="auto">
            <a:xfrm flipH="1">
              <a:off x="1908399" y="5300788"/>
              <a:ext cx="35934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Text Box 95"/>
          <p:cNvSpPr txBox="1">
            <a:spLocks noChangeArrowheads="1"/>
          </p:cNvSpPr>
          <p:nvPr/>
        </p:nvSpPr>
        <p:spPr bwMode="auto">
          <a:xfrm>
            <a:off x="7524328" y="2276872"/>
            <a:ext cx="1080119" cy="270000"/>
          </a:xfrm>
          <a:prstGeom prst="rect">
            <a:avLst/>
          </a:prstGeom>
          <a:noFill/>
          <a:ln w="12700">
            <a:solidFill>
              <a:srgbClr val="FF3399"/>
            </a:solidFill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</a:rPr>
              <a:t>个计数器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  <p:bldP spid="10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DMA</a:t>
            </a:r>
            <a:r>
              <a:rPr lang="zh-CN" altLang="en-US" dirty="0"/>
              <a:t>的传送过程</a:t>
            </a: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140968"/>
            <a:ext cx="8785225" cy="9343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b="1" dirty="0">
                <a:latin typeface="宋体" panose="02010600030101010101" pitchFamily="2" charset="-122"/>
              </a:rPr>
              <a:t>传送需求如图所示，假设磁盘适配器的控制口为</a:t>
            </a:r>
            <a:r>
              <a:rPr lang="en-US" altLang="zh-CN" b="1" dirty="0" err="1">
                <a:latin typeface="宋体" panose="02010600030101010101" pitchFamily="2" charset="-122"/>
              </a:rPr>
              <a:t>RegC</a:t>
            </a:r>
            <a:r>
              <a:rPr lang="zh-CN" altLang="en-US" b="1" dirty="0">
                <a:latin typeface="宋体" panose="02010600030101010101" pitchFamily="2" charset="-122"/>
              </a:rPr>
              <a:t>，暂存磁道号、扇区号的端口为</a:t>
            </a:r>
            <a:r>
              <a:rPr lang="en-US" altLang="zh-CN" b="1" dirty="0" err="1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7" y="836712"/>
            <a:ext cx="7992763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使用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设置传送参数：  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←与外设特性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*启动外设：      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←与外设特性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971600" y="2204864"/>
            <a:ext cx="741707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发送操作命令及参数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1691359" y="5373836"/>
            <a:ext cx="3312864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MAC←b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RegC</a:t>
            </a:r>
            <a:r>
              <a:rPr lang="en-US" altLang="zh-CN" sz="2000" b="1" dirty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latin typeface="宋体" panose="02010600030101010101" pitchFamily="2" charset="-122"/>
              </a:rPr>
              <a:t>写主存、周期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5292901" y="5373836"/>
            <a:ext cx="3095698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RegT←x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RegF←y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RegC←DMA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6155930" y="4438548"/>
            <a:ext cx="1800225" cy="863600"/>
            <a:chOff x="3560" y="2069"/>
            <a:chExt cx="1134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134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04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74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616" y="4077692"/>
            <a:ext cx="7633023" cy="1226047"/>
            <a:chOff x="755650" y="3789040"/>
            <a:chExt cx="763302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63302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668344" y="4149899"/>
              <a:ext cx="720329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028384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11612" y="4150717"/>
            <a:ext cx="1152451" cy="432296"/>
            <a:chOff x="2051646" y="3862065"/>
            <a:chExt cx="1152451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2916064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564063" y="4149700"/>
            <a:ext cx="935930" cy="430906"/>
            <a:chOff x="3204097" y="3861048"/>
            <a:chExt cx="935930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3204097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552" grpId="0"/>
      <p:bldP spid="3885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845889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57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一个字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，直至传送完毕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061789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HRQ↑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493589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HLDA↑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059831" y="1268760"/>
            <a:ext cx="597666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申请时机与传送方式有关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以周期挪用方式为例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845889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493590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①就绪↑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845889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845889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123727" y="2730986"/>
            <a:ext cx="684088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操作命令与传送方向有关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以外设→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为例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285307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285307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501207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501207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HRQ↓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HLDA↓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845889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123728" y="4294720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⑥</a:t>
            </a:r>
            <a:r>
              <a:rPr lang="en-US" altLang="zh-CN" b="1" dirty="0">
                <a:latin typeface="宋体" panose="02010600030101010101" pitchFamily="2" charset="-122"/>
              </a:rPr>
              <a:t>MAC←(MAC)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⑦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开始下一字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转入①；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产生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已传送完毕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284984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502025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⑦启动↑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063377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启动↑</a:t>
              </a:r>
            </a:p>
          </p:txBody>
        </p:sp>
      </p:grpSp>
      <p:sp>
        <p:nvSpPr>
          <p:cNvPr id="8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179388" y="5373216"/>
            <a:ext cx="89646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中断请求，完成结束处理工作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如数据校验、开始下次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75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75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9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75" grpId="0" animBg="1"/>
      <p:bldP spid="75" grpId="2" animBg="1"/>
      <p:bldP spid="8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352549"/>
            <a:ext cx="8785225" cy="2407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主频＝</a:t>
            </a:r>
            <a:r>
              <a:rPr lang="en-US" altLang="zh-CN" sz="2200" b="1" dirty="0">
                <a:latin typeface="宋体" panose="02010600030101010101" pitchFamily="2" charset="-122"/>
              </a:rPr>
              <a:t>500MHz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CPI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5</a:t>
            </a:r>
            <a:r>
              <a:rPr lang="zh-CN" altLang="en-US" sz="2200" b="1" dirty="0">
                <a:latin typeface="宋体" panose="02010600030101010101" pitchFamily="2" charset="-122"/>
              </a:rPr>
              <a:t>，中断响应开销相当于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条指令执行时间。若外设的数据传输率＝</a:t>
            </a:r>
            <a:r>
              <a:rPr lang="en-US" altLang="zh-CN" sz="2200" b="1" dirty="0">
                <a:latin typeface="宋体" panose="02010600030101010101" pitchFamily="2" charset="-122"/>
              </a:rPr>
              <a:t>0.5MB/s</a:t>
            </a:r>
            <a:r>
              <a:rPr lang="zh-CN" altLang="en-US" sz="2200" b="1" dirty="0">
                <a:latin typeface="宋体" panose="02010600030101010101" pitchFamily="2" charset="-122"/>
              </a:rPr>
              <a:t>，其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接口所连总线宽度＝</a:t>
            </a:r>
            <a:r>
              <a:rPr lang="en-US" altLang="zh-CN" sz="2200" b="1" dirty="0">
                <a:latin typeface="宋体" panose="02010600030101010101" pitchFamily="2" charset="-122"/>
              </a:rPr>
              <a:t>32bit</a:t>
            </a:r>
            <a:r>
              <a:rPr lang="zh-CN" altLang="en-US" sz="2200" b="1" dirty="0">
                <a:latin typeface="宋体" panose="02010600030101010101" pitchFamily="2" charset="-122"/>
              </a:rPr>
              <a:t>、数据缓冲器大小＝</a:t>
            </a:r>
            <a:r>
              <a:rPr lang="en-US" altLang="zh-CN" sz="2200" b="1" dirty="0">
                <a:latin typeface="宋体" panose="02010600030101010101" pitchFamily="2" charset="-122"/>
              </a:rPr>
              <a:t>4B</a:t>
            </a:r>
            <a:r>
              <a:rPr lang="zh-CN" altLang="en-US" sz="2200" b="1" dirty="0">
                <a:latin typeface="宋体" panose="02010600030101010101" pitchFamily="2" charset="-122"/>
              </a:rPr>
              <a:t>，中断处理程序有</a:t>
            </a:r>
            <a:r>
              <a:rPr lang="en-US" altLang="zh-CN" sz="2200" b="1" dirty="0">
                <a:latin typeface="宋体" panose="02010600030101010101" pitchFamily="2" charset="-122"/>
              </a:rPr>
              <a:t>18</a:t>
            </a:r>
            <a:r>
              <a:rPr lang="zh-CN" altLang="en-US" sz="2200" b="1" dirty="0">
                <a:latin typeface="宋体" panose="02010600030101010101" pitchFamily="2" charset="-122"/>
              </a:rPr>
              <a:t>条指令。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latin typeface="宋体" panose="02010600030101010101" pitchFamily="2" charset="-122"/>
              </a:rPr>
              <a:t>(1)</a:t>
            </a:r>
            <a:r>
              <a:rPr lang="zh-CN" altLang="en-US" sz="2200" b="1" dirty="0">
                <a:latin typeface="宋体" panose="02010600030101010101" pitchFamily="2" charset="-122"/>
              </a:rPr>
              <a:t>中断方式下，该外设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所占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时间的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？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latin typeface="宋体" panose="02010600030101010101" pitchFamily="2" charset="-122"/>
              </a:rPr>
              <a:t>(2)</a:t>
            </a:r>
            <a:r>
              <a:rPr lang="zh-CN" altLang="en-US" sz="2200" b="1" dirty="0">
                <a:latin typeface="宋体" panose="02010600030101010101" pitchFamily="2" charset="-122"/>
              </a:rPr>
              <a:t>若外设数据传输率提高到</a:t>
            </a:r>
            <a:r>
              <a:rPr lang="en-US" altLang="zh-CN" sz="2200" b="1" dirty="0">
                <a:latin typeface="宋体" panose="02010600030101010101" pitchFamily="2" charset="-122"/>
              </a:rPr>
              <a:t>5MB/s</a:t>
            </a:r>
            <a:r>
              <a:rPr lang="zh-CN" altLang="en-US" sz="2200" b="1" dirty="0">
                <a:latin typeface="宋体" panose="02010600030101010101" pitchFamily="2" charset="-122"/>
              </a:rPr>
              <a:t>，改用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方式，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sz="2200" b="1" dirty="0">
                <a:latin typeface="宋体" panose="02010600030101010101" pitchFamily="2" charset="-122"/>
              </a:rPr>
              <a:t>500T</a:t>
            </a:r>
            <a:r>
              <a:rPr lang="en-US" altLang="zh-CN" sz="2200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、块大小＝</a:t>
            </a:r>
            <a:r>
              <a:rPr lang="en-US" altLang="zh-CN" sz="2200" b="1" dirty="0">
                <a:latin typeface="宋体" panose="02010600030101010101" pitchFamily="2" charset="-122"/>
              </a:rPr>
              <a:t>5000B</a:t>
            </a:r>
            <a:r>
              <a:rPr lang="zh-CN" altLang="en-US" sz="2200" b="1" dirty="0">
                <a:latin typeface="宋体" panose="02010600030101010101" pitchFamily="2" charset="-122"/>
              </a:rPr>
              <a:t>，该外设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所占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时间的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2697450"/>
            <a:ext cx="727293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—(1)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INT</a:t>
            </a:r>
            <a:r>
              <a:rPr lang="zh-CN" altLang="en-US" sz="2200" b="1" dirty="0">
                <a:latin typeface="宋体" panose="02010600030101010101" pitchFamily="2" charset="-122"/>
              </a:rPr>
              <a:t>＝      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39527" y="3091026"/>
            <a:ext cx="75250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(2</a:t>
            </a:r>
            <a:r>
              <a:rPr lang="en-US" altLang="zh-CN" b="1" dirty="0">
                <a:latin typeface="+mn-lt"/>
              </a:rPr>
              <a:t>+</a:t>
            </a:r>
            <a:r>
              <a:rPr lang="en-US" altLang="zh-CN" sz="2200" b="1" dirty="0">
                <a:latin typeface="宋体" panose="02010600030101010101" pitchFamily="2" charset="-122"/>
              </a:rPr>
              <a:t>18)</a:t>
            </a:r>
            <a:r>
              <a:rPr lang="en-US" altLang="zh-CN" sz="2200" b="1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5/(500*10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0.2</a:t>
            </a:r>
            <a:r>
              <a:rPr lang="en-US" altLang="zh-CN" sz="2200" dirty="0">
                <a:latin typeface="+mn-lt"/>
              </a:rPr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0.2/8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2.5%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154416" y="4412259"/>
            <a:ext cx="358775" cy="28733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3718323"/>
            <a:ext cx="4175275" cy="1394246"/>
            <a:chOff x="396925" y="2898155"/>
            <a:chExt cx="4175275" cy="1394246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053109" y="2898155"/>
              <a:ext cx="1942828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2053109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55976" y="3717032"/>
            <a:ext cx="4680520" cy="1369443"/>
            <a:chOff x="2123728" y="4579838"/>
            <a:chExt cx="4680520" cy="1369443"/>
          </a:xfrm>
        </p:grpSpPr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3851921" y="4581426"/>
              <a:ext cx="108012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851921" y="5084663"/>
              <a:ext cx="1080119" cy="2873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2123728" y="4581426"/>
              <a:ext cx="936104" cy="2619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2195736" y="5085878"/>
              <a:ext cx="793527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V="1">
              <a:off x="306070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93204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44"/>
            <p:cNvSpPr txBox="1">
              <a:spLocks noChangeArrowheads="1"/>
            </p:cNvSpPr>
            <p:nvPr/>
          </p:nvSpPr>
          <p:spPr bwMode="auto">
            <a:xfrm>
              <a:off x="3060700" y="5084663"/>
              <a:ext cx="791419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2989263" y="5445026"/>
              <a:ext cx="3670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H="1">
              <a:off x="3850531" y="5445027"/>
              <a:ext cx="1389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8"/>
            <p:cNvSpPr>
              <a:spLocks noChangeShapeType="1"/>
            </p:cNvSpPr>
            <p:nvPr/>
          </p:nvSpPr>
          <p:spPr bwMode="auto">
            <a:xfrm>
              <a:off x="4932040" y="544502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 flipH="1">
              <a:off x="6513190" y="5445027"/>
              <a:ext cx="2704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499992" y="5661942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5436096" y="5445026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>
              <a:off x="5148063" y="5805264"/>
              <a:ext cx="1365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H="1">
              <a:off x="3852118" y="5805264"/>
              <a:ext cx="647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6012160" y="5588695"/>
              <a:ext cx="50103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 flipV="1">
              <a:off x="4932040" y="5588695"/>
              <a:ext cx="50514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57"/>
            <p:cNvSpPr txBox="1">
              <a:spLocks noChangeArrowheads="1"/>
            </p:cNvSpPr>
            <p:nvPr/>
          </p:nvSpPr>
          <p:spPr bwMode="auto">
            <a:xfrm>
              <a:off x="3060700" y="4579838"/>
              <a:ext cx="791419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收需求</a:t>
              </a:r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 flipV="1">
              <a:off x="6516216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4932040" y="5084663"/>
              <a:ext cx="79208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6516216" y="4581426"/>
              <a:ext cx="288032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收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5723532" y="5085184"/>
              <a:ext cx="792684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179389" y="5150280"/>
            <a:ext cx="6552852" cy="871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(2)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＝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475657" y="5539618"/>
            <a:ext cx="7560840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500/(500×10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    </a:t>
            </a:r>
            <a:r>
              <a:rPr lang="en-US" altLang="zh-CN" sz="2200" b="1" dirty="0">
                <a:latin typeface="宋体" panose="02010600030101010101" pitchFamily="2" charset="-122"/>
              </a:rPr>
              <a:t>        1</a:t>
            </a:r>
            <a:r>
              <a:rPr lang="en-US" altLang="zh-CN" sz="2200" dirty="0"/>
              <a:t>μs</a:t>
            </a:r>
            <a:r>
              <a:rPr lang="en-US" altLang="zh-CN" sz="2200" b="1" dirty="0">
                <a:latin typeface="宋体" panose="02010600030101010101" pitchFamily="2" charset="-122"/>
              </a:rPr>
              <a:t>/1ms=0.1%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2627437" y="2697450"/>
            <a:ext cx="295267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1/(0.5MB/4B)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2051720" y="5157192"/>
            <a:ext cx="3088084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1/(5MB/5000B)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1ms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/>
      <p:bldP spid="81" grpId="0"/>
      <p:bldP spid="82" grpId="0"/>
      <p:bldP spid="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的联络，都采用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②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的过程，都由</a:t>
            </a:r>
            <a:r>
              <a:rPr lang="zh-CN" altLang="en-US" b="1" u="sng" dirty="0">
                <a:latin typeface="宋体" panose="02010600030101010101" pitchFamily="2" charset="-122"/>
              </a:rPr>
              <a:t>软硬件共同</a:t>
            </a:r>
            <a:r>
              <a:rPr lang="zh-CN" altLang="en-US" b="1" dirty="0">
                <a:latin typeface="宋体" panose="02010600030101010101" pitchFamily="2" charset="-122"/>
              </a:rPr>
              <a:t>完成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56387"/>
              </p:ext>
            </p:extLst>
          </p:nvPr>
        </p:nvGraphicFramePr>
        <p:xfrm>
          <a:off x="1691680" y="2348880"/>
          <a:ext cx="60486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r>
                        <a:rPr lang="zh-CN" altLang="en-US" b="1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注①：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≤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I/O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接口的</a:t>
                      </a:r>
                      <a:r>
                        <a:rPr lang="zh-CN" altLang="en-US" sz="1800" b="1" dirty="0">
                          <a:solidFill>
                            <a:srgbClr val="FF3399"/>
                          </a:solidFill>
                          <a:latin typeface="宋体" panose="02010600030101010101" pitchFamily="2" charset="-122"/>
                        </a:rPr>
                        <a:t>数据缓冲器大小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，通常为总线宽度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 Box 362">
            <a:extLst>
              <a:ext uri="{FF2B5EF4-FFF2-40B4-BE49-F238E27FC236}">
                <a16:creationId xmlns:a16="http://schemas.microsoft.com/office/drawing/2014/main" id="{DA0A3696-AE90-DD60-9731-84CFD3D5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90" y="5949280"/>
            <a:ext cx="374630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7-3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25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79512" y="2231920"/>
            <a:ext cx="424854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97113"/>
            <a:ext cx="8991600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实质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端口的编址方式，需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>
                <a:latin typeface="宋体" panose="02010600030101010101" pitchFamily="2" charset="-122"/>
              </a:rPr>
              <a:t>主存单元、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 </a:t>
            </a:r>
            <a:r>
              <a:rPr lang="zh-CN" altLang="en-US" sz="1800" b="1" dirty="0">
                <a:latin typeface="宋体" panose="02010600030101010101" pitchFamily="2" charset="-122"/>
              </a:rPr>
              <a:t>←总线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340768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统一编址方式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存储器映像方式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即主存单元、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</a:t>
            </a:r>
            <a:r>
              <a:rPr lang="zh-CN" altLang="en-US" b="1" u="sng" dirty="0">
                <a:latin typeface="宋体" panose="02010600030101010101" pitchFamily="2" charset="-122"/>
              </a:rPr>
              <a:t>共用一个</a:t>
            </a:r>
            <a:r>
              <a:rPr lang="zh-CN" altLang="en-US" b="1" dirty="0">
                <a:latin typeface="宋体" panose="02010600030101010101" pitchFamily="2" charset="-122"/>
              </a:rPr>
              <a:t>地址空间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1880" y="2226930"/>
            <a:ext cx="532053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访存指令</a:t>
            </a:r>
            <a:r>
              <a:rPr lang="en-US" altLang="zh-CN" sz="2000" b="1" spc="-50" dirty="0">
                <a:latin typeface="宋体" panose="02010600030101010101" pitchFamily="2" charset="-122"/>
              </a:rPr>
              <a:t>(MEM</a:t>
            </a:r>
            <a:r>
              <a:rPr lang="zh-CN" altLang="en-US" sz="2000" b="1" spc="-50" dirty="0">
                <a:latin typeface="宋体" panose="02010600030101010101" pitchFamily="2" charset="-122"/>
              </a:rPr>
              <a:t>读及</a:t>
            </a:r>
            <a:r>
              <a:rPr lang="en-US" altLang="zh-CN" sz="2000" b="1" spc="-50" dirty="0">
                <a:latin typeface="宋体" panose="02010600030101010101" pitchFamily="2" charset="-122"/>
              </a:rPr>
              <a:t>MEM</a:t>
            </a:r>
            <a:r>
              <a:rPr lang="zh-CN" altLang="en-US" sz="2000" b="1" spc="-50" dirty="0">
                <a:latin typeface="宋体" panose="02010600030101010101" pitchFamily="2" charset="-122"/>
              </a:rPr>
              <a:t>写</a:t>
            </a:r>
            <a:r>
              <a:rPr lang="en-US" altLang="zh-CN" sz="2000" b="1" spc="-50" dirty="0">
                <a:latin typeface="宋体" panose="02010600030101010101" pitchFamily="2" charset="-122"/>
              </a:rPr>
              <a:t>)</a:t>
            </a:r>
            <a:endParaRPr lang="en-US" altLang="zh-CN" sz="2200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访存控制信号</a:t>
            </a:r>
            <a:r>
              <a:rPr lang="en-US" altLang="zh-CN" sz="2000" b="1" dirty="0">
                <a:latin typeface="宋体" panose="02010600030101010101" pitchFamily="2" charset="-122"/>
              </a:rPr>
              <a:t>(MEMR#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140968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主存单元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(I/O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端口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>
                  <a:latin typeface="+mn-lt"/>
                </a:rPr>
                <a:t>N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686151"/>
            <a:ext cx="3096344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指令的寻址范围</a:t>
            </a: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2968896" y="5013176"/>
            <a:ext cx="6175104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(MEMR#</a:t>
            </a:r>
            <a:r>
              <a:rPr lang="zh-CN" altLang="en-US" b="1" dirty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>
                <a:latin typeface="宋体" panose="02010600030101010101" pitchFamily="2" charset="-122"/>
              </a:rPr>
              <a:t>MEMW#)</a:t>
            </a:r>
            <a:r>
              <a:rPr lang="en-US" altLang="zh-CN" b="1" dirty="0">
                <a:latin typeface="+mn-lt"/>
              </a:rPr>
              <a:t>·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地址∈外设地址范围</a:t>
            </a:r>
            <a:r>
              <a:rPr lang="en-US" altLang="zh-CN" b="1" dirty="0">
                <a:latin typeface="宋体" panose="02010600030101010101" pitchFamily="2" charset="-122"/>
              </a:rPr>
              <a:t>)=1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547664" y="5445224"/>
            <a:ext cx="7273057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不增加</a:t>
            </a:r>
            <a:r>
              <a:rPr lang="zh-CN" altLang="en-US" b="1" dirty="0">
                <a:latin typeface="宋体" panose="02010600030101010101" pitchFamily="2" charset="-122"/>
              </a:rPr>
              <a:t>机器指令及总线控制信号，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主存空间</a:t>
            </a:r>
            <a:r>
              <a:rPr lang="zh-CN" altLang="en-US" b="1" u="sng" dirty="0">
                <a:latin typeface="宋体" panose="02010600030101010101" pitchFamily="2" charset="-122"/>
              </a:rPr>
              <a:t>减小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地址译码</a:t>
            </a:r>
            <a:r>
              <a:rPr lang="zh-CN" altLang="en-US" b="1" u="sng" dirty="0">
                <a:latin typeface="宋体" panose="02010600030101010101" pitchFamily="2" charset="-122"/>
              </a:rPr>
              <a:t>复杂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356992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接口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</p:grpSp>
      <p:sp>
        <p:nvSpPr>
          <p:cNvPr id="37" name="线形标注 2 36"/>
          <p:cNvSpPr/>
          <p:nvPr/>
        </p:nvSpPr>
        <p:spPr bwMode="auto">
          <a:xfrm>
            <a:off x="8172399" y="2995017"/>
            <a:ext cx="819325" cy="289967"/>
          </a:xfrm>
          <a:prstGeom prst="borderCallout2">
            <a:avLst>
              <a:gd name="adj1" fmla="val 48951"/>
              <a:gd name="adj2" fmla="val -2110"/>
              <a:gd name="adj3" fmla="val 52136"/>
              <a:gd name="adj4" fmla="val -53489"/>
              <a:gd name="adj5" fmla="val 227581"/>
              <a:gd name="adj6" fmla="val -931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=log</a:t>
            </a:r>
            <a:r>
              <a:rPr lang="en-US" altLang="zh-CN" sz="1600" b="1" baseline="-24000" dirty="0">
                <a:latin typeface="+mn-ea"/>
                <a:ea typeface="+mn-ea"/>
              </a:rPr>
              <a:t>2 </a:t>
            </a:r>
            <a:r>
              <a:rPr lang="en-US" altLang="zh-CN" sz="1600" b="1" i="1" dirty="0">
                <a:latin typeface="+mn-lt"/>
                <a:ea typeface="+mn-ea"/>
              </a:rPr>
              <a:t>N</a:t>
            </a:r>
            <a:endParaRPr lang="zh-CN" altLang="en-US" sz="1600" b="1" i="1" dirty="0">
              <a:latin typeface="+mn-lt"/>
              <a:ea typeface="+mn-ea"/>
            </a:endParaRP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7956376" y="3425292"/>
            <a:ext cx="648072" cy="37116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MEMR#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MEMW#</a:t>
            </a:r>
          </a:p>
        </p:txBody>
      </p:sp>
      <p:sp>
        <p:nvSpPr>
          <p:cNvPr id="39" name="线形标注 2 38"/>
          <p:cNvSpPr/>
          <p:nvPr/>
        </p:nvSpPr>
        <p:spPr bwMode="auto">
          <a:xfrm>
            <a:off x="7020272" y="2269321"/>
            <a:ext cx="2047090" cy="295583"/>
          </a:xfrm>
          <a:prstGeom prst="borderCallout2">
            <a:avLst>
              <a:gd name="adj1" fmla="val 98344"/>
              <a:gd name="adj2" fmla="val 49829"/>
              <a:gd name="adj3" fmla="val 147874"/>
              <a:gd name="adj4" fmla="val 49654"/>
              <a:gd name="adj5" fmla="val 403670"/>
              <a:gd name="adj6" fmla="val 68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lt"/>
                <a:ea typeface="+mn-ea"/>
              </a:rPr>
              <a:t>检查：</a:t>
            </a:r>
            <a:r>
              <a:rPr lang="en-US" altLang="zh-CN" sz="1800" b="1" dirty="0">
                <a:latin typeface="+mn-lt"/>
                <a:ea typeface="+mn-ea"/>
              </a:rPr>
              <a:t> #</a:t>
            </a:r>
            <a:r>
              <a:rPr lang="zh-CN" altLang="en-US" sz="1800" b="1" dirty="0">
                <a:latin typeface="+mn-lt"/>
                <a:ea typeface="+mn-ea"/>
              </a:rPr>
              <a:t>什么意思？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12" grpId="0"/>
      <p:bldP spid="33" grpId="0"/>
      <p:bldP spid="34" grpId="0"/>
      <p:bldP spid="37" grpId="0" animBg="1"/>
      <p:bldP spid="38" grpId="0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424854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152275" y="404664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独立编址方式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即主存单元、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</a:t>
            </a:r>
            <a:r>
              <a:rPr lang="zh-CN" altLang="en-US" b="1" u="sng" dirty="0">
                <a:latin typeface="宋体" panose="02010600030101010101" pitchFamily="2" charset="-122"/>
              </a:rPr>
              <a:t>都从零开始</a:t>
            </a:r>
            <a:r>
              <a:rPr lang="zh-CN" altLang="en-US" b="1" dirty="0">
                <a:latin typeface="宋体" panose="02010600030101010101" pitchFamily="2" charset="-122"/>
              </a:rPr>
              <a:t>编址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使用不同的地址空间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491880" y="1340768"/>
            <a:ext cx="532891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新增的输入、输出指令</a:t>
            </a: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428553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的寻址范围</a:t>
              </a: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的寻址范围</a:t>
              </a: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348880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4139952" y="1794882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>
                <a:latin typeface="宋体" panose="02010600030101010101" pitchFamily="2" charset="-122"/>
              </a:rPr>
              <a:t>信号</a:t>
            </a: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915816" y="4077072"/>
            <a:ext cx="5859885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(IOR#</a:t>
            </a:r>
            <a:r>
              <a:rPr lang="zh-CN" altLang="en-US" b="1" dirty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>
                <a:latin typeface="宋体" panose="02010600030101010101" pitchFamily="2" charset="-122"/>
              </a:rPr>
              <a:t>IOW#)=1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547540" y="4509120"/>
            <a:ext cx="7344940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空间扩展</a:t>
            </a:r>
            <a:r>
              <a:rPr lang="zh-CN" altLang="en-US" b="1" u="sng" dirty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地址译码</a:t>
            </a:r>
            <a:r>
              <a:rPr lang="zh-CN" altLang="en-US" b="1" u="sng" dirty="0">
                <a:latin typeface="宋体" panose="02010600030101010101" pitchFamily="2" charset="-122"/>
              </a:rPr>
              <a:t>简单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需增设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条机器指令及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根总线控制信号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92449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接口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46729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>
                <a:latin typeface="宋体" panose="02010600030101010101" pitchFamily="2" charset="-122"/>
              </a:rPr>
              <a:t>常采用独立编址方式          </a:t>
            </a:r>
            <a:r>
              <a:rPr lang="zh-CN" altLang="en-US" sz="1800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利于主存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外设间的传送</a:t>
            </a:r>
          </a:p>
        </p:txBody>
      </p:sp>
      <p:sp>
        <p:nvSpPr>
          <p:cNvPr id="72" name="Text Box 61"/>
          <p:cNvSpPr txBox="1">
            <a:spLocks noChangeArrowheads="1"/>
          </p:cNvSpPr>
          <p:nvPr/>
        </p:nvSpPr>
        <p:spPr bwMode="auto">
          <a:xfrm>
            <a:off x="8244408" y="2563131"/>
            <a:ext cx="504056" cy="37116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IOR#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IOW#</a:t>
            </a:r>
          </a:p>
        </p:txBody>
      </p:sp>
      <p:sp>
        <p:nvSpPr>
          <p:cNvPr id="73" name="线形标注 2 72"/>
          <p:cNvSpPr/>
          <p:nvPr/>
        </p:nvSpPr>
        <p:spPr bwMode="auto">
          <a:xfrm>
            <a:off x="7956376" y="2060848"/>
            <a:ext cx="720080" cy="289967"/>
          </a:xfrm>
          <a:prstGeom prst="borderCallout2">
            <a:avLst>
              <a:gd name="adj1" fmla="val 48951"/>
              <a:gd name="adj2" fmla="val -598"/>
              <a:gd name="adj3" fmla="val 48851"/>
              <a:gd name="adj4" fmla="val -23065"/>
              <a:gd name="adj5" fmla="val 257449"/>
              <a:gd name="adj6" fmla="val -3540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=log</a:t>
            </a:r>
            <a:r>
              <a:rPr lang="en-US" altLang="zh-CN" sz="1600" b="1" baseline="-30000" dirty="0">
                <a:latin typeface="+mn-ea"/>
                <a:ea typeface="+mn-ea"/>
              </a:rPr>
              <a:t>2 </a:t>
            </a:r>
            <a:r>
              <a:rPr lang="en-US" altLang="zh-CN" sz="1600" b="1" i="1" dirty="0">
                <a:latin typeface="+mn-lt"/>
                <a:ea typeface="+mn-ea"/>
              </a:rPr>
              <a:t>y</a:t>
            </a:r>
            <a:endParaRPr lang="zh-CN" altLang="en-US" sz="1600" b="1" i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  <p:bldP spid="72" grpId="0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9631" y="4293096"/>
            <a:ext cx="7272809" cy="2016224"/>
            <a:chOff x="1259631" y="4293096"/>
            <a:chExt cx="7272809" cy="2016224"/>
          </a:xfrm>
        </p:grpSpPr>
        <p:sp>
          <p:nvSpPr>
            <p:cNvPr id="112" name="Rectangle 130"/>
            <p:cNvSpPr>
              <a:spLocks noChangeArrowheads="1"/>
            </p:cNvSpPr>
            <p:nvPr/>
          </p:nvSpPr>
          <p:spPr bwMode="auto">
            <a:xfrm>
              <a:off x="2051719" y="5013176"/>
              <a:ext cx="4320482" cy="129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1259632" y="5006901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7236295" y="4992127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 存</a:t>
              </a: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1259631" y="4725144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3203847" y="4786626"/>
              <a:ext cx="1265785" cy="22654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IOW#</a:t>
              </a: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1331565" y="4443015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1475581" y="4587031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1611288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1683296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596335" y="4581128"/>
              <a:ext cx="0" cy="41099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4" name="直接连接符 58"/>
            <p:cNvCxnSpPr/>
            <p:nvPr/>
          </p:nvCxnSpPr>
          <p:spPr bwMode="auto">
            <a:xfrm rot="5400000">
              <a:off x="7498662" y="4969599"/>
              <a:ext cx="699404" cy="216025"/>
            </a:xfrm>
            <a:prstGeom prst="bentConnector3">
              <a:avLst>
                <a:gd name="adj1" fmla="val 9902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59"/>
            <p:cNvCxnSpPr/>
            <p:nvPr/>
          </p:nvCxnSpPr>
          <p:spPr bwMode="auto">
            <a:xfrm rot="5400000">
              <a:off x="7500234" y="4968032"/>
              <a:ext cx="768273" cy="288031"/>
            </a:xfrm>
            <a:prstGeom prst="bentConnector3">
              <a:avLst>
                <a:gd name="adj1" fmla="val 10041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7846447" y="5506106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1763688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1835696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1259631" y="4581128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259631" y="4437112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Text Box 115"/>
            <p:cNvSpPr txBox="1">
              <a:spLocks noChangeArrowheads="1"/>
            </p:cNvSpPr>
            <p:nvPr/>
          </p:nvSpPr>
          <p:spPr bwMode="auto">
            <a:xfrm>
              <a:off x="2123728" y="5013176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地址锁存器</a:t>
              </a:r>
            </a:p>
          </p:txBody>
        </p:sp>
        <p:sp>
          <p:nvSpPr>
            <p:cNvPr id="135" name="Text Box 115"/>
            <p:cNvSpPr txBox="1">
              <a:spLocks noChangeArrowheads="1"/>
            </p:cNvSpPr>
            <p:nvPr/>
          </p:nvSpPr>
          <p:spPr bwMode="auto">
            <a:xfrm>
              <a:off x="5508103" y="5013176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36" name="Text Box 113"/>
            <p:cNvSpPr txBox="1">
              <a:spLocks noChangeArrowheads="1"/>
            </p:cNvSpPr>
            <p:nvPr/>
          </p:nvSpPr>
          <p:spPr bwMode="auto">
            <a:xfrm>
              <a:off x="6660231" y="4992127"/>
              <a:ext cx="398665" cy="12241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372200" y="5208151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372199" y="5568191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 flipH="1">
              <a:off x="6372201" y="5892227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连接符 139"/>
            <p:cNvCxnSpPr>
              <a:endCxn id="131" idx="0"/>
            </p:cNvCxnSpPr>
            <p:nvPr/>
          </p:nvCxnSpPr>
          <p:spPr bwMode="auto">
            <a:xfrm>
              <a:off x="2267632" y="4437112"/>
              <a:ext cx="1" cy="57606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7380311" y="4437112"/>
              <a:ext cx="0" cy="55501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868527" y="4581128"/>
              <a:ext cx="0" cy="43204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8100392" y="4293096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ABus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DBus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立方体 76"/>
            <p:cNvSpPr/>
            <p:nvPr/>
          </p:nvSpPr>
          <p:spPr bwMode="auto">
            <a:xfrm>
              <a:off x="5364088" y="5877272"/>
              <a:ext cx="936104" cy="360040"/>
            </a:xfrm>
            <a:prstGeom prst="cube">
              <a:avLst>
                <a:gd name="adj" fmla="val 1493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10800" rIns="0" bIns="10800" numCol="1" rtlCol="0" anchor="t" anchorCtr="0" compatLnSpc="1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152276" y="1238850"/>
            <a:ext cx="3684464" cy="226215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端口地址的组成：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外设的连接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接口的标识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275" y="333673"/>
            <a:ext cx="8991725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latin typeface="宋体" panose="02010600030101010101" pitchFamily="2" charset="-122"/>
              </a:rPr>
              <a:t>接口需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主动识别</a:t>
            </a:r>
            <a:r>
              <a:rPr lang="zh-CN" altLang="en-US" b="1" spc="-100" dirty="0">
                <a:latin typeface="宋体" panose="02010600030101010101" pitchFamily="2" charset="-122"/>
              </a:rPr>
              <a:t>是否为总线操作的</a:t>
            </a:r>
            <a:r>
              <a:rPr lang="zh-CN" altLang="en-US" b="1" u="sng" spc="-100" dirty="0">
                <a:latin typeface="宋体" panose="02010600030101010101" pitchFamily="2" charset="-122"/>
              </a:rPr>
              <a:t>目标从设备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按地址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b="1" u="sng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9912" y="3068960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内部序号</a:t>
              </a:r>
            </a:p>
          </p:txBody>
        </p:sp>
      </p:grpSp>
      <p:sp>
        <p:nvSpPr>
          <p:cNvPr id="67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3320627" y="2495912"/>
            <a:ext cx="5823373" cy="92589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zh-CN" altLang="en-US" b="1" u="sng" dirty="0">
                <a:latin typeface="宋体" panose="02010600030101010101" pitchFamily="2" charset="-122"/>
              </a:rPr>
              <a:t>所保存</a:t>
            </a:r>
            <a:r>
              <a:rPr lang="zh-CN" altLang="en-US" b="1" dirty="0">
                <a:latin typeface="宋体" panose="02010600030101010101" pitchFamily="2" charset="-122"/>
              </a:rPr>
              <a:t>的设备号   </a:t>
            </a:r>
            <a:r>
              <a:rPr lang="zh-CN" altLang="en-US" sz="1800" b="1" dirty="0">
                <a:latin typeface="宋体" panose="02010600030101010101" pitchFamily="2" charset="-122"/>
              </a:rPr>
              <a:t>←跳线开关 或 寄存器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←接口内端口地址连续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1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2843359" y="5013176"/>
            <a:ext cx="2520727" cy="1131078"/>
            <a:chOff x="2771352" y="5106233"/>
            <a:chExt cx="2520727" cy="1131078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106233"/>
              <a:ext cx="2376487" cy="113107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=1</a:t>
              </a: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lt"/>
                  <a:ea typeface="+mn-ea"/>
                </a:rPr>
                <a:t>=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2915814" y="5064135"/>
            <a:ext cx="288032" cy="841979"/>
          </a:xfrm>
          <a:prstGeom prst="rect">
            <a:avLst/>
          </a:prstGeom>
          <a:solidFill>
            <a:srgbClr val="CCFFFF">
              <a:alpha val="80000"/>
            </a:srgb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lIns="18000" tIns="10800" rIns="18000" bIns="10800" anchor="ctr"/>
          <a:lstStyle/>
          <a:p>
            <a:r>
              <a:rPr lang="zh-CN" altLang="en-US" sz="1800" b="1" dirty="0">
                <a:latin typeface="宋体" panose="02010600030101010101" pitchFamily="2" charset="-122"/>
              </a:rPr>
              <a:t>设备号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11537" y="5818096"/>
            <a:ext cx="2950118" cy="398167"/>
            <a:chOff x="2411537" y="5818096"/>
            <a:chExt cx="2950118" cy="398167"/>
          </a:xfrm>
        </p:grpSpPr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2411538" y="5818096"/>
              <a:ext cx="431822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600" b="1" spc="-100" dirty="0">
                  <a:latin typeface="宋体" panose="02010600030101010101" pitchFamily="2" charset="-122"/>
                </a:rPr>
                <a:t>高位低位</a:t>
              </a:r>
              <a:endParaRPr lang="en-US" altLang="zh-CN" sz="1600" b="1" spc="-100" dirty="0">
                <a:latin typeface="宋体" panose="02010600030101010101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411537" y="6000239"/>
              <a:ext cx="1008333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411537" y="6201023"/>
              <a:ext cx="295011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3" name="Text Box 67"/>
          <p:cNvSpPr txBox="1">
            <a:spLocks noChangeArrowheads="1"/>
          </p:cNvSpPr>
          <p:nvPr/>
        </p:nvSpPr>
        <p:spPr bwMode="auto">
          <a:xfrm>
            <a:off x="179263" y="381110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100" dirty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b="1" spc="-100" dirty="0">
                <a:latin typeface="宋体" panose="02010600030101010101" pitchFamily="2" charset="-122"/>
              </a:rPr>
              <a:t>时，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100" dirty="0">
                <a:latin typeface="宋体" panose="02010600030101010101" pitchFamily="2" charset="-122"/>
              </a:rPr>
              <a:t>总线上地址与</a:t>
            </a:r>
            <a:r>
              <a:rPr lang="zh-CN" altLang="en-US" b="1" u="sng" spc="-100" dirty="0">
                <a:latin typeface="宋体" panose="02010600030101010101" pitchFamily="2" charset="-122"/>
              </a:rPr>
              <a:t>设备号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79437" y="3379058"/>
            <a:ext cx="87850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识别方法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以独立编址方式为例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2843808" y="1700808"/>
            <a:ext cx="5256584" cy="83965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每个外设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设备号唯一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连接一个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即外设</a:t>
            </a:r>
            <a:r>
              <a:rPr lang="en-US" altLang="zh-CN" sz="2000" b="1" dirty="0">
                <a:latin typeface="宋体" panose="02010600030101010101" pitchFamily="2" charset="-122"/>
              </a:rPr>
              <a:t>:I/O</a:t>
            </a:r>
            <a:r>
              <a:rPr lang="zh-CN" altLang="en-US" sz="2000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:I/O</a:t>
            </a:r>
            <a:r>
              <a:rPr lang="zh-CN" altLang="en-US" sz="2000" b="1" dirty="0">
                <a:latin typeface="宋体" panose="02010600030101010101" pitchFamily="2" charset="-122"/>
              </a:rPr>
              <a:t>端口＝</a:t>
            </a:r>
            <a:r>
              <a:rPr lang="en-US" altLang="zh-CN" sz="2000" b="1" dirty="0">
                <a:latin typeface="宋体" panose="02010600030101010101" pitchFamily="2" charset="-122"/>
              </a:rPr>
              <a:t>1: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1:n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779911" y="4714619"/>
            <a:ext cx="144015" cy="709556"/>
            <a:chOff x="3779911" y="4714619"/>
            <a:chExt cx="144015" cy="709556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779911" y="4714619"/>
              <a:ext cx="1" cy="7095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23926" y="4725144"/>
              <a:ext cx="0" cy="69903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83" grpId="0" bldLvl="0"/>
      <p:bldP spid="8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79511" y="332656"/>
            <a:ext cx="8118865" cy="510652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、外设的联络方式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*外设的传送方式：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无条件传送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spc="-3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适用设备：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</a:p>
          <a:p>
            <a:pPr marL="3143250" indent="-314325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条件传送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适用设备：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*外设的联络方式：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立即响应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</a:t>
            </a:r>
            <a:r>
              <a:rPr lang="zh-CN" altLang="en-US" sz="1800" b="1" u="sng" dirty="0">
                <a:latin typeface="宋体" panose="02010600030101010101" pitchFamily="2" charset="-122"/>
              </a:rPr>
              <a:t>无条件传送</a:t>
            </a:r>
            <a:r>
              <a:rPr lang="zh-CN" altLang="en-US" sz="1800" b="1" dirty="0">
                <a:latin typeface="宋体" panose="02010600030101010101" pitchFamily="2" charset="-122"/>
              </a:rPr>
              <a:t>方式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异步联络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</a:t>
            </a:r>
            <a:r>
              <a:rPr lang="zh-CN" altLang="en-US" sz="1800" b="1" u="sng" dirty="0">
                <a:latin typeface="宋体" panose="02010600030101010101" pitchFamily="2" charset="-122"/>
              </a:rPr>
              <a:t>条件传送</a:t>
            </a:r>
            <a:r>
              <a:rPr lang="zh-CN" altLang="en-US" sz="1800" b="1" dirty="0">
                <a:latin typeface="宋体" panose="02010600030101010101" pitchFamily="2" charset="-122"/>
              </a:rPr>
              <a:t>方式，常见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同步联络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</a:t>
            </a:r>
            <a:r>
              <a:rPr lang="zh-CN" altLang="en-US" sz="1800" b="1" u="sng" dirty="0">
                <a:latin typeface="宋体" panose="02010600030101010101" pitchFamily="2" charset="-122"/>
              </a:rPr>
              <a:t>条件传送</a:t>
            </a:r>
            <a:r>
              <a:rPr lang="zh-CN" altLang="en-US" sz="1800" b="1" dirty="0">
                <a:latin typeface="宋体" panose="02010600030101010101" pitchFamily="2" charset="-122"/>
              </a:rPr>
              <a:t>方式，少见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44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124076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475656" y="5375498"/>
            <a:ext cx="6552728" cy="1005830"/>
            <a:chOff x="1403648" y="2420888"/>
            <a:chExt cx="6552728" cy="1005830"/>
          </a:xfrm>
        </p:grpSpPr>
        <p:sp>
          <p:nvSpPr>
            <p:cNvPr id="106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8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09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1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12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>
              <a:stCxn id="108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直接连接符 115"/>
            <p:cNvCxnSpPr>
              <a:endCxn id="109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>
              <a:stCxn id="109" idx="2"/>
              <a:endCxn id="112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主机</a:t>
              </a: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0" name="直接连接符 119"/>
            <p:cNvCxnSpPr>
              <a:endCxn id="119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2" name="直接连接符 121"/>
            <p:cNvCxnSpPr>
              <a:endCxn id="121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>
                  <a:latin typeface="+mn-lt"/>
                </a:rPr>
                <a:t>n</a:t>
              </a:r>
            </a:p>
          </p:txBody>
        </p:sp>
      </p:grpSp>
      <p:sp>
        <p:nvSpPr>
          <p:cNvPr id="126" name="Text Box 145"/>
          <p:cNvSpPr txBox="1">
            <a:spLocks noChangeArrowheads="1"/>
          </p:cNvSpPr>
          <p:nvPr/>
        </p:nvSpPr>
        <p:spPr bwMode="auto">
          <a:xfrm>
            <a:off x="2551640" y="3933056"/>
            <a:ext cx="2533358" cy="1436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无需</a:t>
            </a:r>
            <a:r>
              <a:rPr lang="zh-CN" altLang="en-US" b="1" dirty="0">
                <a:latin typeface="宋体" panose="02010600030101010101" pitchFamily="2" charset="-122"/>
              </a:rPr>
              <a:t>联络信号线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应答</a:t>
            </a:r>
            <a:r>
              <a:rPr lang="zh-CN" altLang="en-US" b="1" dirty="0">
                <a:latin typeface="宋体" panose="02010600030101010101" pitchFamily="2" charset="-122"/>
              </a:rPr>
              <a:t>线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时钟</a:t>
            </a:r>
            <a:r>
              <a:rPr lang="zh-CN" altLang="en-US" b="1" dirty="0">
                <a:latin typeface="宋体" panose="02010600030101010101" pitchFamily="2" charset="-122"/>
              </a:rPr>
              <a:t>线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364088" y="5801370"/>
            <a:ext cx="2664296" cy="579958"/>
            <a:chOff x="5292080" y="2846760"/>
            <a:chExt cx="2664296" cy="579958"/>
          </a:xfrm>
        </p:grpSpPr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0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4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>
                  <a:latin typeface="+mn-lt"/>
                </a:rPr>
                <a:t>n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Req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en-US" altLang="zh-CN" sz="1400" b="1" dirty="0" err="1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>
                  <a:latin typeface="+mn-lt"/>
                </a:rPr>
                <a:t>n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244440" y="4077071"/>
            <a:ext cx="612000" cy="2161381"/>
            <a:chOff x="7903324" y="4272976"/>
            <a:chExt cx="612000" cy="2161381"/>
          </a:xfrm>
        </p:grpSpPr>
        <p:sp>
          <p:nvSpPr>
            <p:cNvPr id="144" name="Text Box 81"/>
            <p:cNvSpPr txBox="1">
              <a:spLocks noChangeArrowheads="1"/>
            </p:cNvSpPr>
            <p:nvPr/>
          </p:nvSpPr>
          <p:spPr bwMode="auto">
            <a:xfrm>
              <a:off x="8191324" y="4272976"/>
              <a:ext cx="324000" cy="2161381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串行设备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省略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联络线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 flipH="1">
              <a:off x="7903324" y="5281089"/>
              <a:ext cx="288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7903324" y="4921049"/>
              <a:ext cx="288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grpSp>
        <p:nvGrpSpPr>
          <p:cNvPr id="56" name="组合 55"/>
          <p:cNvGrpSpPr/>
          <p:nvPr/>
        </p:nvGrpSpPr>
        <p:grpSpPr>
          <a:xfrm>
            <a:off x="6084168" y="3562856"/>
            <a:ext cx="2214209" cy="384872"/>
            <a:chOff x="3420491" y="3706872"/>
            <a:chExt cx="2214209" cy="384872"/>
          </a:xfrm>
        </p:grpSpPr>
        <p:cxnSp>
          <p:nvCxnSpPr>
            <p:cNvPr id="57" name="直接箭头连接符 56"/>
            <p:cNvCxnSpPr/>
            <p:nvPr/>
          </p:nvCxnSpPr>
          <p:spPr bwMode="auto">
            <a:xfrm>
              <a:off x="3420491" y="4005064"/>
              <a:ext cx="172757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136"/>
            <p:cNvSpPr txBox="1">
              <a:spLocks noChangeArrowheads="1"/>
            </p:cNvSpPr>
            <p:nvPr/>
          </p:nvSpPr>
          <p:spPr bwMode="auto">
            <a:xfrm>
              <a:off x="5148064" y="3875720"/>
              <a:ext cx="486636" cy="21602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60" name="AutoShape 215"/>
            <p:cNvSpPr>
              <a:spLocks noChangeArrowheads="1"/>
            </p:cNvSpPr>
            <p:nvPr/>
          </p:nvSpPr>
          <p:spPr bwMode="auto">
            <a:xfrm>
              <a:off x="4011894" y="3717032"/>
              <a:ext cx="416090" cy="216024"/>
            </a:xfrm>
            <a:prstGeom prst="hexagon">
              <a:avLst>
                <a:gd name="adj" fmla="val 31447"/>
                <a:gd name="vf" fmla="val 115470"/>
              </a:avLst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1" name="AutoShape 215"/>
            <p:cNvSpPr>
              <a:spLocks noChangeArrowheads="1"/>
            </p:cNvSpPr>
            <p:nvPr/>
          </p:nvSpPr>
          <p:spPr bwMode="auto">
            <a:xfrm>
              <a:off x="4587958" y="3717032"/>
              <a:ext cx="416090" cy="216024"/>
            </a:xfrm>
            <a:prstGeom prst="hexagon">
              <a:avLst>
                <a:gd name="adj" fmla="val 31447"/>
                <a:gd name="vf" fmla="val 115470"/>
              </a:avLst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>
              <a:endCxn id="60" idx="3"/>
            </p:cNvCxnSpPr>
            <p:nvPr/>
          </p:nvCxnSpPr>
          <p:spPr bwMode="auto">
            <a:xfrm>
              <a:off x="3635896" y="3823320"/>
              <a:ext cx="375998" cy="17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60" idx="0"/>
              <a:endCxn id="61" idx="3"/>
            </p:cNvCxnSpPr>
            <p:nvPr/>
          </p:nvCxnSpPr>
          <p:spPr bwMode="auto">
            <a:xfrm>
              <a:off x="4427984" y="3825044"/>
              <a:ext cx="15997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635896" y="3706872"/>
              <a:ext cx="0" cy="3848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139952" y="4005064"/>
              <a:ext cx="0" cy="866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arrow" w="sm" len="sm"/>
              <a:tailEnd type="none" w="sm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716016" y="4005064"/>
              <a:ext cx="0" cy="866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arrow" w="sm" len="sm"/>
              <a:tailEnd type="none" w="sm" len="sm"/>
            </a:ln>
            <a:effectLst/>
          </p:spPr>
        </p:cxn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843808" y="1212370"/>
            <a:ext cx="6048672" cy="236064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spc="-30" dirty="0">
                <a:latin typeface="宋体" panose="02010600030101010101" pitchFamily="2" charset="-122"/>
              </a:rPr>
              <a:t>可</a:t>
            </a:r>
            <a:r>
              <a:rPr lang="zh-CN" altLang="en-US" b="1" u="sng" spc="-30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spc="-30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spc="-30" dirty="0">
                <a:latin typeface="宋体" panose="02010600030101010101" pitchFamily="2" charset="-122"/>
              </a:rPr>
              <a:t>传送</a:t>
            </a:r>
            <a:r>
              <a:rPr lang="zh-CN" altLang="en-US" b="1" spc="-30" dirty="0">
                <a:latin typeface="宋体" panose="02010600030101010101" pitchFamily="2" charset="-122"/>
              </a:rPr>
              <a:t>   </a:t>
            </a:r>
            <a:r>
              <a:rPr lang="zh-CN" altLang="en-US" sz="1800" b="1" spc="-30" dirty="0">
                <a:latin typeface="宋体" panose="02010600030101010101" pitchFamily="2" charset="-122"/>
              </a:rPr>
              <a:t>←</a:t>
            </a:r>
            <a:r>
              <a:rPr lang="en-US" altLang="zh-CN" sz="1800" b="1" spc="-30" dirty="0">
                <a:latin typeface="宋体" panose="02010600030101010101" pitchFamily="2" charset="-122"/>
              </a:rPr>
              <a:t>1</a:t>
            </a:r>
            <a:r>
              <a:rPr lang="zh-CN" altLang="en-US" sz="1800" b="1" spc="-30" dirty="0">
                <a:latin typeface="宋体" panose="02010600030101010101" pitchFamily="2" charset="-122"/>
              </a:rPr>
              <a:t>个数据</a:t>
            </a:r>
            <a:r>
              <a:rPr lang="en-US" altLang="zh-CN" sz="1800" b="1" spc="-30" dirty="0">
                <a:latin typeface="宋体" panose="02010600030101010101" pitchFamily="2" charset="-122"/>
              </a:rPr>
              <a:t>/</a:t>
            </a:r>
            <a:r>
              <a:rPr lang="zh-CN" altLang="en-US" sz="1800" b="1" spc="-30" dirty="0">
                <a:latin typeface="宋体" panose="02010600030101010101" pitchFamily="2" charset="-122"/>
              </a:rPr>
              <a:t>次</a:t>
            </a:r>
            <a:r>
              <a:rPr lang="zh-CN" altLang="en-US" b="1" spc="-30" dirty="0">
                <a:latin typeface="宋体" panose="02010600030101010101" pitchFamily="2" charset="-122"/>
              </a:rPr>
              <a:t> </a:t>
            </a:r>
            <a:endParaRPr lang="en-US" altLang="zh-CN" b="1" spc="-3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简单设备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LED)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</a:p>
          <a:p>
            <a:pPr marL="266700" indent="-2667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先</a:t>
            </a:r>
            <a:r>
              <a:rPr lang="zh-CN" altLang="en-US" b="1" u="sng" dirty="0"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个或</a:t>
            </a:r>
            <a:r>
              <a:rPr lang="en-US" altLang="zh-CN" sz="1800" b="1" dirty="0">
                <a:latin typeface="宋体" panose="02010600030101010101" pitchFamily="2" charset="-122"/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个数据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70" dirty="0">
                <a:latin typeface="宋体" panose="02010600030101010101" pitchFamily="2" charset="-122"/>
              </a:rPr>
              <a:t> 复杂设备，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Text Box 145"/>
          <p:cNvSpPr txBox="1">
            <a:spLocks noChangeArrowheads="1"/>
          </p:cNvSpPr>
          <p:nvPr/>
        </p:nvSpPr>
        <p:spPr bwMode="auto">
          <a:xfrm>
            <a:off x="4302465" y="1700808"/>
            <a:ext cx="4553975" cy="186204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都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并行设备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70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70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70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sz="2200" b="1" spc="-70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字符设备</a:t>
            </a:r>
            <a:r>
              <a:rPr lang="zh-CN" altLang="en-US" sz="2200" b="1" spc="-70" dirty="0">
                <a:latin typeface="宋体" panose="02010600030101010101" pitchFamily="2" charset="-122"/>
              </a:rPr>
              <a:t>或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块设备</a:t>
            </a:r>
            <a:r>
              <a:rPr lang="zh-CN" altLang="en-US" sz="2200" b="1" spc="-70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并</a:t>
            </a:r>
            <a:r>
              <a:rPr lang="en-US" altLang="zh-CN" sz="2200" b="1" u="sng" spc="-7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串</a:t>
            </a:r>
            <a:r>
              <a:rPr lang="zh-CN" altLang="en-US" sz="2200" b="1" spc="-70" dirty="0">
                <a:latin typeface="宋体" panose="02010600030101010101" pitchFamily="2" charset="-122"/>
              </a:rPr>
              <a:t>设备</a:t>
            </a:r>
            <a:endParaRPr lang="en-US" altLang="zh-CN" sz="2200" b="1" spc="-7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7093" y="3501008"/>
            <a:ext cx="2743059" cy="428383"/>
          </a:xfrm>
          <a:prstGeom prst="rect">
            <a:avLst/>
          </a:prstGeom>
        </p:spPr>
        <p:txBody>
          <a:bodyPr wrap="none" tIns="82800">
            <a:spAutoFit/>
          </a:bodyPr>
          <a:lstStyle/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指传送时</a:t>
            </a:r>
            <a:r>
              <a:rPr lang="zh-CN" altLang="en-US" sz="1800" b="1" u="sng" dirty="0">
                <a:latin typeface="宋体" panose="02010600030101010101" pitchFamily="2" charset="-122"/>
              </a:rPr>
              <a:t>信号定时</a:t>
            </a:r>
            <a:r>
              <a:rPr lang="zh-CN" altLang="en-US" sz="1800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8" name="线形标注 2 67"/>
          <p:cNvSpPr/>
          <p:nvPr/>
        </p:nvSpPr>
        <p:spPr bwMode="auto">
          <a:xfrm>
            <a:off x="4139952" y="978793"/>
            <a:ext cx="945045" cy="289967"/>
          </a:xfrm>
          <a:prstGeom prst="borderCallout2">
            <a:avLst>
              <a:gd name="adj1" fmla="val 48951"/>
              <a:gd name="adj2" fmla="val -598"/>
              <a:gd name="adj3" fmla="val 48851"/>
              <a:gd name="adj4" fmla="val -23065"/>
              <a:gd name="adj5" fmla="val 122770"/>
              <a:gd name="adj6" fmla="val -5801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latin typeface="+mn-lt"/>
                <a:ea typeface="+mn-ea"/>
              </a:rPr>
              <a:t>无需启动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44034" y="2993544"/>
            <a:ext cx="1547594" cy="147424"/>
            <a:chOff x="5444034" y="2993544"/>
            <a:chExt cx="1547594" cy="147424"/>
          </a:xfrm>
        </p:grpSpPr>
        <p:cxnSp>
          <p:nvCxnSpPr>
            <p:cNvPr id="69" name="直接箭头连接符 68"/>
            <p:cNvCxnSpPr/>
            <p:nvPr/>
          </p:nvCxnSpPr>
          <p:spPr bwMode="auto">
            <a:xfrm flipH="1">
              <a:off x="5444034" y="2993544"/>
              <a:ext cx="927819" cy="1474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6542276" y="2993544"/>
              <a:ext cx="449352" cy="1474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/>
      <p:bldP spid="6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19717</TotalTime>
  <Words>11595</Words>
  <Application>Microsoft Macintosh PowerPoint</Application>
  <PresentationFormat>全屏显示(4:3)</PresentationFormat>
  <Paragraphs>2092</Paragraphs>
  <Slides>59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黑体</vt:lpstr>
      <vt:lpstr>宋体</vt:lpstr>
      <vt:lpstr>MS Gothic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文韬 陆</cp:lastModifiedBy>
  <cp:revision>1338</cp:revision>
  <dcterms:created xsi:type="dcterms:W3CDTF">2002-02-16T03:40:00Z</dcterms:created>
  <dcterms:modified xsi:type="dcterms:W3CDTF">2023-12-25T03:18:03Z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