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0245a0c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e0245a0c5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0245a0c5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e0245a0c5c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0245a0c5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e0245a0c5c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0245a0c5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e0245a0c5c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0245a0c5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e0245a0c5c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0245a0c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e0245a0c5c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mailto:tarusmita.boro@gmail.com" TargetMode="External"/><Relationship Id="rId4" Type="http://schemas.openxmlformats.org/officeDocument/2006/relationships/hyperlink" Target="mailto:jonaslutticken@gmail.com" TargetMode="External"/><Relationship Id="rId5" Type="http://schemas.openxmlformats.org/officeDocument/2006/relationships/hyperlink" Target="mailto:noellamutuku@gmail.com" TargetMode="External"/><Relationship Id="rId6" Type="http://schemas.openxmlformats.org/officeDocument/2006/relationships/hyperlink" Target="mailto:jeffreyjoseph21506@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TaruIndia/predict-termdepositsubscrip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25551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rPr lang="en-US" sz="4000">
                <a:solidFill>
                  <a:schemeClr val="dk1"/>
                </a:solidFill>
                <a:latin typeface="Calibri"/>
                <a:ea typeface="Calibri"/>
                <a:cs typeface="Calibri"/>
                <a:sym typeface="Calibri"/>
              </a:rPr>
              <a:t>Project Name: Bank Marketing Campaign</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Team Member’s Details</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Problem Description</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GitHub Repo Link</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 Performed on the Data</a:t>
            </a:r>
            <a:endParaRPr/>
          </a:p>
          <a:p>
            <a:pPr indent="457200" lvl="0" marL="0" rtl="0" algn="just">
              <a:lnSpc>
                <a:spcPct val="90000"/>
              </a:lnSpc>
              <a:spcBef>
                <a:spcPts val="1000"/>
              </a:spcBef>
              <a:spcAft>
                <a:spcPts val="0"/>
              </a:spcAft>
              <a:buClr>
                <a:srgbClr val="FF6600"/>
              </a:buClr>
              <a:buSzPts val="2800"/>
              <a:buNone/>
            </a:pPr>
            <a:r>
              <a:rPr lang="en-US" sz="2800">
                <a:solidFill>
                  <a:srgbClr val="FF6600"/>
                </a:solidFill>
              </a:rPr>
              <a:t> Recommended Models for this Data Set</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900"/>
              </a:spcBef>
              <a:spcAft>
                <a:spcPts val="0"/>
              </a:spcAft>
              <a:buNone/>
            </a:pPr>
            <a:r>
              <a:rPr b="1" lang="en-US" sz="1800">
                <a:solidFill>
                  <a:srgbClr val="2D3B45"/>
                </a:solidFill>
              </a:rPr>
              <a:t>Group Name:</a:t>
            </a:r>
            <a:r>
              <a:rPr lang="en-US" sz="1800">
                <a:solidFill>
                  <a:srgbClr val="2D3B45"/>
                </a:solidFill>
              </a:rPr>
              <a:t> Glacier Analysis Group</a:t>
            </a:r>
            <a:endParaRPr sz="1800">
              <a:solidFill>
                <a:srgbClr val="2D3B45"/>
              </a:solidFill>
            </a:endParaRPr>
          </a:p>
          <a:p>
            <a:pPr indent="0" lvl="0" marL="0" rtl="0" algn="l">
              <a:lnSpc>
                <a:spcPct val="115000"/>
              </a:lnSpc>
              <a:spcBef>
                <a:spcPts val="900"/>
              </a:spcBef>
              <a:spcAft>
                <a:spcPts val="0"/>
              </a:spcAft>
              <a:buNone/>
            </a:pPr>
            <a:r>
              <a:rPr b="1" lang="en-US" sz="1800">
                <a:solidFill>
                  <a:srgbClr val="2D3B45"/>
                </a:solidFill>
              </a:rPr>
              <a:t>Team Members Details:</a:t>
            </a:r>
            <a:endParaRPr b="1" sz="1800">
              <a:solidFill>
                <a:srgbClr val="2D3B45"/>
              </a:solidFill>
            </a:endParaRPr>
          </a:p>
          <a:p>
            <a:pPr indent="0" lvl="0" marL="0" rtl="0" algn="l">
              <a:lnSpc>
                <a:spcPct val="115000"/>
              </a:lnSpc>
              <a:spcBef>
                <a:spcPts val="900"/>
              </a:spcBef>
              <a:spcAft>
                <a:spcPts val="0"/>
              </a:spcAft>
              <a:buNone/>
            </a:pPr>
            <a:r>
              <a:rPr lang="en-US" sz="1800">
                <a:solidFill>
                  <a:srgbClr val="2D3B45"/>
                </a:solidFill>
              </a:rPr>
              <a:t>Name, Email, Country, College/Company, Specialization ( Data Science, NLP, Data Analyst)</a:t>
            </a:r>
            <a:endParaRPr sz="1800" u="sng"/>
          </a:p>
          <a:p>
            <a:pPr indent="-342900" lvl="0" marL="457200" rtl="0" algn="l">
              <a:lnSpc>
                <a:spcPct val="115000"/>
              </a:lnSpc>
              <a:spcBef>
                <a:spcPts val="900"/>
              </a:spcBef>
              <a:spcAft>
                <a:spcPts val="0"/>
              </a:spcAft>
              <a:buSzPts val="1800"/>
              <a:buFont typeface="Calibri"/>
              <a:buAutoNum type="arabicPeriod"/>
            </a:pPr>
            <a:r>
              <a:rPr lang="en-US" sz="1800">
                <a:solidFill>
                  <a:srgbClr val="2D3B45"/>
                </a:solidFill>
              </a:rPr>
              <a:t>Tarusmita Boro, </a:t>
            </a:r>
            <a:r>
              <a:rPr lang="en-US" sz="1800" u="sng">
                <a:solidFill>
                  <a:srgbClr val="1155CC"/>
                </a:solidFill>
                <a:hlinkClick r:id="rId3">
                  <a:extLst>
                    <a:ext uri="{A12FA001-AC4F-418D-AE19-62706E023703}">
                      <ahyp:hlinkClr val="tx"/>
                    </a:ext>
                  </a:extLst>
                </a:hlinkClick>
              </a:rPr>
              <a:t>tarusmita.boro@gmail.com</a:t>
            </a:r>
            <a:r>
              <a:rPr lang="en-US" sz="1800">
                <a:solidFill>
                  <a:srgbClr val="2D3B45"/>
                </a:solidFill>
              </a:rPr>
              <a:t>, United Kingdom, Data Science</a:t>
            </a:r>
            <a:endParaRPr sz="1800">
              <a:solidFill>
                <a:srgbClr val="2D3B45"/>
              </a:solidFill>
            </a:endParaRPr>
          </a:p>
          <a:p>
            <a:pPr indent="-342900" lvl="0" marL="457200" rtl="0" algn="l">
              <a:lnSpc>
                <a:spcPct val="115000"/>
              </a:lnSpc>
              <a:spcBef>
                <a:spcPts val="0"/>
              </a:spcBef>
              <a:spcAft>
                <a:spcPts val="0"/>
              </a:spcAft>
              <a:buClr>
                <a:srgbClr val="2D3B45"/>
              </a:buClr>
              <a:buSzPts val="1800"/>
              <a:buFont typeface="Calibri"/>
              <a:buAutoNum type="arabicPeriod"/>
            </a:pPr>
            <a:r>
              <a:rPr lang="en-US" sz="1800">
                <a:solidFill>
                  <a:srgbClr val="2D3B45"/>
                </a:solidFill>
              </a:rPr>
              <a:t>Jonas Lütticken, </a:t>
            </a:r>
            <a:r>
              <a:rPr lang="en-US" sz="1800" u="sng">
                <a:solidFill>
                  <a:srgbClr val="1155CC"/>
                </a:solidFill>
                <a:hlinkClick r:id="rId4">
                  <a:extLst>
                    <a:ext uri="{A12FA001-AC4F-418D-AE19-62706E023703}">
                      <ahyp:hlinkClr val="tx"/>
                    </a:ext>
                  </a:extLst>
                </a:hlinkClick>
              </a:rPr>
              <a:t>jonaslutticken@gmail.com</a:t>
            </a:r>
            <a:r>
              <a:rPr lang="en-US" sz="1800">
                <a:solidFill>
                  <a:srgbClr val="2D3B45"/>
                </a:solidFill>
              </a:rPr>
              <a:t>, Germany, Data Science</a:t>
            </a:r>
            <a:endParaRPr sz="1800">
              <a:solidFill>
                <a:srgbClr val="2D3B45"/>
              </a:solidFill>
            </a:endParaRPr>
          </a:p>
          <a:p>
            <a:pPr indent="-342900" lvl="0" marL="457200" rtl="0" algn="l">
              <a:lnSpc>
                <a:spcPct val="115000"/>
              </a:lnSpc>
              <a:spcBef>
                <a:spcPts val="0"/>
              </a:spcBef>
              <a:spcAft>
                <a:spcPts val="0"/>
              </a:spcAft>
              <a:buClr>
                <a:srgbClr val="2D3B45"/>
              </a:buClr>
              <a:buSzPts val="1800"/>
              <a:buFont typeface="Calibri"/>
              <a:buAutoNum type="arabicPeriod"/>
            </a:pPr>
            <a:r>
              <a:rPr lang="en-US" sz="1800">
                <a:solidFill>
                  <a:srgbClr val="2D3B45"/>
                </a:solidFill>
              </a:rPr>
              <a:t>Noella Mutuku, </a:t>
            </a:r>
            <a:r>
              <a:rPr lang="en-US" sz="1800" u="sng">
                <a:solidFill>
                  <a:srgbClr val="1155CC"/>
                </a:solidFill>
                <a:hlinkClick r:id="rId5">
                  <a:extLst>
                    <a:ext uri="{A12FA001-AC4F-418D-AE19-62706E023703}">
                      <ahyp:hlinkClr val="tx"/>
                    </a:ext>
                  </a:extLst>
                </a:hlinkClick>
              </a:rPr>
              <a:t>noellamutuku@gmail.com</a:t>
            </a:r>
            <a:r>
              <a:rPr lang="en-US" sz="1800">
                <a:solidFill>
                  <a:srgbClr val="2D3B45"/>
                </a:solidFill>
              </a:rPr>
              <a:t>, Kenya, Data Glacier, Data Science</a:t>
            </a:r>
            <a:endParaRPr sz="1800">
              <a:solidFill>
                <a:srgbClr val="2D3B45"/>
              </a:solidFill>
            </a:endParaRPr>
          </a:p>
          <a:p>
            <a:pPr indent="-342900" lvl="0" marL="457200" rtl="0" algn="l">
              <a:lnSpc>
                <a:spcPct val="115000"/>
              </a:lnSpc>
              <a:spcBef>
                <a:spcPts val="0"/>
              </a:spcBef>
              <a:spcAft>
                <a:spcPts val="0"/>
              </a:spcAft>
              <a:buClr>
                <a:srgbClr val="2D3B45"/>
              </a:buClr>
              <a:buSzPts val="1800"/>
              <a:buFont typeface="Calibri"/>
              <a:buAutoNum type="arabicPeriod"/>
            </a:pPr>
            <a:r>
              <a:rPr lang="en-US" sz="1800">
                <a:solidFill>
                  <a:srgbClr val="2D3B45"/>
                </a:solidFill>
              </a:rPr>
              <a:t>Jeffrey Joseph, </a:t>
            </a:r>
            <a:r>
              <a:rPr lang="en-US" sz="1800" u="sng">
                <a:solidFill>
                  <a:srgbClr val="1155CC"/>
                </a:solidFill>
                <a:hlinkClick r:id="rId6">
                  <a:extLst>
                    <a:ext uri="{A12FA001-AC4F-418D-AE19-62706E023703}">
                      <ahyp:hlinkClr val="tx"/>
                    </a:ext>
                  </a:extLst>
                </a:hlinkClick>
              </a:rPr>
              <a:t>jeffreyjoseph21506@gmail.com</a:t>
            </a:r>
            <a:r>
              <a:rPr lang="en-US" sz="1800">
                <a:solidFill>
                  <a:srgbClr val="2D3B45"/>
                </a:solidFill>
              </a:rPr>
              <a:t>, United Kingdom, Data Science</a:t>
            </a:r>
            <a:endParaRPr sz="1800">
              <a:solidFill>
                <a:srgbClr val="2D3B45"/>
              </a:solidFill>
            </a:endParaRPr>
          </a:p>
          <a:p>
            <a:pPr indent="0" lvl="0" marL="228600" rtl="0" algn="l">
              <a:lnSpc>
                <a:spcPct val="90000"/>
              </a:lnSpc>
              <a:spcBef>
                <a:spcPts val="1000"/>
              </a:spcBef>
              <a:spcAft>
                <a:spcPts val="0"/>
              </a:spcAft>
              <a:buNone/>
            </a:pPr>
            <a:r>
              <a:t/>
            </a:r>
            <a:endParaRPr sz="1800"/>
          </a:p>
        </p:txBody>
      </p:sp>
      <p:sp>
        <p:nvSpPr>
          <p:cNvPr id="98" name="Google Shape;98;p15"/>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5"/>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Team Member’s Details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SzPts val="1800"/>
              <a:buFont typeface="Calibri"/>
              <a:buChar char="•"/>
            </a:pPr>
            <a:r>
              <a:rPr lang="en-US" sz="1800">
                <a:solidFill>
                  <a:srgbClr val="2D3B45"/>
                </a:solidFill>
              </a:rPr>
              <a:t>ABC Bank wants to sell its term deposit product to customers and before launching the product they want to develop a model which helps them in understanding whether a particular customer will buy their product or not (based on customer's past interaction with bank or other Financial Institution.</a:t>
            </a:r>
            <a:endParaRPr sz="1800"/>
          </a:p>
          <a:p>
            <a:pPr indent="0" lvl="0" marL="0" rtl="0" algn="l">
              <a:lnSpc>
                <a:spcPct val="90000"/>
              </a:lnSpc>
              <a:spcBef>
                <a:spcPts val="1000"/>
              </a:spcBef>
              <a:spcAft>
                <a:spcPts val="0"/>
              </a:spcAft>
              <a:buNone/>
            </a:pPr>
            <a:r>
              <a:t/>
            </a:r>
            <a:endParaRPr sz="1800"/>
          </a:p>
        </p:txBody>
      </p:sp>
      <p:sp>
        <p:nvSpPr>
          <p:cNvPr id="105" name="Google Shape;105;p16"/>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6"/>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Problem Description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SzPts val="1800"/>
              <a:buFont typeface="Calibri"/>
              <a:buChar char="•"/>
            </a:pPr>
            <a:r>
              <a:rPr lang="en-US" sz="1800" u="sng">
                <a:solidFill>
                  <a:srgbClr val="1155CC"/>
                </a:solidFill>
                <a:hlinkClick r:id="rId3">
                  <a:extLst>
                    <a:ext uri="{A12FA001-AC4F-418D-AE19-62706E023703}">
                      <ahyp:hlinkClr val="tx"/>
                    </a:ext>
                  </a:extLst>
                </a:hlinkClick>
              </a:rPr>
              <a:t>https://github.com/TaruIndia/predict-termdepositsubscription</a:t>
            </a:r>
            <a:endParaRPr sz="1800"/>
          </a:p>
        </p:txBody>
      </p:sp>
      <p:sp>
        <p:nvSpPr>
          <p:cNvPr id="112" name="Google Shape;112;p17"/>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7"/>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GitHub Repo Link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0"/>
              </a:spcBef>
              <a:spcAft>
                <a:spcPts val="0"/>
              </a:spcAft>
              <a:buSzPts val="1800"/>
              <a:buFont typeface="Calibri"/>
              <a:buChar char="•"/>
            </a:pPr>
            <a:r>
              <a:rPr lang="en-US" sz="1800"/>
              <a:t>Bank marketing dataset consists of 45211 rows.</a:t>
            </a:r>
            <a:endParaRPr sz="1800"/>
          </a:p>
          <a:p>
            <a:pPr indent="-228600" lvl="0" marL="228600" rtl="0" algn="l">
              <a:lnSpc>
                <a:spcPct val="115000"/>
              </a:lnSpc>
              <a:spcBef>
                <a:spcPts val="0"/>
              </a:spcBef>
              <a:spcAft>
                <a:spcPts val="0"/>
              </a:spcAft>
              <a:buSzPts val="1800"/>
              <a:buFont typeface="Calibri"/>
              <a:buChar char="•"/>
            </a:pPr>
            <a:r>
              <a:rPr lang="en-US" sz="1800"/>
              <a:t>We can see that we have  ‘unknown’ values in categorical columns namely ‘job’, ‘education’, ’contact’ and ’poutcome’.</a:t>
            </a:r>
            <a:endParaRPr sz="1800"/>
          </a:p>
          <a:p>
            <a:pPr indent="-228600" lvl="0" marL="228600" rtl="0" algn="l">
              <a:lnSpc>
                <a:spcPct val="115000"/>
              </a:lnSpc>
              <a:spcBef>
                <a:spcPts val="0"/>
              </a:spcBef>
              <a:spcAft>
                <a:spcPts val="0"/>
              </a:spcAft>
              <a:buSzPts val="1800"/>
              <a:buFont typeface="Calibri"/>
              <a:buChar char="•"/>
            </a:pPr>
            <a:r>
              <a:rPr lang="en-US" sz="1800"/>
              <a:t>Using the mode for the columns ‘job’, ‘education’ and ’contact’</a:t>
            </a:r>
            <a:endParaRPr sz="1800"/>
          </a:p>
          <a:p>
            <a:pPr indent="-228600" lvl="0" marL="228600" rtl="0" algn="l">
              <a:lnSpc>
                <a:spcPct val="115000"/>
              </a:lnSpc>
              <a:spcBef>
                <a:spcPts val="0"/>
              </a:spcBef>
              <a:spcAft>
                <a:spcPts val="0"/>
              </a:spcAft>
              <a:buSzPts val="1800"/>
              <a:buFont typeface="Calibri"/>
              <a:buChar char="•"/>
            </a:pPr>
            <a:r>
              <a:rPr lang="en-US" sz="1800"/>
              <a:t>For ’poutcome’ we are replacing the ‘unknown’ with ‘other’ as we could see that it won't affect the outcome. We can handle it by doing one hot encoding.</a:t>
            </a:r>
            <a:endParaRPr sz="1800"/>
          </a:p>
          <a:p>
            <a:pPr indent="-228600" lvl="0" marL="228600" rtl="0" algn="l">
              <a:lnSpc>
                <a:spcPct val="115000"/>
              </a:lnSpc>
              <a:spcBef>
                <a:spcPts val="0"/>
              </a:spcBef>
              <a:spcAft>
                <a:spcPts val="0"/>
              </a:spcAft>
              <a:buSzPts val="1800"/>
              <a:buFont typeface="Calibri"/>
              <a:buChar char="•"/>
            </a:pPr>
            <a:r>
              <a:rPr lang="en-US" sz="1800"/>
              <a:t>We can see that numerical columns have outliers (especially 'pdays', 'campaign' and 'previous' columns). Possibly there are incorrect values (noisy data), so we should look closer at the data and decide how we manage the noise.</a:t>
            </a:r>
            <a:endParaRPr sz="1800"/>
          </a:p>
        </p:txBody>
      </p:sp>
      <p:sp>
        <p:nvSpPr>
          <p:cNvPr id="119" name="Google Shape;119;p18"/>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18"/>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EDA Performed on the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800">
                <a:solidFill>
                  <a:srgbClr val="0D0D0D"/>
                </a:solidFill>
                <a:highlight>
                  <a:srgbClr val="FFFFFF"/>
                </a:highlight>
              </a:rPr>
              <a:t>Given the business requirements and constraints, we need to consider the following points when deciding on a model:</a:t>
            </a:r>
            <a:endParaRPr sz="1800">
              <a:solidFill>
                <a:srgbClr val="0D0D0D"/>
              </a:solidFill>
              <a:highlight>
                <a:srgbClr val="FFFFFF"/>
              </a:highlight>
            </a:endParaRPr>
          </a:p>
          <a:p>
            <a:pPr indent="0" lvl="0" marL="0" rtl="0" algn="l">
              <a:lnSpc>
                <a:spcPct val="115000"/>
              </a:lnSpc>
              <a:spcBef>
                <a:spcPts val="1500"/>
              </a:spcBef>
              <a:spcAft>
                <a:spcPts val="0"/>
              </a:spcAft>
              <a:buNone/>
            </a:pPr>
            <a:r>
              <a:rPr b="1" lang="en-US" sz="1800">
                <a:solidFill>
                  <a:srgbClr val="0D0D0D"/>
                </a:solidFill>
                <a:highlight>
                  <a:srgbClr val="FFFFFF"/>
                </a:highlight>
              </a:rPr>
              <a:t>Key Points to Consider</a:t>
            </a:r>
            <a:endParaRPr b="1" sz="1800">
              <a:solidFill>
                <a:srgbClr val="0D0D0D"/>
              </a:solidFill>
              <a:highlight>
                <a:srgbClr val="FFFFFF"/>
              </a:highlight>
            </a:endParaRPr>
          </a:p>
          <a:p>
            <a:pPr indent="-342900" lvl="0" marL="457200" rtl="0" algn="l">
              <a:lnSpc>
                <a:spcPct val="115000"/>
              </a:lnSpc>
              <a:spcBef>
                <a:spcPts val="1500"/>
              </a:spcBef>
              <a:spcAft>
                <a:spcPts val="0"/>
              </a:spcAft>
              <a:buClr>
                <a:srgbClr val="0D0D0D"/>
              </a:buClr>
              <a:buSzPts val="1800"/>
              <a:buFont typeface="Calibri"/>
              <a:buAutoNum type="arabicPeriod"/>
            </a:pPr>
            <a:r>
              <a:rPr lang="en-US" sz="1800">
                <a:solidFill>
                  <a:srgbClr val="0D0D0D"/>
                </a:solidFill>
                <a:highlight>
                  <a:srgbClr val="FFFFFF"/>
                </a:highlight>
              </a:rPr>
              <a:t>Interpretability: The model needs to be interpretable as it will help the bank understand customer behavior and make business decisions.</a:t>
            </a:r>
            <a:endParaRPr sz="1800">
              <a:solidFill>
                <a:srgbClr val="0D0D0D"/>
              </a:solidFill>
              <a:highlight>
                <a:srgbClr val="FFFFFF"/>
              </a:highlight>
            </a:endParaRPr>
          </a:p>
          <a:p>
            <a:pPr indent="-342900" lvl="0" marL="457200" rtl="0" algn="l">
              <a:lnSpc>
                <a:spcPct val="115000"/>
              </a:lnSpc>
              <a:spcBef>
                <a:spcPts val="0"/>
              </a:spcBef>
              <a:spcAft>
                <a:spcPts val="0"/>
              </a:spcAft>
              <a:buClr>
                <a:srgbClr val="0D0D0D"/>
              </a:buClr>
              <a:buSzPts val="1800"/>
              <a:buFont typeface="Calibri"/>
              <a:buAutoNum type="arabicPeriod"/>
            </a:pPr>
            <a:r>
              <a:rPr lang="en-US" sz="1800">
                <a:solidFill>
                  <a:srgbClr val="0D0D0D"/>
                </a:solidFill>
                <a:highlight>
                  <a:srgbClr val="FFFFFF"/>
                </a:highlight>
              </a:rPr>
              <a:t>Accuracy: The model should be accurate enough to identify potential customers who are more likely to buy the term deposit product.</a:t>
            </a:r>
            <a:endParaRPr sz="1800">
              <a:solidFill>
                <a:srgbClr val="0D0D0D"/>
              </a:solidFill>
              <a:highlight>
                <a:srgbClr val="FFFFFF"/>
              </a:highlight>
            </a:endParaRPr>
          </a:p>
          <a:p>
            <a:pPr indent="-342900" lvl="0" marL="457200" rtl="0" algn="l">
              <a:lnSpc>
                <a:spcPct val="115000"/>
              </a:lnSpc>
              <a:spcBef>
                <a:spcPts val="0"/>
              </a:spcBef>
              <a:spcAft>
                <a:spcPts val="0"/>
              </a:spcAft>
              <a:buClr>
                <a:srgbClr val="0D0D0D"/>
              </a:buClr>
              <a:buSzPts val="1800"/>
              <a:buFont typeface="Calibri"/>
              <a:buAutoNum type="arabicPeriod"/>
            </a:pPr>
            <a:r>
              <a:rPr lang="en-US" sz="1800">
                <a:solidFill>
                  <a:srgbClr val="0D0D0D"/>
                </a:solidFill>
                <a:highlight>
                  <a:srgbClr val="FFFFFF"/>
                </a:highlight>
              </a:rPr>
              <a:t>Imbalanced Dataset: The dataset might be imbalanced, so techniques to handle this need to be considered.</a:t>
            </a:r>
            <a:endParaRPr sz="1800">
              <a:solidFill>
                <a:srgbClr val="0D0D0D"/>
              </a:solidFill>
              <a:highlight>
                <a:srgbClr val="FFFFFF"/>
              </a:highlight>
            </a:endParaRPr>
          </a:p>
          <a:p>
            <a:pPr indent="0" lvl="0" marL="228600" rtl="0" algn="l">
              <a:lnSpc>
                <a:spcPct val="90000"/>
              </a:lnSpc>
              <a:spcBef>
                <a:spcPts val="2100"/>
              </a:spcBef>
              <a:spcAft>
                <a:spcPts val="0"/>
              </a:spcAft>
              <a:buNone/>
            </a:pPr>
            <a:r>
              <a:t/>
            </a:r>
            <a:endParaRPr sz="1800"/>
          </a:p>
        </p:txBody>
      </p:sp>
      <p:sp>
        <p:nvSpPr>
          <p:cNvPr id="126" name="Google Shape;126;p19"/>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19"/>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Recommended Models for this Data 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60000"/>
              </a:lnSpc>
              <a:spcBef>
                <a:spcPts val="1400"/>
              </a:spcBef>
              <a:spcAft>
                <a:spcPts val="0"/>
              </a:spcAft>
              <a:buNone/>
            </a:pPr>
            <a:r>
              <a:rPr b="1" lang="en-US" sz="1800">
                <a:solidFill>
                  <a:srgbClr val="0D0D0D"/>
                </a:solidFill>
                <a:highlight>
                  <a:srgbClr val="FFFFFF"/>
                </a:highlight>
              </a:rPr>
              <a:t>Recommended Model Choices</a:t>
            </a:r>
            <a:endParaRPr b="1" sz="1800">
              <a:solidFill>
                <a:srgbClr val="0D0D0D"/>
              </a:solidFill>
              <a:highlight>
                <a:srgbClr val="FFFFFF"/>
              </a:highlight>
            </a:endParaRPr>
          </a:p>
          <a:p>
            <a:pPr indent="-342900" lvl="0" marL="457200" rtl="0" algn="l">
              <a:lnSpc>
                <a:spcPct val="115000"/>
              </a:lnSpc>
              <a:spcBef>
                <a:spcPts val="600"/>
              </a:spcBef>
              <a:spcAft>
                <a:spcPts val="0"/>
              </a:spcAft>
              <a:buClr>
                <a:srgbClr val="0D0D0D"/>
              </a:buClr>
              <a:buSzPts val="1800"/>
              <a:buFont typeface="Calibri"/>
              <a:buAutoNum type="arabicPeriod"/>
            </a:pPr>
            <a:r>
              <a:rPr lang="en-US" sz="1800">
                <a:solidFill>
                  <a:srgbClr val="0D0D0D"/>
                </a:solidFill>
                <a:highlight>
                  <a:srgbClr val="FFFFFF"/>
                </a:highlight>
              </a:rPr>
              <a:t>Logistic Regression:</a:t>
            </a:r>
            <a:endParaRPr sz="1800">
              <a:solidFill>
                <a:srgbClr val="0D0D0D"/>
              </a:solidFill>
              <a:highlight>
                <a:srgbClr val="FFFFFF"/>
              </a:highlight>
            </a:endParaRPr>
          </a:p>
          <a:p>
            <a:pPr indent="-342900" lvl="1" marL="914400" rtl="0" algn="l">
              <a:lnSpc>
                <a:spcPct val="115000"/>
              </a:lnSpc>
              <a:spcBef>
                <a:spcPts val="0"/>
              </a:spcBef>
              <a:spcAft>
                <a:spcPts val="0"/>
              </a:spcAft>
              <a:buClr>
                <a:srgbClr val="0D0D0D"/>
              </a:buClr>
              <a:buSzPts val="1800"/>
              <a:buFont typeface="Calibri"/>
              <a:buChar char="●"/>
            </a:pPr>
            <a:r>
              <a:rPr lang="en-US" sz="1800">
                <a:solidFill>
                  <a:srgbClr val="0D0D0D"/>
                </a:solidFill>
                <a:highlight>
                  <a:srgbClr val="FFFFFF"/>
                </a:highlight>
              </a:rPr>
              <a:t>Pros: Highly interpretable, easy to implement, and understand. Provides insights into the importance of each feature.</a:t>
            </a:r>
            <a:endParaRPr sz="1800">
              <a:solidFill>
                <a:srgbClr val="0D0D0D"/>
              </a:solidFill>
              <a:highlight>
                <a:srgbClr val="FFFFFF"/>
              </a:highlight>
            </a:endParaRPr>
          </a:p>
          <a:p>
            <a:pPr indent="-342900" lvl="1" marL="914400" rtl="0" algn="l">
              <a:lnSpc>
                <a:spcPct val="115000"/>
              </a:lnSpc>
              <a:spcBef>
                <a:spcPts val="0"/>
              </a:spcBef>
              <a:spcAft>
                <a:spcPts val="0"/>
              </a:spcAft>
              <a:buClr>
                <a:srgbClr val="0D0D0D"/>
              </a:buClr>
              <a:buSzPts val="1800"/>
              <a:buFont typeface="Calibri"/>
              <a:buChar char="●"/>
            </a:pPr>
            <a:r>
              <a:rPr lang="en-US" sz="1800">
                <a:solidFill>
                  <a:srgbClr val="0D0D0D"/>
                </a:solidFill>
                <a:highlight>
                  <a:srgbClr val="FFFFFF"/>
                </a:highlight>
              </a:rPr>
              <a:t>Cons: May not capture complex relationships in the data.</a:t>
            </a:r>
            <a:endParaRPr sz="1800">
              <a:solidFill>
                <a:srgbClr val="0D0D0D"/>
              </a:solidFill>
              <a:highlight>
                <a:srgbClr val="FFFFFF"/>
              </a:highlight>
            </a:endParaRPr>
          </a:p>
          <a:p>
            <a:pPr indent="-342900" lvl="0" marL="457200" rtl="0" algn="l">
              <a:lnSpc>
                <a:spcPct val="115000"/>
              </a:lnSpc>
              <a:spcBef>
                <a:spcPts val="0"/>
              </a:spcBef>
              <a:spcAft>
                <a:spcPts val="0"/>
              </a:spcAft>
              <a:buClr>
                <a:srgbClr val="0D0D0D"/>
              </a:buClr>
              <a:buSzPts val="1800"/>
              <a:buFont typeface="Calibri"/>
              <a:buAutoNum type="arabicPeriod"/>
            </a:pPr>
            <a:r>
              <a:rPr lang="en-US" sz="1800">
                <a:solidFill>
                  <a:srgbClr val="0D0D0D"/>
                </a:solidFill>
                <a:highlight>
                  <a:srgbClr val="FFFFFF"/>
                </a:highlight>
              </a:rPr>
              <a:t>Random Forest (Ensemble Model):</a:t>
            </a:r>
            <a:endParaRPr sz="1800">
              <a:solidFill>
                <a:srgbClr val="0D0D0D"/>
              </a:solidFill>
              <a:highlight>
                <a:srgbClr val="FFFFFF"/>
              </a:highlight>
            </a:endParaRPr>
          </a:p>
          <a:p>
            <a:pPr indent="-342900" lvl="1" marL="914400" rtl="0" algn="l">
              <a:lnSpc>
                <a:spcPct val="115000"/>
              </a:lnSpc>
              <a:spcBef>
                <a:spcPts val="0"/>
              </a:spcBef>
              <a:spcAft>
                <a:spcPts val="0"/>
              </a:spcAft>
              <a:buClr>
                <a:srgbClr val="0D0D0D"/>
              </a:buClr>
              <a:buSzPts val="1800"/>
              <a:buFont typeface="Calibri"/>
              <a:buChar char="●"/>
            </a:pPr>
            <a:r>
              <a:rPr lang="en-US" sz="1800">
                <a:solidFill>
                  <a:srgbClr val="0D0D0D"/>
                </a:solidFill>
                <a:highlight>
                  <a:srgbClr val="FFFFFF"/>
                </a:highlight>
              </a:rPr>
              <a:t>Pros: Can handle non-linear relationships and interactions between features. Provides feature importance. Reasonably interpretable.</a:t>
            </a:r>
            <a:endParaRPr sz="1800">
              <a:solidFill>
                <a:srgbClr val="0D0D0D"/>
              </a:solidFill>
              <a:highlight>
                <a:srgbClr val="FFFFFF"/>
              </a:highlight>
            </a:endParaRPr>
          </a:p>
          <a:p>
            <a:pPr indent="-342900" lvl="1" marL="914400" rtl="0" algn="l">
              <a:lnSpc>
                <a:spcPct val="115000"/>
              </a:lnSpc>
              <a:spcBef>
                <a:spcPts val="0"/>
              </a:spcBef>
              <a:spcAft>
                <a:spcPts val="0"/>
              </a:spcAft>
              <a:buClr>
                <a:srgbClr val="0D0D0D"/>
              </a:buClr>
              <a:buSzPts val="1800"/>
              <a:buFont typeface="Calibri"/>
              <a:buChar char="●"/>
            </a:pPr>
            <a:r>
              <a:rPr lang="en-US" sz="1800">
                <a:solidFill>
                  <a:srgbClr val="0D0D0D"/>
                </a:solidFill>
                <a:highlight>
                  <a:srgbClr val="FFFFFF"/>
                </a:highlight>
              </a:rPr>
              <a:t>Cons: Less interpretable than logistic regression, but still provides some level of understanding through feature importance.</a:t>
            </a:r>
            <a:endParaRPr sz="1800">
              <a:solidFill>
                <a:srgbClr val="0D0D0D"/>
              </a:solidFill>
              <a:highlight>
                <a:srgbClr val="FFFFFF"/>
              </a:highlight>
            </a:endParaRPr>
          </a:p>
          <a:p>
            <a:pPr indent="-342900" lvl="0" marL="457200" rtl="0" algn="l">
              <a:lnSpc>
                <a:spcPct val="115000"/>
              </a:lnSpc>
              <a:spcBef>
                <a:spcPts val="0"/>
              </a:spcBef>
              <a:spcAft>
                <a:spcPts val="0"/>
              </a:spcAft>
              <a:buClr>
                <a:srgbClr val="0D0D0D"/>
              </a:buClr>
              <a:buSzPts val="1800"/>
              <a:buFont typeface="Calibri"/>
              <a:buAutoNum type="arabicPeriod"/>
            </a:pPr>
            <a:r>
              <a:rPr lang="en-US" sz="1800">
                <a:solidFill>
                  <a:srgbClr val="0D0D0D"/>
                </a:solidFill>
                <a:highlight>
                  <a:srgbClr val="FFFFFF"/>
                </a:highlight>
              </a:rPr>
              <a:t>XGBoost (Boosting Model):</a:t>
            </a:r>
            <a:endParaRPr sz="1800">
              <a:solidFill>
                <a:srgbClr val="0D0D0D"/>
              </a:solidFill>
              <a:highlight>
                <a:srgbClr val="FFFFFF"/>
              </a:highlight>
            </a:endParaRPr>
          </a:p>
          <a:p>
            <a:pPr indent="-342900" lvl="1" marL="914400" rtl="0" algn="l">
              <a:lnSpc>
                <a:spcPct val="115000"/>
              </a:lnSpc>
              <a:spcBef>
                <a:spcPts val="0"/>
              </a:spcBef>
              <a:spcAft>
                <a:spcPts val="0"/>
              </a:spcAft>
              <a:buClr>
                <a:srgbClr val="0D0D0D"/>
              </a:buClr>
              <a:buSzPts val="1800"/>
              <a:buFont typeface="Calibri"/>
              <a:buChar char="●"/>
            </a:pPr>
            <a:r>
              <a:rPr lang="en-US" sz="1800">
                <a:solidFill>
                  <a:srgbClr val="0D0D0D"/>
                </a:solidFill>
                <a:highlight>
                  <a:srgbClr val="FFFFFF"/>
                </a:highlight>
              </a:rPr>
              <a:t>Pros: High predictive power and can handle imbalanced datasets well.</a:t>
            </a:r>
            <a:endParaRPr sz="1800">
              <a:solidFill>
                <a:srgbClr val="0D0D0D"/>
              </a:solidFill>
              <a:highlight>
                <a:srgbClr val="FFFFFF"/>
              </a:highlight>
            </a:endParaRPr>
          </a:p>
          <a:p>
            <a:pPr indent="-342900" lvl="1" marL="914400" rtl="0" algn="l">
              <a:lnSpc>
                <a:spcPct val="115000"/>
              </a:lnSpc>
              <a:spcBef>
                <a:spcPts val="0"/>
              </a:spcBef>
              <a:spcAft>
                <a:spcPts val="0"/>
              </a:spcAft>
              <a:buClr>
                <a:srgbClr val="0D0D0D"/>
              </a:buClr>
              <a:buSzPts val="1800"/>
              <a:buFont typeface="Calibri"/>
              <a:buChar char="●"/>
            </a:pPr>
            <a:r>
              <a:rPr lang="en-US" sz="1800">
                <a:solidFill>
                  <a:srgbClr val="0D0D0D"/>
                </a:solidFill>
                <a:highlight>
                  <a:srgbClr val="FFFFFF"/>
                </a:highlight>
              </a:rPr>
              <a:t>Cons: Less interpretable than logistic regression and random forest. More complex and requires more computational resources.</a:t>
            </a:r>
            <a:endParaRPr sz="1800"/>
          </a:p>
        </p:txBody>
      </p:sp>
      <p:sp>
        <p:nvSpPr>
          <p:cNvPr id="133" name="Google Shape;133;p2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20"/>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Recommended Models for this Data 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solidFill>
                  <a:srgbClr val="FF6600"/>
                </a:solidFill>
              </a:rPr>
              <a:t> </a:t>
            </a:r>
            <a:endParaRPr b="1">
              <a:solidFill>
                <a:srgbClr val="FF6600"/>
              </a:solidFill>
            </a:endParaRPr>
          </a:p>
        </p:txBody>
      </p:sp>
      <p:pic>
        <p:nvPicPr>
          <p:cNvPr id="140" name="Google Shape;140;p21"/>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41" name="Google Shape;141;p21"/>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