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3" r:id="rId1"/>
  </p:sldMasterIdLst>
  <p:sldIdLst>
    <p:sldId id="256" r:id="rId2"/>
    <p:sldId id="257" r:id="rId3"/>
    <p:sldId id="258" r:id="rId4"/>
    <p:sldId id="259" r:id="rId5"/>
    <p:sldId id="261" r:id="rId6"/>
    <p:sldId id="262" r:id="rId7"/>
    <p:sldId id="263" r:id="rId8"/>
    <p:sldId id="264"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E83842-09B2-4ABC-A4FA-7FEDD3D24D62}" v="2" dt="2022-07-04T17:33:07.201"/>
    <p1510:client id="{C6759558-7BB4-4B8F-8DA8-3CB09634FF30}" v="249" dt="2022-07-04T17:19:06.9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p:scale>
          <a:sx n="81" d="100"/>
          <a:sy n="81" d="100"/>
        </p:scale>
        <p:origin x="-9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1089484" y="1730403"/>
            <a:ext cx="7531497"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616370" y="2470926"/>
            <a:ext cx="8681508"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9A250-FF31-4206-8172-F9D3106AACB1}" type="datetimeFigureOut">
              <a:rPr lang="en-US" smtClean="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9A250-FF31-4206-8172-F9D3106AACB1}" type="datetimeFigureOut">
              <a:rPr lang="en-US" smtClean="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1" y="2647950"/>
            <a:ext cx="4762500"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1092532" y="1726738"/>
            <a:ext cx="7534656"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621536" y="2468304"/>
            <a:ext cx="8680704"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6688"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7280"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1092200"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6688"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6266688"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7/5/2022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09A250-FF31-4206-8172-F9D3106AACB1}" type="datetimeFigureOut">
              <a:rPr lang="en-US" smtClean="0"/>
              <a:t>7/5/2022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7/5/2022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1720852" y="-1720850"/>
            <a:ext cx="6858000" cy="10299704"/>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1046573" y="1576104"/>
            <a:ext cx="694944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6332737" y="2618913"/>
            <a:ext cx="507703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730605" y="2253385"/>
            <a:ext cx="7726347"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7/5/2022</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D57F1E4F-1CFF-5643-939E-02111984F56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705101" y="0"/>
            <a:ext cx="9486900"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 y="5048250"/>
            <a:ext cx="4762500"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94929" y="1717501"/>
            <a:ext cx="73152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524639" y="2180529"/>
            <a:ext cx="8128727"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3175" y="5050633"/>
            <a:ext cx="4765676"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5051293"/>
            <a:ext cx="12195173"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97280" y="365760"/>
            <a:ext cx="1002792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100629"/>
            <a:ext cx="1002792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68224" y="5870448"/>
            <a:ext cx="2901696" cy="201168"/>
          </a:xfrm>
          <a:prstGeom prst="rect">
            <a:avLst/>
          </a:prstGeom>
        </p:spPr>
        <p:txBody>
          <a:bodyPr vert="horz" lIns="91440" tIns="45720" rIns="91440" bIns="45720" rtlCol="0" anchor="ctr"/>
          <a:lstStyle>
            <a:lvl1pPr algn="l">
              <a:defRPr sz="1200">
                <a:solidFill>
                  <a:srgbClr val="FFFFFF"/>
                </a:solidFill>
              </a:defRPr>
            </a:lvl1pPr>
          </a:lstStyle>
          <a:p>
            <a:fld id="{4AAD347D-5ACD-4C99-B74B-A9C85AD731AF}" type="datetimeFigureOut">
              <a:rPr lang="en-US" smtClean="0"/>
              <a:t>7/5/2022</a:t>
            </a:fld>
            <a:endParaRPr lang="en-US" dirty="0"/>
          </a:p>
        </p:txBody>
      </p:sp>
      <p:sp>
        <p:nvSpPr>
          <p:cNvPr id="5" name="Footer Placeholder 4"/>
          <p:cNvSpPr>
            <a:spLocks noGrp="1"/>
          </p:cNvSpPr>
          <p:nvPr>
            <p:ph type="ftr" sz="quarter" idx="3"/>
          </p:nvPr>
        </p:nvSpPr>
        <p:spPr>
          <a:xfrm>
            <a:off x="4690019" y="6285122"/>
            <a:ext cx="62992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1201384" y="6170822"/>
            <a:ext cx="67056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D57F1E4F-1CFF-5643-939E-02111984F565}"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Lst>
  <p:hf sldNum="0" hdr="0" ftr="0" dt="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eb.archive.org/web/20210623032918/https:/backbox.com/network-monitoring-improve-security-efficienc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eb.archive.org/web/20210623032918/https:/backbox.com/harnessing-the-power-of-machine-learning-in-inventory-managemen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eb.archive.org/web/20210623032918/https:/backbox.com/automated-network-documentat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52840" y="880412"/>
            <a:ext cx="10556063" cy="3496917"/>
          </a:xfrm>
        </p:spPr>
        <p:txBody>
          <a:bodyPr>
            <a:normAutofit fontScale="90000"/>
          </a:bodyPr>
          <a:lstStyle/>
          <a:p>
            <a:pPr algn="l">
              <a:lnSpc>
                <a:spcPct val="90000"/>
              </a:lnSpc>
            </a:pPr>
            <a:r>
              <a:rPr lang="en-GB" sz="4500" u="sng" dirty="0">
                <a:solidFill>
                  <a:schemeClr val="tx1"/>
                </a:solidFill>
              </a:rPr>
              <a:t>Name:</a:t>
            </a:r>
            <a:r>
              <a:rPr lang="en-GB" sz="4500" dirty="0">
                <a:solidFill>
                  <a:schemeClr val="tx1"/>
                </a:solidFill>
              </a:rPr>
              <a:t>  </a:t>
            </a:r>
            <a:r>
              <a:rPr lang="en-GB" sz="4500" dirty="0" err="1" smtClean="0">
                <a:solidFill>
                  <a:schemeClr val="tx1"/>
                </a:solidFill>
              </a:rPr>
              <a:t>Tarun</a:t>
            </a:r>
            <a:r>
              <a:rPr lang="en-GB" sz="4500" dirty="0" smtClean="0">
                <a:solidFill>
                  <a:schemeClr val="tx1"/>
                </a:solidFill>
              </a:rPr>
              <a:t> Kumar</a:t>
            </a:r>
            <a:r>
              <a:rPr lang="en-GB" sz="4500" dirty="0">
                <a:solidFill>
                  <a:schemeClr val="tx1"/>
                </a:solidFill>
              </a:rPr>
              <a:t/>
            </a:r>
            <a:br>
              <a:rPr lang="en-GB" sz="4500" dirty="0">
                <a:solidFill>
                  <a:schemeClr val="tx1"/>
                </a:solidFill>
              </a:rPr>
            </a:br>
            <a:r>
              <a:rPr lang="en-GB" sz="4500" dirty="0">
                <a:solidFill>
                  <a:schemeClr val="tx1"/>
                </a:solidFill>
              </a:rPr>
              <a:t/>
            </a:r>
            <a:br>
              <a:rPr lang="en-GB" sz="4500" dirty="0">
                <a:solidFill>
                  <a:schemeClr val="tx1"/>
                </a:solidFill>
              </a:rPr>
            </a:br>
            <a:r>
              <a:rPr lang="en-GB" sz="4500" u="sng" dirty="0">
                <a:solidFill>
                  <a:schemeClr val="tx1"/>
                </a:solidFill>
              </a:rPr>
              <a:t>Course:</a:t>
            </a:r>
            <a:r>
              <a:rPr lang="en-GB" sz="4500" dirty="0">
                <a:solidFill>
                  <a:schemeClr val="tx1"/>
                </a:solidFill>
              </a:rPr>
              <a:t> Master of Computer  Applications</a:t>
            </a:r>
            <a:br>
              <a:rPr lang="en-GB" sz="4500" dirty="0">
                <a:solidFill>
                  <a:schemeClr val="tx1"/>
                </a:solidFill>
              </a:rPr>
            </a:br>
            <a:r>
              <a:rPr lang="en-GB" sz="4500" dirty="0">
                <a:solidFill>
                  <a:schemeClr val="tx1"/>
                </a:solidFill>
              </a:rPr>
              <a:t/>
            </a:r>
            <a:br>
              <a:rPr lang="en-GB" sz="4500" dirty="0">
                <a:solidFill>
                  <a:schemeClr val="tx1"/>
                </a:solidFill>
              </a:rPr>
            </a:br>
            <a:r>
              <a:rPr lang="en-GB" sz="4500" u="sng" dirty="0">
                <a:solidFill>
                  <a:schemeClr val="tx1"/>
                </a:solidFill>
              </a:rPr>
              <a:t>Institute:</a:t>
            </a:r>
            <a:r>
              <a:rPr lang="en-GB" sz="4500" dirty="0">
                <a:solidFill>
                  <a:schemeClr val="tx1"/>
                </a:solidFill>
              </a:rPr>
              <a:t> KIET Group of  Institutions, Ghaziabad</a:t>
            </a:r>
          </a:p>
        </p:txBody>
      </p:sp>
      <p:sp>
        <p:nvSpPr>
          <p:cNvPr id="3" name="Subtitle 2"/>
          <p:cNvSpPr>
            <a:spLocks noGrp="1"/>
          </p:cNvSpPr>
          <p:nvPr>
            <p:ph type="subTitle" idx="1"/>
          </p:nvPr>
        </p:nvSpPr>
        <p:spPr>
          <a:xfrm>
            <a:off x="1582928" y="4761642"/>
            <a:ext cx="6974911" cy="861420"/>
          </a:xfrm>
        </p:spPr>
        <p:txBody>
          <a:bodyPr vert="horz" lIns="91440" tIns="45720" rIns="91440" bIns="45720" rtlCol="0">
            <a:normAutofit/>
          </a:bodyPr>
          <a:lstStyle/>
          <a:p>
            <a:pPr algn="l"/>
            <a:r>
              <a:rPr lang="en-GB" sz="2000" dirty="0">
                <a:solidFill>
                  <a:schemeClr val="tx1">
                    <a:lumMod val="85000"/>
                    <a:lumOff val="15000"/>
                  </a:schemeClr>
                </a:solidFill>
                <a:cs typeface="Calibri"/>
              </a:rPr>
              <a:t>Solution for securing campus network of KIET College</a:t>
            </a:r>
          </a:p>
        </p:txBody>
      </p:sp>
    </p:spTree>
    <p:extLst>
      <p:ext uri="{BB962C8B-B14F-4D97-AF65-F5344CB8AC3E}">
        <p14:creationId xmlns:p14="http://schemas.microsoft.com/office/powerpoint/2010/main" val="10985722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C5E7AB-2656-D708-FBD0-970D7C9D3868}"/>
              </a:ext>
            </a:extLst>
          </p:cNvPr>
          <p:cNvSpPr>
            <a:spLocks noGrp="1"/>
          </p:cNvSpPr>
          <p:nvPr>
            <p:ph type="title"/>
          </p:nvPr>
        </p:nvSpPr>
        <p:spPr/>
        <p:txBody>
          <a:bodyPr>
            <a:normAutofit fontScale="90000"/>
          </a:bodyPr>
          <a:lstStyle/>
          <a:p>
            <a:r>
              <a:rPr lang="en-GB" dirty="0">
                <a:solidFill>
                  <a:schemeClr val="tx1"/>
                </a:solidFill>
                <a:cs typeface="Calibri Light"/>
              </a:rPr>
              <a:t>PROBLEM WITH EXISTING DATA STRUCTURE [WEAK FIREWALL SECURITY]</a:t>
            </a:r>
            <a:endParaRPr lang="en-GB" dirty="0">
              <a:solidFill>
                <a:schemeClr val="tx1"/>
              </a:solidFill>
            </a:endParaRPr>
          </a:p>
        </p:txBody>
      </p:sp>
      <p:sp>
        <p:nvSpPr>
          <p:cNvPr id="3" name="Content Placeholder 2">
            <a:extLst>
              <a:ext uri="{FF2B5EF4-FFF2-40B4-BE49-F238E27FC236}">
                <a16:creationId xmlns:a16="http://schemas.microsoft.com/office/drawing/2014/main" xmlns="" id="{1B2B1A43-CACB-88E0-2796-6A3D1EFA7247}"/>
              </a:ext>
            </a:extLst>
          </p:cNvPr>
          <p:cNvSpPr>
            <a:spLocks noGrp="1"/>
          </p:cNvSpPr>
          <p:nvPr>
            <p:ph idx="1"/>
          </p:nvPr>
        </p:nvSpPr>
        <p:spPr>
          <a:xfrm>
            <a:off x="677334" y="1930400"/>
            <a:ext cx="8596668" cy="3880773"/>
          </a:xfrm>
        </p:spPr>
        <p:txBody>
          <a:bodyPr vert="horz" lIns="91440" tIns="45720" rIns="91440" bIns="45720" rtlCol="0" anchor="t">
            <a:normAutofit/>
          </a:bodyPr>
          <a:lstStyle/>
          <a:p>
            <a:pPr marL="0" indent="0">
              <a:buNone/>
            </a:pPr>
            <a:endParaRPr lang="en-GB" b="1" dirty="0">
              <a:cs typeface="Calibri" panose="020F0502020204030204"/>
            </a:endParaRPr>
          </a:p>
          <a:p>
            <a:endParaRPr lang="en-GB" dirty="0">
              <a:cs typeface="Calibri" panose="020F0502020204030204"/>
            </a:endParaRPr>
          </a:p>
        </p:txBody>
      </p:sp>
      <p:sp>
        <p:nvSpPr>
          <p:cNvPr id="4" name="TextBox 3">
            <a:extLst>
              <a:ext uri="{FF2B5EF4-FFF2-40B4-BE49-F238E27FC236}">
                <a16:creationId xmlns:a16="http://schemas.microsoft.com/office/drawing/2014/main" xmlns="" id="{E264BCCD-BD29-1CAF-9CC9-8618B2E4FF3A}"/>
              </a:ext>
            </a:extLst>
          </p:cNvPr>
          <p:cNvSpPr txBox="1"/>
          <p:nvPr/>
        </p:nvSpPr>
        <p:spPr>
          <a:xfrm>
            <a:off x="1008345" y="2855934"/>
            <a:ext cx="9413308"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b="0" i="0" dirty="0">
                <a:solidFill>
                  <a:srgbClr val="3B3B3B"/>
                </a:solidFill>
                <a:effectLst/>
                <a:latin typeface="Author-Regular"/>
              </a:rPr>
              <a:t>A network firewall is your most crucial security tool that must be as robust as it can get. Network firewall configuration can be a challenging task for administrators as they have to strike the perfect balance between security and speed of performance for the users.</a:t>
            </a:r>
          </a:p>
          <a:p>
            <a:pPr algn="l"/>
            <a:r>
              <a:rPr lang="en-US" sz="2000" b="0" i="0" dirty="0">
                <a:solidFill>
                  <a:srgbClr val="3B3B3B"/>
                </a:solidFill>
                <a:effectLst/>
                <a:latin typeface="Author-Regular"/>
              </a:rPr>
              <a:t>Network firewall configuration must not only aim at protecting against external </a:t>
            </a:r>
            <a:r>
              <a:rPr lang="en-US" sz="2000" b="0" i="0" u="none" strike="noStrike" dirty="0">
                <a:solidFill>
                  <a:srgbClr val="0099DD"/>
                </a:solidFill>
                <a:effectLst/>
                <a:latin typeface="Author-Regular"/>
                <a:hlinkClick r:id="rId2"/>
              </a:rPr>
              <a:t>security</a:t>
            </a:r>
            <a:r>
              <a:rPr lang="en-US" sz="2000" b="0" i="0" dirty="0">
                <a:solidFill>
                  <a:srgbClr val="3B3B3B"/>
                </a:solidFill>
                <a:effectLst/>
                <a:latin typeface="Author-Regular"/>
              </a:rPr>
              <a:t> threats but should also protect from malware that could exfiltrate sensitive data from your network to other locations. It is also important to protect the network from any prospective security threats in the future, rather than only concentrating on existing threats.</a:t>
            </a:r>
          </a:p>
          <a:p>
            <a:pPr algn="l"/>
            <a:endParaRPr lang="en-GB" sz="2000" dirty="0">
              <a:cs typeface="Calibri"/>
            </a:endParaRPr>
          </a:p>
        </p:txBody>
      </p:sp>
    </p:spTree>
    <p:extLst>
      <p:ext uri="{BB962C8B-B14F-4D97-AF65-F5344CB8AC3E}">
        <p14:creationId xmlns:p14="http://schemas.microsoft.com/office/powerpoint/2010/main" val="35067775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CCFBCC-BB9F-0F2A-8CB0-B494088839A3}"/>
              </a:ext>
            </a:extLst>
          </p:cNvPr>
          <p:cNvSpPr>
            <a:spLocks noGrp="1"/>
          </p:cNvSpPr>
          <p:nvPr>
            <p:ph type="title"/>
          </p:nvPr>
        </p:nvSpPr>
        <p:spPr>
          <a:xfrm>
            <a:off x="648930" y="629267"/>
            <a:ext cx="9252154" cy="1016654"/>
          </a:xfrm>
        </p:spPr>
        <p:txBody>
          <a:bodyPr>
            <a:normAutofit/>
          </a:bodyPr>
          <a:lstStyle/>
          <a:p>
            <a:pPr>
              <a:lnSpc>
                <a:spcPct val="90000"/>
              </a:lnSpc>
            </a:pPr>
            <a:r>
              <a:rPr lang="en-GB" sz="3300" dirty="0">
                <a:solidFill>
                  <a:schemeClr val="tx1"/>
                </a:solidFill>
                <a:cs typeface="Calibri Light"/>
              </a:rPr>
              <a:t>HOW CAN WE IMPROVE END POINT SECURITY IN OUR KIET CAMPUS</a:t>
            </a:r>
            <a:endParaRPr lang="en-GB" sz="3300" dirty="0">
              <a:solidFill>
                <a:schemeClr val="tx1"/>
              </a:solidFill>
            </a:endParaRPr>
          </a:p>
        </p:txBody>
      </p:sp>
      <p:sp>
        <p:nvSpPr>
          <p:cNvPr id="4" name="Content Placeholder 3">
            <a:extLst>
              <a:ext uri="{FF2B5EF4-FFF2-40B4-BE49-F238E27FC236}">
                <a16:creationId xmlns:a16="http://schemas.microsoft.com/office/drawing/2014/main" xmlns="" id="{AD23FAC9-EBA7-55AE-90B0-554D790159DC}"/>
              </a:ext>
            </a:extLst>
          </p:cNvPr>
          <p:cNvSpPr>
            <a:spLocks noGrp="1"/>
          </p:cNvSpPr>
          <p:nvPr>
            <p:ph idx="1"/>
          </p:nvPr>
        </p:nvSpPr>
        <p:spPr/>
        <p:txBody>
          <a:bodyPr>
            <a:normAutofit lnSpcReduction="10000"/>
          </a:bodyPr>
          <a:lstStyle/>
          <a:p>
            <a:pPr marL="0" indent="0" algn="l">
              <a:buNone/>
            </a:pPr>
            <a:r>
              <a:rPr lang="en-US" sz="1900" b="1" i="0" dirty="0">
                <a:solidFill>
                  <a:srgbClr val="181818"/>
                </a:solidFill>
                <a:effectLst/>
                <a:latin typeface="Author-Light"/>
              </a:rPr>
              <a:t>Block traffic by default and monitor user access</a:t>
            </a:r>
            <a:endParaRPr lang="en-US" sz="1900" b="0" i="0" dirty="0">
              <a:solidFill>
                <a:srgbClr val="181818"/>
              </a:solidFill>
              <a:effectLst/>
              <a:latin typeface="Author-Light"/>
            </a:endParaRPr>
          </a:p>
          <a:p>
            <a:pPr algn="l"/>
            <a:r>
              <a:rPr lang="en-US" b="0" i="0" dirty="0">
                <a:solidFill>
                  <a:srgbClr val="3B3B3B"/>
                </a:solidFill>
                <a:effectLst/>
                <a:latin typeface="Author-Regular"/>
              </a:rPr>
              <a:t>It is advisable to block all traffic to the network by default. Allow only some specific traffic to certain known services. This helps you to have control over who can access your network and prevents any security breaches from occurring.</a:t>
            </a:r>
          </a:p>
          <a:p>
            <a:pPr algn="l"/>
            <a:r>
              <a:rPr lang="en-US" b="0" i="0" dirty="0">
                <a:solidFill>
                  <a:srgbClr val="3B3B3B"/>
                </a:solidFill>
                <a:effectLst/>
                <a:latin typeface="Author-Regular"/>
              </a:rPr>
              <a:t>The firewall being your first layer of protection against threats, must not allow access to anyone and everyone to alter the configuration. User permission control is necessary to ensure that only authorized administrators have access to change firewall configurations. Apart from this, every time an authorized administrator does change any configuration, it must be recorded in the log for audits and compliance. Any unwarranted configuration changes can thus be detected, and configuration restore may be implemented in such a case.</a:t>
            </a:r>
          </a:p>
          <a:p>
            <a:pPr algn="l"/>
            <a:r>
              <a:rPr lang="en-US" b="0" i="0" dirty="0">
                <a:solidFill>
                  <a:srgbClr val="3B3B3B"/>
                </a:solidFill>
                <a:effectLst/>
                <a:latin typeface="Author-Regular"/>
              </a:rPr>
              <a:t>You can also create separate user profiles to provide various levels of access to the IT staff, only as much as needed for a job. Firewall logs must be monitored regularly to detect any unauthorized break-ins to the firewall, from inside or outside the network.</a:t>
            </a:r>
          </a:p>
          <a:p>
            <a:endParaRPr lang="en-US" dirty="0"/>
          </a:p>
        </p:txBody>
      </p:sp>
    </p:spTree>
    <p:extLst>
      <p:ext uri="{BB962C8B-B14F-4D97-AF65-F5344CB8AC3E}">
        <p14:creationId xmlns:p14="http://schemas.microsoft.com/office/powerpoint/2010/main" val="408601052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954A9C1-B783-A0E1-FFA4-AABB295A1F93}"/>
              </a:ext>
            </a:extLst>
          </p:cNvPr>
          <p:cNvSpPr>
            <a:spLocks noGrp="1"/>
          </p:cNvSpPr>
          <p:nvPr>
            <p:ph idx="1"/>
          </p:nvPr>
        </p:nvSpPr>
        <p:spPr>
          <a:xfrm>
            <a:off x="612980" y="1044864"/>
            <a:ext cx="9074359" cy="4096979"/>
          </a:xfrm>
        </p:spPr>
        <p:txBody>
          <a:bodyPr vert="horz" lIns="91440" tIns="45720" rIns="91440" bIns="45720" rtlCol="0">
            <a:normAutofit/>
          </a:bodyPr>
          <a:lstStyle/>
          <a:p>
            <a:pPr algn="l"/>
            <a:r>
              <a:rPr lang="en-US" b="1" i="0" dirty="0">
                <a:solidFill>
                  <a:srgbClr val="181818"/>
                </a:solidFill>
                <a:effectLst/>
                <a:latin typeface="Author-Light"/>
              </a:rPr>
              <a:t>Establish a firewall configuration change plan</a:t>
            </a:r>
            <a:endParaRPr lang="en-US" b="0" i="0" dirty="0">
              <a:solidFill>
                <a:srgbClr val="181818"/>
              </a:solidFill>
              <a:effectLst/>
              <a:latin typeface="Author-Light"/>
            </a:endParaRPr>
          </a:p>
          <a:p>
            <a:pPr algn="l"/>
            <a:r>
              <a:rPr lang="en-US" b="0" i="0" dirty="0">
                <a:solidFill>
                  <a:srgbClr val="3B3B3B"/>
                </a:solidFill>
                <a:effectLst/>
                <a:latin typeface="Author-Regular"/>
              </a:rPr>
              <a:t>Your network’s firewall will need to be updated from time to time for various reasons. This is necessary to ensure that the firewall remains strong and capable of protecting against new threats. But it is important to have a change management plan so that the process is smooth and secure. Any unplanned configuration change leaves a loophole in your network’s security.</a:t>
            </a:r>
          </a:p>
          <a:p>
            <a:pPr algn="l"/>
            <a:r>
              <a:rPr lang="en-US" b="0" i="0" dirty="0">
                <a:solidFill>
                  <a:srgbClr val="3B3B3B"/>
                </a:solidFill>
                <a:effectLst/>
                <a:latin typeface="Author-Regular"/>
              </a:rPr>
              <a:t>A well-defined and robust firewall change management plan must include certain basic features:</a:t>
            </a:r>
          </a:p>
          <a:p>
            <a:pPr algn="l">
              <a:buFont typeface="Arial" panose="020B0604020202020204" pitchFamily="34" charset="0"/>
              <a:buChar char="•"/>
            </a:pPr>
            <a:r>
              <a:rPr lang="en-US" b="0" i="0" dirty="0">
                <a:solidFill>
                  <a:srgbClr val="343745"/>
                </a:solidFill>
                <a:effectLst/>
                <a:latin typeface="Author-Regular"/>
              </a:rPr>
              <a:t>It must define the changes that are required and their objectives.</a:t>
            </a:r>
          </a:p>
          <a:p>
            <a:pPr algn="l">
              <a:buFont typeface="Arial" panose="020B0604020202020204" pitchFamily="34" charset="0"/>
              <a:buChar char="•"/>
            </a:pPr>
            <a:r>
              <a:rPr lang="en-US" b="0" i="0" dirty="0">
                <a:solidFill>
                  <a:srgbClr val="343745"/>
                </a:solidFill>
                <a:effectLst/>
                <a:latin typeface="Author-Regular"/>
              </a:rPr>
              <a:t>It should also enlist the risks involved due to the policy changes, their impacts on the network, and a mitigation plan to minimize the risks.</a:t>
            </a:r>
          </a:p>
          <a:p>
            <a:pPr algn="l">
              <a:buFont typeface="Arial" panose="020B0604020202020204" pitchFamily="34" charset="0"/>
              <a:buChar char="•"/>
            </a:pPr>
            <a:r>
              <a:rPr lang="en-US" b="0" i="0" dirty="0">
                <a:solidFill>
                  <a:srgbClr val="343745"/>
                </a:solidFill>
                <a:effectLst/>
                <a:latin typeface="Author-Regular"/>
              </a:rPr>
              <a:t>A well-defined structure of change management workflow between various network teams.</a:t>
            </a:r>
          </a:p>
          <a:p>
            <a:pPr algn="l">
              <a:buFont typeface="Arial" panose="020B0604020202020204" pitchFamily="34" charset="0"/>
              <a:buChar char="•"/>
            </a:pPr>
            <a:r>
              <a:rPr lang="en-US" b="0" i="0" dirty="0">
                <a:solidFill>
                  <a:srgbClr val="343745"/>
                </a:solidFill>
                <a:effectLst/>
                <a:latin typeface="Author-Regular"/>
              </a:rPr>
              <a:t>Proper audit trails that record who made the change, why, and when.</a:t>
            </a:r>
          </a:p>
        </p:txBody>
      </p:sp>
    </p:spTree>
    <p:extLst>
      <p:ext uri="{BB962C8B-B14F-4D97-AF65-F5344CB8AC3E}">
        <p14:creationId xmlns:p14="http://schemas.microsoft.com/office/powerpoint/2010/main" val="415116436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D0B8D77-766D-A9C4-6288-62B211A4484E}"/>
              </a:ext>
            </a:extLst>
          </p:cNvPr>
          <p:cNvSpPr>
            <a:spLocks noGrp="1"/>
          </p:cNvSpPr>
          <p:nvPr>
            <p:ph idx="1"/>
          </p:nvPr>
        </p:nvSpPr>
        <p:spPr>
          <a:xfrm>
            <a:off x="463826" y="331304"/>
            <a:ext cx="9276521" cy="5923722"/>
          </a:xfrm>
        </p:spPr>
        <p:txBody>
          <a:bodyPr vert="horz" lIns="91440" tIns="45720" rIns="91440" bIns="45720" rtlCol="0">
            <a:noAutofit/>
          </a:bodyPr>
          <a:lstStyle/>
          <a:p>
            <a:pPr algn="l"/>
            <a:r>
              <a:rPr lang="en-US" b="1" i="0" dirty="0">
                <a:solidFill>
                  <a:srgbClr val="181818"/>
                </a:solidFill>
                <a:effectLst/>
                <a:latin typeface="Author-Light"/>
              </a:rPr>
              <a:t>Optimize the firewall rules of your network</a:t>
            </a:r>
            <a:endParaRPr lang="en-US" b="0" i="0" dirty="0">
              <a:solidFill>
                <a:srgbClr val="181818"/>
              </a:solidFill>
              <a:effectLst/>
              <a:latin typeface="Author-Light"/>
            </a:endParaRPr>
          </a:p>
          <a:p>
            <a:pPr algn="l"/>
            <a:r>
              <a:rPr lang="en-US" b="0" i="0" dirty="0">
                <a:solidFill>
                  <a:srgbClr val="3B3B3B"/>
                </a:solidFill>
                <a:effectLst/>
                <a:latin typeface="Author-Regular"/>
              </a:rPr>
              <a:t>The firewall rules must be well-defined and optimized to provide the expected protection. Cleaning up your firewall rule base of any kind of unnecessary clutter can have a positive impact on your network security.</a:t>
            </a:r>
          </a:p>
          <a:p>
            <a:pPr algn="l"/>
            <a:r>
              <a:rPr lang="en-US" b="0" i="0" dirty="0">
                <a:solidFill>
                  <a:srgbClr val="3B3B3B"/>
                </a:solidFill>
                <a:effectLst/>
                <a:latin typeface="Author-Regular"/>
              </a:rPr>
              <a:t>Your firewall rule base may have certain redundant elements, duplicates, or bloated unnecessary rules that make the guidelines complicated and less effective. It is important to get rid of such rules to have a clear set of guidelines that can be followed better.</a:t>
            </a:r>
          </a:p>
          <a:p>
            <a:pPr algn="l"/>
            <a:r>
              <a:rPr lang="en-US" b="0" i="0" dirty="0">
                <a:solidFill>
                  <a:srgbClr val="3B3B3B"/>
                </a:solidFill>
                <a:effectLst/>
                <a:latin typeface="Author-Regular"/>
              </a:rPr>
              <a:t>To clean your firewall rule base, you must:</a:t>
            </a:r>
          </a:p>
          <a:p>
            <a:pPr algn="l">
              <a:buFont typeface="Arial" panose="020B0604020202020204" pitchFamily="34" charset="0"/>
              <a:buChar char="•"/>
            </a:pPr>
            <a:r>
              <a:rPr lang="en-US" b="0" i="0" dirty="0">
                <a:solidFill>
                  <a:srgbClr val="343745"/>
                </a:solidFill>
                <a:effectLst/>
                <a:latin typeface="Author-Regular"/>
              </a:rPr>
              <a:t>Eliminate redundant or duplicate rules that slow down the firewall performance as they require the firewall to process more rules in its sequence than necessary.</a:t>
            </a:r>
          </a:p>
          <a:p>
            <a:pPr algn="l">
              <a:buFont typeface="Arial" panose="020B0604020202020204" pitchFamily="34" charset="0"/>
              <a:buChar char="•"/>
            </a:pPr>
            <a:r>
              <a:rPr lang="en-US" b="0" i="0" dirty="0">
                <a:solidFill>
                  <a:srgbClr val="343745"/>
                </a:solidFill>
                <a:effectLst/>
                <a:latin typeface="Author-Regular"/>
              </a:rPr>
              <a:t>Remove the rules that are obsolete or no longer in use. These only make the firewall </a:t>
            </a:r>
            <a:r>
              <a:rPr lang="en-US" b="0" i="0" u="none" strike="noStrike" dirty="0">
                <a:solidFill>
                  <a:srgbClr val="0099DD"/>
                </a:solidFill>
                <a:effectLst/>
                <a:latin typeface="Author-Regular"/>
                <a:hlinkClick r:id="rId2"/>
              </a:rPr>
              <a:t>management</a:t>
            </a:r>
            <a:r>
              <a:rPr lang="en-US" b="0" i="0" dirty="0">
                <a:solidFill>
                  <a:srgbClr val="343745"/>
                </a:solidFill>
                <a:effectLst/>
                <a:latin typeface="Author-Regular"/>
              </a:rPr>
              <a:t> more complex, and can even be a threat to network security if not updated.</a:t>
            </a:r>
          </a:p>
          <a:p>
            <a:pPr algn="l">
              <a:buFont typeface="Arial" panose="020B0604020202020204" pitchFamily="34" charset="0"/>
              <a:buChar char="•"/>
            </a:pPr>
            <a:r>
              <a:rPr lang="en-US" b="0" i="0" dirty="0">
                <a:solidFill>
                  <a:srgbClr val="343745"/>
                </a:solidFill>
                <a:effectLst/>
                <a:latin typeface="Author-Regular"/>
              </a:rPr>
              <a:t>Remove shadowed rules that are not essential. These may lead to more critical rules being neglected.</a:t>
            </a:r>
          </a:p>
          <a:p>
            <a:pPr algn="l">
              <a:buFont typeface="Arial" panose="020B0604020202020204" pitchFamily="34" charset="0"/>
              <a:buChar char="•"/>
            </a:pPr>
            <a:r>
              <a:rPr lang="en-US" b="0" i="0" dirty="0">
                <a:solidFill>
                  <a:srgbClr val="343745"/>
                </a:solidFill>
                <a:effectLst/>
                <a:latin typeface="Author-Regular"/>
              </a:rPr>
              <a:t>Conflicting rules must be eliminated.</a:t>
            </a:r>
          </a:p>
          <a:p>
            <a:pPr algn="l">
              <a:buFont typeface="Arial" panose="020B0604020202020204" pitchFamily="34" charset="0"/>
              <a:buChar char="•"/>
            </a:pPr>
            <a:r>
              <a:rPr lang="en-US" b="0" i="0" dirty="0">
                <a:solidFill>
                  <a:srgbClr val="343745"/>
                </a:solidFill>
                <a:effectLst/>
                <a:latin typeface="Author-Regular"/>
              </a:rPr>
              <a:t>Any errors or inaccuracies in the rules must be eliminated as these may result in malfunctions.</a:t>
            </a:r>
          </a:p>
        </p:txBody>
      </p:sp>
    </p:spTree>
    <p:extLst>
      <p:ext uri="{BB962C8B-B14F-4D97-AF65-F5344CB8AC3E}">
        <p14:creationId xmlns:p14="http://schemas.microsoft.com/office/powerpoint/2010/main" val="321263670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D0B8D77-766D-A9C4-6288-62B211A4484E}"/>
              </a:ext>
            </a:extLst>
          </p:cNvPr>
          <p:cNvSpPr>
            <a:spLocks noGrp="1"/>
          </p:cNvSpPr>
          <p:nvPr>
            <p:ph idx="1"/>
          </p:nvPr>
        </p:nvSpPr>
        <p:spPr>
          <a:xfrm>
            <a:off x="463826" y="331304"/>
            <a:ext cx="9276521" cy="5923722"/>
          </a:xfrm>
        </p:spPr>
        <p:txBody>
          <a:bodyPr vert="horz" lIns="91440" tIns="45720" rIns="91440" bIns="45720" rtlCol="0">
            <a:noAutofit/>
          </a:bodyPr>
          <a:lstStyle/>
          <a:p>
            <a:pPr algn="l"/>
            <a:r>
              <a:rPr lang="en-US" sz="2400" b="1" i="0" dirty="0">
                <a:solidFill>
                  <a:srgbClr val="181818"/>
                </a:solidFill>
                <a:effectLst/>
                <a:latin typeface="Author-Light"/>
              </a:rPr>
              <a:t>Update your firewall software regularly</a:t>
            </a:r>
            <a:endParaRPr lang="en-US" sz="2400" b="0" i="0" dirty="0">
              <a:solidFill>
                <a:srgbClr val="181818"/>
              </a:solidFill>
              <a:effectLst/>
              <a:latin typeface="Author-Light"/>
            </a:endParaRPr>
          </a:p>
          <a:p>
            <a:pPr algn="l"/>
            <a:r>
              <a:rPr lang="en-US" sz="2400" b="0" i="0" dirty="0">
                <a:solidFill>
                  <a:srgbClr val="3B3B3B"/>
                </a:solidFill>
                <a:effectLst/>
                <a:latin typeface="Author-Regular"/>
              </a:rPr>
              <a:t>Firewall vendors usually release software updates regularly. These updates address any new potential security threats by making minor changes to the software. It is important to keep updating your firewall software to ensure that your network is secure, and there are no loopholes in the system that could pose a threat to security. You must check from time to time if your firewall software is updated to the latest version.</a:t>
            </a:r>
          </a:p>
        </p:txBody>
      </p:sp>
    </p:spTree>
    <p:extLst>
      <p:ext uri="{BB962C8B-B14F-4D97-AF65-F5344CB8AC3E}">
        <p14:creationId xmlns:p14="http://schemas.microsoft.com/office/powerpoint/2010/main" val="38242743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D0B8D77-766D-A9C4-6288-62B211A4484E}"/>
              </a:ext>
            </a:extLst>
          </p:cNvPr>
          <p:cNvSpPr>
            <a:spLocks noGrp="1"/>
          </p:cNvSpPr>
          <p:nvPr>
            <p:ph idx="1"/>
          </p:nvPr>
        </p:nvSpPr>
        <p:spPr>
          <a:xfrm>
            <a:off x="463826" y="331304"/>
            <a:ext cx="9276521" cy="5923722"/>
          </a:xfrm>
        </p:spPr>
        <p:txBody>
          <a:bodyPr vert="horz" lIns="91440" tIns="45720" rIns="91440" bIns="45720" rtlCol="0">
            <a:noAutofit/>
          </a:bodyPr>
          <a:lstStyle/>
          <a:p>
            <a:pPr algn="l"/>
            <a:r>
              <a:rPr lang="en-US" sz="2400" b="1" i="0" dirty="0">
                <a:solidFill>
                  <a:srgbClr val="181818"/>
                </a:solidFill>
                <a:effectLst/>
                <a:latin typeface="Author-Light"/>
              </a:rPr>
              <a:t>Conduct regular firewall security audits</a:t>
            </a:r>
            <a:endParaRPr lang="en-US" sz="2400" b="0" i="0" dirty="0">
              <a:solidFill>
                <a:srgbClr val="181818"/>
              </a:solidFill>
              <a:effectLst/>
              <a:latin typeface="Author-Light"/>
            </a:endParaRPr>
          </a:p>
          <a:p>
            <a:pPr algn="l"/>
            <a:r>
              <a:rPr lang="en-US" sz="2400" b="0" i="0" dirty="0">
                <a:solidFill>
                  <a:srgbClr val="3B3B3B"/>
                </a:solidFill>
                <a:effectLst/>
                <a:latin typeface="Author-Regular"/>
              </a:rPr>
              <a:t>Security audits are necessary to ensure that the firewall rules comply with the organizational, as well as external security regulations that apply to the </a:t>
            </a:r>
            <a:r>
              <a:rPr lang="en-US" sz="2400" b="0" i="0" u="none" strike="noStrike" dirty="0">
                <a:solidFill>
                  <a:srgbClr val="0099DD"/>
                </a:solidFill>
                <a:effectLst/>
                <a:latin typeface="Author-Regular"/>
                <a:hlinkClick r:id="rId2"/>
              </a:rPr>
              <a:t>network</a:t>
            </a:r>
            <a:r>
              <a:rPr lang="en-US" sz="2400" b="0" i="0" dirty="0">
                <a:solidFill>
                  <a:srgbClr val="3B3B3B"/>
                </a:solidFill>
                <a:effectLst/>
                <a:latin typeface="Author-Regular"/>
              </a:rPr>
              <a:t>. Unauthorized firewall configuration changes that are a policy violation can cause non-compliance. It is important for administrators and IT security staff to carry out regular security audits to ensure no unauthorized changes have taken place.</a:t>
            </a:r>
          </a:p>
          <a:p>
            <a:pPr algn="l"/>
            <a:r>
              <a:rPr lang="en-US" sz="2400" b="0" i="0" dirty="0">
                <a:solidFill>
                  <a:srgbClr val="3B3B3B"/>
                </a:solidFill>
                <a:effectLst/>
                <a:latin typeface="Author-Regular"/>
              </a:rPr>
              <a:t>This will also keep you updated on the necessary changes made to the firewall and warn you against any potential risks created by these changes. Security audits are most essential when there is a new firewall installed, firewall migration activity happening, or when there are bulk configuration changes made on firewalls.</a:t>
            </a:r>
          </a:p>
        </p:txBody>
      </p:sp>
    </p:spTree>
    <p:extLst>
      <p:ext uri="{BB962C8B-B14F-4D97-AF65-F5344CB8AC3E}">
        <p14:creationId xmlns:p14="http://schemas.microsoft.com/office/powerpoint/2010/main" val="1666439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D0B8D77-766D-A9C4-6288-62B211A4484E}"/>
              </a:ext>
            </a:extLst>
          </p:cNvPr>
          <p:cNvSpPr>
            <a:spLocks noGrp="1"/>
          </p:cNvSpPr>
          <p:nvPr>
            <p:ph idx="1"/>
          </p:nvPr>
        </p:nvSpPr>
        <p:spPr>
          <a:xfrm>
            <a:off x="463826" y="331304"/>
            <a:ext cx="9276521" cy="5923722"/>
          </a:xfrm>
        </p:spPr>
        <p:txBody>
          <a:bodyPr vert="horz" lIns="91440" tIns="45720" rIns="91440" bIns="45720" rtlCol="0">
            <a:noAutofit/>
          </a:bodyPr>
          <a:lstStyle/>
          <a:p>
            <a:pPr algn="l"/>
            <a:r>
              <a:rPr lang="en-US" sz="2400" b="1" i="0" dirty="0">
                <a:solidFill>
                  <a:srgbClr val="181818"/>
                </a:solidFill>
                <a:effectLst/>
                <a:latin typeface="Author-Light"/>
              </a:rPr>
              <a:t>Automate the process of firewall updating</a:t>
            </a:r>
            <a:endParaRPr lang="en-US" sz="2400" b="0" i="0" dirty="0">
              <a:solidFill>
                <a:srgbClr val="181818"/>
              </a:solidFill>
              <a:effectLst/>
              <a:latin typeface="Author-Light"/>
            </a:endParaRPr>
          </a:p>
          <a:p>
            <a:pPr algn="l"/>
            <a:r>
              <a:rPr lang="en-US" sz="2400" b="0" i="0" dirty="0">
                <a:solidFill>
                  <a:srgbClr val="3B3B3B"/>
                </a:solidFill>
                <a:effectLst/>
                <a:latin typeface="Author-Regular"/>
              </a:rPr>
              <a:t>With improvements in technology, many processes have become faster and easier. It may not always be possible for firewall administrators to constantly check for updates and perform software updates regularly. This leaves the network at risk of security breaches.</a:t>
            </a:r>
          </a:p>
          <a:p>
            <a:pPr algn="l"/>
            <a:r>
              <a:rPr lang="en-US" sz="2400" b="0" i="0" dirty="0">
                <a:solidFill>
                  <a:srgbClr val="3B3B3B"/>
                </a:solidFill>
                <a:effectLst/>
                <a:latin typeface="Author-Regular"/>
              </a:rPr>
              <a:t>To avoid any lapse in updating your firewall, you can automate the process instead. An automated system can be scheduled to check for available updates and implement the updates when they find one. This reduces the need for human intervention and keeps the firewall secure and robust at all times.</a:t>
            </a:r>
          </a:p>
        </p:txBody>
      </p:sp>
    </p:spTree>
    <p:extLst>
      <p:ext uri="{BB962C8B-B14F-4D97-AF65-F5344CB8AC3E}">
        <p14:creationId xmlns:p14="http://schemas.microsoft.com/office/powerpoint/2010/main" val="97820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EDB2F5D-A008-50D7-822A-0ED0E655A1DD}"/>
              </a:ext>
            </a:extLst>
          </p:cNvPr>
          <p:cNvSpPr>
            <a:spLocks noGrp="1"/>
          </p:cNvSpPr>
          <p:nvPr>
            <p:ph idx="1"/>
          </p:nvPr>
        </p:nvSpPr>
        <p:spPr>
          <a:xfrm>
            <a:off x="1961321" y="1888878"/>
            <a:ext cx="6957391" cy="2298809"/>
          </a:xfrm>
        </p:spPr>
        <p:txBody>
          <a:bodyPr vert="horz" lIns="91440" tIns="45720" rIns="91440" bIns="45720" rtlCol="0">
            <a:normAutofit/>
          </a:bodyPr>
          <a:lstStyle/>
          <a:p>
            <a:pPr marL="0" indent="0">
              <a:buNone/>
            </a:pPr>
            <a:r>
              <a:rPr lang="en-GB" sz="6600" dirty="0">
                <a:cs typeface="Calibri"/>
              </a:rPr>
              <a:t>THANK YOU</a:t>
            </a:r>
            <a:endParaRPr lang="en-US" sz="6600" dirty="0"/>
          </a:p>
        </p:txBody>
      </p:sp>
    </p:spTree>
    <p:extLst>
      <p:ext uri="{BB962C8B-B14F-4D97-AF65-F5344CB8AC3E}">
        <p14:creationId xmlns:p14="http://schemas.microsoft.com/office/powerpoint/2010/main" val="128334170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23</TotalTime>
  <Words>780</Words>
  <Application>Microsoft Office PowerPoint</Application>
  <PresentationFormat>Custom</PresentationFormat>
  <Paragraphs>35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Angles</vt:lpstr>
      <vt:lpstr>Name:  Tarun Kumar  Course: Master of Computer  Applications  Institute: KIET Group of  Institutions, Ghaziabad</vt:lpstr>
      <vt:lpstr>PROBLEM WITH EXISTING DATA STRUCTURE [WEAK FIREWALL SECURITY]</vt:lpstr>
      <vt:lpstr>HOW CAN WE IMPROVE END POINT SECURITY IN OUR KIET CAMPUS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hp</cp:lastModifiedBy>
  <cp:revision>119</cp:revision>
  <dcterms:created xsi:type="dcterms:W3CDTF">2022-07-04T16:53:01Z</dcterms:created>
  <dcterms:modified xsi:type="dcterms:W3CDTF">2022-07-05T17:49:18Z</dcterms:modified>
</cp:coreProperties>
</file>