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2"/>
  </p:notesMasterIdLst>
  <p:sldIdLst>
    <p:sldId id="256" r:id="rId2"/>
    <p:sldId id="257" r:id="rId3"/>
    <p:sldId id="269" r:id="rId4"/>
    <p:sldId id="268" r:id="rId5"/>
    <p:sldId id="273" r:id="rId6"/>
    <p:sldId id="272" r:id="rId7"/>
    <p:sldId id="271" r:id="rId8"/>
    <p:sldId id="274" r:id="rId9"/>
    <p:sldId id="265" r:id="rId10"/>
    <p:sldId id="266"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7690726-49DA-4552-BDEB-330DD8EA8BD9}" styleName="Table_0">
    <a:wholeTbl>
      <a:tcTxStyle>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un Yadav" userId="53b7ded8b98532bf" providerId="LiveId" clId="{2F377B43-F75D-4B33-B313-3F3E74D2740B}"/>
    <pc:docChg chg="modSld">
      <pc:chgData name="Tarun Yadav" userId="53b7ded8b98532bf" providerId="LiveId" clId="{2F377B43-F75D-4B33-B313-3F3E74D2740B}" dt="2025-05-15T14:42:40.943" v="0"/>
      <pc:docMkLst>
        <pc:docMk/>
      </pc:docMkLst>
      <pc:sldChg chg="modSp mod">
        <pc:chgData name="Tarun Yadav" userId="53b7ded8b98532bf" providerId="LiveId" clId="{2F377B43-F75D-4B33-B313-3F3E74D2740B}" dt="2025-05-15T14:42:40.943" v="0"/>
        <pc:sldMkLst>
          <pc:docMk/>
          <pc:sldMk cId="0" sldId="256"/>
        </pc:sldMkLst>
        <pc:spChg chg="mod">
          <ac:chgData name="Tarun Yadav" userId="53b7ded8b98532bf" providerId="LiveId" clId="{2F377B43-F75D-4B33-B313-3F3E74D2740B}" dt="2025-05-15T14:42:40.943" v="0"/>
          <ac:spMkLst>
            <pc:docMk/>
            <pc:sldMk cId="0" sldId="256"/>
            <ac:spMk id="8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panose="020B0604030504040204"/>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52" name="Google Shape;52;p7" descr="C:\Users\AMMU\Desktop\Border.png"/>
          <p:cNvPicPr preferRelativeResize="0"/>
          <p:nvPr/>
        </p:nvPicPr>
        <p:blipFill rotWithShape="1">
          <a:blip r:embed="rId2"/>
          <a:srcRect/>
          <a:stretch>
            <a:fill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panose="020B0604030504040204"/>
              <a:buNone/>
              <a:defRPr sz="2800" b="1" i="0" u="none" strike="noStrike" cap="none">
                <a:solidFill>
                  <a:srgbClr val="FF0000"/>
                </a:solidFill>
                <a:latin typeface="Verdana" panose="020B0604030504040204"/>
                <a:ea typeface="Verdana" panose="020B0604030504040204"/>
                <a:cs typeface="Verdana" panose="020B0604030504040204"/>
                <a:sym typeface="Verdana" panose="020B060403050404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t>‹#›</a:t>
            </a:fld>
            <a:endParaRPr lang="en-GB"/>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srcRect b="18046"/>
          <a:stretch>
            <a:fillRect/>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dirty="0">
                <a:solidFill>
                  <a:schemeClr val="tx1"/>
                </a:solidFill>
                <a:latin typeface="Cambria" panose="02040503050406030204" pitchFamily="18" charset="0"/>
                <a:ea typeface="Cambria" panose="02040503050406030204" pitchFamily="18" charset="0"/>
                <a:sym typeface="+mn-ea"/>
              </a:rPr>
              <a:t>Efficient and Automated Approach For Timetable Generation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CSE-G128</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261828297"/>
              </p:ext>
            </p:extLst>
          </p:nvPr>
        </p:nvGraphicFramePr>
        <p:xfrm>
          <a:off x="553085" y="2653030"/>
          <a:ext cx="5725160" cy="1463080"/>
        </p:xfrm>
        <a:graphic>
          <a:graphicData uri="http://schemas.openxmlformats.org/drawingml/2006/table">
            <a:tbl>
              <a:tblPr firstRow="1" bandRow="1">
                <a:noFill/>
                <a:tableStyleId>{57690726-49DA-4552-BDEB-330DD8EA8BD9}</a:tableStyleId>
              </a:tblPr>
              <a:tblGrid>
                <a:gridCol w="2202815">
                  <a:extLst>
                    <a:ext uri="{9D8B030D-6E8A-4147-A177-3AD203B41FA5}">
                      <a16:colId xmlns:a16="http://schemas.microsoft.com/office/drawing/2014/main" val="20000"/>
                    </a:ext>
                  </a:extLst>
                </a:gridCol>
                <a:gridCol w="3522345">
                  <a:extLst>
                    <a:ext uri="{9D8B030D-6E8A-4147-A177-3AD203B41FA5}">
                      <a16:colId xmlns:a16="http://schemas.microsoft.com/office/drawing/2014/main" val="20001"/>
                    </a:ext>
                  </a:extLst>
                </a:gridCol>
              </a:tblGrid>
              <a:tr h="36576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65760">
                <a:tc>
                  <a:txBody>
                    <a:bodyPr/>
                    <a:lstStyle/>
                    <a:p>
                      <a:pPr marL="0" marR="0" lvl="0" indent="0" algn="ctr" rtl="0">
                        <a:spcBef>
                          <a:spcPts val="0"/>
                        </a:spcBef>
                        <a:spcAft>
                          <a:spcPts val="0"/>
                        </a:spcAft>
                        <a:buFont typeface="+mj-lt"/>
                        <a:buNone/>
                      </a:pPr>
                      <a:r>
                        <a:rPr lang="en-GB" sz="1800" u="none" strike="noStrike" cap="none" dirty="0"/>
                        <a:t>20211CSE0374</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Ravi Shivaji </a:t>
                      </a:r>
                      <a:r>
                        <a:rPr lang="en-GB" sz="1800" u="none" strike="noStrike" cap="none" dirty="0" err="1"/>
                        <a:t>Mahipati</a:t>
                      </a:r>
                      <a:endParaRPr lang="en-GB"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65760">
                <a:tc>
                  <a:txBody>
                    <a:bodyPr/>
                    <a:lstStyle/>
                    <a:p>
                      <a:pPr marL="0" marR="0" lvl="0" indent="0" algn="ctr" rtl="0">
                        <a:spcBef>
                          <a:spcPts val="0"/>
                        </a:spcBef>
                        <a:spcAft>
                          <a:spcPts val="0"/>
                        </a:spcAft>
                        <a:buNone/>
                      </a:pPr>
                      <a:r>
                        <a:rPr lang="en-GB" sz="1800" u="none" strike="noStrike" cap="none" dirty="0"/>
                        <a:t>20211CSE0385</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Tarun G S</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65760">
                <a:tc>
                  <a:txBody>
                    <a:bodyPr/>
                    <a:lstStyle/>
                    <a:p>
                      <a:pPr marL="0" marR="0" lvl="0" indent="0" algn="ctr" rtl="0">
                        <a:spcBef>
                          <a:spcPts val="0"/>
                        </a:spcBef>
                        <a:spcAft>
                          <a:spcPts val="0"/>
                        </a:spcAft>
                        <a:buNone/>
                      </a:pPr>
                      <a:r>
                        <a:rPr lang="en-GB" sz="1800" u="none" strike="noStrike" cap="none" dirty="0"/>
                        <a:t>20211CSE0572</a:t>
                      </a: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V S Krishna Chaitanya </a:t>
                      </a:r>
                      <a:r>
                        <a:rPr lang="en-GB" sz="1800" u="none" strike="noStrike" cap="none" dirty="0" err="1"/>
                        <a:t>Avvari</a:t>
                      </a:r>
                      <a:endParaRPr lang="en-GB" sz="1800" u="none" strike="noStrike" cap="none"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74926533"/>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Ms. </a:t>
            </a:r>
            <a:r>
              <a:rPr lang="en-GB" sz="17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Shet Reshma Prakash</a:t>
            </a: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a:t>
            </a:r>
            <a:r>
              <a:rPr lang="en-GB" sz="20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4</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00</a:t>
            </a:r>
            <a:r>
              <a:rPr lang="en-GB" sz="20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4</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University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CSE</a:t>
            </a: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Asif Mohammed H.B</a:t>
            </a: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Mr. Jerrin Joe Francis.</a:t>
            </a:r>
            <a:endPar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Problem Statement Number: PSCS_481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97500" lnSpcReduction="10000"/>
          </a:bodyPr>
          <a:lstStyle/>
          <a:p>
            <a:pPr marL="342900" lvl="0" indent="-190500" algn="just">
              <a:spcBef>
                <a:spcPts val="0"/>
              </a:spcBef>
              <a:buNone/>
            </a:pPr>
            <a:r>
              <a:rPr lang="en-US" b="1" dirty="0">
                <a:latin typeface="Cambria" panose="02040503050406030204" pitchFamily="18" charset="0"/>
                <a:ea typeface="Cambria" panose="02040503050406030204" pitchFamily="18" charset="0"/>
              </a:rPr>
              <a:t>Organization</a:t>
            </a:r>
            <a:r>
              <a:rPr lang="en-GB" altLang="en-US" b="1"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 </a:t>
            </a:r>
            <a:r>
              <a:rPr lang="en-GB" dirty="0">
                <a:latin typeface="Cambria" panose="02040503050406030204" pitchFamily="18" charset="0"/>
                <a:ea typeface="Cambria" panose="02040503050406030204" pitchFamily="18" charset="0"/>
                <a:sym typeface="+mn-ea"/>
              </a:rPr>
              <a:t>Presidency University, Bangalore</a:t>
            </a: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Category (Hardware / Software / Both) :</a:t>
            </a:r>
            <a:r>
              <a:rPr lang="en-GB" altLang="en-US" dirty="0">
                <a:latin typeface="Cambria" panose="02040503050406030204" pitchFamily="18" charset="0"/>
                <a:ea typeface="Cambria" panose="02040503050406030204" pitchFamily="18" charset="0"/>
              </a:rPr>
              <a:t> </a:t>
            </a:r>
            <a:r>
              <a:rPr lang="en-GB" altLang="en-US" dirty="0">
                <a:latin typeface="Cambria" panose="02040503050406030204" pitchFamily="18" charset="0"/>
                <a:ea typeface="Cambria" panose="02040503050406030204" pitchFamily="18" charset="0"/>
                <a:sym typeface="+mn-ea"/>
              </a:rPr>
              <a:t>Software</a:t>
            </a: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Problem Description</a:t>
            </a:r>
            <a:r>
              <a:rPr lang="en-GB" altLang="en-US" b="1" dirty="0">
                <a:latin typeface="Cambria" panose="02040503050406030204" pitchFamily="18" charset="0"/>
                <a:ea typeface="Cambria" panose="02040503050406030204" pitchFamily="18" charset="0"/>
              </a:rPr>
              <a:t> </a:t>
            </a:r>
            <a:r>
              <a:rPr lang="en-US" b="1" dirty="0">
                <a:latin typeface="Cambria" panose="02040503050406030204" pitchFamily="18" charset="0"/>
                <a:ea typeface="Cambria" panose="02040503050406030204" pitchFamily="18" charset="0"/>
              </a:rPr>
              <a:t>:</a:t>
            </a:r>
            <a:r>
              <a:rPr lang="en-GB" altLang="en-US" dirty="0">
                <a:latin typeface="Cambria" panose="02040503050406030204" pitchFamily="18" charset="0"/>
                <a:ea typeface="Cambria" panose="02040503050406030204" pitchFamily="18" charset="0"/>
              </a:rPr>
              <a:t> </a:t>
            </a:r>
            <a:r>
              <a:rPr lang="en-US" altLang="en-US" sz="2200" dirty="0">
                <a:latin typeface="Cambria" panose="02040503050406030204" pitchFamily="18" charset="0"/>
                <a:ea typeface="Cambria" panose="02040503050406030204" pitchFamily="18" charset="0"/>
                <a:sym typeface="+mn-ea"/>
              </a:rPr>
              <a:t>Students at Presidency University often register for a number of courses in the summer term. Our job is to schedule the different courses. However, each course has very few students, and the number of faculty we allocate are extremely small compared to the regular semester. Our challenge is to generate a timetable where all the constraints are satisfied.</a:t>
            </a: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Difficulty Level</a:t>
            </a:r>
            <a:r>
              <a:rPr lang="en-GB" altLang="en-US" b="1" dirty="0">
                <a:latin typeface="Cambria" panose="02040503050406030204" pitchFamily="18" charset="0"/>
                <a:ea typeface="Cambria" panose="02040503050406030204" pitchFamily="18" charset="0"/>
              </a:rPr>
              <a:t> </a:t>
            </a:r>
            <a:r>
              <a:rPr lang="en-US" b="1" dirty="0">
                <a:latin typeface="Cambria" panose="02040503050406030204" pitchFamily="18" charset="0"/>
                <a:ea typeface="Cambria" panose="02040503050406030204" pitchFamily="18" charset="0"/>
              </a:rPr>
              <a:t>: </a:t>
            </a:r>
            <a:r>
              <a:rPr lang="en-GB" altLang="en-US" b="1" dirty="0">
                <a:latin typeface="Cambria" panose="02040503050406030204" pitchFamily="18" charset="0"/>
                <a:ea typeface="Cambria" panose="02040503050406030204" pitchFamily="18" charset="0"/>
                <a:sym typeface="+mn-ea"/>
              </a:rPr>
              <a:t> </a:t>
            </a:r>
            <a:r>
              <a:rPr lang="en-GB" altLang="en-US" dirty="0">
                <a:latin typeface="Cambria" panose="02040503050406030204" pitchFamily="18" charset="0"/>
                <a:ea typeface="Cambria" panose="02040503050406030204" pitchFamily="18" charset="0"/>
                <a:sym typeface="+mn-ea"/>
              </a:rPr>
              <a:t>Complex</a:t>
            </a:r>
            <a:endParaRPr lang="en-GB" alt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794512"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spcBef>
                <a:spcPts val="0"/>
              </a:spcBef>
              <a:buSzPct val="100000"/>
              <a:buFont typeface="Arial" panose="020B0604020202020204"/>
              <a:buNone/>
            </a:pPr>
            <a:r>
              <a:rPr lang="en-US" b="1" dirty="0">
                <a:solidFill>
                  <a:schemeClr val="accent1"/>
                </a:solidFill>
                <a:latin typeface="Cambria" panose="02040503050406030204" pitchFamily="18" charset="0"/>
                <a:ea typeface="Cambria" panose="02040503050406030204" pitchFamily="18" charset="0"/>
              </a:rPr>
              <a:t>https://github.com/Tarun-G-S/Efficient-and-Automated-Approached-For-Timetable-Generation</a:t>
            </a:r>
            <a:endParaRPr lang="en-US" sz="2000" dirty="0">
              <a:solidFill>
                <a:schemeClr val="accent1"/>
              </a:solidFill>
              <a:latin typeface="Cambria" panose="02040503050406030204" pitchFamily="18" charset="0"/>
              <a:ea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495300" lvl="0" indent="-342900" algn="just" rtl="0">
              <a:spcBef>
                <a:spcPts val="0"/>
              </a:spcBef>
              <a:spcAft>
                <a:spcPts val="0"/>
              </a:spcAft>
              <a:buClr>
                <a:schemeClr val="dk1"/>
              </a:buClr>
              <a:buSzPct val="100000"/>
            </a:pPr>
            <a:r>
              <a:rPr lang="en-US" u="sng" dirty="0">
                <a:latin typeface="Cambria" panose="02040503050406030204" pitchFamily="18" charset="0"/>
                <a:ea typeface="Cambria" panose="02040503050406030204" pitchFamily="18" charset="0"/>
                <a:sym typeface="+mn-ea"/>
              </a:rPr>
              <a:t>Frontend:</a:t>
            </a:r>
            <a:endParaRPr lang="en-US" u="sng"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HTML,CSS</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495300" lvl="0" indent="-342900" algn="just" rtl="0">
              <a:spcBef>
                <a:spcPts val="0"/>
              </a:spcBef>
              <a:spcAft>
                <a:spcPts val="0"/>
              </a:spcAft>
              <a:buClr>
                <a:schemeClr val="dk1"/>
              </a:buClr>
              <a:buSzPct val="100000"/>
            </a:pPr>
            <a:r>
              <a:rPr lang="en-US" u="sng" dirty="0">
                <a:latin typeface="Cambria" panose="02040503050406030204" pitchFamily="18" charset="0"/>
                <a:ea typeface="Cambria" panose="02040503050406030204" pitchFamily="18" charset="0"/>
                <a:sym typeface="+mn-ea"/>
              </a:rPr>
              <a:t>Backend:</a:t>
            </a:r>
            <a:endParaRPr lang="en-US" u="sng"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sym typeface="+mn-ea"/>
              </a:rPr>
              <a:t>Programming Language: Java, JSP</a:t>
            </a:r>
          </a:p>
          <a:p>
            <a:pPr marL="342900" lvl="0" indent="-190500" algn="just" rtl="0">
              <a:spcBef>
                <a:spcPts val="0"/>
              </a:spcBef>
              <a:spcAft>
                <a:spcPts val="0"/>
              </a:spcAft>
              <a:buClr>
                <a:schemeClr val="dk1"/>
              </a:buClr>
              <a:buSzPct val="100000"/>
              <a:buNone/>
            </a:pPr>
            <a:endParaRPr lang="en-GB" altLang="en-US" dirty="0">
              <a:latin typeface="Cambria" panose="02040503050406030204" pitchFamily="18" charset="0"/>
              <a:ea typeface="Cambria" panose="02040503050406030204" pitchFamily="18" charset="0"/>
              <a:sym typeface="+mn-ea"/>
            </a:endParaRPr>
          </a:p>
          <a:p>
            <a:pPr marL="495300" lvl="0" indent="-342900" algn="just" rtl="0">
              <a:spcBef>
                <a:spcPts val="0"/>
              </a:spcBef>
              <a:spcAft>
                <a:spcPts val="0"/>
              </a:spcAft>
              <a:buClr>
                <a:schemeClr val="dk1"/>
              </a:buClr>
              <a:buSzPct val="100000"/>
            </a:pPr>
            <a:r>
              <a:rPr lang="en-US" u="sng" dirty="0">
                <a:latin typeface="Cambria" panose="02040503050406030204" pitchFamily="18" charset="0"/>
                <a:ea typeface="Cambria" panose="02040503050406030204" pitchFamily="18" charset="0"/>
                <a:sym typeface="+mn-ea"/>
              </a:rPr>
              <a:t>Database:</a:t>
            </a:r>
            <a:r>
              <a:rPr lang="en-GB" altLang="en-US" u="sng" dirty="0">
                <a:latin typeface="Cambria" panose="02040503050406030204" pitchFamily="18" charset="0"/>
                <a:ea typeface="Cambria" panose="02040503050406030204" pitchFamily="18" charset="0"/>
                <a:sym typeface="+mn-ea"/>
              </a:rPr>
              <a:t> </a:t>
            </a:r>
            <a:r>
              <a:rPr lang="en-US" dirty="0">
                <a:latin typeface="Cambria" panose="02040503050406030204" pitchFamily="18" charset="0"/>
                <a:ea typeface="Cambria" panose="02040503050406030204" pitchFamily="18" charset="0"/>
                <a:sym typeface="+mn-ea"/>
              </a:rPr>
              <a:t> </a:t>
            </a:r>
          </a:p>
          <a:p>
            <a:pPr marL="152400" lvl="0" indent="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sym typeface="+mn-ea"/>
              </a:rPr>
              <a:t>MySQL</a:t>
            </a:r>
            <a:endParaRPr lang="en-US" u="sng"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92500" lnSpcReduction="10000"/>
          </a:bodyPr>
          <a:lstStyle/>
          <a:p>
            <a:pPr marL="342900" lvl="0" indent="-190500" algn="just" rtl="0">
              <a:lnSpc>
                <a:spcPct val="200000"/>
              </a:lnSpc>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Software Requirements: </a:t>
            </a:r>
            <a:r>
              <a:rPr lang="en-US" dirty="0">
                <a:latin typeface="Cambria" panose="02040503050406030204" pitchFamily="18" charset="0"/>
                <a:ea typeface="Cambria" panose="02040503050406030204" pitchFamily="18" charset="0"/>
              </a:rPr>
              <a:t>Windows OS, HTML and CSS for Frontend Java and JSP for backend, MySQL for the database for storing the data of courses and faculty.</a:t>
            </a:r>
          </a:p>
          <a:p>
            <a:pPr marL="342900" indent="-190500" algn="just">
              <a:lnSpc>
                <a:spcPct val="200000"/>
              </a:lnSpc>
              <a:spcBef>
                <a:spcPts val="0"/>
              </a:spcBef>
              <a:buSzPct val="100000"/>
              <a:buNone/>
            </a:pPr>
            <a:r>
              <a:rPr lang="en-US" b="1" dirty="0">
                <a:latin typeface="Cambria" panose="02040503050406030204" pitchFamily="18" charset="0"/>
                <a:ea typeface="Cambria" panose="02040503050406030204" pitchFamily="18" charset="0"/>
                <a:sym typeface="+mn-ea"/>
              </a:rPr>
              <a:t>Problem</a:t>
            </a:r>
            <a:r>
              <a:rPr lang="en-GB" altLang="en-US" dirty="0">
                <a:latin typeface="Cambria" panose="02040503050406030204" pitchFamily="18" charset="0"/>
                <a:ea typeface="Cambria" panose="02040503050406030204" pitchFamily="18" charset="0"/>
                <a:sym typeface="+mn-ea"/>
              </a:rPr>
              <a:t> </a:t>
            </a:r>
            <a:r>
              <a:rPr lang="en-US" dirty="0">
                <a:latin typeface="Cambria" panose="02040503050406030204" pitchFamily="18" charset="0"/>
                <a:ea typeface="Cambria" panose="02040503050406030204" pitchFamily="18" charset="0"/>
                <a:sym typeface="+mn-ea"/>
              </a:rPr>
              <a:t>:</a:t>
            </a:r>
            <a:r>
              <a:rPr lang="en-GB" altLang="en-US" dirty="0">
                <a:latin typeface="Cambria" panose="02040503050406030204" pitchFamily="18" charset="0"/>
                <a:ea typeface="Cambria" panose="02040503050406030204" pitchFamily="18" charset="0"/>
                <a:sym typeface="+mn-ea"/>
              </a:rPr>
              <a:t> </a:t>
            </a:r>
            <a:r>
              <a:rPr lang="en-US" dirty="0">
                <a:latin typeface="Cambria" panose="02040503050406030204" pitchFamily="18" charset="0"/>
                <a:ea typeface="Cambria" panose="02040503050406030204" pitchFamily="18" charset="0"/>
                <a:sym typeface="+mn-ea"/>
              </a:rPr>
              <a:t> </a:t>
            </a:r>
            <a:r>
              <a:rPr lang="en-US" sz="2600" dirty="0">
                <a:latin typeface="Times New Roman" panose="02020603050405020304" pitchFamily="18" charset="0"/>
                <a:cs typeface="Times New Roman" panose="02020603050405020304" pitchFamily="18" charset="0"/>
              </a:rPr>
              <a:t>At Presidency University, students frequently enroll in multiple courses during the summer term. Our task is to schedule these courses, but each course has a small number of students, and the faculty allocated is significantly fewer compared to the regular semester. The challenge we face is creating a timetable that meets all the necessary constraints.</a:t>
            </a:r>
            <a:endParaRPr lang="en-US" sz="2600"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97500"/>
          </a:bodyPr>
          <a:lstStyle/>
          <a:p>
            <a:pPr marL="152400" lvl="0" indent="0" algn="just" rtl="0">
              <a:lnSpc>
                <a:spcPct val="200000"/>
              </a:lnSpc>
              <a:spcBef>
                <a:spcPts val="0"/>
              </a:spcBef>
              <a:spcAft>
                <a:spcPts val="0"/>
              </a:spcAft>
              <a:buClr>
                <a:schemeClr val="dk1"/>
              </a:buClr>
              <a:buSzPct val="100000"/>
              <a:buNone/>
            </a:pPr>
            <a:r>
              <a:rPr lang="en-US" sz="2500" b="1" dirty="0">
                <a:latin typeface="Cambria" panose="02040503050406030204" pitchFamily="18" charset="0"/>
                <a:ea typeface="Cambria" panose="02040503050406030204" pitchFamily="18" charset="0"/>
                <a:sym typeface="+mn-ea"/>
              </a:rPr>
              <a:t>Challenges</a:t>
            </a:r>
            <a:r>
              <a:rPr lang="en-GB" altLang="en-US" sz="2500" b="1" dirty="0">
                <a:latin typeface="Cambria" panose="02040503050406030204" pitchFamily="18" charset="0"/>
                <a:ea typeface="Cambria" panose="02040503050406030204" pitchFamily="18" charset="0"/>
                <a:sym typeface="+mn-ea"/>
              </a:rPr>
              <a:t> </a:t>
            </a:r>
            <a:r>
              <a:rPr lang="en-US" sz="2500" b="1" dirty="0">
                <a:latin typeface="Cambria" panose="02040503050406030204" pitchFamily="18" charset="0"/>
                <a:ea typeface="Cambria" panose="02040503050406030204" pitchFamily="18" charset="0"/>
                <a:sym typeface="+mn-ea"/>
              </a:rPr>
              <a:t>:</a:t>
            </a:r>
            <a:r>
              <a:rPr lang="en-GB" altLang="en-US" sz="2500" b="1" dirty="0">
                <a:latin typeface="Cambria" panose="02040503050406030204" pitchFamily="18" charset="0"/>
                <a:ea typeface="Cambria" panose="02040503050406030204" pitchFamily="18" charset="0"/>
                <a:sym typeface="+mn-ea"/>
              </a:rPr>
              <a:t>  </a:t>
            </a:r>
            <a:r>
              <a:rPr lang="en-US" sz="2100" dirty="0">
                <a:latin typeface="Times New Roman" panose="02020603050405020304" pitchFamily="18" charset="0"/>
                <a:cs typeface="Times New Roman" panose="02020603050405020304" pitchFamily="18" charset="0"/>
              </a:rPr>
              <a:t>At Presidency University, the main challenges include limited faculty availability, small class sizes, potential course conflicts, and tight scheduling constraints, all of which make it difficult to create an efficient timetable for the summer term</a:t>
            </a:r>
            <a:r>
              <a:rPr lang="en-GB" altLang="en-US" sz="2100" dirty="0">
                <a:latin typeface="Times New Roman" panose="02020603050405020304" pitchFamily="18" charset="0"/>
                <a:ea typeface="Cambria" panose="02040503050406030204" pitchFamily="18" charset="0"/>
                <a:cs typeface="Times New Roman" panose="02020603050405020304" pitchFamily="18" charset="0"/>
                <a:sym typeface="+mn-ea"/>
              </a:rPr>
              <a:t>.</a:t>
            </a:r>
            <a:endParaRPr lang="en-GB" altLang="en-US" sz="2100" dirty="0">
              <a:latin typeface="Cambria" panose="02040503050406030204" pitchFamily="18" charset="0"/>
              <a:ea typeface="Cambria" panose="02040503050406030204" pitchFamily="18" charset="0"/>
              <a:sym typeface="+mn-ea"/>
            </a:endParaRPr>
          </a:p>
          <a:p>
            <a:pPr marL="152400" lvl="0" indent="0" algn="just" rtl="0">
              <a:lnSpc>
                <a:spcPct val="200000"/>
              </a:lnSpc>
              <a:spcBef>
                <a:spcPts val="0"/>
              </a:spcBef>
              <a:spcAft>
                <a:spcPts val="0"/>
              </a:spcAft>
              <a:buClr>
                <a:schemeClr val="dk1"/>
              </a:buClr>
              <a:buSzPct val="100000"/>
              <a:buNone/>
            </a:pPr>
            <a:r>
              <a:rPr lang="en-GB" altLang="en-US" sz="2500" b="1" dirty="0">
                <a:latin typeface="Cambria" panose="02040503050406030204" pitchFamily="18" charset="0"/>
                <a:ea typeface="Cambria" panose="02040503050406030204" pitchFamily="18" charset="0"/>
                <a:sym typeface="+mn-ea"/>
              </a:rPr>
              <a:t>Proposed Solution : </a:t>
            </a:r>
            <a:r>
              <a:rPr lang="en-US" sz="2000" dirty="0">
                <a:latin typeface="Times New Roman" panose="02020603050405020304" pitchFamily="18" charset="0"/>
                <a:cs typeface="Times New Roman" panose="02020603050405020304" pitchFamily="18" charset="0"/>
              </a:rPr>
              <a:t>The solution involves using optimized scheduling algorithms, flexible time slot adjustments, and automating the scheduling process to ensure an efficient and conflict-free timetable that meets all constraints.</a:t>
            </a:r>
            <a:endParaRPr lang="en-GB" altLang="en-US" sz="2500" dirty="0">
              <a:latin typeface="Times New Roman" panose="02020603050405020304" pitchFamily="18" charset="0"/>
              <a:ea typeface="Cambria" panose="02040503050406030204" pitchFamily="18" charset="0"/>
              <a:cs typeface="Times New Roman" panose="02020603050405020304" pitchFamily="18"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759042" y="1198486"/>
            <a:ext cx="10877118" cy="506619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GB" dirty="0">
                <a:latin typeface="Cambria" panose="02040503050406030204" pitchFamily="18" charset="0"/>
                <a:ea typeface="Cambria" panose="02040503050406030204" pitchFamily="18" charset="0"/>
              </a:rPr>
              <a:t>                 </a:t>
            </a:r>
          </a:p>
        </p:txBody>
      </p:sp>
      <p:graphicFrame>
        <p:nvGraphicFramePr>
          <p:cNvPr id="2" name="Google Shape;133;p3">
            <a:extLst>
              <a:ext uri="{FF2B5EF4-FFF2-40B4-BE49-F238E27FC236}">
                <a16:creationId xmlns:a16="http://schemas.microsoft.com/office/drawing/2014/main" id="{62A2B85B-8DFE-FD48-6F61-91A675C22054}"/>
              </a:ext>
            </a:extLst>
          </p:cNvPr>
          <p:cNvGraphicFramePr/>
          <p:nvPr>
            <p:extLst>
              <p:ext uri="{D42A27DB-BD31-4B8C-83A1-F6EECF244321}">
                <p14:modId xmlns:p14="http://schemas.microsoft.com/office/powerpoint/2010/main" val="4073267088"/>
              </p:ext>
            </p:extLst>
          </p:nvPr>
        </p:nvGraphicFramePr>
        <p:xfrm>
          <a:off x="949235" y="1571982"/>
          <a:ext cx="4984750" cy="3997125"/>
        </p:xfrm>
        <a:graphic>
          <a:graphicData uri="http://schemas.openxmlformats.org/drawingml/2006/table">
            <a:tbl>
              <a:tblPr firstRow="1" bandRow="1">
                <a:noFill/>
              </a:tblPr>
              <a:tblGrid>
                <a:gridCol w="1337950">
                  <a:extLst>
                    <a:ext uri="{9D8B030D-6E8A-4147-A177-3AD203B41FA5}">
                      <a16:colId xmlns:a16="http://schemas.microsoft.com/office/drawing/2014/main" val="20000"/>
                    </a:ext>
                  </a:extLst>
                </a:gridCol>
                <a:gridCol w="455850">
                  <a:extLst>
                    <a:ext uri="{9D8B030D-6E8A-4147-A177-3AD203B41FA5}">
                      <a16:colId xmlns:a16="http://schemas.microsoft.com/office/drawing/2014/main" val="20005"/>
                    </a:ext>
                  </a:extLst>
                </a:gridCol>
                <a:gridCol w="455850">
                  <a:extLst>
                    <a:ext uri="{9D8B030D-6E8A-4147-A177-3AD203B41FA5}">
                      <a16:colId xmlns:a16="http://schemas.microsoft.com/office/drawing/2014/main" val="20006"/>
                    </a:ext>
                  </a:extLst>
                </a:gridCol>
                <a:gridCol w="455850">
                  <a:extLst>
                    <a:ext uri="{9D8B030D-6E8A-4147-A177-3AD203B41FA5}">
                      <a16:colId xmlns:a16="http://schemas.microsoft.com/office/drawing/2014/main" val="20007"/>
                    </a:ext>
                  </a:extLst>
                </a:gridCol>
                <a:gridCol w="455850">
                  <a:extLst>
                    <a:ext uri="{9D8B030D-6E8A-4147-A177-3AD203B41FA5}">
                      <a16:colId xmlns:a16="http://schemas.microsoft.com/office/drawing/2014/main" val="20008"/>
                    </a:ext>
                  </a:extLst>
                </a:gridCol>
                <a:gridCol w="455850">
                  <a:extLst>
                    <a:ext uri="{9D8B030D-6E8A-4147-A177-3AD203B41FA5}">
                      <a16:colId xmlns:a16="http://schemas.microsoft.com/office/drawing/2014/main" val="20009"/>
                    </a:ext>
                  </a:extLst>
                </a:gridCol>
                <a:gridCol w="455850">
                  <a:extLst>
                    <a:ext uri="{9D8B030D-6E8A-4147-A177-3AD203B41FA5}">
                      <a16:colId xmlns:a16="http://schemas.microsoft.com/office/drawing/2014/main" val="20010"/>
                    </a:ext>
                  </a:extLst>
                </a:gridCol>
                <a:gridCol w="455850">
                  <a:extLst>
                    <a:ext uri="{9D8B030D-6E8A-4147-A177-3AD203B41FA5}">
                      <a16:colId xmlns:a16="http://schemas.microsoft.com/office/drawing/2014/main" val="20011"/>
                    </a:ext>
                  </a:extLst>
                </a:gridCol>
                <a:gridCol w="455850">
                  <a:extLst>
                    <a:ext uri="{9D8B030D-6E8A-4147-A177-3AD203B41FA5}">
                      <a16:colId xmlns:a16="http://schemas.microsoft.com/office/drawing/2014/main" val="20012"/>
                    </a:ext>
                  </a:extLst>
                </a:gridCol>
              </a:tblGrid>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US" sz="1000" dirty="0">
                          <a:latin typeface="Verdana"/>
                          <a:ea typeface="Verdana"/>
                          <a:cs typeface="Verdana"/>
                          <a:sym typeface="Verdana"/>
                        </a:rPr>
                        <a:t>REVIEW - 0</a:t>
                      </a:r>
                      <a:endParaRPr sz="1000" dirty="0">
                        <a:latin typeface="Verdana"/>
                        <a:ea typeface="Verdana"/>
                        <a:cs typeface="Verdana"/>
                        <a:sym typeface="Verdana"/>
                      </a:endParaRP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latin typeface="Verdana"/>
                          <a:ea typeface="Verdana"/>
                          <a:cs typeface="Verdana"/>
                          <a:sym typeface="Verdana"/>
                        </a:rPr>
                        <a:t>REVIEW - 1</a:t>
                      </a: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030A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a:txBody>
                    <a:bodyPr/>
                    <a:lstStyle/>
                    <a:p>
                      <a:pPr marL="0" marR="0" lvl="0" indent="0" algn="l" rtl="0">
                        <a:spcBef>
                          <a:spcPts val="0"/>
                        </a:spcBef>
                        <a:spcAft>
                          <a:spcPts val="0"/>
                        </a:spcAft>
                        <a:buNone/>
                      </a:pPr>
                      <a:endParaRPr sz="1000" b="1"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IN" sz="1000" b="1" dirty="0"/>
                        <a:t>29-Jan-2025 To 31-Jan-2025</a:t>
                      </a:r>
                      <a:endParaRPr sz="1000" b="1"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18-Feb-2025 To 21-Feb-2025</a:t>
                      </a:r>
                      <a:endParaRPr lang="en-US" sz="1000" dirty="0">
                        <a:latin typeface="Verdana"/>
                        <a:ea typeface="Verdana"/>
                        <a:cs typeface="Verdana"/>
                        <a:sym typeface="Verdana"/>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050" b="1" dirty="0">
                          <a:latin typeface="Arial Black"/>
                          <a:ea typeface="Verdana"/>
                          <a:cs typeface="Verdana"/>
                          <a:sym typeface="Arial Black"/>
                        </a:rPr>
                        <a:t>PLANNING</a:t>
                      </a:r>
                      <a:r>
                        <a:rPr lang="en-US" sz="1050" dirty="0">
                          <a:latin typeface="Verdana"/>
                          <a:ea typeface="Verdana"/>
                          <a:cs typeface="Verdana"/>
                          <a:sym typeface="Verdana"/>
                        </a:rPr>
                        <a:t> </a:t>
                      </a:r>
                      <a:endParaRPr sz="1050"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REQUIREMENT ANALYSIS</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DESIGN</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CODING</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TESTING</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DEPLOYMENT</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PAPER  PUBLICATION</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graphicFrame>
        <p:nvGraphicFramePr>
          <p:cNvPr id="3" name="Google Shape;134;p3">
            <a:extLst>
              <a:ext uri="{FF2B5EF4-FFF2-40B4-BE49-F238E27FC236}">
                <a16:creationId xmlns:a16="http://schemas.microsoft.com/office/drawing/2014/main" id="{BD2AE605-2822-BE13-61A1-4DA549BBB8BA}"/>
              </a:ext>
            </a:extLst>
          </p:cNvPr>
          <p:cNvGraphicFramePr/>
          <p:nvPr>
            <p:extLst>
              <p:ext uri="{D42A27DB-BD31-4B8C-83A1-F6EECF244321}">
                <p14:modId xmlns:p14="http://schemas.microsoft.com/office/powerpoint/2010/main" val="1062560590"/>
              </p:ext>
            </p:extLst>
          </p:nvPr>
        </p:nvGraphicFramePr>
        <p:xfrm>
          <a:off x="5955070" y="1571982"/>
          <a:ext cx="3626775" cy="3997125"/>
        </p:xfrm>
        <a:graphic>
          <a:graphicData uri="http://schemas.openxmlformats.org/drawingml/2006/table">
            <a:tbl>
              <a:tblPr firstRow="1" bandRow="1">
                <a:noFill/>
              </a:tblPr>
              <a:tblGrid>
                <a:gridCol w="459300">
                  <a:extLst>
                    <a:ext uri="{9D8B030D-6E8A-4147-A177-3AD203B41FA5}">
                      <a16:colId xmlns:a16="http://schemas.microsoft.com/office/drawing/2014/main" val="20000"/>
                    </a:ext>
                  </a:extLst>
                </a:gridCol>
                <a:gridCol w="459300">
                  <a:extLst>
                    <a:ext uri="{9D8B030D-6E8A-4147-A177-3AD203B41FA5}">
                      <a16:colId xmlns:a16="http://schemas.microsoft.com/office/drawing/2014/main" val="20001"/>
                    </a:ext>
                  </a:extLst>
                </a:gridCol>
                <a:gridCol w="459300">
                  <a:extLst>
                    <a:ext uri="{9D8B030D-6E8A-4147-A177-3AD203B41FA5}">
                      <a16:colId xmlns:a16="http://schemas.microsoft.com/office/drawing/2014/main" val="20002"/>
                    </a:ext>
                  </a:extLst>
                </a:gridCol>
                <a:gridCol w="459300">
                  <a:extLst>
                    <a:ext uri="{9D8B030D-6E8A-4147-A177-3AD203B41FA5}">
                      <a16:colId xmlns:a16="http://schemas.microsoft.com/office/drawing/2014/main" val="20003"/>
                    </a:ext>
                  </a:extLst>
                </a:gridCol>
                <a:gridCol w="459300">
                  <a:extLst>
                    <a:ext uri="{9D8B030D-6E8A-4147-A177-3AD203B41FA5}">
                      <a16:colId xmlns:a16="http://schemas.microsoft.com/office/drawing/2014/main" val="20008"/>
                    </a:ext>
                  </a:extLst>
                </a:gridCol>
                <a:gridCol w="459300">
                  <a:extLst>
                    <a:ext uri="{9D8B030D-6E8A-4147-A177-3AD203B41FA5}">
                      <a16:colId xmlns:a16="http://schemas.microsoft.com/office/drawing/2014/main" val="20009"/>
                    </a:ext>
                  </a:extLst>
                </a:gridCol>
                <a:gridCol w="459300">
                  <a:extLst>
                    <a:ext uri="{9D8B030D-6E8A-4147-A177-3AD203B41FA5}">
                      <a16:colId xmlns:a16="http://schemas.microsoft.com/office/drawing/2014/main" val="20010"/>
                    </a:ext>
                  </a:extLst>
                </a:gridCol>
                <a:gridCol w="411675">
                  <a:extLst>
                    <a:ext uri="{9D8B030D-6E8A-4147-A177-3AD203B41FA5}">
                      <a16:colId xmlns:a16="http://schemas.microsoft.com/office/drawing/2014/main" val="20011"/>
                    </a:ext>
                  </a:extLst>
                </a:gridCol>
              </a:tblGrid>
              <a:tr h="444125">
                <a:tc gridSpan="4">
                  <a:txBody>
                    <a:bodyPr/>
                    <a:lstStyle/>
                    <a:p>
                      <a:pPr marL="0" marR="0" lvl="0" indent="0" algn="ctr" rtl="0">
                        <a:spcBef>
                          <a:spcPts val="0"/>
                        </a:spcBef>
                        <a:spcAft>
                          <a:spcPts val="0"/>
                        </a:spcAft>
                        <a:buNone/>
                      </a:pPr>
                      <a:r>
                        <a:rPr lang="en-US" sz="1000" dirty="0">
                          <a:latin typeface="Verdana"/>
                          <a:ea typeface="Verdana"/>
                          <a:cs typeface="Verdana"/>
                          <a:sym typeface="Verdana"/>
                        </a:rPr>
                        <a:t>REVIEW - 2</a:t>
                      </a: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latin typeface="Verdana"/>
                          <a:ea typeface="Verdana"/>
                          <a:cs typeface="Verdana"/>
                          <a:sym typeface="Verdana"/>
                        </a:rPr>
                        <a:t>REVIEW - 3</a:t>
                      </a: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030A0"/>
                    </a:solidFill>
                  </a:tcPr>
                </a:tc>
                <a:tc hMerge="1">
                  <a:txBody>
                    <a:bodyPr/>
                    <a:lstStyle/>
                    <a:p>
                      <a:endParaRPr lang="en-US"/>
                    </a:p>
                  </a:txBody>
                  <a:tcPr>
                    <a:lnL w="12700"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17-Mar-2025 To 21-Mar-2025</a:t>
                      </a:r>
                      <a:endParaRPr lang="en-US" sz="1000" dirty="0">
                        <a:latin typeface="Verdana"/>
                        <a:ea typeface="Verdana"/>
                        <a:cs typeface="Verdana"/>
                        <a:sym typeface="Verdana"/>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16-Apr-2025 To 19-Apr-2025</a:t>
                      </a:r>
                      <a:endParaRPr lang="en-US" sz="1000"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800">
                          <a:latin typeface="Verdana"/>
                          <a:ea typeface="Verdana"/>
                          <a:cs typeface="Verdana"/>
                          <a:sym typeface="Verdana"/>
                        </a:rPr>
                        <a:t>`</a:t>
                      </a:r>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sp>
        <p:nvSpPr>
          <p:cNvPr id="4" name="Google Shape;135;p3">
            <a:extLst>
              <a:ext uri="{FF2B5EF4-FFF2-40B4-BE49-F238E27FC236}">
                <a16:creationId xmlns:a16="http://schemas.microsoft.com/office/drawing/2014/main" id="{340DA5C2-DCAF-E3D8-D885-8289C0CD3674}"/>
              </a:ext>
            </a:extLst>
          </p:cNvPr>
          <p:cNvSpPr/>
          <p:nvPr/>
        </p:nvSpPr>
        <p:spPr>
          <a:xfrm>
            <a:off x="2260049" y="2509064"/>
            <a:ext cx="1883600" cy="317516"/>
          </a:xfrm>
          <a:prstGeom prst="homePlate">
            <a:avLst>
              <a:gd name="adj" fmla="val 50000"/>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7" name="Google Shape;136;p3">
            <a:extLst>
              <a:ext uri="{FF2B5EF4-FFF2-40B4-BE49-F238E27FC236}">
                <a16:creationId xmlns:a16="http://schemas.microsoft.com/office/drawing/2014/main" id="{F9E10E6C-A5D8-465D-DB31-E1880C723147}"/>
              </a:ext>
            </a:extLst>
          </p:cNvPr>
          <p:cNvSpPr/>
          <p:nvPr/>
        </p:nvSpPr>
        <p:spPr>
          <a:xfrm>
            <a:off x="2260049" y="2986332"/>
            <a:ext cx="1883600" cy="317516"/>
          </a:xfrm>
          <a:prstGeom prst="homePlate">
            <a:avLst>
              <a:gd name="adj" fmla="val 50000"/>
            </a:avLst>
          </a:prstGeom>
          <a:solidFill>
            <a:srgbClr val="BF9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8" name="Google Shape;137;p3">
            <a:extLst>
              <a:ext uri="{FF2B5EF4-FFF2-40B4-BE49-F238E27FC236}">
                <a16:creationId xmlns:a16="http://schemas.microsoft.com/office/drawing/2014/main" id="{1D11BECF-3ED2-AA80-BC25-D3E767BE99CD}"/>
              </a:ext>
            </a:extLst>
          </p:cNvPr>
          <p:cNvSpPr/>
          <p:nvPr/>
        </p:nvSpPr>
        <p:spPr>
          <a:xfrm>
            <a:off x="4143649" y="3416754"/>
            <a:ext cx="1790335" cy="306001"/>
          </a:xfrm>
          <a:prstGeom prst="homePlate">
            <a:avLst>
              <a:gd name="adj" fmla="val 50000"/>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9" name="Google Shape;138;p3">
            <a:extLst>
              <a:ext uri="{FF2B5EF4-FFF2-40B4-BE49-F238E27FC236}">
                <a16:creationId xmlns:a16="http://schemas.microsoft.com/office/drawing/2014/main" id="{D57B9C13-20E2-688A-6E06-2A25F7D2CC6A}"/>
              </a:ext>
            </a:extLst>
          </p:cNvPr>
          <p:cNvSpPr/>
          <p:nvPr/>
        </p:nvSpPr>
        <p:spPr>
          <a:xfrm>
            <a:off x="4138649" y="3873398"/>
            <a:ext cx="5443196" cy="287131"/>
          </a:xfrm>
          <a:prstGeom prst="homePlate">
            <a:avLst>
              <a:gd name="adj" fmla="val 50000"/>
            </a:avLst>
          </a:prstGeom>
          <a:solidFill>
            <a:srgbClr val="741B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0" name="Google Shape;139;p3">
            <a:extLst>
              <a:ext uri="{FF2B5EF4-FFF2-40B4-BE49-F238E27FC236}">
                <a16:creationId xmlns:a16="http://schemas.microsoft.com/office/drawing/2014/main" id="{1D72D4D9-ABF5-7DC0-3048-1EE8D59636CC}"/>
              </a:ext>
            </a:extLst>
          </p:cNvPr>
          <p:cNvSpPr/>
          <p:nvPr/>
        </p:nvSpPr>
        <p:spPr>
          <a:xfrm>
            <a:off x="5942613" y="4331798"/>
            <a:ext cx="3556494" cy="287132"/>
          </a:xfrm>
          <a:prstGeom prst="homePlate">
            <a:avLst>
              <a:gd name="adj" fmla="val 50000"/>
            </a:avLst>
          </a:prstGeom>
          <a:solidFill>
            <a:srgbClr val="DD7E6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graphicFrame>
        <p:nvGraphicFramePr>
          <p:cNvPr id="5" name="Table 4">
            <a:extLst>
              <a:ext uri="{FF2B5EF4-FFF2-40B4-BE49-F238E27FC236}">
                <a16:creationId xmlns:a16="http://schemas.microsoft.com/office/drawing/2014/main" id="{B1F56C85-3F46-7F75-712C-0B4B4C0901B8}"/>
              </a:ext>
            </a:extLst>
          </p:cNvPr>
          <p:cNvGraphicFramePr>
            <a:graphicFrameLocks noGrp="1"/>
          </p:cNvGraphicFramePr>
          <p:nvPr>
            <p:extLst>
              <p:ext uri="{D42A27DB-BD31-4B8C-83A1-F6EECF244321}">
                <p14:modId xmlns:p14="http://schemas.microsoft.com/office/powerpoint/2010/main" val="1360355533"/>
              </p:ext>
            </p:extLst>
          </p:nvPr>
        </p:nvGraphicFramePr>
        <p:xfrm>
          <a:off x="9581845" y="1571191"/>
          <a:ext cx="1856533" cy="3997125"/>
        </p:xfrm>
        <a:graphic>
          <a:graphicData uri="http://schemas.openxmlformats.org/drawingml/2006/table">
            <a:tbl>
              <a:tblPr firstRow="1" bandRow="1">
                <a:noFill/>
              </a:tblPr>
              <a:tblGrid>
                <a:gridCol w="526258">
                  <a:extLst>
                    <a:ext uri="{9D8B030D-6E8A-4147-A177-3AD203B41FA5}">
                      <a16:colId xmlns:a16="http://schemas.microsoft.com/office/drawing/2014/main" val="1201218914"/>
                    </a:ext>
                  </a:extLst>
                </a:gridCol>
                <a:gridCol w="459300">
                  <a:extLst>
                    <a:ext uri="{9D8B030D-6E8A-4147-A177-3AD203B41FA5}">
                      <a16:colId xmlns:a16="http://schemas.microsoft.com/office/drawing/2014/main" val="4025509933"/>
                    </a:ext>
                  </a:extLst>
                </a:gridCol>
                <a:gridCol w="459300">
                  <a:extLst>
                    <a:ext uri="{9D8B030D-6E8A-4147-A177-3AD203B41FA5}">
                      <a16:colId xmlns:a16="http://schemas.microsoft.com/office/drawing/2014/main" val="3485873087"/>
                    </a:ext>
                  </a:extLst>
                </a:gridCol>
                <a:gridCol w="411675">
                  <a:extLst>
                    <a:ext uri="{9D8B030D-6E8A-4147-A177-3AD203B41FA5}">
                      <a16:colId xmlns:a16="http://schemas.microsoft.com/office/drawing/2014/main" val="1342442740"/>
                    </a:ext>
                  </a:extLst>
                </a:gridCol>
              </a:tblGrid>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Final Viva-Voce</a:t>
                      </a:r>
                      <a:endParaRPr lang="en-US" sz="1000" dirty="0">
                        <a:latin typeface="Verdana"/>
                        <a:ea typeface="Verdana"/>
                        <a:cs typeface="Verdana"/>
                        <a:sym typeface="Verdana"/>
                      </a:endParaRP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00B050"/>
                    </a:solidFill>
                  </a:tcPr>
                </a:tc>
                <a:tc hMerge="1">
                  <a:txBody>
                    <a:bodyPr/>
                    <a:lstStyle/>
                    <a:p>
                      <a:endParaRPr lang="en-US"/>
                    </a:p>
                  </a:txBody>
                  <a:tcPr>
                    <a:lnL w="12700"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75601500"/>
                  </a:ext>
                </a:extLst>
              </a:tr>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10-May-2025 To 17-May-2025</a:t>
                      </a:r>
                      <a:endParaRPr lang="en-US" sz="1000"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741869673"/>
                  </a:ext>
                </a:extLst>
              </a:tr>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724107754"/>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51109167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264357123"/>
                  </a:ext>
                </a:extLst>
              </a:tr>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19438317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781101306"/>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810859317"/>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2033652619"/>
                  </a:ext>
                </a:extLst>
              </a:tr>
            </a:tbl>
          </a:graphicData>
        </a:graphic>
      </p:graphicFrame>
      <p:sp>
        <p:nvSpPr>
          <p:cNvPr id="6" name="Google Shape;141;p3">
            <a:extLst>
              <a:ext uri="{FF2B5EF4-FFF2-40B4-BE49-F238E27FC236}">
                <a16:creationId xmlns:a16="http://schemas.microsoft.com/office/drawing/2014/main" id="{42329B62-C36F-4C95-40CB-8C5F67F8A8C0}"/>
              </a:ext>
            </a:extLst>
          </p:cNvPr>
          <p:cNvSpPr/>
          <p:nvPr/>
        </p:nvSpPr>
        <p:spPr>
          <a:xfrm>
            <a:off x="9581846" y="5223796"/>
            <a:ext cx="1849396" cy="266507"/>
          </a:xfrm>
          <a:prstGeom prst="homePlate">
            <a:avLst>
              <a:gd name="adj" fmla="val 50000"/>
            </a:avLst>
          </a:prstGeom>
          <a:solidFill>
            <a:srgbClr val="6AA8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3" name="Google Shape;140;p3">
            <a:extLst>
              <a:ext uri="{FF2B5EF4-FFF2-40B4-BE49-F238E27FC236}">
                <a16:creationId xmlns:a16="http://schemas.microsoft.com/office/drawing/2014/main" id="{BBDB4E16-2B52-8D34-3120-6045B8589F16}"/>
              </a:ext>
            </a:extLst>
          </p:cNvPr>
          <p:cNvSpPr/>
          <p:nvPr/>
        </p:nvSpPr>
        <p:spPr>
          <a:xfrm>
            <a:off x="7829118" y="4768146"/>
            <a:ext cx="3556494" cy="287132"/>
          </a:xfrm>
          <a:prstGeom prst="homePlat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152400" indent="0">
              <a:spcBef>
                <a:spcPts val="0"/>
              </a:spcBef>
              <a:buNone/>
            </a:pPr>
            <a:r>
              <a:rPr lang="en-IN" b="1" dirty="0">
                <a:solidFill>
                  <a:schemeClr val="tx1">
                    <a:lumMod val="95000"/>
                    <a:lumOff val="5000"/>
                  </a:schemeClr>
                </a:solidFill>
                <a:effectLst/>
                <a:latin typeface="Times New Roman" panose="02020603050405020304" pitchFamily="18" charset="0"/>
                <a:cs typeface="Times New Roman" panose="02020603050405020304" pitchFamily="18" charset="0"/>
              </a:rPr>
              <a:t>[1]. </a:t>
            </a:r>
            <a:r>
              <a:rPr lang="en-IN" b="1" dirty="0" err="1">
                <a:latin typeface="Times New Roman" panose="02020603050405020304" pitchFamily="18" charset="0"/>
                <a:cs typeface="Times New Roman" panose="02020603050405020304" pitchFamily="18" charset="0"/>
              </a:rPr>
              <a:t>Tavakkol</a:t>
            </a:r>
            <a:r>
              <a:rPr lang="en-IN" b="1" dirty="0">
                <a:latin typeface="Times New Roman" panose="02020603050405020304" pitchFamily="18" charset="0"/>
                <a:cs typeface="Times New Roman" panose="02020603050405020304" pitchFamily="18" charset="0"/>
              </a:rPr>
              <a:t>, M., &amp; Parsa, M.</a:t>
            </a:r>
            <a:r>
              <a:rPr lang="en-IN" dirty="0">
                <a:latin typeface="Times New Roman" panose="02020603050405020304" pitchFamily="18" charset="0"/>
                <a:cs typeface="Times New Roman" panose="02020603050405020304" pitchFamily="18" charset="0"/>
              </a:rPr>
              <a:t> (2021). A Hybrid Genetic Algorithm for University Course Timetabling Problem Considering Faculty Preferences. </a:t>
            </a:r>
            <a:r>
              <a:rPr lang="en-IN" i="1" dirty="0">
                <a:latin typeface="Times New Roman" panose="02020603050405020304" pitchFamily="18" charset="0"/>
                <a:cs typeface="Times New Roman" panose="02020603050405020304" pitchFamily="18" charset="0"/>
              </a:rPr>
              <a:t>Computers &amp; Industrial Engineering, 157</a:t>
            </a:r>
            <a:r>
              <a:rPr lang="en-IN" dirty="0">
                <a:latin typeface="Times New Roman" panose="02020603050405020304" pitchFamily="18" charset="0"/>
                <a:cs typeface="Times New Roman" panose="02020603050405020304" pitchFamily="18" charset="0"/>
              </a:rPr>
              <a:t>, 107327.</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a:t>
            </a:r>
            <a:r>
              <a:rPr lang="en-IN" dirty="0">
                <a:solidFill>
                  <a:schemeClr val="bg2">
                    <a:lumMod val="60000"/>
                    <a:lumOff val="40000"/>
                  </a:schemeClr>
                </a:solidFill>
                <a:latin typeface="Times New Roman" panose="02020603050405020304" pitchFamily="18" charset="0"/>
                <a:cs typeface="Times New Roman" panose="02020603050405020304" pitchFamily="18" charset="0"/>
              </a:rPr>
              <a:t>https://doi.org/10.1016/j.cie.2021.107327</a:t>
            </a:r>
            <a:r>
              <a:rPr lang="en-IN" dirty="0">
                <a:latin typeface="Times New Roman" panose="02020603050405020304" pitchFamily="18" charset="0"/>
                <a:cs typeface="Times New Roman" panose="02020603050405020304" pitchFamily="18" charset="0"/>
              </a:rPr>
              <a:t>]</a:t>
            </a:r>
            <a:endParaRPr lang="en-IN"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152400" indent="0">
              <a:spcBef>
                <a:spcPts val="0"/>
              </a:spcBef>
              <a:buNone/>
            </a:pPr>
            <a:r>
              <a:rPr lang="da-DK" b="1" dirty="0">
                <a:solidFill>
                  <a:schemeClr val="tx1">
                    <a:lumMod val="95000"/>
                    <a:lumOff val="5000"/>
                  </a:schemeClr>
                </a:solidFill>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Rong, Q., &amp; Lee, K.</a:t>
            </a:r>
            <a:r>
              <a:rPr lang="en-US" dirty="0">
                <a:latin typeface="Times New Roman" panose="02020603050405020304" pitchFamily="18" charset="0"/>
                <a:cs typeface="Times New Roman" panose="02020603050405020304" pitchFamily="18" charset="0"/>
              </a:rPr>
              <a:t> (2022). Multi-Objective Optimization for University Timetabling Problem: A Comparative Study of Algorithms. </a:t>
            </a:r>
            <a:r>
              <a:rPr lang="en-US" i="1" dirty="0">
                <a:latin typeface="Times New Roman" panose="02020603050405020304" pitchFamily="18" charset="0"/>
                <a:cs typeface="Times New Roman" panose="02020603050405020304" pitchFamily="18" charset="0"/>
              </a:rPr>
              <a:t>Journal of Scheduling, 25</a:t>
            </a:r>
            <a:r>
              <a:rPr lang="en-US" dirty="0">
                <a:latin typeface="Times New Roman" panose="02020603050405020304" pitchFamily="18" charset="0"/>
                <a:cs typeface="Times New Roman" panose="02020603050405020304" pitchFamily="18" charset="0"/>
              </a:rPr>
              <a:t>(1), 57-72.</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t>
            </a:r>
            <a:r>
              <a:rPr lang="en-US" dirty="0">
                <a:solidFill>
                  <a:schemeClr val="bg2">
                    <a:lumMod val="60000"/>
                    <a:lumOff val="40000"/>
                  </a:schemeClr>
                </a:solidFill>
                <a:latin typeface="Times New Roman" panose="02020603050405020304" pitchFamily="18" charset="0"/>
                <a:cs typeface="Times New Roman" panose="02020603050405020304" pitchFamily="18" charset="0"/>
              </a:rPr>
              <a:t>https://doi.org/10.1007/s10951-021-00788-3</a:t>
            </a:r>
            <a:r>
              <a:rPr lang="en-US" dirty="0">
                <a:latin typeface="Times New Roman" panose="02020603050405020304" pitchFamily="18" charset="0"/>
                <a:cs typeface="Times New Roman" panose="02020603050405020304" pitchFamily="18" charset="0"/>
              </a:rPr>
              <a:t>] </a:t>
            </a:r>
          </a:p>
          <a:p>
            <a:pPr marL="152400" indent="0">
              <a:spcBef>
                <a:spcPts val="0"/>
              </a:spcBef>
              <a:buNone/>
            </a:pPr>
            <a:r>
              <a:rPr lang="en-US" b="1" dirty="0">
                <a:latin typeface="Times New Roman" panose="02020603050405020304" pitchFamily="18" charset="0"/>
                <a:cs typeface="Times New Roman" panose="02020603050405020304" pitchFamily="18" charset="0"/>
              </a:rPr>
              <a:t>[3]. Hassan, M., &amp; Khalil, M.</a:t>
            </a:r>
            <a:r>
              <a:rPr lang="en-US" dirty="0">
                <a:latin typeface="Times New Roman" panose="02020603050405020304" pitchFamily="18" charset="0"/>
                <a:cs typeface="Times New Roman" panose="02020603050405020304" pitchFamily="18" charset="0"/>
              </a:rPr>
              <a:t> (2023). An Intelligent Course Scheduling System Using Machine Learning Techniques. </a:t>
            </a:r>
            <a:r>
              <a:rPr lang="en-US" i="1" dirty="0">
                <a:latin typeface="Times New Roman" panose="02020603050405020304" pitchFamily="18" charset="0"/>
                <a:cs typeface="Times New Roman" panose="02020603050405020304" pitchFamily="18" charset="0"/>
              </a:rPr>
              <a:t>Journal of Educational Computing Research, 61</a:t>
            </a:r>
            <a:r>
              <a:rPr lang="en-US" dirty="0">
                <a:latin typeface="Times New Roman" panose="02020603050405020304" pitchFamily="18" charset="0"/>
                <a:cs typeface="Times New Roman" panose="02020603050405020304" pitchFamily="18" charset="0"/>
              </a:rPr>
              <a:t>(3), 445-465.</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t>
            </a:r>
            <a:r>
              <a:rPr lang="en-US" dirty="0">
                <a:solidFill>
                  <a:schemeClr val="bg2">
                    <a:lumMod val="60000"/>
                    <a:lumOff val="40000"/>
                  </a:schemeClr>
                </a:solidFill>
                <a:latin typeface="Times New Roman" panose="02020603050405020304" pitchFamily="18" charset="0"/>
                <a:cs typeface="Times New Roman" panose="02020603050405020304" pitchFamily="18" charset="0"/>
              </a:rPr>
              <a:t>https://doi.org/10.1177/07356331221122514</a:t>
            </a:r>
            <a:r>
              <a:rPr lang="en-US" dirty="0">
                <a:latin typeface="Times New Roman" panose="02020603050405020304" pitchFamily="18" charset="0"/>
                <a:cs typeface="Times New Roman" panose="02020603050405020304" pitchFamily="18" charset="0"/>
              </a:rPr>
              <a:t>]</a:t>
            </a:r>
            <a:endParaRPr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644</Words>
  <Application>Microsoft Office PowerPoint</Application>
  <PresentationFormat>Widescreen</PresentationFormat>
  <Paragraphs>89</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Cambria</vt:lpstr>
      <vt:lpstr>Times New Roman</vt:lpstr>
      <vt:lpstr>Verdana</vt:lpstr>
      <vt:lpstr>Wingdings</vt:lpstr>
      <vt:lpstr>Bioinformatics</vt:lpstr>
      <vt:lpstr>Efficient and Automated Approach For Timetable Generation</vt:lpstr>
      <vt:lpstr>Content</vt:lpstr>
      <vt:lpstr>Problem Statement Number: PSCS_481 </vt:lpstr>
      <vt:lpstr>Github Link</vt:lpstr>
      <vt:lpstr>Analysis of Problem Statement</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Tarun Yadav</cp:lastModifiedBy>
  <cp:revision>54</cp:revision>
  <dcterms:created xsi:type="dcterms:W3CDTF">2024-09-13T15:04:00Z</dcterms:created>
  <dcterms:modified xsi:type="dcterms:W3CDTF">2025-05-15T14:42:51Z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524467E8BBCA43A887E5BF3D245A1C23_12</vt:lpwstr>
  </property>
  <property fmtid="{D5CDD505-2E9C-101B-9397-08002B2CF9AE}" pid="3" name="KSOProductBuildVer">
    <vt:lpwstr>1033-12.2.0.13472</vt:lpwstr>
  </property>
</Properties>
</file>