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3" r:id="rId13"/>
    <p:sldId id="274" r:id="rId14"/>
    <p:sldId id="275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6485" y="2049335"/>
            <a:ext cx="7479029" cy="2834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670" y="1793493"/>
            <a:ext cx="10360659" cy="3011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485" y="2049335"/>
            <a:ext cx="7778115" cy="2820452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60"/>
              </a:spcBef>
            </a:pPr>
            <a:r>
              <a:rPr dirty="0"/>
              <a:t>Lending</a:t>
            </a:r>
            <a:r>
              <a:rPr spc="-50" dirty="0"/>
              <a:t> </a:t>
            </a:r>
            <a:r>
              <a:rPr spc="-5" dirty="0"/>
              <a:t>Club</a:t>
            </a:r>
            <a:r>
              <a:rPr spc="-30" dirty="0"/>
              <a:t> </a:t>
            </a:r>
            <a:r>
              <a:rPr spc="-10" dirty="0"/>
              <a:t>Case</a:t>
            </a:r>
            <a:r>
              <a:rPr spc="-35" dirty="0"/>
              <a:t> </a:t>
            </a:r>
            <a:r>
              <a:rPr dirty="0"/>
              <a:t>Study</a:t>
            </a:r>
          </a:p>
          <a:p>
            <a:pPr marL="2411095" marR="2403475" indent="-1905" algn="ctr">
              <a:lnSpc>
                <a:spcPct val="124800"/>
              </a:lnSpc>
              <a:spcBef>
                <a:spcPts val="670"/>
              </a:spcBef>
            </a:pPr>
            <a:r>
              <a:rPr sz="2400" spc="-10" dirty="0">
                <a:latin typeface="Calibri"/>
                <a:cs typeface="Calibri"/>
              </a:rPr>
              <a:t>Group Members </a:t>
            </a:r>
            <a:r>
              <a:rPr sz="2400" spc="-5" dirty="0">
                <a:latin typeface="Calibri"/>
                <a:cs typeface="Calibri"/>
              </a:rPr>
              <a:t> </a:t>
            </a:r>
            <a:br>
              <a:rPr lang="en-IN" sz="2400" spc="-15" dirty="0">
                <a:latin typeface="Calibri"/>
                <a:cs typeface="Calibri"/>
              </a:rPr>
            </a:br>
            <a:r>
              <a:rPr lang="en-IN" sz="2400" spc="-15" dirty="0" err="1">
                <a:latin typeface="Calibri"/>
                <a:cs typeface="Calibri"/>
              </a:rPr>
              <a:t>Tarun</a:t>
            </a:r>
            <a:r>
              <a:rPr lang="en-IN" sz="2400" spc="-15" dirty="0">
                <a:latin typeface="Calibri"/>
                <a:cs typeface="Calibri"/>
              </a:rPr>
              <a:t> Surya Prakash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Pra</a:t>
            </a:r>
            <a:r>
              <a:rPr lang="en-IN" sz="2400" spc="-10" dirty="0" err="1">
                <a:latin typeface="Calibri"/>
                <a:cs typeface="Calibri"/>
              </a:rPr>
              <a:t>sanna</a:t>
            </a:r>
            <a:r>
              <a:rPr lang="en-IN" sz="2400" spc="-10" dirty="0">
                <a:latin typeface="Calibri"/>
                <a:cs typeface="Calibri"/>
              </a:rPr>
              <a:t> 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277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C00000"/>
                </a:solidFill>
              </a:rPr>
              <a:t>Bivariate</a:t>
            </a:r>
            <a:r>
              <a:rPr sz="4400" spc="-145" dirty="0">
                <a:solidFill>
                  <a:srgbClr val="C00000"/>
                </a:solidFill>
              </a:rPr>
              <a:t> </a:t>
            </a:r>
            <a:r>
              <a:rPr sz="4400" spc="-35" dirty="0">
                <a:solidFill>
                  <a:srgbClr val="C00000"/>
                </a:solidFill>
              </a:rPr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7932"/>
            <a:ext cx="9775190" cy="166071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Following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are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variables considered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 bivariate analysis.</a:t>
            </a: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Purpose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loan</a:t>
            </a:r>
            <a:r>
              <a:rPr lang="en-IN" sz="2400" spc="-5" dirty="0">
                <a:latin typeface="Arial MT"/>
                <a:cs typeface="Arial MT"/>
              </a:rPr>
              <a:t> 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Loan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amount</a:t>
            </a:r>
            <a:endParaRPr sz="2400" dirty="0">
              <a:latin typeface="Arial MT"/>
              <a:cs typeface="Arial MT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Interest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rate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317" y="2767329"/>
            <a:ext cx="8636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Results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30" dirty="0"/>
              <a:t>Bivariate</a:t>
            </a:r>
            <a:r>
              <a:rPr spc="5" dirty="0"/>
              <a:t> </a:t>
            </a:r>
            <a:r>
              <a:rPr spc="-15" dirty="0"/>
              <a:t>Analyses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6B42E-0979-72CC-87FB-DAAB5C7F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3901"/>
            <a:ext cx="7410479" cy="455061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B7F7CB7B-3A97-5C3B-FAA7-8C2C856AB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91393"/>
            <a:ext cx="9587230" cy="1274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70"/>
              </a:lnSpc>
              <a:spcBef>
                <a:spcPts val="100"/>
              </a:spcBef>
            </a:pPr>
            <a:r>
              <a:rPr sz="4400" spc="-10" dirty="0"/>
              <a:t>Observations</a:t>
            </a:r>
            <a:r>
              <a:rPr sz="4400" dirty="0"/>
              <a:t> </a:t>
            </a:r>
            <a:r>
              <a:rPr sz="4400" spc="-25" dirty="0"/>
              <a:t>from</a:t>
            </a:r>
            <a:r>
              <a:rPr sz="4400" spc="-20" dirty="0"/>
              <a:t> Bivariate</a:t>
            </a:r>
            <a:r>
              <a:rPr sz="4400" spc="-5" dirty="0"/>
              <a:t> </a:t>
            </a:r>
            <a:r>
              <a:rPr sz="4400" spc="-10" dirty="0" err="1"/>
              <a:t>Analys</a:t>
            </a:r>
            <a:r>
              <a:rPr lang="en-IN" sz="4400" spc="-10" dirty="0"/>
              <a:t>is</a:t>
            </a:r>
            <a:br>
              <a:rPr lang="en-IN" sz="4400" spc="-10" dirty="0"/>
            </a:br>
            <a:r>
              <a:rPr sz="40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 MT"/>
                <a:cs typeface="Arial MT"/>
              </a:rPr>
              <a:t>loan</a:t>
            </a:r>
            <a:r>
              <a:rPr lang="en-IN" sz="4000" spc="-5" dirty="0">
                <a:solidFill>
                  <a:srgbClr val="C00000"/>
                </a:solidFill>
                <a:latin typeface="Arial MT"/>
                <a:cs typeface="Arial MT"/>
              </a:rPr>
              <a:t> Amount</a:t>
            </a:r>
            <a:r>
              <a:rPr sz="4000" dirty="0">
                <a:solidFill>
                  <a:srgbClr val="C00000"/>
                </a:solidFill>
                <a:latin typeface="Arial MT"/>
                <a:cs typeface="Arial MT"/>
              </a:rPr>
              <a:t> vs.</a:t>
            </a:r>
            <a:r>
              <a:rPr sz="4000" spc="-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IN" sz="4000" spc="-5" dirty="0">
                <a:solidFill>
                  <a:srgbClr val="C00000"/>
                </a:solidFill>
                <a:latin typeface="Arial MT"/>
                <a:cs typeface="Arial MT"/>
              </a:rPr>
              <a:t>purpose of loan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46FED-23A9-B38A-7B52-E4C68B246D23}"/>
              </a:ext>
            </a:extLst>
          </p:cNvPr>
          <p:cNvSpPr txBox="1"/>
          <p:nvPr/>
        </p:nvSpPr>
        <p:spPr>
          <a:xfrm>
            <a:off x="8686800" y="1676400"/>
            <a:ext cx="304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Majority of the loan amount and high amount of loan is issued for small scale business</a:t>
            </a:r>
          </a:p>
        </p:txBody>
      </p:sp>
    </p:spTree>
    <p:extLst>
      <p:ext uri="{BB962C8B-B14F-4D97-AF65-F5344CB8AC3E}">
        <p14:creationId xmlns:p14="http://schemas.microsoft.com/office/powerpoint/2010/main" val="295830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7F7CB7B-3A97-5C3B-FAA7-8C2C856AB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91393"/>
            <a:ext cx="9587230" cy="1274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70"/>
              </a:lnSpc>
              <a:spcBef>
                <a:spcPts val="100"/>
              </a:spcBef>
            </a:pPr>
            <a:r>
              <a:rPr sz="4400" spc="-10" dirty="0"/>
              <a:t>Observations</a:t>
            </a:r>
            <a:r>
              <a:rPr sz="4400" dirty="0"/>
              <a:t> </a:t>
            </a:r>
            <a:r>
              <a:rPr sz="4400" spc="-25" dirty="0"/>
              <a:t>from</a:t>
            </a:r>
            <a:r>
              <a:rPr sz="4400" spc="-20" dirty="0"/>
              <a:t> Bivariate</a:t>
            </a:r>
            <a:r>
              <a:rPr sz="4400" spc="-5" dirty="0"/>
              <a:t> </a:t>
            </a:r>
            <a:r>
              <a:rPr sz="4400" spc="-10" dirty="0" err="1"/>
              <a:t>Analys</a:t>
            </a:r>
            <a:r>
              <a:rPr lang="en-IN" sz="4400" spc="-10" dirty="0"/>
              <a:t>is</a:t>
            </a:r>
            <a:br>
              <a:rPr lang="en-IN" sz="4400" spc="-10" dirty="0"/>
            </a:br>
            <a:r>
              <a:rPr sz="40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IN" sz="4000" spc="-5" dirty="0">
                <a:solidFill>
                  <a:srgbClr val="C00000"/>
                </a:solidFill>
                <a:latin typeface="Arial MT"/>
                <a:cs typeface="Arial MT"/>
              </a:rPr>
              <a:t>interest rate</a:t>
            </a:r>
            <a:r>
              <a:rPr sz="4000" dirty="0">
                <a:solidFill>
                  <a:srgbClr val="C00000"/>
                </a:solidFill>
                <a:latin typeface="Arial MT"/>
                <a:cs typeface="Arial MT"/>
              </a:rPr>
              <a:t> vs</a:t>
            </a:r>
            <a:r>
              <a:rPr lang="en-IN" sz="4000" dirty="0">
                <a:solidFill>
                  <a:srgbClr val="C00000"/>
                </a:solidFill>
                <a:latin typeface="Arial MT"/>
                <a:cs typeface="Arial MT"/>
              </a:rPr>
              <a:t> year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46FED-23A9-B38A-7B52-E4C68B246D23}"/>
              </a:ext>
            </a:extLst>
          </p:cNvPr>
          <p:cNvSpPr txBox="1"/>
          <p:nvPr/>
        </p:nvSpPr>
        <p:spPr>
          <a:xfrm>
            <a:off x="8001000" y="2736502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Year on year the rate of interest keeps on rising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54576-C716-7868-20EB-A2146E51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5" y="1524000"/>
            <a:ext cx="72199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7F7CB7B-3A97-5C3B-FAA7-8C2C856AB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91393"/>
            <a:ext cx="9587230" cy="12741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70"/>
              </a:lnSpc>
              <a:spcBef>
                <a:spcPts val="100"/>
              </a:spcBef>
            </a:pPr>
            <a:r>
              <a:rPr sz="4400" spc="-10" dirty="0"/>
              <a:t>Observations</a:t>
            </a:r>
            <a:r>
              <a:rPr sz="4400" dirty="0"/>
              <a:t> </a:t>
            </a:r>
            <a:r>
              <a:rPr sz="4400" spc="-25" dirty="0"/>
              <a:t>from</a:t>
            </a:r>
            <a:r>
              <a:rPr sz="4400" spc="-20" dirty="0"/>
              <a:t> Bivariate</a:t>
            </a:r>
            <a:r>
              <a:rPr sz="4400" spc="-5" dirty="0"/>
              <a:t> </a:t>
            </a:r>
            <a:r>
              <a:rPr sz="4400" spc="-10" dirty="0" err="1"/>
              <a:t>Analys</a:t>
            </a:r>
            <a:r>
              <a:rPr lang="en-IN" sz="4400" spc="-10" dirty="0"/>
              <a:t>is</a:t>
            </a:r>
            <a:br>
              <a:rPr lang="en-IN" sz="4400" spc="-10" dirty="0"/>
            </a:br>
            <a:r>
              <a:rPr sz="40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lang="en-IN" sz="4000" spc="-5" dirty="0">
                <a:solidFill>
                  <a:srgbClr val="C00000"/>
                </a:solidFill>
                <a:latin typeface="Arial MT"/>
                <a:cs typeface="Arial MT"/>
              </a:rPr>
              <a:t>term of years</a:t>
            </a:r>
            <a:r>
              <a:rPr sz="4000" dirty="0">
                <a:solidFill>
                  <a:srgbClr val="C00000"/>
                </a:solidFill>
                <a:latin typeface="Arial MT"/>
                <a:cs typeface="Arial MT"/>
              </a:rPr>
              <a:t> vs</a:t>
            </a:r>
            <a:r>
              <a:rPr lang="en-IN" sz="4000" dirty="0">
                <a:solidFill>
                  <a:srgbClr val="C00000"/>
                </a:solidFill>
                <a:latin typeface="Arial MT"/>
                <a:cs typeface="Arial MT"/>
              </a:rPr>
              <a:t> interest rates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46FED-23A9-B38A-7B52-E4C68B246D23}"/>
              </a:ext>
            </a:extLst>
          </p:cNvPr>
          <p:cNvSpPr txBox="1"/>
          <p:nvPr/>
        </p:nvSpPr>
        <p:spPr>
          <a:xfrm>
            <a:off x="8001000" y="2736502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Interest rate is high for more term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778FD-03F1-AE15-0FFE-1C15E028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1524000"/>
            <a:ext cx="70199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0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406" y="304800"/>
            <a:ext cx="9587230" cy="125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70"/>
              </a:lnSpc>
              <a:spcBef>
                <a:spcPts val="100"/>
              </a:spcBef>
            </a:pPr>
            <a:r>
              <a:rPr sz="4400" spc="-10" dirty="0"/>
              <a:t>Observations</a:t>
            </a:r>
            <a:r>
              <a:rPr sz="4400" dirty="0"/>
              <a:t> </a:t>
            </a:r>
            <a:r>
              <a:rPr sz="4400" spc="-25" dirty="0"/>
              <a:t>from</a:t>
            </a:r>
            <a:r>
              <a:rPr sz="4400" spc="-20" dirty="0"/>
              <a:t> Bivariate</a:t>
            </a:r>
            <a:r>
              <a:rPr sz="4400" spc="-5" dirty="0"/>
              <a:t> </a:t>
            </a:r>
            <a:r>
              <a:rPr sz="4400" spc="-10" dirty="0"/>
              <a:t>Analysis</a:t>
            </a:r>
            <a:endParaRPr sz="4400" dirty="0"/>
          </a:p>
          <a:p>
            <a:pPr marL="12700">
              <a:lnSpc>
                <a:spcPts val="4590"/>
              </a:lnSpc>
            </a:pPr>
            <a:r>
              <a:rPr sz="4000" spc="-5" dirty="0">
                <a:solidFill>
                  <a:srgbClr val="C00000"/>
                </a:solidFill>
                <a:latin typeface="Arial MT"/>
                <a:cs typeface="Arial MT"/>
              </a:rPr>
              <a:t>Purpose of</a:t>
            </a:r>
            <a:r>
              <a:rPr sz="4000" spc="1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 MT"/>
                <a:cs typeface="Arial MT"/>
              </a:rPr>
              <a:t>loan</a:t>
            </a:r>
            <a:r>
              <a:rPr sz="4000" dirty="0">
                <a:solidFill>
                  <a:srgbClr val="C00000"/>
                </a:solidFill>
                <a:latin typeface="Arial MT"/>
                <a:cs typeface="Arial MT"/>
              </a:rPr>
              <a:t> vs.</a:t>
            </a:r>
            <a:r>
              <a:rPr sz="4000" spc="-5" dirty="0">
                <a:solidFill>
                  <a:srgbClr val="C00000"/>
                </a:solidFill>
                <a:latin typeface="Arial MT"/>
                <a:cs typeface="Arial MT"/>
              </a:rPr>
              <a:t> Charged</a:t>
            </a:r>
            <a:r>
              <a:rPr sz="4000" spc="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4000" spc="-30" dirty="0">
                <a:solidFill>
                  <a:srgbClr val="C00000"/>
                </a:solidFill>
                <a:latin typeface="Arial MT"/>
                <a:cs typeface="Arial MT"/>
              </a:rPr>
              <a:t>off</a:t>
            </a:r>
            <a:r>
              <a:rPr sz="40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Arial MT"/>
                <a:cs typeface="Arial MT"/>
              </a:rPr>
              <a:t>proportion</a:t>
            </a:r>
            <a:endParaRPr sz="40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2B1F7-964F-E780-8654-35EAFDF8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82871"/>
            <a:ext cx="6255241" cy="3774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A4E8B-580A-B50D-F48D-1C565108108A}"/>
              </a:ext>
            </a:extLst>
          </p:cNvPr>
          <p:cNvSpPr txBox="1"/>
          <p:nvPr/>
        </p:nvSpPr>
        <p:spPr>
          <a:xfrm>
            <a:off x="7696200" y="2895600"/>
            <a:ext cx="335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Small scale business organisations have high risk of charge off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96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Conclusions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5670" y="1793493"/>
            <a:ext cx="10360659" cy="299056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935" marR="889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3204" algn="l"/>
              </a:tabLst>
            </a:pPr>
            <a:r>
              <a:rPr lang="en-IN" spc="-20" dirty="0"/>
              <a:t>From the EDA analysis performed on the data provided the inferences are as below, there is likely to be charged off scenario in the following cases.</a:t>
            </a:r>
          </a:p>
          <a:p>
            <a:pPr marL="699135" lvl="1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700405" algn="l"/>
              </a:tabLst>
            </a:pPr>
            <a:r>
              <a:rPr lang="en-IN" sz="2800" spc="-10" dirty="0">
                <a:latin typeface="Calibri"/>
                <a:cs typeface="Calibri"/>
              </a:rPr>
              <a:t>If the income and loan amount are in above 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700405" algn="l"/>
              </a:tabLst>
            </a:pPr>
            <a:r>
              <a:rPr lang="en-IN" sz="2800" spc="-5" dirty="0">
                <a:latin typeface="Calibri"/>
                <a:cs typeface="Calibri"/>
              </a:rPr>
              <a:t>More interest rate for more repayment period</a:t>
            </a:r>
          </a:p>
          <a:p>
            <a:pPr marL="699135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700405" algn="l"/>
              </a:tabLst>
            </a:pPr>
            <a:r>
              <a:rPr lang="en-IN" sz="2800" spc="-5" dirty="0">
                <a:latin typeface="Calibri"/>
                <a:cs typeface="Calibri"/>
              </a:rPr>
              <a:t>Small scale business are likely to be charged off</a:t>
            </a:r>
            <a:endParaRPr lang="en-IN" sz="2800" spc="-1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700405" algn="l"/>
              </a:tabLst>
            </a:pPr>
            <a:endParaRPr lang="en-IN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7982" y="2878912"/>
            <a:ext cx="33331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spc="-114" dirty="0"/>
              <a:t>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9786"/>
            <a:ext cx="4288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solidFill>
                  <a:srgbClr val="C00000"/>
                </a:solidFill>
              </a:rPr>
              <a:t>Problem</a:t>
            </a:r>
            <a:r>
              <a:rPr sz="4400" spc="-195" dirty="0">
                <a:solidFill>
                  <a:srgbClr val="C00000"/>
                </a:solidFill>
              </a:rPr>
              <a:t> </a:t>
            </a:r>
            <a:r>
              <a:rPr sz="4400" spc="-55" dirty="0">
                <a:solidFill>
                  <a:srgbClr val="C00000"/>
                </a:solidFill>
              </a:rPr>
              <a:t>Statement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173225"/>
            <a:ext cx="10924540" cy="50965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65" dirty="0">
                <a:solidFill>
                  <a:srgbClr val="091E42"/>
                </a:solidFill>
                <a:latin typeface="Calibri"/>
                <a:cs typeface="Calibri"/>
              </a:rPr>
              <a:t>We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work </a:t>
            </a:r>
            <a:r>
              <a:rPr sz="2800" spc="-25" dirty="0">
                <a:solidFill>
                  <a:srgbClr val="091E42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consumer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finance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company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which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specializes 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lending 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various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types of loans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urban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customers. 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When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company receives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loan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application,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company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has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to </a:t>
            </a:r>
            <a:r>
              <a:rPr sz="2800" spc="-25" dirty="0">
                <a:solidFill>
                  <a:srgbClr val="091E42"/>
                </a:solidFill>
                <a:latin typeface="Calibri"/>
                <a:cs typeface="Calibri"/>
              </a:rPr>
              <a:t>make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decision </a:t>
            </a:r>
            <a:r>
              <a:rPr sz="2800" spc="-25" dirty="0">
                <a:solidFill>
                  <a:srgbClr val="091E42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loan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approval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based 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on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applicant’s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profile.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91E42"/>
                </a:solidFill>
                <a:latin typeface="Calibri"/>
                <a:cs typeface="Calibri"/>
              </a:rPr>
              <a:t>Two</a:t>
            </a:r>
            <a:r>
              <a:rPr sz="2800" spc="-4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types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risks </a:t>
            </a:r>
            <a:r>
              <a:rPr sz="2800" spc="-20" dirty="0">
                <a:solidFill>
                  <a:srgbClr val="091E42"/>
                </a:solidFill>
                <a:latin typeface="Calibri"/>
                <a:cs typeface="Calibri"/>
              </a:rPr>
              <a:t>are</a:t>
            </a:r>
            <a:r>
              <a:rPr sz="2800" spc="59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associated</a:t>
            </a:r>
            <a:r>
              <a:rPr sz="2800" spc="61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with 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91E42"/>
                </a:solidFill>
                <a:latin typeface="Calibri"/>
                <a:cs typeface="Calibri"/>
              </a:rPr>
              <a:t>bank’s</a:t>
            </a:r>
            <a:r>
              <a:rPr sz="2800" spc="3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decision:</a:t>
            </a:r>
            <a:endParaRPr sz="2800">
              <a:latin typeface="Calibri"/>
              <a:cs typeface="Calibri"/>
            </a:endParaRPr>
          </a:p>
          <a:p>
            <a:pPr marL="698500" marR="6350" lvl="1" indent="-228600" algn="just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If</a:t>
            </a:r>
            <a:r>
              <a:rPr sz="2400" spc="2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the</a:t>
            </a:r>
            <a:r>
              <a:rPr sz="2400" spc="22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applicant</a:t>
            </a:r>
            <a:r>
              <a:rPr sz="2400" spc="22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is</a:t>
            </a:r>
            <a:r>
              <a:rPr sz="2400" spc="204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likely</a:t>
            </a:r>
            <a:r>
              <a:rPr sz="2400" spc="2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to</a:t>
            </a:r>
            <a:r>
              <a:rPr sz="2400" spc="2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repay</a:t>
            </a:r>
            <a:r>
              <a:rPr sz="2400" spc="21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the</a:t>
            </a:r>
            <a:r>
              <a:rPr sz="2400" spc="22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loan,</a:t>
            </a:r>
            <a:r>
              <a:rPr sz="2400" spc="204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then</a:t>
            </a:r>
            <a:r>
              <a:rPr sz="2400" spc="2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not</a:t>
            </a:r>
            <a:r>
              <a:rPr sz="2400" spc="2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approving</a:t>
            </a:r>
            <a:r>
              <a:rPr sz="2400" spc="21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the</a:t>
            </a:r>
            <a:r>
              <a:rPr sz="2400" spc="21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loan</a:t>
            </a:r>
            <a:r>
              <a:rPr sz="2400" spc="2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results</a:t>
            </a:r>
            <a:r>
              <a:rPr sz="2400" spc="2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in </a:t>
            </a:r>
            <a:r>
              <a:rPr sz="2400" spc="-53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loss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of business</a:t>
            </a:r>
            <a:r>
              <a:rPr sz="2400" spc="1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company</a:t>
            </a:r>
            <a:endParaRPr sz="2400">
              <a:latin typeface="Calibri"/>
              <a:cs typeface="Calibri"/>
            </a:endParaRPr>
          </a:p>
          <a:p>
            <a:pPr marL="698500" marR="8890" lvl="1" indent="-228600" algn="just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If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applicant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not </a:t>
            </a:r>
            <a:r>
              <a:rPr sz="2400" spc="-20" dirty="0">
                <a:solidFill>
                  <a:srgbClr val="091E42"/>
                </a:solidFill>
                <a:latin typeface="Calibri"/>
                <a:cs typeface="Calibri"/>
              </a:rPr>
              <a:t>likely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to repay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the loan,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i.e.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he/she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is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likely to 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default,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then </a:t>
            </a:r>
            <a:r>
              <a:rPr sz="2400" spc="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approving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the loan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may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lead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 financial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loss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91E42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company</a:t>
            </a:r>
            <a:endParaRPr sz="2400">
              <a:latin typeface="Calibri"/>
              <a:cs typeface="Calibri"/>
            </a:endParaRPr>
          </a:p>
          <a:p>
            <a:pPr marL="241300" marR="6350" indent="-229235" algn="just">
              <a:lnSpc>
                <a:spcPct val="90000"/>
              </a:lnSpc>
              <a:spcBef>
                <a:spcPts val="9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aim of this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case study is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identify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patterns 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which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indicate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person </a:t>
            </a:r>
            <a:r>
              <a:rPr sz="2800" spc="-6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is </a:t>
            </a:r>
            <a:r>
              <a:rPr sz="2800" spc="-20" dirty="0">
                <a:solidFill>
                  <a:srgbClr val="091E42"/>
                </a:solidFill>
                <a:latin typeface="Calibri"/>
                <a:cs typeface="Calibri"/>
              </a:rPr>
              <a:t>likely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091E42"/>
                </a:solidFill>
                <a:latin typeface="Calibri"/>
                <a:cs typeface="Calibri"/>
              </a:rPr>
              <a:t>default,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which </a:t>
            </a:r>
            <a:r>
              <a:rPr sz="2800" spc="-20" dirty="0">
                <a:solidFill>
                  <a:srgbClr val="091E42"/>
                </a:solidFill>
                <a:latin typeface="Calibri"/>
                <a:cs typeface="Calibri"/>
              </a:rPr>
              <a:t>may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used </a:t>
            </a:r>
            <a:r>
              <a:rPr sz="2800" spc="-25" dirty="0">
                <a:solidFill>
                  <a:srgbClr val="091E42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taking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actions 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such </a:t>
            </a:r>
            <a:r>
              <a:rPr sz="2800" spc="5" dirty="0">
                <a:solidFill>
                  <a:srgbClr val="091E42"/>
                </a:solidFill>
                <a:latin typeface="Calibri"/>
                <a:cs typeface="Calibri"/>
              </a:rPr>
              <a:t>as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denying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the loan,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reducing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amount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of loan, lending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(to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risky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applicants) at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higher</a:t>
            </a:r>
            <a:r>
              <a:rPr sz="2800" spc="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91E42"/>
                </a:solidFill>
                <a:latin typeface="Calibri"/>
                <a:cs typeface="Calibri"/>
              </a:rPr>
              <a:t>interest</a:t>
            </a:r>
            <a:r>
              <a:rPr sz="2800" spc="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91E42"/>
                </a:solidFill>
                <a:latin typeface="Calibri"/>
                <a:cs typeface="Calibri"/>
              </a:rPr>
              <a:t>rate,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2735"/>
            <a:ext cx="36214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solidFill>
                  <a:srgbClr val="C00000"/>
                </a:solidFill>
              </a:rPr>
              <a:t>Analysis</a:t>
            </a:r>
            <a:r>
              <a:rPr sz="4000" spc="-120" dirty="0">
                <a:solidFill>
                  <a:srgbClr val="C00000"/>
                </a:solidFill>
              </a:rPr>
              <a:t> </a:t>
            </a:r>
            <a:r>
              <a:rPr sz="4000" spc="-40" dirty="0">
                <a:solidFill>
                  <a:srgbClr val="C00000"/>
                </a:solidFill>
              </a:rPr>
              <a:t>approach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208354"/>
            <a:ext cx="9869170" cy="410082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In this</a:t>
            </a:r>
            <a:r>
              <a:rPr sz="2800" spc="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case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91E42"/>
                </a:solidFill>
                <a:latin typeface="Calibri"/>
                <a:cs typeface="Calibri"/>
              </a:rPr>
              <a:t>study,</a:t>
            </a:r>
            <a:r>
              <a:rPr sz="2800" spc="5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91E42"/>
                </a:solidFill>
                <a:latin typeface="Calibri"/>
                <a:cs typeface="Calibri"/>
              </a:rPr>
              <a:t>have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used</a:t>
            </a:r>
            <a:r>
              <a:rPr sz="2800" spc="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91E42"/>
                </a:solidFill>
                <a:latin typeface="Calibri"/>
                <a:cs typeface="Calibri"/>
              </a:rPr>
              <a:t>EDA</a:t>
            </a:r>
            <a:r>
              <a:rPr sz="2800" spc="1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91E42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91E42"/>
                </a:solidFill>
                <a:latin typeface="Calibri"/>
                <a:cs typeface="Calibri"/>
              </a:rPr>
              <a:t>understand</a:t>
            </a:r>
            <a:r>
              <a:rPr sz="2800" spc="5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how</a:t>
            </a:r>
            <a:r>
              <a:rPr sz="2800" spc="3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91E42"/>
                </a:solidFill>
                <a:latin typeface="Calibri"/>
                <a:cs typeface="Calibri"/>
              </a:rPr>
              <a:t>consumer </a:t>
            </a:r>
            <a:r>
              <a:rPr sz="2800" b="1" spc="-6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91E42"/>
                </a:solidFill>
                <a:latin typeface="Calibri"/>
                <a:cs typeface="Calibri"/>
              </a:rPr>
              <a:t>attributes</a:t>
            </a:r>
            <a:r>
              <a:rPr sz="2800" b="1" spc="3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91E42"/>
                </a:solidFill>
                <a:latin typeface="Calibri"/>
                <a:cs typeface="Calibri"/>
              </a:rPr>
              <a:t>loan</a:t>
            </a:r>
            <a:r>
              <a:rPr sz="2800" b="1" spc="1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91E42"/>
                </a:solidFill>
                <a:latin typeface="Calibri"/>
                <a:cs typeface="Calibri"/>
              </a:rPr>
              <a:t>attributes</a:t>
            </a:r>
            <a:r>
              <a:rPr sz="2800" b="1" spc="3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influence</a:t>
            </a:r>
            <a:r>
              <a:rPr sz="2800" spc="2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tendency</a:t>
            </a:r>
            <a:r>
              <a:rPr sz="2800" spc="1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default.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Following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91E42"/>
                </a:solidFill>
                <a:latin typeface="Calibri"/>
                <a:cs typeface="Calibri"/>
              </a:rPr>
              <a:t>steps</a:t>
            </a:r>
            <a:r>
              <a:rPr sz="2800" spc="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91E42"/>
                </a:solidFill>
                <a:latin typeface="Calibri"/>
                <a:cs typeface="Calibri"/>
              </a:rPr>
              <a:t>are</a:t>
            </a:r>
            <a:r>
              <a:rPr sz="2800" spc="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91E42"/>
                </a:solidFill>
                <a:latin typeface="Calibri"/>
                <a:cs typeface="Calibri"/>
              </a:rPr>
              <a:t>followed</a:t>
            </a:r>
            <a:r>
              <a:rPr sz="280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91E42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91E42"/>
                </a:solidFill>
                <a:latin typeface="Calibri"/>
                <a:cs typeface="Calibri"/>
              </a:rPr>
              <a:t>analysis: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IN" sz="2400" spc="-5" dirty="0">
                <a:solidFill>
                  <a:srgbClr val="091E42"/>
                </a:solidFill>
                <a:latin typeface="Calibri"/>
                <a:cs typeface="Calibri"/>
              </a:rPr>
              <a:t>Visualizing the data set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091E42"/>
                </a:solidFill>
                <a:latin typeface="Calibri"/>
                <a:cs typeface="Calibri"/>
              </a:rPr>
              <a:t>Data</a:t>
            </a:r>
            <a:r>
              <a:rPr sz="2400" spc="-4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Cleaning</a:t>
            </a:r>
            <a:r>
              <a:rPr lang="en-IN" sz="2400" spc="-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Handling</a:t>
            </a:r>
            <a:r>
              <a:rPr sz="2400" spc="-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missing</a:t>
            </a:r>
            <a:r>
              <a:rPr sz="2400" spc="-4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values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Addition</a:t>
            </a:r>
            <a:r>
              <a:rPr sz="2400" spc="-3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derived</a:t>
            </a:r>
            <a:r>
              <a:rPr sz="2400" spc="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91E42"/>
                </a:solidFill>
                <a:latin typeface="Calibri"/>
                <a:cs typeface="Calibri"/>
              </a:rPr>
              <a:t>metrics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Univariate</a:t>
            </a:r>
            <a:r>
              <a:rPr sz="2400" spc="-3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analysis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solidFill>
                  <a:srgbClr val="091E42"/>
                </a:solidFill>
                <a:latin typeface="Calibri"/>
                <a:cs typeface="Calibri"/>
              </a:rPr>
              <a:t>Bivariate</a:t>
            </a:r>
            <a:r>
              <a:rPr sz="2400" spc="-45" dirty="0">
                <a:solidFill>
                  <a:srgbClr val="091E42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analysis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91E42"/>
                </a:solidFill>
                <a:latin typeface="Calibri"/>
                <a:cs typeface="Calibri"/>
              </a:rPr>
              <a:t>Conclusion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67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>
                <a:solidFill>
                  <a:srgbClr val="C00000"/>
                </a:solidFill>
              </a:rPr>
              <a:t>Data</a:t>
            </a:r>
            <a:r>
              <a:rPr sz="4400" spc="-165" dirty="0">
                <a:solidFill>
                  <a:srgbClr val="C00000"/>
                </a:solidFill>
              </a:rPr>
              <a:t> </a:t>
            </a:r>
            <a:r>
              <a:rPr sz="4400" spc="-30" dirty="0">
                <a:solidFill>
                  <a:srgbClr val="C00000"/>
                </a:solidFill>
              </a:rPr>
              <a:t>Cleaning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87398"/>
            <a:ext cx="10591165" cy="2349361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b="1" spc="-5" dirty="0">
                <a:latin typeface="Arial"/>
                <a:cs typeface="Arial"/>
              </a:rPr>
              <a:t>Steps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followed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data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cleaning</a:t>
            </a:r>
            <a:endParaRPr sz="2800" dirty="0">
              <a:latin typeface="Arial"/>
              <a:cs typeface="Arial"/>
            </a:endParaRPr>
          </a:p>
          <a:p>
            <a:pPr marL="527685" marR="518795" indent="-515620">
              <a:lnSpc>
                <a:spcPts val="3020"/>
              </a:lnSpc>
              <a:spcBef>
                <a:spcPts val="10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IN" sz="2800" spc="-5" dirty="0">
                <a:latin typeface="Arial MT"/>
                <a:cs typeface="Arial MT"/>
              </a:rPr>
              <a:t>Clean of the CSV file/data set as per the requirement by deleting the rows and columns which are having null values and unnecessary for analysis</a:t>
            </a:r>
            <a:endParaRPr lang="en-IN" sz="3900" spc="-5" dirty="0">
              <a:latin typeface="Arial MT"/>
              <a:cs typeface="Arial MT"/>
            </a:endParaRPr>
          </a:p>
          <a:p>
            <a:pPr marL="12065" marR="518795">
              <a:lnSpc>
                <a:spcPts val="3020"/>
              </a:lnSpc>
              <a:spcBef>
                <a:spcPts val="1050"/>
              </a:spcBef>
              <a:tabLst>
                <a:tab pos="527685" algn="l"/>
                <a:tab pos="528320" algn="l"/>
              </a:tabLst>
            </a:pPr>
            <a:r>
              <a:rPr lang="en-IN" sz="2800" spc="-5" dirty="0">
                <a:latin typeface="Arial MT"/>
              </a:rPr>
              <a:t>Cleaning of data resulted in reduction of columns from 111 to 26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600"/>
            <a:ext cx="1081786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solidFill>
                  <a:srgbClr val="C00000"/>
                </a:solidFill>
              </a:rPr>
              <a:t>Handling</a:t>
            </a:r>
            <a:r>
              <a:rPr sz="4400" spc="-114" dirty="0">
                <a:solidFill>
                  <a:srgbClr val="C00000"/>
                </a:solidFill>
              </a:rPr>
              <a:t> </a:t>
            </a:r>
            <a:r>
              <a:rPr sz="4400" spc="-30" dirty="0">
                <a:solidFill>
                  <a:srgbClr val="C00000"/>
                </a:solidFill>
              </a:rPr>
              <a:t>Mi</a:t>
            </a:r>
            <a:r>
              <a:rPr lang="en-IN" sz="4400" spc="-30" dirty="0">
                <a:solidFill>
                  <a:srgbClr val="C00000"/>
                </a:solidFill>
              </a:rPr>
              <a:t>ssing/less information providing columns</a:t>
            </a:r>
            <a:r>
              <a:rPr sz="4400" spc="-110" dirty="0">
                <a:solidFill>
                  <a:srgbClr val="C00000"/>
                </a:solidFill>
              </a:rPr>
              <a:t> </a:t>
            </a:r>
            <a:r>
              <a:rPr sz="4400" spc="-75" dirty="0">
                <a:solidFill>
                  <a:srgbClr val="C00000"/>
                </a:solidFill>
              </a:rPr>
              <a:t>Values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07210"/>
            <a:ext cx="10436225" cy="1710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r>
              <a:rPr lang="en-IN" sz="2800" spc="-30" dirty="0">
                <a:latin typeface="Arial MT"/>
                <a:cs typeface="Arial MT"/>
              </a:rPr>
              <a:t>Delete/drop the columns which are having missing information more than 90% (as they do not yield proper results)</a:t>
            </a:r>
          </a:p>
          <a:p>
            <a:pPr marL="12065" marR="5080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sz="4000" dirty="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Th</a:t>
            </a:r>
            <a:r>
              <a:rPr lang="en-IN" sz="2800" spc="-5" dirty="0">
                <a:latin typeface="Arial MT"/>
                <a:cs typeface="Arial MT"/>
              </a:rPr>
              <a:t>is resulted in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lang="en-IN" sz="2800" spc="5" dirty="0">
                <a:latin typeface="Arial MT"/>
                <a:cs typeface="Arial MT"/>
              </a:rPr>
              <a:t>reduction in number of columns</a:t>
            </a:r>
            <a:r>
              <a:rPr sz="2800" dirty="0">
                <a:latin typeface="Arial MT"/>
                <a:cs typeface="Arial MT"/>
              </a:rPr>
              <a:t> to</a:t>
            </a:r>
            <a:r>
              <a:rPr sz="2800" spc="-5" dirty="0">
                <a:latin typeface="Arial MT"/>
                <a:cs typeface="Arial MT"/>
              </a:rPr>
              <a:t> 21.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325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solidFill>
                  <a:srgbClr val="C00000"/>
                </a:solidFill>
              </a:rPr>
              <a:t>Derived</a:t>
            </a:r>
            <a:r>
              <a:rPr sz="4400" spc="-160" dirty="0">
                <a:solidFill>
                  <a:srgbClr val="C00000"/>
                </a:solidFill>
              </a:rPr>
              <a:t> </a:t>
            </a:r>
            <a:r>
              <a:rPr sz="4400" spc="-35" dirty="0">
                <a:solidFill>
                  <a:srgbClr val="C00000"/>
                </a:solidFill>
              </a:rPr>
              <a:t>Metrics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831580" cy="306109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5" dirty="0">
                <a:latin typeface="Calibri"/>
                <a:cs typeface="Calibri"/>
              </a:rPr>
              <a:t>Year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Month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lang="en-IN" sz="2800" spc="-20" dirty="0">
                <a:latin typeface="Calibri"/>
                <a:cs typeface="Calibri"/>
              </a:rPr>
              <a:t>added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issue_d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Categorical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division</a:t>
            </a:r>
            <a:r>
              <a:rPr lang="en-IN" sz="2800" spc="30" dirty="0">
                <a:latin typeface="Calibri"/>
                <a:cs typeface="Calibri"/>
              </a:rPr>
              <a:t> as per the data type of the variable is done.</a:t>
            </a:r>
            <a:endParaRPr lang="en-IN"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IN" sz="2400" spc="-5" dirty="0">
                <a:latin typeface="Calibri"/>
                <a:cs typeface="Calibri"/>
              </a:rPr>
              <a:t>Loan</a:t>
            </a:r>
            <a:r>
              <a:rPr lang="en-IN" sz="2400" spc="-45" dirty="0">
                <a:latin typeface="Calibri"/>
                <a:cs typeface="Calibri"/>
              </a:rPr>
              <a:t> </a:t>
            </a:r>
            <a:r>
              <a:rPr lang="en-IN" sz="2400" spc="-5" dirty="0">
                <a:latin typeface="Calibri"/>
                <a:cs typeface="Calibri"/>
              </a:rPr>
              <a:t>Amount </a:t>
            </a:r>
            <a:endParaRPr lang="en-IN"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Annual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Income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Interest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Rate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Debt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Interest </a:t>
            </a:r>
            <a:r>
              <a:rPr sz="2400" spc="-5" dirty="0">
                <a:latin typeface="Calibri"/>
                <a:cs typeface="Calibri"/>
              </a:rPr>
              <a:t>Ratio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168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C00000"/>
                </a:solidFill>
              </a:rPr>
              <a:t>Univariate</a:t>
            </a:r>
            <a:r>
              <a:rPr sz="4400" spc="-140" dirty="0">
                <a:solidFill>
                  <a:srgbClr val="C00000"/>
                </a:solidFill>
              </a:rPr>
              <a:t> </a:t>
            </a:r>
            <a:r>
              <a:rPr sz="4400" spc="-35" dirty="0">
                <a:solidFill>
                  <a:srgbClr val="C00000"/>
                </a:solidFill>
              </a:rPr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39928"/>
            <a:ext cx="10031730" cy="2845651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241935" algn="l"/>
              </a:tabLst>
            </a:pPr>
            <a:r>
              <a:rPr lang="en-IN" sz="2800" dirty="0">
                <a:latin typeface="Arial MT"/>
                <a:cs typeface="Arial MT"/>
              </a:rPr>
              <a:t>Univariate analysis is performed on the following variables</a:t>
            </a:r>
            <a:r>
              <a:rPr sz="2800" dirty="0">
                <a:latin typeface="Arial MT"/>
                <a:cs typeface="Arial MT"/>
              </a:rPr>
              <a:t>.</a:t>
            </a: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Loan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Status</a:t>
            </a: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Loan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Amount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Funded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Amount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 MT"/>
                <a:cs typeface="Arial MT"/>
              </a:rPr>
              <a:t>Investors'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Funded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Amount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Annual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Income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spc="-5" dirty="0">
                <a:latin typeface="Arial MT"/>
                <a:cs typeface="Arial MT"/>
              </a:rPr>
              <a:t>Employment Length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7444"/>
            <a:ext cx="8366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C00000"/>
                </a:solidFill>
              </a:rPr>
              <a:t>Observations</a:t>
            </a:r>
            <a:r>
              <a:rPr sz="4400" spc="-80" dirty="0">
                <a:solidFill>
                  <a:srgbClr val="C00000"/>
                </a:solidFill>
              </a:rPr>
              <a:t> </a:t>
            </a:r>
            <a:r>
              <a:rPr sz="4400" spc="-40" dirty="0">
                <a:solidFill>
                  <a:srgbClr val="C00000"/>
                </a:solidFill>
              </a:rPr>
              <a:t>from</a:t>
            </a:r>
            <a:r>
              <a:rPr sz="4400" spc="-140" dirty="0">
                <a:solidFill>
                  <a:srgbClr val="C00000"/>
                </a:solidFill>
              </a:rPr>
              <a:t> </a:t>
            </a:r>
            <a:r>
              <a:rPr sz="4400" spc="-45" dirty="0">
                <a:solidFill>
                  <a:srgbClr val="C00000"/>
                </a:solidFill>
              </a:rPr>
              <a:t>Univariate</a:t>
            </a:r>
            <a:r>
              <a:rPr sz="4400" spc="-90" dirty="0">
                <a:solidFill>
                  <a:srgbClr val="C00000"/>
                </a:solidFill>
              </a:rPr>
              <a:t> </a:t>
            </a:r>
            <a:r>
              <a:rPr sz="4400" spc="-35" dirty="0">
                <a:solidFill>
                  <a:srgbClr val="C00000"/>
                </a:solidFill>
              </a:rPr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13712"/>
            <a:ext cx="466725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Loan amount is in the </a:t>
            </a:r>
            <a:r>
              <a:rPr sz="2800" dirty="0">
                <a:latin typeface="Arial MT"/>
                <a:cs typeface="Arial MT"/>
              </a:rPr>
              <a:t>range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5000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15000.</a:t>
            </a:r>
          </a:p>
          <a:p>
            <a:pPr marL="241300" marR="113030" indent="-229235" algn="just">
              <a:lnSpc>
                <a:spcPct val="90000"/>
              </a:lnSpc>
              <a:spcBef>
                <a:spcPts val="955"/>
              </a:spcBef>
              <a:buChar char="•"/>
              <a:tabLst>
                <a:tab pos="241935" algn="l"/>
              </a:tabLst>
            </a:pPr>
            <a:r>
              <a:rPr sz="2800" spc="-5" dirty="0">
                <a:latin typeface="Arial MT"/>
                <a:cs typeface="Arial MT"/>
              </a:rPr>
              <a:t>Around </a:t>
            </a:r>
            <a:r>
              <a:rPr sz="2800" dirty="0">
                <a:latin typeface="Arial MT"/>
                <a:cs typeface="Arial MT"/>
              </a:rPr>
              <a:t>14.16% </a:t>
            </a:r>
            <a:r>
              <a:rPr sz="2800" spc="-5" dirty="0">
                <a:latin typeface="Arial MT"/>
                <a:cs typeface="Arial MT"/>
              </a:rPr>
              <a:t>loans were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charged </a:t>
            </a:r>
            <a:r>
              <a:rPr sz="2800" spc="-15" dirty="0">
                <a:latin typeface="Arial MT"/>
                <a:cs typeface="Arial MT"/>
              </a:rPr>
              <a:t>off </a:t>
            </a:r>
            <a:r>
              <a:rPr sz="2800" spc="-5" dirty="0">
                <a:latin typeface="Arial MT"/>
                <a:cs typeface="Arial MT"/>
              </a:rPr>
              <a:t>out of total loan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issued.</a:t>
            </a:r>
          </a:p>
          <a:p>
            <a:pPr marL="241300" indent="-229235" algn="just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Arial MT"/>
                <a:cs typeface="Arial MT"/>
              </a:rPr>
              <a:t>Loan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status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endParaRPr sz="28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4287901"/>
          <a:ext cx="4849495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Fully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Paid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83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Charged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Current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CEB273A-3774-311A-D7D2-F4E5CFB4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45" y="1030005"/>
            <a:ext cx="6409125" cy="4797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6A25AF-0AC6-8F90-7C5D-C4947339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2" y="381000"/>
            <a:ext cx="11103688" cy="60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603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Office Theme</vt:lpstr>
      <vt:lpstr>Lending Club Case Study Group Members   Tarun Surya Prakash  Prasanna M</vt:lpstr>
      <vt:lpstr>Problem Statement</vt:lpstr>
      <vt:lpstr>Analysis approach</vt:lpstr>
      <vt:lpstr>Data Cleaning</vt:lpstr>
      <vt:lpstr>Handling Missing/less information providing columns Values</vt:lpstr>
      <vt:lpstr>Derived Metrics</vt:lpstr>
      <vt:lpstr>Univariate Analysis</vt:lpstr>
      <vt:lpstr>Observations from Univariate Analysis</vt:lpstr>
      <vt:lpstr>PowerPoint Presentation</vt:lpstr>
      <vt:lpstr>Bivariate Analysis</vt:lpstr>
      <vt:lpstr>Results of Bivariate Analyses</vt:lpstr>
      <vt:lpstr>Observations from Bivariate Analysis  loan Amount vs. purpose of loan</vt:lpstr>
      <vt:lpstr>Observations from Bivariate Analysis  interest rate vs year</vt:lpstr>
      <vt:lpstr>Observations from Bivariate Analysis  term of years vs interest rates</vt:lpstr>
      <vt:lpstr>Observations from Bivariate Analysis Purpose of loan vs. Charged off proportion</vt:lpstr>
      <vt:lpstr>Conclusions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Sanjay Belgaonkar</dc:creator>
  <cp:lastModifiedBy>manisha</cp:lastModifiedBy>
  <cp:revision>2</cp:revision>
  <dcterms:created xsi:type="dcterms:W3CDTF">2022-07-13T17:27:23Z</dcterms:created>
  <dcterms:modified xsi:type="dcterms:W3CDTF">2022-07-13T17:58:42Z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2022-07-13T00:00:00Z</vt:filetime>
  </property>
</Properties>
</file>