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9" r:id="rId4"/>
    <p:sldId id="261" r:id="rId5"/>
    <p:sldId id="27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>
        <p:scale>
          <a:sx n="66" d="100"/>
          <a:sy n="66" d="100"/>
        </p:scale>
        <p:origin x="672" y="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Remove unwanted characters (hashtags, URLs, special characters, multiple spaces)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Sentimental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Analysis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most positive and negative words using VADER.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 KDE graph to visualize the distribution of positive and negative tweets.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 custT="1"/>
      <dgm:spPr>
        <a:solidFill>
          <a:srgbClr val="DF9041">
            <a:lumMod val="60000"/>
            <a:lumOff val="40000"/>
          </a:srgbClr>
        </a:solidFill>
        <a:ln w="12700" cap="flat" cmpd="sng" algn="ctr">
          <a:solidFill>
            <a:srgbClr val="57BCE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Topic Modelling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Used Latent Dirichlet allocation (LDA) for topic modelling. 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28C995E2-393B-430F-88F6-2CA1E94F15D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</a:t>
          </a:r>
        </a:p>
      </dgm:t>
    </dgm:pt>
    <dgm:pt modelId="{854A3182-F588-456B-B971-A8F20361DA6C}" type="parTrans" cxnId="{3B76F359-9813-4D6B-A7CB-1A461A184069}">
      <dgm:prSet/>
      <dgm:spPr/>
      <dgm:t>
        <a:bodyPr/>
        <a:lstStyle/>
        <a:p>
          <a:endParaRPr lang="en-US"/>
        </a:p>
      </dgm:t>
    </dgm:pt>
    <dgm:pt modelId="{217CC132-7B4A-4998-937D-B5DDBE61FE5F}" type="sibTrans" cxnId="{3B76F359-9813-4D6B-A7CB-1A461A184069}">
      <dgm:prSet/>
      <dgm:spPr/>
      <dgm:t>
        <a:bodyPr/>
        <a:lstStyle/>
        <a:p>
          <a:endParaRPr lang="en-US"/>
        </a:p>
      </dgm:t>
    </dgm:pt>
    <dgm:pt modelId="{BDE4AE09-1931-421D-9DD9-A26013EFE465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Used Topic Coherence to get best number of topics using c_v measure.</a:t>
          </a:r>
        </a:p>
      </dgm:t>
    </dgm:pt>
    <dgm:pt modelId="{B603335D-5192-4937-A34F-AEA08AC5C21D}" type="parTrans" cxnId="{A562C352-537A-4CCC-A7CA-712A5525CFCF}">
      <dgm:prSet/>
      <dgm:spPr/>
      <dgm:t>
        <a:bodyPr/>
        <a:lstStyle/>
        <a:p>
          <a:endParaRPr lang="en-US"/>
        </a:p>
      </dgm:t>
    </dgm:pt>
    <dgm:pt modelId="{A457DC73-6870-4FC2-ACB1-849D7DE96229}" type="sibTrans" cxnId="{A562C352-537A-4CCC-A7CA-712A5525CFC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0" y="2968350"/>
          <a:ext cx="8534400" cy="655200"/>
        </a:xfrm>
        <a:prstGeom prst="roundRect">
          <a:avLst/>
        </a:prstGeom>
      </dgm:spPr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1A33510D-7E9B-44E0-BDE0-102E4EC8CD0C}" type="presOf" srcId="{BDE4AE09-1931-421D-9DD9-A26013EFE465}" destId="{08B7B17B-8600-44B0-B235-389E5D71D804}" srcOrd="0" destOrd="1" presId="urn:microsoft.com/office/officeart/2005/8/layout/vList2"/>
    <dgm:cxn modelId="{73A0CF26-AEB9-4B70-830B-B563A68DEC49}" type="presOf" srcId="{28C995E2-393B-430F-88F6-2CA1E94F15D3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A562C352-537A-4CCC-A7CA-712A5525CFCF}" srcId="{CC6B7442-0B72-4EF2-9F13-1325B51AFF9F}" destId="{BDE4AE09-1931-421D-9DD9-A26013EFE465}" srcOrd="1" destOrd="0" parTransId="{B603335D-5192-4937-A34F-AEA08AC5C21D}" sibTransId="{A457DC73-6870-4FC2-ACB1-849D7DE96229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3B76F359-9813-4D6B-A7CB-1A461A184069}" srcId="{477D14C5-CED9-4CFC-B338-DFB0C8090B9F}" destId="{28C995E2-393B-430F-88F6-2CA1E94F15D3}" srcOrd="1" destOrd="0" parTransId="{854A3182-F588-456B-B971-A8F20361DA6C}" sibTransId="{217CC132-7B4A-4998-937D-B5DDBE61FE5F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090"/>
          <a:ext cx="8534400" cy="65520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sp:txBody>
      <dsp:txXfrm>
        <a:off x="31984" y="38074"/>
        <a:ext cx="8470432" cy="591232"/>
      </dsp:txXfrm>
    </dsp:sp>
    <dsp:sp modelId="{CD5F6E02-AD43-4E7A-935B-DDF5D6C74800}">
      <dsp:nvSpPr>
        <dsp:cNvPr id="0" name=""/>
        <dsp:cNvSpPr/>
      </dsp:nvSpPr>
      <dsp:spPr>
        <a:xfrm>
          <a:off x="0" y="661290"/>
          <a:ext cx="853440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 unwanted characters (hashtags, URLs, special characters, multiple spaces)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</a:t>
          </a:r>
        </a:p>
      </dsp:txBody>
      <dsp:txXfrm>
        <a:off x="0" y="661290"/>
        <a:ext cx="8534400" cy="1014300"/>
      </dsp:txXfrm>
    </dsp:sp>
    <dsp:sp modelId="{81203336-F3DE-4B3A-BCF4-0F68C23AC2BB}">
      <dsp:nvSpPr>
        <dsp:cNvPr id="0" name=""/>
        <dsp:cNvSpPr/>
      </dsp:nvSpPr>
      <dsp:spPr>
        <a:xfrm>
          <a:off x="0" y="1675590"/>
          <a:ext cx="8534400" cy="65520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Sentimental</a:t>
          </a: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Analysis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1707574"/>
        <a:ext cx="8470432" cy="591232"/>
      </dsp:txXfrm>
    </dsp:sp>
    <dsp:sp modelId="{782956A5-ADC8-4959-B856-589B9D9B9635}">
      <dsp:nvSpPr>
        <dsp:cNvPr id="0" name=""/>
        <dsp:cNvSpPr/>
      </dsp:nvSpPr>
      <dsp:spPr>
        <a:xfrm>
          <a:off x="0" y="2330790"/>
          <a:ext cx="8534400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most positive and negative words using VADER.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 KDE graph to visualize the distribution of positive and negative tweets.</a:t>
          </a:r>
        </a:p>
      </dsp:txBody>
      <dsp:txXfrm>
        <a:off x="0" y="2330790"/>
        <a:ext cx="8534400" cy="637560"/>
      </dsp:txXfrm>
    </dsp:sp>
    <dsp:sp modelId="{D64CB5D5-837D-47FC-9E42-A26D800BC695}">
      <dsp:nvSpPr>
        <dsp:cNvPr id="0" name=""/>
        <dsp:cNvSpPr/>
      </dsp:nvSpPr>
      <dsp:spPr>
        <a:xfrm>
          <a:off x="0" y="2968350"/>
          <a:ext cx="8534400" cy="655200"/>
        </a:xfrm>
        <a:prstGeom prst="roundRect">
          <a:avLst/>
        </a:prstGeom>
        <a:solidFill>
          <a:srgbClr val="DF9041">
            <a:lumMod val="60000"/>
            <a:lumOff val="40000"/>
          </a:srgbClr>
        </a:solidFill>
        <a:ln w="12700" cap="flat" cmpd="sng" algn="ctr">
          <a:solidFill>
            <a:srgbClr val="57BCE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Topic Modelling</a:t>
          </a:r>
        </a:p>
      </dsp:txBody>
      <dsp:txXfrm>
        <a:off x="31984" y="3000334"/>
        <a:ext cx="8470432" cy="591232"/>
      </dsp:txXfrm>
    </dsp:sp>
    <dsp:sp modelId="{08B7B17B-8600-44B0-B235-389E5D71D804}">
      <dsp:nvSpPr>
        <dsp:cNvPr id="0" name=""/>
        <dsp:cNvSpPr/>
      </dsp:nvSpPr>
      <dsp:spPr>
        <a:xfrm>
          <a:off x="0" y="3623550"/>
          <a:ext cx="8534400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Used Latent Dirichlet allocation (LDA) for topic modelling.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Used Topic Coherence to get best number of topics using c_v measure.</a:t>
          </a:r>
        </a:p>
      </dsp:txBody>
      <dsp:txXfrm>
        <a:off x="0" y="3623550"/>
        <a:ext cx="8534400" cy="637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133600"/>
            <a:ext cx="9144000" cy="20574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 and Topic Modeling of COVID – 19 Vaccine Tweets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Tarun S (UIN: 654229662)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Kavya V (UIN: 658400629)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Sanjay M (UIN: 662505955)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AFAB40-F90B-4402-B8D7-F42994CA3361}"/>
              </a:ext>
            </a:extLst>
          </p:cNvPr>
          <p:cNvSpPr txBox="1">
            <a:spLocks/>
          </p:cNvSpPr>
          <p:nvPr/>
        </p:nvSpPr>
        <p:spPr>
          <a:xfrm>
            <a:off x="2132012" y="1066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566 : Advanced Text Analytics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06C0F5-AE51-40DC-89F2-F8FEDD5B0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857999" cy="42672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– 19 led to more than 907K deaths in USA alone. To mount a fight against it, numerous COVID – 19 vaccines were developed.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However, due to various propagandas and misinformation surrounding the vaccines, the sentiment towards the vaccines turned negative in many regions.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sentiment towards the vaccines in different regions, we used tweets, sent out by people on twitter.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sentimental analysis can be used identify areas where additional awareness about the vaccines are needed.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picture containing bottle, close&#10;&#10;Description automatically generated">
            <a:extLst>
              <a:ext uri="{FF2B5EF4-FFF2-40B4-BE49-F238E27FC236}">
                <a16:creationId xmlns:a16="http://schemas.microsoft.com/office/drawing/2014/main" id="{BD5C2362-31A7-47C4-A30F-937880B845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2567048"/>
            <a:ext cx="3352800" cy="2943104"/>
          </a:xfrm>
          <a:noFill/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9602075"/>
              </p:ext>
            </p:extLst>
          </p:nvPr>
        </p:nvGraphicFramePr>
        <p:xfrm>
          <a:off x="1548900" y="1905000"/>
          <a:ext cx="8534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109748"/>
            <a:ext cx="9143998" cy="94456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2437208-BDF1-4EB5-AC35-012E98A0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6" y="1324673"/>
            <a:ext cx="6013978" cy="2848684"/>
          </a:xfrm>
          <a:prstGeom prst="rect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AD7DC6-132E-408A-BD79-DA59C442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1" y="4524665"/>
            <a:ext cx="5675198" cy="381576"/>
          </a:xfrm>
          <a:prstGeom prst="rect">
            <a:avLst/>
          </a:prstGeom>
          <a:ln w="34925">
            <a:solidFill>
              <a:schemeClr val="bg2"/>
            </a:solidFill>
          </a:ln>
          <a:effectLst>
            <a:glow rad="38100">
              <a:schemeClr val="tx2">
                <a:lumMod val="40000"/>
                <a:lumOff val="60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31750"/>
          </a:effectLst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EF1CE4EE-77E9-4EE0-84CE-7F1767735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331881"/>
            <a:ext cx="4876800" cy="2848684"/>
          </a:xfrm>
          <a:prstGeom prst="rect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8F5A3D4-6F24-4BDC-A3B0-66AED3365AA5}"/>
              </a:ext>
            </a:extLst>
          </p:cNvPr>
          <p:cNvSpPr txBox="1"/>
          <p:nvPr/>
        </p:nvSpPr>
        <p:spPr>
          <a:xfrm>
            <a:off x="7835552" y="4455499"/>
            <a:ext cx="3633522" cy="75713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emotion regarding vaccination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19621-D182-4702-9BC6-D4463F082F30}"/>
              </a:ext>
            </a:extLst>
          </p:cNvPr>
          <p:cNvSpPr txBox="1"/>
          <p:nvPr/>
        </p:nvSpPr>
        <p:spPr>
          <a:xfrm>
            <a:off x="7834118" y="6009605"/>
            <a:ext cx="3633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of new vaccines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1D6D24-4144-4D14-9821-29EB05DDA2DD}"/>
              </a:ext>
            </a:extLst>
          </p:cNvPr>
          <p:cNvSpPr txBox="1"/>
          <p:nvPr/>
        </p:nvSpPr>
        <p:spPr>
          <a:xfrm>
            <a:off x="7851610" y="5212629"/>
            <a:ext cx="3200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effects after taking the jab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6AECC-B92B-49AC-BDAA-5930E487D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85" y="6083565"/>
            <a:ext cx="5675198" cy="319968"/>
          </a:xfrm>
          <a:prstGeom prst="rect">
            <a:avLst/>
          </a:prstGeom>
          <a:ln w="34925">
            <a:solidFill>
              <a:schemeClr val="bg2"/>
            </a:solidFill>
          </a:ln>
          <a:effectLst>
            <a:glow rad="38100">
              <a:schemeClr val="tx2">
                <a:lumMod val="40000"/>
                <a:lumOff val="60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3175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1950B-B5F8-4CFA-A9EA-155D353E0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51" y="5319516"/>
            <a:ext cx="5641323" cy="319968"/>
          </a:xfrm>
          <a:prstGeom prst="rect">
            <a:avLst/>
          </a:prstGeom>
          <a:ln w="34925">
            <a:solidFill>
              <a:schemeClr val="bg2"/>
            </a:solidFill>
          </a:ln>
          <a:effectLst>
            <a:glow rad="38100">
              <a:schemeClr val="tx2">
                <a:lumMod val="40000"/>
                <a:lumOff val="60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31750"/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5BADE19-A66B-4EF6-8097-5B9F08E6C106}"/>
              </a:ext>
            </a:extLst>
          </p:cNvPr>
          <p:cNvSpPr/>
          <p:nvPr/>
        </p:nvSpPr>
        <p:spPr>
          <a:xfrm>
            <a:off x="6665212" y="4602376"/>
            <a:ext cx="930123" cy="226154"/>
          </a:xfrm>
          <a:prstGeom prst="rightArrow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815A380-3F36-472D-AFDB-891CE4AE3649}"/>
              </a:ext>
            </a:extLst>
          </p:cNvPr>
          <p:cNvSpPr/>
          <p:nvPr/>
        </p:nvSpPr>
        <p:spPr>
          <a:xfrm>
            <a:off x="6698088" y="5352503"/>
            <a:ext cx="930123" cy="226154"/>
          </a:xfrm>
          <a:prstGeom prst="rightArrow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9954C6C-C95B-4CFC-8B57-7EF6B0E9E305}"/>
              </a:ext>
            </a:extLst>
          </p:cNvPr>
          <p:cNvSpPr/>
          <p:nvPr/>
        </p:nvSpPr>
        <p:spPr>
          <a:xfrm>
            <a:off x="6698088" y="6177379"/>
            <a:ext cx="930123" cy="226154"/>
          </a:xfrm>
          <a:prstGeom prst="rightArrow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4C40-6224-440B-B3E1-EFCF630E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1797</TotalTime>
  <Words>234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Corbel</vt:lpstr>
      <vt:lpstr>Times New Roman</vt:lpstr>
      <vt:lpstr>Chalkboard 16x9</vt:lpstr>
      <vt:lpstr>Sentimental Analysis and Topic Modeling of COVID – 19 Vaccine Tweets</vt:lpstr>
      <vt:lpstr>PROBLEM STATEMENT</vt:lpstr>
      <vt:lpstr>METHODOLOGY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Madesha, Sanjay</dc:creator>
  <cp:lastModifiedBy>Madesha, Sanjay</cp:lastModifiedBy>
  <cp:revision>26</cp:revision>
  <dcterms:created xsi:type="dcterms:W3CDTF">2022-03-02T03:36:17Z</dcterms:created>
  <dcterms:modified xsi:type="dcterms:W3CDTF">2022-03-06T02:03:07Z</dcterms:modified>
</cp:coreProperties>
</file>