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Georgia" panose="02040502050405020303" pitchFamily="18" charset="0"/>
      <p:regular r:id="rId29"/>
      <p:bold r:id="rId30"/>
      <p:italic r:id="rId31"/>
      <p:boldItalic r:id="rId32"/>
    </p:embeddedFont>
    <p:embeddedFont>
      <p:font typeface="Inter" panose="020B0604020202020204" charset="0"/>
      <p:regular r:id="rId33"/>
      <p:bold r:id="rId34"/>
    </p:embeddedFont>
    <p:embeddedFont>
      <p:font typeface="Manrope" panose="020B0604020202020204" charset="0"/>
      <p:regular r:id="rId35"/>
      <p:bold r:id="rId36"/>
    </p:embeddedFont>
    <p:embeddedFont>
      <p:font typeface="Roboto" panose="02000000000000000000" pitchFamily="2" charset="0"/>
      <p:regular r:id="rId37"/>
      <p:bold r:id="rId38"/>
      <p:italic r:id="rId39"/>
      <p:boldItalic r:id="rId40"/>
    </p:embeddedFont>
    <p:embeddedFont>
      <p:font typeface="Source Sans Pro" panose="020B0503030403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Reddy" userId="aef9c9d2a86c5821" providerId="LiveId" clId="{BA26BC46-37B2-4A4E-BAE4-00A687E18B1A}"/>
    <pc:docChg chg="undo custSel modSld">
      <pc:chgData name="Tarun Reddy" userId="aef9c9d2a86c5821" providerId="LiveId" clId="{BA26BC46-37B2-4A4E-BAE4-00A687E18B1A}" dt="2023-04-26T05:44:38.129" v="37" actId="20577"/>
      <pc:docMkLst>
        <pc:docMk/>
      </pc:docMkLst>
      <pc:sldChg chg="modSp mod">
        <pc:chgData name="Tarun Reddy" userId="aef9c9d2a86c5821" providerId="LiveId" clId="{BA26BC46-37B2-4A4E-BAE4-00A687E18B1A}" dt="2023-04-23T17:35:10.646" v="36" actId="20577"/>
        <pc:sldMkLst>
          <pc:docMk/>
          <pc:sldMk cId="0" sldId="256"/>
        </pc:sldMkLst>
        <pc:spChg chg="mod">
          <ac:chgData name="Tarun Reddy" userId="aef9c9d2a86c5821" providerId="LiveId" clId="{BA26BC46-37B2-4A4E-BAE4-00A687E18B1A}" dt="2023-04-23T17:35:10.646" v="36" actId="20577"/>
          <ac:spMkLst>
            <pc:docMk/>
            <pc:sldMk cId="0" sldId="256"/>
            <ac:spMk id="176" creationId="{00000000-0000-0000-0000-000000000000}"/>
          </ac:spMkLst>
        </pc:spChg>
      </pc:sldChg>
      <pc:sldChg chg="modSp mod">
        <pc:chgData name="Tarun Reddy" userId="aef9c9d2a86c5821" providerId="LiveId" clId="{BA26BC46-37B2-4A4E-BAE4-00A687E18B1A}" dt="2023-04-26T05:44:38.129" v="37" actId="20577"/>
        <pc:sldMkLst>
          <pc:docMk/>
          <pc:sldMk cId="0" sldId="278"/>
        </pc:sldMkLst>
        <pc:spChg chg="mod">
          <ac:chgData name="Tarun Reddy" userId="aef9c9d2a86c5821" providerId="LiveId" clId="{BA26BC46-37B2-4A4E-BAE4-00A687E18B1A}" dt="2023-04-26T05:44:38.129" v="37" actId="20577"/>
          <ac:spMkLst>
            <pc:docMk/>
            <pc:sldMk cId="0" sldId="278"/>
            <ac:spMk id="384" creationId="{00000000-0000-0000-0000-000000000000}"/>
          </ac:spMkLst>
        </pc:spChg>
      </pc:sldChg>
      <pc:sldChg chg="modSp mod">
        <pc:chgData name="Tarun Reddy" userId="aef9c9d2a86c5821" providerId="LiveId" clId="{BA26BC46-37B2-4A4E-BAE4-00A687E18B1A}" dt="2023-04-23T17:34:42.027" v="20" actId="20577"/>
        <pc:sldMkLst>
          <pc:docMk/>
          <pc:sldMk cId="0" sldId="281"/>
        </pc:sldMkLst>
        <pc:spChg chg="mod">
          <ac:chgData name="Tarun Reddy" userId="aef9c9d2a86c5821" providerId="LiveId" clId="{BA26BC46-37B2-4A4E-BAE4-00A687E18B1A}" dt="2023-04-23T17:34:42.027" v="20" actId="20577"/>
          <ac:spMkLst>
            <pc:docMk/>
            <pc:sldMk cId="0" sldId="281"/>
            <ac:spMk id="4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f3ed943d1e_0_278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f3ed943d1e_0_27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0c4100068d_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0c4100068d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02124"/>
                </a:solidFill>
                <a:highlight>
                  <a:srgbClr val="FFFFFF"/>
                </a:highlight>
              </a:rPr>
              <a:t>Feature engineering refers to </a:t>
            </a:r>
            <a:r>
              <a:rPr lang="en" sz="1200" b="1">
                <a:solidFill>
                  <a:srgbClr val="202124"/>
                </a:solidFill>
                <a:highlight>
                  <a:srgbClr val="FFFFFF"/>
                </a:highlight>
              </a:rPr>
              <a:t>manipulation — addition, deletion, combination, mutation — of your data set to improve machine learning model training, leading to better performance and greater accuracy</a:t>
            </a:r>
            <a:r>
              <a:rPr lang="en" sz="1200">
                <a:solidFill>
                  <a:srgbClr val="202124"/>
                </a:solidFill>
                <a:highlight>
                  <a:srgbClr val="FFFFFF"/>
                </a:highlight>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f3320ce01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f3320ce01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f3ed943d1e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f3ed943d1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3ed943d1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f3ed943d1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3ed943d1e_0_27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f3ed943d1e_0_27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We make the following observations from above chart –</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Jet airways business class has the highest prices between 50k — 80k</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All the high cost flights depart from bangalore, rest of the flights have prices between 3k — 50k</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All high cost flights have destination as Delhi, rest of the flights have prices between 3k — 50k</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If a flight is of business class, its price would be high</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 flights with high prices having 1 stop, have stop in Bombay</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Flights with 2 stops, having higher prices, have stop in Delhi.</a:t>
            </a:r>
            <a:endParaRPr sz="1200">
              <a:solidFill>
                <a:srgbClr val="212121"/>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f3320ce011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f3320ce011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We make the following observations from above chart –</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Jet airways business class has the highest prices between 50k — 80k</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All the high cost flights depart from bangalore, rest of the flights have prices between 3k — 50k</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All high cost flights have destination as Delhi, rest of the flights have prices between 3k — 50k</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If a flight is of business class, its price would be high</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 flights with high prices having 1 stop, have stop in Bombay</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Flights with 2 stops, having higher prices, have stop in Delhi.</a:t>
            </a:r>
            <a:endParaRPr sz="1200">
              <a:solidFill>
                <a:srgbClr val="212121"/>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0c8acc362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0c8acc36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0e5e7f83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0e5e7f83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0c5734c27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0c5734c2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b32e5a25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b32e5a2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f3320ce011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f3320ce011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Clr>
                <a:schemeClr val="dk1"/>
              </a:buClr>
              <a:buSzPts val="1100"/>
              <a:buFont typeface="Arial"/>
              <a:buNone/>
            </a:pPr>
            <a:r>
              <a:rPr lang="en" sz="1200">
                <a:solidFill>
                  <a:schemeClr val="dk1"/>
                </a:solidFill>
                <a:latin typeface="Inter"/>
                <a:ea typeface="Inter"/>
                <a:cs typeface="Inter"/>
                <a:sym typeface="Inter"/>
              </a:rPr>
              <a:t>Linear regression needs the relationship between the independent and dependent variables to be linear.</a:t>
            </a:r>
            <a:endParaRPr sz="1200">
              <a:solidFill>
                <a:schemeClr val="dk1"/>
              </a:solidFill>
              <a:latin typeface="Inter"/>
              <a:ea typeface="Inter"/>
              <a:cs typeface="Inter"/>
              <a:sym typeface="Inter"/>
            </a:endParaRPr>
          </a:p>
          <a:p>
            <a:pPr marL="0" lvl="0" indent="0" algn="l" rtl="0">
              <a:spcBef>
                <a:spcPts val="60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f3ed943d1e_0_27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f3ed943d1e_0_27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292929"/>
                </a:solidFill>
                <a:highlight>
                  <a:srgbClr val="FFFFFF"/>
                </a:highlight>
                <a:latin typeface="Georgia"/>
                <a:ea typeface="Georgia"/>
                <a:cs typeface="Georgia"/>
                <a:sym typeface="Georgia"/>
              </a:rPr>
              <a:t>Feature selection </a:t>
            </a:r>
            <a:r>
              <a:rPr lang="en" sz="1500">
                <a:solidFill>
                  <a:srgbClr val="292929"/>
                </a:solidFill>
                <a:highlight>
                  <a:srgbClr val="FFFFFF"/>
                </a:highlight>
                <a:latin typeface="Georgia"/>
                <a:ea typeface="Georgia"/>
                <a:cs typeface="Georgia"/>
                <a:sym typeface="Georgia"/>
              </a:rPr>
              <a:t>is nothing but to find the best feature that contributes the most and that has good relationship with the target values. The main reason to apply feature selection is to select important feature so that we don’t face the problem of multiple dimensions.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f3ed943d1e_1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f3ed943d1e_1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f3ed943d1e_0_27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f3ed943d1e_0_27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The Features where having different range so to make the data into same scale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f3ed943d1e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f3ed943d1e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0e460cba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0e460cba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f3ed943d1e_1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f3ed943d1e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b32e5a25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1b32e5a25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3ed943d1e_0_278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f3ed943d1e_0_27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336f0cd6b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336f0cd6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f3ed943d1e_0_278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f3ed943d1e_0_27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0c4100068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0c4100068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3ed943d1e_0_277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3ed943d1e_0_27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b32e5a25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b32e5a25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2177150"/>
            <a:ext cx="5728200" cy="1973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500">
                <a:solidFill>
                  <a:schemeClr val="lt1"/>
                </a:solidFill>
                <a:highlight>
                  <a:schemeClr val="dk2"/>
                </a:high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4218898"/>
            <a:ext cx="4514100" cy="37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713100" y="890222"/>
            <a:ext cx="6453000" cy="1290600"/>
          </a:xfrm>
          <a:prstGeom prst="rect">
            <a:avLst/>
          </a:prstGeom>
        </p:spPr>
        <p:txBody>
          <a:bodyPr spcFirstLastPara="1" wrap="square" lIns="91425" tIns="91425" rIns="91425" bIns="91425" anchor="ctr" anchorCtr="0">
            <a:noAutofit/>
          </a:bodyPr>
          <a:lstStyle>
            <a:lvl1pPr lvl="0">
              <a:spcBef>
                <a:spcPts val="0"/>
              </a:spcBef>
              <a:spcAft>
                <a:spcPts val="0"/>
              </a:spcAft>
              <a:buSzPts val="9000"/>
              <a:buNone/>
              <a:defRPr sz="8000">
                <a:solidFill>
                  <a:schemeClr val="lt1"/>
                </a:solidFill>
                <a:highlight>
                  <a:schemeClr val="dk2"/>
                </a:highlight>
              </a:defRPr>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38" name="Google Shape;38;p11"/>
          <p:cNvSpPr txBox="1">
            <a:spLocks noGrp="1"/>
          </p:cNvSpPr>
          <p:nvPr>
            <p:ph type="subTitle" idx="1"/>
          </p:nvPr>
        </p:nvSpPr>
        <p:spPr>
          <a:xfrm>
            <a:off x="713100" y="2324436"/>
            <a:ext cx="4485000" cy="39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42" name="Google Shape;42;p13"/>
          <p:cNvSpPr txBox="1">
            <a:spLocks noGrp="1"/>
          </p:cNvSpPr>
          <p:nvPr>
            <p:ph type="subTitle" idx="1"/>
          </p:nvPr>
        </p:nvSpPr>
        <p:spPr>
          <a:xfrm>
            <a:off x="787791" y="1834025"/>
            <a:ext cx="235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3" name="Google Shape;43;p13"/>
          <p:cNvSpPr txBox="1">
            <a:spLocks noGrp="1"/>
          </p:cNvSpPr>
          <p:nvPr>
            <p:ph type="subTitle" idx="2"/>
          </p:nvPr>
        </p:nvSpPr>
        <p:spPr>
          <a:xfrm>
            <a:off x="787791" y="2227625"/>
            <a:ext cx="2354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13"/>
          <p:cNvSpPr txBox="1">
            <a:spLocks noGrp="1"/>
          </p:cNvSpPr>
          <p:nvPr>
            <p:ph type="title" idx="3" hasCustomPrompt="1"/>
          </p:nvPr>
        </p:nvSpPr>
        <p:spPr>
          <a:xfrm>
            <a:off x="1357500" y="1404824"/>
            <a:ext cx="12150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 name="Google Shape;45;p13"/>
          <p:cNvSpPr txBox="1">
            <a:spLocks noGrp="1"/>
          </p:cNvSpPr>
          <p:nvPr>
            <p:ph type="subTitle" idx="4"/>
          </p:nvPr>
        </p:nvSpPr>
        <p:spPr>
          <a:xfrm>
            <a:off x="3394791" y="1834025"/>
            <a:ext cx="235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6" name="Google Shape;46;p13"/>
          <p:cNvSpPr txBox="1">
            <a:spLocks noGrp="1"/>
          </p:cNvSpPr>
          <p:nvPr>
            <p:ph type="subTitle" idx="5"/>
          </p:nvPr>
        </p:nvSpPr>
        <p:spPr>
          <a:xfrm>
            <a:off x="3394791" y="2227625"/>
            <a:ext cx="2354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hasCustomPrompt="1"/>
          </p:nvPr>
        </p:nvSpPr>
        <p:spPr>
          <a:xfrm>
            <a:off x="3964500" y="1404824"/>
            <a:ext cx="12150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8" name="Google Shape;48;p13"/>
          <p:cNvSpPr txBox="1">
            <a:spLocks noGrp="1"/>
          </p:cNvSpPr>
          <p:nvPr>
            <p:ph type="subTitle" idx="7"/>
          </p:nvPr>
        </p:nvSpPr>
        <p:spPr>
          <a:xfrm>
            <a:off x="6001791" y="1834025"/>
            <a:ext cx="235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13"/>
          <p:cNvSpPr txBox="1">
            <a:spLocks noGrp="1"/>
          </p:cNvSpPr>
          <p:nvPr>
            <p:ph type="subTitle" idx="8"/>
          </p:nvPr>
        </p:nvSpPr>
        <p:spPr>
          <a:xfrm>
            <a:off x="6001791" y="2227625"/>
            <a:ext cx="2354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9" hasCustomPrompt="1"/>
          </p:nvPr>
        </p:nvSpPr>
        <p:spPr>
          <a:xfrm>
            <a:off x="6571500" y="1404824"/>
            <a:ext cx="12150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51" name="Google Shape;51;p13"/>
          <p:cNvSpPr txBox="1">
            <a:spLocks noGrp="1"/>
          </p:cNvSpPr>
          <p:nvPr>
            <p:ph type="subTitle" idx="13"/>
          </p:nvPr>
        </p:nvSpPr>
        <p:spPr>
          <a:xfrm>
            <a:off x="787791" y="3516846"/>
            <a:ext cx="235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2" name="Google Shape;52;p13"/>
          <p:cNvSpPr txBox="1">
            <a:spLocks noGrp="1"/>
          </p:cNvSpPr>
          <p:nvPr>
            <p:ph type="subTitle" idx="14"/>
          </p:nvPr>
        </p:nvSpPr>
        <p:spPr>
          <a:xfrm>
            <a:off x="787791" y="3910446"/>
            <a:ext cx="2354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hasCustomPrompt="1"/>
          </p:nvPr>
        </p:nvSpPr>
        <p:spPr>
          <a:xfrm>
            <a:off x="1357500" y="3087688"/>
            <a:ext cx="12150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54" name="Google Shape;54;p13"/>
          <p:cNvSpPr txBox="1">
            <a:spLocks noGrp="1"/>
          </p:cNvSpPr>
          <p:nvPr>
            <p:ph type="subTitle" idx="16"/>
          </p:nvPr>
        </p:nvSpPr>
        <p:spPr>
          <a:xfrm>
            <a:off x="3394791" y="3516846"/>
            <a:ext cx="235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5" name="Google Shape;55;p13"/>
          <p:cNvSpPr txBox="1">
            <a:spLocks noGrp="1"/>
          </p:cNvSpPr>
          <p:nvPr>
            <p:ph type="subTitle" idx="17"/>
          </p:nvPr>
        </p:nvSpPr>
        <p:spPr>
          <a:xfrm>
            <a:off x="3394791" y="3910446"/>
            <a:ext cx="2354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18" hasCustomPrompt="1"/>
          </p:nvPr>
        </p:nvSpPr>
        <p:spPr>
          <a:xfrm>
            <a:off x="3964500" y="3087688"/>
            <a:ext cx="12150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57" name="Google Shape;57;p13"/>
          <p:cNvSpPr txBox="1">
            <a:spLocks noGrp="1"/>
          </p:cNvSpPr>
          <p:nvPr>
            <p:ph type="subTitle" idx="19"/>
          </p:nvPr>
        </p:nvSpPr>
        <p:spPr>
          <a:xfrm>
            <a:off x="6001791" y="3516846"/>
            <a:ext cx="235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8" name="Google Shape;58;p13"/>
          <p:cNvSpPr txBox="1">
            <a:spLocks noGrp="1"/>
          </p:cNvSpPr>
          <p:nvPr>
            <p:ph type="subTitle" idx="20"/>
          </p:nvPr>
        </p:nvSpPr>
        <p:spPr>
          <a:xfrm>
            <a:off x="6001791" y="3910446"/>
            <a:ext cx="2354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21" hasCustomPrompt="1"/>
          </p:nvPr>
        </p:nvSpPr>
        <p:spPr>
          <a:xfrm>
            <a:off x="6571500" y="3087688"/>
            <a:ext cx="12150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BLANK_7">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464800" y="3355099"/>
            <a:ext cx="5966100" cy="81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000">
                <a:solidFill>
                  <a:schemeClr val="lt2"/>
                </a:solidFill>
                <a:highlight>
                  <a:schemeClr val="dk2"/>
                </a:highlight>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62" name="Google Shape;62;p14"/>
          <p:cNvSpPr txBox="1">
            <a:spLocks noGrp="1"/>
          </p:cNvSpPr>
          <p:nvPr>
            <p:ph type="title" idx="2" hasCustomPrompt="1"/>
          </p:nvPr>
        </p:nvSpPr>
        <p:spPr>
          <a:xfrm>
            <a:off x="7057800" y="2537600"/>
            <a:ext cx="1373100" cy="74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65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
        <p:nvSpPr>
          <p:cNvPr id="63" name="Google Shape;63;p14"/>
          <p:cNvSpPr txBox="1">
            <a:spLocks noGrp="1"/>
          </p:cNvSpPr>
          <p:nvPr>
            <p:ph type="subTitle" idx="1"/>
          </p:nvPr>
        </p:nvSpPr>
        <p:spPr>
          <a:xfrm>
            <a:off x="3980700" y="4202799"/>
            <a:ext cx="4450200" cy="40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713100" y="3351688"/>
            <a:ext cx="5966100" cy="8121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solidFill>
                  <a:schemeClr val="lt2"/>
                </a:solidFill>
                <a:highlight>
                  <a:schemeClr val="dk2"/>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15"/>
          <p:cNvSpPr txBox="1">
            <a:spLocks noGrp="1"/>
          </p:cNvSpPr>
          <p:nvPr>
            <p:ph type="title" idx="2" hasCustomPrompt="1"/>
          </p:nvPr>
        </p:nvSpPr>
        <p:spPr>
          <a:xfrm>
            <a:off x="713100" y="2534189"/>
            <a:ext cx="1373100" cy="7413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65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7" name="Google Shape;67;p15"/>
          <p:cNvSpPr txBox="1">
            <a:spLocks noGrp="1"/>
          </p:cNvSpPr>
          <p:nvPr>
            <p:ph type="subTitle" idx="1"/>
          </p:nvPr>
        </p:nvSpPr>
        <p:spPr>
          <a:xfrm>
            <a:off x="713100" y="4199388"/>
            <a:ext cx="4450200" cy="4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BLANK_21">
    <p:bg>
      <p:bgPr>
        <a:solidFill>
          <a:schemeClr val="lt1"/>
        </a:solidFill>
        <a:effectLst/>
      </p:bgPr>
    </p:bg>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464800" y="1356899"/>
            <a:ext cx="5966100" cy="81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000">
                <a:solidFill>
                  <a:schemeClr val="lt2"/>
                </a:solidFill>
                <a:highlight>
                  <a:schemeClr val="dk2"/>
                </a:highlight>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0" name="Google Shape;70;p16"/>
          <p:cNvSpPr txBox="1">
            <a:spLocks noGrp="1"/>
          </p:cNvSpPr>
          <p:nvPr>
            <p:ph type="title" idx="2" hasCustomPrompt="1"/>
          </p:nvPr>
        </p:nvSpPr>
        <p:spPr>
          <a:xfrm>
            <a:off x="7057800" y="539400"/>
            <a:ext cx="1373100" cy="74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65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
        <p:nvSpPr>
          <p:cNvPr id="71" name="Google Shape;71;p16"/>
          <p:cNvSpPr txBox="1">
            <a:spLocks noGrp="1"/>
          </p:cNvSpPr>
          <p:nvPr>
            <p:ph type="subTitle" idx="1"/>
          </p:nvPr>
        </p:nvSpPr>
        <p:spPr>
          <a:xfrm>
            <a:off x="3980700" y="2204599"/>
            <a:ext cx="4450200" cy="40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BLANK_20">
    <p:bg>
      <p:bgPr>
        <a:solidFill>
          <a:schemeClr val="lt1"/>
        </a:solidFill>
        <a:effectLst/>
      </p:bgPr>
    </p:bg>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1592702" y="1356950"/>
            <a:ext cx="5966100" cy="81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solidFill>
                  <a:schemeClr val="lt2"/>
                </a:solidFill>
                <a:highlight>
                  <a:schemeClr val="dk2"/>
                </a:highlight>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4" name="Google Shape;74;p17"/>
          <p:cNvSpPr txBox="1">
            <a:spLocks noGrp="1"/>
          </p:cNvSpPr>
          <p:nvPr>
            <p:ph type="title" idx="2" hasCustomPrompt="1"/>
          </p:nvPr>
        </p:nvSpPr>
        <p:spPr>
          <a:xfrm>
            <a:off x="3889202" y="539451"/>
            <a:ext cx="1373100" cy="74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5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
        <p:nvSpPr>
          <p:cNvPr id="75" name="Google Shape;75;p17"/>
          <p:cNvSpPr txBox="1">
            <a:spLocks noGrp="1"/>
          </p:cNvSpPr>
          <p:nvPr>
            <p:ph type="subTitle" idx="1"/>
          </p:nvPr>
        </p:nvSpPr>
        <p:spPr>
          <a:xfrm>
            <a:off x="2350652" y="2204650"/>
            <a:ext cx="4450200" cy="4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5">
  <p:cSld name="BLANK_19">
    <p:bg>
      <p:bgPr>
        <a:solidFill>
          <a:schemeClr val="lt1"/>
        </a:solidFill>
        <a:effectLst/>
      </p:bgPr>
    </p:bg>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1592702" y="3355099"/>
            <a:ext cx="5966100" cy="81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solidFill>
                  <a:schemeClr val="lt2"/>
                </a:solidFill>
                <a:highlight>
                  <a:schemeClr val="dk2"/>
                </a:highlight>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8" name="Google Shape;78;p18"/>
          <p:cNvSpPr txBox="1">
            <a:spLocks noGrp="1"/>
          </p:cNvSpPr>
          <p:nvPr>
            <p:ph type="title" idx="2" hasCustomPrompt="1"/>
          </p:nvPr>
        </p:nvSpPr>
        <p:spPr>
          <a:xfrm>
            <a:off x="3889202" y="2537600"/>
            <a:ext cx="1373100" cy="74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500">
                <a:solidFill>
                  <a:schemeClr val="dk2"/>
                </a:solidFill>
              </a:defRPr>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r>
              <a:t>xx%</a:t>
            </a:r>
          </a:p>
        </p:txBody>
      </p:sp>
      <p:sp>
        <p:nvSpPr>
          <p:cNvPr id="79" name="Google Shape;79;p18"/>
          <p:cNvSpPr txBox="1">
            <a:spLocks noGrp="1"/>
          </p:cNvSpPr>
          <p:nvPr>
            <p:ph type="subTitle" idx="1"/>
          </p:nvPr>
        </p:nvSpPr>
        <p:spPr>
          <a:xfrm>
            <a:off x="2350652" y="4202799"/>
            <a:ext cx="4450200" cy="4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BLANK_6">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5039688" y="2594378"/>
            <a:ext cx="3389700" cy="38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000"/>
              <a:buNone/>
              <a:defRPr sz="1800">
                <a:solidFill>
                  <a:schemeClr val="lt1"/>
                </a:solidFill>
                <a:highlight>
                  <a:schemeClr val="dk2"/>
                </a:highlight>
              </a:defRPr>
            </a:lvl1pPr>
            <a:lvl2pPr lvl="1" algn="ctr" rtl="0">
              <a:spcBef>
                <a:spcPts val="0"/>
              </a:spcBef>
              <a:spcAft>
                <a:spcPts val="0"/>
              </a:spcAft>
              <a:buClr>
                <a:schemeClr val="lt1"/>
              </a:buClr>
              <a:buSzPts val="2000"/>
              <a:buNone/>
              <a:defRPr sz="2000">
                <a:solidFill>
                  <a:schemeClr val="lt1"/>
                </a:solidFill>
                <a:highlight>
                  <a:schemeClr val="dk2"/>
                </a:highlight>
              </a:defRPr>
            </a:lvl2pPr>
            <a:lvl3pPr lvl="2" algn="ctr" rtl="0">
              <a:spcBef>
                <a:spcPts val="0"/>
              </a:spcBef>
              <a:spcAft>
                <a:spcPts val="0"/>
              </a:spcAft>
              <a:buClr>
                <a:schemeClr val="lt1"/>
              </a:buClr>
              <a:buSzPts val="2000"/>
              <a:buNone/>
              <a:defRPr sz="2000">
                <a:solidFill>
                  <a:schemeClr val="lt1"/>
                </a:solidFill>
                <a:highlight>
                  <a:schemeClr val="dk2"/>
                </a:highlight>
              </a:defRPr>
            </a:lvl3pPr>
            <a:lvl4pPr lvl="3" algn="ctr" rtl="0">
              <a:spcBef>
                <a:spcPts val="0"/>
              </a:spcBef>
              <a:spcAft>
                <a:spcPts val="0"/>
              </a:spcAft>
              <a:buClr>
                <a:schemeClr val="lt1"/>
              </a:buClr>
              <a:buSzPts val="2000"/>
              <a:buNone/>
              <a:defRPr sz="2000">
                <a:solidFill>
                  <a:schemeClr val="lt1"/>
                </a:solidFill>
                <a:highlight>
                  <a:schemeClr val="dk2"/>
                </a:highlight>
              </a:defRPr>
            </a:lvl4pPr>
            <a:lvl5pPr lvl="4" algn="ctr" rtl="0">
              <a:spcBef>
                <a:spcPts val="0"/>
              </a:spcBef>
              <a:spcAft>
                <a:spcPts val="0"/>
              </a:spcAft>
              <a:buClr>
                <a:schemeClr val="lt1"/>
              </a:buClr>
              <a:buSzPts val="2000"/>
              <a:buNone/>
              <a:defRPr sz="2000">
                <a:solidFill>
                  <a:schemeClr val="lt1"/>
                </a:solidFill>
                <a:highlight>
                  <a:schemeClr val="dk2"/>
                </a:highlight>
              </a:defRPr>
            </a:lvl5pPr>
            <a:lvl6pPr lvl="5" algn="ctr" rtl="0">
              <a:spcBef>
                <a:spcPts val="0"/>
              </a:spcBef>
              <a:spcAft>
                <a:spcPts val="0"/>
              </a:spcAft>
              <a:buClr>
                <a:schemeClr val="lt1"/>
              </a:buClr>
              <a:buSzPts val="2000"/>
              <a:buNone/>
              <a:defRPr sz="2000">
                <a:solidFill>
                  <a:schemeClr val="lt1"/>
                </a:solidFill>
                <a:highlight>
                  <a:schemeClr val="dk2"/>
                </a:highlight>
              </a:defRPr>
            </a:lvl6pPr>
            <a:lvl7pPr lvl="6" algn="ctr" rtl="0">
              <a:spcBef>
                <a:spcPts val="0"/>
              </a:spcBef>
              <a:spcAft>
                <a:spcPts val="0"/>
              </a:spcAft>
              <a:buClr>
                <a:schemeClr val="lt1"/>
              </a:buClr>
              <a:buSzPts val="2000"/>
              <a:buNone/>
              <a:defRPr sz="2000">
                <a:solidFill>
                  <a:schemeClr val="lt1"/>
                </a:solidFill>
                <a:highlight>
                  <a:schemeClr val="dk2"/>
                </a:highlight>
              </a:defRPr>
            </a:lvl7pPr>
            <a:lvl8pPr lvl="7" algn="ctr" rtl="0">
              <a:spcBef>
                <a:spcPts val="0"/>
              </a:spcBef>
              <a:spcAft>
                <a:spcPts val="0"/>
              </a:spcAft>
              <a:buClr>
                <a:schemeClr val="lt1"/>
              </a:buClr>
              <a:buSzPts val="2000"/>
              <a:buNone/>
              <a:defRPr sz="2000">
                <a:solidFill>
                  <a:schemeClr val="lt1"/>
                </a:solidFill>
                <a:highlight>
                  <a:schemeClr val="dk2"/>
                </a:highlight>
              </a:defRPr>
            </a:lvl8pPr>
            <a:lvl9pPr lvl="8" algn="ctr" rtl="0">
              <a:spcBef>
                <a:spcPts val="0"/>
              </a:spcBef>
              <a:spcAft>
                <a:spcPts val="0"/>
              </a:spcAft>
              <a:buClr>
                <a:schemeClr val="lt1"/>
              </a:buClr>
              <a:buSzPts val="2000"/>
              <a:buNone/>
              <a:defRPr sz="2000">
                <a:solidFill>
                  <a:schemeClr val="lt1"/>
                </a:solidFill>
                <a:highlight>
                  <a:schemeClr val="dk2"/>
                </a:highlight>
              </a:defRPr>
            </a:lvl9pPr>
          </a:lstStyle>
          <a:p>
            <a:endParaRPr/>
          </a:p>
        </p:txBody>
      </p:sp>
      <p:sp>
        <p:nvSpPr>
          <p:cNvPr id="82" name="Google Shape;82;p19"/>
          <p:cNvSpPr txBox="1">
            <a:spLocks noGrp="1"/>
          </p:cNvSpPr>
          <p:nvPr>
            <p:ph type="subTitle" idx="1"/>
          </p:nvPr>
        </p:nvSpPr>
        <p:spPr>
          <a:xfrm>
            <a:off x="4071475" y="828302"/>
            <a:ext cx="4357800" cy="164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200"/>
              <a:buNone/>
              <a:defRPr sz="2400">
                <a:solidFill>
                  <a:schemeClr val="dk1"/>
                </a:solidFill>
              </a:defRPr>
            </a:lvl1pPr>
            <a:lvl2pPr lvl="1" algn="ctr" rtl="0">
              <a:lnSpc>
                <a:spcPct val="100000"/>
              </a:lnSpc>
              <a:spcBef>
                <a:spcPts val="0"/>
              </a:spcBef>
              <a:spcAft>
                <a:spcPts val="0"/>
              </a:spcAft>
              <a:buSzPts val="2200"/>
              <a:buNone/>
              <a:defRPr sz="2200"/>
            </a:lvl2pPr>
            <a:lvl3pPr lvl="2" algn="ctr" rtl="0">
              <a:lnSpc>
                <a:spcPct val="100000"/>
              </a:lnSpc>
              <a:spcBef>
                <a:spcPts val="0"/>
              </a:spcBef>
              <a:spcAft>
                <a:spcPts val="0"/>
              </a:spcAft>
              <a:buSzPts val="2200"/>
              <a:buNone/>
              <a:defRPr sz="2200"/>
            </a:lvl3pPr>
            <a:lvl4pPr lvl="3" algn="ctr" rtl="0">
              <a:lnSpc>
                <a:spcPct val="100000"/>
              </a:lnSpc>
              <a:spcBef>
                <a:spcPts val="0"/>
              </a:spcBef>
              <a:spcAft>
                <a:spcPts val="0"/>
              </a:spcAft>
              <a:buSzPts val="2200"/>
              <a:buNone/>
              <a:defRPr sz="2200"/>
            </a:lvl4pPr>
            <a:lvl5pPr lvl="4" algn="ctr" rtl="0">
              <a:lnSpc>
                <a:spcPct val="100000"/>
              </a:lnSpc>
              <a:spcBef>
                <a:spcPts val="0"/>
              </a:spcBef>
              <a:spcAft>
                <a:spcPts val="0"/>
              </a:spcAft>
              <a:buSzPts val="2200"/>
              <a:buNone/>
              <a:defRPr sz="2200"/>
            </a:lvl5pPr>
            <a:lvl6pPr lvl="5" algn="ctr" rtl="0">
              <a:lnSpc>
                <a:spcPct val="100000"/>
              </a:lnSpc>
              <a:spcBef>
                <a:spcPts val="0"/>
              </a:spcBef>
              <a:spcAft>
                <a:spcPts val="0"/>
              </a:spcAft>
              <a:buSzPts val="2200"/>
              <a:buNone/>
              <a:defRPr sz="2200"/>
            </a:lvl6pPr>
            <a:lvl7pPr lvl="6" algn="ctr" rtl="0">
              <a:lnSpc>
                <a:spcPct val="100000"/>
              </a:lnSpc>
              <a:spcBef>
                <a:spcPts val="0"/>
              </a:spcBef>
              <a:spcAft>
                <a:spcPts val="0"/>
              </a:spcAft>
              <a:buSzPts val="2200"/>
              <a:buNone/>
              <a:defRPr sz="2200"/>
            </a:lvl7pPr>
            <a:lvl8pPr lvl="7" algn="ctr" rtl="0">
              <a:lnSpc>
                <a:spcPct val="100000"/>
              </a:lnSpc>
              <a:spcBef>
                <a:spcPts val="0"/>
              </a:spcBef>
              <a:spcAft>
                <a:spcPts val="0"/>
              </a:spcAft>
              <a:buSzPts val="2200"/>
              <a:buNone/>
              <a:defRPr sz="2200"/>
            </a:lvl8pPr>
            <a:lvl9pPr lvl="8" algn="ctr" rtl="0">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BLANK_16">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85" name="Google Shape;85;p20"/>
          <p:cNvSpPr txBox="1">
            <a:spLocks noGrp="1"/>
          </p:cNvSpPr>
          <p:nvPr>
            <p:ph type="subTitle" idx="1"/>
          </p:nvPr>
        </p:nvSpPr>
        <p:spPr>
          <a:xfrm>
            <a:off x="1899701" y="1912950"/>
            <a:ext cx="13869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86" name="Google Shape;86;p20"/>
          <p:cNvSpPr txBox="1">
            <a:spLocks noGrp="1"/>
          </p:cNvSpPr>
          <p:nvPr>
            <p:ph type="subTitle" idx="2"/>
          </p:nvPr>
        </p:nvSpPr>
        <p:spPr>
          <a:xfrm>
            <a:off x="1080882" y="2306539"/>
            <a:ext cx="2205600" cy="75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87" name="Google Shape;87;p20"/>
          <p:cNvSpPr txBox="1">
            <a:spLocks noGrp="1"/>
          </p:cNvSpPr>
          <p:nvPr>
            <p:ph type="subTitle" idx="3"/>
          </p:nvPr>
        </p:nvSpPr>
        <p:spPr>
          <a:xfrm>
            <a:off x="5858551" y="3077875"/>
            <a:ext cx="13869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88" name="Google Shape;88;p20"/>
          <p:cNvSpPr txBox="1">
            <a:spLocks noGrp="1"/>
          </p:cNvSpPr>
          <p:nvPr>
            <p:ph type="subTitle" idx="4"/>
          </p:nvPr>
        </p:nvSpPr>
        <p:spPr>
          <a:xfrm>
            <a:off x="5858557" y="3471475"/>
            <a:ext cx="2205600" cy="7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100" y="1360800"/>
            <a:ext cx="5966100" cy="812100"/>
          </a:xfrm>
          <a:prstGeom prst="rect">
            <a:avLst/>
          </a:prstGeom>
        </p:spPr>
        <p:txBody>
          <a:bodyPr spcFirstLastPara="1" wrap="square" lIns="91425" tIns="91425" rIns="91425" bIns="91425" anchor="ctr" anchorCtr="0">
            <a:noAutofit/>
          </a:bodyPr>
          <a:lstStyle>
            <a:lvl1pPr lvl="0">
              <a:spcBef>
                <a:spcPts val="0"/>
              </a:spcBef>
              <a:spcAft>
                <a:spcPts val="0"/>
              </a:spcAft>
              <a:buSzPts val="5000"/>
              <a:buNone/>
              <a:defRPr sz="5000">
                <a:solidFill>
                  <a:schemeClr val="lt1"/>
                </a:solidFill>
                <a:highlight>
                  <a:schemeClr val="dk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100" y="543301"/>
            <a:ext cx="1373100" cy="7413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65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4" name="Google Shape;14;p3"/>
          <p:cNvSpPr txBox="1">
            <a:spLocks noGrp="1"/>
          </p:cNvSpPr>
          <p:nvPr>
            <p:ph type="subTitle" idx="1"/>
          </p:nvPr>
        </p:nvSpPr>
        <p:spPr>
          <a:xfrm>
            <a:off x="713100" y="2208500"/>
            <a:ext cx="4450200" cy="4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BLANK_17">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91" name="Google Shape;91;p21"/>
          <p:cNvSpPr txBox="1">
            <a:spLocks noGrp="1"/>
          </p:cNvSpPr>
          <p:nvPr>
            <p:ph type="body" idx="1"/>
          </p:nvPr>
        </p:nvSpPr>
        <p:spPr>
          <a:xfrm>
            <a:off x="713100" y="1317450"/>
            <a:ext cx="3688200" cy="325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2" name="Google Shape;92;p21"/>
          <p:cNvSpPr txBox="1">
            <a:spLocks noGrp="1"/>
          </p:cNvSpPr>
          <p:nvPr>
            <p:ph type="body" idx="2"/>
          </p:nvPr>
        </p:nvSpPr>
        <p:spPr>
          <a:xfrm>
            <a:off x="4742700" y="1317450"/>
            <a:ext cx="3688200" cy="325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95" name="Google Shape;95;p22"/>
          <p:cNvSpPr txBox="1">
            <a:spLocks noGrp="1"/>
          </p:cNvSpPr>
          <p:nvPr>
            <p:ph type="subTitle" idx="1"/>
          </p:nvPr>
        </p:nvSpPr>
        <p:spPr>
          <a:xfrm>
            <a:off x="908301" y="3026892"/>
            <a:ext cx="22056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6" name="Google Shape;96;p22"/>
          <p:cNvSpPr txBox="1">
            <a:spLocks noGrp="1"/>
          </p:cNvSpPr>
          <p:nvPr>
            <p:ph type="subTitle" idx="2"/>
          </p:nvPr>
        </p:nvSpPr>
        <p:spPr>
          <a:xfrm>
            <a:off x="908301" y="3420492"/>
            <a:ext cx="2205600" cy="8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22"/>
          <p:cNvSpPr txBox="1">
            <a:spLocks noGrp="1"/>
          </p:cNvSpPr>
          <p:nvPr>
            <p:ph type="subTitle" idx="3"/>
          </p:nvPr>
        </p:nvSpPr>
        <p:spPr>
          <a:xfrm>
            <a:off x="3469926" y="3026892"/>
            <a:ext cx="22056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8" name="Google Shape;98;p22"/>
          <p:cNvSpPr txBox="1">
            <a:spLocks noGrp="1"/>
          </p:cNvSpPr>
          <p:nvPr>
            <p:ph type="subTitle" idx="4"/>
          </p:nvPr>
        </p:nvSpPr>
        <p:spPr>
          <a:xfrm>
            <a:off x="3469926" y="3420492"/>
            <a:ext cx="2205600" cy="8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22"/>
          <p:cNvSpPr txBox="1">
            <a:spLocks noGrp="1"/>
          </p:cNvSpPr>
          <p:nvPr>
            <p:ph type="subTitle" idx="5"/>
          </p:nvPr>
        </p:nvSpPr>
        <p:spPr>
          <a:xfrm>
            <a:off x="6031551" y="3026892"/>
            <a:ext cx="22056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0" name="Google Shape;100;p22"/>
          <p:cNvSpPr txBox="1">
            <a:spLocks noGrp="1"/>
          </p:cNvSpPr>
          <p:nvPr>
            <p:ph type="subTitle" idx="6"/>
          </p:nvPr>
        </p:nvSpPr>
        <p:spPr>
          <a:xfrm>
            <a:off x="6031551" y="3420492"/>
            <a:ext cx="2205600" cy="8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BLANK_4">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103" name="Google Shape;103;p23"/>
          <p:cNvSpPr txBox="1">
            <a:spLocks noGrp="1"/>
          </p:cNvSpPr>
          <p:nvPr>
            <p:ph type="subTitle" idx="1"/>
          </p:nvPr>
        </p:nvSpPr>
        <p:spPr>
          <a:xfrm>
            <a:off x="2020116" y="1664394"/>
            <a:ext cx="1153500" cy="35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4" name="Google Shape;104;p23"/>
          <p:cNvSpPr txBox="1">
            <a:spLocks noGrp="1"/>
          </p:cNvSpPr>
          <p:nvPr>
            <p:ph type="subTitle" idx="2"/>
          </p:nvPr>
        </p:nvSpPr>
        <p:spPr>
          <a:xfrm>
            <a:off x="968141" y="2015267"/>
            <a:ext cx="2205600" cy="7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3"/>
          <p:cNvSpPr txBox="1">
            <a:spLocks noGrp="1"/>
          </p:cNvSpPr>
          <p:nvPr>
            <p:ph type="subTitle" idx="3"/>
          </p:nvPr>
        </p:nvSpPr>
        <p:spPr>
          <a:xfrm>
            <a:off x="5970766" y="1664394"/>
            <a:ext cx="1153500" cy="35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6" name="Google Shape;106;p23"/>
          <p:cNvSpPr txBox="1">
            <a:spLocks noGrp="1"/>
          </p:cNvSpPr>
          <p:nvPr>
            <p:ph type="subTitle" idx="4"/>
          </p:nvPr>
        </p:nvSpPr>
        <p:spPr>
          <a:xfrm>
            <a:off x="5970766" y="2015267"/>
            <a:ext cx="2205600" cy="7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3"/>
          <p:cNvSpPr txBox="1">
            <a:spLocks noGrp="1"/>
          </p:cNvSpPr>
          <p:nvPr>
            <p:ph type="subTitle" idx="5"/>
          </p:nvPr>
        </p:nvSpPr>
        <p:spPr>
          <a:xfrm>
            <a:off x="2020116" y="3134575"/>
            <a:ext cx="1153500" cy="35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8" name="Google Shape;108;p23"/>
          <p:cNvSpPr txBox="1">
            <a:spLocks noGrp="1"/>
          </p:cNvSpPr>
          <p:nvPr>
            <p:ph type="subTitle" idx="6"/>
          </p:nvPr>
        </p:nvSpPr>
        <p:spPr>
          <a:xfrm>
            <a:off x="968141" y="3485573"/>
            <a:ext cx="2205600" cy="7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3"/>
          <p:cNvSpPr txBox="1">
            <a:spLocks noGrp="1"/>
          </p:cNvSpPr>
          <p:nvPr>
            <p:ph type="subTitle" idx="7"/>
          </p:nvPr>
        </p:nvSpPr>
        <p:spPr>
          <a:xfrm>
            <a:off x="5970766" y="3134575"/>
            <a:ext cx="1153500" cy="35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0" name="Google Shape;110;p23"/>
          <p:cNvSpPr txBox="1">
            <a:spLocks noGrp="1"/>
          </p:cNvSpPr>
          <p:nvPr>
            <p:ph type="subTitle" idx="8"/>
          </p:nvPr>
        </p:nvSpPr>
        <p:spPr>
          <a:xfrm>
            <a:off x="5970766" y="3485573"/>
            <a:ext cx="2205600" cy="7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BLANK_14">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113" name="Google Shape;113;p24"/>
          <p:cNvSpPr txBox="1">
            <a:spLocks noGrp="1"/>
          </p:cNvSpPr>
          <p:nvPr>
            <p:ph type="subTitle" idx="1"/>
          </p:nvPr>
        </p:nvSpPr>
        <p:spPr>
          <a:xfrm>
            <a:off x="2372689" y="1927359"/>
            <a:ext cx="2013600" cy="35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14" name="Google Shape;114;p24"/>
          <p:cNvSpPr txBox="1">
            <a:spLocks noGrp="1"/>
          </p:cNvSpPr>
          <p:nvPr>
            <p:ph type="subTitle" idx="2"/>
          </p:nvPr>
        </p:nvSpPr>
        <p:spPr>
          <a:xfrm>
            <a:off x="2372689" y="2278234"/>
            <a:ext cx="2013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24"/>
          <p:cNvSpPr txBox="1">
            <a:spLocks noGrp="1"/>
          </p:cNvSpPr>
          <p:nvPr>
            <p:ph type="subTitle" idx="3"/>
          </p:nvPr>
        </p:nvSpPr>
        <p:spPr>
          <a:xfrm>
            <a:off x="6079914" y="1927359"/>
            <a:ext cx="2013600" cy="35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6" name="Google Shape;116;p24"/>
          <p:cNvSpPr txBox="1">
            <a:spLocks noGrp="1"/>
          </p:cNvSpPr>
          <p:nvPr>
            <p:ph type="subTitle" idx="4"/>
          </p:nvPr>
        </p:nvSpPr>
        <p:spPr>
          <a:xfrm>
            <a:off x="6079914" y="2278234"/>
            <a:ext cx="2013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4"/>
          <p:cNvSpPr txBox="1">
            <a:spLocks noGrp="1"/>
          </p:cNvSpPr>
          <p:nvPr>
            <p:ph type="subTitle" idx="5"/>
          </p:nvPr>
        </p:nvSpPr>
        <p:spPr>
          <a:xfrm>
            <a:off x="2372689" y="3557562"/>
            <a:ext cx="2013600" cy="35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18" name="Google Shape;118;p24"/>
          <p:cNvSpPr txBox="1">
            <a:spLocks noGrp="1"/>
          </p:cNvSpPr>
          <p:nvPr>
            <p:ph type="subTitle" idx="6"/>
          </p:nvPr>
        </p:nvSpPr>
        <p:spPr>
          <a:xfrm>
            <a:off x="2372689" y="3908561"/>
            <a:ext cx="2013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24"/>
          <p:cNvSpPr txBox="1">
            <a:spLocks noGrp="1"/>
          </p:cNvSpPr>
          <p:nvPr>
            <p:ph type="subTitle" idx="7"/>
          </p:nvPr>
        </p:nvSpPr>
        <p:spPr>
          <a:xfrm>
            <a:off x="6079914" y="3557562"/>
            <a:ext cx="2013600" cy="35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0" name="Google Shape;120;p24"/>
          <p:cNvSpPr txBox="1">
            <a:spLocks noGrp="1"/>
          </p:cNvSpPr>
          <p:nvPr>
            <p:ph type="subTitle" idx="8"/>
          </p:nvPr>
        </p:nvSpPr>
        <p:spPr>
          <a:xfrm>
            <a:off x="6079914" y="3908561"/>
            <a:ext cx="2013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2">
  <p:cSld name="BLANK_15">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123" name="Google Shape;123;p25"/>
          <p:cNvSpPr txBox="1">
            <a:spLocks noGrp="1"/>
          </p:cNvSpPr>
          <p:nvPr>
            <p:ph type="title" idx="2"/>
          </p:nvPr>
        </p:nvSpPr>
        <p:spPr>
          <a:xfrm>
            <a:off x="774079" y="3071843"/>
            <a:ext cx="1776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24" name="Google Shape;124;p25"/>
          <p:cNvSpPr txBox="1">
            <a:spLocks noGrp="1"/>
          </p:cNvSpPr>
          <p:nvPr>
            <p:ph type="subTitle" idx="1"/>
          </p:nvPr>
        </p:nvSpPr>
        <p:spPr>
          <a:xfrm>
            <a:off x="774079" y="3451163"/>
            <a:ext cx="1776300" cy="7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5"/>
          <p:cNvSpPr txBox="1">
            <a:spLocks noGrp="1"/>
          </p:cNvSpPr>
          <p:nvPr>
            <p:ph type="title" idx="3"/>
          </p:nvPr>
        </p:nvSpPr>
        <p:spPr>
          <a:xfrm>
            <a:off x="2714080" y="3071843"/>
            <a:ext cx="1776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26" name="Google Shape;126;p25"/>
          <p:cNvSpPr txBox="1">
            <a:spLocks noGrp="1"/>
          </p:cNvSpPr>
          <p:nvPr>
            <p:ph type="subTitle" idx="4"/>
          </p:nvPr>
        </p:nvSpPr>
        <p:spPr>
          <a:xfrm>
            <a:off x="2714080" y="3451163"/>
            <a:ext cx="1776300" cy="7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5"/>
          <p:cNvSpPr txBox="1">
            <a:spLocks noGrp="1"/>
          </p:cNvSpPr>
          <p:nvPr>
            <p:ph type="title" idx="5"/>
          </p:nvPr>
        </p:nvSpPr>
        <p:spPr>
          <a:xfrm>
            <a:off x="4654074" y="3071843"/>
            <a:ext cx="1776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28" name="Google Shape;128;p25"/>
          <p:cNvSpPr txBox="1">
            <a:spLocks noGrp="1"/>
          </p:cNvSpPr>
          <p:nvPr>
            <p:ph type="subTitle" idx="6"/>
          </p:nvPr>
        </p:nvSpPr>
        <p:spPr>
          <a:xfrm>
            <a:off x="4654074" y="3451163"/>
            <a:ext cx="1776300" cy="7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5"/>
          <p:cNvSpPr txBox="1">
            <a:spLocks noGrp="1"/>
          </p:cNvSpPr>
          <p:nvPr>
            <p:ph type="title" idx="7"/>
          </p:nvPr>
        </p:nvSpPr>
        <p:spPr>
          <a:xfrm>
            <a:off x="6594075" y="3071843"/>
            <a:ext cx="1776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30" name="Google Shape;130;p25"/>
          <p:cNvSpPr txBox="1">
            <a:spLocks noGrp="1"/>
          </p:cNvSpPr>
          <p:nvPr>
            <p:ph type="subTitle" idx="8"/>
          </p:nvPr>
        </p:nvSpPr>
        <p:spPr>
          <a:xfrm>
            <a:off x="6594075" y="3451163"/>
            <a:ext cx="1776300" cy="76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3">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133" name="Google Shape;133;p26"/>
          <p:cNvSpPr txBox="1">
            <a:spLocks noGrp="1"/>
          </p:cNvSpPr>
          <p:nvPr>
            <p:ph type="title" idx="2"/>
          </p:nvPr>
        </p:nvSpPr>
        <p:spPr>
          <a:xfrm>
            <a:off x="2272855" y="1366950"/>
            <a:ext cx="1264800" cy="364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34" name="Google Shape;134;p26"/>
          <p:cNvSpPr txBox="1">
            <a:spLocks noGrp="1"/>
          </p:cNvSpPr>
          <p:nvPr>
            <p:ph type="subTitle" idx="1"/>
          </p:nvPr>
        </p:nvSpPr>
        <p:spPr>
          <a:xfrm>
            <a:off x="2272855" y="1731038"/>
            <a:ext cx="1927800" cy="5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26"/>
          <p:cNvSpPr txBox="1">
            <a:spLocks noGrp="1"/>
          </p:cNvSpPr>
          <p:nvPr>
            <p:ph type="title" idx="3"/>
          </p:nvPr>
        </p:nvSpPr>
        <p:spPr>
          <a:xfrm>
            <a:off x="5896955" y="3588081"/>
            <a:ext cx="1264800" cy="364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36" name="Google Shape;136;p26"/>
          <p:cNvSpPr txBox="1">
            <a:spLocks noGrp="1"/>
          </p:cNvSpPr>
          <p:nvPr>
            <p:ph type="subTitle" idx="4"/>
          </p:nvPr>
        </p:nvSpPr>
        <p:spPr>
          <a:xfrm>
            <a:off x="5896955" y="3952739"/>
            <a:ext cx="1927800" cy="5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26"/>
          <p:cNvSpPr txBox="1">
            <a:spLocks noGrp="1"/>
          </p:cNvSpPr>
          <p:nvPr>
            <p:ph type="title" idx="5"/>
          </p:nvPr>
        </p:nvSpPr>
        <p:spPr>
          <a:xfrm>
            <a:off x="5896955" y="1366950"/>
            <a:ext cx="1264800" cy="364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38" name="Google Shape;138;p26"/>
          <p:cNvSpPr txBox="1">
            <a:spLocks noGrp="1"/>
          </p:cNvSpPr>
          <p:nvPr>
            <p:ph type="subTitle" idx="6"/>
          </p:nvPr>
        </p:nvSpPr>
        <p:spPr>
          <a:xfrm>
            <a:off x="5896955" y="1731038"/>
            <a:ext cx="1927800" cy="5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6"/>
          <p:cNvSpPr txBox="1">
            <a:spLocks noGrp="1"/>
          </p:cNvSpPr>
          <p:nvPr>
            <p:ph type="title" idx="7"/>
          </p:nvPr>
        </p:nvSpPr>
        <p:spPr>
          <a:xfrm>
            <a:off x="2272855" y="2477515"/>
            <a:ext cx="1264800" cy="364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40" name="Google Shape;140;p26"/>
          <p:cNvSpPr txBox="1">
            <a:spLocks noGrp="1"/>
          </p:cNvSpPr>
          <p:nvPr>
            <p:ph type="subTitle" idx="8"/>
          </p:nvPr>
        </p:nvSpPr>
        <p:spPr>
          <a:xfrm>
            <a:off x="2272855" y="2841888"/>
            <a:ext cx="1927800" cy="5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6"/>
          <p:cNvSpPr txBox="1">
            <a:spLocks noGrp="1"/>
          </p:cNvSpPr>
          <p:nvPr>
            <p:ph type="title" idx="9"/>
          </p:nvPr>
        </p:nvSpPr>
        <p:spPr>
          <a:xfrm>
            <a:off x="2272855" y="3588080"/>
            <a:ext cx="1264800" cy="364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42" name="Google Shape;142;p26"/>
          <p:cNvSpPr txBox="1">
            <a:spLocks noGrp="1"/>
          </p:cNvSpPr>
          <p:nvPr>
            <p:ph type="subTitle" idx="13"/>
          </p:nvPr>
        </p:nvSpPr>
        <p:spPr>
          <a:xfrm>
            <a:off x="2272855" y="3952739"/>
            <a:ext cx="1927800" cy="5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26"/>
          <p:cNvSpPr txBox="1">
            <a:spLocks noGrp="1"/>
          </p:cNvSpPr>
          <p:nvPr>
            <p:ph type="title" idx="14"/>
          </p:nvPr>
        </p:nvSpPr>
        <p:spPr>
          <a:xfrm>
            <a:off x="5896955" y="2477515"/>
            <a:ext cx="1264800" cy="364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44" name="Google Shape;144;p26"/>
          <p:cNvSpPr txBox="1">
            <a:spLocks noGrp="1"/>
          </p:cNvSpPr>
          <p:nvPr>
            <p:ph type="subTitle" idx="15"/>
          </p:nvPr>
        </p:nvSpPr>
        <p:spPr>
          <a:xfrm>
            <a:off x="5896955" y="2841888"/>
            <a:ext cx="1927800" cy="5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BLANK_9">
    <p:spTree>
      <p:nvGrpSpPr>
        <p:cNvPr id="1" name="Shape 145"/>
        <p:cNvGrpSpPr/>
        <p:nvPr/>
      </p:nvGrpSpPr>
      <p:grpSpPr>
        <a:xfrm>
          <a:off x="0" y="0"/>
          <a:ext cx="0" cy="0"/>
          <a:chOff x="0" y="0"/>
          <a:chExt cx="0" cy="0"/>
        </a:xfrm>
      </p:grpSpPr>
      <p:sp>
        <p:nvSpPr>
          <p:cNvPr id="146" name="Google Shape;146;p27"/>
          <p:cNvSpPr txBox="1">
            <a:spLocks noGrp="1"/>
          </p:cNvSpPr>
          <p:nvPr>
            <p:ph type="title" hasCustomPrompt="1"/>
          </p:nvPr>
        </p:nvSpPr>
        <p:spPr>
          <a:xfrm>
            <a:off x="838875" y="2343453"/>
            <a:ext cx="2209200" cy="820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500"/>
              <a:buNone/>
              <a:defRPr sz="6000">
                <a:solidFill>
                  <a:schemeClr val="dk2"/>
                </a:solidFill>
              </a:defRPr>
            </a:lvl1pPr>
            <a:lvl2pPr lvl="1" algn="ctr" rtl="0">
              <a:spcBef>
                <a:spcPts val="0"/>
              </a:spcBef>
              <a:spcAft>
                <a:spcPts val="0"/>
              </a:spcAft>
              <a:buClr>
                <a:schemeClr val="dk2"/>
              </a:buClr>
              <a:buSzPts val="4500"/>
              <a:buNone/>
              <a:defRPr sz="4500">
                <a:solidFill>
                  <a:schemeClr val="dk2"/>
                </a:solidFill>
              </a:defRPr>
            </a:lvl2pPr>
            <a:lvl3pPr lvl="2" algn="ctr" rtl="0">
              <a:spcBef>
                <a:spcPts val="0"/>
              </a:spcBef>
              <a:spcAft>
                <a:spcPts val="0"/>
              </a:spcAft>
              <a:buClr>
                <a:schemeClr val="dk2"/>
              </a:buClr>
              <a:buSzPts val="4500"/>
              <a:buNone/>
              <a:defRPr sz="4500">
                <a:solidFill>
                  <a:schemeClr val="dk2"/>
                </a:solidFill>
              </a:defRPr>
            </a:lvl3pPr>
            <a:lvl4pPr lvl="3" algn="ctr" rtl="0">
              <a:spcBef>
                <a:spcPts val="0"/>
              </a:spcBef>
              <a:spcAft>
                <a:spcPts val="0"/>
              </a:spcAft>
              <a:buClr>
                <a:schemeClr val="dk2"/>
              </a:buClr>
              <a:buSzPts val="4500"/>
              <a:buNone/>
              <a:defRPr sz="4500">
                <a:solidFill>
                  <a:schemeClr val="dk2"/>
                </a:solidFill>
              </a:defRPr>
            </a:lvl4pPr>
            <a:lvl5pPr lvl="4" algn="ctr" rtl="0">
              <a:spcBef>
                <a:spcPts val="0"/>
              </a:spcBef>
              <a:spcAft>
                <a:spcPts val="0"/>
              </a:spcAft>
              <a:buClr>
                <a:schemeClr val="dk2"/>
              </a:buClr>
              <a:buSzPts val="4500"/>
              <a:buNone/>
              <a:defRPr sz="4500">
                <a:solidFill>
                  <a:schemeClr val="dk2"/>
                </a:solidFill>
              </a:defRPr>
            </a:lvl5pPr>
            <a:lvl6pPr lvl="5" algn="ctr" rtl="0">
              <a:spcBef>
                <a:spcPts val="0"/>
              </a:spcBef>
              <a:spcAft>
                <a:spcPts val="0"/>
              </a:spcAft>
              <a:buClr>
                <a:schemeClr val="dk2"/>
              </a:buClr>
              <a:buSzPts val="4500"/>
              <a:buNone/>
              <a:defRPr sz="4500">
                <a:solidFill>
                  <a:schemeClr val="dk2"/>
                </a:solidFill>
              </a:defRPr>
            </a:lvl6pPr>
            <a:lvl7pPr lvl="6" algn="ctr" rtl="0">
              <a:spcBef>
                <a:spcPts val="0"/>
              </a:spcBef>
              <a:spcAft>
                <a:spcPts val="0"/>
              </a:spcAft>
              <a:buClr>
                <a:schemeClr val="dk2"/>
              </a:buClr>
              <a:buSzPts val="4500"/>
              <a:buNone/>
              <a:defRPr sz="4500">
                <a:solidFill>
                  <a:schemeClr val="dk2"/>
                </a:solidFill>
              </a:defRPr>
            </a:lvl7pPr>
            <a:lvl8pPr lvl="7" algn="ctr" rtl="0">
              <a:spcBef>
                <a:spcPts val="0"/>
              </a:spcBef>
              <a:spcAft>
                <a:spcPts val="0"/>
              </a:spcAft>
              <a:buClr>
                <a:schemeClr val="dk2"/>
              </a:buClr>
              <a:buSzPts val="4500"/>
              <a:buNone/>
              <a:defRPr sz="4500">
                <a:solidFill>
                  <a:schemeClr val="dk2"/>
                </a:solidFill>
              </a:defRPr>
            </a:lvl8pPr>
            <a:lvl9pPr lvl="8" algn="ctr" rtl="0">
              <a:spcBef>
                <a:spcPts val="0"/>
              </a:spcBef>
              <a:spcAft>
                <a:spcPts val="0"/>
              </a:spcAft>
              <a:buClr>
                <a:schemeClr val="dk2"/>
              </a:buClr>
              <a:buSzPts val="4500"/>
              <a:buNone/>
              <a:defRPr sz="4500">
                <a:solidFill>
                  <a:schemeClr val="dk2"/>
                </a:solidFill>
              </a:defRPr>
            </a:lvl9pPr>
          </a:lstStyle>
          <a:p>
            <a:r>
              <a:t>xx%</a:t>
            </a:r>
          </a:p>
        </p:txBody>
      </p:sp>
      <p:sp>
        <p:nvSpPr>
          <p:cNvPr id="147" name="Google Shape;147;p27"/>
          <p:cNvSpPr txBox="1">
            <a:spLocks noGrp="1"/>
          </p:cNvSpPr>
          <p:nvPr>
            <p:ph type="title" idx="2" hasCustomPrompt="1"/>
          </p:nvPr>
        </p:nvSpPr>
        <p:spPr>
          <a:xfrm>
            <a:off x="3467400" y="2343453"/>
            <a:ext cx="2209200" cy="820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500"/>
              <a:buNone/>
              <a:defRPr sz="6000">
                <a:solidFill>
                  <a:schemeClr val="dk2"/>
                </a:solidFill>
              </a:defRPr>
            </a:lvl1pPr>
            <a:lvl2pPr lvl="1" algn="ctr" rtl="0">
              <a:spcBef>
                <a:spcPts val="0"/>
              </a:spcBef>
              <a:spcAft>
                <a:spcPts val="0"/>
              </a:spcAft>
              <a:buClr>
                <a:schemeClr val="dk2"/>
              </a:buClr>
              <a:buSzPts val="4500"/>
              <a:buNone/>
              <a:defRPr sz="4500">
                <a:solidFill>
                  <a:schemeClr val="dk2"/>
                </a:solidFill>
              </a:defRPr>
            </a:lvl2pPr>
            <a:lvl3pPr lvl="2" algn="ctr" rtl="0">
              <a:spcBef>
                <a:spcPts val="0"/>
              </a:spcBef>
              <a:spcAft>
                <a:spcPts val="0"/>
              </a:spcAft>
              <a:buClr>
                <a:schemeClr val="dk2"/>
              </a:buClr>
              <a:buSzPts val="4500"/>
              <a:buNone/>
              <a:defRPr sz="4500">
                <a:solidFill>
                  <a:schemeClr val="dk2"/>
                </a:solidFill>
              </a:defRPr>
            </a:lvl3pPr>
            <a:lvl4pPr lvl="3" algn="ctr" rtl="0">
              <a:spcBef>
                <a:spcPts val="0"/>
              </a:spcBef>
              <a:spcAft>
                <a:spcPts val="0"/>
              </a:spcAft>
              <a:buClr>
                <a:schemeClr val="dk2"/>
              </a:buClr>
              <a:buSzPts val="4500"/>
              <a:buNone/>
              <a:defRPr sz="4500">
                <a:solidFill>
                  <a:schemeClr val="dk2"/>
                </a:solidFill>
              </a:defRPr>
            </a:lvl4pPr>
            <a:lvl5pPr lvl="4" algn="ctr" rtl="0">
              <a:spcBef>
                <a:spcPts val="0"/>
              </a:spcBef>
              <a:spcAft>
                <a:spcPts val="0"/>
              </a:spcAft>
              <a:buClr>
                <a:schemeClr val="dk2"/>
              </a:buClr>
              <a:buSzPts val="4500"/>
              <a:buNone/>
              <a:defRPr sz="4500">
                <a:solidFill>
                  <a:schemeClr val="dk2"/>
                </a:solidFill>
              </a:defRPr>
            </a:lvl5pPr>
            <a:lvl6pPr lvl="5" algn="ctr" rtl="0">
              <a:spcBef>
                <a:spcPts val="0"/>
              </a:spcBef>
              <a:spcAft>
                <a:spcPts val="0"/>
              </a:spcAft>
              <a:buClr>
                <a:schemeClr val="dk2"/>
              </a:buClr>
              <a:buSzPts val="4500"/>
              <a:buNone/>
              <a:defRPr sz="4500">
                <a:solidFill>
                  <a:schemeClr val="dk2"/>
                </a:solidFill>
              </a:defRPr>
            </a:lvl6pPr>
            <a:lvl7pPr lvl="6" algn="ctr" rtl="0">
              <a:spcBef>
                <a:spcPts val="0"/>
              </a:spcBef>
              <a:spcAft>
                <a:spcPts val="0"/>
              </a:spcAft>
              <a:buClr>
                <a:schemeClr val="dk2"/>
              </a:buClr>
              <a:buSzPts val="4500"/>
              <a:buNone/>
              <a:defRPr sz="4500">
                <a:solidFill>
                  <a:schemeClr val="dk2"/>
                </a:solidFill>
              </a:defRPr>
            </a:lvl7pPr>
            <a:lvl8pPr lvl="7" algn="ctr" rtl="0">
              <a:spcBef>
                <a:spcPts val="0"/>
              </a:spcBef>
              <a:spcAft>
                <a:spcPts val="0"/>
              </a:spcAft>
              <a:buClr>
                <a:schemeClr val="dk2"/>
              </a:buClr>
              <a:buSzPts val="4500"/>
              <a:buNone/>
              <a:defRPr sz="4500">
                <a:solidFill>
                  <a:schemeClr val="dk2"/>
                </a:solidFill>
              </a:defRPr>
            </a:lvl8pPr>
            <a:lvl9pPr lvl="8" algn="ctr" rtl="0">
              <a:spcBef>
                <a:spcPts val="0"/>
              </a:spcBef>
              <a:spcAft>
                <a:spcPts val="0"/>
              </a:spcAft>
              <a:buClr>
                <a:schemeClr val="dk2"/>
              </a:buClr>
              <a:buSzPts val="4500"/>
              <a:buNone/>
              <a:defRPr sz="4500">
                <a:solidFill>
                  <a:schemeClr val="dk2"/>
                </a:solidFill>
              </a:defRPr>
            </a:lvl9pPr>
          </a:lstStyle>
          <a:p>
            <a:r>
              <a:t>xx%</a:t>
            </a:r>
          </a:p>
        </p:txBody>
      </p:sp>
      <p:sp>
        <p:nvSpPr>
          <p:cNvPr id="148" name="Google Shape;148;p27"/>
          <p:cNvSpPr txBox="1">
            <a:spLocks noGrp="1"/>
          </p:cNvSpPr>
          <p:nvPr>
            <p:ph type="title" idx="3" hasCustomPrompt="1"/>
          </p:nvPr>
        </p:nvSpPr>
        <p:spPr>
          <a:xfrm>
            <a:off x="6095925" y="2343453"/>
            <a:ext cx="2209200" cy="820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500"/>
              <a:buNone/>
              <a:defRPr sz="6000">
                <a:solidFill>
                  <a:schemeClr val="dk2"/>
                </a:solidFill>
              </a:defRPr>
            </a:lvl1pPr>
            <a:lvl2pPr lvl="1" algn="ctr" rtl="0">
              <a:spcBef>
                <a:spcPts val="0"/>
              </a:spcBef>
              <a:spcAft>
                <a:spcPts val="0"/>
              </a:spcAft>
              <a:buClr>
                <a:schemeClr val="dk2"/>
              </a:buClr>
              <a:buSzPts val="4500"/>
              <a:buNone/>
              <a:defRPr sz="4500">
                <a:solidFill>
                  <a:schemeClr val="dk2"/>
                </a:solidFill>
              </a:defRPr>
            </a:lvl2pPr>
            <a:lvl3pPr lvl="2" algn="ctr" rtl="0">
              <a:spcBef>
                <a:spcPts val="0"/>
              </a:spcBef>
              <a:spcAft>
                <a:spcPts val="0"/>
              </a:spcAft>
              <a:buClr>
                <a:schemeClr val="dk2"/>
              </a:buClr>
              <a:buSzPts val="4500"/>
              <a:buNone/>
              <a:defRPr sz="4500">
                <a:solidFill>
                  <a:schemeClr val="dk2"/>
                </a:solidFill>
              </a:defRPr>
            </a:lvl3pPr>
            <a:lvl4pPr lvl="3" algn="ctr" rtl="0">
              <a:spcBef>
                <a:spcPts val="0"/>
              </a:spcBef>
              <a:spcAft>
                <a:spcPts val="0"/>
              </a:spcAft>
              <a:buClr>
                <a:schemeClr val="dk2"/>
              </a:buClr>
              <a:buSzPts val="4500"/>
              <a:buNone/>
              <a:defRPr sz="4500">
                <a:solidFill>
                  <a:schemeClr val="dk2"/>
                </a:solidFill>
              </a:defRPr>
            </a:lvl4pPr>
            <a:lvl5pPr lvl="4" algn="ctr" rtl="0">
              <a:spcBef>
                <a:spcPts val="0"/>
              </a:spcBef>
              <a:spcAft>
                <a:spcPts val="0"/>
              </a:spcAft>
              <a:buClr>
                <a:schemeClr val="dk2"/>
              </a:buClr>
              <a:buSzPts val="4500"/>
              <a:buNone/>
              <a:defRPr sz="4500">
                <a:solidFill>
                  <a:schemeClr val="dk2"/>
                </a:solidFill>
              </a:defRPr>
            </a:lvl5pPr>
            <a:lvl6pPr lvl="5" algn="ctr" rtl="0">
              <a:spcBef>
                <a:spcPts val="0"/>
              </a:spcBef>
              <a:spcAft>
                <a:spcPts val="0"/>
              </a:spcAft>
              <a:buClr>
                <a:schemeClr val="dk2"/>
              </a:buClr>
              <a:buSzPts val="4500"/>
              <a:buNone/>
              <a:defRPr sz="4500">
                <a:solidFill>
                  <a:schemeClr val="dk2"/>
                </a:solidFill>
              </a:defRPr>
            </a:lvl6pPr>
            <a:lvl7pPr lvl="6" algn="ctr" rtl="0">
              <a:spcBef>
                <a:spcPts val="0"/>
              </a:spcBef>
              <a:spcAft>
                <a:spcPts val="0"/>
              </a:spcAft>
              <a:buClr>
                <a:schemeClr val="dk2"/>
              </a:buClr>
              <a:buSzPts val="4500"/>
              <a:buNone/>
              <a:defRPr sz="4500">
                <a:solidFill>
                  <a:schemeClr val="dk2"/>
                </a:solidFill>
              </a:defRPr>
            </a:lvl7pPr>
            <a:lvl8pPr lvl="7" algn="ctr" rtl="0">
              <a:spcBef>
                <a:spcPts val="0"/>
              </a:spcBef>
              <a:spcAft>
                <a:spcPts val="0"/>
              </a:spcAft>
              <a:buClr>
                <a:schemeClr val="dk2"/>
              </a:buClr>
              <a:buSzPts val="4500"/>
              <a:buNone/>
              <a:defRPr sz="4500">
                <a:solidFill>
                  <a:schemeClr val="dk2"/>
                </a:solidFill>
              </a:defRPr>
            </a:lvl8pPr>
            <a:lvl9pPr lvl="8" algn="ctr" rtl="0">
              <a:spcBef>
                <a:spcPts val="0"/>
              </a:spcBef>
              <a:spcAft>
                <a:spcPts val="0"/>
              </a:spcAft>
              <a:buClr>
                <a:schemeClr val="dk2"/>
              </a:buClr>
              <a:buSzPts val="4500"/>
              <a:buNone/>
              <a:defRPr sz="4500">
                <a:solidFill>
                  <a:schemeClr val="dk2"/>
                </a:solidFill>
              </a:defRPr>
            </a:lvl9pPr>
          </a:lstStyle>
          <a:p>
            <a:r>
              <a:t>xx%</a:t>
            </a:r>
          </a:p>
        </p:txBody>
      </p:sp>
      <p:sp>
        <p:nvSpPr>
          <p:cNvPr id="149" name="Google Shape;149;p27"/>
          <p:cNvSpPr txBox="1">
            <a:spLocks noGrp="1"/>
          </p:cNvSpPr>
          <p:nvPr>
            <p:ph type="title" idx="4"/>
          </p:nvPr>
        </p:nvSpPr>
        <p:spPr>
          <a:xfrm>
            <a:off x="838875" y="3282205"/>
            <a:ext cx="22092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50" name="Google Shape;150;p27"/>
          <p:cNvSpPr txBox="1">
            <a:spLocks noGrp="1"/>
          </p:cNvSpPr>
          <p:nvPr>
            <p:ph type="subTitle" idx="1"/>
          </p:nvPr>
        </p:nvSpPr>
        <p:spPr>
          <a:xfrm>
            <a:off x="838875" y="3644714"/>
            <a:ext cx="2209200" cy="82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7"/>
          <p:cNvSpPr txBox="1">
            <a:spLocks noGrp="1"/>
          </p:cNvSpPr>
          <p:nvPr>
            <p:ph type="title" idx="5"/>
          </p:nvPr>
        </p:nvSpPr>
        <p:spPr>
          <a:xfrm>
            <a:off x="3467400" y="3282205"/>
            <a:ext cx="22092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52" name="Google Shape;152;p27"/>
          <p:cNvSpPr txBox="1">
            <a:spLocks noGrp="1"/>
          </p:cNvSpPr>
          <p:nvPr>
            <p:ph type="subTitle" idx="6"/>
          </p:nvPr>
        </p:nvSpPr>
        <p:spPr>
          <a:xfrm>
            <a:off x="3467400" y="3644714"/>
            <a:ext cx="2209200" cy="82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7"/>
          <p:cNvSpPr txBox="1">
            <a:spLocks noGrp="1"/>
          </p:cNvSpPr>
          <p:nvPr>
            <p:ph type="title" idx="7"/>
          </p:nvPr>
        </p:nvSpPr>
        <p:spPr>
          <a:xfrm>
            <a:off x="6095925" y="3282205"/>
            <a:ext cx="22092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54" name="Google Shape;154;p27"/>
          <p:cNvSpPr txBox="1">
            <a:spLocks noGrp="1"/>
          </p:cNvSpPr>
          <p:nvPr>
            <p:ph type="subTitle" idx="8"/>
          </p:nvPr>
        </p:nvSpPr>
        <p:spPr>
          <a:xfrm>
            <a:off x="6095925" y="3644714"/>
            <a:ext cx="2209200" cy="82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7"/>
          <p:cNvSpPr txBox="1">
            <a:spLocks noGrp="1"/>
          </p:cNvSpPr>
          <p:nvPr>
            <p:ph type="title" idx="9"/>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p:cSld name="BLANK_2">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713100" y="1201112"/>
            <a:ext cx="378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8" name="Google Shape;158;p28"/>
          <p:cNvSpPr txBox="1">
            <a:spLocks noGrp="1"/>
          </p:cNvSpPr>
          <p:nvPr>
            <p:ph type="subTitle" idx="1"/>
          </p:nvPr>
        </p:nvSpPr>
        <p:spPr>
          <a:xfrm>
            <a:off x="713100" y="1841262"/>
            <a:ext cx="3425700" cy="210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p:cSld name="BLANK_13">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4489100" y="1622525"/>
            <a:ext cx="4020300" cy="1001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1" name="Google Shape;161;p29"/>
          <p:cNvSpPr txBox="1">
            <a:spLocks noGrp="1"/>
          </p:cNvSpPr>
          <p:nvPr>
            <p:ph type="subTitle" idx="1"/>
          </p:nvPr>
        </p:nvSpPr>
        <p:spPr>
          <a:xfrm>
            <a:off x="4489095" y="2691754"/>
            <a:ext cx="34257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BLANK_18">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164" name="Google Shape;164;p30"/>
          <p:cNvSpPr txBox="1">
            <a:spLocks noGrp="1"/>
          </p:cNvSpPr>
          <p:nvPr>
            <p:ph type="body" idx="1"/>
          </p:nvPr>
        </p:nvSpPr>
        <p:spPr>
          <a:xfrm>
            <a:off x="713100" y="1317450"/>
            <a:ext cx="4199700" cy="1475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7" name="Google Shape;17;p4"/>
          <p:cNvSpPr txBox="1">
            <a:spLocks noGrp="1"/>
          </p:cNvSpPr>
          <p:nvPr>
            <p:ph type="body" idx="1"/>
          </p:nvPr>
        </p:nvSpPr>
        <p:spPr>
          <a:xfrm>
            <a:off x="713100" y="1160389"/>
            <a:ext cx="7717800" cy="513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BLANK_10">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713225" y="709903"/>
            <a:ext cx="3770400" cy="95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200"/>
              <a:buNone/>
              <a:defRPr sz="6000">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a:endParaRPr/>
          </a:p>
        </p:txBody>
      </p:sp>
      <p:sp>
        <p:nvSpPr>
          <p:cNvPr id="167" name="Google Shape;167;p31"/>
          <p:cNvSpPr txBox="1">
            <a:spLocks noGrp="1"/>
          </p:cNvSpPr>
          <p:nvPr>
            <p:ph type="subTitle" idx="1"/>
          </p:nvPr>
        </p:nvSpPr>
        <p:spPr>
          <a:xfrm>
            <a:off x="713100" y="1766050"/>
            <a:ext cx="3148200" cy="103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31"/>
          <p:cNvSpPr txBox="1"/>
          <p:nvPr/>
        </p:nvSpPr>
        <p:spPr>
          <a:xfrm>
            <a:off x="713100" y="3509320"/>
            <a:ext cx="3356400" cy="5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ource Sans Pro"/>
                <a:ea typeface="Source Sans Pro"/>
                <a:cs typeface="Source Sans Pro"/>
                <a:sym typeface="Source Sans Pro"/>
              </a:rPr>
              <a:t>Credits: This presentation template was created by </a:t>
            </a:r>
            <a:r>
              <a:rPr lang="en" sz="1200" b="1">
                <a:solidFill>
                  <a:schemeClr val="dk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Sans Pro"/>
                <a:ea typeface="Source Sans Pro"/>
                <a:cs typeface="Source Sans Pro"/>
                <a:sym typeface="Source Sans Pro"/>
              </a:rPr>
              <a:t>, including icons by </a:t>
            </a:r>
            <a:r>
              <a:rPr lang="en" sz="1200" b="1">
                <a:solidFill>
                  <a:schemeClr val="dk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Sans Pro"/>
                <a:ea typeface="Source Sans Pro"/>
                <a:cs typeface="Source Sans Pro"/>
                <a:sym typeface="Source Sans Pro"/>
              </a:rPr>
              <a:t>, infographics &amp; images by </a:t>
            </a:r>
            <a:r>
              <a:rPr lang="en" sz="1200" b="1">
                <a:solidFill>
                  <a:schemeClr val="dk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2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LANK_12">
    <p:bg>
      <p:bgPr>
        <a:solidFill>
          <a:schemeClr val="dk2"/>
        </a:solidFill>
        <a:effectLst/>
      </p:bgPr>
    </p:bg>
    <p:spTree>
      <p:nvGrpSpPr>
        <p:cNvPr id="1" name="Shape 16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1">
    <p:spTree>
      <p:nvGrpSpPr>
        <p:cNvPr id="1" name="Shape 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5"/>
          <p:cNvSpPr txBox="1">
            <a:spLocks noGrp="1"/>
          </p:cNvSpPr>
          <p:nvPr>
            <p:ph type="subTitle" idx="1"/>
          </p:nvPr>
        </p:nvSpPr>
        <p:spPr>
          <a:xfrm>
            <a:off x="1512687" y="2862197"/>
            <a:ext cx="26445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1" name="Google Shape;21;p5"/>
          <p:cNvSpPr txBox="1">
            <a:spLocks noGrp="1"/>
          </p:cNvSpPr>
          <p:nvPr>
            <p:ph type="subTitle" idx="2"/>
          </p:nvPr>
        </p:nvSpPr>
        <p:spPr>
          <a:xfrm>
            <a:off x="1512688" y="3255797"/>
            <a:ext cx="2644500" cy="9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3"/>
          </p:nvPr>
        </p:nvSpPr>
        <p:spPr>
          <a:xfrm>
            <a:off x="4986812" y="2862197"/>
            <a:ext cx="26445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5"/>
          <p:cNvSpPr txBox="1">
            <a:spLocks noGrp="1"/>
          </p:cNvSpPr>
          <p:nvPr>
            <p:ph type="subTitle" idx="4"/>
          </p:nvPr>
        </p:nvSpPr>
        <p:spPr>
          <a:xfrm>
            <a:off x="4986813" y="3255797"/>
            <a:ext cx="2644500" cy="9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699769" y="1641984"/>
            <a:ext cx="3678000" cy="999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7"/>
          <p:cNvSpPr txBox="1">
            <a:spLocks noGrp="1"/>
          </p:cNvSpPr>
          <p:nvPr>
            <p:ph type="subTitle" idx="1"/>
          </p:nvPr>
        </p:nvSpPr>
        <p:spPr>
          <a:xfrm>
            <a:off x="4699769" y="2723659"/>
            <a:ext cx="3442500" cy="7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021170" y="950575"/>
            <a:ext cx="7101900" cy="11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solidFill>
                  <a:schemeClr val="lt1"/>
                </a:solidFill>
                <a:highlight>
                  <a:schemeClr val="dk2"/>
                </a:highligh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3578600" y="3299750"/>
            <a:ext cx="4850700" cy="1305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title"/>
          </p:nvPr>
        </p:nvSpPr>
        <p:spPr>
          <a:xfrm>
            <a:off x="4508100" y="2521275"/>
            <a:ext cx="3921300" cy="685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3600">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816150" y="4063551"/>
            <a:ext cx="7511700" cy="6000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3200">
                <a:solidFill>
                  <a:schemeClr val="lt1"/>
                </a:solidFill>
                <a:highlight>
                  <a:schemeClr val="dk2"/>
                </a:highlight>
                <a:latin typeface="Manrope"/>
                <a:ea typeface="Manrope"/>
                <a:cs typeface="Manrope"/>
                <a:sym typeface="Manrop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1pPr>
            <a:lvl2pPr lvl="1">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2pPr>
            <a:lvl3pPr lvl="2">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3pPr>
            <a:lvl4pPr lvl="3">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4pPr>
            <a:lvl5pPr lvl="4">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5pPr>
            <a:lvl6pPr lvl="5">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6pPr>
            <a:lvl7pPr lvl="6">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7pPr>
            <a:lvl8pPr lvl="7">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8pPr>
            <a:lvl9pPr lvl="8">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1pPr>
            <a:lvl2pPr marL="914400" lvl="1"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nikhilmittal/flight-fare-prediction-mh"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4"/>
          <p:cNvSpPr txBox="1">
            <a:spLocks noGrp="1"/>
          </p:cNvSpPr>
          <p:nvPr>
            <p:ph type="ctrTitle"/>
          </p:nvPr>
        </p:nvSpPr>
        <p:spPr>
          <a:xfrm>
            <a:off x="713100" y="2177150"/>
            <a:ext cx="5728200" cy="197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dk2"/>
                </a:solidFill>
                <a:highlight>
                  <a:schemeClr val="lt1"/>
                </a:highlight>
                <a:latin typeface="Georgia"/>
                <a:ea typeface="Georgia"/>
                <a:cs typeface="Georgia"/>
                <a:sym typeface="Georgia"/>
              </a:rPr>
              <a:t>Flight Price Prediction</a:t>
            </a:r>
            <a:endParaRPr sz="6000">
              <a:solidFill>
                <a:schemeClr val="dk2"/>
              </a:solidFill>
              <a:highlight>
                <a:schemeClr val="lt1"/>
              </a:highlight>
              <a:latin typeface="Georgia"/>
              <a:ea typeface="Georgia"/>
              <a:cs typeface="Georgia"/>
              <a:sym typeface="Georgia"/>
            </a:endParaRPr>
          </a:p>
        </p:txBody>
      </p:sp>
      <p:sp>
        <p:nvSpPr>
          <p:cNvPr id="176" name="Google Shape;176;p34"/>
          <p:cNvSpPr txBox="1">
            <a:spLocks noGrp="1"/>
          </p:cNvSpPr>
          <p:nvPr>
            <p:ph type="subTitle" idx="1"/>
          </p:nvPr>
        </p:nvSpPr>
        <p:spPr>
          <a:xfrm>
            <a:off x="713100" y="4354848"/>
            <a:ext cx="4514100" cy="3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dk2"/>
                </a:solidFill>
                <a:latin typeface="Georgia"/>
                <a:ea typeface="Georgia"/>
                <a:cs typeface="Georgia"/>
                <a:sym typeface="Georgia"/>
              </a:rPr>
              <a:t>Presented By</a:t>
            </a:r>
            <a:r>
              <a:rPr lang="en" sz="1500">
                <a:solidFill>
                  <a:schemeClr val="dk2"/>
                </a:solidFill>
                <a:latin typeface="Georgia"/>
                <a:ea typeface="Georgia"/>
                <a:cs typeface="Georgia"/>
                <a:sym typeface="Georgia"/>
              </a:rPr>
              <a:t>: Tarun Reddy</a:t>
            </a:r>
          </a:p>
          <a:p>
            <a:pPr marL="0" lvl="0" indent="0" algn="l" rtl="0">
              <a:spcBef>
                <a:spcPts val="0"/>
              </a:spcBef>
              <a:spcAft>
                <a:spcPts val="0"/>
              </a:spcAft>
              <a:buNone/>
            </a:pPr>
            <a:endParaRPr sz="1500" dirty="0">
              <a:solidFill>
                <a:schemeClr val="dk2"/>
              </a:solidFill>
              <a:latin typeface="Georgia"/>
              <a:ea typeface="Georgia"/>
              <a:cs typeface="Georgia"/>
              <a:sym typeface="Georgia"/>
            </a:endParaRPr>
          </a:p>
        </p:txBody>
      </p:sp>
      <p:pic>
        <p:nvPicPr>
          <p:cNvPr id="177" name="Google Shape;177;p34"/>
          <p:cNvPicPr preferRelativeResize="0"/>
          <p:nvPr/>
        </p:nvPicPr>
        <p:blipFill rotWithShape="1">
          <a:blip r:embed="rId3">
            <a:alphaModFix/>
          </a:blip>
          <a:srcRect l="3174" t="16283" r="2056" b="18215"/>
          <a:stretch/>
        </p:blipFill>
        <p:spPr>
          <a:xfrm rot="379241">
            <a:off x="2257102" y="366365"/>
            <a:ext cx="7105123" cy="25985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performed for Data Preprocessing</a:t>
            </a:r>
            <a:endParaRPr/>
          </a:p>
        </p:txBody>
      </p:sp>
      <p:sp>
        <p:nvSpPr>
          <p:cNvPr id="265" name="Google Shape;265;p43"/>
          <p:cNvSpPr txBox="1">
            <a:spLocks noGrp="1"/>
          </p:cNvSpPr>
          <p:nvPr>
            <p:ph type="subTitle" idx="1"/>
          </p:nvPr>
        </p:nvSpPr>
        <p:spPr>
          <a:xfrm>
            <a:off x="714100" y="1912950"/>
            <a:ext cx="25725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b="1">
                <a:latin typeface="Georgia"/>
                <a:ea typeface="Georgia"/>
                <a:cs typeface="Georgia"/>
                <a:sym typeface="Georgia"/>
              </a:rPr>
              <a:t>Missing Value Treatment</a:t>
            </a:r>
            <a:endParaRPr sz="1400" b="1">
              <a:latin typeface="Georgia"/>
              <a:ea typeface="Georgia"/>
              <a:cs typeface="Georgia"/>
              <a:sym typeface="Georgia"/>
            </a:endParaRPr>
          </a:p>
        </p:txBody>
      </p:sp>
      <p:sp>
        <p:nvSpPr>
          <p:cNvPr id="266" name="Google Shape;266;p43"/>
          <p:cNvSpPr txBox="1">
            <a:spLocks noGrp="1"/>
          </p:cNvSpPr>
          <p:nvPr>
            <p:ph type="subTitle" idx="2"/>
          </p:nvPr>
        </p:nvSpPr>
        <p:spPr>
          <a:xfrm>
            <a:off x="1081000" y="2346754"/>
            <a:ext cx="2205600" cy="103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2"/>
                </a:solidFill>
                <a:latin typeface="Georgia"/>
                <a:ea typeface="Georgia"/>
                <a:cs typeface="Georgia"/>
                <a:sym typeface="Georgia"/>
              </a:rPr>
              <a:t> Filtered the row with missing value and filled it up with appropriate values as determined</a:t>
            </a:r>
            <a:r>
              <a:rPr lang="en">
                <a:latin typeface="Georgia"/>
                <a:ea typeface="Georgia"/>
                <a:cs typeface="Georgia"/>
                <a:sym typeface="Georgia"/>
              </a:rPr>
              <a:t> </a:t>
            </a:r>
            <a:endParaRPr>
              <a:latin typeface="Georgia"/>
              <a:ea typeface="Georgia"/>
              <a:cs typeface="Georgia"/>
              <a:sym typeface="Georgia"/>
            </a:endParaRPr>
          </a:p>
        </p:txBody>
      </p:sp>
      <p:sp>
        <p:nvSpPr>
          <p:cNvPr id="267" name="Google Shape;267;p43"/>
          <p:cNvSpPr txBox="1">
            <a:spLocks noGrp="1"/>
          </p:cNvSpPr>
          <p:nvPr>
            <p:ph type="subTitle" idx="3"/>
          </p:nvPr>
        </p:nvSpPr>
        <p:spPr>
          <a:xfrm>
            <a:off x="5858550" y="3248650"/>
            <a:ext cx="25725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a:latin typeface="Georgia"/>
                <a:ea typeface="Georgia"/>
                <a:cs typeface="Georgia"/>
                <a:sym typeface="Georgia"/>
              </a:rPr>
              <a:t>Removed Duplicates</a:t>
            </a:r>
            <a:endParaRPr sz="1400" b="1">
              <a:latin typeface="Georgia"/>
              <a:ea typeface="Georgia"/>
              <a:cs typeface="Georgia"/>
              <a:sym typeface="Georgia"/>
            </a:endParaRPr>
          </a:p>
        </p:txBody>
      </p:sp>
      <p:sp>
        <p:nvSpPr>
          <p:cNvPr id="268" name="Google Shape;268;p43"/>
          <p:cNvSpPr txBox="1">
            <a:spLocks noGrp="1"/>
          </p:cNvSpPr>
          <p:nvPr>
            <p:ph type="subTitle" idx="4"/>
          </p:nvPr>
        </p:nvSpPr>
        <p:spPr>
          <a:xfrm>
            <a:off x="5858557" y="3752750"/>
            <a:ext cx="2205600" cy="7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Selected and removed duplicate , kept the  first occurrence of each row</a:t>
            </a:r>
            <a:endParaRPr>
              <a:solidFill>
                <a:schemeClr val="dk2"/>
              </a:solidFill>
            </a:endParaRPr>
          </a:p>
        </p:txBody>
      </p:sp>
      <p:sp>
        <p:nvSpPr>
          <p:cNvPr id="269" name="Google Shape;269;p43"/>
          <p:cNvSpPr/>
          <p:nvPr/>
        </p:nvSpPr>
        <p:spPr>
          <a:xfrm>
            <a:off x="3438882" y="2026358"/>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2"/>
                </a:solidFill>
              </a:rPr>
              <a:t>1</a:t>
            </a:r>
            <a:endParaRPr sz="2700">
              <a:solidFill>
                <a:schemeClr val="lt2"/>
              </a:solidFill>
            </a:endParaRPr>
          </a:p>
        </p:txBody>
      </p:sp>
      <p:sp>
        <p:nvSpPr>
          <p:cNvPr id="270" name="Google Shape;270;p43"/>
          <p:cNvSpPr/>
          <p:nvPr/>
        </p:nvSpPr>
        <p:spPr>
          <a:xfrm>
            <a:off x="4734757" y="3187883"/>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2"/>
                </a:solidFill>
              </a:rPr>
              <a:t>2</a:t>
            </a:r>
            <a:endParaRPr sz="2700">
              <a:solidFill>
                <a:schemeClr val="lt2"/>
              </a:solidFill>
            </a:endParaRPr>
          </a:p>
        </p:txBody>
      </p:sp>
      <p:pic>
        <p:nvPicPr>
          <p:cNvPr id="271" name="Google Shape;271;p43"/>
          <p:cNvPicPr preferRelativeResize="0"/>
          <p:nvPr/>
        </p:nvPicPr>
        <p:blipFill rotWithShape="1">
          <a:blip r:embed="rId3">
            <a:alphaModFix/>
          </a:blip>
          <a:srcRect l="3174" t="16283" r="2056" b="18215"/>
          <a:stretch/>
        </p:blipFill>
        <p:spPr>
          <a:xfrm rot="647233">
            <a:off x="4855317" y="1541130"/>
            <a:ext cx="4748444" cy="17366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223025" y="539400"/>
            <a:ext cx="820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Steps for Data Preprocessing</a:t>
            </a:r>
            <a:endParaRPr>
              <a:latin typeface="Georgia"/>
              <a:ea typeface="Georgia"/>
              <a:cs typeface="Georgia"/>
              <a:sym typeface="Georgia"/>
            </a:endParaRPr>
          </a:p>
        </p:txBody>
      </p:sp>
      <p:sp>
        <p:nvSpPr>
          <p:cNvPr id="277" name="Google Shape;277;p44"/>
          <p:cNvSpPr/>
          <p:nvPr/>
        </p:nvSpPr>
        <p:spPr>
          <a:xfrm>
            <a:off x="3506023" y="1660960"/>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2"/>
                </a:solidFill>
              </a:rPr>
              <a:t>3</a:t>
            </a:r>
            <a:endParaRPr sz="2700">
              <a:solidFill>
                <a:schemeClr val="lt2"/>
              </a:solidFill>
            </a:endParaRPr>
          </a:p>
        </p:txBody>
      </p:sp>
      <p:sp>
        <p:nvSpPr>
          <p:cNvPr id="278" name="Google Shape;278;p44"/>
          <p:cNvSpPr/>
          <p:nvPr/>
        </p:nvSpPr>
        <p:spPr>
          <a:xfrm>
            <a:off x="4477423" y="2632341"/>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2"/>
                </a:solidFill>
              </a:rPr>
              <a:t>4</a:t>
            </a:r>
            <a:endParaRPr sz="2700">
              <a:solidFill>
                <a:schemeClr val="lt2"/>
              </a:solidFill>
            </a:endParaRPr>
          </a:p>
        </p:txBody>
      </p:sp>
      <p:pic>
        <p:nvPicPr>
          <p:cNvPr id="279" name="Google Shape;279;p44"/>
          <p:cNvPicPr preferRelativeResize="0"/>
          <p:nvPr/>
        </p:nvPicPr>
        <p:blipFill>
          <a:blip r:embed="rId3">
            <a:alphaModFix/>
          </a:blip>
          <a:stretch>
            <a:fillRect/>
          </a:stretch>
        </p:blipFill>
        <p:spPr>
          <a:xfrm rot="126544" flipH="1">
            <a:off x="6317523" y="-14119"/>
            <a:ext cx="3222254" cy="1067288"/>
          </a:xfrm>
          <a:prstGeom prst="rect">
            <a:avLst/>
          </a:prstGeom>
          <a:noFill/>
          <a:ln>
            <a:noFill/>
          </a:ln>
        </p:spPr>
      </p:pic>
      <p:sp>
        <p:nvSpPr>
          <p:cNvPr id="280" name="Google Shape;280;p44"/>
          <p:cNvSpPr txBox="1">
            <a:spLocks noGrp="1"/>
          </p:cNvSpPr>
          <p:nvPr>
            <p:ph type="subTitle" idx="3"/>
          </p:nvPr>
        </p:nvSpPr>
        <p:spPr>
          <a:xfrm>
            <a:off x="223025" y="1423375"/>
            <a:ext cx="2892300" cy="35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Georgia"/>
                <a:ea typeface="Georgia"/>
                <a:cs typeface="Georgia"/>
                <a:sym typeface="Georgia"/>
              </a:rPr>
              <a:t>Feature Engineering</a:t>
            </a:r>
            <a:endParaRPr b="1">
              <a:latin typeface="Georgia"/>
              <a:ea typeface="Georgia"/>
              <a:cs typeface="Georgia"/>
              <a:sym typeface="Georgia"/>
            </a:endParaRPr>
          </a:p>
        </p:txBody>
      </p:sp>
      <p:sp>
        <p:nvSpPr>
          <p:cNvPr id="281" name="Google Shape;281;p44"/>
          <p:cNvSpPr txBox="1">
            <a:spLocks noGrp="1"/>
          </p:cNvSpPr>
          <p:nvPr>
            <p:ph type="subTitle" idx="4"/>
          </p:nvPr>
        </p:nvSpPr>
        <p:spPr>
          <a:xfrm>
            <a:off x="0" y="1774375"/>
            <a:ext cx="3259500" cy="3276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Font typeface="Georgia"/>
              <a:buChar char="●"/>
            </a:pPr>
            <a:r>
              <a:rPr lang="en" sz="1300">
                <a:solidFill>
                  <a:schemeClr val="dk2"/>
                </a:solidFill>
                <a:latin typeface="Georgia"/>
                <a:ea typeface="Georgia"/>
                <a:cs typeface="Georgia"/>
                <a:sym typeface="Georgia"/>
              </a:rPr>
              <a:t>Feature engineering was done on some features as they had some irrelevant values. </a:t>
            </a:r>
            <a:endParaRPr sz="1300">
              <a:solidFill>
                <a:schemeClr val="dk2"/>
              </a:solidFill>
              <a:latin typeface="Georgia"/>
              <a:ea typeface="Georgia"/>
              <a:cs typeface="Georgia"/>
              <a:sym typeface="Georgia"/>
            </a:endParaRPr>
          </a:p>
          <a:p>
            <a:pPr marL="457200" lvl="0" indent="-311150" algn="l" rtl="0">
              <a:spcBef>
                <a:spcPts val="0"/>
              </a:spcBef>
              <a:spcAft>
                <a:spcPts val="0"/>
              </a:spcAft>
              <a:buClr>
                <a:schemeClr val="dk2"/>
              </a:buClr>
              <a:buSzPts val="1300"/>
              <a:buFont typeface="Georgia"/>
              <a:buChar char="●"/>
            </a:pPr>
            <a:r>
              <a:rPr lang="en" sz="1300">
                <a:solidFill>
                  <a:schemeClr val="dk2"/>
                </a:solidFill>
                <a:latin typeface="Georgia"/>
                <a:ea typeface="Georgia"/>
                <a:cs typeface="Georgia"/>
                <a:sym typeface="Georgia"/>
              </a:rPr>
              <a:t>Converted Date_of_Journey column into integer date, month, year</a:t>
            </a:r>
            <a:endParaRPr sz="1300">
              <a:solidFill>
                <a:schemeClr val="dk2"/>
              </a:solidFill>
              <a:latin typeface="Georgia"/>
              <a:ea typeface="Georgia"/>
              <a:cs typeface="Georgia"/>
              <a:sym typeface="Georgia"/>
            </a:endParaRPr>
          </a:p>
          <a:p>
            <a:pPr marL="457200" lvl="0" indent="-311150" algn="l" rtl="0">
              <a:spcBef>
                <a:spcPts val="0"/>
              </a:spcBef>
              <a:spcAft>
                <a:spcPts val="0"/>
              </a:spcAft>
              <a:buClr>
                <a:schemeClr val="dk2"/>
              </a:buClr>
              <a:buSzPts val="1300"/>
              <a:buFont typeface="Georgia"/>
              <a:buChar char="●"/>
            </a:pPr>
            <a:r>
              <a:rPr lang="en" sz="1300">
                <a:solidFill>
                  <a:schemeClr val="dk2"/>
                </a:solidFill>
                <a:latin typeface="Georgia"/>
                <a:ea typeface="Georgia"/>
                <a:cs typeface="Georgia"/>
                <a:sym typeface="Georgia"/>
              </a:rPr>
              <a:t>Extracted Departure_Hour, Deparutre_Min and Arrival_Hour, Arrival_Min columns from Departure_time and Time_of_arrival columns .</a:t>
            </a:r>
            <a:endParaRPr sz="1300">
              <a:solidFill>
                <a:schemeClr val="dk2"/>
              </a:solidFill>
              <a:latin typeface="Georgia"/>
              <a:ea typeface="Georgia"/>
              <a:cs typeface="Georgia"/>
              <a:sym typeface="Georgia"/>
            </a:endParaRPr>
          </a:p>
          <a:p>
            <a:pPr marL="457200" lvl="0" indent="-311150" algn="l" rtl="0">
              <a:spcBef>
                <a:spcPts val="0"/>
              </a:spcBef>
              <a:spcAft>
                <a:spcPts val="0"/>
              </a:spcAft>
              <a:buClr>
                <a:schemeClr val="dk2"/>
              </a:buClr>
              <a:buSzPts val="1300"/>
              <a:buFont typeface="Georgia"/>
              <a:buChar char="●"/>
            </a:pPr>
            <a:r>
              <a:rPr lang="en" sz="1300">
                <a:solidFill>
                  <a:schemeClr val="dk2"/>
                </a:solidFill>
                <a:latin typeface="Georgia"/>
                <a:ea typeface="Georgia"/>
                <a:cs typeface="Georgia"/>
                <a:sym typeface="Georgia"/>
              </a:rPr>
              <a:t>Extracted Duration Hour and Duration Minutes from duration column.</a:t>
            </a:r>
            <a:endParaRPr sz="1300">
              <a:solidFill>
                <a:schemeClr val="dk2"/>
              </a:solidFill>
              <a:latin typeface="Georgia"/>
              <a:ea typeface="Georgia"/>
              <a:cs typeface="Georgia"/>
              <a:sym typeface="Georgia"/>
            </a:endParaRPr>
          </a:p>
          <a:p>
            <a:pPr marL="457200" lvl="0" indent="-311150" algn="l" rtl="0">
              <a:spcBef>
                <a:spcPts val="0"/>
              </a:spcBef>
              <a:spcAft>
                <a:spcPts val="0"/>
              </a:spcAft>
              <a:buClr>
                <a:schemeClr val="dk2"/>
              </a:buClr>
              <a:buSzPts val="1300"/>
              <a:buFont typeface="Georgia"/>
              <a:buChar char="●"/>
            </a:pPr>
            <a:r>
              <a:rPr lang="en" sz="1300">
                <a:solidFill>
                  <a:schemeClr val="dk2"/>
                </a:solidFill>
                <a:latin typeface="Georgia"/>
                <a:ea typeface="Georgia"/>
                <a:cs typeface="Georgia"/>
                <a:sym typeface="Georgia"/>
              </a:rPr>
              <a:t>Dropped original  columns after extraction.  </a:t>
            </a:r>
            <a:endParaRPr>
              <a:solidFill>
                <a:schemeClr val="dk2"/>
              </a:solidFill>
              <a:latin typeface="Georgia"/>
              <a:ea typeface="Georgia"/>
              <a:cs typeface="Georgia"/>
              <a:sym typeface="Georgia"/>
            </a:endParaRPr>
          </a:p>
        </p:txBody>
      </p:sp>
      <p:sp>
        <p:nvSpPr>
          <p:cNvPr id="282" name="Google Shape;282;p44"/>
          <p:cNvSpPr txBox="1">
            <a:spLocks noGrp="1"/>
          </p:cNvSpPr>
          <p:nvPr>
            <p:ph type="subTitle" idx="3"/>
          </p:nvPr>
        </p:nvSpPr>
        <p:spPr>
          <a:xfrm>
            <a:off x="5858750" y="2322875"/>
            <a:ext cx="3259500" cy="81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Georgia"/>
                <a:ea typeface="Georgia"/>
                <a:cs typeface="Georgia"/>
                <a:sym typeface="Georgia"/>
              </a:rPr>
              <a:t>Handling Categorical Data:</a:t>
            </a:r>
            <a:endParaRPr b="1">
              <a:latin typeface="Georgia"/>
              <a:ea typeface="Georgia"/>
              <a:cs typeface="Georgia"/>
              <a:sym typeface="Georgia"/>
            </a:endParaRPr>
          </a:p>
          <a:p>
            <a:pPr marL="0" lvl="0" indent="0" algn="l" rtl="0">
              <a:spcBef>
                <a:spcPts val="0"/>
              </a:spcBef>
              <a:spcAft>
                <a:spcPts val="0"/>
              </a:spcAft>
              <a:buNone/>
            </a:pPr>
            <a:r>
              <a:rPr lang="en" b="1">
                <a:latin typeface="Georgia"/>
                <a:ea typeface="Georgia"/>
                <a:cs typeface="Georgia"/>
                <a:sym typeface="Georgia"/>
              </a:rPr>
              <a:t>Label Encoding</a:t>
            </a:r>
            <a:endParaRPr b="1">
              <a:latin typeface="Georgia"/>
              <a:ea typeface="Georgia"/>
              <a:cs typeface="Georgia"/>
              <a:sym typeface="Georgia"/>
            </a:endParaRPr>
          </a:p>
        </p:txBody>
      </p:sp>
      <p:sp>
        <p:nvSpPr>
          <p:cNvPr id="283" name="Google Shape;283;p44"/>
          <p:cNvSpPr txBox="1">
            <a:spLocks noGrp="1"/>
          </p:cNvSpPr>
          <p:nvPr>
            <p:ph type="subTitle" idx="4"/>
          </p:nvPr>
        </p:nvSpPr>
        <p:spPr>
          <a:xfrm>
            <a:off x="5858751" y="3134301"/>
            <a:ext cx="2449800" cy="85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Label Encoding was used to treat ordinal columns as Total Stops. </a:t>
            </a:r>
            <a:endParaRPr>
              <a:solidFill>
                <a:schemeClr val="dk2"/>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713100" y="14205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Visualization of Categorical Variables</a:t>
            </a:r>
            <a:endParaRPr>
              <a:latin typeface="Georgia"/>
              <a:ea typeface="Georgia"/>
              <a:cs typeface="Georgia"/>
              <a:sym typeface="Georgia"/>
            </a:endParaRPr>
          </a:p>
        </p:txBody>
      </p:sp>
      <p:sp>
        <p:nvSpPr>
          <p:cNvPr id="289" name="Google Shape;289;p45"/>
          <p:cNvSpPr txBox="1"/>
          <p:nvPr/>
        </p:nvSpPr>
        <p:spPr>
          <a:xfrm>
            <a:off x="0" y="3189700"/>
            <a:ext cx="9144000" cy="14976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0944A1"/>
              </a:buClr>
              <a:buSzPts val="1200"/>
              <a:buFont typeface="Georgia"/>
              <a:buChar char="●"/>
            </a:pPr>
            <a:r>
              <a:rPr lang="en" sz="1200" b="1" dirty="0">
                <a:solidFill>
                  <a:srgbClr val="0944A1"/>
                </a:solidFill>
                <a:latin typeface="Georgia"/>
                <a:ea typeface="Georgia"/>
                <a:cs typeface="Georgia"/>
                <a:sym typeface="Georgia"/>
              </a:rPr>
              <a:t>Route</a:t>
            </a:r>
            <a:endParaRPr sz="1200" b="1" dirty="0">
              <a:solidFill>
                <a:srgbClr val="0944A1"/>
              </a:solidFill>
              <a:latin typeface="Georgia"/>
              <a:ea typeface="Georgia"/>
              <a:cs typeface="Georgia"/>
              <a:sym typeface="Georgia"/>
            </a:endParaRPr>
          </a:p>
          <a:p>
            <a:pPr marL="914400" lvl="1" indent="-304800" algn="l" rtl="0">
              <a:spcBef>
                <a:spcPts val="0"/>
              </a:spcBef>
              <a:spcAft>
                <a:spcPts val="0"/>
              </a:spcAft>
              <a:buClr>
                <a:srgbClr val="307BF3"/>
              </a:buClr>
              <a:buSzPts val="1200"/>
              <a:buFont typeface="Georgia"/>
              <a:buChar char="○"/>
            </a:pPr>
            <a:r>
              <a:rPr lang="en" sz="1200" dirty="0">
                <a:solidFill>
                  <a:srgbClr val="307BF3"/>
                </a:solidFill>
                <a:latin typeface="Georgia"/>
                <a:ea typeface="Georgia"/>
                <a:cs typeface="Georgia"/>
                <a:sym typeface="Georgia"/>
              </a:rPr>
              <a:t>Key Finding:</a:t>
            </a:r>
            <a:endParaRPr sz="1200" dirty="0">
              <a:solidFill>
                <a:srgbClr val="307BF3"/>
              </a:solidFill>
              <a:latin typeface="Georgia"/>
              <a:ea typeface="Georgia"/>
              <a:cs typeface="Georgia"/>
              <a:sym typeface="Georgia"/>
            </a:endParaRPr>
          </a:p>
          <a:p>
            <a:pPr marL="457200" lvl="0" indent="0" algn="l" rtl="0">
              <a:spcBef>
                <a:spcPts val="0"/>
              </a:spcBef>
              <a:spcAft>
                <a:spcPts val="0"/>
              </a:spcAft>
              <a:buNone/>
            </a:pPr>
            <a:r>
              <a:rPr lang="en" sz="1200" dirty="0">
                <a:solidFill>
                  <a:srgbClr val="307BF3"/>
                </a:solidFill>
                <a:latin typeface="Georgia"/>
                <a:ea typeface="Georgia"/>
                <a:cs typeface="Georgia"/>
                <a:sym typeface="Georgia"/>
              </a:rPr>
              <a:t> 	1.  Delhi to Cochin via Mumbai is the Busiest route with 2376 flights, Followed by Bangalore to Delhi.</a:t>
            </a:r>
            <a:endParaRPr sz="1200" dirty="0">
              <a:solidFill>
                <a:srgbClr val="307BF3"/>
              </a:solidFill>
              <a:latin typeface="Georgia"/>
              <a:ea typeface="Georgia"/>
              <a:cs typeface="Georgia"/>
              <a:sym typeface="Georgia"/>
            </a:endParaRPr>
          </a:p>
          <a:p>
            <a:pPr marL="457200" lvl="0" indent="0" algn="l" rtl="0">
              <a:spcBef>
                <a:spcPts val="0"/>
              </a:spcBef>
              <a:spcAft>
                <a:spcPts val="0"/>
              </a:spcAft>
              <a:buNone/>
            </a:pPr>
            <a:endParaRPr sz="1200" dirty="0">
              <a:solidFill>
                <a:schemeClr val="dk2"/>
              </a:solidFill>
              <a:latin typeface="Georgia"/>
              <a:ea typeface="Georgia"/>
              <a:cs typeface="Georgia"/>
              <a:sym typeface="Georgia"/>
            </a:endParaRPr>
          </a:p>
          <a:p>
            <a:pPr marL="0" lvl="0" indent="0" algn="l" rtl="0">
              <a:spcBef>
                <a:spcPts val="0"/>
              </a:spcBef>
              <a:spcAft>
                <a:spcPts val="0"/>
              </a:spcAft>
              <a:buNone/>
            </a:pPr>
            <a:r>
              <a:rPr lang="en" sz="1200" dirty="0">
                <a:solidFill>
                  <a:schemeClr val="dk2"/>
                </a:solidFill>
                <a:latin typeface="Georgia"/>
                <a:ea typeface="Georgia"/>
                <a:cs typeface="Georgia"/>
                <a:sym typeface="Georgia"/>
              </a:rPr>
              <a:t>    Since the ‘Total_Stops’ variable captures the information if the flight is direct or connected so I decided to drop this variable.</a:t>
            </a:r>
            <a:endParaRPr sz="1200" dirty="0">
              <a:solidFill>
                <a:schemeClr val="dk2"/>
              </a:solidFill>
              <a:latin typeface="Georgia"/>
              <a:ea typeface="Georgia"/>
              <a:cs typeface="Georgia"/>
              <a:sym typeface="Georgia"/>
            </a:endParaRPr>
          </a:p>
        </p:txBody>
      </p:sp>
      <p:pic>
        <p:nvPicPr>
          <p:cNvPr id="290" name="Google Shape;290;p45"/>
          <p:cNvPicPr preferRelativeResize="0"/>
          <p:nvPr/>
        </p:nvPicPr>
        <p:blipFill>
          <a:blip r:embed="rId3">
            <a:alphaModFix/>
          </a:blip>
          <a:stretch>
            <a:fillRect/>
          </a:stretch>
        </p:blipFill>
        <p:spPr>
          <a:xfrm>
            <a:off x="2704025" y="873246"/>
            <a:ext cx="3387956" cy="1969249"/>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6"/>
          <p:cNvSpPr txBox="1">
            <a:spLocks noGrp="1"/>
          </p:cNvSpPr>
          <p:nvPr>
            <p:ph type="title"/>
          </p:nvPr>
        </p:nvSpPr>
        <p:spPr>
          <a:xfrm>
            <a:off x="713100" y="14205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Visualization of Categorical Variables</a:t>
            </a:r>
            <a:endParaRPr>
              <a:latin typeface="Georgia"/>
              <a:ea typeface="Georgia"/>
              <a:cs typeface="Georgia"/>
              <a:sym typeface="Georgia"/>
            </a:endParaRPr>
          </a:p>
        </p:txBody>
      </p:sp>
      <p:pic>
        <p:nvPicPr>
          <p:cNvPr id="296" name="Google Shape;296;p46"/>
          <p:cNvPicPr preferRelativeResize="0"/>
          <p:nvPr/>
        </p:nvPicPr>
        <p:blipFill>
          <a:blip r:embed="rId3">
            <a:alphaModFix/>
          </a:blip>
          <a:stretch>
            <a:fillRect/>
          </a:stretch>
        </p:blipFill>
        <p:spPr>
          <a:xfrm>
            <a:off x="152400" y="933375"/>
            <a:ext cx="8839196" cy="1936159"/>
          </a:xfrm>
          <a:prstGeom prst="rect">
            <a:avLst/>
          </a:prstGeom>
          <a:noFill/>
          <a:ln w="19050" cap="flat" cmpd="sng">
            <a:solidFill>
              <a:schemeClr val="dk2"/>
            </a:solidFill>
            <a:prstDash val="solid"/>
            <a:round/>
            <a:headEnd type="none" w="sm" len="sm"/>
            <a:tailEnd type="none" w="sm" len="sm"/>
          </a:ln>
        </p:spPr>
      </p:pic>
      <p:sp>
        <p:nvSpPr>
          <p:cNvPr id="297" name="Google Shape;297;p46"/>
          <p:cNvSpPr txBox="1"/>
          <p:nvPr/>
        </p:nvSpPr>
        <p:spPr>
          <a:xfrm>
            <a:off x="0" y="2988800"/>
            <a:ext cx="91440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dk2"/>
                </a:solidFill>
                <a:latin typeface="Georgia"/>
                <a:ea typeface="Georgia"/>
                <a:cs typeface="Georgia"/>
                <a:sym typeface="Georgia"/>
              </a:rPr>
              <a:t>Key Findings:</a:t>
            </a:r>
            <a:endParaRPr sz="1200" dirty="0">
              <a:solidFill>
                <a:schemeClr val="dk2"/>
              </a:solidFill>
              <a:latin typeface="Georgia"/>
              <a:ea typeface="Georgia"/>
              <a:cs typeface="Georgia"/>
              <a:sym typeface="Georgia"/>
            </a:endParaRPr>
          </a:p>
          <a:p>
            <a:pPr marL="457200" lvl="0" indent="-304800" algn="l" rtl="0">
              <a:spcBef>
                <a:spcPts val="0"/>
              </a:spcBef>
              <a:spcAft>
                <a:spcPts val="0"/>
              </a:spcAft>
              <a:buClr>
                <a:srgbClr val="0944A1"/>
              </a:buClr>
              <a:buSzPts val="1200"/>
              <a:buFont typeface="Georgia"/>
              <a:buAutoNum type="arabicPeriod"/>
            </a:pPr>
            <a:r>
              <a:rPr lang="en" sz="1200" b="1" dirty="0">
                <a:solidFill>
                  <a:srgbClr val="0944A1"/>
                </a:solidFill>
                <a:latin typeface="Georgia"/>
                <a:ea typeface="Georgia"/>
                <a:cs typeface="Georgia"/>
                <a:sym typeface="Georgia"/>
              </a:rPr>
              <a:t>Airlines</a:t>
            </a:r>
            <a:endParaRPr sz="1200" b="1" dirty="0">
              <a:solidFill>
                <a:srgbClr val="0944A1"/>
              </a:solidFill>
              <a:latin typeface="Georgia"/>
              <a:ea typeface="Georgia"/>
              <a:cs typeface="Georgia"/>
              <a:sym typeface="Georgia"/>
            </a:endParaRPr>
          </a:p>
          <a:p>
            <a:pPr marL="457200" lvl="0" indent="-304800" algn="l" rtl="0">
              <a:spcBef>
                <a:spcPts val="0"/>
              </a:spcBef>
              <a:spcAft>
                <a:spcPts val="0"/>
              </a:spcAft>
              <a:buClr>
                <a:schemeClr val="dk2"/>
              </a:buClr>
              <a:buSzPts val="1200"/>
              <a:buFont typeface="Georgia"/>
              <a:buChar char="●"/>
            </a:pPr>
            <a:r>
              <a:rPr lang="en" sz="1200" dirty="0">
                <a:solidFill>
                  <a:schemeClr val="dk2"/>
                </a:solidFill>
                <a:latin typeface="Georgia"/>
                <a:ea typeface="Georgia"/>
                <a:cs typeface="Georgia"/>
                <a:sym typeface="Georgia"/>
              </a:rPr>
              <a:t>Jet Airways was  the most preferred airline followed by Indigo and AirIndia.</a:t>
            </a:r>
            <a:endParaRPr sz="1200" dirty="0">
              <a:solidFill>
                <a:schemeClr val="dk2"/>
              </a:solidFill>
              <a:latin typeface="Georgia"/>
              <a:ea typeface="Georgia"/>
              <a:cs typeface="Georgia"/>
              <a:sym typeface="Georgia"/>
            </a:endParaRPr>
          </a:p>
          <a:p>
            <a:pPr marL="457200" lvl="0" indent="0" algn="l" rtl="0">
              <a:spcBef>
                <a:spcPts val="0"/>
              </a:spcBef>
              <a:spcAft>
                <a:spcPts val="0"/>
              </a:spcAft>
              <a:buNone/>
            </a:pPr>
            <a:endParaRPr sz="1200" dirty="0">
              <a:solidFill>
                <a:schemeClr val="dk2"/>
              </a:solidFill>
              <a:latin typeface="Georgia"/>
              <a:ea typeface="Georgia"/>
              <a:cs typeface="Georgia"/>
              <a:sym typeface="Georgia"/>
            </a:endParaRPr>
          </a:p>
          <a:p>
            <a:pPr marL="457200" lvl="0" indent="-304800" algn="l" rtl="0">
              <a:spcBef>
                <a:spcPts val="0"/>
              </a:spcBef>
              <a:spcAft>
                <a:spcPts val="0"/>
              </a:spcAft>
              <a:buClr>
                <a:srgbClr val="0944A1"/>
              </a:buClr>
              <a:buSzPts val="1200"/>
              <a:buFont typeface="Georgia"/>
              <a:buAutoNum type="arabicPeriod"/>
            </a:pPr>
            <a:r>
              <a:rPr lang="en" sz="1200" b="1" dirty="0">
                <a:solidFill>
                  <a:srgbClr val="0944A1"/>
                </a:solidFill>
                <a:latin typeface="Georgia"/>
                <a:ea typeface="Georgia"/>
                <a:cs typeface="Georgia"/>
                <a:sym typeface="Georgia"/>
              </a:rPr>
              <a:t>Source</a:t>
            </a:r>
            <a:endParaRPr sz="1200" b="1" dirty="0">
              <a:solidFill>
                <a:srgbClr val="0944A1"/>
              </a:solidFill>
              <a:latin typeface="Georgia"/>
              <a:ea typeface="Georgia"/>
              <a:cs typeface="Georgia"/>
              <a:sym typeface="Georgia"/>
            </a:endParaRPr>
          </a:p>
          <a:p>
            <a:pPr marL="457200" lvl="0" indent="-304800" algn="l" rtl="0">
              <a:spcBef>
                <a:spcPts val="0"/>
              </a:spcBef>
              <a:spcAft>
                <a:spcPts val="0"/>
              </a:spcAft>
              <a:buClr>
                <a:schemeClr val="dk2"/>
              </a:buClr>
              <a:buSzPts val="1200"/>
              <a:buFont typeface="Georgia"/>
              <a:buChar char="●"/>
            </a:pPr>
            <a:r>
              <a:rPr lang="en" sz="1200" dirty="0">
                <a:solidFill>
                  <a:schemeClr val="dk2"/>
                </a:solidFill>
                <a:latin typeface="Georgia"/>
                <a:ea typeface="Georgia"/>
                <a:cs typeface="Georgia"/>
                <a:sym typeface="Georgia"/>
              </a:rPr>
              <a:t>Majority of the flights take off from Delhi</a:t>
            </a:r>
            <a:endParaRPr sz="1200" dirty="0">
              <a:solidFill>
                <a:schemeClr val="dk2"/>
              </a:solidFill>
              <a:latin typeface="Georgia"/>
              <a:ea typeface="Georgia"/>
              <a:cs typeface="Georgia"/>
              <a:sym typeface="Georgia"/>
            </a:endParaRPr>
          </a:p>
          <a:p>
            <a:pPr marL="457200" lvl="0" indent="-304800" algn="l" rtl="0">
              <a:spcBef>
                <a:spcPts val="0"/>
              </a:spcBef>
              <a:spcAft>
                <a:spcPts val="0"/>
              </a:spcAft>
              <a:buClr>
                <a:schemeClr val="dk2"/>
              </a:buClr>
              <a:buSzPts val="1200"/>
              <a:buFont typeface="Georgia"/>
              <a:buChar char="●"/>
            </a:pPr>
            <a:r>
              <a:rPr lang="en" sz="1200" dirty="0">
                <a:solidFill>
                  <a:schemeClr val="dk2"/>
                </a:solidFill>
                <a:latin typeface="Georgia"/>
                <a:ea typeface="Georgia"/>
                <a:cs typeface="Georgia"/>
                <a:sym typeface="Georgia"/>
              </a:rPr>
              <a:t>Chennai has the minimum number of flight take-offs</a:t>
            </a:r>
            <a:endParaRPr sz="1200" dirty="0">
              <a:solidFill>
                <a:schemeClr val="dk2"/>
              </a:solidFill>
              <a:latin typeface="Georgia"/>
              <a:ea typeface="Georgia"/>
              <a:cs typeface="Georgia"/>
              <a:sym typeface="Georgia"/>
            </a:endParaRPr>
          </a:p>
          <a:p>
            <a:pPr marL="457200" lvl="0" indent="0" algn="l" rtl="0">
              <a:spcBef>
                <a:spcPts val="0"/>
              </a:spcBef>
              <a:spcAft>
                <a:spcPts val="0"/>
              </a:spcAft>
              <a:buNone/>
            </a:pPr>
            <a:endParaRPr sz="1200" dirty="0">
              <a:solidFill>
                <a:schemeClr val="dk2"/>
              </a:solidFill>
              <a:latin typeface="Georgia"/>
              <a:ea typeface="Georgia"/>
              <a:cs typeface="Georgia"/>
              <a:sym typeface="Georgia"/>
            </a:endParaRPr>
          </a:p>
          <a:p>
            <a:pPr marL="457200" lvl="0" indent="-304800" algn="l" rtl="0">
              <a:spcBef>
                <a:spcPts val="0"/>
              </a:spcBef>
              <a:spcAft>
                <a:spcPts val="0"/>
              </a:spcAft>
              <a:buClr>
                <a:srgbClr val="0944A1"/>
              </a:buClr>
              <a:buSzPts val="1200"/>
              <a:buFont typeface="Georgia"/>
              <a:buAutoNum type="arabicPeriod"/>
            </a:pPr>
            <a:r>
              <a:rPr lang="en" sz="1200" b="1" dirty="0">
                <a:solidFill>
                  <a:srgbClr val="0944A1"/>
                </a:solidFill>
                <a:latin typeface="Georgia"/>
                <a:ea typeface="Georgia"/>
                <a:cs typeface="Georgia"/>
                <a:sym typeface="Georgia"/>
              </a:rPr>
              <a:t>Destination</a:t>
            </a:r>
            <a:endParaRPr sz="1200" b="1" dirty="0">
              <a:solidFill>
                <a:srgbClr val="0944A1"/>
              </a:solidFill>
              <a:latin typeface="Georgia"/>
              <a:ea typeface="Georgia"/>
              <a:cs typeface="Georgia"/>
              <a:sym typeface="Georgia"/>
            </a:endParaRPr>
          </a:p>
          <a:p>
            <a:pPr marL="457200" lvl="0" indent="-304800" algn="l" rtl="0">
              <a:spcBef>
                <a:spcPts val="0"/>
              </a:spcBef>
              <a:spcAft>
                <a:spcPts val="0"/>
              </a:spcAft>
              <a:buClr>
                <a:schemeClr val="dk2"/>
              </a:buClr>
              <a:buSzPts val="1200"/>
              <a:buFont typeface="Georgia"/>
              <a:buChar char="●"/>
            </a:pPr>
            <a:r>
              <a:rPr lang="en" sz="1200" dirty="0">
                <a:solidFill>
                  <a:schemeClr val="dk2"/>
                </a:solidFill>
                <a:latin typeface="Georgia"/>
                <a:ea typeface="Georgia"/>
                <a:cs typeface="Georgia"/>
                <a:sym typeface="Georgia"/>
              </a:rPr>
              <a:t>Maximum flights land in Cochin</a:t>
            </a:r>
            <a:endParaRPr sz="1200" dirty="0">
              <a:solidFill>
                <a:schemeClr val="dk2"/>
              </a:solidFill>
              <a:latin typeface="Georgia"/>
              <a:ea typeface="Georgia"/>
              <a:cs typeface="Georgia"/>
              <a:sym typeface="Georgia"/>
            </a:endParaRPr>
          </a:p>
          <a:p>
            <a:pPr marL="457200" lvl="0" indent="-304800" algn="l" rtl="0">
              <a:spcBef>
                <a:spcPts val="0"/>
              </a:spcBef>
              <a:spcAft>
                <a:spcPts val="0"/>
              </a:spcAft>
              <a:buClr>
                <a:schemeClr val="dk2"/>
              </a:buClr>
              <a:buSzPts val="1200"/>
              <a:buFont typeface="Georgia"/>
              <a:buChar char="●"/>
            </a:pPr>
            <a:r>
              <a:rPr lang="en" sz="1200" dirty="0">
                <a:solidFill>
                  <a:schemeClr val="dk2"/>
                </a:solidFill>
                <a:latin typeface="Georgia"/>
                <a:ea typeface="Georgia"/>
                <a:cs typeface="Georgia"/>
                <a:sym typeface="Georgia"/>
              </a:rPr>
              <a:t>Kolkata has the lowest count of receiving the flights</a:t>
            </a:r>
            <a:endParaRPr sz="1200" dirty="0">
              <a:solidFill>
                <a:schemeClr val="dk2"/>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Visualization of Categorical Variables</a:t>
            </a:r>
            <a:endParaRPr/>
          </a:p>
        </p:txBody>
      </p:sp>
      <p:pic>
        <p:nvPicPr>
          <p:cNvPr id="303" name="Google Shape;303;p47"/>
          <p:cNvPicPr preferRelativeResize="0"/>
          <p:nvPr/>
        </p:nvPicPr>
        <p:blipFill>
          <a:blip r:embed="rId3">
            <a:alphaModFix/>
          </a:blip>
          <a:stretch>
            <a:fillRect/>
          </a:stretch>
        </p:blipFill>
        <p:spPr>
          <a:xfrm>
            <a:off x="152400" y="1264500"/>
            <a:ext cx="8839200" cy="1968550"/>
          </a:xfrm>
          <a:prstGeom prst="rect">
            <a:avLst/>
          </a:prstGeom>
          <a:noFill/>
          <a:ln w="19050" cap="flat" cmpd="sng">
            <a:solidFill>
              <a:schemeClr val="dk2"/>
            </a:solidFill>
            <a:prstDash val="solid"/>
            <a:round/>
            <a:headEnd type="none" w="sm" len="sm"/>
            <a:tailEnd type="none" w="sm" len="sm"/>
          </a:ln>
        </p:spPr>
      </p:pic>
      <p:sp>
        <p:nvSpPr>
          <p:cNvPr id="304" name="Google Shape;304;p47"/>
          <p:cNvSpPr txBox="1"/>
          <p:nvPr/>
        </p:nvSpPr>
        <p:spPr>
          <a:xfrm>
            <a:off x="152400" y="3385450"/>
            <a:ext cx="8712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Key Findings:</a:t>
            </a:r>
            <a:endParaRPr>
              <a:solidFill>
                <a:schemeClr val="dk2"/>
              </a:solidFill>
              <a:latin typeface="Georgia"/>
              <a:ea typeface="Georgia"/>
              <a:cs typeface="Georgia"/>
              <a:sym typeface="Georgia"/>
            </a:endParaRPr>
          </a:p>
          <a:p>
            <a:pPr marL="0" lvl="0" indent="0" algn="l" rtl="0">
              <a:spcBef>
                <a:spcPts val="0"/>
              </a:spcBef>
              <a:spcAft>
                <a:spcPts val="0"/>
              </a:spcAft>
              <a:buNone/>
            </a:pPr>
            <a:r>
              <a:rPr lang="en" b="1">
                <a:solidFill>
                  <a:srgbClr val="0944A1"/>
                </a:solidFill>
                <a:latin typeface="Georgia"/>
                <a:ea typeface="Georgia"/>
                <a:cs typeface="Georgia"/>
                <a:sym typeface="Georgia"/>
              </a:rPr>
              <a:t>4. Additional Info</a:t>
            </a:r>
            <a:endParaRPr b="1">
              <a:solidFill>
                <a:srgbClr val="0944A1"/>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Maximum rows have No info as the value.</a:t>
            </a:r>
            <a:endParaRPr>
              <a:solidFill>
                <a:schemeClr val="dk2"/>
              </a:solidFill>
              <a:latin typeface="Georgia"/>
              <a:ea typeface="Georgia"/>
              <a:cs typeface="Georgia"/>
              <a:sym typeface="Georgia"/>
            </a:endParaRPr>
          </a:p>
          <a:p>
            <a:pPr marL="457200" lvl="0" indent="0" algn="l" rtl="0">
              <a:spcBef>
                <a:spcPts val="0"/>
              </a:spcBef>
              <a:spcAft>
                <a:spcPts val="0"/>
              </a:spcAft>
              <a:buNone/>
            </a:pPr>
            <a:endParaRPr>
              <a:solidFill>
                <a:schemeClr val="dk2"/>
              </a:solidFill>
              <a:latin typeface="Georgia"/>
              <a:ea typeface="Georgia"/>
              <a:cs typeface="Georgia"/>
              <a:sym typeface="Georgia"/>
            </a:endParaRPr>
          </a:p>
          <a:p>
            <a:pPr marL="0" lvl="0" indent="0" algn="l" rtl="0">
              <a:spcBef>
                <a:spcPts val="0"/>
              </a:spcBef>
              <a:spcAft>
                <a:spcPts val="0"/>
              </a:spcAft>
              <a:buNone/>
            </a:pPr>
            <a:r>
              <a:rPr lang="en" b="1">
                <a:solidFill>
                  <a:srgbClr val="0944A1"/>
                </a:solidFill>
                <a:latin typeface="Georgia"/>
                <a:ea typeface="Georgia"/>
                <a:cs typeface="Georgia"/>
                <a:sym typeface="Georgia"/>
              </a:rPr>
              <a:t>5.  Total stops</a:t>
            </a:r>
            <a:endParaRPr b="1">
              <a:solidFill>
                <a:srgbClr val="0944A1"/>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Majority of the flights have stops as 1, flights with 3 and 4 stops are quite low</a:t>
            </a:r>
            <a:endParaRPr>
              <a:solidFill>
                <a:schemeClr val="dk2"/>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122550" y="108875"/>
            <a:ext cx="879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latin typeface="Georgia"/>
                <a:ea typeface="Georgia"/>
                <a:cs typeface="Georgia"/>
                <a:sym typeface="Georgia"/>
              </a:rPr>
              <a:t>Comparing categorical  variable with Target Column</a:t>
            </a:r>
            <a:endParaRPr sz="2900">
              <a:latin typeface="Georgia"/>
              <a:ea typeface="Georgia"/>
              <a:cs typeface="Georgia"/>
              <a:sym typeface="Georgia"/>
            </a:endParaRPr>
          </a:p>
        </p:txBody>
      </p:sp>
      <p:sp>
        <p:nvSpPr>
          <p:cNvPr id="310" name="Google Shape;310;p48"/>
          <p:cNvSpPr txBox="1"/>
          <p:nvPr/>
        </p:nvSpPr>
        <p:spPr>
          <a:xfrm>
            <a:off x="243025" y="3597525"/>
            <a:ext cx="8532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944A1"/>
                </a:solidFill>
                <a:latin typeface="Georgia"/>
                <a:ea typeface="Georgia"/>
                <a:cs typeface="Georgia"/>
                <a:sym typeface="Georgia"/>
              </a:rPr>
              <a:t>Key Findings –</a:t>
            </a:r>
            <a:endParaRPr b="1">
              <a:solidFill>
                <a:srgbClr val="0944A1"/>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Jet airways business class has the highest prices between 50k — 80k</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Prices for most airlines varies from 2k-20k.</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All the high cost flights depart from bangalore, rest of the flights have prices between 3k — 50k</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All high cost flights have destination as Delhi, rest of the flights have prices between 3k — 50k</a:t>
            </a:r>
            <a:endParaRPr>
              <a:solidFill>
                <a:schemeClr val="dk2"/>
              </a:solidFill>
              <a:latin typeface="Georgia"/>
              <a:ea typeface="Georgia"/>
              <a:cs typeface="Georgia"/>
              <a:sym typeface="Georgia"/>
            </a:endParaRPr>
          </a:p>
        </p:txBody>
      </p:sp>
      <p:pic>
        <p:nvPicPr>
          <p:cNvPr id="311" name="Google Shape;311;p48"/>
          <p:cNvPicPr preferRelativeResize="0"/>
          <p:nvPr/>
        </p:nvPicPr>
        <p:blipFill>
          <a:blip r:embed="rId3">
            <a:alphaModFix/>
          </a:blip>
          <a:stretch>
            <a:fillRect/>
          </a:stretch>
        </p:blipFill>
        <p:spPr>
          <a:xfrm>
            <a:off x="260250" y="833975"/>
            <a:ext cx="8623526" cy="2628788"/>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122550" y="108875"/>
            <a:ext cx="879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latin typeface="Georgia"/>
                <a:ea typeface="Georgia"/>
                <a:cs typeface="Georgia"/>
                <a:sym typeface="Georgia"/>
              </a:rPr>
              <a:t>Comparing categorical  variable with Target Column</a:t>
            </a:r>
            <a:endParaRPr sz="2900">
              <a:latin typeface="Georgia"/>
              <a:ea typeface="Georgia"/>
              <a:cs typeface="Georgia"/>
              <a:sym typeface="Georgia"/>
            </a:endParaRPr>
          </a:p>
        </p:txBody>
      </p:sp>
      <p:sp>
        <p:nvSpPr>
          <p:cNvPr id="317" name="Google Shape;317;p49"/>
          <p:cNvSpPr txBox="1"/>
          <p:nvPr/>
        </p:nvSpPr>
        <p:spPr>
          <a:xfrm>
            <a:off x="243025" y="3169850"/>
            <a:ext cx="8532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944A1"/>
                </a:solidFill>
                <a:latin typeface="Georgia"/>
                <a:ea typeface="Georgia"/>
                <a:cs typeface="Georgia"/>
                <a:sym typeface="Georgia"/>
              </a:rPr>
              <a:t>Key Findings –</a:t>
            </a:r>
            <a:endParaRPr b="1">
              <a:solidFill>
                <a:srgbClr val="0944A1"/>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If a flight is of business class, its price would be high</a:t>
            </a:r>
            <a:endParaRPr>
              <a:solidFill>
                <a:schemeClr val="dk2"/>
              </a:solidFill>
              <a:latin typeface="Georgia"/>
              <a:ea typeface="Georgia"/>
              <a:cs typeface="Georgia"/>
              <a:sym typeface="Georgia"/>
            </a:endParaRPr>
          </a:p>
          <a:p>
            <a:pPr marL="0" lvl="0" indent="0" algn="l" rtl="0">
              <a:spcBef>
                <a:spcPts val="0"/>
              </a:spcBef>
              <a:spcAft>
                <a:spcPts val="0"/>
              </a:spcAft>
              <a:buNone/>
            </a:pPr>
            <a:endParaRPr>
              <a:solidFill>
                <a:schemeClr val="dk2"/>
              </a:solidFill>
              <a:latin typeface="Georgia"/>
              <a:ea typeface="Georgia"/>
              <a:cs typeface="Georgia"/>
              <a:sym typeface="Georgia"/>
            </a:endParaRPr>
          </a:p>
          <a:p>
            <a:pPr marL="0" lvl="0" indent="0" algn="l" rtl="0">
              <a:spcBef>
                <a:spcPts val="0"/>
              </a:spcBef>
              <a:spcAft>
                <a:spcPts val="0"/>
              </a:spcAft>
              <a:buNone/>
            </a:pPr>
            <a:r>
              <a:rPr lang="en">
                <a:solidFill>
                  <a:schemeClr val="dk2"/>
                </a:solidFill>
                <a:latin typeface="Georgia"/>
                <a:ea typeface="Georgia"/>
                <a:cs typeface="Georgia"/>
                <a:sym typeface="Georgia"/>
              </a:rPr>
              <a:t>More than 80 % of data in additional info is no info so I dropped this column.</a:t>
            </a:r>
            <a:endParaRPr>
              <a:solidFill>
                <a:schemeClr val="dk2"/>
              </a:solidFill>
              <a:latin typeface="Georgia"/>
              <a:ea typeface="Georgia"/>
              <a:cs typeface="Georgia"/>
              <a:sym typeface="Georgia"/>
            </a:endParaRPr>
          </a:p>
          <a:p>
            <a:pPr marL="457200" lvl="0" indent="0" algn="l" rtl="0">
              <a:spcBef>
                <a:spcPts val="0"/>
              </a:spcBef>
              <a:spcAft>
                <a:spcPts val="0"/>
              </a:spcAft>
              <a:buNone/>
            </a:pPr>
            <a:endParaRPr>
              <a:solidFill>
                <a:schemeClr val="dk2"/>
              </a:solidFill>
              <a:latin typeface="Georgia"/>
              <a:ea typeface="Georgia"/>
              <a:cs typeface="Georgia"/>
              <a:sym typeface="Georgia"/>
            </a:endParaRPr>
          </a:p>
        </p:txBody>
      </p:sp>
      <p:pic>
        <p:nvPicPr>
          <p:cNvPr id="318" name="Google Shape;318;p49"/>
          <p:cNvPicPr preferRelativeResize="0"/>
          <p:nvPr/>
        </p:nvPicPr>
        <p:blipFill rotWithShape="1">
          <a:blip r:embed="rId3">
            <a:alphaModFix/>
          </a:blip>
          <a:srcRect l="49957"/>
          <a:stretch/>
        </p:blipFill>
        <p:spPr>
          <a:xfrm>
            <a:off x="3103580" y="833975"/>
            <a:ext cx="2936849" cy="218347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0"/>
          <p:cNvSpPr txBox="1">
            <a:spLocks noGrp="1"/>
          </p:cNvSpPr>
          <p:nvPr>
            <p:ph type="title"/>
          </p:nvPr>
        </p:nvSpPr>
        <p:spPr>
          <a:xfrm>
            <a:off x="1273800" y="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Comparing numerical col with ‘Price’</a:t>
            </a:r>
            <a:endParaRPr>
              <a:latin typeface="Georgia"/>
              <a:ea typeface="Georgia"/>
              <a:cs typeface="Georgia"/>
              <a:sym typeface="Georgia"/>
            </a:endParaRPr>
          </a:p>
        </p:txBody>
      </p:sp>
      <p:pic>
        <p:nvPicPr>
          <p:cNvPr id="324" name="Google Shape;324;p50"/>
          <p:cNvPicPr preferRelativeResize="0"/>
          <p:nvPr/>
        </p:nvPicPr>
        <p:blipFill>
          <a:blip r:embed="rId3">
            <a:alphaModFix/>
          </a:blip>
          <a:stretch>
            <a:fillRect/>
          </a:stretch>
        </p:blipFill>
        <p:spPr>
          <a:xfrm>
            <a:off x="92125" y="698475"/>
            <a:ext cx="8839198" cy="2803288"/>
          </a:xfrm>
          <a:prstGeom prst="rect">
            <a:avLst/>
          </a:prstGeom>
          <a:noFill/>
          <a:ln w="19050" cap="flat" cmpd="sng">
            <a:solidFill>
              <a:schemeClr val="dk2"/>
            </a:solidFill>
            <a:prstDash val="solid"/>
            <a:round/>
            <a:headEnd type="none" w="sm" len="sm"/>
            <a:tailEnd type="none" w="sm" len="sm"/>
          </a:ln>
        </p:spPr>
      </p:pic>
      <p:sp>
        <p:nvSpPr>
          <p:cNvPr id="325" name="Google Shape;325;p50"/>
          <p:cNvSpPr/>
          <p:nvPr/>
        </p:nvSpPr>
        <p:spPr>
          <a:xfrm>
            <a:off x="476151" y="1"/>
            <a:ext cx="651000" cy="572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700">
                <a:solidFill>
                  <a:schemeClr val="lt2"/>
                </a:solidFill>
              </a:rPr>
              <a:t>5</a:t>
            </a:r>
            <a:endParaRPr sz="2700">
              <a:solidFill>
                <a:schemeClr val="lt2"/>
              </a:solidFill>
            </a:endParaRPr>
          </a:p>
        </p:txBody>
      </p:sp>
      <p:sp>
        <p:nvSpPr>
          <p:cNvPr id="326" name="Google Shape;326;p50"/>
          <p:cNvSpPr txBox="1"/>
          <p:nvPr/>
        </p:nvSpPr>
        <p:spPr>
          <a:xfrm>
            <a:off x="92125" y="3627550"/>
            <a:ext cx="8839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944A1"/>
                </a:solidFill>
                <a:latin typeface="Georgia"/>
                <a:ea typeface="Georgia"/>
                <a:cs typeface="Georgia"/>
                <a:sym typeface="Georgia"/>
              </a:rPr>
              <a:t>Key Findings-</a:t>
            </a:r>
            <a:endParaRPr b="1">
              <a:solidFill>
                <a:srgbClr val="0944A1"/>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As number of stops increase, the price range gets decreasing into a smaller price window (10k — 22k)</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Flight prices are lesser during end of month and higher during the start of month</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March is the most expensive month to fly</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With increase in travel hours, price decreases </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Price is high for morning flights , at around 5am, it decreases in afternoon, increases in evening</a:t>
            </a:r>
            <a:endParaRPr>
              <a:solidFill>
                <a:schemeClr val="dk2"/>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1273800" y="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Peak Hour of Departure and Arrival</a:t>
            </a:r>
            <a:endParaRPr>
              <a:latin typeface="Georgia"/>
              <a:ea typeface="Georgia"/>
              <a:cs typeface="Georgia"/>
              <a:sym typeface="Georgia"/>
            </a:endParaRPr>
          </a:p>
        </p:txBody>
      </p:sp>
      <p:sp>
        <p:nvSpPr>
          <p:cNvPr id="332" name="Google Shape;332;p51"/>
          <p:cNvSpPr/>
          <p:nvPr/>
        </p:nvSpPr>
        <p:spPr>
          <a:xfrm>
            <a:off x="476151" y="1"/>
            <a:ext cx="651000" cy="572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700">
                <a:solidFill>
                  <a:schemeClr val="lt2"/>
                </a:solidFill>
              </a:rPr>
              <a:t>5</a:t>
            </a:r>
            <a:endParaRPr sz="2700">
              <a:solidFill>
                <a:schemeClr val="lt2"/>
              </a:solidFill>
            </a:endParaRPr>
          </a:p>
        </p:txBody>
      </p:sp>
      <p:sp>
        <p:nvSpPr>
          <p:cNvPr id="333" name="Google Shape;333;p51"/>
          <p:cNvSpPr txBox="1"/>
          <p:nvPr/>
        </p:nvSpPr>
        <p:spPr>
          <a:xfrm>
            <a:off x="92125" y="3627550"/>
            <a:ext cx="8839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944A1"/>
                </a:solidFill>
                <a:latin typeface="Georgia"/>
                <a:ea typeface="Georgia"/>
                <a:cs typeface="Georgia"/>
                <a:sym typeface="Georgia"/>
              </a:rPr>
              <a:t>Key Findings-</a:t>
            </a:r>
            <a:endParaRPr b="1">
              <a:solidFill>
                <a:srgbClr val="0944A1"/>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Morning is the key time for departure.</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Evening is the key time for arrival.</a:t>
            </a:r>
            <a:endParaRPr>
              <a:solidFill>
                <a:schemeClr val="dk2"/>
              </a:solidFill>
              <a:latin typeface="Georgia"/>
              <a:ea typeface="Georgia"/>
              <a:cs typeface="Georgia"/>
              <a:sym typeface="Georgia"/>
            </a:endParaRPr>
          </a:p>
        </p:txBody>
      </p:sp>
      <p:pic>
        <p:nvPicPr>
          <p:cNvPr id="334" name="Google Shape;334;p51"/>
          <p:cNvPicPr preferRelativeResize="0"/>
          <p:nvPr/>
        </p:nvPicPr>
        <p:blipFill>
          <a:blip r:embed="rId3">
            <a:alphaModFix/>
          </a:blip>
          <a:stretch>
            <a:fillRect/>
          </a:stretch>
        </p:blipFill>
        <p:spPr>
          <a:xfrm>
            <a:off x="4834099" y="725100"/>
            <a:ext cx="3469201" cy="2750049"/>
          </a:xfrm>
          <a:prstGeom prst="rect">
            <a:avLst/>
          </a:prstGeom>
          <a:noFill/>
          <a:ln w="19050" cap="flat" cmpd="sng">
            <a:solidFill>
              <a:schemeClr val="dk2"/>
            </a:solidFill>
            <a:prstDash val="solid"/>
            <a:round/>
            <a:headEnd type="none" w="sm" len="sm"/>
            <a:tailEnd type="none" w="sm" len="sm"/>
          </a:ln>
        </p:spPr>
      </p:pic>
      <p:pic>
        <p:nvPicPr>
          <p:cNvPr id="335" name="Google Shape;335;p51"/>
          <p:cNvPicPr preferRelativeResize="0"/>
          <p:nvPr/>
        </p:nvPicPr>
        <p:blipFill>
          <a:blip r:embed="rId4">
            <a:alphaModFix/>
          </a:blip>
          <a:stretch>
            <a:fillRect/>
          </a:stretch>
        </p:blipFill>
        <p:spPr>
          <a:xfrm>
            <a:off x="1127151" y="725100"/>
            <a:ext cx="3509676" cy="2750051"/>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2"/>
          <p:cNvSpPr txBox="1">
            <a:spLocks noGrp="1"/>
          </p:cNvSpPr>
          <p:nvPr>
            <p:ph type="title"/>
          </p:nvPr>
        </p:nvSpPr>
        <p:spPr>
          <a:xfrm>
            <a:off x="644775" y="1978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Steps of Data Preprocessing</a:t>
            </a:r>
            <a:endParaRPr>
              <a:latin typeface="Georgia"/>
              <a:ea typeface="Georgia"/>
              <a:cs typeface="Georgia"/>
              <a:sym typeface="Georgia"/>
            </a:endParaRPr>
          </a:p>
        </p:txBody>
      </p:sp>
      <p:sp>
        <p:nvSpPr>
          <p:cNvPr id="341" name="Google Shape;341;p52"/>
          <p:cNvSpPr/>
          <p:nvPr/>
        </p:nvSpPr>
        <p:spPr>
          <a:xfrm>
            <a:off x="3733680" y="1870186"/>
            <a:ext cx="827100" cy="827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700">
                <a:solidFill>
                  <a:schemeClr val="lt2"/>
                </a:solidFill>
              </a:rPr>
              <a:t>6</a:t>
            </a:r>
            <a:endParaRPr sz="2700">
              <a:solidFill>
                <a:schemeClr val="lt2"/>
              </a:solidFill>
            </a:endParaRPr>
          </a:p>
        </p:txBody>
      </p:sp>
      <p:sp>
        <p:nvSpPr>
          <p:cNvPr id="342" name="Google Shape;342;p52"/>
          <p:cNvSpPr txBox="1"/>
          <p:nvPr/>
        </p:nvSpPr>
        <p:spPr>
          <a:xfrm>
            <a:off x="1092873" y="1395650"/>
            <a:ext cx="2571000" cy="379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2"/>
                </a:solidFill>
                <a:latin typeface="Georgia"/>
                <a:ea typeface="Georgia"/>
                <a:cs typeface="Georgia"/>
                <a:sym typeface="Georgia"/>
              </a:rPr>
              <a:t>Checking Outliers</a:t>
            </a:r>
            <a:endParaRPr sz="1800" b="1">
              <a:solidFill>
                <a:schemeClr val="dk2"/>
              </a:solidFill>
              <a:latin typeface="Georgia"/>
              <a:ea typeface="Georgia"/>
              <a:cs typeface="Georgia"/>
              <a:sym typeface="Georgia"/>
            </a:endParaRPr>
          </a:p>
        </p:txBody>
      </p:sp>
      <p:sp>
        <p:nvSpPr>
          <p:cNvPr id="343" name="Google Shape;343;p52"/>
          <p:cNvSpPr txBox="1"/>
          <p:nvPr/>
        </p:nvSpPr>
        <p:spPr>
          <a:xfrm>
            <a:off x="138600" y="3866575"/>
            <a:ext cx="4440900" cy="12768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chemeClr val="dk2"/>
              </a:buClr>
              <a:buSzPts val="1300"/>
              <a:buFont typeface="Georgia"/>
              <a:buChar char="●"/>
            </a:pPr>
            <a:r>
              <a:rPr lang="en" sz="1300">
                <a:solidFill>
                  <a:schemeClr val="dk2"/>
                </a:solidFill>
                <a:latin typeface="Georgia"/>
                <a:ea typeface="Georgia"/>
                <a:cs typeface="Georgia"/>
                <a:sym typeface="Georgia"/>
              </a:rPr>
              <a:t>Price is impacted by number of stops. </a:t>
            </a:r>
            <a:endParaRPr sz="1300">
              <a:solidFill>
                <a:schemeClr val="dk2"/>
              </a:solidFill>
              <a:latin typeface="Georgia"/>
              <a:ea typeface="Georgia"/>
              <a:cs typeface="Georgia"/>
              <a:sym typeface="Georgia"/>
            </a:endParaRPr>
          </a:p>
          <a:p>
            <a:pPr marL="457200" lvl="0" indent="-311150" algn="just" rtl="0">
              <a:spcBef>
                <a:spcPts val="0"/>
              </a:spcBef>
              <a:spcAft>
                <a:spcPts val="0"/>
              </a:spcAft>
              <a:buClr>
                <a:schemeClr val="dk2"/>
              </a:buClr>
              <a:buSzPts val="1300"/>
              <a:buFont typeface="Georgia"/>
              <a:buChar char="●"/>
            </a:pPr>
            <a:r>
              <a:rPr lang="en" sz="1300">
                <a:solidFill>
                  <a:schemeClr val="dk2"/>
                </a:solidFill>
                <a:latin typeface="Georgia"/>
                <a:ea typeface="Georgia"/>
                <a:cs typeface="Georgia"/>
                <a:sym typeface="Georgia"/>
              </a:rPr>
              <a:t>Duration hours shows a relation with price, hence those outliers weren’t treated. </a:t>
            </a:r>
            <a:endParaRPr sz="1300">
              <a:solidFill>
                <a:schemeClr val="dk2"/>
              </a:solidFill>
              <a:latin typeface="Georgia"/>
              <a:ea typeface="Georgia"/>
              <a:cs typeface="Georgia"/>
              <a:sym typeface="Georgia"/>
            </a:endParaRPr>
          </a:p>
          <a:p>
            <a:pPr marL="457200" lvl="0" indent="-311150" algn="just" rtl="0">
              <a:spcBef>
                <a:spcPts val="0"/>
              </a:spcBef>
              <a:spcAft>
                <a:spcPts val="0"/>
              </a:spcAft>
              <a:buClr>
                <a:schemeClr val="dk2"/>
              </a:buClr>
              <a:buSzPts val="1300"/>
              <a:buFont typeface="Georgia"/>
              <a:buChar char="●"/>
            </a:pPr>
            <a:r>
              <a:rPr lang="en" sz="1300">
                <a:solidFill>
                  <a:schemeClr val="dk2"/>
                </a:solidFill>
                <a:latin typeface="Georgia"/>
                <a:ea typeface="Georgia"/>
                <a:cs typeface="Georgia"/>
                <a:sym typeface="Georgia"/>
              </a:rPr>
              <a:t>High Priced Ticket such as that of a business class. These prices aren’t removed as this extreme value is a legitimate observation.</a:t>
            </a:r>
            <a:endParaRPr sz="1300">
              <a:solidFill>
                <a:schemeClr val="dk2"/>
              </a:solidFill>
              <a:latin typeface="Georgia"/>
              <a:ea typeface="Georgia"/>
              <a:cs typeface="Georgia"/>
              <a:sym typeface="Georgia"/>
            </a:endParaRPr>
          </a:p>
        </p:txBody>
      </p:sp>
      <p:sp>
        <p:nvSpPr>
          <p:cNvPr id="344" name="Google Shape;344;p52"/>
          <p:cNvSpPr/>
          <p:nvPr/>
        </p:nvSpPr>
        <p:spPr>
          <a:xfrm>
            <a:off x="4560780" y="1043079"/>
            <a:ext cx="827100" cy="827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700">
                <a:solidFill>
                  <a:schemeClr val="lt2"/>
                </a:solidFill>
              </a:rPr>
              <a:t>7</a:t>
            </a:r>
            <a:endParaRPr sz="2700">
              <a:solidFill>
                <a:schemeClr val="lt2"/>
              </a:solidFill>
            </a:endParaRPr>
          </a:p>
        </p:txBody>
      </p:sp>
      <p:sp>
        <p:nvSpPr>
          <p:cNvPr id="345" name="Google Shape;345;p52"/>
          <p:cNvSpPr txBox="1"/>
          <p:nvPr/>
        </p:nvSpPr>
        <p:spPr>
          <a:xfrm>
            <a:off x="5690623" y="1043063"/>
            <a:ext cx="2211000" cy="37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latin typeface="Manrope"/>
                <a:ea typeface="Manrope"/>
                <a:cs typeface="Manrope"/>
                <a:sym typeface="Manrope"/>
              </a:rPr>
              <a:t>Irrelevant Data Removal</a:t>
            </a:r>
            <a:endParaRPr sz="1800" b="1">
              <a:solidFill>
                <a:schemeClr val="dk2"/>
              </a:solidFill>
              <a:latin typeface="Manrope"/>
              <a:ea typeface="Manrope"/>
              <a:cs typeface="Manrope"/>
              <a:sym typeface="Manrope"/>
            </a:endParaRPr>
          </a:p>
        </p:txBody>
      </p:sp>
      <p:pic>
        <p:nvPicPr>
          <p:cNvPr id="346" name="Google Shape;346;p52"/>
          <p:cNvPicPr preferRelativeResize="0"/>
          <p:nvPr/>
        </p:nvPicPr>
        <p:blipFill>
          <a:blip r:embed="rId3">
            <a:alphaModFix/>
          </a:blip>
          <a:stretch>
            <a:fillRect/>
          </a:stretch>
        </p:blipFill>
        <p:spPr>
          <a:xfrm>
            <a:off x="1017900" y="1774850"/>
            <a:ext cx="2489400" cy="2027625"/>
          </a:xfrm>
          <a:prstGeom prst="rect">
            <a:avLst/>
          </a:prstGeom>
          <a:noFill/>
          <a:ln w="19050" cap="flat" cmpd="sng">
            <a:solidFill>
              <a:schemeClr val="dk2"/>
            </a:solidFill>
            <a:prstDash val="solid"/>
            <a:round/>
            <a:headEnd type="none" w="sm" len="sm"/>
            <a:tailEnd type="none" w="sm" len="sm"/>
          </a:ln>
        </p:spPr>
      </p:pic>
      <p:sp>
        <p:nvSpPr>
          <p:cNvPr id="347" name="Google Shape;347;p52"/>
          <p:cNvSpPr txBox="1"/>
          <p:nvPr/>
        </p:nvSpPr>
        <p:spPr>
          <a:xfrm>
            <a:off x="5690625" y="1624300"/>
            <a:ext cx="3222300" cy="827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dk2"/>
                </a:solidFill>
                <a:latin typeface="Georgia"/>
                <a:ea typeface="Georgia"/>
                <a:cs typeface="Georgia"/>
                <a:sym typeface="Georgia"/>
              </a:rPr>
              <a:t>Row, 6434, Flight time is ‘5m’, the plane cannot fly from mumbai to hyderabad with 2 stops in 5 min. So dropped this row.</a:t>
            </a:r>
            <a:endParaRPr sz="1200">
              <a:solidFill>
                <a:schemeClr val="dk2"/>
              </a:solidFill>
              <a:latin typeface="Georgia"/>
              <a:ea typeface="Georgia"/>
              <a:cs typeface="Georgia"/>
              <a:sym typeface="Georgia"/>
            </a:endParaRPr>
          </a:p>
        </p:txBody>
      </p:sp>
      <p:sp>
        <p:nvSpPr>
          <p:cNvPr id="348" name="Google Shape;348;p52"/>
          <p:cNvSpPr/>
          <p:nvPr/>
        </p:nvSpPr>
        <p:spPr>
          <a:xfrm>
            <a:off x="4579493" y="2743779"/>
            <a:ext cx="827100" cy="827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700">
                <a:solidFill>
                  <a:schemeClr val="lt2"/>
                </a:solidFill>
              </a:rPr>
              <a:t>8</a:t>
            </a:r>
            <a:endParaRPr sz="2700">
              <a:solidFill>
                <a:schemeClr val="lt2"/>
              </a:solidFill>
            </a:endParaRPr>
          </a:p>
        </p:txBody>
      </p:sp>
      <p:pic>
        <p:nvPicPr>
          <p:cNvPr id="349" name="Google Shape;349;p52"/>
          <p:cNvPicPr preferRelativeResize="0"/>
          <p:nvPr/>
        </p:nvPicPr>
        <p:blipFill>
          <a:blip r:embed="rId4">
            <a:alphaModFix/>
          </a:blip>
          <a:stretch>
            <a:fillRect/>
          </a:stretch>
        </p:blipFill>
        <p:spPr>
          <a:xfrm>
            <a:off x="5801775" y="2530500"/>
            <a:ext cx="3152475" cy="379200"/>
          </a:xfrm>
          <a:prstGeom prst="rect">
            <a:avLst/>
          </a:prstGeom>
          <a:noFill/>
          <a:ln w="19050" cap="flat" cmpd="sng">
            <a:solidFill>
              <a:schemeClr val="dk2"/>
            </a:solidFill>
            <a:prstDash val="solid"/>
            <a:round/>
            <a:headEnd type="none" w="sm" len="sm"/>
            <a:tailEnd type="none" w="sm" len="sm"/>
          </a:ln>
        </p:spPr>
      </p:pic>
      <p:sp>
        <p:nvSpPr>
          <p:cNvPr id="350" name="Google Shape;350;p52"/>
          <p:cNvSpPr txBox="1"/>
          <p:nvPr/>
        </p:nvSpPr>
        <p:spPr>
          <a:xfrm>
            <a:off x="5690625" y="3137706"/>
            <a:ext cx="22110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2"/>
                </a:solidFill>
                <a:latin typeface="Georgia"/>
                <a:ea typeface="Georgia"/>
                <a:cs typeface="Georgia"/>
                <a:sym typeface="Georgia"/>
              </a:rPr>
              <a:t>Skewness Treatment</a:t>
            </a:r>
            <a:endParaRPr sz="1800" b="1">
              <a:solidFill>
                <a:schemeClr val="dk2"/>
              </a:solidFill>
              <a:latin typeface="Georgia"/>
              <a:ea typeface="Georgia"/>
              <a:cs typeface="Georgia"/>
              <a:sym typeface="Georgia"/>
            </a:endParaRPr>
          </a:p>
        </p:txBody>
      </p:sp>
      <p:sp>
        <p:nvSpPr>
          <p:cNvPr id="351" name="Google Shape;351;p52"/>
          <p:cNvSpPr txBox="1"/>
          <p:nvPr/>
        </p:nvSpPr>
        <p:spPr>
          <a:xfrm>
            <a:off x="5801775" y="3753675"/>
            <a:ext cx="3000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Georgia"/>
                <a:ea typeface="Georgia"/>
                <a:cs typeface="Georgia"/>
                <a:sym typeface="Georgia"/>
              </a:rPr>
              <a:t>Treated skewness for ‘Duration Hours’ column, considering a threshold value for skewness as +/-0.5</a:t>
            </a:r>
            <a:endParaRPr sz="1300">
              <a:solidFill>
                <a:schemeClr val="dk2"/>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 </a:t>
            </a:r>
            <a:r>
              <a:rPr lang="en">
                <a:solidFill>
                  <a:schemeClr val="lt1"/>
                </a:solidFill>
                <a:highlight>
                  <a:schemeClr val="dk2"/>
                </a:highlight>
                <a:latin typeface="Georgia"/>
                <a:ea typeface="Georgia"/>
                <a:cs typeface="Georgia"/>
                <a:sym typeface="Georgia"/>
              </a:rPr>
              <a:t>Table of contents </a:t>
            </a:r>
            <a:endParaRPr>
              <a:solidFill>
                <a:schemeClr val="lt1"/>
              </a:solidFill>
              <a:highlight>
                <a:schemeClr val="dk2"/>
              </a:highlight>
              <a:latin typeface="Georgia"/>
              <a:ea typeface="Georgia"/>
              <a:cs typeface="Georgia"/>
              <a:sym typeface="Georgia"/>
            </a:endParaRPr>
          </a:p>
        </p:txBody>
      </p:sp>
      <p:sp>
        <p:nvSpPr>
          <p:cNvPr id="183" name="Google Shape;183;p35"/>
          <p:cNvSpPr txBox="1">
            <a:spLocks noGrp="1"/>
          </p:cNvSpPr>
          <p:nvPr>
            <p:ph type="subTitle" idx="1"/>
          </p:nvPr>
        </p:nvSpPr>
        <p:spPr>
          <a:xfrm>
            <a:off x="657500" y="2583850"/>
            <a:ext cx="23544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highlight>
                  <a:schemeClr val="dk2"/>
                </a:highlight>
                <a:latin typeface="Georgia"/>
                <a:ea typeface="Georgia"/>
                <a:cs typeface="Georgia"/>
                <a:sym typeface="Georgia"/>
              </a:rPr>
              <a:t>Problem Statement</a:t>
            </a:r>
            <a:endParaRPr sz="2000">
              <a:solidFill>
                <a:schemeClr val="lt1"/>
              </a:solidFill>
              <a:highlight>
                <a:schemeClr val="dk2"/>
              </a:highlight>
              <a:latin typeface="Georgia"/>
              <a:ea typeface="Georgia"/>
              <a:cs typeface="Georgia"/>
              <a:sym typeface="Georgia"/>
            </a:endParaRPr>
          </a:p>
        </p:txBody>
      </p:sp>
      <p:sp>
        <p:nvSpPr>
          <p:cNvPr id="184" name="Google Shape;184;p35"/>
          <p:cNvSpPr txBox="1">
            <a:spLocks noGrp="1"/>
          </p:cNvSpPr>
          <p:nvPr>
            <p:ph type="subTitle" idx="4"/>
          </p:nvPr>
        </p:nvSpPr>
        <p:spPr>
          <a:xfrm>
            <a:off x="3479800" y="2583850"/>
            <a:ext cx="26523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highlight>
                  <a:schemeClr val="dk2"/>
                </a:highlight>
                <a:latin typeface="Georgia"/>
                <a:ea typeface="Georgia"/>
                <a:cs typeface="Georgia"/>
                <a:sym typeface="Georgia"/>
              </a:rPr>
              <a:t>Dataset and Features</a:t>
            </a:r>
            <a:endParaRPr sz="2000">
              <a:solidFill>
                <a:schemeClr val="lt1"/>
              </a:solidFill>
              <a:highlight>
                <a:schemeClr val="dk2"/>
              </a:highlight>
              <a:latin typeface="Georgia"/>
              <a:ea typeface="Georgia"/>
              <a:cs typeface="Georgia"/>
              <a:sym typeface="Georgia"/>
            </a:endParaRPr>
          </a:p>
        </p:txBody>
      </p:sp>
      <p:sp>
        <p:nvSpPr>
          <p:cNvPr id="185" name="Google Shape;185;p35"/>
          <p:cNvSpPr txBox="1">
            <a:spLocks noGrp="1"/>
          </p:cNvSpPr>
          <p:nvPr>
            <p:ph type="title" idx="3"/>
          </p:nvPr>
        </p:nvSpPr>
        <p:spPr>
          <a:xfrm>
            <a:off x="1227200" y="2048049"/>
            <a:ext cx="12150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Georgia"/>
                <a:ea typeface="Georgia"/>
                <a:cs typeface="Georgia"/>
                <a:sym typeface="Georgia"/>
              </a:rPr>
              <a:t>01</a:t>
            </a:r>
            <a:endParaRPr sz="2000">
              <a:latin typeface="Georgia"/>
              <a:ea typeface="Georgia"/>
              <a:cs typeface="Georgia"/>
              <a:sym typeface="Georgia"/>
            </a:endParaRPr>
          </a:p>
        </p:txBody>
      </p:sp>
      <p:sp>
        <p:nvSpPr>
          <p:cNvPr id="186" name="Google Shape;186;p35"/>
          <p:cNvSpPr txBox="1">
            <a:spLocks noGrp="1"/>
          </p:cNvSpPr>
          <p:nvPr>
            <p:ph type="title" idx="6"/>
          </p:nvPr>
        </p:nvSpPr>
        <p:spPr>
          <a:xfrm>
            <a:off x="4004150" y="2048049"/>
            <a:ext cx="12150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Georgia"/>
                <a:ea typeface="Georgia"/>
                <a:cs typeface="Georgia"/>
                <a:sym typeface="Georgia"/>
              </a:rPr>
              <a:t>02</a:t>
            </a:r>
            <a:endParaRPr sz="2000">
              <a:latin typeface="Georgia"/>
              <a:ea typeface="Georgia"/>
              <a:cs typeface="Georgia"/>
              <a:sym typeface="Georgia"/>
            </a:endParaRPr>
          </a:p>
        </p:txBody>
      </p:sp>
      <p:sp>
        <p:nvSpPr>
          <p:cNvPr id="187" name="Google Shape;187;p35"/>
          <p:cNvSpPr txBox="1">
            <a:spLocks noGrp="1"/>
          </p:cNvSpPr>
          <p:nvPr>
            <p:ph type="subTitle" idx="7"/>
          </p:nvPr>
        </p:nvSpPr>
        <p:spPr>
          <a:xfrm>
            <a:off x="6001800" y="2583850"/>
            <a:ext cx="2354400" cy="3936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 sz="2000">
                <a:solidFill>
                  <a:schemeClr val="lt1"/>
                </a:solidFill>
                <a:highlight>
                  <a:schemeClr val="dk2"/>
                </a:highlight>
                <a:latin typeface="Georgia"/>
                <a:ea typeface="Georgia"/>
                <a:cs typeface="Georgia"/>
                <a:sym typeface="Georgia"/>
              </a:rPr>
              <a:t> EDA </a:t>
            </a:r>
            <a:endParaRPr sz="2000">
              <a:solidFill>
                <a:schemeClr val="lt1"/>
              </a:solidFill>
              <a:highlight>
                <a:schemeClr val="dk2"/>
              </a:highlight>
              <a:latin typeface="Georgia"/>
              <a:ea typeface="Georgia"/>
              <a:cs typeface="Georgia"/>
              <a:sym typeface="Georgia"/>
            </a:endParaRPr>
          </a:p>
        </p:txBody>
      </p:sp>
      <p:sp>
        <p:nvSpPr>
          <p:cNvPr id="188" name="Google Shape;188;p35"/>
          <p:cNvSpPr txBox="1">
            <a:spLocks noGrp="1"/>
          </p:cNvSpPr>
          <p:nvPr>
            <p:ph type="title" idx="9"/>
          </p:nvPr>
        </p:nvSpPr>
        <p:spPr>
          <a:xfrm>
            <a:off x="6781100" y="2048049"/>
            <a:ext cx="12150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Georgia"/>
                <a:ea typeface="Georgia"/>
                <a:cs typeface="Georgia"/>
                <a:sym typeface="Georgia"/>
              </a:rPr>
              <a:t>03</a:t>
            </a:r>
            <a:endParaRPr sz="2000">
              <a:latin typeface="Georgia"/>
              <a:ea typeface="Georgia"/>
              <a:cs typeface="Georgia"/>
              <a:sym typeface="Georgia"/>
            </a:endParaRPr>
          </a:p>
        </p:txBody>
      </p:sp>
      <p:sp>
        <p:nvSpPr>
          <p:cNvPr id="189" name="Google Shape;189;p35"/>
          <p:cNvSpPr txBox="1">
            <a:spLocks noGrp="1"/>
          </p:cNvSpPr>
          <p:nvPr>
            <p:ph type="subTitle" idx="13"/>
          </p:nvPr>
        </p:nvSpPr>
        <p:spPr>
          <a:xfrm>
            <a:off x="2221191" y="3924864"/>
            <a:ext cx="23544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highlight>
                  <a:schemeClr val="dk2"/>
                </a:highlight>
                <a:latin typeface="Georgia"/>
                <a:ea typeface="Georgia"/>
                <a:cs typeface="Georgia"/>
                <a:sym typeface="Georgia"/>
              </a:rPr>
              <a:t>Model Building</a:t>
            </a:r>
            <a:endParaRPr sz="2000">
              <a:solidFill>
                <a:schemeClr val="lt2"/>
              </a:solidFill>
              <a:highlight>
                <a:schemeClr val="dk2"/>
              </a:highlight>
              <a:latin typeface="Georgia"/>
              <a:ea typeface="Georgia"/>
              <a:cs typeface="Georgia"/>
              <a:sym typeface="Georgia"/>
            </a:endParaRPr>
          </a:p>
        </p:txBody>
      </p:sp>
      <p:sp>
        <p:nvSpPr>
          <p:cNvPr id="190" name="Google Shape;190;p35"/>
          <p:cNvSpPr txBox="1">
            <a:spLocks noGrp="1"/>
          </p:cNvSpPr>
          <p:nvPr>
            <p:ph type="title" idx="15"/>
          </p:nvPr>
        </p:nvSpPr>
        <p:spPr>
          <a:xfrm>
            <a:off x="2790900" y="3480838"/>
            <a:ext cx="12150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Georgia"/>
                <a:ea typeface="Georgia"/>
                <a:cs typeface="Georgia"/>
                <a:sym typeface="Georgia"/>
              </a:rPr>
              <a:t>04</a:t>
            </a:r>
            <a:endParaRPr sz="2000">
              <a:latin typeface="Georgia"/>
              <a:ea typeface="Georgia"/>
              <a:cs typeface="Georgia"/>
              <a:sym typeface="Georgia"/>
            </a:endParaRPr>
          </a:p>
        </p:txBody>
      </p:sp>
      <p:sp>
        <p:nvSpPr>
          <p:cNvPr id="191" name="Google Shape;191;p35"/>
          <p:cNvSpPr txBox="1">
            <a:spLocks noGrp="1"/>
          </p:cNvSpPr>
          <p:nvPr>
            <p:ph type="subTitle" idx="16"/>
          </p:nvPr>
        </p:nvSpPr>
        <p:spPr>
          <a:xfrm>
            <a:off x="4828191" y="3909996"/>
            <a:ext cx="23544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highlight>
                  <a:schemeClr val="dk2"/>
                </a:highlight>
                <a:latin typeface="Georgia"/>
                <a:ea typeface="Georgia"/>
                <a:cs typeface="Georgia"/>
                <a:sym typeface="Georgia"/>
              </a:rPr>
              <a:t> Future Work</a:t>
            </a:r>
            <a:endParaRPr sz="2000">
              <a:solidFill>
                <a:schemeClr val="lt2"/>
              </a:solidFill>
              <a:highlight>
                <a:schemeClr val="dk2"/>
              </a:highlight>
              <a:latin typeface="Georgia"/>
              <a:ea typeface="Georgia"/>
              <a:cs typeface="Georgia"/>
              <a:sym typeface="Georgia"/>
            </a:endParaRPr>
          </a:p>
        </p:txBody>
      </p:sp>
      <p:sp>
        <p:nvSpPr>
          <p:cNvPr id="192" name="Google Shape;192;p35"/>
          <p:cNvSpPr txBox="1">
            <a:spLocks noGrp="1"/>
          </p:cNvSpPr>
          <p:nvPr>
            <p:ph type="title" idx="18"/>
          </p:nvPr>
        </p:nvSpPr>
        <p:spPr>
          <a:xfrm>
            <a:off x="5397900" y="3480838"/>
            <a:ext cx="12150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Georgia"/>
                <a:ea typeface="Georgia"/>
                <a:cs typeface="Georgia"/>
                <a:sym typeface="Georgia"/>
              </a:rPr>
              <a:t>05</a:t>
            </a:r>
            <a:endParaRPr sz="2000">
              <a:latin typeface="Georgia"/>
              <a:ea typeface="Georgia"/>
              <a:cs typeface="Georgia"/>
              <a:sym typeface="Georgia"/>
            </a:endParaRPr>
          </a:p>
        </p:txBody>
      </p:sp>
      <p:pic>
        <p:nvPicPr>
          <p:cNvPr id="193" name="Google Shape;193;p35"/>
          <p:cNvPicPr preferRelativeResize="0"/>
          <p:nvPr/>
        </p:nvPicPr>
        <p:blipFill rotWithShape="1">
          <a:blip r:embed="rId3">
            <a:alphaModFix/>
          </a:blip>
          <a:srcRect/>
          <a:stretch/>
        </p:blipFill>
        <p:spPr>
          <a:xfrm rot="601901" flipH="1">
            <a:off x="7419374" y="132285"/>
            <a:ext cx="1596704" cy="8888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txBox="1">
            <a:spLocks noGrp="1"/>
          </p:cNvSpPr>
          <p:nvPr>
            <p:ph type="title"/>
          </p:nvPr>
        </p:nvSpPr>
        <p:spPr>
          <a:xfrm>
            <a:off x="223025" y="539400"/>
            <a:ext cx="820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Steps for Data Preprocessing</a:t>
            </a:r>
            <a:endParaRPr>
              <a:latin typeface="Georgia"/>
              <a:ea typeface="Georgia"/>
              <a:cs typeface="Georgia"/>
              <a:sym typeface="Georgia"/>
            </a:endParaRPr>
          </a:p>
        </p:txBody>
      </p:sp>
      <p:sp>
        <p:nvSpPr>
          <p:cNvPr id="357" name="Google Shape;357;p53"/>
          <p:cNvSpPr/>
          <p:nvPr/>
        </p:nvSpPr>
        <p:spPr>
          <a:xfrm>
            <a:off x="3506023" y="1660960"/>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2"/>
                </a:solidFill>
              </a:rPr>
              <a:t>9</a:t>
            </a:r>
            <a:endParaRPr sz="2700">
              <a:solidFill>
                <a:schemeClr val="lt2"/>
              </a:solidFill>
            </a:endParaRPr>
          </a:p>
        </p:txBody>
      </p:sp>
      <p:sp>
        <p:nvSpPr>
          <p:cNvPr id="358" name="Google Shape;358;p53"/>
          <p:cNvSpPr/>
          <p:nvPr/>
        </p:nvSpPr>
        <p:spPr>
          <a:xfrm>
            <a:off x="4477423" y="2632341"/>
            <a:ext cx="971400" cy="971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2"/>
                </a:solidFill>
              </a:rPr>
              <a:t>10</a:t>
            </a:r>
            <a:endParaRPr sz="2700">
              <a:solidFill>
                <a:schemeClr val="lt2"/>
              </a:solidFill>
            </a:endParaRPr>
          </a:p>
        </p:txBody>
      </p:sp>
      <p:pic>
        <p:nvPicPr>
          <p:cNvPr id="359" name="Google Shape;359;p53"/>
          <p:cNvPicPr preferRelativeResize="0"/>
          <p:nvPr/>
        </p:nvPicPr>
        <p:blipFill>
          <a:blip r:embed="rId3">
            <a:alphaModFix/>
          </a:blip>
          <a:stretch>
            <a:fillRect/>
          </a:stretch>
        </p:blipFill>
        <p:spPr>
          <a:xfrm rot="126544" flipH="1">
            <a:off x="6317523" y="-14119"/>
            <a:ext cx="3222254" cy="1067288"/>
          </a:xfrm>
          <a:prstGeom prst="rect">
            <a:avLst/>
          </a:prstGeom>
          <a:noFill/>
          <a:ln>
            <a:noFill/>
          </a:ln>
        </p:spPr>
      </p:pic>
      <p:sp>
        <p:nvSpPr>
          <p:cNvPr id="360" name="Google Shape;360;p53"/>
          <p:cNvSpPr txBox="1">
            <a:spLocks noGrp="1"/>
          </p:cNvSpPr>
          <p:nvPr>
            <p:ph type="subTitle" idx="3"/>
          </p:nvPr>
        </p:nvSpPr>
        <p:spPr>
          <a:xfrm>
            <a:off x="80025" y="1423375"/>
            <a:ext cx="4304100" cy="35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Georgia"/>
                <a:ea typeface="Georgia"/>
                <a:cs typeface="Georgia"/>
                <a:sym typeface="Georgia"/>
              </a:rPr>
              <a:t>Linear Regression Assumption Checking</a:t>
            </a:r>
            <a:endParaRPr b="1">
              <a:latin typeface="Georgia"/>
              <a:ea typeface="Georgia"/>
              <a:cs typeface="Georgia"/>
              <a:sym typeface="Georgia"/>
            </a:endParaRPr>
          </a:p>
        </p:txBody>
      </p:sp>
      <p:sp>
        <p:nvSpPr>
          <p:cNvPr id="361" name="Google Shape;361;p53"/>
          <p:cNvSpPr txBox="1">
            <a:spLocks noGrp="1"/>
          </p:cNvSpPr>
          <p:nvPr>
            <p:ph type="subTitle" idx="4"/>
          </p:nvPr>
        </p:nvSpPr>
        <p:spPr>
          <a:xfrm>
            <a:off x="0" y="1774375"/>
            <a:ext cx="3259500" cy="32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1. Linearity</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No linear relationship was found by using pair plot to check relation between dependent and independent Variable.</a:t>
            </a:r>
            <a:endParaRPr>
              <a:solidFill>
                <a:schemeClr val="dk2"/>
              </a:solidFill>
              <a:latin typeface="Georgia"/>
              <a:ea typeface="Georgia"/>
              <a:cs typeface="Georgia"/>
              <a:sym typeface="Georgia"/>
            </a:endParaRPr>
          </a:p>
          <a:p>
            <a:pPr marL="914400" lvl="0" indent="0" algn="l" rtl="0">
              <a:spcBef>
                <a:spcPts val="0"/>
              </a:spcBef>
              <a:spcAft>
                <a:spcPts val="0"/>
              </a:spcAft>
              <a:buNone/>
            </a:pPr>
            <a:endParaRPr>
              <a:solidFill>
                <a:schemeClr val="dk2"/>
              </a:solidFill>
              <a:latin typeface="Georgia"/>
              <a:ea typeface="Georgia"/>
              <a:cs typeface="Georgia"/>
              <a:sym typeface="Georgia"/>
            </a:endParaRPr>
          </a:p>
          <a:p>
            <a:pPr marL="0" lvl="0" indent="0" algn="l" rtl="0">
              <a:spcBef>
                <a:spcPts val="0"/>
              </a:spcBef>
              <a:spcAft>
                <a:spcPts val="0"/>
              </a:spcAft>
              <a:buNone/>
            </a:pPr>
            <a:r>
              <a:rPr lang="en">
                <a:solidFill>
                  <a:schemeClr val="dk2"/>
                </a:solidFill>
                <a:latin typeface="Georgia"/>
                <a:ea typeface="Georgia"/>
                <a:cs typeface="Georgia"/>
                <a:sym typeface="Georgia"/>
              </a:rPr>
              <a:t>2. Checking Correlation</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Heatmap was plotted to check correlation between variables</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Correlation between duration_hour and total stops .</a:t>
            </a:r>
            <a:endParaRPr>
              <a:solidFill>
                <a:schemeClr val="dk2"/>
              </a:solidFill>
              <a:latin typeface="Georgia"/>
              <a:ea typeface="Georgia"/>
              <a:cs typeface="Georgia"/>
              <a:sym typeface="Georgia"/>
            </a:endParaRPr>
          </a:p>
          <a:p>
            <a:pPr marL="0" lvl="0" indent="0" algn="l" rtl="0">
              <a:spcBef>
                <a:spcPts val="0"/>
              </a:spcBef>
              <a:spcAft>
                <a:spcPts val="0"/>
              </a:spcAft>
              <a:buNone/>
            </a:pPr>
            <a:r>
              <a:rPr lang="en">
                <a:solidFill>
                  <a:schemeClr val="dk2"/>
                </a:solidFill>
                <a:latin typeface="Georgia"/>
                <a:ea typeface="Georgia"/>
                <a:cs typeface="Georgia"/>
                <a:sym typeface="Georgia"/>
              </a:rPr>
              <a:t>3. Test for Normality</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Saphiro-Wilk normality test was performed and the data was observed to be non gaussian.</a:t>
            </a:r>
            <a:endParaRPr>
              <a:solidFill>
                <a:schemeClr val="dk2"/>
              </a:solidFill>
              <a:latin typeface="Georgia"/>
              <a:ea typeface="Georgia"/>
              <a:cs typeface="Georgia"/>
              <a:sym typeface="Georgia"/>
            </a:endParaRPr>
          </a:p>
          <a:p>
            <a:pPr marL="457200" lvl="0" indent="0" algn="l" rtl="0">
              <a:spcBef>
                <a:spcPts val="0"/>
              </a:spcBef>
              <a:spcAft>
                <a:spcPts val="0"/>
              </a:spcAft>
              <a:buNone/>
            </a:pPr>
            <a:endParaRPr>
              <a:solidFill>
                <a:schemeClr val="dk2"/>
              </a:solidFill>
              <a:latin typeface="Georgia"/>
              <a:ea typeface="Georgia"/>
              <a:cs typeface="Georgia"/>
              <a:sym typeface="Georgia"/>
            </a:endParaRPr>
          </a:p>
        </p:txBody>
      </p:sp>
      <p:sp>
        <p:nvSpPr>
          <p:cNvPr id="362" name="Google Shape;362;p53"/>
          <p:cNvSpPr txBox="1">
            <a:spLocks noGrp="1"/>
          </p:cNvSpPr>
          <p:nvPr>
            <p:ph type="subTitle" idx="3"/>
          </p:nvPr>
        </p:nvSpPr>
        <p:spPr>
          <a:xfrm>
            <a:off x="5858750" y="2322875"/>
            <a:ext cx="3259500" cy="81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Georgia"/>
                <a:ea typeface="Georgia"/>
                <a:cs typeface="Georgia"/>
                <a:sym typeface="Georgia"/>
              </a:rPr>
              <a:t>Handling Categorical Data:</a:t>
            </a:r>
            <a:endParaRPr b="1">
              <a:latin typeface="Georgia"/>
              <a:ea typeface="Georgia"/>
              <a:cs typeface="Georgia"/>
              <a:sym typeface="Georgia"/>
            </a:endParaRPr>
          </a:p>
          <a:p>
            <a:pPr marL="0" lvl="0" indent="0" algn="l" rtl="0">
              <a:spcBef>
                <a:spcPts val="0"/>
              </a:spcBef>
              <a:spcAft>
                <a:spcPts val="0"/>
              </a:spcAft>
              <a:buNone/>
            </a:pPr>
            <a:r>
              <a:rPr lang="en" b="1">
                <a:latin typeface="Georgia"/>
                <a:ea typeface="Georgia"/>
                <a:cs typeface="Georgia"/>
                <a:sym typeface="Georgia"/>
              </a:rPr>
              <a:t>One Hot Encoding</a:t>
            </a:r>
            <a:endParaRPr b="1">
              <a:latin typeface="Georgia"/>
              <a:ea typeface="Georgia"/>
              <a:cs typeface="Georgia"/>
              <a:sym typeface="Georgia"/>
            </a:endParaRPr>
          </a:p>
        </p:txBody>
      </p:sp>
      <p:sp>
        <p:nvSpPr>
          <p:cNvPr id="363" name="Google Shape;363;p53"/>
          <p:cNvSpPr txBox="1">
            <a:spLocks noGrp="1"/>
          </p:cNvSpPr>
          <p:nvPr>
            <p:ph type="subTitle" idx="4"/>
          </p:nvPr>
        </p:nvSpPr>
        <p:spPr>
          <a:xfrm>
            <a:off x="5858751" y="3134301"/>
            <a:ext cx="2449800" cy="85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Nominal data was treated using one hot encoding</a:t>
            </a:r>
            <a:endParaRPr>
              <a:solidFill>
                <a:schemeClr val="dk2"/>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4"/>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Feature Selection</a:t>
            </a:r>
            <a:endParaRPr>
              <a:latin typeface="Georgia"/>
              <a:ea typeface="Georgia"/>
              <a:cs typeface="Georgia"/>
              <a:sym typeface="Georgia"/>
            </a:endParaRPr>
          </a:p>
        </p:txBody>
      </p:sp>
      <p:sp>
        <p:nvSpPr>
          <p:cNvPr id="369" name="Google Shape;369;p54"/>
          <p:cNvSpPr txBox="1"/>
          <p:nvPr/>
        </p:nvSpPr>
        <p:spPr>
          <a:xfrm>
            <a:off x="790925" y="1358975"/>
            <a:ext cx="2939400" cy="2985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The train data after applying EDA has 10462 rows and 31 columns.</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Important features are found  using ExtraTreesRegressor.</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Plotted the graph of feature importances for better visualization</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Important 14 features were selected for model building.</a:t>
            </a:r>
            <a:endParaRPr>
              <a:solidFill>
                <a:schemeClr val="dk2"/>
              </a:solidFill>
              <a:latin typeface="Georgia"/>
              <a:ea typeface="Georgia"/>
              <a:cs typeface="Georgia"/>
              <a:sym typeface="Georgia"/>
            </a:endParaRPr>
          </a:p>
          <a:p>
            <a:pPr marL="0" lvl="0" indent="0" algn="l" rtl="0">
              <a:spcBef>
                <a:spcPts val="0"/>
              </a:spcBef>
              <a:spcAft>
                <a:spcPts val="0"/>
              </a:spcAft>
              <a:buNone/>
            </a:pPr>
            <a:endParaRPr>
              <a:solidFill>
                <a:schemeClr val="dk1"/>
              </a:solidFill>
              <a:latin typeface="Georgia"/>
              <a:ea typeface="Georgia"/>
              <a:cs typeface="Georgia"/>
              <a:sym typeface="Georgia"/>
            </a:endParaRPr>
          </a:p>
        </p:txBody>
      </p:sp>
      <p:sp>
        <p:nvSpPr>
          <p:cNvPr id="370" name="Google Shape;370;p54"/>
          <p:cNvSpPr/>
          <p:nvPr/>
        </p:nvSpPr>
        <p:spPr>
          <a:xfrm>
            <a:off x="-228062" y="4015520"/>
            <a:ext cx="274200" cy="27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pic>
        <p:nvPicPr>
          <p:cNvPr id="371" name="Google Shape;371;p54"/>
          <p:cNvPicPr preferRelativeResize="0"/>
          <p:nvPr/>
        </p:nvPicPr>
        <p:blipFill>
          <a:blip r:embed="rId3">
            <a:alphaModFix/>
          </a:blip>
          <a:stretch>
            <a:fillRect/>
          </a:stretch>
        </p:blipFill>
        <p:spPr>
          <a:xfrm>
            <a:off x="3882725" y="1264500"/>
            <a:ext cx="5108876" cy="33163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5"/>
          <p:cNvSpPr txBox="1">
            <a:spLocks noGrp="1"/>
          </p:cNvSpPr>
          <p:nvPr>
            <p:ph type="title"/>
          </p:nvPr>
        </p:nvSpPr>
        <p:spPr>
          <a:xfrm>
            <a:off x="1592702" y="3355099"/>
            <a:ext cx="5966100" cy="8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Building</a:t>
            </a:r>
            <a:endParaRPr/>
          </a:p>
        </p:txBody>
      </p:sp>
      <p:sp>
        <p:nvSpPr>
          <p:cNvPr id="377" name="Google Shape;377;p55"/>
          <p:cNvSpPr txBox="1">
            <a:spLocks noGrp="1"/>
          </p:cNvSpPr>
          <p:nvPr>
            <p:ph type="title" idx="2"/>
          </p:nvPr>
        </p:nvSpPr>
        <p:spPr>
          <a:xfrm>
            <a:off x="3889202" y="2537600"/>
            <a:ext cx="13731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378" name="Google Shape;378;p55"/>
          <p:cNvPicPr preferRelativeResize="0"/>
          <p:nvPr/>
        </p:nvPicPr>
        <p:blipFill>
          <a:blip r:embed="rId3">
            <a:alphaModFix/>
          </a:blip>
          <a:stretch>
            <a:fillRect/>
          </a:stretch>
        </p:blipFill>
        <p:spPr>
          <a:xfrm>
            <a:off x="1820802" y="302275"/>
            <a:ext cx="5509899" cy="182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6"/>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Model Building</a:t>
            </a:r>
            <a:endParaRPr>
              <a:latin typeface="Georgia"/>
              <a:ea typeface="Georgia"/>
              <a:cs typeface="Georgia"/>
              <a:sym typeface="Georgia"/>
            </a:endParaRPr>
          </a:p>
        </p:txBody>
      </p:sp>
      <p:sp>
        <p:nvSpPr>
          <p:cNvPr id="384" name="Google Shape;384;p56"/>
          <p:cNvSpPr txBox="1"/>
          <p:nvPr/>
        </p:nvSpPr>
        <p:spPr>
          <a:xfrm>
            <a:off x="833400" y="1268450"/>
            <a:ext cx="7948800" cy="331318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Font typeface="Georgia"/>
              <a:buAutoNum type="arabicPeriod"/>
            </a:pPr>
            <a:r>
              <a:rPr lang="en" dirty="0">
                <a:solidFill>
                  <a:schemeClr val="dk2"/>
                </a:solidFill>
                <a:highlight>
                  <a:schemeClr val="lt1"/>
                </a:highlight>
                <a:latin typeface="Georgia"/>
                <a:ea typeface="Georgia"/>
                <a:cs typeface="Georgia"/>
                <a:sym typeface="Georgia"/>
              </a:rPr>
              <a:t>I have performed standard scaler .</a:t>
            </a:r>
            <a:endParaRPr dirty="0">
              <a:solidFill>
                <a:schemeClr val="dk2"/>
              </a:solidFill>
              <a:highlight>
                <a:schemeClr val="lt1"/>
              </a:highlight>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AutoNum type="arabicPeriod"/>
            </a:pPr>
            <a:r>
              <a:rPr lang="en" dirty="0">
                <a:solidFill>
                  <a:schemeClr val="dk2"/>
                </a:solidFill>
                <a:highlight>
                  <a:schemeClr val="lt1"/>
                </a:highlight>
                <a:latin typeface="Georgia"/>
                <a:ea typeface="Georgia"/>
                <a:cs typeface="Georgia"/>
                <a:sym typeface="Georgia"/>
              </a:rPr>
              <a:t>Split train and test to build machine learning models.</a:t>
            </a:r>
            <a:endParaRPr dirty="0">
              <a:solidFill>
                <a:schemeClr val="dk2"/>
              </a:solidFill>
              <a:highlight>
                <a:schemeClr val="lt1"/>
              </a:highlight>
              <a:latin typeface="Georgia"/>
              <a:ea typeface="Georgia"/>
              <a:cs typeface="Georgia"/>
              <a:sym typeface="Georgia"/>
            </a:endParaRPr>
          </a:p>
          <a:p>
            <a:pPr marL="457200" lvl="0" indent="0" algn="l" rtl="0">
              <a:spcBef>
                <a:spcPts val="0"/>
              </a:spcBef>
              <a:spcAft>
                <a:spcPts val="0"/>
              </a:spcAft>
              <a:buNone/>
            </a:pPr>
            <a:endParaRPr dirty="0">
              <a:solidFill>
                <a:schemeClr val="dk2"/>
              </a:solidFill>
              <a:highlight>
                <a:schemeClr val="lt1"/>
              </a:highlight>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AutoNum type="arabicPeriod"/>
            </a:pPr>
            <a:r>
              <a:rPr lang="en" dirty="0">
                <a:solidFill>
                  <a:schemeClr val="dk2"/>
                </a:solidFill>
                <a:highlight>
                  <a:schemeClr val="lt1"/>
                </a:highlight>
                <a:latin typeface="Georgia"/>
                <a:ea typeface="Georgia"/>
                <a:cs typeface="Georgia"/>
                <a:sym typeface="Georgia"/>
              </a:rPr>
              <a:t>Then we will run different models on this data. </a:t>
            </a:r>
            <a:endParaRPr dirty="0">
              <a:solidFill>
                <a:schemeClr val="dk2"/>
              </a:solidFill>
              <a:highlight>
                <a:schemeClr val="lt1"/>
              </a:highlight>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dirty="0">
                <a:solidFill>
                  <a:schemeClr val="dk2"/>
                </a:solidFill>
                <a:highlight>
                  <a:schemeClr val="lt1"/>
                </a:highlight>
                <a:latin typeface="Georgia"/>
                <a:ea typeface="Georgia"/>
                <a:cs typeface="Georgia"/>
                <a:sym typeface="Georgia"/>
              </a:rPr>
              <a:t>Linear Regression </a:t>
            </a:r>
            <a:endParaRPr dirty="0">
              <a:solidFill>
                <a:schemeClr val="dk2"/>
              </a:solidFill>
              <a:highlight>
                <a:schemeClr val="lt1"/>
              </a:highlight>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dirty="0">
                <a:solidFill>
                  <a:schemeClr val="dk2"/>
                </a:solidFill>
                <a:highlight>
                  <a:schemeClr val="lt1"/>
                </a:highlight>
                <a:latin typeface="Georgia"/>
                <a:ea typeface="Georgia"/>
                <a:cs typeface="Georgia"/>
                <a:sym typeface="Georgia"/>
              </a:rPr>
              <a:t>Decision Tree </a:t>
            </a:r>
            <a:endParaRPr dirty="0">
              <a:solidFill>
                <a:schemeClr val="dk2"/>
              </a:solidFill>
              <a:highlight>
                <a:schemeClr val="lt1"/>
              </a:highlight>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dirty="0">
                <a:solidFill>
                  <a:schemeClr val="dk2"/>
                </a:solidFill>
                <a:highlight>
                  <a:schemeClr val="lt1"/>
                </a:highlight>
                <a:latin typeface="Georgia"/>
                <a:ea typeface="Georgia"/>
                <a:cs typeface="Georgia"/>
                <a:sym typeface="Georgia"/>
              </a:rPr>
              <a:t>Random Forest</a:t>
            </a:r>
            <a:endParaRPr dirty="0">
              <a:solidFill>
                <a:schemeClr val="dk2"/>
              </a:solidFill>
              <a:highlight>
                <a:schemeClr val="lt1"/>
              </a:highlight>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dirty="0">
                <a:solidFill>
                  <a:schemeClr val="dk2"/>
                </a:solidFill>
                <a:highlight>
                  <a:schemeClr val="lt1"/>
                </a:highlight>
                <a:latin typeface="Georgia"/>
                <a:ea typeface="Georgia"/>
                <a:cs typeface="Georgia"/>
                <a:sym typeface="Georgia"/>
              </a:rPr>
              <a:t>XGBoost</a:t>
            </a:r>
            <a:endParaRPr dirty="0">
              <a:solidFill>
                <a:schemeClr val="dk2"/>
              </a:solidFill>
              <a:highlight>
                <a:schemeClr val="lt1"/>
              </a:highlight>
              <a:latin typeface="Georgia"/>
              <a:ea typeface="Georgia"/>
              <a:cs typeface="Georgia"/>
              <a:sym typeface="Georgia"/>
            </a:endParaRPr>
          </a:p>
          <a:p>
            <a:pPr marL="0" lvl="0" indent="0" algn="l" rtl="0">
              <a:lnSpc>
                <a:spcPct val="115000"/>
              </a:lnSpc>
              <a:spcBef>
                <a:spcPts val="0"/>
              </a:spcBef>
              <a:spcAft>
                <a:spcPts val="0"/>
              </a:spcAft>
              <a:buNone/>
            </a:pPr>
            <a:endParaRPr dirty="0">
              <a:solidFill>
                <a:schemeClr val="dk2"/>
              </a:solidFill>
              <a:highlight>
                <a:schemeClr val="lt1"/>
              </a:highlight>
              <a:latin typeface="Georgia"/>
              <a:ea typeface="Georgia"/>
              <a:cs typeface="Georgia"/>
              <a:sym typeface="Georgia"/>
            </a:endParaRPr>
          </a:p>
          <a:p>
            <a:pPr marL="457200" lvl="0" indent="-317500" algn="l" rtl="0">
              <a:lnSpc>
                <a:spcPct val="170000"/>
              </a:lnSpc>
              <a:spcBef>
                <a:spcPts val="0"/>
              </a:spcBef>
              <a:spcAft>
                <a:spcPts val="0"/>
              </a:spcAft>
              <a:buClr>
                <a:schemeClr val="dk2"/>
              </a:buClr>
              <a:buSzPts val="1400"/>
              <a:buFont typeface="Georgia"/>
              <a:buAutoNum type="arabicPeriod"/>
            </a:pPr>
            <a:r>
              <a:rPr lang="en" dirty="0">
                <a:solidFill>
                  <a:schemeClr val="dk2"/>
                </a:solidFill>
                <a:highlight>
                  <a:schemeClr val="lt1"/>
                </a:highlight>
                <a:latin typeface="Georgia"/>
                <a:ea typeface="Georgia"/>
                <a:cs typeface="Georgia"/>
                <a:sym typeface="Georgia"/>
              </a:rPr>
              <a:t>By comparing with all the Algorithm Random Forest was giving the highest accuracy which is 95% for train data and 79% for test data.</a:t>
            </a:r>
            <a:endParaRPr dirty="0">
              <a:solidFill>
                <a:schemeClr val="dk2"/>
              </a:solidFill>
              <a:highlight>
                <a:schemeClr val="lt1"/>
              </a:highlight>
              <a:latin typeface="Georgia"/>
              <a:ea typeface="Georgia"/>
              <a:cs typeface="Georgia"/>
              <a:sym typeface="Georgia"/>
            </a:endParaRPr>
          </a:p>
          <a:p>
            <a:pPr marL="0" lvl="0" indent="0" algn="l" rtl="0">
              <a:lnSpc>
                <a:spcPct val="115000"/>
              </a:lnSpc>
              <a:spcBef>
                <a:spcPts val="0"/>
              </a:spcBef>
              <a:spcAft>
                <a:spcPts val="0"/>
              </a:spcAft>
              <a:buNone/>
            </a:pPr>
            <a:endParaRPr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7"/>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Hyperparameter tuning</a:t>
            </a:r>
            <a:endParaRPr>
              <a:latin typeface="Georgia"/>
              <a:ea typeface="Georgia"/>
              <a:cs typeface="Georgia"/>
              <a:sym typeface="Georgia"/>
            </a:endParaRPr>
          </a:p>
        </p:txBody>
      </p:sp>
      <p:sp>
        <p:nvSpPr>
          <p:cNvPr id="390" name="Google Shape;390;p57"/>
          <p:cNvSpPr txBox="1"/>
          <p:nvPr/>
        </p:nvSpPr>
        <p:spPr>
          <a:xfrm>
            <a:off x="783575" y="1185425"/>
            <a:ext cx="7938300" cy="2986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Hypertuning is done so as to improve random forest model performance.</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I used RandomizedSearchCV for searching the hyperparameters space so as to find the best combination of hyperparameters for the Random Forest Model.</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The Optimal Parameters were found and were used to train the final RF model for flight price prediction</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a:solidFill>
                  <a:schemeClr val="dk2"/>
                </a:solidFill>
                <a:latin typeface="Georgia"/>
                <a:ea typeface="Georgia"/>
                <a:cs typeface="Georgia"/>
                <a:sym typeface="Georgia"/>
              </a:rPr>
              <a:t>This resulted in an improvement of model performance with better accuracy and lower error compared to initial model.</a:t>
            </a:r>
            <a:endParaRPr>
              <a:solidFill>
                <a:schemeClr val="dk2"/>
              </a:solidFill>
              <a:latin typeface="Georgia"/>
              <a:ea typeface="Georgia"/>
              <a:cs typeface="Georgia"/>
              <a:sym typeface="Georgia"/>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8"/>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Future Work</a:t>
            </a:r>
            <a:endParaRPr>
              <a:latin typeface="Georgia"/>
              <a:ea typeface="Georgia"/>
              <a:cs typeface="Georgia"/>
              <a:sym typeface="Georgia"/>
            </a:endParaRPr>
          </a:p>
        </p:txBody>
      </p:sp>
      <p:sp>
        <p:nvSpPr>
          <p:cNvPr id="396" name="Google Shape;396;p58"/>
          <p:cNvSpPr txBox="1"/>
          <p:nvPr/>
        </p:nvSpPr>
        <p:spPr>
          <a:xfrm>
            <a:off x="261200" y="1265800"/>
            <a:ext cx="88224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Font typeface="Georgia"/>
              <a:buAutoNum type="arabicPeriod"/>
            </a:pPr>
            <a:r>
              <a:rPr lang="en">
                <a:solidFill>
                  <a:schemeClr val="dk2"/>
                </a:solidFill>
                <a:highlight>
                  <a:schemeClr val="lt1"/>
                </a:highlight>
                <a:latin typeface="Georgia"/>
                <a:ea typeface="Georgia"/>
                <a:cs typeface="Georgia"/>
                <a:sym typeface="Georgia"/>
              </a:rPr>
              <a:t>I would like to build a web scraper based on real-time data from airline website. And then use flight Price Prediction model on it. This would help me to work on most up to date data. I could use this to find the best deals and plan trips in advance.</a:t>
            </a:r>
            <a:endParaRPr>
              <a:solidFill>
                <a:schemeClr val="dk2"/>
              </a:solidFill>
              <a:highlight>
                <a:schemeClr val="lt1"/>
              </a:highlight>
              <a:latin typeface="Georgia"/>
              <a:ea typeface="Georgia"/>
              <a:cs typeface="Georgia"/>
              <a:sym typeface="Georgia"/>
            </a:endParaRPr>
          </a:p>
          <a:p>
            <a:pPr marL="457200" lvl="0" indent="0" algn="l" rtl="0">
              <a:spcBef>
                <a:spcPts val="0"/>
              </a:spcBef>
              <a:spcAft>
                <a:spcPts val="0"/>
              </a:spcAft>
              <a:buNone/>
            </a:pPr>
            <a:endParaRPr>
              <a:solidFill>
                <a:schemeClr val="dk2"/>
              </a:solidFill>
              <a:highlight>
                <a:schemeClr val="lt1"/>
              </a:highlight>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AutoNum type="arabicPeriod"/>
            </a:pPr>
            <a:r>
              <a:rPr lang="en">
                <a:solidFill>
                  <a:schemeClr val="dk2"/>
                </a:solidFill>
                <a:highlight>
                  <a:schemeClr val="lt1"/>
                </a:highlight>
                <a:latin typeface="Georgia"/>
                <a:ea typeface="Georgia"/>
                <a:cs typeface="Georgia"/>
                <a:sym typeface="Georgia"/>
              </a:rPr>
              <a:t>I would like to find and include data with additional features such as weather data, flight delay information, data of local events.</a:t>
            </a:r>
            <a:endParaRPr>
              <a:solidFill>
                <a:schemeClr val="dk2"/>
              </a:solidFill>
              <a:highlight>
                <a:schemeClr val="lt1"/>
              </a:highlight>
              <a:latin typeface="Georgia"/>
              <a:ea typeface="Georgia"/>
              <a:cs typeface="Georgia"/>
              <a:sym typeface="Georgia"/>
            </a:endParaRPr>
          </a:p>
          <a:p>
            <a:pPr marL="457200" lvl="0" indent="0" algn="l" rtl="0">
              <a:spcBef>
                <a:spcPts val="0"/>
              </a:spcBef>
              <a:spcAft>
                <a:spcPts val="0"/>
              </a:spcAft>
              <a:buNone/>
            </a:pPr>
            <a:r>
              <a:rPr lang="en">
                <a:solidFill>
                  <a:schemeClr val="dk2"/>
                </a:solidFill>
                <a:highlight>
                  <a:schemeClr val="lt1"/>
                </a:highlight>
                <a:latin typeface="Georgia"/>
                <a:ea typeface="Georgia"/>
                <a:cs typeface="Georgia"/>
                <a:sym typeface="Georgia"/>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9"/>
          <p:cNvSpPr txBox="1">
            <a:spLocks noGrp="1"/>
          </p:cNvSpPr>
          <p:nvPr>
            <p:ph type="title"/>
          </p:nvPr>
        </p:nvSpPr>
        <p:spPr>
          <a:xfrm>
            <a:off x="713225" y="709903"/>
            <a:ext cx="3770400" cy="95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402" name="Google Shape;402;p59"/>
          <p:cNvSpPr txBox="1">
            <a:spLocks noGrp="1"/>
          </p:cNvSpPr>
          <p:nvPr>
            <p:ph type="subTitle" idx="1"/>
          </p:nvPr>
        </p:nvSpPr>
        <p:spPr>
          <a:xfrm>
            <a:off x="763325" y="1826325"/>
            <a:ext cx="3148200" cy="10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latin typeface="Georgia"/>
                <a:ea typeface="Georgia"/>
                <a:cs typeface="Georgia"/>
                <a:sym typeface="Georgia"/>
              </a:rPr>
              <a:t>PERSONAL INFO:</a:t>
            </a:r>
            <a:endParaRPr dirty="0">
              <a:solidFill>
                <a:schemeClr val="dk2"/>
              </a:solidFill>
              <a:latin typeface="Georgia"/>
              <a:ea typeface="Georgia"/>
              <a:cs typeface="Georgia"/>
              <a:sym typeface="Georgia"/>
            </a:endParaRPr>
          </a:p>
          <a:p>
            <a:pPr marL="0" lvl="0" indent="0" algn="l" rtl="0">
              <a:spcBef>
                <a:spcPts val="0"/>
              </a:spcBef>
              <a:spcAft>
                <a:spcPts val="0"/>
              </a:spcAft>
              <a:buNone/>
            </a:pPr>
            <a:r>
              <a:rPr lang="en" dirty="0">
                <a:solidFill>
                  <a:schemeClr val="dk2"/>
                </a:solidFill>
                <a:latin typeface="Georgia"/>
                <a:ea typeface="Georgia"/>
                <a:cs typeface="Georgia"/>
                <a:sym typeface="Georgia"/>
              </a:rPr>
              <a:t>Name: Tarun Reddy</a:t>
            </a:r>
            <a:endParaRPr dirty="0">
              <a:solidFill>
                <a:schemeClr val="dk2"/>
              </a:solidFill>
              <a:latin typeface="Georgia"/>
              <a:ea typeface="Georgia"/>
              <a:cs typeface="Georgia"/>
              <a:sym typeface="Georgia"/>
            </a:endParaRPr>
          </a:p>
          <a:p>
            <a:pPr marL="0" lvl="0" indent="0" algn="l" rtl="0">
              <a:spcBef>
                <a:spcPts val="0"/>
              </a:spcBef>
              <a:spcAft>
                <a:spcPts val="0"/>
              </a:spcAft>
              <a:buNone/>
            </a:pPr>
            <a:r>
              <a:rPr lang="en" dirty="0">
                <a:solidFill>
                  <a:schemeClr val="dk2"/>
                </a:solidFill>
                <a:latin typeface="Georgia"/>
                <a:ea typeface="Georgia"/>
                <a:cs typeface="Georgia"/>
                <a:sym typeface="Georgia"/>
              </a:rPr>
              <a:t>Batch: PGDA 30</a:t>
            </a:r>
          </a:p>
          <a:p>
            <a:pPr marL="0" lvl="0" indent="0" algn="l" rtl="0">
              <a:spcBef>
                <a:spcPts val="0"/>
              </a:spcBef>
              <a:spcAft>
                <a:spcPts val="0"/>
              </a:spcAft>
              <a:buNone/>
            </a:pPr>
            <a:endParaRPr dirty="0"/>
          </a:p>
        </p:txBody>
      </p:sp>
      <p:pic>
        <p:nvPicPr>
          <p:cNvPr id="403" name="Google Shape;403;p59"/>
          <p:cNvPicPr preferRelativeResize="0"/>
          <p:nvPr/>
        </p:nvPicPr>
        <p:blipFill>
          <a:blip r:embed="rId3">
            <a:alphaModFix/>
          </a:blip>
          <a:stretch>
            <a:fillRect/>
          </a:stretch>
        </p:blipFill>
        <p:spPr>
          <a:xfrm>
            <a:off x="4808938" y="535350"/>
            <a:ext cx="3600031" cy="4068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713100" y="1360800"/>
            <a:ext cx="59661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Georgia"/>
                <a:ea typeface="Georgia"/>
                <a:cs typeface="Georgia"/>
                <a:sym typeface="Georgia"/>
              </a:rPr>
              <a:t>Problem Statement</a:t>
            </a:r>
            <a:endParaRPr>
              <a:latin typeface="Georgia"/>
              <a:ea typeface="Georgia"/>
              <a:cs typeface="Georgia"/>
              <a:sym typeface="Georgia"/>
            </a:endParaRPr>
          </a:p>
        </p:txBody>
      </p:sp>
      <p:sp>
        <p:nvSpPr>
          <p:cNvPr id="199" name="Google Shape;199;p36"/>
          <p:cNvSpPr txBox="1">
            <a:spLocks noGrp="1"/>
          </p:cNvSpPr>
          <p:nvPr>
            <p:ph type="title" idx="2"/>
          </p:nvPr>
        </p:nvSpPr>
        <p:spPr>
          <a:xfrm>
            <a:off x="713100" y="543301"/>
            <a:ext cx="1373100" cy="74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200" name="Google Shape;200;p36"/>
          <p:cNvPicPr preferRelativeResize="0"/>
          <p:nvPr/>
        </p:nvPicPr>
        <p:blipFill rotWithShape="1">
          <a:blip r:embed="rId3">
            <a:alphaModFix/>
          </a:blip>
          <a:srcRect l="5953" b="21365"/>
          <a:stretch/>
        </p:blipFill>
        <p:spPr>
          <a:xfrm rot="285205">
            <a:off x="2624975" y="2675701"/>
            <a:ext cx="6563700" cy="2391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932875" y="331527"/>
            <a:ext cx="3425700" cy="4265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dirty="0">
              <a:solidFill>
                <a:schemeClr val="dk2"/>
              </a:solidFill>
              <a:latin typeface="Georgia"/>
              <a:ea typeface="Georgia"/>
              <a:cs typeface="Georgia"/>
              <a:sym typeface="Georgia"/>
            </a:endParaRPr>
          </a:p>
          <a:p>
            <a:pPr marL="0" lvl="0" indent="0" algn="l" rtl="0">
              <a:spcBef>
                <a:spcPts val="1000"/>
              </a:spcBef>
              <a:spcAft>
                <a:spcPts val="0"/>
              </a:spcAft>
              <a:buNone/>
            </a:pPr>
            <a:endParaRPr dirty="0">
              <a:solidFill>
                <a:schemeClr val="dk2"/>
              </a:solidFill>
              <a:latin typeface="Georgia"/>
              <a:ea typeface="Georgia"/>
              <a:cs typeface="Georgia"/>
              <a:sym typeface="Georgia"/>
            </a:endParaRPr>
          </a:p>
          <a:p>
            <a:pPr marL="457200" lvl="0" indent="-317500" algn="l" rtl="0">
              <a:spcBef>
                <a:spcPts val="1000"/>
              </a:spcBef>
              <a:spcAft>
                <a:spcPts val="0"/>
              </a:spcAft>
              <a:buClr>
                <a:schemeClr val="dk2"/>
              </a:buClr>
              <a:buSzPts val="1400"/>
              <a:buFont typeface="Georgia"/>
              <a:buChar char="●"/>
            </a:pPr>
            <a:r>
              <a:rPr lang="en" dirty="0">
                <a:solidFill>
                  <a:schemeClr val="dk2"/>
                </a:solidFill>
                <a:latin typeface="Georgia"/>
                <a:ea typeface="Georgia"/>
                <a:cs typeface="Georgia"/>
                <a:sym typeface="Georgia"/>
              </a:rPr>
              <a:t>Flight prices can vary widely, making it hard for travelers to budget for trips.</a:t>
            </a:r>
            <a:endParaRPr dirty="0">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dirty="0">
                <a:solidFill>
                  <a:schemeClr val="dk2"/>
                </a:solidFill>
                <a:latin typeface="Georgia"/>
                <a:ea typeface="Georgia"/>
                <a:cs typeface="Georgia"/>
                <a:sym typeface="Georgia"/>
              </a:rPr>
              <a:t>The project aims to develop a machine learning model to predict flight prices.</a:t>
            </a:r>
            <a:endParaRPr dirty="0">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dirty="0">
                <a:solidFill>
                  <a:schemeClr val="dk2"/>
                </a:solidFill>
                <a:latin typeface="Georgia"/>
                <a:ea typeface="Georgia"/>
                <a:cs typeface="Georgia"/>
                <a:sym typeface="Georgia"/>
              </a:rPr>
              <a:t>The model will use factors like departure/arrival cities, travel dates, and airlines to predict prices.</a:t>
            </a:r>
            <a:endParaRPr dirty="0">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Char char="●"/>
            </a:pPr>
            <a:r>
              <a:rPr lang="en" dirty="0">
                <a:solidFill>
                  <a:schemeClr val="dk2"/>
                </a:solidFill>
                <a:latin typeface="Georgia"/>
                <a:ea typeface="Georgia"/>
                <a:cs typeface="Georgia"/>
                <a:sym typeface="Georgia"/>
              </a:rPr>
              <a:t>The goal is to build a model that accurately predicts flight prices to help travelers save time and money.</a:t>
            </a:r>
            <a:endParaRPr dirty="0">
              <a:solidFill>
                <a:schemeClr val="dk2"/>
              </a:solidFill>
              <a:latin typeface="Georgia"/>
              <a:ea typeface="Georgia"/>
              <a:cs typeface="Georgia"/>
              <a:sym typeface="Georgia"/>
            </a:endParaRPr>
          </a:p>
        </p:txBody>
      </p:sp>
      <p:pic>
        <p:nvPicPr>
          <p:cNvPr id="206" name="Google Shape;206;p37"/>
          <p:cNvPicPr preferRelativeResize="0"/>
          <p:nvPr/>
        </p:nvPicPr>
        <p:blipFill rotWithShape="1">
          <a:blip r:embed="rId3">
            <a:alphaModFix/>
          </a:blip>
          <a:srcRect t="3113" b="3113"/>
          <a:stretch/>
        </p:blipFill>
        <p:spPr>
          <a:xfrm>
            <a:off x="5030450" y="981328"/>
            <a:ext cx="3182700" cy="31818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p:nvPr/>
        </p:nvSpPr>
        <p:spPr>
          <a:xfrm>
            <a:off x="3297500" y="1165742"/>
            <a:ext cx="2540100" cy="25401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38"/>
          <p:cNvGrpSpPr/>
          <p:nvPr/>
        </p:nvGrpSpPr>
        <p:grpSpPr>
          <a:xfrm>
            <a:off x="1900218" y="996036"/>
            <a:ext cx="1882407" cy="669600"/>
            <a:chOff x="1900218" y="996036"/>
            <a:chExt cx="1882407" cy="669600"/>
          </a:xfrm>
        </p:grpSpPr>
        <p:cxnSp>
          <p:nvCxnSpPr>
            <p:cNvPr id="213" name="Google Shape;213;p38"/>
            <p:cNvCxnSpPr/>
            <p:nvPr/>
          </p:nvCxnSpPr>
          <p:spPr>
            <a:xfrm>
              <a:off x="3438525" y="1309350"/>
              <a:ext cx="344100" cy="344100"/>
            </a:xfrm>
            <a:prstGeom prst="straightConnector1">
              <a:avLst/>
            </a:prstGeom>
            <a:noFill/>
            <a:ln w="19050" cap="flat" cmpd="sng">
              <a:solidFill>
                <a:srgbClr val="307BF3"/>
              </a:solidFill>
              <a:prstDash val="solid"/>
              <a:round/>
              <a:headEnd type="oval" w="med" len="med"/>
              <a:tailEnd type="none" w="sm" len="sm"/>
            </a:ln>
          </p:spPr>
        </p:cxnSp>
        <p:sp>
          <p:nvSpPr>
            <p:cNvPr id="214" name="Google Shape;214;p38"/>
            <p:cNvSpPr txBox="1"/>
            <p:nvPr/>
          </p:nvSpPr>
          <p:spPr>
            <a:xfrm>
              <a:off x="1900218" y="996036"/>
              <a:ext cx="14952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800">
                  <a:latin typeface="Roboto"/>
                  <a:ea typeface="Roboto"/>
                  <a:cs typeface="Roboto"/>
                  <a:sym typeface="Roboto"/>
                </a:rPr>
                <a:t>Hyper Parameter tuning</a:t>
              </a:r>
              <a:endParaRPr sz="800">
                <a:latin typeface="Roboto"/>
                <a:ea typeface="Roboto"/>
                <a:cs typeface="Roboto"/>
                <a:sym typeface="Roboto"/>
              </a:endParaRPr>
            </a:p>
            <a:p>
              <a:pPr marL="0" lvl="0" indent="0" algn="r" rtl="0">
                <a:lnSpc>
                  <a:spcPct val="115000"/>
                </a:lnSpc>
                <a:spcBef>
                  <a:spcPts val="0"/>
                </a:spcBef>
                <a:spcAft>
                  <a:spcPts val="0"/>
                </a:spcAft>
                <a:buNone/>
              </a:pPr>
              <a:endParaRPr sz="600">
                <a:latin typeface="Roboto"/>
                <a:ea typeface="Roboto"/>
                <a:cs typeface="Roboto"/>
                <a:sym typeface="Roboto"/>
              </a:endParaRPr>
            </a:p>
            <a:p>
              <a:pPr marL="0" lvl="0" indent="0" algn="r" rtl="0">
                <a:lnSpc>
                  <a:spcPct val="115000"/>
                </a:lnSpc>
                <a:spcBef>
                  <a:spcPts val="0"/>
                </a:spcBef>
                <a:spcAft>
                  <a:spcPts val="0"/>
                </a:spcAft>
                <a:buNone/>
              </a:pPr>
              <a:r>
                <a:rPr lang="en" sz="800" b="1">
                  <a:latin typeface="Roboto"/>
                  <a:ea typeface="Roboto"/>
                  <a:cs typeface="Roboto"/>
                  <a:sym typeface="Roboto"/>
                </a:rPr>
                <a:t>The Performance of the Model is improved by again refining the data and building the Model</a:t>
              </a:r>
              <a:endParaRPr sz="800" b="1">
                <a:latin typeface="Roboto"/>
                <a:ea typeface="Roboto"/>
                <a:cs typeface="Roboto"/>
                <a:sym typeface="Roboto"/>
              </a:endParaRPr>
            </a:p>
            <a:p>
              <a:pPr marL="0" lvl="0" indent="0" algn="r" rtl="0">
                <a:lnSpc>
                  <a:spcPct val="115000"/>
                </a:lnSpc>
                <a:spcBef>
                  <a:spcPts val="0"/>
                </a:spcBef>
                <a:spcAft>
                  <a:spcPts val="0"/>
                </a:spcAft>
                <a:buNone/>
              </a:pPr>
              <a:endParaRPr sz="800" b="1">
                <a:latin typeface="Roboto"/>
                <a:ea typeface="Roboto"/>
                <a:cs typeface="Roboto"/>
                <a:sym typeface="Roboto"/>
              </a:endParaRPr>
            </a:p>
          </p:txBody>
        </p:sp>
      </p:grpSp>
      <p:grpSp>
        <p:nvGrpSpPr>
          <p:cNvPr id="215" name="Google Shape;215;p38"/>
          <p:cNvGrpSpPr/>
          <p:nvPr/>
        </p:nvGrpSpPr>
        <p:grpSpPr>
          <a:xfrm>
            <a:off x="1900218" y="3152297"/>
            <a:ext cx="1881232" cy="669600"/>
            <a:chOff x="1900218" y="3152297"/>
            <a:chExt cx="1881232" cy="669600"/>
          </a:xfrm>
        </p:grpSpPr>
        <p:cxnSp>
          <p:nvCxnSpPr>
            <p:cNvPr id="216" name="Google Shape;216;p38"/>
            <p:cNvCxnSpPr/>
            <p:nvPr/>
          </p:nvCxnSpPr>
          <p:spPr>
            <a:xfrm rot="10800000" flipH="1">
              <a:off x="3436150" y="3214625"/>
              <a:ext cx="345300" cy="342900"/>
            </a:xfrm>
            <a:prstGeom prst="straightConnector1">
              <a:avLst/>
            </a:prstGeom>
            <a:noFill/>
            <a:ln w="19050" cap="flat" cmpd="sng">
              <a:solidFill>
                <a:srgbClr val="0944A1"/>
              </a:solidFill>
              <a:prstDash val="solid"/>
              <a:round/>
              <a:headEnd type="oval" w="med" len="med"/>
              <a:tailEnd type="none" w="sm" len="sm"/>
            </a:ln>
          </p:spPr>
        </p:cxnSp>
        <p:sp>
          <p:nvSpPr>
            <p:cNvPr id="217" name="Google Shape;217;p38"/>
            <p:cNvSpPr txBox="1"/>
            <p:nvPr/>
          </p:nvSpPr>
          <p:spPr>
            <a:xfrm>
              <a:off x="1900218" y="3152297"/>
              <a:ext cx="14952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800">
                  <a:latin typeface="Roboto"/>
                  <a:ea typeface="Roboto"/>
                  <a:cs typeface="Roboto"/>
                  <a:sym typeface="Roboto"/>
                </a:rPr>
                <a:t>Model Building</a:t>
              </a:r>
              <a:endParaRPr sz="800">
                <a:latin typeface="Roboto"/>
                <a:ea typeface="Roboto"/>
                <a:cs typeface="Roboto"/>
                <a:sym typeface="Roboto"/>
              </a:endParaRPr>
            </a:p>
            <a:p>
              <a:pPr marL="0" lvl="0" indent="0" algn="r" rtl="0">
                <a:lnSpc>
                  <a:spcPct val="115000"/>
                </a:lnSpc>
                <a:spcBef>
                  <a:spcPts val="0"/>
                </a:spcBef>
                <a:spcAft>
                  <a:spcPts val="0"/>
                </a:spcAft>
                <a:buNone/>
              </a:pPr>
              <a:endParaRPr sz="600">
                <a:latin typeface="Roboto"/>
                <a:ea typeface="Roboto"/>
                <a:cs typeface="Roboto"/>
                <a:sym typeface="Roboto"/>
              </a:endParaRPr>
            </a:p>
            <a:p>
              <a:pPr marL="0" lvl="0" indent="0" algn="r" rtl="0">
                <a:lnSpc>
                  <a:spcPct val="115000"/>
                </a:lnSpc>
                <a:spcBef>
                  <a:spcPts val="0"/>
                </a:spcBef>
                <a:spcAft>
                  <a:spcPts val="0"/>
                </a:spcAft>
                <a:buNone/>
              </a:pPr>
              <a:r>
                <a:rPr lang="en" sz="800" b="1">
                  <a:latin typeface="Roboto"/>
                  <a:ea typeface="Roboto"/>
                  <a:cs typeface="Roboto"/>
                  <a:sym typeface="Roboto"/>
                </a:rPr>
                <a:t>The datasets are trained and Model is Created</a:t>
              </a:r>
              <a:endParaRPr sz="800" b="1">
                <a:latin typeface="Roboto"/>
                <a:ea typeface="Roboto"/>
                <a:cs typeface="Roboto"/>
                <a:sym typeface="Roboto"/>
              </a:endParaRPr>
            </a:p>
            <a:p>
              <a:pPr marL="0" lvl="0" indent="0" algn="r" rtl="0">
                <a:lnSpc>
                  <a:spcPct val="115000"/>
                </a:lnSpc>
                <a:spcBef>
                  <a:spcPts val="0"/>
                </a:spcBef>
                <a:spcAft>
                  <a:spcPts val="0"/>
                </a:spcAft>
                <a:buNone/>
              </a:pPr>
              <a:endParaRPr sz="800" b="1">
                <a:latin typeface="Roboto"/>
                <a:ea typeface="Roboto"/>
                <a:cs typeface="Roboto"/>
                <a:sym typeface="Roboto"/>
              </a:endParaRPr>
            </a:p>
          </p:txBody>
        </p:sp>
      </p:grpSp>
      <p:sp>
        <p:nvSpPr>
          <p:cNvPr id="218" name="Google Shape;218;p38"/>
          <p:cNvSpPr/>
          <p:nvPr/>
        </p:nvSpPr>
        <p:spPr>
          <a:xfrm rot="-1800047" flipH="1">
            <a:off x="3221956" y="1086434"/>
            <a:ext cx="2690936" cy="2690936"/>
          </a:xfrm>
          <a:prstGeom prst="blockArc">
            <a:avLst>
              <a:gd name="adj1" fmla="val 14348563"/>
              <a:gd name="adj2" fmla="val 19872341"/>
              <a:gd name="adj3" fmla="val 9100"/>
            </a:avLst>
          </a:prstGeom>
          <a:solidFill>
            <a:srgbClr val="307BF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8"/>
          <p:cNvGrpSpPr/>
          <p:nvPr/>
        </p:nvGrpSpPr>
        <p:grpSpPr>
          <a:xfrm>
            <a:off x="5343431" y="3152170"/>
            <a:ext cx="1870327" cy="1022747"/>
            <a:chOff x="5343425" y="3152297"/>
            <a:chExt cx="1870327" cy="669600"/>
          </a:xfrm>
        </p:grpSpPr>
        <p:cxnSp>
          <p:nvCxnSpPr>
            <p:cNvPr id="220" name="Google Shape;220;p38"/>
            <p:cNvCxnSpPr/>
            <p:nvPr/>
          </p:nvCxnSpPr>
          <p:spPr>
            <a:xfrm rot="10800000">
              <a:off x="5343425" y="3214625"/>
              <a:ext cx="354900" cy="350100"/>
            </a:xfrm>
            <a:prstGeom prst="straightConnector1">
              <a:avLst/>
            </a:prstGeom>
            <a:noFill/>
            <a:ln w="19050" cap="flat" cmpd="sng">
              <a:solidFill>
                <a:srgbClr val="307BF3"/>
              </a:solidFill>
              <a:prstDash val="solid"/>
              <a:round/>
              <a:headEnd type="oval" w="med" len="med"/>
              <a:tailEnd type="none" w="sm" len="sm"/>
            </a:ln>
          </p:spPr>
        </p:cxnSp>
        <p:sp>
          <p:nvSpPr>
            <p:cNvPr id="221" name="Google Shape;221;p38"/>
            <p:cNvSpPr txBox="1"/>
            <p:nvPr/>
          </p:nvSpPr>
          <p:spPr>
            <a:xfrm>
              <a:off x="5718552" y="3152297"/>
              <a:ext cx="1495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latin typeface="Roboto"/>
                  <a:ea typeface="Roboto"/>
                  <a:cs typeface="Roboto"/>
                  <a:sym typeface="Roboto"/>
                </a:rPr>
                <a:t>Exploratory Data Analysis and Feature Selection</a:t>
              </a:r>
              <a:endParaRPr sz="800">
                <a:latin typeface="Roboto"/>
                <a:ea typeface="Roboto"/>
                <a:cs typeface="Roboto"/>
                <a:sym typeface="Roboto"/>
              </a:endParaRPr>
            </a:p>
            <a:p>
              <a:pPr marL="0" lvl="0" indent="0" algn="l" rtl="0">
                <a:lnSpc>
                  <a:spcPct val="115000"/>
                </a:lnSpc>
                <a:spcBef>
                  <a:spcPts val="0"/>
                </a:spcBef>
                <a:spcAft>
                  <a:spcPts val="0"/>
                </a:spcAft>
                <a:buNone/>
              </a:pPr>
              <a:endParaRPr sz="600">
                <a:latin typeface="Roboto"/>
                <a:ea typeface="Roboto"/>
                <a:cs typeface="Roboto"/>
                <a:sym typeface="Roboto"/>
              </a:endParaRPr>
            </a:p>
            <a:p>
              <a:pPr marL="0" lvl="0" indent="0" algn="l" rtl="0">
                <a:lnSpc>
                  <a:spcPct val="115000"/>
                </a:lnSpc>
                <a:spcBef>
                  <a:spcPts val="0"/>
                </a:spcBef>
                <a:spcAft>
                  <a:spcPts val="0"/>
                </a:spcAft>
                <a:buNone/>
              </a:pPr>
              <a:r>
                <a:rPr lang="en" sz="800" b="1">
                  <a:latin typeface="Roboto"/>
                  <a:ea typeface="Roboto"/>
                  <a:cs typeface="Roboto"/>
                  <a:sym typeface="Roboto"/>
                </a:rPr>
                <a:t>The dataset is being investigated to discover hidden Patterns. Important features are selected.</a:t>
              </a:r>
              <a:endParaRPr sz="800" b="1">
                <a:latin typeface="Roboto"/>
                <a:ea typeface="Roboto"/>
                <a:cs typeface="Roboto"/>
                <a:sym typeface="Roboto"/>
              </a:endParaRPr>
            </a:p>
            <a:p>
              <a:pPr marL="0" lvl="0" indent="0" algn="l" rtl="0">
                <a:lnSpc>
                  <a:spcPct val="115000"/>
                </a:lnSpc>
                <a:spcBef>
                  <a:spcPts val="0"/>
                </a:spcBef>
                <a:spcAft>
                  <a:spcPts val="0"/>
                </a:spcAft>
                <a:buNone/>
              </a:pPr>
              <a:endParaRPr sz="800" b="1">
                <a:latin typeface="Roboto"/>
                <a:ea typeface="Roboto"/>
                <a:cs typeface="Roboto"/>
                <a:sym typeface="Roboto"/>
              </a:endParaRPr>
            </a:p>
          </p:txBody>
        </p:sp>
      </p:grpSp>
      <p:grpSp>
        <p:nvGrpSpPr>
          <p:cNvPr id="222" name="Google Shape;222;p38"/>
          <p:cNvGrpSpPr/>
          <p:nvPr/>
        </p:nvGrpSpPr>
        <p:grpSpPr>
          <a:xfrm>
            <a:off x="5344775" y="996036"/>
            <a:ext cx="1868977" cy="669600"/>
            <a:chOff x="5344775" y="996036"/>
            <a:chExt cx="1868977" cy="669600"/>
          </a:xfrm>
        </p:grpSpPr>
        <p:cxnSp>
          <p:nvCxnSpPr>
            <p:cNvPr id="223" name="Google Shape;223;p38"/>
            <p:cNvCxnSpPr/>
            <p:nvPr/>
          </p:nvCxnSpPr>
          <p:spPr>
            <a:xfrm flipH="1">
              <a:off x="5344775" y="1314450"/>
              <a:ext cx="336900" cy="339000"/>
            </a:xfrm>
            <a:prstGeom prst="straightConnector1">
              <a:avLst/>
            </a:prstGeom>
            <a:noFill/>
            <a:ln w="19050" cap="flat" cmpd="sng">
              <a:solidFill>
                <a:srgbClr val="0944A1"/>
              </a:solidFill>
              <a:prstDash val="solid"/>
              <a:round/>
              <a:headEnd type="oval" w="med" len="med"/>
              <a:tailEnd type="none" w="sm" len="sm"/>
            </a:ln>
          </p:spPr>
        </p:cxnSp>
        <p:sp>
          <p:nvSpPr>
            <p:cNvPr id="224" name="Google Shape;224;p38"/>
            <p:cNvSpPr txBox="1"/>
            <p:nvPr/>
          </p:nvSpPr>
          <p:spPr>
            <a:xfrm>
              <a:off x="5718552" y="996036"/>
              <a:ext cx="1495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latin typeface="Roboto"/>
                  <a:ea typeface="Roboto"/>
                  <a:cs typeface="Roboto"/>
                  <a:sym typeface="Roboto"/>
                </a:rPr>
                <a:t>Dataset </a:t>
              </a:r>
              <a:endParaRPr sz="800">
                <a:latin typeface="Roboto"/>
                <a:ea typeface="Roboto"/>
                <a:cs typeface="Roboto"/>
                <a:sym typeface="Roboto"/>
              </a:endParaRPr>
            </a:p>
            <a:p>
              <a:pPr marL="0" lvl="0" indent="0" algn="l" rtl="0">
                <a:lnSpc>
                  <a:spcPct val="115000"/>
                </a:lnSpc>
                <a:spcBef>
                  <a:spcPts val="0"/>
                </a:spcBef>
                <a:spcAft>
                  <a:spcPts val="0"/>
                </a:spcAft>
                <a:buNone/>
              </a:pPr>
              <a:endParaRPr sz="600">
                <a:latin typeface="Roboto"/>
                <a:ea typeface="Roboto"/>
                <a:cs typeface="Roboto"/>
                <a:sym typeface="Roboto"/>
              </a:endParaRPr>
            </a:p>
            <a:p>
              <a:pPr marL="0" lvl="0" indent="0" algn="l" rtl="0">
                <a:lnSpc>
                  <a:spcPct val="115000"/>
                </a:lnSpc>
                <a:spcBef>
                  <a:spcPts val="0"/>
                </a:spcBef>
                <a:spcAft>
                  <a:spcPts val="0"/>
                </a:spcAft>
                <a:buNone/>
              </a:pPr>
              <a:r>
                <a:rPr lang="en" sz="800" b="1">
                  <a:latin typeface="Roboto"/>
                  <a:ea typeface="Roboto"/>
                  <a:cs typeface="Roboto"/>
                  <a:sym typeface="Roboto"/>
                </a:rPr>
                <a:t>Data is collected from kaggle and stored in a dataframes.</a:t>
              </a:r>
              <a:endParaRPr sz="800" b="1">
                <a:latin typeface="Roboto"/>
                <a:ea typeface="Roboto"/>
                <a:cs typeface="Roboto"/>
                <a:sym typeface="Roboto"/>
              </a:endParaRPr>
            </a:p>
            <a:p>
              <a:pPr marL="0" lvl="0" indent="0" algn="l" rtl="0">
                <a:lnSpc>
                  <a:spcPct val="115000"/>
                </a:lnSpc>
                <a:spcBef>
                  <a:spcPts val="0"/>
                </a:spcBef>
                <a:spcAft>
                  <a:spcPts val="0"/>
                </a:spcAft>
                <a:buNone/>
              </a:pPr>
              <a:endParaRPr sz="800" b="1">
                <a:latin typeface="Roboto"/>
                <a:ea typeface="Roboto"/>
                <a:cs typeface="Roboto"/>
                <a:sym typeface="Roboto"/>
              </a:endParaRPr>
            </a:p>
          </p:txBody>
        </p:sp>
      </p:grpSp>
      <p:sp>
        <p:nvSpPr>
          <p:cNvPr id="225" name="Google Shape;225;p38"/>
          <p:cNvSpPr txBox="1"/>
          <p:nvPr/>
        </p:nvSpPr>
        <p:spPr>
          <a:xfrm>
            <a:off x="3845784" y="2056460"/>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latin typeface="Roboto"/>
                <a:ea typeface="Roboto"/>
                <a:cs typeface="Roboto"/>
                <a:sym typeface="Roboto"/>
              </a:rPr>
              <a:t>Flow of Control of Project</a:t>
            </a:r>
            <a:endParaRPr sz="1200"/>
          </a:p>
        </p:txBody>
      </p:sp>
      <p:sp>
        <p:nvSpPr>
          <p:cNvPr id="226" name="Google Shape;226;p38"/>
          <p:cNvSpPr/>
          <p:nvPr/>
        </p:nvSpPr>
        <p:spPr>
          <a:xfrm rot="1800047">
            <a:off x="3219843" y="1086434"/>
            <a:ext cx="2690936" cy="2690936"/>
          </a:xfrm>
          <a:prstGeom prst="blockArc">
            <a:avLst>
              <a:gd name="adj1" fmla="val 14545937"/>
              <a:gd name="adj2" fmla="val 19902139"/>
              <a:gd name="adj3" fmla="val 9115"/>
            </a:avLst>
          </a:prstGeom>
          <a:solidFill>
            <a:srgbClr val="0944A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8"/>
          <p:cNvSpPr/>
          <p:nvPr/>
        </p:nvSpPr>
        <p:spPr>
          <a:xfrm rot="9000757">
            <a:off x="3213964" y="1086020"/>
            <a:ext cx="2690226" cy="2690226"/>
          </a:xfrm>
          <a:prstGeom prst="blockArc">
            <a:avLst>
              <a:gd name="adj1" fmla="val 18041678"/>
              <a:gd name="adj2" fmla="val 1798478"/>
              <a:gd name="adj3" fmla="val 9595"/>
            </a:avLst>
          </a:prstGeom>
          <a:solidFill>
            <a:srgbClr val="0944A1"/>
          </a:solidFill>
          <a:ln>
            <a:noFill/>
          </a:ln>
          <a:effectLst>
            <a:outerShdw blurRad="71438" dist="9525"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8"/>
          <p:cNvSpPr/>
          <p:nvPr/>
        </p:nvSpPr>
        <p:spPr>
          <a:xfrm rot="-9000757" flipH="1">
            <a:off x="3221634" y="1086770"/>
            <a:ext cx="2690226" cy="2690226"/>
          </a:xfrm>
          <a:prstGeom prst="blockArc">
            <a:avLst>
              <a:gd name="adj1" fmla="val 17967225"/>
              <a:gd name="adj2" fmla="val 1529547"/>
              <a:gd name="adj3" fmla="val 9279"/>
            </a:avLst>
          </a:prstGeom>
          <a:solidFill>
            <a:srgbClr val="307BF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8"/>
          <p:cNvSpPr/>
          <p:nvPr/>
        </p:nvSpPr>
        <p:spPr>
          <a:xfrm rot="8100000">
            <a:off x="3166119" y="2257450"/>
            <a:ext cx="363170" cy="363170"/>
          </a:xfrm>
          <a:prstGeom prst="rtTriangle">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8"/>
          <p:cNvSpPr/>
          <p:nvPr/>
        </p:nvSpPr>
        <p:spPr>
          <a:xfrm rot="-2700000">
            <a:off x="5598628" y="2250288"/>
            <a:ext cx="363170" cy="363170"/>
          </a:xfrm>
          <a:prstGeom prst="rtTriangle">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8"/>
          <p:cNvSpPr/>
          <p:nvPr/>
        </p:nvSpPr>
        <p:spPr>
          <a:xfrm rot="2700000">
            <a:off x="4382023" y="3463061"/>
            <a:ext cx="363170" cy="363170"/>
          </a:xfrm>
          <a:prstGeom prst="rtTriangl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8"/>
          <p:cNvSpPr/>
          <p:nvPr/>
        </p:nvSpPr>
        <p:spPr>
          <a:xfrm rot="-8100000">
            <a:off x="4382715" y="1027393"/>
            <a:ext cx="363170" cy="363170"/>
          </a:xfrm>
          <a:prstGeom prst="rtTriangl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1157850" y="3355100"/>
            <a:ext cx="7273200" cy="81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Georgia"/>
                <a:ea typeface="Georgia"/>
                <a:cs typeface="Georgia"/>
                <a:sym typeface="Georgia"/>
              </a:rPr>
              <a:t>Dataset and Features</a:t>
            </a:r>
            <a:endParaRPr>
              <a:latin typeface="Georgia"/>
              <a:ea typeface="Georgia"/>
              <a:cs typeface="Georgia"/>
              <a:sym typeface="Georgia"/>
            </a:endParaRPr>
          </a:p>
        </p:txBody>
      </p:sp>
      <p:sp>
        <p:nvSpPr>
          <p:cNvPr id="238" name="Google Shape;238;p39"/>
          <p:cNvSpPr txBox="1">
            <a:spLocks noGrp="1"/>
          </p:cNvSpPr>
          <p:nvPr>
            <p:ph type="title" idx="2"/>
          </p:nvPr>
        </p:nvSpPr>
        <p:spPr>
          <a:xfrm>
            <a:off x="7057800" y="2537600"/>
            <a:ext cx="1373100" cy="74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pic>
        <p:nvPicPr>
          <p:cNvPr id="239" name="Google Shape;239;p39"/>
          <p:cNvPicPr preferRelativeResize="0"/>
          <p:nvPr/>
        </p:nvPicPr>
        <p:blipFill rotWithShape="1">
          <a:blip r:embed="rId3">
            <a:alphaModFix/>
          </a:blip>
          <a:srcRect l="5315" t="11257" r="3201" b="6512"/>
          <a:stretch/>
        </p:blipFill>
        <p:spPr>
          <a:xfrm rot="214505">
            <a:off x="197971" y="386999"/>
            <a:ext cx="6087854" cy="2859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a:spLocks noGrp="1"/>
          </p:cNvSpPr>
          <p:nvPr>
            <p:ph type="title"/>
          </p:nvPr>
        </p:nvSpPr>
        <p:spPr>
          <a:xfrm>
            <a:off x="713100"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About Dataset</a:t>
            </a:r>
            <a:endParaRPr>
              <a:latin typeface="Georgia"/>
              <a:ea typeface="Georgia"/>
              <a:cs typeface="Georgia"/>
              <a:sym typeface="Georgia"/>
            </a:endParaRPr>
          </a:p>
        </p:txBody>
      </p:sp>
      <p:sp>
        <p:nvSpPr>
          <p:cNvPr id="245" name="Google Shape;245;p40"/>
          <p:cNvSpPr txBox="1"/>
          <p:nvPr/>
        </p:nvSpPr>
        <p:spPr>
          <a:xfrm>
            <a:off x="652975" y="1285875"/>
            <a:ext cx="7857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Link to Dataset :</a:t>
            </a:r>
            <a:r>
              <a:rPr lang="en">
                <a:solidFill>
                  <a:srgbClr val="307BF3"/>
                </a:solidFill>
              </a:rPr>
              <a:t> </a:t>
            </a:r>
            <a:r>
              <a:rPr lang="en" u="sng">
                <a:solidFill>
                  <a:srgbClr val="307BF3"/>
                </a:solidFill>
                <a:hlinkClick r:id="rId3">
                  <a:extLst>
                    <a:ext uri="{A12FA001-AC4F-418D-AE19-62706E023703}">
                      <ahyp:hlinkClr xmlns:ahyp="http://schemas.microsoft.com/office/drawing/2018/hyperlinkcolor" val="tx"/>
                    </a:ext>
                  </a:extLst>
                </a:hlinkClick>
              </a:rPr>
              <a:t>https://www.kaggle.com/datasets/nikhilmittal/flight-fare-prediction-mh</a:t>
            </a:r>
            <a:endParaRPr>
              <a:solidFill>
                <a:srgbClr val="307BF3"/>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We have 2 datasets here — training set and test set.</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The training set contains the features, along with the prices of the flights. It contains 10683 records, 10 input features and 1 output column — ‘Price’.</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The test set contains 2671 records and 10 input features. The output ‘Price’ column needs to be predicted in this set. </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We will use Regression techniques here, since the predicted output will be a continuous value.</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363850" y="278075"/>
            <a:ext cx="3921300" cy="685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sz="3400">
                <a:latin typeface="Georgia"/>
                <a:ea typeface="Georgia"/>
                <a:cs typeface="Georgia"/>
                <a:sym typeface="Georgia"/>
              </a:rPr>
              <a:t>Features</a:t>
            </a:r>
            <a:endParaRPr sz="3200">
              <a:latin typeface="Georgia"/>
              <a:ea typeface="Georgia"/>
              <a:cs typeface="Georgia"/>
              <a:sym typeface="Georgia"/>
            </a:endParaRPr>
          </a:p>
        </p:txBody>
      </p:sp>
      <p:sp>
        <p:nvSpPr>
          <p:cNvPr id="251" name="Google Shape;251;p41"/>
          <p:cNvSpPr txBox="1">
            <a:spLocks noGrp="1"/>
          </p:cNvSpPr>
          <p:nvPr>
            <p:ph type="subTitle" idx="1"/>
          </p:nvPr>
        </p:nvSpPr>
        <p:spPr>
          <a:xfrm>
            <a:off x="4293300" y="1063641"/>
            <a:ext cx="4850700" cy="292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dk2"/>
                </a:solidFill>
                <a:latin typeface="Georgia"/>
                <a:ea typeface="Georgia"/>
                <a:cs typeface="Georgia"/>
                <a:sym typeface="Georgia"/>
              </a:rPr>
              <a:t>Airline: The name of the airline.</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Date_of_Journey: The date of the journey</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Source: The source from which the service begins.</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Destination: The destination where the service ends.</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Route: The route taken by the flight to reach the destination.</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Dep_Time: The time when the journey starts from the source.</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Arrival_Time: Time of arrival at the destination.</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Duration: Total duration of the flight.</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Total_Stops: Total stops between the source and destination.</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Additional_Info: Additional information about the flight</a:t>
            </a:r>
            <a:endParaRPr sz="1200">
              <a:solidFill>
                <a:schemeClr val="dk2"/>
              </a:solidFill>
              <a:latin typeface="Georgia"/>
              <a:ea typeface="Georgia"/>
              <a:cs typeface="Georgia"/>
              <a:sym typeface="Georgia"/>
            </a:endParaRPr>
          </a:p>
          <a:p>
            <a:pPr marL="0" lvl="0" indent="0" algn="just" rtl="0">
              <a:spcBef>
                <a:spcPts val="0"/>
              </a:spcBef>
              <a:spcAft>
                <a:spcPts val="0"/>
              </a:spcAft>
              <a:buNone/>
            </a:pPr>
            <a:endParaRPr sz="1200">
              <a:solidFill>
                <a:schemeClr val="dk2"/>
              </a:solidFill>
              <a:latin typeface="Georgia"/>
              <a:ea typeface="Georgia"/>
              <a:cs typeface="Georgia"/>
              <a:sym typeface="Georgia"/>
            </a:endParaRPr>
          </a:p>
          <a:p>
            <a:pPr marL="0" lvl="0" indent="0" algn="just" rtl="0">
              <a:spcBef>
                <a:spcPts val="0"/>
              </a:spcBef>
              <a:spcAft>
                <a:spcPts val="0"/>
              </a:spcAft>
              <a:buNone/>
            </a:pPr>
            <a:r>
              <a:rPr lang="en" sz="1200">
                <a:solidFill>
                  <a:schemeClr val="dk2"/>
                </a:solidFill>
                <a:latin typeface="Georgia"/>
                <a:ea typeface="Georgia"/>
                <a:cs typeface="Georgia"/>
                <a:sym typeface="Georgia"/>
              </a:rPr>
              <a:t>Price: The price of the ticket</a:t>
            </a:r>
            <a:endParaRPr sz="1200">
              <a:solidFill>
                <a:schemeClr val="dk2"/>
              </a:solidFill>
              <a:latin typeface="Georgia"/>
              <a:ea typeface="Georgia"/>
              <a:cs typeface="Georgia"/>
              <a:sym typeface="Georgia"/>
            </a:endParaRPr>
          </a:p>
        </p:txBody>
      </p:sp>
      <p:pic>
        <p:nvPicPr>
          <p:cNvPr id="252" name="Google Shape;252;p41"/>
          <p:cNvPicPr preferRelativeResize="0"/>
          <p:nvPr/>
        </p:nvPicPr>
        <p:blipFill>
          <a:blip r:embed="rId3">
            <a:alphaModFix/>
          </a:blip>
          <a:stretch>
            <a:fillRect/>
          </a:stretch>
        </p:blipFill>
        <p:spPr>
          <a:xfrm>
            <a:off x="282150" y="1063650"/>
            <a:ext cx="3557425" cy="357187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1021170" y="950575"/>
            <a:ext cx="7101900" cy="11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latin typeface="Georgia"/>
                <a:ea typeface="Georgia"/>
                <a:cs typeface="Georgia"/>
                <a:sym typeface="Georgia"/>
              </a:rPr>
              <a:t>Exploratory Data Analysis</a:t>
            </a:r>
            <a:endParaRPr sz="4600">
              <a:latin typeface="Georgia"/>
              <a:ea typeface="Georgia"/>
              <a:cs typeface="Georgia"/>
              <a:sym typeface="Georgia"/>
            </a:endParaRPr>
          </a:p>
        </p:txBody>
      </p:sp>
      <p:pic>
        <p:nvPicPr>
          <p:cNvPr id="258" name="Google Shape;258;p42"/>
          <p:cNvPicPr preferRelativeResize="0"/>
          <p:nvPr/>
        </p:nvPicPr>
        <p:blipFill rotWithShape="1">
          <a:blip r:embed="rId3">
            <a:alphaModFix/>
          </a:blip>
          <a:srcRect b="14449"/>
          <a:stretch/>
        </p:blipFill>
        <p:spPr>
          <a:xfrm>
            <a:off x="861822" y="2439663"/>
            <a:ext cx="7421477" cy="1785976"/>
          </a:xfrm>
          <a:prstGeom prst="rect">
            <a:avLst/>
          </a:prstGeom>
          <a:noFill/>
          <a:ln>
            <a:noFill/>
          </a:ln>
        </p:spPr>
      </p:pic>
      <p:sp>
        <p:nvSpPr>
          <p:cNvPr id="259" name="Google Shape;259;p42"/>
          <p:cNvSpPr txBox="1">
            <a:spLocks noGrp="1"/>
          </p:cNvSpPr>
          <p:nvPr>
            <p:ph type="title" idx="4294967295"/>
          </p:nvPr>
        </p:nvSpPr>
        <p:spPr>
          <a:xfrm>
            <a:off x="1143900" y="396350"/>
            <a:ext cx="1373100" cy="7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700">
                <a:solidFill>
                  <a:schemeClr val="dk2"/>
                </a:solidFill>
              </a:rPr>
              <a:t>03</a:t>
            </a:r>
            <a:endParaRPr sz="4700">
              <a:solidFill>
                <a:schemeClr val="dk2"/>
              </a:solidFill>
            </a:endParaRPr>
          </a:p>
        </p:txBody>
      </p:sp>
    </p:spTree>
  </p:cSld>
  <p:clrMapOvr>
    <a:masterClrMapping/>
  </p:clrMapOvr>
</p:sld>
</file>

<file path=ppt/theme/theme1.xml><?xml version="1.0" encoding="utf-8"?>
<a:theme xmlns:a="http://schemas.openxmlformats.org/drawingml/2006/main" name="Airline Business Plan by Slidesgo">
  <a:themeElements>
    <a:clrScheme name="Simple Light">
      <a:dk1>
        <a:srgbClr val="302C3E"/>
      </a:dk1>
      <a:lt1>
        <a:srgbClr val="F6F6F6"/>
      </a:lt1>
      <a:dk2>
        <a:srgbClr val="157DD9"/>
      </a:dk2>
      <a:lt2>
        <a:srgbClr val="FFFFFF"/>
      </a:lt2>
      <a:accent1>
        <a:srgbClr val="FFFFFF"/>
      </a:accent1>
      <a:accent2>
        <a:srgbClr val="FFFFFF"/>
      </a:accent2>
      <a:accent3>
        <a:srgbClr val="FFFFFF"/>
      </a:accent3>
      <a:accent4>
        <a:srgbClr val="FFFFFF"/>
      </a:accent4>
      <a:accent5>
        <a:srgbClr val="FFFFFF"/>
      </a:accent5>
      <a:accent6>
        <a:srgbClr val="FFFFFF"/>
      </a:accent6>
      <a:hlink>
        <a:srgbClr val="302C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1675</Words>
  <Application>Microsoft Office PowerPoint</Application>
  <PresentationFormat>On-screen Show (16:9)</PresentationFormat>
  <Paragraphs>220</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Roboto</vt:lpstr>
      <vt:lpstr>Source Sans Pro</vt:lpstr>
      <vt:lpstr>Manrope</vt:lpstr>
      <vt:lpstr>Georgia</vt:lpstr>
      <vt:lpstr>Inter</vt:lpstr>
      <vt:lpstr>Arial</vt:lpstr>
      <vt:lpstr>Airline Business Plan by Slidesgo</vt:lpstr>
      <vt:lpstr>Flight Price Prediction</vt:lpstr>
      <vt:lpstr> Table of contents </vt:lpstr>
      <vt:lpstr>Problem Statement</vt:lpstr>
      <vt:lpstr>PowerPoint Presentation</vt:lpstr>
      <vt:lpstr>PowerPoint Presentation</vt:lpstr>
      <vt:lpstr>Dataset and Features</vt:lpstr>
      <vt:lpstr>About Dataset</vt:lpstr>
      <vt:lpstr>Features</vt:lpstr>
      <vt:lpstr>Exploratory Data Analysis</vt:lpstr>
      <vt:lpstr>Steps performed for Data Preprocessing</vt:lpstr>
      <vt:lpstr>Steps for Data Preprocessing</vt:lpstr>
      <vt:lpstr>Visualization of Categorical Variables</vt:lpstr>
      <vt:lpstr>Visualization of Categorical Variables</vt:lpstr>
      <vt:lpstr>Visualization of Categorical Variables</vt:lpstr>
      <vt:lpstr>Comparing categorical  variable with Target Column</vt:lpstr>
      <vt:lpstr>Comparing categorical  variable with Target Column</vt:lpstr>
      <vt:lpstr>Comparing numerical col with ‘Price’</vt:lpstr>
      <vt:lpstr>Peak Hour of Departure and Arrival</vt:lpstr>
      <vt:lpstr>Steps of Data Preprocessing</vt:lpstr>
      <vt:lpstr>Steps for Data Preprocessing</vt:lpstr>
      <vt:lpstr>Feature Selection</vt:lpstr>
      <vt:lpstr>Model Building</vt:lpstr>
      <vt:lpstr>Model Building</vt:lpstr>
      <vt:lpstr>Hyperparameter tuning</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cp:lastModifiedBy>Tarun Reddy</cp:lastModifiedBy>
  <cp:revision>2</cp:revision>
  <dcterms:modified xsi:type="dcterms:W3CDTF">2023-05-25T02:22:28Z</dcterms:modified>
</cp:coreProperties>
</file>