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autoCompressPictures="0">
  <p:sldMasterIdLst>
    <p:sldMasterId id="2147483648" r:id="rId1"/>
  </p:sldMasterIdLst>
  <p:notesMasterIdLst>
    <p:notesMasterId r:id="rId22"/>
  </p:notesMasterIdLst>
  <p:sldIdLst>
    <p:sldId id="279" r:id="rId2"/>
    <p:sldId id="256" r:id="rId3"/>
    <p:sldId id="267" r:id="rId4"/>
    <p:sldId id="271" r:id="rId5"/>
    <p:sldId id="264" r:id="rId6"/>
    <p:sldId id="280" r:id="rId7"/>
    <p:sldId id="281" r:id="rId8"/>
    <p:sldId id="282" r:id="rId9"/>
    <p:sldId id="268" r:id="rId10"/>
    <p:sldId id="269" r:id="rId11"/>
    <p:sldId id="270" r:id="rId12"/>
    <p:sldId id="283" r:id="rId13"/>
    <p:sldId id="259" r:id="rId14"/>
    <p:sldId id="284" r:id="rId15"/>
    <p:sldId id="285" r:id="rId16"/>
    <p:sldId id="286" r:id="rId17"/>
    <p:sldId id="275" r:id="rId18"/>
    <p:sldId id="288" r:id="rId19"/>
    <p:sldId id="266" r:id="rId20"/>
    <p:sldId id="265" r:id="rId21"/>
  </p:sldIdLst>
  <p:sldSz cx="14630400" cy="8229600"/>
  <p:notesSz cx="8229600" cy="14630400"/>
  <p:embeddedFontLst>
    <p:embeddedFont>
      <p:font typeface="Sitka Display" pitchFamily="2"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94" autoAdjust="0"/>
    <p:restoredTop sz="94610"/>
  </p:normalViewPr>
  <p:slideViewPr>
    <p:cSldViewPr snapToGrid="0" snapToObjects="1">
      <p:cViewPr varScale="1">
        <p:scale>
          <a:sx n="93" d="100"/>
          <a:sy n="93" d="100"/>
        </p:scale>
        <p:origin x="4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8492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85F14-3B2F-DA13-3F27-577B76DA765F}"/>
              </a:ext>
            </a:extLst>
          </p:cNvPr>
          <p:cNvSpPr>
            <a:spLocks noGrp="1"/>
          </p:cNvSpPr>
          <p:nvPr>
            <p:ph type="ctrTitle"/>
          </p:nvPr>
        </p:nvSpPr>
        <p:spPr>
          <a:xfrm>
            <a:off x="1828800" y="1346836"/>
            <a:ext cx="10972800" cy="2865120"/>
          </a:xfrm>
        </p:spPr>
        <p:txBody>
          <a:bodyPr anchor="b"/>
          <a:lstStyle>
            <a:lvl1pPr algn="ctr">
              <a:defRPr sz="7200"/>
            </a:lvl1pPr>
          </a:lstStyle>
          <a:p>
            <a:r>
              <a:rPr lang="en-US"/>
              <a:t>Click to edit Master title style</a:t>
            </a:r>
            <a:endParaRPr lang="en-IN"/>
          </a:p>
        </p:txBody>
      </p:sp>
      <p:sp>
        <p:nvSpPr>
          <p:cNvPr id="3" name="Subtitle 2">
            <a:extLst>
              <a:ext uri="{FF2B5EF4-FFF2-40B4-BE49-F238E27FC236}">
                <a16:creationId xmlns:a16="http://schemas.microsoft.com/office/drawing/2014/main" id="{4FEC91C9-1B12-2F5C-72CB-FD119AA7D02A}"/>
              </a:ext>
            </a:extLst>
          </p:cNvPr>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B4FD4C-03FF-4B6F-C3E8-9C8342C2FDE4}"/>
              </a:ext>
            </a:extLst>
          </p:cNvPr>
          <p:cNvSpPr>
            <a:spLocks noGrp="1"/>
          </p:cNvSpPr>
          <p:nvPr>
            <p:ph type="dt" sz="half" idx="10"/>
          </p:nvPr>
        </p:nvSpPr>
        <p:spPr/>
        <p:txBody>
          <a:bodyPr/>
          <a:lstStyle/>
          <a:p>
            <a:fld id="{2EB6BF7A-DC9D-4D66-BE43-A4B1B1729B1B}" type="datetime1">
              <a:rPr lang="en-IN" smtClean="0"/>
              <a:t>01-06-2025</a:t>
            </a:fld>
            <a:endParaRPr lang="en-IN"/>
          </a:p>
        </p:txBody>
      </p:sp>
      <p:sp>
        <p:nvSpPr>
          <p:cNvPr id="5" name="Footer Placeholder 4">
            <a:extLst>
              <a:ext uri="{FF2B5EF4-FFF2-40B4-BE49-F238E27FC236}">
                <a16:creationId xmlns:a16="http://schemas.microsoft.com/office/drawing/2014/main" id="{435F478D-B8EA-DAB1-E0B9-5CF88AC9B1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40D478-2531-223C-79AA-56561EF3E80F}"/>
              </a:ext>
            </a:extLst>
          </p:cNvPr>
          <p:cNvSpPr>
            <a:spLocks noGrp="1"/>
          </p:cNvSpPr>
          <p:nvPr>
            <p:ph type="sldNum" sz="quarter" idx="12"/>
          </p:nvPr>
        </p:nvSpPr>
        <p:spPr/>
        <p:txBody>
          <a:bodyPr/>
          <a:lstStyle/>
          <a:p>
            <a:fld id="{66753B32-A724-4F90-8E35-705D81B219E0}" type="slidenum">
              <a:rPr lang="en-IN" smtClean="0"/>
              <a:t>‹#›</a:t>
            </a:fld>
            <a:endParaRPr lang="en-IN"/>
          </a:p>
        </p:txBody>
      </p:sp>
    </p:spTree>
    <p:extLst>
      <p:ext uri="{BB962C8B-B14F-4D97-AF65-F5344CB8AC3E}">
        <p14:creationId xmlns:p14="http://schemas.microsoft.com/office/powerpoint/2010/main" val="2152061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73696-779F-6AE4-FF18-C065F5496C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A63944-E64F-FCBA-0275-85CAA1A31C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D05F66-19EE-955D-A50D-FFC786F518C9}"/>
              </a:ext>
            </a:extLst>
          </p:cNvPr>
          <p:cNvSpPr>
            <a:spLocks noGrp="1"/>
          </p:cNvSpPr>
          <p:nvPr>
            <p:ph type="dt" sz="half" idx="10"/>
          </p:nvPr>
        </p:nvSpPr>
        <p:spPr/>
        <p:txBody>
          <a:bodyPr/>
          <a:lstStyle/>
          <a:p>
            <a:fld id="{8FBE1D34-7149-460B-8A24-DFAE1F68D185}" type="datetime1">
              <a:rPr lang="en-IN" smtClean="0"/>
              <a:t>01-06-2025</a:t>
            </a:fld>
            <a:endParaRPr lang="en-US"/>
          </a:p>
        </p:txBody>
      </p:sp>
      <p:sp>
        <p:nvSpPr>
          <p:cNvPr id="5" name="Footer Placeholder 4">
            <a:extLst>
              <a:ext uri="{FF2B5EF4-FFF2-40B4-BE49-F238E27FC236}">
                <a16:creationId xmlns:a16="http://schemas.microsoft.com/office/drawing/2014/main" id="{E464F387-34B7-41FB-C68F-D30A291F56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06B56-F289-5258-573D-5B2A1594DEA2}"/>
              </a:ext>
            </a:extLst>
          </p:cNvPr>
          <p:cNvSpPr>
            <a:spLocks noGrp="1"/>
          </p:cNvSpPr>
          <p:nvPr>
            <p:ph type="sldNum" sz="quarter" idx="12"/>
          </p:nvPr>
        </p:nvSpPr>
        <p:spPr/>
        <p:txBody>
          <a:bodyPr/>
          <a:lstStyle/>
          <a:p>
            <a:fld id="{4630D2D6-33CA-4A35-80CE-3DC449B5E081}" type="slidenum">
              <a:rPr lang="en-US" smtClean="0"/>
              <a:t>‹#›</a:t>
            </a:fld>
            <a:endParaRPr lang="en-US"/>
          </a:p>
        </p:txBody>
      </p:sp>
    </p:spTree>
    <p:extLst>
      <p:ext uri="{BB962C8B-B14F-4D97-AF65-F5344CB8AC3E}">
        <p14:creationId xmlns:p14="http://schemas.microsoft.com/office/powerpoint/2010/main" val="1681102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s://youtube.com/" TargetMode="External"/><Relationship Id="rId2" Type="http://schemas.openxmlformats.org/officeDocument/2006/relationships/hyperlink" Target="https://docs.djangoproject.com/" TargetMode="External"/><Relationship Id="rId1" Type="http://schemas.openxmlformats.org/officeDocument/2006/relationships/slideLayout" Target="../slideLayouts/slideLayout10.xml"/><Relationship Id="rId4" Type="http://schemas.openxmlformats.org/officeDocument/2006/relationships/hyperlink" Target="https://cursor.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5664BA-8564-5D7A-C783-A4236D5C3A28}"/>
              </a:ext>
            </a:extLst>
          </p:cNvPr>
          <p:cNvSpPr txBox="1"/>
          <p:nvPr/>
        </p:nvSpPr>
        <p:spPr>
          <a:xfrm>
            <a:off x="3179334" y="886429"/>
            <a:ext cx="9617460" cy="2936188"/>
          </a:xfrm>
          <a:prstGeom prst="rect">
            <a:avLst/>
          </a:prstGeom>
          <a:noFill/>
        </p:spPr>
        <p:txBody>
          <a:bodyPr wrap="square" rtlCol="0">
            <a:spAutoFit/>
          </a:bodyPr>
          <a:lstStyle/>
          <a:p>
            <a:r>
              <a:rPr lang="en-US" sz="3840" b="1" dirty="0"/>
              <a:t>          </a:t>
            </a:r>
            <a:r>
              <a:rPr lang="en-US" sz="3600" b="1" dirty="0">
                <a:latin typeface="Sitka Display" pitchFamily="2" charset="0"/>
                <a:cs typeface="Times New Roman" panose="02020603050405020304" pitchFamily="18" charset="0"/>
              </a:rPr>
              <a:t>CAREER COUNSELING SYSTEM</a:t>
            </a:r>
          </a:p>
          <a:p>
            <a:r>
              <a:rPr lang="en-US" sz="2160" b="1" dirty="0">
                <a:solidFill>
                  <a:srgbClr val="FF0000"/>
                </a:solidFill>
                <a:latin typeface="Times New Roman" panose="02020603050405020304" pitchFamily="18" charset="0"/>
                <a:cs typeface="Times New Roman" panose="02020603050405020304" pitchFamily="18" charset="0"/>
              </a:rPr>
              <a:t>                                           Project Presentation</a:t>
            </a:r>
          </a:p>
          <a:p>
            <a:r>
              <a:rPr lang="en-US" sz="4320" b="1" dirty="0">
                <a:solidFill>
                  <a:srgbClr val="FF0000"/>
                </a:solidFill>
                <a:latin typeface="Times New Roman" panose="02020603050405020304" pitchFamily="18" charset="0"/>
                <a:cs typeface="Times New Roman" panose="02020603050405020304" pitchFamily="18" charset="0"/>
              </a:rPr>
              <a:t>    </a:t>
            </a:r>
            <a:r>
              <a:rPr lang="en-US" sz="3840" b="1" dirty="0">
                <a:solidFill>
                  <a:srgbClr val="FF0000"/>
                </a:solidFill>
                <a:latin typeface="Times New Roman" panose="02020603050405020304" pitchFamily="18" charset="0"/>
                <a:cs typeface="Times New Roman" panose="02020603050405020304" pitchFamily="18" charset="0"/>
              </a:rPr>
              <a:t>BACHELOR OF TECHNOLOGY</a:t>
            </a:r>
          </a:p>
          <a:p>
            <a:r>
              <a:rPr lang="en-US" sz="3840" b="1" dirty="0">
                <a:solidFill>
                  <a:srgbClr val="FF0000"/>
                </a:solidFill>
                <a:latin typeface="Times New Roman" panose="02020603050405020304" pitchFamily="18" charset="0"/>
                <a:cs typeface="Times New Roman" panose="02020603050405020304" pitchFamily="18" charset="0"/>
              </a:rPr>
              <a:t>                                In </a:t>
            </a:r>
          </a:p>
          <a:p>
            <a:r>
              <a:rPr lang="en-US" sz="4320" b="1" dirty="0">
                <a:latin typeface="Times New Roman" panose="02020603050405020304" pitchFamily="18" charset="0"/>
                <a:cs typeface="Times New Roman" panose="02020603050405020304" pitchFamily="18" charset="0"/>
              </a:rPr>
              <a:t> </a:t>
            </a:r>
            <a:r>
              <a:rPr lang="en-US" sz="3360" b="1" dirty="0">
                <a:latin typeface="Times New Roman" panose="02020603050405020304" pitchFamily="18" charset="0"/>
                <a:cs typeface="Times New Roman" panose="02020603050405020304" pitchFamily="18" charset="0"/>
              </a:rPr>
              <a:t>COMPUTER SCIENCE &amp; ENGINEERING</a:t>
            </a:r>
            <a:endParaRPr lang="en-IN" sz="432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5C6C580-A2C8-3017-FA37-83E94EA52885}"/>
              </a:ext>
            </a:extLst>
          </p:cNvPr>
          <p:cNvSpPr txBox="1"/>
          <p:nvPr/>
        </p:nvSpPr>
        <p:spPr>
          <a:xfrm>
            <a:off x="11275957" y="3914950"/>
            <a:ext cx="4896464" cy="1902059"/>
          </a:xfrm>
          <a:prstGeom prst="rect">
            <a:avLst/>
          </a:prstGeom>
          <a:noFill/>
        </p:spPr>
        <p:txBody>
          <a:bodyPr wrap="square" rtlCol="0">
            <a:spAutoFit/>
          </a:bodyPr>
          <a:lstStyle/>
          <a:p>
            <a:r>
              <a:rPr lang="en-US" sz="2160" b="1" dirty="0">
                <a:solidFill>
                  <a:srgbClr val="FF0000"/>
                </a:solidFill>
                <a:latin typeface="Times New Roman" panose="02020603050405020304" pitchFamily="18" charset="0"/>
                <a:cs typeface="Times New Roman" panose="02020603050405020304" pitchFamily="18" charset="0"/>
              </a:rPr>
              <a:t>Presented By</a:t>
            </a:r>
          </a:p>
          <a:p>
            <a:r>
              <a:rPr lang="en-US" sz="1920" b="1" dirty="0">
                <a:latin typeface="Times New Roman" panose="02020603050405020304" pitchFamily="18" charset="0"/>
                <a:cs typeface="Times New Roman" panose="02020603050405020304" pitchFamily="18" charset="0"/>
              </a:rPr>
              <a:t>Tarun Yadav</a:t>
            </a:r>
          </a:p>
          <a:p>
            <a:r>
              <a:rPr lang="en-US" sz="1920" b="1" dirty="0">
                <a:latin typeface="Times New Roman" panose="02020603050405020304" pitchFamily="18" charset="0"/>
                <a:cs typeface="Times New Roman" panose="02020603050405020304" pitchFamily="18" charset="0"/>
              </a:rPr>
              <a:t>Sahil Soni</a:t>
            </a:r>
          </a:p>
          <a:p>
            <a:r>
              <a:rPr lang="en-US" sz="1920" b="1" dirty="0">
                <a:latin typeface="Times New Roman" panose="02020603050405020304" pitchFamily="18" charset="0"/>
                <a:cs typeface="Times New Roman" panose="02020603050405020304" pitchFamily="18" charset="0"/>
              </a:rPr>
              <a:t>Tushar Yadav</a:t>
            </a:r>
          </a:p>
          <a:p>
            <a:r>
              <a:rPr lang="en-US" sz="1920" b="1" dirty="0">
                <a:latin typeface="Times New Roman" panose="02020603050405020304" pitchFamily="18" charset="0"/>
                <a:cs typeface="Times New Roman" panose="02020603050405020304" pitchFamily="18" charset="0"/>
              </a:rPr>
              <a:t>Aditya Kumar</a:t>
            </a:r>
          </a:p>
          <a:p>
            <a:r>
              <a:rPr lang="en-US" sz="1920" b="1" dirty="0">
                <a:latin typeface="Times New Roman" panose="02020603050405020304" pitchFamily="18" charset="0"/>
                <a:cs typeface="Times New Roman" panose="02020603050405020304" pitchFamily="18" charset="0"/>
              </a:rPr>
              <a:t>Chandra Prakash</a:t>
            </a:r>
            <a:endParaRPr lang="en-IN" sz="24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9452601-47A3-8579-2EFC-C95536BFA1D7}"/>
              </a:ext>
            </a:extLst>
          </p:cNvPr>
          <p:cNvSpPr txBox="1"/>
          <p:nvPr/>
        </p:nvSpPr>
        <p:spPr>
          <a:xfrm>
            <a:off x="1987594" y="3554798"/>
            <a:ext cx="7569511" cy="1421928"/>
          </a:xfrm>
          <a:prstGeom prst="rect">
            <a:avLst/>
          </a:prstGeom>
          <a:noFill/>
        </p:spPr>
        <p:txBody>
          <a:bodyPr wrap="square" rtlCol="0">
            <a:spAutoFit/>
          </a:bodyPr>
          <a:lstStyle/>
          <a:p>
            <a:endParaRPr lang="en-US" sz="2640" b="1" dirty="0">
              <a:latin typeface="Times New Roman" panose="02020603050405020304" pitchFamily="18" charset="0"/>
              <a:cs typeface="Times New Roman" panose="02020603050405020304" pitchFamily="18" charset="0"/>
            </a:endParaRPr>
          </a:p>
          <a:p>
            <a:r>
              <a:rPr lang="en-US" sz="2160" b="1" dirty="0">
                <a:solidFill>
                  <a:srgbClr val="FF0000"/>
                </a:solidFill>
                <a:latin typeface="Times New Roman" panose="02020603050405020304" pitchFamily="18" charset="0"/>
                <a:cs typeface="Times New Roman" panose="02020603050405020304" pitchFamily="18" charset="0"/>
              </a:rPr>
              <a:t> Guide Name </a:t>
            </a:r>
          </a:p>
          <a:p>
            <a:r>
              <a:rPr lang="en-US" sz="1680" dirty="0">
                <a:latin typeface="Times New Roman" panose="02020603050405020304" pitchFamily="18" charset="0"/>
                <a:cs typeface="Times New Roman" panose="02020603050405020304" pitchFamily="18" charset="0"/>
              </a:rPr>
              <a:t>  </a:t>
            </a:r>
            <a:r>
              <a:rPr lang="en-US" sz="1920" b="1" dirty="0">
                <a:latin typeface="Times New Roman" panose="02020603050405020304" pitchFamily="18" charset="0"/>
                <a:cs typeface="Times New Roman" panose="02020603050405020304" pitchFamily="18" charset="0"/>
              </a:rPr>
              <a:t>Mr. Dipayan Kumar Ghosh</a:t>
            </a:r>
          </a:p>
          <a:p>
            <a:r>
              <a:rPr lang="en-US" sz="1920" b="1" dirty="0">
                <a:latin typeface="Times New Roman" panose="02020603050405020304" pitchFamily="18" charset="0"/>
                <a:cs typeface="Times New Roman" panose="02020603050405020304" pitchFamily="18" charset="0"/>
              </a:rPr>
              <a:t>  Asst. Professor , CSE Dept , MITRC </a:t>
            </a:r>
            <a:endParaRPr lang="en-IN" sz="1920" b="1"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20EE1B41-C5D9-C6DE-71B7-06DBE28C2D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685" y="275955"/>
            <a:ext cx="3198630" cy="1083308"/>
          </a:xfrm>
          <a:prstGeom prst="rect">
            <a:avLst/>
          </a:prstGeom>
        </p:spPr>
      </p:pic>
      <p:pic>
        <p:nvPicPr>
          <p:cNvPr id="14" name="Picture 13">
            <a:extLst>
              <a:ext uri="{FF2B5EF4-FFF2-40B4-BE49-F238E27FC236}">
                <a16:creationId xmlns:a16="http://schemas.microsoft.com/office/drawing/2014/main" id="{499F5B22-8AD9-19B1-5DC2-7BAF64AAA1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0006" y="275954"/>
            <a:ext cx="2179411" cy="1168301"/>
          </a:xfrm>
          <a:prstGeom prst="rect">
            <a:avLst/>
          </a:prstGeom>
        </p:spPr>
      </p:pic>
      <p:pic>
        <p:nvPicPr>
          <p:cNvPr id="16" name="Picture 15">
            <a:extLst>
              <a:ext uri="{FF2B5EF4-FFF2-40B4-BE49-F238E27FC236}">
                <a16:creationId xmlns:a16="http://schemas.microsoft.com/office/drawing/2014/main" id="{128E8AB2-C482-2F37-2CD0-3CA331B6BA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159" y="6328794"/>
            <a:ext cx="3566160" cy="1168301"/>
          </a:xfrm>
          <a:prstGeom prst="rect">
            <a:avLst/>
          </a:prstGeom>
        </p:spPr>
      </p:pic>
      <p:pic>
        <p:nvPicPr>
          <p:cNvPr id="18" name="Picture 17">
            <a:extLst>
              <a:ext uri="{FF2B5EF4-FFF2-40B4-BE49-F238E27FC236}">
                <a16:creationId xmlns:a16="http://schemas.microsoft.com/office/drawing/2014/main" id="{FAA6CCF5-22BF-5E74-0011-585C371B13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393936" y="6374816"/>
            <a:ext cx="1396507" cy="1076260"/>
          </a:xfrm>
          <a:prstGeom prst="rect">
            <a:avLst/>
          </a:prstGeom>
        </p:spPr>
      </p:pic>
      <p:pic>
        <p:nvPicPr>
          <p:cNvPr id="9" name="Picture 8">
            <a:extLst>
              <a:ext uri="{FF2B5EF4-FFF2-40B4-BE49-F238E27FC236}">
                <a16:creationId xmlns:a16="http://schemas.microsoft.com/office/drawing/2014/main" id="{F9C485A7-4238-FE6A-E5F1-A8E8F2B9B288}"/>
              </a:ext>
            </a:extLst>
          </p:cNvPr>
          <p:cNvPicPr>
            <a:picLocks noChangeAspect="1"/>
          </p:cNvPicPr>
          <p:nvPr/>
        </p:nvPicPr>
        <p:blipFill>
          <a:blip r:embed="rId6"/>
          <a:stretch>
            <a:fillRect/>
          </a:stretch>
        </p:blipFill>
        <p:spPr>
          <a:xfrm>
            <a:off x="7028379" y="5376328"/>
            <a:ext cx="1113340" cy="843667"/>
          </a:xfrm>
          <a:prstGeom prst="rect">
            <a:avLst/>
          </a:prstGeom>
        </p:spPr>
      </p:pic>
      <p:sp>
        <p:nvSpPr>
          <p:cNvPr id="10" name="TextBox 9">
            <a:extLst>
              <a:ext uri="{FF2B5EF4-FFF2-40B4-BE49-F238E27FC236}">
                <a16:creationId xmlns:a16="http://schemas.microsoft.com/office/drawing/2014/main" id="{A83B32B3-805D-238F-4777-953F7E02DCDA}"/>
              </a:ext>
            </a:extLst>
          </p:cNvPr>
          <p:cNvSpPr txBox="1"/>
          <p:nvPr/>
        </p:nvSpPr>
        <p:spPr>
          <a:xfrm>
            <a:off x="5252377" y="6152926"/>
            <a:ext cx="5302590" cy="757130"/>
          </a:xfrm>
          <a:prstGeom prst="rect">
            <a:avLst/>
          </a:prstGeom>
          <a:noFill/>
        </p:spPr>
        <p:txBody>
          <a:bodyPr wrap="square" rtlCol="0">
            <a:spAutoFit/>
          </a:bodyPr>
          <a:lstStyle/>
          <a:p>
            <a:r>
              <a:rPr lang="en-US" sz="2160" b="1" dirty="0">
                <a:latin typeface="Times New Roman" panose="02020603050405020304" pitchFamily="18" charset="0"/>
                <a:cs typeface="Times New Roman" panose="02020603050405020304" pitchFamily="18" charset="0"/>
              </a:rPr>
              <a:t>Bikaner Technical University, Bikaner</a:t>
            </a:r>
          </a:p>
          <a:p>
            <a:endParaRPr lang="en-IN" sz="2160" dirty="0"/>
          </a:p>
        </p:txBody>
      </p:sp>
      <p:pic>
        <p:nvPicPr>
          <p:cNvPr id="13" name="Picture 12">
            <a:extLst>
              <a:ext uri="{FF2B5EF4-FFF2-40B4-BE49-F238E27FC236}">
                <a16:creationId xmlns:a16="http://schemas.microsoft.com/office/drawing/2014/main" id="{76847023-634A-2CBF-7797-233450475E0A}"/>
              </a:ext>
            </a:extLst>
          </p:cNvPr>
          <p:cNvPicPr>
            <a:picLocks noChangeAspect="1"/>
          </p:cNvPicPr>
          <p:nvPr/>
        </p:nvPicPr>
        <p:blipFill>
          <a:blip r:embed="rId7"/>
          <a:stretch>
            <a:fillRect/>
          </a:stretch>
        </p:blipFill>
        <p:spPr>
          <a:xfrm>
            <a:off x="6599689" y="6540724"/>
            <a:ext cx="1970718" cy="501031"/>
          </a:xfrm>
          <a:prstGeom prst="rect">
            <a:avLst/>
          </a:prstGeom>
        </p:spPr>
      </p:pic>
      <p:sp>
        <p:nvSpPr>
          <p:cNvPr id="15" name="TextBox 14">
            <a:extLst>
              <a:ext uri="{FF2B5EF4-FFF2-40B4-BE49-F238E27FC236}">
                <a16:creationId xmlns:a16="http://schemas.microsoft.com/office/drawing/2014/main" id="{F54EE053-948E-3F0D-F0E0-A5BA7927DB3C}"/>
              </a:ext>
            </a:extLst>
          </p:cNvPr>
          <p:cNvSpPr txBox="1"/>
          <p:nvPr/>
        </p:nvSpPr>
        <p:spPr>
          <a:xfrm>
            <a:off x="4513975" y="7041755"/>
            <a:ext cx="6492502" cy="757130"/>
          </a:xfrm>
          <a:prstGeom prst="rect">
            <a:avLst/>
          </a:prstGeom>
          <a:noFill/>
        </p:spPr>
        <p:txBody>
          <a:bodyPr wrap="square" rtlCol="0">
            <a:spAutoFit/>
          </a:bodyPr>
          <a:lstStyle/>
          <a:p>
            <a:r>
              <a:rPr lang="en-US" sz="2160" b="1" dirty="0">
                <a:latin typeface="Times New Roman" panose="02020603050405020304" pitchFamily="18" charset="0"/>
                <a:cs typeface="Times New Roman" panose="02020603050405020304" pitchFamily="18" charset="0"/>
              </a:rPr>
              <a:t>Modern Institute  of Technology &amp; Research Centre,</a:t>
            </a:r>
          </a:p>
          <a:p>
            <a:r>
              <a:rPr lang="en-US" sz="2160" b="1" dirty="0">
                <a:latin typeface="Times New Roman" panose="02020603050405020304" pitchFamily="18" charset="0"/>
                <a:cs typeface="Times New Roman" panose="02020603050405020304" pitchFamily="18" charset="0"/>
              </a:rPr>
              <a:t>                                    Alwar</a:t>
            </a:r>
            <a:endParaRPr lang="en-IN" sz="216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7159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3226467-7559-A304-7C09-AB690743F7B0}"/>
              </a:ext>
            </a:extLst>
          </p:cNvPr>
          <p:cNvSpPr txBox="1"/>
          <p:nvPr/>
        </p:nvSpPr>
        <p:spPr>
          <a:xfrm>
            <a:off x="4784376" y="507345"/>
            <a:ext cx="6188424" cy="757130"/>
          </a:xfrm>
          <a:prstGeom prst="rect">
            <a:avLst/>
          </a:prstGeom>
          <a:noFill/>
        </p:spPr>
        <p:txBody>
          <a:bodyPr wrap="square" rtlCol="0">
            <a:spAutoFit/>
          </a:bodyPr>
          <a:lstStyle/>
          <a:p>
            <a:r>
              <a:rPr lang="en-IN" sz="4320" b="1" dirty="0">
                <a:latin typeface="Times New Roman" panose="02020603050405020304" pitchFamily="18" charset="0"/>
                <a:cs typeface="Times New Roman" panose="02020603050405020304" pitchFamily="18" charset="0"/>
              </a:rPr>
              <a:t>USE  CASE  DIAGRAM</a:t>
            </a:r>
          </a:p>
        </p:txBody>
      </p:sp>
      <p:pic>
        <p:nvPicPr>
          <p:cNvPr id="5" name="Picture 4">
            <a:extLst>
              <a:ext uri="{FF2B5EF4-FFF2-40B4-BE49-F238E27FC236}">
                <a16:creationId xmlns:a16="http://schemas.microsoft.com/office/drawing/2014/main" id="{4D989799-0EAA-00CF-7BB1-911F852F08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4306" y="2291704"/>
            <a:ext cx="10741787" cy="3456546"/>
          </a:xfrm>
          <a:prstGeom prst="rect">
            <a:avLst/>
          </a:prstGeom>
        </p:spPr>
      </p:pic>
    </p:spTree>
    <p:extLst>
      <p:ext uri="{BB962C8B-B14F-4D97-AF65-F5344CB8AC3E}">
        <p14:creationId xmlns:p14="http://schemas.microsoft.com/office/powerpoint/2010/main" val="2919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1BCF34B-C78F-0B6A-48F1-CCA41B55E916}"/>
              </a:ext>
            </a:extLst>
          </p:cNvPr>
          <p:cNvSpPr txBox="1"/>
          <p:nvPr/>
        </p:nvSpPr>
        <p:spPr>
          <a:xfrm>
            <a:off x="4601498" y="411732"/>
            <a:ext cx="6427348" cy="757130"/>
          </a:xfrm>
          <a:prstGeom prst="rect">
            <a:avLst/>
          </a:prstGeom>
          <a:noFill/>
        </p:spPr>
        <p:txBody>
          <a:bodyPr wrap="square" rtlCol="0">
            <a:spAutoFit/>
          </a:bodyPr>
          <a:lstStyle/>
          <a:p>
            <a:r>
              <a:rPr lang="en-IN" sz="4320" b="1" dirty="0">
                <a:latin typeface="Times New Roman" panose="02020603050405020304" pitchFamily="18" charset="0"/>
                <a:cs typeface="Times New Roman" panose="02020603050405020304" pitchFamily="18" charset="0"/>
              </a:rPr>
              <a:t>SEQUENCE   DIAGRAM</a:t>
            </a:r>
          </a:p>
        </p:txBody>
      </p:sp>
      <p:pic>
        <p:nvPicPr>
          <p:cNvPr id="5" name="Picture 4">
            <a:extLst>
              <a:ext uri="{FF2B5EF4-FFF2-40B4-BE49-F238E27FC236}">
                <a16:creationId xmlns:a16="http://schemas.microsoft.com/office/drawing/2014/main" id="{3EA9CE46-E100-3DB3-D089-214CA238B4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2507" y="1465638"/>
            <a:ext cx="10306256" cy="5654213"/>
          </a:xfrm>
          <a:prstGeom prst="rect">
            <a:avLst/>
          </a:prstGeom>
        </p:spPr>
      </p:pic>
    </p:spTree>
    <p:extLst>
      <p:ext uri="{BB962C8B-B14F-4D97-AF65-F5344CB8AC3E}">
        <p14:creationId xmlns:p14="http://schemas.microsoft.com/office/powerpoint/2010/main" val="53034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6731CB-4DB5-2143-9CAC-88E18CD04B40}"/>
              </a:ext>
            </a:extLst>
          </p:cNvPr>
          <p:cNvSpPr txBox="1"/>
          <p:nvPr/>
        </p:nvSpPr>
        <p:spPr>
          <a:xfrm>
            <a:off x="4760781" y="306767"/>
            <a:ext cx="6141227" cy="757130"/>
          </a:xfrm>
          <a:prstGeom prst="rect">
            <a:avLst/>
          </a:prstGeom>
          <a:noFill/>
        </p:spPr>
        <p:txBody>
          <a:bodyPr wrap="square" rtlCol="0">
            <a:spAutoFit/>
          </a:bodyPr>
          <a:lstStyle/>
          <a:p>
            <a:r>
              <a:rPr lang="en-IN" sz="4320" b="1" dirty="0">
                <a:latin typeface="Times New Roman" panose="02020603050405020304" pitchFamily="18" charset="0"/>
                <a:cs typeface="Times New Roman" panose="02020603050405020304" pitchFamily="18" charset="0"/>
              </a:rPr>
              <a:t>ACTIVITY DIAGRAM</a:t>
            </a:r>
          </a:p>
        </p:txBody>
      </p:sp>
      <p:pic>
        <p:nvPicPr>
          <p:cNvPr id="5" name="Picture 4">
            <a:extLst>
              <a:ext uri="{FF2B5EF4-FFF2-40B4-BE49-F238E27FC236}">
                <a16:creationId xmlns:a16="http://schemas.microsoft.com/office/drawing/2014/main" id="{5AAA1600-74EA-A652-CE5C-6F3A943B9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3997" y="1302287"/>
            <a:ext cx="7654794" cy="6620546"/>
          </a:xfrm>
          <a:prstGeom prst="rect">
            <a:avLst/>
          </a:prstGeom>
        </p:spPr>
      </p:pic>
    </p:spTree>
    <p:extLst>
      <p:ext uri="{BB962C8B-B14F-4D97-AF65-F5344CB8AC3E}">
        <p14:creationId xmlns:p14="http://schemas.microsoft.com/office/powerpoint/2010/main" val="4245108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165330" y="362735"/>
            <a:ext cx="5460644" cy="892884"/>
          </a:xfrm>
          <a:prstGeom prst="rect">
            <a:avLst/>
          </a:prstGeom>
          <a:noFill/>
          <a:ln/>
        </p:spPr>
        <p:txBody>
          <a:bodyPr wrap="none" lIns="0" tIns="0" rIns="0" bIns="0" rtlCol="0" anchor="t"/>
          <a:lstStyle/>
          <a:p>
            <a:pPr marL="0" indent="0" algn="ctr">
              <a:lnSpc>
                <a:spcPts val="5550"/>
              </a:lnSpc>
              <a:buNone/>
            </a:pPr>
            <a:r>
              <a:rPr lang="en-US" sz="5400" b="1" dirty="0">
                <a:latin typeface="Times New Roman" panose="02020603050405020304" pitchFamily="18" charset="0"/>
                <a:ea typeface="Platypi" pitchFamily="34" charset="-122"/>
                <a:cs typeface="Times New Roman" panose="02020603050405020304" pitchFamily="18" charset="0"/>
              </a:rPr>
              <a:t>Technology Used</a:t>
            </a:r>
            <a:endParaRPr lang="en-US" sz="5400" b="1" dirty="0">
              <a:latin typeface="Times New Roman" panose="02020603050405020304" pitchFamily="18" charset="0"/>
              <a:cs typeface="Times New Roman" panose="02020603050405020304" pitchFamily="18" charset="0"/>
            </a:endParaRPr>
          </a:p>
        </p:txBody>
      </p:sp>
      <p:sp>
        <p:nvSpPr>
          <p:cNvPr id="3" name="Text 1"/>
          <p:cNvSpPr/>
          <p:nvPr/>
        </p:nvSpPr>
        <p:spPr>
          <a:xfrm>
            <a:off x="793790" y="3457099"/>
            <a:ext cx="2835235" cy="354330"/>
          </a:xfrm>
          <a:prstGeom prst="rect">
            <a:avLst/>
          </a:prstGeom>
          <a:noFill/>
          <a:ln/>
        </p:spPr>
        <p:txBody>
          <a:bodyPr wrap="none" lIns="0" tIns="0" rIns="0" bIns="0" rtlCol="0" anchor="t"/>
          <a:lstStyle/>
          <a:p>
            <a:pPr marL="0" indent="0">
              <a:lnSpc>
                <a:spcPts val="2750"/>
              </a:lnSpc>
              <a:buNone/>
            </a:pPr>
            <a:endParaRPr lang="en-US" sz="2200" dirty="0">
              <a:latin typeface="Times New Roman" panose="02020603050405020304" pitchFamily="18" charset="0"/>
              <a:cs typeface="Times New Roman" panose="02020603050405020304" pitchFamily="18" charset="0"/>
            </a:endParaRPr>
          </a:p>
        </p:txBody>
      </p:sp>
      <p:sp>
        <p:nvSpPr>
          <p:cNvPr id="4" name="Text 2"/>
          <p:cNvSpPr/>
          <p:nvPr/>
        </p:nvSpPr>
        <p:spPr>
          <a:xfrm>
            <a:off x="793790" y="4038243"/>
            <a:ext cx="3978116" cy="1451610"/>
          </a:xfrm>
          <a:prstGeom prst="rect">
            <a:avLst/>
          </a:prstGeom>
          <a:noFill/>
          <a:ln/>
        </p:spPr>
        <p:txBody>
          <a:bodyPr wrap="square" lIns="0" tIns="0" rIns="0" bIns="0" rtlCol="0" anchor="t"/>
          <a:lstStyle/>
          <a:p>
            <a:pPr marL="0" indent="0">
              <a:lnSpc>
                <a:spcPts val="2850"/>
              </a:lnSpc>
              <a:buNone/>
            </a:pPr>
            <a:endParaRPr lang="en-US" sz="1750" dirty="0">
              <a:latin typeface="Times New Roman" panose="02020603050405020304" pitchFamily="18" charset="0"/>
              <a:cs typeface="Times New Roman" panose="02020603050405020304" pitchFamily="18" charset="0"/>
            </a:endParaRPr>
          </a:p>
        </p:txBody>
      </p:sp>
      <p:sp>
        <p:nvSpPr>
          <p:cNvPr id="7" name="Text 5"/>
          <p:cNvSpPr/>
          <p:nvPr/>
        </p:nvSpPr>
        <p:spPr>
          <a:xfrm>
            <a:off x="9872067" y="3457099"/>
            <a:ext cx="3609380" cy="354330"/>
          </a:xfrm>
          <a:prstGeom prst="rect">
            <a:avLst/>
          </a:prstGeom>
          <a:noFill/>
          <a:ln/>
        </p:spPr>
        <p:txBody>
          <a:bodyPr wrap="none" lIns="0" tIns="0" rIns="0" bIns="0" rtlCol="0" anchor="t"/>
          <a:lstStyle/>
          <a:p>
            <a:pPr marL="0" indent="0">
              <a:lnSpc>
                <a:spcPts val="2750"/>
              </a:lnSpc>
              <a:buNone/>
            </a:pPr>
            <a:endParaRPr lang="en-US" sz="2200" dirty="0">
              <a:latin typeface="Times New Roman" panose="02020603050405020304" pitchFamily="18" charset="0"/>
              <a:cs typeface="Times New Roman" panose="02020603050405020304" pitchFamily="18" charset="0"/>
            </a:endParaRPr>
          </a:p>
        </p:txBody>
      </p:sp>
      <p:sp>
        <p:nvSpPr>
          <p:cNvPr id="8" name="Text 6"/>
          <p:cNvSpPr/>
          <p:nvPr/>
        </p:nvSpPr>
        <p:spPr>
          <a:xfrm>
            <a:off x="9872067" y="4038243"/>
            <a:ext cx="3978116" cy="1451610"/>
          </a:xfrm>
          <a:prstGeom prst="rect">
            <a:avLst/>
          </a:prstGeom>
          <a:noFill/>
          <a:ln/>
        </p:spPr>
        <p:txBody>
          <a:bodyPr wrap="square" lIns="0" tIns="0" rIns="0" bIns="0" rtlCol="0" anchor="t"/>
          <a:lstStyle/>
          <a:p>
            <a:pPr marL="0" indent="0">
              <a:lnSpc>
                <a:spcPts val="2850"/>
              </a:lnSpc>
              <a:buNone/>
            </a:pPr>
            <a:endParaRPr lang="en-US" sz="175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E6B5589-76A2-C430-6114-BC23CA53F2AC}"/>
              </a:ext>
            </a:extLst>
          </p:cNvPr>
          <p:cNvSpPr txBox="1"/>
          <p:nvPr/>
        </p:nvSpPr>
        <p:spPr>
          <a:xfrm>
            <a:off x="1861073" y="4528969"/>
            <a:ext cx="3022899" cy="369332"/>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EDB9E881-53CB-94C7-ED1F-6CB7F5437712}"/>
              </a:ext>
            </a:extLst>
          </p:cNvPr>
          <p:cNvSpPr txBox="1"/>
          <p:nvPr/>
        </p:nvSpPr>
        <p:spPr>
          <a:xfrm>
            <a:off x="1549101" y="2958353"/>
            <a:ext cx="184731" cy="369332"/>
          </a:xfrm>
          <a:prstGeom prst="rect">
            <a:avLst/>
          </a:prstGeom>
          <a:noFill/>
        </p:spPr>
        <p:txBody>
          <a:bodyPr wrap="none" rtlCol="0">
            <a:spAutoFit/>
          </a:bodyPr>
          <a:lstStyle/>
          <a:p>
            <a:endParaRPr lang="en-IN" dirty="0">
              <a:latin typeface="Times New Roman" panose="02020603050405020304" pitchFamily="18" charset="0"/>
              <a:cs typeface="Times New Roman" panose="02020603050405020304" pitchFamily="18" charset="0"/>
            </a:endParaRPr>
          </a:p>
        </p:txBody>
      </p:sp>
      <p:sp>
        <p:nvSpPr>
          <p:cNvPr id="17" name="Rectangle 6">
            <a:extLst>
              <a:ext uri="{FF2B5EF4-FFF2-40B4-BE49-F238E27FC236}">
                <a16:creationId xmlns:a16="http://schemas.microsoft.com/office/drawing/2014/main" id="{2C0AD478-91BC-6A16-50D0-390954199311}"/>
              </a:ext>
            </a:extLst>
          </p:cNvPr>
          <p:cNvSpPr>
            <a:spLocks noChangeArrowheads="1"/>
          </p:cNvSpPr>
          <p:nvPr/>
        </p:nvSpPr>
        <p:spPr bwMode="auto">
          <a:xfrm rot="10800000" flipV="1">
            <a:off x="6896687" y="963255"/>
            <a:ext cx="5627855" cy="5505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ts val="1200"/>
              </a:spcBef>
              <a:buClrTx/>
              <a:buSzTx/>
              <a:tabLst/>
            </a:pPr>
            <a:r>
              <a:rPr kumimoji="0" lang="en-US" altLang="en-US" sz="2800" b="1"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Software Requirements</a:t>
            </a:r>
            <a:r>
              <a:rPr kumimoji="0" lang="en-US" altLang="en-US" sz="2400" b="1"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a:t>
            </a:r>
          </a:p>
          <a:p>
            <a:pPr marL="342900" marR="0" lvl="0" indent="-342900" algn="just" defTabSz="914400" rtl="0" eaLnBrk="0" fontAlgn="base" latinLnBrk="0" hangingPunct="0">
              <a:lnSpc>
                <a:spcPct val="150000"/>
              </a:lnSpc>
              <a:spcBef>
                <a:spcPts val="1200"/>
              </a:spcBef>
              <a:buClrTx/>
              <a:buSzTx/>
              <a:buFont typeface="Arial" panose="020B0604020202020204" pitchFamily="34" charset="0"/>
              <a:buChar char="•"/>
              <a:tabLst/>
            </a:pPr>
            <a:r>
              <a:rPr lang="en-US" altLang="en-US" sz="2400" b="1" dirty="0">
                <a:latin typeface="Times New Roman" panose="02020603050405020304" pitchFamily="18" charset="0"/>
                <a:cs typeface="Times New Roman" panose="02020603050405020304" pitchFamily="18" charset="0"/>
              </a:rPr>
              <a:t>Python</a:t>
            </a:r>
          </a:p>
          <a:p>
            <a:pPr marL="342900" marR="0" lvl="0" indent="-342900" algn="just" defTabSz="914400" rtl="0" eaLnBrk="0" fontAlgn="base" latinLnBrk="0" hangingPunct="0">
              <a:lnSpc>
                <a:spcPct val="150000"/>
              </a:lnSpc>
              <a:spcBef>
                <a:spcPts val="1200"/>
              </a:spcBef>
              <a:buClrTx/>
              <a:buSzTx/>
              <a:buFont typeface="Arial" panose="020B0604020202020204" pitchFamily="34" charset="0"/>
              <a:buChar char="•"/>
              <a:tabLst/>
            </a:pPr>
            <a:r>
              <a:rPr lang="en-US" altLang="en-US" sz="2400" b="1" dirty="0">
                <a:latin typeface="Times New Roman" panose="02020603050405020304" pitchFamily="18" charset="0"/>
                <a:cs typeface="Times New Roman" panose="02020603050405020304" pitchFamily="18" charset="0"/>
              </a:rPr>
              <a:t>Django</a:t>
            </a:r>
          </a:p>
          <a:p>
            <a:pPr marL="342900" marR="0" lvl="0" indent="-342900" algn="just" defTabSz="914400" rtl="0" eaLnBrk="0" fontAlgn="base" latinLnBrk="0" hangingPunct="0">
              <a:lnSpc>
                <a:spcPct val="150000"/>
              </a:lnSpc>
              <a:spcBef>
                <a:spcPts val="1200"/>
              </a:spcBef>
              <a:buClrTx/>
              <a:buSzTx/>
              <a:buFont typeface="Arial" panose="020B0604020202020204" pitchFamily="34" charset="0"/>
              <a:buChar char="•"/>
              <a:tabLst/>
            </a:pPr>
            <a:r>
              <a:rPr lang="en-US" altLang="en-US" sz="2400" b="1" dirty="0">
                <a:latin typeface="Times New Roman" panose="02020603050405020304" pitchFamily="18" charset="0"/>
                <a:cs typeface="Times New Roman" panose="02020603050405020304" pitchFamily="18" charset="0"/>
              </a:rPr>
              <a:t>MySQL Server</a:t>
            </a:r>
          </a:p>
          <a:p>
            <a:pPr marL="342900" marR="0" lvl="0" indent="-342900" algn="just" defTabSz="914400" rtl="0" eaLnBrk="0" fontAlgn="base" latinLnBrk="0" hangingPunct="0">
              <a:lnSpc>
                <a:spcPct val="150000"/>
              </a:lnSpc>
              <a:spcBef>
                <a:spcPts val="1200"/>
              </a:spcBef>
              <a:buClrTx/>
              <a:buSzTx/>
              <a:buFont typeface="Arial" panose="020B0604020202020204" pitchFamily="34" charset="0"/>
              <a:buChar char="•"/>
              <a:tabLst/>
            </a:pPr>
            <a:r>
              <a:rPr lang="en-US" altLang="en-US" sz="2400" b="1" dirty="0">
                <a:latin typeface="Times New Roman" panose="02020603050405020304" pitchFamily="18" charset="0"/>
                <a:cs typeface="Times New Roman" panose="02020603050405020304" pitchFamily="18" charset="0"/>
              </a:rPr>
              <a:t>VS Code / PyCharm</a:t>
            </a:r>
          </a:p>
          <a:p>
            <a:pPr marL="342900" marR="0" lvl="0" indent="-342900" algn="just" defTabSz="914400" rtl="0" eaLnBrk="0" fontAlgn="base" latinLnBrk="0" hangingPunct="0">
              <a:lnSpc>
                <a:spcPct val="150000"/>
              </a:lnSpc>
              <a:spcBef>
                <a:spcPts val="1200"/>
              </a:spcBef>
              <a:buClrTx/>
              <a:buSzTx/>
              <a:buFont typeface="Arial" panose="020B0604020202020204" pitchFamily="34" charset="0"/>
              <a:buChar char="•"/>
              <a:tabLst/>
            </a:pPr>
            <a:r>
              <a:rPr lang="en-US" altLang="en-US" sz="2400" b="1" dirty="0">
                <a:latin typeface="Times New Roman" panose="02020603050405020304" pitchFamily="18" charset="0"/>
                <a:cs typeface="Times New Roman" panose="02020603050405020304" pitchFamily="18" charset="0"/>
              </a:rPr>
              <a:t>Web Browser</a:t>
            </a:r>
          </a:p>
          <a:p>
            <a:pPr marR="0" lvl="0" algn="just" defTabSz="914400" rtl="0" eaLnBrk="0" fontAlgn="base" latinLnBrk="0" hangingPunct="0">
              <a:lnSpc>
                <a:spcPct val="150000"/>
              </a:lnSpc>
              <a:spcBef>
                <a:spcPts val="1200"/>
              </a:spcBef>
              <a:buClrTx/>
              <a:buSzTx/>
              <a:tabLst/>
            </a:pPr>
            <a:endParaRPr lang="en-US" altLang="en-US" sz="2400" b="1"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ts val="1200"/>
              </a:spcBef>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6">
            <a:extLst>
              <a:ext uri="{FF2B5EF4-FFF2-40B4-BE49-F238E27FC236}">
                <a16:creationId xmlns:a16="http://schemas.microsoft.com/office/drawing/2014/main" id="{5B487113-5082-B224-E4C6-204119D784E7}"/>
              </a:ext>
            </a:extLst>
          </p:cNvPr>
          <p:cNvSpPr>
            <a:spLocks noChangeArrowheads="1"/>
          </p:cNvSpPr>
          <p:nvPr/>
        </p:nvSpPr>
        <p:spPr bwMode="auto">
          <a:xfrm rot="10800000" flipV="1">
            <a:off x="780217" y="963254"/>
            <a:ext cx="5627855" cy="7629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ts val="1200"/>
              </a:spcBef>
              <a:buClrTx/>
              <a:buSzTx/>
              <a:tabLst/>
            </a:pPr>
            <a:r>
              <a:rPr kumimoji="0" lang="en-US" altLang="en-US" sz="2800" b="1"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Frontend</a:t>
            </a:r>
            <a:r>
              <a:rPr kumimoji="0" lang="en-US" altLang="en-US" sz="2400" b="1"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a:t>
            </a:r>
          </a:p>
          <a:p>
            <a:pPr marL="342900" marR="0" lvl="0" indent="-342900" algn="just" defTabSz="914400" rtl="0" eaLnBrk="0" fontAlgn="base" latinLnBrk="0" hangingPunct="0">
              <a:lnSpc>
                <a:spcPct val="150000"/>
              </a:lnSpc>
              <a:spcBef>
                <a:spcPts val="1200"/>
              </a:spcBef>
              <a:buClrTx/>
              <a:buSzTx/>
              <a:buFont typeface="Arial" panose="020B0604020202020204" pitchFamily="34" charset="0"/>
              <a:buChar char="•"/>
              <a:tabLst/>
            </a:pPr>
            <a:r>
              <a:rPr lang="en-US" altLang="en-US" sz="2400" b="1" dirty="0">
                <a:latin typeface="Times New Roman" panose="02020603050405020304" pitchFamily="18" charset="0"/>
                <a:cs typeface="Times New Roman" panose="02020603050405020304" pitchFamily="18" charset="0"/>
              </a:rPr>
              <a:t>HTML</a:t>
            </a:r>
          </a:p>
          <a:p>
            <a:pPr marL="342900" marR="0" lvl="0" indent="-342900" algn="just" defTabSz="914400" rtl="0" eaLnBrk="0" fontAlgn="base" latinLnBrk="0" hangingPunct="0">
              <a:lnSpc>
                <a:spcPct val="150000"/>
              </a:lnSpc>
              <a:spcBef>
                <a:spcPts val="1200"/>
              </a:spcBef>
              <a:buClrTx/>
              <a:buSzTx/>
              <a:buFont typeface="Arial" panose="020B0604020202020204" pitchFamily="34" charset="0"/>
              <a:buChar char="•"/>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CSS</a:t>
            </a:r>
          </a:p>
          <a:p>
            <a:pPr marL="342900" marR="0" lvl="0" indent="-342900" algn="just" defTabSz="914400" rtl="0" eaLnBrk="0" fontAlgn="base" latinLnBrk="0" hangingPunct="0">
              <a:lnSpc>
                <a:spcPct val="150000"/>
              </a:lnSpc>
              <a:spcBef>
                <a:spcPts val="1200"/>
              </a:spcBef>
              <a:buClrTx/>
              <a:buSzTx/>
              <a:buFont typeface="Arial" panose="020B0604020202020204" pitchFamily="34" charset="0"/>
              <a:buChar char="•"/>
              <a:tabLst/>
            </a:pPr>
            <a:r>
              <a:rPr lang="en-US" altLang="en-US" sz="2400" b="1" dirty="0">
                <a:latin typeface="Times New Roman" panose="02020603050405020304" pitchFamily="18" charset="0"/>
                <a:cs typeface="Times New Roman" panose="02020603050405020304" pitchFamily="18" charset="0"/>
              </a:rPr>
              <a:t>JavaScript</a:t>
            </a:r>
          </a:p>
          <a:p>
            <a:pPr marL="342900" marR="0" lvl="0" indent="-342900" algn="just" defTabSz="914400" rtl="0" eaLnBrk="0" fontAlgn="base" latinLnBrk="0" hangingPunct="0">
              <a:lnSpc>
                <a:spcPct val="150000"/>
              </a:lnSpc>
              <a:spcBef>
                <a:spcPts val="1200"/>
              </a:spcBef>
              <a:buClrTx/>
              <a:buSzTx/>
              <a:buFont typeface="Arial" panose="020B0604020202020204" pitchFamily="34" charset="0"/>
              <a:buChar char="•"/>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Bootstrap</a:t>
            </a:r>
          </a:p>
          <a:p>
            <a:pPr marL="0" marR="0" lvl="0" indent="0" algn="just" defTabSz="914400" rtl="0" eaLnBrk="0" fontAlgn="base" latinLnBrk="0" hangingPunct="0">
              <a:lnSpc>
                <a:spcPct val="150000"/>
              </a:lnSpc>
              <a:spcBef>
                <a:spcPts val="1200"/>
              </a:spcBef>
              <a:buClrTx/>
              <a:buSzTx/>
              <a:tabLst/>
            </a:pPr>
            <a:r>
              <a:rPr kumimoji="0" lang="en-US" altLang="en-US" sz="2400" b="1"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Backend</a:t>
            </a:r>
            <a:r>
              <a:rPr lang="en-US" altLang="en-US" sz="2400" b="1" dirty="0">
                <a:solidFill>
                  <a:schemeClr val="accent1"/>
                </a:solidFill>
                <a:latin typeface="Times New Roman" panose="02020603050405020304" pitchFamily="18" charset="0"/>
                <a:cs typeface="Times New Roman" panose="02020603050405020304" pitchFamily="18" charset="0"/>
              </a:rPr>
              <a:t>:</a:t>
            </a:r>
          </a:p>
          <a:p>
            <a:pPr marL="342900" marR="0" lvl="0" indent="-342900" algn="just" defTabSz="914400" rtl="0" eaLnBrk="0" fontAlgn="base" latinLnBrk="0" hangingPunct="0">
              <a:lnSpc>
                <a:spcPct val="150000"/>
              </a:lnSpc>
              <a:spcBef>
                <a:spcPts val="1200"/>
              </a:spcBef>
              <a:buClrTx/>
              <a:buSzTx/>
              <a:buFont typeface="Arial" panose="020B0604020202020204" pitchFamily="34" charset="0"/>
              <a:buChar char="•"/>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Django (Python Framework)</a:t>
            </a:r>
          </a:p>
          <a:p>
            <a:pPr marL="342900" marR="0" lvl="0" indent="-342900" algn="just" defTabSz="914400" rtl="0" eaLnBrk="0" fontAlgn="base" latinLnBrk="0" hangingPunct="0">
              <a:lnSpc>
                <a:spcPct val="150000"/>
              </a:lnSpc>
              <a:spcBef>
                <a:spcPts val="1200"/>
              </a:spcBef>
              <a:buClrTx/>
              <a:buSzTx/>
              <a:buFont typeface="Arial" panose="020B0604020202020204" pitchFamily="34" charset="0"/>
              <a:buChar char="•"/>
              <a:tabLst/>
            </a:pPr>
            <a:r>
              <a:rPr lang="en-US" altLang="en-US" sz="2400" b="1" dirty="0">
                <a:latin typeface="Times New Roman" panose="02020603050405020304" pitchFamily="18" charset="0"/>
                <a:cs typeface="Times New Roman" panose="02020603050405020304" pitchFamily="18" charset="0"/>
              </a:rPr>
              <a:t>SQLite (C Library)</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ts val="1200"/>
              </a:spcBef>
              <a:buClrTx/>
              <a:buSzTx/>
              <a:tabLst/>
            </a:pPr>
            <a:r>
              <a:rPr lang="en-US" altLang="en-US" sz="2400" b="1" dirty="0">
                <a:solidFill>
                  <a:schemeClr val="accent1"/>
                </a:solidFill>
                <a:latin typeface="Times New Roman" panose="02020603050405020304" pitchFamily="18" charset="0"/>
                <a:cs typeface="Times New Roman" panose="02020603050405020304" pitchFamily="18" charset="0"/>
              </a:rPr>
              <a:t>M</a:t>
            </a:r>
            <a:r>
              <a:rPr kumimoji="0" lang="en-US" altLang="en-US" sz="2400" b="1"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achine Learning</a:t>
            </a:r>
            <a:r>
              <a:rPr lang="en-US" altLang="en-US" sz="2400" b="1" dirty="0">
                <a:solidFill>
                  <a:schemeClr val="accent1"/>
                </a:solidFill>
                <a:latin typeface="Times New Roman" panose="02020603050405020304" pitchFamily="18" charset="0"/>
                <a:cs typeface="Times New Roman" panose="02020603050405020304" pitchFamily="18" charset="0"/>
              </a:rPr>
              <a:t>:</a:t>
            </a:r>
            <a:endParaRPr kumimoji="0" lang="en-US" altLang="en-US" sz="2400" b="0"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ts val="1200"/>
              </a:spcBef>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KNN Algorithm (For career prediction)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ts val="1200"/>
              </a:spcBef>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035565-8B18-81CB-6619-9CB7ADB50EAC}"/>
              </a:ext>
            </a:extLst>
          </p:cNvPr>
          <p:cNvPicPr>
            <a:picLocks noChangeAspect="1"/>
          </p:cNvPicPr>
          <p:nvPr/>
        </p:nvPicPr>
        <p:blipFill>
          <a:blip r:embed="rId2"/>
          <a:stretch>
            <a:fillRect/>
          </a:stretch>
        </p:blipFill>
        <p:spPr>
          <a:xfrm>
            <a:off x="1141648" y="1071454"/>
            <a:ext cx="12347103" cy="6086691"/>
          </a:xfrm>
          <a:prstGeom prst="rect">
            <a:avLst/>
          </a:prstGeom>
        </p:spPr>
      </p:pic>
      <p:sp>
        <p:nvSpPr>
          <p:cNvPr id="10" name="TextBox 9">
            <a:extLst>
              <a:ext uri="{FF2B5EF4-FFF2-40B4-BE49-F238E27FC236}">
                <a16:creationId xmlns:a16="http://schemas.microsoft.com/office/drawing/2014/main" id="{EE3606DC-7338-D151-109E-18E153D42BAB}"/>
              </a:ext>
            </a:extLst>
          </p:cNvPr>
          <p:cNvSpPr txBox="1"/>
          <p:nvPr/>
        </p:nvSpPr>
        <p:spPr>
          <a:xfrm>
            <a:off x="4330555" y="73390"/>
            <a:ext cx="6231279" cy="923330"/>
          </a:xfrm>
          <a:prstGeom prst="rect">
            <a:avLst/>
          </a:prstGeom>
          <a:noFill/>
        </p:spPr>
        <p:txBody>
          <a:bodyPr wrap="square" rtlCol="0">
            <a:spAutoFit/>
          </a:bodyPr>
          <a:lstStyle/>
          <a:p>
            <a:r>
              <a:rPr lang="en-US" sz="5400" b="1" dirty="0">
                <a:latin typeface="Times New Roman" panose="02020603050405020304" pitchFamily="18" charset="0"/>
                <a:cs typeface="Times New Roman" panose="02020603050405020304" pitchFamily="18" charset="0"/>
              </a:rPr>
              <a:t>User Authentication</a:t>
            </a:r>
            <a:endParaRPr lang="en-IN"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1904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5560170-B358-4B0C-AFA0-3EC7B2888845}"/>
              </a:ext>
            </a:extLst>
          </p:cNvPr>
          <p:cNvPicPr>
            <a:picLocks noChangeAspect="1"/>
          </p:cNvPicPr>
          <p:nvPr/>
        </p:nvPicPr>
        <p:blipFill>
          <a:blip r:embed="rId2"/>
          <a:stretch>
            <a:fillRect/>
          </a:stretch>
        </p:blipFill>
        <p:spPr>
          <a:xfrm>
            <a:off x="293093" y="2391292"/>
            <a:ext cx="7022107" cy="3447016"/>
          </a:xfrm>
          <a:prstGeom prst="rect">
            <a:avLst/>
          </a:prstGeom>
        </p:spPr>
      </p:pic>
      <p:pic>
        <p:nvPicPr>
          <p:cNvPr id="9" name="Picture 8">
            <a:extLst>
              <a:ext uri="{FF2B5EF4-FFF2-40B4-BE49-F238E27FC236}">
                <a16:creationId xmlns:a16="http://schemas.microsoft.com/office/drawing/2014/main" id="{DF17B1DC-5FF6-7405-7FE7-C1CF922AFCA5}"/>
              </a:ext>
            </a:extLst>
          </p:cNvPr>
          <p:cNvPicPr>
            <a:picLocks noChangeAspect="1"/>
          </p:cNvPicPr>
          <p:nvPr/>
        </p:nvPicPr>
        <p:blipFill>
          <a:blip r:embed="rId3"/>
          <a:stretch>
            <a:fillRect/>
          </a:stretch>
        </p:blipFill>
        <p:spPr>
          <a:xfrm>
            <a:off x="7555258" y="2391292"/>
            <a:ext cx="6782049" cy="3332711"/>
          </a:xfrm>
          <a:prstGeom prst="rect">
            <a:avLst/>
          </a:prstGeom>
        </p:spPr>
      </p:pic>
      <p:sp>
        <p:nvSpPr>
          <p:cNvPr id="10" name="TextBox 9">
            <a:extLst>
              <a:ext uri="{FF2B5EF4-FFF2-40B4-BE49-F238E27FC236}">
                <a16:creationId xmlns:a16="http://schemas.microsoft.com/office/drawing/2014/main" id="{60B456CA-5486-9F70-43CC-C76BF4B80CF7}"/>
              </a:ext>
            </a:extLst>
          </p:cNvPr>
          <p:cNvSpPr txBox="1"/>
          <p:nvPr/>
        </p:nvSpPr>
        <p:spPr>
          <a:xfrm>
            <a:off x="2994917" y="913728"/>
            <a:ext cx="8830638" cy="923330"/>
          </a:xfrm>
          <a:prstGeom prst="rect">
            <a:avLst/>
          </a:prstGeom>
          <a:noFill/>
        </p:spPr>
        <p:txBody>
          <a:bodyPr wrap="square" rtlCol="0">
            <a:spAutoFit/>
          </a:bodyPr>
          <a:lstStyle/>
          <a:p>
            <a:r>
              <a:rPr lang="en-US" sz="5400" b="1" dirty="0">
                <a:latin typeface="Times New Roman" panose="02020603050405020304" pitchFamily="18" charset="0"/>
                <a:cs typeface="Times New Roman" panose="02020603050405020304" pitchFamily="18" charset="0"/>
              </a:rPr>
              <a:t>Careers and Skill Assessment</a:t>
            </a:r>
            <a:endParaRPr lang="en-IN"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6496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A9D4E6-72A2-8F7E-B138-593418B23A7E}"/>
              </a:ext>
            </a:extLst>
          </p:cNvPr>
          <p:cNvPicPr>
            <a:picLocks noChangeAspect="1"/>
          </p:cNvPicPr>
          <p:nvPr/>
        </p:nvPicPr>
        <p:blipFill>
          <a:blip r:embed="rId2"/>
          <a:stretch>
            <a:fillRect/>
          </a:stretch>
        </p:blipFill>
        <p:spPr>
          <a:xfrm>
            <a:off x="297585" y="2429489"/>
            <a:ext cx="6873776" cy="3370622"/>
          </a:xfrm>
          <a:prstGeom prst="rect">
            <a:avLst/>
          </a:prstGeom>
        </p:spPr>
      </p:pic>
      <p:pic>
        <p:nvPicPr>
          <p:cNvPr id="5" name="Picture 4">
            <a:extLst>
              <a:ext uri="{FF2B5EF4-FFF2-40B4-BE49-F238E27FC236}">
                <a16:creationId xmlns:a16="http://schemas.microsoft.com/office/drawing/2014/main" id="{1DBEC43E-12A1-3C4D-9403-F8CF45D77C86}"/>
              </a:ext>
            </a:extLst>
          </p:cNvPr>
          <p:cNvPicPr>
            <a:picLocks noChangeAspect="1"/>
          </p:cNvPicPr>
          <p:nvPr/>
        </p:nvPicPr>
        <p:blipFill>
          <a:blip r:embed="rId3"/>
          <a:stretch>
            <a:fillRect/>
          </a:stretch>
        </p:blipFill>
        <p:spPr>
          <a:xfrm>
            <a:off x="7315200" y="2429489"/>
            <a:ext cx="7193894" cy="3531343"/>
          </a:xfrm>
          <a:prstGeom prst="rect">
            <a:avLst/>
          </a:prstGeom>
        </p:spPr>
      </p:pic>
      <p:sp>
        <p:nvSpPr>
          <p:cNvPr id="6" name="TextBox 5">
            <a:extLst>
              <a:ext uri="{FF2B5EF4-FFF2-40B4-BE49-F238E27FC236}">
                <a16:creationId xmlns:a16="http://schemas.microsoft.com/office/drawing/2014/main" id="{297477CB-3174-A8B1-4EE0-5C3D3F13DF77}"/>
              </a:ext>
            </a:extLst>
          </p:cNvPr>
          <p:cNvSpPr txBox="1"/>
          <p:nvPr/>
        </p:nvSpPr>
        <p:spPr>
          <a:xfrm>
            <a:off x="1196939" y="698642"/>
            <a:ext cx="12236521" cy="923330"/>
          </a:xfrm>
          <a:prstGeom prst="rect">
            <a:avLst/>
          </a:prstGeom>
          <a:noFill/>
        </p:spPr>
        <p:txBody>
          <a:bodyPr wrap="square" rtlCol="0">
            <a:spAutoFit/>
          </a:bodyPr>
          <a:lstStyle/>
          <a:p>
            <a:r>
              <a:rPr lang="en-US" sz="5400" b="1" dirty="0">
                <a:latin typeface="Times New Roman" panose="02020603050405020304" pitchFamily="18" charset="0"/>
                <a:cs typeface="Times New Roman" panose="02020603050405020304" pitchFamily="18" charset="0"/>
              </a:rPr>
              <a:t>Career Recommendations &amp; Dashboard</a:t>
            </a:r>
            <a:endParaRPr lang="en-IN"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7237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C731E0E-982D-6F27-37AD-B0700CBA512A}"/>
              </a:ext>
            </a:extLst>
          </p:cNvPr>
          <p:cNvSpPr txBox="1"/>
          <p:nvPr/>
        </p:nvSpPr>
        <p:spPr>
          <a:xfrm>
            <a:off x="5343346" y="415058"/>
            <a:ext cx="3943708" cy="757130"/>
          </a:xfrm>
          <a:prstGeom prst="rect">
            <a:avLst/>
          </a:prstGeom>
          <a:noFill/>
        </p:spPr>
        <p:txBody>
          <a:bodyPr wrap="none" rtlCol="0">
            <a:spAutoFit/>
          </a:bodyPr>
          <a:lstStyle/>
          <a:p>
            <a:r>
              <a:rPr lang="en-US" sz="4320" b="1" dirty="0">
                <a:latin typeface="Times New Roman" panose="02020603050405020304" pitchFamily="18" charset="0"/>
                <a:cs typeface="Times New Roman" panose="02020603050405020304" pitchFamily="18" charset="0"/>
              </a:rPr>
              <a:t>CONCLUSION</a:t>
            </a:r>
            <a:endParaRPr lang="en-IN" sz="432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350234E-834B-37BA-A5CA-5669D8CA0BAC}"/>
              </a:ext>
            </a:extLst>
          </p:cNvPr>
          <p:cNvSpPr txBox="1"/>
          <p:nvPr/>
        </p:nvSpPr>
        <p:spPr>
          <a:xfrm>
            <a:off x="1014689" y="1254381"/>
            <a:ext cx="10340708" cy="6866303"/>
          </a:xfrm>
          <a:prstGeom prst="rect">
            <a:avLst/>
          </a:prstGeom>
          <a:noFill/>
        </p:spPr>
        <p:txBody>
          <a:bodyPr wrap="square" rtlCol="0">
            <a:spAutoFit/>
          </a:bodyPr>
          <a:lstStyle/>
          <a:p>
            <a:pPr algn="l">
              <a:lnSpc>
                <a:spcPct val="150000"/>
              </a:lnSpc>
              <a:spcBef>
                <a:spcPts val="1029"/>
              </a:spcBef>
              <a:buFont typeface="+mj-lt"/>
              <a:buAutoNum type="arabicPeriod"/>
            </a:pPr>
            <a:r>
              <a:rPr lang="en-US" sz="2400" b="0" i="0" dirty="0">
                <a:solidFill>
                  <a:srgbClr val="404040"/>
                </a:solidFill>
                <a:effectLst/>
                <a:latin typeface="Times New Roman" panose="02020603050405020304" pitchFamily="18" charset="0"/>
                <a:cs typeface="Times New Roman" panose="02020603050405020304" pitchFamily="18" charset="0"/>
              </a:rPr>
              <a:t> </a:t>
            </a:r>
            <a:r>
              <a:rPr lang="en-US" sz="2400" b="0" i="0" dirty="0" err="1">
                <a:solidFill>
                  <a:srgbClr val="404040"/>
                </a:solidFill>
                <a:effectLst/>
                <a:latin typeface="Times New Roman" panose="02020603050405020304" pitchFamily="18" charset="0"/>
                <a:cs typeface="Times New Roman" panose="02020603050405020304" pitchFamily="18" charset="0"/>
              </a:rPr>
              <a:t>Careerly</a:t>
            </a:r>
            <a:r>
              <a:rPr lang="en-US" sz="2400" b="0" i="0" dirty="0">
                <a:solidFill>
                  <a:srgbClr val="404040"/>
                </a:solidFill>
                <a:effectLst/>
                <a:latin typeface="Times New Roman" panose="02020603050405020304" pitchFamily="18" charset="0"/>
                <a:cs typeface="Times New Roman" panose="02020603050405020304" pitchFamily="18" charset="0"/>
              </a:rPr>
              <a:t> bridges the gap between </a:t>
            </a:r>
            <a:r>
              <a:rPr lang="en-US" sz="2400" b="1" i="0" dirty="0">
                <a:solidFill>
                  <a:srgbClr val="404040"/>
                </a:solidFill>
                <a:effectLst/>
                <a:latin typeface="Times New Roman" panose="02020603050405020304" pitchFamily="18" charset="0"/>
                <a:cs typeface="Times New Roman" panose="02020603050405020304" pitchFamily="18" charset="0"/>
              </a:rPr>
              <a:t>self-assessment</a:t>
            </a:r>
            <a:r>
              <a:rPr lang="en-US" sz="2400" b="0" i="0" dirty="0">
                <a:solidFill>
                  <a:srgbClr val="404040"/>
                </a:solidFill>
                <a:effectLst/>
                <a:latin typeface="Times New Roman" panose="02020603050405020304" pitchFamily="18" charset="0"/>
                <a:cs typeface="Times New Roman" panose="02020603050405020304" pitchFamily="18" charset="0"/>
              </a:rPr>
              <a:t> and </a:t>
            </a:r>
            <a:r>
              <a:rPr lang="en-US" sz="2400" b="1" i="0" dirty="0">
                <a:solidFill>
                  <a:srgbClr val="404040"/>
                </a:solidFill>
                <a:effectLst/>
                <a:latin typeface="Times New Roman" panose="02020603050405020304" pitchFamily="18" charset="0"/>
                <a:cs typeface="Times New Roman" panose="02020603050405020304" pitchFamily="18" charset="0"/>
              </a:rPr>
              <a:t>career discovery</a:t>
            </a:r>
            <a:r>
              <a:rPr lang="en-US" sz="2400" b="0" i="0" dirty="0">
                <a:solidFill>
                  <a:srgbClr val="404040"/>
                </a:solidFill>
                <a:effectLst/>
                <a:latin typeface="Times New Roman" panose="02020603050405020304" pitchFamily="18" charset="0"/>
                <a:cs typeface="Times New Roman" panose="02020603050405020304" pitchFamily="18" charset="0"/>
              </a:rPr>
              <a:t> by automating skill-to-career recommendations using the </a:t>
            </a:r>
            <a:r>
              <a:rPr lang="en-US" sz="2400" b="1" i="0" dirty="0">
                <a:solidFill>
                  <a:srgbClr val="404040"/>
                </a:solidFill>
                <a:effectLst/>
                <a:latin typeface="Times New Roman" panose="02020603050405020304" pitchFamily="18" charset="0"/>
                <a:cs typeface="Times New Roman" panose="02020603050405020304" pitchFamily="18" charset="0"/>
              </a:rPr>
              <a:t>KNN algorithm</a:t>
            </a:r>
            <a:r>
              <a:rPr lang="en-US" sz="2400" b="0" i="0" dirty="0">
                <a:solidFill>
                  <a:srgbClr val="404040"/>
                </a:solidFill>
                <a:effectLst/>
                <a:latin typeface="Times New Roman" panose="02020603050405020304" pitchFamily="18" charset="0"/>
                <a:cs typeface="Times New Roman" panose="02020603050405020304" pitchFamily="18" charset="0"/>
              </a:rPr>
              <a:t>.</a:t>
            </a:r>
          </a:p>
          <a:p>
            <a:pPr algn="l">
              <a:lnSpc>
                <a:spcPct val="150000"/>
              </a:lnSpc>
              <a:spcBef>
                <a:spcPts val="300"/>
              </a:spcBef>
              <a:buFont typeface="+mj-lt"/>
              <a:buAutoNum type="arabicPeriod"/>
            </a:pPr>
            <a:r>
              <a:rPr lang="en-US" sz="2400" b="0" i="0" dirty="0">
                <a:solidFill>
                  <a:srgbClr val="404040"/>
                </a:solidFill>
                <a:effectLst/>
                <a:latin typeface="Times New Roman" panose="02020603050405020304" pitchFamily="18" charset="0"/>
                <a:cs typeface="Times New Roman" panose="02020603050405020304" pitchFamily="18" charset="0"/>
              </a:rPr>
              <a:t> It combines </a:t>
            </a:r>
            <a:r>
              <a:rPr lang="en-US" sz="2400" b="1" i="0" dirty="0">
                <a:solidFill>
                  <a:srgbClr val="404040"/>
                </a:solidFill>
                <a:effectLst/>
                <a:latin typeface="Times New Roman" panose="02020603050405020304" pitchFamily="18" charset="0"/>
                <a:cs typeface="Times New Roman" panose="02020603050405020304" pitchFamily="18" charset="0"/>
              </a:rPr>
              <a:t>user-friendly interfaces</a:t>
            </a:r>
            <a:r>
              <a:rPr lang="en-US" sz="2400" b="0" i="0" dirty="0">
                <a:solidFill>
                  <a:srgbClr val="404040"/>
                </a:solidFill>
                <a:effectLst/>
                <a:latin typeface="Times New Roman" panose="02020603050405020304" pitchFamily="18" charset="0"/>
                <a:cs typeface="Times New Roman" panose="02020603050405020304" pitchFamily="18" charset="0"/>
              </a:rPr>
              <a:t> (HTML, CSS, Bootstrap) with a </a:t>
            </a:r>
            <a:r>
              <a:rPr lang="en-US" sz="2400" b="1" i="0" dirty="0">
                <a:solidFill>
                  <a:srgbClr val="404040"/>
                </a:solidFill>
                <a:effectLst/>
                <a:latin typeface="Times New Roman" panose="02020603050405020304" pitchFamily="18" charset="0"/>
                <a:cs typeface="Times New Roman" panose="02020603050405020304" pitchFamily="18" charset="0"/>
              </a:rPr>
              <a:t>robust backend</a:t>
            </a:r>
            <a:r>
              <a:rPr lang="en-US" sz="2400" b="0" i="0" dirty="0">
                <a:solidFill>
                  <a:srgbClr val="404040"/>
                </a:solidFill>
                <a:effectLst/>
                <a:latin typeface="Times New Roman" panose="02020603050405020304" pitchFamily="18" charset="0"/>
                <a:cs typeface="Times New Roman" panose="02020603050405020304" pitchFamily="18" charset="0"/>
              </a:rPr>
              <a:t> (Django) for scalable, secure, and dynamic career guidance.</a:t>
            </a:r>
          </a:p>
          <a:p>
            <a:pPr algn="l">
              <a:lnSpc>
                <a:spcPct val="150000"/>
              </a:lnSpc>
              <a:spcBef>
                <a:spcPts val="300"/>
              </a:spcBef>
              <a:buFont typeface="+mj-lt"/>
              <a:buAutoNum type="arabicPeriod"/>
            </a:pPr>
            <a:r>
              <a:rPr lang="en-US" sz="2400" b="0" i="0" dirty="0">
                <a:solidFill>
                  <a:srgbClr val="404040"/>
                </a:solidFill>
                <a:effectLst/>
                <a:latin typeface="Times New Roman" panose="02020603050405020304" pitchFamily="18" charset="0"/>
                <a:cs typeface="Times New Roman" panose="02020603050405020304" pitchFamily="18" charset="0"/>
              </a:rPr>
              <a:t> Users gain </a:t>
            </a:r>
            <a:r>
              <a:rPr lang="en-US" sz="2400" b="1" i="0" dirty="0">
                <a:solidFill>
                  <a:srgbClr val="404040"/>
                </a:solidFill>
                <a:effectLst/>
                <a:latin typeface="Times New Roman" panose="02020603050405020304" pitchFamily="18" charset="0"/>
                <a:cs typeface="Times New Roman" panose="02020603050405020304" pitchFamily="18" charset="0"/>
              </a:rPr>
              <a:t>data-driven career insights</a:t>
            </a:r>
            <a:r>
              <a:rPr lang="en-US" sz="2400" b="0" i="0" dirty="0">
                <a:solidFill>
                  <a:srgbClr val="404040"/>
                </a:solidFill>
                <a:effectLst/>
                <a:latin typeface="Times New Roman" panose="02020603050405020304" pitchFamily="18" charset="0"/>
                <a:cs typeface="Times New Roman" panose="02020603050405020304" pitchFamily="18" charset="0"/>
              </a:rPr>
              <a:t> by rating skills (0-5), with tailored recommendations highlighting required competencies.</a:t>
            </a:r>
          </a:p>
          <a:p>
            <a:pPr algn="l">
              <a:lnSpc>
                <a:spcPct val="150000"/>
              </a:lnSpc>
              <a:spcBef>
                <a:spcPts val="300"/>
              </a:spcBef>
              <a:buFont typeface="+mj-lt"/>
              <a:buAutoNum type="arabicPeriod"/>
            </a:pPr>
            <a:r>
              <a:rPr lang="en-US" sz="2400" b="0" i="0" dirty="0">
                <a:solidFill>
                  <a:srgbClr val="404040"/>
                </a:solidFill>
                <a:effectLst/>
                <a:latin typeface="Times New Roman" panose="02020603050405020304" pitchFamily="18" charset="0"/>
                <a:cs typeface="Times New Roman" panose="02020603050405020304" pitchFamily="18" charset="0"/>
              </a:rPr>
              <a:t> The </a:t>
            </a:r>
            <a:r>
              <a:rPr lang="en-US" sz="2400" b="1" i="0" dirty="0">
                <a:solidFill>
                  <a:srgbClr val="404040"/>
                </a:solidFill>
                <a:effectLst/>
                <a:latin typeface="Times New Roman" panose="02020603050405020304" pitchFamily="18" charset="0"/>
                <a:cs typeface="Times New Roman" panose="02020603050405020304" pitchFamily="18" charset="0"/>
              </a:rPr>
              <a:t>admin panel</a:t>
            </a:r>
            <a:r>
              <a:rPr lang="en-US" sz="2400" b="0" i="0" dirty="0">
                <a:solidFill>
                  <a:srgbClr val="404040"/>
                </a:solidFill>
                <a:effectLst/>
                <a:latin typeface="Times New Roman" panose="02020603050405020304" pitchFamily="18" charset="0"/>
                <a:cs typeface="Times New Roman" panose="02020603050405020304" pitchFamily="18" charset="0"/>
              </a:rPr>
              <a:t> simplifies managing users, careers, and skill criteria, ensuring adaptability to evolving industry needs.</a:t>
            </a:r>
          </a:p>
          <a:p>
            <a:pPr algn="l">
              <a:lnSpc>
                <a:spcPct val="150000"/>
              </a:lnSpc>
              <a:spcBef>
                <a:spcPts val="300"/>
              </a:spcBef>
              <a:buFont typeface="+mj-lt"/>
              <a:buAutoNum type="arabicPeriod"/>
            </a:pPr>
            <a:r>
              <a:rPr lang="en-US" sz="2400" b="0" i="0" dirty="0">
                <a:solidFill>
                  <a:srgbClr val="404040"/>
                </a:solidFill>
                <a:effectLst/>
                <a:latin typeface="Times New Roman" panose="02020603050405020304" pitchFamily="18" charset="0"/>
                <a:cs typeface="Times New Roman" panose="02020603050405020304" pitchFamily="18" charset="0"/>
              </a:rPr>
              <a:t> Future enhancements include integrating </a:t>
            </a:r>
            <a:r>
              <a:rPr lang="en-US" sz="2400" b="1" i="0" dirty="0">
                <a:solidFill>
                  <a:srgbClr val="404040"/>
                </a:solidFill>
                <a:effectLst/>
                <a:latin typeface="Times New Roman" panose="02020603050405020304" pitchFamily="18" charset="0"/>
                <a:cs typeface="Times New Roman" panose="02020603050405020304" pitchFamily="18" charset="0"/>
              </a:rPr>
              <a:t>advanced ML models</a:t>
            </a:r>
            <a:r>
              <a:rPr lang="en-US" sz="2400" b="0" i="0" dirty="0">
                <a:solidFill>
                  <a:srgbClr val="404040"/>
                </a:solidFill>
                <a:effectLst/>
                <a:latin typeface="Times New Roman" panose="02020603050405020304" pitchFamily="18" charset="0"/>
                <a:cs typeface="Times New Roman" panose="02020603050405020304" pitchFamily="18" charset="0"/>
              </a:rPr>
              <a:t>, expanding career databases, and adding mentorship/networking features.</a:t>
            </a:r>
          </a:p>
          <a:p>
            <a:pPr algn="l">
              <a:lnSpc>
                <a:spcPct val="150000"/>
              </a:lnSpc>
              <a:spcBef>
                <a:spcPts val="300"/>
              </a:spcBef>
              <a:buFont typeface="+mj-lt"/>
              <a:buAutoNum type="arabicPeriod"/>
            </a:pPr>
            <a:r>
              <a:rPr lang="en-US" sz="2400" b="0" i="0" dirty="0">
                <a:solidFill>
                  <a:srgbClr val="404040"/>
                </a:solidFill>
                <a:effectLst/>
                <a:latin typeface="Times New Roman" panose="02020603050405020304" pitchFamily="18" charset="0"/>
                <a:cs typeface="Times New Roman" panose="02020603050405020304" pitchFamily="18" charset="0"/>
              </a:rPr>
              <a:t> </a:t>
            </a:r>
            <a:r>
              <a:rPr lang="en-US" sz="2400" b="0" i="0" dirty="0" err="1">
                <a:solidFill>
                  <a:srgbClr val="404040"/>
                </a:solidFill>
                <a:effectLst/>
                <a:latin typeface="Times New Roman" panose="02020603050405020304" pitchFamily="18" charset="0"/>
                <a:cs typeface="Times New Roman" panose="02020603050405020304" pitchFamily="18" charset="0"/>
              </a:rPr>
              <a:t>Careerly</a:t>
            </a:r>
            <a:r>
              <a:rPr lang="en-US" sz="2400" b="0" i="0" dirty="0">
                <a:solidFill>
                  <a:srgbClr val="404040"/>
                </a:solidFill>
                <a:effectLst/>
                <a:latin typeface="Times New Roman" panose="02020603050405020304" pitchFamily="18" charset="0"/>
                <a:cs typeface="Times New Roman" panose="02020603050405020304" pitchFamily="18" charset="0"/>
              </a:rPr>
              <a:t> offers a modern, practical solution to replace outdated, impersonal career counseling methods.</a:t>
            </a:r>
          </a:p>
        </p:txBody>
      </p:sp>
    </p:spTree>
    <p:extLst>
      <p:ext uri="{BB962C8B-B14F-4D97-AF65-F5344CB8AC3E}">
        <p14:creationId xmlns:p14="http://schemas.microsoft.com/office/powerpoint/2010/main" val="112898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6C2B6E-39CA-BFF0-FC4C-97C308E3342A}"/>
              </a:ext>
            </a:extLst>
          </p:cNvPr>
          <p:cNvSpPr txBox="1"/>
          <p:nvPr/>
        </p:nvSpPr>
        <p:spPr>
          <a:xfrm>
            <a:off x="4561725" y="339047"/>
            <a:ext cx="5506949" cy="923330"/>
          </a:xfrm>
          <a:prstGeom prst="rect">
            <a:avLst/>
          </a:prstGeom>
          <a:noFill/>
        </p:spPr>
        <p:txBody>
          <a:bodyPr wrap="square" rtlCol="0">
            <a:spAutoFit/>
          </a:bodyPr>
          <a:lstStyle/>
          <a:p>
            <a:r>
              <a:rPr lang="en-US" sz="5400" b="1" dirty="0">
                <a:latin typeface="Times New Roman" panose="02020603050405020304" pitchFamily="18" charset="0"/>
                <a:cs typeface="Times New Roman" panose="02020603050405020304" pitchFamily="18" charset="0"/>
              </a:rPr>
              <a:t>FUTURE WORK</a:t>
            </a:r>
            <a:endParaRPr lang="en-IN" sz="5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973D02A-80E0-F02B-BBD3-500994297A54}"/>
              </a:ext>
            </a:extLst>
          </p:cNvPr>
          <p:cNvSpPr txBox="1"/>
          <p:nvPr/>
        </p:nvSpPr>
        <p:spPr>
          <a:xfrm>
            <a:off x="1099334" y="1463152"/>
            <a:ext cx="11414590" cy="5350183"/>
          </a:xfrm>
          <a:prstGeom prst="rect">
            <a:avLst/>
          </a:prstGeom>
          <a:noFill/>
        </p:spPr>
        <p:txBody>
          <a:bodyPr wrap="square">
            <a:spAutoFit/>
          </a:bodyPr>
          <a:lstStyle/>
          <a:p>
            <a:pPr algn="l">
              <a:lnSpc>
                <a:spcPts val="2143"/>
              </a:lnSpc>
              <a:spcBef>
                <a:spcPts val="1029"/>
              </a:spcBef>
              <a:spcAft>
                <a:spcPts val="300"/>
              </a:spcAft>
              <a:buFont typeface="+mj-lt"/>
              <a:buAutoNum type="arabicPeriod"/>
            </a:pPr>
            <a:r>
              <a:rPr lang="en-US" b="1" i="0" dirty="0">
                <a:solidFill>
                  <a:srgbClr val="404040"/>
                </a:solidFill>
                <a:effectLst/>
                <a:latin typeface="Times New Roman" panose="02020603050405020304" pitchFamily="18" charset="0"/>
                <a:cs typeface="Times New Roman" panose="02020603050405020304" pitchFamily="18" charset="0"/>
              </a:rPr>
              <a:t>Roadmap Integration</a:t>
            </a:r>
            <a:endParaRPr lang="en-US" b="0" i="0" dirty="0">
              <a:solidFill>
                <a:srgbClr val="404040"/>
              </a:solidFill>
              <a:effectLst/>
              <a:latin typeface="Times New Roman" panose="02020603050405020304" pitchFamily="18" charset="0"/>
              <a:cs typeface="Times New Roman" panose="02020603050405020304" pitchFamily="18" charset="0"/>
            </a:endParaRPr>
          </a:p>
          <a:p>
            <a:pPr marL="742950" lvl="1" indent="-285750" algn="l">
              <a:lnSpc>
                <a:spcPts val="2143"/>
              </a:lnSpc>
              <a:spcBef>
                <a:spcPts val="300"/>
              </a:spcBef>
              <a:spcAft>
                <a:spcPts val="1029"/>
              </a:spcAft>
              <a:buFont typeface="+mj-lt"/>
              <a:buAutoNum type="arabicPeriod"/>
            </a:pPr>
            <a:r>
              <a:rPr lang="en-US" b="0" i="0" dirty="0">
                <a:solidFill>
                  <a:srgbClr val="404040"/>
                </a:solidFill>
                <a:effectLst/>
                <a:latin typeface="Times New Roman" panose="02020603050405020304" pitchFamily="18" charset="0"/>
                <a:cs typeface="Times New Roman" panose="02020603050405020304" pitchFamily="18" charset="0"/>
              </a:rPr>
              <a:t>Develop a </a:t>
            </a:r>
            <a:r>
              <a:rPr lang="en-US" b="1" i="0" dirty="0">
                <a:solidFill>
                  <a:srgbClr val="404040"/>
                </a:solidFill>
                <a:effectLst/>
                <a:latin typeface="Times New Roman" panose="02020603050405020304" pitchFamily="18" charset="0"/>
                <a:cs typeface="Times New Roman" panose="02020603050405020304" pitchFamily="18" charset="0"/>
              </a:rPr>
              <a:t>visual career roadmap</a:t>
            </a:r>
            <a:r>
              <a:rPr lang="en-US" b="0" i="0" dirty="0">
                <a:solidFill>
                  <a:srgbClr val="404040"/>
                </a:solidFill>
                <a:effectLst/>
                <a:latin typeface="Times New Roman" panose="02020603050405020304" pitchFamily="18" charset="0"/>
                <a:cs typeface="Times New Roman" panose="02020603050405020304" pitchFamily="18" charset="0"/>
              </a:rPr>
              <a:t> to guide users on skill development timelines, certifications, and milestones for chosen careers.</a:t>
            </a:r>
          </a:p>
          <a:p>
            <a:pPr algn="l">
              <a:lnSpc>
                <a:spcPts val="2143"/>
              </a:lnSpc>
              <a:spcBef>
                <a:spcPts val="300"/>
              </a:spcBef>
              <a:spcAft>
                <a:spcPts val="300"/>
              </a:spcAft>
              <a:buFont typeface="+mj-lt"/>
              <a:buAutoNum type="arabicPeriod"/>
            </a:pPr>
            <a:r>
              <a:rPr lang="en-US" b="1" i="0" dirty="0">
                <a:solidFill>
                  <a:srgbClr val="404040"/>
                </a:solidFill>
                <a:effectLst/>
                <a:latin typeface="Times New Roman" panose="02020603050405020304" pitchFamily="18" charset="0"/>
                <a:cs typeface="Times New Roman" panose="02020603050405020304" pitchFamily="18" charset="0"/>
              </a:rPr>
              <a:t>AI-Powered Career Insights</a:t>
            </a:r>
            <a:endParaRPr lang="en-US" b="0" i="0" dirty="0">
              <a:solidFill>
                <a:srgbClr val="404040"/>
              </a:solidFill>
              <a:effectLst/>
              <a:latin typeface="Times New Roman" panose="02020603050405020304" pitchFamily="18" charset="0"/>
              <a:cs typeface="Times New Roman" panose="02020603050405020304" pitchFamily="18" charset="0"/>
            </a:endParaRPr>
          </a:p>
          <a:p>
            <a:pPr marL="742950" lvl="1" indent="-285750" algn="l">
              <a:lnSpc>
                <a:spcPts val="2143"/>
              </a:lnSpc>
              <a:spcBef>
                <a:spcPts val="300"/>
              </a:spcBef>
              <a:spcAft>
                <a:spcPts val="1029"/>
              </a:spcAft>
              <a:buFont typeface="+mj-lt"/>
              <a:buAutoNum type="arabicPeriod"/>
            </a:pPr>
            <a:r>
              <a:rPr lang="en-US" b="0" i="0" dirty="0">
                <a:solidFill>
                  <a:srgbClr val="404040"/>
                </a:solidFill>
                <a:effectLst/>
                <a:latin typeface="Times New Roman" panose="02020603050405020304" pitchFamily="18" charset="0"/>
                <a:cs typeface="Times New Roman" panose="02020603050405020304" pitchFamily="18" charset="0"/>
              </a:rPr>
              <a:t>Integrate </a:t>
            </a:r>
            <a:r>
              <a:rPr lang="en-US" b="1" i="0" dirty="0">
                <a:solidFill>
                  <a:srgbClr val="404040"/>
                </a:solidFill>
                <a:effectLst/>
                <a:latin typeface="Times New Roman" panose="02020603050405020304" pitchFamily="18" charset="0"/>
                <a:cs typeface="Times New Roman" panose="02020603050405020304" pitchFamily="18" charset="0"/>
              </a:rPr>
              <a:t>DeepSeek, ChatGPT, or Gemini APIs</a:t>
            </a:r>
            <a:r>
              <a:rPr lang="en-US" b="0" i="0" dirty="0">
                <a:solidFill>
                  <a:srgbClr val="404040"/>
                </a:solidFill>
                <a:effectLst/>
                <a:latin typeface="Times New Roman" panose="02020603050405020304" pitchFamily="18" charset="0"/>
                <a:cs typeface="Times New Roman" panose="02020603050405020304" pitchFamily="18" charset="0"/>
              </a:rPr>
              <a:t> for advanced NLP-based career counseling, resume reviews, and interview preparation.</a:t>
            </a:r>
          </a:p>
          <a:p>
            <a:pPr marL="742950" lvl="1" indent="-285750" algn="l">
              <a:lnSpc>
                <a:spcPts val="2143"/>
              </a:lnSpc>
              <a:spcBef>
                <a:spcPts val="300"/>
              </a:spcBef>
              <a:spcAft>
                <a:spcPts val="1029"/>
              </a:spcAft>
              <a:buFont typeface="+mj-lt"/>
              <a:buAutoNum type="arabicPeriod"/>
            </a:pPr>
            <a:r>
              <a:rPr lang="en-US" b="0" i="0" dirty="0">
                <a:solidFill>
                  <a:srgbClr val="404040"/>
                </a:solidFill>
                <a:effectLst/>
                <a:latin typeface="Times New Roman" panose="02020603050405020304" pitchFamily="18" charset="0"/>
                <a:cs typeface="Times New Roman" panose="02020603050405020304" pitchFamily="18" charset="0"/>
              </a:rPr>
              <a:t>Enable </a:t>
            </a:r>
            <a:r>
              <a:rPr lang="en-US" b="1" i="0" dirty="0">
                <a:solidFill>
                  <a:srgbClr val="404040"/>
                </a:solidFill>
                <a:effectLst/>
                <a:latin typeface="Times New Roman" panose="02020603050405020304" pitchFamily="18" charset="0"/>
                <a:cs typeface="Times New Roman" panose="02020603050405020304" pitchFamily="18" charset="0"/>
              </a:rPr>
              <a:t>real-time career trend analysis</a:t>
            </a:r>
            <a:r>
              <a:rPr lang="en-US" b="0" i="0" dirty="0">
                <a:solidFill>
                  <a:srgbClr val="404040"/>
                </a:solidFill>
                <a:effectLst/>
                <a:latin typeface="Times New Roman" panose="02020603050405020304" pitchFamily="18" charset="0"/>
                <a:cs typeface="Times New Roman" panose="02020603050405020304" pitchFamily="18" charset="0"/>
              </a:rPr>
              <a:t> using AI to suggest emerging roles and industry demands.</a:t>
            </a:r>
          </a:p>
          <a:p>
            <a:pPr algn="l">
              <a:lnSpc>
                <a:spcPts val="2143"/>
              </a:lnSpc>
              <a:spcBef>
                <a:spcPts val="300"/>
              </a:spcBef>
              <a:spcAft>
                <a:spcPts val="300"/>
              </a:spcAft>
              <a:buFont typeface="+mj-lt"/>
              <a:buAutoNum type="arabicPeriod"/>
            </a:pPr>
            <a:r>
              <a:rPr lang="en-US" b="1" i="0" dirty="0">
                <a:solidFill>
                  <a:srgbClr val="404040"/>
                </a:solidFill>
                <a:effectLst/>
                <a:latin typeface="Times New Roman" panose="02020603050405020304" pitchFamily="18" charset="0"/>
                <a:cs typeface="Times New Roman" panose="02020603050405020304" pitchFamily="18" charset="0"/>
              </a:rPr>
              <a:t>Enhanced Skill-Career Matching</a:t>
            </a:r>
            <a:endParaRPr lang="en-US" b="0" i="0" dirty="0">
              <a:solidFill>
                <a:srgbClr val="404040"/>
              </a:solidFill>
              <a:effectLst/>
              <a:latin typeface="Times New Roman" panose="02020603050405020304" pitchFamily="18" charset="0"/>
              <a:cs typeface="Times New Roman" panose="02020603050405020304" pitchFamily="18" charset="0"/>
            </a:endParaRPr>
          </a:p>
          <a:p>
            <a:pPr marL="742950" lvl="1" indent="-285750" algn="l">
              <a:lnSpc>
                <a:spcPts val="2143"/>
              </a:lnSpc>
              <a:spcBef>
                <a:spcPts val="300"/>
              </a:spcBef>
              <a:spcAft>
                <a:spcPts val="1029"/>
              </a:spcAft>
              <a:buFont typeface="+mj-lt"/>
              <a:buAutoNum type="arabicPeriod"/>
            </a:pPr>
            <a:r>
              <a:rPr lang="en-US" b="0" i="0" dirty="0">
                <a:solidFill>
                  <a:srgbClr val="404040"/>
                </a:solidFill>
                <a:effectLst/>
                <a:latin typeface="Times New Roman" panose="02020603050405020304" pitchFamily="18" charset="0"/>
                <a:cs typeface="Times New Roman" panose="02020603050405020304" pitchFamily="18" charset="0"/>
              </a:rPr>
              <a:t>Combine </a:t>
            </a:r>
            <a:r>
              <a:rPr lang="en-US" b="1" i="0" dirty="0">
                <a:solidFill>
                  <a:srgbClr val="404040"/>
                </a:solidFill>
                <a:effectLst/>
                <a:latin typeface="Times New Roman" panose="02020603050405020304" pitchFamily="18" charset="0"/>
                <a:cs typeface="Times New Roman" panose="02020603050405020304" pitchFamily="18" charset="0"/>
              </a:rPr>
              <a:t>KNN with deep learning models</a:t>
            </a:r>
            <a:r>
              <a:rPr lang="en-US" b="0" i="0" dirty="0">
                <a:solidFill>
                  <a:srgbClr val="404040"/>
                </a:solidFill>
                <a:effectLst/>
                <a:latin typeface="Times New Roman" panose="02020603050405020304" pitchFamily="18" charset="0"/>
                <a:cs typeface="Times New Roman" panose="02020603050405020304" pitchFamily="18" charset="0"/>
              </a:rPr>
              <a:t> (e.g., neural networks) for more nuanced skill-to-career alignment.</a:t>
            </a:r>
          </a:p>
          <a:p>
            <a:pPr algn="l">
              <a:lnSpc>
                <a:spcPts val="2143"/>
              </a:lnSpc>
              <a:spcBef>
                <a:spcPts val="300"/>
              </a:spcBef>
              <a:spcAft>
                <a:spcPts val="300"/>
              </a:spcAft>
              <a:buFont typeface="+mj-lt"/>
              <a:buAutoNum type="arabicPeriod"/>
            </a:pPr>
            <a:r>
              <a:rPr lang="en-US" b="1" i="0" dirty="0">
                <a:solidFill>
                  <a:srgbClr val="404040"/>
                </a:solidFill>
                <a:effectLst/>
                <a:latin typeface="Times New Roman" panose="02020603050405020304" pitchFamily="18" charset="0"/>
                <a:cs typeface="Times New Roman" panose="02020603050405020304" pitchFamily="18" charset="0"/>
              </a:rPr>
              <a:t>Personalized Learning Paths</a:t>
            </a:r>
            <a:endParaRPr lang="en-US" b="0" i="0" dirty="0">
              <a:solidFill>
                <a:srgbClr val="404040"/>
              </a:solidFill>
              <a:effectLst/>
              <a:latin typeface="Times New Roman" panose="02020603050405020304" pitchFamily="18" charset="0"/>
              <a:cs typeface="Times New Roman" panose="02020603050405020304" pitchFamily="18" charset="0"/>
            </a:endParaRPr>
          </a:p>
          <a:p>
            <a:pPr marL="742950" lvl="1" indent="-285750" algn="l">
              <a:lnSpc>
                <a:spcPts val="2143"/>
              </a:lnSpc>
              <a:spcBef>
                <a:spcPts val="300"/>
              </a:spcBef>
              <a:spcAft>
                <a:spcPts val="1029"/>
              </a:spcAft>
              <a:buFont typeface="+mj-lt"/>
              <a:buAutoNum type="arabicPeriod"/>
            </a:pPr>
            <a:r>
              <a:rPr lang="en-US" b="0" i="0" dirty="0">
                <a:solidFill>
                  <a:srgbClr val="404040"/>
                </a:solidFill>
                <a:effectLst/>
                <a:latin typeface="Times New Roman" panose="02020603050405020304" pitchFamily="18" charset="0"/>
                <a:cs typeface="Times New Roman" panose="02020603050405020304" pitchFamily="18" charset="0"/>
              </a:rPr>
              <a:t>Collaborate with e-learning platforms (Coursera, Udemy) to recommend courses based on skill gaps and career goals.</a:t>
            </a:r>
          </a:p>
          <a:p>
            <a:pPr algn="l">
              <a:lnSpc>
                <a:spcPts val="2143"/>
              </a:lnSpc>
              <a:spcBef>
                <a:spcPts val="300"/>
              </a:spcBef>
              <a:spcAft>
                <a:spcPts val="300"/>
              </a:spcAft>
              <a:buFont typeface="+mj-lt"/>
              <a:buAutoNum type="arabicPeriod"/>
            </a:pPr>
            <a:r>
              <a:rPr lang="en-US" b="1" i="0" dirty="0">
                <a:solidFill>
                  <a:srgbClr val="404040"/>
                </a:solidFill>
                <a:effectLst/>
                <a:latin typeface="Times New Roman" panose="02020603050405020304" pitchFamily="18" charset="0"/>
                <a:cs typeface="Times New Roman" panose="02020603050405020304" pitchFamily="18" charset="0"/>
              </a:rPr>
              <a:t>Dynamic Industry Data Sync</a:t>
            </a:r>
            <a:endParaRPr lang="en-US" b="0" i="0" dirty="0">
              <a:solidFill>
                <a:srgbClr val="404040"/>
              </a:solidFill>
              <a:effectLst/>
              <a:latin typeface="Times New Roman" panose="02020603050405020304" pitchFamily="18" charset="0"/>
              <a:cs typeface="Times New Roman" panose="02020603050405020304" pitchFamily="18" charset="0"/>
            </a:endParaRPr>
          </a:p>
          <a:p>
            <a:pPr marL="742950" lvl="1" indent="-285750" algn="l">
              <a:lnSpc>
                <a:spcPts val="2143"/>
              </a:lnSpc>
              <a:spcBef>
                <a:spcPts val="300"/>
              </a:spcBef>
              <a:spcAft>
                <a:spcPts val="1029"/>
              </a:spcAft>
              <a:buFont typeface="+mj-lt"/>
              <a:buAutoNum type="arabicPeriod"/>
            </a:pPr>
            <a:r>
              <a:rPr lang="en-US" b="0" i="0" dirty="0">
                <a:solidFill>
                  <a:srgbClr val="404040"/>
                </a:solidFill>
                <a:effectLst/>
                <a:latin typeface="Times New Roman" panose="02020603050405020304" pitchFamily="18" charset="0"/>
                <a:cs typeface="Times New Roman" panose="02020603050405020304" pitchFamily="18" charset="0"/>
              </a:rPr>
              <a:t>Automatically update career databases using APIs (LinkedIn, Glassdoor) to reflect real-time salary trends, job openings, and skill requirements.</a:t>
            </a:r>
          </a:p>
        </p:txBody>
      </p:sp>
    </p:spTree>
    <p:extLst>
      <p:ext uri="{BB962C8B-B14F-4D97-AF65-F5344CB8AC3E}">
        <p14:creationId xmlns:p14="http://schemas.microsoft.com/office/powerpoint/2010/main" val="2139528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2DAAEC-B798-FF84-8BB7-B06ED0E2F3A7}"/>
              </a:ext>
            </a:extLst>
          </p:cNvPr>
          <p:cNvSpPr txBox="1"/>
          <p:nvPr/>
        </p:nvSpPr>
        <p:spPr>
          <a:xfrm>
            <a:off x="5233637" y="172749"/>
            <a:ext cx="3403817" cy="923330"/>
          </a:xfrm>
          <a:prstGeom prst="rect">
            <a:avLst/>
          </a:prstGeom>
          <a:noFill/>
        </p:spPr>
        <p:txBody>
          <a:bodyPr wrap="none" rtlCol="0">
            <a:spAutoFit/>
          </a:bodyPr>
          <a:lstStyle/>
          <a:p>
            <a:r>
              <a:rPr lang="en-IN" sz="5400" b="1" dirty="0">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AF4D02EC-77F9-F92A-2924-9258A9503808}"/>
              </a:ext>
            </a:extLst>
          </p:cNvPr>
          <p:cNvSpPr txBox="1"/>
          <p:nvPr/>
        </p:nvSpPr>
        <p:spPr>
          <a:xfrm>
            <a:off x="721042" y="1217930"/>
            <a:ext cx="13253142" cy="6119945"/>
          </a:xfrm>
          <a:prstGeom prst="rect">
            <a:avLst/>
          </a:prstGeom>
          <a:noFill/>
        </p:spPr>
        <p:txBody>
          <a:bodyPr wrap="square" rtlCol="0">
            <a:spAutoFit/>
          </a:bodyPr>
          <a:lstStyle/>
          <a:p>
            <a:pPr>
              <a:buFont typeface="+mj-lt"/>
              <a:buAutoNum type="arabicPeriod"/>
            </a:pPr>
            <a:r>
              <a:rPr lang="en-IN" sz="2400" dirty="0">
                <a:latin typeface="Times New Roman" panose="02020603050405020304" pitchFamily="18" charset="0"/>
                <a:cs typeface="Times New Roman" panose="02020603050405020304" pitchFamily="18" charset="0"/>
              </a:rPr>
              <a:t> https://openai.com/ – </a:t>
            </a:r>
            <a:r>
              <a:rPr lang="en-IN" sz="2400" dirty="0" err="1">
                <a:latin typeface="Times New Roman" panose="02020603050405020304" pitchFamily="18" charset="0"/>
                <a:cs typeface="Times New Roman" panose="02020603050405020304" pitchFamily="18" charset="0"/>
              </a:rPr>
              <a:t>ChatGpt</a:t>
            </a:r>
            <a:endParaRPr lang="en-IN" sz="2400" dirty="0">
              <a:latin typeface="Times New Roman" panose="02020603050405020304" pitchFamily="18" charset="0"/>
              <a:cs typeface="Times New Roman" panose="02020603050405020304" pitchFamily="18" charset="0"/>
            </a:endParaRPr>
          </a:p>
          <a:p>
            <a:pPr>
              <a:buFont typeface="+mj-lt"/>
              <a:buAutoNum type="arabicPeriod"/>
            </a:pPr>
            <a:endParaRPr lang="en-IN" sz="2400" dirty="0">
              <a:latin typeface="Times New Roman" panose="02020603050405020304" pitchFamily="18" charset="0"/>
              <a:cs typeface="Times New Roman" panose="02020603050405020304" pitchFamily="18" charset="0"/>
            </a:endParaRPr>
          </a:p>
          <a:p>
            <a:pPr>
              <a:buFont typeface="+mj-lt"/>
              <a:buAutoNum type="arabicPeriod"/>
            </a:pPr>
            <a:r>
              <a:rPr lang="en-IN" sz="2400" dirty="0">
                <a:latin typeface="Times New Roman" panose="02020603050405020304" pitchFamily="18" charset="0"/>
                <a:cs typeface="Times New Roman" panose="02020603050405020304" pitchFamily="18" charset="0"/>
              </a:rPr>
              <a:t> https://scikit-learn.org/ – KNN Implementation</a:t>
            </a:r>
          </a:p>
          <a:p>
            <a:pPr>
              <a:buFont typeface="+mj-lt"/>
              <a:buAutoNum type="arabicPeriod"/>
            </a:pPr>
            <a:endParaRPr lang="en-IN" sz="2400" dirty="0">
              <a:latin typeface="Times New Roman" panose="02020603050405020304" pitchFamily="18" charset="0"/>
              <a:cs typeface="Times New Roman" panose="02020603050405020304" pitchFamily="18" charset="0"/>
            </a:endParaRPr>
          </a:p>
          <a:p>
            <a:pPr>
              <a:buFont typeface="+mj-lt"/>
              <a:buAutoNum type="arabicPeriod"/>
            </a:pPr>
            <a:r>
              <a:rPr lang="en-IN" sz="2400" dirty="0">
                <a:latin typeface="Times New Roman" panose="02020603050405020304" pitchFamily="18" charset="0"/>
                <a:cs typeface="Times New Roman" panose="02020603050405020304" pitchFamily="18" charset="0"/>
              </a:rPr>
              <a:t> Django Documentation – </a:t>
            </a:r>
            <a:r>
              <a:rPr lang="en-IN" sz="24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https://docs.djangoproject.com/</a:t>
            </a:r>
            <a:endParaRPr lang="en-IN" sz="2400" dirty="0">
              <a:latin typeface="Times New Roman" panose="02020603050405020304" pitchFamily="18" charset="0"/>
              <a:cs typeface="Times New Roman" panose="02020603050405020304" pitchFamily="18" charset="0"/>
            </a:endParaRPr>
          </a:p>
          <a:p>
            <a:pPr>
              <a:buFont typeface="+mj-lt"/>
              <a:buAutoNum type="arabicPeriod"/>
            </a:pPr>
            <a:endParaRPr lang="en-IN" sz="2400" dirty="0">
              <a:latin typeface="Times New Roman" panose="02020603050405020304" pitchFamily="18" charset="0"/>
              <a:cs typeface="Times New Roman" panose="02020603050405020304" pitchFamily="18" charset="0"/>
            </a:endParaRPr>
          </a:p>
          <a:p>
            <a:pPr>
              <a:buFont typeface="+mj-lt"/>
              <a:buAutoNum type="arabicPeriod"/>
            </a:pPr>
            <a:r>
              <a:rPr lang="en-IN" sz="2400" dirty="0">
                <a:latin typeface="Times New Roman" panose="02020603050405020304" pitchFamily="18" charset="0"/>
                <a:cs typeface="Times New Roman" panose="02020603050405020304" pitchFamily="18" charset="0"/>
              </a:rPr>
              <a:t> MySQL Docs – https://dev.mysql.com/doc/</a:t>
            </a:r>
          </a:p>
          <a:p>
            <a:pPr>
              <a:buFont typeface="+mj-lt"/>
              <a:buAutoNum type="arabicPeriod"/>
            </a:pPr>
            <a:endParaRPr lang="en-IN" sz="2400" dirty="0">
              <a:latin typeface="Times New Roman" panose="02020603050405020304" pitchFamily="18" charset="0"/>
              <a:cs typeface="Times New Roman" panose="02020603050405020304" pitchFamily="18" charset="0"/>
            </a:endParaRPr>
          </a:p>
          <a:p>
            <a:pPr>
              <a:buFont typeface="+mj-lt"/>
              <a:buAutoNum type="arabicPeriod"/>
            </a:pPr>
            <a:r>
              <a:rPr lang="en-IN" sz="2400" dirty="0">
                <a:latin typeface="Times New Roman" panose="02020603050405020304" pitchFamily="18" charset="0"/>
                <a:cs typeface="Times New Roman" panose="02020603050405020304" pitchFamily="18" charset="0"/>
              </a:rPr>
              <a:t> W3Schools, </a:t>
            </a:r>
            <a:r>
              <a:rPr lang="en-IN" sz="2400" dirty="0" err="1">
                <a:latin typeface="Times New Roman" panose="02020603050405020304" pitchFamily="18" charset="0"/>
                <a:cs typeface="Times New Roman" panose="02020603050405020304" pitchFamily="18" charset="0"/>
              </a:rPr>
              <a:t>GeeksforGeeks</a:t>
            </a:r>
            <a:r>
              <a:rPr lang="en-IN" sz="2400" dirty="0">
                <a:latin typeface="Times New Roman" panose="02020603050405020304" pitchFamily="18" charset="0"/>
                <a:cs typeface="Times New Roman" panose="02020603050405020304" pitchFamily="18" charset="0"/>
              </a:rPr>
              <a:t> – For frontend and backend tutorials</a:t>
            </a:r>
          </a:p>
          <a:p>
            <a:pPr>
              <a:buFont typeface="+mj-lt"/>
              <a:buAutoNum type="arabicPeriod"/>
            </a:pPr>
            <a:endParaRPr lang="en-IN" sz="2400" dirty="0">
              <a:latin typeface="Times New Roman" panose="02020603050405020304" pitchFamily="18" charset="0"/>
              <a:cs typeface="Times New Roman" panose="02020603050405020304" pitchFamily="18" charset="0"/>
            </a:endParaRPr>
          </a:p>
          <a:p>
            <a:pPr>
              <a:buFont typeface="+mj-lt"/>
              <a:buAutoNum type="arabicPeriod"/>
            </a:pPr>
            <a:r>
              <a:rPr lang="en-IN" sz="2400"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https://youtube.com/</a:t>
            </a:r>
            <a:r>
              <a:rPr lang="en-IN" sz="2400" dirty="0">
                <a:latin typeface="Times New Roman" panose="02020603050405020304" pitchFamily="18" charset="0"/>
                <a:cs typeface="Times New Roman" panose="02020603050405020304" pitchFamily="18" charset="0"/>
              </a:rPr>
              <a:t> </a:t>
            </a:r>
          </a:p>
          <a:p>
            <a:pPr>
              <a:buFont typeface="+mj-lt"/>
              <a:buAutoNum type="arabicPeriod"/>
            </a:pPr>
            <a:endParaRPr lang="en-IN" sz="2400" dirty="0">
              <a:latin typeface="Times New Roman" panose="02020603050405020304" pitchFamily="18" charset="0"/>
              <a:cs typeface="Times New Roman" panose="02020603050405020304" pitchFamily="18" charset="0"/>
            </a:endParaRPr>
          </a:p>
          <a:p>
            <a:pPr>
              <a:buFont typeface="+mj-lt"/>
              <a:buAutoNum type="arabicPeriod"/>
            </a:pPr>
            <a:r>
              <a:rPr lang="en-IN" sz="240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https://cursor.com/</a:t>
            </a:r>
            <a:r>
              <a:rPr lang="en-IN" sz="2400" dirty="0">
                <a:latin typeface="Times New Roman" panose="02020603050405020304" pitchFamily="18" charset="0"/>
                <a:cs typeface="Times New Roman" panose="02020603050405020304" pitchFamily="18" charset="0"/>
              </a:rPr>
              <a:t> - AI Code Editor</a:t>
            </a:r>
          </a:p>
          <a:p>
            <a:pPr>
              <a:buFont typeface="+mj-lt"/>
              <a:buAutoNum type="arabicPeriod"/>
            </a:pPr>
            <a:endParaRPr lang="en-IN" sz="2400" dirty="0">
              <a:latin typeface="Times New Roman" panose="02020603050405020304" pitchFamily="18" charset="0"/>
              <a:cs typeface="Times New Roman" panose="02020603050405020304" pitchFamily="18" charset="0"/>
            </a:endParaRPr>
          </a:p>
          <a:p>
            <a:pPr>
              <a:buFont typeface="+mj-lt"/>
              <a:buAutoNum type="arabicPeriod"/>
            </a:pPr>
            <a:r>
              <a:rPr lang="en-IN" sz="2400" dirty="0">
                <a:latin typeface="Times New Roman" panose="02020603050405020304" pitchFamily="18" charset="0"/>
                <a:cs typeface="Times New Roman" panose="02020603050405020304" pitchFamily="18" charset="0"/>
              </a:rPr>
              <a:t>https://deepseek.com/</a:t>
            </a:r>
          </a:p>
          <a:p>
            <a:pPr algn="just">
              <a:lnSpc>
                <a:spcPct val="150000"/>
              </a:lnSpc>
              <a:spcAft>
                <a:spcPts val="800"/>
              </a:spcAft>
            </a:pPr>
            <a:endParaRPr lang="en-IN" sz="24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726755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5" name="Shape 2"/>
          <p:cNvSpPr/>
          <p:nvPr/>
        </p:nvSpPr>
        <p:spPr>
          <a:xfrm>
            <a:off x="761405" y="7268647"/>
            <a:ext cx="348020" cy="348020"/>
          </a:xfrm>
          <a:prstGeom prst="roundRect">
            <a:avLst>
              <a:gd name="adj" fmla="val 26271725"/>
            </a:avLst>
          </a:prstGeom>
          <a:noFill/>
          <a:ln w="7620">
            <a:solidFill>
              <a:srgbClr val="FFFFFF"/>
            </a:solidFill>
            <a:prstDash val="solid"/>
          </a:ln>
        </p:spPr>
        <p:txBody>
          <a:bodyPr/>
          <a:lstStyle/>
          <a:p>
            <a:endParaRPr lang="en-IN">
              <a:latin typeface="Times New Roman" panose="02020603050405020304" pitchFamily="18" charset="0"/>
              <a:cs typeface="Times New Roman" panose="02020603050405020304" pitchFamily="18" charset="0"/>
            </a:endParaRPr>
          </a:p>
        </p:txBody>
      </p:sp>
      <p:sp>
        <p:nvSpPr>
          <p:cNvPr id="7" name="Text 3"/>
          <p:cNvSpPr/>
          <p:nvPr/>
        </p:nvSpPr>
        <p:spPr>
          <a:xfrm>
            <a:off x="1218128" y="7252335"/>
            <a:ext cx="1873448" cy="380643"/>
          </a:xfrm>
          <a:prstGeom prst="rect">
            <a:avLst/>
          </a:prstGeom>
          <a:noFill/>
          <a:ln/>
        </p:spPr>
        <p:txBody>
          <a:bodyPr wrap="none" lIns="0" tIns="0" rIns="0" bIns="0" rtlCol="0" anchor="t"/>
          <a:lstStyle/>
          <a:p>
            <a:pPr marL="0" indent="0" algn="l">
              <a:lnSpc>
                <a:spcPts val="2950"/>
              </a:lnSpc>
              <a:buNone/>
            </a:pPr>
            <a:endParaRPr lang="en-US" sz="21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EEC625E-9CC9-1624-05C6-2B1A6197164A}"/>
              </a:ext>
            </a:extLst>
          </p:cNvPr>
          <p:cNvSpPr txBox="1"/>
          <p:nvPr/>
        </p:nvSpPr>
        <p:spPr>
          <a:xfrm>
            <a:off x="660401" y="2262359"/>
            <a:ext cx="13309597" cy="4457952"/>
          </a:xfrm>
          <a:prstGeom prst="rect">
            <a:avLst/>
          </a:prstGeom>
          <a:noFill/>
        </p:spPr>
        <p:txBody>
          <a:bodyPr wrap="square">
            <a:spAutoFit/>
          </a:bodyPr>
          <a:lstStyle/>
          <a:p>
            <a:pPr algn="just">
              <a:lnSpc>
                <a:spcPct val="150000"/>
              </a:lnSpc>
            </a:pPr>
            <a:r>
              <a:rPr lang="en-US" sz="2400" dirty="0" err="1">
                <a:latin typeface="Times New Roman" panose="02020603050405020304" pitchFamily="18" charset="0"/>
                <a:cs typeface="Times New Roman" panose="02020603050405020304" pitchFamily="18" charset="0"/>
              </a:rPr>
              <a:t>Careerly</a:t>
            </a:r>
            <a:r>
              <a:rPr lang="en-US" sz="2400" dirty="0">
                <a:latin typeface="Times New Roman" panose="02020603050405020304" pitchFamily="18" charset="0"/>
                <a:cs typeface="Times New Roman" panose="02020603050405020304" pitchFamily="18" charset="0"/>
              </a:rPr>
              <a:t> is a dynamic career counseling web application designed to guide users in identifying ideal career paths through personalized skill assessments. Built with HTML, CSS, JavaScript, and Bootstrap for a responsive frontend and Django for backend logic, the app leverages SQLite for database management. The system employs the KNN machine learning algorithm to analyze user-rated skills (on a 0-5 scale) and generate tailored career recommendations. Users can authenticate securely, explore detailed career profiles with required skills, and access actionable insights. An admin panel allows administrators to manage users, careers, and assessment criteria, ensuring scalable content updates. </a:t>
            </a:r>
            <a:r>
              <a:rPr lang="en-US" sz="2400" dirty="0" err="1">
                <a:latin typeface="Times New Roman" panose="02020603050405020304" pitchFamily="18" charset="0"/>
                <a:cs typeface="Times New Roman" panose="02020603050405020304" pitchFamily="18" charset="0"/>
              </a:rPr>
              <a:t>Careerly</a:t>
            </a:r>
            <a:r>
              <a:rPr lang="en-US" sz="2400" dirty="0">
                <a:latin typeface="Times New Roman" panose="02020603050405020304" pitchFamily="18" charset="0"/>
                <a:cs typeface="Times New Roman" panose="02020603050405020304" pitchFamily="18" charset="0"/>
              </a:rPr>
              <a:t> bridges skill evaluation with career discovery, offering an intuitive platform for both career seekers and administrators.</a:t>
            </a:r>
          </a:p>
        </p:txBody>
      </p:sp>
      <p:sp>
        <p:nvSpPr>
          <p:cNvPr id="10" name="TextBox 9">
            <a:extLst>
              <a:ext uri="{FF2B5EF4-FFF2-40B4-BE49-F238E27FC236}">
                <a16:creationId xmlns:a16="http://schemas.microsoft.com/office/drawing/2014/main" id="{1BA7812F-65C7-AA72-C3D9-FF4A9A239FE7}"/>
              </a:ext>
            </a:extLst>
          </p:cNvPr>
          <p:cNvSpPr txBox="1"/>
          <p:nvPr/>
        </p:nvSpPr>
        <p:spPr>
          <a:xfrm>
            <a:off x="5304262" y="675788"/>
            <a:ext cx="4021874" cy="923330"/>
          </a:xfrm>
          <a:prstGeom prst="rect">
            <a:avLst/>
          </a:prstGeom>
          <a:noFill/>
        </p:spPr>
        <p:txBody>
          <a:bodyPr wrap="square" rtlCol="0">
            <a:spAutoFit/>
          </a:bodyPr>
          <a:lstStyle/>
          <a:p>
            <a:r>
              <a:rPr lang="en-US" sz="5400" b="1" dirty="0">
                <a:latin typeface="Times New Roman" panose="02020603050405020304" pitchFamily="18" charset="0"/>
                <a:cs typeface="Times New Roman" panose="02020603050405020304" pitchFamily="18" charset="0"/>
              </a:rPr>
              <a:t>ABSTRACT</a:t>
            </a:r>
            <a:endParaRPr lang="en-IN" sz="6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BF545E-8BDD-3249-D3E6-4AE0F2C5E2E9}"/>
              </a:ext>
            </a:extLst>
          </p:cNvPr>
          <p:cNvSpPr txBox="1"/>
          <p:nvPr/>
        </p:nvSpPr>
        <p:spPr>
          <a:xfrm>
            <a:off x="3684494" y="3299192"/>
            <a:ext cx="7261412" cy="1631216"/>
          </a:xfrm>
          <a:prstGeom prst="rect">
            <a:avLst/>
          </a:prstGeom>
          <a:noFill/>
        </p:spPr>
        <p:txBody>
          <a:bodyPr wrap="square" rtlCol="0">
            <a:spAutoFit/>
          </a:bodyPr>
          <a:lstStyle/>
          <a:p>
            <a:r>
              <a:rPr lang="en-US" sz="10000" b="1" dirty="0">
                <a:latin typeface="Times New Roman" panose="02020603050405020304" pitchFamily="18" charset="0"/>
                <a:cs typeface="Times New Roman" panose="02020603050405020304" pitchFamily="18" charset="0"/>
              </a:rPr>
              <a:t>Thank You </a:t>
            </a:r>
            <a:endParaRPr lang="en-IN" sz="10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6523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4CE5B8-293A-4AD8-04DE-CF1700F905B8}"/>
              </a:ext>
            </a:extLst>
          </p:cNvPr>
          <p:cNvSpPr txBox="1"/>
          <p:nvPr/>
        </p:nvSpPr>
        <p:spPr>
          <a:xfrm>
            <a:off x="3030880" y="772717"/>
            <a:ext cx="8568636" cy="923330"/>
          </a:xfrm>
          <a:prstGeom prst="rect">
            <a:avLst/>
          </a:prstGeom>
          <a:noFill/>
        </p:spPr>
        <p:txBody>
          <a:bodyPr wrap="square" rtlCol="0">
            <a:spAutoFit/>
          </a:bodyPr>
          <a:lstStyle/>
          <a:p>
            <a:r>
              <a:rPr lang="en-US" sz="5400" b="1" dirty="0">
                <a:latin typeface="Times New Roman" panose="02020603050405020304" pitchFamily="18" charset="0"/>
                <a:cs typeface="Times New Roman" panose="02020603050405020304" pitchFamily="18" charset="0"/>
              </a:rPr>
              <a:t>PROBLEM STATEMENT</a:t>
            </a:r>
            <a:endParaRPr lang="en-IN" sz="6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5E5EAF-2F1D-324A-07B7-8DB68B150736}"/>
              </a:ext>
            </a:extLst>
          </p:cNvPr>
          <p:cNvSpPr txBox="1"/>
          <p:nvPr/>
        </p:nvSpPr>
        <p:spPr>
          <a:xfrm>
            <a:off x="660400" y="2752667"/>
            <a:ext cx="13309597" cy="3357137"/>
          </a:xfrm>
          <a:prstGeom prst="rect">
            <a:avLst/>
          </a:prstGeom>
          <a:noFill/>
        </p:spPr>
        <p:txBody>
          <a:bodyPr wrap="square">
            <a:spAutoFit/>
          </a:bodyPr>
          <a:lstStyle/>
          <a:p>
            <a:pPr algn="just">
              <a:lnSpc>
                <a:spcPct val="150000"/>
              </a:lnSpc>
            </a:pPr>
            <a:r>
              <a:rPr lang="en-US" sz="2400" b="0" i="0" dirty="0">
                <a:solidFill>
                  <a:srgbClr val="404040"/>
                </a:solidFill>
                <a:effectLst/>
                <a:latin typeface="Times New Roman" panose="02020603050405020304" pitchFamily="18" charset="0"/>
                <a:cs typeface="Times New Roman" panose="02020603050405020304" pitchFamily="18" charset="0"/>
              </a:rPr>
              <a:t>Many individuals struggle to identify suitable career paths due to unclear alignment between their skills and industry demands. Traditional career guidance lacks personalization, dynamic skill-based recommendations, and efficient management of evolving career data. </a:t>
            </a:r>
            <a:r>
              <a:rPr lang="en-US" sz="2400" b="0" i="0" dirty="0" err="1">
                <a:solidFill>
                  <a:srgbClr val="404040"/>
                </a:solidFill>
                <a:effectLst/>
                <a:latin typeface="Times New Roman" panose="02020603050405020304" pitchFamily="18" charset="0"/>
                <a:cs typeface="Times New Roman" panose="02020603050405020304" pitchFamily="18" charset="0"/>
              </a:rPr>
              <a:t>Careerly</a:t>
            </a:r>
            <a:r>
              <a:rPr lang="en-US" sz="2400" b="0" i="0" dirty="0">
                <a:solidFill>
                  <a:srgbClr val="404040"/>
                </a:solidFill>
                <a:effectLst/>
                <a:latin typeface="Times New Roman" panose="02020603050405020304" pitchFamily="18" charset="0"/>
                <a:cs typeface="Times New Roman" panose="02020603050405020304" pitchFamily="18" charset="0"/>
              </a:rPr>
              <a:t> addresses these gaps by offering a </a:t>
            </a:r>
            <a:r>
              <a:rPr lang="en-US" sz="2400" b="1" i="0" dirty="0">
                <a:solidFill>
                  <a:srgbClr val="404040"/>
                </a:solidFill>
                <a:effectLst/>
                <a:latin typeface="Times New Roman" panose="02020603050405020304" pitchFamily="18" charset="0"/>
                <a:cs typeface="Times New Roman" panose="02020603050405020304" pitchFamily="18" charset="0"/>
              </a:rPr>
              <a:t>data-driven platform</a:t>
            </a:r>
            <a:r>
              <a:rPr lang="en-US" sz="2400" b="0" i="0" dirty="0">
                <a:solidFill>
                  <a:srgbClr val="404040"/>
                </a:solidFill>
                <a:effectLst/>
                <a:latin typeface="Times New Roman" panose="02020603050405020304" pitchFamily="18" charset="0"/>
                <a:cs typeface="Times New Roman" panose="02020603050405020304" pitchFamily="18" charset="0"/>
              </a:rPr>
              <a:t> that automates skill-to-career mapping using machine learning (KNN), empowers users with actionable insights, and equips administrators with tools to update career trends seamlessly.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029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C8E44A08-4054-911D-8F3D-85D555540E8D}"/>
              </a:ext>
            </a:extLst>
          </p:cNvPr>
          <p:cNvSpPr/>
          <p:nvPr/>
        </p:nvSpPr>
        <p:spPr>
          <a:xfrm>
            <a:off x="-191582" y="704322"/>
            <a:ext cx="15013563" cy="769312"/>
          </a:xfrm>
          <a:prstGeom prst="rect">
            <a:avLst/>
          </a:prstGeom>
          <a:noFill/>
          <a:ln/>
        </p:spPr>
        <p:txBody>
          <a:bodyPr wrap="square" lIns="0" tIns="0" rIns="0" bIns="0" rtlCol="0" anchor="t"/>
          <a:lstStyle/>
          <a:p>
            <a:pPr marL="0" indent="0" algn="ctr">
              <a:lnSpc>
                <a:spcPts val="5550"/>
              </a:lnSpc>
              <a:buNone/>
            </a:pPr>
            <a:r>
              <a:rPr lang="en-US" sz="4800" b="1" dirty="0">
                <a:latin typeface="Times New Roman" panose="02020603050405020304" pitchFamily="18" charset="0"/>
                <a:ea typeface="Platypi" pitchFamily="34" charset="-122"/>
                <a:cs typeface="Times New Roman" panose="02020603050405020304" pitchFamily="18" charset="0"/>
              </a:rPr>
              <a:t>INTRODUCTION &amp; PROJECT DESCRIPTION</a:t>
            </a:r>
            <a:endParaRPr lang="en-US" sz="4800" b="1" dirty="0">
              <a:latin typeface="Times New Roman" panose="02020603050405020304" pitchFamily="18" charset="0"/>
              <a:cs typeface="Times New Roman" panose="02020603050405020304" pitchFamily="18" charset="0"/>
            </a:endParaRPr>
          </a:p>
        </p:txBody>
      </p:sp>
      <p:sp>
        <p:nvSpPr>
          <p:cNvPr id="3" name="Text 1">
            <a:extLst>
              <a:ext uri="{FF2B5EF4-FFF2-40B4-BE49-F238E27FC236}">
                <a16:creationId xmlns:a16="http://schemas.microsoft.com/office/drawing/2014/main" id="{F70BAFAE-15EF-B723-A03F-C6D7A9B04E7E}"/>
              </a:ext>
            </a:extLst>
          </p:cNvPr>
          <p:cNvSpPr/>
          <p:nvPr/>
        </p:nvSpPr>
        <p:spPr>
          <a:xfrm>
            <a:off x="795248" y="1991898"/>
            <a:ext cx="13199633" cy="1738736"/>
          </a:xfrm>
          <a:prstGeom prst="rect">
            <a:avLst/>
          </a:prstGeom>
          <a:noFill/>
          <a:ln/>
        </p:spPr>
        <p:txBody>
          <a:bodyPr wrap="square" lIns="0" tIns="0" rIns="0" bIns="0" rtlCol="0" anchor="t"/>
          <a:lstStyle/>
          <a:p>
            <a:pPr marL="0" indent="0" algn="just">
              <a:lnSpc>
                <a:spcPct val="150000"/>
              </a:lnSpc>
              <a:buNone/>
            </a:pPr>
            <a:r>
              <a:rPr lang="en-US" sz="2400" i="1" dirty="0" err="1">
                <a:latin typeface="Times New Roman" panose="02020603050405020304" pitchFamily="18" charset="0"/>
                <a:cs typeface="Times New Roman" panose="02020603050405020304" pitchFamily="18" charset="0"/>
              </a:rPr>
              <a:t>Careerly</a:t>
            </a:r>
            <a:r>
              <a:rPr lang="en-US" sz="2400" dirty="0">
                <a:latin typeface="Times New Roman" panose="02020603050405020304" pitchFamily="18" charset="0"/>
                <a:cs typeface="Times New Roman" panose="02020603050405020304" pitchFamily="18" charset="0"/>
              </a:rPr>
              <a:t> is an intelligent career counseling web application designed to guide students towards suitable career options. By collecting inputs such as stream (science, commerce, arts), skills, interests, and preferences, the system uses the </a:t>
            </a:r>
            <a:r>
              <a:rPr lang="en-US" sz="2400" b="1" dirty="0">
                <a:latin typeface="Times New Roman" panose="02020603050405020304" pitchFamily="18" charset="0"/>
                <a:cs typeface="Times New Roman" panose="02020603050405020304" pitchFamily="18" charset="0"/>
              </a:rPr>
              <a:t>K-Nearest Neighbors (KNN)</a:t>
            </a:r>
            <a:r>
              <a:rPr lang="en-US" sz="2400" dirty="0">
                <a:latin typeface="Times New Roman" panose="02020603050405020304" pitchFamily="18" charset="0"/>
                <a:cs typeface="Times New Roman" panose="02020603050405020304" pitchFamily="18" charset="0"/>
              </a:rPr>
              <a:t> algorithm to predict ideal career matches.</a:t>
            </a:r>
          </a:p>
        </p:txBody>
      </p:sp>
      <p:sp>
        <p:nvSpPr>
          <p:cNvPr id="4" name="Text 3">
            <a:extLst>
              <a:ext uri="{FF2B5EF4-FFF2-40B4-BE49-F238E27FC236}">
                <a16:creationId xmlns:a16="http://schemas.microsoft.com/office/drawing/2014/main" id="{F3536739-C14E-2839-FF81-75F021AA7526}"/>
              </a:ext>
            </a:extLst>
          </p:cNvPr>
          <p:cNvSpPr/>
          <p:nvPr/>
        </p:nvSpPr>
        <p:spPr>
          <a:xfrm>
            <a:off x="972503" y="4148381"/>
            <a:ext cx="152757" cy="340281"/>
          </a:xfrm>
          <a:prstGeom prst="rect">
            <a:avLst/>
          </a:prstGeom>
          <a:noFill/>
          <a:ln/>
        </p:spPr>
        <p:txBody>
          <a:bodyPr wrap="none" lIns="0" tIns="0" rIns="0" bIns="0" rtlCol="0" anchor="t"/>
          <a:lstStyle/>
          <a:p>
            <a:pPr marL="0" indent="0" algn="ctr">
              <a:lnSpc>
                <a:spcPts val="2650"/>
              </a:lnSpc>
              <a:buNone/>
            </a:pPr>
            <a:endParaRPr lang="en-US" sz="2650" dirty="0">
              <a:latin typeface="Times New Roman" panose="02020603050405020304" pitchFamily="18" charset="0"/>
              <a:cs typeface="Times New Roman" panose="02020603050405020304" pitchFamily="18" charset="0"/>
            </a:endParaRPr>
          </a:p>
        </p:txBody>
      </p:sp>
      <p:sp>
        <p:nvSpPr>
          <p:cNvPr id="5" name="Text 4">
            <a:extLst>
              <a:ext uri="{FF2B5EF4-FFF2-40B4-BE49-F238E27FC236}">
                <a16:creationId xmlns:a16="http://schemas.microsoft.com/office/drawing/2014/main" id="{EBD7E6B9-E045-4BBD-38F7-A133A6ECA3F5}"/>
              </a:ext>
            </a:extLst>
          </p:cNvPr>
          <p:cNvSpPr/>
          <p:nvPr/>
        </p:nvSpPr>
        <p:spPr>
          <a:xfrm>
            <a:off x="1484647" y="4212043"/>
            <a:ext cx="2835235" cy="354330"/>
          </a:xfrm>
          <a:prstGeom prst="rect">
            <a:avLst/>
          </a:prstGeom>
          <a:noFill/>
          <a:ln/>
        </p:spPr>
        <p:txBody>
          <a:bodyPr wrap="none" lIns="0" tIns="0" rIns="0" bIns="0" rtlCol="0" anchor="t"/>
          <a:lstStyle/>
          <a:p>
            <a:pPr marL="0" indent="0">
              <a:lnSpc>
                <a:spcPts val="2750"/>
              </a:lnSpc>
              <a:buNone/>
            </a:pPr>
            <a:r>
              <a:rPr lang="en-US" sz="2800" b="1" dirty="0">
                <a:latin typeface="Times New Roman" panose="02020603050405020304" pitchFamily="18" charset="0"/>
                <a:ea typeface="Platypi" pitchFamily="34" charset="-122"/>
                <a:cs typeface="Times New Roman" panose="02020603050405020304" pitchFamily="18" charset="0"/>
              </a:rPr>
              <a:t>1. Purpose</a:t>
            </a:r>
            <a:endParaRPr lang="en-US" sz="2800" b="1" dirty="0">
              <a:latin typeface="Times New Roman" panose="02020603050405020304" pitchFamily="18" charset="0"/>
              <a:cs typeface="Times New Roman" panose="02020603050405020304" pitchFamily="18" charset="0"/>
            </a:endParaRPr>
          </a:p>
        </p:txBody>
      </p:sp>
      <p:sp>
        <p:nvSpPr>
          <p:cNvPr id="6" name="Text 5">
            <a:extLst>
              <a:ext uri="{FF2B5EF4-FFF2-40B4-BE49-F238E27FC236}">
                <a16:creationId xmlns:a16="http://schemas.microsoft.com/office/drawing/2014/main" id="{5720B447-7518-E1C6-2215-3B804C50CDC7}"/>
              </a:ext>
            </a:extLst>
          </p:cNvPr>
          <p:cNvSpPr/>
          <p:nvPr/>
        </p:nvSpPr>
        <p:spPr>
          <a:xfrm>
            <a:off x="1484647" y="4764521"/>
            <a:ext cx="4001751" cy="1814513"/>
          </a:xfrm>
          <a:prstGeom prst="rect">
            <a:avLst/>
          </a:prstGeom>
          <a:noFill/>
          <a:ln/>
        </p:spPr>
        <p:txBody>
          <a:bodyPr wrap="square" lIns="0" tIns="0" rIns="0" bIns="0" rtlCol="0" anchor="t"/>
          <a:lstStyle/>
          <a:p>
            <a:pPr marL="0" indent="0" algn="just">
              <a:buNone/>
            </a:pPr>
            <a:r>
              <a:rPr lang="en-US" sz="2400" dirty="0">
                <a:latin typeface="Times New Roman" panose="02020603050405020304" pitchFamily="18" charset="0"/>
                <a:ea typeface="Source Serif Pro" pitchFamily="34" charset="-122"/>
                <a:cs typeface="Times New Roman" panose="02020603050405020304" pitchFamily="18" charset="0"/>
              </a:rPr>
              <a:t>To create an accessible and user-friendly tool to guide students towards suitable career options.</a:t>
            </a:r>
            <a:endParaRPr lang="en-US" sz="2400" dirty="0">
              <a:latin typeface="Times New Roman" panose="02020603050405020304" pitchFamily="18" charset="0"/>
              <a:cs typeface="Times New Roman" panose="02020603050405020304" pitchFamily="18" charset="0"/>
            </a:endParaRPr>
          </a:p>
        </p:txBody>
      </p:sp>
      <p:sp>
        <p:nvSpPr>
          <p:cNvPr id="7" name="Text 8">
            <a:extLst>
              <a:ext uri="{FF2B5EF4-FFF2-40B4-BE49-F238E27FC236}">
                <a16:creationId xmlns:a16="http://schemas.microsoft.com/office/drawing/2014/main" id="{0523B4C7-B3A1-A3C6-0A2C-EFE2745E78E1}"/>
              </a:ext>
            </a:extLst>
          </p:cNvPr>
          <p:cNvSpPr/>
          <p:nvPr/>
        </p:nvSpPr>
        <p:spPr>
          <a:xfrm>
            <a:off x="8892900" y="4112063"/>
            <a:ext cx="2835235" cy="354330"/>
          </a:xfrm>
          <a:prstGeom prst="rect">
            <a:avLst/>
          </a:prstGeom>
          <a:noFill/>
          <a:ln/>
        </p:spPr>
        <p:txBody>
          <a:bodyPr wrap="none" lIns="0" tIns="0" rIns="0" bIns="0" rtlCol="0" anchor="t"/>
          <a:lstStyle/>
          <a:p>
            <a:pPr marL="0" indent="0">
              <a:lnSpc>
                <a:spcPts val="2750"/>
              </a:lnSpc>
              <a:buNone/>
            </a:pPr>
            <a:r>
              <a:rPr lang="en-US" sz="2800" b="1" dirty="0">
                <a:latin typeface="Times New Roman" panose="02020603050405020304" pitchFamily="18" charset="0"/>
                <a:ea typeface="Platypi" pitchFamily="34" charset="-122"/>
                <a:cs typeface="Times New Roman" panose="02020603050405020304" pitchFamily="18" charset="0"/>
              </a:rPr>
              <a:t>2. Target Audience</a:t>
            </a:r>
            <a:endParaRPr lang="en-US" sz="2800" b="1" dirty="0">
              <a:latin typeface="Times New Roman" panose="02020603050405020304" pitchFamily="18" charset="0"/>
              <a:cs typeface="Times New Roman" panose="02020603050405020304" pitchFamily="18" charset="0"/>
            </a:endParaRPr>
          </a:p>
        </p:txBody>
      </p:sp>
      <p:sp>
        <p:nvSpPr>
          <p:cNvPr id="8" name="Text 9">
            <a:extLst>
              <a:ext uri="{FF2B5EF4-FFF2-40B4-BE49-F238E27FC236}">
                <a16:creationId xmlns:a16="http://schemas.microsoft.com/office/drawing/2014/main" id="{E7873F4A-9E77-8160-6C20-F12F3CF4085E}"/>
              </a:ext>
            </a:extLst>
          </p:cNvPr>
          <p:cNvSpPr/>
          <p:nvPr/>
        </p:nvSpPr>
        <p:spPr>
          <a:xfrm>
            <a:off x="8892900" y="4733610"/>
            <a:ext cx="4128124" cy="1814513"/>
          </a:xfrm>
          <a:prstGeom prst="rect">
            <a:avLst/>
          </a:prstGeom>
          <a:noFill/>
          <a:ln/>
        </p:spPr>
        <p:txBody>
          <a:bodyPr wrap="square" lIns="0" tIns="0" rIns="0" bIns="0" rtlCol="0" anchor="t"/>
          <a:lstStyle/>
          <a:p>
            <a:pPr marL="0" indent="0" algn="just">
              <a:lnSpc>
                <a:spcPts val="2850"/>
              </a:lnSpc>
              <a:buNone/>
            </a:pPr>
            <a:r>
              <a:rPr lang="en-US" sz="2400" dirty="0">
                <a:latin typeface="Times New Roman" panose="02020603050405020304" pitchFamily="18" charset="0"/>
                <a:ea typeface="Source Serif Pro" pitchFamily="34" charset="-122"/>
                <a:cs typeface="Times New Roman" panose="02020603050405020304" pitchFamily="18" charset="0"/>
              </a:rPr>
              <a:t>Students who struggle with identifying right career path due to lack of proper guidance.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7290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B80A0FE-40F9-709F-87DF-834D611C5AF1}"/>
              </a:ext>
            </a:extLst>
          </p:cNvPr>
          <p:cNvSpPr txBox="1"/>
          <p:nvPr/>
        </p:nvSpPr>
        <p:spPr>
          <a:xfrm>
            <a:off x="3757889" y="316195"/>
            <a:ext cx="7114622" cy="757130"/>
          </a:xfrm>
          <a:prstGeom prst="rect">
            <a:avLst/>
          </a:prstGeom>
          <a:noFill/>
        </p:spPr>
        <p:txBody>
          <a:bodyPr wrap="square" rtlCol="0">
            <a:spAutoFit/>
          </a:bodyPr>
          <a:lstStyle/>
          <a:p>
            <a:r>
              <a:rPr lang="en-IN" sz="4320" b="1" dirty="0">
                <a:latin typeface="Times New Roman" panose="02020603050405020304" pitchFamily="18" charset="0"/>
                <a:cs typeface="Times New Roman" panose="02020603050405020304" pitchFamily="18" charset="0"/>
              </a:rPr>
              <a:t>COMPONENT  DIAGRAM</a:t>
            </a:r>
          </a:p>
        </p:txBody>
      </p:sp>
      <p:pic>
        <p:nvPicPr>
          <p:cNvPr id="5" name="Picture 4">
            <a:extLst>
              <a:ext uri="{FF2B5EF4-FFF2-40B4-BE49-F238E27FC236}">
                <a16:creationId xmlns:a16="http://schemas.microsoft.com/office/drawing/2014/main" id="{AD1773B1-89D0-1D2B-A3E8-33682C645C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3030" y="1600200"/>
            <a:ext cx="11864340" cy="5029200"/>
          </a:xfrm>
          <a:prstGeom prst="rect">
            <a:avLst/>
          </a:prstGeom>
        </p:spPr>
      </p:pic>
    </p:spTree>
    <p:extLst>
      <p:ext uri="{BB962C8B-B14F-4D97-AF65-F5344CB8AC3E}">
        <p14:creationId xmlns:p14="http://schemas.microsoft.com/office/powerpoint/2010/main" val="2788691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4217E54-143A-70A7-BAA9-9C396085968A}"/>
              </a:ext>
            </a:extLst>
          </p:cNvPr>
          <p:cNvSpPr txBox="1"/>
          <p:nvPr/>
        </p:nvSpPr>
        <p:spPr>
          <a:xfrm>
            <a:off x="3928966" y="377559"/>
            <a:ext cx="7952332" cy="757130"/>
          </a:xfrm>
          <a:prstGeom prst="rect">
            <a:avLst/>
          </a:prstGeom>
          <a:noFill/>
        </p:spPr>
        <p:txBody>
          <a:bodyPr wrap="square" rtlCol="0">
            <a:spAutoFit/>
          </a:bodyPr>
          <a:lstStyle/>
          <a:p>
            <a:r>
              <a:rPr lang="en-IN" sz="4320" b="1" dirty="0">
                <a:latin typeface="Times New Roman" panose="02020603050405020304" pitchFamily="18" charset="0"/>
                <a:cs typeface="Times New Roman" panose="02020603050405020304" pitchFamily="18" charset="0"/>
              </a:rPr>
              <a:t>DEPLOYMENT  DIAGRAM</a:t>
            </a:r>
          </a:p>
        </p:txBody>
      </p:sp>
      <p:pic>
        <p:nvPicPr>
          <p:cNvPr id="5" name="Picture 4">
            <a:extLst>
              <a:ext uri="{FF2B5EF4-FFF2-40B4-BE49-F238E27FC236}">
                <a16:creationId xmlns:a16="http://schemas.microsoft.com/office/drawing/2014/main" id="{A732388E-E768-92D1-EAA9-DE60CBA6EB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2151" y="1416280"/>
            <a:ext cx="9042136" cy="6102582"/>
          </a:xfrm>
          <a:prstGeom prst="rect">
            <a:avLst/>
          </a:prstGeom>
        </p:spPr>
      </p:pic>
    </p:spTree>
    <p:extLst>
      <p:ext uri="{BB962C8B-B14F-4D97-AF65-F5344CB8AC3E}">
        <p14:creationId xmlns:p14="http://schemas.microsoft.com/office/powerpoint/2010/main" val="634940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AA36B85-7065-A181-D78C-7B494C4AF9D5}"/>
              </a:ext>
            </a:extLst>
          </p:cNvPr>
          <p:cNvSpPr txBox="1"/>
          <p:nvPr/>
        </p:nvSpPr>
        <p:spPr>
          <a:xfrm>
            <a:off x="4895724" y="401156"/>
            <a:ext cx="5616190" cy="757130"/>
          </a:xfrm>
          <a:prstGeom prst="rect">
            <a:avLst/>
          </a:prstGeom>
          <a:noFill/>
        </p:spPr>
        <p:txBody>
          <a:bodyPr wrap="square" rtlCol="0">
            <a:spAutoFit/>
          </a:bodyPr>
          <a:lstStyle/>
          <a:p>
            <a:r>
              <a:rPr lang="en-IN" sz="4320" b="1" dirty="0">
                <a:latin typeface="Times New Roman" panose="02020603050405020304" pitchFamily="18" charset="0"/>
                <a:cs typeface="Times New Roman" panose="02020603050405020304" pitchFamily="18" charset="0"/>
              </a:rPr>
              <a:t>OBJECT  DIAGRAM</a:t>
            </a:r>
          </a:p>
        </p:txBody>
      </p:sp>
      <p:pic>
        <p:nvPicPr>
          <p:cNvPr id="5" name="Picture 4">
            <a:extLst>
              <a:ext uri="{FF2B5EF4-FFF2-40B4-BE49-F238E27FC236}">
                <a16:creationId xmlns:a16="http://schemas.microsoft.com/office/drawing/2014/main" id="{F8851ADC-BAFF-D2F7-6A07-31A971E9B6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3246" y="1531446"/>
            <a:ext cx="6980173" cy="6384559"/>
          </a:xfrm>
          <a:prstGeom prst="rect">
            <a:avLst/>
          </a:prstGeom>
        </p:spPr>
      </p:pic>
    </p:spTree>
    <p:extLst>
      <p:ext uri="{BB962C8B-B14F-4D97-AF65-F5344CB8AC3E}">
        <p14:creationId xmlns:p14="http://schemas.microsoft.com/office/powerpoint/2010/main" val="2537813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C44FE26-B644-C66F-C571-E96A7D503005}"/>
              </a:ext>
            </a:extLst>
          </p:cNvPr>
          <p:cNvSpPr txBox="1"/>
          <p:nvPr/>
        </p:nvSpPr>
        <p:spPr>
          <a:xfrm>
            <a:off x="3398027" y="538398"/>
            <a:ext cx="8754643" cy="757130"/>
          </a:xfrm>
          <a:prstGeom prst="rect">
            <a:avLst/>
          </a:prstGeom>
          <a:noFill/>
        </p:spPr>
        <p:txBody>
          <a:bodyPr wrap="square" rtlCol="0">
            <a:spAutoFit/>
          </a:bodyPr>
          <a:lstStyle/>
          <a:p>
            <a:r>
              <a:rPr lang="en-IN" sz="4320" b="1" dirty="0">
                <a:latin typeface="Times New Roman" panose="02020603050405020304" pitchFamily="18" charset="0"/>
                <a:cs typeface="Times New Roman" panose="02020603050405020304" pitchFamily="18" charset="0"/>
              </a:rPr>
              <a:t>COMMUNICATION</a:t>
            </a:r>
            <a:r>
              <a:rPr lang="en-IN" sz="3840" b="1" dirty="0">
                <a:latin typeface="Times New Roman" panose="02020603050405020304" pitchFamily="18" charset="0"/>
                <a:cs typeface="Times New Roman" panose="02020603050405020304" pitchFamily="18" charset="0"/>
              </a:rPr>
              <a:t>  </a:t>
            </a:r>
            <a:r>
              <a:rPr lang="en-IN" sz="4320" b="1" dirty="0">
                <a:latin typeface="Times New Roman" panose="02020603050405020304" pitchFamily="18" charset="0"/>
                <a:cs typeface="Times New Roman" panose="02020603050405020304" pitchFamily="18" charset="0"/>
              </a:rPr>
              <a:t>DIAGRAM</a:t>
            </a:r>
            <a:endParaRPr lang="en-IN" sz="384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F80BF50-023F-0538-C7A1-45DB5A5C8E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0220" y="1859053"/>
            <a:ext cx="11109960" cy="5223510"/>
          </a:xfrm>
          <a:prstGeom prst="rect">
            <a:avLst/>
          </a:prstGeom>
        </p:spPr>
      </p:pic>
    </p:spTree>
    <p:extLst>
      <p:ext uri="{BB962C8B-B14F-4D97-AF65-F5344CB8AC3E}">
        <p14:creationId xmlns:p14="http://schemas.microsoft.com/office/powerpoint/2010/main" val="1790363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257CD51-43D9-B465-9A96-D2F2DA62A8CA}"/>
              </a:ext>
            </a:extLst>
          </p:cNvPr>
          <p:cNvSpPr txBox="1"/>
          <p:nvPr/>
        </p:nvSpPr>
        <p:spPr>
          <a:xfrm>
            <a:off x="5274023" y="310453"/>
            <a:ext cx="5108842" cy="757130"/>
          </a:xfrm>
          <a:prstGeom prst="rect">
            <a:avLst/>
          </a:prstGeom>
          <a:noFill/>
        </p:spPr>
        <p:txBody>
          <a:bodyPr wrap="square" rtlCol="0">
            <a:spAutoFit/>
          </a:bodyPr>
          <a:lstStyle/>
          <a:p>
            <a:r>
              <a:rPr lang="en-IN" sz="4320" b="1" dirty="0">
                <a:latin typeface="Times New Roman" panose="02020603050405020304" pitchFamily="18" charset="0"/>
                <a:cs typeface="Times New Roman" panose="02020603050405020304" pitchFamily="18" charset="0"/>
              </a:rPr>
              <a:t>STATE  DIAGRAM</a:t>
            </a:r>
          </a:p>
        </p:txBody>
      </p:sp>
      <p:pic>
        <p:nvPicPr>
          <p:cNvPr id="5" name="Picture 4">
            <a:extLst>
              <a:ext uri="{FF2B5EF4-FFF2-40B4-BE49-F238E27FC236}">
                <a16:creationId xmlns:a16="http://schemas.microsoft.com/office/drawing/2014/main" id="{BDE20FF8-94B0-A3ED-B534-9DA1464E4F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0047" y="1206038"/>
            <a:ext cx="8887691" cy="6421582"/>
          </a:xfrm>
          <a:prstGeom prst="rect">
            <a:avLst/>
          </a:prstGeom>
        </p:spPr>
      </p:pic>
    </p:spTree>
    <p:extLst>
      <p:ext uri="{BB962C8B-B14F-4D97-AF65-F5344CB8AC3E}">
        <p14:creationId xmlns:p14="http://schemas.microsoft.com/office/powerpoint/2010/main" val="4245604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1138</TotalTime>
  <Words>782</Words>
  <Application>Microsoft Office PowerPoint</Application>
  <PresentationFormat>Custom</PresentationFormat>
  <Paragraphs>94</Paragraphs>
  <Slides>20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Sitka Display</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Tarun Yadav</cp:lastModifiedBy>
  <cp:revision>53</cp:revision>
  <dcterms:created xsi:type="dcterms:W3CDTF">2024-09-22T16:09:05Z</dcterms:created>
  <dcterms:modified xsi:type="dcterms:W3CDTF">2025-06-01T09:55:03Z</dcterms:modified>
</cp:coreProperties>
</file>