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3"/>
  </p:notesMasterIdLst>
  <p:handoutMasterIdLst>
    <p:handoutMasterId r:id="rId14"/>
  </p:handoutMasterIdLst>
  <p:sldIdLst>
    <p:sldId id="257" r:id="rId2"/>
    <p:sldId id="269" r:id="rId3"/>
    <p:sldId id="258" r:id="rId4"/>
    <p:sldId id="260" r:id="rId5"/>
    <p:sldId id="259" r:id="rId6"/>
    <p:sldId id="271" r:id="rId7"/>
    <p:sldId id="272" r:id="rId8"/>
    <p:sldId id="263" r:id="rId9"/>
    <p:sldId id="267"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6" d="100"/>
          <a:sy n="86" d="100"/>
        </p:scale>
        <p:origin x="562" y="6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pPr/>
              <a:t>5/6/2022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p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pPr/>
              <a:t>5/6/2022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p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544213AF-26F6-41FA-8D85-E2C5388D6E58}" type="datetimeFigureOut">
              <a:rPr lang="en-US" smtClean="0"/>
              <a:pPr/>
              <a:t>5/6/2022</a:t>
            </a:fld>
            <a:endParaRPr lang="en-US" dirty="0">
              <a:solidFill>
                <a:srgbClr val="FFFFFF"/>
              </a:solidFill>
            </a:endParaRPr>
          </a:p>
        </p:txBody>
      </p:sp>
      <p:sp>
        <p:nvSpPr>
          <p:cNvPr id="19" name="Footer Placeholder 18"/>
          <p:cNvSpPr>
            <a:spLocks noGrp="1"/>
          </p:cNvSpPr>
          <p:nvPr>
            <p:ph type="ftr" sz="quarter" idx="11"/>
          </p:nvPr>
        </p:nvSpPr>
        <p:spPr/>
        <p:txBody>
          <a:bodyPr/>
          <a:lstStyle/>
          <a:p>
            <a:endParaRPr kumimoji="0" lang="en-US">
              <a:solidFill>
                <a:schemeClr val="accent1">
                  <a:tint val="20000"/>
                </a:schemeClr>
              </a:solidFill>
            </a:endParaRPr>
          </a:p>
        </p:txBody>
      </p:sp>
      <p:sp>
        <p:nvSpPr>
          <p:cNvPr id="27" name="Slide Number Placeholder 26"/>
          <p:cNvSpPr>
            <a:spLocks noGrp="1"/>
          </p:cNvSpPr>
          <p:nvPr>
            <p:ph type="sldNum" sz="quarter" idx="12"/>
          </p:nvPr>
        </p:nvSpPr>
        <p:spPr/>
        <p:txBody>
          <a:bodyPr/>
          <a:lstStyle/>
          <a:p>
            <a:fld id="{D5BBC35B-A44B-4119-B8DA-DE9E3DFADA20}" type="slidenum">
              <a:rPr kumimoji="0" lang="en-US" smtClean="0"/>
              <a:pPr/>
              <a:t>‹#›</a:t>
            </a:fld>
            <a:endParaRPr kumimoji="0" lang="en-US" dirty="0">
              <a:solidFill>
                <a:srgbClr val="FFFFFF"/>
              </a:solidFill>
            </a:endParaRPr>
          </a:p>
        </p:txBody>
      </p:sp>
    </p:spTree>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7CC0096-1860-4642-9CD2-0079EA5E7CD1}" type="datetimeFigureOut">
              <a:rPr lang="en-US" smtClean="0"/>
              <a:pPr/>
              <a:t>5/6/2022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7CC0096-1860-4642-9CD2-0079EA5E7CD1}" type="datetimeFigureOut">
              <a:rPr lang="en-US" smtClean="0"/>
              <a:pPr/>
              <a:t>5/6/2022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7CC0096-1860-4642-9CD2-0079EA5E7CD1}" type="datetimeFigureOut">
              <a:rPr lang="en-US" smtClean="0"/>
              <a:pPr/>
              <a:t>5/6/2022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44213AF-26F6-41FA-8D85-E2C5388D6E58}" type="datetimeFigureOut">
              <a:rPr lang="en-US" smtClean="0"/>
              <a:pPr/>
              <a:t>5/6/2022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7CC0096-1860-4642-9CD2-0079EA5E7CD1}" type="datetimeFigureOut">
              <a:rPr lang="en-US" smtClean="0"/>
              <a:pPr/>
              <a:t>5/6/2022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7CC0096-1860-4642-9CD2-0079EA5E7CD1}" type="datetimeFigureOut">
              <a:rPr lang="en-US" smtClean="0"/>
              <a:pPr/>
              <a:t>5/6/2022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pPr/>
              <a:t>‹#›</a:t>
            </a:fld>
            <a:endParaRPr lang="en-US"/>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37CC0096-1860-4642-9CD2-0079EA5E7CD1}" type="datetimeFigureOut">
              <a:rPr lang="en-US" smtClean="0"/>
              <a:pPr/>
              <a:t>5/6/2022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pPr/>
              <a:t>‹#›</a:t>
            </a:fld>
            <a:endParaRPr lang="en-US"/>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CC0096-1860-4642-9CD2-0079EA5E7CD1}" type="datetimeFigureOut">
              <a:rPr lang="en-US" smtClean="0"/>
              <a:pPr/>
              <a:t>5/6/2022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pPr/>
              <a:t>‹#›</a:t>
            </a:fld>
            <a:endParaRPr lang="en-US"/>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44213AF-26F6-41FA-8D85-E2C5388D6E58}" type="datetimeFigureOut">
              <a:rPr lang="en-US" smtClean="0"/>
              <a:pPr/>
              <a:t>5/6/2022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544213AF-26F6-41FA-8D85-E2C5388D6E58}" type="datetimeFigureOut">
              <a:rPr lang="en-US" smtClean="0"/>
              <a:pPr/>
              <a:t>5/6/2022</a:t>
            </a:fld>
            <a:endParaRPr lang="en-US">
              <a:solidFill>
                <a:schemeClr val="tx1"/>
              </a:solidFill>
            </a:endParaRPr>
          </a:p>
        </p:txBody>
      </p:sp>
      <p:sp>
        <p:nvSpPr>
          <p:cNvPr id="6" name="Footer Placeholder 5"/>
          <p:cNvSpPr>
            <a:spLocks noGrp="1"/>
          </p:cNvSpPr>
          <p:nvPr>
            <p:ph type="ftr" sz="quarter" idx="11"/>
          </p:nvPr>
        </p:nvSpPr>
        <p:spPr/>
        <p:txBody>
          <a:bodyPr/>
          <a:lstStyle/>
          <a:p>
            <a:endParaRPr kumimoji="0" lang="en-US">
              <a:solidFill>
                <a:schemeClr val="tx1"/>
              </a:solidFill>
            </a:endParaRPr>
          </a:p>
        </p:txBody>
      </p:sp>
      <p:sp>
        <p:nvSpPr>
          <p:cNvPr id="7" name="Slide Number Placeholder 6"/>
          <p:cNvSpPr>
            <a:spLocks noGrp="1"/>
          </p:cNvSpPr>
          <p:nvPr>
            <p:ph type="sldNum" sz="quarter" idx="12"/>
          </p:nvPr>
        </p:nvSpPr>
        <p:spPr>
          <a:xfrm>
            <a:off x="10769600" y="6356351"/>
            <a:ext cx="812800" cy="365125"/>
          </a:xfrm>
        </p:spPr>
        <p:txBody>
          <a:bodyPr/>
          <a:lstStyle/>
          <a:p>
            <a:fld id="{D5BBC35B-A44B-4119-B8DA-DE9E3DFADA20}" type="slidenum">
              <a:rPr kumimoji="0" lang="en-US" smtClean="0"/>
              <a:pPr/>
              <a:t>‹#›</a:t>
            </a:fld>
            <a:endParaRPr kumimoji="0" lang="en-US">
              <a:solidFill>
                <a:schemeClr val="tx1"/>
              </a:solidFill>
            </a:endParaRPr>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7CC0096-1860-4642-9CD2-0079EA5E7CD1}" type="datetimeFigureOut">
              <a:rPr lang="en-US" smtClean="0"/>
              <a:pPr/>
              <a:t>5/6/2022</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31375A4-56A4-47D6-9801-1991572033F7}" type="slidenum">
              <a:rPr lang="en-US" smtClean="0"/>
              <a:pPr/>
              <a:t>‹#›</a:t>
            </a:fld>
            <a:endParaRPr lang="en-US"/>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spd="med">
    <p:fade/>
  </p:transition>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rtl="0">
              <a:spcBef>
                <a:spcPts val="0"/>
              </a:spcBef>
              <a:spcAft>
                <a:spcPts val="0"/>
              </a:spcAft>
            </a:pPr>
            <a:r>
              <a:rPr lang="en-IN" sz="4000" b="1" i="0" u="none" strike="noStrike" dirty="0">
                <a:solidFill>
                  <a:srgbClr val="000000"/>
                </a:solidFill>
                <a:effectLst/>
                <a:latin typeface="Times New Roman" panose="02020603050405020304" pitchFamily="18" charset="0"/>
                <a:cs typeface="Times New Roman" panose="02020603050405020304" pitchFamily="18" charset="0"/>
              </a:rPr>
              <a:t>SMART PORTABLE PATIENT MONITORING </a:t>
            </a:r>
            <a:br>
              <a:rPr lang="en-IN" sz="4000" b="1" i="0" u="none" strike="noStrike" dirty="0">
                <a:solidFill>
                  <a:srgbClr val="000000"/>
                </a:solidFill>
                <a:effectLst/>
                <a:latin typeface="Times New Roman" panose="02020603050405020304" pitchFamily="18" charset="0"/>
                <a:cs typeface="Times New Roman" panose="02020603050405020304" pitchFamily="18" charset="0"/>
              </a:rPr>
            </a:br>
            <a:r>
              <a:rPr lang="en-IN" sz="4000" b="1" i="0" u="none" strike="noStrike" dirty="0">
                <a:solidFill>
                  <a:srgbClr val="000000"/>
                </a:solidFill>
                <a:effectLst/>
                <a:latin typeface="Times New Roman" panose="02020603050405020304" pitchFamily="18" charset="0"/>
                <a:cs typeface="Times New Roman" panose="02020603050405020304" pitchFamily="18" charset="0"/>
              </a:rPr>
              <a:t>DEVICE</a:t>
            </a:r>
            <a:endParaRPr lang="en-IN" sz="4000" b="0" dirty="0">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24000" y="1828799"/>
            <a:ext cx="9144000" cy="4768553"/>
          </a:xfrm>
        </p:spPr>
        <p:txBody>
          <a:bodyPr>
            <a:normAutofit/>
          </a:bodyPr>
          <a:lstStyle/>
          <a:p>
            <a:pPr marL="0" indent="0">
              <a:buNone/>
            </a:pPr>
            <a:endParaRPr lang="en-IN" dirty="0"/>
          </a:p>
          <a:p>
            <a:pPr marL="0" indent="0">
              <a:buNone/>
            </a:pPr>
            <a:endParaRPr lang="en-IN" dirty="0"/>
          </a:p>
          <a:p>
            <a:pPr marL="0" indent="0">
              <a:buNone/>
            </a:pPr>
            <a:endParaRPr lang="en-IN" dirty="0"/>
          </a:p>
          <a:p>
            <a:pPr marL="0" indent="0">
              <a:buNone/>
            </a:pPr>
            <a:r>
              <a:rPr lang="en-IN" b="1" dirty="0"/>
              <a:t>Students:</a:t>
            </a:r>
          </a:p>
          <a:p>
            <a:pPr marL="514350" indent="-514350">
              <a:buAutoNum type="arabicParenR"/>
            </a:pPr>
            <a:r>
              <a:rPr lang="en-IN" b="1" dirty="0"/>
              <a:t>SIVANAHUL R  (ECE/II YEAR)</a:t>
            </a:r>
          </a:p>
          <a:p>
            <a:pPr marL="514350" indent="-514350">
              <a:buAutoNum type="arabicParenR"/>
            </a:pPr>
            <a:r>
              <a:rPr lang="en-IN" b="1" dirty="0"/>
              <a:t>TARUN N (ECE/II YEAR)</a:t>
            </a:r>
          </a:p>
          <a:p>
            <a:pPr marL="514350" indent="-514350">
              <a:buFont typeface="Wingdings 2"/>
              <a:buAutoNum type="arabicParenR"/>
            </a:pPr>
            <a:r>
              <a:rPr lang="en-IN" b="1" dirty="0"/>
              <a:t>YASHWANTHKUMAR R (ECE/II YEAR)</a:t>
            </a:r>
          </a:p>
          <a:p>
            <a:pPr marL="514350" indent="-514350">
              <a:buFont typeface="Wingdings 2"/>
              <a:buAutoNum type="arabicParenR"/>
            </a:pPr>
            <a:r>
              <a:rPr lang="en-IN" b="1" dirty="0"/>
              <a:t>PRASAANTH G (ECE/II YEAR)</a:t>
            </a:r>
          </a:p>
          <a:p>
            <a:pPr marL="0" indent="0">
              <a:buNone/>
            </a:pPr>
            <a:endParaRPr lang="en-IN" b="1" dirty="0"/>
          </a:p>
          <a:p>
            <a:pPr marL="0" indent="0">
              <a:buNone/>
            </a:pPr>
            <a:endParaRPr lang="en-IN" b="1" dirty="0"/>
          </a:p>
          <a:p>
            <a:pPr marL="514350" indent="-514350">
              <a:buNone/>
            </a:pPr>
            <a:endParaRPr lang="en-US" dirty="0"/>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D62AA-46CF-4293-ABA0-211951A2A237}"/>
              </a:ext>
            </a:extLst>
          </p:cNvPr>
          <p:cNvSpPr>
            <a:spLocks noGrp="1"/>
          </p:cNvSpPr>
          <p:nvPr>
            <p:ph type="title"/>
          </p:nvPr>
        </p:nvSpPr>
        <p:spPr/>
        <p:txBody>
          <a:bodyPr>
            <a:normAutofit fontScale="90000"/>
          </a:bodyPr>
          <a:lstStyle/>
          <a:p>
            <a:pPr algn="ctr"/>
            <a:r>
              <a:rPr lang="en-IN" sz="5400" b="1" dirty="0">
                <a:solidFill>
                  <a:srgbClr val="000000"/>
                </a:solidFill>
                <a:latin typeface="Times New Roman" panose="02020603050405020304" pitchFamily="18" charset="0"/>
              </a:rPr>
              <a:t>Conclusion:</a:t>
            </a:r>
            <a:br>
              <a:rPr lang="en-IN" sz="5400" b="1" dirty="0">
                <a:solidFill>
                  <a:srgbClr val="000000"/>
                </a:solidFill>
                <a:latin typeface="Times New Roman" panose="02020603050405020304" pitchFamily="18" charset="0"/>
              </a:rPr>
            </a:br>
            <a:endParaRPr lang="en-IN" dirty="0"/>
          </a:p>
        </p:txBody>
      </p:sp>
      <p:sp>
        <p:nvSpPr>
          <p:cNvPr id="3" name="TextBox 2">
            <a:extLst>
              <a:ext uri="{FF2B5EF4-FFF2-40B4-BE49-F238E27FC236}">
                <a16:creationId xmlns:a16="http://schemas.microsoft.com/office/drawing/2014/main" id="{B2D8D336-8CB8-40A2-9938-4033BF6E4EB9}"/>
              </a:ext>
            </a:extLst>
          </p:cNvPr>
          <p:cNvSpPr txBox="1"/>
          <p:nvPr/>
        </p:nvSpPr>
        <p:spPr>
          <a:xfrm>
            <a:off x="623392" y="1916832"/>
            <a:ext cx="9649072" cy="4278094"/>
          </a:xfrm>
          <a:prstGeom prst="rect">
            <a:avLst/>
          </a:prstGeom>
          <a:noFill/>
        </p:spPr>
        <p:txBody>
          <a:bodyPr wrap="square" rtlCol="0">
            <a:spAutoFit/>
          </a:bodyPr>
          <a:lstStyle/>
          <a:p>
            <a:pPr marL="342900" indent="-342900">
              <a:buFont typeface="Arial" pitchFamily="34" charset="0"/>
              <a:buChar char="•"/>
            </a:pPr>
            <a:r>
              <a:rPr lang="en-US" sz="2400" b="0" i="0" u="none" strike="noStrike" dirty="0">
                <a:solidFill>
                  <a:srgbClr val="000000"/>
                </a:solidFill>
                <a:effectLst/>
                <a:latin typeface="Times New Roman" panose="02020603050405020304" pitchFamily="18" charset="0"/>
              </a:rPr>
              <a:t>The major parameters considered to make an innovative Holter monitor are heart rate, ECG signal, and oxygen percentage in blood. </a:t>
            </a:r>
          </a:p>
          <a:p>
            <a:pPr marL="342900" indent="-342900">
              <a:buFont typeface="Arial" pitchFamily="34" charset="0"/>
              <a:buChar char="•"/>
            </a:pPr>
            <a:r>
              <a:rPr lang="en-US" sz="2400" b="0" i="0" u="none" strike="noStrike" dirty="0">
                <a:solidFill>
                  <a:srgbClr val="000000"/>
                </a:solidFill>
                <a:effectLst/>
                <a:latin typeface="Times New Roman" panose="02020603050405020304" pitchFamily="18" charset="0"/>
              </a:rPr>
              <a:t>The biomedical data of heart rate and ECG signals are proper. </a:t>
            </a:r>
          </a:p>
          <a:p>
            <a:pPr marL="342900" indent="-342900">
              <a:buFont typeface="Arial" pitchFamily="34" charset="0"/>
              <a:buChar char="•"/>
            </a:pPr>
            <a:r>
              <a:rPr lang="en-US" sz="2400" b="0" i="0" u="none" strike="noStrike" dirty="0">
                <a:solidFill>
                  <a:srgbClr val="000000"/>
                </a:solidFill>
                <a:effectLst/>
                <a:latin typeface="Times New Roman" panose="02020603050405020304" pitchFamily="18" charset="0"/>
              </a:rPr>
              <a:t>The system is very lightweight and low costs as well as we are using predicament situations. We are storing biomedical data on an SD card as well as displaying it on an OLED display.</a:t>
            </a:r>
          </a:p>
          <a:p>
            <a:pPr marL="342900" indent="-342900">
              <a:buFont typeface="Arial" pitchFamily="34" charset="0"/>
              <a:buChar char="•"/>
            </a:pPr>
            <a:r>
              <a:rPr lang="en-US" sz="2400" b="0" i="0" u="none" strike="noStrike" dirty="0">
                <a:solidFill>
                  <a:srgbClr val="000000"/>
                </a:solidFill>
                <a:effectLst/>
                <a:latin typeface="Times New Roman" panose="02020603050405020304" pitchFamily="18" charset="0"/>
              </a:rPr>
              <a:t> Data stored in SD cards will help our doctors to diagnose diseases of patients and OLED displays will give the current status of parameters to patients.</a:t>
            </a:r>
          </a:p>
          <a:p>
            <a:endParaRPr lang="en-IN" sz="3200" b="0" dirty="0">
              <a:effectLst/>
            </a:endParaRPr>
          </a:p>
          <a:p>
            <a:endParaRPr lang="en-IN" sz="2400" dirty="0"/>
          </a:p>
        </p:txBody>
      </p:sp>
    </p:spTree>
    <p:extLst>
      <p:ext uri="{BB962C8B-B14F-4D97-AF65-F5344CB8AC3E}">
        <p14:creationId xmlns:p14="http://schemas.microsoft.com/office/powerpoint/2010/main" val="301017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9A2E0D-1201-4C34-9C38-FBDBD9D6812B}"/>
              </a:ext>
            </a:extLst>
          </p:cNvPr>
          <p:cNvSpPr txBox="1"/>
          <p:nvPr/>
        </p:nvSpPr>
        <p:spPr>
          <a:xfrm>
            <a:off x="1379476" y="2767280"/>
            <a:ext cx="9433048" cy="1323439"/>
          </a:xfrm>
          <a:prstGeom prst="rect">
            <a:avLst/>
          </a:prstGeom>
          <a:noFill/>
        </p:spPr>
        <p:txBody>
          <a:bodyPr wrap="square" rtlCol="0">
            <a:spAutoFit/>
          </a:bodyPr>
          <a:lstStyle/>
          <a:p>
            <a:pPr algn="ctr"/>
            <a:r>
              <a:rPr lang="en-IN" sz="8000" dirty="0">
                <a:latin typeface="Footlight MT Light" panose="0204060206030A020304" pitchFamily="18" charset="0"/>
              </a:rPr>
              <a:t>THANK YOU!!!</a:t>
            </a:r>
          </a:p>
        </p:txBody>
      </p:sp>
    </p:spTree>
    <p:extLst>
      <p:ext uri="{BB962C8B-B14F-4D97-AF65-F5344CB8AC3E}">
        <p14:creationId xmlns:p14="http://schemas.microsoft.com/office/powerpoint/2010/main" val="2658915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b="1" dirty="0">
                <a:solidFill>
                  <a:srgbClr val="000000"/>
                </a:solidFill>
                <a:latin typeface="Times New Roman" panose="02020603050405020304" pitchFamily="18" charset="0"/>
                <a:cs typeface="Times New Roman" panose="02020603050405020304" pitchFamily="18" charset="0"/>
              </a:rPr>
              <a:t>     SMART PORTABLE PATIENT MONITORING   </a:t>
            </a:r>
            <a:br>
              <a:rPr lang="en-IN" sz="3600" b="1" dirty="0">
                <a:solidFill>
                  <a:srgbClr val="000000"/>
                </a:solidFill>
                <a:latin typeface="Times New Roman" panose="02020603050405020304" pitchFamily="18" charset="0"/>
                <a:cs typeface="Times New Roman" panose="02020603050405020304" pitchFamily="18" charset="0"/>
              </a:rPr>
            </a:br>
            <a:r>
              <a:rPr lang="en-IN" sz="3600" b="1" dirty="0">
                <a:solidFill>
                  <a:srgbClr val="000000"/>
                </a:solidFill>
                <a:latin typeface="Times New Roman" panose="02020603050405020304" pitchFamily="18" charset="0"/>
                <a:cs typeface="Times New Roman" panose="02020603050405020304" pitchFamily="18" charset="0"/>
              </a:rPr>
              <a:t>                                     DEVICE  </a:t>
            </a:r>
            <a:endParaRPr lang="en-US" sz="3600" dirty="0"/>
          </a:p>
        </p:txBody>
      </p:sp>
      <p:sp>
        <p:nvSpPr>
          <p:cNvPr id="3" name="Content Placeholder 2"/>
          <p:cNvSpPr>
            <a:spLocks noGrp="1"/>
          </p:cNvSpPr>
          <p:nvPr>
            <p:ph idx="1"/>
          </p:nvPr>
        </p:nvSpPr>
        <p:spPr/>
        <p:txBody>
          <a:bodyPr/>
          <a:lstStyle/>
          <a:p>
            <a:pPr>
              <a:lnSpc>
                <a:spcPct val="120000"/>
              </a:lnSpc>
              <a:spcBef>
                <a:spcPts val="100"/>
              </a:spcBef>
              <a:spcAft>
                <a:spcPts val="100"/>
              </a:spcAft>
              <a:buFont typeface="Wingdings" pitchFamily="2" charset="2"/>
              <a:buChar char="Ø"/>
            </a:pPr>
            <a:r>
              <a:rPr lang="en-IN" sz="2800" b="1" dirty="0">
                <a:solidFill>
                  <a:srgbClr val="202020"/>
                </a:solidFill>
                <a:latin typeface="Times New Roman" panose="02020603050405020304" pitchFamily="18" charset="0"/>
              </a:rPr>
              <a:t>Introduction</a:t>
            </a:r>
            <a:endParaRPr lang="en-IN" sz="2800" dirty="0"/>
          </a:p>
          <a:p>
            <a:pPr>
              <a:lnSpc>
                <a:spcPct val="120000"/>
              </a:lnSpc>
              <a:spcBef>
                <a:spcPts val="100"/>
              </a:spcBef>
              <a:spcAft>
                <a:spcPts val="100"/>
              </a:spcAft>
              <a:buFont typeface="Wingdings" pitchFamily="2" charset="2"/>
              <a:buChar char="Ø"/>
            </a:pPr>
            <a:r>
              <a:rPr lang="en-IN" sz="2800" b="1" dirty="0">
                <a:solidFill>
                  <a:srgbClr val="000000"/>
                </a:solidFill>
                <a:latin typeface="Times New Roman" panose="02020603050405020304" pitchFamily="18" charset="0"/>
              </a:rPr>
              <a:t>Existing solution</a:t>
            </a:r>
          </a:p>
          <a:p>
            <a:pPr>
              <a:lnSpc>
                <a:spcPct val="120000"/>
              </a:lnSpc>
              <a:spcBef>
                <a:spcPts val="100"/>
              </a:spcBef>
              <a:spcAft>
                <a:spcPts val="100"/>
              </a:spcAft>
              <a:buFont typeface="Wingdings" pitchFamily="2" charset="2"/>
              <a:buChar char="Ø"/>
            </a:pPr>
            <a:r>
              <a:rPr lang="en-IN" sz="2800" b="1" dirty="0">
                <a:solidFill>
                  <a:srgbClr val="000000"/>
                </a:solidFill>
                <a:latin typeface="Times New Roman" panose="02020603050405020304" pitchFamily="18" charset="0"/>
              </a:rPr>
              <a:t>Proposed method</a:t>
            </a:r>
            <a:endParaRPr lang="en-IN" sz="2800" dirty="0"/>
          </a:p>
          <a:p>
            <a:pPr>
              <a:lnSpc>
                <a:spcPct val="120000"/>
              </a:lnSpc>
              <a:spcBef>
                <a:spcPts val="100"/>
              </a:spcBef>
              <a:spcAft>
                <a:spcPts val="100"/>
              </a:spcAft>
              <a:buFont typeface="Wingdings" pitchFamily="2" charset="2"/>
              <a:buChar char="Ø"/>
            </a:pPr>
            <a:r>
              <a:rPr lang="en-US" sz="2800" b="1" dirty="0">
                <a:solidFill>
                  <a:srgbClr val="000000"/>
                </a:solidFill>
                <a:latin typeface="Times New Roman" panose="02020603050405020304" pitchFamily="18" charset="0"/>
              </a:rPr>
              <a:t>Block diagram of the invention</a:t>
            </a:r>
          </a:p>
          <a:p>
            <a:pPr>
              <a:lnSpc>
                <a:spcPct val="120000"/>
              </a:lnSpc>
              <a:spcBef>
                <a:spcPts val="100"/>
              </a:spcBef>
              <a:spcAft>
                <a:spcPts val="100"/>
              </a:spcAft>
              <a:buFont typeface="Wingdings" pitchFamily="2" charset="2"/>
              <a:buChar char="Ø"/>
            </a:pPr>
            <a:r>
              <a:rPr lang="en-US" sz="2800" b="1" dirty="0">
                <a:solidFill>
                  <a:srgbClr val="000000"/>
                </a:solidFill>
                <a:latin typeface="Times New Roman" panose="02020603050405020304" pitchFamily="18" charset="0"/>
              </a:rPr>
              <a:t>Circuit diagram of the invention</a:t>
            </a:r>
            <a:endParaRPr lang="en-IN" sz="2800" b="1" dirty="0">
              <a:solidFill>
                <a:srgbClr val="000000"/>
              </a:solidFill>
              <a:latin typeface="Times New Roman" panose="02020603050405020304" pitchFamily="18" charset="0"/>
            </a:endParaRPr>
          </a:p>
          <a:p>
            <a:pPr>
              <a:lnSpc>
                <a:spcPct val="120000"/>
              </a:lnSpc>
              <a:spcBef>
                <a:spcPts val="100"/>
              </a:spcBef>
              <a:spcAft>
                <a:spcPts val="100"/>
              </a:spcAft>
              <a:buFont typeface="Wingdings" pitchFamily="2" charset="2"/>
              <a:buChar char="Ø"/>
            </a:pPr>
            <a:r>
              <a:rPr lang="en-IN" sz="2800" b="1" dirty="0">
                <a:solidFill>
                  <a:srgbClr val="000000"/>
                </a:solidFill>
                <a:latin typeface="Times New Roman" panose="02020603050405020304" pitchFamily="18" charset="0"/>
              </a:rPr>
              <a:t>Conclusion</a:t>
            </a:r>
            <a:endParaRPr lang="en-IN" sz="2800" dirty="0"/>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spcBef>
                <a:spcPts val="0"/>
              </a:spcBef>
            </a:pPr>
            <a:r>
              <a:rPr lang="en-IN" sz="3600" b="1" dirty="0">
                <a:solidFill>
                  <a:srgbClr val="202020"/>
                </a:solidFill>
                <a:latin typeface="Times New Roman" panose="02020603050405020304" pitchFamily="18" charset="0"/>
              </a:rPr>
              <a:t>Introduction:</a:t>
            </a:r>
            <a:br>
              <a:rPr lang="en-IN" sz="3600" dirty="0">
                <a:latin typeface="Times New Roman" panose="02020603050405020304" pitchFamily="18" charset="0"/>
                <a:cs typeface="Times New Roman" panose="02020603050405020304" pitchFamily="18" charset="0"/>
              </a:rPr>
            </a:br>
            <a:endParaRPr lang="en-IN" sz="3600" b="0" dirty="0">
              <a:effectLst/>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7399AE25-E23D-4BBF-BEEA-0DCB51F913ED}"/>
              </a:ext>
            </a:extLst>
          </p:cNvPr>
          <p:cNvSpPr>
            <a:spLocks noGrp="1"/>
          </p:cNvSpPr>
          <p:nvPr>
            <p:ph idx="1"/>
          </p:nvPr>
        </p:nvSpPr>
        <p:spPr>
          <a:xfrm>
            <a:off x="1524000" y="1844824"/>
            <a:ext cx="9324528" cy="4680520"/>
          </a:xfrm>
        </p:spPr>
        <p:txBody>
          <a:bodyPr>
            <a:normAutofit lnSpcReduction="10000"/>
          </a:bodyPr>
          <a:lstStyle/>
          <a:p>
            <a:r>
              <a:rPr lang="en-US" dirty="0">
                <a:solidFill>
                  <a:srgbClr val="202020"/>
                </a:solidFill>
                <a:latin typeface="Times New Roman" panose="02020603050405020304" pitchFamily="18" charset="0"/>
              </a:rPr>
              <a:t>In recent days, the cardiovascular disease problem has been so high in the entire world. </a:t>
            </a:r>
          </a:p>
          <a:p>
            <a:r>
              <a:rPr lang="en-US" dirty="0">
                <a:solidFill>
                  <a:srgbClr val="202020"/>
                </a:solidFill>
                <a:latin typeface="Times New Roman" panose="02020603050405020304" pitchFamily="18" charset="0"/>
              </a:rPr>
              <a:t>A </a:t>
            </a:r>
            <a:r>
              <a:rPr lang="en-US" b="0" i="0" u="none" strike="noStrike" dirty="0">
                <a:solidFill>
                  <a:srgbClr val="202020"/>
                </a:solidFill>
                <a:effectLst/>
                <a:latin typeface="Times New Roman" panose="02020603050405020304" pitchFamily="18" charset="0"/>
              </a:rPr>
              <a:t>Holter monitor is a small, battery-powered medical device that measures your heart's function, such as heart rate and rhythm.</a:t>
            </a:r>
          </a:p>
          <a:p>
            <a:r>
              <a:rPr lang="en-US" b="0" i="0" u="none" strike="noStrike" dirty="0" err="1">
                <a:solidFill>
                  <a:srgbClr val="202020"/>
                </a:solidFill>
                <a:effectLst/>
                <a:latin typeface="Times New Roman" panose="02020603050405020304" pitchFamily="18" charset="0"/>
              </a:rPr>
              <a:t>Holter</a:t>
            </a:r>
            <a:r>
              <a:rPr lang="en-US" b="0" i="0" u="none" strike="noStrike" dirty="0">
                <a:solidFill>
                  <a:srgbClr val="202020"/>
                </a:solidFill>
                <a:effectLst/>
                <a:latin typeface="Times New Roman" panose="02020603050405020304" pitchFamily="18" charset="0"/>
              </a:rPr>
              <a:t> monitoring is a continuous biomedical data test to record your heart's rate and heart rhythm for around 24 hours. </a:t>
            </a:r>
          </a:p>
          <a:p>
            <a:r>
              <a:rPr lang="en-US" b="0" i="0" u="none" strike="noStrike" dirty="0">
                <a:solidFill>
                  <a:srgbClr val="202020"/>
                </a:solidFill>
                <a:effectLst/>
                <a:latin typeface="Times New Roman" panose="02020603050405020304" pitchFamily="18" charset="0"/>
              </a:rPr>
              <a:t>The Holter monitor device is also called ambulatory electrocardiography.</a:t>
            </a:r>
            <a:r>
              <a:rPr lang="en-US" sz="1800" b="0" i="0" u="none" strike="noStrike" dirty="0">
                <a:solidFill>
                  <a:srgbClr val="202020"/>
                </a:solidFill>
                <a:effectLst/>
                <a:latin typeface="Times New Roman" panose="02020603050405020304" pitchFamily="18" charset="0"/>
              </a:rPr>
              <a:t> </a:t>
            </a:r>
          </a:p>
          <a:p>
            <a:r>
              <a:rPr lang="en-US" b="0" i="0" u="none" strike="noStrike" dirty="0">
                <a:solidFill>
                  <a:srgbClr val="202020"/>
                </a:solidFill>
                <a:effectLst/>
                <a:latin typeface="Times New Roman" panose="02020603050405020304" pitchFamily="18" charset="0"/>
              </a:rPr>
              <a:t>Monitoring the health conditions of a patient remotely needs a lot of devices to be connected with them and it is not affordable for a common person. </a:t>
            </a:r>
          </a:p>
        </p:txBody>
      </p:sp>
    </p:spTree>
    <p:extLst>
      <p:ext uri="{BB962C8B-B14F-4D97-AF65-F5344CB8AC3E}">
        <p14:creationId xmlns:p14="http://schemas.microsoft.com/office/powerpoint/2010/main" val="19286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spcBef>
                <a:spcPts val="0"/>
              </a:spcBef>
            </a:pPr>
            <a:r>
              <a:rPr lang="en-IN" sz="3600" b="1" dirty="0">
                <a:solidFill>
                  <a:srgbClr val="000000"/>
                </a:solidFill>
                <a:latin typeface="Times New Roman" panose="02020603050405020304" pitchFamily="18" charset="0"/>
              </a:rPr>
              <a:t>Existing solution:</a:t>
            </a:r>
            <a:br>
              <a:rPr lang="en-IN" sz="3600" b="1" dirty="0">
                <a:solidFill>
                  <a:srgbClr val="000000"/>
                </a:solidFill>
                <a:latin typeface="Times New Roman" panose="02020603050405020304" pitchFamily="18" charset="0"/>
              </a:rPr>
            </a:br>
            <a:endParaRPr lang="en-IN" sz="3600" b="0" dirty="0">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1066800" y="1825624"/>
            <a:ext cx="7344816" cy="4575175"/>
          </a:xfrm>
        </p:spPr>
        <p:txBody>
          <a:bodyPr>
            <a:normAutofit/>
          </a:bodyPr>
          <a:lstStyle/>
          <a:p>
            <a:pPr marL="0" indent="0" algn="just">
              <a:buNone/>
            </a:pPr>
            <a:r>
              <a:rPr lang="en-US" b="0" i="0" u="none" strike="noStrike" dirty="0">
                <a:solidFill>
                  <a:srgbClr val="000000"/>
                </a:solidFill>
                <a:effectLst/>
                <a:latin typeface="Times New Roman" panose="02020603050405020304" pitchFamily="18" charset="0"/>
              </a:rPr>
              <a:t>The biomedical data of heart rate and ECG signals are proper. The system is very lightweight and low cost. We are storing biomedical data on an SD card as well as displaying it on an OLED display. Data stored in SD cards will help doctors to diagnose diseases of patients and OLED displays will give the current status of parameters to patients. This data can be sent on Blynk for real-time data access. </a:t>
            </a:r>
            <a:endParaRPr lang="en-IN" sz="3200" b="1" i="0" u="none" strike="noStrike" dirty="0">
              <a:solidFill>
                <a:srgbClr val="000000"/>
              </a:solidFill>
              <a:effectLst/>
              <a:latin typeface="Times New Roman" panose="02020603050405020304" pitchFamily="18" charset="0"/>
            </a:endParaRPr>
          </a:p>
          <a:p>
            <a:pPr marL="0" indent="0">
              <a:buNone/>
            </a:pPr>
            <a:endParaRPr lang="en-IN" sz="2400" b="1" i="0" u="none" strike="noStrike" dirty="0">
              <a:solidFill>
                <a:srgbClr val="000000"/>
              </a:solidFill>
              <a:effectLst/>
              <a:latin typeface="Times New Roman" panose="02020603050405020304" pitchFamily="18" charset="0"/>
            </a:endParaRPr>
          </a:p>
          <a:p>
            <a:endParaRPr lang="en-US" dirty="0"/>
          </a:p>
        </p:txBody>
      </p:sp>
      <p:sp>
        <p:nvSpPr>
          <p:cNvPr id="6" name="Content Placeholder 5">
            <a:extLst>
              <a:ext uri="{FF2B5EF4-FFF2-40B4-BE49-F238E27FC236}">
                <a16:creationId xmlns:a16="http://schemas.microsoft.com/office/drawing/2014/main" id="{7AC8BB97-C8F5-4A60-A638-C44115EB8C55}"/>
              </a:ext>
            </a:extLst>
          </p:cNvPr>
          <p:cNvSpPr>
            <a:spLocks noGrp="1"/>
          </p:cNvSpPr>
          <p:nvPr>
            <p:ph sz="half" idx="2"/>
          </p:nvPr>
        </p:nvSpPr>
        <p:spPr/>
        <p:txBody>
          <a:bodyPr>
            <a:normAutofit/>
          </a:bodyPr>
          <a:lstStyle/>
          <a:p>
            <a:endParaRPr lang="en-IN" dirty="0"/>
          </a:p>
          <a:p>
            <a:endParaRPr lang="en-IN" dirty="0"/>
          </a:p>
          <a:p>
            <a:endParaRPr lang="en-IN" dirty="0"/>
          </a:p>
          <a:p>
            <a:endParaRPr lang="en-IN" dirty="0"/>
          </a:p>
          <a:p>
            <a:endParaRPr lang="en-IN" dirty="0"/>
          </a:p>
          <a:p>
            <a:endParaRPr lang="en-IN" dirty="0"/>
          </a:p>
        </p:txBody>
      </p:sp>
      <p:graphicFrame>
        <p:nvGraphicFramePr>
          <p:cNvPr id="7" name="Content Placeholder 4">
            <a:extLst>
              <a:ext uri="{FF2B5EF4-FFF2-40B4-BE49-F238E27FC236}">
                <a16:creationId xmlns:a16="http://schemas.microsoft.com/office/drawing/2014/main" id="{15760D33-E541-443C-AEA2-CEF5804925FC}"/>
              </a:ext>
            </a:extLst>
          </p:cNvPr>
          <p:cNvGraphicFramePr>
            <a:graphicFrameLocks/>
          </p:cNvGraphicFramePr>
          <p:nvPr>
            <p:extLst>
              <p:ext uri="{D42A27DB-BD31-4B8C-83A1-F6EECF244321}">
                <p14:modId xmlns:p14="http://schemas.microsoft.com/office/powerpoint/2010/main" val="1493345427"/>
              </p:ext>
            </p:extLst>
          </p:nvPr>
        </p:nvGraphicFramePr>
        <p:xfrm>
          <a:off x="8472264" y="2651758"/>
          <a:ext cx="2592288" cy="1737360"/>
        </p:xfrm>
        <a:graphic>
          <a:graphicData uri="http://schemas.openxmlformats.org/drawingml/2006/table">
            <a:tbl>
              <a:tblPr firstRow="1" bandRow="1">
                <a:tableStyleId>{21E4AEA4-8DFA-4A89-87EB-49C32662AFE0}</a:tableStyleId>
              </a:tblPr>
              <a:tblGrid>
                <a:gridCol w="864096">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tblGrid>
              <a:tr h="301754">
                <a:tc>
                  <a:txBody>
                    <a:bodyPr/>
                    <a:lstStyle/>
                    <a:p>
                      <a:pPr algn="ctr"/>
                      <a:r>
                        <a:rPr lang="en-US" b="0" dirty="0"/>
                        <a:t>Class</a:t>
                      </a:r>
                    </a:p>
                  </a:txBody>
                  <a:tcPr anchor="ctr"/>
                </a:tc>
                <a:tc>
                  <a:txBody>
                    <a:bodyPr/>
                    <a:lstStyle/>
                    <a:p>
                      <a:pPr algn="ctr"/>
                      <a:r>
                        <a:rPr lang="en-US" b="0" dirty="0"/>
                        <a:t>Group A</a:t>
                      </a:r>
                    </a:p>
                  </a:txBody>
                  <a:tcPr anchor="ctr"/>
                </a:tc>
                <a:tc>
                  <a:txBody>
                    <a:bodyPr/>
                    <a:lstStyle/>
                    <a:p>
                      <a:pPr algn="ctr"/>
                      <a:r>
                        <a:rPr lang="en-US" b="0" dirty="0"/>
                        <a:t>Group B</a:t>
                      </a:r>
                    </a:p>
                  </a:txBody>
                  <a:tcPr anchor="ctr"/>
                </a:tc>
                <a:extLst>
                  <a:ext uri="{0D108BD9-81ED-4DB2-BD59-A6C34878D82A}">
                    <a16:rowId xmlns:a16="http://schemas.microsoft.com/office/drawing/2014/main" val="10000"/>
                  </a:ext>
                </a:extLst>
              </a:tr>
              <a:tr h="301754">
                <a:tc>
                  <a:txBody>
                    <a:bodyPr/>
                    <a:lstStyle/>
                    <a:p>
                      <a:pPr algn="ctr"/>
                      <a:r>
                        <a:rPr lang="en-US" dirty="0"/>
                        <a:t>Class 1</a:t>
                      </a:r>
                    </a:p>
                  </a:txBody>
                  <a:tcPr anchor="ctr"/>
                </a:tc>
                <a:tc>
                  <a:txBody>
                    <a:bodyPr/>
                    <a:lstStyle/>
                    <a:p>
                      <a:pPr algn="ctr"/>
                      <a:r>
                        <a:rPr lang="en-US" dirty="0"/>
                        <a:t>82</a:t>
                      </a:r>
                    </a:p>
                  </a:txBody>
                  <a:tcPr anchor="ctr"/>
                </a:tc>
                <a:tc>
                  <a:txBody>
                    <a:bodyPr/>
                    <a:lstStyle/>
                    <a:p>
                      <a:pPr algn="ctr"/>
                      <a:r>
                        <a:rPr lang="en-US" dirty="0"/>
                        <a:t>95</a:t>
                      </a:r>
                    </a:p>
                  </a:txBody>
                  <a:tcPr anchor="ctr"/>
                </a:tc>
                <a:extLst>
                  <a:ext uri="{0D108BD9-81ED-4DB2-BD59-A6C34878D82A}">
                    <a16:rowId xmlns:a16="http://schemas.microsoft.com/office/drawing/2014/main" val="10001"/>
                  </a:ext>
                </a:extLst>
              </a:tr>
              <a:tr h="301754">
                <a:tc>
                  <a:txBody>
                    <a:bodyPr/>
                    <a:lstStyle/>
                    <a:p>
                      <a:pPr algn="ctr"/>
                      <a:r>
                        <a:rPr lang="en-US" dirty="0"/>
                        <a:t>Class 2</a:t>
                      </a:r>
                    </a:p>
                  </a:txBody>
                  <a:tcPr anchor="ctr"/>
                </a:tc>
                <a:tc>
                  <a:txBody>
                    <a:bodyPr/>
                    <a:lstStyle/>
                    <a:p>
                      <a:pPr algn="ctr"/>
                      <a:r>
                        <a:rPr lang="en-US" dirty="0"/>
                        <a:t>76</a:t>
                      </a:r>
                    </a:p>
                  </a:txBody>
                  <a:tcPr anchor="ctr"/>
                </a:tc>
                <a:tc>
                  <a:txBody>
                    <a:bodyPr/>
                    <a:lstStyle/>
                    <a:p>
                      <a:pPr algn="ctr"/>
                      <a:r>
                        <a:rPr lang="en-US" dirty="0"/>
                        <a:t>88</a:t>
                      </a:r>
                    </a:p>
                  </a:txBody>
                  <a:tcPr anchor="ctr"/>
                </a:tc>
                <a:extLst>
                  <a:ext uri="{0D108BD9-81ED-4DB2-BD59-A6C34878D82A}">
                    <a16:rowId xmlns:a16="http://schemas.microsoft.com/office/drawing/2014/main" val="10002"/>
                  </a:ext>
                </a:extLst>
              </a:tr>
              <a:tr h="301754">
                <a:tc>
                  <a:txBody>
                    <a:bodyPr/>
                    <a:lstStyle/>
                    <a:p>
                      <a:pPr algn="ctr"/>
                      <a:r>
                        <a:rPr lang="en-US" dirty="0"/>
                        <a:t>Class 3</a:t>
                      </a:r>
                    </a:p>
                  </a:txBody>
                  <a:tcPr anchor="ctr"/>
                </a:tc>
                <a:tc>
                  <a:txBody>
                    <a:bodyPr/>
                    <a:lstStyle/>
                    <a:p>
                      <a:pPr algn="ctr"/>
                      <a:r>
                        <a:rPr lang="en-US" dirty="0"/>
                        <a:t>84</a:t>
                      </a:r>
                    </a:p>
                  </a:txBody>
                  <a:tcPr anchor="ctr"/>
                </a:tc>
                <a:tc>
                  <a:txBody>
                    <a:bodyPr/>
                    <a:lstStyle/>
                    <a:p>
                      <a:pPr algn="ctr"/>
                      <a:r>
                        <a:rPr lang="en-US" dirty="0"/>
                        <a:t>90</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73862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b="1" dirty="0">
                <a:solidFill>
                  <a:srgbClr val="000000"/>
                </a:solidFill>
                <a:latin typeface="Times New Roman" panose="02020603050405020304" pitchFamily="18" charset="0"/>
              </a:rPr>
              <a:t>Proposed method:</a:t>
            </a:r>
            <a:br>
              <a:rPr lang="en-IN" b="1" dirty="0">
                <a:solidFill>
                  <a:srgbClr val="000000"/>
                </a:solidFill>
                <a:latin typeface="Times New Roman" panose="02020603050405020304" pitchFamily="18" charset="0"/>
              </a:rPr>
            </a:br>
            <a:endParaRPr lang="en-US" dirty="0"/>
          </a:p>
        </p:txBody>
      </p:sp>
      <p:sp>
        <p:nvSpPr>
          <p:cNvPr id="3" name="Content Placeholder 2"/>
          <p:cNvSpPr>
            <a:spLocks noGrp="1"/>
          </p:cNvSpPr>
          <p:nvPr>
            <p:ph sz="half" idx="1"/>
          </p:nvPr>
        </p:nvSpPr>
        <p:spPr>
          <a:xfrm>
            <a:off x="1066800" y="1825624"/>
            <a:ext cx="10515600" cy="4575175"/>
          </a:xfrm>
        </p:spPr>
        <p:txBody>
          <a:bodyPr>
            <a:normAutofit/>
          </a:bodyPr>
          <a:lstStyle/>
          <a:p>
            <a:pPr algn="just">
              <a:spcBef>
                <a:spcPts val="2400"/>
              </a:spcBef>
              <a:spcAft>
                <a:spcPts val="600"/>
              </a:spcAft>
            </a:pPr>
            <a:r>
              <a:rPr lang="en-US" b="0" i="0" u="none" strike="noStrike" dirty="0">
                <a:solidFill>
                  <a:srgbClr val="000000"/>
                </a:solidFill>
                <a:effectLst/>
                <a:latin typeface="Times New Roman" panose="02020603050405020304" pitchFamily="18" charset="0"/>
              </a:rPr>
              <a:t>The output of the ECG module is an analog signal. So, we can directly store ECG into an SD card and display it on OLED. </a:t>
            </a:r>
          </a:p>
          <a:p>
            <a:pPr algn="just">
              <a:spcBef>
                <a:spcPts val="2400"/>
              </a:spcBef>
              <a:spcAft>
                <a:spcPts val="600"/>
              </a:spcAft>
            </a:pPr>
            <a:r>
              <a:rPr lang="en-US" b="0" i="0" u="none" strike="noStrike" dirty="0">
                <a:solidFill>
                  <a:srgbClr val="000000"/>
                </a:solidFill>
                <a:effectLst/>
                <a:latin typeface="Times New Roman" panose="02020603050405020304" pitchFamily="18" charset="0"/>
              </a:rPr>
              <a:t>Pulse Oximeters are used to measure oxygen percentage in blood. The suggested quality-aware ECG telemetry system also saves energy consumption by broadcasting good ECG signals and placing IoT devices into sleep mode for poor ECG signals, according to real-time evaluation results.</a:t>
            </a:r>
            <a:endParaRPr lang="en-IN" b="0" dirty="0">
              <a:effectLst/>
            </a:endParaRPr>
          </a:p>
          <a:p>
            <a:pPr marL="0" indent="0">
              <a:buNone/>
            </a:pPr>
            <a:r>
              <a:rPr lang="en-IN" dirty="0"/>
              <a:t>		</a:t>
            </a:r>
            <a:br>
              <a:rPr lang="en-IN" dirty="0"/>
            </a:br>
            <a:endParaRPr lang="en-US" dirty="0"/>
          </a:p>
        </p:txBody>
      </p:sp>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a:extLst>
              <a:ext uri="{FF2B5EF4-FFF2-40B4-BE49-F238E27FC236}">
                <a16:creationId xmlns:a16="http://schemas.microsoft.com/office/drawing/2014/main" id="{B73CAB56-AF44-4772-81A2-8EAD94F8AF75}"/>
              </a:ext>
            </a:extLst>
          </p:cNvPr>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2066" b="94609" l="2723" r="93355">
                        <a14:foregroundMark x1="33224" y1="2336" x2="61874" y2="20934"/>
                        <a14:foregroundMark x1="49237" y1="23270" x2="49237" y2="29111"/>
                        <a14:foregroundMark x1="2941" y1="36298" x2="21024" y2="36478"/>
                        <a14:foregroundMark x1="26471" y1="36119" x2="45316" y2="36298"/>
                        <a14:foregroundMark x1="50763" y1="36119" x2="68627" y2="36927"/>
                        <a14:foregroundMark x1="75381" y1="36478" x2="93464" y2="36658"/>
                        <a14:foregroundMark x1="11438" y1="53279" x2="32353" y2="54807"/>
                        <a14:foregroundMark x1="56427" y1="51303" x2="72331" y2="52111"/>
                        <a14:foregroundMark x1="42266" y1="60288" x2="60784" y2="61096"/>
                        <a14:foregroundMark x1="70370" y1="60647" x2="84749" y2="60827"/>
                        <a14:foregroundMark x1="42919" y1="71249" x2="57734" y2="70800"/>
                        <a14:foregroundMark x1="50980" y1="64151" x2="51416" y2="68464"/>
                        <a14:foregroundMark x1="8388" y1="82929" x2="28431" y2="83109"/>
                        <a14:foregroundMark x1="43355" y1="82300" x2="57734" y2="82929"/>
                        <a14:foregroundMark x1="74946" y1="82749" x2="87582" y2="83109"/>
                        <a14:foregroundMark x1="42702" y1="94609" x2="58170" y2="94609"/>
                        <a14:foregroundMark x1="73856" y1="92633" x2="89760" y2="93261"/>
                        <a14:foregroundMark x1="60349" y1="70979" x2="80610" y2="71249"/>
                        <a14:foregroundMark x1="13617" y1="39263" x2="13617" y2="47799"/>
                        <a14:foregroundMark x1="13617" y1="47978" x2="43791" y2="47799"/>
                        <a14:foregroundMark x1="35403" y1="38994" x2="35621" y2="45642"/>
                        <a14:foregroundMark x1="31481" y1="38095" x2="39978" y2="38455"/>
                        <a14:foregroundMark x1="59913" y1="39443" x2="60349" y2="45463"/>
                        <a14:foregroundMark x1="32571" y1="53279" x2="36710" y2="53639"/>
                        <a14:foregroundMark x1="36928" y1="53639" x2="37146" y2="60827"/>
                        <a14:foregroundMark x1="15577" y1="78796" x2="15359" y2="71429"/>
                        <a14:foregroundMark x1="50871" y1="74663" x2="50871" y2="79515"/>
                        <a14:foregroundMark x1="50654" y1="86523" x2="50654" y2="90656"/>
                        <a14:foregroundMark x1="81917" y1="86343" x2="82135" y2="92363"/>
                      </a14:backgroundRemoval>
                    </a14:imgEffect>
                  </a14:imgLayer>
                </a14:imgProps>
              </a:ext>
              <a:ext uri="{28A0092B-C50C-407E-A947-70E740481C1C}">
                <a14:useLocalDpi xmlns:a14="http://schemas.microsoft.com/office/drawing/2010/main" val="0"/>
              </a:ext>
            </a:extLst>
          </a:blip>
          <a:srcRect/>
          <a:stretch>
            <a:fillRect/>
          </a:stretch>
        </p:blipFill>
        <p:spPr bwMode="auto">
          <a:xfrm>
            <a:off x="767408" y="908720"/>
            <a:ext cx="10883374" cy="57848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Electrocardiography - Wikipe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Electrocardiography - Wikipe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Electrocardiography - Wikipe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Electrocardiography - Wikipe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3" name="Picture 9" descr="C:\Users\ELCOT\Pictures\all-about-arrhythmias-arrhythmia.jpg"/>
          <p:cNvPicPr>
            <a:picLocks noChangeAspect="1" noChangeArrowheads="1"/>
          </p:cNvPicPr>
          <p:nvPr/>
        </p:nvPicPr>
        <p:blipFill>
          <a:blip r:embed="rId2"/>
          <a:srcRect/>
          <a:stretch>
            <a:fillRect/>
          </a:stretch>
        </p:blipFill>
        <p:spPr bwMode="auto">
          <a:xfrm>
            <a:off x="809588" y="1000108"/>
            <a:ext cx="10429948" cy="5500725"/>
          </a:xfrm>
          <a:prstGeom prst="rect">
            <a:avLst/>
          </a:prstGeom>
          <a:noFill/>
        </p:spPr>
      </p:pic>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5400" b="1" dirty="0">
                <a:solidFill>
                  <a:srgbClr val="000000"/>
                </a:solidFill>
                <a:latin typeface="Times New Roman" panose="02020603050405020304" pitchFamily="18" charset="0"/>
              </a:rPr>
              <a:t>Circuit diagram of the invention:</a:t>
            </a:r>
            <a:br>
              <a:rPr lang="en-US" sz="5400" b="1" dirty="0">
                <a:solidFill>
                  <a:srgbClr val="000000"/>
                </a:solidFill>
                <a:latin typeface="Times New Roman" panose="02020603050405020304" pitchFamily="18" charset="0"/>
              </a:rPr>
            </a:br>
            <a:endParaRPr lang="en-US" dirty="0"/>
          </a:p>
        </p:txBody>
      </p:sp>
      <p:sp>
        <p:nvSpPr>
          <p:cNvPr id="3" name="TextBox 2">
            <a:extLst>
              <a:ext uri="{FF2B5EF4-FFF2-40B4-BE49-F238E27FC236}">
                <a16:creationId xmlns:a16="http://schemas.microsoft.com/office/drawing/2014/main" id="{567E3873-3FFB-42AD-A3B9-6B7A19DE1702}"/>
              </a:ext>
            </a:extLst>
          </p:cNvPr>
          <p:cNvSpPr txBox="1"/>
          <p:nvPr/>
        </p:nvSpPr>
        <p:spPr>
          <a:xfrm>
            <a:off x="551384" y="1844824"/>
            <a:ext cx="11377264" cy="3539430"/>
          </a:xfrm>
          <a:prstGeom prst="rect">
            <a:avLst/>
          </a:prstGeom>
          <a:noFill/>
        </p:spPr>
        <p:txBody>
          <a:bodyPr wrap="square" rtlCol="0">
            <a:spAutoFit/>
          </a:bodyPr>
          <a:lstStyle/>
          <a:p>
            <a:pPr marL="342900" indent="-342900" algn="just">
              <a:lnSpc>
                <a:spcPct val="100000"/>
              </a:lnSpc>
              <a:buFont typeface="Arial" pitchFamily="34" charset="0"/>
              <a:buChar char="•"/>
            </a:pPr>
            <a:r>
              <a:rPr lang="en-US" sz="2400" b="0" i="0" u="none" strike="noStrike" dirty="0">
                <a:solidFill>
                  <a:srgbClr val="000000"/>
                </a:solidFill>
                <a:effectLst/>
                <a:latin typeface="Times New Roman" panose="02020603050405020304" pitchFamily="18" charset="0"/>
              </a:rPr>
              <a:t>ECG, Heart rate, and oxygen percentage present in the blood are the major parameters and are much important in the diagnosis process. </a:t>
            </a:r>
          </a:p>
          <a:p>
            <a:pPr marL="342900" indent="-342900" algn="just">
              <a:lnSpc>
                <a:spcPct val="100000"/>
              </a:lnSpc>
              <a:buFont typeface="Arial" pitchFamily="34" charset="0"/>
              <a:buChar char="•"/>
            </a:pPr>
            <a:r>
              <a:rPr lang="en-US" sz="2400" b="0" i="0" u="none" strike="noStrike" dirty="0">
                <a:solidFill>
                  <a:srgbClr val="000000"/>
                </a:solidFill>
                <a:effectLst/>
                <a:latin typeface="Times New Roman" panose="02020603050405020304" pitchFamily="18" charset="0"/>
              </a:rPr>
              <a:t>The system includes three modules to calculate heart rate, ECG signal, and oxygen percentage in blood. An Arduino microcontroller is used to acquire and process the information from the modules. </a:t>
            </a:r>
            <a:endParaRPr lang="en-US" dirty="0">
              <a:solidFill>
                <a:srgbClr val="000000"/>
              </a:solidFill>
              <a:latin typeface="Times New Roman" panose="02020603050405020304" pitchFamily="18" charset="0"/>
            </a:endParaRPr>
          </a:p>
          <a:p>
            <a:pPr marL="342900" indent="-342900" algn="just">
              <a:lnSpc>
                <a:spcPct val="100000"/>
              </a:lnSpc>
              <a:buFont typeface="Arial" pitchFamily="34" charset="0"/>
              <a:buChar char="•"/>
            </a:pPr>
            <a:r>
              <a:rPr lang="en-US" sz="2400" b="0" i="0" u="none" strike="noStrike" dirty="0">
                <a:solidFill>
                  <a:srgbClr val="000000"/>
                </a:solidFill>
                <a:effectLst/>
                <a:latin typeface="Times New Roman" panose="02020603050405020304" pitchFamily="18" charset="0"/>
              </a:rPr>
              <a:t>There are many different ways to calculate heart rate, and in this project, we built one algorithm which takes heartbeats for 15 sec and converts it to BPM.</a:t>
            </a:r>
          </a:p>
          <a:p>
            <a:pPr>
              <a:lnSpc>
                <a:spcPct val="100000"/>
              </a:lnSpc>
            </a:pPr>
            <a:endParaRPr lang="en-US" sz="3200" b="1" i="0" u="none" strike="noStrike" dirty="0">
              <a:solidFill>
                <a:srgbClr val="000000"/>
              </a:solidFill>
              <a:effectLst/>
              <a:latin typeface="Times New Roman" panose="02020603050405020304" pitchFamily="18" charset="0"/>
            </a:endParaRPr>
          </a:p>
          <a:p>
            <a:pPr>
              <a:lnSpc>
                <a:spcPct val="100000"/>
              </a:lnSpc>
            </a:pPr>
            <a:r>
              <a:rPr lang="en-US" sz="2400" b="1" dirty="0">
                <a:solidFill>
                  <a:srgbClr val="000000"/>
                </a:solidFill>
                <a:latin typeface="Times New Roman" panose="02020603050405020304" pitchFamily="18" charset="0"/>
              </a:rPr>
              <a:t>				</a:t>
            </a:r>
            <a:endParaRPr lang="en-IN" sz="2400" b="1" i="0" u="none" strike="noStrike" dirty="0">
              <a:solidFill>
                <a:srgbClr val="000000"/>
              </a:solidFill>
              <a:effectLst/>
              <a:latin typeface="Times New Roman" panose="02020603050405020304" pitchFamily="18" charset="0"/>
            </a:endParaRPr>
          </a:p>
        </p:txBody>
      </p:sp>
      <p:pic>
        <p:nvPicPr>
          <p:cNvPr id="4" name="Picture 2">
            <a:extLst>
              <a:ext uri="{FF2B5EF4-FFF2-40B4-BE49-F238E27FC236}">
                <a16:creationId xmlns:a16="http://schemas.microsoft.com/office/drawing/2014/main" id="{4604F11A-4A59-4A9B-9C85-0A452CAFDF7F}"/>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56" b="95599" l="744" r="99362"/>
                    </a14:imgEffect>
                  </a14:imgLayer>
                </a14:imgProps>
              </a:ext>
              <a:ext uri="{28A0092B-C50C-407E-A947-70E740481C1C}">
                <a14:useLocalDpi xmlns:a14="http://schemas.microsoft.com/office/drawing/2010/main" val="0"/>
              </a:ext>
            </a:extLst>
          </a:blip>
          <a:srcRect/>
          <a:stretch>
            <a:fillRect/>
          </a:stretch>
        </p:blipFill>
        <p:spPr bwMode="auto">
          <a:xfrm>
            <a:off x="7464152" y="4365104"/>
            <a:ext cx="4853895" cy="2609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10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62FF2-203E-4371-A00D-0E2C47B33E8C}"/>
              </a:ext>
            </a:extLst>
          </p:cNvPr>
          <p:cNvSpPr>
            <a:spLocks noGrp="1"/>
          </p:cNvSpPr>
          <p:nvPr>
            <p:ph type="title"/>
          </p:nvPr>
        </p:nvSpPr>
        <p:spPr/>
        <p:txBody>
          <a:bodyPr>
            <a:normAutofit/>
          </a:bodyPr>
          <a:lstStyle/>
          <a:p>
            <a:pPr algn="ctr"/>
            <a:r>
              <a:rPr lang="en-IN" sz="5400" b="1" dirty="0">
                <a:latin typeface="Times New Roman" panose="02020603050405020304" pitchFamily="18" charset="0"/>
                <a:cs typeface="Times New Roman" panose="02020603050405020304" pitchFamily="18" charset="0"/>
              </a:rPr>
              <a:t>Result</a:t>
            </a:r>
            <a:endParaRPr lang="en-IN" dirty="0"/>
          </a:p>
        </p:txBody>
      </p:sp>
      <p:pic>
        <p:nvPicPr>
          <p:cNvPr id="3" name="Picture 2">
            <a:extLst>
              <a:ext uri="{FF2B5EF4-FFF2-40B4-BE49-F238E27FC236}">
                <a16:creationId xmlns:a16="http://schemas.microsoft.com/office/drawing/2014/main" id="{059768C2-8303-4835-BE85-9D9F110F2FE3}"/>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6748" b="89877" l="3518" r="89950">
                        <a14:backgroundMark x1="3685" y1="3681" x2="97655" y2="4601"/>
                        <a14:backgroundMark x1="93970" y1="6748" x2="94975" y2="97239"/>
                      </a14:backgroundRemoval>
                    </a14:imgEffect>
                  </a14:imgLayer>
                </a14:imgProps>
              </a:ext>
              <a:ext uri="{28A0092B-C50C-407E-A947-70E740481C1C}">
                <a14:useLocalDpi xmlns:a14="http://schemas.microsoft.com/office/drawing/2010/main" val="0"/>
              </a:ext>
            </a:extLst>
          </a:blip>
          <a:srcRect/>
          <a:stretch>
            <a:fillRect/>
          </a:stretch>
        </p:blipFill>
        <p:spPr bwMode="auto">
          <a:xfrm>
            <a:off x="1066800" y="1879290"/>
            <a:ext cx="4401049" cy="240325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7CA12F7-AD14-4340-882D-3727AF09C4E1}"/>
              </a:ext>
            </a:extLst>
          </p:cNvPr>
          <p:cNvSpPr txBox="1"/>
          <p:nvPr/>
        </p:nvSpPr>
        <p:spPr>
          <a:xfrm>
            <a:off x="1297624" y="3926213"/>
            <a:ext cx="6094520" cy="369332"/>
          </a:xfrm>
          <a:prstGeom prst="rect">
            <a:avLst/>
          </a:prstGeom>
          <a:noFill/>
        </p:spPr>
        <p:txBody>
          <a:bodyPr wrap="square">
            <a:spAutoFit/>
          </a:bodyPr>
          <a:lstStyle/>
          <a:p>
            <a:r>
              <a:rPr lang="en-US" sz="1800" b="0" i="0" u="none" strike="noStrike" dirty="0">
                <a:solidFill>
                  <a:srgbClr val="202020"/>
                </a:solidFill>
                <a:effectLst/>
                <a:latin typeface="Times New Roman" panose="02020603050405020304" pitchFamily="18" charset="0"/>
              </a:rPr>
              <a:t> Heart rate and Oximeter readings</a:t>
            </a:r>
            <a:endParaRPr lang="en-IN" dirty="0"/>
          </a:p>
        </p:txBody>
      </p:sp>
      <p:pic>
        <p:nvPicPr>
          <p:cNvPr id="4098" name="Picture 2">
            <a:extLst>
              <a:ext uri="{FF2B5EF4-FFF2-40B4-BE49-F238E27FC236}">
                <a16:creationId xmlns:a16="http://schemas.microsoft.com/office/drawing/2014/main" id="{B5093D32-2F64-43AC-927D-4A2CC0BF4A0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1614" b="5687"/>
          <a:stretch/>
        </p:blipFill>
        <p:spPr bwMode="auto">
          <a:xfrm>
            <a:off x="7392144" y="1912682"/>
            <a:ext cx="3856784" cy="197094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EFA2CCCE-D5A8-46BA-B716-6D88F08DB42E}"/>
              </a:ext>
            </a:extLst>
          </p:cNvPr>
          <p:cNvSpPr txBox="1"/>
          <p:nvPr/>
        </p:nvSpPr>
        <p:spPr>
          <a:xfrm>
            <a:off x="7622968" y="3850233"/>
            <a:ext cx="6094520" cy="369332"/>
          </a:xfrm>
          <a:prstGeom prst="rect">
            <a:avLst/>
          </a:prstGeom>
          <a:noFill/>
        </p:spPr>
        <p:txBody>
          <a:bodyPr wrap="square">
            <a:spAutoFit/>
          </a:bodyPr>
          <a:lstStyle/>
          <a:p>
            <a:r>
              <a:rPr lang="en-US" sz="1800" b="0" i="0" u="none" strike="noStrike" dirty="0">
                <a:solidFill>
                  <a:srgbClr val="202020"/>
                </a:solidFill>
                <a:effectLst/>
                <a:latin typeface="Times New Roman" panose="02020603050405020304" pitchFamily="18" charset="0"/>
              </a:rPr>
              <a:t>Analog output of ECG sensor module</a:t>
            </a:r>
            <a:endParaRPr lang="en-IN" dirty="0"/>
          </a:p>
        </p:txBody>
      </p:sp>
      <p:pic>
        <p:nvPicPr>
          <p:cNvPr id="4100" name="Picture 4">
            <a:extLst>
              <a:ext uri="{FF2B5EF4-FFF2-40B4-BE49-F238E27FC236}">
                <a16:creationId xmlns:a16="http://schemas.microsoft.com/office/drawing/2014/main" id="{2257E85B-BFBD-4836-B8DE-5F21CC4BAF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4884" y="4314064"/>
            <a:ext cx="3809474" cy="209281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2726B313-C657-469A-95ED-2A43775A1CA2}"/>
              </a:ext>
            </a:extLst>
          </p:cNvPr>
          <p:cNvSpPr txBox="1"/>
          <p:nvPr/>
        </p:nvSpPr>
        <p:spPr>
          <a:xfrm>
            <a:off x="4871864" y="6375060"/>
            <a:ext cx="6858000" cy="369332"/>
          </a:xfrm>
          <a:prstGeom prst="rect">
            <a:avLst/>
          </a:prstGeom>
          <a:noFill/>
        </p:spPr>
        <p:txBody>
          <a:bodyPr wrap="square">
            <a:spAutoFit/>
          </a:bodyPr>
          <a:lstStyle/>
          <a:p>
            <a:r>
              <a:rPr lang="en-IN" sz="1800" b="0" i="0" u="none" strike="noStrike" dirty="0">
                <a:solidFill>
                  <a:srgbClr val="202020"/>
                </a:solidFill>
                <a:effectLst/>
                <a:latin typeface="Times New Roman" panose="02020603050405020304" pitchFamily="18" charset="0"/>
              </a:rPr>
              <a:t>Output of pulse Oximeter</a:t>
            </a:r>
            <a:endParaRPr lang="en-IN" dirty="0"/>
          </a:p>
        </p:txBody>
      </p:sp>
    </p:spTree>
    <p:extLst>
      <p:ext uri="{BB962C8B-B14F-4D97-AF65-F5344CB8AC3E}">
        <p14:creationId xmlns:p14="http://schemas.microsoft.com/office/powerpoint/2010/main" val="2045815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638</TotalTime>
  <Words>567</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Constantia</vt:lpstr>
      <vt:lpstr>Footlight MT Light</vt:lpstr>
      <vt:lpstr>Franklin Gothic Medium</vt:lpstr>
      <vt:lpstr>Times New Roman</vt:lpstr>
      <vt:lpstr>Wingdings</vt:lpstr>
      <vt:lpstr>Wingdings 2</vt:lpstr>
      <vt:lpstr>Flow</vt:lpstr>
      <vt:lpstr>SMART PORTABLE PATIENT MONITORING  DEVICE</vt:lpstr>
      <vt:lpstr>     SMART PORTABLE PATIENT MONITORING                                         DEVICE  </vt:lpstr>
      <vt:lpstr>Introduction: </vt:lpstr>
      <vt:lpstr>Existing solution: </vt:lpstr>
      <vt:lpstr>Proposed method: </vt:lpstr>
      <vt:lpstr>PowerPoint Presentation</vt:lpstr>
      <vt:lpstr>PowerPoint Presentation</vt:lpstr>
      <vt:lpstr>Circuit diagram of the invention: </vt:lpstr>
      <vt:lpstr>Result</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PORTABLE PATIENT MONITORING  DEVICE”</dc:title>
  <dc:creator>tarun nagendran</dc:creator>
  <cp:lastModifiedBy>tarun nagendran</cp:lastModifiedBy>
  <cp:revision>15</cp:revision>
  <dcterms:created xsi:type="dcterms:W3CDTF">2021-12-19T08:44:29Z</dcterms:created>
  <dcterms:modified xsi:type="dcterms:W3CDTF">2022-05-06T08:26:04Z</dcterms:modified>
</cp:coreProperties>
</file>