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theme/theme2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4" r:id="rId8"/>
    <p:sldMasterId id="2147483666" r:id="rId9"/>
    <p:sldMasterId id="2147483672" r:id="rId10"/>
    <p:sldMasterId id="2147483674" r:id="rId11"/>
    <p:sldMasterId id="2147483676" r:id="rId12"/>
    <p:sldMasterId id="2147483678" r:id="rId13"/>
    <p:sldMasterId id="2147483680" r:id="rId14"/>
    <p:sldMasterId id="2147483682" r:id="rId15"/>
    <p:sldMasterId id="2147483684" r:id="rId16"/>
    <p:sldMasterId id="2147483686" r:id="rId17"/>
    <p:sldMasterId id="2147483688" r:id="rId18"/>
    <p:sldMasterId id="2147483690" r:id="rId19"/>
    <p:sldMasterId id="2147483692" r:id="rId20"/>
    <p:sldMasterId id="2147483694" r:id="rId21"/>
  </p:sldMasterIdLst>
  <p:notesMasterIdLst>
    <p:notesMasterId r:id="rId32"/>
  </p:notesMasterIdLst>
  <p:sldIdLst>
    <p:sldId id="256" r:id="rId22"/>
    <p:sldId id="257" r:id="rId23"/>
    <p:sldId id="258" r:id="rId24"/>
    <p:sldId id="260" r:id="rId25"/>
    <p:sldId id="268" r:id="rId26"/>
    <p:sldId id="261" r:id="rId27"/>
    <p:sldId id="263" r:id="rId28"/>
    <p:sldId id="269" r:id="rId29"/>
    <p:sldId id="265" r:id="rId30"/>
    <p:sldId id="266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2"/>
    <p:restoredTop sz="94692"/>
  </p:normalViewPr>
  <p:slideViewPr>
    <p:cSldViewPr snapToGrid="0">
      <p:cViewPr varScale="1">
        <p:scale>
          <a:sx n="153" d="100"/>
          <a:sy n="153" d="100"/>
        </p:scale>
        <p:origin x="368" y="168"/>
      </p:cViewPr>
      <p:guideLst/>
    </p:cSldViewPr>
  </p:slideViewPr>
  <p:notesTextViewPr>
    <p:cViewPr>
      <p:scale>
        <a:sx n="1" d="1"/>
        <a:sy n="1" d="1"/>
      </p:scale>
      <p:origin x="0" y="-19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4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3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BBD3E-DDE3-FC48-9458-55E071BA7B56}" type="datetimeFigureOut">
              <a:rPr lang="en-US" smtClean="0"/>
              <a:t>6/21/25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1724A-B9C4-A841-A860-09B1D2E65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4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In the evolving landscape of Web3, the stakes are high, and user trust is paramount. </a:t>
            </a:r>
          </a:p>
          <a:p>
            <a:pPr marL="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Let’s unveil a transformative solution addressing a critical flaw in digital wallets: secure password recovery. </a:t>
            </a:r>
          </a:p>
          <a:p>
            <a:pPr marL="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Our Secret Recovery Protocol not only decentralizes this process but empowers users, making crypto ownership safer and more accessible.</a:t>
            </a: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1724A-B9C4-A841-A860-09B1D2E656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38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1724A-B9C4-A841-A860-09B1D2E656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2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13160" y="1639080"/>
            <a:ext cx="5357160" cy="132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13160" y="1639080"/>
            <a:ext cx="5357160" cy="132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13160" y="1639080"/>
            <a:ext cx="5357160" cy="132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13160" y="1639080"/>
            <a:ext cx="5357160" cy="132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body"/>
          </p:nvPr>
        </p:nvSpPr>
        <p:spPr>
          <a:xfrm>
            <a:off x="-23040" y="0"/>
            <a:ext cx="918972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228600" y="3455640"/>
            <a:ext cx="8686440" cy="12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89;p21"/>
          <p:cNvPicPr/>
          <p:nvPr/>
        </p:nvPicPr>
        <p:blipFill>
          <a:blip r:embed="rId3"/>
          <a:srcRect l="6383" r="6393"/>
          <a:stretch/>
        </p:blipFill>
        <p:spPr>
          <a:xfrm rot="10800000" flipH="1">
            <a:off x="4023720" y="1527120"/>
            <a:ext cx="8813520" cy="5851440"/>
          </a:xfrm>
          <a:prstGeom prst="rect">
            <a:avLst/>
          </a:prstGeom>
          <a:ln w="0">
            <a:noFill/>
          </a:ln>
        </p:spPr>
      </p:pic>
      <p:pic>
        <p:nvPicPr>
          <p:cNvPr id="38" name="Google Shape;90;p21"/>
          <p:cNvPicPr/>
          <p:nvPr/>
        </p:nvPicPr>
        <p:blipFill>
          <a:blip r:embed="rId4"/>
          <a:srcRect t="3115" b="-4959"/>
          <a:stretch/>
        </p:blipFill>
        <p:spPr>
          <a:xfrm rot="10800000" flipH="1">
            <a:off x="4385520" y="-4385520"/>
            <a:ext cx="12059280" cy="1228212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2;p22"/>
          <p:cNvPicPr/>
          <p:nvPr/>
        </p:nvPicPr>
        <p:blipFill>
          <a:blip r:embed="rId3"/>
          <a:srcRect l="6383" r="6393"/>
          <a:stretch/>
        </p:blipFill>
        <p:spPr>
          <a:xfrm rot="10800000" flipH="1">
            <a:off x="4586400" y="-353880"/>
            <a:ext cx="8813520" cy="5851440"/>
          </a:xfrm>
          <a:prstGeom prst="rect">
            <a:avLst/>
          </a:prstGeom>
          <a:ln w="0">
            <a:noFill/>
          </a:ln>
        </p:spPr>
      </p:pic>
      <p:pic>
        <p:nvPicPr>
          <p:cNvPr id="40" name="Google Shape;93;p22"/>
          <p:cNvPicPr/>
          <p:nvPr/>
        </p:nvPicPr>
        <p:blipFill>
          <a:blip r:embed="rId4"/>
          <a:srcRect t="3115" b="-4959"/>
          <a:stretch/>
        </p:blipFill>
        <p:spPr>
          <a:xfrm rot="10800000" flipH="1">
            <a:off x="1513800" y="-6220080"/>
            <a:ext cx="12059280" cy="1228212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228600" y="521280"/>
            <a:ext cx="8686440" cy="2996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228600" y="3809880"/>
            <a:ext cx="8686440" cy="832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43" name="Google Shape;20;p4"/>
          <p:cNvPicPr/>
          <p:nvPr/>
        </p:nvPicPr>
        <p:blipFill>
          <a:blip r:embed="rId3"/>
          <a:srcRect l="6383" r="6393"/>
          <a:stretch/>
        </p:blipFill>
        <p:spPr>
          <a:xfrm rot="10800000" flipH="1">
            <a:off x="4023720" y="1527120"/>
            <a:ext cx="8813520" cy="5851440"/>
          </a:xfrm>
          <a:prstGeom prst="rect">
            <a:avLst/>
          </a:prstGeom>
          <a:ln w="0">
            <a:noFill/>
          </a:ln>
        </p:spPr>
      </p:pic>
      <p:pic>
        <p:nvPicPr>
          <p:cNvPr id="44" name="Google Shape;21;p4"/>
          <p:cNvPicPr/>
          <p:nvPr/>
        </p:nvPicPr>
        <p:blipFill>
          <a:blip r:embed="rId4"/>
          <a:srcRect t="3115" b="-4959"/>
          <a:stretch/>
        </p:blipFill>
        <p:spPr>
          <a:xfrm rot="10800000" flipH="1">
            <a:off x="4385520" y="-4385520"/>
            <a:ext cx="12059280" cy="1228212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28600" y="3983400"/>
            <a:ext cx="7703640" cy="659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28600" y="3983400"/>
            <a:ext cx="7703640" cy="659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29;p7"/>
          <p:cNvPicPr/>
          <p:nvPr/>
        </p:nvPicPr>
        <p:blipFill>
          <a:blip r:embed="rId3"/>
          <a:srcRect t="3115" b="-4959"/>
          <a:stretch/>
        </p:blipFill>
        <p:spPr>
          <a:xfrm rot="10800000" flipH="1">
            <a:off x="-4774680" y="-7824240"/>
            <a:ext cx="12059280" cy="12282120"/>
          </a:xfrm>
          <a:prstGeom prst="rect">
            <a:avLst/>
          </a:prstGeom>
          <a:ln w="0">
            <a:noFill/>
          </a:ln>
        </p:spPr>
      </p:pic>
      <p:sp>
        <p:nvSpPr>
          <p:cNvPr id="54" name="PlaceHolder 1"/>
          <p:cNvSpPr>
            <a:spLocks noGrp="1"/>
          </p:cNvSpPr>
          <p:nvPr>
            <p:ph type="body"/>
          </p:nvPr>
        </p:nvSpPr>
        <p:spPr>
          <a:xfrm>
            <a:off x="5900400" y="0"/>
            <a:ext cx="32432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5" name="PlaceHolder 2"/>
          <p:cNvSpPr>
            <a:spLocks noGrp="1"/>
          </p:cNvSpPr>
          <p:nvPr>
            <p:ph type="title"/>
          </p:nvPr>
        </p:nvSpPr>
        <p:spPr>
          <a:xfrm>
            <a:off x="228600" y="3809880"/>
            <a:ext cx="5222520" cy="832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61440" y="1756800"/>
            <a:ext cx="3672360" cy="1629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57" name="Google Shape;35;p8"/>
          <p:cNvPicPr/>
          <p:nvPr/>
        </p:nvPicPr>
        <p:blipFill>
          <a:blip r:embed="rId3"/>
          <a:srcRect t="3115" b="-4959"/>
          <a:stretch/>
        </p:blipFill>
        <p:spPr>
          <a:xfrm flipH="1">
            <a:off x="3021120" y="-1942200"/>
            <a:ext cx="12059280" cy="12282120"/>
          </a:xfrm>
          <a:prstGeom prst="rect">
            <a:avLst/>
          </a:prstGeom>
          <a:ln w="0">
            <a:noFill/>
          </a:ln>
        </p:spPr>
      </p:pic>
      <p:pic>
        <p:nvPicPr>
          <p:cNvPr id="58" name="Google Shape;36;p8"/>
          <p:cNvPicPr/>
          <p:nvPr/>
        </p:nvPicPr>
        <p:blipFill>
          <a:blip r:embed="rId4"/>
          <a:srcRect l="6383" r="6393"/>
          <a:stretch/>
        </p:blipFill>
        <p:spPr>
          <a:xfrm flipH="1">
            <a:off x="4167720" y="2436120"/>
            <a:ext cx="8813520" cy="58514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38;p9"/>
          <p:cNvPicPr/>
          <p:nvPr/>
        </p:nvPicPr>
        <p:blipFill>
          <a:blip r:embed="rId3"/>
          <a:srcRect t="3115" b="-4959"/>
          <a:stretch/>
        </p:blipFill>
        <p:spPr>
          <a:xfrm rot="10800000" flipH="1">
            <a:off x="4020840" y="-2622240"/>
            <a:ext cx="12059280" cy="12282120"/>
          </a:xfrm>
          <a:prstGeom prst="rect">
            <a:avLst/>
          </a:prstGeom>
          <a:ln w="0">
            <a:noFill/>
          </a:ln>
        </p:spPr>
      </p:pic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367640" y="677880"/>
            <a:ext cx="6408720" cy="181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2" name="PlaceHolder 2"/>
          <p:cNvSpPr>
            <a:spLocks noGrp="1"/>
          </p:cNvSpPr>
          <p:nvPr>
            <p:ph type="title"/>
          </p:nvPr>
        </p:nvSpPr>
        <p:spPr>
          <a:xfrm>
            <a:off x="4969080" y="3721320"/>
            <a:ext cx="3946320" cy="884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35400" y="2362680"/>
            <a:ext cx="6575760" cy="1378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dk1"/>
                </a:solidFill>
                <a:latin typeface="Bai Jamjuree"/>
                <a:ea typeface="Bai Jamjuree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5" name="Google Shape;47;p11"/>
          <p:cNvPicPr/>
          <p:nvPr/>
        </p:nvPicPr>
        <p:blipFill>
          <a:blip r:embed="rId3"/>
          <a:srcRect t="3115" b="-4959"/>
          <a:stretch/>
        </p:blipFill>
        <p:spPr>
          <a:xfrm flipH="1">
            <a:off x="4419720" y="-4718520"/>
            <a:ext cx="12059280" cy="12282120"/>
          </a:xfrm>
          <a:prstGeom prst="rect">
            <a:avLst/>
          </a:prstGeom>
          <a:ln w="0">
            <a:noFill/>
          </a:ln>
        </p:spPr>
      </p:pic>
      <p:pic>
        <p:nvPicPr>
          <p:cNvPr id="6" name="Google Shape;48;p11"/>
          <p:cNvPicPr/>
          <p:nvPr/>
        </p:nvPicPr>
        <p:blipFill>
          <a:blip r:embed="rId4"/>
          <a:srcRect l="6383" r="6393"/>
          <a:stretch/>
        </p:blipFill>
        <p:spPr>
          <a:xfrm flipH="1">
            <a:off x="5565960" y="-340560"/>
            <a:ext cx="8813520" cy="58514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99;p25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102;p26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46840" y="614880"/>
            <a:ext cx="6915960" cy="1846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8" name="Google Shape;53;p13"/>
          <p:cNvPicPr/>
          <p:nvPr/>
        </p:nvPicPr>
        <p:blipFill>
          <a:blip r:embed="rId3"/>
          <a:srcRect t="3115" b="-4959"/>
          <a:stretch/>
        </p:blipFill>
        <p:spPr>
          <a:xfrm>
            <a:off x="-5568840" y="-2605320"/>
            <a:ext cx="12059280" cy="12282120"/>
          </a:xfrm>
          <a:prstGeom prst="rect">
            <a:avLst/>
          </a:prstGeom>
          <a:ln w="0">
            <a:noFill/>
          </a:ln>
        </p:spPr>
      </p:pic>
      <p:pic>
        <p:nvPicPr>
          <p:cNvPr id="9" name="Google Shape;54;p13"/>
          <p:cNvPicPr/>
          <p:nvPr/>
        </p:nvPicPr>
        <p:blipFill>
          <a:blip r:embed="rId4"/>
          <a:srcRect l="6383" r="6393"/>
          <a:stretch/>
        </p:blipFill>
        <p:spPr>
          <a:xfrm>
            <a:off x="-3469680" y="1772640"/>
            <a:ext cx="8813520" cy="5851440"/>
          </a:xfrm>
          <a:prstGeom prst="rect">
            <a:avLst/>
          </a:prstGeom>
          <a:ln w="0">
            <a:noFill/>
          </a:ln>
        </p:spPr>
      </p:pic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body"/>
          </p:nvPr>
        </p:nvSpPr>
        <p:spPr>
          <a:xfrm>
            <a:off x="4888800" y="0"/>
            <a:ext cx="425520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title"/>
          </p:nvPr>
        </p:nvSpPr>
        <p:spPr>
          <a:xfrm>
            <a:off x="228600" y="3364920"/>
            <a:ext cx="4342680" cy="1277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13" name="Google Shape;59;p14"/>
          <p:cNvPicPr/>
          <p:nvPr/>
        </p:nvPicPr>
        <p:blipFill>
          <a:blip r:embed="rId3"/>
          <a:srcRect t="8325" b="8325"/>
          <a:stretch/>
        </p:blipFill>
        <p:spPr>
          <a:xfrm>
            <a:off x="-2659680" y="-4391280"/>
            <a:ext cx="8353440" cy="696240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title"/>
          </p:nvPr>
        </p:nvSpPr>
        <p:spPr>
          <a:xfrm>
            <a:off x="4187160" y="3023640"/>
            <a:ext cx="4243320" cy="1642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title"/>
          </p:nvPr>
        </p:nvSpPr>
        <p:spPr>
          <a:xfrm>
            <a:off x="628560" y="3089880"/>
            <a:ext cx="1940760" cy="1642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dk1"/>
                </a:solidFill>
                <a:latin typeface="Bai Jamjuree"/>
                <a:ea typeface="Bai Jamjuree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" name="Google Shape;64;p15"/>
          <p:cNvSpPr/>
          <p:nvPr/>
        </p:nvSpPr>
        <p:spPr>
          <a:xfrm>
            <a:off x="4708440" y="539640"/>
            <a:ext cx="3721680" cy="105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8" name="Google Shape;65;p15"/>
          <p:cNvSpPr/>
          <p:nvPr/>
        </p:nvSpPr>
        <p:spPr>
          <a:xfrm>
            <a:off x="4708440" y="1822320"/>
            <a:ext cx="3721680" cy="278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defTabSz="914400">
              <a:lnSpc>
                <a:spcPct val="100000"/>
              </a:lnSpc>
              <a:spcAft>
                <a:spcPts val="1001"/>
              </a:spcAft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67;p16"/>
          <p:cNvPicPr/>
          <p:nvPr/>
        </p:nvPicPr>
        <p:blipFill>
          <a:blip r:embed="rId3"/>
          <a:srcRect t="3115" b="-4959"/>
          <a:stretch/>
        </p:blipFill>
        <p:spPr>
          <a:xfrm rot="10800000" flipH="1">
            <a:off x="0" y="443160"/>
            <a:ext cx="12059280" cy="12282120"/>
          </a:xfrm>
          <a:prstGeom prst="rect">
            <a:avLst/>
          </a:prstGeom>
          <a:ln w="0">
            <a:noFill/>
          </a:ln>
        </p:spPr>
      </p:pic>
      <p:sp>
        <p:nvSpPr>
          <p:cNvPr id="2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2918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title"/>
          </p:nvPr>
        </p:nvSpPr>
        <p:spPr>
          <a:xfrm>
            <a:off x="310320" y="3891960"/>
            <a:ext cx="8523360" cy="750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body"/>
          </p:nvPr>
        </p:nvSpPr>
        <p:spPr>
          <a:xfrm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6" name="PlaceHolder 2"/>
          <p:cNvSpPr>
            <a:spLocks noGrp="1"/>
          </p:cNvSpPr>
          <p:nvPr>
            <p:ph type="title"/>
          </p:nvPr>
        </p:nvSpPr>
        <p:spPr>
          <a:xfrm>
            <a:off x="4275720" y="2525400"/>
            <a:ext cx="4639680" cy="2172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body"/>
          </p:nvPr>
        </p:nvSpPr>
        <p:spPr>
          <a:xfrm>
            <a:off x="-6840" y="-360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8" name="PlaceHolder 2"/>
          <p:cNvSpPr>
            <a:spLocks noGrp="1"/>
          </p:cNvSpPr>
          <p:nvPr>
            <p:ph type="title"/>
          </p:nvPr>
        </p:nvSpPr>
        <p:spPr>
          <a:xfrm>
            <a:off x="228600" y="3655080"/>
            <a:ext cx="4378320" cy="94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109;p27"/>
          <p:cNvPicPr/>
          <p:nvPr/>
        </p:nvPicPr>
        <p:blipFill>
          <a:blip r:embed="rId2"/>
          <a:srcRect t="80" b="67"/>
          <a:stretch/>
        </p:blipFill>
        <p:spPr>
          <a:xfrm>
            <a:off x="-23040" y="0"/>
            <a:ext cx="9189360" cy="5142960"/>
          </a:xfrm>
          <a:prstGeom prst="rect">
            <a:avLst/>
          </a:prstGeom>
          <a:ln w="0">
            <a:noFill/>
          </a:ln>
        </p:spPr>
      </p:pic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28600" y="3457440"/>
            <a:ext cx="8686440" cy="123804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000000">
                <a:alpha val="50000"/>
              </a:srgbClr>
            </a:outerShdw>
          </a:effectLst>
        </p:spPr>
        <p:txBody>
          <a:bodyPr lIns="91440" tIns="91440" rIns="91440" bIns="91440" anchor="b">
            <a:normAutofit/>
          </a:bodyPr>
          <a:lstStyle/>
          <a:p>
            <a:pPr indent="0">
              <a:buNone/>
            </a:pPr>
            <a:r>
              <a:rPr lang="fr-FR" sz="5000" b="1" strike="noStrike" spc="-1" dirty="0" err="1">
                <a:solidFill>
                  <a:schemeClr val="dk1"/>
                </a:solidFill>
                <a:latin typeface="Bai Jamjuree"/>
                <a:ea typeface="Bai Jamjuree"/>
              </a:rPr>
              <a:t>Recovery</a:t>
            </a:r>
            <a:r>
              <a:rPr lang="fr-FR" sz="5000" b="1" strike="noStrike" spc="-1" dirty="0">
                <a:solidFill>
                  <a:schemeClr val="dk1"/>
                </a:solidFill>
                <a:latin typeface="Bai Jamjuree"/>
                <a:ea typeface="Bai Jamjuree"/>
              </a:rPr>
              <a:t> Vault Protocol</a:t>
            </a: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6181560" y="447840"/>
            <a:ext cx="2733480" cy="38052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000000">
                <a:alpha val="50000"/>
              </a:srgbClr>
            </a:outerShdw>
          </a:effectLst>
        </p:spPr>
        <p:txBody>
          <a:bodyPr lIns="91440" tIns="91440" rIns="91440" bIns="91440" anchor="t">
            <a:normAutofit fontScale="71734" lnSpcReduction="20000"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Catamaran"/>
                <a:ea typeface="Catamaran"/>
              </a:rPr>
              <a:t>Empowering Users: Fixing Web3's Biggest Challenge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20169" y="3866322"/>
            <a:ext cx="8524440" cy="75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1" strike="noStrike" spc="-1" dirty="0">
                <a:solidFill>
                  <a:schemeClr val="dk1"/>
                </a:solidFill>
                <a:latin typeface="Bai Jamjuree"/>
                <a:ea typeface="Bai Jamjuree"/>
              </a:rPr>
              <a:t>          Questions?</a:t>
            </a:r>
            <a:endParaRPr lang="fr-FR" sz="32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324219" y="-511233"/>
            <a:ext cx="5778407" cy="39855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Recovery Vault Protocol addresses a critical gap in Web3, enabling secure and user-centric recovery of digital assets. 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We can create a future where users no longer fear losing access to their belongings.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" sz="1600" b="0" strike="noStrike" spc="-1" dirty="0">
              <a:solidFill>
                <a:schemeClr val="dk1"/>
              </a:solidFill>
              <a:latin typeface="Catamaran"/>
              <a:ea typeface="Catamaran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" sz="1600" b="0" strike="noStrike" spc="-1" dirty="0">
              <a:solidFill>
                <a:schemeClr val="dk1"/>
              </a:solidFill>
              <a:latin typeface="Catamaran"/>
              <a:ea typeface="Catamaran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Join us in championing this transformative solution and making the Web3 experience more secure and inclusive for everyone.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BC55BE5A-E4A0-6CA1-741E-84FC5C38C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911" y="1123755"/>
            <a:ext cx="2045920" cy="274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28600" y="333360"/>
            <a:ext cx="4343040" cy="1275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1" strike="noStrike" spc="-1" dirty="0">
                <a:solidFill>
                  <a:schemeClr val="dk1"/>
                </a:solidFill>
                <a:latin typeface="Bai Jamjuree"/>
                <a:ea typeface="Bai Jamjuree"/>
              </a:rPr>
              <a:t>Introduction</a:t>
            </a:r>
            <a:endParaRPr lang="fr-FR" sz="32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72" name="Google Shape;140;p31"/>
          <p:cNvPicPr/>
          <p:nvPr/>
        </p:nvPicPr>
        <p:blipFill>
          <a:blip r:embed="rId3"/>
          <a:srcRect t="12052" b="12052"/>
          <a:stretch/>
        </p:blipFill>
        <p:spPr>
          <a:xfrm flipH="1">
            <a:off x="4888800" y="0"/>
            <a:ext cx="4255200" cy="5143320"/>
          </a:xfrm>
          <a:prstGeom prst="rect">
            <a:avLst/>
          </a:prstGeom>
          <a:ln w="0">
            <a:noFill/>
          </a:ln>
        </p:spPr>
      </p:pic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228600" y="333360"/>
            <a:ext cx="4343040" cy="3415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marL="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In the evolving landscape of Web3, the stakes are high, and user trust is paramount. </a:t>
            </a:r>
          </a:p>
          <a:p>
            <a:pPr marL="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Let’s unveil a transformative solution addressing a critical flaw in digital wallets: secure password recovery. </a:t>
            </a:r>
          </a:p>
          <a:p>
            <a:pPr marL="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Our Recovery Vault Protocol not only decentralizes this process but empowers users, making crypto ownership safer and more accessible.</a:t>
            </a: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157;p34"/>
          <p:cNvPicPr/>
          <p:nvPr/>
        </p:nvPicPr>
        <p:blipFill>
          <a:blip r:embed="rId2"/>
          <a:srcRect t="5212" b="520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191120" y="3019320"/>
            <a:ext cx="4247640" cy="164736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000000">
                <a:alpha val="50000"/>
              </a:srgbClr>
            </a:outerShdw>
          </a:effectLst>
        </p:spPr>
        <p:txBody>
          <a:bodyPr lIns="91440" tIns="91440" rIns="91440" bIns="91440" anchor="b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>
                <a:solidFill>
                  <a:schemeClr val="dk1"/>
                </a:solidFill>
                <a:latin typeface="Bai Jamjuree"/>
                <a:ea typeface="Bai Jamjuree"/>
              </a:rPr>
              <a:t>Problem Overview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title"/>
          </p:nvPr>
        </p:nvSpPr>
        <p:spPr>
          <a:xfrm>
            <a:off x="628560" y="3086280"/>
            <a:ext cx="1942920" cy="164736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000000">
                <a:alpha val="50000"/>
              </a:srgbClr>
            </a:outerShdw>
          </a:effectLst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1" strike="noStrike" spc="-1">
                <a:solidFill>
                  <a:schemeClr val="dk1"/>
                </a:solidFill>
                <a:latin typeface="Bai Jamjuree"/>
                <a:ea typeface="Bai Jamjuree"/>
              </a:rPr>
              <a:t>01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1255223" y="2809701"/>
            <a:ext cx="7772596" cy="171771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What to do if you forget your password?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Insurmountable challenges in recovering digital assets when passwords are forgotten. 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The traditional reliance on centralized systems poses significant risks, leaving users vulnerable to hacks and irreversible losses.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1447920" y="619200"/>
            <a:ext cx="6914880" cy="1847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400" b="1" strike="noStrike" spc="-1" dirty="0">
                <a:solidFill>
                  <a:schemeClr val="dk1"/>
                </a:solidFill>
                <a:latin typeface="Bai Jamjuree"/>
                <a:ea typeface="Bai Jamjuree"/>
              </a:rPr>
              <a:t>Password recovery challenges</a:t>
            </a:r>
            <a:endParaRPr lang="fr-FR" sz="5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026" name="Picture 2" descr="Confused Person Vector Icon - [Free Download] - (SVG and PNG)">
            <a:extLst>
              <a:ext uri="{FF2B5EF4-FFF2-40B4-BE49-F238E27FC236}">
                <a16:creationId xmlns:a16="http://schemas.microsoft.com/office/drawing/2014/main" id="{D0984C2C-2F3D-88FA-028C-50C51BD04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91" y="1094603"/>
            <a:ext cx="1122218" cy="248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8BB60-17DA-C960-4476-A24CF8EFF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>
            <a:extLst>
              <a:ext uri="{FF2B5EF4-FFF2-40B4-BE49-F238E27FC236}">
                <a16:creationId xmlns:a16="http://schemas.microsoft.com/office/drawing/2014/main" id="{8AB62631-02DA-CAE4-039D-894F621D9BC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05840" y="2629080"/>
            <a:ext cx="7356960" cy="1895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Existing solutions, like OTP systems, fall short in a decentralized world.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Centralized recovery options lead to increased vulnerabilities, as seen in email breaches that compromise user security.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We need a robust, decentralized recovery protocol.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81" name="PlaceHolder 2">
            <a:extLst>
              <a:ext uri="{FF2B5EF4-FFF2-40B4-BE49-F238E27FC236}">
                <a16:creationId xmlns:a16="http://schemas.microsoft.com/office/drawing/2014/main" id="{2FF3E295-E246-188C-91FD-85F51A5B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920" y="619200"/>
            <a:ext cx="6914880" cy="1847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1" strike="noStrike" spc="-1" dirty="0">
                <a:solidFill>
                  <a:schemeClr val="dk1"/>
                </a:solidFill>
                <a:latin typeface="Bai Jamjuree"/>
                <a:ea typeface="Bai Jamjuree"/>
              </a:rPr>
              <a:t>Limitations -Centralized solutions</a:t>
            </a:r>
            <a:endParaRPr lang="fr-FR" sz="5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3D803B3-4A5F-FD91-865A-173852729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00" y="577784"/>
            <a:ext cx="1347868" cy="131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23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1180407" y="2629080"/>
            <a:ext cx="7182393" cy="1895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The ramifications of losing access to crypto wallets are dire.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Users find themselves unable to recover their assets, leading to irretrievable losses.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Affects individual investors but also undermines confidence in the entire Web3 ecosystem. As we embrace a decentralized future, it is crucial to address these vulnerabilities to foster greater user trust and participation.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1447920" y="619200"/>
            <a:ext cx="6914880" cy="105165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1" strike="noStrike" spc="-1" dirty="0">
                <a:solidFill>
                  <a:schemeClr val="dk1"/>
                </a:solidFill>
                <a:latin typeface="Bai Jamjuree"/>
                <a:ea typeface="Bai Jamjuree"/>
              </a:rPr>
              <a:t>Impact </a:t>
            </a:r>
            <a:endParaRPr lang="fr-FR" sz="5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3074" name="Picture 2" descr="Target Basic Rounded Filled icon">
            <a:extLst>
              <a:ext uri="{FF2B5EF4-FFF2-40B4-BE49-F238E27FC236}">
                <a16:creationId xmlns:a16="http://schemas.microsoft.com/office/drawing/2014/main" id="{62B2DF04-2C35-3BD3-8DD7-B89B352D1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23" y="416496"/>
            <a:ext cx="1847521" cy="184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1072341" y="2629080"/>
            <a:ext cx="7290459" cy="1895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It redefines password recovery in Web3 by offering a trustless and decentralized solution.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By leveraging DKIM email signatures and ICP smart contracts, we provide a secure method that ensures users can regain access to their wallets without compromising their security.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This innovative approach places power back in the hands of users, revolutionizing how they interact with their assets.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title"/>
          </p:nvPr>
        </p:nvSpPr>
        <p:spPr>
          <a:xfrm>
            <a:off x="822960" y="619200"/>
            <a:ext cx="7539840" cy="1847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1" strike="noStrike" spc="-1" dirty="0">
                <a:solidFill>
                  <a:schemeClr val="dk1"/>
                </a:solidFill>
                <a:latin typeface="Bai Jamjuree"/>
                <a:ea typeface="Bai Jamjuree"/>
              </a:rPr>
              <a:t>Solution: Recovery Vault Protocol</a:t>
            </a:r>
            <a:endParaRPr lang="fr-FR" sz="5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4098" name="Picture 2" descr="Solution Icon Png #11993 - Free Icons Library">
            <a:extLst>
              <a:ext uri="{FF2B5EF4-FFF2-40B4-BE49-F238E27FC236}">
                <a16:creationId xmlns:a16="http://schemas.microsoft.com/office/drawing/2014/main" id="{B09D49F0-7A67-A58E-56C5-05BB8B3DE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7" y="358403"/>
            <a:ext cx="2108317" cy="210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E8514-11A6-2868-9178-5C4FA639A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4C706C0C-A57D-5B64-AD07-294353D02A5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72341" y="2238381"/>
            <a:ext cx="7290459" cy="248527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5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Prevents email spoofing - only authenticated requests can initiate recovery processes.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5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Tamper-proof capabilities of ICP smart contracts - unparalleled security framework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5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By leveraging DKIM email signatures and ICP smart contracts, we provide a secure method that ensures users can regain access to their wallets without compromising their security.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5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This combination not only protects users but also ensures that they retain complete control over their recovery credentials—minimizing reliance on any third parties.</a:t>
            </a:r>
            <a:endParaRPr lang="en-US" sz="15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9B796193-727F-9023-BEAB-11CD0463B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78378"/>
            <a:ext cx="7539840" cy="1847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1" strike="noStrike" spc="-1" dirty="0">
                <a:solidFill>
                  <a:schemeClr val="dk1"/>
                </a:solidFill>
                <a:latin typeface="Bai Jamjuree"/>
                <a:ea typeface="Bai Jamjuree"/>
              </a:rPr>
              <a:t>How DKIM and ICP enhance security</a:t>
            </a:r>
            <a:endParaRPr lang="fr-FR" sz="5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796756CE-382F-0CA3-70B3-DCFB728A7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419842"/>
            <a:ext cx="1608464" cy="160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768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955964" y="2629080"/>
            <a:ext cx="7406836" cy="1895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5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Transitioning to a decentralized recovery system eliminates single points of failure inherent in traditional models.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5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Our solution emphasizes user ownership and security, enhancing accessibility while eliminating custodial risks.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5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We pave the way for a resilient and trustful environment for users to confidently manage their digital assets.</a:t>
            </a:r>
            <a:endParaRPr lang="en-US" sz="15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title"/>
          </p:nvPr>
        </p:nvSpPr>
        <p:spPr>
          <a:xfrm>
            <a:off x="1447920" y="619200"/>
            <a:ext cx="6914880" cy="843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1" strike="noStrike" spc="-1" dirty="0">
                <a:solidFill>
                  <a:schemeClr val="dk1"/>
                </a:solidFill>
                <a:latin typeface="Bai Jamjuree"/>
                <a:ea typeface="Bai Jamjuree"/>
              </a:rPr>
              <a:t>Benefits</a:t>
            </a:r>
            <a:endParaRPr lang="fr-FR" sz="5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02D8CB4-A491-F71D-51EF-765EAC956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0" y="277436"/>
            <a:ext cx="1847520" cy="184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535</Words>
  <Application>Microsoft Macintosh PowerPoint</Application>
  <PresentationFormat>On-screen Show (16:9)</PresentationFormat>
  <Paragraphs>44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21</vt:i4>
      </vt:variant>
      <vt:variant>
        <vt:lpstr>Slide Titles</vt:lpstr>
      </vt:variant>
      <vt:variant>
        <vt:i4>10</vt:i4>
      </vt:variant>
    </vt:vector>
  </HeadingPairs>
  <TitlesOfParts>
    <vt:vector size="38" baseType="lpstr">
      <vt:lpstr>Aptos</vt:lpstr>
      <vt:lpstr>Arial</vt:lpstr>
      <vt:lpstr>Bai Jamjuree</vt:lpstr>
      <vt:lpstr>Catamaran</vt:lpstr>
      <vt:lpstr>OpenSymbol</vt:lpstr>
      <vt:lpstr>Symbol</vt:lpstr>
      <vt:lpstr>Wingdings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Slidesgo Final Pages</vt:lpstr>
      <vt:lpstr>Slidesgo Final Pages</vt:lpstr>
      <vt:lpstr>Slidesgo Final Pages</vt:lpstr>
      <vt:lpstr>Recovery Vault Protocol</vt:lpstr>
      <vt:lpstr>Introduction</vt:lpstr>
      <vt:lpstr>Problem Overview</vt:lpstr>
      <vt:lpstr>Password recovery challenges</vt:lpstr>
      <vt:lpstr>Limitations -Centralized solutions</vt:lpstr>
      <vt:lpstr>Impact </vt:lpstr>
      <vt:lpstr>Solution: Recovery Vault Protocol</vt:lpstr>
      <vt:lpstr>How DKIM and ICP enhance security</vt:lpstr>
      <vt:lpstr>Benefits</vt:lpstr>
      <vt:lpstr>          Questions?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JIGYASA GUPTA</cp:lastModifiedBy>
  <cp:revision>3</cp:revision>
  <dcterms:modified xsi:type="dcterms:W3CDTF">2025-06-22T04:18:07Z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2025-06-22T00:24:06Z</dcterms:created>
  <dc:creator>Unknown Creator</dc:creator>
  <dc:description/>
  <dc:language>en-US</dc:language>
  <cp:lastModifiedBy>Unknown Creator</cp:lastModifiedBy>
  <dcterms:modified xsi:type="dcterms:W3CDTF">2025-06-22T00:24:06Z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