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1pPr>
    <a:lvl2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2pPr>
    <a:lvl3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3pPr>
    <a:lvl4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4pPr>
    <a:lvl5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5pPr>
    <a:lvl6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6pPr>
    <a:lvl7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7pPr>
    <a:lvl8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8pPr>
    <a:lvl9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snapToObjects="1">
      <p:cViewPr varScale="1">
        <p:scale>
          <a:sx n="53" d="100"/>
          <a:sy n="53" d="100"/>
        </p:scale>
        <p:origin x="7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r>
              <a:t>Goto market- Timeline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Line"/>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sz="3200" i="1"/>
            </a:lvl1pPr>
          </a:lstStyle>
          <a:p>
            <a:r>
              <a:t>Lorem Ipsum Dolor</a:t>
            </a:r>
          </a:p>
        </p:txBody>
      </p:sp>
      <p:sp>
        <p:nvSpPr>
          <p:cNvPr id="17" name="Title Text"/>
          <p:cNvSpPr txBox="1">
            <a:spLocks noGrp="1"/>
          </p:cNvSpPr>
          <p:nvPr>
            <p:ph type="title"/>
          </p:nvPr>
        </p:nvSpPr>
        <p:spPr>
          <a:xfrm>
            <a:off x="952500" y="5829300"/>
            <a:ext cx="13500100" cy="33401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11" name="–Johnny Appleseed"/>
          <p:cNvSpPr txBox="1">
            <a:spLocks noGrp="1"/>
          </p:cNvSpPr>
          <p:nvPr>
            <p:ph type="body" sz="quarter" idx="21"/>
          </p:nvPr>
        </p:nvSpPr>
        <p:spPr>
          <a:xfrm>
            <a:off x="990600" y="8420100"/>
            <a:ext cx="22390100" cy="812800"/>
          </a:xfrm>
          <a:prstGeom prst="rect">
            <a:avLst/>
          </a:prstGeom>
        </p:spPr>
        <p:txBody>
          <a:bodyPr anchor="t">
            <a:spAutoFit/>
          </a:bodyPr>
          <a:lstStyle>
            <a:lvl1pPr marL="0" indent="0" algn="ctr">
              <a:spcBef>
                <a:spcPts val="1700"/>
              </a:spcBef>
              <a:buClrTx/>
              <a:buSzTx/>
              <a:buFontTx/>
              <a:buNone/>
              <a:defRPr sz="4200" i="1"/>
            </a:lvl1pPr>
          </a:lstStyle>
          <a:p>
            <a:r>
              <a:t>–Johnny Appleseed</a:t>
            </a:r>
          </a:p>
        </p:txBody>
      </p:sp>
      <p:sp>
        <p:nvSpPr>
          <p:cNvPr id="112" name="“Type a quote here.”"/>
          <p:cNvSpPr txBox="1">
            <a:spLocks noGrp="1"/>
          </p:cNvSpPr>
          <p:nvPr>
            <p:ph type="body" sz="quarter" idx="22"/>
          </p:nvPr>
        </p:nvSpPr>
        <p:spPr>
          <a:xfrm>
            <a:off x="2374900" y="6000750"/>
            <a:ext cx="19621500" cy="939800"/>
          </a:xfrm>
          <a:prstGeom prst="rect">
            <a:avLst/>
          </a:prstGeom>
        </p:spPr>
        <p:txBody>
          <a:bodyPr>
            <a:spAutoFit/>
          </a:bodyPr>
          <a:lstStyle>
            <a:lvl1pPr marL="0" indent="0" algn="ctr">
              <a:spcBef>
                <a:spcPts val="0"/>
              </a:spcBef>
              <a:buClrTx/>
              <a:buSzTx/>
              <a:buFontTx/>
              <a:buNone/>
            </a:lvl1pPr>
          </a:lstStyle>
          <a:p>
            <a:r>
              <a:t>“Type a quote here.” </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0" name="Black and white photo looking up at the suspension cables of a bridge with clouds in the background"/>
          <p:cNvSpPr>
            <a:spLocks noGrp="1"/>
          </p:cNvSpPr>
          <p:nvPr>
            <p:ph type="pic" idx="21"/>
          </p:nvPr>
        </p:nvSpPr>
        <p:spPr>
          <a:xfrm>
            <a:off x="0" y="-2654300"/>
            <a:ext cx="24384000" cy="17153467"/>
          </a:xfrm>
          <a:prstGeom prst="rect">
            <a:avLst/>
          </a:prstGeom>
        </p:spPr>
        <p:txBody>
          <a:bodyPr lIns="91439" tIns="45719" rIns="91439" bIns="45719" anchor="t">
            <a:noAutofit/>
          </a:bodyPr>
          <a:lstStyle/>
          <a:p>
            <a:endParaRP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21"/>
          </p:nvPr>
        </p:nvSpPr>
        <p:spPr>
          <a:xfrm>
            <a:off x="952500" y="8610600"/>
            <a:ext cx="13500100" cy="635000"/>
          </a:xfrm>
          <a:prstGeom prst="rect">
            <a:avLst/>
          </a:prstGeom>
        </p:spPr>
        <p:txBody>
          <a:bodyPr>
            <a:spAutoFit/>
          </a:bodyPr>
          <a:lstStyle>
            <a:lvl1pPr marL="0" indent="0">
              <a:lnSpc>
                <a:spcPct val="110000"/>
              </a:lnSpc>
              <a:spcBef>
                <a:spcPts val="0"/>
              </a:spcBef>
              <a:buClrTx/>
              <a:buSzTx/>
              <a:buFontTx/>
              <a:buNone/>
              <a:defRPr sz="3200" i="1"/>
            </a:lvl1pPr>
          </a:lstStyle>
          <a:p>
            <a:r>
              <a:t>Lorem Ipsum Dolor</a:t>
            </a:r>
          </a:p>
        </p:txBody>
      </p:sp>
      <p:sp>
        <p:nvSpPr>
          <p:cNvPr id="31" name="Black and white photo of the Zeeland Bridge in the Netherlands"/>
          <p:cNvSpPr>
            <a:spLocks noGrp="1"/>
          </p:cNvSpPr>
          <p:nvPr>
            <p:ph type="pic" idx="22"/>
          </p:nvPr>
        </p:nvSpPr>
        <p:spPr>
          <a:xfrm>
            <a:off x="952500" y="-1460500"/>
            <a:ext cx="22479000" cy="13893800"/>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952500" y="9398000"/>
            <a:ext cx="13500100" cy="33401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re">
    <p:spTree>
      <p:nvGrpSpPr>
        <p:cNvPr id="1" name=""/>
        <p:cNvGrpSpPr/>
        <p:nvPr/>
      </p:nvGrpSpPr>
      <p:grpSpPr>
        <a:xfrm>
          <a:off x="0" y="0"/>
          <a:ext cx="0" cy="0"/>
          <a:chOff x="0" y="0"/>
          <a:chExt cx="0" cy="0"/>
        </a:xfrm>
      </p:grpSpPr>
      <p:sp>
        <p:nvSpPr>
          <p:cNvPr id="41" name="Title Text"/>
          <p:cNvSpPr txBox="1">
            <a:spLocks noGrp="1"/>
          </p:cNvSpPr>
          <p:nvPr>
            <p:ph type="title"/>
          </p:nvPr>
        </p:nvSpPr>
        <p:spPr>
          <a:xfrm>
            <a:off x="952500" y="5194300"/>
            <a:ext cx="22479000" cy="33401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21"/>
          </p:nvPr>
        </p:nvSpPr>
        <p:spPr>
          <a:xfrm>
            <a:off x="952500" y="3124200"/>
            <a:ext cx="10642600" cy="635000"/>
          </a:xfrm>
          <a:prstGeom prst="rect">
            <a:avLst/>
          </a:prstGeom>
        </p:spPr>
        <p:txBody>
          <a:bodyPr anchor="b">
            <a:spAutoFit/>
          </a:bodyPr>
          <a:lstStyle>
            <a:lvl1pPr marL="0" indent="0">
              <a:lnSpc>
                <a:spcPct val="110000"/>
              </a:lnSpc>
              <a:spcBef>
                <a:spcPts val="0"/>
              </a:spcBef>
              <a:buClrTx/>
              <a:buSzTx/>
              <a:buFontTx/>
              <a:buNone/>
              <a:defRPr sz="3200" i="1"/>
            </a:lvl1pPr>
          </a:lstStyle>
          <a:p>
            <a:r>
              <a:t>Lorem Ipsum Dolor</a:t>
            </a:r>
          </a:p>
        </p:txBody>
      </p:sp>
      <p:sp>
        <p:nvSpPr>
          <p:cNvPr id="52" name="Black and white photo of the underside of a bridge going over a river and against the sky "/>
          <p:cNvSpPr>
            <a:spLocks noGrp="1"/>
          </p:cNvSpPr>
          <p:nvPr>
            <p:ph type="pic" idx="22"/>
          </p:nvPr>
        </p:nvSpPr>
        <p:spPr>
          <a:xfrm>
            <a:off x="12534900" y="-1651000"/>
            <a:ext cx="10799069" cy="15824200"/>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952500" y="3975100"/>
            <a:ext cx="10642600" cy="2806700"/>
          </a:xfrm>
          <a:prstGeom prst="rect">
            <a:avLst/>
          </a:prstGeom>
        </p:spPr>
        <p:txBody>
          <a:bodyPr/>
          <a:lstStyle>
            <a:lvl1pPr algn="l">
              <a:defRPr sz="7800"/>
            </a:lvl1pPr>
          </a:lstStyle>
          <a:p>
            <a:r>
              <a:t>Title Text</a:t>
            </a:r>
          </a:p>
        </p:txBody>
      </p:sp>
      <p:sp>
        <p:nvSpPr>
          <p:cNvPr id="54" name="Body Level One…"/>
          <p:cNvSpPr txBox="1">
            <a:spLocks noGrp="1"/>
          </p:cNvSpPr>
          <p:nvPr>
            <p:ph type="body" sz="quarter" idx="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70"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1"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81"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2"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3" name="Black and white photo of the underside of a bridge going over a river and against the sky "/>
          <p:cNvSpPr>
            <a:spLocks noGrp="1"/>
          </p:cNvSpPr>
          <p:nvPr>
            <p:ph type="pic" idx="21"/>
          </p:nvPr>
        </p:nvSpPr>
        <p:spPr>
          <a:xfrm>
            <a:off x="12636500" y="-2413000"/>
            <a:ext cx="11024412" cy="16154400"/>
          </a:xfrm>
          <a:prstGeom prst="rect">
            <a:avLst/>
          </a:prstGeom>
          <a:ln w="9525">
            <a:round/>
          </a:ln>
        </p:spPr>
        <p:txBody>
          <a:bodyPr lIns="91439" tIns="45719" rIns="91439" bIns="45719" anchor="t">
            <a:noAutofit/>
          </a:bodyPr>
          <a:lstStyle/>
          <a:p>
            <a:endParaRPr/>
          </a:p>
        </p:txBody>
      </p:sp>
      <p:sp>
        <p:nvSpPr>
          <p:cNvPr id="84" name="Title Text"/>
          <p:cNvSpPr txBox="1">
            <a:spLocks noGrp="1"/>
          </p:cNvSpPr>
          <p:nvPr>
            <p:ph type="title"/>
          </p:nvPr>
        </p:nvSpPr>
        <p:spPr>
          <a:prstGeom prst="rect">
            <a:avLst/>
          </a:prstGeom>
        </p:spPr>
        <p:txBody>
          <a:bodyPr/>
          <a:lstStyle/>
          <a:p>
            <a:r>
              <a:t>Title Text</a:t>
            </a:r>
          </a:p>
        </p:txBody>
      </p:sp>
      <p:sp>
        <p:nvSpPr>
          <p:cNvPr id="85" name="Body Level One…"/>
          <p:cNvSpPr txBox="1">
            <a:spLocks noGrp="1"/>
          </p:cNvSpPr>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93" name="Body Level One…"/>
          <p:cNvSpPr txBox="1">
            <a:spLocks noGrp="1"/>
          </p:cNvSpPr>
          <p:nvPr>
            <p:ph type="body" idx="1"/>
          </p:nvPr>
        </p:nvSpPr>
        <p:spPr>
          <a:xfrm>
            <a:off x="952500" y="1778000"/>
            <a:ext cx="224790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01" name="Black and white photo looking up at the suspension cables of a bridge with clouds in the background"/>
          <p:cNvSpPr>
            <a:spLocks noGrp="1"/>
          </p:cNvSpPr>
          <p:nvPr>
            <p:ph type="pic" sz="half" idx="21"/>
          </p:nvPr>
        </p:nvSpPr>
        <p:spPr>
          <a:xfrm>
            <a:off x="12232231" y="6024722"/>
            <a:ext cx="11497993" cy="8088517"/>
          </a:xfrm>
          <a:prstGeom prst="rect">
            <a:avLst/>
          </a:prstGeom>
          <a:ln w="9525">
            <a:round/>
          </a:ln>
        </p:spPr>
        <p:txBody>
          <a:bodyPr lIns="91439" tIns="45719" rIns="91439" bIns="45719" anchor="t">
            <a:noAutofit/>
          </a:bodyPr>
          <a:lstStyle/>
          <a:p>
            <a:endParaRPr/>
          </a:p>
        </p:txBody>
      </p:sp>
      <p:sp>
        <p:nvSpPr>
          <p:cNvPr id="102" name="Black and white photo of the Zeeland Bridge in the Netherlands"/>
          <p:cNvSpPr>
            <a:spLocks noGrp="1"/>
          </p:cNvSpPr>
          <p:nvPr>
            <p:ph type="pic" sz="half" idx="22"/>
          </p:nvPr>
        </p:nvSpPr>
        <p:spPr>
          <a:xfrm>
            <a:off x="12349986" y="635000"/>
            <a:ext cx="11226801" cy="6807200"/>
          </a:xfrm>
          <a:prstGeom prst="rect">
            <a:avLst/>
          </a:prstGeom>
          <a:ln w="9525">
            <a:round/>
          </a:ln>
        </p:spPr>
        <p:txBody>
          <a:bodyPr lIns="91439" tIns="45719" rIns="91439" bIns="45719" anchor="t">
            <a:noAutofit/>
          </a:bodyPr>
          <a:lstStyle/>
          <a:p>
            <a:endParaRPr/>
          </a:p>
        </p:txBody>
      </p:sp>
      <p:sp>
        <p:nvSpPr>
          <p:cNvPr id="103" name="Black and white photo of the underside of a bridge going over a river and against the sky "/>
          <p:cNvSpPr>
            <a:spLocks noGrp="1"/>
          </p:cNvSpPr>
          <p:nvPr>
            <p:ph type="pic" idx="23"/>
          </p:nvPr>
        </p:nvSpPr>
        <p:spPr>
          <a:xfrm>
            <a:off x="730989" y="-2438400"/>
            <a:ext cx="11050413" cy="16192500"/>
          </a:xfrm>
          <a:prstGeom prst="rect">
            <a:avLst/>
          </a:prstGeom>
          <a:ln w="9525">
            <a:round/>
          </a:ln>
        </p:spPr>
        <p:txBody>
          <a:bodyPr lIns="91439" tIns="45719" rIns="91439" bIns="45719" anchor="t">
            <a:noAutofit/>
          </a:bodyPr>
          <a:lstStyle/>
          <a:p>
            <a:endParaRP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976100" y="13017500"/>
            <a:ext cx="419100" cy="508000"/>
          </a:xfrm>
          <a:prstGeom prst="rect">
            <a:avLst/>
          </a:prstGeom>
          <a:ln w="12700">
            <a:miter lim="400000"/>
          </a:ln>
        </p:spPr>
        <p:txBody>
          <a:bodyPr wrap="none" lIns="50800" tIns="50800" rIns="50800" bIns="50800">
            <a:spAutoFit/>
          </a:bodyPr>
          <a:lstStyle>
            <a:lvl1pPr>
              <a:defRPr sz="24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1pPr>
      <a:lvl2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2pPr>
      <a:lvl3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3pPr>
      <a:lvl4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4pPr>
      <a:lvl5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5pPr>
      <a:lvl6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6pPr>
      <a:lvl7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7pPr>
      <a:lvl8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8pPr>
      <a:lvl9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vibeme.herokuapp.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96;p14"/>
          <p:cNvSpPr txBox="1">
            <a:spLocks noGrp="1"/>
          </p:cNvSpPr>
          <p:nvPr>
            <p:ph type="title"/>
          </p:nvPr>
        </p:nvSpPr>
        <p:spPr>
          <a:prstGeom prst="rect">
            <a:avLst/>
          </a:prstGeom>
        </p:spPr>
        <p:txBody>
          <a:bodyPr/>
          <a:lstStyle/>
          <a:p>
            <a:r>
              <a:t>Team</a:t>
            </a:r>
          </a:p>
        </p:txBody>
      </p:sp>
      <p:sp>
        <p:nvSpPr>
          <p:cNvPr id="138" name="Google Shape;97;p14"/>
          <p:cNvSpPr txBox="1">
            <a:spLocks noGrp="1"/>
          </p:cNvSpPr>
          <p:nvPr>
            <p:ph type="body" idx="1"/>
          </p:nvPr>
        </p:nvSpPr>
        <p:spPr>
          <a:prstGeom prst="rect">
            <a:avLst/>
          </a:prstGeom>
        </p:spPr>
        <p:txBody>
          <a:bodyPr/>
          <a:lstStyle/>
          <a:p>
            <a:pPr marL="363070" indent="-363070" defTabSz="445770">
              <a:spcBef>
                <a:spcPts val="0"/>
              </a:spcBef>
              <a:defRPr sz="2700"/>
            </a:pPr>
            <a:r>
              <a:t>Background : </a:t>
            </a:r>
          </a:p>
          <a:p>
            <a:pPr marL="363070" indent="-363070" defTabSz="445770">
              <a:spcBef>
                <a:spcPts val="1800"/>
              </a:spcBef>
              <a:defRPr sz="2700"/>
            </a:pPr>
            <a:r>
              <a:t>Record : Our team has created many projects before, some of them are : -</a:t>
            </a:r>
          </a:p>
          <a:p>
            <a:pPr marL="363070" indent="-363070" defTabSz="445770">
              <a:spcBef>
                <a:spcPts val="1800"/>
              </a:spcBef>
              <a:defRPr sz="2700"/>
            </a:pPr>
            <a:r>
              <a:t>Berries</a:t>
            </a:r>
            <a:br/>
            <a:r>
              <a:t>https://github.com/itsnotpavani/berries.git</a:t>
            </a:r>
          </a:p>
          <a:p>
            <a:pPr marL="363070" indent="-363070" defTabSz="445770">
              <a:spcBef>
                <a:spcPts val="1800"/>
              </a:spcBef>
              <a:defRPr sz="2700"/>
            </a:pPr>
            <a:r>
              <a:t>WeatherApp (Voice Utility)</a:t>
            </a:r>
            <a:br/>
            <a:r>
              <a:t>https://github.com/itsnotpavani/weatherApp.git</a:t>
            </a:r>
          </a:p>
          <a:p>
            <a:pPr marL="363070" indent="-363070" defTabSz="445770">
              <a:spcBef>
                <a:spcPts val="1800"/>
              </a:spcBef>
              <a:defRPr sz="2700"/>
            </a:pPr>
            <a:r>
              <a:t>VibeMe</a:t>
            </a:r>
            <a:br/>
            <a:r>
              <a:rPr u="sng">
                <a:hlinkClick r:id="rId2"/>
              </a:rPr>
              <a:t>http://vibeme.herokuapp.com</a:t>
            </a:r>
            <a:r>
              <a:t> </a:t>
            </a:r>
          </a:p>
          <a:p>
            <a:pPr marL="363070" indent="-363070" defTabSz="445770">
              <a:spcBef>
                <a:spcPts val="1800"/>
              </a:spcBef>
              <a:defRPr sz="2700"/>
            </a:pPr>
            <a:r>
              <a:t>Contributed in google/WebFundamentals (github.com/google/WebFundamentals/pull/9445) repository, pull request #9445</a:t>
            </a:r>
          </a:p>
          <a:p>
            <a:pPr marL="363070" indent="-363070" defTabSz="445770">
              <a:spcBef>
                <a:spcPts val="1800"/>
              </a:spcBef>
              <a:defRPr sz="2700"/>
            </a:pPr>
            <a:r>
              <a:t>vision to succeed : Being the students of a college which provides courses on different fields, it is necessary to have some background knowledge on these fields and the aspects they offer, to choose wisely the course which suits us best. To overcome this problem efficiently we are trying to create a dashboard, which will help us to compare various courses of different colleges, to optimise your decision for choosing a course. Our team has worked together previously on some projects, which have set us on our path to develop something beneficial for college youth. </a:t>
            </a:r>
          </a:p>
          <a:p>
            <a:pPr marL="363070" indent="-363070" defTabSz="445770">
              <a:spcBef>
                <a:spcPts val="1800"/>
              </a:spcBef>
              <a:defRPr sz="2700"/>
            </a:pPr>
            <a:r>
              <a:t>Vision/Mission : Our vision is simple, we want to make a non-profit platform accessible to youth and students who are looking up for their career choices and which college or course suits them best.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oogle Shape;153;p23"/>
          <p:cNvSpPr txBox="1">
            <a:spLocks noGrp="1"/>
          </p:cNvSpPr>
          <p:nvPr>
            <p:ph type="title"/>
          </p:nvPr>
        </p:nvSpPr>
        <p:spPr>
          <a:prstGeom prst="rect">
            <a:avLst/>
          </a:prstGeom>
        </p:spPr>
        <p:txBody>
          <a:bodyPr/>
          <a:lstStyle/>
          <a:p>
            <a:r>
              <a:t>Financial model and projections</a:t>
            </a:r>
          </a:p>
        </p:txBody>
      </p:sp>
      <p:sp>
        <p:nvSpPr>
          <p:cNvPr id="167" name="Google Shape;154;p23"/>
          <p:cNvSpPr txBox="1">
            <a:spLocks noGrp="1"/>
          </p:cNvSpPr>
          <p:nvPr>
            <p:ph type="body" idx="1"/>
          </p:nvPr>
        </p:nvSpPr>
        <p:spPr>
          <a:prstGeom prst="rect">
            <a:avLst/>
          </a:prstGeom>
        </p:spPr>
        <p:txBody>
          <a:bodyPr/>
          <a:lstStyle/>
          <a:p>
            <a:pPr marL="672352" indent="-672352">
              <a:spcBef>
                <a:spcPts val="0"/>
              </a:spcBef>
              <a:defRPr b="1">
                <a:latin typeface="Helvetica"/>
                <a:ea typeface="Helvetica"/>
                <a:cs typeface="Helvetica"/>
                <a:sym typeface="Helvetica"/>
              </a:defRPr>
            </a:pPr>
            <a:r>
              <a:rPr lang="en-IN" dirty="0">
                <a:latin typeface="Palatino" pitchFamily="2" charset="77"/>
                <a:ea typeface="Palatino" pitchFamily="2" charset="77"/>
              </a:rPr>
              <a:t>Investment to develop - No such investment till now, some knowledge of technology and hosting is required.</a:t>
            </a:r>
          </a:p>
          <a:p>
            <a:pPr marL="672352" indent="-672352">
              <a:defRPr b="1">
                <a:latin typeface="Helvetica"/>
                <a:ea typeface="Helvetica"/>
                <a:cs typeface="Helvetica"/>
                <a:sym typeface="Helvetica"/>
              </a:defRPr>
            </a:pPr>
            <a:r>
              <a:rPr lang="en-IN" dirty="0">
                <a:latin typeface="Palatino" pitchFamily="2" charset="77"/>
                <a:ea typeface="Palatino" pitchFamily="2" charset="77"/>
              </a:rPr>
              <a:t>Assumptions - Assuming that our website will be AICTE approved. (Since we will take help of the data provided by them)</a:t>
            </a:r>
          </a:p>
          <a:p>
            <a:pPr marL="672352" indent="-672352">
              <a:defRPr b="1">
                <a:latin typeface="Helvetica"/>
                <a:ea typeface="Helvetica"/>
                <a:cs typeface="Helvetica"/>
                <a:sym typeface="Helvetica"/>
              </a:defRPr>
            </a:pPr>
            <a:r>
              <a:rPr lang="en-IN" dirty="0">
                <a:latin typeface="Palatino" pitchFamily="2" charset="77"/>
                <a:ea typeface="Palatino" pitchFamily="2" charset="77"/>
              </a:rPr>
              <a:t>Return on Investment - It can become a popular utility, and can get scaled and monetised in future.</a:t>
            </a:r>
            <a:br>
              <a:rPr lang="en-IN" dirty="0">
                <a:latin typeface="Palatino" pitchFamily="2" charset="77"/>
                <a:ea typeface="Palatino" pitchFamily="2" charset="77"/>
              </a:rPr>
            </a:br>
            <a:r>
              <a:rPr lang="en-IN" dirty="0">
                <a:latin typeface="Palatino" pitchFamily="2" charset="77"/>
                <a:ea typeface="Palatino" pitchFamily="2" charset="77"/>
              </a:rPr>
              <a:t>Scalability can open new derivates and opportunities for our future projects in the longer run.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59;p24"/>
          <p:cNvSpPr txBox="1">
            <a:spLocks noGrp="1"/>
          </p:cNvSpPr>
          <p:nvPr>
            <p:ph type="title"/>
          </p:nvPr>
        </p:nvSpPr>
        <p:spPr>
          <a:prstGeom prst="rect">
            <a:avLst/>
          </a:prstGeom>
        </p:spPr>
        <p:txBody>
          <a:bodyPr/>
          <a:lstStyle/>
          <a:p>
            <a:r>
              <a:t>Competitive advantages</a:t>
            </a:r>
          </a:p>
        </p:txBody>
      </p:sp>
      <p:sp>
        <p:nvSpPr>
          <p:cNvPr id="170" name="Google Shape;160;p24"/>
          <p:cNvSpPr txBox="1">
            <a:spLocks noGrp="1"/>
          </p:cNvSpPr>
          <p:nvPr>
            <p:ph type="body" idx="1"/>
          </p:nvPr>
        </p:nvSpPr>
        <p:spPr>
          <a:prstGeom prst="rect">
            <a:avLst/>
          </a:prstGeom>
        </p:spPr>
        <p:txBody>
          <a:bodyPr/>
          <a:lstStyle/>
          <a:p>
            <a:pPr marL="672352" indent="-672352">
              <a:spcBef>
                <a:spcPts val="0"/>
              </a:spcBef>
            </a:pPr>
            <a:r>
              <a:rPr dirty="0"/>
              <a:t>Partnerships - None</a:t>
            </a:r>
          </a:p>
          <a:p>
            <a:pPr marL="672352" indent="-672352"/>
            <a:r>
              <a:rPr dirty="0"/>
              <a:t>Strengths of technology/Team (USPs) - Our all teams members have expertise in different technology and while in development process we are using some advance technologies/tool like </a:t>
            </a:r>
            <a:r>
              <a:rPr dirty="0" err="1"/>
              <a:t>node.js</a:t>
            </a:r>
            <a:r>
              <a:rPr dirty="0"/>
              <a:t> with express framework for backend, </a:t>
            </a:r>
            <a:r>
              <a:rPr dirty="0" err="1"/>
              <a:t>bootstrap.jquery</a:t>
            </a:r>
            <a:r>
              <a:rPr dirty="0"/>
              <a:t> ,</a:t>
            </a:r>
            <a:r>
              <a:rPr dirty="0" err="1"/>
              <a:t>mongoDB</a:t>
            </a:r>
            <a:r>
              <a:rPr dirty="0"/>
              <a:t> for database.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65;p25"/>
          <p:cNvSpPr txBox="1">
            <a:spLocks noGrp="1"/>
          </p:cNvSpPr>
          <p:nvPr>
            <p:ph type="title"/>
          </p:nvPr>
        </p:nvSpPr>
        <p:spPr>
          <a:prstGeom prst="rect">
            <a:avLst/>
          </a:prstGeom>
        </p:spPr>
        <p:txBody>
          <a:bodyPr/>
          <a:lstStyle/>
          <a:p>
            <a:r>
              <a:t>Assumptions and risks</a:t>
            </a:r>
          </a:p>
        </p:txBody>
      </p:sp>
      <p:sp>
        <p:nvSpPr>
          <p:cNvPr id="173" name="Google Shape;166;p25"/>
          <p:cNvSpPr txBox="1">
            <a:spLocks noGrp="1"/>
          </p:cNvSpPr>
          <p:nvPr>
            <p:ph type="body" idx="1"/>
          </p:nvPr>
        </p:nvSpPr>
        <p:spPr>
          <a:prstGeom prst="rect">
            <a:avLst/>
          </a:prstGeom>
        </p:spPr>
        <p:txBody>
          <a:bodyPr/>
          <a:lstStyle/>
          <a:p>
            <a:pPr marL="430305" indent="-430305" defTabSz="528319">
              <a:spcBef>
                <a:spcPts val="0"/>
              </a:spcBef>
              <a:defRPr sz="3200"/>
            </a:pPr>
            <a:r>
              <a:rPr dirty="0"/>
              <a:t>SWOT /PESTEL ANALYSIS - </a:t>
            </a:r>
            <a:br>
              <a:rPr dirty="0"/>
            </a:br>
            <a:r>
              <a:rPr dirty="0"/>
              <a:t>Strengths :-</a:t>
            </a:r>
            <a:br>
              <a:rPr dirty="0"/>
            </a:br>
            <a:r>
              <a:rPr dirty="0"/>
              <a:t>- Easy to maintain and develop</a:t>
            </a:r>
            <a:br>
              <a:rPr dirty="0"/>
            </a:br>
            <a:r>
              <a:rPr dirty="0"/>
              <a:t>- No such investment is required</a:t>
            </a:r>
            <a:br>
              <a:rPr dirty="0"/>
            </a:br>
            <a:r>
              <a:rPr dirty="0"/>
              <a:t>Weakness :-</a:t>
            </a:r>
            <a:br>
              <a:rPr dirty="0"/>
            </a:br>
            <a:r>
              <a:rPr dirty="0"/>
              <a:t>- </a:t>
            </a:r>
            <a:r>
              <a:rPr dirty="0" err="1"/>
              <a:t>Analysing</a:t>
            </a:r>
            <a:r>
              <a:rPr dirty="0"/>
              <a:t> data is difficult.</a:t>
            </a:r>
            <a:br>
              <a:rPr dirty="0"/>
            </a:br>
            <a:r>
              <a:rPr dirty="0"/>
              <a:t>- Very low revenue.</a:t>
            </a:r>
            <a:br>
              <a:rPr dirty="0"/>
            </a:br>
            <a:r>
              <a:rPr dirty="0"/>
              <a:t>Opportunities :-</a:t>
            </a:r>
            <a:br>
              <a:rPr dirty="0"/>
            </a:br>
            <a:r>
              <a:rPr dirty="0"/>
              <a:t>- Promotion as a company</a:t>
            </a:r>
            <a:br>
              <a:rPr dirty="0"/>
            </a:br>
            <a:r>
              <a:rPr dirty="0"/>
              <a:t>- New projects can get a head-start.</a:t>
            </a:r>
            <a:br>
              <a:rPr dirty="0"/>
            </a:br>
            <a:r>
              <a:rPr dirty="0"/>
              <a:t>Threats :-</a:t>
            </a:r>
            <a:br>
              <a:rPr dirty="0"/>
            </a:br>
            <a:r>
              <a:rPr dirty="0"/>
              <a:t>- AICTE approval can be challeng</a:t>
            </a:r>
            <a:r>
              <a:rPr lang="en-US" dirty="0"/>
              <a:t>ing</a:t>
            </a:r>
            <a:r>
              <a:rPr dirty="0"/>
              <a:t>.</a:t>
            </a:r>
            <a:br>
              <a:rPr dirty="0"/>
            </a:br>
            <a:r>
              <a:rPr dirty="0"/>
              <a:t>- Contains sensitive data which will be vulnerable if not secured properly.</a:t>
            </a:r>
          </a:p>
          <a:p>
            <a:pPr marL="430305" indent="-430305" defTabSz="528319">
              <a:spcBef>
                <a:spcPts val="2600"/>
              </a:spcBef>
              <a:defRPr sz="3200"/>
            </a:pPr>
            <a:r>
              <a:rPr dirty="0"/>
              <a:t>Risks and precautions : Contains sensitive data which will be vulnerable if not secured properly so for that we need to insure that our database should be protected well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71;p26"/>
          <p:cNvSpPr txBox="1">
            <a:spLocks noGrp="1"/>
          </p:cNvSpPr>
          <p:nvPr>
            <p:ph type="title"/>
          </p:nvPr>
        </p:nvSpPr>
        <p:spPr>
          <a:prstGeom prst="rect">
            <a:avLst/>
          </a:prstGeom>
        </p:spPr>
        <p:txBody>
          <a:bodyPr/>
          <a:lstStyle/>
          <a:p>
            <a:r>
              <a:rPr dirty="0">
                <a:latin typeface="Palatino" pitchFamily="2" charset="77"/>
                <a:ea typeface="Palatino" pitchFamily="2" charset="77"/>
              </a:rPr>
              <a:t>Summary</a:t>
            </a:r>
          </a:p>
        </p:txBody>
      </p:sp>
      <p:sp>
        <p:nvSpPr>
          <p:cNvPr id="176" name="Google Shape;172;p26"/>
          <p:cNvSpPr txBox="1">
            <a:spLocks noGrp="1"/>
          </p:cNvSpPr>
          <p:nvPr>
            <p:ph type="body" idx="1"/>
          </p:nvPr>
        </p:nvSpPr>
        <p:spPr>
          <a:prstGeom prst="rect">
            <a:avLst/>
          </a:prstGeom>
        </p:spPr>
        <p:txBody>
          <a:bodyPr/>
          <a:lstStyle>
            <a:lvl1pPr marL="0" indent="0" defTabSz="457200">
              <a:spcBef>
                <a:spcPts val="0"/>
              </a:spcBef>
              <a:buClrTx/>
              <a:buSzTx/>
              <a:buFontTx/>
              <a:buNone/>
              <a:defRPr sz="6533">
                <a:solidFill>
                  <a:srgbClr val="212529"/>
                </a:solidFill>
                <a:latin typeface="Arial"/>
                <a:ea typeface="Arial"/>
                <a:cs typeface="Arial"/>
                <a:sym typeface="Arial"/>
              </a:defRPr>
            </a:lvl1pPr>
          </a:lstStyle>
          <a:p>
            <a:r>
              <a:rPr dirty="0">
                <a:latin typeface="Palatino" pitchFamily="2" charset="77"/>
                <a:ea typeface="Palatino" pitchFamily="2" charset="77"/>
              </a:rPr>
              <a:t>The universities in India provide various courses in different disciplines and the students have to compare these courses on the basis of various parameters. The courses range from Bachelor, Masters, and Ph</a:t>
            </a:r>
            <a:r>
              <a:rPr lang="en-US" dirty="0">
                <a:latin typeface="Palatino" pitchFamily="2" charset="77"/>
                <a:ea typeface="Palatino" pitchFamily="2" charset="77"/>
              </a:rPr>
              <a:t>. </a:t>
            </a:r>
            <a:r>
              <a:rPr dirty="0">
                <a:latin typeface="Palatino" pitchFamily="2" charset="77"/>
                <a:ea typeface="Palatino" pitchFamily="2" charset="77"/>
              </a:rPr>
              <a:t>d courses. The integration of these details on a single platform will enhance the transparency and remove the difficulty being faced by the students due to lack of information. Our website aims to fulfill all these setbacks.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103;p15"/>
          <p:cNvSpPr txBox="1">
            <a:spLocks noGrp="1"/>
          </p:cNvSpPr>
          <p:nvPr>
            <p:ph type="title"/>
          </p:nvPr>
        </p:nvSpPr>
        <p:spPr>
          <a:prstGeom prst="rect">
            <a:avLst/>
          </a:prstGeom>
        </p:spPr>
        <p:txBody>
          <a:bodyPr/>
          <a:lstStyle/>
          <a:p>
            <a:r>
              <a:rPr dirty="0">
                <a:latin typeface="Palatino" pitchFamily="2" charset="77"/>
                <a:ea typeface="Palatino" pitchFamily="2" charset="77"/>
              </a:rPr>
              <a:t>Background</a:t>
            </a:r>
          </a:p>
        </p:txBody>
      </p:sp>
      <p:sp>
        <p:nvSpPr>
          <p:cNvPr id="141" name="Google Shape;104;p15"/>
          <p:cNvSpPr txBox="1">
            <a:spLocks noGrp="1"/>
          </p:cNvSpPr>
          <p:nvPr>
            <p:ph type="body" idx="1"/>
          </p:nvPr>
        </p:nvSpPr>
        <p:spPr>
          <a:prstGeom prst="rect">
            <a:avLst/>
          </a:prstGeom>
        </p:spPr>
        <p:txBody>
          <a:bodyPr>
            <a:normAutofit lnSpcReduction="10000"/>
          </a:bodyPr>
          <a:lstStyle>
            <a:lvl1pPr marL="0" indent="0" defTabSz="457200">
              <a:spcBef>
                <a:spcPts val="0"/>
              </a:spcBef>
              <a:buClrTx/>
              <a:buSzTx/>
              <a:buFontTx/>
              <a:buNone/>
              <a:defRPr sz="5133">
                <a:solidFill>
                  <a:srgbClr val="212529"/>
                </a:solidFill>
                <a:latin typeface="Arial"/>
                <a:ea typeface="Arial"/>
                <a:cs typeface="Arial"/>
                <a:sym typeface="Arial"/>
              </a:defRPr>
            </a:lvl1pPr>
          </a:lstStyle>
          <a:p>
            <a:r>
              <a:rPr dirty="0">
                <a:latin typeface="Palatino" pitchFamily="2" charset="77"/>
                <a:ea typeface="Palatino" pitchFamily="2" charset="77"/>
              </a:rPr>
              <a:t>There are more than 1000 universities in India and these universities are offering thousands of undergraduate, post-Graduate, and doctorate courses. The students applying for these universities have to do a lot of comparison for choosing the university/course on the basis of various criteria. A PAN India university information bank is required for accessing course details, comparison of courses, facilities, and faculty, admission, tracking student mobility, viewing results, evaluation and certification, verification of certificates, joint online courses (MOOCs). This will help both student and faculty communities for self-improvement through comparison and emulation. Lack of information is leading to self-glorification and inbreeding among University and College students and faculty members.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09;p16"/>
          <p:cNvSpPr txBox="1">
            <a:spLocks noGrp="1"/>
          </p:cNvSpPr>
          <p:nvPr>
            <p:ph type="title"/>
          </p:nvPr>
        </p:nvSpPr>
        <p:spPr>
          <a:prstGeom prst="rect">
            <a:avLst/>
          </a:prstGeom>
        </p:spPr>
        <p:txBody>
          <a:bodyPr/>
          <a:lstStyle/>
          <a:p>
            <a:r>
              <a:t>Problem</a:t>
            </a:r>
          </a:p>
        </p:txBody>
      </p:sp>
      <p:sp>
        <p:nvSpPr>
          <p:cNvPr id="144" name="Google Shape;110;p16"/>
          <p:cNvSpPr txBox="1">
            <a:spLocks noGrp="1"/>
          </p:cNvSpPr>
          <p:nvPr>
            <p:ph type="body" idx="1"/>
          </p:nvPr>
        </p:nvSpPr>
        <p:spPr>
          <a:prstGeom prst="rect">
            <a:avLst/>
          </a:prstGeom>
        </p:spPr>
        <p:txBody>
          <a:bodyPr/>
          <a:lstStyle/>
          <a:p>
            <a:pPr marL="672352" indent="-672352">
              <a:spcBef>
                <a:spcPts val="0"/>
              </a:spcBef>
            </a:pPr>
            <a:r>
              <a:rPr dirty="0"/>
              <a:t>Pain points/Landscape : “Too many cooks spoil the broth”, too many sources(non-credible) show vast amount of information, which differs and in result confuses the student. No course brochure site is approved by AICTE yet, which definitely makes them non-credible for </a:t>
            </a:r>
            <a:r>
              <a:rPr dirty="0" err="1"/>
              <a:t>students.Third</a:t>
            </a:r>
            <a:r>
              <a:rPr dirty="0"/>
              <a:t> party sites accessible currently do not involve colleges directly which results in misinformation.</a:t>
            </a:r>
          </a:p>
          <a:p>
            <a:pPr marL="672352" indent="-672352"/>
            <a:r>
              <a:rPr dirty="0"/>
              <a:t>Trends : Our prototype is yet to be tested.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15;p17"/>
          <p:cNvSpPr txBox="1">
            <a:spLocks noGrp="1"/>
          </p:cNvSpPr>
          <p:nvPr>
            <p:ph type="title"/>
          </p:nvPr>
        </p:nvSpPr>
        <p:spPr>
          <a:prstGeom prst="rect">
            <a:avLst/>
          </a:prstGeom>
        </p:spPr>
        <p:txBody>
          <a:bodyPr/>
          <a:lstStyle/>
          <a:p>
            <a:r>
              <a:t>Solution</a:t>
            </a:r>
          </a:p>
        </p:txBody>
      </p:sp>
      <p:sp>
        <p:nvSpPr>
          <p:cNvPr id="147" name="Google Shape;116;p17"/>
          <p:cNvSpPr txBox="1">
            <a:spLocks noGrp="1"/>
          </p:cNvSpPr>
          <p:nvPr>
            <p:ph type="body" idx="1"/>
          </p:nvPr>
        </p:nvSpPr>
        <p:spPr>
          <a:prstGeom prst="rect">
            <a:avLst/>
          </a:prstGeom>
        </p:spPr>
        <p:txBody>
          <a:bodyPr/>
          <a:lstStyle/>
          <a:p>
            <a:pPr marL="672352" indent="-672352">
              <a:spcBef>
                <a:spcPts val="0"/>
              </a:spcBef>
            </a:pPr>
            <a:r>
              <a:t>Proposition : in this site we provide one click solution to the students by which student can do successful transition to college through programs and services in college readiness.</a:t>
            </a:r>
            <a:br/>
            <a:endParaRPr/>
          </a:p>
          <a:p>
            <a:pPr marL="672352" indent="-672352">
              <a:spcBef>
                <a:spcPts val="0"/>
              </a:spcBef>
            </a:pPr>
            <a:r>
              <a:t>value to user : Our user will save valuable time in researching about courses and experience through LinkedIn or other social media platforms, we are providing a one click solution.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21;p18"/>
          <p:cNvSpPr txBox="1">
            <a:spLocks noGrp="1"/>
          </p:cNvSpPr>
          <p:nvPr>
            <p:ph type="title"/>
          </p:nvPr>
        </p:nvSpPr>
        <p:spPr>
          <a:prstGeom prst="rect">
            <a:avLst/>
          </a:prstGeom>
        </p:spPr>
        <p:txBody>
          <a:bodyPr/>
          <a:lstStyle/>
          <a:p>
            <a:r>
              <a:t>Market Size</a:t>
            </a:r>
          </a:p>
        </p:txBody>
      </p:sp>
      <p:sp>
        <p:nvSpPr>
          <p:cNvPr id="150" name="Google Shape;122;p18"/>
          <p:cNvSpPr txBox="1">
            <a:spLocks noGrp="1"/>
          </p:cNvSpPr>
          <p:nvPr>
            <p:ph type="body" idx="1"/>
          </p:nvPr>
        </p:nvSpPr>
        <p:spPr>
          <a:prstGeom prst="rect">
            <a:avLst/>
          </a:prstGeom>
        </p:spPr>
        <p:txBody>
          <a:bodyPr/>
          <a:lstStyle/>
          <a:p>
            <a:pPr marL="672352" indent="-672352">
              <a:spcBef>
                <a:spcPts val="0"/>
              </a:spcBef>
            </a:pPr>
            <a:r>
              <a:t>Size of market : Our product will target high school student category, grad students pursuing master’s category and other interested youth or parents. So we are pitching our website to a big virtual audience.</a:t>
            </a:r>
          </a:p>
          <a:p>
            <a:pPr marL="672352" indent="-672352">
              <a:spcBef>
                <a:spcPts val="4200"/>
              </a:spcBef>
            </a:pPr>
            <a:r>
              <a:t>Sales and distribution : Our project is currently non-profit, free-to-use utility and a platform for helping our youth and will have AICTE approval, while scaling up our project we might add on features which might be paid.(directly or indirectly)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oogle Shape;128;p19"/>
          <p:cNvSpPr txBox="1">
            <a:spLocks noGrp="1"/>
          </p:cNvSpPr>
          <p:nvPr>
            <p:ph type="title"/>
          </p:nvPr>
        </p:nvSpPr>
        <p:spPr>
          <a:prstGeom prst="rect">
            <a:avLst/>
          </a:prstGeom>
        </p:spPr>
        <p:txBody>
          <a:bodyPr/>
          <a:lstStyle/>
          <a:p>
            <a:r>
              <a:t>Market Validation</a:t>
            </a:r>
          </a:p>
        </p:txBody>
      </p:sp>
      <p:sp>
        <p:nvSpPr>
          <p:cNvPr id="153" name="Google Shape;129;p19"/>
          <p:cNvSpPr txBox="1">
            <a:spLocks noGrp="1"/>
          </p:cNvSpPr>
          <p:nvPr>
            <p:ph type="body" idx="1"/>
          </p:nvPr>
        </p:nvSpPr>
        <p:spPr>
          <a:prstGeom prst="rect">
            <a:avLst/>
          </a:prstGeom>
        </p:spPr>
        <p:txBody>
          <a:bodyPr/>
          <a:lstStyle>
            <a:lvl1pPr marL="672352" indent="-672352">
              <a:spcBef>
                <a:spcPts val="4200"/>
              </a:spcBef>
            </a:lvl1pPr>
          </a:lstStyle>
          <a:p>
            <a:r>
              <a:t>Development time : We have refined our backend through Node Js and have not hosted our prototype yet, but our total development time would currently is few weeks. Including the ideation and implementation.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34;p20"/>
          <p:cNvSpPr txBox="1">
            <a:spLocks noGrp="1"/>
          </p:cNvSpPr>
          <p:nvPr>
            <p:ph type="title"/>
          </p:nvPr>
        </p:nvSpPr>
        <p:spPr>
          <a:prstGeom prst="rect">
            <a:avLst/>
          </a:prstGeom>
        </p:spPr>
        <p:txBody>
          <a:bodyPr/>
          <a:lstStyle/>
          <a:p>
            <a:r>
              <a:t>Product</a:t>
            </a:r>
          </a:p>
        </p:txBody>
      </p:sp>
      <p:sp>
        <p:nvSpPr>
          <p:cNvPr id="158" name="Google Shape;135;p20"/>
          <p:cNvSpPr txBox="1">
            <a:spLocks noGrp="1"/>
          </p:cNvSpPr>
          <p:nvPr>
            <p:ph type="body" idx="1"/>
          </p:nvPr>
        </p:nvSpPr>
        <p:spPr>
          <a:prstGeom prst="rect">
            <a:avLst/>
          </a:prstGeom>
        </p:spPr>
        <p:txBody>
          <a:bodyPr/>
          <a:lstStyle/>
          <a:p>
            <a:pPr marL="537882" indent="-537882" defTabSz="660400">
              <a:spcBef>
                <a:spcPts val="0"/>
              </a:spcBef>
              <a:defRPr sz="4000"/>
            </a:pPr>
            <a:r>
              <a:t>Architecture - Our product is a website, which will be hosted online on servers.</a:t>
            </a:r>
          </a:p>
          <a:p>
            <a:pPr marL="537882" indent="-537882" defTabSz="660400">
              <a:spcBef>
                <a:spcPts val="2700"/>
              </a:spcBef>
              <a:defRPr sz="4000"/>
            </a:pPr>
            <a:r>
              <a:t>Ecosystem - We expect an ecosystem of college administrations and student population.</a:t>
            </a:r>
          </a:p>
          <a:p>
            <a:pPr marL="537882" indent="-537882" defTabSz="660400">
              <a:spcBef>
                <a:spcPts val="2700"/>
              </a:spcBef>
              <a:defRPr sz="4000"/>
            </a:pPr>
            <a:r>
              <a:t>Adjacent markets - We can extend our service for dedicated college management systems, AICTE brochure development, NIRF ranking systems etc.</a:t>
            </a:r>
          </a:p>
          <a:p>
            <a:pPr marL="537882" indent="-537882" defTabSz="660400">
              <a:spcBef>
                <a:spcPts val="2700"/>
              </a:spcBef>
              <a:defRPr sz="4000"/>
            </a:pPr>
            <a:r>
              <a:t>Metrics - We haven’t tested our prototype yet, so we don’t have any figures to display as of now.</a:t>
            </a:r>
          </a:p>
          <a:p>
            <a:pPr marL="537882" indent="-537882" defTabSz="660400">
              <a:spcBef>
                <a:spcPts val="2700"/>
              </a:spcBef>
              <a:defRPr sz="4000"/>
            </a:pPr>
            <a:r>
              <a:t>Saleability - Our saleability depends on the traffic of our server, and inter promotion of our website and it’s features among students, which we offer and most of all our website can turn out to be trustable.</a:t>
            </a:r>
          </a:p>
          <a:p>
            <a:pPr marL="537882" indent="-537882" defTabSz="660400">
              <a:spcBef>
                <a:spcPts val="2700"/>
              </a:spcBef>
              <a:defRPr sz="4000"/>
            </a:pPr>
            <a:r>
              <a:t>Channels - Internet Hosting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140;p21"/>
          <p:cNvSpPr txBox="1">
            <a:spLocks noGrp="1"/>
          </p:cNvSpPr>
          <p:nvPr>
            <p:ph type="title"/>
          </p:nvPr>
        </p:nvSpPr>
        <p:spPr>
          <a:prstGeom prst="rect">
            <a:avLst/>
          </a:prstGeom>
        </p:spPr>
        <p:txBody>
          <a:bodyPr/>
          <a:lstStyle/>
          <a:p>
            <a:r>
              <a:t>Business Model</a:t>
            </a:r>
          </a:p>
        </p:txBody>
      </p:sp>
      <p:sp>
        <p:nvSpPr>
          <p:cNvPr id="161" name="Google Shape;141;p21"/>
          <p:cNvSpPr txBox="1">
            <a:spLocks noGrp="1"/>
          </p:cNvSpPr>
          <p:nvPr>
            <p:ph type="body" idx="1"/>
          </p:nvPr>
        </p:nvSpPr>
        <p:spPr>
          <a:prstGeom prst="rect">
            <a:avLst/>
          </a:prstGeom>
        </p:spPr>
        <p:txBody>
          <a:bodyPr/>
          <a:lstStyle/>
          <a:p>
            <a:pPr marL="645458" indent="-645458" defTabSz="792479">
              <a:spcBef>
                <a:spcPts val="0"/>
              </a:spcBef>
              <a:defRPr sz="4800"/>
            </a:pPr>
            <a:r>
              <a:rPr dirty="0"/>
              <a:t>Opportunities- We will definitely be promoted by student population cause the problem which we are trying to bridge is a pivotal point in any college student’s life. Furthermore, internet advertisements or official AICTE advertisement can further increase our sales and opportunity of converting this project.</a:t>
            </a:r>
          </a:p>
          <a:p>
            <a:pPr marL="645458" indent="-645458" defTabSz="792479">
              <a:spcBef>
                <a:spcPts val="3200"/>
              </a:spcBef>
              <a:defRPr sz="4800"/>
            </a:pPr>
            <a:r>
              <a:rPr dirty="0"/>
              <a:t>Sources of revenue - We do not intend to have a source of revenue yet, other than </a:t>
            </a:r>
            <a:r>
              <a:rPr dirty="0" err="1"/>
              <a:t>Adsense</a:t>
            </a:r>
            <a:r>
              <a:rPr dirty="0"/>
              <a:t>(money through advertisements(provided by google)) etc.</a:t>
            </a:r>
          </a:p>
          <a:p>
            <a:pPr marL="645458" indent="-645458" defTabSz="792479">
              <a:spcBef>
                <a:spcPts val="4000"/>
              </a:spcBef>
              <a:defRPr sz="4800"/>
            </a:pPr>
            <a:r>
              <a:rPr dirty="0"/>
              <a:t>Intended  customer base - Our product will target high school student category, grad students pursuing master’s category and other interested youth or parents.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46;p22"/>
          <p:cNvSpPr txBox="1">
            <a:spLocks noGrp="1"/>
          </p:cNvSpPr>
          <p:nvPr>
            <p:ph type="title"/>
          </p:nvPr>
        </p:nvSpPr>
        <p:spPr>
          <a:prstGeom prst="rect">
            <a:avLst/>
          </a:prstGeom>
        </p:spPr>
        <p:txBody>
          <a:bodyPr/>
          <a:lstStyle/>
          <a:p>
            <a:r>
              <a:t>Competition</a:t>
            </a:r>
          </a:p>
        </p:txBody>
      </p:sp>
      <p:sp>
        <p:nvSpPr>
          <p:cNvPr id="164" name="Google Shape;147;p22"/>
          <p:cNvSpPr txBox="1">
            <a:spLocks noGrp="1"/>
          </p:cNvSpPr>
          <p:nvPr>
            <p:ph type="body" idx="1"/>
          </p:nvPr>
        </p:nvSpPr>
        <p:spPr>
          <a:prstGeom prst="rect">
            <a:avLst/>
          </a:prstGeom>
        </p:spPr>
        <p:txBody>
          <a:bodyPr/>
          <a:lstStyle/>
          <a:p>
            <a:pPr marL="672352" indent="-672352">
              <a:spcBef>
                <a:spcPts val="0"/>
              </a:spcBef>
            </a:pPr>
            <a:r>
              <a:rPr dirty="0"/>
              <a:t>Defensibility - Our product will turn out to be more trustable and accessible than other similar sites.</a:t>
            </a:r>
            <a:br>
              <a:rPr dirty="0"/>
            </a:br>
            <a:r>
              <a:rPr dirty="0"/>
              <a:t>Our site has </a:t>
            </a:r>
            <a:r>
              <a:rPr dirty="0" err="1"/>
              <a:t>organised</a:t>
            </a:r>
            <a:r>
              <a:rPr dirty="0"/>
              <a:t> pre-</a:t>
            </a:r>
            <a:r>
              <a:rPr dirty="0" err="1"/>
              <a:t>analysed</a:t>
            </a:r>
            <a:r>
              <a:rPr dirty="0"/>
              <a:t> information in categories and comparisons, which will automatically give us an upper hand than other pre-existing sites.</a:t>
            </a:r>
          </a:p>
          <a:p>
            <a:pPr marL="672352" indent="-672352">
              <a:spcBef>
                <a:spcPts val="4200"/>
              </a:spcBef>
            </a:pPr>
            <a:r>
              <a:rPr dirty="0"/>
              <a:t>Niche (unique point) : </a:t>
            </a:r>
            <a:r>
              <a:rPr lang="en-US" dirty="0"/>
              <a:t>AICTE approved integration of so many courses </a:t>
            </a:r>
            <a:br>
              <a:rPr lang="en-US" dirty="0"/>
            </a:br>
            <a:r>
              <a:rPr lang="en-US" dirty="0"/>
              <a:t>is a novel idea.</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Macintosh PowerPoint</Application>
  <PresentationFormat>Custom</PresentationFormat>
  <Paragraphs>49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Bodoni SvtyTwo ITC TT-Book</vt:lpstr>
      <vt:lpstr>Calibri</vt:lpstr>
      <vt:lpstr>Helvetica</vt:lpstr>
      <vt:lpstr>Helvetica Neue</vt:lpstr>
      <vt:lpstr>Palatino</vt:lpstr>
      <vt:lpstr>Zapf Dingbats</vt:lpstr>
      <vt:lpstr>New_Template4</vt:lpstr>
      <vt:lpstr>Team</vt:lpstr>
      <vt:lpstr>Background</vt:lpstr>
      <vt:lpstr>Problem</vt:lpstr>
      <vt:lpstr>Solution</vt:lpstr>
      <vt:lpstr>Market Size</vt:lpstr>
      <vt:lpstr>Market Validation</vt:lpstr>
      <vt:lpstr>Product</vt:lpstr>
      <vt:lpstr>Business Model</vt:lpstr>
      <vt:lpstr>Competition</vt:lpstr>
      <vt:lpstr>Financial model and projections</vt:lpstr>
      <vt:lpstr>Competitive advantages</vt:lpstr>
      <vt:lpstr>Assumptions and risks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cp:lastModifiedBy>Yash Bansal</cp:lastModifiedBy>
  <cp:revision>1</cp:revision>
  <dcterms:modified xsi:type="dcterms:W3CDTF">2022-03-29T02:38:05Z</dcterms:modified>
</cp:coreProperties>
</file>