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Raleway SemiBold"/>
      <p:regular r:id="rId20"/>
      <p:bold r:id="rId21"/>
      <p:italic r:id="rId22"/>
      <p:boldItalic r:id="rId23"/>
    </p:embeddedFont>
    <p:embeddedFont>
      <p:font typeface="Raleway ExtraBold"/>
      <p:bold r:id="rId24"/>
      <p:boldItalic r:id="rId25"/>
    </p:embeddedFont>
    <p:embeddedFont>
      <p:font typeface="Lato"/>
      <p:regular r:id="rId26"/>
      <p:bold r:id="rId27"/>
      <p:italic r:id="rId28"/>
      <p:boldItalic r:id="rId29"/>
    </p:embeddedFont>
    <p:embeddedFont>
      <p:font typeface="Raleway Black"/>
      <p:bold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Ritika Nag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SemiBold-regular.fntdata"/><Relationship Id="rId22" Type="http://schemas.openxmlformats.org/officeDocument/2006/relationships/font" Target="fonts/RalewaySemiBold-italic.fntdata"/><Relationship Id="rId21" Type="http://schemas.openxmlformats.org/officeDocument/2006/relationships/font" Target="fonts/RalewaySemiBold-bold.fntdata"/><Relationship Id="rId24" Type="http://schemas.openxmlformats.org/officeDocument/2006/relationships/font" Target="fonts/RalewayExtraBold-bold.fntdata"/><Relationship Id="rId23" Type="http://schemas.openxmlformats.org/officeDocument/2006/relationships/font" Target="fonts/Raleway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ExtraBold-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lack-boldItalic.fntdata"/><Relationship Id="rId30" Type="http://schemas.openxmlformats.org/officeDocument/2006/relationships/font" Target="fonts/RalewayBlack-bold.fntdata"/><Relationship Id="rId11" Type="http://schemas.openxmlformats.org/officeDocument/2006/relationships/slide" Target="slides/slide5.xml"/><Relationship Id="rId33" Type="http://schemas.openxmlformats.org/officeDocument/2006/relationships/font" Target="fonts/RalewayMedium-bold.fntdata"/><Relationship Id="rId10" Type="http://schemas.openxmlformats.org/officeDocument/2006/relationships/slide" Target="slides/slide4.xml"/><Relationship Id="rId32" Type="http://schemas.openxmlformats.org/officeDocument/2006/relationships/font" Target="fonts/RalewayMedium-regular.fntdata"/><Relationship Id="rId13" Type="http://schemas.openxmlformats.org/officeDocument/2006/relationships/slide" Target="slides/slide7.xml"/><Relationship Id="rId35" Type="http://schemas.openxmlformats.org/officeDocument/2006/relationships/font" Target="fonts/RalewayMedium-boldItalic.fntdata"/><Relationship Id="rId12" Type="http://schemas.openxmlformats.org/officeDocument/2006/relationships/slide" Target="slides/slide6.xml"/><Relationship Id="rId34" Type="http://schemas.openxmlformats.org/officeDocument/2006/relationships/font" Target="fonts/Raleway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4T17:16:07.019">
    <p:pos x="6000" y="0"/>
    <p:text>Ritika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4-04T17:16:13.905">
    <p:pos x="6000" y="0"/>
    <p:text>Ritika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4-04T17:23:38.125">
    <p:pos x="6000" y="0"/>
    <p:text>ritika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4-04T17:18:34.953">
    <p:pos x="6000" y="0"/>
    <p:text>shubham</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4-04T17:24:22.478">
    <p:pos x="6000" y="0"/>
    <p:text>shubham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4-04T17:20:34.049">
    <p:pos x="6000" y="0"/>
    <p:text>tarun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4-04T17:20:22.092">
    <p:pos x="6000" y="0"/>
    <p:text>kartik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b30b486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b30b486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hyperlink" Target="https://www.ijeat.org/wp-content/uploads/papers/v9i3/B4660129219.pdf" TargetMode="External"/><Relationship Id="rId5" Type="http://schemas.openxmlformats.org/officeDocument/2006/relationships/hyperlink" Target="https://www.researchgate.net/publication/220613483_Collaborative_Filtering_Recommender_Systems" TargetMode="External"/><Relationship Id="rId6" Type="http://schemas.openxmlformats.org/officeDocument/2006/relationships/hyperlink" Target="https://ieeexplore.ieee.org/document/872569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087725" y="507225"/>
            <a:ext cx="7835700" cy="30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b="0" lang="en" sz="4600">
                <a:latin typeface="Raleway Black"/>
                <a:ea typeface="Raleway Black"/>
                <a:cs typeface="Raleway Black"/>
                <a:sym typeface="Raleway Black"/>
              </a:rPr>
              <a:t>SIMPLIFY YOUR SHOPPING</a:t>
            </a:r>
            <a:r>
              <a:rPr lang="en"/>
              <a:t>”</a:t>
            </a:r>
            <a:endParaRPr sz="4900"/>
          </a:p>
          <a:p>
            <a:pPr indent="0" lvl="0" marL="0" rtl="0" algn="ctr">
              <a:spcBef>
                <a:spcPts val="0"/>
              </a:spcBef>
              <a:spcAft>
                <a:spcPts val="0"/>
              </a:spcAft>
              <a:buNone/>
            </a:pPr>
            <a:r>
              <a:rPr lang="en" sz="3700"/>
              <a:t> A Product Recommendation System</a:t>
            </a:r>
            <a:endParaRPr sz="3700"/>
          </a:p>
        </p:txBody>
      </p:sp>
      <p:sp>
        <p:nvSpPr>
          <p:cNvPr id="73" name="Google Shape;73;p13"/>
          <p:cNvSpPr txBox="1"/>
          <p:nvPr>
            <p:ph idx="1" type="subTitle"/>
          </p:nvPr>
        </p:nvSpPr>
        <p:spPr>
          <a:xfrm>
            <a:off x="2442550" y="3710600"/>
            <a:ext cx="6334800" cy="841800"/>
          </a:xfrm>
          <a:prstGeom prst="rect">
            <a:avLst/>
          </a:prstGeom>
        </p:spPr>
        <p:txBody>
          <a:bodyPr anchorCtr="0" anchor="b" bIns="91425" lIns="91425" spcFirstLastPara="1" rIns="91425" wrap="square" tIns="91425">
            <a:noAutofit/>
          </a:bodyPr>
          <a:lstStyle/>
          <a:p>
            <a:pPr indent="0" lvl="0" marL="0" rtl="0" algn="ctr">
              <a:lnSpc>
                <a:spcPct val="95000"/>
              </a:lnSpc>
              <a:spcBef>
                <a:spcPts val="0"/>
              </a:spcBef>
              <a:spcAft>
                <a:spcPts val="0"/>
              </a:spcAft>
              <a:buNone/>
            </a:pPr>
            <a:r>
              <a:t/>
            </a:r>
            <a:endParaRPr b="1" sz="1220">
              <a:latin typeface="Arial"/>
              <a:ea typeface="Arial"/>
              <a:cs typeface="Arial"/>
              <a:sym typeface="Arial"/>
            </a:endParaRPr>
          </a:p>
          <a:p>
            <a:pPr indent="0" lvl="0" marL="0" rtl="0" algn="ctr">
              <a:lnSpc>
                <a:spcPct val="95000"/>
              </a:lnSpc>
              <a:spcBef>
                <a:spcPts val="0"/>
              </a:spcBef>
              <a:spcAft>
                <a:spcPts val="0"/>
              </a:spcAft>
              <a:buNone/>
            </a:pPr>
            <a:r>
              <a:t/>
            </a:r>
            <a:endParaRPr b="1" sz="1220">
              <a:latin typeface="Arial"/>
              <a:ea typeface="Arial"/>
              <a:cs typeface="Arial"/>
              <a:sym typeface="Arial"/>
            </a:endParaRPr>
          </a:p>
          <a:p>
            <a:pPr indent="0" lvl="0" marL="0" rtl="0" algn="ctr">
              <a:lnSpc>
                <a:spcPct val="95000"/>
              </a:lnSpc>
              <a:spcBef>
                <a:spcPts val="0"/>
              </a:spcBef>
              <a:spcAft>
                <a:spcPts val="0"/>
              </a:spcAft>
              <a:buNone/>
            </a:pPr>
            <a:r>
              <a:t/>
            </a:r>
            <a:endParaRPr b="1" sz="1220">
              <a:latin typeface="Arial"/>
              <a:ea typeface="Arial"/>
              <a:cs typeface="Arial"/>
              <a:sym typeface="Arial"/>
            </a:endParaRPr>
          </a:p>
          <a:p>
            <a:pPr indent="0" lvl="0" marL="0" rtl="0" algn="l">
              <a:lnSpc>
                <a:spcPct val="95000"/>
              </a:lnSpc>
              <a:spcBef>
                <a:spcPts val="0"/>
              </a:spcBef>
              <a:spcAft>
                <a:spcPts val="0"/>
              </a:spcAft>
              <a:buNone/>
            </a:pPr>
            <a:r>
              <a:rPr lang="en" sz="1300">
                <a:latin typeface="Raleway Medium"/>
                <a:ea typeface="Raleway Medium"/>
                <a:cs typeface="Raleway Medium"/>
                <a:sym typeface="Raleway Medium"/>
              </a:rPr>
              <a:t>Group -28</a:t>
            </a:r>
            <a:endParaRPr sz="1300">
              <a:latin typeface="Raleway Medium"/>
              <a:ea typeface="Raleway Medium"/>
              <a:cs typeface="Raleway Medium"/>
              <a:sym typeface="Raleway Medium"/>
            </a:endParaRPr>
          </a:p>
          <a:p>
            <a:pPr indent="0" lvl="0" marL="0" rtl="0" algn="l">
              <a:lnSpc>
                <a:spcPct val="95000"/>
              </a:lnSpc>
              <a:spcBef>
                <a:spcPts val="0"/>
              </a:spcBef>
              <a:spcAft>
                <a:spcPts val="0"/>
              </a:spcAft>
              <a:buNone/>
            </a:pPr>
            <a:r>
              <a:t/>
            </a:r>
            <a:endParaRPr sz="900">
              <a:latin typeface="Raleway Medium"/>
              <a:ea typeface="Raleway Medium"/>
              <a:cs typeface="Raleway Medium"/>
              <a:sym typeface="Raleway Medium"/>
            </a:endParaRPr>
          </a:p>
          <a:p>
            <a:pPr indent="0" lvl="0" marL="0" rtl="0" algn="l">
              <a:lnSpc>
                <a:spcPct val="95000"/>
              </a:lnSpc>
              <a:spcBef>
                <a:spcPts val="0"/>
              </a:spcBef>
              <a:spcAft>
                <a:spcPts val="0"/>
              </a:spcAft>
              <a:buNone/>
            </a:pPr>
            <a:r>
              <a:rPr lang="en" sz="1200">
                <a:latin typeface="Raleway Medium"/>
                <a:ea typeface="Raleway Medium"/>
                <a:cs typeface="Raleway Medium"/>
                <a:sym typeface="Raleway Medium"/>
              </a:rPr>
              <a:t>Tarun k  Gupta, Kartik Gupta, Ritika Nagar, Shubham Sethi , Rachit Gupta, Akshat Tilak</a:t>
            </a:r>
            <a:endParaRPr sz="1200">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969325" y="1344775"/>
            <a:ext cx="254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latin typeface="Raleway ExtraBold"/>
              <a:ea typeface="Raleway ExtraBold"/>
              <a:cs typeface="Raleway ExtraBold"/>
              <a:sym typeface="Raleway ExtraBold"/>
            </a:endParaRPr>
          </a:p>
        </p:txBody>
      </p:sp>
      <p:sp>
        <p:nvSpPr>
          <p:cNvPr id="79" name="Google Shape;79;p14"/>
          <p:cNvSpPr txBox="1"/>
          <p:nvPr/>
        </p:nvSpPr>
        <p:spPr>
          <a:xfrm>
            <a:off x="740050" y="581875"/>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0" name="Google Shape;80;p14"/>
          <p:cNvSpPr/>
          <p:nvPr/>
        </p:nvSpPr>
        <p:spPr>
          <a:xfrm>
            <a:off x="308425" y="259575"/>
            <a:ext cx="8400300" cy="9510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5183725" y="875450"/>
            <a:ext cx="17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2" name="Google Shape;82;p14"/>
          <p:cNvSpPr txBox="1"/>
          <p:nvPr/>
        </p:nvSpPr>
        <p:spPr>
          <a:xfrm>
            <a:off x="308425" y="259575"/>
            <a:ext cx="8218200" cy="128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lang="en" sz="3800">
                <a:solidFill>
                  <a:schemeClr val="lt1"/>
                </a:solidFill>
                <a:latin typeface="Raleway ExtraBold"/>
                <a:ea typeface="Raleway ExtraBold"/>
                <a:cs typeface="Raleway ExtraBold"/>
                <a:sym typeface="Raleway ExtraBold"/>
              </a:rPr>
              <a:t>What proble</a:t>
            </a:r>
            <a:r>
              <a:rPr lang="en" sz="3800">
                <a:solidFill>
                  <a:schemeClr val="dk1"/>
                </a:solidFill>
                <a:latin typeface="Raleway ExtraBold"/>
                <a:ea typeface="Raleway ExtraBold"/>
                <a:cs typeface="Raleway ExtraBold"/>
                <a:sym typeface="Raleway ExtraBold"/>
              </a:rPr>
              <a:t>ms do people face??</a:t>
            </a:r>
            <a:endParaRPr sz="2600">
              <a:solidFill>
                <a:schemeClr val="dk2"/>
              </a:solidFill>
              <a:latin typeface="Raleway ExtraBold"/>
              <a:ea typeface="Raleway ExtraBold"/>
              <a:cs typeface="Raleway ExtraBold"/>
              <a:sym typeface="Raleway ExtraBold"/>
            </a:endParaRPr>
          </a:p>
          <a:p>
            <a:pPr indent="0" lvl="0" marL="0" rtl="0" algn="l">
              <a:spcBef>
                <a:spcPts val="1600"/>
              </a:spcBef>
              <a:spcAft>
                <a:spcPts val="0"/>
              </a:spcAft>
              <a:buNone/>
            </a:pPr>
            <a:r>
              <a:t/>
            </a:r>
            <a:endParaRPr sz="2000">
              <a:latin typeface="Lato"/>
              <a:ea typeface="Lato"/>
              <a:cs typeface="Lato"/>
              <a:sym typeface="Lato"/>
            </a:endParaRPr>
          </a:p>
        </p:txBody>
      </p:sp>
      <p:pic>
        <p:nvPicPr>
          <p:cNvPr id="83" name="Google Shape;83;p14"/>
          <p:cNvPicPr preferRelativeResize="0"/>
          <p:nvPr/>
        </p:nvPicPr>
        <p:blipFill>
          <a:blip r:embed="rId4">
            <a:alphaModFix/>
          </a:blip>
          <a:stretch>
            <a:fillRect/>
          </a:stretch>
        </p:blipFill>
        <p:spPr>
          <a:xfrm>
            <a:off x="2956613" y="1689850"/>
            <a:ext cx="2921825" cy="3453650"/>
          </a:xfrm>
          <a:prstGeom prst="rect">
            <a:avLst/>
          </a:prstGeom>
          <a:noFill/>
          <a:ln>
            <a:noFill/>
          </a:ln>
        </p:spPr>
      </p:pic>
      <p:sp>
        <p:nvSpPr>
          <p:cNvPr id="84" name="Google Shape;84;p14"/>
          <p:cNvSpPr txBox="1"/>
          <p:nvPr/>
        </p:nvSpPr>
        <p:spPr>
          <a:xfrm>
            <a:off x="285475" y="2354725"/>
            <a:ext cx="2921700" cy="11436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2100">
                <a:solidFill>
                  <a:schemeClr val="dk2"/>
                </a:solidFill>
                <a:latin typeface="Raleway Medium"/>
                <a:ea typeface="Raleway Medium"/>
                <a:cs typeface="Raleway Medium"/>
                <a:sym typeface="Raleway Medium"/>
              </a:rPr>
              <a:t>Recommendation redundancy</a:t>
            </a:r>
            <a:endParaRPr sz="2100">
              <a:solidFill>
                <a:schemeClr val="dk2"/>
              </a:solidFill>
              <a:latin typeface="Raleway Medium"/>
              <a:ea typeface="Raleway Medium"/>
              <a:cs typeface="Raleway Medium"/>
              <a:sym typeface="Raleway Medium"/>
            </a:endParaRPr>
          </a:p>
          <a:p>
            <a:pPr indent="0" lvl="0" marL="0" rtl="0" algn="l">
              <a:spcBef>
                <a:spcPts val="0"/>
              </a:spcBef>
              <a:spcAft>
                <a:spcPts val="0"/>
              </a:spcAft>
              <a:buNone/>
            </a:pPr>
            <a:r>
              <a:t/>
            </a:r>
            <a:endParaRPr>
              <a:latin typeface="Lato"/>
              <a:ea typeface="Lato"/>
              <a:cs typeface="Lato"/>
              <a:sym typeface="Lato"/>
            </a:endParaRPr>
          </a:p>
        </p:txBody>
      </p:sp>
      <p:sp>
        <p:nvSpPr>
          <p:cNvPr id="85" name="Google Shape;85;p14"/>
          <p:cNvSpPr txBox="1"/>
          <p:nvPr/>
        </p:nvSpPr>
        <p:spPr>
          <a:xfrm>
            <a:off x="5580025" y="3032075"/>
            <a:ext cx="3446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2"/>
                </a:solidFill>
                <a:latin typeface="Raleway Medium"/>
                <a:ea typeface="Raleway Medium"/>
                <a:cs typeface="Raleway Medium"/>
                <a:sym typeface="Raleway Medium"/>
              </a:rPr>
              <a:t>Unpredictability concerning new items (cold start)</a:t>
            </a:r>
            <a:endParaRPr sz="2000">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4">
            <a:alphaModFix/>
          </a:blip>
          <a:stretch>
            <a:fillRect/>
          </a:stretch>
        </p:blipFill>
        <p:spPr>
          <a:xfrm>
            <a:off x="1204775" y="162725"/>
            <a:ext cx="8536699" cy="4818049"/>
          </a:xfrm>
          <a:prstGeom prst="rect">
            <a:avLst/>
          </a:prstGeom>
          <a:noFill/>
          <a:ln>
            <a:noFill/>
          </a:ln>
        </p:spPr>
      </p:pic>
      <p:sp>
        <p:nvSpPr>
          <p:cNvPr id="91" name="Google Shape;91;p15"/>
          <p:cNvSpPr txBox="1"/>
          <p:nvPr/>
        </p:nvSpPr>
        <p:spPr>
          <a:xfrm>
            <a:off x="2048925" y="1066300"/>
            <a:ext cx="6341100" cy="179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2"/>
                </a:solidFill>
                <a:latin typeface="Raleway Medium"/>
                <a:ea typeface="Raleway Medium"/>
                <a:cs typeface="Raleway Medium"/>
                <a:sym typeface="Raleway Medium"/>
              </a:rPr>
              <a:t>Our product recommendation system aims to provide users with more choices in the ways that products are recommended to them by providing multiple models for users to choose from which can help predict their preferred products depending on their needs. We are providing users with models based on content, collaborative filtering and popularity. </a:t>
            </a:r>
            <a:endParaRPr sz="1200">
              <a:solidFill>
                <a:schemeClr val="dk2"/>
              </a:solidFill>
              <a:latin typeface="Raleway Medium"/>
              <a:ea typeface="Raleway Medium"/>
              <a:cs typeface="Raleway Medium"/>
              <a:sym typeface="Raleway Medium"/>
            </a:endParaRPr>
          </a:p>
          <a:p>
            <a:pPr indent="0" lvl="0" marL="0" rtl="0" algn="just">
              <a:lnSpc>
                <a:spcPct val="100000"/>
              </a:lnSpc>
              <a:spcBef>
                <a:spcPts val="0"/>
              </a:spcBef>
              <a:spcAft>
                <a:spcPts val="0"/>
              </a:spcAft>
              <a:buClr>
                <a:schemeClr val="dk2"/>
              </a:buClr>
              <a:buSzPts val="1100"/>
              <a:buFont typeface="Arial"/>
              <a:buNone/>
            </a:pPr>
            <a:r>
              <a:t/>
            </a:r>
            <a:endParaRPr sz="1100">
              <a:solidFill>
                <a:schemeClr val="dk2"/>
              </a:solidFill>
              <a:latin typeface="Raleway Medium"/>
              <a:ea typeface="Raleway Medium"/>
              <a:cs typeface="Raleway Medium"/>
              <a:sym typeface="Raleway Medium"/>
            </a:endParaRPr>
          </a:p>
          <a:p>
            <a:pPr indent="0" lvl="0" marL="0" rtl="0" algn="just">
              <a:lnSpc>
                <a:spcPct val="115000"/>
              </a:lnSpc>
              <a:spcBef>
                <a:spcPts val="0"/>
              </a:spcBef>
              <a:spcAft>
                <a:spcPts val="0"/>
              </a:spcAft>
              <a:buNone/>
            </a:pPr>
            <a:r>
              <a:t/>
            </a:r>
            <a:endParaRPr sz="1200">
              <a:solidFill>
                <a:schemeClr val="dk2"/>
              </a:solidFill>
              <a:latin typeface="Raleway Medium"/>
              <a:ea typeface="Raleway Medium"/>
              <a:cs typeface="Raleway Medium"/>
              <a:sym typeface="Raleway Medium"/>
            </a:endParaRPr>
          </a:p>
          <a:p>
            <a:pPr indent="0" lvl="0" marL="457200" rtl="0" algn="l">
              <a:lnSpc>
                <a:spcPct val="115000"/>
              </a:lnSpc>
              <a:spcBef>
                <a:spcPts val="0"/>
              </a:spcBef>
              <a:spcAft>
                <a:spcPts val="1000"/>
              </a:spcAft>
              <a:buNone/>
            </a:pPr>
            <a:r>
              <a:t/>
            </a:r>
            <a:endParaRPr sz="1100">
              <a:solidFill>
                <a:schemeClr val="dk2"/>
              </a:solidFill>
              <a:latin typeface="Raleway"/>
              <a:ea typeface="Raleway"/>
              <a:cs typeface="Raleway"/>
              <a:sym typeface="Raleway"/>
            </a:endParaRPr>
          </a:p>
        </p:txBody>
      </p:sp>
      <p:sp>
        <p:nvSpPr>
          <p:cNvPr id="92" name="Google Shape;92;p15"/>
          <p:cNvSpPr/>
          <p:nvPr/>
        </p:nvSpPr>
        <p:spPr>
          <a:xfrm>
            <a:off x="917425" y="109050"/>
            <a:ext cx="5578500" cy="7626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917425" y="109050"/>
            <a:ext cx="54501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lt1"/>
                </a:solidFill>
                <a:latin typeface="Raleway Black"/>
                <a:ea typeface="Raleway Black"/>
                <a:cs typeface="Raleway Black"/>
                <a:sym typeface="Raleway Black"/>
              </a:rPr>
              <a:t>Proposed </a:t>
            </a:r>
            <a:r>
              <a:rPr lang="en" sz="4300">
                <a:solidFill>
                  <a:schemeClr val="dk1"/>
                </a:solidFill>
                <a:latin typeface="Raleway Black"/>
                <a:ea typeface="Raleway Black"/>
                <a:cs typeface="Raleway Black"/>
                <a:sym typeface="Raleway Black"/>
              </a:rPr>
              <a:t>System</a:t>
            </a:r>
            <a:endParaRPr sz="4300">
              <a:solidFill>
                <a:schemeClr val="dk1"/>
              </a:solidFill>
              <a:latin typeface="Raleway Black"/>
              <a:ea typeface="Raleway Black"/>
              <a:cs typeface="Raleway Black"/>
              <a:sym typeface="Raleway Black"/>
            </a:endParaRPr>
          </a:p>
        </p:txBody>
      </p:sp>
      <p:sp>
        <p:nvSpPr>
          <p:cNvPr id="94" name="Google Shape;94;p15"/>
          <p:cNvSpPr/>
          <p:nvPr/>
        </p:nvSpPr>
        <p:spPr>
          <a:xfrm>
            <a:off x="6367525" y="2788050"/>
            <a:ext cx="2733300" cy="1937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5"/>
          <p:cNvPicPr preferRelativeResize="0"/>
          <p:nvPr/>
        </p:nvPicPr>
        <p:blipFill>
          <a:blip r:embed="rId5">
            <a:alphaModFix/>
          </a:blip>
          <a:stretch>
            <a:fillRect/>
          </a:stretch>
        </p:blipFill>
        <p:spPr>
          <a:xfrm>
            <a:off x="6078050" y="3001000"/>
            <a:ext cx="2948425" cy="1724450"/>
          </a:xfrm>
          <a:prstGeom prst="rect">
            <a:avLst/>
          </a:prstGeom>
          <a:noFill/>
          <a:ln>
            <a:noFill/>
          </a:ln>
        </p:spPr>
      </p:pic>
      <p:pic>
        <p:nvPicPr>
          <p:cNvPr descr="Piece of duct tape sticking a note to the slide" id="96" name="Google Shape;96;p15"/>
          <p:cNvPicPr preferRelativeResize="0"/>
          <p:nvPr/>
        </p:nvPicPr>
        <p:blipFill rotWithShape="1">
          <a:blip r:embed="rId6">
            <a:alphaModFix/>
          </a:blip>
          <a:srcRect b="10011" l="9244" r="2118" t="5926"/>
          <a:stretch/>
        </p:blipFill>
        <p:spPr>
          <a:xfrm rot="2513298">
            <a:off x="8321715" y="2871178"/>
            <a:ext cx="977993" cy="347419"/>
          </a:xfrm>
          <a:prstGeom prst="rect">
            <a:avLst/>
          </a:prstGeom>
          <a:noFill/>
          <a:ln>
            <a:noFill/>
          </a:ln>
        </p:spPr>
      </p:pic>
      <p:sp>
        <p:nvSpPr>
          <p:cNvPr id="97" name="Google Shape;97;p15"/>
          <p:cNvSpPr txBox="1"/>
          <p:nvPr/>
        </p:nvSpPr>
        <p:spPr>
          <a:xfrm>
            <a:off x="1804875" y="2302588"/>
            <a:ext cx="4083900" cy="16440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2"/>
              </a:buClr>
              <a:buSzPts val="1200"/>
              <a:buFont typeface="Raleway Medium"/>
              <a:buAutoNum type="arabicPeriod"/>
            </a:pPr>
            <a:r>
              <a:rPr lang="en" sz="1200">
                <a:solidFill>
                  <a:schemeClr val="dk2"/>
                </a:solidFill>
                <a:latin typeface="Raleway Medium"/>
                <a:ea typeface="Raleway Medium"/>
                <a:cs typeface="Raleway Medium"/>
                <a:sym typeface="Raleway Medium"/>
              </a:rPr>
              <a:t>To address the cold start problem, we have incorporated a popularity filtering mechanism that recommends popular items to new users. </a:t>
            </a:r>
            <a:endParaRPr sz="1200">
              <a:solidFill>
                <a:schemeClr val="dk2"/>
              </a:solidFill>
              <a:latin typeface="Raleway Medium"/>
              <a:ea typeface="Raleway Medium"/>
              <a:cs typeface="Raleway Medium"/>
              <a:sym typeface="Raleway Medium"/>
            </a:endParaRPr>
          </a:p>
          <a:p>
            <a:pPr indent="-304800" lvl="0" marL="457200" rtl="0" algn="just">
              <a:lnSpc>
                <a:spcPct val="115000"/>
              </a:lnSpc>
              <a:spcBef>
                <a:spcPts val="0"/>
              </a:spcBef>
              <a:spcAft>
                <a:spcPts val="0"/>
              </a:spcAft>
              <a:buClr>
                <a:schemeClr val="dk2"/>
              </a:buClr>
              <a:buSzPts val="1200"/>
              <a:buFont typeface="Raleway Medium"/>
              <a:buAutoNum type="arabicPeriod"/>
            </a:pPr>
            <a:r>
              <a:rPr lang="en" sz="1200">
                <a:solidFill>
                  <a:schemeClr val="dk2"/>
                </a:solidFill>
                <a:latin typeface="Raleway Medium"/>
                <a:ea typeface="Raleway Medium"/>
                <a:cs typeface="Raleway Medium"/>
                <a:sym typeface="Raleway Medium"/>
              </a:rPr>
              <a:t>For existing users, we have merged content-based and collaborative filtering approaches based on their likes and dislikes, as well as those of similar users. </a:t>
            </a:r>
            <a:endParaRPr sz="1200">
              <a:solidFill>
                <a:schemeClr val="dk2"/>
              </a:solidFill>
              <a:latin typeface="Raleway Medium"/>
              <a:ea typeface="Raleway Medium"/>
              <a:cs typeface="Raleway Medium"/>
              <a:sym typeface="Ralew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83099" y="424800"/>
            <a:ext cx="40959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200">
                <a:solidFill>
                  <a:schemeClr val="dk1"/>
                </a:solidFill>
                <a:latin typeface="Raleway Black"/>
                <a:ea typeface="Raleway Black"/>
                <a:cs typeface="Raleway Black"/>
                <a:sym typeface="Raleway Black"/>
              </a:rPr>
              <a:t>Let’s</a:t>
            </a:r>
            <a:r>
              <a:rPr b="0" lang="en" sz="4200">
                <a:latin typeface="Raleway Black"/>
                <a:ea typeface="Raleway Black"/>
                <a:cs typeface="Raleway Black"/>
                <a:sym typeface="Raleway Black"/>
              </a:rPr>
              <a:t> shop smarter now</a:t>
            </a:r>
            <a:endParaRPr b="0" sz="4200">
              <a:latin typeface="Raleway Black"/>
              <a:ea typeface="Raleway Black"/>
              <a:cs typeface="Raleway Black"/>
              <a:sym typeface="Raleway Black"/>
            </a:endParaRPr>
          </a:p>
          <a:p>
            <a:pPr indent="0" lvl="0" marL="0" rtl="0" algn="l">
              <a:spcBef>
                <a:spcPts val="1000"/>
              </a:spcBef>
              <a:spcAft>
                <a:spcPts val="1000"/>
              </a:spcAft>
              <a:buNone/>
            </a:pPr>
            <a:r>
              <a:t/>
            </a:r>
            <a:endParaRPr b="0" sz="1400"/>
          </a:p>
        </p:txBody>
      </p:sp>
      <p:sp>
        <p:nvSpPr>
          <p:cNvPr id="103" name="Google Shape;103;p16"/>
          <p:cNvSpPr txBox="1"/>
          <p:nvPr/>
        </p:nvSpPr>
        <p:spPr>
          <a:xfrm>
            <a:off x="385050" y="2024850"/>
            <a:ext cx="302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2"/>
              </a:buClr>
              <a:buSzPts val="1100"/>
              <a:buFont typeface="Arial"/>
              <a:buNone/>
            </a:pPr>
            <a:r>
              <a:rPr lang="en" sz="2100">
                <a:solidFill>
                  <a:schemeClr val="accent5"/>
                </a:solidFill>
                <a:latin typeface="Raleway"/>
                <a:ea typeface="Raleway"/>
                <a:cs typeface="Raleway"/>
                <a:sym typeface="Raleway"/>
              </a:rPr>
              <a:t>Several Research studies have explored the use of product recommendation system to assist people.</a:t>
            </a:r>
            <a:endParaRPr sz="700">
              <a:latin typeface="Raleway"/>
              <a:ea typeface="Raleway"/>
              <a:cs typeface="Raleway"/>
              <a:sym typeface="Raleway"/>
            </a:endParaRPr>
          </a:p>
        </p:txBody>
      </p:sp>
      <p:sp>
        <p:nvSpPr>
          <p:cNvPr id="104" name="Google Shape;104;p16"/>
          <p:cNvSpPr/>
          <p:nvPr/>
        </p:nvSpPr>
        <p:spPr>
          <a:xfrm>
            <a:off x="4572000" y="243275"/>
            <a:ext cx="4318200" cy="4017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6"/>
          <p:cNvPicPr preferRelativeResize="0"/>
          <p:nvPr/>
        </p:nvPicPr>
        <p:blipFill rotWithShape="1">
          <a:blip r:embed="rId4">
            <a:alphaModFix/>
          </a:blip>
          <a:srcRect b="0" l="3934" r="3925" t="0"/>
          <a:stretch/>
        </p:blipFill>
        <p:spPr>
          <a:xfrm>
            <a:off x="4706100" y="424788"/>
            <a:ext cx="4095750" cy="3076575"/>
          </a:xfrm>
          <a:prstGeom prst="rect">
            <a:avLst/>
          </a:prstGeom>
          <a:noFill/>
          <a:ln cap="flat" cmpd="sng" w="9525">
            <a:solidFill>
              <a:schemeClr val="dk2"/>
            </a:solidFill>
            <a:prstDash val="solid"/>
            <a:round/>
            <a:headEnd len="sm" w="sm" type="none"/>
            <a:tailEnd len="sm" w="sm" type="none"/>
          </a:ln>
        </p:spPr>
      </p:pic>
      <p:pic>
        <p:nvPicPr>
          <p:cNvPr descr="Piece of duct tape sticking a note to the slide" id="106" name="Google Shape;106;p16"/>
          <p:cNvPicPr preferRelativeResize="0"/>
          <p:nvPr/>
        </p:nvPicPr>
        <p:blipFill rotWithShape="1">
          <a:blip r:embed="rId5">
            <a:alphaModFix/>
          </a:blip>
          <a:srcRect b="10011" l="9244" r="2118" t="5926"/>
          <a:stretch/>
        </p:blipFill>
        <p:spPr>
          <a:xfrm rot="-2303341">
            <a:off x="8064351" y="3240541"/>
            <a:ext cx="1077273" cy="3826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261750" y="327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400">
                <a:latin typeface="Raleway Black"/>
                <a:ea typeface="Raleway Black"/>
                <a:cs typeface="Raleway Black"/>
                <a:sym typeface="Raleway Black"/>
              </a:rPr>
              <a:t>Literature Survey:</a:t>
            </a:r>
            <a:endParaRPr b="0" sz="3400">
              <a:latin typeface="Raleway Black"/>
              <a:ea typeface="Raleway Black"/>
              <a:cs typeface="Raleway Black"/>
              <a:sym typeface="Raleway Black"/>
            </a:endParaRPr>
          </a:p>
        </p:txBody>
      </p:sp>
      <p:sp>
        <p:nvSpPr>
          <p:cNvPr id="112" name="Google Shape;112;p1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type="title"/>
          </p:nvPr>
        </p:nvSpPr>
        <p:spPr>
          <a:xfrm>
            <a:off x="5689600" y="1988900"/>
            <a:ext cx="2912700" cy="2174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2"/>
              </a:buClr>
              <a:buSzPts val="1100"/>
              <a:buFont typeface="Arial"/>
              <a:buNone/>
            </a:pPr>
            <a:r>
              <a:rPr b="0" lang="en" sz="1200">
                <a:latin typeface="Raleway SemiBold"/>
                <a:ea typeface="Raleway SemiBold"/>
                <a:cs typeface="Raleway SemiBold"/>
                <a:sym typeface="Raleway SemiBold"/>
              </a:rPr>
              <a:t>The paper highlights how the Popularity based recommendation system works with the current vogue. It explains how it basically uses the items which are in swing at present. </a:t>
            </a:r>
            <a:endParaRPr b="0" sz="1300">
              <a:latin typeface="Raleway SemiBold"/>
              <a:ea typeface="Raleway SemiBold"/>
              <a:cs typeface="Raleway SemiBold"/>
              <a:sym typeface="Raleway SemiBold"/>
            </a:endParaRPr>
          </a:p>
        </p:txBody>
      </p:sp>
      <p:sp>
        <p:nvSpPr>
          <p:cNvPr id="116" name="Google Shape;116;p17"/>
          <p:cNvSpPr txBox="1"/>
          <p:nvPr>
            <p:ph type="title"/>
          </p:nvPr>
        </p:nvSpPr>
        <p:spPr>
          <a:xfrm>
            <a:off x="71775" y="1988900"/>
            <a:ext cx="2857800" cy="2005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2"/>
              </a:buClr>
              <a:buSzPts val="1100"/>
              <a:buFont typeface="Arial"/>
              <a:buNone/>
            </a:pPr>
            <a:r>
              <a:rPr b="0" lang="en" sz="1000">
                <a:latin typeface="Raleway SemiBold"/>
                <a:ea typeface="Raleway SemiBold"/>
                <a:cs typeface="Raleway SemiBold"/>
                <a:sym typeface="Raleway SemiBold"/>
              </a:rPr>
              <a:t>This paper discussed the era of the web, in which a lot of information is overloaded over the Internet. Recommender system algorithms are widely used in e-commerce to provide personalized and more accurate recommendations to online users and enhance the sales and user stickiness of e-commerce. </a:t>
            </a:r>
            <a:endParaRPr b="0" sz="1200">
              <a:latin typeface="Raleway SemiBold"/>
              <a:ea typeface="Raleway SemiBold"/>
              <a:cs typeface="Raleway SemiBold"/>
              <a:sym typeface="Raleway SemiBold"/>
            </a:endParaRPr>
          </a:p>
          <a:p>
            <a:pPr indent="0" lvl="0" marL="0" rtl="0" algn="l">
              <a:spcBef>
                <a:spcPts val="0"/>
              </a:spcBef>
              <a:spcAft>
                <a:spcPts val="0"/>
              </a:spcAft>
              <a:buNone/>
            </a:pPr>
            <a:r>
              <a:t/>
            </a:r>
            <a:endParaRPr b="0" sz="2100">
              <a:latin typeface="Raleway SemiBold"/>
              <a:ea typeface="Raleway SemiBold"/>
              <a:cs typeface="Raleway SemiBold"/>
              <a:sym typeface="Raleway SemiBold"/>
            </a:endParaRPr>
          </a:p>
          <a:p>
            <a:pPr indent="0" lvl="0" marL="0" rtl="0" algn="l">
              <a:spcBef>
                <a:spcPts val="1200"/>
              </a:spcBef>
              <a:spcAft>
                <a:spcPts val="1200"/>
              </a:spcAft>
              <a:buNone/>
            </a:pPr>
            <a:r>
              <a:t/>
            </a:r>
            <a:endParaRPr b="0" sz="1400">
              <a:latin typeface="Raleway SemiBold"/>
              <a:ea typeface="Raleway SemiBold"/>
              <a:cs typeface="Raleway SemiBold"/>
              <a:sym typeface="Raleway SemiBold"/>
            </a:endParaRPr>
          </a:p>
        </p:txBody>
      </p:sp>
      <p:sp>
        <p:nvSpPr>
          <p:cNvPr id="117" name="Google Shape;117;p17"/>
          <p:cNvSpPr txBox="1"/>
          <p:nvPr>
            <p:ph type="title"/>
          </p:nvPr>
        </p:nvSpPr>
        <p:spPr>
          <a:xfrm>
            <a:off x="2910425" y="1988900"/>
            <a:ext cx="2857800" cy="2005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2"/>
              </a:buClr>
              <a:buSzPts val="1100"/>
              <a:buFont typeface="Arial"/>
              <a:buNone/>
            </a:pPr>
            <a:r>
              <a:rPr b="0" lang="en" sz="1100">
                <a:latin typeface="Raleway SemiBold"/>
                <a:ea typeface="Raleway SemiBold"/>
                <a:cs typeface="Raleway SemiBold"/>
                <a:sym typeface="Raleway SemiBold"/>
              </a:rPr>
              <a:t>The report highlights the discussion of the types of the recommender systems as general and types of CF such as; memory based, model based, and hybrid model. In addition, this report discusses how to choose an appropriate type of CF</a:t>
            </a:r>
            <a:endParaRPr b="0" sz="2200">
              <a:latin typeface="Raleway SemiBold"/>
              <a:ea typeface="Raleway SemiBold"/>
              <a:cs typeface="Raleway SemiBold"/>
              <a:sym typeface="Raleway SemiBold"/>
            </a:endParaRPr>
          </a:p>
        </p:txBody>
      </p:sp>
      <p:sp>
        <p:nvSpPr>
          <p:cNvPr id="118" name="Google Shape;118;p17"/>
          <p:cNvSpPr txBox="1"/>
          <p:nvPr/>
        </p:nvSpPr>
        <p:spPr>
          <a:xfrm>
            <a:off x="5575975" y="1053200"/>
            <a:ext cx="3571200" cy="1046700"/>
          </a:xfrm>
          <a:prstGeom prst="rect">
            <a:avLst/>
          </a:prstGeom>
          <a:noFill/>
          <a:ln>
            <a:noFill/>
          </a:ln>
        </p:spPr>
        <p:txBody>
          <a:bodyPr anchorCtr="0" anchor="t" bIns="91425" lIns="91425" spcFirstLastPara="1" rIns="91425" wrap="square" tIns="91425">
            <a:spAutoFit/>
          </a:bodyPr>
          <a:lstStyle/>
          <a:p>
            <a:pPr indent="0" lvl="0" marL="457200" rtl="0" algn="ctr">
              <a:lnSpc>
                <a:spcPct val="150000"/>
              </a:lnSpc>
              <a:spcBef>
                <a:spcPts val="0"/>
              </a:spcBef>
              <a:spcAft>
                <a:spcPts val="0"/>
              </a:spcAft>
              <a:buClr>
                <a:schemeClr val="dk2"/>
              </a:buClr>
              <a:buSzPts val="1100"/>
              <a:buFont typeface="Arial"/>
              <a:buNone/>
            </a:pPr>
            <a:r>
              <a:rPr lang="en" sz="1200">
                <a:solidFill>
                  <a:schemeClr val="lt1"/>
                </a:solidFill>
                <a:latin typeface="Raleway ExtraBold"/>
                <a:ea typeface="Raleway ExtraBold"/>
                <a:cs typeface="Raleway ExtraBold"/>
                <a:sym typeface="Raleway ExtraBold"/>
              </a:rPr>
              <a:t>“</a:t>
            </a:r>
            <a:r>
              <a:rPr lang="en" sz="1000">
                <a:solidFill>
                  <a:schemeClr val="lt1"/>
                </a:solidFill>
                <a:uFill>
                  <a:noFill/>
                </a:uFill>
                <a:latin typeface="Raleway ExtraBold"/>
                <a:ea typeface="Raleway ExtraBold"/>
                <a:cs typeface="Raleway ExtraBold"/>
                <a:sym typeface="Raleway ExtraBold"/>
                <a:hlinkClick r:id="rId4">
                  <a:extLst>
                    <a:ext uri="{A12FA001-AC4F-418D-AE19-62706E023703}">
                      <ahyp:hlinkClr val="tx"/>
                    </a:ext>
                  </a:extLst>
                </a:hlinkClick>
              </a:rPr>
              <a:t>Popularity-Based Recommendation System: International Journal of Engineering and Advanced Technology (IJEAT)</a:t>
            </a:r>
            <a:r>
              <a:rPr lang="en" sz="1000">
                <a:solidFill>
                  <a:schemeClr val="lt1"/>
                </a:solidFill>
                <a:latin typeface="Raleway ExtraBold"/>
                <a:ea typeface="Raleway ExtraBold"/>
                <a:cs typeface="Raleway ExtraBold"/>
                <a:sym typeface="Raleway ExtraBold"/>
              </a:rPr>
              <a:t>”</a:t>
            </a:r>
            <a:endParaRPr sz="1000">
              <a:solidFill>
                <a:schemeClr val="lt1"/>
              </a:solidFill>
              <a:latin typeface="Raleway ExtraBold"/>
              <a:ea typeface="Raleway ExtraBold"/>
              <a:cs typeface="Raleway ExtraBold"/>
              <a:sym typeface="Raleway ExtraBold"/>
            </a:endParaRPr>
          </a:p>
          <a:p>
            <a:pPr indent="0" lvl="0" marL="0" rtl="0" algn="ctr">
              <a:lnSpc>
                <a:spcPct val="115000"/>
              </a:lnSpc>
              <a:spcBef>
                <a:spcPts val="0"/>
              </a:spcBef>
              <a:spcAft>
                <a:spcPts val="0"/>
              </a:spcAft>
              <a:buClr>
                <a:schemeClr val="dk2"/>
              </a:buClr>
              <a:buSzPts val="1100"/>
              <a:buFont typeface="Arial"/>
              <a:buNone/>
            </a:pPr>
            <a:r>
              <a:t/>
            </a:r>
            <a:endParaRPr sz="800">
              <a:solidFill>
                <a:schemeClr val="lt1"/>
              </a:solidFill>
              <a:latin typeface="Raleway ExtraBold"/>
              <a:ea typeface="Raleway ExtraBold"/>
              <a:cs typeface="Raleway ExtraBold"/>
              <a:sym typeface="Raleway ExtraBold"/>
            </a:endParaRPr>
          </a:p>
        </p:txBody>
      </p:sp>
      <p:sp>
        <p:nvSpPr>
          <p:cNvPr id="119" name="Google Shape;119;p17"/>
          <p:cNvSpPr txBox="1"/>
          <p:nvPr/>
        </p:nvSpPr>
        <p:spPr>
          <a:xfrm>
            <a:off x="3130938" y="1088600"/>
            <a:ext cx="27885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2"/>
              </a:buClr>
              <a:buSzPts val="1100"/>
              <a:buFont typeface="Arial"/>
              <a:buNone/>
            </a:pPr>
            <a:r>
              <a:rPr lang="en" sz="1000">
                <a:solidFill>
                  <a:schemeClr val="lt1"/>
                </a:solidFill>
                <a:latin typeface="Raleway ExtraBold"/>
                <a:ea typeface="Raleway ExtraBold"/>
                <a:cs typeface="Raleway ExtraBold"/>
                <a:sym typeface="Raleway ExtraBold"/>
              </a:rPr>
              <a:t>“</a:t>
            </a:r>
            <a:r>
              <a:rPr lang="en" sz="1000">
                <a:solidFill>
                  <a:schemeClr val="lt1"/>
                </a:solidFill>
                <a:uFill>
                  <a:noFill/>
                </a:uFill>
                <a:latin typeface="Raleway ExtraBold"/>
                <a:ea typeface="Raleway ExtraBold"/>
                <a:cs typeface="Raleway ExtraBold"/>
                <a:sym typeface="Raleway ExtraBold"/>
                <a:hlinkClick r:id="rId5">
                  <a:extLst>
                    <a:ext uri="{A12FA001-AC4F-418D-AE19-62706E023703}">
                      <ahyp:hlinkClr val="tx"/>
                    </a:ext>
                  </a:extLst>
                </a:hlinkClick>
              </a:rPr>
              <a:t>Collaborative Filtering for Recommender Systems Publication: 2014 Second International Conference on Advanced Cloud and Big Data</a:t>
            </a:r>
            <a:r>
              <a:rPr lang="en" sz="1000">
                <a:solidFill>
                  <a:schemeClr val="lt1"/>
                </a:solidFill>
                <a:latin typeface="Raleway ExtraBold"/>
                <a:ea typeface="Raleway ExtraBold"/>
                <a:cs typeface="Raleway ExtraBold"/>
                <a:sym typeface="Raleway ExtraBold"/>
              </a:rPr>
              <a:t> ”</a:t>
            </a:r>
            <a:endParaRPr sz="1200">
              <a:solidFill>
                <a:schemeClr val="lt1"/>
              </a:solidFill>
              <a:latin typeface="Raleway ExtraBold"/>
              <a:ea typeface="Raleway ExtraBold"/>
              <a:cs typeface="Raleway ExtraBold"/>
              <a:sym typeface="Raleway ExtraBold"/>
            </a:endParaRPr>
          </a:p>
        </p:txBody>
      </p:sp>
      <p:sp>
        <p:nvSpPr>
          <p:cNvPr id="120" name="Google Shape;120;p17"/>
          <p:cNvSpPr txBox="1"/>
          <p:nvPr/>
        </p:nvSpPr>
        <p:spPr>
          <a:xfrm>
            <a:off x="143450" y="1053200"/>
            <a:ext cx="2857800" cy="78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2"/>
              </a:buClr>
              <a:buSzPts val="1100"/>
              <a:buFont typeface="Arial"/>
              <a:buNone/>
            </a:pPr>
            <a:r>
              <a:rPr lang="en" sz="1200">
                <a:solidFill>
                  <a:schemeClr val="lt1"/>
                </a:solidFill>
                <a:latin typeface="Raleway ExtraBold"/>
                <a:ea typeface="Raleway ExtraBold"/>
                <a:cs typeface="Raleway ExtraBold"/>
                <a:sym typeface="Raleway ExtraBold"/>
              </a:rPr>
              <a:t>“</a:t>
            </a:r>
            <a:r>
              <a:rPr lang="en" sz="1000">
                <a:solidFill>
                  <a:schemeClr val="lt1"/>
                </a:solidFill>
                <a:uFill>
                  <a:noFill/>
                </a:uFill>
                <a:latin typeface="Raleway ExtraBold"/>
                <a:ea typeface="Raleway ExtraBold"/>
                <a:cs typeface="Raleway ExtraBold"/>
                <a:sym typeface="Raleway ExtraBold"/>
                <a:hlinkClick r:id="rId6">
                  <a:extLst>
                    <a:ext uri="{A12FA001-AC4F-418D-AE19-62706E023703}">
                      <ahyp:hlinkClr val="tx"/>
                    </a:ext>
                  </a:extLst>
                </a:hlinkClick>
              </a:rPr>
              <a:t>Study of an E-commerce recommender system: Oxbridge college, kunning university</a:t>
            </a:r>
            <a:r>
              <a:rPr lang="en">
                <a:solidFill>
                  <a:schemeClr val="lt1"/>
                </a:solidFill>
                <a:latin typeface="Raleway ExtraBold"/>
                <a:ea typeface="Raleway ExtraBold"/>
                <a:cs typeface="Raleway ExtraBold"/>
                <a:sym typeface="Raleway ExtraBold"/>
              </a:rPr>
              <a:t>”</a:t>
            </a:r>
            <a:endParaRPr>
              <a:solidFill>
                <a:schemeClr val="lt1"/>
              </a:solidFill>
              <a:latin typeface="Raleway ExtraBold"/>
              <a:ea typeface="Raleway ExtraBold"/>
              <a:cs typeface="Raleway ExtraBold"/>
              <a:sym typeface="Raleway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8"/>
          <p:cNvSpPr txBox="1"/>
          <p:nvPr>
            <p:ph idx="1" type="body"/>
          </p:nvPr>
        </p:nvSpPr>
        <p:spPr>
          <a:xfrm>
            <a:off x="4063075" y="1329025"/>
            <a:ext cx="4803600" cy="31827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300">
                <a:latin typeface="Georgia"/>
                <a:ea typeface="Georgia"/>
                <a:cs typeface="Georgia"/>
                <a:sym typeface="Georgia"/>
              </a:rPr>
              <a:t>Our product recommendation system have used a novel approach that incorporates a hybrid different filtering mechanisms. It provides:</a:t>
            </a:r>
            <a:endParaRPr sz="1300">
              <a:latin typeface="Georgia"/>
              <a:ea typeface="Georgia"/>
              <a:cs typeface="Georgia"/>
              <a:sym typeface="Georgia"/>
            </a:endParaRPr>
          </a:p>
          <a:p>
            <a:pPr indent="-311150" lvl="0" marL="457200" rtl="0" algn="just">
              <a:lnSpc>
                <a:spcPct val="150000"/>
              </a:lnSpc>
              <a:spcBef>
                <a:spcPts val="0"/>
              </a:spcBef>
              <a:spcAft>
                <a:spcPts val="0"/>
              </a:spcAft>
              <a:buSzPts val="1300"/>
              <a:buFont typeface="Georgia"/>
              <a:buChar char="●"/>
            </a:pPr>
            <a:r>
              <a:rPr lang="en" sz="1300">
                <a:latin typeface="Georgia"/>
                <a:ea typeface="Georgia"/>
                <a:cs typeface="Georgia"/>
                <a:sym typeface="Georgia"/>
              </a:rPr>
              <a:t>Comprehensive </a:t>
            </a:r>
            <a:endParaRPr sz="1300">
              <a:latin typeface="Georgia"/>
              <a:ea typeface="Georgia"/>
              <a:cs typeface="Georgia"/>
              <a:sym typeface="Georgia"/>
            </a:endParaRPr>
          </a:p>
          <a:p>
            <a:pPr indent="-311150" lvl="0" marL="457200" rtl="0" algn="just">
              <a:lnSpc>
                <a:spcPct val="150000"/>
              </a:lnSpc>
              <a:spcBef>
                <a:spcPts val="0"/>
              </a:spcBef>
              <a:spcAft>
                <a:spcPts val="0"/>
              </a:spcAft>
              <a:buSzPts val="1300"/>
              <a:buFont typeface="Georgia"/>
              <a:buChar char="●"/>
            </a:pPr>
            <a:r>
              <a:rPr lang="en" sz="1300">
                <a:latin typeface="Georgia"/>
                <a:ea typeface="Georgia"/>
                <a:cs typeface="Georgia"/>
                <a:sym typeface="Georgia"/>
              </a:rPr>
              <a:t>A</a:t>
            </a:r>
            <a:r>
              <a:rPr lang="en" sz="1300">
                <a:latin typeface="Georgia"/>
                <a:ea typeface="Georgia"/>
                <a:cs typeface="Georgia"/>
                <a:sym typeface="Georgia"/>
              </a:rPr>
              <a:t>ccurate </a:t>
            </a:r>
            <a:r>
              <a:rPr lang="en" sz="1300">
                <a:latin typeface="Georgia"/>
                <a:ea typeface="Georgia"/>
                <a:cs typeface="Georgia"/>
                <a:sym typeface="Georgia"/>
              </a:rPr>
              <a:t>recommendation </a:t>
            </a:r>
            <a:endParaRPr sz="1300">
              <a:latin typeface="Georgia"/>
              <a:ea typeface="Georgia"/>
              <a:cs typeface="Georgia"/>
              <a:sym typeface="Georgia"/>
            </a:endParaRPr>
          </a:p>
          <a:p>
            <a:pPr indent="0" lvl="0" marL="457200" rtl="0" algn="just">
              <a:lnSpc>
                <a:spcPct val="150000"/>
              </a:lnSpc>
              <a:spcBef>
                <a:spcPts val="0"/>
              </a:spcBef>
              <a:spcAft>
                <a:spcPts val="0"/>
              </a:spcAft>
              <a:buNone/>
            </a:pPr>
            <a:r>
              <a:t/>
            </a:r>
            <a:endParaRPr sz="1300">
              <a:latin typeface="Georgia"/>
              <a:ea typeface="Georgia"/>
              <a:cs typeface="Georgia"/>
              <a:sym typeface="Georgia"/>
            </a:endParaRPr>
          </a:p>
          <a:p>
            <a:pPr indent="0" lvl="0" marL="0" rtl="0" algn="just">
              <a:lnSpc>
                <a:spcPct val="150000"/>
              </a:lnSpc>
              <a:spcBef>
                <a:spcPts val="0"/>
              </a:spcBef>
              <a:spcAft>
                <a:spcPts val="0"/>
              </a:spcAft>
              <a:buNone/>
            </a:pPr>
            <a:r>
              <a:rPr lang="en" sz="1300">
                <a:latin typeface="Georgia"/>
                <a:ea typeface="Georgia"/>
                <a:cs typeface="Georgia"/>
                <a:sym typeface="Georgia"/>
              </a:rPr>
              <a:t>It takes into account the unique preferences and needs of each user. By offering personalized and relevant recommendations, we can enhance the user's shopping experience, increase customer satisfaction.</a:t>
            </a:r>
            <a:endParaRPr sz="1300">
              <a:latin typeface="Georgia"/>
              <a:ea typeface="Georgia"/>
              <a:cs typeface="Georgia"/>
              <a:sym typeface="Georgia"/>
            </a:endParaRPr>
          </a:p>
          <a:p>
            <a:pPr indent="0" lvl="0" marL="914400" rtl="0" algn="l">
              <a:lnSpc>
                <a:spcPct val="100000"/>
              </a:lnSpc>
              <a:spcBef>
                <a:spcPts val="0"/>
              </a:spcBef>
              <a:spcAft>
                <a:spcPts val="0"/>
              </a:spcAft>
              <a:buNone/>
            </a:pPr>
            <a:r>
              <a:t/>
            </a:r>
            <a:endParaRPr b="1" sz="1700">
              <a:highlight>
                <a:schemeClr val="lt1"/>
              </a:highlight>
              <a:latin typeface="Raleway"/>
              <a:ea typeface="Raleway"/>
              <a:cs typeface="Raleway"/>
              <a:sym typeface="Raleway"/>
            </a:endParaRPr>
          </a:p>
          <a:p>
            <a:pPr indent="0" lvl="0" marL="457200" rtl="0" algn="l">
              <a:lnSpc>
                <a:spcPct val="100000"/>
              </a:lnSpc>
              <a:spcBef>
                <a:spcPts val="0"/>
              </a:spcBef>
              <a:spcAft>
                <a:spcPts val="0"/>
              </a:spcAft>
              <a:buNone/>
            </a:pPr>
            <a:r>
              <a:rPr b="1" lang="en" sz="1700">
                <a:highlight>
                  <a:schemeClr val="lt1"/>
                </a:highlight>
                <a:latin typeface="Raleway"/>
                <a:ea typeface="Raleway"/>
                <a:cs typeface="Raleway"/>
                <a:sym typeface="Raleway"/>
              </a:rPr>
              <a:t>	</a:t>
            </a:r>
            <a:endParaRPr sz="1700">
              <a:highlight>
                <a:schemeClr val="lt1"/>
              </a:highlight>
              <a:latin typeface="Raleway"/>
              <a:ea typeface="Raleway"/>
              <a:cs typeface="Raleway"/>
              <a:sym typeface="Raleway"/>
            </a:endParaRPr>
          </a:p>
        </p:txBody>
      </p:sp>
      <p:sp>
        <p:nvSpPr>
          <p:cNvPr id="126" name="Google Shape;126;p18"/>
          <p:cNvSpPr/>
          <p:nvPr/>
        </p:nvSpPr>
        <p:spPr>
          <a:xfrm>
            <a:off x="376450" y="895500"/>
            <a:ext cx="3581400" cy="2661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8"/>
          <p:cNvPicPr preferRelativeResize="0"/>
          <p:nvPr/>
        </p:nvPicPr>
        <p:blipFill rotWithShape="1">
          <a:blip r:embed="rId4">
            <a:alphaModFix/>
          </a:blip>
          <a:srcRect b="0" l="15681" r="15688" t="0"/>
          <a:stretch/>
        </p:blipFill>
        <p:spPr>
          <a:xfrm>
            <a:off x="376452" y="980400"/>
            <a:ext cx="3055449" cy="2155500"/>
          </a:xfrm>
          <a:prstGeom prst="rect">
            <a:avLst/>
          </a:prstGeom>
          <a:noFill/>
          <a:ln cap="flat" cmpd="sng" w="9525">
            <a:solidFill>
              <a:schemeClr val="dk2"/>
            </a:solidFill>
            <a:prstDash val="solid"/>
            <a:round/>
            <a:headEnd len="sm" w="sm" type="none"/>
            <a:tailEnd len="sm" w="sm" type="none"/>
          </a:ln>
        </p:spPr>
      </p:pic>
      <p:pic>
        <p:nvPicPr>
          <p:cNvPr descr="Piece of duct tape sticking a note to the slide" id="128" name="Google Shape;128;p18"/>
          <p:cNvPicPr preferRelativeResize="0"/>
          <p:nvPr/>
        </p:nvPicPr>
        <p:blipFill rotWithShape="1">
          <a:blip r:embed="rId5">
            <a:alphaModFix/>
          </a:blip>
          <a:srcRect b="10011" l="9244" r="2118" t="5926"/>
          <a:stretch/>
        </p:blipFill>
        <p:spPr>
          <a:xfrm rot="-2010724">
            <a:off x="-45599" y="920284"/>
            <a:ext cx="1077272" cy="382687"/>
          </a:xfrm>
          <a:prstGeom prst="rect">
            <a:avLst/>
          </a:prstGeom>
          <a:noFill/>
          <a:ln>
            <a:noFill/>
          </a:ln>
        </p:spPr>
      </p:pic>
      <p:sp>
        <p:nvSpPr>
          <p:cNvPr id="129" name="Google Shape;129;p18"/>
          <p:cNvSpPr/>
          <p:nvPr/>
        </p:nvSpPr>
        <p:spPr>
          <a:xfrm>
            <a:off x="5026475" y="132900"/>
            <a:ext cx="5578500" cy="7626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5111875" y="195300"/>
            <a:ext cx="3754800" cy="785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3900">
                <a:solidFill>
                  <a:schemeClr val="dk1"/>
                </a:solidFill>
                <a:latin typeface="Raleway ExtraBold"/>
                <a:ea typeface="Raleway ExtraBold"/>
                <a:cs typeface="Raleway ExtraBold"/>
                <a:sym typeface="Raleway ExtraBold"/>
              </a:rPr>
              <a:t>NOV</a:t>
            </a:r>
            <a:r>
              <a:rPr lang="en" sz="3900">
                <a:solidFill>
                  <a:schemeClr val="lt1"/>
                </a:solidFill>
                <a:latin typeface="Raleway ExtraBold"/>
                <a:ea typeface="Raleway ExtraBold"/>
                <a:cs typeface="Raleway ExtraBold"/>
                <a:sym typeface="Raleway ExtraBold"/>
              </a:rPr>
              <a:t>ELTY</a:t>
            </a:r>
            <a:endParaRPr sz="3900">
              <a:solidFill>
                <a:schemeClr val="lt1"/>
              </a:solidFill>
              <a:latin typeface="Raleway ExtraBold"/>
              <a:ea typeface="Raleway ExtraBold"/>
              <a:cs typeface="Raleway ExtraBold"/>
              <a:sym typeface="Raleway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34" name="Shape 134"/>
        <p:cNvGrpSpPr/>
        <p:nvPr/>
      </p:nvGrpSpPr>
      <p:grpSpPr>
        <a:xfrm>
          <a:off x="0" y="0"/>
          <a:ext cx="0" cy="0"/>
          <a:chOff x="0" y="0"/>
          <a:chExt cx="0" cy="0"/>
        </a:xfrm>
      </p:grpSpPr>
      <p:sp>
        <p:nvSpPr>
          <p:cNvPr id="135" name="Google Shape;135;p19"/>
          <p:cNvSpPr/>
          <p:nvPr/>
        </p:nvSpPr>
        <p:spPr>
          <a:xfrm>
            <a:off x="-433125" y="357450"/>
            <a:ext cx="5578500" cy="7626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706875" y="338550"/>
            <a:ext cx="5176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latin typeface="Raleway SemiBold"/>
                <a:ea typeface="Raleway SemiBold"/>
                <a:cs typeface="Raleway SemiBold"/>
                <a:sym typeface="Raleway SemiBold"/>
              </a:rPr>
              <a:t>Proposed</a:t>
            </a:r>
            <a:r>
              <a:rPr lang="en" sz="4000">
                <a:solidFill>
                  <a:schemeClr val="lt1"/>
                </a:solidFill>
                <a:latin typeface="Raleway SemiBold"/>
                <a:ea typeface="Raleway SemiBold"/>
                <a:cs typeface="Raleway SemiBold"/>
                <a:sym typeface="Raleway SemiBold"/>
              </a:rPr>
              <a:t> Methods</a:t>
            </a:r>
            <a:r>
              <a:rPr lang="en" sz="4000">
                <a:solidFill>
                  <a:schemeClr val="dk1"/>
                </a:solidFill>
                <a:latin typeface="Raleway SemiBold"/>
                <a:ea typeface="Raleway SemiBold"/>
                <a:cs typeface="Raleway SemiBold"/>
                <a:sym typeface="Raleway SemiBold"/>
              </a:rPr>
              <a:t> </a:t>
            </a:r>
            <a:endParaRPr sz="4000">
              <a:solidFill>
                <a:schemeClr val="dk1"/>
              </a:solidFill>
              <a:latin typeface="Raleway SemiBold"/>
              <a:ea typeface="Raleway SemiBold"/>
              <a:cs typeface="Raleway SemiBold"/>
              <a:sym typeface="Raleway SemiBold"/>
            </a:endParaRPr>
          </a:p>
        </p:txBody>
      </p:sp>
      <p:sp>
        <p:nvSpPr>
          <p:cNvPr id="137" name="Google Shape;137;p19"/>
          <p:cNvSpPr/>
          <p:nvPr/>
        </p:nvSpPr>
        <p:spPr>
          <a:xfrm>
            <a:off x="729850" y="1153225"/>
            <a:ext cx="76500" cy="3543900"/>
          </a:xfrm>
          <a:prstGeom prst="rect">
            <a:avLst/>
          </a:prstGeom>
          <a:solidFill>
            <a:srgbClr val="000000">
              <a:alpha val="769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883100" y="1565075"/>
            <a:ext cx="929100" cy="182100"/>
          </a:xfrm>
          <a:prstGeom prst="rightArrow">
            <a:avLst>
              <a:gd fmla="val 50000" name="adj1"/>
              <a:gd fmla="val 50000" name="adj2"/>
            </a:avLst>
          </a:prstGeom>
          <a:solidFill>
            <a:srgbClr val="000000">
              <a:alpha val="769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nvSpPr>
        <p:spPr>
          <a:xfrm>
            <a:off x="1898400" y="1316050"/>
            <a:ext cx="59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ExtraBold"/>
                <a:ea typeface="Raleway ExtraBold"/>
                <a:cs typeface="Raleway ExtraBold"/>
                <a:sym typeface="Raleway ExtraBold"/>
              </a:rPr>
              <a:t>Popularity Based Recommendation System</a:t>
            </a:r>
            <a:endParaRPr sz="2000">
              <a:solidFill>
                <a:schemeClr val="dk2"/>
              </a:solidFill>
              <a:latin typeface="Raleway ExtraBold"/>
              <a:ea typeface="Raleway ExtraBold"/>
              <a:cs typeface="Raleway ExtraBold"/>
              <a:sym typeface="Raleway ExtraBold"/>
            </a:endParaRPr>
          </a:p>
        </p:txBody>
      </p:sp>
      <p:sp>
        <p:nvSpPr>
          <p:cNvPr id="140" name="Google Shape;140;p19"/>
          <p:cNvSpPr txBox="1"/>
          <p:nvPr/>
        </p:nvSpPr>
        <p:spPr>
          <a:xfrm>
            <a:off x="1668525" y="1678350"/>
            <a:ext cx="6793800" cy="7389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Clr>
                <a:schemeClr val="dk2"/>
              </a:buClr>
              <a:buSzPts val="1100"/>
              <a:buFont typeface="Arial"/>
              <a:buNone/>
            </a:pPr>
            <a:r>
              <a:rPr lang="en" sz="900">
                <a:solidFill>
                  <a:schemeClr val="lt1"/>
                </a:solidFill>
                <a:latin typeface="Raleway SemiBold"/>
                <a:ea typeface="Raleway SemiBold"/>
                <a:cs typeface="Raleway SemiBold"/>
                <a:sym typeface="Raleway SemiBold"/>
              </a:rPr>
              <a:t>In this product model, we recommend products to the user according to the highest mean average rating of products. In this, we only consider the rating of those users who have rated at least 5(a threshold that can change) different products.</a:t>
            </a:r>
            <a:endParaRPr sz="1100">
              <a:solidFill>
                <a:schemeClr val="lt1"/>
              </a:solidFill>
              <a:highlight>
                <a:srgbClr val="9E9E9E"/>
              </a:highlight>
              <a:latin typeface="Raleway SemiBold"/>
              <a:ea typeface="Raleway SemiBold"/>
              <a:cs typeface="Raleway SemiBold"/>
              <a:sym typeface="Raleway SemiBold"/>
            </a:endParaRPr>
          </a:p>
        </p:txBody>
      </p:sp>
      <p:sp>
        <p:nvSpPr>
          <p:cNvPr id="141" name="Google Shape;141;p19"/>
          <p:cNvSpPr/>
          <p:nvPr/>
        </p:nvSpPr>
        <p:spPr>
          <a:xfrm>
            <a:off x="883088" y="2480700"/>
            <a:ext cx="929100" cy="182100"/>
          </a:xfrm>
          <a:prstGeom prst="rightArrow">
            <a:avLst>
              <a:gd fmla="val 50000" name="adj1"/>
              <a:gd fmla="val 50000" name="adj2"/>
            </a:avLst>
          </a:prstGeom>
          <a:solidFill>
            <a:srgbClr val="000000">
              <a:alpha val="769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1888950" y="2371650"/>
            <a:ext cx="59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ExtraBold"/>
                <a:ea typeface="Raleway ExtraBold"/>
                <a:cs typeface="Raleway ExtraBold"/>
                <a:sym typeface="Raleway ExtraBold"/>
              </a:rPr>
              <a:t>Content Based Recommendation System</a:t>
            </a:r>
            <a:endParaRPr sz="2000">
              <a:solidFill>
                <a:schemeClr val="dk2"/>
              </a:solidFill>
              <a:latin typeface="Raleway ExtraBold"/>
              <a:ea typeface="Raleway ExtraBold"/>
              <a:cs typeface="Raleway ExtraBold"/>
              <a:sym typeface="Raleway ExtraBold"/>
            </a:endParaRPr>
          </a:p>
        </p:txBody>
      </p:sp>
      <p:sp>
        <p:nvSpPr>
          <p:cNvPr id="143" name="Google Shape;143;p19"/>
          <p:cNvSpPr/>
          <p:nvPr/>
        </p:nvSpPr>
        <p:spPr>
          <a:xfrm>
            <a:off x="883100" y="3585225"/>
            <a:ext cx="929100" cy="182100"/>
          </a:xfrm>
          <a:prstGeom prst="rightArrow">
            <a:avLst>
              <a:gd fmla="val 50000" name="adj1"/>
              <a:gd fmla="val 50000" name="adj2"/>
            </a:avLst>
          </a:prstGeom>
          <a:solidFill>
            <a:srgbClr val="000000">
              <a:alpha val="769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1983900" y="3476175"/>
            <a:ext cx="609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Raleway ExtraBold"/>
                <a:ea typeface="Raleway ExtraBold"/>
                <a:cs typeface="Raleway ExtraBold"/>
                <a:sym typeface="Raleway ExtraBold"/>
              </a:rPr>
              <a:t>Collaborative</a:t>
            </a:r>
            <a:r>
              <a:rPr lang="en" sz="2000">
                <a:solidFill>
                  <a:schemeClr val="dk2"/>
                </a:solidFill>
                <a:latin typeface="Raleway ExtraBold"/>
                <a:ea typeface="Raleway ExtraBold"/>
                <a:cs typeface="Raleway ExtraBold"/>
                <a:sym typeface="Raleway ExtraBold"/>
              </a:rPr>
              <a:t>- Based Recommendation System</a:t>
            </a:r>
            <a:endParaRPr sz="2000">
              <a:solidFill>
                <a:schemeClr val="dk2"/>
              </a:solidFill>
              <a:latin typeface="Raleway ExtraBold"/>
              <a:ea typeface="Raleway ExtraBold"/>
              <a:cs typeface="Raleway ExtraBold"/>
              <a:sym typeface="Raleway ExtraBold"/>
            </a:endParaRPr>
          </a:p>
        </p:txBody>
      </p:sp>
      <p:sp>
        <p:nvSpPr>
          <p:cNvPr id="145" name="Google Shape;145;p19"/>
          <p:cNvSpPr txBox="1"/>
          <p:nvPr/>
        </p:nvSpPr>
        <p:spPr>
          <a:xfrm>
            <a:off x="1653750" y="2731463"/>
            <a:ext cx="6752700" cy="7851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Clr>
                <a:schemeClr val="dk2"/>
              </a:buClr>
              <a:buSzPts val="1100"/>
              <a:buFont typeface="Arial"/>
              <a:buNone/>
            </a:pPr>
            <a:r>
              <a:rPr b="1" lang="en" sz="900">
                <a:solidFill>
                  <a:schemeClr val="lt1"/>
                </a:solidFill>
                <a:latin typeface="Raleway"/>
                <a:ea typeface="Raleway"/>
                <a:cs typeface="Raleway"/>
                <a:sym typeface="Raleway"/>
              </a:rPr>
              <a:t>In this product model , we recommend products to the user based on Cosine similarity or a euclidean distance of the vector of two products(item).</a:t>
            </a:r>
            <a:endParaRPr b="1" sz="900">
              <a:solidFill>
                <a:schemeClr val="lt1"/>
              </a:solidFill>
              <a:latin typeface="Raleway"/>
              <a:ea typeface="Raleway"/>
              <a:cs typeface="Raleway"/>
              <a:sym typeface="Raleway"/>
            </a:endParaRPr>
          </a:p>
          <a:p>
            <a:pPr indent="0" lvl="0" marL="0" rtl="0" algn="l">
              <a:spcBef>
                <a:spcPts val="0"/>
              </a:spcBef>
              <a:spcAft>
                <a:spcPts val="0"/>
              </a:spcAft>
              <a:buNone/>
            </a:pPr>
            <a:r>
              <a:rPr b="1" lang="en" sz="1200">
                <a:solidFill>
                  <a:schemeClr val="lt1"/>
                </a:solidFill>
                <a:highlight>
                  <a:srgbClr val="9E9E9E"/>
                </a:highlight>
                <a:latin typeface="Raleway"/>
                <a:ea typeface="Raleway"/>
                <a:cs typeface="Raleway"/>
                <a:sym typeface="Raleway"/>
              </a:rPr>
              <a:t> </a:t>
            </a:r>
            <a:endParaRPr b="1">
              <a:solidFill>
                <a:schemeClr val="lt1"/>
              </a:solidFill>
              <a:highlight>
                <a:srgbClr val="9E9E9E"/>
              </a:highlight>
              <a:latin typeface="Raleway"/>
              <a:ea typeface="Raleway"/>
              <a:cs typeface="Raleway"/>
              <a:sym typeface="Raleway"/>
            </a:endParaRPr>
          </a:p>
        </p:txBody>
      </p:sp>
      <p:sp>
        <p:nvSpPr>
          <p:cNvPr id="146" name="Google Shape;146;p19"/>
          <p:cNvSpPr txBox="1"/>
          <p:nvPr/>
        </p:nvSpPr>
        <p:spPr>
          <a:xfrm>
            <a:off x="1615950" y="3870450"/>
            <a:ext cx="6478500" cy="5310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Clr>
                <a:schemeClr val="dk2"/>
              </a:buClr>
              <a:buSzPts val="1100"/>
              <a:buFont typeface="Arial"/>
              <a:buNone/>
            </a:pPr>
            <a:r>
              <a:rPr lang="en" sz="900">
                <a:solidFill>
                  <a:schemeClr val="lt1"/>
                </a:solidFill>
                <a:latin typeface="Raleway SemiBold"/>
                <a:ea typeface="Raleway SemiBold"/>
                <a:cs typeface="Raleway SemiBold"/>
                <a:sym typeface="Raleway SemiBold"/>
              </a:rPr>
              <a:t>In this product model, we have used Singular value decomposition (SVD) for the user’s product prediction and have used MSE (Mean Squared Error) in the evaluation matrix. </a:t>
            </a:r>
            <a:endParaRPr sz="900">
              <a:solidFill>
                <a:schemeClr val="lt1"/>
              </a:solidFill>
              <a:latin typeface="Raleway SemiBold"/>
              <a:ea typeface="Raleway SemiBold"/>
              <a:cs typeface="Raleway SemiBold"/>
              <a:sym typeface="Raleway SemiBold"/>
            </a:endParaRPr>
          </a:p>
        </p:txBody>
      </p:sp>
      <p:sp>
        <p:nvSpPr>
          <p:cNvPr id="147" name="Google Shape;147;p19"/>
          <p:cNvSpPr txBox="1"/>
          <p:nvPr/>
        </p:nvSpPr>
        <p:spPr>
          <a:xfrm>
            <a:off x="1154550" y="4607025"/>
            <a:ext cx="6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1" name="Shape 151"/>
        <p:cNvGrpSpPr/>
        <p:nvPr/>
      </p:nvGrpSpPr>
      <p:grpSpPr>
        <a:xfrm>
          <a:off x="0" y="0"/>
          <a:ext cx="0" cy="0"/>
          <a:chOff x="0" y="0"/>
          <a:chExt cx="0" cy="0"/>
        </a:xfrm>
      </p:grpSpPr>
      <p:sp>
        <p:nvSpPr>
          <p:cNvPr id="152" name="Google Shape;152;p20"/>
          <p:cNvSpPr txBox="1"/>
          <p:nvPr/>
        </p:nvSpPr>
        <p:spPr>
          <a:xfrm>
            <a:off x="3191450" y="73800"/>
            <a:ext cx="226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100">
              <a:solidFill>
                <a:schemeClr val="lt1"/>
              </a:solidFill>
              <a:latin typeface="Raleway Black"/>
              <a:ea typeface="Raleway Black"/>
              <a:cs typeface="Raleway Black"/>
              <a:sym typeface="Raleway Black"/>
            </a:endParaRPr>
          </a:p>
        </p:txBody>
      </p:sp>
      <p:sp>
        <p:nvSpPr>
          <p:cNvPr id="153" name="Google Shape;153;p20"/>
          <p:cNvSpPr/>
          <p:nvPr/>
        </p:nvSpPr>
        <p:spPr>
          <a:xfrm>
            <a:off x="340925" y="2446275"/>
            <a:ext cx="1872300" cy="287400"/>
          </a:xfrm>
          <a:prstGeom prst="homePlate">
            <a:avLst>
              <a:gd fmla="val 50000" name="adj"/>
            </a:avLst>
          </a:prstGeom>
          <a:solidFill>
            <a:schemeClr val="accent5"/>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4" name="Google Shape;154;p20"/>
          <p:cNvSpPr/>
          <p:nvPr/>
        </p:nvSpPr>
        <p:spPr>
          <a:xfrm>
            <a:off x="1817050" y="2446200"/>
            <a:ext cx="2051100" cy="287400"/>
          </a:xfrm>
          <a:prstGeom prst="chevron">
            <a:avLst>
              <a:gd fmla="val 50000" name="adj"/>
            </a:avLst>
          </a:prstGeom>
          <a:solidFill>
            <a:schemeClr val="accent5"/>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0"/>
          <p:cNvSpPr/>
          <p:nvPr/>
        </p:nvSpPr>
        <p:spPr>
          <a:xfrm>
            <a:off x="3471975" y="2446200"/>
            <a:ext cx="2051100" cy="287400"/>
          </a:xfrm>
          <a:prstGeom prst="chevron">
            <a:avLst>
              <a:gd fmla="val 50000" name="adj"/>
            </a:avLst>
          </a:prstGeom>
          <a:solidFill>
            <a:schemeClr val="accent5"/>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20"/>
          <p:cNvSpPr/>
          <p:nvPr/>
        </p:nvSpPr>
        <p:spPr>
          <a:xfrm>
            <a:off x="5126900" y="2446200"/>
            <a:ext cx="2051100" cy="287400"/>
          </a:xfrm>
          <a:prstGeom prst="chevron">
            <a:avLst>
              <a:gd fmla="val 50000" name="adj"/>
            </a:avLst>
          </a:prstGeom>
          <a:solidFill>
            <a:schemeClr val="accent5"/>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7" name="Google Shape;157;p20"/>
          <p:cNvSpPr/>
          <p:nvPr/>
        </p:nvSpPr>
        <p:spPr>
          <a:xfrm>
            <a:off x="6781825" y="2446200"/>
            <a:ext cx="2051100" cy="287400"/>
          </a:xfrm>
          <a:prstGeom prst="chevron">
            <a:avLst>
              <a:gd fmla="val 50000" name="adj"/>
            </a:avLst>
          </a:prstGeom>
          <a:solidFill>
            <a:schemeClr val="accent5"/>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8" name="Google Shape;158;p20"/>
          <p:cNvGrpSpPr/>
          <p:nvPr/>
        </p:nvGrpSpPr>
        <p:grpSpPr>
          <a:xfrm>
            <a:off x="536925" y="1976983"/>
            <a:ext cx="198900" cy="469285"/>
            <a:chOff x="777447" y="1610215"/>
            <a:chExt cx="198900" cy="593656"/>
          </a:xfrm>
        </p:grpSpPr>
        <p:cxnSp>
          <p:nvCxnSpPr>
            <p:cNvPr id="159" name="Google Shape;159;p20"/>
            <p:cNvCxnSpPr/>
            <p:nvPr/>
          </p:nvCxnSpPr>
          <p:spPr>
            <a:xfrm>
              <a:off x="876909" y="1649171"/>
              <a:ext cx="0" cy="554700"/>
            </a:xfrm>
            <a:prstGeom prst="straightConnector1">
              <a:avLst/>
            </a:prstGeom>
            <a:noFill/>
            <a:ln cap="flat" cmpd="sng" w="9525">
              <a:solidFill>
                <a:schemeClr val="lt1"/>
              </a:solidFill>
              <a:prstDash val="solid"/>
              <a:round/>
              <a:headEnd len="sm" w="sm" type="none"/>
              <a:tailEnd len="sm" w="sm" type="none"/>
            </a:ln>
          </p:spPr>
        </p:cxnSp>
        <p:sp>
          <p:nvSpPr>
            <p:cNvPr id="160" name="Google Shape;160;p20"/>
            <p:cNvSpPr/>
            <p:nvPr/>
          </p:nvSpPr>
          <p:spPr>
            <a:xfrm>
              <a:off x="777447" y="1610215"/>
              <a:ext cx="198900" cy="198900"/>
            </a:xfrm>
            <a:prstGeom prst="ellipse">
              <a:avLst/>
            </a:prstGeom>
            <a:solidFill>
              <a:srgbClr val="F4B4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0"/>
          <p:cNvSpPr txBox="1"/>
          <p:nvPr/>
        </p:nvSpPr>
        <p:spPr>
          <a:xfrm>
            <a:off x="340950" y="1099775"/>
            <a:ext cx="1982700" cy="877200"/>
          </a:xfrm>
          <a:prstGeom prst="rect">
            <a:avLst/>
          </a:prstGeom>
          <a:noFill/>
          <a:ln>
            <a:noFill/>
          </a:ln>
        </p:spPr>
        <p:txBody>
          <a:bodyPr anchorCtr="0" anchor="t" bIns="91425" lIns="91425" spcFirstLastPara="1" rIns="91425" wrap="square" tIns="91425">
            <a:spAutoFit/>
          </a:bodyPr>
          <a:lstStyle/>
          <a:p>
            <a:pPr indent="-285750" lvl="0" marL="457200" rtl="0" algn="ctr">
              <a:lnSpc>
                <a:spcPct val="100000"/>
              </a:lnSpc>
              <a:spcBef>
                <a:spcPts val="0"/>
              </a:spcBef>
              <a:spcAft>
                <a:spcPts val="0"/>
              </a:spcAft>
              <a:buClr>
                <a:schemeClr val="lt1"/>
              </a:buClr>
              <a:buSzPts val="900"/>
              <a:buFont typeface="Raleway SemiBold"/>
              <a:buAutoNum type="arabicPeriod"/>
            </a:pPr>
            <a:r>
              <a:rPr lang="en" sz="900">
                <a:solidFill>
                  <a:schemeClr val="lt1"/>
                </a:solidFill>
                <a:latin typeface="Raleway SemiBold"/>
                <a:ea typeface="Raleway SemiBold"/>
                <a:cs typeface="Raleway SemiBold"/>
                <a:sym typeface="Raleway SemiBold"/>
              </a:rPr>
              <a:t>Firstly,we extract the a real world and practical dataset for our model and store them as a CSV file. </a:t>
            </a:r>
            <a:endParaRPr sz="900">
              <a:solidFill>
                <a:schemeClr val="lt1"/>
              </a:solidFill>
              <a:latin typeface="Raleway SemiBold"/>
              <a:ea typeface="Raleway SemiBold"/>
              <a:cs typeface="Raleway SemiBold"/>
              <a:sym typeface="Raleway SemiBold"/>
            </a:endParaRPr>
          </a:p>
        </p:txBody>
      </p:sp>
      <p:grpSp>
        <p:nvGrpSpPr>
          <p:cNvPr id="162" name="Google Shape;162;p20"/>
          <p:cNvGrpSpPr/>
          <p:nvPr/>
        </p:nvGrpSpPr>
        <p:grpSpPr>
          <a:xfrm>
            <a:off x="2213232" y="2571758"/>
            <a:ext cx="198900" cy="593656"/>
            <a:chOff x="2223534" y="2938958"/>
            <a:chExt cx="198900" cy="593656"/>
          </a:xfrm>
        </p:grpSpPr>
        <p:cxnSp>
          <p:nvCxnSpPr>
            <p:cNvPr id="163" name="Google Shape;163;p20"/>
            <p:cNvCxnSpPr/>
            <p:nvPr/>
          </p:nvCxnSpPr>
          <p:spPr>
            <a:xfrm rot="10800000">
              <a:off x="2322997" y="2938958"/>
              <a:ext cx="0" cy="554700"/>
            </a:xfrm>
            <a:prstGeom prst="straightConnector1">
              <a:avLst/>
            </a:prstGeom>
            <a:noFill/>
            <a:ln cap="flat" cmpd="sng" w="9525">
              <a:solidFill>
                <a:schemeClr val="lt1"/>
              </a:solidFill>
              <a:prstDash val="solid"/>
              <a:round/>
              <a:headEnd len="sm" w="sm" type="none"/>
              <a:tailEnd len="sm" w="sm" type="none"/>
            </a:ln>
          </p:spPr>
        </p:cxnSp>
        <p:sp>
          <p:nvSpPr>
            <p:cNvPr id="164" name="Google Shape;164;p20"/>
            <p:cNvSpPr/>
            <p:nvPr/>
          </p:nvSpPr>
          <p:spPr>
            <a:xfrm flipH="1" rot="10800000">
              <a:off x="2223534" y="3333714"/>
              <a:ext cx="198900" cy="198900"/>
            </a:xfrm>
            <a:prstGeom prst="ellipse">
              <a:avLst/>
            </a:prstGeom>
            <a:solidFill>
              <a:srgbClr val="F4B4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20"/>
          <p:cNvGrpSpPr/>
          <p:nvPr/>
        </p:nvGrpSpPr>
        <p:grpSpPr>
          <a:xfrm>
            <a:off x="3743013" y="2108458"/>
            <a:ext cx="198900" cy="469285"/>
            <a:chOff x="777447" y="1610215"/>
            <a:chExt cx="198900" cy="593656"/>
          </a:xfrm>
        </p:grpSpPr>
        <p:cxnSp>
          <p:nvCxnSpPr>
            <p:cNvPr id="166" name="Google Shape;166;p20"/>
            <p:cNvCxnSpPr/>
            <p:nvPr/>
          </p:nvCxnSpPr>
          <p:spPr>
            <a:xfrm>
              <a:off x="876909" y="1649171"/>
              <a:ext cx="0" cy="554700"/>
            </a:xfrm>
            <a:prstGeom prst="straightConnector1">
              <a:avLst/>
            </a:prstGeom>
            <a:noFill/>
            <a:ln cap="flat" cmpd="sng" w="9525">
              <a:solidFill>
                <a:schemeClr val="lt1"/>
              </a:solidFill>
              <a:prstDash val="solid"/>
              <a:round/>
              <a:headEnd len="sm" w="sm" type="none"/>
              <a:tailEnd len="sm" w="sm" type="none"/>
            </a:ln>
          </p:spPr>
        </p:cxnSp>
        <p:sp>
          <p:nvSpPr>
            <p:cNvPr id="167" name="Google Shape;167;p20"/>
            <p:cNvSpPr/>
            <p:nvPr/>
          </p:nvSpPr>
          <p:spPr>
            <a:xfrm>
              <a:off x="777447" y="1610215"/>
              <a:ext cx="198900" cy="198900"/>
            </a:xfrm>
            <a:prstGeom prst="ellipse">
              <a:avLst/>
            </a:prstGeom>
            <a:solidFill>
              <a:srgbClr val="F4B4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0"/>
          <p:cNvGrpSpPr/>
          <p:nvPr/>
        </p:nvGrpSpPr>
        <p:grpSpPr>
          <a:xfrm>
            <a:off x="5603350" y="2641282"/>
            <a:ext cx="198900" cy="379821"/>
            <a:chOff x="2223534" y="2938958"/>
            <a:chExt cx="198900" cy="593656"/>
          </a:xfrm>
        </p:grpSpPr>
        <p:cxnSp>
          <p:nvCxnSpPr>
            <p:cNvPr id="169" name="Google Shape;169;p20"/>
            <p:cNvCxnSpPr/>
            <p:nvPr/>
          </p:nvCxnSpPr>
          <p:spPr>
            <a:xfrm rot="10800000">
              <a:off x="2322997" y="2938958"/>
              <a:ext cx="0" cy="554700"/>
            </a:xfrm>
            <a:prstGeom prst="straightConnector1">
              <a:avLst/>
            </a:prstGeom>
            <a:noFill/>
            <a:ln cap="flat" cmpd="sng" w="9525">
              <a:solidFill>
                <a:schemeClr val="lt1"/>
              </a:solidFill>
              <a:prstDash val="solid"/>
              <a:round/>
              <a:headEnd len="sm" w="sm" type="none"/>
              <a:tailEnd len="sm" w="sm" type="none"/>
            </a:ln>
          </p:spPr>
        </p:cxnSp>
        <p:sp>
          <p:nvSpPr>
            <p:cNvPr id="170" name="Google Shape;170;p20"/>
            <p:cNvSpPr/>
            <p:nvPr/>
          </p:nvSpPr>
          <p:spPr>
            <a:xfrm flipH="1" rot="10800000">
              <a:off x="2223534" y="3333714"/>
              <a:ext cx="198900" cy="198900"/>
            </a:xfrm>
            <a:prstGeom prst="ellipse">
              <a:avLst/>
            </a:prstGeom>
            <a:solidFill>
              <a:srgbClr val="F4B4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20"/>
          <p:cNvGrpSpPr/>
          <p:nvPr/>
        </p:nvGrpSpPr>
        <p:grpSpPr>
          <a:xfrm>
            <a:off x="7018813" y="2053858"/>
            <a:ext cx="198900" cy="469285"/>
            <a:chOff x="777447" y="1610215"/>
            <a:chExt cx="198900" cy="593656"/>
          </a:xfrm>
        </p:grpSpPr>
        <p:cxnSp>
          <p:nvCxnSpPr>
            <p:cNvPr id="172" name="Google Shape;172;p20"/>
            <p:cNvCxnSpPr/>
            <p:nvPr/>
          </p:nvCxnSpPr>
          <p:spPr>
            <a:xfrm>
              <a:off x="876909" y="1649171"/>
              <a:ext cx="0" cy="554700"/>
            </a:xfrm>
            <a:prstGeom prst="straightConnector1">
              <a:avLst/>
            </a:prstGeom>
            <a:noFill/>
            <a:ln cap="flat" cmpd="sng" w="9525">
              <a:solidFill>
                <a:schemeClr val="lt1"/>
              </a:solidFill>
              <a:prstDash val="solid"/>
              <a:round/>
              <a:headEnd len="sm" w="sm" type="none"/>
              <a:tailEnd len="sm" w="sm" type="none"/>
            </a:ln>
          </p:spPr>
        </p:cxnSp>
        <p:sp>
          <p:nvSpPr>
            <p:cNvPr id="173" name="Google Shape;173;p20"/>
            <p:cNvSpPr/>
            <p:nvPr/>
          </p:nvSpPr>
          <p:spPr>
            <a:xfrm>
              <a:off x="777447" y="1610215"/>
              <a:ext cx="198900" cy="198900"/>
            </a:xfrm>
            <a:prstGeom prst="ellipse">
              <a:avLst/>
            </a:prstGeom>
            <a:solidFill>
              <a:srgbClr val="F4B4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0"/>
          <p:cNvSpPr txBox="1"/>
          <p:nvPr/>
        </p:nvSpPr>
        <p:spPr>
          <a:xfrm>
            <a:off x="1374250" y="3337975"/>
            <a:ext cx="2493900" cy="8772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900">
                <a:solidFill>
                  <a:schemeClr val="lt1"/>
                </a:solidFill>
                <a:latin typeface="Raleway Medium"/>
                <a:ea typeface="Raleway Medium"/>
                <a:cs typeface="Raleway Medium"/>
                <a:sym typeface="Raleway Medium"/>
              </a:rPr>
              <a:t>2.   Then, we will be doing preprocessing of data by doing systematic examination of a dataset using EDA and transform the raw data to a format suitable. </a:t>
            </a:r>
            <a:endParaRPr sz="800">
              <a:solidFill>
                <a:schemeClr val="lt1"/>
              </a:solidFill>
              <a:latin typeface="Raleway Medium"/>
              <a:ea typeface="Raleway Medium"/>
              <a:cs typeface="Raleway Medium"/>
              <a:sym typeface="Raleway Medium"/>
            </a:endParaRPr>
          </a:p>
        </p:txBody>
      </p:sp>
      <p:sp>
        <p:nvSpPr>
          <p:cNvPr id="175" name="Google Shape;175;p20"/>
          <p:cNvSpPr txBox="1"/>
          <p:nvPr/>
        </p:nvSpPr>
        <p:spPr>
          <a:xfrm>
            <a:off x="3725263" y="939325"/>
            <a:ext cx="2051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900">
              <a:solidFill>
                <a:schemeClr val="lt1"/>
              </a:solidFill>
              <a:latin typeface="Raleway Medium"/>
              <a:ea typeface="Raleway Medium"/>
              <a:cs typeface="Raleway Medium"/>
              <a:sym typeface="Raleway Medium"/>
            </a:endParaRPr>
          </a:p>
          <a:p>
            <a:pPr indent="0" lvl="0" marL="0" rtl="0" algn="ctr">
              <a:spcBef>
                <a:spcPts val="0"/>
              </a:spcBef>
              <a:spcAft>
                <a:spcPts val="0"/>
              </a:spcAft>
              <a:buNone/>
            </a:pPr>
            <a:r>
              <a:rPr lang="en" sz="900">
                <a:solidFill>
                  <a:schemeClr val="lt1"/>
                </a:solidFill>
                <a:latin typeface="Raleway Medium"/>
                <a:ea typeface="Raleway Medium"/>
                <a:cs typeface="Raleway Medium"/>
                <a:sym typeface="Raleway Medium"/>
              </a:rPr>
              <a:t>3.   We have converted our data into a pivot table where the rows represent user IDs and the columns represent Product Names. </a:t>
            </a:r>
            <a:endParaRPr sz="900">
              <a:solidFill>
                <a:schemeClr val="lt1"/>
              </a:solidFill>
              <a:latin typeface="Raleway Medium"/>
              <a:ea typeface="Raleway Medium"/>
              <a:cs typeface="Raleway Medium"/>
              <a:sym typeface="Raleway Medium"/>
            </a:endParaRPr>
          </a:p>
        </p:txBody>
      </p:sp>
      <p:sp>
        <p:nvSpPr>
          <p:cNvPr id="176" name="Google Shape;176;p20"/>
          <p:cNvSpPr txBox="1"/>
          <p:nvPr/>
        </p:nvSpPr>
        <p:spPr>
          <a:xfrm>
            <a:off x="4922475" y="3135825"/>
            <a:ext cx="2051100" cy="96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900">
                <a:solidFill>
                  <a:schemeClr val="lt1"/>
                </a:solidFill>
                <a:latin typeface="Raleway SemiBold"/>
                <a:ea typeface="Raleway SemiBold"/>
                <a:cs typeface="Raleway SemiBold"/>
                <a:sym typeface="Raleway SemiBold"/>
              </a:rPr>
              <a:t>4. We have then used cosine similarity to find similar users based on their likes and dislikes of the products, and identified the most similar users. </a:t>
            </a:r>
            <a:endParaRPr sz="700">
              <a:solidFill>
                <a:schemeClr val="lt1"/>
              </a:solidFill>
              <a:latin typeface="Raleway SemiBold"/>
              <a:ea typeface="Raleway SemiBold"/>
              <a:cs typeface="Raleway SemiBold"/>
              <a:sym typeface="Raleway SemiBold"/>
            </a:endParaRPr>
          </a:p>
        </p:txBody>
      </p:sp>
      <p:sp>
        <p:nvSpPr>
          <p:cNvPr id="177" name="Google Shape;177;p20"/>
          <p:cNvSpPr txBox="1"/>
          <p:nvPr/>
        </p:nvSpPr>
        <p:spPr>
          <a:xfrm>
            <a:off x="7178000" y="924075"/>
            <a:ext cx="1732800" cy="111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solidFill>
                  <a:schemeClr val="lt1"/>
                </a:solidFill>
                <a:latin typeface="Raleway SemiBold"/>
                <a:ea typeface="Raleway SemiBold"/>
                <a:cs typeface="Raleway SemiBold"/>
                <a:sym typeface="Raleway SemiBold"/>
              </a:rPr>
              <a:t>5. </a:t>
            </a:r>
            <a:r>
              <a:rPr lang="en" sz="900">
                <a:solidFill>
                  <a:schemeClr val="lt1"/>
                </a:solidFill>
                <a:latin typeface="Raleway SemiBold"/>
                <a:ea typeface="Raleway SemiBold"/>
                <a:cs typeface="Raleway SemiBold"/>
                <a:sym typeface="Raleway SemiBold"/>
              </a:rPr>
              <a:t>we were able to generate personalized product recommendations for each user based on their past product ratings and the preferences of similar users</a:t>
            </a:r>
            <a:endParaRPr sz="700">
              <a:solidFill>
                <a:schemeClr val="lt1"/>
              </a:solidFill>
              <a:latin typeface="Raleway SemiBold"/>
              <a:ea typeface="Raleway SemiBold"/>
              <a:cs typeface="Raleway SemiBold"/>
              <a:sym typeface="Raleway SemiBold"/>
            </a:endParaRPr>
          </a:p>
        </p:txBody>
      </p:sp>
      <p:sp>
        <p:nvSpPr>
          <p:cNvPr id="178" name="Google Shape;178;p20"/>
          <p:cNvSpPr/>
          <p:nvPr/>
        </p:nvSpPr>
        <p:spPr>
          <a:xfrm>
            <a:off x="-274200" y="23400"/>
            <a:ext cx="5578500" cy="7626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nvSpPr>
        <p:spPr>
          <a:xfrm>
            <a:off x="340925" y="89100"/>
            <a:ext cx="3454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Raleway Black"/>
                <a:ea typeface="Raleway Black"/>
                <a:cs typeface="Raleway Black"/>
                <a:sym typeface="Raleway Black"/>
              </a:rPr>
              <a:t>Working</a:t>
            </a:r>
            <a:endParaRPr sz="2900">
              <a:solidFill>
                <a:schemeClr val="lt1"/>
              </a:solidFill>
              <a:latin typeface="Raleway Black"/>
              <a:ea typeface="Raleway Black"/>
              <a:cs typeface="Raleway Black"/>
              <a:sym typeface="Raleway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sp>
        <p:nvSpPr>
          <p:cNvPr id="184" name="Google Shape;184;p21"/>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7900"/>
              <a:t>Thank you.</a:t>
            </a:r>
            <a:endParaRPr sz="7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