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64" r:id="rId3"/>
    <p:sldId id="257" r:id="rId4"/>
    <p:sldId id="261" r:id="rId5"/>
    <p:sldId id="262" r:id="rId6"/>
    <p:sldId id="263" r:id="rId7"/>
    <p:sldId id="258" r:id="rId8"/>
    <p:sldId id="259" r:id="rId9"/>
    <p:sldId id="260" r:id="rId10"/>
    <p:sldId id="265" r:id="rId11"/>
    <p:sldId id="267" r:id="rId12"/>
    <p:sldId id="268" r:id="rId13"/>
    <p:sldId id="269" r:id="rId14"/>
    <p:sldId id="273" r:id="rId15"/>
    <p:sldId id="270" r:id="rId16"/>
    <p:sldId id="271" r:id="rId17"/>
    <p:sldId id="272" r:id="rId18"/>
    <p:sldId id="274" r:id="rId19"/>
    <p:sldId id="275" r:id="rId20"/>
    <p:sldId id="282" r:id="rId21"/>
    <p:sldId id="277" r:id="rId22"/>
    <p:sldId id="278" r:id="rId23"/>
    <p:sldId id="279" r:id="rId24"/>
    <p:sldId id="280" r:id="rId25"/>
    <p:sldId id="283" r:id="rId26"/>
    <p:sldId id="266" r:id="rId27"/>
    <p:sldId id="294" r:id="rId28"/>
    <p:sldId id="295" r:id="rId29"/>
    <p:sldId id="284" r:id="rId30"/>
    <p:sldId id="285" r:id="rId31"/>
    <p:sldId id="286" r:id="rId32"/>
    <p:sldId id="296" r:id="rId33"/>
    <p:sldId id="297" r:id="rId34"/>
    <p:sldId id="287" r:id="rId35"/>
    <p:sldId id="288" r:id="rId36"/>
    <p:sldId id="289" r:id="rId37"/>
    <p:sldId id="290" r:id="rId38"/>
    <p:sldId id="291" r:id="rId39"/>
    <p:sldId id="292" r:id="rId40"/>
    <p:sldId id="29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163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1D1B5-3113-43B1-9C80-15DA5B7F752D}" type="datetimeFigureOut">
              <a:rPr lang="en-IN" smtClean="0"/>
              <a:t>12-03-2019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889A1-3DEE-4218-AAC9-FC1C3A16DFC4}" type="slidenum">
              <a:rPr lang="en-IN" smtClean="0"/>
              <a:t>‹#›</a:t>
            </a:fld>
            <a:endParaRPr lang="en-IN"/>
          </a:p>
        </p:txBody>
      </p:sp>
    </p:spTree>
    <p:extLst>
      <p:ext uri="{BB962C8B-B14F-4D97-AF65-F5344CB8AC3E}">
        <p14:creationId xmlns:p14="http://schemas.microsoft.com/office/powerpoint/2010/main" val="3569836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gif"/></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Single layered Perceptron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099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527" y="489857"/>
            <a:ext cx="10633164" cy="816429"/>
          </a:xfrm>
        </p:spPr>
        <p:txBody>
          <a:bodyPr/>
          <a:lstStyle/>
          <a:p>
            <a:r>
              <a:rPr lang="en-US" b="1" dirty="0" smtClean="0"/>
              <a:t>Applications of </a:t>
            </a:r>
            <a:r>
              <a:rPr lang="en-US" b="1" dirty="0"/>
              <a:t>neural networks</a:t>
            </a:r>
            <a:endParaRPr lang="en-IN" dirty="0"/>
          </a:p>
        </p:txBody>
      </p:sp>
      <p:sp>
        <p:nvSpPr>
          <p:cNvPr id="3" name="Content Placeholder 2"/>
          <p:cNvSpPr>
            <a:spLocks noGrp="1"/>
          </p:cNvSpPr>
          <p:nvPr>
            <p:ph idx="1"/>
          </p:nvPr>
        </p:nvSpPr>
        <p:spPr>
          <a:xfrm>
            <a:off x="1254035" y="1802674"/>
            <a:ext cx="9601200" cy="3581400"/>
          </a:xfrm>
        </p:spPr>
        <p:txBody>
          <a:bodyPr>
            <a:normAutofit/>
          </a:bodyPr>
          <a:lstStyle/>
          <a:p>
            <a:r>
              <a:rPr lang="en-US" dirty="0" smtClean="0">
                <a:solidFill>
                  <a:schemeClr val="tx1"/>
                </a:solidFill>
              </a:rPr>
              <a:t>Character Recognition</a:t>
            </a:r>
          </a:p>
          <a:p>
            <a:r>
              <a:rPr lang="en-US" dirty="0" smtClean="0">
                <a:solidFill>
                  <a:schemeClr val="tx1"/>
                </a:solidFill>
              </a:rPr>
              <a:t>Image </a:t>
            </a:r>
            <a:r>
              <a:rPr lang="en-US" dirty="0">
                <a:solidFill>
                  <a:schemeClr val="tx1"/>
                </a:solidFill>
              </a:rPr>
              <a:t>Compression </a:t>
            </a:r>
            <a:endParaRPr lang="en-US" dirty="0" smtClean="0">
              <a:solidFill>
                <a:schemeClr val="tx1"/>
              </a:solidFill>
            </a:endParaRPr>
          </a:p>
          <a:p>
            <a:r>
              <a:rPr lang="en-US" dirty="0" smtClean="0">
                <a:solidFill>
                  <a:schemeClr val="tx1"/>
                </a:solidFill>
              </a:rPr>
              <a:t>Stock </a:t>
            </a:r>
            <a:r>
              <a:rPr lang="en-US" dirty="0">
                <a:solidFill>
                  <a:schemeClr val="tx1"/>
                </a:solidFill>
              </a:rPr>
              <a:t>Market Prediction </a:t>
            </a:r>
            <a:endParaRPr lang="en-US" dirty="0" smtClean="0">
              <a:solidFill>
                <a:schemeClr val="tx1"/>
              </a:solidFill>
            </a:endParaRPr>
          </a:p>
          <a:p>
            <a:r>
              <a:rPr lang="en-US" dirty="0" smtClean="0">
                <a:solidFill>
                  <a:schemeClr val="tx1"/>
                </a:solidFill>
              </a:rPr>
              <a:t>Traveling </a:t>
            </a:r>
            <a:r>
              <a:rPr lang="en-US" dirty="0" err="1">
                <a:solidFill>
                  <a:schemeClr val="tx1"/>
                </a:solidFill>
              </a:rPr>
              <a:t>Saleman's</a:t>
            </a:r>
            <a:r>
              <a:rPr lang="en-US" dirty="0">
                <a:solidFill>
                  <a:schemeClr val="tx1"/>
                </a:solidFill>
              </a:rPr>
              <a:t> Problem </a:t>
            </a:r>
            <a:endParaRPr lang="en-US" dirty="0" smtClean="0">
              <a:solidFill>
                <a:schemeClr val="tx1"/>
              </a:solidFill>
            </a:endParaRPr>
          </a:p>
          <a:p>
            <a:r>
              <a:rPr lang="en-US" dirty="0" smtClean="0">
                <a:solidFill>
                  <a:schemeClr val="tx1"/>
                </a:solidFill>
              </a:rPr>
              <a:t>Medicine</a:t>
            </a:r>
            <a:r>
              <a:rPr lang="en-US" dirty="0">
                <a:solidFill>
                  <a:schemeClr val="tx1"/>
                </a:solidFill>
              </a:rPr>
              <a:t>, Electronic Nose, Security, and Loan Applications </a:t>
            </a:r>
            <a:endParaRPr lang="en-IN" dirty="0">
              <a:solidFill>
                <a:schemeClr val="tx1"/>
              </a:solidFill>
            </a:endParaRPr>
          </a:p>
        </p:txBody>
      </p:sp>
    </p:spTree>
    <p:extLst>
      <p:ext uri="{BB962C8B-B14F-4D97-AF65-F5344CB8AC3E}">
        <p14:creationId xmlns:p14="http://schemas.microsoft.com/office/powerpoint/2010/main" val="64923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neuronal computation special ?</a:t>
            </a:r>
            <a:endParaRPr lang="en-IN" dirty="0"/>
          </a:p>
        </p:txBody>
      </p:sp>
      <p:sp>
        <p:nvSpPr>
          <p:cNvPr id="3" name="Content Placeholder 2"/>
          <p:cNvSpPr>
            <a:spLocks noGrp="1"/>
          </p:cNvSpPr>
          <p:nvPr>
            <p:ph idx="1"/>
          </p:nvPr>
        </p:nvSpPr>
        <p:spPr/>
        <p:txBody>
          <a:bodyPr/>
          <a:lstStyle/>
          <a:p>
            <a:r>
              <a:rPr lang="en-US" dirty="0"/>
              <a:t>Electrical activity in neurons</a:t>
            </a:r>
          </a:p>
          <a:p>
            <a:r>
              <a:rPr lang="en-US" dirty="0"/>
              <a:t>Traveling action potentials</a:t>
            </a:r>
          </a:p>
          <a:p>
            <a:r>
              <a:rPr lang="en-US" dirty="0"/>
              <a:t>Leaky, conducting membrane</a:t>
            </a:r>
          </a:p>
          <a:p>
            <a:r>
              <a:rPr lang="en-US" dirty="0"/>
              <a:t>Highly branched structures</a:t>
            </a:r>
          </a:p>
          <a:p>
            <a:r>
              <a:rPr lang="en-US" dirty="0"/>
              <a:t>A variety of electrical connections between neurons</a:t>
            </a:r>
          </a:p>
          <a:p>
            <a:r>
              <a:rPr lang="en-US" dirty="0"/>
              <a:t>A varied range of possibilities in neural coding of</a:t>
            </a:r>
          </a:p>
          <a:p>
            <a:r>
              <a:rPr lang="en-US" dirty="0" smtClean="0"/>
              <a:t>information</a:t>
            </a:r>
            <a:endParaRPr lang="en-IN" dirty="0"/>
          </a:p>
        </p:txBody>
      </p:sp>
    </p:spTree>
    <p:extLst>
      <p:ext uri="{BB962C8B-B14F-4D97-AF65-F5344CB8AC3E}">
        <p14:creationId xmlns:p14="http://schemas.microsoft.com/office/powerpoint/2010/main" val="419036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Hebb‘s </a:t>
            </a:r>
            <a:r>
              <a:rPr lang="en-IN" dirty="0"/>
              <a:t>postulate</a:t>
            </a:r>
          </a:p>
        </p:txBody>
      </p:sp>
      <p:sp>
        <p:nvSpPr>
          <p:cNvPr id="3" name="Content Placeholder 2"/>
          <p:cNvSpPr>
            <a:spLocks noGrp="1"/>
          </p:cNvSpPr>
          <p:nvPr>
            <p:ph idx="1"/>
          </p:nvPr>
        </p:nvSpPr>
        <p:spPr>
          <a:xfrm>
            <a:off x="1371600" y="2285999"/>
            <a:ext cx="9601200" cy="4284617"/>
          </a:xfrm>
        </p:spPr>
        <p:txBody>
          <a:bodyPr>
            <a:normAutofit/>
          </a:bodyPr>
          <a:lstStyle/>
          <a:p>
            <a:r>
              <a:rPr lang="en-US" dirty="0"/>
              <a:t>When an axon of cell A is near enough to excite a cell B and repeatedly and persistently takes part in firing it, some growth process or metabolic change takes place in one or both cells, such that A s efficiency, as one of the cells firing B, increases</a:t>
            </a:r>
            <a:r>
              <a:rPr lang="en-US" dirty="0" smtClean="0"/>
              <a:t>.</a:t>
            </a:r>
          </a:p>
          <a:p>
            <a:endParaRPr lang="en-US" dirty="0"/>
          </a:p>
          <a:p>
            <a:endParaRPr lang="en-US" dirty="0" smtClean="0"/>
          </a:p>
          <a:p>
            <a:endParaRPr lang="en-US" dirty="0"/>
          </a:p>
          <a:p>
            <a:endParaRPr lang="en-US" dirty="0" smtClean="0"/>
          </a:p>
          <a:p>
            <a:r>
              <a:rPr lang="en-US" dirty="0"/>
              <a:t>Repeated simultaneous activation of two </a:t>
            </a:r>
            <a:r>
              <a:rPr lang="en-US" dirty="0" smtClean="0"/>
              <a:t>cells strengthens </a:t>
            </a:r>
            <a:r>
              <a:rPr lang="en-US" dirty="0"/>
              <a:t>the synapses that link them</a:t>
            </a:r>
          </a:p>
          <a:p>
            <a:r>
              <a:rPr lang="en-US" dirty="0"/>
              <a:t>Long term potentiation : practical </a:t>
            </a:r>
            <a:r>
              <a:rPr lang="en-US" dirty="0" smtClean="0"/>
              <a:t>demonstration of </a:t>
            </a:r>
            <a:r>
              <a:rPr lang="en-US" dirty="0"/>
              <a:t>the </a:t>
            </a:r>
            <a:r>
              <a:rPr lang="en-US" dirty="0" err="1"/>
              <a:t>Hebbian</a:t>
            </a:r>
            <a:r>
              <a:rPr lang="en-US" dirty="0"/>
              <a:t> theory.</a:t>
            </a:r>
            <a:endParaRPr lang="en-US" dirty="0" smtClean="0"/>
          </a:p>
          <a:p>
            <a:endParaRPr lang="en-IN" dirty="0"/>
          </a:p>
        </p:txBody>
      </p:sp>
      <p:pic>
        <p:nvPicPr>
          <p:cNvPr id="4" name="Picture 3"/>
          <p:cNvPicPr>
            <a:picLocks noChangeAspect="1"/>
          </p:cNvPicPr>
          <p:nvPr/>
        </p:nvPicPr>
        <p:blipFill>
          <a:blip r:embed="rId2"/>
          <a:stretch>
            <a:fillRect/>
          </a:stretch>
        </p:blipFill>
        <p:spPr>
          <a:xfrm>
            <a:off x="4953680" y="3477169"/>
            <a:ext cx="2098132" cy="1565093"/>
          </a:xfrm>
          <a:prstGeom prst="rect">
            <a:avLst/>
          </a:prstGeom>
        </p:spPr>
      </p:pic>
      <p:pic>
        <p:nvPicPr>
          <p:cNvPr id="5" name="Picture 4"/>
          <p:cNvPicPr>
            <a:picLocks noChangeAspect="1"/>
          </p:cNvPicPr>
          <p:nvPr/>
        </p:nvPicPr>
        <p:blipFill>
          <a:blip r:embed="rId3"/>
          <a:stretch>
            <a:fillRect/>
          </a:stretch>
        </p:blipFill>
        <p:spPr>
          <a:xfrm>
            <a:off x="10551114" y="352424"/>
            <a:ext cx="1304925" cy="1933575"/>
          </a:xfrm>
          <a:prstGeom prst="rect">
            <a:avLst/>
          </a:prstGeom>
        </p:spPr>
      </p:pic>
    </p:spTree>
    <p:extLst>
      <p:ext uri="{BB962C8B-B14F-4D97-AF65-F5344CB8AC3E}">
        <p14:creationId xmlns:p14="http://schemas.microsoft.com/office/powerpoint/2010/main" val="428655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McCulloch-Pitts </a:t>
            </a:r>
            <a:r>
              <a:rPr lang="en-IN" b="1" dirty="0" smtClean="0"/>
              <a:t>Neuron</a:t>
            </a:r>
            <a:endParaRPr lang="en-IN" dirty="0"/>
          </a:p>
        </p:txBody>
      </p:sp>
      <p:sp>
        <p:nvSpPr>
          <p:cNvPr id="3" name="Content Placeholder 2"/>
          <p:cNvSpPr>
            <a:spLocks noGrp="1"/>
          </p:cNvSpPr>
          <p:nvPr>
            <p:ph idx="1"/>
          </p:nvPr>
        </p:nvSpPr>
        <p:spPr>
          <a:xfrm>
            <a:off x="1371600" y="1658983"/>
            <a:ext cx="9601200" cy="4208417"/>
          </a:xfrm>
        </p:spPr>
        <p:txBody>
          <a:bodyPr/>
          <a:lstStyle/>
          <a:p>
            <a:r>
              <a:rPr lang="en-US" dirty="0"/>
              <a:t>The first computational model of a neuron was proposed by Warren </a:t>
            </a:r>
            <a:r>
              <a:rPr lang="en-US" dirty="0" err="1"/>
              <a:t>MuCulloch</a:t>
            </a:r>
            <a:r>
              <a:rPr lang="en-US" dirty="0"/>
              <a:t> (neuroscientist) and Walter Pitts (logician) in 1943</a:t>
            </a:r>
            <a:r>
              <a:rPr lang="en-US" dirty="0" smtClean="0"/>
              <a:t>.</a:t>
            </a:r>
          </a:p>
          <a:p>
            <a:pPr lvl="0"/>
            <a:r>
              <a:rPr lang="en-US" altLang="en-US" dirty="0">
                <a:solidFill>
                  <a:srgbClr val="000000"/>
                </a:solidFill>
                <a:latin typeface="Times New Roman" panose="02020603050405020304" pitchFamily="18" charset="0"/>
                <a:cs typeface="Times New Roman" panose="02020603050405020304" pitchFamily="18" charset="0"/>
              </a:rPr>
              <a:t>The McCulloch-Pitts neural model is also known as linear threshold gate. </a:t>
            </a:r>
            <a:endParaRPr lang="en-US" altLang="en-US" dirty="0">
              <a:solidFill>
                <a:schemeClr val="tx1"/>
              </a:solidFill>
              <a:latin typeface="Arial" panose="020B0604020202020204" pitchFamily="34" charset="0"/>
            </a:endParaRPr>
          </a:p>
          <a:p>
            <a:endParaRPr lang="en-IN" dirty="0"/>
          </a:p>
        </p:txBody>
      </p:sp>
      <p:pic>
        <p:nvPicPr>
          <p:cNvPr id="4098" name="Picture 2" descr="https://cdn-images-1.medium.com/max/1600/1*fDHlg9iNo0LLK4czQqqO9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57" y="2743200"/>
            <a:ext cx="3782487" cy="27429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cdn-images-1.medium.com/max/1600/1*NLchBzohJvCCNMPPnF-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377" y="2988434"/>
            <a:ext cx="4597390" cy="15495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71599" y="5657671"/>
            <a:ext cx="10371909" cy="923330"/>
          </a:xfrm>
          <a:prstGeom prst="rect">
            <a:avLst/>
          </a:prstGeom>
        </p:spPr>
        <p:txBody>
          <a:bodyPr wrap="square">
            <a:spAutoFit/>
          </a:bodyPr>
          <a:lstStyle/>
          <a:p>
            <a:r>
              <a:rPr lang="en-US" dirty="0">
                <a:latin typeface="medium-content-serif-font"/>
              </a:rPr>
              <a:t>It may be divided into 2 </a:t>
            </a:r>
            <a:r>
              <a:rPr lang="en-US" dirty="0" smtClean="0">
                <a:latin typeface="medium-content-serif-font"/>
              </a:rPr>
              <a:t>parts: </a:t>
            </a:r>
          </a:p>
          <a:p>
            <a:r>
              <a:rPr lang="en-US" dirty="0" smtClean="0">
                <a:latin typeface="medium-content-serif-font"/>
              </a:rPr>
              <a:t>The </a:t>
            </a:r>
            <a:r>
              <a:rPr lang="en-US" dirty="0">
                <a:latin typeface="medium-content-serif-font"/>
              </a:rPr>
              <a:t>first part, </a:t>
            </a:r>
            <a:r>
              <a:rPr lang="en-US" b="1" i="1" dirty="0">
                <a:latin typeface="medium-content-serif-font"/>
              </a:rPr>
              <a:t>g </a:t>
            </a:r>
            <a:r>
              <a:rPr lang="en-US" dirty="0">
                <a:latin typeface="medium-content-serif-font"/>
              </a:rPr>
              <a:t>takes an </a:t>
            </a:r>
            <a:r>
              <a:rPr lang="en-US" dirty="0" smtClean="0">
                <a:latin typeface="medium-content-serif-font"/>
              </a:rPr>
              <a:t>input, performs </a:t>
            </a:r>
            <a:r>
              <a:rPr lang="en-US" dirty="0">
                <a:latin typeface="medium-content-serif-font"/>
              </a:rPr>
              <a:t>an aggregation and based on the aggregated value the second part, </a:t>
            </a:r>
            <a:r>
              <a:rPr lang="en-US" b="1" i="1" dirty="0">
                <a:latin typeface="medium-content-serif-font"/>
              </a:rPr>
              <a:t>f</a:t>
            </a:r>
            <a:r>
              <a:rPr lang="en-US" dirty="0">
                <a:latin typeface="medium-content-serif-font"/>
              </a:rPr>
              <a:t> makes a decision</a:t>
            </a:r>
            <a:endParaRPr lang="en-IN" dirty="0"/>
          </a:p>
        </p:txBody>
      </p:sp>
      <p:pic>
        <p:nvPicPr>
          <p:cNvPr id="4103" name="Picture 7" descr="$ y&#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2671571" y="4725690"/>
            <a:ext cx="71984"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64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4177"/>
          </a:xfrm>
        </p:spPr>
        <p:txBody>
          <a:bodyPr/>
          <a:lstStyle/>
          <a:p>
            <a:r>
              <a:rPr lang="en-IN" b="1" dirty="0"/>
              <a:t>McCulloch-Pitts Neuron</a:t>
            </a:r>
            <a:endParaRPr lang="en-IN" dirty="0"/>
          </a:p>
        </p:txBody>
      </p:sp>
      <p:sp>
        <p:nvSpPr>
          <p:cNvPr id="8" name="Rectangle 7"/>
          <p:cNvSpPr/>
          <p:nvPr/>
        </p:nvSpPr>
        <p:spPr>
          <a:xfrm>
            <a:off x="1188719" y="1584854"/>
            <a:ext cx="10659291" cy="3477875"/>
          </a:xfrm>
          <a:prstGeom prst="rect">
            <a:avLst/>
          </a:prstGeom>
        </p:spPr>
        <p:txBody>
          <a:bodyPr wrap="square">
            <a:spAutoFit/>
          </a:bodyPr>
          <a:lstStyle/>
          <a:p>
            <a:r>
              <a:rPr lang="en-US" dirty="0">
                <a:solidFill>
                  <a:srgbClr val="000000"/>
                </a:solidFill>
                <a:latin typeface="Times New Roman" panose="02020603050405020304" pitchFamily="18" charset="0"/>
              </a:rPr>
              <a:t> </a:t>
            </a:r>
            <a:r>
              <a:rPr lang="en-US" sz="2000" dirty="0">
                <a:solidFill>
                  <a:schemeClr val="tx2"/>
                </a:solidFill>
              </a:rPr>
              <a:t>Their "neurons" operated under the following assumptions:</a:t>
            </a:r>
          </a:p>
          <a:p>
            <a:pPr>
              <a:buFont typeface="+mj-lt"/>
              <a:buAutoNum type="arabicPeriod"/>
            </a:pPr>
            <a:r>
              <a:rPr lang="en-US" sz="2000" dirty="0">
                <a:solidFill>
                  <a:schemeClr val="tx2"/>
                </a:solidFill>
              </a:rPr>
              <a:t>They are binary devices (Vi = [0,1])</a:t>
            </a:r>
          </a:p>
          <a:p>
            <a:pPr>
              <a:buFont typeface="+mj-lt"/>
              <a:buAutoNum type="arabicPeriod"/>
            </a:pPr>
            <a:r>
              <a:rPr lang="en-US" sz="2000" dirty="0">
                <a:solidFill>
                  <a:schemeClr val="tx2"/>
                </a:solidFill>
              </a:rPr>
              <a:t>Each neuron has a fixed threshold, theta</a:t>
            </a:r>
          </a:p>
          <a:p>
            <a:pPr>
              <a:buFont typeface="+mj-lt"/>
              <a:buAutoNum type="arabicPeriod"/>
            </a:pPr>
            <a:r>
              <a:rPr lang="en-US" sz="2000" dirty="0">
                <a:solidFill>
                  <a:schemeClr val="tx2"/>
                </a:solidFill>
              </a:rPr>
              <a:t>The neuron receives inputs from excitatory synapses, all having identical weights. (However it my receive multiple inputs from the same source, so the excitatory weights are effectively positive integers.)</a:t>
            </a:r>
          </a:p>
          <a:p>
            <a:pPr>
              <a:buFont typeface="+mj-lt"/>
              <a:buAutoNum type="arabicPeriod"/>
            </a:pPr>
            <a:r>
              <a:rPr lang="en-US" sz="2000" dirty="0">
                <a:solidFill>
                  <a:schemeClr val="tx2"/>
                </a:solidFill>
              </a:rPr>
              <a:t>Inhibitory inputs have an absolute veto power over any excitatory inputs.</a:t>
            </a:r>
          </a:p>
          <a:p>
            <a:pPr>
              <a:buFont typeface="+mj-lt"/>
              <a:buAutoNum type="arabicPeriod"/>
            </a:pPr>
            <a:r>
              <a:rPr lang="en-US" sz="2000" dirty="0">
                <a:solidFill>
                  <a:schemeClr val="tx2"/>
                </a:solidFill>
              </a:rPr>
              <a:t>At each time step the neurons are simultaneously (synchronously) updated by summing the weighted excitatory inputs and setting the output (Vi) to 1 </a:t>
            </a:r>
            <a:r>
              <a:rPr lang="en-US" sz="2000" dirty="0" err="1">
                <a:solidFill>
                  <a:schemeClr val="tx2"/>
                </a:solidFill>
              </a:rPr>
              <a:t>iff</a:t>
            </a:r>
            <a:r>
              <a:rPr lang="en-US" sz="2000" dirty="0">
                <a:solidFill>
                  <a:schemeClr val="tx2"/>
                </a:solidFill>
              </a:rPr>
              <a:t> the sum is greater than or equal to the </a:t>
            </a:r>
            <a:r>
              <a:rPr lang="en-US" sz="2000" dirty="0" err="1">
                <a:solidFill>
                  <a:schemeClr val="tx2"/>
                </a:solidFill>
              </a:rPr>
              <a:t>threhold</a:t>
            </a:r>
            <a:r>
              <a:rPr lang="en-US" sz="2000" dirty="0">
                <a:solidFill>
                  <a:schemeClr val="tx2"/>
                </a:solidFill>
              </a:rPr>
              <a:t> AND if the neuron receives no inhibitory input.</a:t>
            </a:r>
          </a:p>
          <a:p>
            <a:r>
              <a:rPr lang="en-US" sz="2000" dirty="0">
                <a:solidFill>
                  <a:schemeClr val="tx2"/>
                </a:solidFill>
              </a:rPr>
              <a:t>We can summarize these rules with the McCullough-Pitts output rule</a:t>
            </a:r>
          </a:p>
        </p:txBody>
      </p:sp>
      <p:pic>
        <p:nvPicPr>
          <p:cNvPr id="6158" name="Picture 14" descr="http://ecee.colorado.edu/~ecen4831/lectures/NN2im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5568799"/>
            <a:ext cx="4846319" cy="708404"/>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http://ecee.colorado.edu/~ecen4831/lectures/MPneur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522" y="5214705"/>
            <a:ext cx="4684131" cy="106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32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Boolean Functions Using M-P </a:t>
            </a:r>
            <a:r>
              <a:rPr lang="en-US" b="1" dirty="0" smtClean="0"/>
              <a:t>Neuron</a:t>
            </a:r>
            <a:endParaRPr lang="en-IN" dirty="0"/>
          </a:p>
        </p:txBody>
      </p:sp>
      <p:pic>
        <p:nvPicPr>
          <p:cNvPr id="4" name="Content Placeholder 3"/>
          <p:cNvPicPr>
            <a:picLocks noGrp="1" noChangeAspect="1"/>
          </p:cNvPicPr>
          <p:nvPr>
            <p:ph idx="1"/>
          </p:nvPr>
        </p:nvPicPr>
        <p:blipFill>
          <a:blip r:embed="rId2"/>
          <a:stretch>
            <a:fillRect/>
          </a:stretch>
        </p:blipFill>
        <p:spPr>
          <a:xfrm>
            <a:off x="3950914" y="2074488"/>
            <a:ext cx="3743325" cy="2390775"/>
          </a:xfrm>
          <a:prstGeom prst="rect">
            <a:avLst/>
          </a:prstGeom>
        </p:spPr>
      </p:pic>
      <p:sp>
        <p:nvSpPr>
          <p:cNvPr id="5" name="Rectangle 4"/>
          <p:cNvSpPr/>
          <p:nvPr/>
        </p:nvSpPr>
        <p:spPr>
          <a:xfrm>
            <a:off x="1143000" y="5022954"/>
            <a:ext cx="10502153" cy="830997"/>
          </a:xfrm>
          <a:prstGeom prst="rect">
            <a:avLst/>
          </a:prstGeom>
        </p:spPr>
        <p:txBody>
          <a:bodyPr wrap="square">
            <a:spAutoFit/>
          </a:bodyPr>
          <a:lstStyle/>
          <a:p>
            <a:r>
              <a:rPr lang="en-US" sz="2400" dirty="0">
                <a:latin typeface="medium-content-serif-font"/>
              </a:rPr>
              <a:t>This representation just denotes that, for the </a:t>
            </a:r>
            <a:r>
              <a:rPr lang="en-US" sz="2400" dirty="0" smtClean="0">
                <a:latin typeface="medium-content-serif-font"/>
              </a:rPr>
              <a:t>Boolean inputs</a:t>
            </a:r>
            <a:r>
              <a:rPr lang="en-US" sz="2400" dirty="0">
                <a:latin typeface="medium-content-serif-font"/>
              </a:rPr>
              <a:t> </a:t>
            </a:r>
            <a:r>
              <a:rPr lang="en-US" sz="2400" b="1" i="1" dirty="0" smtClean="0">
                <a:latin typeface="medium-content-serif-font"/>
              </a:rPr>
              <a:t>x1</a:t>
            </a:r>
            <a:r>
              <a:rPr lang="en-US" sz="2400" dirty="0">
                <a:latin typeface="medium-content-serif-font"/>
              </a:rPr>
              <a:t>, </a:t>
            </a:r>
            <a:r>
              <a:rPr lang="en-US" sz="2400" b="1" i="1" dirty="0" smtClean="0">
                <a:latin typeface="medium-content-serif-font"/>
              </a:rPr>
              <a:t>x2</a:t>
            </a:r>
            <a:r>
              <a:rPr lang="en-US" sz="2400" dirty="0">
                <a:latin typeface="medium-content-serif-font"/>
              </a:rPr>
              <a:t> and </a:t>
            </a:r>
            <a:r>
              <a:rPr lang="en-US" sz="2400" b="1" i="1" dirty="0" smtClean="0">
                <a:latin typeface="medium-content-serif-font"/>
              </a:rPr>
              <a:t>x3 </a:t>
            </a:r>
            <a:r>
              <a:rPr lang="en-US" sz="2400" dirty="0" smtClean="0">
                <a:latin typeface="medium-content-serif-font"/>
              </a:rPr>
              <a:t>if </a:t>
            </a:r>
            <a:r>
              <a:rPr lang="en-US" sz="2400" dirty="0">
                <a:latin typeface="medium-content-serif-font"/>
              </a:rPr>
              <a:t>the </a:t>
            </a:r>
            <a:r>
              <a:rPr lang="en-US" sz="2400" b="1" i="1" dirty="0">
                <a:latin typeface="medium-content-serif-font"/>
              </a:rPr>
              <a:t>g</a:t>
            </a:r>
            <a:r>
              <a:rPr lang="en-US" sz="2400" b="1" dirty="0">
                <a:latin typeface="medium-content-serif-font"/>
              </a:rPr>
              <a:t>(x)</a:t>
            </a:r>
            <a:r>
              <a:rPr lang="en-US" sz="2400" dirty="0">
                <a:latin typeface="medium-content-serif-font"/>
              </a:rPr>
              <a:t> i.e., </a:t>
            </a:r>
            <a:r>
              <a:rPr lang="en-US" sz="2400" b="1" dirty="0">
                <a:latin typeface="medium-content-serif-font"/>
              </a:rPr>
              <a:t>sum</a:t>
            </a:r>
            <a:r>
              <a:rPr lang="en-US" sz="2400" dirty="0">
                <a:latin typeface="medium-content-serif-font"/>
              </a:rPr>
              <a:t> </a:t>
            </a:r>
            <a:r>
              <a:rPr lang="en-US" sz="2400" b="1" dirty="0">
                <a:latin typeface="medium-content-serif-font"/>
              </a:rPr>
              <a:t>≥</a:t>
            </a:r>
            <a:r>
              <a:rPr lang="en-US" sz="2400" dirty="0">
                <a:latin typeface="medium-content-serif-font"/>
              </a:rPr>
              <a:t> </a:t>
            </a:r>
            <a:r>
              <a:rPr lang="en-US" sz="2400" b="1" dirty="0">
                <a:latin typeface="medium-content-serif-font"/>
              </a:rPr>
              <a:t>theta</a:t>
            </a:r>
            <a:r>
              <a:rPr lang="en-US" sz="2400" dirty="0">
                <a:latin typeface="medium-content-serif-font"/>
              </a:rPr>
              <a:t>, the neuron will fire otherwise, it won’t.</a:t>
            </a:r>
            <a:endParaRPr lang="en-IN" sz="2400" dirty="0"/>
          </a:p>
        </p:txBody>
      </p:sp>
    </p:spTree>
    <p:extLst>
      <p:ext uri="{BB962C8B-B14F-4D97-AF65-F5344CB8AC3E}">
        <p14:creationId xmlns:p14="http://schemas.microsoft.com/office/powerpoint/2010/main" val="1494756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507" y="287685"/>
            <a:ext cx="3553097" cy="924198"/>
          </a:xfrm>
        </p:spPr>
        <p:txBody>
          <a:bodyPr/>
          <a:lstStyle/>
          <a:p>
            <a:r>
              <a:rPr lang="en-IN" b="1" dirty="0"/>
              <a:t>AND </a:t>
            </a:r>
            <a:r>
              <a:rPr lang="en-IN" b="1" dirty="0" smtClean="0"/>
              <a:t>Function</a:t>
            </a:r>
            <a:endParaRPr lang="en-IN" dirty="0"/>
          </a:p>
        </p:txBody>
      </p:sp>
      <p:pic>
        <p:nvPicPr>
          <p:cNvPr id="5122" name="Picture 2" descr="https://cdn-images-1.medium.com/max/1600/1*x8Hodz9QdjTitmL8vqbJR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7979" y="1211883"/>
            <a:ext cx="3437469" cy="22696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09106" y="3746087"/>
            <a:ext cx="3705498" cy="923330"/>
          </a:xfrm>
          <a:prstGeom prst="rect">
            <a:avLst/>
          </a:prstGeom>
        </p:spPr>
        <p:txBody>
          <a:bodyPr wrap="square">
            <a:spAutoFit/>
          </a:bodyPr>
          <a:lstStyle/>
          <a:p>
            <a:r>
              <a:rPr lang="en-US">
                <a:latin typeface="medium-content-serif-font"/>
              </a:rPr>
              <a:t>An AND function neuron would only fire when ALL the inputs are ON i.e., </a:t>
            </a:r>
            <a:r>
              <a:rPr lang="en-US" b="1" i="1">
                <a:latin typeface="medium-content-serif-font"/>
              </a:rPr>
              <a:t>g</a:t>
            </a:r>
            <a:r>
              <a:rPr lang="en-US" b="1">
                <a:latin typeface="medium-content-serif-font"/>
              </a:rPr>
              <a:t>(x)</a:t>
            </a:r>
            <a:r>
              <a:rPr lang="en-US">
                <a:latin typeface="medium-content-serif-font"/>
              </a:rPr>
              <a:t> ≥ 3 here.</a:t>
            </a:r>
            <a:endParaRPr lang="en-IN" dirty="0"/>
          </a:p>
        </p:txBody>
      </p:sp>
      <p:sp>
        <p:nvSpPr>
          <p:cNvPr id="5" name="Rectangle 4"/>
          <p:cNvSpPr/>
          <p:nvPr/>
        </p:nvSpPr>
        <p:spPr>
          <a:xfrm>
            <a:off x="5136974" y="170120"/>
            <a:ext cx="3567382" cy="1046440"/>
          </a:xfrm>
          <a:prstGeom prst="rect">
            <a:avLst/>
          </a:prstGeom>
        </p:spPr>
        <p:txBody>
          <a:bodyPr wrap="square">
            <a:spAutoFit/>
          </a:bodyPr>
          <a:lstStyle/>
          <a:p>
            <a:r>
              <a:rPr lang="en-IN" sz="4400" b="1" dirty="0">
                <a:solidFill>
                  <a:schemeClr val="tx2"/>
                </a:solidFill>
                <a:latin typeface="+mj-lt"/>
                <a:ea typeface="+mj-ea"/>
                <a:cs typeface="+mj-cs"/>
              </a:rPr>
              <a:t>OR </a:t>
            </a:r>
            <a:r>
              <a:rPr lang="en-IN" sz="4400" b="1" dirty="0" smtClean="0">
                <a:solidFill>
                  <a:schemeClr val="tx2"/>
                </a:solidFill>
                <a:latin typeface="+mj-lt"/>
                <a:ea typeface="+mj-ea"/>
                <a:cs typeface="+mj-cs"/>
              </a:rPr>
              <a:t>Function</a:t>
            </a:r>
            <a:r>
              <a:rPr lang="en-IN" dirty="0"/>
              <a:t/>
            </a:r>
            <a:br>
              <a:rPr lang="en-IN" dirty="0"/>
            </a:br>
            <a:endParaRPr lang="en-IN" dirty="0"/>
          </a:p>
        </p:txBody>
      </p:sp>
      <p:pic>
        <p:nvPicPr>
          <p:cNvPr id="5124" name="Picture 4" descr="https://cdn-images-1.medium.com/max/1600/1*G_ZNkjfUytkVEH8MncQI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076" y="1211883"/>
            <a:ext cx="3686176" cy="22696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63432" y="3822288"/>
            <a:ext cx="3913820" cy="1200329"/>
          </a:xfrm>
          <a:prstGeom prst="rect">
            <a:avLst/>
          </a:prstGeom>
        </p:spPr>
        <p:txBody>
          <a:bodyPr wrap="square">
            <a:spAutoFit/>
          </a:bodyPr>
          <a:lstStyle/>
          <a:p>
            <a:r>
              <a:rPr lang="en-US" dirty="0" smtClean="0">
                <a:latin typeface="medium-content-serif-font"/>
              </a:rPr>
              <a:t>This </a:t>
            </a:r>
            <a:r>
              <a:rPr lang="en-US" dirty="0">
                <a:latin typeface="medium-content-serif-font"/>
              </a:rPr>
              <a:t>is self explanatory as we know that an OR function neuron would fire if ANY of the inputs is ON i.e., </a:t>
            </a:r>
            <a:r>
              <a:rPr lang="en-US" b="1" i="1" dirty="0">
                <a:latin typeface="medium-content-serif-font"/>
              </a:rPr>
              <a:t>g</a:t>
            </a:r>
            <a:r>
              <a:rPr lang="en-US" b="1" dirty="0">
                <a:latin typeface="medium-content-serif-font"/>
              </a:rPr>
              <a:t>(x)</a:t>
            </a:r>
            <a:r>
              <a:rPr lang="en-US" dirty="0">
                <a:latin typeface="medium-content-serif-font"/>
              </a:rPr>
              <a:t> ≥ 1 here.</a:t>
            </a:r>
            <a:endParaRPr lang="en-IN" dirty="0"/>
          </a:p>
        </p:txBody>
      </p:sp>
      <p:sp>
        <p:nvSpPr>
          <p:cNvPr id="7" name="Rectangle 6"/>
          <p:cNvSpPr/>
          <p:nvPr/>
        </p:nvSpPr>
        <p:spPr>
          <a:xfrm>
            <a:off x="8589462" y="170120"/>
            <a:ext cx="3445110" cy="769441"/>
          </a:xfrm>
          <a:prstGeom prst="rect">
            <a:avLst/>
          </a:prstGeom>
        </p:spPr>
        <p:txBody>
          <a:bodyPr wrap="none">
            <a:spAutoFit/>
          </a:bodyPr>
          <a:lstStyle/>
          <a:p>
            <a:r>
              <a:rPr lang="en-IN" sz="4400" b="1" dirty="0">
                <a:solidFill>
                  <a:schemeClr val="tx2"/>
                </a:solidFill>
                <a:latin typeface="+mj-lt"/>
                <a:ea typeface="+mj-ea"/>
                <a:cs typeface="+mj-cs"/>
              </a:rPr>
              <a:t>NOR Function</a:t>
            </a:r>
          </a:p>
        </p:txBody>
      </p:sp>
      <p:pic>
        <p:nvPicPr>
          <p:cNvPr id="5126" name="Picture 6" descr="https://cdn-images-1.medium.com/max/1600/1*9HGZhDjTStga79VvACBeg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4355" y="1283991"/>
            <a:ext cx="3487645" cy="22002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377785" y="3734124"/>
            <a:ext cx="3711395" cy="1477328"/>
          </a:xfrm>
          <a:prstGeom prst="rect">
            <a:avLst/>
          </a:prstGeom>
        </p:spPr>
        <p:txBody>
          <a:bodyPr wrap="square">
            <a:spAutoFit/>
          </a:bodyPr>
          <a:lstStyle/>
          <a:p>
            <a:r>
              <a:rPr lang="en-US" dirty="0">
                <a:latin typeface="medium-content-serif-font"/>
              </a:rPr>
              <a:t>For a NOR neuron to fire, we want ALL the inputs to be 0 so the </a:t>
            </a:r>
            <a:r>
              <a:rPr lang="en-US" dirty="0" err="1">
                <a:latin typeface="medium-content-serif-font"/>
              </a:rPr>
              <a:t>thresholding</a:t>
            </a:r>
            <a:r>
              <a:rPr lang="en-US" dirty="0">
                <a:latin typeface="medium-content-serif-font"/>
              </a:rPr>
              <a:t> parameter should also be 0 and we take them all as inhibitory input</a:t>
            </a:r>
            <a:r>
              <a:rPr lang="en-US" dirty="0" smtClean="0">
                <a:latin typeface="medium-content-serif-font"/>
              </a:rPr>
              <a:t>.</a:t>
            </a:r>
            <a:endParaRPr lang="en-IN" dirty="0"/>
          </a:p>
        </p:txBody>
      </p:sp>
      <p:sp>
        <p:nvSpPr>
          <p:cNvPr id="9" name="Rectangle 8"/>
          <p:cNvSpPr/>
          <p:nvPr/>
        </p:nvSpPr>
        <p:spPr>
          <a:xfrm>
            <a:off x="1161507" y="5022617"/>
            <a:ext cx="6096000" cy="1600438"/>
          </a:xfrm>
          <a:prstGeom prst="rect">
            <a:avLst/>
          </a:prstGeom>
        </p:spPr>
        <p:txBody>
          <a:bodyPr>
            <a:spAutoFit/>
          </a:bodyPr>
          <a:lstStyle/>
          <a:p>
            <a:r>
              <a:rPr lang="en-IN" sz="4400" b="1" dirty="0">
                <a:solidFill>
                  <a:schemeClr val="tx2"/>
                </a:solidFill>
                <a:latin typeface="+mj-lt"/>
                <a:ea typeface="+mj-ea"/>
                <a:cs typeface="+mj-cs"/>
              </a:rPr>
              <a:t>NOT Function</a:t>
            </a:r>
          </a:p>
          <a:p>
            <a:r>
              <a:rPr lang="en-US" dirty="0" smtClean="0"/>
              <a:t>For </a:t>
            </a:r>
            <a:r>
              <a:rPr lang="en-US" dirty="0"/>
              <a:t>a NOT neuron, 1 outputs 0 and 0 outputs 1. So we take the input as an inhibitory input and set the </a:t>
            </a:r>
            <a:r>
              <a:rPr lang="en-US" dirty="0" err="1"/>
              <a:t>thresholding</a:t>
            </a:r>
            <a:r>
              <a:rPr lang="en-US" dirty="0"/>
              <a:t> parameter to 0. </a:t>
            </a:r>
            <a:endParaRPr lang="en-IN" dirty="0"/>
          </a:p>
        </p:txBody>
      </p:sp>
      <p:pic>
        <p:nvPicPr>
          <p:cNvPr id="10" name="Picture 9"/>
          <p:cNvPicPr>
            <a:picLocks noChangeAspect="1"/>
          </p:cNvPicPr>
          <p:nvPr/>
        </p:nvPicPr>
        <p:blipFill>
          <a:blip r:embed="rId5"/>
          <a:stretch>
            <a:fillRect/>
          </a:stretch>
        </p:blipFill>
        <p:spPr>
          <a:xfrm>
            <a:off x="7405585" y="5211452"/>
            <a:ext cx="3149203" cy="1487803"/>
          </a:xfrm>
          <a:prstGeom prst="rect">
            <a:avLst/>
          </a:prstGeom>
        </p:spPr>
      </p:pic>
    </p:spTree>
    <p:extLst>
      <p:ext uri="{BB962C8B-B14F-4D97-AF65-F5344CB8AC3E}">
        <p14:creationId xmlns:p14="http://schemas.microsoft.com/office/powerpoint/2010/main" val="285295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908" y="215537"/>
            <a:ext cx="10776858" cy="633549"/>
          </a:xfrm>
        </p:spPr>
        <p:txBody>
          <a:bodyPr>
            <a:normAutofit/>
          </a:bodyPr>
          <a:lstStyle/>
          <a:p>
            <a:r>
              <a:rPr lang="en-US" sz="3600" dirty="0" smtClean="0"/>
              <a:t>Limitations </a:t>
            </a:r>
            <a:r>
              <a:rPr lang="en-US" sz="3600" dirty="0"/>
              <a:t>of the McCulloch and Pitts Neuronal Model</a:t>
            </a:r>
            <a:endParaRPr lang="en-IN" sz="3600" dirty="0"/>
          </a:p>
        </p:txBody>
      </p:sp>
      <p:sp>
        <p:nvSpPr>
          <p:cNvPr id="3" name="Content Placeholder 2"/>
          <p:cNvSpPr>
            <a:spLocks noGrp="1"/>
          </p:cNvSpPr>
          <p:nvPr>
            <p:ph idx="1"/>
          </p:nvPr>
        </p:nvSpPr>
        <p:spPr>
          <a:xfrm>
            <a:off x="1227908" y="1058091"/>
            <a:ext cx="10776858" cy="5499464"/>
          </a:xfrm>
        </p:spPr>
        <p:txBody>
          <a:bodyPr>
            <a:normAutofit/>
          </a:bodyPr>
          <a:lstStyle/>
          <a:p>
            <a:pPr>
              <a:buFont typeface="Arial" panose="020B0604020202020204" pitchFamily="34" charset="0"/>
              <a:buChar char="•"/>
            </a:pPr>
            <a:r>
              <a:rPr lang="en-US" dirty="0"/>
              <a:t>What about non-</a:t>
            </a:r>
            <a:r>
              <a:rPr lang="en-US" dirty="0" err="1"/>
              <a:t>boolean</a:t>
            </a:r>
            <a:r>
              <a:rPr lang="en-US" dirty="0"/>
              <a:t> (say, real) inputs?</a:t>
            </a:r>
          </a:p>
          <a:p>
            <a:pPr lvl="1"/>
            <a:r>
              <a:rPr lang="en-US" dirty="0"/>
              <a:t>Real neurons are much more complicated. </a:t>
            </a:r>
            <a:endParaRPr lang="en-US" dirty="0" smtClean="0"/>
          </a:p>
          <a:p>
            <a:pPr lvl="1"/>
            <a:r>
              <a:rPr lang="en-US" dirty="0" smtClean="0"/>
              <a:t>The </a:t>
            </a:r>
            <a:r>
              <a:rPr lang="en-US" dirty="0"/>
              <a:t>inputs to a real </a:t>
            </a:r>
            <a:r>
              <a:rPr lang="en-US" dirty="0" smtClean="0"/>
              <a:t>neuron are </a:t>
            </a:r>
            <a:r>
              <a:rPr lang="en-US" dirty="0"/>
              <a:t>not necessarily summed </a:t>
            </a:r>
            <a:r>
              <a:rPr lang="en-US" dirty="0" smtClean="0"/>
              <a:t>linearly</a:t>
            </a:r>
            <a:endParaRPr lang="en-US" dirty="0"/>
          </a:p>
          <a:p>
            <a:pPr>
              <a:buFont typeface="Arial" panose="020B0604020202020204" pitchFamily="34" charset="0"/>
              <a:buChar char="•"/>
            </a:pPr>
            <a:r>
              <a:rPr lang="en-US" dirty="0"/>
              <a:t>Do we always need to hand code the threshold</a:t>
            </a:r>
            <a:r>
              <a:rPr lang="en-US" dirty="0" smtClean="0"/>
              <a:t>?</a:t>
            </a:r>
          </a:p>
          <a:p>
            <a:pPr lvl="1">
              <a:buFont typeface="Courier New" panose="02070309020205020404" pitchFamily="49" charset="0"/>
              <a:buChar char="o"/>
            </a:pPr>
            <a:r>
              <a:rPr lang="en-US" dirty="0"/>
              <a:t>real neurons do not output a single output </a:t>
            </a:r>
            <a:r>
              <a:rPr lang="en-US" dirty="0" smtClean="0"/>
              <a:t>response, </a:t>
            </a:r>
            <a:r>
              <a:rPr lang="en-IN" i="0" dirty="0"/>
              <a:t>but a spike train</a:t>
            </a:r>
            <a:endParaRPr lang="en-US" dirty="0" smtClean="0"/>
          </a:p>
          <a:p>
            <a:pPr lvl="1">
              <a:buFont typeface="Courier New" panose="02070309020205020404" pitchFamily="49" charset="0"/>
              <a:buChar char="o"/>
            </a:pPr>
            <a:r>
              <a:rPr lang="en-US" dirty="0"/>
              <a:t>neurons don’t actually respond as threshold devices, </a:t>
            </a:r>
            <a:r>
              <a:rPr lang="en-US" dirty="0" smtClean="0"/>
              <a:t>but produce </a:t>
            </a:r>
            <a:r>
              <a:rPr lang="en-US" dirty="0"/>
              <a:t>a graded output in a </a:t>
            </a:r>
            <a:r>
              <a:rPr lang="en-US" dirty="0" smtClean="0"/>
              <a:t>continuous way</a:t>
            </a:r>
          </a:p>
          <a:p>
            <a:pPr>
              <a:buFont typeface="Arial" panose="020B0604020202020204" pitchFamily="34" charset="0"/>
              <a:buChar char="•"/>
            </a:pPr>
            <a:r>
              <a:rPr lang="en-US" dirty="0" smtClean="0"/>
              <a:t>Are </a:t>
            </a:r>
            <a:r>
              <a:rPr lang="en-US" dirty="0"/>
              <a:t>all inputs equal? What if we want to assign more importance to some inputs</a:t>
            </a:r>
            <a:r>
              <a:rPr lang="en-US" dirty="0" smtClean="0"/>
              <a:t>?</a:t>
            </a:r>
          </a:p>
          <a:p>
            <a:pPr lvl="1">
              <a:buFont typeface="Courier New" panose="02070309020205020404" pitchFamily="49" charset="0"/>
              <a:buChar char="o"/>
            </a:pPr>
            <a:r>
              <a:rPr lang="en-US" dirty="0"/>
              <a:t>the amount of neurotransmitter (which affects how much charge they required to spike, amongst other things) can vary according to the current state of the </a:t>
            </a:r>
            <a:r>
              <a:rPr lang="en-US" dirty="0" smtClean="0"/>
              <a:t>organism</a:t>
            </a:r>
          </a:p>
          <a:p>
            <a:pPr>
              <a:buFont typeface="Arial" panose="020B0604020202020204" pitchFamily="34" charset="0"/>
              <a:buChar char="•"/>
            </a:pPr>
            <a:r>
              <a:rPr lang="en-US" dirty="0" smtClean="0"/>
              <a:t>The </a:t>
            </a:r>
            <a:r>
              <a:rPr lang="en-US" dirty="0"/>
              <a:t>neurons are not updated sequentially according </a:t>
            </a:r>
            <a:r>
              <a:rPr lang="en-US" dirty="0" smtClean="0"/>
              <a:t>to a </a:t>
            </a:r>
            <a:r>
              <a:rPr lang="en-US" dirty="0"/>
              <a:t>computer clock, but update themselves randomly (asynchronously),</a:t>
            </a:r>
          </a:p>
          <a:p>
            <a:pPr>
              <a:buFont typeface="Arial" panose="020B0604020202020204" pitchFamily="34" charset="0"/>
              <a:buChar char="•"/>
            </a:pPr>
            <a:r>
              <a:rPr lang="en-US" dirty="0" smtClean="0"/>
              <a:t>What </a:t>
            </a:r>
            <a:r>
              <a:rPr lang="en-US" dirty="0"/>
              <a:t>about functions which are not linearly separable? Say XOR function</a:t>
            </a:r>
          </a:p>
          <a:p>
            <a:endParaRPr lang="en-IN" dirty="0"/>
          </a:p>
        </p:txBody>
      </p:sp>
    </p:spTree>
    <p:extLst>
      <p:ext uri="{BB962C8B-B14F-4D97-AF65-F5344CB8AC3E}">
        <p14:creationId xmlns:p14="http://schemas.microsoft.com/office/powerpoint/2010/main" val="1116503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77240"/>
          </a:xfrm>
        </p:spPr>
        <p:txBody>
          <a:bodyPr/>
          <a:lstStyle/>
          <a:p>
            <a:r>
              <a:rPr lang="en-IN" b="1" dirty="0"/>
              <a:t>The </a:t>
            </a:r>
            <a:r>
              <a:rPr lang="en-IN" b="1" dirty="0" smtClean="0"/>
              <a:t>Perceptron</a:t>
            </a:r>
            <a:endParaRPr lang="en-IN" dirty="0"/>
          </a:p>
        </p:txBody>
      </p:sp>
      <p:sp>
        <p:nvSpPr>
          <p:cNvPr id="3" name="Content Placeholder 2"/>
          <p:cNvSpPr>
            <a:spLocks noGrp="1"/>
          </p:cNvSpPr>
          <p:nvPr>
            <p:ph idx="1"/>
          </p:nvPr>
        </p:nvSpPr>
        <p:spPr>
          <a:xfrm>
            <a:off x="1371600" y="1463041"/>
            <a:ext cx="6074230" cy="4404359"/>
          </a:xfrm>
        </p:spPr>
        <p:txBody>
          <a:bodyPr/>
          <a:lstStyle/>
          <a:p>
            <a:pPr marL="0" indent="0">
              <a:buNone/>
            </a:pPr>
            <a:r>
              <a:rPr lang="en-US" dirty="0"/>
              <a:t>The perceptron had the following differences from the McCullough-Pitts neuron:</a:t>
            </a:r>
          </a:p>
          <a:p>
            <a:r>
              <a:rPr lang="en-US" dirty="0"/>
              <a:t>The weights and thresholds were not all identical.</a:t>
            </a:r>
          </a:p>
          <a:p>
            <a:r>
              <a:rPr lang="en-US" dirty="0"/>
              <a:t>Weights can be positive or negative.</a:t>
            </a:r>
          </a:p>
          <a:p>
            <a:r>
              <a:rPr lang="en-US" dirty="0"/>
              <a:t>There is no absolute inhibitory synapse.</a:t>
            </a:r>
          </a:p>
          <a:p>
            <a:r>
              <a:rPr lang="en-US" dirty="0"/>
              <a:t>Although the neurons were still two-state, the output function f(u) goes from [-1,1], not [0,1]. (This is no big deal, as a suitable change in the threshold lets you transform from one convention to the other.)</a:t>
            </a:r>
          </a:p>
          <a:p>
            <a:r>
              <a:rPr lang="en-US" dirty="0"/>
              <a:t>Most importantly, there was a learning rule.</a:t>
            </a:r>
          </a:p>
          <a:p>
            <a:endParaRPr lang="en-IN" dirty="0"/>
          </a:p>
        </p:txBody>
      </p:sp>
      <p:pic>
        <p:nvPicPr>
          <p:cNvPr id="4" name="Picture 3"/>
          <p:cNvPicPr>
            <a:picLocks noChangeAspect="1"/>
          </p:cNvPicPr>
          <p:nvPr/>
        </p:nvPicPr>
        <p:blipFill>
          <a:blip r:embed="rId2"/>
          <a:stretch>
            <a:fillRect/>
          </a:stretch>
        </p:blipFill>
        <p:spPr>
          <a:xfrm>
            <a:off x="7561304" y="1672046"/>
            <a:ext cx="4460879" cy="3755451"/>
          </a:xfrm>
          <a:prstGeom prst="rect">
            <a:avLst/>
          </a:prstGeom>
        </p:spPr>
      </p:pic>
    </p:spTree>
    <p:extLst>
      <p:ext uri="{BB962C8B-B14F-4D97-AF65-F5344CB8AC3E}">
        <p14:creationId xmlns:p14="http://schemas.microsoft.com/office/powerpoint/2010/main" val="2873861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begin{figure}&#10;\centerline {\epsfysize=2.0in \epsfbox{./figures/figLTU.epsi}}\end{fig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463" y="1954122"/>
            <a:ext cx="48768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displaystyle Sum = \mathop{\sum_{i = 1}^{N}}{I_{i} W_{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5463972"/>
            <a:ext cx="1552757" cy="82729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displaystyle y = f(S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5381" y="5672137"/>
            <a:ext cx="1386348"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5">
            <a:lum bright="30000" contrast="66000"/>
            <a:extLst>
              <a:ext uri="{28A0092B-C50C-407E-A947-70E740481C1C}">
                <a14:useLocalDpi xmlns:a14="http://schemas.microsoft.com/office/drawing/2010/main" val="0"/>
              </a:ext>
            </a:extLst>
          </a:blip>
          <a:srcRect/>
          <a:stretch>
            <a:fillRect/>
          </a:stretch>
        </p:blipFill>
        <p:spPr bwMode="auto">
          <a:xfrm>
            <a:off x="6504138" y="1664682"/>
            <a:ext cx="5687862" cy="247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
          <p:cNvSpPr txBox="1">
            <a:spLocks noGrp="1" noChangeArrowheads="1"/>
          </p:cNvSpPr>
          <p:nvPr>
            <p:ph type="title"/>
          </p:nvPr>
        </p:nvSpPr>
        <p:spPr bwMode="auto">
          <a:xfrm>
            <a:off x="1384300" y="268288"/>
            <a:ext cx="96012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dirty="0" smtClean="0"/>
              <a:t>Computing Elements </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43517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890" y="476794"/>
            <a:ext cx="9601200" cy="1090749"/>
          </a:xfrm>
        </p:spPr>
        <p:txBody>
          <a:bodyPr/>
          <a:lstStyle/>
          <a:p>
            <a:pPr algn="ctr"/>
            <a:r>
              <a:rPr lang="en-IN" dirty="0" smtClean="0"/>
              <a:t>Brain Vs. Computer</a:t>
            </a:r>
            <a:endParaRPr lang="en-IN" dirty="0"/>
          </a:p>
        </p:txBody>
      </p:sp>
      <p:pic>
        <p:nvPicPr>
          <p:cNvPr id="4" name="Content Placeholder 3"/>
          <p:cNvPicPr>
            <a:picLocks noGrp="1" noChangeAspect="1"/>
          </p:cNvPicPr>
          <p:nvPr>
            <p:ph idx="1"/>
          </p:nvPr>
        </p:nvPicPr>
        <p:blipFill>
          <a:blip r:embed="rId2"/>
          <a:stretch>
            <a:fillRect/>
          </a:stretch>
        </p:blipFill>
        <p:spPr>
          <a:xfrm>
            <a:off x="1493813" y="1704224"/>
            <a:ext cx="9648803" cy="4586076"/>
          </a:xfrm>
          <a:prstGeom prst="rect">
            <a:avLst/>
          </a:prstGeom>
        </p:spPr>
      </p:pic>
    </p:spTree>
    <p:extLst>
      <p:ext uri="{BB962C8B-B14F-4D97-AF65-F5344CB8AC3E}">
        <p14:creationId xmlns:p14="http://schemas.microsoft.com/office/powerpoint/2010/main" val="373375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1676400" y="1"/>
            <a:ext cx="8610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4000" b="1" dirty="0">
                <a:solidFill>
                  <a:srgbClr val="FF0000"/>
                </a:solidFill>
                <a:effectLst>
                  <a:outerShdw blurRad="38100" dist="38100" dir="2700000" algn="tl">
                    <a:srgbClr val="C0C0C0"/>
                  </a:outerShdw>
                </a:effectLst>
              </a:rPr>
              <a:t>A Computing Unit. </a:t>
            </a:r>
          </a:p>
          <a:p>
            <a:pPr algn="ctr" eaLnBrk="0" hangingPunct="0">
              <a:spcBef>
                <a:spcPct val="50000"/>
              </a:spcBef>
            </a:pPr>
            <a:r>
              <a:rPr lang="en-US" altLang="en-US" sz="4000" b="1" dirty="0">
                <a:effectLst>
                  <a:outerShdw blurRad="38100" dist="38100" dir="2700000" algn="tl">
                    <a:srgbClr val="C0C0C0"/>
                  </a:outerShdw>
                </a:effectLst>
              </a:rPr>
              <a:t>Now in more detail but for a particular model </a:t>
            </a:r>
            <a:r>
              <a:rPr lang="en-US" altLang="en-US" sz="4000" b="1" dirty="0" smtClean="0">
                <a:effectLst>
                  <a:outerShdw blurRad="38100" dist="38100" dir="2700000" algn="tl">
                    <a:srgbClr val="C0C0C0"/>
                  </a:outerShdw>
                </a:effectLst>
              </a:rPr>
              <a:t>(sigmoid)</a:t>
            </a:r>
            <a:endParaRPr lang="en-US" altLang="en-US" sz="2800" b="1" dirty="0">
              <a:effectLst>
                <a:outerShdw blurRad="38100" dist="38100" dir="2700000" algn="tl">
                  <a:srgbClr val="C0C0C0"/>
                </a:outerShdw>
              </a:effectLst>
              <a:latin typeface="Times New Roman" panose="02020603050405020304" pitchFamily="18" charset="0"/>
            </a:endParaRPr>
          </a:p>
        </p:txBody>
      </p:sp>
      <p:sp>
        <p:nvSpPr>
          <p:cNvPr id="193539" name="Text Box 3"/>
          <p:cNvSpPr txBox="1">
            <a:spLocks noChangeArrowheads="1"/>
          </p:cNvSpPr>
          <p:nvPr/>
        </p:nvSpPr>
        <p:spPr bwMode="auto">
          <a:xfrm>
            <a:off x="3505201" y="2286000"/>
            <a:ext cx="672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240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7041" t="37025" r="15543" b="42876"/>
          <a:stretch>
            <a:fillRect/>
          </a:stretch>
        </p:blipFill>
        <p:spPr>
          <a:xfrm>
            <a:off x="2057400" y="2514600"/>
            <a:ext cx="8229600" cy="3475038"/>
          </a:xfrm>
          <a:prstGeom prst="rect">
            <a:avLst/>
          </a:prstGeom>
          <a:noFill/>
          <a:ln/>
        </p:spPr>
      </p:pic>
    </p:spTree>
    <p:extLst>
      <p:ext uri="{BB962C8B-B14F-4D97-AF65-F5344CB8AC3E}">
        <p14:creationId xmlns:p14="http://schemas.microsoft.com/office/powerpoint/2010/main" val="1943844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4989"/>
          </a:xfrm>
        </p:spPr>
        <p:txBody>
          <a:bodyPr/>
          <a:lstStyle/>
          <a:p>
            <a:r>
              <a:rPr lang="en-IN" dirty="0"/>
              <a:t>Activation Functions</a:t>
            </a:r>
          </a:p>
        </p:txBody>
      </p:sp>
      <p:sp>
        <p:nvSpPr>
          <p:cNvPr id="3" name="Content Placeholder 2"/>
          <p:cNvSpPr>
            <a:spLocks noGrp="1"/>
          </p:cNvSpPr>
          <p:nvPr>
            <p:ph idx="1"/>
          </p:nvPr>
        </p:nvSpPr>
        <p:spPr>
          <a:xfrm>
            <a:off x="1371599" y="1410789"/>
            <a:ext cx="10554789" cy="4456611"/>
          </a:xfrm>
        </p:spPr>
        <p:txBody>
          <a:bodyPr/>
          <a:lstStyle/>
          <a:p>
            <a:pPr marL="0" indent="0" algn="just">
              <a:buNone/>
            </a:pPr>
            <a:r>
              <a:rPr lang="en-US" dirty="0"/>
              <a:t>The operation of an artificial neural network is to sum up the product of the associated weight and the input signal and produce an output or activation function. For the input unit this activation function is the identity function. The neuron of a particular layer gets the same type of activation function. In almost all cases non- linear activation functions are </a:t>
            </a:r>
            <a:r>
              <a:rPr lang="en-US" dirty="0" smtClean="0"/>
              <a:t>used</a:t>
            </a:r>
          </a:p>
          <a:p>
            <a:pPr marL="0" indent="0" algn="just">
              <a:buNone/>
            </a:pPr>
            <a:r>
              <a:rPr lang="en-US" dirty="0"/>
              <a:t>The various types of activation functions used in a neural network are </a:t>
            </a:r>
            <a:endParaRPr lang="en-US" dirty="0" smtClean="0"/>
          </a:p>
          <a:p>
            <a:pPr algn="just"/>
            <a:r>
              <a:rPr lang="en-US" dirty="0" smtClean="0"/>
              <a:t>identity </a:t>
            </a:r>
            <a:r>
              <a:rPr lang="en-US" dirty="0"/>
              <a:t>function, </a:t>
            </a:r>
            <a:endParaRPr lang="en-US" dirty="0" smtClean="0"/>
          </a:p>
          <a:p>
            <a:pPr algn="just"/>
            <a:r>
              <a:rPr lang="en-US" dirty="0" smtClean="0"/>
              <a:t>binary </a:t>
            </a:r>
            <a:r>
              <a:rPr lang="en-US" dirty="0"/>
              <a:t>step function, </a:t>
            </a:r>
            <a:endParaRPr lang="en-US" dirty="0" smtClean="0"/>
          </a:p>
          <a:p>
            <a:pPr algn="just"/>
            <a:r>
              <a:rPr lang="en-US" dirty="0" smtClean="0"/>
              <a:t>binary </a:t>
            </a:r>
            <a:r>
              <a:rPr lang="en-US" dirty="0"/>
              <a:t>sigmoid functions and </a:t>
            </a:r>
            <a:endParaRPr lang="en-US" dirty="0" smtClean="0"/>
          </a:p>
          <a:p>
            <a:pPr algn="just"/>
            <a:r>
              <a:rPr lang="en-US" dirty="0" smtClean="0"/>
              <a:t>bipolar </a:t>
            </a:r>
            <a:r>
              <a:rPr lang="en-US" dirty="0"/>
              <a:t>sigmoid functions. </a:t>
            </a:r>
            <a:endParaRPr lang="en-IN" dirty="0"/>
          </a:p>
        </p:txBody>
      </p:sp>
    </p:spTree>
    <p:extLst>
      <p:ext uri="{BB962C8B-B14F-4D97-AF65-F5344CB8AC3E}">
        <p14:creationId xmlns:p14="http://schemas.microsoft.com/office/powerpoint/2010/main" val="2244517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Identity functions</a:t>
            </a:r>
          </a:p>
        </p:txBody>
      </p:sp>
      <p:sp>
        <p:nvSpPr>
          <p:cNvPr id="3" name="Content Placeholder 2"/>
          <p:cNvSpPr>
            <a:spLocks noGrp="1"/>
          </p:cNvSpPr>
          <p:nvPr>
            <p:ph idx="1"/>
          </p:nvPr>
        </p:nvSpPr>
        <p:spPr/>
        <p:txBody>
          <a:bodyPr/>
          <a:lstStyle/>
          <a:p>
            <a:r>
              <a:rPr lang="en-US" dirty="0"/>
              <a:t>This function is denoted by f(x) = x for all x </a:t>
            </a:r>
            <a:endParaRPr lang="en-US" dirty="0" smtClean="0"/>
          </a:p>
          <a:p>
            <a:r>
              <a:rPr lang="en-US" dirty="0" smtClean="0"/>
              <a:t>Single </a:t>
            </a:r>
            <a:r>
              <a:rPr lang="en-US" dirty="0"/>
              <a:t>layer neural networks make use of a step function while converting a continuously varying input function to a binary output (0 or 1) or a bipolar output (1 or -1). </a:t>
            </a:r>
            <a:endParaRPr lang="en-IN" dirty="0"/>
          </a:p>
        </p:txBody>
      </p:sp>
    </p:spTree>
    <p:extLst>
      <p:ext uri="{BB962C8B-B14F-4D97-AF65-F5344CB8AC3E}">
        <p14:creationId xmlns:p14="http://schemas.microsoft.com/office/powerpoint/2010/main" val="3826764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step function</a:t>
            </a:r>
          </a:p>
        </p:txBody>
      </p:sp>
      <p:sp>
        <p:nvSpPr>
          <p:cNvPr id="3" name="Content Placeholder 2"/>
          <p:cNvSpPr>
            <a:spLocks noGrp="1"/>
          </p:cNvSpPr>
          <p:nvPr>
            <p:ph idx="1"/>
          </p:nvPr>
        </p:nvSpPr>
        <p:spPr/>
        <p:txBody>
          <a:bodyPr/>
          <a:lstStyle/>
          <a:p>
            <a:r>
              <a:rPr lang="en-US" dirty="0"/>
              <a:t>This function makes use of a threshold. </a:t>
            </a:r>
            <a:endParaRPr lang="en-US" dirty="0" smtClean="0"/>
          </a:p>
          <a:p>
            <a:r>
              <a:rPr lang="en-US" dirty="0" smtClean="0"/>
              <a:t>A </a:t>
            </a:r>
            <a:r>
              <a:rPr lang="en-US" dirty="0"/>
              <a:t>binary step function with a threshold T is given by </a:t>
            </a:r>
            <a:endParaRPr lang="en-US" dirty="0" smtClean="0"/>
          </a:p>
          <a:p>
            <a:pPr marL="1444752" lvl="3" indent="0">
              <a:buNone/>
            </a:pPr>
            <a:r>
              <a:rPr lang="en-US" dirty="0" smtClean="0"/>
              <a:t>f(x</a:t>
            </a:r>
            <a:r>
              <a:rPr lang="en-US" dirty="0"/>
              <a:t>) = 1 if x &gt;= T </a:t>
            </a:r>
            <a:endParaRPr lang="en-US" dirty="0" smtClean="0"/>
          </a:p>
          <a:p>
            <a:pPr marL="1444752" lvl="3" indent="0">
              <a:buNone/>
            </a:pPr>
            <a:r>
              <a:rPr lang="en-US" dirty="0" smtClean="0"/>
              <a:t>f(x</a:t>
            </a:r>
            <a:r>
              <a:rPr lang="en-US" dirty="0"/>
              <a:t>) = 0 if x &lt; T </a:t>
            </a:r>
            <a:endParaRPr lang="en-IN" dirty="0"/>
          </a:p>
        </p:txBody>
      </p:sp>
    </p:spTree>
    <p:extLst>
      <p:ext uri="{BB962C8B-B14F-4D97-AF65-F5344CB8AC3E}">
        <p14:creationId xmlns:p14="http://schemas.microsoft.com/office/powerpoint/2010/main" val="1310452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Sigmoid functions</a:t>
            </a:r>
          </a:p>
        </p:txBody>
      </p:sp>
      <p:sp>
        <p:nvSpPr>
          <p:cNvPr id="3" name="Content Placeholder 2"/>
          <p:cNvSpPr>
            <a:spLocks noGrp="1"/>
          </p:cNvSpPr>
          <p:nvPr>
            <p:ph idx="1"/>
          </p:nvPr>
        </p:nvSpPr>
        <p:spPr>
          <a:xfrm>
            <a:off x="1371599" y="1502229"/>
            <a:ext cx="10528663" cy="4365171"/>
          </a:xfrm>
        </p:spPr>
        <p:txBody>
          <a:bodyPr>
            <a:normAutofit lnSpcReduction="10000"/>
          </a:bodyPr>
          <a:lstStyle/>
          <a:p>
            <a:r>
              <a:rPr lang="en-US" dirty="0"/>
              <a:t>Sometimes S shaped functions called sigmoid functions are used as activation functions which are found useful</a:t>
            </a:r>
            <a:r>
              <a:rPr lang="en-US" dirty="0" smtClean="0"/>
              <a:t>.</a:t>
            </a:r>
          </a:p>
          <a:p>
            <a:r>
              <a:rPr lang="en-US" dirty="0" smtClean="0"/>
              <a:t>Logistic </a:t>
            </a:r>
            <a:r>
              <a:rPr lang="en-US" dirty="0"/>
              <a:t>and hyperbolic tangent functions are commonly used sigmoid functions. </a:t>
            </a:r>
            <a:endParaRPr lang="en-US" dirty="0" smtClean="0"/>
          </a:p>
          <a:p>
            <a:r>
              <a:rPr lang="en-US" dirty="0" smtClean="0"/>
              <a:t>The </a:t>
            </a:r>
            <a:r>
              <a:rPr lang="en-US" dirty="0"/>
              <a:t>sigmoid functions are extensively used in back propagation neural networks because it reduces the burden of complication involved during training phase. </a:t>
            </a:r>
            <a:endParaRPr lang="en-US" dirty="0" smtClean="0"/>
          </a:p>
          <a:p>
            <a:pPr marL="0" indent="0">
              <a:buNone/>
            </a:pPr>
            <a:r>
              <a:rPr lang="en-US" b="1" dirty="0"/>
              <a:t>Binary </a:t>
            </a:r>
            <a:r>
              <a:rPr lang="en-US" b="1" dirty="0" smtClean="0"/>
              <a:t>sigmoid:</a:t>
            </a:r>
          </a:p>
          <a:p>
            <a:r>
              <a:rPr lang="en-US" dirty="0" smtClean="0"/>
              <a:t>The </a:t>
            </a:r>
            <a:r>
              <a:rPr lang="en-US" dirty="0"/>
              <a:t>logistic function, which is a sigmoid function between 0 and 1 are used in neural network as activation function where the output values are either binary or varies from 0 to 1. It is also called as binary sigmoid or logistic sigmoid</a:t>
            </a:r>
            <a:r>
              <a:rPr lang="en-US" dirty="0" smtClean="0"/>
              <a:t>.</a:t>
            </a:r>
          </a:p>
          <a:p>
            <a:pPr marL="0" indent="0">
              <a:buNone/>
            </a:pPr>
            <a:r>
              <a:rPr lang="en-US" b="1" dirty="0"/>
              <a:t>Bipolar </a:t>
            </a:r>
            <a:r>
              <a:rPr lang="en-US" b="1" dirty="0" smtClean="0"/>
              <a:t>Sigmoid:</a:t>
            </a:r>
          </a:p>
          <a:p>
            <a:r>
              <a:rPr lang="en-US" dirty="0" smtClean="0"/>
              <a:t>A </a:t>
            </a:r>
            <a:r>
              <a:rPr lang="en-US" dirty="0"/>
              <a:t>logistic sigmoid function can be scaled to have any range of values which may be appropriate for a problem. The most common range is from -1 to 1. This id called bipolar sigmoid.</a:t>
            </a:r>
            <a:endParaRPr lang="en-IN" dirty="0"/>
          </a:p>
        </p:txBody>
      </p:sp>
    </p:spTree>
    <p:extLst>
      <p:ext uri="{BB962C8B-B14F-4D97-AF65-F5344CB8AC3E}">
        <p14:creationId xmlns:p14="http://schemas.microsoft.com/office/powerpoint/2010/main" val="3485984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438400" y="6858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dirty="0" smtClean="0"/>
              <a:t>Activation </a:t>
            </a:r>
            <a:r>
              <a:rPr lang="en-US" altLang="en-US" sz="3600" dirty="0"/>
              <a:t>Functions</a:t>
            </a:r>
            <a:endParaRPr lang="en-US" altLang="en-US" sz="2400" dirty="0">
              <a:latin typeface="Times New Roman" panose="02020603050405020304" pitchFamily="18" charset="0"/>
            </a:endParaRPr>
          </a:p>
        </p:txBody>
      </p:sp>
      <p:pic>
        <p:nvPicPr>
          <p:cNvPr id="195587" name="Picture 3"/>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1524000" y="1798638"/>
            <a:ext cx="9144000" cy="505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972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90749"/>
          </a:xfrm>
        </p:spPr>
        <p:txBody>
          <a:bodyPr>
            <a:normAutofit fontScale="90000"/>
          </a:bodyPr>
          <a:lstStyle/>
          <a:p>
            <a:r>
              <a:rPr lang="en-IN" b="1" dirty="0">
                <a:latin typeface="medium-content-sans-serif-font"/>
              </a:rPr>
              <a:t>Perceptron vs McCulloch-Pitts </a:t>
            </a:r>
            <a:r>
              <a:rPr lang="en-IN" b="1" dirty="0" smtClean="0">
                <a:latin typeface="medium-content-sans-serif-font"/>
              </a:rPr>
              <a:t>Neuron</a:t>
            </a:r>
            <a:endParaRPr lang="en-IN" dirty="0"/>
          </a:p>
        </p:txBody>
      </p:sp>
      <p:pic>
        <p:nvPicPr>
          <p:cNvPr id="3074" name="Picture 2" descr="https://cdn-images-1.medium.com/max/800/1*SzzZhOB-xHyOchebT9Fv7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192222"/>
            <a:ext cx="9623226" cy="3080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690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1"/>
            <a:ext cx="9601200" cy="698866"/>
          </a:xfrm>
        </p:spPr>
        <p:txBody>
          <a:bodyPr/>
          <a:lstStyle/>
          <a:p>
            <a:r>
              <a:rPr lang="en-IN" dirty="0" smtClean="0"/>
              <a:t>The Perceptron Algorithm</a:t>
            </a:r>
            <a:endParaRPr lang="en-IN" dirty="0"/>
          </a:p>
        </p:txBody>
      </p:sp>
      <p:pic>
        <p:nvPicPr>
          <p:cNvPr id="6" name="Content Placeholder 5"/>
          <p:cNvPicPr>
            <a:picLocks noGrp="1" noChangeAspect="1"/>
          </p:cNvPicPr>
          <p:nvPr>
            <p:ph idx="1"/>
          </p:nvPr>
        </p:nvPicPr>
        <p:blipFill>
          <a:blip r:embed="rId2"/>
          <a:stretch>
            <a:fillRect/>
          </a:stretch>
        </p:blipFill>
        <p:spPr>
          <a:xfrm>
            <a:off x="2802874" y="1137557"/>
            <a:ext cx="7569035" cy="5550626"/>
          </a:xfrm>
          <a:prstGeom prst="rect">
            <a:avLst/>
          </a:prstGeom>
        </p:spPr>
      </p:pic>
    </p:spTree>
    <p:extLst>
      <p:ext uri="{BB962C8B-B14F-4D97-AF65-F5344CB8AC3E}">
        <p14:creationId xmlns:p14="http://schemas.microsoft.com/office/powerpoint/2010/main" val="3062153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Computing the computational complexity of this algorithm is very </a:t>
            </a:r>
            <a:r>
              <a:rPr lang="en-US" dirty="0" smtClean="0"/>
              <a:t>easy</a:t>
            </a:r>
          </a:p>
          <a:p>
            <a:r>
              <a:rPr lang="en-IN" dirty="0"/>
              <a:t>The recall </a:t>
            </a:r>
            <a:r>
              <a:rPr lang="en-IN" dirty="0" smtClean="0"/>
              <a:t>phase </a:t>
            </a:r>
            <a:r>
              <a:rPr lang="en-US" dirty="0"/>
              <a:t>loops over the neurons, and within that loops over the inputs, so its complexity is O(</a:t>
            </a:r>
            <a:r>
              <a:rPr lang="en-US" i="1" dirty="0" err="1"/>
              <a:t>mn</a:t>
            </a:r>
            <a:r>
              <a:rPr lang="en-US" dirty="0"/>
              <a:t>).</a:t>
            </a:r>
          </a:p>
          <a:p>
            <a:r>
              <a:rPr lang="en-US" dirty="0"/>
              <a:t>The training part does this same thing, but does it for </a:t>
            </a:r>
            <a:r>
              <a:rPr lang="en-US" i="1" dirty="0"/>
              <a:t>T </a:t>
            </a:r>
            <a:r>
              <a:rPr lang="en-US" dirty="0"/>
              <a:t>iterations, so costs O(</a:t>
            </a:r>
            <a:r>
              <a:rPr lang="en-US" i="1" dirty="0" err="1"/>
              <a:t>Tmn</a:t>
            </a:r>
            <a:r>
              <a:rPr lang="en-US" dirty="0"/>
              <a:t>).</a:t>
            </a:r>
            <a:endParaRPr lang="en-IN" dirty="0"/>
          </a:p>
        </p:txBody>
      </p:sp>
    </p:spTree>
    <p:extLst>
      <p:ext uri="{BB962C8B-B14F-4D97-AF65-F5344CB8AC3E}">
        <p14:creationId xmlns:p14="http://schemas.microsoft.com/office/powerpoint/2010/main" val="119876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4D7AB2B-EF67-4AA7-BBAC-5AA81E10C2E0}" type="slidenum">
              <a:rPr lang="he-IL" altLang="en-US"/>
              <a:pPr/>
              <a:t>29</a:t>
            </a:fld>
            <a:endParaRPr lang="en-US" altLang="en-US"/>
          </a:p>
        </p:txBody>
      </p:sp>
      <p:sp>
        <p:nvSpPr>
          <p:cNvPr id="172034" name="Rectangle 2"/>
          <p:cNvSpPr>
            <a:spLocks noGrp="1" noChangeArrowheads="1"/>
          </p:cNvSpPr>
          <p:nvPr>
            <p:ph type="title"/>
          </p:nvPr>
        </p:nvSpPr>
        <p:spPr>
          <a:xfrm>
            <a:off x="2689225" y="381001"/>
            <a:ext cx="7793038" cy="893763"/>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t">
            <a:normAutofit/>
          </a:bodyPr>
          <a:lstStyle/>
          <a:p>
            <a:pPr>
              <a:spcAft>
                <a:spcPts val="300"/>
              </a:spcAft>
            </a:pPr>
            <a:r>
              <a:rPr lang="en-US" altLang="en-US" b="1"/>
              <a:t>Learning algorithm</a:t>
            </a:r>
            <a:endParaRPr lang="en-GB" altLang="en-US" b="1"/>
          </a:p>
        </p:txBody>
      </p:sp>
      <p:sp>
        <p:nvSpPr>
          <p:cNvPr id="172035" name="Rectangle 3"/>
          <p:cNvSpPr>
            <a:spLocks noGrp="1" noChangeArrowheads="1"/>
          </p:cNvSpPr>
          <p:nvPr>
            <p:ph type="body" idx="1"/>
          </p:nvPr>
        </p:nvSpPr>
        <p:spPr>
          <a:xfrm>
            <a:off x="2362200" y="1676400"/>
            <a:ext cx="7848600" cy="3886200"/>
          </a:xfrm>
          <a:solidFill>
            <a:srgbClr val="FFFF99"/>
          </a:solidFill>
          <a:ln cap="flat">
            <a:solidFill>
              <a:schemeClr val="tx1"/>
            </a:solidFill>
            <a:miter lim="800000"/>
            <a:headEnd/>
            <a:tailEnd/>
          </a:ln>
        </p:spPr>
        <p:txBody>
          <a:bodyPr vert="horz" lIns="92075" tIns="46038" rIns="92075" bIns="46038" rtlCol="0">
            <a:normAutofit/>
          </a:bodyPr>
          <a:lstStyle/>
          <a:p>
            <a:pPr>
              <a:buFont typeface="Wingdings" panose="05000000000000000000" pitchFamily="2" charset="2"/>
              <a:buNone/>
            </a:pPr>
            <a:r>
              <a:rPr lang="en-US" altLang="en-US" sz="2400" b="1"/>
              <a:t>While epoch produces an error</a:t>
            </a:r>
          </a:p>
          <a:p>
            <a:pPr lvl="1">
              <a:buFont typeface="Wingdings" panose="05000000000000000000" pitchFamily="2" charset="2"/>
              <a:buNone/>
            </a:pPr>
            <a:r>
              <a:rPr lang="en-US" altLang="en-US">
                <a:solidFill>
                  <a:schemeClr val="folHlink"/>
                </a:solidFill>
                <a:latin typeface="Comic Sans MS" panose="030F0702030302020204" pitchFamily="66" charset="0"/>
              </a:rPr>
              <a:t>Present network with next inputs from epoch </a:t>
            </a:r>
          </a:p>
          <a:p>
            <a:pPr lvl="1">
              <a:buFont typeface="Wingdings" panose="05000000000000000000" pitchFamily="2" charset="2"/>
              <a:buNone/>
            </a:pPr>
            <a:r>
              <a:rPr lang="en-US" altLang="en-US">
                <a:solidFill>
                  <a:schemeClr val="folHlink"/>
                </a:solidFill>
                <a:latin typeface="Comic Sans MS" panose="030F0702030302020204" pitchFamily="66" charset="0"/>
              </a:rPr>
              <a:t>Error = T – O</a:t>
            </a:r>
          </a:p>
          <a:p>
            <a:pPr lvl="1">
              <a:buFont typeface="Wingdings" panose="05000000000000000000" pitchFamily="2" charset="2"/>
              <a:buNone/>
            </a:pPr>
            <a:r>
              <a:rPr lang="en-US" altLang="en-US">
                <a:solidFill>
                  <a:schemeClr val="folHlink"/>
                </a:solidFill>
                <a:latin typeface="Comic Sans MS" panose="030F0702030302020204" pitchFamily="66" charset="0"/>
              </a:rPr>
              <a:t>If Error &lt;&gt; 0 then</a:t>
            </a:r>
          </a:p>
          <a:p>
            <a:pPr marL="1166813" lvl="2" indent="-252413">
              <a:buNone/>
            </a:pPr>
            <a:r>
              <a:rPr lang="en-US" altLang="en-US" sz="2800">
                <a:solidFill>
                  <a:schemeClr val="folHlink"/>
                </a:solidFill>
                <a:latin typeface="Comic Sans MS" panose="030F0702030302020204" pitchFamily="66" charset="0"/>
              </a:rPr>
              <a:t>W</a:t>
            </a:r>
            <a:r>
              <a:rPr lang="en-US" altLang="en-US" sz="2800" baseline="-25000">
                <a:solidFill>
                  <a:schemeClr val="folHlink"/>
                </a:solidFill>
                <a:latin typeface="Comic Sans MS" panose="030F0702030302020204" pitchFamily="66" charset="0"/>
              </a:rPr>
              <a:t>j</a:t>
            </a:r>
            <a:r>
              <a:rPr lang="en-US" altLang="en-US" sz="2800">
                <a:solidFill>
                  <a:schemeClr val="folHlink"/>
                </a:solidFill>
                <a:latin typeface="Comic Sans MS" panose="030F0702030302020204" pitchFamily="66" charset="0"/>
              </a:rPr>
              <a:t> = W</a:t>
            </a:r>
            <a:r>
              <a:rPr lang="en-US" altLang="en-US" sz="2800" baseline="-25000">
                <a:solidFill>
                  <a:schemeClr val="folHlink"/>
                </a:solidFill>
                <a:latin typeface="Comic Sans MS" panose="030F0702030302020204" pitchFamily="66" charset="0"/>
              </a:rPr>
              <a:t>j</a:t>
            </a:r>
            <a:r>
              <a:rPr lang="en-US" altLang="en-US" sz="2800">
                <a:solidFill>
                  <a:schemeClr val="folHlink"/>
                </a:solidFill>
                <a:latin typeface="Comic Sans MS" panose="030F0702030302020204" pitchFamily="66" charset="0"/>
              </a:rPr>
              <a:t> + LR * I</a:t>
            </a:r>
            <a:r>
              <a:rPr lang="en-US" altLang="en-US" sz="2800" baseline="-25000">
                <a:solidFill>
                  <a:schemeClr val="folHlink"/>
                </a:solidFill>
                <a:latin typeface="Comic Sans MS" panose="030F0702030302020204" pitchFamily="66" charset="0"/>
              </a:rPr>
              <a:t>j</a:t>
            </a:r>
            <a:r>
              <a:rPr lang="en-US" altLang="en-US" sz="2800">
                <a:solidFill>
                  <a:schemeClr val="folHlink"/>
                </a:solidFill>
                <a:latin typeface="Comic Sans MS" panose="030F0702030302020204" pitchFamily="66" charset="0"/>
              </a:rPr>
              <a:t> * Error</a:t>
            </a:r>
          </a:p>
          <a:p>
            <a:pPr lvl="1">
              <a:buFont typeface="Wingdings" panose="05000000000000000000" pitchFamily="2" charset="2"/>
              <a:buNone/>
            </a:pPr>
            <a:r>
              <a:rPr lang="en-US" altLang="en-US">
                <a:solidFill>
                  <a:schemeClr val="folHlink"/>
                </a:solidFill>
                <a:latin typeface="Comic Sans MS" panose="030F0702030302020204" pitchFamily="66" charset="0"/>
              </a:rPr>
              <a:t>End If</a:t>
            </a:r>
            <a:endParaRPr lang="en-US" altLang="en-US" sz="3200">
              <a:latin typeface="Comic Sans MS" panose="030F0702030302020204" pitchFamily="66" charset="0"/>
            </a:endParaRPr>
          </a:p>
          <a:p>
            <a:pPr>
              <a:buFont typeface="Wingdings" panose="05000000000000000000" pitchFamily="2" charset="2"/>
              <a:buNone/>
            </a:pPr>
            <a:r>
              <a:rPr lang="en-US" altLang="en-US" sz="2400" b="1"/>
              <a:t>End While</a:t>
            </a:r>
            <a:endParaRPr lang="en-GB" altLang="en-US" b="1">
              <a:solidFill>
                <a:srgbClr val="00FF00"/>
              </a:solidFill>
            </a:endParaRPr>
          </a:p>
        </p:txBody>
      </p:sp>
    </p:spTree>
    <p:extLst>
      <p:ext uri="{BB962C8B-B14F-4D97-AF65-F5344CB8AC3E}">
        <p14:creationId xmlns:p14="http://schemas.microsoft.com/office/powerpoint/2010/main" val="282630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 calcmode="lin" valueType="num">
                                      <p:cBhvr additive="base">
                                        <p:cTn id="7" dur="500" fill="hold"/>
                                        <p:tgtEl>
                                          <p:spTgt spid="172035"/>
                                        </p:tgtEl>
                                        <p:attrNameLst>
                                          <p:attrName>ppt_x</p:attrName>
                                        </p:attrNameLst>
                                      </p:cBhvr>
                                      <p:tavLst>
                                        <p:tav tm="0">
                                          <p:val>
                                            <p:strVal val="0-#ppt_w/2"/>
                                          </p:val>
                                        </p:tav>
                                        <p:tav tm="100000">
                                          <p:val>
                                            <p:strVal val="#ppt_x"/>
                                          </p:val>
                                        </p:tav>
                                      </p:tavLst>
                                    </p:anim>
                                    <p:anim calcmode="lin" valueType="num">
                                      <p:cBhvr additive="base">
                                        <p:cTn id="8" dur="500" fill="hold"/>
                                        <p:tgtEl>
                                          <p:spTgt spid="172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2554"/>
          </a:xfrm>
        </p:spPr>
        <p:txBody>
          <a:bodyPr/>
          <a:lstStyle/>
          <a:p>
            <a:r>
              <a:rPr lang="en-IN" dirty="0" smtClean="0"/>
              <a:t>Biological neuron and Artificial neuron</a:t>
            </a:r>
            <a:endParaRPr lang="en-IN" dirty="0"/>
          </a:p>
        </p:txBody>
      </p:sp>
      <p:pic>
        <p:nvPicPr>
          <p:cNvPr id="4" name="Content Placeholder 3"/>
          <p:cNvPicPr>
            <a:picLocks noGrp="1" noChangeAspect="1"/>
          </p:cNvPicPr>
          <p:nvPr>
            <p:ph idx="1"/>
          </p:nvPr>
        </p:nvPicPr>
        <p:blipFill>
          <a:blip r:embed="rId2"/>
          <a:stretch>
            <a:fillRect/>
          </a:stretch>
        </p:blipFill>
        <p:spPr>
          <a:xfrm>
            <a:off x="1149531" y="2181497"/>
            <a:ext cx="10411098" cy="3954313"/>
          </a:xfrm>
          <a:prstGeom prst="rect">
            <a:avLst/>
          </a:prstGeom>
        </p:spPr>
      </p:pic>
    </p:spTree>
    <p:extLst>
      <p:ext uri="{BB962C8B-B14F-4D97-AF65-F5344CB8AC3E}">
        <p14:creationId xmlns:p14="http://schemas.microsoft.com/office/powerpoint/2010/main" val="1811683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65F8682-108E-48CB-8F9A-020F55C3A611}" type="slidenum">
              <a:rPr lang="he-IL" altLang="en-US"/>
              <a:pPr/>
              <a:t>30</a:t>
            </a:fld>
            <a:endParaRPr lang="en-US" altLang="en-US"/>
          </a:p>
        </p:txBody>
      </p:sp>
      <p:sp>
        <p:nvSpPr>
          <p:cNvPr id="176130" name="Rectangle 2050"/>
          <p:cNvSpPr>
            <a:spLocks noGrp="1" noChangeArrowheads="1"/>
          </p:cNvSpPr>
          <p:nvPr>
            <p:ph type="title"/>
          </p:nvPr>
        </p:nvSpPr>
        <p:spPr>
          <a:xfrm>
            <a:off x="2689225" y="381001"/>
            <a:ext cx="7793038" cy="893763"/>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t">
            <a:normAutofit/>
          </a:bodyPr>
          <a:lstStyle/>
          <a:p>
            <a:pPr>
              <a:spcAft>
                <a:spcPts val="300"/>
              </a:spcAft>
            </a:pPr>
            <a:r>
              <a:rPr lang="en-US" altLang="en-US" b="1"/>
              <a:t>Learning algorithm</a:t>
            </a:r>
            <a:endParaRPr lang="en-GB" altLang="en-US" b="1"/>
          </a:p>
        </p:txBody>
      </p:sp>
      <p:sp>
        <p:nvSpPr>
          <p:cNvPr id="176132" name="Text Box 2052"/>
          <p:cNvSpPr txBox="1">
            <a:spLocks noChangeArrowheads="1"/>
          </p:cNvSpPr>
          <p:nvPr/>
        </p:nvSpPr>
        <p:spPr bwMode="auto">
          <a:xfrm>
            <a:off x="2033588" y="1676400"/>
            <a:ext cx="825341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7763" indent="-1147763" eaLnBrk="0" hangingPunct="0">
              <a:defRPr sz="2400">
                <a:solidFill>
                  <a:schemeClr val="tx1"/>
                </a:solidFill>
                <a:latin typeface="Times New Roman" panose="02020603050405020304" pitchFamily="18" charset="0"/>
              </a:defRPr>
            </a:lvl1pPr>
            <a:lvl2pPr marL="2003425" eaLnBrk="0" hangingPunct="0">
              <a:defRPr sz="2400">
                <a:solidFill>
                  <a:schemeClr val="tx1"/>
                </a:solidFill>
                <a:latin typeface="Times New Roman" panose="02020603050405020304" pitchFamily="18" charset="0"/>
              </a:defRPr>
            </a:lvl2pPr>
            <a:lvl3pPr marL="2193925" eaLnBrk="0" hangingPunct="0">
              <a:defRPr sz="2400">
                <a:solidFill>
                  <a:schemeClr val="tx1"/>
                </a:solidFill>
                <a:latin typeface="Times New Roman" panose="02020603050405020304" pitchFamily="18" charset="0"/>
              </a:defRPr>
            </a:lvl3pPr>
            <a:lvl4pPr marL="2384425" eaLnBrk="0" hangingPunct="0">
              <a:defRPr sz="2400">
                <a:solidFill>
                  <a:schemeClr val="tx1"/>
                </a:solidFill>
                <a:latin typeface="Times New Roman" panose="02020603050405020304" pitchFamily="18" charset="0"/>
              </a:defRPr>
            </a:lvl4pPr>
            <a:lvl5pPr marL="2574925" eaLnBrk="0" hangingPunct="0">
              <a:defRPr sz="2400">
                <a:solidFill>
                  <a:schemeClr val="tx1"/>
                </a:solidFill>
                <a:latin typeface="Times New Roman" panose="02020603050405020304" pitchFamily="18" charset="0"/>
              </a:defRPr>
            </a:lvl5pPr>
            <a:lvl6pPr marL="3032125" eaLnBrk="0" fontAlgn="base" hangingPunct="0">
              <a:spcBef>
                <a:spcPct val="0"/>
              </a:spcBef>
              <a:spcAft>
                <a:spcPct val="0"/>
              </a:spcAft>
              <a:defRPr sz="2400">
                <a:solidFill>
                  <a:schemeClr val="tx1"/>
                </a:solidFill>
                <a:latin typeface="Times New Roman" panose="02020603050405020304" pitchFamily="18" charset="0"/>
              </a:defRPr>
            </a:lvl6pPr>
            <a:lvl7pPr marL="3489325" eaLnBrk="0" fontAlgn="base" hangingPunct="0">
              <a:spcBef>
                <a:spcPct val="0"/>
              </a:spcBef>
              <a:spcAft>
                <a:spcPct val="0"/>
              </a:spcAft>
              <a:defRPr sz="2400">
                <a:solidFill>
                  <a:schemeClr val="tx1"/>
                </a:solidFill>
                <a:latin typeface="Times New Roman" panose="02020603050405020304" pitchFamily="18" charset="0"/>
              </a:defRPr>
            </a:lvl7pPr>
            <a:lvl8pPr marL="3946525" eaLnBrk="0" fontAlgn="base" hangingPunct="0">
              <a:spcBef>
                <a:spcPct val="0"/>
              </a:spcBef>
              <a:spcAft>
                <a:spcPct val="0"/>
              </a:spcAft>
              <a:defRPr sz="2400">
                <a:solidFill>
                  <a:schemeClr val="tx1"/>
                </a:solidFill>
                <a:latin typeface="Times New Roman" panose="02020603050405020304" pitchFamily="18" charset="0"/>
              </a:defRPr>
            </a:lvl8pPr>
            <a:lvl9pPr marL="4403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a:latin typeface="Tahoma" panose="020B0604030504040204" pitchFamily="34" charset="0"/>
              </a:rPr>
              <a:t>Epoch </a:t>
            </a:r>
            <a:r>
              <a:rPr lang="en-US" altLang="en-US" b="1">
                <a:latin typeface="Tahoma" panose="020B0604030504040204" pitchFamily="34" charset="0"/>
              </a:rPr>
              <a:t>: </a:t>
            </a:r>
            <a:r>
              <a:rPr lang="en-US" altLang="en-US">
                <a:latin typeface="Tahoma" panose="020B0604030504040204" pitchFamily="34" charset="0"/>
              </a:rPr>
              <a:t>Presentation of the entire training set to the neural network. </a:t>
            </a:r>
            <a:br>
              <a:rPr lang="en-US" altLang="en-US">
                <a:latin typeface="Tahoma" panose="020B0604030504040204" pitchFamily="34" charset="0"/>
              </a:rPr>
            </a:br>
            <a:r>
              <a:rPr lang="en-US" altLang="en-US">
                <a:latin typeface="Tahoma" panose="020B0604030504040204" pitchFamily="34" charset="0"/>
              </a:rPr>
              <a:t>In the case of the AND function an epoch consists of four sets of inputs being presented to the network (i.e. [0,0], [0,1], [1,0], [1,1])</a:t>
            </a:r>
          </a:p>
          <a:p>
            <a:pPr>
              <a:spcBef>
                <a:spcPct val="50000"/>
              </a:spcBef>
            </a:pPr>
            <a:r>
              <a:rPr lang="en-US" altLang="en-US" b="1" u="sng">
                <a:latin typeface="Tahoma" panose="020B0604030504040204" pitchFamily="34" charset="0"/>
              </a:rPr>
              <a:t>Error</a:t>
            </a:r>
            <a:r>
              <a:rPr lang="en-US" altLang="en-US">
                <a:latin typeface="Tahoma" panose="020B0604030504040204" pitchFamily="34" charset="0"/>
              </a:rPr>
              <a:t>: The error value is the amount by which the value output by the network differs from the target value. For example, if we required the network to output 0 and it output a 1, then   Error = -1</a:t>
            </a:r>
          </a:p>
        </p:txBody>
      </p:sp>
    </p:spTree>
    <p:extLst>
      <p:ext uri="{BB962C8B-B14F-4D97-AF65-F5344CB8AC3E}">
        <p14:creationId xmlns:p14="http://schemas.microsoft.com/office/powerpoint/2010/main" val="170088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Effect transition="in" filter="slide(fromBottom)">
                                      <p:cBhvr>
                                        <p:cTn id="7"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E83EF32-82F2-4C21-A116-E0E29E02C26D}" type="slidenum">
              <a:rPr lang="he-IL" altLang="en-US"/>
              <a:pPr/>
              <a:t>31</a:t>
            </a:fld>
            <a:endParaRPr lang="en-US" altLang="en-US"/>
          </a:p>
        </p:txBody>
      </p:sp>
      <p:sp>
        <p:nvSpPr>
          <p:cNvPr id="171010" name="Rectangle 2"/>
          <p:cNvSpPr>
            <a:spLocks noGrp="1" noChangeArrowheads="1"/>
          </p:cNvSpPr>
          <p:nvPr>
            <p:ph type="title"/>
          </p:nvPr>
        </p:nvSpPr>
        <p:spPr>
          <a:xfrm>
            <a:off x="2689225" y="381001"/>
            <a:ext cx="7793038" cy="893763"/>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t">
            <a:normAutofit/>
          </a:bodyPr>
          <a:lstStyle/>
          <a:p>
            <a:pPr>
              <a:spcAft>
                <a:spcPts val="300"/>
              </a:spcAft>
            </a:pPr>
            <a:r>
              <a:rPr lang="en-US" altLang="en-US" b="1"/>
              <a:t>Learning algorithm</a:t>
            </a:r>
            <a:endParaRPr lang="en-GB" altLang="en-US" b="1"/>
          </a:p>
        </p:txBody>
      </p:sp>
      <p:sp>
        <p:nvSpPr>
          <p:cNvPr id="171012" name="Text Box 4"/>
          <p:cNvSpPr txBox="1">
            <a:spLocks noChangeArrowheads="1"/>
          </p:cNvSpPr>
          <p:nvPr/>
        </p:nvSpPr>
        <p:spPr bwMode="auto">
          <a:xfrm>
            <a:off x="2133600" y="1676400"/>
            <a:ext cx="8305800"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7763" indent="-1147763" eaLnBrk="0" hangingPunct="0">
              <a:defRPr sz="2400">
                <a:solidFill>
                  <a:schemeClr val="tx1"/>
                </a:solidFill>
                <a:latin typeface="Times New Roman" panose="02020603050405020304" pitchFamily="18" charset="0"/>
              </a:defRPr>
            </a:lvl1pPr>
            <a:lvl2pPr marL="2003425" eaLnBrk="0" hangingPunct="0">
              <a:defRPr sz="2400">
                <a:solidFill>
                  <a:schemeClr val="tx1"/>
                </a:solidFill>
                <a:latin typeface="Times New Roman" panose="02020603050405020304" pitchFamily="18" charset="0"/>
              </a:defRPr>
            </a:lvl2pPr>
            <a:lvl3pPr marL="2193925" eaLnBrk="0" hangingPunct="0">
              <a:defRPr sz="2400">
                <a:solidFill>
                  <a:schemeClr val="tx1"/>
                </a:solidFill>
                <a:latin typeface="Times New Roman" panose="02020603050405020304" pitchFamily="18" charset="0"/>
              </a:defRPr>
            </a:lvl3pPr>
            <a:lvl4pPr marL="2384425" eaLnBrk="0" hangingPunct="0">
              <a:defRPr sz="2400">
                <a:solidFill>
                  <a:schemeClr val="tx1"/>
                </a:solidFill>
                <a:latin typeface="Times New Roman" panose="02020603050405020304" pitchFamily="18" charset="0"/>
              </a:defRPr>
            </a:lvl4pPr>
            <a:lvl5pPr marL="2574925" eaLnBrk="0" hangingPunct="0">
              <a:defRPr sz="2400">
                <a:solidFill>
                  <a:schemeClr val="tx1"/>
                </a:solidFill>
                <a:latin typeface="Times New Roman" panose="02020603050405020304" pitchFamily="18" charset="0"/>
              </a:defRPr>
            </a:lvl5pPr>
            <a:lvl6pPr marL="3032125" eaLnBrk="0" fontAlgn="base" hangingPunct="0">
              <a:spcBef>
                <a:spcPct val="0"/>
              </a:spcBef>
              <a:spcAft>
                <a:spcPct val="0"/>
              </a:spcAft>
              <a:defRPr sz="2400">
                <a:solidFill>
                  <a:schemeClr val="tx1"/>
                </a:solidFill>
                <a:latin typeface="Times New Roman" panose="02020603050405020304" pitchFamily="18" charset="0"/>
              </a:defRPr>
            </a:lvl6pPr>
            <a:lvl7pPr marL="3489325" eaLnBrk="0" fontAlgn="base" hangingPunct="0">
              <a:spcBef>
                <a:spcPct val="0"/>
              </a:spcBef>
              <a:spcAft>
                <a:spcPct val="0"/>
              </a:spcAft>
              <a:defRPr sz="2400">
                <a:solidFill>
                  <a:schemeClr val="tx1"/>
                </a:solidFill>
                <a:latin typeface="Times New Roman" panose="02020603050405020304" pitchFamily="18" charset="0"/>
              </a:defRPr>
            </a:lvl7pPr>
            <a:lvl8pPr marL="3946525" eaLnBrk="0" fontAlgn="base" hangingPunct="0">
              <a:spcBef>
                <a:spcPct val="0"/>
              </a:spcBef>
              <a:spcAft>
                <a:spcPct val="0"/>
              </a:spcAft>
              <a:defRPr sz="2400">
                <a:solidFill>
                  <a:schemeClr val="tx1"/>
                </a:solidFill>
                <a:latin typeface="Times New Roman" panose="02020603050405020304" pitchFamily="18" charset="0"/>
              </a:defRPr>
            </a:lvl8pPr>
            <a:lvl9pPr marL="4403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a:latin typeface="Tahoma" panose="020B0604030504040204" pitchFamily="34" charset="0"/>
              </a:rPr>
              <a:t>Target Value, T</a:t>
            </a:r>
            <a:r>
              <a:rPr lang="en-US" altLang="en-US" b="1">
                <a:latin typeface="Tahoma" panose="020B0604030504040204" pitchFamily="34" charset="0"/>
              </a:rPr>
              <a:t> </a:t>
            </a:r>
            <a:r>
              <a:rPr lang="en-US" altLang="en-US">
                <a:latin typeface="Tahoma" panose="020B0604030504040204" pitchFamily="34" charset="0"/>
              </a:rPr>
              <a:t>: When we are training a network we not only present it with the input but also with a value that we require the network to produce. For example, if we present the network with [1,1] for the AND function the target value will be 1</a:t>
            </a:r>
          </a:p>
          <a:p>
            <a:pPr>
              <a:lnSpc>
                <a:spcPct val="90000"/>
              </a:lnSpc>
              <a:spcBef>
                <a:spcPct val="50000"/>
              </a:spcBef>
            </a:pPr>
            <a:r>
              <a:rPr lang="en-US" altLang="en-US" b="1" u="sng">
                <a:latin typeface="Tahoma" panose="020B0604030504040204" pitchFamily="34" charset="0"/>
              </a:rPr>
              <a:t>Output , O</a:t>
            </a:r>
            <a:r>
              <a:rPr lang="en-US" altLang="en-US" b="1">
                <a:latin typeface="Tahoma" panose="020B0604030504040204" pitchFamily="34" charset="0"/>
              </a:rPr>
              <a:t> </a:t>
            </a:r>
            <a:r>
              <a:rPr lang="en-US" altLang="en-US">
                <a:latin typeface="Tahoma" panose="020B0604030504040204" pitchFamily="34" charset="0"/>
              </a:rPr>
              <a:t>: The output value from the neuron</a:t>
            </a:r>
          </a:p>
          <a:p>
            <a:pPr>
              <a:lnSpc>
                <a:spcPct val="90000"/>
              </a:lnSpc>
              <a:spcBef>
                <a:spcPct val="50000"/>
              </a:spcBef>
            </a:pPr>
            <a:r>
              <a:rPr lang="en-US" altLang="en-US" b="1" u="sng">
                <a:latin typeface="Tahoma" panose="020B0604030504040204" pitchFamily="34" charset="0"/>
              </a:rPr>
              <a:t>Ij </a:t>
            </a:r>
            <a:r>
              <a:rPr lang="en-US" altLang="en-US">
                <a:latin typeface="Tahoma" panose="020B0604030504040204" pitchFamily="34" charset="0"/>
              </a:rPr>
              <a:t>: Inputs being presented to the neuron</a:t>
            </a:r>
          </a:p>
          <a:p>
            <a:pPr>
              <a:lnSpc>
                <a:spcPct val="90000"/>
              </a:lnSpc>
              <a:spcBef>
                <a:spcPct val="50000"/>
              </a:spcBef>
            </a:pPr>
            <a:r>
              <a:rPr lang="en-US" altLang="en-US" b="1" u="sng">
                <a:latin typeface="Tahoma" panose="020B0604030504040204" pitchFamily="34" charset="0"/>
              </a:rPr>
              <a:t>Wj</a:t>
            </a:r>
            <a:r>
              <a:rPr lang="en-US" altLang="en-US" b="1" baseline="-25000">
                <a:latin typeface="Tahoma" panose="020B0604030504040204" pitchFamily="34" charset="0"/>
              </a:rPr>
              <a:t> </a:t>
            </a:r>
            <a:r>
              <a:rPr lang="en-US" altLang="en-US">
                <a:latin typeface="Tahoma" panose="020B0604030504040204" pitchFamily="34" charset="0"/>
              </a:rPr>
              <a:t>: Weight from input neuron (I</a:t>
            </a:r>
            <a:r>
              <a:rPr lang="en-US" altLang="en-US" b="1" baseline="-25000">
                <a:latin typeface="Tahoma" panose="020B0604030504040204" pitchFamily="34" charset="0"/>
              </a:rPr>
              <a:t>j</a:t>
            </a:r>
            <a:r>
              <a:rPr lang="en-US" altLang="en-US">
                <a:latin typeface="Tahoma" panose="020B0604030504040204" pitchFamily="34" charset="0"/>
              </a:rPr>
              <a:t>) to the output neuron</a:t>
            </a:r>
          </a:p>
          <a:p>
            <a:pPr>
              <a:lnSpc>
                <a:spcPct val="90000"/>
              </a:lnSpc>
              <a:spcBef>
                <a:spcPct val="50000"/>
              </a:spcBef>
            </a:pPr>
            <a:r>
              <a:rPr lang="en-US" altLang="en-US" b="1" u="sng">
                <a:latin typeface="Tahoma" panose="020B0604030504040204" pitchFamily="34" charset="0"/>
              </a:rPr>
              <a:t>LR </a:t>
            </a:r>
            <a:r>
              <a:rPr lang="en-US" altLang="en-US">
                <a:latin typeface="Tahoma" panose="020B0604030504040204" pitchFamily="34" charset="0"/>
              </a:rPr>
              <a:t>: The learning rate. This dictates how quickly the network converges. It is set by a matter of experimentation. It is typically 0.1</a:t>
            </a:r>
          </a:p>
        </p:txBody>
      </p:sp>
    </p:spTree>
    <p:extLst>
      <p:ext uri="{BB962C8B-B14F-4D97-AF65-F5344CB8AC3E}">
        <p14:creationId xmlns:p14="http://schemas.microsoft.com/office/powerpoint/2010/main" val="3547510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slide(fromBottom)">
                                      <p:cBhvr>
                                        <p:cTn id="7" dur="500"/>
                                        <p:tgtEl>
                                          <p:spTgt spid="171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Training </a:t>
            </a:r>
            <a:r>
              <a:rPr lang="en-US" altLang="en-US" b="1" dirty="0" smtClean="0"/>
              <a:t>Perceptron – OR gate</a:t>
            </a:r>
            <a:endParaRPr lang="en-IN" dirty="0"/>
          </a:p>
        </p:txBody>
      </p:sp>
      <p:pic>
        <p:nvPicPr>
          <p:cNvPr id="5" name="Content Placeholder 4"/>
          <p:cNvPicPr>
            <a:picLocks noGrp="1" noChangeAspect="1"/>
          </p:cNvPicPr>
          <p:nvPr>
            <p:ph idx="1"/>
          </p:nvPr>
        </p:nvPicPr>
        <p:blipFill>
          <a:blip r:embed="rId2"/>
          <a:stretch>
            <a:fillRect/>
          </a:stretch>
        </p:blipFill>
        <p:spPr>
          <a:xfrm>
            <a:off x="5644668" y="2325189"/>
            <a:ext cx="1918430" cy="1685108"/>
          </a:xfrm>
          <a:prstGeom prst="rect">
            <a:avLst/>
          </a:prstGeom>
        </p:spPr>
      </p:pic>
      <p:pic>
        <p:nvPicPr>
          <p:cNvPr id="4" name="Picture 3"/>
          <p:cNvPicPr>
            <a:picLocks noChangeAspect="1"/>
          </p:cNvPicPr>
          <p:nvPr/>
        </p:nvPicPr>
        <p:blipFill>
          <a:blip r:embed="rId3"/>
          <a:stretch>
            <a:fillRect/>
          </a:stretch>
        </p:blipFill>
        <p:spPr>
          <a:xfrm>
            <a:off x="2032357" y="2232243"/>
            <a:ext cx="2769801" cy="2191439"/>
          </a:xfrm>
          <a:prstGeom prst="rect">
            <a:avLst/>
          </a:prstGeom>
        </p:spPr>
      </p:pic>
      <p:pic>
        <p:nvPicPr>
          <p:cNvPr id="6" name="Picture 5"/>
          <p:cNvPicPr>
            <a:picLocks noChangeAspect="1"/>
          </p:cNvPicPr>
          <p:nvPr/>
        </p:nvPicPr>
        <p:blipFill>
          <a:blip r:embed="rId4"/>
          <a:stretch>
            <a:fillRect/>
          </a:stretch>
        </p:blipFill>
        <p:spPr>
          <a:xfrm>
            <a:off x="8410547" y="2138289"/>
            <a:ext cx="2562253" cy="2058907"/>
          </a:xfrm>
          <a:prstGeom prst="rect">
            <a:avLst/>
          </a:prstGeom>
        </p:spPr>
      </p:pic>
      <p:sp>
        <p:nvSpPr>
          <p:cNvPr id="7" name="Rectangle 6"/>
          <p:cNvSpPr/>
          <p:nvPr/>
        </p:nvSpPr>
        <p:spPr>
          <a:xfrm>
            <a:off x="901337" y="4826675"/>
            <a:ext cx="10750731"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LMRoman10-Regular"/>
              </a:rPr>
              <a:t> initialize the </a:t>
            </a:r>
            <a:r>
              <a:rPr lang="en-US" dirty="0">
                <a:latin typeface="LMRoman10-Regular"/>
              </a:rPr>
              <a:t>weights to small random numbers, so we’ll pick </a:t>
            </a:r>
            <a:r>
              <a:rPr lang="en-US" i="1" dirty="0">
                <a:latin typeface="LMMathItalic10-Regular"/>
              </a:rPr>
              <a:t>w</a:t>
            </a:r>
            <a:r>
              <a:rPr lang="en-US" sz="800" dirty="0">
                <a:latin typeface="LMRoman7-Regular"/>
              </a:rPr>
              <a:t>0 </a:t>
            </a:r>
            <a:r>
              <a:rPr lang="en-US" dirty="0">
                <a:latin typeface="LMRoman10-Regular"/>
              </a:rPr>
              <a:t>= </a:t>
            </a:r>
            <a:r>
              <a:rPr lang="en-US" dirty="0">
                <a:latin typeface="LMMathSymbols10-Regular"/>
              </a:rPr>
              <a:t>−</a:t>
            </a:r>
            <a:r>
              <a:rPr lang="en-US" dirty="0">
                <a:latin typeface="LMRoman10-Regular"/>
              </a:rPr>
              <a:t>0</a:t>
            </a:r>
            <a:r>
              <a:rPr lang="en-US" i="1" dirty="0">
                <a:latin typeface="LMMathItalic10-Regular"/>
              </a:rPr>
              <a:t>.</a:t>
            </a:r>
            <a:r>
              <a:rPr lang="en-US" dirty="0">
                <a:latin typeface="LMRoman10-Regular"/>
              </a:rPr>
              <a:t>05</a:t>
            </a:r>
            <a:r>
              <a:rPr lang="en-US" i="1" dirty="0">
                <a:latin typeface="LMMathItalic10-Regular"/>
              </a:rPr>
              <a:t>,w</a:t>
            </a:r>
            <a:r>
              <a:rPr lang="en-US" sz="800" dirty="0">
                <a:latin typeface="LMRoman7-Regular"/>
              </a:rPr>
              <a:t>1 </a:t>
            </a:r>
            <a:r>
              <a:rPr lang="en-US" dirty="0">
                <a:latin typeface="LMRoman10-Regular"/>
              </a:rPr>
              <a:t>= </a:t>
            </a:r>
            <a:r>
              <a:rPr lang="en-US" dirty="0">
                <a:latin typeface="LMMathSymbols10-Regular"/>
              </a:rPr>
              <a:t>−</a:t>
            </a:r>
            <a:r>
              <a:rPr lang="en-US" dirty="0">
                <a:latin typeface="LMRoman10-Regular"/>
              </a:rPr>
              <a:t>0</a:t>
            </a:r>
            <a:r>
              <a:rPr lang="en-US" i="1" dirty="0">
                <a:latin typeface="LMMathItalic10-Regular"/>
              </a:rPr>
              <a:t>.</a:t>
            </a:r>
            <a:r>
              <a:rPr lang="en-US" dirty="0">
                <a:latin typeface="LMRoman10-Regular"/>
              </a:rPr>
              <a:t>02</a:t>
            </a:r>
            <a:r>
              <a:rPr lang="en-US" i="1" dirty="0">
                <a:latin typeface="LMMathItalic10-Regular"/>
              </a:rPr>
              <a:t>,w</a:t>
            </a:r>
            <a:r>
              <a:rPr lang="en-US" sz="800" dirty="0">
                <a:latin typeface="LMRoman7-Regular"/>
              </a:rPr>
              <a:t>2 </a:t>
            </a:r>
            <a:r>
              <a:rPr lang="en-US" dirty="0">
                <a:latin typeface="LMRoman10-Regular"/>
              </a:rPr>
              <a:t>= 0</a:t>
            </a:r>
            <a:r>
              <a:rPr lang="en-US" i="1" dirty="0">
                <a:latin typeface="LMMathItalic10-Regular"/>
              </a:rPr>
              <a:t>.</a:t>
            </a:r>
            <a:r>
              <a:rPr lang="en-US" dirty="0">
                <a:latin typeface="LMRoman10-Regular"/>
              </a:rPr>
              <a:t>02.</a:t>
            </a:r>
          </a:p>
          <a:p>
            <a:pPr marL="285750" indent="-285750">
              <a:buFont typeface="Arial" panose="020B0604020202020204" pitchFamily="34" charset="0"/>
              <a:buChar char="•"/>
            </a:pPr>
            <a:r>
              <a:rPr lang="en-US" dirty="0">
                <a:latin typeface="LMRoman10-Regular"/>
              </a:rPr>
              <a:t>Now we feed in the first input, where both inputs are 0: (0</a:t>
            </a:r>
            <a:r>
              <a:rPr lang="en-US" i="1" dirty="0">
                <a:latin typeface="LMMathItalic10-Regular"/>
              </a:rPr>
              <a:t>, </a:t>
            </a:r>
            <a:r>
              <a:rPr lang="en-US" dirty="0">
                <a:latin typeface="LMRoman10-Regular"/>
              </a:rPr>
              <a:t>0). </a:t>
            </a:r>
            <a:endParaRPr lang="en-US" dirty="0" smtClean="0">
              <a:latin typeface="LMRoman10-Regular"/>
            </a:endParaRPr>
          </a:p>
          <a:p>
            <a:pPr marL="285750" indent="-285750">
              <a:buFont typeface="Arial" panose="020B0604020202020204" pitchFamily="34" charset="0"/>
              <a:buChar char="•"/>
            </a:pPr>
            <a:r>
              <a:rPr lang="en-US" dirty="0" smtClean="0">
                <a:latin typeface="LMRoman10-Regular"/>
              </a:rPr>
              <a:t>Remember </a:t>
            </a:r>
            <a:r>
              <a:rPr lang="en-US" dirty="0">
                <a:latin typeface="LMRoman10-Regular"/>
              </a:rPr>
              <a:t>that the </a:t>
            </a:r>
            <a:r>
              <a:rPr lang="en-US" dirty="0" smtClean="0">
                <a:latin typeface="LMRoman10-Regular"/>
              </a:rPr>
              <a:t>input to </a:t>
            </a:r>
            <a:r>
              <a:rPr lang="en-US" dirty="0">
                <a:latin typeface="LMRoman10-Regular"/>
              </a:rPr>
              <a:t>the bias weight is always </a:t>
            </a:r>
            <a:r>
              <a:rPr lang="en-US" dirty="0">
                <a:latin typeface="LMMathSymbols10-Regular"/>
              </a:rPr>
              <a:t>−</a:t>
            </a:r>
            <a:r>
              <a:rPr lang="en-US" dirty="0">
                <a:latin typeface="LMRoman10-Regular"/>
              </a:rPr>
              <a:t>1, so the value that reaches the neuron is </a:t>
            </a:r>
            <a:r>
              <a:rPr lang="en-US" dirty="0">
                <a:latin typeface="LMMathSymbols10-Regular"/>
              </a:rPr>
              <a:t>−</a:t>
            </a:r>
            <a:r>
              <a:rPr lang="en-US" dirty="0">
                <a:latin typeface="LMRoman10-Regular"/>
              </a:rPr>
              <a:t>0</a:t>
            </a:r>
            <a:r>
              <a:rPr lang="en-US" i="1" dirty="0">
                <a:latin typeface="LMMathItalic10-Regular"/>
              </a:rPr>
              <a:t>.</a:t>
            </a:r>
            <a:r>
              <a:rPr lang="en-US" dirty="0">
                <a:latin typeface="LMRoman10-Regular"/>
              </a:rPr>
              <a:t>05 </a:t>
            </a:r>
            <a:r>
              <a:rPr lang="en-US" dirty="0">
                <a:latin typeface="LMMathSymbols10-Regular"/>
              </a:rPr>
              <a:t>× −</a:t>
            </a:r>
            <a:r>
              <a:rPr lang="en-US" dirty="0">
                <a:latin typeface="LMRoman10-Regular"/>
              </a:rPr>
              <a:t>1 </a:t>
            </a:r>
            <a:r>
              <a:rPr lang="en-US" dirty="0" smtClean="0">
                <a:latin typeface="LMRoman10-Regular"/>
              </a:rPr>
              <a:t>+</a:t>
            </a:r>
            <a:r>
              <a:rPr lang="en-IN" dirty="0">
                <a:latin typeface="LMMathSymbols10-Regular"/>
              </a:rPr>
              <a:t>−</a:t>
            </a:r>
            <a:r>
              <a:rPr lang="en-IN" dirty="0">
                <a:latin typeface="LMRoman10-Regular"/>
              </a:rPr>
              <a:t>0</a:t>
            </a:r>
            <a:r>
              <a:rPr lang="en-IN" i="1" dirty="0">
                <a:latin typeface="LMMathItalic10-Regular"/>
              </a:rPr>
              <a:t>.</a:t>
            </a:r>
            <a:r>
              <a:rPr lang="en-IN" dirty="0">
                <a:latin typeface="LMRoman10-Regular"/>
              </a:rPr>
              <a:t>02 </a:t>
            </a:r>
            <a:r>
              <a:rPr lang="en-IN" dirty="0">
                <a:latin typeface="LMMathSymbols10-Regular"/>
              </a:rPr>
              <a:t>× </a:t>
            </a:r>
            <a:r>
              <a:rPr lang="en-IN" dirty="0">
                <a:latin typeface="LMRoman10-Regular"/>
              </a:rPr>
              <a:t>0 + 0</a:t>
            </a:r>
            <a:r>
              <a:rPr lang="en-IN" i="1" dirty="0">
                <a:latin typeface="LMMathItalic10-Regular"/>
              </a:rPr>
              <a:t>.</a:t>
            </a:r>
            <a:r>
              <a:rPr lang="en-IN" dirty="0">
                <a:latin typeface="LMRoman10-Regular"/>
              </a:rPr>
              <a:t>02 </a:t>
            </a:r>
            <a:r>
              <a:rPr lang="en-IN" dirty="0">
                <a:latin typeface="LMMathSymbols10-Regular"/>
              </a:rPr>
              <a:t>× </a:t>
            </a:r>
            <a:r>
              <a:rPr lang="en-IN" dirty="0">
                <a:latin typeface="LMRoman10-Regular"/>
              </a:rPr>
              <a:t>0 = </a:t>
            </a:r>
            <a:r>
              <a:rPr lang="en-IN" dirty="0" smtClean="0">
                <a:latin typeface="LMRoman10-Regular"/>
              </a:rPr>
              <a:t>0</a:t>
            </a:r>
            <a:r>
              <a:rPr lang="en-IN" i="1" dirty="0" smtClean="0">
                <a:latin typeface="LMMathItalic10-Regular"/>
              </a:rPr>
              <a:t>.</a:t>
            </a:r>
            <a:r>
              <a:rPr lang="en-IN" dirty="0" smtClean="0">
                <a:latin typeface="LMRoman10-Regular"/>
              </a:rPr>
              <a:t>05</a:t>
            </a:r>
          </a:p>
          <a:p>
            <a:pPr marL="285750" indent="-285750">
              <a:buFont typeface="Arial" panose="020B0604020202020204" pitchFamily="34" charset="0"/>
              <a:buChar char="•"/>
            </a:pPr>
            <a:r>
              <a:rPr lang="en-US" dirty="0">
                <a:latin typeface="LMRoman10-Regular"/>
              </a:rPr>
              <a:t>This value is above 0, so the neuron fires and the output is 1</a:t>
            </a:r>
            <a:r>
              <a:rPr lang="en-US" dirty="0" smtClean="0">
                <a:latin typeface="LMRoman10-Regular"/>
              </a:rPr>
              <a:t>, which </a:t>
            </a:r>
            <a:r>
              <a:rPr lang="en-US" dirty="0">
                <a:latin typeface="LMRoman10-Regular"/>
              </a:rPr>
              <a:t>is incorrect according to the target</a:t>
            </a:r>
            <a:endParaRPr lang="en-IN" dirty="0"/>
          </a:p>
        </p:txBody>
      </p:sp>
    </p:spTree>
    <p:extLst>
      <p:ext uri="{BB962C8B-B14F-4D97-AF65-F5344CB8AC3E}">
        <p14:creationId xmlns:p14="http://schemas.microsoft.com/office/powerpoint/2010/main" val="4107714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9412"/>
            <a:ext cx="9601200" cy="894806"/>
          </a:xfrm>
        </p:spPr>
        <p:txBody>
          <a:bodyPr/>
          <a:lstStyle/>
          <a:p>
            <a:r>
              <a:rPr lang="en-IN" dirty="0" smtClean="0"/>
              <a:t>Contd..</a:t>
            </a:r>
            <a:endParaRPr lang="en-IN" dirty="0"/>
          </a:p>
        </p:txBody>
      </p:sp>
      <p:sp>
        <p:nvSpPr>
          <p:cNvPr id="3" name="Content Placeholder 2"/>
          <p:cNvSpPr>
            <a:spLocks noGrp="1"/>
          </p:cNvSpPr>
          <p:nvPr>
            <p:ph idx="1"/>
          </p:nvPr>
        </p:nvSpPr>
        <p:spPr>
          <a:xfrm>
            <a:off x="1371600" y="1084218"/>
            <a:ext cx="10450286" cy="4783182"/>
          </a:xfrm>
        </p:spPr>
        <p:txBody>
          <a:bodyPr>
            <a:normAutofit fontScale="92500" lnSpcReduction="20000"/>
          </a:bodyPr>
          <a:lstStyle/>
          <a:p>
            <a:r>
              <a:rPr lang="en-IN" dirty="0"/>
              <a:t>update </a:t>
            </a:r>
            <a:r>
              <a:rPr lang="en-IN" dirty="0" smtClean="0"/>
              <a:t>rule: </a:t>
            </a:r>
            <a:r>
              <a:rPr lang="nl-NL" i="1" dirty="0"/>
              <a:t>wij </a:t>
            </a:r>
            <a:r>
              <a:rPr lang="nl-NL" dirty="0"/>
              <a:t>  </a:t>
            </a:r>
            <a:r>
              <a:rPr lang="nl-NL" i="1" dirty="0"/>
              <a:t>wij </a:t>
            </a:r>
            <a:r>
              <a:rPr lang="nl-NL" dirty="0" smtClean="0"/>
              <a:t>−</a:t>
            </a:r>
            <a:r>
              <a:rPr lang="el-GR" dirty="0" smtClean="0"/>
              <a:t>η</a:t>
            </a:r>
            <a:r>
              <a:rPr lang="nl-NL" dirty="0" smtClean="0"/>
              <a:t> </a:t>
            </a:r>
            <a:r>
              <a:rPr lang="nl-NL" dirty="0"/>
              <a:t>(</a:t>
            </a:r>
            <a:r>
              <a:rPr lang="nl-NL" i="1" dirty="0"/>
              <a:t>yj </a:t>
            </a:r>
            <a:r>
              <a:rPr lang="nl-NL" dirty="0"/>
              <a:t>− </a:t>
            </a:r>
            <a:r>
              <a:rPr lang="nl-NL" i="1" dirty="0"/>
              <a:t>tj</a:t>
            </a:r>
            <a:r>
              <a:rPr lang="nl-NL" dirty="0"/>
              <a:t>) · </a:t>
            </a:r>
            <a:r>
              <a:rPr lang="nl-NL" i="1" dirty="0" smtClean="0"/>
              <a:t>xi</a:t>
            </a:r>
          </a:p>
          <a:p>
            <a:pPr marL="530352" lvl="1" indent="0">
              <a:buNone/>
            </a:pPr>
            <a:r>
              <a:rPr lang="pl-PL" dirty="0"/>
              <a:t>w0 : −0.05 − 0.25 × (1 − 0) × −1 = 0.2</a:t>
            </a:r>
          </a:p>
          <a:p>
            <a:pPr marL="530352" lvl="1" indent="0">
              <a:buNone/>
            </a:pPr>
            <a:r>
              <a:rPr lang="pl-PL" dirty="0"/>
              <a:t>w1 : −0.02 − 0.25 × (1 − 0) × 0 = −0.02</a:t>
            </a:r>
          </a:p>
          <a:p>
            <a:pPr marL="530352" lvl="1" indent="0">
              <a:buNone/>
            </a:pPr>
            <a:r>
              <a:rPr lang="pl-PL" dirty="0"/>
              <a:t>w2 : 0.02 − 0.25 × (1 − 0) × 0 = 0.02</a:t>
            </a:r>
            <a:endParaRPr lang="en-IN" dirty="0"/>
          </a:p>
          <a:p>
            <a:r>
              <a:rPr lang="en-US" i="0" dirty="0" smtClean="0"/>
              <a:t>Now </a:t>
            </a:r>
            <a:r>
              <a:rPr lang="en-US" i="0" dirty="0"/>
              <a:t>feed in the next input (0</a:t>
            </a:r>
            <a:r>
              <a:rPr lang="en-US" dirty="0"/>
              <a:t>, </a:t>
            </a:r>
            <a:r>
              <a:rPr lang="en-US" i="0" dirty="0"/>
              <a:t>1) and compute the </a:t>
            </a:r>
            <a:r>
              <a:rPr lang="en-US" i="0" dirty="0" smtClean="0"/>
              <a:t>output</a:t>
            </a:r>
          </a:p>
          <a:p>
            <a:pPr marL="530352" lvl="1" indent="0">
              <a:buNone/>
            </a:pPr>
            <a:r>
              <a:rPr lang="pl-PL" i="1" dirty="0"/>
              <a:t>w</a:t>
            </a:r>
            <a:r>
              <a:rPr lang="pl-PL" dirty="0"/>
              <a:t>0 : 0</a:t>
            </a:r>
            <a:r>
              <a:rPr lang="pl-PL" i="1" dirty="0"/>
              <a:t>.</a:t>
            </a:r>
            <a:r>
              <a:rPr lang="pl-PL" dirty="0"/>
              <a:t>2 − 0</a:t>
            </a:r>
            <a:r>
              <a:rPr lang="pl-PL" i="1" dirty="0"/>
              <a:t>.</a:t>
            </a:r>
            <a:r>
              <a:rPr lang="pl-PL" dirty="0"/>
              <a:t>25 × (0 − 1) × −1 = −</a:t>
            </a:r>
            <a:r>
              <a:rPr lang="pl-PL" dirty="0" smtClean="0"/>
              <a:t>0</a:t>
            </a:r>
            <a:r>
              <a:rPr lang="pl-PL" i="1" dirty="0" smtClean="0"/>
              <a:t>.</a:t>
            </a:r>
            <a:r>
              <a:rPr lang="pl-PL" dirty="0" smtClean="0"/>
              <a:t>05</a:t>
            </a:r>
            <a:endParaRPr lang="en-IN" dirty="0" smtClean="0"/>
          </a:p>
          <a:p>
            <a:pPr marL="530352" lvl="1" indent="0">
              <a:buNone/>
            </a:pPr>
            <a:r>
              <a:rPr lang="pl-PL" i="1" dirty="0" smtClean="0"/>
              <a:t>w</a:t>
            </a:r>
            <a:r>
              <a:rPr lang="pl-PL" dirty="0" smtClean="0"/>
              <a:t>1 </a:t>
            </a:r>
            <a:r>
              <a:rPr lang="pl-PL" dirty="0"/>
              <a:t>: −0</a:t>
            </a:r>
            <a:r>
              <a:rPr lang="pl-PL" i="1" dirty="0"/>
              <a:t>.</a:t>
            </a:r>
            <a:r>
              <a:rPr lang="pl-PL" dirty="0"/>
              <a:t>02 − 0</a:t>
            </a:r>
            <a:r>
              <a:rPr lang="pl-PL" i="1" dirty="0"/>
              <a:t>.</a:t>
            </a:r>
            <a:r>
              <a:rPr lang="pl-PL" dirty="0"/>
              <a:t>25 × (0 − 1) × 0 = −</a:t>
            </a:r>
            <a:r>
              <a:rPr lang="pl-PL" dirty="0" smtClean="0"/>
              <a:t>0</a:t>
            </a:r>
            <a:r>
              <a:rPr lang="pl-PL" i="1" dirty="0" smtClean="0"/>
              <a:t>.</a:t>
            </a:r>
            <a:r>
              <a:rPr lang="pl-PL" dirty="0" smtClean="0"/>
              <a:t>02</a:t>
            </a:r>
            <a:endParaRPr lang="en-IN" dirty="0" smtClean="0"/>
          </a:p>
          <a:p>
            <a:pPr marL="530352" lvl="1" indent="0">
              <a:buNone/>
            </a:pPr>
            <a:r>
              <a:rPr lang="pl-PL" i="1" dirty="0" smtClean="0"/>
              <a:t>w</a:t>
            </a:r>
            <a:r>
              <a:rPr lang="pl-PL" dirty="0" smtClean="0"/>
              <a:t>2 : </a:t>
            </a:r>
            <a:r>
              <a:rPr lang="pl-PL" dirty="0"/>
              <a:t>0</a:t>
            </a:r>
            <a:r>
              <a:rPr lang="pl-PL" i="1" dirty="0"/>
              <a:t>.</a:t>
            </a:r>
            <a:r>
              <a:rPr lang="pl-PL" dirty="0"/>
              <a:t>02 − 0</a:t>
            </a:r>
            <a:r>
              <a:rPr lang="pl-PL" i="1" dirty="0"/>
              <a:t>.</a:t>
            </a:r>
            <a:r>
              <a:rPr lang="pl-PL" dirty="0"/>
              <a:t>25 × (0 − 1) × 1 = </a:t>
            </a:r>
            <a:r>
              <a:rPr lang="pl-PL" dirty="0" smtClean="0"/>
              <a:t>0</a:t>
            </a:r>
            <a:r>
              <a:rPr lang="pl-PL" i="1" dirty="0" smtClean="0"/>
              <a:t>.</a:t>
            </a:r>
            <a:r>
              <a:rPr lang="pl-PL" dirty="0" smtClean="0"/>
              <a:t>27</a:t>
            </a:r>
            <a:endParaRPr lang="en-IN" dirty="0" smtClean="0"/>
          </a:p>
          <a:p>
            <a:r>
              <a:rPr lang="en-US" dirty="0"/>
              <a:t>For the (1</a:t>
            </a:r>
            <a:r>
              <a:rPr lang="en-US" i="1" dirty="0"/>
              <a:t>, </a:t>
            </a:r>
            <a:r>
              <a:rPr lang="en-US" dirty="0"/>
              <a:t>0) input the answer is already correct </a:t>
            </a:r>
            <a:r>
              <a:rPr lang="en-US" dirty="0" smtClean="0"/>
              <a:t>so </a:t>
            </a:r>
            <a:r>
              <a:rPr lang="en-US" dirty="0"/>
              <a:t>we don’t have to update the weights at all, and the same is true for the (1</a:t>
            </a:r>
            <a:r>
              <a:rPr lang="en-US" i="1" dirty="0"/>
              <a:t>, </a:t>
            </a:r>
            <a:r>
              <a:rPr lang="en-US" dirty="0"/>
              <a:t>1</a:t>
            </a:r>
            <a:r>
              <a:rPr lang="en-US" dirty="0" smtClean="0"/>
              <a:t>) input</a:t>
            </a:r>
            <a:r>
              <a:rPr lang="en-US" dirty="0"/>
              <a:t>. </a:t>
            </a:r>
            <a:endParaRPr lang="en-US" dirty="0" smtClean="0"/>
          </a:p>
          <a:p>
            <a:r>
              <a:rPr lang="en-US" dirty="0" smtClean="0"/>
              <a:t>So </a:t>
            </a:r>
            <a:r>
              <a:rPr lang="en-US" dirty="0"/>
              <a:t>now we’ve been through all of the inputs once. </a:t>
            </a:r>
            <a:endParaRPr lang="en-US" dirty="0" smtClean="0"/>
          </a:p>
          <a:p>
            <a:r>
              <a:rPr lang="en-US" dirty="0" smtClean="0"/>
              <a:t>Unfortunately</a:t>
            </a:r>
            <a:r>
              <a:rPr lang="en-US" dirty="0"/>
              <a:t>, that doesn’t </a:t>
            </a:r>
            <a:r>
              <a:rPr lang="en-US" dirty="0" smtClean="0"/>
              <a:t>mean we’ve </a:t>
            </a:r>
            <a:r>
              <a:rPr lang="en-US" dirty="0"/>
              <a:t>finished—not all the answers are correct yet. </a:t>
            </a:r>
            <a:endParaRPr lang="en-US" dirty="0" smtClean="0"/>
          </a:p>
          <a:p>
            <a:r>
              <a:rPr lang="en-US" dirty="0" smtClean="0"/>
              <a:t>We </a:t>
            </a:r>
            <a:r>
              <a:rPr lang="en-US" dirty="0"/>
              <a:t>now need to start going through </a:t>
            </a:r>
            <a:r>
              <a:rPr lang="en-US" dirty="0" smtClean="0"/>
              <a:t>the inputs </a:t>
            </a:r>
            <a:r>
              <a:rPr lang="en-US" dirty="0"/>
              <a:t>again, until the weights settle down and stop changing, which is what tells us </a:t>
            </a:r>
            <a:r>
              <a:rPr lang="en-US" dirty="0" smtClean="0"/>
              <a:t>that </a:t>
            </a:r>
            <a:r>
              <a:rPr lang="en-IN" dirty="0" smtClean="0"/>
              <a:t>the </a:t>
            </a:r>
            <a:r>
              <a:rPr lang="en-IN" dirty="0"/>
              <a:t>algorithm has finished.</a:t>
            </a:r>
            <a:endParaRPr lang="en-IN" dirty="0" smtClean="0"/>
          </a:p>
        </p:txBody>
      </p:sp>
    </p:spTree>
    <p:extLst>
      <p:ext uri="{BB962C8B-B14F-4D97-AF65-F5344CB8AC3E}">
        <p14:creationId xmlns:p14="http://schemas.microsoft.com/office/powerpoint/2010/main" val="2568197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87B4486F-4178-4150-B993-10A08F3C2B24}" type="slidenum">
              <a:rPr lang="he-IL" altLang="en-US"/>
              <a:pPr/>
              <a:t>34</a:t>
            </a:fld>
            <a:endParaRPr lang="en-US" altLang="en-US"/>
          </a:p>
        </p:txBody>
      </p:sp>
      <p:sp>
        <p:nvSpPr>
          <p:cNvPr id="182274" name="Rectangle 2"/>
          <p:cNvSpPr>
            <a:spLocks noGrp="1" noChangeArrowheads="1"/>
          </p:cNvSpPr>
          <p:nvPr>
            <p:ph type="title"/>
          </p:nvPr>
        </p:nvSpPr>
        <p:spPr>
          <a:xfrm>
            <a:off x="2689225" y="457201"/>
            <a:ext cx="7793038" cy="817563"/>
          </a:xfrm>
        </p:spPr>
        <p:txBody>
          <a:bodyPr/>
          <a:lstStyle/>
          <a:p>
            <a:r>
              <a:rPr lang="en-US" altLang="en-US" b="1" dirty="0"/>
              <a:t>Training </a:t>
            </a:r>
            <a:r>
              <a:rPr lang="en-US" altLang="en-US" b="1" dirty="0" err="1"/>
              <a:t>Perceptrons</a:t>
            </a:r>
            <a:endParaRPr lang="en-US" altLang="en-US" b="1" dirty="0"/>
          </a:p>
        </p:txBody>
      </p:sp>
      <p:grpSp>
        <p:nvGrpSpPr>
          <p:cNvPr id="182275" name="Group 3"/>
          <p:cNvGrpSpPr>
            <a:grpSpLocks/>
          </p:cNvGrpSpPr>
          <p:nvPr/>
        </p:nvGrpSpPr>
        <p:grpSpPr bwMode="auto">
          <a:xfrm>
            <a:off x="2971800" y="1371600"/>
            <a:ext cx="5105400" cy="2514600"/>
            <a:chOff x="3645" y="2550"/>
            <a:chExt cx="4815" cy="3000"/>
          </a:xfrm>
        </p:grpSpPr>
        <p:sp>
          <p:nvSpPr>
            <p:cNvPr id="182276" name="Oval 4"/>
            <p:cNvSpPr>
              <a:spLocks noChangeArrowheads="1"/>
            </p:cNvSpPr>
            <p:nvPr/>
          </p:nvSpPr>
          <p:spPr bwMode="auto">
            <a:xfrm>
              <a:off x="5865" y="378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2277" name="Text Box 5"/>
            <p:cNvSpPr txBox="1">
              <a:spLocks noChangeArrowheads="1"/>
            </p:cNvSpPr>
            <p:nvPr/>
          </p:nvSpPr>
          <p:spPr bwMode="auto">
            <a:xfrm>
              <a:off x="5955" y="399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solidFill>
                    <a:srgbClr val="D60093"/>
                  </a:solidFill>
                </a:rPr>
                <a:t>t = 0.0</a:t>
              </a:r>
            </a:p>
          </p:txBody>
        </p:sp>
        <p:sp>
          <p:nvSpPr>
            <p:cNvPr id="182278" name="Oval 6"/>
            <p:cNvSpPr>
              <a:spLocks noChangeArrowheads="1"/>
            </p:cNvSpPr>
            <p:nvPr/>
          </p:nvSpPr>
          <p:spPr bwMode="auto">
            <a:xfrm>
              <a:off x="3705" y="486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2279" name="Oval 7"/>
            <p:cNvSpPr>
              <a:spLocks noChangeArrowheads="1"/>
            </p:cNvSpPr>
            <p:nvPr/>
          </p:nvSpPr>
          <p:spPr bwMode="auto">
            <a:xfrm>
              <a:off x="3660" y="3705"/>
              <a:ext cx="1380" cy="690"/>
            </a:xfrm>
            <a:prstGeom prst="ellipse">
              <a:avLst/>
            </a:prstGeom>
            <a:solidFill>
              <a:srgbClr val="FFFFFF"/>
            </a:solidFill>
            <a:ln w="9525">
              <a:solidFill>
                <a:srgbClr val="000000"/>
              </a:solidFill>
              <a:round/>
              <a:headEnd/>
              <a:tailEnd/>
            </a:ln>
          </p:spPr>
          <p:txBody>
            <a:bodyPr/>
            <a:lstStyle/>
            <a:p>
              <a:endParaRPr lang="en-IN"/>
            </a:p>
          </p:txBody>
        </p:sp>
        <p:sp>
          <p:nvSpPr>
            <p:cNvPr id="182280" name="Oval 8"/>
            <p:cNvSpPr>
              <a:spLocks noChangeArrowheads="1"/>
            </p:cNvSpPr>
            <p:nvPr/>
          </p:nvSpPr>
          <p:spPr bwMode="auto">
            <a:xfrm>
              <a:off x="3645" y="255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2281" name="Line 9"/>
            <p:cNvSpPr>
              <a:spLocks noChangeShapeType="1"/>
            </p:cNvSpPr>
            <p:nvPr/>
          </p:nvSpPr>
          <p:spPr bwMode="auto">
            <a:xfrm>
              <a:off x="5025" y="2895"/>
              <a:ext cx="1065" cy="9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2282" name="Line 10"/>
            <p:cNvSpPr>
              <a:spLocks noChangeShapeType="1"/>
            </p:cNvSpPr>
            <p:nvPr/>
          </p:nvSpPr>
          <p:spPr bwMode="auto">
            <a:xfrm>
              <a:off x="5025" y="4065"/>
              <a:ext cx="8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2283" name="Line 11"/>
            <p:cNvSpPr>
              <a:spLocks noChangeShapeType="1"/>
            </p:cNvSpPr>
            <p:nvPr/>
          </p:nvSpPr>
          <p:spPr bwMode="auto">
            <a:xfrm flipV="1">
              <a:off x="5085" y="4395"/>
              <a:ext cx="105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2284" name="Text Box 12"/>
            <p:cNvSpPr txBox="1">
              <a:spLocks noChangeArrowheads="1"/>
            </p:cNvSpPr>
            <p:nvPr/>
          </p:nvSpPr>
          <p:spPr bwMode="auto">
            <a:xfrm>
              <a:off x="3810" y="5070"/>
              <a:ext cx="120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y</a:t>
              </a:r>
              <a:endParaRPr lang="en-GB" altLang="en-US" b="1">
                <a:latin typeface="Times New Roman" panose="02020603050405020304" pitchFamily="18" charset="0"/>
              </a:endParaRPr>
            </a:p>
          </p:txBody>
        </p:sp>
        <p:sp>
          <p:nvSpPr>
            <p:cNvPr id="182285" name="Text Box 13"/>
            <p:cNvSpPr txBox="1">
              <a:spLocks noChangeArrowheads="1"/>
            </p:cNvSpPr>
            <p:nvPr/>
          </p:nvSpPr>
          <p:spPr bwMode="auto">
            <a:xfrm>
              <a:off x="3750" y="3885"/>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x</a:t>
              </a:r>
              <a:endParaRPr lang="en-GB" altLang="en-US" b="1">
                <a:latin typeface="Times New Roman" panose="02020603050405020304" pitchFamily="18" charset="0"/>
              </a:endParaRPr>
            </a:p>
          </p:txBody>
        </p:sp>
        <p:sp>
          <p:nvSpPr>
            <p:cNvPr id="182286" name="Text Box 14"/>
            <p:cNvSpPr txBox="1">
              <a:spLocks noChangeArrowheads="1"/>
            </p:cNvSpPr>
            <p:nvPr/>
          </p:nvSpPr>
          <p:spPr bwMode="auto">
            <a:xfrm>
              <a:off x="3735" y="273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-1</a:t>
              </a:r>
              <a:endParaRPr lang="en-GB" altLang="en-US" b="1">
                <a:latin typeface="Times New Roman" panose="02020603050405020304" pitchFamily="18" charset="0"/>
              </a:endParaRPr>
            </a:p>
          </p:txBody>
        </p:sp>
        <p:sp>
          <p:nvSpPr>
            <p:cNvPr id="182287" name="Text Box 15"/>
            <p:cNvSpPr txBox="1">
              <a:spLocks noChangeArrowheads="1"/>
            </p:cNvSpPr>
            <p:nvPr/>
          </p:nvSpPr>
          <p:spPr bwMode="auto">
            <a:xfrm>
              <a:off x="5295" y="3075"/>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W</a:t>
              </a:r>
              <a:r>
                <a:rPr lang="en-GB" altLang="en-US" b="1" baseline="-25000"/>
                <a:t>1</a:t>
              </a:r>
              <a:r>
                <a:rPr lang="en-GB" altLang="en-US" b="1"/>
                <a:t> = ?</a:t>
              </a:r>
            </a:p>
          </p:txBody>
        </p:sp>
        <p:sp>
          <p:nvSpPr>
            <p:cNvPr id="182288" name="Text Box 16"/>
            <p:cNvSpPr txBox="1">
              <a:spLocks noChangeArrowheads="1"/>
            </p:cNvSpPr>
            <p:nvPr/>
          </p:nvSpPr>
          <p:spPr bwMode="auto">
            <a:xfrm>
              <a:off x="4875" y="402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GB" altLang="en-US" b="1">
                <a:latin typeface="Times New Roman" panose="02020603050405020304" pitchFamily="18" charset="0"/>
              </a:endParaRPr>
            </a:p>
          </p:txBody>
        </p:sp>
        <p:sp>
          <p:nvSpPr>
            <p:cNvPr id="182289" name="Text Box 17"/>
            <p:cNvSpPr txBox="1">
              <a:spLocks noChangeArrowheads="1"/>
            </p:cNvSpPr>
            <p:nvPr/>
          </p:nvSpPr>
          <p:spPr bwMode="auto">
            <a:xfrm>
              <a:off x="5295" y="474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W</a:t>
              </a:r>
              <a:r>
                <a:rPr lang="en-GB" altLang="en-US" b="1" baseline="-25000"/>
                <a:t>3</a:t>
              </a:r>
              <a:r>
                <a:rPr lang="en-GB" altLang="en-US" b="1"/>
                <a:t> = ?</a:t>
              </a:r>
            </a:p>
          </p:txBody>
        </p:sp>
        <p:sp>
          <p:nvSpPr>
            <p:cNvPr id="182290" name="Line 18"/>
            <p:cNvSpPr>
              <a:spLocks noChangeShapeType="1"/>
            </p:cNvSpPr>
            <p:nvPr/>
          </p:nvSpPr>
          <p:spPr bwMode="auto">
            <a:xfrm>
              <a:off x="7245" y="4125"/>
              <a:ext cx="12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2291" name="Text Box 19"/>
            <p:cNvSpPr txBox="1">
              <a:spLocks noChangeArrowheads="1"/>
            </p:cNvSpPr>
            <p:nvPr/>
          </p:nvSpPr>
          <p:spPr bwMode="auto">
            <a:xfrm>
              <a:off x="4785" y="405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W</a:t>
              </a:r>
              <a:r>
                <a:rPr lang="en-GB" altLang="en-US" b="1" baseline="-25000"/>
                <a:t>2</a:t>
              </a:r>
              <a:r>
                <a:rPr lang="en-GB" altLang="en-US" b="1"/>
                <a:t> = ?</a:t>
              </a:r>
            </a:p>
          </p:txBody>
        </p:sp>
      </p:grpSp>
      <p:grpSp>
        <p:nvGrpSpPr>
          <p:cNvPr id="182292" name="Group 20"/>
          <p:cNvGrpSpPr>
            <a:grpSpLocks/>
          </p:cNvGrpSpPr>
          <p:nvPr/>
        </p:nvGrpSpPr>
        <p:grpSpPr bwMode="auto">
          <a:xfrm>
            <a:off x="8686801" y="1371600"/>
            <a:ext cx="1293813" cy="1981200"/>
            <a:chOff x="4512" y="864"/>
            <a:chExt cx="815" cy="1248"/>
          </a:xfrm>
        </p:grpSpPr>
        <p:sp>
          <p:nvSpPr>
            <p:cNvPr id="182293" name="Text Box 21"/>
            <p:cNvSpPr txBox="1">
              <a:spLocks noChangeArrowheads="1"/>
            </p:cNvSpPr>
            <p:nvPr/>
          </p:nvSpPr>
          <p:spPr bwMode="auto">
            <a:xfrm>
              <a:off x="4512" y="864"/>
              <a:ext cx="815" cy="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en-US" b="1"/>
                <a:t>For AND</a:t>
              </a:r>
              <a:endParaRPr lang="en-US" altLang="en-US"/>
            </a:p>
            <a:p>
              <a:pPr>
                <a:lnSpc>
                  <a:spcPct val="70000"/>
                </a:lnSpc>
                <a:spcBef>
                  <a:spcPct val="50000"/>
                </a:spcBef>
              </a:pPr>
              <a:r>
                <a:rPr lang="en-US" altLang="en-US"/>
                <a:t>A B Output</a:t>
              </a:r>
            </a:p>
            <a:p>
              <a:pPr>
                <a:lnSpc>
                  <a:spcPct val="70000"/>
                </a:lnSpc>
                <a:spcBef>
                  <a:spcPct val="50000"/>
                </a:spcBef>
              </a:pPr>
              <a:r>
                <a:rPr lang="en-US" altLang="en-US"/>
                <a:t>0 0     0</a:t>
              </a:r>
            </a:p>
            <a:p>
              <a:pPr>
                <a:lnSpc>
                  <a:spcPct val="70000"/>
                </a:lnSpc>
                <a:spcBef>
                  <a:spcPct val="50000"/>
                </a:spcBef>
              </a:pPr>
              <a:r>
                <a:rPr lang="en-US" altLang="en-US"/>
                <a:t>0 1     0</a:t>
              </a:r>
            </a:p>
            <a:p>
              <a:pPr>
                <a:lnSpc>
                  <a:spcPct val="70000"/>
                </a:lnSpc>
                <a:spcBef>
                  <a:spcPct val="50000"/>
                </a:spcBef>
              </a:pPr>
              <a:r>
                <a:rPr lang="en-US" altLang="en-US"/>
                <a:t>1 0     0</a:t>
              </a:r>
            </a:p>
            <a:p>
              <a:pPr>
                <a:lnSpc>
                  <a:spcPct val="70000"/>
                </a:lnSpc>
                <a:spcBef>
                  <a:spcPct val="50000"/>
                </a:spcBef>
              </a:pPr>
              <a:r>
                <a:rPr lang="en-US" altLang="en-US"/>
                <a:t>1 1     1</a:t>
              </a:r>
            </a:p>
          </p:txBody>
        </p:sp>
        <p:sp>
          <p:nvSpPr>
            <p:cNvPr id="182294" name="Line 22"/>
            <p:cNvSpPr>
              <a:spLocks noChangeShapeType="1"/>
            </p:cNvSpPr>
            <p:nvPr/>
          </p:nvSpPr>
          <p:spPr bwMode="auto">
            <a:xfrm>
              <a:off x="4512" y="1272"/>
              <a:ext cx="76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2295" name="Line 23"/>
            <p:cNvSpPr>
              <a:spLocks noChangeShapeType="1"/>
            </p:cNvSpPr>
            <p:nvPr/>
          </p:nvSpPr>
          <p:spPr bwMode="auto">
            <a:xfrm>
              <a:off x="4816" y="1104"/>
              <a:ext cx="0" cy="100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82296" name="Text Box 24"/>
          <p:cNvSpPr txBox="1">
            <a:spLocks noChangeArrowheads="1"/>
          </p:cNvSpPr>
          <p:nvPr/>
        </p:nvSpPr>
        <p:spPr bwMode="auto">
          <a:xfrm>
            <a:off x="2667000" y="4343401"/>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a:solidFill>
                  <a:srgbClr val="D60093"/>
                </a:solidFill>
                <a:effectLst>
                  <a:outerShdw blurRad="38100" dist="38100" dir="2700000" algn="tl">
                    <a:srgbClr val="C0C0C0"/>
                  </a:outerShdw>
                </a:effectLst>
                <a:latin typeface="Comic Sans MS" panose="030F0702030302020204" pitchFamily="66" charset="0"/>
              </a:rPr>
              <a:t>What are the weight values? </a:t>
            </a:r>
          </a:p>
        </p:txBody>
      </p:sp>
      <p:sp>
        <p:nvSpPr>
          <p:cNvPr id="182297" name="Text Box 25"/>
          <p:cNvSpPr txBox="1">
            <a:spLocks noChangeArrowheads="1"/>
          </p:cNvSpPr>
          <p:nvPr/>
        </p:nvSpPr>
        <p:spPr bwMode="auto">
          <a:xfrm>
            <a:off x="2667000" y="4953001"/>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a:solidFill>
                  <a:srgbClr val="D60093"/>
                </a:solidFill>
                <a:effectLst>
                  <a:outerShdw blurRad="38100" dist="38100" dir="2700000" algn="tl">
                    <a:srgbClr val="C0C0C0"/>
                  </a:outerShdw>
                </a:effectLst>
                <a:latin typeface="Comic Sans MS" panose="030F0702030302020204" pitchFamily="66" charset="0"/>
              </a:rPr>
              <a:t>Initialize with random weight values</a:t>
            </a:r>
          </a:p>
        </p:txBody>
      </p:sp>
    </p:spTree>
    <p:extLst>
      <p:ext uri="{BB962C8B-B14F-4D97-AF65-F5344CB8AC3E}">
        <p14:creationId xmlns:p14="http://schemas.microsoft.com/office/powerpoint/2010/main" val="3646619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82292"/>
                                        </p:tgtEl>
                                        <p:attrNameLst>
                                          <p:attrName>style.visibility</p:attrName>
                                        </p:attrNameLst>
                                      </p:cBhvr>
                                      <p:to>
                                        <p:strVal val="visible"/>
                                      </p:to>
                                    </p:set>
                                    <p:animEffect transition="in" filter="box(out)">
                                      <p:cBhvr>
                                        <p:cTn id="7" dur="500"/>
                                        <p:tgtEl>
                                          <p:spTgt spid="18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2275"/>
                                        </p:tgtEl>
                                        <p:attrNameLst>
                                          <p:attrName>style.visibility</p:attrName>
                                        </p:attrNameLst>
                                      </p:cBhvr>
                                      <p:to>
                                        <p:strVal val="visible"/>
                                      </p:to>
                                    </p:set>
                                    <p:animEffect transition="in" filter="dissolve">
                                      <p:cBhvr>
                                        <p:cTn id="12" dur="500"/>
                                        <p:tgtEl>
                                          <p:spTgt spid="182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2296"/>
                                        </p:tgtEl>
                                        <p:attrNameLst>
                                          <p:attrName>style.visibility</p:attrName>
                                        </p:attrNameLst>
                                      </p:cBhvr>
                                      <p:to>
                                        <p:strVal val="visible"/>
                                      </p:to>
                                    </p:set>
                                    <p:animEffect transition="in" filter="wipe(up)">
                                      <p:cBhvr>
                                        <p:cTn id="17" dur="500"/>
                                        <p:tgtEl>
                                          <p:spTgt spid="182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2297"/>
                                        </p:tgtEl>
                                        <p:attrNameLst>
                                          <p:attrName>style.visibility</p:attrName>
                                        </p:attrNameLst>
                                      </p:cBhvr>
                                      <p:to>
                                        <p:strVal val="visible"/>
                                      </p:to>
                                    </p:set>
                                    <p:animEffect transition="in" filter="wipe(down)">
                                      <p:cBhvr>
                                        <p:cTn id="22" dur="500"/>
                                        <p:tgtEl>
                                          <p:spTgt spid="18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96" grpId="0" autoUpdateAnimBg="0"/>
      <p:bldP spid="18229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73AC2C6B-787C-407D-A083-4865C8365EDF}" type="slidenum">
              <a:rPr lang="he-IL" altLang="en-US"/>
              <a:pPr/>
              <a:t>35</a:t>
            </a:fld>
            <a:endParaRPr lang="en-US" altLang="en-US"/>
          </a:p>
        </p:txBody>
      </p:sp>
      <p:sp>
        <p:nvSpPr>
          <p:cNvPr id="181250" name="Rectangle 2"/>
          <p:cNvSpPr>
            <a:spLocks noGrp="1" noChangeArrowheads="1"/>
          </p:cNvSpPr>
          <p:nvPr>
            <p:ph type="title"/>
          </p:nvPr>
        </p:nvSpPr>
        <p:spPr>
          <a:xfrm>
            <a:off x="2689225" y="457201"/>
            <a:ext cx="7793038" cy="817563"/>
          </a:xfrm>
        </p:spPr>
        <p:txBody>
          <a:bodyPr/>
          <a:lstStyle/>
          <a:p>
            <a:r>
              <a:rPr lang="en-US" altLang="en-US" b="1"/>
              <a:t>Training Perceptrons</a:t>
            </a:r>
          </a:p>
        </p:txBody>
      </p:sp>
      <p:grpSp>
        <p:nvGrpSpPr>
          <p:cNvPr id="181251" name="Group 3"/>
          <p:cNvGrpSpPr>
            <a:grpSpLocks/>
          </p:cNvGrpSpPr>
          <p:nvPr/>
        </p:nvGrpSpPr>
        <p:grpSpPr bwMode="auto">
          <a:xfrm>
            <a:off x="2971800" y="1371600"/>
            <a:ext cx="5105400" cy="2514600"/>
            <a:chOff x="3645" y="2550"/>
            <a:chExt cx="4815" cy="3000"/>
          </a:xfrm>
        </p:grpSpPr>
        <p:sp>
          <p:nvSpPr>
            <p:cNvPr id="181252" name="Oval 4"/>
            <p:cNvSpPr>
              <a:spLocks noChangeArrowheads="1"/>
            </p:cNvSpPr>
            <p:nvPr/>
          </p:nvSpPr>
          <p:spPr bwMode="auto">
            <a:xfrm>
              <a:off x="5865" y="378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1253" name="Text Box 5"/>
            <p:cNvSpPr txBox="1">
              <a:spLocks noChangeArrowheads="1"/>
            </p:cNvSpPr>
            <p:nvPr/>
          </p:nvSpPr>
          <p:spPr bwMode="auto">
            <a:xfrm>
              <a:off x="5955" y="399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solidFill>
                    <a:srgbClr val="D60093"/>
                  </a:solidFill>
                </a:rPr>
                <a:t>t = 0.0</a:t>
              </a:r>
            </a:p>
          </p:txBody>
        </p:sp>
        <p:sp>
          <p:nvSpPr>
            <p:cNvPr id="181254" name="Oval 6"/>
            <p:cNvSpPr>
              <a:spLocks noChangeArrowheads="1"/>
            </p:cNvSpPr>
            <p:nvPr/>
          </p:nvSpPr>
          <p:spPr bwMode="auto">
            <a:xfrm>
              <a:off x="3705" y="486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1255" name="Oval 7"/>
            <p:cNvSpPr>
              <a:spLocks noChangeArrowheads="1"/>
            </p:cNvSpPr>
            <p:nvPr/>
          </p:nvSpPr>
          <p:spPr bwMode="auto">
            <a:xfrm>
              <a:off x="3660" y="3705"/>
              <a:ext cx="1380" cy="690"/>
            </a:xfrm>
            <a:prstGeom prst="ellipse">
              <a:avLst/>
            </a:prstGeom>
            <a:solidFill>
              <a:srgbClr val="FFFFFF"/>
            </a:solidFill>
            <a:ln w="9525">
              <a:solidFill>
                <a:srgbClr val="000000"/>
              </a:solidFill>
              <a:round/>
              <a:headEnd/>
              <a:tailEnd/>
            </a:ln>
          </p:spPr>
          <p:txBody>
            <a:bodyPr/>
            <a:lstStyle/>
            <a:p>
              <a:endParaRPr lang="en-IN"/>
            </a:p>
          </p:txBody>
        </p:sp>
        <p:sp>
          <p:nvSpPr>
            <p:cNvPr id="181256" name="Oval 8"/>
            <p:cNvSpPr>
              <a:spLocks noChangeArrowheads="1"/>
            </p:cNvSpPr>
            <p:nvPr/>
          </p:nvSpPr>
          <p:spPr bwMode="auto">
            <a:xfrm>
              <a:off x="3645" y="255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1257" name="Line 9"/>
            <p:cNvSpPr>
              <a:spLocks noChangeShapeType="1"/>
            </p:cNvSpPr>
            <p:nvPr/>
          </p:nvSpPr>
          <p:spPr bwMode="auto">
            <a:xfrm>
              <a:off x="5025" y="2895"/>
              <a:ext cx="1065" cy="9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1258" name="Line 10"/>
            <p:cNvSpPr>
              <a:spLocks noChangeShapeType="1"/>
            </p:cNvSpPr>
            <p:nvPr/>
          </p:nvSpPr>
          <p:spPr bwMode="auto">
            <a:xfrm>
              <a:off x="5025" y="4065"/>
              <a:ext cx="8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1259" name="Line 11"/>
            <p:cNvSpPr>
              <a:spLocks noChangeShapeType="1"/>
            </p:cNvSpPr>
            <p:nvPr/>
          </p:nvSpPr>
          <p:spPr bwMode="auto">
            <a:xfrm flipV="1">
              <a:off x="5085" y="4395"/>
              <a:ext cx="105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1260" name="Text Box 12"/>
            <p:cNvSpPr txBox="1">
              <a:spLocks noChangeArrowheads="1"/>
            </p:cNvSpPr>
            <p:nvPr/>
          </p:nvSpPr>
          <p:spPr bwMode="auto">
            <a:xfrm>
              <a:off x="3810" y="5070"/>
              <a:ext cx="120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y</a:t>
              </a:r>
              <a:endParaRPr lang="en-GB" altLang="en-US" b="1">
                <a:latin typeface="Times New Roman" panose="02020603050405020304" pitchFamily="18" charset="0"/>
              </a:endParaRPr>
            </a:p>
          </p:txBody>
        </p:sp>
        <p:sp>
          <p:nvSpPr>
            <p:cNvPr id="181261" name="Text Box 13"/>
            <p:cNvSpPr txBox="1">
              <a:spLocks noChangeArrowheads="1"/>
            </p:cNvSpPr>
            <p:nvPr/>
          </p:nvSpPr>
          <p:spPr bwMode="auto">
            <a:xfrm>
              <a:off x="3750" y="3885"/>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x</a:t>
              </a:r>
              <a:endParaRPr lang="en-GB" altLang="en-US" b="1">
                <a:latin typeface="Times New Roman" panose="02020603050405020304" pitchFamily="18" charset="0"/>
              </a:endParaRPr>
            </a:p>
          </p:txBody>
        </p:sp>
        <p:sp>
          <p:nvSpPr>
            <p:cNvPr id="181262" name="Text Box 14"/>
            <p:cNvSpPr txBox="1">
              <a:spLocks noChangeArrowheads="1"/>
            </p:cNvSpPr>
            <p:nvPr/>
          </p:nvSpPr>
          <p:spPr bwMode="auto">
            <a:xfrm>
              <a:off x="3735" y="273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-1</a:t>
              </a:r>
              <a:endParaRPr lang="en-GB" altLang="en-US" b="1">
                <a:latin typeface="Times New Roman" panose="02020603050405020304" pitchFamily="18" charset="0"/>
              </a:endParaRPr>
            </a:p>
          </p:txBody>
        </p:sp>
        <p:sp>
          <p:nvSpPr>
            <p:cNvPr id="181263" name="Text Box 15"/>
            <p:cNvSpPr txBox="1">
              <a:spLocks noChangeArrowheads="1"/>
            </p:cNvSpPr>
            <p:nvPr/>
          </p:nvSpPr>
          <p:spPr bwMode="auto">
            <a:xfrm>
              <a:off x="5295" y="3075"/>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W</a:t>
              </a:r>
              <a:r>
                <a:rPr lang="en-GB" altLang="en-US" b="1" baseline="-25000"/>
                <a:t>1</a:t>
              </a:r>
              <a:r>
                <a:rPr lang="en-GB" altLang="en-US" b="1"/>
                <a:t> = 0.3</a:t>
              </a:r>
            </a:p>
          </p:txBody>
        </p:sp>
        <p:sp>
          <p:nvSpPr>
            <p:cNvPr id="181264" name="Text Box 16"/>
            <p:cNvSpPr txBox="1">
              <a:spLocks noChangeArrowheads="1"/>
            </p:cNvSpPr>
            <p:nvPr/>
          </p:nvSpPr>
          <p:spPr bwMode="auto">
            <a:xfrm>
              <a:off x="4875" y="402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GB" altLang="en-US" b="1">
                <a:latin typeface="Times New Roman" panose="02020603050405020304" pitchFamily="18" charset="0"/>
              </a:endParaRPr>
            </a:p>
          </p:txBody>
        </p:sp>
        <p:sp>
          <p:nvSpPr>
            <p:cNvPr id="181265" name="Text Box 17"/>
            <p:cNvSpPr txBox="1">
              <a:spLocks noChangeArrowheads="1"/>
            </p:cNvSpPr>
            <p:nvPr/>
          </p:nvSpPr>
          <p:spPr bwMode="auto">
            <a:xfrm>
              <a:off x="5295" y="474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W</a:t>
              </a:r>
              <a:r>
                <a:rPr lang="en-GB" altLang="en-US" b="1" baseline="-25000"/>
                <a:t>3</a:t>
              </a:r>
              <a:r>
                <a:rPr lang="en-GB" altLang="en-US" b="1"/>
                <a:t> =-0.4</a:t>
              </a:r>
            </a:p>
          </p:txBody>
        </p:sp>
        <p:sp>
          <p:nvSpPr>
            <p:cNvPr id="181266" name="Line 18"/>
            <p:cNvSpPr>
              <a:spLocks noChangeShapeType="1"/>
            </p:cNvSpPr>
            <p:nvPr/>
          </p:nvSpPr>
          <p:spPr bwMode="auto">
            <a:xfrm>
              <a:off x="7245" y="4125"/>
              <a:ext cx="12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1267" name="Text Box 19"/>
            <p:cNvSpPr txBox="1">
              <a:spLocks noChangeArrowheads="1"/>
            </p:cNvSpPr>
            <p:nvPr/>
          </p:nvSpPr>
          <p:spPr bwMode="auto">
            <a:xfrm>
              <a:off x="4785" y="405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GB" altLang="en-US" b="1"/>
                <a:t>W</a:t>
              </a:r>
              <a:r>
                <a:rPr lang="en-GB" altLang="en-US" b="1" baseline="-25000"/>
                <a:t>2</a:t>
              </a:r>
              <a:r>
                <a:rPr lang="en-GB" altLang="en-US" b="1"/>
                <a:t> = 0.5</a:t>
              </a:r>
            </a:p>
          </p:txBody>
        </p:sp>
      </p:grpSp>
      <p:graphicFrame>
        <p:nvGraphicFramePr>
          <p:cNvPr id="181268" name="Object 20"/>
          <p:cNvGraphicFramePr>
            <a:graphicFrameLocks noChangeAspect="1"/>
          </p:cNvGraphicFramePr>
          <p:nvPr/>
        </p:nvGraphicFramePr>
        <p:xfrm>
          <a:off x="2036764" y="4038600"/>
          <a:ext cx="7546975" cy="2324100"/>
        </p:xfrm>
        <a:graphic>
          <a:graphicData uri="http://schemas.openxmlformats.org/presentationml/2006/ole">
            <mc:AlternateContent xmlns:mc="http://schemas.openxmlformats.org/markup-compatibility/2006">
              <mc:Choice xmlns:v="urn:schemas-microsoft-com:vml" Requires="v">
                <p:oleObj spid="_x0000_s1033" name="Document" r:id="rId3" imgW="7538040" imgH="2324160" progId="Word.Document.8">
                  <p:embed/>
                </p:oleObj>
              </mc:Choice>
              <mc:Fallback>
                <p:oleObj name="Document" r:id="rId3" imgW="7538040" imgH="2324160" progId="Word.Document.8">
                  <p:embed/>
                  <p:pic>
                    <p:nvPicPr>
                      <p:cNvPr id="181268"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764" y="4038600"/>
                        <a:ext cx="75469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69" name="Text Box 21"/>
          <p:cNvSpPr txBox="1">
            <a:spLocks noChangeArrowheads="1"/>
          </p:cNvSpPr>
          <p:nvPr/>
        </p:nvSpPr>
        <p:spPr bwMode="auto">
          <a:xfrm>
            <a:off x="8686801" y="1371601"/>
            <a:ext cx="1293813"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en-US" b="1"/>
              <a:t>For AND</a:t>
            </a:r>
            <a:endParaRPr lang="en-US" altLang="en-US"/>
          </a:p>
          <a:p>
            <a:pPr>
              <a:lnSpc>
                <a:spcPct val="70000"/>
              </a:lnSpc>
              <a:spcBef>
                <a:spcPct val="50000"/>
              </a:spcBef>
            </a:pPr>
            <a:r>
              <a:rPr lang="en-US" altLang="en-US"/>
              <a:t>A B Output</a:t>
            </a:r>
          </a:p>
          <a:p>
            <a:pPr>
              <a:lnSpc>
                <a:spcPct val="70000"/>
              </a:lnSpc>
              <a:spcBef>
                <a:spcPct val="50000"/>
              </a:spcBef>
            </a:pPr>
            <a:r>
              <a:rPr lang="en-US" altLang="en-US"/>
              <a:t>0 0     0</a:t>
            </a:r>
          </a:p>
          <a:p>
            <a:pPr>
              <a:lnSpc>
                <a:spcPct val="70000"/>
              </a:lnSpc>
              <a:spcBef>
                <a:spcPct val="50000"/>
              </a:spcBef>
            </a:pPr>
            <a:r>
              <a:rPr lang="en-US" altLang="en-US"/>
              <a:t>0 1     0</a:t>
            </a:r>
          </a:p>
          <a:p>
            <a:pPr>
              <a:lnSpc>
                <a:spcPct val="70000"/>
              </a:lnSpc>
              <a:spcBef>
                <a:spcPct val="50000"/>
              </a:spcBef>
            </a:pPr>
            <a:r>
              <a:rPr lang="en-US" altLang="en-US"/>
              <a:t>1 0     0</a:t>
            </a:r>
          </a:p>
          <a:p>
            <a:pPr>
              <a:lnSpc>
                <a:spcPct val="70000"/>
              </a:lnSpc>
              <a:spcBef>
                <a:spcPct val="50000"/>
              </a:spcBef>
            </a:pPr>
            <a:r>
              <a:rPr lang="en-US" altLang="en-US"/>
              <a:t>1 1     1</a:t>
            </a:r>
          </a:p>
        </p:txBody>
      </p:sp>
      <p:sp>
        <p:nvSpPr>
          <p:cNvPr id="181270" name="Line 22"/>
          <p:cNvSpPr>
            <a:spLocks noChangeShapeType="1"/>
          </p:cNvSpPr>
          <p:nvPr/>
        </p:nvSpPr>
        <p:spPr bwMode="auto">
          <a:xfrm>
            <a:off x="8686800" y="2019300"/>
            <a:ext cx="1219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1271" name="Line 23"/>
          <p:cNvSpPr>
            <a:spLocks noChangeShapeType="1"/>
          </p:cNvSpPr>
          <p:nvPr/>
        </p:nvSpPr>
        <p:spPr bwMode="auto">
          <a:xfrm>
            <a:off x="9169400" y="17526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559170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dissolve">
                                      <p:cBhvr>
                                        <p:cTn id="7" dur="500"/>
                                        <p:tgtEl>
                                          <p:spTgt spid="181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1268"/>
                                        </p:tgtEl>
                                        <p:attrNameLst>
                                          <p:attrName>style.visibility</p:attrName>
                                        </p:attrNameLst>
                                      </p:cBhvr>
                                      <p:to>
                                        <p:strVal val="visible"/>
                                      </p:to>
                                    </p:set>
                                    <p:animEffect transition="in" filter="dissolve">
                                      <p:cBhvr>
                                        <p:cTn id="12" dur="500"/>
                                        <p:tgtEl>
                                          <p:spTgt spid="18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D084470-5EB7-4DAB-9A7D-A5BDC87CF318}" type="slidenum">
              <a:rPr lang="he-IL" altLang="en-US"/>
              <a:pPr/>
              <a:t>36</a:t>
            </a:fld>
            <a:endParaRPr lang="en-US" altLang="en-US"/>
          </a:p>
        </p:txBody>
      </p:sp>
      <p:sp>
        <p:nvSpPr>
          <p:cNvPr id="184322" name="Rectangle 2"/>
          <p:cNvSpPr>
            <a:spLocks noGrp="1" noChangeArrowheads="1"/>
          </p:cNvSpPr>
          <p:nvPr>
            <p:ph type="title"/>
          </p:nvPr>
        </p:nvSpPr>
        <p:spPr>
          <a:xfrm>
            <a:off x="2362200" y="131763"/>
            <a:ext cx="8305800" cy="1143000"/>
          </a:xfrm>
        </p:spPr>
        <p:txBody>
          <a:bodyPr/>
          <a:lstStyle/>
          <a:p>
            <a:r>
              <a:rPr lang="en-US" altLang="en-US" b="1"/>
              <a:t>Learning in Neural Networks</a:t>
            </a:r>
          </a:p>
        </p:txBody>
      </p:sp>
      <p:sp>
        <p:nvSpPr>
          <p:cNvPr id="184323" name="Rectangle 3"/>
          <p:cNvSpPr>
            <a:spLocks noGrp="1" noChangeArrowheads="1"/>
          </p:cNvSpPr>
          <p:nvPr>
            <p:ph type="body" idx="1"/>
          </p:nvPr>
        </p:nvSpPr>
        <p:spPr/>
        <p:txBody>
          <a:bodyPr/>
          <a:lstStyle/>
          <a:p>
            <a:r>
              <a:rPr lang="en-US" altLang="en-US"/>
              <a:t>Learn values of weights from I/O pairs</a:t>
            </a:r>
          </a:p>
          <a:p>
            <a:r>
              <a:rPr lang="en-US" altLang="en-US"/>
              <a:t>Start with random weights</a:t>
            </a:r>
          </a:p>
          <a:p>
            <a:r>
              <a:rPr lang="en-US" altLang="en-US"/>
              <a:t>Load training example’s input</a:t>
            </a:r>
          </a:p>
          <a:p>
            <a:r>
              <a:rPr lang="en-US" altLang="en-US"/>
              <a:t>Observe computed input</a:t>
            </a:r>
          </a:p>
          <a:p>
            <a:r>
              <a:rPr lang="en-US" altLang="en-US"/>
              <a:t>Modify weights to reduce difference</a:t>
            </a:r>
          </a:p>
          <a:p>
            <a:r>
              <a:rPr lang="en-US" altLang="en-US"/>
              <a:t>Iterate over all training examples</a:t>
            </a:r>
          </a:p>
          <a:p>
            <a:r>
              <a:rPr lang="en-US" altLang="en-US"/>
              <a:t>Terminate when weights stop changing OR when error is very small</a:t>
            </a:r>
          </a:p>
        </p:txBody>
      </p:sp>
    </p:spTree>
    <p:extLst>
      <p:ext uri="{BB962C8B-B14F-4D97-AF65-F5344CB8AC3E}">
        <p14:creationId xmlns:p14="http://schemas.microsoft.com/office/powerpoint/2010/main" val="1763638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5AB5C0-A855-4E8B-9C2B-3465E6689F1B}" type="slidenum">
              <a:rPr lang="he-IL" altLang="en-US"/>
              <a:pPr/>
              <a:t>37</a:t>
            </a:fld>
            <a:endParaRPr lang="en-US" altLang="en-US"/>
          </a:p>
        </p:txBody>
      </p:sp>
      <p:sp>
        <p:nvSpPr>
          <p:cNvPr id="128002" name="Rectangle 2"/>
          <p:cNvSpPr>
            <a:spLocks noChangeArrowheads="1"/>
          </p:cNvSpPr>
          <p:nvPr/>
        </p:nvSpPr>
        <p:spPr bwMode="auto">
          <a:xfrm>
            <a:off x="2667000" y="4572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GB" altLang="en-US" sz="4400" b="1">
                <a:solidFill>
                  <a:schemeClr val="tx2"/>
                </a:solidFill>
              </a:rPr>
              <a:t>Decision boundaries</a:t>
            </a:r>
          </a:p>
        </p:txBody>
      </p:sp>
      <p:sp>
        <p:nvSpPr>
          <p:cNvPr id="128003" name="Rectangle 3"/>
          <p:cNvSpPr>
            <a:spLocks noChangeArrowheads="1"/>
          </p:cNvSpPr>
          <p:nvPr/>
        </p:nvSpPr>
        <p:spPr bwMode="auto">
          <a:xfrm>
            <a:off x="2438400" y="17526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a:latin typeface="Tahoma" panose="020B0604030504040204" pitchFamily="34" charset="0"/>
              </a:rPr>
              <a:t>In simple cases, divide feature space by drawing a hyperplane across it.</a:t>
            </a:r>
          </a:p>
          <a:p>
            <a:pPr>
              <a:spcBef>
                <a:spcPct val="20000"/>
              </a:spcBef>
              <a:buFontTx/>
              <a:buChar char="•"/>
            </a:pPr>
            <a:r>
              <a:rPr lang="en-GB" altLang="en-US" sz="2800">
                <a:latin typeface="Tahoma" panose="020B0604030504040204" pitchFamily="34" charset="0"/>
              </a:rPr>
              <a:t>Known as a </a:t>
            </a:r>
            <a:r>
              <a:rPr lang="en-GB" altLang="en-US" sz="2800">
                <a:solidFill>
                  <a:schemeClr val="hlink"/>
                </a:solidFill>
                <a:latin typeface="Tahoma" panose="020B0604030504040204" pitchFamily="34" charset="0"/>
              </a:rPr>
              <a:t>decision boundary</a:t>
            </a:r>
            <a:r>
              <a:rPr lang="en-GB" altLang="en-US" sz="2800">
                <a:latin typeface="Tahoma" panose="020B0604030504040204" pitchFamily="34" charset="0"/>
              </a:rPr>
              <a:t>.</a:t>
            </a:r>
          </a:p>
          <a:p>
            <a:pPr>
              <a:spcBef>
                <a:spcPct val="20000"/>
              </a:spcBef>
              <a:buFontTx/>
              <a:buChar char="•"/>
            </a:pPr>
            <a:r>
              <a:rPr lang="en-GB" altLang="en-US" sz="2800">
                <a:solidFill>
                  <a:schemeClr val="hlink"/>
                </a:solidFill>
                <a:latin typeface="Tahoma" panose="020B0604030504040204" pitchFamily="34" charset="0"/>
              </a:rPr>
              <a:t>Discriminant function</a:t>
            </a:r>
            <a:r>
              <a:rPr lang="en-GB" altLang="en-US" sz="2800">
                <a:latin typeface="Tahoma" panose="020B0604030504040204" pitchFamily="34" charset="0"/>
              </a:rPr>
              <a:t>: returns different values on opposite sides. </a:t>
            </a:r>
            <a:r>
              <a:rPr lang="en-GB" altLang="en-US" sz="1800">
                <a:latin typeface="Tahoma" panose="020B0604030504040204" pitchFamily="34" charset="0"/>
              </a:rPr>
              <a:t>(straight line)</a:t>
            </a:r>
            <a:endParaRPr lang="en-GB" altLang="en-US" sz="2800">
              <a:latin typeface="Tahoma" panose="020B0604030504040204" pitchFamily="34" charset="0"/>
            </a:endParaRPr>
          </a:p>
          <a:p>
            <a:pPr>
              <a:spcBef>
                <a:spcPct val="20000"/>
              </a:spcBef>
              <a:buFontTx/>
              <a:buChar char="•"/>
            </a:pPr>
            <a:r>
              <a:rPr lang="en-GB" altLang="en-US" sz="2800">
                <a:latin typeface="Tahoma" panose="020B0604030504040204" pitchFamily="34" charset="0"/>
              </a:rPr>
              <a:t>Problems which can be thus classified are </a:t>
            </a:r>
            <a:r>
              <a:rPr lang="en-GB" altLang="en-US" sz="2800">
                <a:solidFill>
                  <a:schemeClr val="hlink"/>
                </a:solidFill>
                <a:latin typeface="Tahoma" panose="020B0604030504040204" pitchFamily="34" charset="0"/>
              </a:rPr>
              <a:t>linearly separable</a:t>
            </a:r>
            <a:r>
              <a:rPr lang="en-GB" altLang="en-US" sz="2800">
                <a:latin typeface="Tahoma" panose="020B0604030504040204" pitchFamily="34" charset="0"/>
              </a:rPr>
              <a:t>.</a:t>
            </a:r>
          </a:p>
        </p:txBody>
      </p:sp>
    </p:spTree>
    <p:extLst>
      <p:ext uri="{BB962C8B-B14F-4D97-AF65-F5344CB8AC3E}">
        <p14:creationId xmlns:p14="http://schemas.microsoft.com/office/powerpoint/2010/main" val="176426390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fld id="{C89E98F0-D230-464A-84B6-B6F295198597}" type="slidenum">
              <a:rPr lang="he-IL" altLang="en-US"/>
              <a:pPr/>
              <a:t>38</a:t>
            </a:fld>
            <a:endParaRPr lang="en-US" altLang="en-US"/>
          </a:p>
        </p:txBody>
      </p:sp>
      <p:sp>
        <p:nvSpPr>
          <p:cNvPr id="183298" name="Rectangle 2"/>
          <p:cNvSpPr>
            <a:spLocks noGrp="1" noChangeArrowheads="1"/>
          </p:cNvSpPr>
          <p:nvPr>
            <p:ph type="title"/>
          </p:nvPr>
        </p:nvSpPr>
        <p:spPr>
          <a:xfrm>
            <a:off x="2689225" y="381001"/>
            <a:ext cx="7793038" cy="893763"/>
          </a:xfrm>
        </p:spPr>
        <p:txBody>
          <a:bodyPr>
            <a:normAutofit fontScale="90000"/>
          </a:bodyPr>
          <a:lstStyle/>
          <a:p>
            <a:pPr>
              <a:lnSpc>
                <a:spcPct val="90000"/>
              </a:lnSpc>
            </a:pPr>
            <a:r>
              <a:rPr lang="sv-SE" altLang="en-US" b="1"/>
              <a:t>Decision Surface of a Perceptron</a:t>
            </a:r>
            <a:endParaRPr lang="en-US" altLang="en-US" b="1"/>
          </a:p>
        </p:txBody>
      </p:sp>
      <p:grpSp>
        <p:nvGrpSpPr>
          <p:cNvPr id="183299" name="Group 3"/>
          <p:cNvGrpSpPr>
            <a:grpSpLocks/>
          </p:cNvGrpSpPr>
          <p:nvPr/>
        </p:nvGrpSpPr>
        <p:grpSpPr bwMode="auto">
          <a:xfrm>
            <a:off x="2286000" y="1524000"/>
            <a:ext cx="2489200" cy="2427288"/>
            <a:chOff x="144" y="960"/>
            <a:chExt cx="1568" cy="1529"/>
          </a:xfrm>
        </p:grpSpPr>
        <p:sp>
          <p:nvSpPr>
            <p:cNvPr id="183300" name="Line 4"/>
            <p:cNvSpPr>
              <a:spLocks noChangeShapeType="1"/>
            </p:cNvSpPr>
            <p:nvPr/>
          </p:nvSpPr>
          <p:spPr bwMode="auto">
            <a:xfrm>
              <a:off x="720" y="1248"/>
              <a:ext cx="0" cy="12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3301" name="Line 5"/>
            <p:cNvSpPr>
              <a:spLocks noChangeShapeType="1"/>
            </p:cNvSpPr>
            <p:nvPr/>
          </p:nvSpPr>
          <p:spPr bwMode="auto">
            <a:xfrm flipH="1">
              <a:off x="144" y="1920"/>
              <a:ext cx="1296" cy="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3302" name="Text Box 6"/>
            <p:cNvSpPr txBox="1">
              <a:spLocks noChangeArrowheads="1"/>
            </p:cNvSpPr>
            <p:nvPr/>
          </p:nvSpPr>
          <p:spPr bwMode="auto">
            <a:xfrm>
              <a:off x="864" y="1200"/>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03" name="Text Box 7"/>
            <p:cNvSpPr txBox="1">
              <a:spLocks noChangeArrowheads="1"/>
            </p:cNvSpPr>
            <p:nvPr/>
          </p:nvSpPr>
          <p:spPr bwMode="auto">
            <a:xfrm>
              <a:off x="432" y="1536"/>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04" name="Text Box 8"/>
            <p:cNvSpPr txBox="1">
              <a:spLocks noChangeArrowheads="1"/>
            </p:cNvSpPr>
            <p:nvPr/>
          </p:nvSpPr>
          <p:spPr bwMode="auto">
            <a:xfrm>
              <a:off x="336" y="1392"/>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05" name="Text Box 9"/>
            <p:cNvSpPr txBox="1">
              <a:spLocks noChangeArrowheads="1"/>
            </p:cNvSpPr>
            <p:nvPr/>
          </p:nvSpPr>
          <p:spPr bwMode="auto">
            <a:xfrm>
              <a:off x="192" y="1968"/>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06" name="Text Box 10"/>
            <p:cNvSpPr txBox="1">
              <a:spLocks noChangeArrowheads="1"/>
            </p:cNvSpPr>
            <p:nvPr/>
          </p:nvSpPr>
          <p:spPr bwMode="auto">
            <a:xfrm>
              <a:off x="720" y="2016"/>
              <a:ext cx="1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07" name="Text Box 11"/>
            <p:cNvSpPr txBox="1">
              <a:spLocks noChangeArrowheads="1"/>
            </p:cNvSpPr>
            <p:nvPr/>
          </p:nvSpPr>
          <p:spPr bwMode="auto">
            <a:xfrm>
              <a:off x="864" y="1632"/>
              <a:ext cx="1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08" name="Text Box 12"/>
            <p:cNvSpPr txBox="1">
              <a:spLocks noChangeArrowheads="1"/>
            </p:cNvSpPr>
            <p:nvPr/>
          </p:nvSpPr>
          <p:spPr bwMode="auto">
            <a:xfrm>
              <a:off x="1056" y="2256"/>
              <a:ext cx="1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09" name="Text Box 13"/>
            <p:cNvSpPr txBox="1">
              <a:spLocks noChangeArrowheads="1"/>
            </p:cNvSpPr>
            <p:nvPr/>
          </p:nvSpPr>
          <p:spPr bwMode="auto">
            <a:xfrm>
              <a:off x="1248" y="1584"/>
              <a:ext cx="1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10" name="Text Box 14"/>
            <p:cNvSpPr txBox="1">
              <a:spLocks noChangeArrowheads="1"/>
            </p:cNvSpPr>
            <p:nvPr/>
          </p:nvSpPr>
          <p:spPr bwMode="auto">
            <a:xfrm>
              <a:off x="1478" y="1749"/>
              <a:ext cx="2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x</a:t>
              </a:r>
              <a:r>
                <a:rPr lang="sv-SE" altLang="en-US" baseline="-25000"/>
                <a:t>1</a:t>
              </a:r>
              <a:endParaRPr lang="en-US" altLang="en-US" baseline="-25000"/>
            </a:p>
          </p:txBody>
        </p:sp>
        <p:sp>
          <p:nvSpPr>
            <p:cNvPr id="183311" name="Text Box 15"/>
            <p:cNvSpPr txBox="1">
              <a:spLocks noChangeArrowheads="1"/>
            </p:cNvSpPr>
            <p:nvPr/>
          </p:nvSpPr>
          <p:spPr bwMode="auto">
            <a:xfrm>
              <a:off x="672" y="960"/>
              <a:ext cx="2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x</a:t>
              </a:r>
              <a:r>
                <a:rPr lang="sv-SE" altLang="en-US" baseline="-25000"/>
                <a:t>2</a:t>
              </a:r>
              <a:endParaRPr lang="en-US" altLang="en-US" baseline="-25000"/>
            </a:p>
          </p:txBody>
        </p:sp>
        <p:sp>
          <p:nvSpPr>
            <p:cNvPr id="183312" name="Line 16"/>
            <p:cNvSpPr>
              <a:spLocks noChangeShapeType="1"/>
            </p:cNvSpPr>
            <p:nvPr/>
          </p:nvSpPr>
          <p:spPr bwMode="auto">
            <a:xfrm flipV="1">
              <a:off x="192" y="1056"/>
              <a:ext cx="1152" cy="1392"/>
            </a:xfrm>
            <a:prstGeom prst="line">
              <a:avLst/>
            </a:prstGeom>
            <a:noFill/>
            <a:ln w="571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183313" name="Line 17"/>
          <p:cNvSpPr>
            <a:spLocks noChangeShapeType="1"/>
          </p:cNvSpPr>
          <p:nvPr/>
        </p:nvSpPr>
        <p:spPr bwMode="auto">
          <a:xfrm>
            <a:off x="7391400" y="1905000"/>
            <a:ext cx="0" cy="19050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3314" name="Line 18"/>
          <p:cNvSpPr>
            <a:spLocks noChangeShapeType="1"/>
          </p:cNvSpPr>
          <p:nvPr/>
        </p:nvSpPr>
        <p:spPr bwMode="auto">
          <a:xfrm flipH="1">
            <a:off x="6477000" y="2971800"/>
            <a:ext cx="2057400" cy="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3315" name="Text Box 19"/>
          <p:cNvSpPr txBox="1">
            <a:spLocks noChangeArrowheads="1"/>
          </p:cNvSpPr>
          <p:nvPr/>
        </p:nvSpPr>
        <p:spPr bwMode="auto">
          <a:xfrm>
            <a:off x="6858000" y="22098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16" name="Text Box 20"/>
          <p:cNvSpPr txBox="1">
            <a:spLocks noChangeArrowheads="1"/>
          </p:cNvSpPr>
          <p:nvPr/>
        </p:nvSpPr>
        <p:spPr bwMode="auto">
          <a:xfrm>
            <a:off x="7772400" y="31242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17" name="Text Box 21"/>
          <p:cNvSpPr txBox="1">
            <a:spLocks noChangeArrowheads="1"/>
          </p:cNvSpPr>
          <p:nvPr/>
        </p:nvSpPr>
        <p:spPr bwMode="auto">
          <a:xfrm>
            <a:off x="6858000" y="3200400"/>
            <a:ext cx="2423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18" name="Text Box 22"/>
          <p:cNvSpPr txBox="1">
            <a:spLocks noChangeArrowheads="1"/>
          </p:cNvSpPr>
          <p:nvPr/>
        </p:nvSpPr>
        <p:spPr bwMode="auto">
          <a:xfrm>
            <a:off x="7772400" y="2209800"/>
            <a:ext cx="2423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a:t>
            </a:r>
            <a:endParaRPr lang="en-US" altLang="en-US"/>
          </a:p>
        </p:txBody>
      </p:sp>
      <p:sp>
        <p:nvSpPr>
          <p:cNvPr id="183319" name="Text Box 23"/>
          <p:cNvSpPr txBox="1">
            <a:spLocks noChangeArrowheads="1"/>
          </p:cNvSpPr>
          <p:nvPr/>
        </p:nvSpPr>
        <p:spPr bwMode="auto">
          <a:xfrm>
            <a:off x="8594725" y="2700338"/>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x</a:t>
            </a:r>
            <a:r>
              <a:rPr lang="sv-SE" altLang="en-US" baseline="-25000"/>
              <a:t>1</a:t>
            </a:r>
            <a:endParaRPr lang="en-US" altLang="en-US" baseline="-25000"/>
          </a:p>
        </p:txBody>
      </p:sp>
      <p:sp>
        <p:nvSpPr>
          <p:cNvPr id="183320" name="Text Box 24"/>
          <p:cNvSpPr txBox="1">
            <a:spLocks noChangeArrowheads="1"/>
          </p:cNvSpPr>
          <p:nvPr/>
        </p:nvSpPr>
        <p:spPr bwMode="auto">
          <a:xfrm>
            <a:off x="7315200" y="1447800"/>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t>x</a:t>
            </a:r>
            <a:r>
              <a:rPr lang="sv-SE" altLang="en-US" baseline="-25000"/>
              <a:t>2</a:t>
            </a:r>
            <a:endParaRPr lang="en-US" altLang="en-US" baseline="-25000"/>
          </a:p>
        </p:txBody>
      </p:sp>
      <p:sp>
        <p:nvSpPr>
          <p:cNvPr id="183321" name="Text Box 25"/>
          <p:cNvSpPr txBox="1">
            <a:spLocks noChangeArrowheads="1"/>
          </p:cNvSpPr>
          <p:nvPr/>
        </p:nvSpPr>
        <p:spPr bwMode="auto">
          <a:xfrm>
            <a:off x="2270125" y="4752976"/>
            <a:ext cx="5722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sv-SE" altLang="en-US"/>
              <a:t> Perceptron is able to represent some useful functions</a:t>
            </a:r>
          </a:p>
          <a:p>
            <a:pPr>
              <a:buFontTx/>
              <a:buChar char="•"/>
            </a:pPr>
            <a:r>
              <a:rPr lang="sv-SE" altLang="en-US"/>
              <a:t> AND(x</a:t>
            </a:r>
            <a:r>
              <a:rPr lang="sv-SE" altLang="en-US" baseline="-25000"/>
              <a:t>1</a:t>
            </a:r>
            <a:r>
              <a:rPr lang="sv-SE" altLang="en-US"/>
              <a:t>,x</a:t>
            </a:r>
            <a:r>
              <a:rPr lang="sv-SE" altLang="en-US" baseline="-25000"/>
              <a:t>2</a:t>
            </a:r>
            <a:r>
              <a:rPr lang="sv-SE" altLang="en-US"/>
              <a:t>) choose weights w</a:t>
            </a:r>
            <a:r>
              <a:rPr lang="sv-SE" altLang="en-US" baseline="-25000"/>
              <a:t>0</a:t>
            </a:r>
            <a:r>
              <a:rPr lang="sv-SE" altLang="en-US"/>
              <a:t>=-1.5, w</a:t>
            </a:r>
            <a:r>
              <a:rPr lang="sv-SE" altLang="en-US" baseline="-25000"/>
              <a:t>1</a:t>
            </a:r>
            <a:r>
              <a:rPr lang="sv-SE" altLang="en-US"/>
              <a:t>=1, w</a:t>
            </a:r>
            <a:r>
              <a:rPr lang="sv-SE" altLang="en-US" baseline="-25000"/>
              <a:t>2</a:t>
            </a:r>
            <a:r>
              <a:rPr lang="sv-SE" altLang="en-US"/>
              <a:t>=1</a:t>
            </a:r>
          </a:p>
          <a:p>
            <a:pPr>
              <a:buFontTx/>
              <a:buChar char="•"/>
            </a:pPr>
            <a:r>
              <a:rPr lang="sv-SE" altLang="en-US"/>
              <a:t> But functions that are not linearly separable (e.g. XOR) </a:t>
            </a:r>
          </a:p>
          <a:p>
            <a:r>
              <a:rPr lang="sv-SE" altLang="en-US"/>
              <a:t>   are not representable</a:t>
            </a:r>
            <a:endParaRPr lang="en-US" altLang="en-US"/>
          </a:p>
        </p:txBody>
      </p:sp>
      <p:sp>
        <p:nvSpPr>
          <p:cNvPr id="183322" name="Text Box 26"/>
          <p:cNvSpPr txBox="1">
            <a:spLocks noChangeArrowheads="1"/>
          </p:cNvSpPr>
          <p:nvPr/>
        </p:nvSpPr>
        <p:spPr bwMode="auto">
          <a:xfrm>
            <a:off x="1905001" y="3962400"/>
            <a:ext cx="19672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Linearly separable</a:t>
            </a:r>
          </a:p>
        </p:txBody>
      </p:sp>
      <p:sp>
        <p:nvSpPr>
          <p:cNvPr id="183323" name="Text Box 27"/>
          <p:cNvSpPr txBox="1">
            <a:spLocks noChangeArrowheads="1"/>
          </p:cNvSpPr>
          <p:nvPr/>
        </p:nvSpPr>
        <p:spPr bwMode="auto">
          <a:xfrm>
            <a:off x="6248400" y="3962400"/>
            <a:ext cx="24224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Non-Linearly separable</a:t>
            </a:r>
          </a:p>
        </p:txBody>
      </p:sp>
    </p:spTree>
    <p:extLst>
      <p:ext uri="{BB962C8B-B14F-4D97-AF65-F5344CB8AC3E}">
        <p14:creationId xmlns:p14="http://schemas.microsoft.com/office/powerpoint/2010/main" val="942470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p:txBody>
          <a:bodyPr/>
          <a:lstStyle/>
          <a:p>
            <a:fld id="{BAF98312-FCD9-4E72-A505-79730BDC9950}" type="slidenum">
              <a:rPr lang="he-IL" altLang="en-US"/>
              <a:pPr/>
              <a:t>39</a:t>
            </a:fld>
            <a:endParaRPr lang="en-US" altLang="en-US"/>
          </a:p>
        </p:txBody>
      </p:sp>
      <p:sp>
        <p:nvSpPr>
          <p:cNvPr id="129026" name="Rectangle 2"/>
          <p:cNvSpPr>
            <a:spLocks noChangeArrowheads="1"/>
          </p:cNvSpPr>
          <p:nvPr/>
        </p:nvSpPr>
        <p:spPr bwMode="auto">
          <a:xfrm>
            <a:off x="2819400" y="304800"/>
            <a:ext cx="7162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GB" altLang="en-US" sz="4400" b="1">
                <a:solidFill>
                  <a:schemeClr val="tx2"/>
                </a:solidFill>
              </a:rPr>
              <a:t>Linear Separability</a:t>
            </a:r>
          </a:p>
        </p:txBody>
      </p:sp>
      <p:sp>
        <p:nvSpPr>
          <p:cNvPr id="129027" name="Line 3"/>
          <p:cNvSpPr>
            <a:spLocks noChangeShapeType="1"/>
          </p:cNvSpPr>
          <p:nvPr/>
        </p:nvSpPr>
        <p:spPr bwMode="auto">
          <a:xfrm flipV="1">
            <a:off x="3657600" y="1905000"/>
            <a:ext cx="0" cy="441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28" name="Line 4"/>
          <p:cNvSpPr>
            <a:spLocks noChangeShapeType="1"/>
          </p:cNvSpPr>
          <p:nvPr/>
        </p:nvSpPr>
        <p:spPr bwMode="auto">
          <a:xfrm>
            <a:off x="2743200" y="5715000"/>
            <a:ext cx="487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29" name="Rectangle 5"/>
          <p:cNvSpPr>
            <a:spLocks noChangeArrowheads="1"/>
          </p:cNvSpPr>
          <p:nvPr/>
        </p:nvSpPr>
        <p:spPr bwMode="auto">
          <a:xfrm>
            <a:off x="3033713" y="1920875"/>
            <a:ext cx="5191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sz="2800"/>
              <a:t>X</a:t>
            </a:r>
            <a:r>
              <a:rPr lang="en-GB" altLang="en-US" sz="2800" baseline="-25000"/>
              <a:t>1</a:t>
            </a:r>
          </a:p>
        </p:txBody>
      </p:sp>
      <p:sp>
        <p:nvSpPr>
          <p:cNvPr id="129030" name="Rectangle 6"/>
          <p:cNvSpPr>
            <a:spLocks noChangeArrowheads="1"/>
          </p:cNvSpPr>
          <p:nvPr/>
        </p:nvSpPr>
        <p:spPr bwMode="auto">
          <a:xfrm>
            <a:off x="7605713" y="5502275"/>
            <a:ext cx="5191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sz="2800"/>
              <a:t>X</a:t>
            </a:r>
            <a:r>
              <a:rPr lang="en-GB" altLang="en-US" sz="2800" baseline="-25000"/>
              <a:t>2</a:t>
            </a:r>
          </a:p>
        </p:txBody>
      </p:sp>
      <p:sp>
        <p:nvSpPr>
          <p:cNvPr id="129031" name="Rectangle 7"/>
          <p:cNvSpPr>
            <a:spLocks noChangeArrowheads="1"/>
          </p:cNvSpPr>
          <p:nvPr/>
        </p:nvSpPr>
        <p:spPr bwMode="auto">
          <a:xfrm>
            <a:off x="2957513" y="5121276"/>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sz="2800">
                <a:solidFill>
                  <a:schemeClr val="hlink"/>
                </a:solidFill>
                <a:latin typeface="Times New Roman" panose="02020603050405020304" pitchFamily="18" charset="0"/>
              </a:rPr>
              <a:t>A</a:t>
            </a:r>
          </a:p>
        </p:txBody>
      </p:sp>
      <p:sp>
        <p:nvSpPr>
          <p:cNvPr id="129032" name="Rectangle 8"/>
          <p:cNvSpPr>
            <a:spLocks noChangeArrowheads="1"/>
          </p:cNvSpPr>
          <p:nvPr/>
        </p:nvSpPr>
        <p:spPr bwMode="auto">
          <a:xfrm>
            <a:off x="5853113" y="5853114"/>
            <a:ext cx="3366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0279F"/>
                </a:solidFill>
                <a:latin typeface="Times New Roman" panose="02020603050405020304" pitchFamily="18" charset="0"/>
              </a:rPr>
              <a:t>B</a:t>
            </a:r>
          </a:p>
        </p:txBody>
      </p:sp>
      <p:sp>
        <p:nvSpPr>
          <p:cNvPr id="129033" name="Rectangle 9"/>
          <p:cNvSpPr>
            <a:spLocks noChangeArrowheads="1"/>
          </p:cNvSpPr>
          <p:nvPr/>
        </p:nvSpPr>
        <p:spPr bwMode="auto">
          <a:xfrm>
            <a:off x="3871913" y="2530476"/>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sz="2800">
                <a:solidFill>
                  <a:schemeClr val="hlink"/>
                </a:solidFill>
                <a:latin typeface="Times New Roman" panose="02020603050405020304" pitchFamily="18" charset="0"/>
              </a:rPr>
              <a:t>A</a:t>
            </a:r>
          </a:p>
        </p:txBody>
      </p:sp>
      <p:sp>
        <p:nvSpPr>
          <p:cNvPr id="129034" name="Rectangle 10"/>
          <p:cNvSpPr>
            <a:spLocks noChangeArrowheads="1"/>
          </p:cNvSpPr>
          <p:nvPr/>
        </p:nvSpPr>
        <p:spPr bwMode="auto">
          <a:xfrm>
            <a:off x="3719513" y="4435476"/>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sz="2800">
                <a:solidFill>
                  <a:schemeClr val="hlink"/>
                </a:solidFill>
                <a:latin typeface="Times New Roman" panose="02020603050405020304" pitchFamily="18" charset="0"/>
              </a:rPr>
              <a:t>A</a:t>
            </a:r>
          </a:p>
        </p:txBody>
      </p:sp>
      <p:sp>
        <p:nvSpPr>
          <p:cNvPr id="129035" name="Rectangle 11"/>
          <p:cNvSpPr>
            <a:spLocks noChangeArrowheads="1"/>
          </p:cNvSpPr>
          <p:nvPr/>
        </p:nvSpPr>
        <p:spPr bwMode="auto">
          <a:xfrm>
            <a:off x="3033713" y="3597276"/>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sz="2800">
                <a:solidFill>
                  <a:schemeClr val="hlink"/>
                </a:solidFill>
                <a:latin typeface="Times New Roman" panose="02020603050405020304" pitchFamily="18" charset="0"/>
              </a:rPr>
              <a:t>A</a:t>
            </a:r>
          </a:p>
        </p:txBody>
      </p:sp>
      <p:sp>
        <p:nvSpPr>
          <p:cNvPr id="129036" name="Rectangle 12"/>
          <p:cNvSpPr>
            <a:spLocks noChangeArrowheads="1"/>
          </p:cNvSpPr>
          <p:nvPr/>
        </p:nvSpPr>
        <p:spPr bwMode="auto">
          <a:xfrm>
            <a:off x="4786313" y="3216276"/>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sz="2800">
                <a:solidFill>
                  <a:schemeClr val="hlink"/>
                </a:solidFill>
                <a:latin typeface="Times New Roman" panose="02020603050405020304" pitchFamily="18" charset="0"/>
              </a:rPr>
              <a:t>A</a:t>
            </a:r>
          </a:p>
        </p:txBody>
      </p:sp>
      <p:sp>
        <p:nvSpPr>
          <p:cNvPr id="129037" name="Rectangle 13"/>
          <p:cNvSpPr>
            <a:spLocks noChangeArrowheads="1"/>
          </p:cNvSpPr>
          <p:nvPr/>
        </p:nvSpPr>
        <p:spPr bwMode="auto">
          <a:xfrm>
            <a:off x="5167313" y="2149476"/>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sz="2800">
                <a:solidFill>
                  <a:schemeClr val="hlink"/>
                </a:solidFill>
                <a:latin typeface="Times New Roman" panose="02020603050405020304" pitchFamily="18" charset="0"/>
              </a:rPr>
              <a:t>A</a:t>
            </a:r>
          </a:p>
        </p:txBody>
      </p:sp>
      <p:sp>
        <p:nvSpPr>
          <p:cNvPr id="129038" name="Rectangle 14"/>
          <p:cNvSpPr>
            <a:spLocks noChangeArrowheads="1"/>
          </p:cNvSpPr>
          <p:nvPr/>
        </p:nvSpPr>
        <p:spPr bwMode="auto">
          <a:xfrm>
            <a:off x="5624513" y="2378076"/>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sz="2800">
                <a:solidFill>
                  <a:schemeClr val="hlink"/>
                </a:solidFill>
                <a:latin typeface="Times New Roman" panose="02020603050405020304" pitchFamily="18" charset="0"/>
              </a:rPr>
              <a:t>A</a:t>
            </a:r>
          </a:p>
        </p:txBody>
      </p:sp>
      <p:sp>
        <p:nvSpPr>
          <p:cNvPr id="129039" name="Line 15"/>
          <p:cNvSpPr>
            <a:spLocks noChangeShapeType="1"/>
          </p:cNvSpPr>
          <p:nvPr/>
        </p:nvSpPr>
        <p:spPr bwMode="auto">
          <a:xfrm flipV="1">
            <a:off x="3733800" y="2133600"/>
            <a:ext cx="3581400" cy="4191000"/>
          </a:xfrm>
          <a:prstGeom prst="line">
            <a:avLst/>
          </a:prstGeom>
          <a:noFill/>
          <a:ln w="25400">
            <a:solidFill>
              <a:srgbClr val="500093"/>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0" name="Rectangle 16"/>
          <p:cNvSpPr>
            <a:spLocks noChangeArrowheads="1"/>
          </p:cNvSpPr>
          <p:nvPr/>
        </p:nvSpPr>
        <p:spPr bwMode="auto">
          <a:xfrm>
            <a:off x="4938713" y="5167314"/>
            <a:ext cx="3366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0279F"/>
                </a:solidFill>
                <a:latin typeface="Times New Roman" panose="02020603050405020304" pitchFamily="18" charset="0"/>
              </a:rPr>
              <a:t>B</a:t>
            </a:r>
          </a:p>
        </p:txBody>
      </p:sp>
      <p:sp>
        <p:nvSpPr>
          <p:cNvPr id="129041" name="Rectangle 17"/>
          <p:cNvSpPr>
            <a:spLocks noChangeArrowheads="1"/>
          </p:cNvSpPr>
          <p:nvPr/>
        </p:nvSpPr>
        <p:spPr bwMode="auto">
          <a:xfrm>
            <a:off x="5776913" y="4481514"/>
            <a:ext cx="3366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0279F"/>
                </a:solidFill>
                <a:latin typeface="Times New Roman" panose="02020603050405020304" pitchFamily="18" charset="0"/>
              </a:rPr>
              <a:t>B</a:t>
            </a:r>
          </a:p>
        </p:txBody>
      </p:sp>
      <p:sp>
        <p:nvSpPr>
          <p:cNvPr id="129042" name="Rectangle 18"/>
          <p:cNvSpPr>
            <a:spLocks noChangeArrowheads="1"/>
          </p:cNvSpPr>
          <p:nvPr/>
        </p:nvSpPr>
        <p:spPr bwMode="auto">
          <a:xfrm>
            <a:off x="6386513" y="5091114"/>
            <a:ext cx="3366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0279F"/>
                </a:solidFill>
                <a:latin typeface="Times New Roman" panose="02020603050405020304" pitchFamily="18" charset="0"/>
              </a:rPr>
              <a:t>B</a:t>
            </a:r>
          </a:p>
        </p:txBody>
      </p:sp>
      <p:sp>
        <p:nvSpPr>
          <p:cNvPr id="129043" name="Rectangle 19"/>
          <p:cNvSpPr>
            <a:spLocks noChangeArrowheads="1"/>
          </p:cNvSpPr>
          <p:nvPr/>
        </p:nvSpPr>
        <p:spPr bwMode="auto">
          <a:xfrm>
            <a:off x="6919913" y="3795714"/>
            <a:ext cx="3366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0279F"/>
                </a:solidFill>
                <a:latin typeface="Times New Roman" panose="02020603050405020304" pitchFamily="18" charset="0"/>
              </a:rPr>
              <a:t>B</a:t>
            </a:r>
          </a:p>
        </p:txBody>
      </p:sp>
      <p:sp>
        <p:nvSpPr>
          <p:cNvPr id="129044" name="Rectangle 20"/>
          <p:cNvSpPr>
            <a:spLocks noChangeArrowheads="1"/>
          </p:cNvSpPr>
          <p:nvPr/>
        </p:nvSpPr>
        <p:spPr bwMode="auto">
          <a:xfrm>
            <a:off x="7148513" y="4176714"/>
            <a:ext cx="3366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0279F"/>
                </a:solidFill>
                <a:latin typeface="Times New Roman" panose="02020603050405020304" pitchFamily="18" charset="0"/>
              </a:rPr>
              <a:t>B</a:t>
            </a:r>
          </a:p>
        </p:txBody>
      </p:sp>
      <p:sp>
        <p:nvSpPr>
          <p:cNvPr id="129045" name="Rectangle 21"/>
          <p:cNvSpPr>
            <a:spLocks noChangeArrowheads="1"/>
          </p:cNvSpPr>
          <p:nvPr/>
        </p:nvSpPr>
        <p:spPr bwMode="auto">
          <a:xfrm>
            <a:off x="7300913" y="3567114"/>
            <a:ext cx="3366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0279F"/>
                </a:solidFill>
                <a:latin typeface="Times New Roman" panose="02020603050405020304" pitchFamily="18" charset="0"/>
              </a:rPr>
              <a:t>B</a:t>
            </a:r>
          </a:p>
        </p:txBody>
      </p:sp>
      <p:sp>
        <p:nvSpPr>
          <p:cNvPr id="129046" name="Rectangle 22"/>
          <p:cNvSpPr>
            <a:spLocks noChangeArrowheads="1"/>
          </p:cNvSpPr>
          <p:nvPr/>
        </p:nvSpPr>
        <p:spPr bwMode="auto">
          <a:xfrm>
            <a:off x="6843713" y="2805114"/>
            <a:ext cx="3366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0279F"/>
                </a:solidFill>
                <a:latin typeface="Times New Roman" panose="02020603050405020304" pitchFamily="18" charset="0"/>
              </a:rPr>
              <a:t>B</a:t>
            </a:r>
          </a:p>
        </p:txBody>
      </p:sp>
      <p:sp>
        <p:nvSpPr>
          <p:cNvPr id="129047" name="Rectangle 23"/>
          <p:cNvSpPr>
            <a:spLocks noChangeArrowheads="1"/>
          </p:cNvSpPr>
          <p:nvPr/>
        </p:nvSpPr>
        <p:spPr bwMode="auto">
          <a:xfrm>
            <a:off x="8415453" y="2562226"/>
            <a:ext cx="1946047" cy="107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GB" altLang="en-US" sz="3200">
                <a:solidFill>
                  <a:srgbClr val="D60093"/>
                </a:solidFill>
                <a:effectLst>
                  <a:outerShdw blurRad="38100" dist="38100" dir="2700000" algn="tl">
                    <a:srgbClr val="C0C0C0"/>
                  </a:outerShdw>
                </a:effectLst>
                <a:latin typeface="Comic Sans MS" panose="030F0702030302020204" pitchFamily="66" charset="0"/>
              </a:rPr>
              <a:t>Decision</a:t>
            </a:r>
          </a:p>
          <a:p>
            <a:pPr algn="ctr" eaLnBrk="0" hangingPunct="0"/>
            <a:r>
              <a:rPr lang="en-GB" altLang="en-US" sz="3200">
                <a:solidFill>
                  <a:srgbClr val="D60093"/>
                </a:solidFill>
                <a:effectLst>
                  <a:outerShdw blurRad="38100" dist="38100" dir="2700000" algn="tl">
                    <a:srgbClr val="C0C0C0"/>
                  </a:outerShdw>
                </a:effectLst>
                <a:latin typeface="Comic Sans MS" panose="030F0702030302020204" pitchFamily="66" charset="0"/>
              </a:rPr>
              <a:t>Boundary</a:t>
            </a:r>
            <a:endParaRPr lang="en-GB" altLang="en-US" sz="3200">
              <a:solidFill>
                <a:srgbClr val="D60093"/>
              </a:solidFill>
              <a:latin typeface="Comic Sans MS" panose="030F0702030302020204" pitchFamily="66" charset="0"/>
            </a:endParaRPr>
          </a:p>
        </p:txBody>
      </p:sp>
      <p:sp>
        <p:nvSpPr>
          <p:cNvPr id="129048" name="Arc 24"/>
          <p:cNvSpPr>
            <a:spLocks/>
          </p:cNvSpPr>
          <p:nvPr/>
        </p:nvSpPr>
        <p:spPr bwMode="auto">
          <a:xfrm>
            <a:off x="7088188" y="2514600"/>
            <a:ext cx="1295400" cy="533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2992179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a Biological </a:t>
            </a:r>
            <a:r>
              <a:rPr lang="en-US" dirty="0" smtClean="0"/>
              <a:t>Neuron</a:t>
            </a:r>
            <a:endParaRPr lang="en-IN" dirty="0"/>
          </a:p>
        </p:txBody>
      </p:sp>
      <p:sp>
        <p:nvSpPr>
          <p:cNvPr id="3" name="Content Placeholder 2"/>
          <p:cNvSpPr>
            <a:spLocks noGrp="1"/>
          </p:cNvSpPr>
          <p:nvPr>
            <p:ph idx="1"/>
          </p:nvPr>
        </p:nvSpPr>
        <p:spPr/>
        <p:txBody>
          <a:bodyPr/>
          <a:lstStyle/>
          <a:p>
            <a:r>
              <a:rPr lang="en-US" b="1" dirty="0"/>
              <a:t>Dendrites</a:t>
            </a:r>
            <a:r>
              <a:rPr lang="en-US" dirty="0"/>
              <a:t> − They are tree-like branches, responsible for receiving the information from other neurons it is connected to. In other sense, we can say that they are like the ears of neuron.</a:t>
            </a:r>
          </a:p>
          <a:p>
            <a:r>
              <a:rPr lang="en-US" b="1" dirty="0"/>
              <a:t>Soma</a:t>
            </a:r>
            <a:r>
              <a:rPr lang="en-US" dirty="0"/>
              <a:t> − It is the cell body of the neuron and is responsible for processing of information, they have received from dendrites.</a:t>
            </a:r>
          </a:p>
          <a:p>
            <a:r>
              <a:rPr lang="en-US" b="1" dirty="0"/>
              <a:t>Axon</a:t>
            </a:r>
            <a:r>
              <a:rPr lang="en-US" dirty="0"/>
              <a:t> − It is just like a cable through which neurons send the information.</a:t>
            </a:r>
          </a:p>
          <a:p>
            <a:r>
              <a:rPr lang="en-US" b="1" dirty="0"/>
              <a:t>Synapses</a:t>
            </a:r>
            <a:r>
              <a:rPr lang="en-US" dirty="0"/>
              <a:t> − It is the connection between the axon and other neuron dendrites</a:t>
            </a:r>
          </a:p>
          <a:p>
            <a:endParaRPr lang="en-IN" dirty="0"/>
          </a:p>
        </p:txBody>
      </p:sp>
    </p:spTree>
    <p:extLst>
      <p:ext uri="{BB962C8B-B14F-4D97-AF65-F5344CB8AC3E}">
        <p14:creationId xmlns:p14="http://schemas.microsoft.com/office/powerpoint/2010/main" val="971540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lide Number Placeholder 3"/>
          <p:cNvSpPr>
            <a:spLocks noGrp="1"/>
          </p:cNvSpPr>
          <p:nvPr>
            <p:ph type="sldNum" sz="quarter" idx="12"/>
          </p:nvPr>
        </p:nvSpPr>
        <p:spPr/>
        <p:txBody>
          <a:bodyPr/>
          <a:lstStyle/>
          <a:p>
            <a:fld id="{D33759CB-1DA3-4F67-B3D2-48E5149A5416}" type="slidenum">
              <a:rPr lang="he-IL" altLang="en-US"/>
              <a:pPr/>
              <a:t>40</a:t>
            </a:fld>
            <a:endParaRPr lang="en-US" altLang="en-US"/>
          </a:p>
        </p:txBody>
      </p:sp>
      <p:sp>
        <p:nvSpPr>
          <p:cNvPr id="133122" name="Freeform 1026"/>
          <p:cNvSpPr>
            <a:spLocks/>
          </p:cNvSpPr>
          <p:nvPr/>
        </p:nvSpPr>
        <p:spPr bwMode="auto">
          <a:xfrm>
            <a:off x="7620000" y="5486400"/>
            <a:ext cx="1144588" cy="915988"/>
          </a:xfrm>
          <a:custGeom>
            <a:avLst/>
            <a:gdLst>
              <a:gd name="T0" fmla="*/ 0 w 721"/>
              <a:gd name="T1" fmla="*/ 528 h 577"/>
              <a:gd name="T2" fmla="*/ 96 w 721"/>
              <a:gd name="T3" fmla="*/ 384 h 577"/>
              <a:gd name="T4" fmla="*/ 288 w 721"/>
              <a:gd name="T5" fmla="*/ 384 h 577"/>
              <a:gd name="T6" fmla="*/ 288 w 721"/>
              <a:gd name="T7" fmla="*/ 192 h 577"/>
              <a:gd name="T8" fmla="*/ 48 w 721"/>
              <a:gd name="T9" fmla="*/ 144 h 577"/>
              <a:gd name="T10" fmla="*/ 192 w 721"/>
              <a:gd name="T11" fmla="*/ 0 h 577"/>
              <a:gd name="T12" fmla="*/ 576 w 721"/>
              <a:gd name="T13" fmla="*/ 48 h 577"/>
              <a:gd name="T14" fmla="*/ 720 w 721"/>
              <a:gd name="T15" fmla="*/ 384 h 577"/>
              <a:gd name="T16" fmla="*/ 432 w 721"/>
              <a:gd name="T17" fmla="*/ 576 h 577"/>
              <a:gd name="T18" fmla="*/ 0 w 721"/>
              <a:gd name="T19" fmla="*/ 52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1" h="577">
                <a:moveTo>
                  <a:pt x="0" y="528"/>
                </a:moveTo>
                <a:lnTo>
                  <a:pt x="96" y="384"/>
                </a:lnTo>
                <a:lnTo>
                  <a:pt x="288" y="384"/>
                </a:lnTo>
                <a:lnTo>
                  <a:pt x="288" y="192"/>
                </a:lnTo>
                <a:lnTo>
                  <a:pt x="48" y="144"/>
                </a:lnTo>
                <a:lnTo>
                  <a:pt x="192" y="0"/>
                </a:lnTo>
                <a:lnTo>
                  <a:pt x="576" y="48"/>
                </a:lnTo>
                <a:lnTo>
                  <a:pt x="720" y="384"/>
                </a:lnTo>
                <a:lnTo>
                  <a:pt x="432" y="576"/>
                </a:lnTo>
                <a:lnTo>
                  <a:pt x="0" y="528"/>
                </a:lnTo>
              </a:path>
            </a:pathLst>
          </a:custGeom>
          <a:solidFill>
            <a:schemeClr val="accent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23" name="Freeform 1027"/>
          <p:cNvSpPr>
            <a:spLocks/>
          </p:cNvSpPr>
          <p:nvPr/>
        </p:nvSpPr>
        <p:spPr bwMode="auto">
          <a:xfrm>
            <a:off x="7696200" y="3886200"/>
            <a:ext cx="1144588" cy="1296988"/>
          </a:xfrm>
          <a:custGeom>
            <a:avLst/>
            <a:gdLst>
              <a:gd name="T0" fmla="*/ 0 w 721"/>
              <a:gd name="T1" fmla="*/ 336 h 817"/>
              <a:gd name="T2" fmla="*/ 720 w 721"/>
              <a:gd name="T3" fmla="*/ 0 h 817"/>
              <a:gd name="T4" fmla="*/ 720 w 721"/>
              <a:gd name="T5" fmla="*/ 816 h 817"/>
              <a:gd name="T6" fmla="*/ 0 w 721"/>
              <a:gd name="T7" fmla="*/ 336 h 817"/>
            </a:gdLst>
            <a:ahLst/>
            <a:cxnLst>
              <a:cxn ang="0">
                <a:pos x="T0" y="T1"/>
              </a:cxn>
              <a:cxn ang="0">
                <a:pos x="T2" y="T3"/>
              </a:cxn>
              <a:cxn ang="0">
                <a:pos x="T4" y="T5"/>
              </a:cxn>
              <a:cxn ang="0">
                <a:pos x="T6" y="T7"/>
              </a:cxn>
            </a:cxnLst>
            <a:rect l="0" t="0" r="r" b="b"/>
            <a:pathLst>
              <a:path w="721" h="817">
                <a:moveTo>
                  <a:pt x="0" y="336"/>
                </a:moveTo>
                <a:lnTo>
                  <a:pt x="720" y="0"/>
                </a:lnTo>
                <a:lnTo>
                  <a:pt x="720" y="816"/>
                </a:lnTo>
                <a:lnTo>
                  <a:pt x="0" y="336"/>
                </a:lnTo>
              </a:path>
            </a:pathLst>
          </a:custGeom>
          <a:solidFill>
            <a:schemeClr val="accent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24" name="Freeform 1028"/>
          <p:cNvSpPr>
            <a:spLocks/>
          </p:cNvSpPr>
          <p:nvPr/>
        </p:nvSpPr>
        <p:spPr bwMode="auto">
          <a:xfrm>
            <a:off x="7772400" y="2590800"/>
            <a:ext cx="1068388" cy="1296988"/>
          </a:xfrm>
          <a:custGeom>
            <a:avLst/>
            <a:gdLst>
              <a:gd name="T0" fmla="*/ 0 w 673"/>
              <a:gd name="T1" fmla="*/ 0 h 817"/>
              <a:gd name="T2" fmla="*/ 288 w 673"/>
              <a:gd name="T3" fmla="*/ 816 h 817"/>
              <a:gd name="T4" fmla="*/ 672 w 673"/>
              <a:gd name="T5" fmla="*/ 816 h 817"/>
              <a:gd name="T6" fmla="*/ 672 w 673"/>
              <a:gd name="T7" fmla="*/ 0 h 817"/>
              <a:gd name="T8" fmla="*/ 0 w 673"/>
              <a:gd name="T9" fmla="*/ 0 h 817"/>
            </a:gdLst>
            <a:ahLst/>
            <a:cxnLst>
              <a:cxn ang="0">
                <a:pos x="T0" y="T1"/>
              </a:cxn>
              <a:cxn ang="0">
                <a:pos x="T2" y="T3"/>
              </a:cxn>
              <a:cxn ang="0">
                <a:pos x="T4" y="T5"/>
              </a:cxn>
              <a:cxn ang="0">
                <a:pos x="T6" y="T7"/>
              </a:cxn>
              <a:cxn ang="0">
                <a:pos x="T8" y="T9"/>
              </a:cxn>
            </a:cxnLst>
            <a:rect l="0" t="0" r="r" b="b"/>
            <a:pathLst>
              <a:path w="673" h="817">
                <a:moveTo>
                  <a:pt x="0" y="0"/>
                </a:moveTo>
                <a:lnTo>
                  <a:pt x="288" y="816"/>
                </a:lnTo>
                <a:lnTo>
                  <a:pt x="672" y="816"/>
                </a:lnTo>
                <a:lnTo>
                  <a:pt x="672" y="0"/>
                </a:lnTo>
                <a:lnTo>
                  <a:pt x="0" y="0"/>
                </a:lnTo>
              </a:path>
            </a:pathLst>
          </a:custGeom>
          <a:solidFill>
            <a:schemeClr val="accent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25" name="Freeform 1029"/>
          <p:cNvSpPr>
            <a:spLocks/>
          </p:cNvSpPr>
          <p:nvPr/>
        </p:nvSpPr>
        <p:spPr bwMode="auto">
          <a:xfrm>
            <a:off x="6400800" y="5791200"/>
            <a:ext cx="687388" cy="687388"/>
          </a:xfrm>
          <a:custGeom>
            <a:avLst/>
            <a:gdLst>
              <a:gd name="T0" fmla="*/ 48 w 433"/>
              <a:gd name="T1" fmla="*/ 432 h 433"/>
              <a:gd name="T2" fmla="*/ 0 w 433"/>
              <a:gd name="T3" fmla="*/ 240 h 433"/>
              <a:gd name="T4" fmla="*/ 48 w 433"/>
              <a:gd name="T5" fmla="*/ 0 h 433"/>
              <a:gd name="T6" fmla="*/ 432 w 433"/>
              <a:gd name="T7" fmla="*/ 96 h 433"/>
              <a:gd name="T8" fmla="*/ 432 w 433"/>
              <a:gd name="T9" fmla="*/ 432 h 433"/>
              <a:gd name="T10" fmla="*/ 48 w 433"/>
              <a:gd name="T11" fmla="*/ 432 h 433"/>
            </a:gdLst>
            <a:ahLst/>
            <a:cxnLst>
              <a:cxn ang="0">
                <a:pos x="T0" y="T1"/>
              </a:cxn>
              <a:cxn ang="0">
                <a:pos x="T2" y="T3"/>
              </a:cxn>
              <a:cxn ang="0">
                <a:pos x="T4" y="T5"/>
              </a:cxn>
              <a:cxn ang="0">
                <a:pos x="T6" y="T7"/>
              </a:cxn>
              <a:cxn ang="0">
                <a:pos x="T8" y="T9"/>
              </a:cxn>
              <a:cxn ang="0">
                <a:pos x="T10" y="T11"/>
              </a:cxn>
            </a:cxnLst>
            <a:rect l="0" t="0" r="r" b="b"/>
            <a:pathLst>
              <a:path w="433" h="433">
                <a:moveTo>
                  <a:pt x="48" y="432"/>
                </a:moveTo>
                <a:lnTo>
                  <a:pt x="0" y="240"/>
                </a:lnTo>
                <a:lnTo>
                  <a:pt x="48" y="0"/>
                </a:lnTo>
                <a:lnTo>
                  <a:pt x="432" y="96"/>
                </a:lnTo>
                <a:lnTo>
                  <a:pt x="432" y="432"/>
                </a:lnTo>
                <a:lnTo>
                  <a:pt x="48" y="432"/>
                </a:lnTo>
              </a:path>
            </a:pathLst>
          </a:custGeom>
          <a:solidFill>
            <a:srgbClr val="00AE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26" name="Freeform 1030"/>
          <p:cNvSpPr>
            <a:spLocks/>
          </p:cNvSpPr>
          <p:nvPr/>
        </p:nvSpPr>
        <p:spPr bwMode="auto">
          <a:xfrm>
            <a:off x="5334000" y="5257800"/>
            <a:ext cx="763588" cy="534988"/>
          </a:xfrm>
          <a:custGeom>
            <a:avLst/>
            <a:gdLst>
              <a:gd name="T0" fmla="*/ 96 w 481"/>
              <a:gd name="T1" fmla="*/ 336 h 337"/>
              <a:gd name="T2" fmla="*/ 0 w 481"/>
              <a:gd name="T3" fmla="*/ 0 h 337"/>
              <a:gd name="T4" fmla="*/ 480 w 481"/>
              <a:gd name="T5" fmla="*/ 0 h 337"/>
              <a:gd name="T6" fmla="*/ 384 w 481"/>
              <a:gd name="T7" fmla="*/ 288 h 337"/>
              <a:gd name="T8" fmla="*/ 96 w 481"/>
              <a:gd name="T9" fmla="*/ 336 h 337"/>
            </a:gdLst>
            <a:ahLst/>
            <a:cxnLst>
              <a:cxn ang="0">
                <a:pos x="T0" y="T1"/>
              </a:cxn>
              <a:cxn ang="0">
                <a:pos x="T2" y="T3"/>
              </a:cxn>
              <a:cxn ang="0">
                <a:pos x="T4" y="T5"/>
              </a:cxn>
              <a:cxn ang="0">
                <a:pos x="T6" y="T7"/>
              </a:cxn>
              <a:cxn ang="0">
                <a:pos x="T8" y="T9"/>
              </a:cxn>
            </a:cxnLst>
            <a:rect l="0" t="0" r="r" b="b"/>
            <a:pathLst>
              <a:path w="481" h="337">
                <a:moveTo>
                  <a:pt x="96" y="336"/>
                </a:moveTo>
                <a:lnTo>
                  <a:pt x="0" y="0"/>
                </a:lnTo>
                <a:lnTo>
                  <a:pt x="480" y="0"/>
                </a:lnTo>
                <a:lnTo>
                  <a:pt x="384" y="288"/>
                </a:lnTo>
                <a:lnTo>
                  <a:pt x="96" y="336"/>
                </a:lnTo>
              </a:path>
            </a:pathLst>
          </a:custGeom>
          <a:solidFill>
            <a:srgbClr val="00AE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27" name="Freeform 1031"/>
          <p:cNvSpPr>
            <a:spLocks/>
          </p:cNvSpPr>
          <p:nvPr/>
        </p:nvSpPr>
        <p:spPr bwMode="auto">
          <a:xfrm>
            <a:off x="5257800" y="3886200"/>
            <a:ext cx="1830388" cy="1296988"/>
          </a:xfrm>
          <a:custGeom>
            <a:avLst/>
            <a:gdLst>
              <a:gd name="T0" fmla="*/ 0 w 1153"/>
              <a:gd name="T1" fmla="*/ 288 h 817"/>
              <a:gd name="T2" fmla="*/ 960 w 1153"/>
              <a:gd name="T3" fmla="*/ 816 h 817"/>
              <a:gd name="T4" fmla="*/ 1152 w 1153"/>
              <a:gd name="T5" fmla="*/ 816 h 817"/>
              <a:gd name="T6" fmla="*/ 1152 w 1153"/>
              <a:gd name="T7" fmla="*/ 576 h 817"/>
              <a:gd name="T8" fmla="*/ 240 w 1153"/>
              <a:gd name="T9" fmla="*/ 0 h 817"/>
              <a:gd name="T10" fmla="*/ 0 w 1153"/>
              <a:gd name="T11" fmla="*/ 0 h 817"/>
              <a:gd name="T12" fmla="*/ 0 w 1153"/>
              <a:gd name="T13" fmla="*/ 288 h 817"/>
            </a:gdLst>
            <a:ahLst/>
            <a:cxnLst>
              <a:cxn ang="0">
                <a:pos x="T0" y="T1"/>
              </a:cxn>
              <a:cxn ang="0">
                <a:pos x="T2" y="T3"/>
              </a:cxn>
              <a:cxn ang="0">
                <a:pos x="T4" y="T5"/>
              </a:cxn>
              <a:cxn ang="0">
                <a:pos x="T6" y="T7"/>
              </a:cxn>
              <a:cxn ang="0">
                <a:pos x="T8" y="T9"/>
              </a:cxn>
              <a:cxn ang="0">
                <a:pos x="T10" y="T11"/>
              </a:cxn>
              <a:cxn ang="0">
                <a:pos x="T12" y="T13"/>
              </a:cxn>
            </a:cxnLst>
            <a:rect l="0" t="0" r="r" b="b"/>
            <a:pathLst>
              <a:path w="1153" h="817">
                <a:moveTo>
                  <a:pt x="0" y="288"/>
                </a:moveTo>
                <a:lnTo>
                  <a:pt x="960" y="816"/>
                </a:lnTo>
                <a:lnTo>
                  <a:pt x="1152" y="816"/>
                </a:lnTo>
                <a:lnTo>
                  <a:pt x="1152" y="576"/>
                </a:lnTo>
                <a:lnTo>
                  <a:pt x="240" y="0"/>
                </a:lnTo>
                <a:lnTo>
                  <a:pt x="0" y="0"/>
                </a:lnTo>
                <a:lnTo>
                  <a:pt x="0" y="288"/>
                </a:lnTo>
              </a:path>
            </a:pathLst>
          </a:custGeom>
          <a:solidFill>
            <a:srgbClr val="00AE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28" name="Freeform 1032"/>
          <p:cNvSpPr>
            <a:spLocks/>
          </p:cNvSpPr>
          <p:nvPr/>
        </p:nvSpPr>
        <p:spPr bwMode="auto">
          <a:xfrm>
            <a:off x="5257800" y="2590800"/>
            <a:ext cx="1373188" cy="915988"/>
          </a:xfrm>
          <a:custGeom>
            <a:avLst/>
            <a:gdLst>
              <a:gd name="T0" fmla="*/ 0 w 865"/>
              <a:gd name="T1" fmla="*/ 576 h 577"/>
              <a:gd name="T2" fmla="*/ 864 w 865"/>
              <a:gd name="T3" fmla="*/ 0 h 577"/>
              <a:gd name="T4" fmla="*/ 0 w 865"/>
              <a:gd name="T5" fmla="*/ 0 h 577"/>
              <a:gd name="T6" fmla="*/ 0 w 865"/>
              <a:gd name="T7" fmla="*/ 576 h 577"/>
            </a:gdLst>
            <a:ahLst/>
            <a:cxnLst>
              <a:cxn ang="0">
                <a:pos x="T0" y="T1"/>
              </a:cxn>
              <a:cxn ang="0">
                <a:pos x="T2" y="T3"/>
              </a:cxn>
              <a:cxn ang="0">
                <a:pos x="T4" y="T5"/>
              </a:cxn>
              <a:cxn ang="0">
                <a:pos x="T6" y="T7"/>
              </a:cxn>
            </a:cxnLst>
            <a:rect l="0" t="0" r="r" b="b"/>
            <a:pathLst>
              <a:path w="865" h="577">
                <a:moveTo>
                  <a:pt x="0" y="576"/>
                </a:moveTo>
                <a:lnTo>
                  <a:pt x="864" y="0"/>
                </a:lnTo>
                <a:lnTo>
                  <a:pt x="0" y="0"/>
                </a:lnTo>
                <a:lnTo>
                  <a:pt x="0" y="576"/>
                </a:lnTo>
              </a:path>
            </a:pathLst>
          </a:custGeom>
          <a:solidFill>
            <a:srgbClr val="00AE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29" name="Rectangle 1033"/>
          <p:cNvSpPr>
            <a:spLocks noChangeArrowheads="1"/>
          </p:cNvSpPr>
          <p:nvPr/>
        </p:nvSpPr>
        <p:spPr bwMode="auto">
          <a:xfrm>
            <a:off x="2819400" y="152400"/>
            <a:ext cx="7086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GB" altLang="en-US" sz="4400" b="1">
                <a:solidFill>
                  <a:schemeClr val="tx2"/>
                </a:solidFill>
              </a:rPr>
              <a:t>Different Non-Linearly</a:t>
            </a:r>
            <a:br>
              <a:rPr lang="en-GB" altLang="en-US" sz="4400" b="1">
                <a:solidFill>
                  <a:schemeClr val="tx2"/>
                </a:solidFill>
              </a:rPr>
            </a:br>
            <a:r>
              <a:rPr lang="en-GB" altLang="en-US" sz="4400" b="1">
                <a:solidFill>
                  <a:schemeClr val="tx2"/>
                </a:solidFill>
              </a:rPr>
              <a:t>Separable Problems</a:t>
            </a:r>
          </a:p>
        </p:txBody>
      </p:sp>
      <p:sp>
        <p:nvSpPr>
          <p:cNvPr id="133130" name="Rectangle 1034"/>
          <p:cNvSpPr>
            <a:spLocks noChangeArrowheads="1"/>
          </p:cNvSpPr>
          <p:nvPr/>
        </p:nvSpPr>
        <p:spPr bwMode="auto">
          <a:xfrm>
            <a:off x="1682750" y="1835150"/>
            <a:ext cx="8750300" cy="463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31" name="Line 1035"/>
          <p:cNvSpPr>
            <a:spLocks noChangeShapeType="1"/>
          </p:cNvSpPr>
          <p:nvPr/>
        </p:nvSpPr>
        <p:spPr bwMode="auto">
          <a:xfrm>
            <a:off x="3352800" y="1828800"/>
            <a:ext cx="0" cy="464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2" name="Line 1036"/>
          <p:cNvSpPr>
            <a:spLocks noChangeShapeType="1"/>
          </p:cNvSpPr>
          <p:nvPr/>
        </p:nvSpPr>
        <p:spPr bwMode="auto">
          <a:xfrm>
            <a:off x="5257800" y="1828800"/>
            <a:ext cx="0" cy="464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3" name="Line 1037"/>
          <p:cNvSpPr>
            <a:spLocks noChangeShapeType="1"/>
          </p:cNvSpPr>
          <p:nvPr/>
        </p:nvSpPr>
        <p:spPr bwMode="auto">
          <a:xfrm>
            <a:off x="7086600" y="1828800"/>
            <a:ext cx="0" cy="464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4" name="Line 1038"/>
          <p:cNvSpPr>
            <a:spLocks noChangeShapeType="1"/>
          </p:cNvSpPr>
          <p:nvPr/>
        </p:nvSpPr>
        <p:spPr bwMode="auto">
          <a:xfrm>
            <a:off x="8839200" y="1828800"/>
            <a:ext cx="0" cy="464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5" name="Line 1039"/>
          <p:cNvSpPr>
            <a:spLocks noChangeShapeType="1"/>
          </p:cNvSpPr>
          <p:nvPr/>
        </p:nvSpPr>
        <p:spPr bwMode="auto">
          <a:xfrm>
            <a:off x="1676400" y="2590800"/>
            <a:ext cx="876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6" name="Line 1040"/>
          <p:cNvSpPr>
            <a:spLocks noChangeShapeType="1"/>
          </p:cNvSpPr>
          <p:nvPr/>
        </p:nvSpPr>
        <p:spPr bwMode="auto">
          <a:xfrm>
            <a:off x="1676400" y="3886200"/>
            <a:ext cx="876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7" name="Line 1041"/>
          <p:cNvSpPr>
            <a:spLocks noChangeShapeType="1"/>
          </p:cNvSpPr>
          <p:nvPr/>
        </p:nvSpPr>
        <p:spPr bwMode="auto">
          <a:xfrm>
            <a:off x="1676400" y="5181600"/>
            <a:ext cx="876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8" name="Rectangle 1042"/>
          <p:cNvSpPr>
            <a:spLocks noChangeArrowheads="1"/>
          </p:cNvSpPr>
          <p:nvPr/>
        </p:nvSpPr>
        <p:spPr bwMode="auto">
          <a:xfrm>
            <a:off x="1966914" y="2012951"/>
            <a:ext cx="11188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i="1">
                <a:latin typeface="Arial" panose="020B0604020202020204" pitchFamily="34" charset="0"/>
              </a:rPr>
              <a:t>Structure</a:t>
            </a:r>
          </a:p>
        </p:txBody>
      </p:sp>
      <p:sp>
        <p:nvSpPr>
          <p:cNvPr id="133139" name="Rectangle 1043"/>
          <p:cNvSpPr>
            <a:spLocks noChangeArrowheads="1"/>
          </p:cNvSpPr>
          <p:nvPr/>
        </p:nvSpPr>
        <p:spPr bwMode="auto">
          <a:xfrm>
            <a:off x="3289260" y="1860550"/>
            <a:ext cx="197810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GB" altLang="en-US" i="1">
                <a:latin typeface="Arial" panose="020B0604020202020204" pitchFamily="34" charset="0"/>
              </a:rPr>
              <a:t>Types of</a:t>
            </a:r>
          </a:p>
          <a:p>
            <a:pPr algn="ctr" eaLnBrk="0" hangingPunct="0"/>
            <a:r>
              <a:rPr lang="en-GB" altLang="en-US" i="1">
                <a:latin typeface="Arial" panose="020B0604020202020204" pitchFamily="34" charset="0"/>
              </a:rPr>
              <a:t>Decision Regions</a:t>
            </a:r>
          </a:p>
        </p:txBody>
      </p:sp>
      <p:sp>
        <p:nvSpPr>
          <p:cNvPr id="133140" name="Rectangle 1044"/>
          <p:cNvSpPr>
            <a:spLocks noChangeArrowheads="1"/>
          </p:cNvSpPr>
          <p:nvPr/>
        </p:nvSpPr>
        <p:spPr bwMode="auto">
          <a:xfrm>
            <a:off x="5416845" y="1860550"/>
            <a:ext cx="1580562"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GB" altLang="en-US" i="1">
                <a:latin typeface="Arial" panose="020B0604020202020204" pitchFamily="34" charset="0"/>
              </a:rPr>
              <a:t>Exclusive-OR</a:t>
            </a:r>
          </a:p>
          <a:p>
            <a:pPr algn="ctr" eaLnBrk="0" hangingPunct="0"/>
            <a:r>
              <a:rPr lang="en-GB" altLang="en-US" i="1">
                <a:latin typeface="Arial" panose="020B0604020202020204" pitchFamily="34" charset="0"/>
              </a:rPr>
              <a:t>Problem</a:t>
            </a:r>
          </a:p>
        </p:txBody>
      </p:sp>
      <p:sp>
        <p:nvSpPr>
          <p:cNvPr id="133141" name="Rectangle 1045"/>
          <p:cNvSpPr>
            <a:spLocks noChangeArrowheads="1"/>
          </p:cNvSpPr>
          <p:nvPr/>
        </p:nvSpPr>
        <p:spPr bwMode="auto">
          <a:xfrm>
            <a:off x="7058729" y="1860550"/>
            <a:ext cx="182421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GB" altLang="en-US" i="1">
                <a:latin typeface="Arial" panose="020B0604020202020204" pitchFamily="34" charset="0"/>
              </a:rPr>
              <a:t>Classes with</a:t>
            </a:r>
          </a:p>
          <a:p>
            <a:pPr algn="ctr" eaLnBrk="0" hangingPunct="0"/>
            <a:r>
              <a:rPr lang="en-GB" altLang="en-US" i="1">
                <a:latin typeface="Arial" panose="020B0604020202020204" pitchFamily="34" charset="0"/>
              </a:rPr>
              <a:t>Meshed regions</a:t>
            </a:r>
          </a:p>
        </p:txBody>
      </p:sp>
      <p:sp>
        <p:nvSpPr>
          <p:cNvPr id="133142" name="Rectangle 1046"/>
          <p:cNvSpPr>
            <a:spLocks noChangeArrowheads="1"/>
          </p:cNvSpPr>
          <p:nvPr/>
        </p:nvSpPr>
        <p:spPr bwMode="auto">
          <a:xfrm>
            <a:off x="8792589" y="1860550"/>
            <a:ext cx="176009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GB" altLang="en-US" i="1">
                <a:latin typeface="Arial" panose="020B0604020202020204" pitchFamily="34" charset="0"/>
              </a:rPr>
              <a:t>Most General</a:t>
            </a:r>
          </a:p>
          <a:p>
            <a:pPr algn="ctr" eaLnBrk="0" hangingPunct="0"/>
            <a:r>
              <a:rPr lang="en-GB" altLang="en-US" i="1">
                <a:latin typeface="Arial" panose="020B0604020202020204" pitchFamily="34" charset="0"/>
              </a:rPr>
              <a:t>Region Shapes</a:t>
            </a:r>
          </a:p>
        </p:txBody>
      </p:sp>
      <p:sp>
        <p:nvSpPr>
          <p:cNvPr id="133143" name="Rectangle 1047"/>
          <p:cNvSpPr>
            <a:spLocks noChangeArrowheads="1"/>
          </p:cNvSpPr>
          <p:nvPr/>
        </p:nvSpPr>
        <p:spPr bwMode="auto">
          <a:xfrm>
            <a:off x="1738313" y="2622551"/>
            <a:ext cx="14779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i="1">
                <a:latin typeface="Arial" panose="020B0604020202020204" pitchFamily="34" charset="0"/>
              </a:rPr>
              <a:t>Single-Layer</a:t>
            </a:r>
          </a:p>
        </p:txBody>
      </p:sp>
      <p:grpSp>
        <p:nvGrpSpPr>
          <p:cNvPr id="133144" name="Group 1048"/>
          <p:cNvGrpSpPr>
            <a:grpSpLocks/>
          </p:cNvGrpSpPr>
          <p:nvPr/>
        </p:nvGrpSpPr>
        <p:grpSpPr bwMode="auto">
          <a:xfrm>
            <a:off x="2133600" y="3054350"/>
            <a:ext cx="685800" cy="527050"/>
            <a:chOff x="384" y="1924"/>
            <a:chExt cx="432" cy="332"/>
          </a:xfrm>
        </p:grpSpPr>
        <p:sp>
          <p:nvSpPr>
            <p:cNvPr id="133145" name="Oval 1049"/>
            <p:cNvSpPr>
              <a:spLocks noChangeArrowheads="1"/>
            </p:cNvSpPr>
            <p:nvPr/>
          </p:nvSpPr>
          <p:spPr bwMode="auto">
            <a:xfrm>
              <a:off x="532" y="1924"/>
              <a:ext cx="136" cy="1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46" name="Line 1050"/>
            <p:cNvSpPr>
              <a:spLocks noChangeShapeType="1"/>
            </p:cNvSpPr>
            <p:nvPr/>
          </p:nvSpPr>
          <p:spPr bwMode="auto">
            <a:xfrm flipH="1">
              <a:off x="384" y="2064"/>
              <a:ext cx="192"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47" name="Line 1051"/>
            <p:cNvSpPr>
              <a:spLocks noChangeShapeType="1"/>
            </p:cNvSpPr>
            <p:nvPr/>
          </p:nvSpPr>
          <p:spPr bwMode="auto">
            <a:xfrm>
              <a:off x="624" y="2064"/>
              <a:ext cx="192"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148" name="Rectangle 1052"/>
          <p:cNvSpPr>
            <a:spLocks noChangeArrowheads="1"/>
          </p:cNvSpPr>
          <p:nvPr/>
        </p:nvSpPr>
        <p:spPr bwMode="auto">
          <a:xfrm>
            <a:off x="1814514" y="3917950"/>
            <a:ext cx="1260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i="1">
                <a:latin typeface="Arial" panose="020B0604020202020204" pitchFamily="34" charset="0"/>
              </a:rPr>
              <a:t>Two-Layer</a:t>
            </a:r>
          </a:p>
        </p:txBody>
      </p:sp>
      <p:grpSp>
        <p:nvGrpSpPr>
          <p:cNvPr id="133149" name="Group 1053"/>
          <p:cNvGrpSpPr>
            <a:grpSpLocks/>
          </p:cNvGrpSpPr>
          <p:nvPr/>
        </p:nvGrpSpPr>
        <p:grpSpPr bwMode="auto">
          <a:xfrm>
            <a:off x="2063750" y="4273550"/>
            <a:ext cx="825500" cy="831850"/>
            <a:chOff x="340" y="2692"/>
            <a:chExt cx="520" cy="524"/>
          </a:xfrm>
        </p:grpSpPr>
        <p:sp>
          <p:nvSpPr>
            <p:cNvPr id="133150" name="Oval 1054"/>
            <p:cNvSpPr>
              <a:spLocks noChangeArrowheads="1"/>
            </p:cNvSpPr>
            <p:nvPr/>
          </p:nvSpPr>
          <p:spPr bwMode="auto">
            <a:xfrm>
              <a:off x="532" y="2692"/>
              <a:ext cx="136" cy="1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51" name="Line 1055"/>
            <p:cNvSpPr>
              <a:spLocks noChangeShapeType="1"/>
            </p:cNvSpPr>
            <p:nvPr/>
          </p:nvSpPr>
          <p:spPr bwMode="auto">
            <a:xfrm flipH="1">
              <a:off x="432" y="2832"/>
              <a:ext cx="144"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2" name="Line 1056"/>
            <p:cNvSpPr>
              <a:spLocks noChangeShapeType="1"/>
            </p:cNvSpPr>
            <p:nvPr/>
          </p:nvSpPr>
          <p:spPr bwMode="auto">
            <a:xfrm>
              <a:off x="624" y="2832"/>
              <a:ext cx="144"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3" name="Oval 1057"/>
            <p:cNvSpPr>
              <a:spLocks noChangeArrowheads="1"/>
            </p:cNvSpPr>
            <p:nvPr/>
          </p:nvSpPr>
          <p:spPr bwMode="auto">
            <a:xfrm>
              <a:off x="724" y="2980"/>
              <a:ext cx="136" cy="1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54" name="Oval 1058"/>
            <p:cNvSpPr>
              <a:spLocks noChangeArrowheads="1"/>
            </p:cNvSpPr>
            <p:nvPr/>
          </p:nvSpPr>
          <p:spPr bwMode="auto">
            <a:xfrm>
              <a:off x="340" y="2980"/>
              <a:ext cx="136" cy="1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55" name="Line 1059"/>
            <p:cNvSpPr>
              <a:spLocks noChangeShapeType="1"/>
            </p:cNvSpPr>
            <p:nvPr/>
          </p:nvSpPr>
          <p:spPr bwMode="auto">
            <a:xfrm>
              <a:off x="408" y="312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6" name="Line 1060"/>
            <p:cNvSpPr>
              <a:spLocks noChangeShapeType="1"/>
            </p:cNvSpPr>
            <p:nvPr/>
          </p:nvSpPr>
          <p:spPr bwMode="auto">
            <a:xfrm>
              <a:off x="792" y="312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7" name="Line 1061"/>
            <p:cNvSpPr>
              <a:spLocks noChangeShapeType="1"/>
            </p:cNvSpPr>
            <p:nvPr/>
          </p:nvSpPr>
          <p:spPr bwMode="auto">
            <a:xfrm flipV="1">
              <a:off x="408" y="3060"/>
              <a:ext cx="315" cy="1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8" name="Line 1062"/>
            <p:cNvSpPr>
              <a:spLocks noChangeShapeType="1"/>
            </p:cNvSpPr>
            <p:nvPr/>
          </p:nvSpPr>
          <p:spPr bwMode="auto">
            <a:xfrm flipH="1" flipV="1">
              <a:off x="473" y="3060"/>
              <a:ext cx="315" cy="1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159" name="Rectangle 1063"/>
          <p:cNvSpPr>
            <a:spLocks noChangeArrowheads="1"/>
          </p:cNvSpPr>
          <p:nvPr/>
        </p:nvSpPr>
        <p:spPr bwMode="auto">
          <a:xfrm>
            <a:off x="1814513" y="5213351"/>
            <a:ext cx="143949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i="1">
                <a:latin typeface="Arial" panose="020B0604020202020204" pitchFamily="34" charset="0"/>
              </a:rPr>
              <a:t>Three-Layer</a:t>
            </a:r>
          </a:p>
        </p:txBody>
      </p:sp>
      <p:sp>
        <p:nvSpPr>
          <p:cNvPr id="133160" name="Oval 1064"/>
          <p:cNvSpPr>
            <a:spLocks noChangeArrowheads="1"/>
          </p:cNvSpPr>
          <p:nvPr/>
        </p:nvSpPr>
        <p:spPr bwMode="auto">
          <a:xfrm>
            <a:off x="2444750" y="5568950"/>
            <a:ext cx="139700" cy="139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33161" name="Group 1065"/>
          <p:cNvGrpSpPr>
            <a:grpSpLocks/>
          </p:cNvGrpSpPr>
          <p:nvPr/>
        </p:nvGrpSpPr>
        <p:grpSpPr bwMode="auto">
          <a:xfrm>
            <a:off x="1911350" y="5797550"/>
            <a:ext cx="1206500" cy="444500"/>
            <a:chOff x="244" y="3652"/>
            <a:chExt cx="760" cy="280"/>
          </a:xfrm>
        </p:grpSpPr>
        <p:grpSp>
          <p:nvGrpSpPr>
            <p:cNvPr id="133162" name="Group 1066"/>
            <p:cNvGrpSpPr>
              <a:grpSpLocks/>
            </p:cNvGrpSpPr>
            <p:nvPr/>
          </p:nvGrpSpPr>
          <p:grpSpPr bwMode="auto">
            <a:xfrm>
              <a:off x="244" y="3652"/>
              <a:ext cx="328" cy="280"/>
              <a:chOff x="244" y="3652"/>
              <a:chExt cx="328" cy="280"/>
            </a:xfrm>
          </p:grpSpPr>
          <p:sp>
            <p:nvSpPr>
              <p:cNvPr id="133163" name="Oval 1067"/>
              <p:cNvSpPr>
                <a:spLocks noChangeArrowheads="1"/>
              </p:cNvSpPr>
              <p:nvPr/>
            </p:nvSpPr>
            <p:spPr bwMode="auto">
              <a:xfrm>
                <a:off x="364" y="3652"/>
                <a:ext cx="88" cy="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33164" name="Group 1068"/>
              <p:cNvGrpSpPr>
                <a:grpSpLocks/>
              </p:cNvGrpSpPr>
              <p:nvPr/>
            </p:nvGrpSpPr>
            <p:grpSpPr bwMode="auto">
              <a:xfrm>
                <a:off x="244" y="3844"/>
                <a:ext cx="328" cy="88"/>
                <a:chOff x="244" y="3844"/>
                <a:chExt cx="328" cy="88"/>
              </a:xfrm>
            </p:grpSpPr>
            <p:sp>
              <p:nvSpPr>
                <p:cNvPr id="133165" name="Oval 1069"/>
                <p:cNvSpPr>
                  <a:spLocks noChangeArrowheads="1"/>
                </p:cNvSpPr>
                <p:nvPr/>
              </p:nvSpPr>
              <p:spPr bwMode="auto">
                <a:xfrm>
                  <a:off x="244" y="3844"/>
                  <a:ext cx="88" cy="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66" name="Oval 1070"/>
                <p:cNvSpPr>
                  <a:spLocks noChangeArrowheads="1"/>
                </p:cNvSpPr>
                <p:nvPr/>
              </p:nvSpPr>
              <p:spPr bwMode="auto">
                <a:xfrm>
                  <a:off x="484" y="3844"/>
                  <a:ext cx="88" cy="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133167" name="Group 1071"/>
            <p:cNvGrpSpPr>
              <a:grpSpLocks/>
            </p:cNvGrpSpPr>
            <p:nvPr/>
          </p:nvGrpSpPr>
          <p:grpSpPr bwMode="auto">
            <a:xfrm>
              <a:off x="676" y="3652"/>
              <a:ext cx="328" cy="280"/>
              <a:chOff x="676" y="3652"/>
              <a:chExt cx="328" cy="280"/>
            </a:xfrm>
          </p:grpSpPr>
          <p:sp>
            <p:nvSpPr>
              <p:cNvPr id="133168" name="Oval 1072"/>
              <p:cNvSpPr>
                <a:spLocks noChangeArrowheads="1"/>
              </p:cNvSpPr>
              <p:nvPr/>
            </p:nvSpPr>
            <p:spPr bwMode="auto">
              <a:xfrm>
                <a:off x="796" y="3652"/>
                <a:ext cx="88" cy="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33169" name="Group 1073"/>
              <p:cNvGrpSpPr>
                <a:grpSpLocks/>
              </p:cNvGrpSpPr>
              <p:nvPr/>
            </p:nvGrpSpPr>
            <p:grpSpPr bwMode="auto">
              <a:xfrm>
                <a:off x="676" y="3844"/>
                <a:ext cx="328" cy="88"/>
                <a:chOff x="676" y="3844"/>
                <a:chExt cx="328" cy="88"/>
              </a:xfrm>
            </p:grpSpPr>
            <p:sp>
              <p:nvSpPr>
                <p:cNvPr id="133170" name="Oval 1074"/>
                <p:cNvSpPr>
                  <a:spLocks noChangeArrowheads="1"/>
                </p:cNvSpPr>
                <p:nvPr/>
              </p:nvSpPr>
              <p:spPr bwMode="auto">
                <a:xfrm>
                  <a:off x="676" y="3844"/>
                  <a:ext cx="88" cy="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71" name="Oval 1075"/>
                <p:cNvSpPr>
                  <a:spLocks noChangeArrowheads="1"/>
                </p:cNvSpPr>
                <p:nvPr/>
              </p:nvSpPr>
              <p:spPr bwMode="auto">
                <a:xfrm>
                  <a:off x="916" y="3844"/>
                  <a:ext cx="88" cy="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sp>
        <p:nvSpPr>
          <p:cNvPr id="133172" name="Line 1076"/>
          <p:cNvSpPr>
            <a:spLocks noChangeShapeType="1"/>
          </p:cNvSpPr>
          <p:nvPr/>
        </p:nvSpPr>
        <p:spPr bwMode="auto">
          <a:xfrm flipV="1">
            <a:off x="2228850" y="5681664"/>
            <a:ext cx="223838"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3" name="Line 1077"/>
          <p:cNvSpPr>
            <a:spLocks noChangeShapeType="1"/>
          </p:cNvSpPr>
          <p:nvPr/>
        </p:nvSpPr>
        <p:spPr bwMode="auto">
          <a:xfrm flipH="1" flipV="1">
            <a:off x="2570164" y="5686425"/>
            <a:ext cx="223837"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4" name="Line 1078"/>
          <p:cNvSpPr>
            <a:spLocks noChangeShapeType="1"/>
          </p:cNvSpPr>
          <p:nvPr/>
        </p:nvSpPr>
        <p:spPr bwMode="auto">
          <a:xfrm flipV="1">
            <a:off x="1990726" y="5938839"/>
            <a:ext cx="176213"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5" name="Line 1079"/>
          <p:cNvSpPr>
            <a:spLocks noChangeShapeType="1"/>
          </p:cNvSpPr>
          <p:nvPr/>
        </p:nvSpPr>
        <p:spPr bwMode="auto">
          <a:xfrm>
            <a:off x="2190750" y="5934075"/>
            <a:ext cx="166688"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6" name="Line 1080"/>
          <p:cNvSpPr>
            <a:spLocks noChangeShapeType="1"/>
          </p:cNvSpPr>
          <p:nvPr/>
        </p:nvSpPr>
        <p:spPr bwMode="auto">
          <a:xfrm>
            <a:off x="2214564" y="5924551"/>
            <a:ext cx="452437" cy="176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7" name="Line 1081"/>
          <p:cNvSpPr>
            <a:spLocks noChangeShapeType="1"/>
          </p:cNvSpPr>
          <p:nvPr/>
        </p:nvSpPr>
        <p:spPr bwMode="auto">
          <a:xfrm>
            <a:off x="2233613" y="5919789"/>
            <a:ext cx="766762" cy="1857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8" name="Line 1082"/>
          <p:cNvSpPr>
            <a:spLocks noChangeShapeType="1"/>
          </p:cNvSpPr>
          <p:nvPr/>
        </p:nvSpPr>
        <p:spPr bwMode="auto">
          <a:xfrm flipH="1">
            <a:off x="2041526" y="5924550"/>
            <a:ext cx="766763" cy="185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9" name="Line 1083"/>
          <p:cNvSpPr>
            <a:spLocks noChangeShapeType="1"/>
          </p:cNvSpPr>
          <p:nvPr/>
        </p:nvSpPr>
        <p:spPr bwMode="auto">
          <a:xfrm flipH="1">
            <a:off x="2362201" y="5929313"/>
            <a:ext cx="460375" cy="171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0" name="Line 1084"/>
          <p:cNvSpPr>
            <a:spLocks noChangeShapeType="1"/>
          </p:cNvSpPr>
          <p:nvPr/>
        </p:nvSpPr>
        <p:spPr bwMode="auto">
          <a:xfrm flipH="1">
            <a:off x="2665414" y="5934075"/>
            <a:ext cx="166687"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1" name="Line 1085"/>
          <p:cNvSpPr>
            <a:spLocks noChangeShapeType="1"/>
          </p:cNvSpPr>
          <p:nvPr/>
        </p:nvSpPr>
        <p:spPr bwMode="auto">
          <a:xfrm flipH="1" flipV="1">
            <a:off x="2865438" y="5938839"/>
            <a:ext cx="176212"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2" name="Line 1086"/>
          <p:cNvSpPr>
            <a:spLocks noChangeShapeType="1"/>
          </p:cNvSpPr>
          <p:nvPr/>
        </p:nvSpPr>
        <p:spPr bwMode="auto">
          <a:xfrm>
            <a:off x="1995488" y="6253164"/>
            <a:ext cx="176212"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3" name="Line 1087"/>
          <p:cNvSpPr>
            <a:spLocks noChangeShapeType="1"/>
          </p:cNvSpPr>
          <p:nvPr/>
        </p:nvSpPr>
        <p:spPr bwMode="auto">
          <a:xfrm flipV="1">
            <a:off x="2181225" y="6232525"/>
            <a:ext cx="166688"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4" name="Line 1088"/>
          <p:cNvSpPr>
            <a:spLocks noChangeShapeType="1"/>
          </p:cNvSpPr>
          <p:nvPr/>
        </p:nvSpPr>
        <p:spPr bwMode="auto">
          <a:xfrm flipV="1">
            <a:off x="2171700" y="6227763"/>
            <a:ext cx="452438"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5" name="Line 1089"/>
          <p:cNvSpPr>
            <a:spLocks noChangeShapeType="1"/>
          </p:cNvSpPr>
          <p:nvPr/>
        </p:nvSpPr>
        <p:spPr bwMode="auto">
          <a:xfrm flipV="1">
            <a:off x="2162176" y="6215064"/>
            <a:ext cx="828675" cy="193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6" name="Line 1090"/>
          <p:cNvSpPr>
            <a:spLocks noChangeShapeType="1"/>
          </p:cNvSpPr>
          <p:nvPr/>
        </p:nvSpPr>
        <p:spPr bwMode="auto">
          <a:xfrm flipH="1" flipV="1">
            <a:off x="2047876" y="6210300"/>
            <a:ext cx="798513" cy="198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7" name="Line 1091"/>
          <p:cNvSpPr>
            <a:spLocks noChangeShapeType="1"/>
          </p:cNvSpPr>
          <p:nvPr/>
        </p:nvSpPr>
        <p:spPr bwMode="auto">
          <a:xfrm flipH="1" flipV="1">
            <a:off x="2393950" y="6232526"/>
            <a:ext cx="452438" cy="176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8" name="Line 1092"/>
          <p:cNvSpPr>
            <a:spLocks noChangeShapeType="1"/>
          </p:cNvSpPr>
          <p:nvPr/>
        </p:nvSpPr>
        <p:spPr bwMode="auto">
          <a:xfrm flipH="1" flipV="1">
            <a:off x="2655889" y="6232526"/>
            <a:ext cx="192087" cy="1635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9" name="Line 1093"/>
          <p:cNvSpPr>
            <a:spLocks noChangeShapeType="1"/>
          </p:cNvSpPr>
          <p:nvPr/>
        </p:nvSpPr>
        <p:spPr bwMode="auto">
          <a:xfrm flipH="1">
            <a:off x="2852739" y="6238875"/>
            <a:ext cx="179387" cy="171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90" name="Rectangle 1094"/>
          <p:cNvSpPr>
            <a:spLocks noChangeArrowheads="1"/>
          </p:cNvSpPr>
          <p:nvPr/>
        </p:nvSpPr>
        <p:spPr bwMode="auto">
          <a:xfrm>
            <a:off x="3579202" y="2698751"/>
            <a:ext cx="1439498"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GB" altLang="en-US" i="1">
                <a:latin typeface="Arial" panose="020B0604020202020204" pitchFamily="34" charset="0"/>
              </a:rPr>
              <a:t>Half Plane</a:t>
            </a:r>
          </a:p>
          <a:p>
            <a:pPr algn="ctr" eaLnBrk="0" hangingPunct="0"/>
            <a:r>
              <a:rPr lang="en-GB" altLang="en-US" i="1">
                <a:latin typeface="Arial" panose="020B0604020202020204" pitchFamily="34" charset="0"/>
              </a:rPr>
              <a:t>Bounded By</a:t>
            </a:r>
          </a:p>
          <a:p>
            <a:pPr algn="ctr" eaLnBrk="0" hangingPunct="0"/>
            <a:r>
              <a:rPr lang="en-GB" altLang="en-US" i="1">
                <a:latin typeface="Arial" panose="020B0604020202020204" pitchFamily="34" charset="0"/>
              </a:rPr>
              <a:t>Hyperplane</a:t>
            </a:r>
          </a:p>
        </p:txBody>
      </p:sp>
      <p:sp>
        <p:nvSpPr>
          <p:cNvPr id="133191" name="Rectangle 1095"/>
          <p:cNvSpPr>
            <a:spLocks noChangeArrowheads="1"/>
          </p:cNvSpPr>
          <p:nvPr/>
        </p:nvSpPr>
        <p:spPr bwMode="auto">
          <a:xfrm>
            <a:off x="3393254" y="3994151"/>
            <a:ext cx="1811394"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GB" altLang="en-US" i="1">
                <a:latin typeface="Arial" panose="020B0604020202020204" pitchFamily="34" charset="0"/>
              </a:rPr>
              <a:t>Convex Open</a:t>
            </a:r>
          </a:p>
          <a:p>
            <a:pPr algn="ctr" eaLnBrk="0" hangingPunct="0"/>
            <a:r>
              <a:rPr lang="en-GB" altLang="en-US" i="1">
                <a:latin typeface="Arial" panose="020B0604020202020204" pitchFamily="34" charset="0"/>
              </a:rPr>
              <a:t>Or</a:t>
            </a:r>
          </a:p>
          <a:p>
            <a:pPr algn="ctr" eaLnBrk="0" hangingPunct="0"/>
            <a:r>
              <a:rPr lang="en-GB" altLang="en-US" i="1">
                <a:latin typeface="Arial" panose="020B0604020202020204" pitchFamily="34" charset="0"/>
              </a:rPr>
              <a:t>Closed Regions</a:t>
            </a:r>
          </a:p>
        </p:txBody>
      </p:sp>
      <p:sp>
        <p:nvSpPr>
          <p:cNvPr id="133192" name="Rectangle 1096"/>
          <p:cNvSpPr>
            <a:spLocks noChangeArrowheads="1"/>
          </p:cNvSpPr>
          <p:nvPr/>
        </p:nvSpPr>
        <p:spPr bwMode="auto">
          <a:xfrm>
            <a:off x="3471785" y="5137150"/>
            <a:ext cx="1657506"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GB" altLang="en-US">
                <a:latin typeface="Arial" panose="020B0604020202020204" pitchFamily="34" charset="0"/>
              </a:rPr>
              <a:t>Arbitrary</a:t>
            </a:r>
          </a:p>
          <a:p>
            <a:pPr algn="ctr" eaLnBrk="0" hangingPunct="0"/>
            <a:r>
              <a:rPr lang="en-GB" altLang="en-US">
                <a:latin typeface="Arial" panose="020B0604020202020204" pitchFamily="34" charset="0"/>
              </a:rPr>
              <a:t>(Complexity</a:t>
            </a:r>
          </a:p>
          <a:p>
            <a:pPr algn="ctr" eaLnBrk="0" hangingPunct="0"/>
            <a:r>
              <a:rPr lang="en-GB" altLang="en-US">
                <a:latin typeface="Arial" panose="020B0604020202020204" pitchFamily="34" charset="0"/>
              </a:rPr>
              <a:t>Limited by No.</a:t>
            </a:r>
          </a:p>
          <a:p>
            <a:pPr algn="ctr" eaLnBrk="0" hangingPunct="0"/>
            <a:r>
              <a:rPr lang="en-GB" altLang="en-US">
                <a:latin typeface="Arial" panose="020B0604020202020204" pitchFamily="34" charset="0"/>
              </a:rPr>
              <a:t>of Nodes)</a:t>
            </a:r>
          </a:p>
        </p:txBody>
      </p:sp>
      <p:grpSp>
        <p:nvGrpSpPr>
          <p:cNvPr id="133193" name="Group 1097"/>
          <p:cNvGrpSpPr>
            <a:grpSpLocks/>
          </p:cNvGrpSpPr>
          <p:nvPr/>
        </p:nvGrpSpPr>
        <p:grpSpPr bwMode="auto">
          <a:xfrm>
            <a:off x="5484813" y="2713038"/>
            <a:ext cx="1358900" cy="990600"/>
            <a:chOff x="2495" y="1709"/>
            <a:chExt cx="856" cy="624"/>
          </a:xfrm>
        </p:grpSpPr>
        <p:grpSp>
          <p:nvGrpSpPr>
            <p:cNvPr id="133194" name="Group 1098"/>
            <p:cNvGrpSpPr>
              <a:grpSpLocks/>
            </p:cNvGrpSpPr>
            <p:nvPr/>
          </p:nvGrpSpPr>
          <p:grpSpPr bwMode="auto">
            <a:xfrm>
              <a:off x="2495" y="1709"/>
              <a:ext cx="232" cy="240"/>
              <a:chOff x="2495" y="1709"/>
              <a:chExt cx="232" cy="240"/>
            </a:xfrm>
          </p:grpSpPr>
          <p:sp>
            <p:nvSpPr>
              <p:cNvPr id="133195" name="Oval 1099"/>
              <p:cNvSpPr>
                <a:spLocks noChangeArrowheads="1"/>
              </p:cNvSpPr>
              <p:nvPr/>
            </p:nvSpPr>
            <p:spPr bwMode="auto">
              <a:xfrm>
                <a:off x="2495" y="1717"/>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6" name="Rectangle 1100"/>
              <p:cNvSpPr>
                <a:spLocks noChangeArrowheads="1"/>
              </p:cNvSpPr>
              <p:nvPr/>
            </p:nvSpPr>
            <p:spPr bwMode="auto">
              <a:xfrm>
                <a:off x="2496" y="1709"/>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chemeClr val="hlink"/>
                    </a:solidFill>
                    <a:latin typeface="Arial" panose="020B0604020202020204" pitchFamily="34" charset="0"/>
                  </a:rPr>
                  <a:t>A</a:t>
                </a:r>
              </a:p>
            </p:txBody>
          </p:sp>
        </p:grpSp>
        <p:grpSp>
          <p:nvGrpSpPr>
            <p:cNvPr id="133197" name="Group 1101"/>
            <p:cNvGrpSpPr>
              <a:grpSpLocks/>
            </p:cNvGrpSpPr>
            <p:nvPr/>
          </p:nvGrpSpPr>
          <p:grpSpPr bwMode="auto">
            <a:xfrm>
              <a:off x="3119" y="2093"/>
              <a:ext cx="232" cy="240"/>
              <a:chOff x="3119" y="2093"/>
              <a:chExt cx="232" cy="240"/>
            </a:xfrm>
          </p:grpSpPr>
          <p:sp>
            <p:nvSpPr>
              <p:cNvPr id="133198" name="Oval 1102"/>
              <p:cNvSpPr>
                <a:spLocks noChangeArrowheads="1"/>
              </p:cNvSpPr>
              <p:nvPr/>
            </p:nvSpPr>
            <p:spPr bwMode="auto">
              <a:xfrm>
                <a:off x="3119" y="2101"/>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9" name="Rectangle 1103"/>
              <p:cNvSpPr>
                <a:spLocks noChangeArrowheads="1"/>
              </p:cNvSpPr>
              <p:nvPr/>
            </p:nvSpPr>
            <p:spPr bwMode="auto">
              <a:xfrm>
                <a:off x="3120" y="209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chemeClr val="hlink"/>
                    </a:solidFill>
                    <a:latin typeface="Arial" panose="020B0604020202020204" pitchFamily="34" charset="0"/>
                  </a:rPr>
                  <a:t>A</a:t>
                </a:r>
              </a:p>
            </p:txBody>
          </p:sp>
        </p:grpSp>
        <p:grpSp>
          <p:nvGrpSpPr>
            <p:cNvPr id="133200" name="Group 1104"/>
            <p:cNvGrpSpPr>
              <a:grpSpLocks/>
            </p:cNvGrpSpPr>
            <p:nvPr/>
          </p:nvGrpSpPr>
          <p:grpSpPr bwMode="auto">
            <a:xfrm>
              <a:off x="2495" y="2093"/>
              <a:ext cx="232" cy="240"/>
              <a:chOff x="2495" y="2093"/>
              <a:chExt cx="232" cy="240"/>
            </a:xfrm>
          </p:grpSpPr>
          <p:sp>
            <p:nvSpPr>
              <p:cNvPr id="133201" name="Oval 1105"/>
              <p:cNvSpPr>
                <a:spLocks noChangeArrowheads="1"/>
              </p:cNvSpPr>
              <p:nvPr/>
            </p:nvSpPr>
            <p:spPr bwMode="auto">
              <a:xfrm>
                <a:off x="2495" y="2101"/>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2" name="Rectangle 1106"/>
              <p:cNvSpPr>
                <a:spLocks noChangeArrowheads="1"/>
              </p:cNvSpPr>
              <p:nvPr/>
            </p:nvSpPr>
            <p:spPr bwMode="auto">
              <a:xfrm>
                <a:off x="2501" y="209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63DE8"/>
                    </a:solidFill>
                    <a:latin typeface="Arial" panose="020B0604020202020204" pitchFamily="34" charset="0"/>
                  </a:rPr>
                  <a:t>B</a:t>
                </a:r>
              </a:p>
            </p:txBody>
          </p:sp>
        </p:grpSp>
        <p:grpSp>
          <p:nvGrpSpPr>
            <p:cNvPr id="133203" name="Group 1107"/>
            <p:cNvGrpSpPr>
              <a:grpSpLocks/>
            </p:cNvGrpSpPr>
            <p:nvPr/>
          </p:nvGrpSpPr>
          <p:grpSpPr bwMode="auto">
            <a:xfrm>
              <a:off x="3119" y="1709"/>
              <a:ext cx="232" cy="240"/>
              <a:chOff x="3119" y="1709"/>
              <a:chExt cx="232" cy="240"/>
            </a:xfrm>
          </p:grpSpPr>
          <p:sp>
            <p:nvSpPr>
              <p:cNvPr id="133204" name="Oval 1108"/>
              <p:cNvSpPr>
                <a:spLocks noChangeArrowheads="1"/>
              </p:cNvSpPr>
              <p:nvPr/>
            </p:nvSpPr>
            <p:spPr bwMode="auto">
              <a:xfrm>
                <a:off x="3119" y="1717"/>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5" name="Rectangle 1109"/>
              <p:cNvSpPr>
                <a:spLocks noChangeArrowheads="1"/>
              </p:cNvSpPr>
              <p:nvPr/>
            </p:nvSpPr>
            <p:spPr bwMode="auto">
              <a:xfrm>
                <a:off x="3125" y="1709"/>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63DE8"/>
                    </a:solidFill>
                    <a:latin typeface="Arial" panose="020B0604020202020204" pitchFamily="34" charset="0"/>
                  </a:rPr>
                  <a:t>B</a:t>
                </a:r>
              </a:p>
            </p:txBody>
          </p:sp>
        </p:grpSp>
      </p:grpSp>
      <p:grpSp>
        <p:nvGrpSpPr>
          <p:cNvPr id="133206" name="Group 1110"/>
          <p:cNvGrpSpPr>
            <a:grpSpLocks/>
          </p:cNvGrpSpPr>
          <p:nvPr/>
        </p:nvGrpSpPr>
        <p:grpSpPr bwMode="auto">
          <a:xfrm>
            <a:off x="5484813" y="4008438"/>
            <a:ext cx="1358900" cy="990600"/>
            <a:chOff x="2495" y="2525"/>
            <a:chExt cx="856" cy="624"/>
          </a:xfrm>
        </p:grpSpPr>
        <p:grpSp>
          <p:nvGrpSpPr>
            <p:cNvPr id="133207" name="Group 1111"/>
            <p:cNvGrpSpPr>
              <a:grpSpLocks/>
            </p:cNvGrpSpPr>
            <p:nvPr/>
          </p:nvGrpSpPr>
          <p:grpSpPr bwMode="auto">
            <a:xfrm>
              <a:off x="2495" y="2525"/>
              <a:ext cx="232" cy="240"/>
              <a:chOff x="2495" y="2525"/>
              <a:chExt cx="232" cy="240"/>
            </a:xfrm>
          </p:grpSpPr>
          <p:sp>
            <p:nvSpPr>
              <p:cNvPr id="133208" name="Oval 1112"/>
              <p:cNvSpPr>
                <a:spLocks noChangeArrowheads="1"/>
              </p:cNvSpPr>
              <p:nvPr/>
            </p:nvSpPr>
            <p:spPr bwMode="auto">
              <a:xfrm>
                <a:off x="2495" y="2533"/>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9" name="Rectangle 1113"/>
              <p:cNvSpPr>
                <a:spLocks noChangeArrowheads="1"/>
              </p:cNvSpPr>
              <p:nvPr/>
            </p:nvSpPr>
            <p:spPr bwMode="auto">
              <a:xfrm>
                <a:off x="2496" y="2525"/>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chemeClr val="hlink"/>
                    </a:solidFill>
                    <a:latin typeface="Arial" panose="020B0604020202020204" pitchFamily="34" charset="0"/>
                  </a:rPr>
                  <a:t>A</a:t>
                </a:r>
              </a:p>
            </p:txBody>
          </p:sp>
        </p:grpSp>
        <p:grpSp>
          <p:nvGrpSpPr>
            <p:cNvPr id="133210" name="Group 1114"/>
            <p:cNvGrpSpPr>
              <a:grpSpLocks/>
            </p:cNvGrpSpPr>
            <p:nvPr/>
          </p:nvGrpSpPr>
          <p:grpSpPr bwMode="auto">
            <a:xfrm>
              <a:off x="3119" y="2909"/>
              <a:ext cx="232" cy="240"/>
              <a:chOff x="3119" y="2909"/>
              <a:chExt cx="232" cy="240"/>
            </a:xfrm>
          </p:grpSpPr>
          <p:sp>
            <p:nvSpPr>
              <p:cNvPr id="133211" name="Oval 1115"/>
              <p:cNvSpPr>
                <a:spLocks noChangeArrowheads="1"/>
              </p:cNvSpPr>
              <p:nvPr/>
            </p:nvSpPr>
            <p:spPr bwMode="auto">
              <a:xfrm>
                <a:off x="3119" y="2917"/>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12" name="Rectangle 1116"/>
              <p:cNvSpPr>
                <a:spLocks noChangeArrowheads="1"/>
              </p:cNvSpPr>
              <p:nvPr/>
            </p:nvSpPr>
            <p:spPr bwMode="auto">
              <a:xfrm>
                <a:off x="3120" y="2909"/>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chemeClr val="hlink"/>
                    </a:solidFill>
                    <a:latin typeface="Arial" panose="020B0604020202020204" pitchFamily="34" charset="0"/>
                  </a:rPr>
                  <a:t>A</a:t>
                </a:r>
              </a:p>
            </p:txBody>
          </p:sp>
        </p:grpSp>
        <p:grpSp>
          <p:nvGrpSpPr>
            <p:cNvPr id="133213" name="Group 1117"/>
            <p:cNvGrpSpPr>
              <a:grpSpLocks/>
            </p:cNvGrpSpPr>
            <p:nvPr/>
          </p:nvGrpSpPr>
          <p:grpSpPr bwMode="auto">
            <a:xfrm>
              <a:off x="2495" y="2909"/>
              <a:ext cx="232" cy="240"/>
              <a:chOff x="2495" y="2909"/>
              <a:chExt cx="232" cy="240"/>
            </a:xfrm>
          </p:grpSpPr>
          <p:sp>
            <p:nvSpPr>
              <p:cNvPr id="133214" name="Oval 1118"/>
              <p:cNvSpPr>
                <a:spLocks noChangeArrowheads="1"/>
              </p:cNvSpPr>
              <p:nvPr/>
            </p:nvSpPr>
            <p:spPr bwMode="auto">
              <a:xfrm>
                <a:off x="2495" y="2917"/>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15" name="Rectangle 1119"/>
              <p:cNvSpPr>
                <a:spLocks noChangeArrowheads="1"/>
              </p:cNvSpPr>
              <p:nvPr/>
            </p:nvSpPr>
            <p:spPr bwMode="auto">
              <a:xfrm>
                <a:off x="2501" y="2909"/>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63DE8"/>
                    </a:solidFill>
                    <a:latin typeface="Arial" panose="020B0604020202020204" pitchFamily="34" charset="0"/>
                  </a:rPr>
                  <a:t>B</a:t>
                </a:r>
              </a:p>
            </p:txBody>
          </p:sp>
        </p:grpSp>
        <p:grpSp>
          <p:nvGrpSpPr>
            <p:cNvPr id="133216" name="Group 1120"/>
            <p:cNvGrpSpPr>
              <a:grpSpLocks/>
            </p:cNvGrpSpPr>
            <p:nvPr/>
          </p:nvGrpSpPr>
          <p:grpSpPr bwMode="auto">
            <a:xfrm>
              <a:off x="3119" y="2525"/>
              <a:ext cx="232" cy="240"/>
              <a:chOff x="3119" y="2525"/>
              <a:chExt cx="232" cy="240"/>
            </a:xfrm>
          </p:grpSpPr>
          <p:sp>
            <p:nvSpPr>
              <p:cNvPr id="133217" name="Oval 1121"/>
              <p:cNvSpPr>
                <a:spLocks noChangeArrowheads="1"/>
              </p:cNvSpPr>
              <p:nvPr/>
            </p:nvSpPr>
            <p:spPr bwMode="auto">
              <a:xfrm>
                <a:off x="3119" y="2533"/>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18" name="Rectangle 1122"/>
              <p:cNvSpPr>
                <a:spLocks noChangeArrowheads="1"/>
              </p:cNvSpPr>
              <p:nvPr/>
            </p:nvSpPr>
            <p:spPr bwMode="auto">
              <a:xfrm>
                <a:off x="3125" y="2525"/>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63DE8"/>
                    </a:solidFill>
                    <a:latin typeface="Arial" panose="020B0604020202020204" pitchFamily="34" charset="0"/>
                  </a:rPr>
                  <a:t>B</a:t>
                </a:r>
              </a:p>
            </p:txBody>
          </p:sp>
        </p:grpSp>
      </p:grpSp>
      <p:grpSp>
        <p:nvGrpSpPr>
          <p:cNvPr id="133219" name="Group 1123"/>
          <p:cNvGrpSpPr>
            <a:grpSpLocks/>
          </p:cNvGrpSpPr>
          <p:nvPr/>
        </p:nvGrpSpPr>
        <p:grpSpPr bwMode="auto">
          <a:xfrm>
            <a:off x="5484813" y="5303838"/>
            <a:ext cx="1358900" cy="990600"/>
            <a:chOff x="2495" y="3341"/>
            <a:chExt cx="856" cy="624"/>
          </a:xfrm>
        </p:grpSpPr>
        <p:grpSp>
          <p:nvGrpSpPr>
            <p:cNvPr id="133220" name="Group 1124"/>
            <p:cNvGrpSpPr>
              <a:grpSpLocks/>
            </p:cNvGrpSpPr>
            <p:nvPr/>
          </p:nvGrpSpPr>
          <p:grpSpPr bwMode="auto">
            <a:xfrm>
              <a:off x="2495" y="3341"/>
              <a:ext cx="232" cy="240"/>
              <a:chOff x="2495" y="3341"/>
              <a:chExt cx="232" cy="240"/>
            </a:xfrm>
          </p:grpSpPr>
          <p:sp>
            <p:nvSpPr>
              <p:cNvPr id="133221" name="Oval 1125"/>
              <p:cNvSpPr>
                <a:spLocks noChangeArrowheads="1"/>
              </p:cNvSpPr>
              <p:nvPr/>
            </p:nvSpPr>
            <p:spPr bwMode="auto">
              <a:xfrm>
                <a:off x="2495" y="3349"/>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22" name="Rectangle 1126"/>
              <p:cNvSpPr>
                <a:spLocks noChangeArrowheads="1"/>
              </p:cNvSpPr>
              <p:nvPr/>
            </p:nvSpPr>
            <p:spPr bwMode="auto">
              <a:xfrm>
                <a:off x="2496" y="3341"/>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chemeClr val="hlink"/>
                    </a:solidFill>
                    <a:latin typeface="Arial" panose="020B0604020202020204" pitchFamily="34" charset="0"/>
                  </a:rPr>
                  <a:t>A</a:t>
                </a:r>
              </a:p>
            </p:txBody>
          </p:sp>
        </p:grpSp>
        <p:grpSp>
          <p:nvGrpSpPr>
            <p:cNvPr id="133223" name="Group 1127"/>
            <p:cNvGrpSpPr>
              <a:grpSpLocks/>
            </p:cNvGrpSpPr>
            <p:nvPr/>
          </p:nvGrpSpPr>
          <p:grpSpPr bwMode="auto">
            <a:xfrm>
              <a:off x="3119" y="3725"/>
              <a:ext cx="232" cy="240"/>
              <a:chOff x="3119" y="3725"/>
              <a:chExt cx="232" cy="240"/>
            </a:xfrm>
          </p:grpSpPr>
          <p:sp>
            <p:nvSpPr>
              <p:cNvPr id="133224" name="Oval 1128"/>
              <p:cNvSpPr>
                <a:spLocks noChangeArrowheads="1"/>
              </p:cNvSpPr>
              <p:nvPr/>
            </p:nvSpPr>
            <p:spPr bwMode="auto">
              <a:xfrm>
                <a:off x="3119" y="3733"/>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25" name="Rectangle 1129"/>
              <p:cNvSpPr>
                <a:spLocks noChangeArrowheads="1"/>
              </p:cNvSpPr>
              <p:nvPr/>
            </p:nvSpPr>
            <p:spPr bwMode="auto">
              <a:xfrm>
                <a:off x="3120" y="3725"/>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chemeClr val="hlink"/>
                    </a:solidFill>
                    <a:latin typeface="Arial" panose="020B0604020202020204" pitchFamily="34" charset="0"/>
                  </a:rPr>
                  <a:t>A</a:t>
                </a:r>
              </a:p>
            </p:txBody>
          </p:sp>
        </p:grpSp>
        <p:grpSp>
          <p:nvGrpSpPr>
            <p:cNvPr id="133226" name="Group 1130"/>
            <p:cNvGrpSpPr>
              <a:grpSpLocks/>
            </p:cNvGrpSpPr>
            <p:nvPr/>
          </p:nvGrpSpPr>
          <p:grpSpPr bwMode="auto">
            <a:xfrm>
              <a:off x="2495" y="3725"/>
              <a:ext cx="232" cy="240"/>
              <a:chOff x="2495" y="3725"/>
              <a:chExt cx="232" cy="240"/>
            </a:xfrm>
          </p:grpSpPr>
          <p:sp>
            <p:nvSpPr>
              <p:cNvPr id="133227" name="Oval 1131"/>
              <p:cNvSpPr>
                <a:spLocks noChangeArrowheads="1"/>
              </p:cNvSpPr>
              <p:nvPr/>
            </p:nvSpPr>
            <p:spPr bwMode="auto">
              <a:xfrm>
                <a:off x="2495" y="3733"/>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28" name="Rectangle 1132"/>
              <p:cNvSpPr>
                <a:spLocks noChangeArrowheads="1"/>
              </p:cNvSpPr>
              <p:nvPr/>
            </p:nvSpPr>
            <p:spPr bwMode="auto">
              <a:xfrm>
                <a:off x="2501" y="3725"/>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63DE8"/>
                    </a:solidFill>
                    <a:latin typeface="Arial" panose="020B0604020202020204" pitchFamily="34" charset="0"/>
                  </a:rPr>
                  <a:t>B</a:t>
                </a:r>
              </a:p>
            </p:txBody>
          </p:sp>
        </p:grpSp>
        <p:grpSp>
          <p:nvGrpSpPr>
            <p:cNvPr id="133229" name="Group 1133"/>
            <p:cNvGrpSpPr>
              <a:grpSpLocks/>
            </p:cNvGrpSpPr>
            <p:nvPr/>
          </p:nvGrpSpPr>
          <p:grpSpPr bwMode="auto">
            <a:xfrm>
              <a:off x="3119" y="3341"/>
              <a:ext cx="232" cy="240"/>
              <a:chOff x="3119" y="3341"/>
              <a:chExt cx="232" cy="240"/>
            </a:xfrm>
          </p:grpSpPr>
          <p:sp>
            <p:nvSpPr>
              <p:cNvPr id="133230" name="Oval 1134"/>
              <p:cNvSpPr>
                <a:spLocks noChangeArrowheads="1"/>
              </p:cNvSpPr>
              <p:nvPr/>
            </p:nvSpPr>
            <p:spPr bwMode="auto">
              <a:xfrm>
                <a:off x="3119" y="3349"/>
                <a:ext cx="232"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31" name="Rectangle 1135"/>
              <p:cNvSpPr>
                <a:spLocks noChangeArrowheads="1"/>
              </p:cNvSpPr>
              <p:nvPr/>
            </p:nvSpPr>
            <p:spPr bwMode="auto">
              <a:xfrm>
                <a:off x="3125" y="3341"/>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63DE8"/>
                    </a:solidFill>
                    <a:latin typeface="Arial" panose="020B0604020202020204" pitchFamily="34" charset="0"/>
                  </a:rPr>
                  <a:t>B</a:t>
                </a:r>
              </a:p>
            </p:txBody>
          </p:sp>
        </p:grpSp>
      </p:grpSp>
      <p:grpSp>
        <p:nvGrpSpPr>
          <p:cNvPr id="133232" name="Group 1136"/>
          <p:cNvGrpSpPr>
            <a:grpSpLocks/>
          </p:cNvGrpSpPr>
          <p:nvPr/>
        </p:nvGrpSpPr>
        <p:grpSpPr bwMode="auto">
          <a:xfrm>
            <a:off x="7353300" y="2743200"/>
            <a:ext cx="1220788" cy="992188"/>
            <a:chOff x="3672" y="1728"/>
            <a:chExt cx="769" cy="625"/>
          </a:xfrm>
        </p:grpSpPr>
        <p:grpSp>
          <p:nvGrpSpPr>
            <p:cNvPr id="133233" name="Group 1137"/>
            <p:cNvGrpSpPr>
              <a:grpSpLocks/>
            </p:cNvGrpSpPr>
            <p:nvPr/>
          </p:nvGrpSpPr>
          <p:grpSpPr bwMode="auto">
            <a:xfrm>
              <a:off x="3672" y="1728"/>
              <a:ext cx="481" cy="481"/>
              <a:chOff x="3672" y="1728"/>
              <a:chExt cx="481" cy="481"/>
            </a:xfrm>
          </p:grpSpPr>
          <p:sp>
            <p:nvSpPr>
              <p:cNvPr id="133234" name="Arc 1138"/>
              <p:cNvSpPr>
                <a:spLocks/>
              </p:cNvSpPr>
              <p:nvPr/>
            </p:nvSpPr>
            <p:spPr bwMode="auto">
              <a:xfrm>
                <a:off x="3673" y="1729"/>
                <a:ext cx="384" cy="24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2"/>
                      <a:pt x="9636" y="30"/>
                      <a:pt x="21544" y="0"/>
                    </a:cubicBezTo>
                  </a:path>
                  <a:path w="21600" h="21600" stroke="0" extrusionOk="0">
                    <a:moveTo>
                      <a:pt x="0" y="21599"/>
                    </a:moveTo>
                    <a:cubicBezTo>
                      <a:pt x="0" y="9692"/>
                      <a:pt x="9636" y="30"/>
                      <a:pt x="21544"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35" name="Arc 1139"/>
              <p:cNvSpPr>
                <a:spLocks/>
              </p:cNvSpPr>
              <p:nvPr/>
            </p:nvSpPr>
            <p:spPr bwMode="auto">
              <a:xfrm rot="10800000">
                <a:off x="3672" y="1969"/>
                <a:ext cx="385" cy="240"/>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0"/>
                      <a:pt x="56" y="0"/>
                    </a:cubicBezTo>
                    <a:cubicBezTo>
                      <a:pt x="11985" y="0"/>
                      <a:pt x="21656" y="9670"/>
                      <a:pt x="21656" y="21600"/>
                    </a:cubicBezTo>
                  </a:path>
                  <a:path w="21656" h="21600" stroke="0" extrusionOk="0">
                    <a:moveTo>
                      <a:pt x="0" y="0"/>
                    </a:moveTo>
                    <a:cubicBezTo>
                      <a:pt x="18" y="0"/>
                      <a:pt x="37" y="0"/>
                      <a:pt x="56" y="0"/>
                    </a:cubicBezTo>
                    <a:cubicBezTo>
                      <a:pt x="11985" y="0"/>
                      <a:pt x="21656" y="9670"/>
                      <a:pt x="21656" y="21600"/>
                    </a:cubicBezTo>
                    <a:lnTo>
                      <a:pt x="56"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36" name="Arc 1140"/>
              <p:cNvSpPr>
                <a:spLocks/>
              </p:cNvSpPr>
              <p:nvPr/>
            </p:nvSpPr>
            <p:spPr bwMode="auto">
              <a:xfrm>
                <a:off x="3865" y="1825"/>
                <a:ext cx="192" cy="144"/>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37" name="Arc 1141"/>
              <p:cNvSpPr>
                <a:spLocks/>
              </p:cNvSpPr>
              <p:nvPr/>
            </p:nvSpPr>
            <p:spPr bwMode="auto">
              <a:xfrm rot="10800000">
                <a:off x="3864" y="1969"/>
                <a:ext cx="193" cy="144"/>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0"/>
                      <a:pt x="112" y="0"/>
                    </a:cubicBezTo>
                    <a:cubicBezTo>
                      <a:pt x="12041" y="0"/>
                      <a:pt x="21712" y="9670"/>
                      <a:pt x="21712" y="21600"/>
                    </a:cubicBezTo>
                  </a:path>
                  <a:path w="21712" h="21600" stroke="0" extrusionOk="0">
                    <a:moveTo>
                      <a:pt x="0" y="0"/>
                    </a:moveTo>
                    <a:cubicBezTo>
                      <a:pt x="37" y="0"/>
                      <a:pt x="74" y="0"/>
                      <a:pt x="112" y="0"/>
                    </a:cubicBezTo>
                    <a:cubicBezTo>
                      <a:pt x="12041" y="0"/>
                      <a:pt x="21712" y="9670"/>
                      <a:pt x="21712" y="21600"/>
                    </a:cubicBezTo>
                    <a:lnTo>
                      <a:pt x="112"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38" name="Arc 1142"/>
              <p:cNvSpPr>
                <a:spLocks/>
              </p:cNvSpPr>
              <p:nvPr/>
            </p:nvSpPr>
            <p:spPr bwMode="auto">
              <a:xfrm>
                <a:off x="4056" y="2113"/>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39" name="Arc 1143"/>
              <p:cNvSpPr>
                <a:spLocks/>
              </p:cNvSpPr>
              <p:nvPr/>
            </p:nvSpPr>
            <p:spPr bwMode="auto">
              <a:xfrm rot="10800000">
                <a:off x="4057" y="2161"/>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40" name="Arc 1144"/>
              <p:cNvSpPr>
                <a:spLocks/>
              </p:cNvSpPr>
              <p:nvPr/>
            </p:nvSpPr>
            <p:spPr bwMode="auto">
              <a:xfrm>
                <a:off x="4104" y="1729"/>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41" name="Arc 1145"/>
              <p:cNvSpPr>
                <a:spLocks/>
              </p:cNvSpPr>
              <p:nvPr/>
            </p:nvSpPr>
            <p:spPr bwMode="auto">
              <a:xfrm rot="10800000">
                <a:off x="4105" y="1777"/>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42" name="Line 1146"/>
              <p:cNvSpPr>
                <a:spLocks noChangeShapeType="1"/>
              </p:cNvSpPr>
              <p:nvPr/>
            </p:nvSpPr>
            <p:spPr bwMode="auto">
              <a:xfrm>
                <a:off x="4056" y="1824"/>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43" name="Line 1147"/>
              <p:cNvSpPr>
                <a:spLocks noChangeShapeType="1"/>
              </p:cNvSpPr>
              <p:nvPr/>
            </p:nvSpPr>
            <p:spPr bwMode="auto">
              <a:xfrm>
                <a:off x="4056" y="1728"/>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33244" name="Group 1148"/>
            <p:cNvGrpSpPr>
              <a:grpSpLocks/>
            </p:cNvGrpSpPr>
            <p:nvPr/>
          </p:nvGrpSpPr>
          <p:grpSpPr bwMode="auto">
            <a:xfrm>
              <a:off x="3960" y="1872"/>
              <a:ext cx="481" cy="481"/>
              <a:chOff x="3960" y="1872"/>
              <a:chExt cx="481" cy="481"/>
            </a:xfrm>
          </p:grpSpPr>
          <p:sp>
            <p:nvSpPr>
              <p:cNvPr id="133245" name="Arc 1149"/>
              <p:cNvSpPr>
                <a:spLocks/>
              </p:cNvSpPr>
              <p:nvPr/>
            </p:nvSpPr>
            <p:spPr bwMode="auto">
              <a:xfrm>
                <a:off x="4056" y="1873"/>
                <a:ext cx="385" cy="240"/>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0"/>
                      <a:pt x="56" y="0"/>
                    </a:cubicBezTo>
                    <a:cubicBezTo>
                      <a:pt x="11985" y="0"/>
                      <a:pt x="21656" y="9670"/>
                      <a:pt x="21656" y="21600"/>
                    </a:cubicBezTo>
                  </a:path>
                  <a:path w="21656" h="21600" stroke="0" extrusionOk="0">
                    <a:moveTo>
                      <a:pt x="0" y="0"/>
                    </a:moveTo>
                    <a:cubicBezTo>
                      <a:pt x="18" y="0"/>
                      <a:pt x="37" y="0"/>
                      <a:pt x="56" y="0"/>
                    </a:cubicBezTo>
                    <a:cubicBezTo>
                      <a:pt x="11985" y="0"/>
                      <a:pt x="21656" y="9670"/>
                      <a:pt x="21656" y="21600"/>
                    </a:cubicBezTo>
                    <a:lnTo>
                      <a:pt x="56"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46" name="Arc 1150"/>
              <p:cNvSpPr>
                <a:spLocks/>
              </p:cNvSpPr>
              <p:nvPr/>
            </p:nvSpPr>
            <p:spPr bwMode="auto">
              <a:xfrm rot="10800000">
                <a:off x="4057" y="2113"/>
                <a:ext cx="384" cy="24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2"/>
                      <a:pt x="9636" y="30"/>
                      <a:pt x="21544" y="0"/>
                    </a:cubicBezTo>
                  </a:path>
                  <a:path w="21600" h="21600" stroke="0" extrusionOk="0">
                    <a:moveTo>
                      <a:pt x="0" y="21599"/>
                    </a:moveTo>
                    <a:cubicBezTo>
                      <a:pt x="0" y="9692"/>
                      <a:pt x="9636" y="30"/>
                      <a:pt x="21544"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47" name="Arc 1151"/>
              <p:cNvSpPr>
                <a:spLocks/>
              </p:cNvSpPr>
              <p:nvPr/>
            </p:nvSpPr>
            <p:spPr bwMode="auto">
              <a:xfrm>
                <a:off x="4056" y="1969"/>
                <a:ext cx="193" cy="144"/>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0"/>
                      <a:pt x="112" y="0"/>
                    </a:cubicBezTo>
                    <a:cubicBezTo>
                      <a:pt x="12041" y="0"/>
                      <a:pt x="21712" y="9670"/>
                      <a:pt x="21712" y="21600"/>
                    </a:cubicBezTo>
                  </a:path>
                  <a:path w="21712" h="21600" stroke="0" extrusionOk="0">
                    <a:moveTo>
                      <a:pt x="0" y="0"/>
                    </a:moveTo>
                    <a:cubicBezTo>
                      <a:pt x="37" y="0"/>
                      <a:pt x="74" y="0"/>
                      <a:pt x="112" y="0"/>
                    </a:cubicBezTo>
                    <a:cubicBezTo>
                      <a:pt x="12041" y="0"/>
                      <a:pt x="21712" y="9670"/>
                      <a:pt x="21712" y="21600"/>
                    </a:cubicBezTo>
                    <a:lnTo>
                      <a:pt x="112"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48" name="Arc 1152"/>
              <p:cNvSpPr>
                <a:spLocks/>
              </p:cNvSpPr>
              <p:nvPr/>
            </p:nvSpPr>
            <p:spPr bwMode="auto">
              <a:xfrm rot="10800000">
                <a:off x="4057" y="2113"/>
                <a:ext cx="192" cy="144"/>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49" name="Arc 1153"/>
              <p:cNvSpPr>
                <a:spLocks/>
              </p:cNvSpPr>
              <p:nvPr/>
            </p:nvSpPr>
            <p:spPr bwMode="auto">
              <a:xfrm>
                <a:off x="4009" y="2257"/>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50" name="Arc 1154"/>
              <p:cNvSpPr>
                <a:spLocks/>
              </p:cNvSpPr>
              <p:nvPr/>
            </p:nvSpPr>
            <p:spPr bwMode="auto">
              <a:xfrm rot="10800000">
                <a:off x="4008" y="2305"/>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51" name="Arc 1155"/>
              <p:cNvSpPr>
                <a:spLocks/>
              </p:cNvSpPr>
              <p:nvPr/>
            </p:nvSpPr>
            <p:spPr bwMode="auto">
              <a:xfrm>
                <a:off x="3961" y="1873"/>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52" name="Arc 1156"/>
              <p:cNvSpPr>
                <a:spLocks/>
              </p:cNvSpPr>
              <p:nvPr/>
            </p:nvSpPr>
            <p:spPr bwMode="auto">
              <a:xfrm rot="10800000">
                <a:off x="3960" y="1921"/>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53" name="Line 1157"/>
              <p:cNvSpPr>
                <a:spLocks noChangeShapeType="1"/>
              </p:cNvSpPr>
              <p:nvPr/>
            </p:nvSpPr>
            <p:spPr bwMode="auto">
              <a:xfrm flipH="1">
                <a:off x="4008" y="1968"/>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54" name="Line 1158"/>
              <p:cNvSpPr>
                <a:spLocks noChangeShapeType="1"/>
              </p:cNvSpPr>
              <p:nvPr/>
            </p:nvSpPr>
            <p:spPr bwMode="auto">
              <a:xfrm flipH="1">
                <a:off x="4008" y="1872"/>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255" name="Rectangle 1159"/>
            <p:cNvSpPr>
              <a:spLocks noChangeArrowheads="1"/>
            </p:cNvSpPr>
            <p:nvPr/>
          </p:nvSpPr>
          <p:spPr bwMode="auto">
            <a:xfrm>
              <a:off x="3675" y="1850"/>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63DE8"/>
                  </a:solidFill>
                  <a:latin typeface="Arial" panose="020B0604020202020204" pitchFamily="34" charset="0"/>
                </a:rPr>
                <a:t>B</a:t>
              </a:r>
            </a:p>
          </p:txBody>
        </p:sp>
        <p:sp>
          <p:nvSpPr>
            <p:cNvPr id="133256" name="Rectangle 1160"/>
            <p:cNvSpPr>
              <a:spLocks noChangeArrowheads="1"/>
            </p:cNvSpPr>
            <p:nvPr/>
          </p:nvSpPr>
          <p:spPr bwMode="auto">
            <a:xfrm>
              <a:off x="4221" y="197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chemeClr val="hlink"/>
                  </a:solidFill>
                  <a:latin typeface="Arial" panose="020B0604020202020204" pitchFamily="34" charset="0"/>
                </a:rPr>
                <a:t>A</a:t>
              </a:r>
            </a:p>
          </p:txBody>
        </p:sp>
      </p:grpSp>
      <p:grpSp>
        <p:nvGrpSpPr>
          <p:cNvPr id="133257" name="Group 1161"/>
          <p:cNvGrpSpPr>
            <a:grpSpLocks/>
          </p:cNvGrpSpPr>
          <p:nvPr/>
        </p:nvGrpSpPr>
        <p:grpSpPr bwMode="auto">
          <a:xfrm>
            <a:off x="7353300" y="4038600"/>
            <a:ext cx="1220788" cy="992188"/>
            <a:chOff x="3672" y="2544"/>
            <a:chExt cx="769" cy="625"/>
          </a:xfrm>
        </p:grpSpPr>
        <p:grpSp>
          <p:nvGrpSpPr>
            <p:cNvPr id="133258" name="Group 1162"/>
            <p:cNvGrpSpPr>
              <a:grpSpLocks/>
            </p:cNvGrpSpPr>
            <p:nvPr/>
          </p:nvGrpSpPr>
          <p:grpSpPr bwMode="auto">
            <a:xfrm>
              <a:off x="3672" y="2544"/>
              <a:ext cx="481" cy="481"/>
              <a:chOff x="3672" y="2544"/>
              <a:chExt cx="481" cy="481"/>
            </a:xfrm>
          </p:grpSpPr>
          <p:sp>
            <p:nvSpPr>
              <p:cNvPr id="133259" name="Arc 1163"/>
              <p:cNvSpPr>
                <a:spLocks/>
              </p:cNvSpPr>
              <p:nvPr/>
            </p:nvSpPr>
            <p:spPr bwMode="auto">
              <a:xfrm>
                <a:off x="3673" y="2545"/>
                <a:ext cx="384" cy="24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2"/>
                      <a:pt x="9636" y="30"/>
                      <a:pt x="21544" y="0"/>
                    </a:cubicBezTo>
                  </a:path>
                  <a:path w="21600" h="21600" stroke="0" extrusionOk="0">
                    <a:moveTo>
                      <a:pt x="0" y="21599"/>
                    </a:moveTo>
                    <a:cubicBezTo>
                      <a:pt x="0" y="9692"/>
                      <a:pt x="9636" y="30"/>
                      <a:pt x="21544"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0" name="Arc 1164"/>
              <p:cNvSpPr>
                <a:spLocks/>
              </p:cNvSpPr>
              <p:nvPr/>
            </p:nvSpPr>
            <p:spPr bwMode="auto">
              <a:xfrm rot="10800000">
                <a:off x="3672" y="2785"/>
                <a:ext cx="385" cy="240"/>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0"/>
                      <a:pt x="56" y="0"/>
                    </a:cubicBezTo>
                    <a:cubicBezTo>
                      <a:pt x="11985" y="0"/>
                      <a:pt x="21656" y="9670"/>
                      <a:pt x="21656" y="21600"/>
                    </a:cubicBezTo>
                  </a:path>
                  <a:path w="21656" h="21600" stroke="0" extrusionOk="0">
                    <a:moveTo>
                      <a:pt x="0" y="0"/>
                    </a:moveTo>
                    <a:cubicBezTo>
                      <a:pt x="18" y="0"/>
                      <a:pt x="37" y="0"/>
                      <a:pt x="56" y="0"/>
                    </a:cubicBezTo>
                    <a:cubicBezTo>
                      <a:pt x="11985" y="0"/>
                      <a:pt x="21656" y="9670"/>
                      <a:pt x="21656" y="21600"/>
                    </a:cubicBezTo>
                    <a:lnTo>
                      <a:pt x="56"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1" name="Arc 1165"/>
              <p:cNvSpPr>
                <a:spLocks/>
              </p:cNvSpPr>
              <p:nvPr/>
            </p:nvSpPr>
            <p:spPr bwMode="auto">
              <a:xfrm>
                <a:off x="3865" y="2641"/>
                <a:ext cx="192" cy="144"/>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2" name="Arc 1166"/>
              <p:cNvSpPr>
                <a:spLocks/>
              </p:cNvSpPr>
              <p:nvPr/>
            </p:nvSpPr>
            <p:spPr bwMode="auto">
              <a:xfrm rot="10800000">
                <a:off x="3864" y="2785"/>
                <a:ext cx="193" cy="144"/>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0"/>
                      <a:pt x="112" y="0"/>
                    </a:cubicBezTo>
                    <a:cubicBezTo>
                      <a:pt x="12041" y="0"/>
                      <a:pt x="21712" y="9670"/>
                      <a:pt x="21712" y="21600"/>
                    </a:cubicBezTo>
                  </a:path>
                  <a:path w="21712" h="21600" stroke="0" extrusionOk="0">
                    <a:moveTo>
                      <a:pt x="0" y="0"/>
                    </a:moveTo>
                    <a:cubicBezTo>
                      <a:pt x="37" y="0"/>
                      <a:pt x="74" y="0"/>
                      <a:pt x="112" y="0"/>
                    </a:cubicBezTo>
                    <a:cubicBezTo>
                      <a:pt x="12041" y="0"/>
                      <a:pt x="21712" y="9670"/>
                      <a:pt x="21712" y="21600"/>
                    </a:cubicBezTo>
                    <a:lnTo>
                      <a:pt x="112"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3" name="Arc 1167"/>
              <p:cNvSpPr>
                <a:spLocks/>
              </p:cNvSpPr>
              <p:nvPr/>
            </p:nvSpPr>
            <p:spPr bwMode="auto">
              <a:xfrm>
                <a:off x="4056" y="2929"/>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4" name="Arc 1168"/>
              <p:cNvSpPr>
                <a:spLocks/>
              </p:cNvSpPr>
              <p:nvPr/>
            </p:nvSpPr>
            <p:spPr bwMode="auto">
              <a:xfrm rot="10800000">
                <a:off x="4057" y="2977"/>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5" name="Arc 1169"/>
              <p:cNvSpPr>
                <a:spLocks/>
              </p:cNvSpPr>
              <p:nvPr/>
            </p:nvSpPr>
            <p:spPr bwMode="auto">
              <a:xfrm>
                <a:off x="4104" y="2545"/>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6" name="Arc 1170"/>
              <p:cNvSpPr>
                <a:spLocks/>
              </p:cNvSpPr>
              <p:nvPr/>
            </p:nvSpPr>
            <p:spPr bwMode="auto">
              <a:xfrm rot="10800000">
                <a:off x="4105" y="2593"/>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7" name="Line 1171"/>
              <p:cNvSpPr>
                <a:spLocks noChangeShapeType="1"/>
              </p:cNvSpPr>
              <p:nvPr/>
            </p:nvSpPr>
            <p:spPr bwMode="auto">
              <a:xfrm>
                <a:off x="4056" y="2640"/>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8" name="Line 1172"/>
              <p:cNvSpPr>
                <a:spLocks noChangeShapeType="1"/>
              </p:cNvSpPr>
              <p:nvPr/>
            </p:nvSpPr>
            <p:spPr bwMode="auto">
              <a:xfrm>
                <a:off x="4056" y="2544"/>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33269" name="Group 1173"/>
            <p:cNvGrpSpPr>
              <a:grpSpLocks/>
            </p:cNvGrpSpPr>
            <p:nvPr/>
          </p:nvGrpSpPr>
          <p:grpSpPr bwMode="auto">
            <a:xfrm>
              <a:off x="3960" y="2688"/>
              <a:ext cx="481" cy="481"/>
              <a:chOff x="3960" y="2688"/>
              <a:chExt cx="481" cy="481"/>
            </a:xfrm>
          </p:grpSpPr>
          <p:sp>
            <p:nvSpPr>
              <p:cNvPr id="133270" name="Arc 1174"/>
              <p:cNvSpPr>
                <a:spLocks/>
              </p:cNvSpPr>
              <p:nvPr/>
            </p:nvSpPr>
            <p:spPr bwMode="auto">
              <a:xfrm>
                <a:off x="4056" y="2689"/>
                <a:ext cx="385" cy="240"/>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0"/>
                      <a:pt x="56" y="0"/>
                    </a:cubicBezTo>
                    <a:cubicBezTo>
                      <a:pt x="11985" y="0"/>
                      <a:pt x="21656" y="9670"/>
                      <a:pt x="21656" y="21600"/>
                    </a:cubicBezTo>
                  </a:path>
                  <a:path w="21656" h="21600" stroke="0" extrusionOk="0">
                    <a:moveTo>
                      <a:pt x="0" y="0"/>
                    </a:moveTo>
                    <a:cubicBezTo>
                      <a:pt x="18" y="0"/>
                      <a:pt x="37" y="0"/>
                      <a:pt x="56" y="0"/>
                    </a:cubicBezTo>
                    <a:cubicBezTo>
                      <a:pt x="11985" y="0"/>
                      <a:pt x="21656" y="9670"/>
                      <a:pt x="21656" y="21600"/>
                    </a:cubicBezTo>
                    <a:lnTo>
                      <a:pt x="56"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1" name="Arc 1175"/>
              <p:cNvSpPr>
                <a:spLocks/>
              </p:cNvSpPr>
              <p:nvPr/>
            </p:nvSpPr>
            <p:spPr bwMode="auto">
              <a:xfrm rot="10800000">
                <a:off x="4057" y="2929"/>
                <a:ext cx="384" cy="24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2"/>
                      <a:pt x="9636" y="30"/>
                      <a:pt x="21544" y="0"/>
                    </a:cubicBezTo>
                  </a:path>
                  <a:path w="21600" h="21600" stroke="0" extrusionOk="0">
                    <a:moveTo>
                      <a:pt x="0" y="21599"/>
                    </a:moveTo>
                    <a:cubicBezTo>
                      <a:pt x="0" y="9692"/>
                      <a:pt x="9636" y="30"/>
                      <a:pt x="21544"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2" name="Arc 1176"/>
              <p:cNvSpPr>
                <a:spLocks/>
              </p:cNvSpPr>
              <p:nvPr/>
            </p:nvSpPr>
            <p:spPr bwMode="auto">
              <a:xfrm>
                <a:off x="4056" y="2785"/>
                <a:ext cx="193" cy="144"/>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0"/>
                      <a:pt x="112" y="0"/>
                    </a:cubicBezTo>
                    <a:cubicBezTo>
                      <a:pt x="12041" y="0"/>
                      <a:pt x="21712" y="9670"/>
                      <a:pt x="21712" y="21600"/>
                    </a:cubicBezTo>
                  </a:path>
                  <a:path w="21712" h="21600" stroke="0" extrusionOk="0">
                    <a:moveTo>
                      <a:pt x="0" y="0"/>
                    </a:moveTo>
                    <a:cubicBezTo>
                      <a:pt x="37" y="0"/>
                      <a:pt x="74" y="0"/>
                      <a:pt x="112" y="0"/>
                    </a:cubicBezTo>
                    <a:cubicBezTo>
                      <a:pt x="12041" y="0"/>
                      <a:pt x="21712" y="9670"/>
                      <a:pt x="21712" y="21600"/>
                    </a:cubicBezTo>
                    <a:lnTo>
                      <a:pt x="112"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3" name="Arc 1177"/>
              <p:cNvSpPr>
                <a:spLocks/>
              </p:cNvSpPr>
              <p:nvPr/>
            </p:nvSpPr>
            <p:spPr bwMode="auto">
              <a:xfrm rot="10800000">
                <a:off x="4057" y="2929"/>
                <a:ext cx="192" cy="144"/>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4" name="Arc 1178"/>
              <p:cNvSpPr>
                <a:spLocks/>
              </p:cNvSpPr>
              <p:nvPr/>
            </p:nvSpPr>
            <p:spPr bwMode="auto">
              <a:xfrm>
                <a:off x="4009" y="3073"/>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5" name="Arc 1179"/>
              <p:cNvSpPr>
                <a:spLocks/>
              </p:cNvSpPr>
              <p:nvPr/>
            </p:nvSpPr>
            <p:spPr bwMode="auto">
              <a:xfrm rot="10800000">
                <a:off x="4008" y="3121"/>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6" name="Arc 1180"/>
              <p:cNvSpPr>
                <a:spLocks/>
              </p:cNvSpPr>
              <p:nvPr/>
            </p:nvSpPr>
            <p:spPr bwMode="auto">
              <a:xfrm>
                <a:off x="3961" y="2689"/>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7" name="Arc 1181"/>
              <p:cNvSpPr>
                <a:spLocks/>
              </p:cNvSpPr>
              <p:nvPr/>
            </p:nvSpPr>
            <p:spPr bwMode="auto">
              <a:xfrm rot="10800000">
                <a:off x="3960" y="2737"/>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8" name="Line 1182"/>
              <p:cNvSpPr>
                <a:spLocks noChangeShapeType="1"/>
              </p:cNvSpPr>
              <p:nvPr/>
            </p:nvSpPr>
            <p:spPr bwMode="auto">
              <a:xfrm flipH="1">
                <a:off x="4008" y="2784"/>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9" name="Line 1183"/>
              <p:cNvSpPr>
                <a:spLocks noChangeShapeType="1"/>
              </p:cNvSpPr>
              <p:nvPr/>
            </p:nvSpPr>
            <p:spPr bwMode="auto">
              <a:xfrm flipH="1">
                <a:off x="4008" y="2688"/>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280" name="Rectangle 1184"/>
            <p:cNvSpPr>
              <a:spLocks noChangeArrowheads="1"/>
            </p:cNvSpPr>
            <p:nvPr/>
          </p:nvSpPr>
          <p:spPr bwMode="auto">
            <a:xfrm>
              <a:off x="3675" y="2666"/>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63DE8"/>
                  </a:solidFill>
                  <a:latin typeface="Arial" panose="020B0604020202020204" pitchFamily="34" charset="0"/>
                </a:rPr>
                <a:t>B</a:t>
              </a:r>
            </a:p>
          </p:txBody>
        </p:sp>
        <p:sp>
          <p:nvSpPr>
            <p:cNvPr id="133281" name="Rectangle 1185"/>
            <p:cNvSpPr>
              <a:spLocks noChangeArrowheads="1"/>
            </p:cNvSpPr>
            <p:nvPr/>
          </p:nvSpPr>
          <p:spPr bwMode="auto">
            <a:xfrm>
              <a:off x="4221" y="2789"/>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chemeClr val="hlink"/>
                  </a:solidFill>
                  <a:latin typeface="Arial" panose="020B0604020202020204" pitchFamily="34" charset="0"/>
                </a:rPr>
                <a:t>A</a:t>
              </a:r>
            </a:p>
          </p:txBody>
        </p:sp>
      </p:grpSp>
      <p:grpSp>
        <p:nvGrpSpPr>
          <p:cNvPr id="133282" name="Group 1186"/>
          <p:cNvGrpSpPr>
            <a:grpSpLocks/>
          </p:cNvGrpSpPr>
          <p:nvPr/>
        </p:nvGrpSpPr>
        <p:grpSpPr bwMode="auto">
          <a:xfrm>
            <a:off x="7353300" y="5334000"/>
            <a:ext cx="1220788" cy="992188"/>
            <a:chOff x="3672" y="3360"/>
            <a:chExt cx="769" cy="625"/>
          </a:xfrm>
        </p:grpSpPr>
        <p:grpSp>
          <p:nvGrpSpPr>
            <p:cNvPr id="133283" name="Group 1187"/>
            <p:cNvGrpSpPr>
              <a:grpSpLocks/>
            </p:cNvGrpSpPr>
            <p:nvPr/>
          </p:nvGrpSpPr>
          <p:grpSpPr bwMode="auto">
            <a:xfrm>
              <a:off x="3672" y="3360"/>
              <a:ext cx="481" cy="481"/>
              <a:chOff x="3672" y="3360"/>
              <a:chExt cx="481" cy="481"/>
            </a:xfrm>
          </p:grpSpPr>
          <p:sp>
            <p:nvSpPr>
              <p:cNvPr id="133284" name="Arc 1188"/>
              <p:cNvSpPr>
                <a:spLocks/>
              </p:cNvSpPr>
              <p:nvPr/>
            </p:nvSpPr>
            <p:spPr bwMode="auto">
              <a:xfrm>
                <a:off x="3673" y="3361"/>
                <a:ext cx="384" cy="24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2"/>
                      <a:pt x="9636" y="30"/>
                      <a:pt x="21544" y="0"/>
                    </a:cubicBezTo>
                  </a:path>
                  <a:path w="21600" h="21600" stroke="0" extrusionOk="0">
                    <a:moveTo>
                      <a:pt x="0" y="21599"/>
                    </a:moveTo>
                    <a:cubicBezTo>
                      <a:pt x="0" y="9692"/>
                      <a:pt x="9636" y="30"/>
                      <a:pt x="21544"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85" name="Arc 1189"/>
              <p:cNvSpPr>
                <a:spLocks/>
              </p:cNvSpPr>
              <p:nvPr/>
            </p:nvSpPr>
            <p:spPr bwMode="auto">
              <a:xfrm rot="10800000">
                <a:off x="3672" y="3601"/>
                <a:ext cx="385" cy="240"/>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0"/>
                      <a:pt x="56" y="0"/>
                    </a:cubicBezTo>
                    <a:cubicBezTo>
                      <a:pt x="11985" y="0"/>
                      <a:pt x="21656" y="9670"/>
                      <a:pt x="21656" y="21600"/>
                    </a:cubicBezTo>
                  </a:path>
                  <a:path w="21656" h="21600" stroke="0" extrusionOk="0">
                    <a:moveTo>
                      <a:pt x="0" y="0"/>
                    </a:moveTo>
                    <a:cubicBezTo>
                      <a:pt x="18" y="0"/>
                      <a:pt x="37" y="0"/>
                      <a:pt x="56" y="0"/>
                    </a:cubicBezTo>
                    <a:cubicBezTo>
                      <a:pt x="11985" y="0"/>
                      <a:pt x="21656" y="9670"/>
                      <a:pt x="21656" y="21600"/>
                    </a:cubicBezTo>
                    <a:lnTo>
                      <a:pt x="56"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86" name="Arc 1190"/>
              <p:cNvSpPr>
                <a:spLocks/>
              </p:cNvSpPr>
              <p:nvPr/>
            </p:nvSpPr>
            <p:spPr bwMode="auto">
              <a:xfrm>
                <a:off x="3865" y="3457"/>
                <a:ext cx="192" cy="144"/>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87" name="Arc 1191"/>
              <p:cNvSpPr>
                <a:spLocks/>
              </p:cNvSpPr>
              <p:nvPr/>
            </p:nvSpPr>
            <p:spPr bwMode="auto">
              <a:xfrm rot="10800000">
                <a:off x="3864" y="3601"/>
                <a:ext cx="193" cy="144"/>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0"/>
                      <a:pt x="112" y="0"/>
                    </a:cubicBezTo>
                    <a:cubicBezTo>
                      <a:pt x="12041" y="0"/>
                      <a:pt x="21712" y="9670"/>
                      <a:pt x="21712" y="21600"/>
                    </a:cubicBezTo>
                  </a:path>
                  <a:path w="21712" h="21600" stroke="0" extrusionOk="0">
                    <a:moveTo>
                      <a:pt x="0" y="0"/>
                    </a:moveTo>
                    <a:cubicBezTo>
                      <a:pt x="37" y="0"/>
                      <a:pt x="74" y="0"/>
                      <a:pt x="112" y="0"/>
                    </a:cubicBezTo>
                    <a:cubicBezTo>
                      <a:pt x="12041" y="0"/>
                      <a:pt x="21712" y="9670"/>
                      <a:pt x="21712" y="21600"/>
                    </a:cubicBezTo>
                    <a:lnTo>
                      <a:pt x="112"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88" name="Arc 1192"/>
              <p:cNvSpPr>
                <a:spLocks/>
              </p:cNvSpPr>
              <p:nvPr/>
            </p:nvSpPr>
            <p:spPr bwMode="auto">
              <a:xfrm>
                <a:off x="4056" y="3745"/>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89" name="Arc 1193"/>
              <p:cNvSpPr>
                <a:spLocks/>
              </p:cNvSpPr>
              <p:nvPr/>
            </p:nvSpPr>
            <p:spPr bwMode="auto">
              <a:xfrm rot="10800000">
                <a:off x="4057" y="3793"/>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90" name="Arc 1194"/>
              <p:cNvSpPr>
                <a:spLocks/>
              </p:cNvSpPr>
              <p:nvPr/>
            </p:nvSpPr>
            <p:spPr bwMode="auto">
              <a:xfrm>
                <a:off x="4104" y="3361"/>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91" name="Arc 1195"/>
              <p:cNvSpPr>
                <a:spLocks/>
              </p:cNvSpPr>
              <p:nvPr/>
            </p:nvSpPr>
            <p:spPr bwMode="auto">
              <a:xfrm rot="10800000">
                <a:off x="4105" y="3409"/>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92" name="Line 1196"/>
              <p:cNvSpPr>
                <a:spLocks noChangeShapeType="1"/>
              </p:cNvSpPr>
              <p:nvPr/>
            </p:nvSpPr>
            <p:spPr bwMode="auto">
              <a:xfrm>
                <a:off x="4056" y="3456"/>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93" name="Line 1197"/>
              <p:cNvSpPr>
                <a:spLocks noChangeShapeType="1"/>
              </p:cNvSpPr>
              <p:nvPr/>
            </p:nvSpPr>
            <p:spPr bwMode="auto">
              <a:xfrm>
                <a:off x="4056" y="3360"/>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33294" name="Group 1198"/>
            <p:cNvGrpSpPr>
              <a:grpSpLocks/>
            </p:cNvGrpSpPr>
            <p:nvPr/>
          </p:nvGrpSpPr>
          <p:grpSpPr bwMode="auto">
            <a:xfrm>
              <a:off x="3960" y="3504"/>
              <a:ext cx="481" cy="481"/>
              <a:chOff x="3960" y="3504"/>
              <a:chExt cx="481" cy="481"/>
            </a:xfrm>
          </p:grpSpPr>
          <p:sp>
            <p:nvSpPr>
              <p:cNvPr id="133295" name="Arc 1199"/>
              <p:cNvSpPr>
                <a:spLocks/>
              </p:cNvSpPr>
              <p:nvPr/>
            </p:nvSpPr>
            <p:spPr bwMode="auto">
              <a:xfrm>
                <a:off x="4056" y="3505"/>
                <a:ext cx="385" cy="240"/>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0"/>
                      <a:pt x="56" y="0"/>
                    </a:cubicBezTo>
                    <a:cubicBezTo>
                      <a:pt x="11985" y="0"/>
                      <a:pt x="21656" y="9670"/>
                      <a:pt x="21656" y="21600"/>
                    </a:cubicBezTo>
                  </a:path>
                  <a:path w="21656" h="21600" stroke="0" extrusionOk="0">
                    <a:moveTo>
                      <a:pt x="0" y="0"/>
                    </a:moveTo>
                    <a:cubicBezTo>
                      <a:pt x="18" y="0"/>
                      <a:pt x="37" y="0"/>
                      <a:pt x="56" y="0"/>
                    </a:cubicBezTo>
                    <a:cubicBezTo>
                      <a:pt x="11985" y="0"/>
                      <a:pt x="21656" y="9670"/>
                      <a:pt x="21656" y="21600"/>
                    </a:cubicBezTo>
                    <a:lnTo>
                      <a:pt x="56"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96" name="Arc 1200"/>
              <p:cNvSpPr>
                <a:spLocks/>
              </p:cNvSpPr>
              <p:nvPr/>
            </p:nvSpPr>
            <p:spPr bwMode="auto">
              <a:xfrm rot="10800000">
                <a:off x="4057" y="3745"/>
                <a:ext cx="384" cy="24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2"/>
                      <a:pt x="9636" y="30"/>
                      <a:pt x="21544" y="0"/>
                    </a:cubicBezTo>
                  </a:path>
                  <a:path w="21600" h="21600" stroke="0" extrusionOk="0">
                    <a:moveTo>
                      <a:pt x="0" y="21599"/>
                    </a:moveTo>
                    <a:cubicBezTo>
                      <a:pt x="0" y="9692"/>
                      <a:pt x="9636" y="30"/>
                      <a:pt x="21544"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97" name="Arc 1201"/>
              <p:cNvSpPr>
                <a:spLocks/>
              </p:cNvSpPr>
              <p:nvPr/>
            </p:nvSpPr>
            <p:spPr bwMode="auto">
              <a:xfrm>
                <a:off x="4056" y="3601"/>
                <a:ext cx="193" cy="144"/>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0"/>
                      <a:pt x="112" y="0"/>
                    </a:cubicBezTo>
                    <a:cubicBezTo>
                      <a:pt x="12041" y="0"/>
                      <a:pt x="21712" y="9670"/>
                      <a:pt x="21712" y="21600"/>
                    </a:cubicBezTo>
                  </a:path>
                  <a:path w="21712" h="21600" stroke="0" extrusionOk="0">
                    <a:moveTo>
                      <a:pt x="0" y="0"/>
                    </a:moveTo>
                    <a:cubicBezTo>
                      <a:pt x="37" y="0"/>
                      <a:pt x="74" y="0"/>
                      <a:pt x="112" y="0"/>
                    </a:cubicBezTo>
                    <a:cubicBezTo>
                      <a:pt x="12041" y="0"/>
                      <a:pt x="21712" y="9670"/>
                      <a:pt x="21712" y="21600"/>
                    </a:cubicBezTo>
                    <a:lnTo>
                      <a:pt x="112"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98" name="Arc 1202"/>
              <p:cNvSpPr>
                <a:spLocks/>
              </p:cNvSpPr>
              <p:nvPr/>
            </p:nvSpPr>
            <p:spPr bwMode="auto">
              <a:xfrm rot="10800000">
                <a:off x="4057" y="3745"/>
                <a:ext cx="192" cy="144"/>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99" name="Arc 1203"/>
              <p:cNvSpPr>
                <a:spLocks/>
              </p:cNvSpPr>
              <p:nvPr/>
            </p:nvSpPr>
            <p:spPr bwMode="auto">
              <a:xfrm>
                <a:off x="4009" y="3889"/>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300" name="Arc 1204"/>
              <p:cNvSpPr>
                <a:spLocks/>
              </p:cNvSpPr>
              <p:nvPr/>
            </p:nvSpPr>
            <p:spPr bwMode="auto">
              <a:xfrm rot="10800000">
                <a:off x="4008" y="3937"/>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301" name="Arc 1205"/>
              <p:cNvSpPr>
                <a:spLocks/>
              </p:cNvSpPr>
              <p:nvPr/>
            </p:nvSpPr>
            <p:spPr bwMode="auto">
              <a:xfrm>
                <a:off x="3961" y="3505"/>
                <a:ext cx="48" cy="48"/>
              </a:xfrm>
              <a:custGeom>
                <a:avLst/>
                <a:gdLst>
                  <a:gd name="G0" fmla="+- 21600 0 0"/>
                  <a:gd name="G1" fmla="+- 21595 0 0"/>
                  <a:gd name="G2" fmla="+- 21600 0 0"/>
                  <a:gd name="T0" fmla="*/ 0 w 21600"/>
                  <a:gd name="T1" fmla="*/ 21595 h 21595"/>
                  <a:gd name="T2" fmla="*/ 21150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1"/>
                      <a:pt x="9398" y="244"/>
                      <a:pt x="21149" y="-1"/>
                    </a:cubicBezTo>
                  </a:path>
                  <a:path w="21600" h="21595" stroke="0" extrusionOk="0">
                    <a:moveTo>
                      <a:pt x="0" y="21594"/>
                    </a:moveTo>
                    <a:cubicBezTo>
                      <a:pt x="0" y="9841"/>
                      <a:pt x="9398" y="244"/>
                      <a:pt x="21149" y="-1"/>
                    </a:cubicBezTo>
                    <a:lnTo>
                      <a:pt x="21600" y="2159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302" name="Arc 1206"/>
              <p:cNvSpPr>
                <a:spLocks/>
              </p:cNvSpPr>
              <p:nvPr/>
            </p:nvSpPr>
            <p:spPr bwMode="auto">
              <a:xfrm rot="10800000">
                <a:off x="3960" y="3553"/>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303" name="Line 1207"/>
              <p:cNvSpPr>
                <a:spLocks noChangeShapeType="1"/>
              </p:cNvSpPr>
              <p:nvPr/>
            </p:nvSpPr>
            <p:spPr bwMode="auto">
              <a:xfrm flipH="1">
                <a:off x="4008" y="3600"/>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304" name="Line 1208"/>
              <p:cNvSpPr>
                <a:spLocks noChangeShapeType="1"/>
              </p:cNvSpPr>
              <p:nvPr/>
            </p:nvSpPr>
            <p:spPr bwMode="auto">
              <a:xfrm flipH="1">
                <a:off x="4008" y="3504"/>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305" name="Rectangle 1209"/>
            <p:cNvSpPr>
              <a:spLocks noChangeArrowheads="1"/>
            </p:cNvSpPr>
            <p:nvPr/>
          </p:nvSpPr>
          <p:spPr bwMode="auto">
            <a:xfrm>
              <a:off x="3675" y="3482"/>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rgbClr val="063DE8"/>
                  </a:solidFill>
                  <a:latin typeface="Arial" panose="020B0604020202020204" pitchFamily="34" charset="0"/>
                </a:rPr>
                <a:t>B</a:t>
              </a:r>
            </a:p>
          </p:txBody>
        </p:sp>
        <p:sp>
          <p:nvSpPr>
            <p:cNvPr id="133306" name="Rectangle 1210"/>
            <p:cNvSpPr>
              <a:spLocks noChangeArrowheads="1"/>
            </p:cNvSpPr>
            <p:nvPr/>
          </p:nvSpPr>
          <p:spPr bwMode="auto">
            <a:xfrm>
              <a:off x="4221" y="3605"/>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GB" altLang="en-US">
                  <a:solidFill>
                    <a:schemeClr val="hlink"/>
                  </a:solidFill>
                  <a:latin typeface="Arial" panose="020B0604020202020204" pitchFamily="34" charset="0"/>
                </a:rPr>
                <a:t>A</a:t>
              </a:r>
            </a:p>
          </p:txBody>
        </p:sp>
      </p:grpSp>
      <p:sp>
        <p:nvSpPr>
          <p:cNvPr id="133307" name="Freeform 1211"/>
          <p:cNvSpPr>
            <a:spLocks/>
          </p:cNvSpPr>
          <p:nvPr/>
        </p:nvSpPr>
        <p:spPr bwMode="auto">
          <a:xfrm>
            <a:off x="8839200" y="2590800"/>
            <a:ext cx="1601788" cy="687388"/>
          </a:xfrm>
          <a:custGeom>
            <a:avLst/>
            <a:gdLst>
              <a:gd name="T0" fmla="*/ 0 w 1009"/>
              <a:gd name="T1" fmla="*/ 192 h 433"/>
              <a:gd name="T2" fmla="*/ 1008 w 1009"/>
              <a:gd name="T3" fmla="*/ 432 h 433"/>
              <a:gd name="T4" fmla="*/ 1008 w 1009"/>
              <a:gd name="T5" fmla="*/ 0 h 433"/>
              <a:gd name="T6" fmla="*/ 0 w 1009"/>
              <a:gd name="T7" fmla="*/ 0 h 433"/>
              <a:gd name="T8" fmla="*/ 0 w 1009"/>
              <a:gd name="T9" fmla="*/ 192 h 433"/>
            </a:gdLst>
            <a:ahLst/>
            <a:cxnLst>
              <a:cxn ang="0">
                <a:pos x="T0" y="T1"/>
              </a:cxn>
              <a:cxn ang="0">
                <a:pos x="T2" y="T3"/>
              </a:cxn>
              <a:cxn ang="0">
                <a:pos x="T4" y="T5"/>
              </a:cxn>
              <a:cxn ang="0">
                <a:pos x="T6" y="T7"/>
              </a:cxn>
              <a:cxn ang="0">
                <a:pos x="T8" y="T9"/>
              </a:cxn>
            </a:cxnLst>
            <a:rect l="0" t="0" r="r" b="b"/>
            <a:pathLst>
              <a:path w="1009" h="433">
                <a:moveTo>
                  <a:pt x="0" y="192"/>
                </a:moveTo>
                <a:lnTo>
                  <a:pt x="1008" y="432"/>
                </a:lnTo>
                <a:lnTo>
                  <a:pt x="1008" y="0"/>
                </a:lnTo>
                <a:lnTo>
                  <a:pt x="0" y="0"/>
                </a:lnTo>
                <a:lnTo>
                  <a:pt x="0" y="192"/>
                </a:lnTo>
              </a:path>
            </a:pathLst>
          </a:custGeom>
          <a:solidFill>
            <a:schemeClr val="accent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308" name="Freeform 1212"/>
          <p:cNvSpPr>
            <a:spLocks/>
          </p:cNvSpPr>
          <p:nvPr/>
        </p:nvSpPr>
        <p:spPr bwMode="auto">
          <a:xfrm>
            <a:off x="9296400" y="3886200"/>
            <a:ext cx="1144588" cy="1296988"/>
          </a:xfrm>
          <a:custGeom>
            <a:avLst/>
            <a:gdLst>
              <a:gd name="T0" fmla="*/ 96 w 721"/>
              <a:gd name="T1" fmla="*/ 0 h 817"/>
              <a:gd name="T2" fmla="*/ 0 w 721"/>
              <a:gd name="T3" fmla="*/ 336 h 817"/>
              <a:gd name="T4" fmla="*/ 96 w 721"/>
              <a:gd name="T5" fmla="*/ 624 h 817"/>
              <a:gd name="T6" fmla="*/ 576 w 721"/>
              <a:gd name="T7" fmla="*/ 816 h 817"/>
              <a:gd name="T8" fmla="*/ 720 w 721"/>
              <a:gd name="T9" fmla="*/ 816 h 817"/>
              <a:gd name="T10" fmla="*/ 720 w 721"/>
              <a:gd name="T11" fmla="*/ 0 h 817"/>
              <a:gd name="T12" fmla="*/ 96 w 721"/>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721" h="817">
                <a:moveTo>
                  <a:pt x="96" y="0"/>
                </a:moveTo>
                <a:lnTo>
                  <a:pt x="0" y="336"/>
                </a:lnTo>
                <a:lnTo>
                  <a:pt x="96" y="624"/>
                </a:lnTo>
                <a:lnTo>
                  <a:pt x="576" y="816"/>
                </a:lnTo>
                <a:lnTo>
                  <a:pt x="720" y="816"/>
                </a:lnTo>
                <a:lnTo>
                  <a:pt x="720" y="0"/>
                </a:lnTo>
                <a:lnTo>
                  <a:pt x="96" y="0"/>
                </a:lnTo>
              </a:path>
            </a:pathLst>
          </a:custGeom>
          <a:solidFill>
            <a:schemeClr val="accent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309" name="Freeform 1213"/>
          <p:cNvSpPr>
            <a:spLocks/>
          </p:cNvSpPr>
          <p:nvPr/>
        </p:nvSpPr>
        <p:spPr bwMode="auto">
          <a:xfrm>
            <a:off x="8839200" y="5257800"/>
            <a:ext cx="458788" cy="534988"/>
          </a:xfrm>
          <a:custGeom>
            <a:avLst/>
            <a:gdLst>
              <a:gd name="T0" fmla="*/ 0 w 289"/>
              <a:gd name="T1" fmla="*/ 192 h 337"/>
              <a:gd name="T2" fmla="*/ 96 w 289"/>
              <a:gd name="T3" fmla="*/ 48 h 337"/>
              <a:gd name="T4" fmla="*/ 240 w 289"/>
              <a:gd name="T5" fmla="*/ 0 h 337"/>
              <a:gd name="T6" fmla="*/ 288 w 289"/>
              <a:gd name="T7" fmla="*/ 192 h 337"/>
              <a:gd name="T8" fmla="*/ 96 w 289"/>
              <a:gd name="T9" fmla="*/ 336 h 337"/>
              <a:gd name="T10" fmla="*/ 0 w 289"/>
              <a:gd name="T11" fmla="*/ 192 h 337"/>
            </a:gdLst>
            <a:ahLst/>
            <a:cxnLst>
              <a:cxn ang="0">
                <a:pos x="T0" y="T1"/>
              </a:cxn>
              <a:cxn ang="0">
                <a:pos x="T2" y="T3"/>
              </a:cxn>
              <a:cxn ang="0">
                <a:pos x="T4" y="T5"/>
              </a:cxn>
              <a:cxn ang="0">
                <a:pos x="T6" y="T7"/>
              </a:cxn>
              <a:cxn ang="0">
                <a:pos x="T8" y="T9"/>
              </a:cxn>
              <a:cxn ang="0">
                <a:pos x="T10" y="T11"/>
              </a:cxn>
            </a:cxnLst>
            <a:rect l="0" t="0" r="r" b="b"/>
            <a:pathLst>
              <a:path w="289" h="337">
                <a:moveTo>
                  <a:pt x="0" y="192"/>
                </a:moveTo>
                <a:lnTo>
                  <a:pt x="96" y="48"/>
                </a:lnTo>
                <a:lnTo>
                  <a:pt x="240" y="0"/>
                </a:lnTo>
                <a:lnTo>
                  <a:pt x="288" y="192"/>
                </a:lnTo>
                <a:lnTo>
                  <a:pt x="96" y="336"/>
                </a:lnTo>
                <a:lnTo>
                  <a:pt x="0" y="192"/>
                </a:lnTo>
              </a:path>
            </a:pathLst>
          </a:custGeom>
          <a:solidFill>
            <a:schemeClr val="accent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310" name="Freeform 1214"/>
          <p:cNvSpPr>
            <a:spLocks/>
          </p:cNvSpPr>
          <p:nvPr/>
        </p:nvSpPr>
        <p:spPr bwMode="auto">
          <a:xfrm>
            <a:off x="9525000" y="5410200"/>
            <a:ext cx="915988" cy="992188"/>
          </a:xfrm>
          <a:custGeom>
            <a:avLst/>
            <a:gdLst>
              <a:gd name="T0" fmla="*/ 0 w 577"/>
              <a:gd name="T1" fmla="*/ 576 h 625"/>
              <a:gd name="T2" fmla="*/ 0 w 577"/>
              <a:gd name="T3" fmla="*/ 336 h 625"/>
              <a:gd name="T4" fmla="*/ 144 w 577"/>
              <a:gd name="T5" fmla="*/ 288 h 625"/>
              <a:gd name="T6" fmla="*/ 144 w 577"/>
              <a:gd name="T7" fmla="*/ 96 h 625"/>
              <a:gd name="T8" fmla="*/ 432 w 577"/>
              <a:gd name="T9" fmla="*/ 0 h 625"/>
              <a:gd name="T10" fmla="*/ 576 w 577"/>
              <a:gd name="T11" fmla="*/ 240 h 625"/>
              <a:gd name="T12" fmla="*/ 576 w 577"/>
              <a:gd name="T13" fmla="*/ 528 h 625"/>
              <a:gd name="T14" fmla="*/ 384 w 577"/>
              <a:gd name="T15" fmla="*/ 624 h 625"/>
              <a:gd name="T16" fmla="*/ 0 w 577"/>
              <a:gd name="T17" fmla="*/ 576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 h="625">
                <a:moveTo>
                  <a:pt x="0" y="576"/>
                </a:moveTo>
                <a:lnTo>
                  <a:pt x="0" y="336"/>
                </a:lnTo>
                <a:lnTo>
                  <a:pt x="144" y="288"/>
                </a:lnTo>
                <a:lnTo>
                  <a:pt x="144" y="96"/>
                </a:lnTo>
                <a:lnTo>
                  <a:pt x="432" y="0"/>
                </a:lnTo>
                <a:lnTo>
                  <a:pt x="576" y="240"/>
                </a:lnTo>
                <a:lnTo>
                  <a:pt x="576" y="528"/>
                </a:lnTo>
                <a:lnTo>
                  <a:pt x="384" y="624"/>
                </a:lnTo>
                <a:lnTo>
                  <a:pt x="0" y="576"/>
                </a:lnTo>
              </a:path>
            </a:pathLst>
          </a:custGeom>
          <a:solidFill>
            <a:schemeClr val="accent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311" name="Freeform 1215"/>
          <p:cNvSpPr>
            <a:spLocks/>
          </p:cNvSpPr>
          <p:nvPr/>
        </p:nvSpPr>
        <p:spPr bwMode="auto">
          <a:xfrm>
            <a:off x="10058400" y="5791200"/>
            <a:ext cx="306388" cy="458788"/>
          </a:xfrm>
          <a:custGeom>
            <a:avLst/>
            <a:gdLst>
              <a:gd name="T0" fmla="*/ 0 w 193"/>
              <a:gd name="T1" fmla="*/ 240 h 289"/>
              <a:gd name="T2" fmla="*/ 0 w 193"/>
              <a:gd name="T3" fmla="*/ 96 h 289"/>
              <a:gd name="T4" fmla="*/ 96 w 193"/>
              <a:gd name="T5" fmla="*/ 0 h 289"/>
              <a:gd name="T6" fmla="*/ 192 w 193"/>
              <a:gd name="T7" fmla="*/ 192 h 289"/>
              <a:gd name="T8" fmla="*/ 96 w 193"/>
              <a:gd name="T9" fmla="*/ 288 h 289"/>
              <a:gd name="T10" fmla="*/ 0 w 193"/>
              <a:gd name="T11" fmla="*/ 240 h 289"/>
            </a:gdLst>
            <a:ahLst/>
            <a:cxnLst>
              <a:cxn ang="0">
                <a:pos x="T0" y="T1"/>
              </a:cxn>
              <a:cxn ang="0">
                <a:pos x="T2" y="T3"/>
              </a:cxn>
              <a:cxn ang="0">
                <a:pos x="T4" y="T5"/>
              </a:cxn>
              <a:cxn ang="0">
                <a:pos x="T6" y="T7"/>
              </a:cxn>
              <a:cxn ang="0">
                <a:pos x="T8" y="T9"/>
              </a:cxn>
              <a:cxn ang="0">
                <a:pos x="T10" y="T11"/>
              </a:cxn>
            </a:cxnLst>
            <a:rect l="0" t="0" r="r" b="b"/>
            <a:pathLst>
              <a:path w="193" h="289">
                <a:moveTo>
                  <a:pt x="0" y="240"/>
                </a:moveTo>
                <a:lnTo>
                  <a:pt x="0" y="96"/>
                </a:lnTo>
                <a:lnTo>
                  <a:pt x="96" y="0"/>
                </a:lnTo>
                <a:lnTo>
                  <a:pt x="192" y="192"/>
                </a:lnTo>
                <a:lnTo>
                  <a:pt x="96" y="288"/>
                </a:lnTo>
                <a:lnTo>
                  <a:pt x="0" y="24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5772611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306977"/>
            <a:ext cx="10789920" cy="1485900"/>
          </a:xfrm>
        </p:spPr>
        <p:txBody>
          <a:bodyPr>
            <a:normAutofit fontScale="90000"/>
          </a:bodyPr>
          <a:lstStyle/>
          <a:p>
            <a:r>
              <a:rPr lang="en-US" dirty="0"/>
              <a:t>S</a:t>
            </a:r>
            <a:r>
              <a:rPr lang="en-US" dirty="0" smtClean="0"/>
              <a:t>imilarities </a:t>
            </a:r>
            <a:r>
              <a:rPr lang="en-US" dirty="0"/>
              <a:t>based on the terminology between these </a:t>
            </a:r>
            <a:r>
              <a:rPr lang="en-US" dirty="0" smtClean="0"/>
              <a:t>biological and artificial neuron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40807"/>
              </p:ext>
            </p:extLst>
          </p:nvPr>
        </p:nvGraphicFramePr>
        <p:xfrm>
          <a:off x="1567541" y="2377440"/>
          <a:ext cx="8725990" cy="2903221"/>
        </p:xfrm>
        <a:graphic>
          <a:graphicData uri="http://schemas.openxmlformats.org/drawingml/2006/table">
            <a:tbl>
              <a:tblPr>
                <a:tableStyleId>{5940675A-B579-460E-94D1-54222C63F5DA}</a:tableStyleId>
              </a:tblPr>
              <a:tblGrid>
                <a:gridCol w="4362995">
                  <a:extLst>
                    <a:ext uri="{9D8B030D-6E8A-4147-A177-3AD203B41FA5}">
                      <a16:colId xmlns:a16="http://schemas.microsoft.com/office/drawing/2014/main" val="1421470371"/>
                    </a:ext>
                  </a:extLst>
                </a:gridCol>
                <a:gridCol w="4362995">
                  <a:extLst>
                    <a:ext uri="{9D8B030D-6E8A-4147-A177-3AD203B41FA5}">
                      <a16:colId xmlns:a16="http://schemas.microsoft.com/office/drawing/2014/main" val="652110198"/>
                    </a:ext>
                  </a:extLst>
                </a:gridCol>
              </a:tblGrid>
              <a:tr h="845241">
                <a:tc>
                  <a:txBody>
                    <a:bodyPr/>
                    <a:lstStyle/>
                    <a:p>
                      <a:pPr algn="ctr" fontAlgn="t"/>
                      <a:r>
                        <a:rPr lang="en-IN" b="1" dirty="0">
                          <a:effectLst/>
                        </a:rPr>
                        <a:t>Biological Neural Network (BNN)</a:t>
                      </a:r>
                    </a:p>
                  </a:txBody>
                  <a:tcPr marL="76200" marR="76200" marT="76200" marB="76200"/>
                </a:tc>
                <a:tc>
                  <a:txBody>
                    <a:bodyPr/>
                    <a:lstStyle/>
                    <a:p>
                      <a:pPr algn="ctr" fontAlgn="t"/>
                      <a:r>
                        <a:rPr lang="en-IN" b="1" dirty="0">
                          <a:effectLst/>
                        </a:rPr>
                        <a:t>Artificial Neural Network (ANN)</a:t>
                      </a:r>
                    </a:p>
                  </a:txBody>
                  <a:tcPr marL="76200" marR="76200" marT="76200" marB="76200"/>
                </a:tc>
                <a:extLst>
                  <a:ext uri="{0D108BD9-81ED-4DB2-BD59-A6C34878D82A}">
                    <a16:rowId xmlns:a16="http://schemas.microsoft.com/office/drawing/2014/main" val="1584453371"/>
                  </a:ext>
                </a:extLst>
              </a:tr>
              <a:tr h="514495">
                <a:tc>
                  <a:txBody>
                    <a:bodyPr/>
                    <a:lstStyle/>
                    <a:p>
                      <a:pPr algn="ctr" fontAlgn="t"/>
                      <a:r>
                        <a:rPr lang="en-IN">
                          <a:effectLst/>
                        </a:rPr>
                        <a:t>Soma</a:t>
                      </a:r>
                    </a:p>
                  </a:txBody>
                  <a:tcPr marL="76200" marR="76200" marT="76200" marB="76200"/>
                </a:tc>
                <a:tc>
                  <a:txBody>
                    <a:bodyPr/>
                    <a:lstStyle/>
                    <a:p>
                      <a:pPr algn="ctr" fontAlgn="t"/>
                      <a:r>
                        <a:rPr lang="en-IN">
                          <a:effectLst/>
                        </a:rPr>
                        <a:t>Node</a:t>
                      </a:r>
                    </a:p>
                  </a:txBody>
                  <a:tcPr marL="76200" marR="76200" marT="76200" marB="76200"/>
                </a:tc>
                <a:extLst>
                  <a:ext uri="{0D108BD9-81ED-4DB2-BD59-A6C34878D82A}">
                    <a16:rowId xmlns:a16="http://schemas.microsoft.com/office/drawing/2014/main" val="3107262215"/>
                  </a:ext>
                </a:extLst>
              </a:tr>
              <a:tr h="514495">
                <a:tc>
                  <a:txBody>
                    <a:bodyPr/>
                    <a:lstStyle/>
                    <a:p>
                      <a:pPr algn="ctr" fontAlgn="t"/>
                      <a:r>
                        <a:rPr lang="en-IN">
                          <a:effectLst/>
                        </a:rPr>
                        <a:t>Dendrites</a:t>
                      </a:r>
                    </a:p>
                  </a:txBody>
                  <a:tcPr marL="76200" marR="76200" marT="76200" marB="76200"/>
                </a:tc>
                <a:tc>
                  <a:txBody>
                    <a:bodyPr/>
                    <a:lstStyle/>
                    <a:p>
                      <a:pPr algn="ctr" fontAlgn="t"/>
                      <a:r>
                        <a:rPr lang="en-IN">
                          <a:effectLst/>
                        </a:rPr>
                        <a:t>Input</a:t>
                      </a:r>
                    </a:p>
                  </a:txBody>
                  <a:tcPr marL="76200" marR="76200" marT="76200" marB="76200"/>
                </a:tc>
                <a:extLst>
                  <a:ext uri="{0D108BD9-81ED-4DB2-BD59-A6C34878D82A}">
                    <a16:rowId xmlns:a16="http://schemas.microsoft.com/office/drawing/2014/main" val="4068696113"/>
                  </a:ext>
                </a:extLst>
              </a:tr>
              <a:tr h="514495">
                <a:tc>
                  <a:txBody>
                    <a:bodyPr/>
                    <a:lstStyle/>
                    <a:p>
                      <a:pPr algn="ctr" fontAlgn="t"/>
                      <a:r>
                        <a:rPr lang="en-IN">
                          <a:effectLst/>
                        </a:rPr>
                        <a:t>Synapse</a:t>
                      </a:r>
                    </a:p>
                  </a:txBody>
                  <a:tcPr marL="76200" marR="76200" marT="76200" marB="76200"/>
                </a:tc>
                <a:tc>
                  <a:txBody>
                    <a:bodyPr/>
                    <a:lstStyle/>
                    <a:p>
                      <a:pPr algn="ctr" fontAlgn="t"/>
                      <a:r>
                        <a:rPr lang="en-IN">
                          <a:effectLst/>
                        </a:rPr>
                        <a:t>Weights or Interconnections</a:t>
                      </a:r>
                    </a:p>
                  </a:txBody>
                  <a:tcPr marL="76200" marR="76200" marT="76200" marB="76200"/>
                </a:tc>
                <a:extLst>
                  <a:ext uri="{0D108BD9-81ED-4DB2-BD59-A6C34878D82A}">
                    <a16:rowId xmlns:a16="http://schemas.microsoft.com/office/drawing/2014/main" val="596988674"/>
                  </a:ext>
                </a:extLst>
              </a:tr>
              <a:tr h="514495">
                <a:tc>
                  <a:txBody>
                    <a:bodyPr/>
                    <a:lstStyle/>
                    <a:p>
                      <a:pPr algn="ctr" fontAlgn="t"/>
                      <a:r>
                        <a:rPr lang="en-IN">
                          <a:effectLst/>
                        </a:rPr>
                        <a:t>Axon</a:t>
                      </a:r>
                    </a:p>
                  </a:txBody>
                  <a:tcPr marL="76200" marR="76200" marT="76200" marB="76200"/>
                </a:tc>
                <a:tc>
                  <a:txBody>
                    <a:bodyPr/>
                    <a:lstStyle/>
                    <a:p>
                      <a:pPr algn="ctr" fontAlgn="t"/>
                      <a:r>
                        <a:rPr lang="en-IN" dirty="0">
                          <a:effectLst/>
                        </a:rPr>
                        <a:t>Output</a:t>
                      </a:r>
                    </a:p>
                  </a:txBody>
                  <a:tcPr marL="76200" marR="76200" marT="76200" marB="76200"/>
                </a:tc>
                <a:extLst>
                  <a:ext uri="{0D108BD9-81ED-4DB2-BD59-A6C34878D82A}">
                    <a16:rowId xmlns:a16="http://schemas.microsoft.com/office/drawing/2014/main" val="3294764395"/>
                  </a:ext>
                </a:extLst>
              </a:tr>
            </a:tbl>
          </a:graphicData>
        </a:graphic>
      </p:graphicFrame>
    </p:spTree>
    <p:extLst>
      <p:ext uri="{BB962C8B-B14F-4D97-AF65-F5344CB8AC3E}">
        <p14:creationId xmlns:p14="http://schemas.microsoft.com/office/powerpoint/2010/main" val="251135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189412"/>
            <a:ext cx="9601200" cy="842554"/>
          </a:xfrm>
        </p:spPr>
        <p:txBody>
          <a:bodyPr/>
          <a:lstStyle/>
          <a:p>
            <a:r>
              <a:rPr lang="en-US" dirty="0" smtClean="0"/>
              <a:t>The </a:t>
            </a:r>
            <a:r>
              <a:rPr lang="en-US" dirty="0"/>
              <a:t>comparison between ANN and BNN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8907501"/>
              </p:ext>
            </p:extLst>
          </p:nvPr>
        </p:nvGraphicFramePr>
        <p:xfrm>
          <a:off x="1371599" y="1428750"/>
          <a:ext cx="10280469" cy="3967780"/>
        </p:xfrm>
        <a:graphic>
          <a:graphicData uri="http://schemas.openxmlformats.org/drawingml/2006/table">
            <a:tbl>
              <a:tblPr>
                <a:tableStyleId>{5940675A-B579-460E-94D1-54222C63F5DA}</a:tableStyleId>
              </a:tblPr>
              <a:tblGrid>
                <a:gridCol w="1867990">
                  <a:extLst>
                    <a:ext uri="{9D8B030D-6E8A-4147-A177-3AD203B41FA5}">
                      <a16:colId xmlns:a16="http://schemas.microsoft.com/office/drawing/2014/main" val="560749162"/>
                    </a:ext>
                  </a:extLst>
                </a:gridCol>
                <a:gridCol w="3291840">
                  <a:extLst>
                    <a:ext uri="{9D8B030D-6E8A-4147-A177-3AD203B41FA5}">
                      <a16:colId xmlns:a16="http://schemas.microsoft.com/office/drawing/2014/main" val="3016294062"/>
                    </a:ext>
                  </a:extLst>
                </a:gridCol>
                <a:gridCol w="5120639">
                  <a:extLst>
                    <a:ext uri="{9D8B030D-6E8A-4147-A177-3AD203B41FA5}">
                      <a16:colId xmlns:a16="http://schemas.microsoft.com/office/drawing/2014/main" val="2207977529"/>
                    </a:ext>
                  </a:extLst>
                </a:gridCol>
              </a:tblGrid>
              <a:tr h="196626">
                <a:tc>
                  <a:txBody>
                    <a:bodyPr/>
                    <a:lstStyle/>
                    <a:p>
                      <a:pPr algn="ctr" fontAlgn="t"/>
                      <a:r>
                        <a:rPr lang="en-IN" sz="2000" b="1" dirty="0">
                          <a:effectLst/>
                        </a:rPr>
                        <a:t>Criteria</a:t>
                      </a:r>
                    </a:p>
                  </a:txBody>
                  <a:tcPr marL="35112" marR="35112" marT="35112" marB="35112"/>
                </a:tc>
                <a:tc>
                  <a:txBody>
                    <a:bodyPr/>
                    <a:lstStyle/>
                    <a:p>
                      <a:pPr algn="ctr" fontAlgn="t"/>
                      <a:r>
                        <a:rPr lang="en-IN" sz="2000" b="1" dirty="0">
                          <a:effectLst/>
                        </a:rPr>
                        <a:t>BNN</a:t>
                      </a:r>
                    </a:p>
                  </a:txBody>
                  <a:tcPr marL="35112" marR="35112" marT="35112" marB="35112"/>
                </a:tc>
                <a:tc>
                  <a:txBody>
                    <a:bodyPr/>
                    <a:lstStyle/>
                    <a:p>
                      <a:pPr algn="ctr" fontAlgn="t"/>
                      <a:r>
                        <a:rPr lang="en-IN" sz="2000" b="1" dirty="0">
                          <a:effectLst/>
                        </a:rPr>
                        <a:t>ANN</a:t>
                      </a:r>
                    </a:p>
                  </a:txBody>
                  <a:tcPr marL="35112" marR="35112" marT="35112" marB="35112"/>
                </a:tc>
                <a:extLst>
                  <a:ext uri="{0D108BD9-81ED-4DB2-BD59-A6C34878D82A}">
                    <a16:rowId xmlns:a16="http://schemas.microsoft.com/office/drawing/2014/main" val="2765468332"/>
                  </a:ext>
                </a:extLst>
              </a:tr>
              <a:tr h="575833">
                <a:tc>
                  <a:txBody>
                    <a:bodyPr/>
                    <a:lstStyle/>
                    <a:p>
                      <a:pPr algn="ctr" fontAlgn="t"/>
                      <a:r>
                        <a:rPr lang="en-IN" sz="2000">
                          <a:effectLst/>
                        </a:rPr>
                        <a:t>Processing</a:t>
                      </a:r>
                    </a:p>
                  </a:txBody>
                  <a:tcPr marL="35112" marR="35112" marT="35112" marB="35112"/>
                </a:tc>
                <a:tc>
                  <a:txBody>
                    <a:bodyPr/>
                    <a:lstStyle/>
                    <a:p>
                      <a:pPr algn="ctr" fontAlgn="t"/>
                      <a:r>
                        <a:rPr lang="en-US" sz="2000" dirty="0">
                          <a:effectLst/>
                        </a:rPr>
                        <a:t>Massively parallel, slow but superior than ANN</a:t>
                      </a:r>
                    </a:p>
                  </a:txBody>
                  <a:tcPr marL="35112" marR="35112" marT="35112" marB="35112"/>
                </a:tc>
                <a:tc>
                  <a:txBody>
                    <a:bodyPr/>
                    <a:lstStyle/>
                    <a:p>
                      <a:pPr fontAlgn="t"/>
                      <a:r>
                        <a:rPr lang="en-US" sz="2000" dirty="0">
                          <a:effectLst/>
                        </a:rPr>
                        <a:t>Massively parallel, fast but inferior than BNN</a:t>
                      </a:r>
                    </a:p>
                  </a:txBody>
                  <a:tcPr marL="35112" marR="35112" marT="35112" marB="35112"/>
                </a:tc>
                <a:extLst>
                  <a:ext uri="{0D108BD9-81ED-4DB2-BD59-A6C34878D82A}">
                    <a16:rowId xmlns:a16="http://schemas.microsoft.com/office/drawing/2014/main" val="60253895"/>
                  </a:ext>
                </a:extLst>
              </a:tr>
              <a:tr h="702235">
                <a:tc>
                  <a:txBody>
                    <a:bodyPr/>
                    <a:lstStyle/>
                    <a:p>
                      <a:pPr algn="ctr" fontAlgn="t"/>
                      <a:r>
                        <a:rPr lang="en-IN" sz="2000">
                          <a:effectLst/>
                        </a:rPr>
                        <a:t>Size</a:t>
                      </a:r>
                    </a:p>
                  </a:txBody>
                  <a:tcPr marL="35112" marR="35112" marT="35112" marB="35112"/>
                </a:tc>
                <a:tc>
                  <a:txBody>
                    <a:bodyPr/>
                    <a:lstStyle/>
                    <a:p>
                      <a:pPr algn="ctr" fontAlgn="t"/>
                      <a:r>
                        <a:rPr lang="en-IN" sz="2000">
                          <a:effectLst/>
                        </a:rPr>
                        <a:t>10</a:t>
                      </a:r>
                      <a:r>
                        <a:rPr lang="en-IN" sz="2000" baseline="30000">
                          <a:effectLst/>
                        </a:rPr>
                        <a:t>11</a:t>
                      </a:r>
                      <a:r>
                        <a:rPr lang="en-IN" sz="2000">
                          <a:effectLst/>
                        </a:rPr>
                        <a:t> neurons and 10</a:t>
                      </a:r>
                      <a:r>
                        <a:rPr lang="en-IN" sz="2000" baseline="30000">
                          <a:effectLst/>
                        </a:rPr>
                        <a:t>15</a:t>
                      </a:r>
                      <a:r>
                        <a:rPr lang="en-IN" sz="2000">
                          <a:effectLst/>
                        </a:rPr>
                        <a:t>interconnections</a:t>
                      </a:r>
                    </a:p>
                  </a:txBody>
                  <a:tcPr marL="35112" marR="35112" marT="35112" marB="35112"/>
                </a:tc>
                <a:tc>
                  <a:txBody>
                    <a:bodyPr/>
                    <a:lstStyle/>
                    <a:p>
                      <a:pPr fontAlgn="t"/>
                      <a:r>
                        <a:rPr lang="en-US" sz="2000">
                          <a:effectLst/>
                        </a:rPr>
                        <a:t>10</a:t>
                      </a:r>
                      <a:r>
                        <a:rPr lang="en-US" sz="2000" baseline="30000">
                          <a:effectLst/>
                        </a:rPr>
                        <a:t>2</a:t>
                      </a:r>
                      <a:r>
                        <a:rPr lang="en-US" sz="2000">
                          <a:effectLst/>
                        </a:rPr>
                        <a:t> to 10</a:t>
                      </a:r>
                      <a:r>
                        <a:rPr lang="en-US" sz="2000" baseline="30000">
                          <a:effectLst/>
                        </a:rPr>
                        <a:t>4</a:t>
                      </a:r>
                      <a:r>
                        <a:rPr lang="en-US" sz="2000">
                          <a:effectLst/>
                        </a:rPr>
                        <a:t> nodes (mainly depends on the type of application and network designer)</a:t>
                      </a:r>
                    </a:p>
                  </a:txBody>
                  <a:tcPr marL="35112" marR="35112" marT="35112" marB="35112"/>
                </a:tc>
                <a:extLst>
                  <a:ext uri="{0D108BD9-81ED-4DB2-BD59-A6C34878D82A}">
                    <a16:rowId xmlns:a16="http://schemas.microsoft.com/office/drawing/2014/main" val="3491354897"/>
                  </a:ext>
                </a:extLst>
              </a:tr>
              <a:tr h="702235">
                <a:tc>
                  <a:txBody>
                    <a:bodyPr/>
                    <a:lstStyle/>
                    <a:p>
                      <a:pPr algn="ctr" fontAlgn="t"/>
                      <a:r>
                        <a:rPr lang="en-IN" sz="2000">
                          <a:effectLst/>
                        </a:rPr>
                        <a:t>Learning</a:t>
                      </a:r>
                    </a:p>
                  </a:txBody>
                  <a:tcPr marL="35112" marR="35112" marT="35112" marB="35112"/>
                </a:tc>
                <a:tc>
                  <a:txBody>
                    <a:bodyPr/>
                    <a:lstStyle/>
                    <a:p>
                      <a:pPr algn="ctr" fontAlgn="t"/>
                      <a:r>
                        <a:rPr lang="en-IN" sz="2000">
                          <a:effectLst/>
                        </a:rPr>
                        <a:t>They can tolerate ambiguity</a:t>
                      </a:r>
                    </a:p>
                  </a:txBody>
                  <a:tcPr marL="35112" marR="35112" marT="35112" marB="35112"/>
                </a:tc>
                <a:tc>
                  <a:txBody>
                    <a:bodyPr/>
                    <a:lstStyle/>
                    <a:p>
                      <a:pPr fontAlgn="t"/>
                      <a:r>
                        <a:rPr lang="en-US" sz="2000">
                          <a:effectLst/>
                        </a:rPr>
                        <a:t>Very precise, structured and formatted data is required to tolerate ambiguity</a:t>
                      </a:r>
                    </a:p>
                  </a:txBody>
                  <a:tcPr marL="35112" marR="35112" marT="35112" marB="35112"/>
                </a:tc>
                <a:extLst>
                  <a:ext uri="{0D108BD9-81ED-4DB2-BD59-A6C34878D82A}">
                    <a16:rowId xmlns:a16="http://schemas.microsoft.com/office/drawing/2014/main" val="145185778"/>
                  </a:ext>
                </a:extLst>
              </a:tr>
              <a:tr h="828638">
                <a:tc>
                  <a:txBody>
                    <a:bodyPr/>
                    <a:lstStyle/>
                    <a:p>
                      <a:pPr algn="ctr" fontAlgn="t"/>
                      <a:r>
                        <a:rPr lang="en-IN" sz="2000">
                          <a:effectLst/>
                        </a:rPr>
                        <a:t>Fault tolerance</a:t>
                      </a:r>
                    </a:p>
                  </a:txBody>
                  <a:tcPr marL="35112" marR="35112" marT="35112" marB="35112"/>
                </a:tc>
                <a:tc>
                  <a:txBody>
                    <a:bodyPr/>
                    <a:lstStyle/>
                    <a:p>
                      <a:pPr algn="ctr" fontAlgn="t"/>
                      <a:r>
                        <a:rPr lang="en-US" sz="2000">
                          <a:effectLst/>
                        </a:rPr>
                        <a:t>Performance degrades with even partial damage</a:t>
                      </a:r>
                    </a:p>
                  </a:txBody>
                  <a:tcPr marL="35112" marR="35112" marT="35112" marB="35112"/>
                </a:tc>
                <a:tc>
                  <a:txBody>
                    <a:bodyPr/>
                    <a:lstStyle/>
                    <a:p>
                      <a:pPr fontAlgn="t"/>
                      <a:r>
                        <a:rPr lang="en-US" sz="2000">
                          <a:effectLst/>
                        </a:rPr>
                        <a:t>It is capable of robust performance, hence has the potential to be fault tolerant</a:t>
                      </a:r>
                    </a:p>
                  </a:txBody>
                  <a:tcPr marL="35112" marR="35112" marT="35112" marB="35112"/>
                </a:tc>
                <a:extLst>
                  <a:ext uri="{0D108BD9-81ED-4DB2-BD59-A6C34878D82A}">
                    <a16:rowId xmlns:a16="http://schemas.microsoft.com/office/drawing/2014/main" val="1181715114"/>
                  </a:ext>
                </a:extLst>
              </a:tr>
              <a:tr h="575833">
                <a:tc>
                  <a:txBody>
                    <a:bodyPr/>
                    <a:lstStyle/>
                    <a:p>
                      <a:pPr algn="ctr" fontAlgn="t"/>
                      <a:r>
                        <a:rPr lang="en-IN" sz="2000">
                          <a:effectLst/>
                        </a:rPr>
                        <a:t>Storage capacity</a:t>
                      </a:r>
                    </a:p>
                  </a:txBody>
                  <a:tcPr marL="35112" marR="35112" marT="35112" marB="35112"/>
                </a:tc>
                <a:tc>
                  <a:txBody>
                    <a:bodyPr/>
                    <a:lstStyle/>
                    <a:p>
                      <a:pPr algn="ctr" fontAlgn="t"/>
                      <a:r>
                        <a:rPr lang="en-US" sz="2000">
                          <a:effectLst/>
                        </a:rPr>
                        <a:t>Stores the information in the synapse</a:t>
                      </a:r>
                    </a:p>
                  </a:txBody>
                  <a:tcPr marL="35112" marR="35112" marT="35112" marB="35112"/>
                </a:tc>
                <a:tc>
                  <a:txBody>
                    <a:bodyPr/>
                    <a:lstStyle/>
                    <a:p>
                      <a:pPr fontAlgn="t"/>
                      <a:r>
                        <a:rPr lang="en-US" sz="2000" dirty="0">
                          <a:effectLst/>
                        </a:rPr>
                        <a:t>Stores the information in continuous memory locations</a:t>
                      </a:r>
                    </a:p>
                  </a:txBody>
                  <a:tcPr marL="35112" marR="35112" marT="35112" marB="35112"/>
                </a:tc>
                <a:extLst>
                  <a:ext uri="{0D108BD9-81ED-4DB2-BD59-A6C34878D82A}">
                    <a16:rowId xmlns:a16="http://schemas.microsoft.com/office/drawing/2014/main" val="2971140285"/>
                  </a:ext>
                </a:extLst>
              </a:tr>
            </a:tbl>
          </a:graphicData>
        </a:graphic>
      </p:graphicFrame>
    </p:spTree>
    <p:extLst>
      <p:ext uri="{BB962C8B-B14F-4D97-AF65-F5344CB8AC3E}">
        <p14:creationId xmlns:p14="http://schemas.microsoft.com/office/powerpoint/2010/main" val="216032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7160"/>
            <a:ext cx="9601200" cy="1430383"/>
          </a:xfrm>
        </p:spPr>
        <p:txBody>
          <a:bodyPr>
            <a:normAutofit/>
          </a:bodyPr>
          <a:lstStyle/>
          <a:p>
            <a:r>
              <a:rPr lang="en-US" dirty="0"/>
              <a:t>A Brief History of </a:t>
            </a:r>
            <a:r>
              <a:rPr lang="en-US" dirty="0" smtClean="0"/>
              <a:t>ANN</a:t>
            </a:r>
            <a:endParaRPr lang="en-IN" dirty="0"/>
          </a:p>
        </p:txBody>
      </p:sp>
      <p:sp>
        <p:nvSpPr>
          <p:cNvPr id="3" name="Content Placeholder 2"/>
          <p:cNvSpPr>
            <a:spLocks noGrp="1"/>
          </p:cNvSpPr>
          <p:nvPr>
            <p:ph idx="1"/>
          </p:nvPr>
        </p:nvSpPr>
        <p:spPr>
          <a:xfrm>
            <a:off x="1371600" y="1162594"/>
            <a:ext cx="9601200" cy="4704806"/>
          </a:xfrm>
        </p:spPr>
        <p:txBody>
          <a:bodyPr>
            <a:normAutofit/>
          </a:bodyPr>
          <a:lstStyle/>
          <a:p>
            <a:pPr marL="0" indent="0">
              <a:buNone/>
            </a:pPr>
            <a:r>
              <a:rPr lang="en-US" dirty="0"/>
              <a:t>ANN during 1940s to </a:t>
            </a:r>
            <a:r>
              <a:rPr lang="en-US" dirty="0" smtClean="0"/>
              <a:t>1960s: Some </a:t>
            </a:r>
            <a:r>
              <a:rPr lang="en-US" dirty="0"/>
              <a:t>key developments of this era are as follows −</a:t>
            </a:r>
          </a:p>
          <a:p>
            <a:r>
              <a:rPr lang="en-US" b="1" dirty="0"/>
              <a:t>1943</a:t>
            </a:r>
            <a:r>
              <a:rPr lang="en-US" dirty="0"/>
              <a:t> − It has been assumed that the concept of neural network started with the work of physiologist, Warren McCulloch, and mathematician, Walter Pitts, when in 1943 they modeled a simple neural network using electrical circuits in order to describe how neurons in the brain might work.</a:t>
            </a:r>
          </a:p>
          <a:p>
            <a:r>
              <a:rPr lang="en-US" b="1" dirty="0"/>
              <a:t>1949</a:t>
            </a:r>
            <a:r>
              <a:rPr lang="en-US" dirty="0"/>
              <a:t> − Donald Hebb’s book, </a:t>
            </a:r>
            <a:r>
              <a:rPr lang="en-US" i="1" dirty="0"/>
              <a:t>The Organization of Behavior</a:t>
            </a:r>
            <a:r>
              <a:rPr lang="en-US" dirty="0"/>
              <a:t>, put forth the fact that repeated activation of one neuron by another increases its strength each time they are used.</a:t>
            </a:r>
          </a:p>
          <a:p>
            <a:r>
              <a:rPr lang="en-US" b="1" dirty="0"/>
              <a:t>1956</a:t>
            </a:r>
            <a:r>
              <a:rPr lang="en-US" dirty="0"/>
              <a:t> − An associative memory network was introduced by Taylor.</a:t>
            </a:r>
          </a:p>
          <a:p>
            <a:r>
              <a:rPr lang="en-US" b="1" dirty="0"/>
              <a:t>1958</a:t>
            </a:r>
            <a:r>
              <a:rPr lang="en-US" dirty="0"/>
              <a:t> − A learning method for McCulloch and Pitts neuron model named Perceptron was invented by Rosenblatt.</a:t>
            </a:r>
          </a:p>
          <a:p>
            <a:r>
              <a:rPr lang="en-US" b="1" dirty="0"/>
              <a:t>1960</a:t>
            </a:r>
            <a:r>
              <a:rPr lang="en-US" dirty="0"/>
              <a:t> − Bernard </a:t>
            </a:r>
            <a:r>
              <a:rPr lang="en-US" dirty="0" err="1"/>
              <a:t>Widrow</a:t>
            </a:r>
            <a:r>
              <a:rPr lang="en-US" dirty="0"/>
              <a:t> and </a:t>
            </a:r>
            <a:r>
              <a:rPr lang="en-US" dirty="0" err="1"/>
              <a:t>Marcian</a:t>
            </a:r>
            <a:r>
              <a:rPr lang="en-US" dirty="0"/>
              <a:t> Hoff developed models called "ADALINE" and “MADALINE</a:t>
            </a:r>
            <a:r>
              <a:rPr lang="en-US" dirty="0" smtClean="0"/>
              <a:t>.”</a:t>
            </a:r>
            <a:endParaRPr lang="en-US" dirty="0"/>
          </a:p>
        </p:txBody>
      </p:sp>
    </p:spTree>
    <p:extLst>
      <p:ext uri="{BB962C8B-B14F-4D97-AF65-F5344CB8AC3E}">
        <p14:creationId xmlns:p14="http://schemas.microsoft.com/office/powerpoint/2010/main" val="234975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371599" y="2286000"/>
            <a:ext cx="10437223" cy="4271554"/>
          </a:xfrm>
        </p:spPr>
        <p:txBody>
          <a:bodyPr>
            <a:normAutofit/>
          </a:bodyPr>
          <a:lstStyle/>
          <a:p>
            <a:pPr marL="0" indent="0">
              <a:buNone/>
            </a:pPr>
            <a:r>
              <a:rPr lang="en-US" dirty="0">
                <a:solidFill>
                  <a:srgbClr val="000000"/>
                </a:solidFill>
                <a:latin typeface="Verdana" panose="020B0604030504040204" pitchFamily="34" charset="0"/>
              </a:rPr>
              <a:t>ANN during 1960s to </a:t>
            </a:r>
            <a:r>
              <a:rPr lang="en-US" dirty="0" smtClean="0">
                <a:solidFill>
                  <a:srgbClr val="000000"/>
                </a:solidFill>
                <a:latin typeface="Verdana" panose="020B0604030504040204" pitchFamily="34" charset="0"/>
              </a:rPr>
              <a:t>1980s: Some </a:t>
            </a:r>
            <a:r>
              <a:rPr lang="en-US" dirty="0">
                <a:solidFill>
                  <a:srgbClr val="000000"/>
                </a:solidFill>
                <a:latin typeface="Verdana" panose="020B0604030504040204" pitchFamily="34" charset="0"/>
              </a:rPr>
              <a:t>key developments of this era are as follows −</a:t>
            </a:r>
          </a:p>
          <a:p>
            <a:pPr algn="just">
              <a:buFont typeface="Arial" panose="020B0604020202020204" pitchFamily="34" charset="0"/>
              <a:buChar char="•"/>
            </a:pPr>
            <a:r>
              <a:rPr lang="en-US" b="1" dirty="0">
                <a:solidFill>
                  <a:srgbClr val="000000"/>
                </a:solidFill>
                <a:latin typeface="Verdana" panose="020B0604030504040204" pitchFamily="34" charset="0"/>
              </a:rPr>
              <a:t>1961</a:t>
            </a:r>
            <a:r>
              <a:rPr lang="en-US" dirty="0">
                <a:solidFill>
                  <a:srgbClr val="000000"/>
                </a:solidFill>
                <a:latin typeface="Verdana" panose="020B0604030504040204" pitchFamily="34" charset="0"/>
              </a:rPr>
              <a:t> − Rosenblatt made an unsuccessful attempt but proposed the “backpropagation” scheme for multilayer networks.</a:t>
            </a:r>
          </a:p>
          <a:p>
            <a:pPr algn="just">
              <a:buFont typeface="Arial" panose="020B0604020202020204" pitchFamily="34" charset="0"/>
              <a:buChar char="•"/>
            </a:pPr>
            <a:r>
              <a:rPr lang="en-US" b="1" dirty="0">
                <a:solidFill>
                  <a:srgbClr val="000000"/>
                </a:solidFill>
                <a:latin typeface="Verdana" panose="020B0604030504040204" pitchFamily="34" charset="0"/>
              </a:rPr>
              <a:t>1964</a:t>
            </a:r>
            <a:r>
              <a:rPr lang="en-US" dirty="0">
                <a:solidFill>
                  <a:srgbClr val="000000"/>
                </a:solidFill>
                <a:latin typeface="Verdana" panose="020B0604030504040204" pitchFamily="34" charset="0"/>
              </a:rPr>
              <a:t> − Taylor constructed a winner-take-all circuit with inhibitions among output units.</a:t>
            </a:r>
          </a:p>
          <a:p>
            <a:pPr algn="just">
              <a:buFont typeface="Arial" panose="020B0604020202020204" pitchFamily="34" charset="0"/>
              <a:buChar char="•"/>
            </a:pPr>
            <a:r>
              <a:rPr lang="en-US" b="1" dirty="0">
                <a:solidFill>
                  <a:srgbClr val="000000"/>
                </a:solidFill>
                <a:latin typeface="Verdana" panose="020B0604030504040204" pitchFamily="34" charset="0"/>
              </a:rPr>
              <a:t>1969</a:t>
            </a:r>
            <a:r>
              <a:rPr lang="en-US" dirty="0">
                <a:solidFill>
                  <a:srgbClr val="000000"/>
                </a:solidFill>
                <a:latin typeface="Verdana" panose="020B0604030504040204" pitchFamily="34" charset="0"/>
              </a:rPr>
              <a:t> − Multilayer perceptron (MLP) was invented by Minsky and </a:t>
            </a:r>
            <a:r>
              <a:rPr lang="en-US" dirty="0" err="1">
                <a:solidFill>
                  <a:srgbClr val="000000"/>
                </a:solidFill>
                <a:latin typeface="Verdana" panose="020B0604030504040204" pitchFamily="34" charset="0"/>
              </a:rPr>
              <a:t>Papert</a:t>
            </a:r>
            <a:r>
              <a:rPr lang="en-US" dirty="0">
                <a:solidFill>
                  <a:srgbClr val="000000"/>
                </a:solidFill>
                <a:latin typeface="Verdana" panose="020B0604030504040204" pitchFamily="34" charset="0"/>
              </a:rPr>
              <a:t>.</a:t>
            </a:r>
          </a:p>
          <a:p>
            <a:pPr algn="just">
              <a:buFont typeface="Arial" panose="020B0604020202020204" pitchFamily="34" charset="0"/>
              <a:buChar char="•"/>
            </a:pPr>
            <a:r>
              <a:rPr lang="en-US" b="1" dirty="0">
                <a:solidFill>
                  <a:srgbClr val="000000"/>
                </a:solidFill>
                <a:latin typeface="Verdana" panose="020B0604030504040204" pitchFamily="34" charset="0"/>
              </a:rPr>
              <a:t>1971</a:t>
            </a:r>
            <a:r>
              <a:rPr lang="en-US" dirty="0">
                <a:solidFill>
                  <a:srgbClr val="000000"/>
                </a:solidFill>
                <a:latin typeface="Verdana" panose="020B0604030504040204" pitchFamily="34" charset="0"/>
              </a:rPr>
              <a:t> − </a:t>
            </a:r>
            <a:r>
              <a:rPr lang="en-US" dirty="0" err="1">
                <a:solidFill>
                  <a:srgbClr val="000000"/>
                </a:solidFill>
                <a:latin typeface="Verdana" panose="020B0604030504040204" pitchFamily="34" charset="0"/>
              </a:rPr>
              <a:t>Kohonen</a:t>
            </a:r>
            <a:r>
              <a:rPr lang="en-US" dirty="0">
                <a:solidFill>
                  <a:srgbClr val="000000"/>
                </a:solidFill>
                <a:latin typeface="Verdana" panose="020B0604030504040204" pitchFamily="34" charset="0"/>
              </a:rPr>
              <a:t> developed Associative memories.</a:t>
            </a:r>
          </a:p>
          <a:p>
            <a:pPr algn="just">
              <a:buFont typeface="Arial" panose="020B0604020202020204" pitchFamily="34" charset="0"/>
              <a:buChar char="•"/>
            </a:pPr>
            <a:r>
              <a:rPr lang="en-US" b="1" dirty="0">
                <a:solidFill>
                  <a:srgbClr val="000000"/>
                </a:solidFill>
                <a:latin typeface="Verdana" panose="020B0604030504040204" pitchFamily="34" charset="0"/>
              </a:rPr>
              <a:t>1976</a:t>
            </a:r>
            <a:r>
              <a:rPr lang="en-US" dirty="0">
                <a:solidFill>
                  <a:srgbClr val="000000"/>
                </a:solidFill>
                <a:latin typeface="Verdana" panose="020B0604030504040204" pitchFamily="34" charset="0"/>
              </a:rPr>
              <a:t> − Stephen </a:t>
            </a:r>
            <a:r>
              <a:rPr lang="en-US" dirty="0" err="1">
                <a:solidFill>
                  <a:srgbClr val="000000"/>
                </a:solidFill>
                <a:latin typeface="Verdana" panose="020B0604030504040204" pitchFamily="34" charset="0"/>
              </a:rPr>
              <a:t>Grossberg</a:t>
            </a:r>
            <a:r>
              <a:rPr lang="en-US" dirty="0">
                <a:solidFill>
                  <a:srgbClr val="000000"/>
                </a:solidFill>
                <a:latin typeface="Verdana" panose="020B0604030504040204" pitchFamily="34" charset="0"/>
              </a:rPr>
              <a:t> and Gail Carpenter developed Adaptive resonance theory</a:t>
            </a:r>
            <a:r>
              <a:rPr lang="en-US" dirty="0" smtClean="0">
                <a:solidFill>
                  <a:srgbClr val="000000"/>
                </a:solidFill>
                <a:latin typeface="Verdana" panose="020B0604030504040204" pitchFamily="34" charset="0"/>
              </a:rPr>
              <a:t>.</a:t>
            </a: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405201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371599" y="2285999"/>
            <a:ext cx="10554789" cy="4193177"/>
          </a:xfrm>
        </p:spPr>
        <p:txBody>
          <a:bodyPr/>
          <a:lstStyle/>
          <a:p>
            <a:r>
              <a:rPr lang="en-US" dirty="0">
                <a:solidFill>
                  <a:srgbClr val="000000"/>
                </a:solidFill>
                <a:latin typeface="Verdana" panose="020B0604030504040204" pitchFamily="34" charset="0"/>
              </a:rPr>
              <a:t>ANN from 1980s till Present</a:t>
            </a:r>
          </a:p>
          <a:p>
            <a:pPr algn="just"/>
            <a:r>
              <a:rPr lang="en-US" dirty="0">
                <a:solidFill>
                  <a:srgbClr val="000000"/>
                </a:solidFill>
                <a:latin typeface="Verdana" panose="020B0604030504040204" pitchFamily="34" charset="0"/>
              </a:rPr>
              <a:t>Some key developments of this era are as follows −</a:t>
            </a:r>
          </a:p>
          <a:p>
            <a:pPr algn="just">
              <a:buFont typeface="Arial" panose="020B0604020202020204" pitchFamily="34" charset="0"/>
              <a:buChar char="•"/>
            </a:pPr>
            <a:r>
              <a:rPr lang="en-US" b="1" dirty="0">
                <a:solidFill>
                  <a:srgbClr val="000000"/>
                </a:solidFill>
                <a:latin typeface="Verdana" panose="020B0604030504040204" pitchFamily="34" charset="0"/>
              </a:rPr>
              <a:t>1982</a:t>
            </a:r>
            <a:r>
              <a:rPr lang="en-US" dirty="0">
                <a:solidFill>
                  <a:srgbClr val="000000"/>
                </a:solidFill>
                <a:latin typeface="Verdana" panose="020B0604030504040204" pitchFamily="34" charset="0"/>
              </a:rPr>
              <a:t> − The major development was Hopfield’s Energy approach.</a:t>
            </a:r>
          </a:p>
          <a:p>
            <a:pPr algn="just">
              <a:buFont typeface="Arial" panose="020B0604020202020204" pitchFamily="34" charset="0"/>
              <a:buChar char="•"/>
            </a:pPr>
            <a:r>
              <a:rPr lang="en-US" b="1" dirty="0">
                <a:solidFill>
                  <a:srgbClr val="000000"/>
                </a:solidFill>
                <a:latin typeface="Verdana" panose="020B0604030504040204" pitchFamily="34" charset="0"/>
              </a:rPr>
              <a:t>1985</a:t>
            </a:r>
            <a:r>
              <a:rPr lang="en-US" dirty="0">
                <a:solidFill>
                  <a:srgbClr val="000000"/>
                </a:solidFill>
                <a:latin typeface="Verdana" panose="020B0604030504040204" pitchFamily="34" charset="0"/>
              </a:rPr>
              <a:t> − Boltzmann machine was developed by Ackley, Hinton, and </a:t>
            </a:r>
            <a:r>
              <a:rPr lang="en-US" dirty="0" err="1">
                <a:solidFill>
                  <a:srgbClr val="000000"/>
                </a:solidFill>
                <a:latin typeface="Verdana" panose="020B0604030504040204" pitchFamily="34" charset="0"/>
              </a:rPr>
              <a:t>Sejnowski</a:t>
            </a:r>
            <a:r>
              <a:rPr lang="en-US" dirty="0">
                <a:solidFill>
                  <a:srgbClr val="000000"/>
                </a:solidFill>
                <a:latin typeface="Verdana" panose="020B0604030504040204" pitchFamily="34" charset="0"/>
              </a:rPr>
              <a:t>.</a:t>
            </a:r>
          </a:p>
          <a:p>
            <a:pPr algn="just">
              <a:buFont typeface="Arial" panose="020B0604020202020204" pitchFamily="34" charset="0"/>
              <a:buChar char="•"/>
            </a:pPr>
            <a:r>
              <a:rPr lang="en-US" b="1" dirty="0">
                <a:solidFill>
                  <a:srgbClr val="000000"/>
                </a:solidFill>
                <a:latin typeface="Verdana" panose="020B0604030504040204" pitchFamily="34" charset="0"/>
              </a:rPr>
              <a:t>1986</a:t>
            </a:r>
            <a:r>
              <a:rPr lang="en-US" dirty="0">
                <a:solidFill>
                  <a:srgbClr val="000000"/>
                </a:solidFill>
                <a:latin typeface="Verdana" panose="020B0604030504040204" pitchFamily="34" charset="0"/>
              </a:rPr>
              <a:t> − </a:t>
            </a:r>
            <a:r>
              <a:rPr lang="en-US" dirty="0" err="1">
                <a:solidFill>
                  <a:srgbClr val="000000"/>
                </a:solidFill>
                <a:latin typeface="Verdana" panose="020B0604030504040204" pitchFamily="34" charset="0"/>
              </a:rPr>
              <a:t>Rumelhart</a:t>
            </a:r>
            <a:r>
              <a:rPr lang="en-US" dirty="0">
                <a:solidFill>
                  <a:srgbClr val="000000"/>
                </a:solidFill>
                <a:latin typeface="Verdana" panose="020B0604030504040204" pitchFamily="34" charset="0"/>
              </a:rPr>
              <a:t>, Hinton, and Williams introduced </a:t>
            </a:r>
            <a:r>
              <a:rPr lang="en-US" dirty="0" err="1">
                <a:solidFill>
                  <a:srgbClr val="000000"/>
                </a:solidFill>
                <a:latin typeface="Verdana" panose="020B0604030504040204" pitchFamily="34" charset="0"/>
              </a:rPr>
              <a:t>Generalised</a:t>
            </a:r>
            <a:r>
              <a:rPr lang="en-US" dirty="0">
                <a:solidFill>
                  <a:srgbClr val="000000"/>
                </a:solidFill>
                <a:latin typeface="Verdana" panose="020B0604030504040204" pitchFamily="34" charset="0"/>
              </a:rPr>
              <a:t> Delta Rule.</a:t>
            </a:r>
          </a:p>
          <a:p>
            <a:pPr algn="just">
              <a:buFont typeface="Arial" panose="020B0604020202020204" pitchFamily="34" charset="0"/>
              <a:buChar char="•"/>
            </a:pPr>
            <a:r>
              <a:rPr lang="en-US" b="1" dirty="0">
                <a:solidFill>
                  <a:srgbClr val="000000"/>
                </a:solidFill>
                <a:latin typeface="Verdana" panose="020B0604030504040204" pitchFamily="34" charset="0"/>
              </a:rPr>
              <a:t>1988</a:t>
            </a:r>
            <a:r>
              <a:rPr lang="en-US" dirty="0">
                <a:solidFill>
                  <a:srgbClr val="000000"/>
                </a:solidFill>
                <a:latin typeface="Verdana" panose="020B0604030504040204" pitchFamily="34" charset="0"/>
              </a:rPr>
              <a:t> − </a:t>
            </a:r>
            <a:r>
              <a:rPr lang="en-US" dirty="0" err="1">
                <a:solidFill>
                  <a:srgbClr val="000000"/>
                </a:solidFill>
                <a:latin typeface="Verdana" panose="020B0604030504040204" pitchFamily="34" charset="0"/>
              </a:rPr>
              <a:t>Kosko</a:t>
            </a:r>
            <a:r>
              <a:rPr lang="en-US" dirty="0">
                <a:solidFill>
                  <a:srgbClr val="000000"/>
                </a:solidFill>
                <a:latin typeface="Verdana" panose="020B0604030504040204" pitchFamily="34" charset="0"/>
              </a:rPr>
              <a:t> developed Binary Associative Memory (BAM) and also gave the concept of Fuzzy Logic in ANN.</a:t>
            </a:r>
          </a:p>
          <a:p>
            <a:endParaRPr lang="en-IN" dirty="0"/>
          </a:p>
        </p:txBody>
      </p:sp>
    </p:spTree>
    <p:extLst>
      <p:ext uri="{BB962C8B-B14F-4D97-AF65-F5344CB8AC3E}">
        <p14:creationId xmlns:p14="http://schemas.microsoft.com/office/powerpoint/2010/main" val="28968994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820</TotalTime>
  <Words>1952</Words>
  <Application>Microsoft Office PowerPoint</Application>
  <PresentationFormat>Widescreen</PresentationFormat>
  <Paragraphs>324</Paragraphs>
  <Slides>40</Slides>
  <Notes>0</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8" baseType="lpstr">
      <vt:lpstr>Aharoni</vt:lpstr>
      <vt:lpstr>Arial</vt:lpstr>
      <vt:lpstr>Calibri</vt:lpstr>
      <vt:lpstr>Comic Sans MS</vt:lpstr>
      <vt:lpstr>Courier New</vt:lpstr>
      <vt:lpstr>Franklin Gothic Book</vt:lpstr>
      <vt:lpstr>LMMathItalic10-Regular</vt:lpstr>
      <vt:lpstr>LMMathSymbols10-Regular</vt:lpstr>
      <vt:lpstr>LMRoman10-Regular</vt:lpstr>
      <vt:lpstr>LMRoman7-Regular</vt:lpstr>
      <vt:lpstr>medium-content-sans-serif-font</vt:lpstr>
      <vt:lpstr>medium-content-serif-font</vt:lpstr>
      <vt:lpstr>Tahoma</vt:lpstr>
      <vt:lpstr>Times New Roman</vt:lpstr>
      <vt:lpstr>Verdana</vt:lpstr>
      <vt:lpstr>Wingdings</vt:lpstr>
      <vt:lpstr>Crop</vt:lpstr>
      <vt:lpstr>Document</vt:lpstr>
      <vt:lpstr>Single layered Perceptron </vt:lpstr>
      <vt:lpstr>Brain Vs. Computer</vt:lpstr>
      <vt:lpstr>Biological neuron and Artificial neuron</vt:lpstr>
      <vt:lpstr>Working of a Biological Neuron</vt:lpstr>
      <vt:lpstr>Similarities based on the terminology between these biological and artificial neuron</vt:lpstr>
      <vt:lpstr>The comparison between ANN and BNN</vt:lpstr>
      <vt:lpstr>A Brief History of ANN</vt:lpstr>
      <vt:lpstr>PowerPoint Presentation</vt:lpstr>
      <vt:lpstr>PowerPoint Presentation</vt:lpstr>
      <vt:lpstr>Applications of neural networks</vt:lpstr>
      <vt:lpstr>What makes neuronal computation special ?</vt:lpstr>
      <vt:lpstr>Hebb‘s postulate</vt:lpstr>
      <vt:lpstr>McCulloch-Pitts Neuron</vt:lpstr>
      <vt:lpstr>McCulloch-Pitts Neuron</vt:lpstr>
      <vt:lpstr>Boolean Functions Using M-P Neuron</vt:lpstr>
      <vt:lpstr>AND Function</vt:lpstr>
      <vt:lpstr>Limitations of the McCulloch and Pitts Neuronal Model</vt:lpstr>
      <vt:lpstr>The Perceptron</vt:lpstr>
      <vt:lpstr>Computing Elements </vt:lpstr>
      <vt:lpstr>PowerPoint Presentation</vt:lpstr>
      <vt:lpstr>Activation Functions</vt:lpstr>
      <vt:lpstr>Identity functions</vt:lpstr>
      <vt:lpstr>Binary step function</vt:lpstr>
      <vt:lpstr>Sigmoid functions</vt:lpstr>
      <vt:lpstr>PowerPoint Presentation</vt:lpstr>
      <vt:lpstr>Perceptron vs McCulloch-Pitts Neuron</vt:lpstr>
      <vt:lpstr>The Perceptron Algorithm</vt:lpstr>
      <vt:lpstr>PowerPoint Presentation</vt:lpstr>
      <vt:lpstr>Learning algorithm</vt:lpstr>
      <vt:lpstr>Learning algorithm</vt:lpstr>
      <vt:lpstr>Learning algorithm</vt:lpstr>
      <vt:lpstr>Training Perceptron – OR gate</vt:lpstr>
      <vt:lpstr>Contd..</vt:lpstr>
      <vt:lpstr>Training Perceptrons</vt:lpstr>
      <vt:lpstr>Training Perceptrons</vt:lpstr>
      <vt:lpstr>Learning in Neural Networks</vt:lpstr>
      <vt:lpstr>PowerPoint Presentation</vt:lpstr>
      <vt:lpstr>Decision Surface of a Perceptron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layered Perceptron</dc:title>
  <dc:creator>Bsp2017 Bsp2017</dc:creator>
  <cp:lastModifiedBy>Bsp2017 Bsp2017</cp:lastModifiedBy>
  <cp:revision>35</cp:revision>
  <dcterms:created xsi:type="dcterms:W3CDTF">2019-03-08T07:33:02Z</dcterms:created>
  <dcterms:modified xsi:type="dcterms:W3CDTF">2019-03-12T07:42:27Z</dcterms:modified>
</cp:coreProperties>
</file>