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Lobster"/>
      <p:regular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font" Target="fonts/Lobster-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g554adb82d9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554adb82d9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Google Shape;123;g50e169cf13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50e169cf13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Google Shape;128;g554adb82d9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554adb82d9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50e169cf1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50e169cf1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Google Shape;62;g554adb82d9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554adb82d9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Google Shape;70;g50e169cf13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50e169cf1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554adb82d9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554adb82d9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Google Shape;85;g554adb82d9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554adb82d9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g554adb82d9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554adb82d9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g554adb82d9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554adb82d9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g50e169cf13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50e169cf13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5.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image" Target="../media/image3.png"/><Relationship Id="rId5"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nvSpPr>
        <p:spPr>
          <a:xfrm>
            <a:off x="562800" y="1524000"/>
            <a:ext cx="8018400" cy="1541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600">
                <a:solidFill>
                  <a:srgbClr val="674EA7"/>
                </a:solidFill>
                <a:latin typeface="Lobster"/>
                <a:ea typeface="Lobster"/>
                <a:cs typeface="Lobster"/>
                <a:sym typeface="Lobster"/>
              </a:rPr>
              <a:t>Independent</a:t>
            </a:r>
            <a:r>
              <a:rPr lang="en" sz="3600">
                <a:solidFill>
                  <a:srgbClr val="674EA7"/>
                </a:solidFill>
                <a:latin typeface="Lobster"/>
                <a:ea typeface="Lobster"/>
                <a:cs typeface="Lobster"/>
                <a:sym typeface="Lobster"/>
              </a:rPr>
              <a:t> Component Analysis - ICA </a:t>
            </a:r>
            <a:endParaRPr sz="3600">
              <a:solidFill>
                <a:srgbClr val="674EA7"/>
              </a:solidFill>
              <a:latin typeface="Lobster"/>
              <a:ea typeface="Lobster"/>
              <a:cs typeface="Lobster"/>
              <a:sym typeface="Lobster"/>
            </a:endParaRPr>
          </a:p>
          <a:p>
            <a:pPr indent="0" lvl="0" marL="0" rtl="0" algn="ctr">
              <a:spcBef>
                <a:spcPts val="0"/>
              </a:spcBef>
              <a:spcAft>
                <a:spcPts val="0"/>
              </a:spcAft>
              <a:buNone/>
            </a:pPr>
            <a:r>
              <a:t/>
            </a:r>
            <a:endParaRPr sz="3600">
              <a:solidFill>
                <a:srgbClr val="674EA7"/>
              </a:solidFill>
              <a:latin typeface="Lobster"/>
              <a:ea typeface="Lobster"/>
              <a:cs typeface="Lobster"/>
              <a:sym typeface="Lobster"/>
            </a:endParaRPr>
          </a:p>
          <a:p>
            <a:pPr indent="0" lvl="0" marL="0" rtl="0" algn="ctr">
              <a:spcBef>
                <a:spcPts val="0"/>
              </a:spcBef>
              <a:spcAft>
                <a:spcPts val="0"/>
              </a:spcAft>
              <a:buNone/>
            </a:pPr>
            <a:r>
              <a:t/>
            </a:r>
            <a:endParaRPr sz="3600">
              <a:solidFill>
                <a:srgbClr val="674EA7"/>
              </a:solidFill>
              <a:latin typeface="Lobster"/>
              <a:ea typeface="Lobster"/>
              <a:cs typeface="Lobster"/>
              <a:sym typeface="Lobster"/>
            </a:endParaRPr>
          </a:p>
        </p:txBody>
      </p:sp>
      <p:sp>
        <p:nvSpPr>
          <p:cNvPr id="55" name="Google Shape;55;p13"/>
          <p:cNvSpPr txBox="1"/>
          <p:nvPr/>
        </p:nvSpPr>
        <p:spPr>
          <a:xfrm>
            <a:off x="329050" y="4052450"/>
            <a:ext cx="7723800" cy="79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rgbClr val="5B0F00"/>
                </a:solidFill>
              </a:rPr>
              <a:t>Prepared By:</a:t>
            </a:r>
            <a:r>
              <a:rPr lang="en" sz="1800">
                <a:solidFill>
                  <a:srgbClr val="5B0F00"/>
                </a:solidFill>
              </a:rPr>
              <a:t> Dr.Mydhili K Nair, Professor, ISE Dept, MSRIT </a:t>
            </a:r>
            <a:endParaRPr sz="1800">
              <a:solidFill>
                <a:srgbClr val="5B0F00"/>
              </a:solidFill>
            </a:endParaRPr>
          </a:p>
          <a:p>
            <a:pPr indent="0" lvl="0" marL="0" rtl="0" algn="l">
              <a:spcBef>
                <a:spcPts val="0"/>
              </a:spcBef>
              <a:spcAft>
                <a:spcPts val="0"/>
              </a:spcAft>
              <a:buNone/>
            </a:pPr>
            <a:r>
              <a:rPr lang="en" sz="1800">
                <a:solidFill>
                  <a:srgbClr val="5B0F00"/>
                </a:solidFill>
              </a:rPr>
              <a:t>For Sem 6 Machine Learning Elective Jan - June 2019</a:t>
            </a:r>
            <a:endParaRPr sz="1800">
              <a:solidFill>
                <a:srgbClr val="5B0F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pic>
        <p:nvPicPr>
          <p:cNvPr id="116" name="Google Shape;116;p22"/>
          <p:cNvPicPr preferRelativeResize="0"/>
          <p:nvPr/>
        </p:nvPicPr>
        <p:blipFill>
          <a:blip r:embed="rId3">
            <a:alphaModFix/>
          </a:blip>
          <a:stretch>
            <a:fillRect/>
          </a:stretch>
        </p:blipFill>
        <p:spPr>
          <a:xfrm>
            <a:off x="169275" y="111375"/>
            <a:ext cx="4937199" cy="2597175"/>
          </a:xfrm>
          <a:prstGeom prst="rect">
            <a:avLst/>
          </a:prstGeom>
          <a:noFill/>
          <a:ln>
            <a:noFill/>
          </a:ln>
        </p:spPr>
      </p:pic>
      <p:sp>
        <p:nvSpPr>
          <p:cNvPr id="117" name="Google Shape;117;p22"/>
          <p:cNvSpPr txBox="1"/>
          <p:nvPr/>
        </p:nvSpPr>
        <p:spPr>
          <a:xfrm>
            <a:off x="5280300" y="164150"/>
            <a:ext cx="2599200" cy="49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980000"/>
                </a:solidFill>
              </a:rPr>
              <a:t>⇦  Feature</a:t>
            </a:r>
            <a:r>
              <a:rPr lang="en">
                <a:solidFill>
                  <a:srgbClr val="980000"/>
                </a:solidFill>
              </a:rPr>
              <a:t> </a:t>
            </a:r>
            <a:endParaRPr>
              <a:solidFill>
                <a:srgbClr val="980000"/>
              </a:solidFill>
            </a:endParaRPr>
          </a:p>
        </p:txBody>
      </p:sp>
      <p:sp>
        <p:nvSpPr>
          <p:cNvPr id="118" name="Google Shape;118;p22"/>
          <p:cNvSpPr txBox="1"/>
          <p:nvPr/>
        </p:nvSpPr>
        <p:spPr>
          <a:xfrm>
            <a:off x="5350625" y="2149600"/>
            <a:ext cx="2599200" cy="49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980000"/>
                </a:solidFill>
              </a:rPr>
              <a:t>⇦  Feature</a:t>
            </a:r>
            <a:r>
              <a:rPr lang="en">
                <a:solidFill>
                  <a:srgbClr val="980000"/>
                </a:solidFill>
              </a:rPr>
              <a:t> </a:t>
            </a:r>
            <a:endParaRPr>
              <a:solidFill>
                <a:srgbClr val="980000"/>
              </a:solidFill>
            </a:endParaRPr>
          </a:p>
        </p:txBody>
      </p:sp>
      <p:sp>
        <p:nvSpPr>
          <p:cNvPr id="119" name="Google Shape;119;p22"/>
          <p:cNvSpPr txBox="1"/>
          <p:nvPr/>
        </p:nvSpPr>
        <p:spPr>
          <a:xfrm rot="5400000">
            <a:off x="706450" y="3483325"/>
            <a:ext cx="1878000" cy="49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980000"/>
                </a:solidFill>
              </a:rPr>
              <a:t>⇦  Sample</a:t>
            </a:r>
            <a:endParaRPr>
              <a:solidFill>
                <a:srgbClr val="980000"/>
              </a:solidFill>
            </a:endParaRPr>
          </a:p>
        </p:txBody>
      </p:sp>
      <p:sp>
        <p:nvSpPr>
          <p:cNvPr id="120" name="Google Shape;120;p22"/>
          <p:cNvSpPr txBox="1"/>
          <p:nvPr/>
        </p:nvSpPr>
        <p:spPr>
          <a:xfrm rot="5400000">
            <a:off x="3526350" y="3483325"/>
            <a:ext cx="1878000" cy="49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980000"/>
                </a:solidFill>
              </a:rPr>
              <a:t>⇦  Sample</a:t>
            </a:r>
            <a:endParaRPr>
              <a:solidFill>
                <a:srgbClr val="980000"/>
              </a:solidFill>
            </a:endParaRPr>
          </a:p>
        </p:txBody>
      </p:sp>
      <p:sp>
        <p:nvSpPr>
          <p:cNvPr id="121" name="Google Shape;121;p22"/>
          <p:cNvSpPr/>
          <p:nvPr/>
        </p:nvSpPr>
        <p:spPr>
          <a:xfrm>
            <a:off x="6183125" y="3132600"/>
            <a:ext cx="2708400" cy="1782300"/>
          </a:xfrm>
          <a:prstGeom prst="star10">
            <a:avLst>
              <a:gd fmla="val 42533" name="adj"/>
              <a:gd fmla="val 105146" name="hf"/>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just">
              <a:spcBef>
                <a:spcPts val="0"/>
              </a:spcBef>
              <a:spcAft>
                <a:spcPts val="0"/>
              </a:spcAft>
              <a:buNone/>
            </a:pPr>
            <a:r>
              <a:rPr lang="en"/>
              <a:t>Projects on to a feature space so that these features are mutually </a:t>
            </a:r>
            <a:r>
              <a:rPr lang="en"/>
              <a:t>independent</a:t>
            </a:r>
            <a:r>
              <a:rPr lang="en"/>
              <a:t> of one another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21"/>
                                        </p:tgtEl>
                                        <p:attrNameLst>
                                          <p:attrName>style.visibility</p:attrName>
                                        </p:attrNameLst>
                                      </p:cBhvr>
                                      <p:to>
                                        <p:strVal val="visible"/>
                                      </p:to>
                                    </p:set>
                                    <p:anim calcmode="lin" valueType="num">
                                      <p:cBhvr additive="base">
                                        <p:cTn dur="1000"/>
                                        <p:tgtEl>
                                          <p:spTgt spid="121"/>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pic>
        <p:nvPicPr>
          <p:cNvPr id="126" name="Google Shape;126;p23"/>
          <p:cNvPicPr preferRelativeResize="0"/>
          <p:nvPr/>
        </p:nvPicPr>
        <p:blipFill>
          <a:blip r:embed="rId3">
            <a:alphaModFix/>
          </a:blip>
          <a:stretch>
            <a:fillRect/>
          </a:stretch>
        </p:blipFill>
        <p:spPr>
          <a:xfrm>
            <a:off x="932125" y="152400"/>
            <a:ext cx="6982597" cy="483870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Google Shape;131;p24"/>
          <p:cNvSpPr txBox="1"/>
          <p:nvPr/>
        </p:nvSpPr>
        <p:spPr>
          <a:xfrm>
            <a:off x="12" y="-12"/>
            <a:ext cx="8942700" cy="5143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600">
                <a:solidFill>
                  <a:srgbClr val="674EA7"/>
                </a:solidFill>
                <a:latin typeface="Lobster"/>
                <a:ea typeface="Lobster"/>
                <a:cs typeface="Lobster"/>
                <a:sym typeface="Lobster"/>
              </a:rPr>
              <a:t>ICA &amp; PCA </a:t>
            </a:r>
            <a:endParaRPr sz="1200">
              <a:solidFill>
                <a:srgbClr val="674EA7"/>
              </a:solidFill>
              <a:latin typeface="Lobster"/>
              <a:ea typeface="Lobster"/>
              <a:cs typeface="Lobster"/>
              <a:sym typeface="Lobster"/>
            </a:endParaRPr>
          </a:p>
          <a:p>
            <a:pPr indent="-355600" lvl="0" marL="457200" rtl="0" algn="just">
              <a:lnSpc>
                <a:spcPct val="150000"/>
              </a:lnSpc>
              <a:spcBef>
                <a:spcPts val="0"/>
              </a:spcBef>
              <a:spcAft>
                <a:spcPts val="0"/>
              </a:spcAft>
              <a:buSzPts val="2000"/>
              <a:buFont typeface="Cambria"/>
              <a:buChar char="●"/>
            </a:pPr>
            <a:r>
              <a:rPr lang="en" sz="2000">
                <a:latin typeface="Cambria"/>
                <a:ea typeface="Cambria"/>
                <a:cs typeface="Cambria"/>
                <a:sym typeface="Cambria"/>
              </a:rPr>
              <a:t>Both PCA and ICA are un-supervised </a:t>
            </a:r>
            <a:endParaRPr sz="2000">
              <a:latin typeface="Cambria"/>
              <a:ea typeface="Cambria"/>
              <a:cs typeface="Cambria"/>
              <a:sym typeface="Cambria"/>
            </a:endParaRPr>
          </a:p>
          <a:p>
            <a:pPr indent="-355600" lvl="0" marL="457200" rtl="0" algn="just">
              <a:lnSpc>
                <a:spcPct val="150000"/>
              </a:lnSpc>
              <a:spcBef>
                <a:spcPts val="0"/>
              </a:spcBef>
              <a:spcAft>
                <a:spcPts val="0"/>
              </a:spcAft>
              <a:buSzPts val="2000"/>
              <a:buFont typeface="Cambria"/>
              <a:buChar char="●"/>
            </a:pPr>
            <a:r>
              <a:rPr lang="en" sz="2000">
                <a:latin typeface="Cambria"/>
                <a:ea typeface="Cambria"/>
                <a:cs typeface="Cambria"/>
                <a:sym typeface="Cambria"/>
              </a:rPr>
              <a:t>PCA “expects” Gaussian distribution while Gaussian Distribution “kills” ICA </a:t>
            </a:r>
            <a:endParaRPr sz="2000">
              <a:latin typeface="Cambria"/>
              <a:ea typeface="Cambria"/>
              <a:cs typeface="Cambria"/>
              <a:sym typeface="Cambria"/>
            </a:endParaRPr>
          </a:p>
          <a:p>
            <a:pPr indent="-355600" lvl="0" marL="457200" rtl="0" algn="just">
              <a:lnSpc>
                <a:spcPct val="150000"/>
              </a:lnSpc>
              <a:spcBef>
                <a:spcPts val="0"/>
              </a:spcBef>
              <a:spcAft>
                <a:spcPts val="0"/>
              </a:spcAft>
              <a:buSzPts val="2000"/>
              <a:buFont typeface="Cambria"/>
              <a:buChar char="●"/>
            </a:pPr>
            <a:r>
              <a:rPr lang="en" sz="2000">
                <a:latin typeface="Cambria"/>
                <a:ea typeface="Cambria"/>
                <a:cs typeface="Cambria"/>
                <a:sym typeface="Cambria"/>
              </a:rPr>
              <a:t>After Linear Transformation, PCA Projections are “orthogonal” to each other while ICA Projections are not, since the transformed feature space is statistically mutually independent of each other and therefore not orthogonal. </a:t>
            </a:r>
            <a:endParaRPr sz="2000">
              <a:latin typeface="Cambria"/>
              <a:ea typeface="Cambria"/>
              <a:cs typeface="Cambria"/>
              <a:sym typeface="Cambria"/>
            </a:endParaRPr>
          </a:p>
          <a:p>
            <a:pPr indent="-355600" lvl="0" marL="457200" rtl="0" algn="just">
              <a:lnSpc>
                <a:spcPct val="150000"/>
              </a:lnSpc>
              <a:spcBef>
                <a:spcPts val="0"/>
              </a:spcBef>
              <a:spcAft>
                <a:spcPts val="0"/>
              </a:spcAft>
              <a:buSzPts val="2000"/>
              <a:buFont typeface="Cambria"/>
              <a:buChar char="●"/>
            </a:pPr>
            <a:r>
              <a:rPr lang="en" sz="2000">
                <a:latin typeface="Cambria"/>
                <a:ea typeface="Cambria"/>
                <a:cs typeface="Cambria"/>
                <a:sym typeface="Cambria"/>
              </a:rPr>
              <a:t>PCA works on the principle of finding “maximum variance” while ICA works in finding features that are </a:t>
            </a:r>
            <a:r>
              <a:rPr lang="en" sz="2000">
                <a:solidFill>
                  <a:schemeClr val="dk1"/>
                </a:solidFill>
                <a:latin typeface="Cambria"/>
                <a:ea typeface="Cambria"/>
                <a:cs typeface="Cambria"/>
                <a:sym typeface="Cambria"/>
              </a:rPr>
              <a:t>statistically mutually independent of each other. </a:t>
            </a:r>
            <a:endParaRPr sz="2000">
              <a:solidFill>
                <a:schemeClr val="dk1"/>
              </a:solidFill>
              <a:latin typeface="Cambria"/>
              <a:ea typeface="Cambria"/>
              <a:cs typeface="Cambria"/>
              <a:sym typeface="Cambria"/>
            </a:endParaRPr>
          </a:p>
          <a:p>
            <a:pPr indent="-355600" lvl="0" marL="457200" rtl="0" algn="just">
              <a:lnSpc>
                <a:spcPct val="150000"/>
              </a:lnSpc>
              <a:spcBef>
                <a:spcPts val="0"/>
              </a:spcBef>
              <a:spcAft>
                <a:spcPts val="0"/>
              </a:spcAft>
              <a:buClr>
                <a:schemeClr val="dk1"/>
              </a:buClr>
              <a:buSzPts val="2000"/>
              <a:buFont typeface="Cambria"/>
              <a:buChar char="●"/>
            </a:pPr>
            <a:r>
              <a:rPr lang="en" sz="2000">
                <a:solidFill>
                  <a:schemeClr val="dk1"/>
                </a:solidFill>
                <a:latin typeface="Cambria"/>
                <a:ea typeface="Cambria"/>
                <a:cs typeface="Cambria"/>
                <a:sym typeface="Cambria"/>
              </a:rPr>
              <a:t>PCA results in “ordered features” while ICA does not care about the importance or rank of the features. </a:t>
            </a:r>
            <a:endParaRPr sz="2000">
              <a:solidFill>
                <a:schemeClr val="dk1"/>
              </a:solidFill>
              <a:latin typeface="Cambria"/>
              <a:ea typeface="Cambria"/>
              <a:cs typeface="Cambria"/>
              <a:sym typeface="Cambri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4"/>
          <p:cNvSpPr txBox="1"/>
          <p:nvPr/>
        </p:nvSpPr>
        <p:spPr>
          <a:xfrm>
            <a:off x="562800" y="1524000"/>
            <a:ext cx="8018400" cy="2183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sz="3600">
              <a:solidFill>
                <a:srgbClr val="674EA7"/>
              </a:solidFill>
              <a:latin typeface="Lobster"/>
              <a:ea typeface="Lobster"/>
              <a:cs typeface="Lobster"/>
              <a:sym typeface="Lobster"/>
            </a:endParaRPr>
          </a:p>
          <a:p>
            <a:pPr indent="0" lvl="0" marL="0" rtl="0" algn="ctr">
              <a:spcBef>
                <a:spcPts val="0"/>
              </a:spcBef>
              <a:spcAft>
                <a:spcPts val="0"/>
              </a:spcAft>
              <a:buNone/>
            </a:pPr>
            <a:r>
              <a:rPr lang="en" sz="3600">
                <a:solidFill>
                  <a:srgbClr val="674EA7"/>
                </a:solidFill>
                <a:latin typeface="Lobster"/>
                <a:ea typeface="Lobster"/>
                <a:cs typeface="Lobster"/>
                <a:sym typeface="Lobster"/>
              </a:rPr>
              <a:t>Practical Applications for </a:t>
            </a:r>
            <a:r>
              <a:rPr lang="en" sz="3600">
                <a:solidFill>
                  <a:srgbClr val="674EA7"/>
                </a:solidFill>
                <a:latin typeface="Lobster"/>
                <a:ea typeface="Lobster"/>
                <a:cs typeface="Lobster"/>
                <a:sym typeface="Lobster"/>
              </a:rPr>
              <a:t>Independent Component Analysis - ICA </a:t>
            </a:r>
            <a:endParaRPr sz="3600">
              <a:solidFill>
                <a:srgbClr val="674EA7"/>
              </a:solidFill>
              <a:latin typeface="Lobster"/>
              <a:ea typeface="Lobster"/>
              <a:cs typeface="Lobster"/>
              <a:sym typeface="Lobster"/>
            </a:endParaRPr>
          </a:p>
          <a:p>
            <a:pPr indent="0" lvl="0" marL="0" rtl="0" algn="ctr">
              <a:spcBef>
                <a:spcPts val="0"/>
              </a:spcBef>
              <a:spcAft>
                <a:spcPts val="0"/>
              </a:spcAft>
              <a:buNone/>
            </a:pPr>
            <a:r>
              <a:t/>
            </a:r>
            <a:endParaRPr sz="3600">
              <a:solidFill>
                <a:srgbClr val="674EA7"/>
              </a:solidFill>
              <a:latin typeface="Lobster"/>
              <a:ea typeface="Lobster"/>
              <a:cs typeface="Lobster"/>
              <a:sym typeface="Lobster"/>
            </a:endParaRPr>
          </a:p>
          <a:p>
            <a:pPr indent="0" lvl="0" marL="0" rtl="0" algn="ctr">
              <a:spcBef>
                <a:spcPts val="0"/>
              </a:spcBef>
              <a:spcAft>
                <a:spcPts val="0"/>
              </a:spcAft>
              <a:buNone/>
            </a:pPr>
            <a:r>
              <a:t/>
            </a:r>
            <a:endParaRPr sz="3600">
              <a:solidFill>
                <a:srgbClr val="674EA7"/>
              </a:solidFill>
              <a:latin typeface="Lobster"/>
              <a:ea typeface="Lobster"/>
              <a:cs typeface="Lobster"/>
              <a:sym typeface="Lobste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 name="Shape 64"/>
        <p:cNvGrpSpPr/>
        <p:nvPr/>
      </p:nvGrpSpPr>
      <p:grpSpPr>
        <a:xfrm>
          <a:off x="0" y="0"/>
          <a:ext cx="0" cy="0"/>
          <a:chOff x="0" y="0"/>
          <a:chExt cx="0" cy="0"/>
        </a:xfrm>
      </p:grpSpPr>
      <p:pic>
        <p:nvPicPr>
          <p:cNvPr id="65" name="Google Shape;65;p15"/>
          <p:cNvPicPr preferRelativeResize="0"/>
          <p:nvPr/>
        </p:nvPicPr>
        <p:blipFill>
          <a:blip r:embed="rId3">
            <a:alphaModFix/>
          </a:blip>
          <a:stretch>
            <a:fillRect/>
          </a:stretch>
        </p:blipFill>
        <p:spPr>
          <a:xfrm>
            <a:off x="256958" y="-3308"/>
            <a:ext cx="7454953" cy="5143501"/>
          </a:xfrm>
          <a:prstGeom prst="rect">
            <a:avLst/>
          </a:prstGeom>
          <a:noFill/>
          <a:ln>
            <a:noFill/>
          </a:ln>
        </p:spPr>
      </p:pic>
      <p:sp>
        <p:nvSpPr>
          <p:cNvPr id="66" name="Google Shape;66;p15"/>
          <p:cNvSpPr txBox="1"/>
          <p:nvPr/>
        </p:nvSpPr>
        <p:spPr>
          <a:xfrm>
            <a:off x="914400" y="2153096"/>
            <a:ext cx="7315200" cy="83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5"/>
          <p:cNvSpPr txBox="1"/>
          <p:nvPr/>
        </p:nvSpPr>
        <p:spPr>
          <a:xfrm>
            <a:off x="0" y="385774"/>
            <a:ext cx="7315200" cy="85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rgbClr val="FFFF00"/>
              </a:solidFill>
            </a:endParaRPr>
          </a:p>
        </p:txBody>
      </p:sp>
      <p:sp>
        <p:nvSpPr>
          <p:cNvPr id="68" name="Google Shape;68;p15"/>
          <p:cNvSpPr txBox="1"/>
          <p:nvPr/>
        </p:nvSpPr>
        <p:spPr>
          <a:xfrm>
            <a:off x="326825" y="385763"/>
            <a:ext cx="7315200" cy="85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00"/>
                </a:solidFill>
              </a:rPr>
              <a:t>Cocktail Party Problem / Blind Spot Separation </a:t>
            </a:r>
            <a:endParaRPr>
              <a:solidFill>
                <a:srgbClr val="FFFF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 name="Shape 72"/>
        <p:cNvGrpSpPr/>
        <p:nvPr/>
      </p:nvGrpSpPr>
      <p:grpSpPr>
        <a:xfrm>
          <a:off x="0" y="0"/>
          <a:ext cx="0" cy="0"/>
          <a:chOff x="0" y="0"/>
          <a:chExt cx="0" cy="0"/>
        </a:xfrm>
      </p:grpSpPr>
      <p:sp>
        <p:nvSpPr>
          <p:cNvPr id="73" name="Google Shape;73;p16"/>
          <p:cNvSpPr txBox="1"/>
          <p:nvPr/>
        </p:nvSpPr>
        <p:spPr>
          <a:xfrm>
            <a:off x="562800" y="1524000"/>
            <a:ext cx="8018400" cy="2183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sz="3600">
              <a:solidFill>
                <a:srgbClr val="674EA7"/>
              </a:solidFill>
              <a:latin typeface="Lobster"/>
              <a:ea typeface="Lobster"/>
              <a:cs typeface="Lobster"/>
              <a:sym typeface="Lobster"/>
            </a:endParaRPr>
          </a:p>
          <a:p>
            <a:pPr indent="0" lvl="0" marL="0" rtl="0" algn="ctr">
              <a:spcBef>
                <a:spcPts val="0"/>
              </a:spcBef>
              <a:spcAft>
                <a:spcPts val="0"/>
              </a:spcAft>
              <a:buNone/>
            </a:pPr>
            <a:r>
              <a:rPr lang="en" sz="3600">
                <a:solidFill>
                  <a:srgbClr val="674EA7"/>
                </a:solidFill>
                <a:latin typeface="Lobster"/>
                <a:ea typeface="Lobster"/>
                <a:cs typeface="Lobster"/>
                <a:sym typeface="Lobster"/>
              </a:rPr>
              <a:t>Independent Component Analysis - ICA Explained  </a:t>
            </a:r>
            <a:endParaRPr sz="3600">
              <a:solidFill>
                <a:srgbClr val="674EA7"/>
              </a:solidFill>
              <a:latin typeface="Lobster"/>
              <a:ea typeface="Lobster"/>
              <a:cs typeface="Lobster"/>
              <a:sym typeface="Lobster"/>
            </a:endParaRPr>
          </a:p>
          <a:p>
            <a:pPr indent="0" lvl="0" marL="0" rtl="0" algn="ctr">
              <a:spcBef>
                <a:spcPts val="0"/>
              </a:spcBef>
              <a:spcAft>
                <a:spcPts val="0"/>
              </a:spcAft>
              <a:buNone/>
            </a:pPr>
            <a:r>
              <a:t/>
            </a:r>
            <a:endParaRPr sz="3600">
              <a:solidFill>
                <a:srgbClr val="674EA7"/>
              </a:solidFill>
              <a:latin typeface="Lobster"/>
              <a:ea typeface="Lobster"/>
              <a:cs typeface="Lobster"/>
              <a:sym typeface="Lobster"/>
            </a:endParaRPr>
          </a:p>
          <a:p>
            <a:pPr indent="0" lvl="0" marL="0" rtl="0" algn="ctr">
              <a:spcBef>
                <a:spcPts val="0"/>
              </a:spcBef>
              <a:spcAft>
                <a:spcPts val="0"/>
              </a:spcAft>
              <a:buNone/>
            </a:pPr>
            <a:r>
              <a:t/>
            </a:r>
            <a:endParaRPr sz="3600">
              <a:solidFill>
                <a:srgbClr val="674EA7"/>
              </a:solidFill>
              <a:latin typeface="Lobster"/>
              <a:ea typeface="Lobster"/>
              <a:cs typeface="Lobster"/>
              <a:sym typeface="Lobste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17"/>
          <p:cNvSpPr txBox="1"/>
          <p:nvPr/>
        </p:nvSpPr>
        <p:spPr>
          <a:xfrm>
            <a:off x="191525" y="150475"/>
            <a:ext cx="8796000" cy="486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t>What is </a:t>
            </a:r>
            <a:r>
              <a:rPr lang="en" sz="2400"/>
              <a:t>statistical</a:t>
            </a:r>
            <a:r>
              <a:rPr lang="en" sz="2400"/>
              <a:t> mutual </a:t>
            </a:r>
            <a:r>
              <a:rPr lang="en" sz="2400"/>
              <a:t>independence</a:t>
            </a:r>
            <a:r>
              <a:rPr lang="en" sz="2400"/>
              <a:t> </a:t>
            </a:r>
            <a:r>
              <a:rPr lang="en" sz="2400"/>
              <a:t>among</a:t>
            </a:r>
            <a:r>
              <a:rPr lang="en" sz="2400"/>
              <a:t> features? </a:t>
            </a:r>
            <a:endParaRPr sz="2400"/>
          </a:p>
          <a:p>
            <a:pPr indent="0" lvl="0" marL="0" rtl="0" algn="l">
              <a:spcBef>
                <a:spcPts val="0"/>
              </a:spcBef>
              <a:spcAft>
                <a:spcPts val="0"/>
              </a:spcAft>
              <a:buNone/>
            </a:pPr>
            <a:r>
              <a:t/>
            </a:r>
            <a:endParaRPr/>
          </a:p>
        </p:txBody>
      </p:sp>
      <p:pic>
        <p:nvPicPr>
          <p:cNvPr id="79" name="Google Shape;79;p17"/>
          <p:cNvPicPr preferRelativeResize="0"/>
          <p:nvPr/>
        </p:nvPicPr>
        <p:blipFill>
          <a:blip r:embed="rId3">
            <a:alphaModFix/>
          </a:blip>
          <a:stretch>
            <a:fillRect/>
          </a:stretch>
        </p:blipFill>
        <p:spPr>
          <a:xfrm>
            <a:off x="671575" y="754375"/>
            <a:ext cx="2277025" cy="3045500"/>
          </a:xfrm>
          <a:prstGeom prst="rect">
            <a:avLst/>
          </a:prstGeom>
          <a:noFill/>
          <a:ln>
            <a:noFill/>
          </a:ln>
        </p:spPr>
      </p:pic>
      <p:sp>
        <p:nvSpPr>
          <p:cNvPr id="80" name="Google Shape;80;p17"/>
          <p:cNvSpPr txBox="1"/>
          <p:nvPr/>
        </p:nvSpPr>
        <p:spPr>
          <a:xfrm>
            <a:off x="260600" y="3677275"/>
            <a:ext cx="4005000" cy="6714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Rolling a dice - first time getting 6 and rolling it second time and still getting 6</a:t>
            </a:r>
            <a:endParaRPr/>
          </a:p>
          <a:p>
            <a:pPr indent="0" lvl="0" marL="457200" rtl="0" algn="l">
              <a:spcBef>
                <a:spcPts val="0"/>
              </a:spcBef>
              <a:spcAft>
                <a:spcPts val="0"/>
              </a:spcAft>
              <a:buNone/>
            </a:pPr>
            <a:r>
              <a:t/>
            </a:r>
            <a:endParaRPr/>
          </a:p>
        </p:txBody>
      </p:sp>
      <p:sp>
        <p:nvSpPr>
          <p:cNvPr id="81" name="Google Shape;81;p17"/>
          <p:cNvSpPr txBox="1"/>
          <p:nvPr/>
        </p:nvSpPr>
        <p:spPr>
          <a:xfrm>
            <a:off x="260600" y="4252675"/>
            <a:ext cx="4005000" cy="671400"/>
          </a:xfrm>
          <a:prstGeom prst="rect">
            <a:avLst/>
          </a:prstGeom>
          <a:noFill/>
          <a:ln>
            <a:noFill/>
          </a:ln>
        </p:spPr>
        <p:txBody>
          <a:bodyPr anchorCtr="0" anchor="t" bIns="91425" lIns="91425" spcFirstLastPara="1" rIns="91425" wrap="square" tIns="91425">
            <a:noAutofit/>
          </a:bodyPr>
          <a:lstStyle/>
          <a:p>
            <a:pPr indent="-317500" lvl="0" marL="457200" rtl="0" algn="just">
              <a:spcBef>
                <a:spcPts val="0"/>
              </a:spcBef>
              <a:spcAft>
                <a:spcPts val="0"/>
              </a:spcAft>
              <a:buSzPts val="1400"/>
              <a:buChar char="●"/>
            </a:pPr>
            <a:r>
              <a:rPr lang="en"/>
              <a:t>Rolling a dice - first time getting 6 and rolling it second time and getting the sum of the two numbers rolled being 9</a:t>
            </a:r>
            <a:endParaRPr/>
          </a:p>
          <a:p>
            <a:pPr indent="0" lvl="0" marL="457200" rtl="0" algn="l">
              <a:spcBef>
                <a:spcPts val="0"/>
              </a:spcBef>
              <a:spcAft>
                <a:spcPts val="0"/>
              </a:spcAft>
              <a:buNone/>
            </a:pPr>
            <a:r>
              <a:t/>
            </a:r>
            <a:endParaRPr/>
          </a:p>
        </p:txBody>
      </p:sp>
      <p:sp>
        <p:nvSpPr>
          <p:cNvPr id="82" name="Google Shape;82;p17"/>
          <p:cNvSpPr txBox="1"/>
          <p:nvPr/>
        </p:nvSpPr>
        <p:spPr>
          <a:xfrm>
            <a:off x="4982525" y="3677275"/>
            <a:ext cx="4005000" cy="12468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Drawing a card and it being a Queen of Spades  with and without card replacement in the deck </a:t>
            </a:r>
            <a:endParaRPr/>
          </a:p>
          <a:p>
            <a:pPr indent="0" lvl="0" marL="457200" rtl="0" algn="l">
              <a:spcBef>
                <a:spcPts val="0"/>
              </a:spcBef>
              <a:spcAft>
                <a:spcPts val="0"/>
              </a:spcAft>
              <a:buNone/>
            </a:pPr>
            <a:r>
              <a:t/>
            </a:r>
            <a:endParaRPr/>
          </a:p>
        </p:txBody>
      </p:sp>
      <p:pic>
        <p:nvPicPr>
          <p:cNvPr id="83" name="Google Shape;83;p17"/>
          <p:cNvPicPr preferRelativeResize="0"/>
          <p:nvPr/>
        </p:nvPicPr>
        <p:blipFill>
          <a:blip r:embed="rId4">
            <a:alphaModFix/>
          </a:blip>
          <a:stretch>
            <a:fillRect/>
          </a:stretch>
        </p:blipFill>
        <p:spPr>
          <a:xfrm>
            <a:off x="5536700" y="895913"/>
            <a:ext cx="2438400" cy="18764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 name="Shape 87"/>
        <p:cNvGrpSpPr/>
        <p:nvPr/>
      </p:nvGrpSpPr>
      <p:grpSpPr>
        <a:xfrm>
          <a:off x="0" y="0"/>
          <a:ext cx="0" cy="0"/>
          <a:chOff x="0" y="0"/>
          <a:chExt cx="0" cy="0"/>
        </a:xfrm>
      </p:grpSpPr>
      <p:sp>
        <p:nvSpPr>
          <p:cNvPr id="88" name="Google Shape;88;p18"/>
          <p:cNvSpPr txBox="1"/>
          <p:nvPr/>
        </p:nvSpPr>
        <p:spPr>
          <a:xfrm>
            <a:off x="243150" y="2571750"/>
            <a:ext cx="5704500" cy="23784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Random Variables - You know value about one , it does not give you any clue of the value of other</a:t>
            </a:r>
            <a:endParaRPr/>
          </a:p>
          <a:p>
            <a:pPr indent="0" lvl="0" marL="457200" rtl="0" algn="l">
              <a:spcBef>
                <a:spcPts val="0"/>
              </a:spcBef>
              <a:spcAft>
                <a:spcPts val="0"/>
              </a:spcAft>
              <a:buNone/>
            </a:pPr>
            <a:r>
              <a:rPr lang="en"/>
              <a:t>E.g: The sky appears ‘blue’. It gives no information about the other colours. </a:t>
            </a:r>
            <a:endParaRPr/>
          </a:p>
          <a:p>
            <a:pPr indent="0" lvl="0" marL="457200" rtl="0" algn="l">
              <a:spcBef>
                <a:spcPts val="0"/>
              </a:spcBef>
              <a:spcAft>
                <a:spcPts val="0"/>
              </a:spcAft>
              <a:buNone/>
            </a:pPr>
            <a:r>
              <a:t/>
            </a:r>
            <a:endParaRPr/>
          </a:p>
          <a:p>
            <a:pPr indent="0" lvl="0" marL="457200" rtl="0" algn="l">
              <a:spcBef>
                <a:spcPts val="0"/>
              </a:spcBef>
              <a:spcAft>
                <a:spcPts val="0"/>
              </a:spcAft>
              <a:buNone/>
            </a:pPr>
            <a:r>
              <a:rPr lang="en"/>
              <a:t>But, you “observe” the sky as blue.  </a:t>
            </a:r>
            <a:endParaRPr/>
          </a:p>
          <a:p>
            <a:pPr indent="0" lvl="0" marL="457200" rtl="0" algn="l">
              <a:spcBef>
                <a:spcPts val="0"/>
              </a:spcBef>
              <a:spcAft>
                <a:spcPts val="0"/>
              </a:spcAft>
              <a:buNone/>
            </a:pPr>
            <a:r>
              <a:rPr lang="en"/>
              <a:t>                              The sky as orange </a:t>
            </a:r>
            <a:endParaRPr/>
          </a:p>
          <a:p>
            <a:pPr indent="0" lvl="0" marL="457200" rtl="0" algn="l">
              <a:spcBef>
                <a:spcPts val="0"/>
              </a:spcBef>
              <a:spcAft>
                <a:spcPts val="0"/>
              </a:spcAft>
              <a:buNone/>
            </a:pPr>
            <a:r>
              <a:rPr lang="en"/>
              <a:t>And other different hues. </a:t>
            </a:r>
            <a:endParaRPr/>
          </a:p>
          <a:p>
            <a:pPr indent="0" lvl="0" marL="457200" rtl="0" algn="l">
              <a:spcBef>
                <a:spcPts val="0"/>
              </a:spcBef>
              <a:spcAft>
                <a:spcPts val="0"/>
              </a:spcAft>
              <a:buNone/>
            </a:pPr>
            <a:r>
              <a:t/>
            </a:r>
            <a:endParaRPr/>
          </a:p>
          <a:p>
            <a:pPr indent="0" lvl="0" marL="0" rtl="0" algn="l">
              <a:spcBef>
                <a:spcPts val="0"/>
              </a:spcBef>
              <a:spcAft>
                <a:spcPts val="0"/>
              </a:spcAft>
              <a:buNone/>
            </a:pPr>
            <a:r>
              <a:rPr b="1" lang="en"/>
              <a:t>Technique</a:t>
            </a:r>
            <a:r>
              <a:rPr lang="en"/>
              <a:t>: Given these </a:t>
            </a:r>
            <a:r>
              <a:rPr lang="en"/>
              <a:t>observables</a:t>
            </a:r>
            <a:r>
              <a:rPr lang="en"/>
              <a:t> find the “hidden features” </a:t>
            </a:r>
            <a:endParaRPr/>
          </a:p>
        </p:txBody>
      </p:sp>
      <p:pic>
        <p:nvPicPr>
          <p:cNvPr id="89" name="Google Shape;89;p18"/>
          <p:cNvPicPr preferRelativeResize="0"/>
          <p:nvPr/>
        </p:nvPicPr>
        <p:blipFill>
          <a:blip r:embed="rId3">
            <a:alphaModFix/>
          </a:blip>
          <a:stretch>
            <a:fillRect/>
          </a:stretch>
        </p:blipFill>
        <p:spPr>
          <a:xfrm>
            <a:off x="6403425" y="152400"/>
            <a:ext cx="2143125" cy="2143125"/>
          </a:xfrm>
          <a:prstGeom prst="rect">
            <a:avLst/>
          </a:prstGeom>
          <a:noFill/>
          <a:ln>
            <a:noFill/>
          </a:ln>
        </p:spPr>
      </p:pic>
      <p:pic>
        <p:nvPicPr>
          <p:cNvPr id="90" name="Google Shape;90;p18"/>
          <p:cNvPicPr preferRelativeResize="0"/>
          <p:nvPr/>
        </p:nvPicPr>
        <p:blipFill>
          <a:blip r:embed="rId4">
            <a:alphaModFix/>
          </a:blip>
          <a:stretch>
            <a:fillRect/>
          </a:stretch>
        </p:blipFill>
        <p:spPr>
          <a:xfrm>
            <a:off x="396000" y="84000"/>
            <a:ext cx="2476500" cy="2378325"/>
          </a:xfrm>
          <a:prstGeom prst="rect">
            <a:avLst/>
          </a:prstGeom>
          <a:noFill/>
          <a:ln>
            <a:noFill/>
          </a:ln>
        </p:spPr>
      </p:pic>
      <p:pic>
        <p:nvPicPr>
          <p:cNvPr id="91" name="Google Shape;91;p18"/>
          <p:cNvPicPr preferRelativeResize="0"/>
          <p:nvPr/>
        </p:nvPicPr>
        <p:blipFill>
          <a:blip r:embed="rId5">
            <a:alphaModFix/>
          </a:blip>
          <a:stretch>
            <a:fillRect/>
          </a:stretch>
        </p:blipFill>
        <p:spPr>
          <a:xfrm>
            <a:off x="3328275" y="152400"/>
            <a:ext cx="2619375" cy="21431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89"/>
                                        </p:tgtEl>
                                        <p:attrNameLst>
                                          <p:attrName>style.visibility</p:attrName>
                                        </p:attrNameLst>
                                      </p:cBhvr>
                                      <p:to>
                                        <p:strVal val="visible"/>
                                      </p:to>
                                    </p:set>
                                    <p:anim calcmode="lin" valueType="num">
                                      <p:cBhvr additive="base">
                                        <p:cTn dur="1000"/>
                                        <p:tgtEl>
                                          <p:spTgt spid="89"/>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Google Shape;96;p19"/>
          <p:cNvSpPr txBox="1"/>
          <p:nvPr/>
        </p:nvSpPr>
        <p:spPr>
          <a:xfrm>
            <a:off x="109725" y="123450"/>
            <a:ext cx="8888100" cy="4773300"/>
          </a:xfrm>
          <a:prstGeom prst="rect">
            <a:avLst/>
          </a:prstGeom>
          <a:noFill/>
          <a:ln>
            <a:noFill/>
          </a:ln>
        </p:spPr>
        <p:txBody>
          <a:bodyPr anchorCtr="0" anchor="t" bIns="91425" lIns="91425" spcFirstLastPara="1" rIns="91425" wrap="square" tIns="91425">
            <a:noAutofit/>
          </a:bodyPr>
          <a:lstStyle/>
          <a:p>
            <a:pPr indent="-342900" lvl="0" marL="457200" rtl="0" algn="just">
              <a:lnSpc>
                <a:spcPct val="150000"/>
              </a:lnSpc>
              <a:spcBef>
                <a:spcPts val="0"/>
              </a:spcBef>
              <a:spcAft>
                <a:spcPts val="0"/>
              </a:spcAft>
              <a:buSzPts val="1800"/>
              <a:buChar char="●"/>
            </a:pPr>
            <a:r>
              <a:rPr lang="en" sz="1800"/>
              <a:t>Find a linear transformation of your original feature space into a new feature space such that each of the individual new features are statistically mutually independent of each other. </a:t>
            </a:r>
            <a:endParaRPr sz="1800"/>
          </a:p>
          <a:p>
            <a:pPr indent="0" lvl="0" marL="457200" rtl="0" algn="just">
              <a:lnSpc>
                <a:spcPct val="150000"/>
              </a:lnSpc>
              <a:spcBef>
                <a:spcPts val="0"/>
              </a:spcBef>
              <a:spcAft>
                <a:spcPts val="0"/>
              </a:spcAft>
              <a:buNone/>
            </a:pPr>
            <a:r>
              <a:t/>
            </a:r>
            <a:endParaRPr sz="1800"/>
          </a:p>
        </p:txBody>
      </p:sp>
      <p:sp>
        <p:nvSpPr>
          <p:cNvPr id="97" name="Google Shape;97;p19"/>
          <p:cNvSpPr/>
          <p:nvPr/>
        </p:nvSpPr>
        <p:spPr>
          <a:xfrm>
            <a:off x="1385325" y="1618500"/>
            <a:ext cx="795600" cy="2167200"/>
          </a:xfrm>
          <a:prstGeom prst="bracketPair">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X</a:t>
            </a:r>
            <a:r>
              <a:rPr baseline="-25000" lang="en"/>
              <a:t>1</a:t>
            </a:r>
            <a:endParaRPr baseline="-25000"/>
          </a:p>
          <a:p>
            <a:pPr indent="0" lvl="0" marL="0" rtl="0" algn="l">
              <a:spcBef>
                <a:spcPts val="0"/>
              </a:spcBef>
              <a:spcAft>
                <a:spcPts val="0"/>
              </a:spcAft>
              <a:buNone/>
            </a:pPr>
            <a:r>
              <a:t/>
            </a:r>
            <a:endParaRPr/>
          </a:p>
          <a:p>
            <a:pPr indent="0" lvl="0" marL="0" rtl="0" algn="l">
              <a:spcBef>
                <a:spcPts val="0"/>
              </a:spcBef>
              <a:spcAft>
                <a:spcPts val="0"/>
              </a:spcAft>
              <a:buNone/>
            </a:pPr>
            <a:r>
              <a:rPr lang="en"/>
              <a:t>X</a:t>
            </a:r>
            <a:r>
              <a:rPr baseline="-25000" lang="en"/>
              <a:t>2</a:t>
            </a:r>
            <a:endParaRPr baseline="-25000"/>
          </a:p>
          <a:p>
            <a:pPr indent="0" lvl="0" marL="0" rtl="0" algn="l">
              <a:spcBef>
                <a:spcPts val="0"/>
              </a:spcBef>
              <a:spcAft>
                <a:spcPts val="0"/>
              </a:spcAft>
              <a:buNone/>
            </a:pPr>
            <a:r>
              <a:rPr lang="en"/>
              <a:t>.</a:t>
            </a:r>
            <a:endParaRPr/>
          </a:p>
          <a:p>
            <a:pPr indent="0" lvl="0" marL="0" rtl="0" algn="l">
              <a:spcBef>
                <a:spcPts val="0"/>
              </a:spcBef>
              <a:spcAft>
                <a:spcPts val="0"/>
              </a:spcAft>
              <a:buNone/>
            </a:pPr>
            <a:r>
              <a:rPr lang="en"/>
              <a:t>.</a:t>
            </a:r>
            <a:endParaRPr/>
          </a:p>
          <a:p>
            <a:pPr indent="0" lvl="0" marL="0" rtl="0" algn="l">
              <a:spcBef>
                <a:spcPts val="0"/>
              </a:spcBef>
              <a:spcAft>
                <a:spcPts val="0"/>
              </a:spcAft>
              <a:buNone/>
            </a:pPr>
            <a:r>
              <a:rPr lang="en"/>
              <a:t>.</a:t>
            </a:r>
            <a:endParaRPr/>
          </a:p>
          <a:p>
            <a:pPr indent="0" lvl="0" marL="0" rtl="0" algn="l">
              <a:spcBef>
                <a:spcPts val="0"/>
              </a:spcBef>
              <a:spcAft>
                <a:spcPts val="0"/>
              </a:spcAft>
              <a:buNone/>
            </a:pPr>
            <a:r>
              <a:rPr lang="en"/>
              <a:t>.</a:t>
            </a:r>
            <a:endParaRPr/>
          </a:p>
          <a:p>
            <a:pPr indent="0" lvl="0" marL="0" rtl="0" algn="l">
              <a:spcBef>
                <a:spcPts val="0"/>
              </a:spcBef>
              <a:spcAft>
                <a:spcPts val="0"/>
              </a:spcAft>
              <a:buNone/>
            </a:pPr>
            <a:r>
              <a:rPr lang="en"/>
              <a:t>X</a:t>
            </a:r>
            <a:r>
              <a:rPr baseline="-25000" lang="en"/>
              <a:t>i</a:t>
            </a:r>
            <a:endParaRPr baseline="-25000"/>
          </a:p>
        </p:txBody>
      </p:sp>
      <p:sp>
        <p:nvSpPr>
          <p:cNvPr id="98" name="Google Shape;98;p19"/>
          <p:cNvSpPr txBox="1"/>
          <p:nvPr/>
        </p:nvSpPr>
        <p:spPr>
          <a:xfrm>
            <a:off x="2331725" y="2270000"/>
            <a:ext cx="795600" cy="699600"/>
          </a:xfrm>
          <a:prstGeom prst="rect">
            <a:avLst/>
          </a:prstGeom>
          <a:noFill/>
          <a:ln>
            <a:noFill/>
          </a:ln>
        </p:spPr>
        <p:txBody>
          <a:bodyPr anchorCtr="0" anchor="t" bIns="91425" lIns="91425" spcFirstLastPara="1" rIns="91425" wrap="square" tIns="91425">
            <a:noAutofit/>
          </a:bodyPr>
          <a:lstStyle/>
          <a:p>
            <a:pPr indent="0" lvl="0" marL="0" rtl="0" algn="just">
              <a:lnSpc>
                <a:spcPct val="150000"/>
              </a:lnSpc>
              <a:spcBef>
                <a:spcPts val="0"/>
              </a:spcBef>
              <a:spcAft>
                <a:spcPts val="0"/>
              </a:spcAft>
              <a:buNone/>
            </a:pPr>
            <a:r>
              <a:rPr lang="en" sz="3000">
                <a:solidFill>
                  <a:schemeClr val="dk1"/>
                </a:solidFill>
              </a:rPr>
              <a:t>⇒</a:t>
            </a:r>
            <a:endParaRPr sz="3000"/>
          </a:p>
        </p:txBody>
      </p:sp>
      <p:sp>
        <p:nvSpPr>
          <p:cNvPr id="99" name="Google Shape;99;p19"/>
          <p:cNvSpPr/>
          <p:nvPr/>
        </p:nvSpPr>
        <p:spPr>
          <a:xfrm>
            <a:off x="3127325" y="1536200"/>
            <a:ext cx="795600" cy="2167200"/>
          </a:xfrm>
          <a:prstGeom prst="bracketPair">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Y</a:t>
            </a:r>
            <a:r>
              <a:rPr baseline="-25000" lang="en"/>
              <a:t>1</a:t>
            </a:r>
            <a:endParaRPr baseline="-25000"/>
          </a:p>
          <a:p>
            <a:pPr indent="0" lvl="0" marL="0" rtl="0" algn="l">
              <a:spcBef>
                <a:spcPts val="0"/>
              </a:spcBef>
              <a:spcAft>
                <a:spcPts val="0"/>
              </a:spcAft>
              <a:buNone/>
            </a:pPr>
            <a:r>
              <a:t/>
            </a:r>
            <a:endParaRPr/>
          </a:p>
          <a:p>
            <a:pPr indent="0" lvl="0" marL="0" rtl="0" algn="l">
              <a:spcBef>
                <a:spcPts val="0"/>
              </a:spcBef>
              <a:spcAft>
                <a:spcPts val="0"/>
              </a:spcAft>
              <a:buNone/>
            </a:pPr>
            <a:r>
              <a:rPr lang="en"/>
              <a:t>Y</a:t>
            </a:r>
            <a:r>
              <a:rPr baseline="-25000" lang="en"/>
              <a:t>2</a:t>
            </a:r>
            <a:endParaRPr baseline="-25000"/>
          </a:p>
          <a:p>
            <a:pPr indent="0" lvl="0" marL="0" rtl="0" algn="l">
              <a:spcBef>
                <a:spcPts val="0"/>
              </a:spcBef>
              <a:spcAft>
                <a:spcPts val="0"/>
              </a:spcAft>
              <a:buNone/>
            </a:pPr>
            <a:r>
              <a:rPr lang="en"/>
              <a:t>.</a:t>
            </a:r>
            <a:endParaRPr/>
          </a:p>
          <a:p>
            <a:pPr indent="0" lvl="0" marL="0" rtl="0" algn="l">
              <a:spcBef>
                <a:spcPts val="0"/>
              </a:spcBef>
              <a:spcAft>
                <a:spcPts val="0"/>
              </a:spcAft>
              <a:buNone/>
            </a:pPr>
            <a:r>
              <a:rPr lang="en"/>
              <a:t>.</a:t>
            </a:r>
            <a:endParaRPr/>
          </a:p>
          <a:p>
            <a:pPr indent="0" lvl="0" marL="0" rtl="0" algn="l">
              <a:spcBef>
                <a:spcPts val="0"/>
              </a:spcBef>
              <a:spcAft>
                <a:spcPts val="0"/>
              </a:spcAft>
              <a:buNone/>
            </a:pPr>
            <a:r>
              <a:rPr lang="en"/>
              <a:t>.</a:t>
            </a:r>
            <a:endParaRPr/>
          </a:p>
          <a:p>
            <a:pPr indent="0" lvl="0" marL="0" rtl="0" algn="l">
              <a:spcBef>
                <a:spcPts val="0"/>
              </a:spcBef>
              <a:spcAft>
                <a:spcPts val="0"/>
              </a:spcAft>
              <a:buNone/>
            </a:pPr>
            <a:r>
              <a:rPr lang="en"/>
              <a:t>.</a:t>
            </a:r>
            <a:endParaRPr/>
          </a:p>
          <a:p>
            <a:pPr indent="0" lvl="0" marL="0" rtl="0" algn="l">
              <a:spcBef>
                <a:spcPts val="0"/>
              </a:spcBef>
              <a:spcAft>
                <a:spcPts val="0"/>
              </a:spcAft>
              <a:buNone/>
            </a:pPr>
            <a:r>
              <a:rPr lang="en"/>
              <a:t>Y</a:t>
            </a:r>
            <a:r>
              <a:rPr baseline="-25000" lang="en"/>
              <a:t>i</a:t>
            </a:r>
            <a:endParaRPr baseline="-25000"/>
          </a:p>
        </p:txBody>
      </p:sp>
      <p:sp>
        <p:nvSpPr>
          <p:cNvPr id="100" name="Google Shape;100;p19"/>
          <p:cNvSpPr txBox="1"/>
          <p:nvPr/>
        </p:nvSpPr>
        <p:spPr>
          <a:xfrm>
            <a:off x="4389125" y="1330450"/>
            <a:ext cx="3195900" cy="336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t>Such that</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rPr lang="en" sz="2400">
                <a:solidFill>
                  <a:schemeClr val="dk1"/>
                </a:solidFill>
              </a:rPr>
              <a:t>Y</a:t>
            </a:r>
            <a:r>
              <a:rPr baseline="-25000" lang="en" sz="2400">
                <a:solidFill>
                  <a:schemeClr val="dk1"/>
                </a:solidFill>
              </a:rPr>
              <a:t>i   </a:t>
            </a:r>
            <a:r>
              <a:rPr lang="en" sz="2400"/>
              <a:t> </a:t>
            </a:r>
            <a:r>
              <a:rPr lang="en" sz="3600"/>
              <a:t>↥</a:t>
            </a:r>
            <a:r>
              <a:rPr lang="en" sz="2400"/>
              <a:t> </a:t>
            </a:r>
            <a:r>
              <a:rPr lang="en" sz="2400">
                <a:solidFill>
                  <a:schemeClr val="dk1"/>
                </a:solidFill>
              </a:rPr>
              <a:t>Y</a:t>
            </a:r>
            <a:r>
              <a:rPr baseline="-25000" lang="en" sz="2400">
                <a:solidFill>
                  <a:schemeClr val="dk1"/>
                </a:solidFill>
              </a:rPr>
              <a:t>j</a:t>
            </a:r>
            <a:endParaRPr baseline="-25000" sz="2400">
              <a:solidFill>
                <a:schemeClr val="dk1"/>
              </a:solidFill>
            </a:endParaRPr>
          </a:p>
          <a:p>
            <a:pPr indent="0" lvl="0" marL="0" rtl="0" algn="l">
              <a:spcBef>
                <a:spcPts val="0"/>
              </a:spcBef>
              <a:spcAft>
                <a:spcPts val="0"/>
              </a:spcAft>
              <a:buClr>
                <a:schemeClr val="dk1"/>
              </a:buClr>
              <a:buSzPts val="1100"/>
              <a:buFont typeface="Arial"/>
              <a:buNone/>
            </a:pPr>
            <a:r>
              <a:t/>
            </a:r>
            <a:endParaRPr baseline="-25000" sz="2400">
              <a:solidFill>
                <a:schemeClr val="dk1"/>
              </a:solidFill>
            </a:endParaRPr>
          </a:p>
          <a:p>
            <a:pPr indent="0" lvl="0" marL="0" rtl="0" algn="l">
              <a:spcBef>
                <a:spcPts val="0"/>
              </a:spcBef>
              <a:spcAft>
                <a:spcPts val="0"/>
              </a:spcAft>
              <a:buNone/>
            </a:pPr>
            <a:r>
              <a:rPr lang="en" sz="2400"/>
              <a:t> I(</a:t>
            </a:r>
            <a:r>
              <a:rPr lang="en" sz="2400">
                <a:solidFill>
                  <a:schemeClr val="dk1"/>
                </a:solidFill>
              </a:rPr>
              <a:t>Y</a:t>
            </a:r>
            <a:r>
              <a:rPr baseline="-25000" lang="en" sz="2400">
                <a:solidFill>
                  <a:schemeClr val="dk1"/>
                </a:solidFill>
              </a:rPr>
              <a:t>i  ;</a:t>
            </a:r>
            <a:r>
              <a:rPr lang="en" sz="2400">
                <a:solidFill>
                  <a:schemeClr val="dk1"/>
                </a:solidFill>
              </a:rPr>
              <a:t> Y</a:t>
            </a:r>
            <a:r>
              <a:rPr baseline="-25000" lang="en" sz="2400">
                <a:solidFill>
                  <a:schemeClr val="dk1"/>
                </a:solidFill>
              </a:rPr>
              <a:t>j</a:t>
            </a:r>
            <a:r>
              <a:rPr lang="en" sz="2400"/>
              <a:t>) = 0</a:t>
            </a:r>
            <a:endParaRPr sz="2400"/>
          </a:p>
          <a:p>
            <a:pPr indent="0" lvl="0" marL="0" rtl="0" algn="l">
              <a:spcBef>
                <a:spcPts val="0"/>
              </a:spcBef>
              <a:spcAft>
                <a:spcPts val="0"/>
              </a:spcAft>
              <a:buNone/>
            </a:pPr>
            <a:r>
              <a:t/>
            </a:r>
            <a:endParaRPr sz="2400"/>
          </a:p>
          <a:p>
            <a:pPr indent="0" lvl="0" marL="0" rtl="0" algn="l">
              <a:spcBef>
                <a:spcPts val="0"/>
              </a:spcBef>
              <a:spcAft>
                <a:spcPts val="0"/>
              </a:spcAft>
              <a:buClr>
                <a:schemeClr val="dk1"/>
              </a:buClr>
              <a:buSzPts val="1100"/>
              <a:buFont typeface="Arial"/>
              <a:buNone/>
            </a:pPr>
            <a:r>
              <a:rPr lang="en" sz="2400">
                <a:solidFill>
                  <a:schemeClr val="dk1"/>
                </a:solidFill>
              </a:rPr>
              <a:t> I(Y</a:t>
            </a:r>
            <a:r>
              <a:rPr baseline="-25000" lang="en" sz="2400">
                <a:solidFill>
                  <a:schemeClr val="dk1"/>
                </a:solidFill>
              </a:rPr>
              <a:t>  ; </a:t>
            </a:r>
            <a:r>
              <a:rPr lang="en" sz="2400">
                <a:solidFill>
                  <a:schemeClr val="dk1"/>
                </a:solidFill>
              </a:rPr>
              <a:t> X ) = </a:t>
            </a:r>
            <a:r>
              <a:rPr b="1" lang="en" sz="3000">
                <a:solidFill>
                  <a:schemeClr val="dk1"/>
                </a:solidFill>
              </a:rPr>
              <a:t>↑</a:t>
            </a:r>
            <a:endParaRPr b="1" baseline="-25000" sz="3000">
              <a:solidFill>
                <a:schemeClr val="dk1"/>
              </a:solidFill>
            </a:endParaRPr>
          </a:p>
          <a:p>
            <a:pPr indent="0" lvl="0" marL="0" rtl="0" algn="l">
              <a:spcBef>
                <a:spcPts val="0"/>
              </a:spcBef>
              <a:spcAft>
                <a:spcPts val="0"/>
              </a:spcAft>
              <a:buNone/>
            </a:pPr>
            <a:r>
              <a:t/>
            </a:r>
            <a:endParaRPr sz="2400"/>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Google Shape;105;p20"/>
          <p:cNvSpPr txBox="1"/>
          <p:nvPr/>
        </p:nvSpPr>
        <p:spPr>
          <a:xfrm>
            <a:off x="164150" y="177825"/>
            <a:ext cx="8809500" cy="480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t>Assumptions </a:t>
            </a:r>
            <a:endParaRPr sz="2400"/>
          </a:p>
          <a:p>
            <a:pPr indent="0" lvl="0" marL="0" rtl="0" algn="l">
              <a:spcBef>
                <a:spcPts val="0"/>
              </a:spcBef>
              <a:spcAft>
                <a:spcPts val="0"/>
              </a:spcAft>
              <a:buNone/>
            </a:pPr>
            <a:r>
              <a:t/>
            </a:r>
            <a:endParaRPr sz="2400"/>
          </a:p>
          <a:p>
            <a:pPr indent="-381000" lvl="0" marL="457200" rtl="0" algn="l">
              <a:spcBef>
                <a:spcPts val="0"/>
              </a:spcBef>
              <a:spcAft>
                <a:spcPts val="0"/>
              </a:spcAft>
              <a:buSzPts val="2400"/>
              <a:buChar char="●"/>
            </a:pPr>
            <a:r>
              <a:rPr lang="en" sz="2400"/>
              <a:t>The “hidden features” are </a:t>
            </a:r>
            <a:r>
              <a:rPr lang="en" sz="2400"/>
              <a:t>independent</a:t>
            </a:r>
            <a:r>
              <a:rPr lang="en" sz="2400"/>
              <a:t> of one another </a:t>
            </a:r>
            <a:endParaRPr sz="2400"/>
          </a:p>
          <a:p>
            <a:pPr indent="0" lvl="0" marL="457200" rtl="0" algn="l">
              <a:spcBef>
                <a:spcPts val="0"/>
              </a:spcBef>
              <a:spcAft>
                <a:spcPts val="0"/>
              </a:spcAft>
              <a:buNone/>
            </a:pPr>
            <a:r>
              <a:t/>
            </a:r>
            <a:endParaRPr sz="2400"/>
          </a:p>
          <a:p>
            <a:pPr indent="-381000" lvl="0" marL="457200" rtl="0" algn="l">
              <a:spcBef>
                <a:spcPts val="0"/>
              </a:spcBef>
              <a:spcAft>
                <a:spcPts val="0"/>
              </a:spcAft>
              <a:buSzPts val="2400"/>
              <a:buChar char="●"/>
            </a:pPr>
            <a:r>
              <a:rPr lang="en" sz="2400"/>
              <a:t>They do not follow a Gaussian Distribution </a:t>
            </a:r>
            <a:endParaRPr sz="2400"/>
          </a:p>
          <a:p>
            <a:pPr indent="0" lvl="0" marL="457200" rtl="0" algn="l">
              <a:spcBef>
                <a:spcPts val="0"/>
              </a:spcBef>
              <a:spcAft>
                <a:spcPts val="0"/>
              </a:spcAft>
              <a:buNone/>
            </a:pPr>
            <a:r>
              <a:t/>
            </a:r>
            <a:endParaRPr sz="2400"/>
          </a:p>
        </p:txBody>
      </p:sp>
      <p:sp>
        <p:nvSpPr>
          <p:cNvPr id="106" name="Google Shape;106;p20"/>
          <p:cNvSpPr txBox="1"/>
          <p:nvPr/>
        </p:nvSpPr>
        <p:spPr>
          <a:xfrm>
            <a:off x="164100" y="2406125"/>
            <a:ext cx="8809500" cy="2455200"/>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None/>
            </a:pPr>
            <a:r>
              <a:rPr lang="en" sz="2400" u="sng">
                <a:solidFill>
                  <a:srgbClr val="0000FF"/>
                </a:solidFill>
              </a:rPr>
              <a:t>Central Limit </a:t>
            </a:r>
            <a:r>
              <a:rPr lang="en" sz="2400" u="sng">
                <a:solidFill>
                  <a:srgbClr val="0000FF"/>
                </a:solidFill>
              </a:rPr>
              <a:t>Theorem</a:t>
            </a:r>
            <a:r>
              <a:rPr lang="en" sz="2400" u="sng">
                <a:solidFill>
                  <a:srgbClr val="0000FF"/>
                </a:solidFill>
              </a:rPr>
              <a:t>: </a:t>
            </a:r>
            <a:endParaRPr sz="2400" u="sng">
              <a:solidFill>
                <a:srgbClr val="0000FF"/>
              </a:solidFill>
            </a:endParaRPr>
          </a:p>
          <a:p>
            <a:pPr indent="0" lvl="0" marL="0" marR="0" rtl="0" algn="just">
              <a:lnSpc>
                <a:spcPct val="100000"/>
              </a:lnSpc>
              <a:spcBef>
                <a:spcPts val="0"/>
              </a:spcBef>
              <a:spcAft>
                <a:spcPts val="0"/>
              </a:spcAft>
              <a:buNone/>
            </a:pPr>
            <a:r>
              <a:t/>
            </a:r>
            <a:endParaRPr sz="2400"/>
          </a:p>
          <a:p>
            <a:pPr indent="0" lvl="0" marL="0" marR="0" rtl="0" algn="just">
              <a:lnSpc>
                <a:spcPct val="100000"/>
              </a:lnSpc>
              <a:spcBef>
                <a:spcPts val="0"/>
              </a:spcBef>
              <a:spcAft>
                <a:spcPts val="0"/>
              </a:spcAft>
              <a:buNone/>
            </a:pPr>
            <a:r>
              <a:rPr lang="en" sz="2400"/>
              <a:t>Take a bunch of statistically </a:t>
            </a:r>
            <a:r>
              <a:rPr lang="en" sz="2400"/>
              <a:t>independent</a:t>
            </a:r>
            <a:r>
              <a:rPr lang="en" sz="2400"/>
              <a:t> variables, that are mutually </a:t>
            </a:r>
            <a:r>
              <a:rPr lang="en" sz="2400"/>
              <a:t>uncorrelated</a:t>
            </a:r>
            <a:r>
              <a:rPr lang="en" sz="2400"/>
              <a:t> , sum them up together (create a linear transformation)and this sum tends towards a normal distribution according to the law of large numbers.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pic>
        <p:nvPicPr>
          <p:cNvPr id="111" name="Google Shape;111;p21"/>
          <p:cNvPicPr preferRelativeResize="0"/>
          <p:nvPr/>
        </p:nvPicPr>
        <p:blipFill>
          <a:blip r:embed="rId3">
            <a:alphaModFix/>
          </a:blip>
          <a:stretch>
            <a:fillRect/>
          </a:stretch>
        </p:blipFill>
        <p:spPr>
          <a:xfrm>
            <a:off x="860377" y="0"/>
            <a:ext cx="7423244" cy="514349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