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5" r:id="rId1"/>
  </p:sldMasterIdLst>
  <p:notesMasterIdLst>
    <p:notesMasterId r:id="rId28"/>
  </p:notesMasterIdLst>
  <p:handoutMasterIdLst>
    <p:handoutMasterId r:id="rId29"/>
  </p:handoutMasterIdLst>
  <p:sldIdLst>
    <p:sldId id="474" r:id="rId2"/>
    <p:sldId id="512" r:id="rId3"/>
    <p:sldId id="513" r:id="rId4"/>
    <p:sldId id="525" r:id="rId5"/>
    <p:sldId id="527" r:id="rId6"/>
    <p:sldId id="515" r:id="rId7"/>
    <p:sldId id="532" r:id="rId8"/>
    <p:sldId id="531" r:id="rId9"/>
    <p:sldId id="537" r:id="rId10"/>
    <p:sldId id="516" r:id="rId11"/>
    <p:sldId id="517" r:id="rId12"/>
    <p:sldId id="528" r:id="rId13"/>
    <p:sldId id="518" r:id="rId14"/>
    <p:sldId id="520" r:id="rId15"/>
    <p:sldId id="536" r:id="rId16"/>
    <p:sldId id="519" r:id="rId17"/>
    <p:sldId id="521" r:id="rId18"/>
    <p:sldId id="538" r:id="rId19"/>
    <p:sldId id="539" r:id="rId20"/>
    <p:sldId id="540" r:id="rId21"/>
    <p:sldId id="541" r:id="rId22"/>
    <p:sldId id="542" r:id="rId23"/>
    <p:sldId id="543" r:id="rId24"/>
    <p:sldId id="544" r:id="rId25"/>
    <p:sldId id="545" r:id="rId26"/>
    <p:sldId id="526" r:id="rId27"/>
  </p:sldIdLst>
  <p:sldSz cx="9144000" cy="6858000" type="screen4x3"/>
  <p:notesSz cx="10234613" cy="7099300"/>
  <p:defaultTextStyle>
    <a:defPPr>
      <a:defRPr lang="tr-TR"/>
    </a:defPPr>
    <a:lvl1pPr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36">
          <p15:clr>
            <a:srgbClr val="A4A3A4"/>
          </p15:clr>
        </p15:guide>
        <p15:guide id="2" pos="322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99CCFF"/>
    <a:srgbClr val="B2B2B2"/>
    <a:srgbClr val="66FF33"/>
    <a:srgbClr val="990033"/>
    <a:srgbClr val="FF6600"/>
    <a:srgbClr val="FF0000"/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306" autoAdjust="0"/>
  </p:normalViewPr>
  <p:slideViewPr>
    <p:cSldViewPr snapToGrid="0">
      <p:cViewPr varScale="1">
        <p:scale>
          <a:sx n="70" d="100"/>
          <a:sy n="70" d="100"/>
        </p:scale>
        <p:origin x="1380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0" d="100"/>
          <a:sy n="80" d="100"/>
        </p:scale>
        <p:origin x="-1254" y="-84"/>
      </p:cViewPr>
      <p:guideLst>
        <p:guide orient="horz" pos="2236"/>
        <p:guide pos="322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endParaRPr lang="tr-TR"/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797550" y="0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</a:defRPr>
            </a:lvl1pPr>
          </a:lstStyle>
          <a:p>
            <a:endParaRPr lang="tr-TR"/>
          </a:p>
        </p:txBody>
      </p:sp>
      <p:sp>
        <p:nvSpPr>
          <p:cNvPr id="1290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742113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endParaRPr lang="tr-TR"/>
          </a:p>
        </p:txBody>
      </p:sp>
      <p:sp>
        <p:nvSpPr>
          <p:cNvPr id="1290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797550" y="6742113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</a:defRPr>
            </a:lvl1pPr>
          </a:lstStyle>
          <a:p>
            <a:fld id="{3A8EFECF-824A-427C-BD9E-EC132FB23798}" type="slidenum">
              <a:rPr lang="tr-TR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503350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endParaRPr lang="tr-TR"/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797550" y="0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</a:defRPr>
            </a:lvl1pPr>
          </a:lstStyle>
          <a:p>
            <a:endParaRPr lang="tr-TR"/>
          </a:p>
        </p:txBody>
      </p:sp>
      <p:sp>
        <p:nvSpPr>
          <p:cNvPr id="798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341688" y="531813"/>
            <a:ext cx="3549650" cy="26622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798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023938" y="3371850"/>
            <a:ext cx="8186737" cy="319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 smtClean="0"/>
              <a:t>Click to edit Master text styles</a:t>
            </a:r>
          </a:p>
          <a:p>
            <a:pPr lvl="1"/>
            <a:r>
              <a:rPr lang="tr-TR" smtClean="0"/>
              <a:t>Second level</a:t>
            </a:r>
          </a:p>
          <a:p>
            <a:pPr lvl="2"/>
            <a:r>
              <a:rPr lang="tr-TR" smtClean="0"/>
              <a:t>Third level</a:t>
            </a:r>
          </a:p>
          <a:p>
            <a:pPr lvl="3"/>
            <a:r>
              <a:rPr lang="tr-TR" smtClean="0"/>
              <a:t>Fourth level</a:t>
            </a:r>
          </a:p>
          <a:p>
            <a:pPr lvl="4"/>
            <a:r>
              <a:rPr lang="tr-TR" smtClean="0"/>
              <a:t>Fifth level</a:t>
            </a:r>
          </a:p>
        </p:txBody>
      </p:sp>
      <p:sp>
        <p:nvSpPr>
          <p:cNvPr id="798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742113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endParaRPr lang="tr-TR"/>
          </a:p>
        </p:txBody>
      </p:sp>
      <p:sp>
        <p:nvSpPr>
          <p:cNvPr id="798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797550" y="6742113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</a:defRPr>
            </a:lvl1pPr>
          </a:lstStyle>
          <a:p>
            <a:fld id="{8D75549F-A778-44F3-A391-FFB9A460E419}" type="slidenum">
              <a:rPr lang="tr-TR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3613190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13E80-5525-446C-B5F2-9B0560FDA6B7}" type="datetime1">
              <a:rPr lang="en-US" smtClean="0"/>
              <a:t>4/2/2019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5268A-8994-4891-9D53-54E4D9032029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12964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AFACC-D6BC-470A-A6FD-D0A889F4F2C6}" type="datetime1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6C1FA-BB52-47EA-90AA-1EE20F2130D1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88703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561D7-E1D4-4B8C-BD5B-782D0F363837}" type="datetime1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C2824-E746-4B32-884D-54867AF6131C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51014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3827B-59C6-4CC3-B686-C10A51EFB424}" type="datetime1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E9BCF-8DA5-4300-A545-59BC69122664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14524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00C3D-847E-4683-ABF3-F4E1D74F3ED9}" type="datetime1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AF99F-CF4D-4266-85A7-0DFDFB224A66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21805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2F7CD-F775-4C94-BC05-C0885D1B6CD3}" type="datetime1">
              <a:rPr lang="en-US" smtClean="0"/>
              <a:t>4/2/2019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41890-761A-4B15-97AB-244F19996EE5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40678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28630-676C-40DA-B072-F01F6C60EB90}" type="datetime1">
              <a:rPr lang="en-US" smtClean="0"/>
              <a:t>4/2/2019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DAAA8-1DBC-4AB3-B3F9-692435421EB5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92268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7D728-EEC9-4AB4-A3FD-6FCD34BF002C}" type="datetime1">
              <a:rPr lang="en-US" smtClean="0"/>
              <a:t>4/2/2019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AFD7C-DEB0-42EC-93A1-A0CA306ECB52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97016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F8A8A-9A4D-4BF1-8AC3-57E9C3C7699A}" type="datetime1">
              <a:rPr lang="en-US" smtClean="0"/>
              <a:t>4/2/2019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7AEFC-8878-4C77-930F-FCF5A84E1795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79124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EC07F-FE00-48FF-8333-9CBB48F936FC}" type="datetime1">
              <a:rPr lang="en-US" smtClean="0"/>
              <a:t>4/2/2019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440AE-CD17-43C3-A236-1C105ED69322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13278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CDDE5-3B85-4F3F-AB93-B32342EA2CF6}" type="datetime1">
              <a:rPr lang="en-US" smtClean="0"/>
              <a:t>4/2/2019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468E4-4F68-4A18-A60C-00BCBD77476D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92584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FC2159-A179-4909-AA28-86D9F97F1FC1}" type="datetime1">
              <a:rPr lang="en-US" smtClean="0"/>
              <a:t>4/2/2019</a:t>
            </a:fld>
            <a:endParaRPr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CC858-BD9F-4EA9-AF4E-73C9EE317012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20101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7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7" Type="http://schemas.openxmlformats.org/officeDocument/2006/relationships/image" Target="../media/image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10.png"/><Relationship Id="rId4" Type="http://schemas.openxmlformats.org/officeDocument/2006/relationships/image" Target="../media/image8.w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homepages.gold.ac.uk/nikolaev/311koh.htm" TargetMode="External"/><Relationship Id="rId2" Type="http://schemas.openxmlformats.org/officeDocument/2006/relationships/hyperlink" Target="http://www.ai-junkie.com/ann/som/som2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mnemstudio.org/neural-networks-kohonen-self-organizing-maps.htm" TargetMode="External"/><Relationship Id="rId4" Type="http://schemas.openxmlformats.org/officeDocument/2006/relationships/hyperlink" Target="http://www.pitt.edu/~is2470pb/Spring05/FinalProjects/Group1a/tutorial/som.htm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gif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88841"/>
            <a:ext cx="7772400" cy="864096"/>
          </a:xfrm>
        </p:spPr>
        <p:txBody>
          <a:bodyPr>
            <a:normAutofit/>
          </a:bodyPr>
          <a:lstStyle/>
          <a:p>
            <a:r>
              <a:rPr lang="en-IN" dirty="0" smtClean="0"/>
              <a:t>Module5_SelfOrganizingMaps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3648" y="3501008"/>
            <a:ext cx="6400800" cy="1752600"/>
          </a:xfrm>
        </p:spPr>
        <p:txBody>
          <a:bodyPr>
            <a:normAutofit fontScale="62500" lnSpcReduction="20000"/>
          </a:bodyPr>
          <a:lstStyle/>
          <a:p>
            <a:pPr algn="l"/>
            <a:r>
              <a:rPr lang="en-IN" dirty="0" smtClean="0"/>
              <a:t>Reference:</a:t>
            </a:r>
          </a:p>
          <a:p>
            <a:pPr marL="514350" indent="-514350" algn="just">
              <a:buFont typeface="Arial" panose="020B0604020202020204" pitchFamily="34" charset="0"/>
              <a:buAutoNum type="arabicPeriod"/>
            </a:pPr>
            <a:r>
              <a:rPr lang="en-US" dirty="0"/>
              <a:t>S. </a:t>
            </a:r>
            <a:r>
              <a:rPr lang="en-US" dirty="0" err="1"/>
              <a:t>Haykin</a:t>
            </a:r>
            <a:r>
              <a:rPr lang="en-US" dirty="0"/>
              <a:t> (1999). </a:t>
            </a:r>
            <a:r>
              <a:rPr lang="en-US" i="1" dirty="0"/>
              <a:t>Neural Networks. A Comprehensive Foundation</a:t>
            </a:r>
            <a:r>
              <a:rPr lang="en-US" dirty="0"/>
              <a:t>, Second Edition, Prentice-Hall, Inc., New Jersey, 1999, pp.443-465.</a:t>
            </a:r>
          </a:p>
          <a:p>
            <a:pPr marL="514350" indent="-514350" algn="just">
              <a:buAutoNum type="arabicPeriod"/>
            </a:pPr>
            <a:r>
              <a:rPr lang="en-IN" dirty="0" err="1" smtClean="0"/>
              <a:t>Ethem</a:t>
            </a:r>
            <a:r>
              <a:rPr lang="en-IN" dirty="0" smtClean="0"/>
              <a:t> </a:t>
            </a:r>
            <a:r>
              <a:rPr lang="en-IN" dirty="0" err="1" smtClean="0"/>
              <a:t>Alpaydin</a:t>
            </a:r>
            <a:r>
              <a:rPr lang="en-IN" dirty="0" smtClean="0"/>
              <a:t>, "Introduction to Machine Learning”, MIT Press, Prentice Hall of India</a:t>
            </a:r>
          </a:p>
          <a:p>
            <a:pPr marL="514350" indent="-514350" algn="just">
              <a:buAutoNum type="arabicPeriod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82110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1649"/>
          </a:xfrm>
        </p:spPr>
        <p:txBody>
          <a:bodyPr>
            <a:normAutofit fontScale="90000"/>
          </a:bodyPr>
          <a:lstStyle/>
          <a:p>
            <a:r>
              <a:rPr lang="en-AU" dirty="0" err="1"/>
              <a:t>Kohonen</a:t>
            </a:r>
            <a:r>
              <a:rPr lang="en-AU" dirty="0"/>
              <a:t> Network</a:t>
            </a:r>
            <a:r>
              <a:rPr lang="en-IN" dirty="0"/>
              <a:t> - </a:t>
            </a:r>
            <a:r>
              <a:rPr lang="en-AU" dirty="0"/>
              <a:t>Architecture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6287"/>
            <a:ext cx="8229600" cy="5660418"/>
          </a:xfrm>
        </p:spPr>
        <p:txBody>
          <a:bodyPr>
            <a:noAutofit/>
          </a:bodyPr>
          <a:lstStyle/>
          <a:p>
            <a:pPr algn="just"/>
            <a:r>
              <a:rPr lang="en-AU" sz="2400" dirty="0"/>
              <a:t>Neurons in the competitive layer have </a:t>
            </a:r>
            <a:r>
              <a:rPr lang="en-AU" sz="2400" dirty="0">
                <a:solidFill>
                  <a:srgbClr val="FF0000"/>
                </a:solidFill>
              </a:rPr>
              <a:t>excitatory connections</a:t>
            </a:r>
            <a:r>
              <a:rPr lang="en-AU" sz="2400" dirty="0"/>
              <a:t> to immediate neighbours and </a:t>
            </a:r>
            <a:r>
              <a:rPr lang="en-AU" sz="2400" dirty="0">
                <a:solidFill>
                  <a:srgbClr val="FF0000"/>
                </a:solidFill>
              </a:rPr>
              <a:t>inhibitory connections</a:t>
            </a:r>
            <a:r>
              <a:rPr lang="en-AU" sz="2400" dirty="0"/>
              <a:t> to more distant neurons.  </a:t>
            </a:r>
            <a:endParaRPr lang="en-IN" sz="2400" dirty="0" smtClean="0"/>
          </a:p>
          <a:p>
            <a:pPr algn="just"/>
            <a:r>
              <a:rPr lang="en-AU" sz="2400" dirty="0" smtClean="0"/>
              <a:t>All </a:t>
            </a:r>
            <a:r>
              <a:rPr lang="en-AU" sz="2400" dirty="0"/>
              <a:t>neurons in the competitive layer </a:t>
            </a:r>
            <a:r>
              <a:rPr lang="en-AU" sz="2400" dirty="0">
                <a:solidFill>
                  <a:srgbClr val="FF0000"/>
                </a:solidFill>
              </a:rPr>
              <a:t>receive a mixture of excitatory and inhibitory signals </a:t>
            </a:r>
            <a:r>
              <a:rPr lang="en-AU" sz="2400" dirty="0"/>
              <a:t>from the input layer neurons and from other competitive layer neurons</a:t>
            </a:r>
            <a:r>
              <a:rPr lang="en-AU" sz="2400" dirty="0" smtClean="0"/>
              <a:t>.</a:t>
            </a:r>
            <a:r>
              <a:rPr lang="en-US" sz="2400" dirty="0"/>
              <a:t> </a:t>
            </a:r>
            <a:endParaRPr lang="en-US" sz="2400" dirty="0" smtClean="0"/>
          </a:p>
          <a:p>
            <a:pPr algn="just"/>
            <a:r>
              <a:rPr lang="en-US" sz="2400" dirty="0" smtClean="0"/>
              <a:t>SOM </a:t>
            </a:r>
            <a:r>
              <a:rPr lang="en-US" sz="2400" b="1" dirty="0" smtClean="0">
                <a:solidFill>
                  <a:srgbClr val="00B050"/>
                </a:solidFill>
              </a:rPr>
              <a:t>provides </a:t>
            </a:r>
            <a:r>
              <a:rPr lang="en-US" sz="2400" b="1" dirty="0">
                <a:solidFill>
                  <a:srgbClr val="00B050"/>
                </a:solidFill>
              </a:rPr>
              <a:t>a data visualization technique </a:t>
            </a:r>
            <a:r>
              <a:rPr lang="en-US" sz="2400" dirty="0"/>
              <a:t>which helps to </a:t>
            </a:r>
            <a:r>
              <a:rPr lang="en-US" sz="2400" b="1" dirty="0">
                <a:solidFill>
                  <a:srgbClr val="00B050"/>
                </a:solidFill>
              </a:rPr>
              <a:t>understand high dimensional data by reducing the dimensions of data </a:t>
            </a:r>
            <a:r>
              <a:rPr lang="en-US" sz="2400" dirty="0"/>
              <a:t>to a map. </a:t>
            </a:r>
            <a:endParaRPr lang="en-US" sz="2400" dirty="0" smtClean="0"/>
          </a:p>
          <a:p>
            <a:pPr algn="just"/>
            <a:r>
              <a:rPr lang="en-US" sz="2400" dirty="0" smtClean="0"/>
              <a:t>SOM </a:t>
            </a:r>
            <a:r>
              <a:rPr lang="en-US" sz="2400" dirty="0"/>
              <a:t>also </a:t>
            </a:r>
            <a:r>
              <a:rPr lang="en-US" sz="2400" b="1" dirty="0">
                <a:solidFill>
                  <a:srgbClr val="00B050"/>
                </a:solidFill>
              </a:rPr>
              <a:t>represents clustering concept by grouping similar data together.</a:t>
            </a:r>
            <a:r>
              <a:rPr lang="en-US" sz="2400" dirty="0"/>
              <a:t> Therefore it can be said that SOM </a:t>
            </a:r>
            <a:r>
              <a:rPr lang="en-US" sz="2400" b="1" dirty="0"/>
              <a:t>reduces data dimensions</a:t>
            </a:r>
            <a:r>
              <a:rPr lang="en-US" sz="2400" dirty="0"/>
              <a:t> and </a:t>
            </a:r>
            <a:r>
              <a:rPr lang="en-US" sz="2400" b="1" dirty="0"/>
              <a:t>displays similarities among data</a:t>
            </a:r>
            <a:r>
              <a:rPr lang="en-US" sz="2400" dirty="0" smtClean="0"/>
              <a:t>.</a:t>
            </a:r>
          </a:p>
          <a:p>
            <a:pPr algn="just"/>
            <a:r>
              <a:rPr lang="en-US" sz="2400" dirty="0" smtClean="0"/>
              <a:t>With </a:t>
            </a:r>
            <a:r>
              <a:rPr lang="en-US" sz="2400" dirty="0"/>
              <a:t>SOM, clustering is performed by having several units compete for the current object</a:t>
            </a:r>
            <a:r>
              <a:rPr lang="en-US" sz="2400" dirty="0" smtClean="0"/>
              <a:t>.</a:t>
            </a:r>
          </a:p>
          <a:p>
            <a:pPr marL="0" indent="0" algn="just">
              <a:buNone/>
            </a:pPr>
            <a:endParaRPr lang="en-IN" sz="2400" dirty="0"/>
          </a:p>
          <a:p>
            <a:pPr algn="just"/>
            <a:endParaRPr lang="en-IN" sz="2400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0191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94353"/>
          </a:xfrm>
        </p:spPr>
        <p:txBody>
          <a:bodyPr>
            <a:normAutofit fontScale="90000"/>
          </a:bodyPr>
          <a:lstStyle/>
          <a:p>
            <a:r>
              <a:rPr lang="en-AU" dirty="0" err="1"/>
              <a:t>Kohonen</a:t>
            </a:r>
            <a:r>
              <a:rPr lang="en-AU" dirty="0"/>
              <a:t>  Network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73707"/>
            <a:ext cx="8229600" cy="5390865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en-AU" dirty="0" smtClean="0"/>
              <a:t>As </a:t>
            </a:r>
            <a:r>
              <a:rPr lang="en-AU" dirty="0"/>
              <a:t>an input pattern is presented, some of the neurons are sufficiently activated to produce outputs which are fed back to other neurons in their neighbourhoods.</a:t>
            </a:r>
            <a:endParaRPr lang="en-IN" dirty="0"/>
          </a:p>
          <a:p>
            <a:pPr algn="just"/>
            <a:r>
              <a:rPr lang="en-AU" dirty="0" smtClean="0">
                <a:solidFill>
                  <a:srgbClr val="FF0000"/>
                </a:solidFill>
              </a:rPr>
              <a:t>The </a:t>
            </a:r>
            <a:r>
              <a:rPr lang="en-AU" dirty="0">
                <a:solidFill>
                  <a:srgbClr val="FF0000"/>
                </a:solidFill>
              </a:rPr>
              <a:t>node with the weight vector closest to the input pattern vector  </a:t>
            </a:r>
            <a:r>
              <a:rPr lang="en-AU" dirty="0"/>
              <a:t>(the so-called "winning node") </a:t>
            </a:r>
            <a:r>
              <a:rPr lang="en-AU" dirty="0">
                <a:solidFill>
                  <a:srgbClr val="FF0000"/>
                </a:solidFill>
              </a:rPr>
              <a:t>produces the largest output.</a:t>
            </a:r>
            <a:r>
              <a:rPr lang="en-AU" dirty="0"/>
              <a:t> </a:t>
            </a:r>
            <a:endParaRPr lang="en-AU" dirty="0" smtClean="0"/>
          </a:p>
          <a:p>
            <a:pPr algn="just"/>
            <a:r>
              <a:rPr lang="en-AU" dirty="0" smtClean="0"/>
              <a:t>During </a:t>
            </a:r>
            <a:r>
              <a:rPr lang="en-AU" dirty="0"/>
              <a:t>training, input weights of the winning neuron and its neighbours are adjusted to make them resemble the input pattern even more closely.</a:t>
            </a:r>
            <a:endParaRPr lang="en-IN" dirty="0"/>
          </a:p>
          <a:p>
            <a:pPr algn="just"/>
            <a:r>
              <a:rPr lang="en-AU" dirty="0" smtClean="0"/>
              <a:t>At </a:t>
            </a:r>
            <a:r>
              <a:rPr lang="en-AU" dirty="0"/>
              <a:t>the completion of training, </a:t>
            </a:r>
            <a:r>
              <a:rPr lang="en-AU" dirty="0">
                <a:solidFill>
                  <a:srgbClr val="FF0000"/>
                </a:solidFill>
              </a:rPr>
              <a:t>the winning node </a:t>
            </a:r>
            <a:r>
              <a:rPr lang="en-AU" dirty="0"/>
              <a:t>ends up with its weight vector aligned with the input pattern and </a:t>
            </a:r>
            <a:r>
              <a:rPr lang="en-AU" dirty="0">
                <a:solidFill>
                  <a:srgbClr val="FF0000"/>
                </a:solidFill>
              </a:rPr>
              <a:t>produces the strongest output </a:t>
            </a:r>
            <a:r>
              <a:rPr lang="en-AU" dirty="0"/>
              <a:t>whenever that particular pattern is presented</a:t>
            </a:r>
            <a:r>
              <a:rPr lang="en-AU" dirty="0" smtClean="0"/>
              <a:t>.</a:t>
            </a:r>
            <a:r>
              <a:rPr lang="en-AU" dirty="0"/>
              <a:t> 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2966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94353"/>
          </a:xfrm>
        </p:spPr>
        <p:txBody>
          <a:bodyPr>
            <a:normAutofit fontScale="90000"/>
          </a:bodyPr>
          <a:lstStyle/>
          <a:p>
            <a:r>
              <a:rPr lang="en-AU" dirty="0" err="1"/>
              <a:t>Kohonen</a:t>
            </a:r>
            <a:r>
              <a:rPr lang="en-AU" dirty="0"/>
              <a:t>  Network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73707"/>
            <a:ext cx="8229600" cy="5390865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en-AU" dirty="0" smtClean="0"/>
              <a:t>The </a:t>
            </a:r>
            <a:r>
              <a:rPr lang="en-AU" dirty="0"/>
              <a:t>nodes in the winning node's neighbourhood also have their weights modified to settle down to an average representation of that pattern class. </a:t>
            </a:r>
            <a:endParaRPr lang="en-AU" dirty="0" smtClean="0"/>
          </a:p>
          <a:p>
            <a:pPr algn="just"/>
            <a:r>
              <a:rPr lang="en-AU" dirty="0" smtClean="0">
                <a:solidFill>
                  <a:srgbClr val="00B0F0"/>
                </a:solidFill>
              </a:rPr>
              <a:t>As </a:t>
            </a:r>
            <a:r>
              <a:rPr lang="en-AU" dirty="0">
                <a:solidFill>
                  <a:srgbClr val="00B0F0"/>
                </a:solidFill>
              </a:rPr>
              <a:t>a result, unseen patterns belonging to that class are also classified correctly (generalisation). </a:t>
            </a:r>
            <a:endParaRPr lang="en-IN" dirty="0">
              <a:solidFill>
                <a:srgbClr val="00B0F0"/>
              </a:solidFill>
            </a:endParaRPr>
          </a:p>
          <a:p>
            <a:pPr algn="just"/>
            <a:r>
              <a:rPr lang="en-AU" dirty="0" smtClean="0"/>
              <a:t>The </a:t>
            </a:r>
            <a:r>
              <a:rPr lang="en-AU" i="1" dirty="0"/>
              <a:t>m</a:t>
            </a:r>
            <a:r>
              <a:rPr lang="en-AU" dirty="0"/>
              <a:t> neighbourhoods, corresponding to the </a:t>
            </a:r>
            <a:r>
              <a:rPr lang="en-AU" i="1" dirty="0"/>
              <a:t>m</a:t>
            </a:r>
            <a:r>
              <a:rPr lang="en-AU" dirty="0"/>
              <a:t> possible pattern classes are said to form a </a:t>
            </a:r>
            <a:r>
              <a:rPr lang="en-AU" b="1" i="1" dirty="0">
                <a:solidFill>
                  <a:srgbClr val="00B050"/>
                </a:solidFill>
              </a:rPr>
              <a:t>topological map</a:t>
            </a:r>
            <a:r>
              <a:rPr lang="en-AU" i="1" dirty="0"/>
              <a:t> </a:t>
            </a:r>
            <a:r>
              <a:rPr lang="en-AU" dirty="0"/>
              <a:t>representing the patterns.</a:t>
            </a:r>
            <a:endParaRPr lang="en-IN" dirty="0"/>
          </a:p>
          <a:p>
            <a:pPr algn="just"/>
            <a:r>
              <a:rPr lang="en-AU" dirty="0" smtClean="0"/>
              <a:t>The </a:t>
            </a:r>
            <a:r>
              <a:rPr lang="en-AU" dirty="0"/>
              <a:t>initial </a:t>
            </a:r>
            <a:r>
              <a:rPr lang="en-AU" b="1" dirty="0">
                <a:solidFill>
                  <a:srgbClr val="00B050"/>
                </a:solidFill>
              </a:rPr>
              <a:t>size of the neighbourhood </a:t>
            </a:r>
            <a:r>
              <a:rPr lang="en-AU" dirty="0" smtClean="0"/>
              <a:t>and </a:t>
            </a:r>
            <a:r>
              <a:rPr lang="en-AU" dirty="0"/>
              <a:t>the fixed values of excitatory (</a:t>
            </a:r>
            <a:r>
              <a:rPr lang="en-AU" b="1" dirty="0">
                <a:solidFill>
                  <a:srgbClr val="00B050"/>
                </a:solidFill>
              </a:rPr>
              <a:t>positive</a:t>
            </a:r>
            <a:r>
              <a:rPr lang="en-AU" dirty="0"/>
              <a:t>) and inhibitory </a:t>
            </a:r>
            <a:r>
              <a:rPr lang="en-AU" b="1" dirty="0">
                <a:solidFill>
                  <a:srgbClr val="00B050"/>
                </a:solidFill>
              </a:rPr>
              <a:t>(negative) weights </a:t>
            </a:r>
            <a:r>
              <a:rPr lang="en-AU" dirty="0"/>
              <a:t>to neurons in the neighbourhood are among the </a:t>
            </a:r>
            <a:r>
              <a:rPr lang="en-AU" b="1" dirty="0">
                <a:solidFill>
                  <a:srgbClr val="00B050"/>
                </a:solidFill>
              </a:rPr>
              <a:t>design decisions to be made.</a:t>
            </a:r>
            <a:endParaRPr lang="en-IN" b="1" dirty="0">
              <a:solidFill>
                <a:srgbClr val="00B050"/>
              </a:solidFill>
            </a:endParaRP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3607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74637"/>
            <a:ext cx="8413845" cy="1158377"/>
          </a:xfrm>
        </p:spPr>
        <p:txBody>
          <a:bodyPr>
            <a:noAutofit/>
          </a:bodyPr>
          <a:lstStyle/>
          <a:p>
            <a:r>
              <a:rPr lang="en-AU" sz="3600" dirty="0" smtClean="0"/>
              <a:t/>
            </a:r>
            <a:br>
              <a:rPr lang="en-AU" sz="3600" dirty="0" smtClean="0"/>
            </a:br>
            <a:r>
              <a:rPr lang="en-AU" sz="3600" dirty="0" smtClean="0"/>
              <a:t>Derivation </a:t>
            </a:r>
            <a:r>
              <a:rPr lang="en-AU" sz="3600" dirty="0"/>
              <a:t>of the learning rule for the </a:t>
            </a:r>
            <a:r>
              <a:rPr lang="en-AU" sz="3600" dirty="0" err="1"/>
              <a:t>Kohonen</a:t>
            </a:r>
            <a:r>
              <a:rPr lang="en-AU" sz="3600" dirty="0"/>
              <a:t> N</a:t>
            </a:r>
            <a:r>
              <a:rPr lang="en-AU" sz="3600" dirty="0" smtClean="0"/>
              <a:t>etwork</a:t>
            </a:r>
            <a:r>
              <a:rPr lang="en-IN" sz="3600" dirty="0"/>
              <a:t/>
            </a:r>
            <a:br>
              <a:rPr lang="en-IN" sz="3600" dirty="0"/>
            </a:b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27896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AU" dirty="0" smtClean="0"/>
              <a:t>The </a:t>
            </a:r>
            <a:r>
              <a:rPr lang="en-AU" dirty="0">
                <a:solidFill>
                  <a:srgbClr val="FF0000"/>
                </a:solidFill>
              </a:rPr>
              <a:t>sum squared error</a:t>
            </a:r>
            <a:r>
              <a:rPr lang="en-AU" dirty="0"/>
              <a:t> </a:t>
            </a:r>
            <a:r>
              <a:rPr lang="en-AU" dirty="0">
                <a:solidFill>
                  <a:srgbClr val="FF0000"/>
                </a:solidFill>
              </a:rPr>
              <a:t>for pattern </a:t>
            </a:r>
            <a:r>
              <a:rPr lang="en-AU" i="1" dirty="0">
                <a:solidFill>
                  <a:srgbClr val="FF0000"/>
                </a:solidFill>
              </a:rPr>
              <a:t>p</a:t>
            </a:r>
            <a:r>
              <a:rPr lang="en-AU" dirty="0">
                <a:solidFill>
                  <a:srgbClr val="FF0000"/>
                </a:solidFill>
              </a:rPr>
              <a:t> </a:t>
            </a:r>
            <a:r>
              <a:rPr lang="en-AU" dirty="0"/>
              <a:t>for all output layer neurons can be written as</a:t>
            </a:r>
            <a:endParaRPr lang="en-IN" dirty="0"/>
          </a:p>
          <a:p>
            <a:pPr marL="0" indent="0" algn="just">
              <a:buNone/>
            </a:pPr>
            <a:endParaRPr lang="en-AU" dirty="0" smtClean="0"/>
          </a:p>
          <a:p>
            <a:pPr algn="just"/>
            <a:endParaRPr lang="en-AU" dirty="0"/>
          </a:p>
          <a:p>
            <a:pPr algn="just"/>
            <a:endParaRPr lang="en-AU" dirty="0" smtClean="0"/>
          </a:p>
          <a:p>
            <a:pPr lvl="1" algn="just"/>
            <a:r>
              <a:rPr lang="en-AU" dirty="0" smtClean="0"/>
              <a:t>where </a:t>
            </a:r>
            <a:r>
              <a:rPr lang="en-AU" dirty="0" err="1"/>
              <a:t>x</a:t>
            </a:r>
            <a:r>
              <a:rPr lang="en-AU" baseline="-25000" dirty="0" err="1"/>
              <a:t>j</a:t>
            </a:r>
            <a:r>
              <a:rPr lang="en-AU" baseline="30000" dirty="0" err="1"/>
              <a:t>p</a:t>
            </a:r>
            <a:r>
              <a:rPr lang="en-AU" dirty="0"/>
              <a:t> is the </a:t>
            </a:r>
            <a:r>
              <a:rPr lang="en-AU" i="1" dirty="0" err="1"/>
              <a:t>i</a:t>
            </a:r>
            <a:r>
              <a:rPr lang="en-AU" i="1" baseline="30000" dirty="0" err="1"/>
              <a:t>th</a:t>
            </a:r>
            <a:r>
              <a:rPr lang="en-AU" i="1" dirty="0"/>
              <a:t> </a:t>
            </a:r>
            <a:r>
              <a:rPr lang="en-AU" dirty="0"/>
              <a:t>component of pattern</a:t>
            </a:r>
            <a:r>
              <a:rPr lang="en-AU" i="1" dirty="0"/>
              <a:t> p</a:t>
            </a:r>
            <a:r>
              <a:rPr lang="en-AU" dirty="0"/>
              <a:t> for neuron </a:t>
            </a:r>
            <a:r>
              <a:rPr lang="en-AU" i="1" dirty="0"/>
              <a:t>j</a:t>
            </a:r>
            <a:r>
              <a:rPr lang="en-AU" dirty="0"/>
              <a:t>. The summation is done over all </a:t>
            </a:r>
            <a:r>
              <a:rPr lang="en-AU" i="1" dirty="0"/>
              <a:t>j</a:t>
            </a:r>
            <a:r>
              <a:rPr lang="en-AU" dirty="0"/>
              <a:t> neurons.</a:t>
            </a:r>
            <a:endParaRPr lang="en-IN" dirty="0"/>
          </a:p>
          <a:p>
            <a:pPr algn="just"/>
            <a:r>
              <a:rPr lang="en-AU" dirty="0" smtClean="0"/>
              <a:t>Any </a:t>
            </a:r>
            <a:r>
              <a:rPr lang="en-AU" dirty="0"/>
              <a:t>change </a:t>
            </a:r>
            <a:r>
              <a:rPr lang="en-AU" dirty="0">
                <a:sym typeface="Symbol" panose="05050102010706020507" pitchFamily="18" charset="2"/>
              </a:rPr>
              <a:t></a:t>
            </a:r>
            <a:r>
              <a:rPr lang="en-AU" i="1" dirty="0" err="1"/>
              <a:t>w</a:t>
            </a:r>
            <a:r>
              <a:rPr lang="en-AU" i="1" baseline="-25000" dirty="0" err="1"/>
              <a:t>ij</a:t>
            </a:r>
            <a:r>
              <a:rPr lang="en-AU" i="1" dirty="0"/>
              <a:t> </a:t>
            </a:r>
            <a:r>
              <a:rPr lang="en-AU" dirty="0"/>
              <a:t>in the weight is expected to cause a reduction in error </a:t>
            </a:r>
            <a:r>
              <a:rPr lang="en-AU" i="1" dirty="0"/>
              <a:t>E</a:t>
            </a:r>
            <a:r>
              <a:rPr lang="en-AU" i="1" baseline="-25000" dirty="0"/>
              <a:t>p</a:t>
            </a:r>
            <a:r>
              <a:rPr lang="en-AU" dirty="0"/>
              <a:t>. </a:t>
            </a:r>
            <a:endParaRPr lang="en-IN" dirty="0"/>
          </a:p>
          <a:p>
            <a:pPr algn="just"/>
            <a:r>
              <a:rPr lang="en-AU" i="1" dirty="0" smtClean="0"/>
              <a:t>E</a:t>
            </a:r>
            <a:r>
              <a:rPr lang="en-AU" i="1" baseline="-25000" dirty="0" smtClean="0"/>
              <a:t>p </a:t>
            </a:r>
            <a:r>
              <a:rPr lang="en-AU" dirty="0"/>
              <a:t>is a function of all the weights, so its </a:t>
            </a:r>
            <a:r>
              <a:rPr lang="en-AU" b="1" dirty="0">
                <a:solidFill>
                  <a:srgbClr val="00B050"/>
                </a:solidFill>
              </a:rPr>
              <a:t>rate of change with respect to any one weight value </a:t>
            </a:r>
            <a:r>
              <a:rPr lang="en-AU" b="1" i="1" dirty="0" err="1">
                <a:solidFill>
                  <a:srgbClr val="00B050"/>
                </a:solidFill>
              </a:rPr>
              <a:t>w</a:t>
            </a:r>
            <a:r>
              <a:rPr lang="en-AU" b="1" i="1" baseline="-25000" dirty="0" err="1">
                <a:solidFill>
                  <a:srgbClr val="00B050"/>
                </a:solidFill>
              </a:rPr>
              <a:t>ij</a:t>
            </a:r>
            <a:r>
              <a:rPr lang="en-AU" b="1" i="1" dirty="0">
                <a:solidFill>
                  <a:srgbClr val="00B050"/>
                </a:solidFill>
              </a:rPr>
              <a:t> </a:t>
            </a:r>
            <a:r>
              <a:rPr lang="en-AU" b="1" dirty="0">
                <a:solidFill>
                  <a:srgbClr val="00B050"/>
                </a:solidFill>
              </a:rPr>
              <a:t>has to be measured by calculating its partial derivative with respect to </a:t>
            </a:r>
            <a:r>
              <a:rPr lang="en-AU" b="1" i="1" dirty="0" err="1">
                <a:solidFill>
                  <a:srgbClr val="00B050"/>
                </a:solidFill>
              </a:rPr>
              <a:t>w</a:t>
            </a:r>
            <a:r>
              <a:rPr lang="en-AU" b="1" i="1" baseline="-25000" dirty="0" err="1">
                <a:solidFill>
                  <a:srgbClr val="00B050"/>
                </a:solidFill>
              </a:rPr>
              <a:t>ij</a:t>
            </a:r>
            <a:r>
              <a:rPr lang="en-AU" b="1" dirty="0">
                <a:solidFill>
                  <a:srgbClr val="00B050"/>
                </a:solidFill>
              </a:rPr>
              <a:t>.  </a:t>
            </a:r>
            <a:endParaRPr lang="en-IN" b="1" dirty="0">
              <a:solidFill>
                <a:srgbClr val="00B050"/>
              </a:solidFill>
            </a:endParaRPr>
          </a:p>
          <a:p>
            <a:pPr algn="just"/>
            <a:endParaRPr lang="en-IN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5733684"/>
              </p:ext>
            </p:extLst>
          </p:nvPr>
        </p:nvGraphicFramePr>
        <p:xfrm>
          <a:off x="2497546" y="2320123"/>
          <a:ext cx="2716483" cy="8598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5328" name="Equation" r:id="rId3" imgW="1612900" imgH="431800" progId="Equation.3">
                  <p:embed/>
                </p:oleObj>
              </mc:Choice>
              <mc:Fallback>
                <p:oleObj name="Equation" r:id="rId3" imgW="1612900" imgH="431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7546" y="2320123"/>
                        <a:ext cx="2716483" cy="859809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08924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/>
            </a:r>
            <a:br>
              <a:rPr lang="en-AU" dirty="0"/>
            </a:br>
            <a:r>
              <a:rPr lang="en-AU" dirty="0"/>
              <a:t>Derivation of the learning rule for the </a:t>
            </a:r>
            <a:r>
              <a:rPr lang="en-AU" dirty="0" err="1"/>
              <a:t>Kohonen</a:t>
            </a:r>
            <a:r>
              <a:rPr lang="en-AU" dirty="0"/>
              <a:t> Network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AU" dirty="0" smtClean="0"/>
          </a:p>
          <a:p>
            <a:endParaRPr lang="en-AU" dirty="0"/>
          </a:p>
          <a:p>
            <a:pPr lvl="1"/>
            <a:r>
              <a:rPr lang="en-AU" dirty="0" smtClean="0"/>
              <a:t>where </a:t>
            </a:r>
            <a:r>
              <a:rPr lang="en-AU" i="1" dirty="0" smtClean="0">
                <a:sym typeface="Symbol" panose="05050102010706020507" pitchFamily="18" charset="2"/>
              </a:rPr>
              <a:t></a:t>
            </a:r>
            <a:r>
              <a:rPr lang="en-AU" dirty="0" smtClean="0"/>
              <a:t> is a constant of proportionality</a:t>
            </a:r>
            <a:endParaRPr lang="en-IN" dirty="0" smtClean="0"/>
          </a:p>
          <a:p>
            <a:r>
              <a:rPr lang="en-AU" dirty="0" smtClean="0"/>
              <a:t>From </a:t>
            </a:r>
            <a:r>
              <a:rPr lang="en-AU" i="1" dirty="0" smtClean="0"/>
              <a:t>E</a:t>
            </a:r>
            <a:r>
              <a:rPr lang="en-AU" i="1" baseline="-25000" dirty="0" smtClean="0"/>
              <a:t>p</a:t>
            </a:r>
            <a:r>
              <a:rPr lang="en-AU" dirty="0" smtClean="0"/>
              <a:t>, we have </a:t>
            </a:r>
          </a:p>
          <a:p>
            <a:pPr marL="0" indent="0">
              <a:buNone/>
            </a:pPr>
            <a:endParaRPr lang="en-AU" dirty="0" smtClean="0"/>
          </a:p>
          <a:p>
            <a:r>
              <a:rPr lang="en-AU" dirty="0" smtClean="0"/>
              <a:t>Hence, 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5415202"/>
              </p:ext>
            </p:extLst>
          </p:nvPr>
        </p:nvGraphicFramePr>
        <p:xfrm>
          <a:off x="1992576" y="1678678"/>
          <a:ext cx="2465407" cy="9083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6420" name="Equation" r:id="rId3" imgW="1269449" imgH="469696" progId="Equation.3">
                  <p:embed/>
                </p:oleObj>
              </mc:Choice>
              <mc:Fallback>
                <p:oleObj name="Equation" r:id="rId3" imgW="1269449" imgH="469696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2576" y="1678678"/>
                        <a:ext cx="2465407" cy="90830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17619" y="3901252"/>
            <a:ext cx="2869031" cy="820873"/>
          </a:xfrm>
          <a:prstGeom prst="rect">
            <a:avLst/>
          </a:prstGeom>
        </p:spPr>
      </p:pic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8103510"/>
              </p:ext>
            </p:extLst>
          </p:nvPr>
        </p:nvGraphicFramePr>
        <p:xfrm>
          <a:off x="1426051" y="5213446"/>
          <a:ext cx="7021916" cy="11089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6421" name="Equation" r:id="rId6" imgW="3606800" imgH="469900" progId="Equation.3">
                  <p:embed/>
                </p:oleObj>
              </mc:Choice>
              <mc:Fallback>
                <p:oleObj name="Equation" r:id="rId6" imgW="3606800" imgH="4699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6051" y="5213446"/>
                        <a:ext cx="7021916" cy="110892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94890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17183"/>
          </a:xfrm>
        </p:spPr>
        <p:txBody>
          <a:bodyPr>
            <a:normAutofit fontScale="90000"/>
          </a:bodyPr>
          <a:lstStyle/>
          <a:p>
            <a:r>
              <a:rPr lang="en-AU" dirty="0" smtClean="0"/>
              <a:t/>
            </a:r>
            <a:br>
              <a:rPr lang="en-AU" dirty="0" smtClean="0"/>
            </a:br>
            <a:r>
              <a:rPr lang="en-AU" dirty="0" smtClean="0"/>
              <a:t>Training </a:t>
            </a:r>
            <a:r>
              <a:rPr lang="en-AU" dirty="0"/>
              <a:t>the </a:t>
            </a:r>
            <a:r>
              <a:rPr lang="en-AU" dirty="0" err="1"/>
              <a:t>Kohonen</a:t>
            </a:r>
            <a:r>
              <a:rPr lang="en-AU" dirty="0"/>
              <a:t>  Network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training involves tree main phases</a:t>
            </a:r>
            <a:r>
              <a:rPr lang="en-US" dirty="0" smtClean="0"/>
              <a:t>:</a:t>
            </a:r>
          </a:p>
          <a:p>
            <a:pPr lvl="1" algn="just"/>
            <a:r>
              <a:rPr lang="en-US" dirty="0" smtClean="0">
                <a:solidFill>
                  <a:srgbClr val="FF0000"/>
                </a:solidFill>
              </a:rPr>
              <a:t>Competition</a:t>
            </a:r>
            <a:r>
              <a:rPr lang="en-US" dirty="0"/>
              <a:t>: the neurons in the </a:t>
            </a:r>
            <a:r>
              <a:rPr lang="en-US" dirty="0" err="1"/>
              <a:t>Kohonen</a:t>
            </a:r>
            <a:r>
              <a:rPr lang="en-US" dirty="0"/>
              <a:t> layer compute a certain function, and thus generate outputs that are compared for </a:t>
            </a:r>
            <a:r>
              <a:rPr lang="en-US" b="1" dirty="0">
                <a:solidFill>
                  <a:srgbClr val="00B050"/>
                </a:solidFill>
              </a:rPr>
              <a:t>selection of a </a:t>
            </a:r>
            <a:r>
              <a:rPr lang="en-US" b="1" dirty="0" smtClean="0">
                <a:solidFill>
                  <a:srgbClr val="00B050"/>
                </a:solidFill>
              </a:rPr>
              <a:t>winner</a:t>
            </a:r>
            <a:r>
              <a:rPr lang="en-US" dirty="0" smtClean="0"/>
              <a:t>.</a:t>
            </a:r>
          </a:p>
          <a:p>
            <a:pPr lvl="1" algn="just"/>
            <a:r>
              <a:rPr lang="en-US" dirty="0" smtClean="0">
                <a:solidFill>
                  <a:srgbClr val="FF0000"/>
                </a:solidFill>
              </a:rPr>
              <a:t>Cooperation</a:t>
            </a:r>
            <a:r>
              <a:rPr lang="en-US" dirty="0"/>
              <a:t>: the winner is taken as a basis for </a:t>
            </a:r>
            <a:r>
              <a:rPr lang="en-US" dirty="0" smtClean="0"/>
              <a:t>cooperation and it </a:t>
            </a:r>
            <a:r>
              <a:rPr lang="en-US" b="1" dirty="0">
                <a:solidFill>
                  <a:srgbClr val="00B050"/>
                </a:solidFill>
              </a:rPr>
              <a:t>determines the topological neighborhood within which the </a:t>
            </a:r>
            <a:r>
              <a:rPr lang="en-US" b="1" dirty="0" smtClean="0">
                <a:solidFill>
                  <a:srgbClr val="00B050"/>
                </a:solidFill>
              </a:rPr>
              <a:t>example falls.</a:t>
            </a:r>
            <a:endParaRPr lang="en-US" b="1" dirty="0" smtClean="0"/>
          </a:p>
          <a:p>
            <a:pPr lvl="1" algn="just"/>
            <a:r>
              <a:rPr lang="en-US" dirty="0" smtClean="0">
                <a:solidFill>
                  <a:srgbClr val="FF0000"/>
                </a:solidFill>
              </a:rPr>
              <a:t>Adaptation</a:t>
            </a:r>
            <a:r>
              <a:rPr lang="en-US" dirty="0"/>
              <a:t>: the neurons are adjusted to reflect the information in the provided training example by </a:t>
            </a:r>
            <a:r>
              <a:rPr lang="en-US" b="1" dirty="0">
                <a:solidFill>
                  <a:srgbClr val="00B050"/>
                </a:solidFill>
              </a:rPr>
              <a:t>updating their weights </a:t>
            </a:r>
            <a:r>
              <a:rPr lang="en-US" dirty="0"/>
              <a:t>so that the neuron output changes correspondingly.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81012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5171"/>
          </a:xfrm>
        </p:spPr>
        <p:txBody>
          <a:bodyPr>
            <a:normAutofit fontScale="90000"/>
          </a:bodyPr>
          <a:lstStyle/>
          <a:p>
            <a:r>
              <a:rPr lang="en-AU" dirty="0" smtClean="0"/>
              <a:t/>
            </a:r>
            <a:br>
              <a:rPr lang="en-AU" dirty="0" smtClean="0"/>
            </a:br>
            <a:r>
              <a:rPr lang="en-AU" dirty="0" smtClean="0"/>
              <a:t>Training </a:t>
            </a:r>
            <a:r>
              <a:rPr lang="en-AU" dirty="0"/>
              <a:t>the </a:t>
            </a:r>
            <a:r>
              <a:rPr lang="en-AU" dirty="0" err="1"/>
              <a:t>Kohonen</a:t>
            </a:r>
            <a:r>
              <a:rPr lang="en-AU" dirty="0"/>
              <a:t>  Network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6288"/>
            <a:ext cx="8229600" cy="573205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AU" sz="2400" b="1" dirty="0"/>
              <a:t>The </a:t>
            </a:r>
            <a:r>
              <a:rPr lang="en-AU" sz="2400" b="1" dirty="0" err="1"/>
              <a:t>Kohonen</a:t>
            </a:r>
            <a:r>
              <a:rPr lang="en-AU" sz="2400" b="1" dirty="0"/>
              <a:t> Algorithm</a:t>
            </a:r>
            <a:endParaRPr lang="en-IN" sz="2400" dirty="0"/>
          </a:p>
          <a:p>
            <a:pPr marL="0" indent="0" algn="just">
              <a:buNone/>
            </a:pPr>
            <a:r>
              <a:rPr lang="en-AU" sz="2400" dirty="0"/>
              <a:t> </a:t>
            </a:r>
            <a:r>
              <a:rPr lang="en-AU" sz="2400" b="1" dirty="0" smtClean="0"/>
              <a:t>1</a:t>
            </a:r>
            <a:r>
              <a:rPr lang="en-AU" sz="2400" b="1" dirty="0"/>
              <a:t>.	</a:t>
            </a:r>
            <a:r>
              <a:rPr lang="en-AU" sz="2400" b="1" dirty="0">
                <a:solidFill>
                  <a:srgbClr val="FF0000"/>
                </a:solidFill>
              </a:rPr>
              <a:t>Initialise weights</a:t>
            </a:r>
            <a:endParaRPr lang="en-IN" sz="2400" dirty="0">
              <a:solidFill>
                <a:srgbClr val="FF0000"/>
              </a:solidFill>
            </a:endParaRPr>
          </a:p>
          <a:p>
            <a:pPr marL="0" indent="0" algn="just">
              <a:buNone/>
            </a:pPr>
            <a:r>
              <a:rPr lang="en-AU" sz="2400" b="1" dirty="0"/>
              <a:t>	</a:t>
            </a:r>
            <a:r>
              <a:rPr lang="en-AU" sz="2400" dirty="0" smtClean="0"/>
              <a:t>Initialise </a:t>
            </a:r>
            <a:r>
              <a:rPr lang="en-AU" sz="2400" dirty="0"/>
              <a:t>weights from </a:t>
            </a:r>
            <a:r>
              <a:rPr lang="en-AU" sz="2400" i="1" dirty="0"/>
              <a:t>N </a:t>
            </a:r>
            <a:r>
              <a:rPr lang="en-AU" sz="2400" dirty="0"/>
              <a:t>inputs to the nodes </a:t>
            </a:r>
            <a:r>
              <a:rPr lang="en-AU" sz="2400" dirty="0" smtClean="0"/>
              <a:t>(to </a:t>
            </a:r>
            <a:r>
              <a:rPr lang="en-AU" sz="2400" dirty="0"/>
              <a:t>small random </a:t>
            </a:r>
            <a:r>
              <a:rPr lang="en-AU" sz="2400" dirty="0" smtClean="0"/>
              <a:t>values). </a:t>
            </a:r>
            <a:r>
              <a:rPr lang="en-AU" sz="2400" dirty="0"/>
              <a:t>Set the initial radius of the neighbourhood.</a:t>
            </a:r>
            <a:endParaRPr lang="en-IN" sz="2400" dirty="0"/>
          </a:p>
          <a:p>
            <a:pPr marL="0" indent="0" algn="just">
              <a:buNone/>
            </a:pPr>
            <a:r>
              <a:rPr lang="en-AU" sz="2400" b="1" dirty="0"/>
              <a:t> </a:t>
            </a:r>
            <a:r>
              <a:rPr lang="en-AU" sz="2400" b="1" dirty="0" smtClean="0"/>
              <a:t>2</a:t>
            </a:r>
            <a:r>
              <a:rPr lang="en-AU" sz="2400" b="1" dirty="0"/>
              <a:t>.	</a:t>
            </a:r>
            <a:r>
              <a:rPr lang="en-AU" sz="2400" b="1" dirty="0">
                <a:solidFill>
                  <a:srgbClr val="FF0000"/>
                </a:solidFill>
              </a:rPr>
              <a:t>Present new input</a:t>
            </a:r>
            <a:r>
              <a:rPr lang="en-AU" sz="2400" dirty="0">
                <a:solidFill>
                  <a:srgbClr val="FF0000"/>
                </a:solidFill>
              </a:rPr>
              <a:t> </a:t>
            </a:r>
            <a:r>
              <a:rPr lang="en-AU" sz="2400" i="1" dirty="0"/>
              <a:t>x</a:t>
            </a:r>
            <a:r>
              <a:rPr lang="en-AU" sz="2400" i="1" baseline="-25000" dirty="0"/>
              <a:t>o</a:t>
            </a:r>
            <a:r>
              <a:rPr lang="en-AU" sz="2400" i="1" dirty="0"/>
              <a:t>(t),x</a:t>
            </a:r>
            <a:r>
              <a:rPr lang="en-AU" sz="2400" i="1" baseline="-25000" dirty="0"/>
              <a:t>1</a:t>
            </a:r>
            <a:r>
              <a:rPr lang="en-AU" sz="2400" i="1" dirty="0"/>
              <a:t>(t),x</a:t>
            </a:r>
            <a:r>
              <a:rPr lang="en-AU" sz="2400" i="1" baseline="-25000" dirty="0"/>
              <a:t>2</a:t>
            </a:r>
            <a:r>
              <a:rPr lang="en-AU" sz="2400" i="1" dirty="0"/>
              <a:t>(t), ..x</a:t>
            </a:r>
            <a:r>
              <a:rPr lang="en-AU" sz="2400" i="1" baseline="-25000" dirty="0"/>
              <a:t>n-1</a:t>
            </a:r>
            <a:r>
              <a:rPr lang="en-AU" sz="2400" i="1" dirty="0"/>
              <a:t>(t), </a:t>
            </a:r>
            <a:r>
              <a:rPr lang="en-AU" sz="2400" dirty="0"/>
              <a:t>where </a:t>
            </a:r>
            <a:r>
              <a:rPr lang="en-AU" sz="2400" i="1" dirty="0"/>
              <a:t>x</a:t>
            </a:r>
            <a:r>
              <a:rPr lang="en-AU" sz="2400" i="1" baseline="-25000" dirty="0"/>
              <a:t>i</a:t>
            </a:r>
            <a:r>
              <a:rPr lang="en-AU" sz="2400" i="1" dirty="0"/>
              <a:t>(t) </a:t>
            </a:r>
            <a:r>
              <a:rPr lang="en-AU" sz="2400" dirty="0"/>
              <a:t>is the input to node</a:t>
            </a:r>
            <a:r>
              <a:rPr lang="en-AU" sz="2400" i="1" dirty="0"/>
              <a:t> </a:t>
            </a:r>
            <a:r>
              <a:rPr lang="en-AU" sz="2400" i="1" dirty="0" err="1"/>
              <a:t>i</a:t>
            </a:r>
            <a:r>
              <a:rPr lang="en-AU" sz="2400" dirty="0"/>
              <a:t> at time</a:t>
            </a:r>
            <a:r>
              <a:rPr lang="en-AU" sz="2400" i="1" dirty="0"/>
              <a:t> t.</a:t>
            </a:r>
            <a:endParaRPr lang="en-IN" sz="2400" dirty="0"/>
          </a:p>
          <a:p>
            <a:pPr marL="0" indent="0" algn="just">
              <a:buNone/>
            </a:pPr>
            <a:r>
              <a:rPr lang="en-AU" sz="2400" b="1" dirty="0"/>
              <a:t>   </a:t>
            </a:r>
            <a:r>
              <a:rPr lang="en-AU" sz="2400" b="1" dirty="0" smtClean="0"/>
              <a:t>3</a:t>
            </a:r>
            <a:r>
              <a:rPr lang="en-AU" sz="2400" b="1" dirty="0"/>
              <a:t>.	</a:t>
            </a:r>
            <a:r>
              <a:rPr lang="en-AU" sz="2400" b="1" dirty="0">
                <a:solidFill>
                  <a:srgbClr val="FF0000"/>
                </a:solidFill>
              </a:rPr>
              <a:t>Compute distances to all nodes</a:t>
            </a:r>
            <a:endParaRPr lang="en-IN" sz="2400" dirty="0">
              <a:solidFill>
                <a:srgbClr val="FF0000"/>
              </a:solidFill>
            </a:endParaRPr>
          </a:p>
          <a:p>
            <a:pPr marL="0" indent="0" algn="just">
              <a:buNone/>
            </a:pPr>
            <a:r>
              <a:rPr lang="en-AU" sz="2400" dirty="0"/>
              <a:t> 	Compute distances </a:t>
            </a:r>
            <a:r>
              <a:rPr lang="en-AU" sz="2400" i="1" dirty="0" err="1"/>
              <a:t>d</a:t>
            </a:r>
            <a:r>
              <a:rPr lang="en-AU" sz="2400" i="1" baseline="-25000" dirty="0" err="1"/>
              <a:t>j</a:t>
            </a:r>
            <a:r>
              <a:rPr lang="en-AU" sz="2400" baseline="-25000" dirty="0"/>
              <a:t> </a:t>
            </a:r>
            <a:r>
              <a:rPr lang="en-AU" sz="2400" dirty="0"/>
              <a:t>between the input and each output node </a:t>
            </a:r>
            <a:r>
              <a:rPr lang="en-AU" sz="2400" i="1" dirty="0"/>
              <a:t>j using</a:t>
            </a:r>
            <a:endParaRPr lang="en-IN" sz="2400" dirty="0"/>
          </a:p>
          <a:p>
            <a:pPr marL="0" indent="0" algn="just">
              <a:buNone/>
            </a:pPr>
            <a:r>
              <a:rPr lang="en-AU" sz="2400" i="1" dirty="0"/>
              <a:t> 					  N-1</a:t>
            </a:r>
            <a:endParaRPr lang="en-IN" sz="2400" dirty="0"/>
          </a:p>
          <a:p>
            <a:pPr marL="0" indent="0" algn="just">
              <a:buNone/>
            </a:pPr>
            <a:r>
              <a:rPr lang="en-AU" sz="2400" i="1" dirty="0"/>
              <a:t>				</a:t>
            </a:r>
            <a:r>
              <a:rPr lang="en-AU" sz="2400" i="1" dirty="0" err="1"/>
              <a:t>d</a:t>
            </a:r>
            <a:r>
              <a:rPr lang="en-AU" sz="2400" i="1" baseline="-25000" dirty="0" err="1"/>
              <a:t>j</a:t>
            </a:r>
            <a:r>
              <a:rPr lang="en-AU" sz="2400" i="1" baseline="-25000" dirty="0"/>
              <a:t> </a:t>
            </a:r>
            <a:r>
              <a:rPr lang="en-AU" sz="2400" i="1" dirty="0"/>
              <a:t> =  </a:t>
            </a:r>
            <a:r>
              <a:rPr lang="en-AU" sz="2400" dirty="0">
                <a:sym typeface="Symbol" panose="05050102010706020507" pitchFamily="18" charset="2"/>
              </a:rPr>
              <a:t></a:t>
            </a:r>
            <a:r>
              <a:rPr lang="en-AU" sz="2400" i="1" dirty="0"/>
              <a:t>(x</a:t>
            </a:r>
            <a:r>
              <a:rPr lang="en-AU" sz="2400" i="1" baseline="-25000" dirty="0"/>
              <a:t>i</a:t>
            </a:r>
            <a:r>
              <a:rPr lang="en-AU" sz="2400" i="1" dirty="0"/>
              <a:t>(t)- </a:t>
            </a:r>
            <a:r>
              <a:rPr lang="en-AU" sz="2400" i="1" dirty="0" err="1"/>
              <a:t>w</a:t>
            </a:r>
            <a:r>
              <a:rPr lang="en-AU" sz="2400" i="1" baseline="-25000" dirty="0" err="1"/>
              <a:t>ij</a:t>
            </a:r>
            <a:r>
              <a:rPr lang="en-AU" sz="2400" i="1" dirty="0"/>
              <a:t>(t))</a:t>
            </a:r>
            <a:r>
              <a:rPr lang="en-AU" sz="2400" i="1" baseline="30000" dirty="0"/>
              <a:t>2</a:t>
            </a:r>
            <a:r>
              <a:rPr lang="en-AU" sz="2400" i="1" dirty="0"/>
              <a:t>			</a:t>
            </a:r>
            <a:r>
              <a:rPr lang="en-AU" sz="2400" i="1" dirty="0" smtClean="0"/>
              <a:t>	</a:t>
            </a:r>
            <a:r>
              <a:rPr lang="en-AU" sz="2400" i="1" dirty="0"/>
              <a:t>			  </a:t>
            </a:r>
            <a:r>
              <a:rPr lang="en-AU" sz="2400" i="1" dirty="0" err="1" smtClean="0"/>
              <a:t>i</a:t>
            </a:r>
            <a:r>
              <a:rPr lang="en-AU" sz="2400" i="1" dirty="0" smtClean="0"/>
              <a:t>=0</a:t>
            </a:r>
            <a:endParaRPr lang="en-IN" sz="2400" dirty="0"/>
          </a:p>
          <a:p>
            <a:pPr marL="0" indent="0" algn="just">
              <a:buNone/>
            </a:pPr>
            <a:r>
              <a:rPr lang="en-AU" sz="2400" i="1" dirty="0" smtClean="0"/>
              <a:t>	</a:t>
            </a:r>
            <a:r>
              <a:rPr lang="en-AU" sz="1800" i="1" dirty="0" smtClean="0"/>
              <a:t>where x</a:t>
            </a:r>
            <a:r>
              <a:rPr lang="en-AU" sz="1800" i="1" baseline="-25000" dirty="0" smtClean="0"/>
              <a:t>i</a:t>
            </a:r>
            <a:r>
              <a:rPr lang="en-AU" sz="1800" i="1" dirty="0" smtClean="0"/>
              <a:t>(t) </a:t>
            </a:r>
            <a:r>
              <a:rPr lang="en-AU" sz="1800" dirty="0" smtClean="0"/>
              <a:t>is </a:t>
            </a:r>
            <a:r>
              <a:rPr lang="en-AU" sz="1800" dirty="0"/>
              <a:t>the input to node </a:t>
            </a:r>
            <a:r>
              <a:rPr lang="en-AU" sz="1800" i="1" dirty="0" err="1"/>
              <a:t>i</a:t>
            </a:r>
            <a:r>
              <a:rPr lang="en-AU" sz="1800" dirty="0"/>
              <a:t> at time</a:t>
            </a:r>
            <a:r>
              <a:rPr lang="en-AU" sz="1800" i="1" dirty="0"/>
              <a:t> t </a:t>
            </a:r>
            <a:r>
              <a:rPr lang="en-AU" sz="1800" dirty="0"/>
              <a:t>and </a:t>
            </a:r>
            <a:r>
              <a:rPr lang="en-AU" sz="1800" i="1" dirty="0" err="1" smtClean="0"/>
              <a:t>w</a:t>
            </a:r>
            <a:r>
              <a:rPr lang="en-AU" sz="1800" i="1" baseline="-25000" dirty="0" err="1" smtClean="0"/>
              <a:t>ij</a:t>
            </a:r>
            <a:r>
              <a:rPr lang="en-AU" sz="1800" i="1" dirty="0" smtClean="0"/>
              <a:t>(t) </a:t>
            </a:r>
            <a:r>
              <a:rPr lang="en-AU" sz="1800" dirty="0" smtClean="0"/>
              <a:t>is </a:t>
            </a:r>
            <a:r>
              <a:rPr lang="en-AU" sz="1800" dirty="0"/>
              <a:t>the weight from input node </a:t>
            </a:r>
            <a:r>
              <a:rPr lang="en-AU" sz="1800" i="1" dirty="0" err="1"/>
              <a:t>i</a:t>
            </a:r>
            <a:r>
              <a:rPr lang="en-AU" sz="1800" dirty="0"/>
              <a:t> to output node </a:t>
            </a:r>
            <a:r>
              <a:rPr lang="en-AU" sz="1800" i="1" dirty="0"/>
              <a:t>j</a:t>
            </a:r>
            <a:r>
              <a:rPr lang="en-AU" sz="1800" dirty="0"/>
              <a:t> at time </a:t>
            </a:r>
            <a:r>
              <a:rPr lang="en-AU" sz="1800" i="1" dirty="0"/>
              <a:t>t.</a:t>
            </a:r>
            <a:endParaRPr lang="en-IN" sz="1800" dirty="0"/>
          </a:p>
          <a:p>
            <a:pPr marL="0" indent="0" algn="just">
              <a:buNone/>
            </a:pPr>
            <a:r>
              <a:rPr lang="en-AU" sz="2400" b="1" dirty="0"/>
              <a:t> </a:t>
            </a:r>
            <a:endParaRPr lang="en-IN" sz="2400" dirty="0"/>
          </a:p>
          <a:p>
            <a:pPr marL="0" indent="0" algn="just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143932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1649"/>
          </a:xfrm>
        </p:spPr>
        <p:txBody>
          <a:bodyPr>
            <a:normAutofit fontScale="90000"/>
          </a:bodyPr>
          <a:lstStyle/>
          <a:p>
            <a:r>
              <a:rPr lang="en-AU" dirty="0"/>
              <a:t>Training the </a:t>
            </a:r>
            <a:r>
              <a:rPr lang="en-AU" dirty="0" err="1"/>
              <a:t>Kohonen</a:t>
            </a:r>
            <a:r>
              <a:rPr lang="en-AU" dirty="0"/>
              <a:t>  Network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32764"/>
            <a:ext cx="8229600" cy="5172502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en-AU" b="1" dirty="0" smtClean="0"/>
              <a:t>4.	Select </a:t>
            </a:r>
            <a:r>
              <a:rPr lang="en-AU" b="1" dirty="0"/>
              <a:t>output node with minimum distance</a:t>
            </a:r>
            <a:endParaRPr lang="en-IN" dirty="0"/>
          </a:p>
          <a:p>
            <a:pPr marL="0" indent="0" algn="just">
              <a:buNone/>
            </a:pPr>
            <a:r>
              <a:rPr lang="en-AU" b="1" dirty="0"/>
              <a:t> 	</a:t>
            </a:r>
            <a:r>
              <a:rPr lang="en-AU" dirty="0"/>
              <a:t>Select </a:t>
            </a:r>
            <a:r>
              <a:rPr lang="en-AU" dirty="0">
                <a:solidFill>
                  <a:srgbClr val="FF0000"/>
                </a:solidFill>
              </a:rPr>
              <a:t>output node </a:t>
            </a:r>
            <a:r>
              <a:rPr lang="en-AU" i="1" dirty="0">
                <a:solidFill>
                  <a:srgbClr val="FF0000"/>
                </a:solidFill>
              </a:rPr>
              <a:t>j* </a:t>
            </a:r>
            <a:r>
              <a:rPr lang="en-AU" dirty="0"/>
              <a:t>as the output node </a:t>
            </a:r>
            <a:r>
              <a:rPr lang="en-AU" dirty="0">
                <a:solidFill>
                  <a:srgbClr val="FF0000"/>
                </a:solidFill>
              </a:rPr>
              <a:t>with minimum </a:t>
            </a:r>
            <a:r>
              <a:rPr lang="en-AU" i="1" dirty="0" err="1">
                <a:solidFill>
                  <a:srgbClr val="FF0000"/>
                </a:solidFill>
              </a:rPr>
              <a:t>d</a:t>
            </a:r>
            <a:r>
              <a:rPr lang="en-AU" i="1" baseline="-25000" dirty="0" err="1">
                <a:solidFill>
                  <a:srgbClr val="FF0000"/>
                </a:solidFill>
              </a:rPr>
              <a:t>j</a:t>
            </a:r>
            <a:r>
              <a:rPr lang="en-AU" i="1" dirty="0">
                <a:solidFill>
                  <a:srgbClr val="FF0000"/>
                </a:solidFill>
              </a:rPr>
              <a:t>.</a:t>
            </a:r>
            <a:endParaRPr lang="en-IN" dirty="0">
              <a:solidFill>
                <a:srgbClr val="FF0000"/>
              </a:solidFill>
            </a:endParaRPr>
          </a:p>
          <a:p>
            <a:pPr marL="0" indent="0" algn="just">
              <a:buNone/>
            </a:pPr>
            <a:r>
              <a:rPr lang="en-AU" b="1" dirty="0"/>
              <a:t> </a:t>
            </a:r>
            <a:r>
              <a:rPr lang="en-AU" b="1" dirty="0" smtClean="0"/>
              <a:t>5</a:t>
            </a:r>
            <a:r>
              <a:rPr lang="en-AU" b="1" dirty="0"/>
              <a:t>.	Update weights to node </a:t>
            </a:r>
            <a:r>
              <a:rPr lang="en-AU" b="1" i="1" dirty="0"/>
              <a:t>j*</a:t>
            </a:r>
            <a:r>
              <a:rPr lang="en-AU" b="1" dirty="0"/>
              <a:t> and neighbours</a:t>
            </a:r>
            <a:endParaRPr lang="en-IN" dirty="0"/>
          </a:p>
          <a:p>
            <a:pPr marL="0" indent="0" algn="just">
              <a:buNone/>
            </a:pPr>
            <a:r>
              <a:rPr lang="en-AU" b="1" dirty="0"/>
              <a:t>	</a:t>
            </a:r>
            <a:r>
              <a:rPr lang="en-AU" dirty="0" smtClean="0"/>
              <a:t>Weights </a:t>
            </a:r>
            <a:r>
              <a:rPr lang="en-AU" dirty="0"/>
              <a:t>updated for node </a:t>
            </a:r>
            <a:r>
              <a:rPr lang="en-AU" i="1" dirty="0"/>
              <a:t>j</a:t>
            </a:r>
            <a:r>
              <a:rPr lang="en-AU" dirty="0"/>
              <a:t>* and all nodes in the neighbourhood defined by </a:t>
            </a:r>
            <a:r>
              <a:rPr lang="en-AU" i="1" dirty="0" err="1"/>
              <a:t>N</a:t>
            </a:r>
            <a:r>
              <a:rPr lang="en-AU" i="1" baseline="-25000" dirty="0" err="1"/>
              <a:t>j</a:t>
            </a:r>
            <a:r>
              <a:rPr lang="en-AU" i="1" dirty="0"/>
              <a:t>*(t).</a:t>
            </a:r>
            <a:r>
              <a:rPr lang="en-AU" dirty="0"/>
              <a:t> New weights are</a:t>
            </a:r>
            <a:endParaRPr lang="en-IN" dirty="0"/>
          </a:p>
          <a:p>
            <a:pPr marL="0" indent="0" algn="just">
              <a:buNone/>
            </a:pPr>
            <a:r>
              <a:rPr lang="en-AU" dirty="0"/>
              <a:t> </a:t>
            </a:r>
            <a:r>
              <a:rPr lang="en-AU" b="1" dirty="0"/>
              <a:t>		</a:t>
            </a:r>
            <a:r>
              <a:rPr lang="en-AU" i="1" dirty="0" err="1" smtClean="0"/>
              <a:t>w</a:t>
            </a:r>
            <a:r>
              <a:rPr lang="en-AU" i="1" baseline="-25000" dirty="0" err="1" smtClean="0"/>
              <a:t>ij</a:t>
            </a:r>
            <a:r>
              <a:rPr lang="en-AU" dirty="0" smtClean="0"/>
              <a:t>(</a:t>
            </a:r>
            <a:r>
              <a:rPr lang="en-AU" i="1" dirty="0" smtClean="0"/>
              <a:t>t </a:t>
            </a:r>
            <a:r>
              <a:rPr lang="en-AU" i="1" dirty="0"/>
              <a:t>+ 1</a:t>
            </a:r>
            <a:r>
              <a:rPr lang="en-AU" dirty="0"/>
              <a:t>)  = </a:t>
            </a:r>
            <a:r>
              <a:rPr lang="en-AU" i="1" dirty="0" err="1" smtClean="0"/>
              <a:t>w</a:t>
            </a:r>
            <a:r>
              <a:rPr lang="en-AU" i="1" baseline="-25000" dirty="0" err="1" smtClean="0"/>
              <a:t>ij</a:t>
            </a:r>
            <a:r>
              <a:rPr lang="en-AU" dirty="0" smtClean="0"/>
              <a:t>(</a:t>
            </a:r>
            <a:r>
              <a:rPr lang="en-AU" i="1" dirty="0" smtClean="0"/>
              <a:t>t)</a:t>
            </a:r>
            <a:r>
              <a:rPr lang="en-AU" dirty="0" smtClean="0"/>
              <a:t>  </a:t>
            </a:r>
            <a:r>
              <a:rPr lang="en-AU" dirty="0"/>
              <a:t>+ </a:t>
            </a:r>
            <a:r>
              <a:rPr lang="en-AU" i="1" dirty="0">
                <a:sym typeface="Symbol" panose="05050102010706020507" pitchFamily="18" charset="2"/>
              </a:rPr>
              <a:t></a:t>
            </a:r>
            <a:r>
              <a:rPr lang="en-AU" i="1" dirty="0"/>
              <a:t>(t)(x</a:t>
            </a:r>
            <a:r>
              <a:rPr lang="en-AU" i="1" baseline="-25000" dirty="0"/>
              <a:t>i</a:t>
            </a:r>
            <a:r>
              <a:rPr lang="en-AU" i="1" dirty="0"/>
              <a:t>(t)  - </a:t>
            </a:r>
            <a:r>
              <a:rPr lang="en-AU" dirty="0" err="1"/>
              <a:t>w</a:t>
            </a:r>
            <a:r>
              <a:rPr lang="en-AU" i="1" baseline="-25000" dirty="0" err="1"/>
              <a:t>ij</a:t>
            </a:r>
            <a:r>
              <a:rPr lang="en-AU" dirty="0"/>
              <a:t>(</a:t>
            </a:r>
            <a:r>
              <a:rPr lang="en-AU" i="1" dirty="0"/>
              <a:t>t</a:t>
            </a:r>
            <a:r>
              <a:rPr lang="en-AU" dirty="0"/>
              <a:t>))</a:t>
            </a:r>
            <a:endParaRPr lang="en-IN" dirty="0"/>
          </a:p>
          <a:p>
            <a:pPr marL="0" indent="0" algn="just">
              <a:buNone/>
            </a:pPr>
            <a:r>
              <a:rPr lang="en-AU" i="1" dirty="0"/>
              <a:t> </a:t>
            </a:r>
            <a:r>
              <a:rPr lang="en-AU" i="1" dirty="0" smtClean="0"/>
              <a:t>	     </a:t>
            </a:r>
            <a:r>
              <a:rPr lang="en-AU" dirty="0"/>
              <a:t>for</a:t>
            </a:r>
            <a:r>
              <a:rPr lang="en-AU" i="1" dirty="0"/>
              <a:t> j</a:t>
            </a:r>
            <a:r>
              <a:rPr lang="en-AU" dirty="0"/>
              <a:t> in </a:t>
            </a:r>
            <a:r>
              <a:rPr lang="en-AU" i="1" dirty="0" err="1"/>
              <a:t>N</a:t>
            </a:r>
            <a:r>
              <a:rPr lang="en-AU" i="1" baseline="-25000" dirty="0" err="1"/>
              <a:t>j</a:t>
            </a:r>
            <a:r>
              <a:rPr lang="en-AU" i="1" dirty="0"/>
              <a:t>*,  0 </a:t>
            </a:r>
            <a:r>
              <a:rPr lang="en-AU" i="1" dirty="0">
                <a:sym typeface="Symbol" panose="05050102010706020507" pitchFamily="18" charset="2"/>
              </a:rPr>
              <a:t></a:t>
            </a:r>
            <a:r>
              <a:rPr lang="en-AU" i="1" dirty="0"/>
              <a:t> </a:t>
            </a:r>
            <a:r>
              <a:rPr lang="en-AU" i="1" dirty="0" err="1"/>
              <a:t>i</a:t>
            </a:r>
            <a:r>
              <a:rPr lang="en-AU" i="1" dirty="0"/>
              <a:t> </a:t>
            </a:r>
            <a:r>
              <a:rPr lang="en-AU" i="1" dirty="0">
                <a:sym typeface="Symbol" panose="05050102010706020507" pitchFamily="18" charset="2"/>
              </a:rPr>
              <a:t></a:t>
            </a:r>
            <a:r>
              <a:rPr lang="en-AU" i="1" dirty="0"/>
              <a:t> N-1</a:t>
            </a:r>
            <a:endParaRPr lang="en-IN" dirty="0"/>
          </a:p>
          <a:p>
            <a:pPr marL="0" indent="0" algn="just">
              <a:buNone/>
            </a:pPr>
            <a:r>
              <a:rPr lang="en-AU" dirty="0"/>
              <a:t> </a:t>
            </a:r>
            <a:r>
              <a:rPr lang="en-AU" dirty="0" smtClean="0"/>
              <a:t>The </a:t>
            </a:r>
            <a:r>
              <a:rPr lang="en-AU" dirty="0"/>
              <a:t>term</a:t>
            </a:r>
            <a:r>
              <a:rPr lang="en-AU" i="1" dirty="0"/>
              <a:t> </a:t>
            </a:r>
            <a:r>
              <a:rPr lang="en-AU" i="1" dirty="0">
                <a:sym typeface="Symbol" panose="05050102010706020507" pitchFamily="18" charset="2"/>
              </a:rPr>
              <a:t></a:t>
            </a:r>
            <a:r>
              <a:rPr lang="en-AU" i="1" dirty="0"/>
              <a:t>(t</a:t>
            </a:r>
            <a:r>
              <a:rPr lang="en-AU" i="1" dirty="0" smtClean="0"/>
              <a:t>) </a:t>
            </a:r>
            <a:r>
              <a:rPr lang="en-AU" dirty="0" smtClean="0"/>
              <a:t>is </a:t>
            </a:r>
            <a:r>
              <a:rPr lang="en-AU" dirty="0"/>
              <a:t>a gain term</a:t>
            </a:r>
            <a:r>
              <a:rPr lang="en-AU" i="1" dirty="0"/>
              <a:t>  0 </a:t>
            </a:r>
            <a:r>
              <a:rPr lang="en-AU" i="1" dirty="0">
                <a:sym typeface="Symbol" panose="05050102010706020507" pitchFamily="18" charset="2"/>
              </a:rPr>
              <a:t></a:t>
            </a:r>
            <a:r>
              <a:rPr lang="en-AU" i="1" dirty="0"/>
              <a:t> </a:t>
            </a:r>
            <a:r>
              <a:rPr lang="en-AU" i="1" dirty="0">
                <a:sym typeface="Symbol" panose="05050102010706020507" pitchFamily="18" charset="2"/>
              </a:rPr>
              <a:t></a:t>
            </a:r>
            <a:r>
              <a:rPr lang="en-AU" i="1" dirty="0"/>
              <a:t> </a:t>
            </a:r>
            <a:r>
              <a:rPr lang="en-AU" i="1" dirty="0">
                <a:sym typeface="Symbol" panose="05050102010706020507" pitchFamily="18" charset="2"/>
              </a:rPr>
              <a:t></a:t>
            </a:r>
            <a:r>
              <a:rPr lang="en-AU" i="1" dirty="0"/>
              <a:t> 1.</a:t>
            </a:r>
            <a:r>
              <a:rPr lang="en-AU" dirty="0"/>
              <a:t> Both</a:t>
            </a:r>
            <a:r>
              <a:rPr lang="en-AU" i="1" dirty="0"/>
              <a:t> </a:t>
            </a:r>
            <a:r>
              <a:rPr lang="en-AU" i="1" dirty="0">
                <a:sym typeface="Symbol" panose="05050102010706020507" pitchFamily="18" charset="2"/>
              </a:rPr>
              <a:t></a:t>
            </a:r>
            <a:r>
              <a:rPr lang="en-AU" i="1" dirty="0"/>
              <a:t> </a:t>
            </a:r>
            <a:r>
              <a:rPr lang="en-AU" dirty="0"/>
              <a:t>and</a:t>
            </a:r>
            <a:r>
              <a:rPr lang="en-AU" i="1" dirty="0"/>
              <a:t> </a:t>
            </a:r>
            <a:r>
              <a:rPr lang="en-AU" i="1" dirty="0" err="1"/>
              <a:t>N</a:t>
            </a:r>
            <a:r>
              <a:rPr lang="en-AU" i="1" dirty="0" err="1">
                <a:solidFill>
                  <a:srgbClr val="00B050"/>
                </a:solidFill>
              </a:rPr>
              <a:t>j</a:t>
            </a:r>
            <a:r>
              <a:rPr lang="en-AU" i="1" dirty="0"/>
              <a:t>*(t) </a:t>
            </a:r>
            <a:r>
              <a:rPr lang="en-AU" dirty="0"/>
              <a:t>decrease with time.</a:t>
            </a:r>
            <a:endParaRPr lang="en-IN" dirty="0"/>
          </a:p>
          <a:p>
            <a:pPr marL="0" indent="0" algn="just">
              <a:buNone/>
            </a:pPr>
            <a:r>
              <a:rPr lang="en-AU" i="1" dirty="0"/>
              <a:t> </a:t>
            </a:r>
            <a:r>
              <a:rPr lang="en-AU" b="1" dirty="0" smtClean="0"/>
              <a:t>6</a:t>
            </a:r>
            <a:r>
              <a:rPr lang="en-AU" b="1" dirty="0"/>
              <a:t>.	Repeat by going to step 2</a:t>
            </a:r>
            <a:endParaRPr lang="en-IN" dirty="0"/>
          </a:p>
          <a:p>
            <a:pPr marL="0" indent="0" algn="just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92088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48944"/>
          </a:xfrm>
        </p:spPr>
        <p:txBody>
          <a:bodyPr>
            <a:normAutofit fontScale="90000"/>
          </a:bodyPr>
          <a:lstStyle/>
          <a:p>
            <a:r>
              <a:rPr lang="en-IN" dirty="0" err="1" smtClean="0"/>
              <a:t>Kohonen</a:t>
            </a:r>
            <a:r>
              <a:rPr lang="en-IN" dirty="0" smtClean="0"/>
              <a:t> Algorithm</a:t>
            </a:r>
            <a:endParaRPr lang="en-IN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7547" y="1173708"/>
            <a:ext cx="8060693" cy="5145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326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854" y="1310186"/>
            <a:ext cx="8099946" cy="4815978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855" y="1323834"/>
            <a:ext cx="8099946" cy="4815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715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472752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US" b="1" dirty="0" smtClean="0"/>
              <a:t>Self-Organizing Map</a:t>
            </a:r>
            <a:r>
              <a:rPr lang="en-US" dirty="0" smtClean="0"/>
              <a:t> </a:t>
            </a:r>
            <a:r>
              <a:rPr lang="en-US" dirty="0"/>
              <a:t>(SOM) is an extension of NN </a:t>
            </a:r>
            <a:r>
              <a:rPr lang="en-US" b="1" dirty="0">
                <a:solidFill>
                  <a:srgbClr val="00B050"/>
                </a:solidFill>
              </a:rPr>
              <a:t>developed by the Finnish Neural Network pioneer </a:t>
            </a:r>
            <a:r>
              <a:rPr lang="en-US" b="1" dirty="0" err="1">
                <a:solidFill>
                  <a:srgbClr val="00B050"/>
                </a:solidFill>
              </a:rPr>
              <a:t>Teuvo</a:t>
            </a:r>
            <a:r>
              <a:rPr lang="en-US" b="1" dirty="0">
                <a:solidFill>
                  <a:srgbClr val="00B050"/>
                </a:solidFill>
              </a:rPr>
              <a:t> </a:t>
            </a:r>
            <a:r>
              <a:rPr lang="en-US" b="1" dirty="0" err="1">
                <a:solidFill>
                  <a:srgbClr val="00B050"/>
                </a:solidFill>
              </a:rPr>
              <a:t>Kohonen</a:t>
            </a:r>
            <a:r>
              <a:rPr lang="en-US" b="1" dirty="0">
                <a:solidFill>
                  <a:srgbClr val="00B050"/>
                </a:solidFill>
              </a:rPr>
              <a:t> </a:t>
            </a:r>
            <a:r>
              <a:rPr lang="en-US" dirty="0"/>
              <a:t>in the early 1980s. </a:t>
            </a:r>
          </a:p>
          <a:p>
            <a:pPr algn="just"/>
            <a:r>
              <a:rPr lang="en-AU" dirty="0" smtClean="0">
                <a:solidFill>
                  <a:srgbClr val="FF0000"/>
                </a:solidFill>
              </a:rPr>
              <a:t>Competitive </a:t>
            </a:r>
            <a:r>
              <a:rPr lang="en-AU" dirty="0">
                <a:solidFill>
                  <a:srgbClr val="FF0000"/>
                </a:solidFill>
              </a:rPr>
              <a:t>N</a:t>
            </a:r>
            <a:r>
              <a:rPr lang="en-AU" dirty="0" smtClean="0">
                <a:solidFill>
                  <a:srgbClr val="FF0000"/>
                </a:solidFill>
              </a:rPr>
              <a:t>eural Networks </a:t>
            </a:r>
            <a:r>
              <a:rPr lang="en-AU" dirty="0"/>
              <a:t>represent a type of ANN model in which </a:t>
            </a:r>
            <a:r>
              <a:rPr lang="en-AU" dirty="0">
                <a:solidFill>
                  <a:srgbClr val="FF0000"/>
                </a:solidFill>
              </a:rPr>
              <a:t>neurons in the output layer compete with each other to determine a winner. </a:t>
            </a:r>
            <a:endParaRPr lang="en-AU" dirty="0" smtClean="0">
              <a:solidFill>
                <a:srgbClr val="FF0000"/>
              </a:solidFill>
            </a:endParaRPr>
          </a:p>
          <a:p>
            <a:pPr algn="just"/>
            <a:r>
              <a:rPr lang="en-AU" dirty="0" smtClean="0"/>
              <a:t>The </a:t>
            </a:r>
            <a:r>
              <a:rPr lang="en-AU" dirty="0"/>
              <a:t>winner indicates which </a:t>
            </a:r>
            <a:r>
              <a:rPr lang="en-AU" b="1" dirty="0">
                <a:solidFill>
                  <a:srgbClr val="00B050"/>
                </a:solidFill>
              </a:rPr>
              <a:t>prototype pattern </a:t>
            </a:r>
            <a:r>
              <a:rPr lang="en-AU" b="1" dirty="0" smtClean="0">
                <a:solidFill>
                  <a:srgbClr val="00B050"/>
                </a:solidFill>
              </a:rPr>
              <a:t>is the </a:t>
            </a:r>
            <a:r>
              <a:rPr lang="en-AU" b="1" dirty="0">
                <a:solidFill>
                  <a:srgbClr val="00B050"/>
                </a:solidFill>
              </a:rPr>
              <a:t>most representative of (most similar to) the input pattern. </a:t>
            </a:r>
            <a:endParaRPr lang="en-IN" b="1" dirty="0">
              <a:solidFill>
                <a:srgbClr val="00B050"/>
              </a:solidFill>
            </a:endParaRPr>
          </a:p>
          <a:p>
            <a:pPr algn="just"/>
            <a:r>
              <a:rPr lang="en-AU" dirty="0" smtClean="0"/>
              <a:t>The </a:t>
            </a:r>
            <a:r>
              <a:rPr lang="en-AU" dirty="0">
                <a:solidFill>
                  <a:srgbClr val="FF0000"/>
                </a:solidFill>
              </a:rPr>
              <a:t>competition</a:t>
            </a:r>
            <a:r>
              <a:rPr lang="en-AU" dirty="0"/>
              <a:t> among output layer neurons is </a:t>
            </a:r>
            <a:r>
              <a:rPr lang="en-AU" dirty="0">
                <a:solidFill>
                  <a:srgbClr val="FF0000"/>
                </a:solidFill>
              </a:rPr>
              <a:t>implemented by </a:t>
            </a:r>
            <a:r>
              <a:rPr lang="en-AU" i="1" dirty="0">
                <a:solidFill>
                  <a:srgbClr val="FF0000"/>
                </a:solidFill>
              </a:rPr>
              <a:t>lateral inhibition</a:t>
            </a:r>
            <a:r>
              <a:rPr lang="en-AU" dirty="0">
                <a:solidFill>
                  <a:srgbClr val="FF0000"/>
                </a:solidFill>
              </a:rPr>
              <a:t> </a:t>
            </a:r>
            <a:r>
              <a:rPr lang="en-AU" dirty="0"/>
              <a:t>- a set of </a:t>
            </a:r>
            <a:r>
              <a:rPr lang="en-AU" b="1" dirty="0">
                <a:solidFill>
                  <a:srgbClr val="00B050"/>
                </a:solidFill>
              </a:rPr>
              <a:t>negative connections between the neurons. </a:t>
            </a:r>
            <a:endParaRPr lang="en-AU" b="1" dirty="0" smtClean="0">
              <a:solidFill>
                <a:srgbClr val="00B050"/>
              </a:solidFill>
            </a:endParaRPr>
          </a:p>
          <a:p>
            <a:pPr algn="just"/>
            <a:r>
              <a:rPr lang="en-AU" dirty="0" smtClean="0"/>
              <a:t>The </a:t>
            </a:r>
            <a:r>
              <a:rPr lang="en-AU" dirty="0"/>
              <a:t>most well known among this paradigm of ANNs is the </a:t>
            </a:r>
            <a:r>
              <a:rPr lang="en-AU" dirty="0" smtClean="0">
                <a:solidFill>
                  <a:srgbClr val="00B050"/>
                </a:solidFill>
              </a:rPr>
              <a:t>Self-organizing </a:t>
            </a:r>
            <a:r>
              <a:rPr lang="en-AU" dirty="0">
                <a:solidFill>
                  <a:srgbClr val="00B050"/>
                </a:solidFill>
              </a:rPr>
              <a:t>Map (SOM)</a:t>
            </a:r>
            <a:r>
              <a:rPr lang="en-AU" dirty="0"/>
              <a:t>, also known as the </a:t>
            </a:r>
            <a:r>
              <a:rPr lang="en-AU" dirty="0" err="1">
                <a:solidFill>
                  <a:srgbClr val="FF0000"/>
                </a:solidFill>
              </a:rPr>
              <a:t>Kohonen</a:t>
            </a:r>
            <a:r>
              <a:rPr lang="en-AU" dirty="0">
                <a:solidFill>
                  <a:srgbClr val="FF0000"/>
                </a:solidFill>
              </a:rPr>
              <a:t> net.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4914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6142" y="1417638"/>
            <a:ext cx="7448049" cy="5065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677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9810" y="1600200"/>
            <a:ext cx="7342494" cy="4841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811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2137" y="1586552"/>
            <a:ext cx="7915702" cy="4852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790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68349"/>
          </a:xfrm>
        </p:spPr>
        <p:txBody>
          <a:bodyPr/>
          <a:lstStyle/>
          <a:p>
            <a:r>
              <a:rPr lang="en-IN" dirty="0"/>
              <a:t>Example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9" y="1042987"/>
            <a:ext cx="7731457" cy="5277193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8" y="941697"/>
            <a:ext cx="8229602" cy="5622876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07208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85422"/>
          </a:xfrm>
        </p:spPr>
        <p:txBody>
          <a:bodyPr/>
          <a:lstStyle/>
          <a:p>
            <a:r>
              <a:rPr lang="en-IN" dirty="0"/>
              <a:t>Example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3206" y="1160060"/>
            <a:ext cx="7804927" cy="5363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1437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0251" y="1262062"/>
            <a:ext cx="8386549" cy="4864101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66527"/>
            <a:ext cx="8229600" cy="5193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8219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References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IN" dirty="0">
                <a:hlinkClick r:id="rId2"/>
              </a:rPr>
              <a:t>http://</a:t>
            </a:r>
            <a:r>
              <a:rPr lang="en-IN" dirty="0" smtClean="0">
                <a:hlinkClick r:id="rId2"/>
              </a:rPr>
              <a:t>www.ai-junkie.com/ann/som/som2.html</a:t>
            </a:r>
            <a:endParaRPr lang="en-IN" dirty="0" smtClean="0"/>
          </a:p>
          <a:p>
            <a:r>
              <a:rPr lang="en-IN" dirty="0" smtClean="0">
                <a:hlinkClick r:id="rId3"/>
              </a:rPr>
              <a:t>http</a:t>
            </a:r>
            <a:r>
              <a:rPr lang="en-IN" dirty="0">
                <a:hlinkClick r:id="rId3"/>
              </a:rPr>
              <a:t>://</a:t>
            </a:r>
            <a:r>
              <a:rPr lang="en-IN" dirty="0" smtClean="0">
                <a:hlinkClick r:id="rId3"/>
              </a:rPr>
              <a:t>homepages.gold.ac.uk/nikolaev/311koh.htm</a:t>
            </a:r>
            <a:endParaRPr lang="en-IN" dirty="0" smtClean="0"/>
          </a:p>
          <a:p>
            <a:r>
              <a:rPr lang="en-US" dirty="0"/>
              <a:t>S. </a:t>
            </a:r>
            <a:r>
              <a:rPr lang="en-US" dirty="0" err="1"/>
              <a:t>Haykin</a:t>
            </a:r>
            <a:r>
              <a:rPr lang="en-US" dirty="0"/>
              <a:t> (1999). </a:t>
            </a:r>
            <a:r>
              <a:rPr lang="en-US" i="1" dirty="0"/>
              <a:t>Neural Networks. A Comprehensive Foundation</a:t>
            </a:r>
            <a:r>
              <a:rPr lang="en-US" dirty="0"/>
              <a:t>, Second Edition, Prentice-Hall, Inc., New Jersey, 1999, pp.443-465</a:t>
            </a:r>
            <a:r>
              <a:rPr lang="en-US" dirty="0" smtClean="0"/>
              <a:t>.</a:t>
            </a:r>
          </a:p>
          <a:p>
            <a:r>
              <a:rPr lang="en-IN" dirty="0">
                <a:hlinkClick r:id="rId4"/>
              </a:rPr>
              <a:t>http://www.pitt.edu/~</a:t>
            </a:r>
            <a:r>
              <a:rPr lang="en-IN" dirty="0" smtClean="0">
                <a:hlinkClick r:id="rId4"/>
              </a:rPr>
              <a:t>is2470pb/Spring05/FinalProjects/Group1a/tutorial/som.html</a:t>
            </a:r>
            <a:endParaRPr lang="en-IN" dirty="0" smtClean="0"/>
          </a:p>
          <a:p>
            <a:r>
              <a:rPr lang="en-IN" dirty="0">
                <a:hlinkClick r:id="rId5"/>
              </a:rPr>
              <a:t>http://</a:t>
            </a:r>
            <a:r>
              <a:rPr lang="en-IN" dirty="0" smtClean="0">
                <a:hlinkClick r:id="rId5"/>
              </a:rPr>
              <a:t>mnemstudio.org/neural-networks-kohonen-self-organizing-maps.htm</a:t>
            </a:r>
            <a:endParaRPr lang="en-IN" dirty="0" smtClean="0"/>
          </a:p>
          <a:p>
            <a:r>
              <a:rPr lang="en-IN" dirty="0"/>
              <a:t>http://homepages.gold.ac.uk/nikolaev/311koh.htm</a:t>
            </a:r>
          </a:p>
        </p:txBody>
      </p:sp>
    </p:spTree>
    <p:extLst>
      <p:ext uri="{BB962C8B-B14F-4D97-AF65-F5344CB8AC3E}">
        <p14:creationId xmlns:p14="http://schemas.microsoft.com/office/powerpoint/2010/main" val="691256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94353"/>
          </a:xfrm>
        </p:spPr>
        <p:txBody>
          <a:bodyPr>
            <a:normAutofit fontScale="90000"/>
          </a:bodyPr>
          <a:lstStyle/>
          <a:p>
            <a:r>
              <a:rPr lang="en-AU" dirty="0" smtClean="0"/>
              <a:t/>
            </a:r>
            <a:br>
              <a:rPr lang="en-AU" dirty="0" smtClean="0"/>
            </a:br>
            <a:r>
              <a:rPr lang="en-AU" dirty="0" smtClean="0"/>
              <a:t>Self-Organizing </a:t>
            </a:r>
            <a:r>
              <a:rPr lang="en-AU" dirty="0"/>
              <a:t>paradigm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68991"/>
            <a:ext cx="8229600" cy="588900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AU" dirty="0"/>
              <a:t>Learning in biological systems :</a:t>
            </a:r>
            <a:endParaRPr lang="en-IN" dirty="0"/>
          </a:p>
          <a:p>
            <a:pPr algn="just"/>
            <a:r>
              <a:rPr lang="en-AU" dirty="0"/>
              <a:t>The type of learning </a:t>
            </a:r>
            <a:r>
              <a:rPr lang="en-AU" dirty="0" smtClean="0"/>
              <a:t>in </a:t>
            </a:r>
            <a:r>
              <a:rPr lang="en-AU" b="1" dirty="0">
                <a:solidFill>
                  <a:srgbClr val="00B050"/>
                </a:solidFill>
              </a:rPr>
              <a:t>multilayer </a:t>
            </a:r>
            <a:r>
              <a:rPr lang="en-AU" b="1" dirty="0" err="1">
                <a:solidFill>
                  <a:srgbClr val="00B050"/>
                </a:solidFill>
              </a:rPr>
              <a:t>perceptrons</a:t>
            </a:r>
            <a:r>
              <a:rPr lang="en-AU" b="1" dirty="0">
                <a:solidFill>
                  <a:srgbClr val="00B050"/>
                </a:solidFill>
              </a:rPr>
              <a:t> </a:t>
            </a:r>
            <a:r>
              <a:rPr lang="en-AU" dirty="0"/>
              <a:t>requires the correct response to be provided during training (</a:t>
            </a:r>
            <a:r>
              <a:rPr lang="en-AU" dirty="0">
                <a:solidFill>
                  <a:srgbClr val="FF0000"/>
                </a:solidFill>
              </a:rPr>
              <a:t>supervised training</a:t>
            </a:r>
            <a:r>
              <a:rPr lang="en-AU" dirty="0" smtClean="0"/>
              <a:t>).</a:t>
            </a:r>
            <a:r>
              <a:rPr lang="en-AU" dirty="0"/>
              <a:t> </a:t>
            </a:r>
            <a:endParaRPr lang="en-IN" dirty="0" smtClean="0"/>
          </a:p>
          <a:p>
            <a:pPr algn="just"/>
            <a:r>
              <a:rPr lang="en-AU" dirty="0" smtClean="0">
                <a:solidFill>
                  <a:srgbClr val="FF0000"/>
                </a:solidFill>
              </a:rPr>
              <a:t>Biological systems </a:t>
            </a:r>
            <a:r>
              <a:rPr lang="en-AU" dirty="0" smtClean="0"/>
              <a:t>display this type of learning, but they </a:t>
            </a:r>
            <a:r>
              <a:rPr lang="en-AU" dirty="0" smtClean="0">
                <a:solidFill>
                  <a:srgbClr val="FF0000"/>
                </a:solidFill>
              </a:rPr>
              <a:t>are</a:t>
            </a:r>
            <a:r>
              <a:rPr lang="en-AU" dirty="0" smtClean="0"/>
              <a:t> also </a:t>
            </a:r>
            <a:r>
              <a:rPr lang="en-AU" dirty="0" smtClean="0">
                <a:solidFill>
                  <a:srgbClr val="FF0000"/>
                </a:solidFill>
              </a:rPr>
              <a:t>capable of learning by themselves </a:t>
            </a:r>
            <a:r>
              <a:rPr lang="en-AU" dirty="0" smtClean="0"/>
              <a:t>- without a supervisor showing the correct response (</a:t>
            </a:r>
            <a:r>
              <a:rPr lang="en-AU" b="1" dirty="0" smtClean="0">
                <a:solidFill>
                  <a:srgbClr val="00B050"/>
                </a:solidFill>
              </a:rPr>
              <a:t>unsupervised learning</a:t>
            </a:r>
            <a:r>
              <a:rPr lang="en-AU" dirty="0" smtClean="0"/>
              <a:t>).</a:t>
            </a:r>
            <a:r>
              <a:rPr lang="en-AU" dirty="0"/>
              <a:t> </a:t>
            </a:r>
            <a:endParaRPr lang="en-IN" dirty="0"/>
          </a:p>
          <a:p>
            <a:pPr algn="just"/>
            <a:r>
              <a:rPr lang="en-AU" dirty="0">
                <a:solidFill>
                  <a:srgbClr val="FF0000"/>
                </a:solidFill>
              </a:rPr>
              <a:t>A neural network </a:t>
            </a:r>
            <a:r>
              <a:rPr lang="en-AU" dirty="0"/>
              <a:t>with a similar capability is called a </a:t>
            </a:r>
            <a:r>
              <a:rPr lang="en-AU" b="1" i="1" dirty="0">
                <a:solidFill>
                  <a:srgbClr val="00B050"/>
                </a:solidFill>
              </a:rPr>
              <a:t>self-organising system</a:t>
            </a:r>
            <a:r>
              <a:rPr lang="en-AU" b="1" dirty="0">
                <a:solidFill>
                  <a:srgbClr val="00B050"/>
                </a:solidFill>
              </a:rPr>
              <a:t> because during training, the network changes its weights to learn appropriate associations, without any right answers being provided</a:t>
            </a:r>
            <a:r>
              <a:rPr lang="en-AU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48508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3410"/>
          </a:xfrm>
        </p:spPr>
        <p:txBody>
          <a:bodyPr>
            <a:normAutofit fontScale="90000"/>
          </a:bodyPr>
          <a:lstStyle/>
          <a:p>
            <a:r>
              <a:rPr lang="en-AU" dirty="0"/>
              <a:t/>
            </a:r>
            <a:br>
              <a:rPr lang="en-AU" dirty="0"/>
            </a:br>
            <a:r>
              <a:rPr lang="en-AU" dirty="0"/>
              <a:t>Self-Organizing paradigm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78173"/>
            <a:ext cx="8229600" cy="5404513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US" b="1" dirty="0" smtClean="0"/>
              <a:t>Self-organizing </a:t>
            </a:r>
            <a:r>
              <a:rPr lang="en-US" b="1" dirty="0"/>
              <a:t>map</a:t>
            </a:r>
            <a:r>
              <a:rPr lang="en-US" dirty="0"/>
              <a:t> (SOM</a:t>
            </a:r>
            <a:r>
              <a:rPr lang="en-US" dirty="0" smtClean="0"/>
              <a:t>) is an extension of NN </a:t>
            </a:r>
            <a:r>
              <a:rPr lang="en-US" b="1" dirty="0" smtClean="0">
                <a:solidFill>
                  <a:srgbClr val="00B050"/>
                </a:solidFill>
              </a:rPr>
              <a:t>developed </a:t>
            </a:r>
            <a:r>
              <a:rPr lang="en-US" b="1" dirty="0">
                <a:solidFill>
                  <a:srgbClr val="00B050"/>
                </a:solidFill>
              </a:rPr>
              <a:t>by the Finnish </a:t>
            </a:r>
            <a:r>
              <a:rPr lang="en-US" b="1" dirty="0" smtClean="0">
                <a:solidFill>
                  <a:srgbClr val="00B050"/>
                </a:solidFill>
              </a:rPr>
              <a:t>Neural Network </a:t>
            </a:r>
            <a:r>
              <a:rPr lang="en-US" b="1" dirty="0">
                <a:solidFill>
                  <a:srgbClr val="00B050"/>
                </a:solidFill>
              </a:rPr>
              <a:t>pioneer </a:t>
            </a:r>
            <a:r>
              <a:rPr lang="en-US" b="1" dirty="0" err="1">
                <a:solidFill>
                  <a:srgbClr val="00B050"/>
                </a:solidFill>
              </a:rPr>
              <a:t>Teuvo</a:t>
            </a:r>
            <a:r>
              <a:rPr lang="en-US" b="1" dirty="0">
                <a:solidFill>
                  <a:srgbClr val="00B050"/>
                </a:solidFill>
              </a:rPr>
              <a:t> </a:t>
            </a:r>
            <a:r>
              <a:rPr lang="en-US" b="1" dirty="0" err="1">
                <a:solidFill>
                  <a:srgbClr val="00B050"/>
                </a:solidFill>
              </a:rPr>
              <a:t>Kohonen</a:t>
            </a:r>
            <a:r>
              <a:rPr lang="en-US" b="1" dirty="0">
                <a:solidFill>
                  <a:srgbClr val="00B050"/>
                </a:solidFill>
              </a:rPr>
              <a:t> </a:t>
            </a:r>
            <a:r>
              <a:rPr lang="en-US" dirty="0"/>
              <a:t>in the early 1980s. </a:t>
            </a:r>
          </a:p>
          <a:p>
            <a:pPr algn="just"/>
            <a:r>
              <a:rPr lang="en-US" dirty="0" smtClean="0"/>
              <a:t>The </a:t>
            </a:r>
            <a:r>
              <a:rPr lang="en-US" dirty="0" smtClean="0">
                <a:solidFill>
                  <a:srgbClr val="FF0000"/>
                </a:solidFill>
              </a:rPr>
              <a:t>neurons</a:t>
            </a:r>
            <a:r>
              <a:rPr lang="en-US" dirty="0" smtClean="0"/>
              <a:t> in a SOM are </a:t>
            </a:r>
            <a:r>
              <a:rPr lang="en-US" dirty="0" smtClean="0">
                <a:solidFill>
                  <a:srgbClr val="FF0000"/>
                </a:solidFill>
              </a:rPr>
              <a:t>organized in a regular two-dimensional grid.</a:t>
            </a:r>
          </a:p>
          <a:p>
            <a:pPr algn="just"/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Each </a:t>
            </a:r>
            <a:r>
              <a:rPr lang="en-US" dirty="0"/>
              <a:t>neuron has a </a:t>
            </a:r>
            <a:r>
              <a:rPr lang="en-US" dirty="0">
                <a:solidFill>
                  <a:srgbClr val="FF0000"/>
                </a:solidFill>
              </a:rPr>
              <a:t>weight</a:t>
            </a:r>
            <a:r>
              <a:rPr lang="en-US" dirty="0"/>
              <a:t> or </a:t>
            </a:r>
            <a:r>
              <a:rPr lang="en-US" b="1" dirty="0">
                <a:solidFill>
                  <a:srgbClr val="00B050"/>
                </a:solidFill>
              </a:rPr>
              <a:t>state vector</a:t>
            </a:r>
            <a:r>
              <a:rPr lang="en-US" dirty="0"/>
              <a:t>. </a:t>
            </a:r>
            <a:endParaRPr lang="en-US" dirty="0" smtClean="0"/>
          </a:p>
          <a:p>
            <a:pPr algn="just"/>
            <a:r>
              <a:rPr lang="en-US" dirty="0" smtClean="0">
                <a:solidFill>
                  <a:srgbClr val="FF0000"/>
                </a:solidFill>
              </a:rPr>
              <a:t>When </a:t>
            </a:r>
            <a:r>
              <a:rPr lang="en-US" dirty="0">
                <a:solidFill>
                  <a:srgbClr val="FF0000"/>
                </a:solidFill>
              </a:rPr>
              <a:t>an </a:t>
            </a:r>
            <a:r>
              <a:rPr lang="en-US" dirty="0" smtClean="0">
                <a:solidFill>
                  <a:srgbClr val="FF0000"/>
                </a:solidFill>
              </a:rPr>
              <a:t>input </a:t>
            </a:r>
            <a:r>
              <a:rPr lang="en-US" dirty="0" smtClean="0"/>
              <a:t>(which </a:t>
            </a:r>
            <a:r>
              <a:rPr lang="en-US" dirty="0"/>
              <a:t>is in the </a:t>
            </a:r>
            <a:r>
              <a:rPr lang="en-US" dirty="0" smtClean="0"/>
              <a:t>form as </a:t>
            </a:r>
            <a:r>
              <a:rPr lang="en-US" dirty="0"/>
              <a:t>the state </a:t>
            </a:r>
            <a:r>
              <a:rPr lang="en-US" dirty="0" smtClean="0"/>
              <a:t>vectors) </a:t>
            </a:r>
            <a:r>
              <a:rPr lang="en-US" dirty="0">
                <a:solidFill>
                  <a:srgbClr val="FF0000"/>
                </a:solidFill>
              </a:rPr>
              <a:t>is presented</a:t>
            </a:r>
            <a:r>
              <a:rPr lang="en-US" dirty="0"/>
              <a:t>, </a:t>
            </a:r>
            <a:r>
              <a:rPr lang="en-US" b="1" dirty="0">
                <a:solidFill>
                  <a:srgbClr val="00B050"/>
                </a:solidFill>
              </a:rPr>
              <a:t>the neuron whose state vector is closest (in Euclidean distance) to the input vector is activated. </a:t>
            </a:r>
            <a:endParaRPr lang="en-US" b="1" dirty="0" smtClean="0">
              <a:solidFill>
                <a:srgbClr val="00B050"/>
              </a:solidFill>
            </a:endParaRPr>
          </a:p>
          <a:p>
            <a:pPr algn="just"/>
            <a:r>
              <a:rPr lang="en-US" dirty="0" smtClean="0"/>
              <a:t>This </a:t>
            </a:r>
            <a:r>
              <a:rPr lang="en-US" dirty="0"/>
              <a:t>neuron is called the "</a:t>
            </a:r>
            <a:r>
              <a:rPr lang="en-US" dirty="0">
                <a:solidFill>
                  <a:srgbClr val="FF0000"/>
                </a:solidFill>
              </a:rPr>
              <a:t>winner</a:t>
            </a:r>
            <a:r>
              <a:rPr lang="en-US" dirty="0"/>
              <a:t>". </a:t>
            </a:r>
            <a:endParaRPr lang="en-US" dirty="0" smtClean="0"/>
          </a:p>
          <a:p>
            <a:pPr algn="just"/>
            <a:r>
              <a:rPr lang="en-US" dirty="0" smtClean="0"/>
              <a:t>The </a:t>
            </a:r>
            <a:r>
              <a:rPr lang="en-US" dirty="0">
                <a:solidFill>
                  <a:srgbClr val="FF0000"/>
                </a:solidFill>
              </a:rPr>
              <a:t>learning rule modifies the state of the winner </a:t>
            </a:r>
            <a:r>
              <a:rPr lang="en-US" dirty="0"/>
              <a:t>so that it </a:t>
            </a:r>
            <a:r>
              <a:rPr lang="en-US" b="1" dirty="0">
                <a:solidFill>
                  <a:srgbClr val="00B050"/>
                </a:solidFill>
              </a:rPr>
              <a:t>becomes even more similar to the input vector. </a:t>
            </a:r>
            <a:endParaRPr lang="en-US" b="1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6836" y="2495836"/>
            <a:ext cx="1883391" cy="123000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87071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62592"/>
          </a:xfrm>
        </p:spPr>
        <p:txBody>
          <a:bodyPr>
            <a:normAutofit fontScale="90000"/>
          </a:bodyPr>
          <a:lstStyle/>
          <a:p>
            <a:r>
              <a:rPr lang="en-AU" dirty="0"/>
              <a:t/>
            </a:r>
            <a:br>
              <a:rPr lang="en-AU" dirty="0"/>
            </a:br>
            <a:r>
              <a:rPr lang="en-AU" dirty="0"/>
              <a:t>Self-Organizing paradigm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4652"/>
            <a:ext cx="8229600" cy="5308978"/>
          </a:xfrm>
        </p:spPr>
        <p:txBody>
          <a:bodyPr>
            <a:normAutofit fontScale="92500"/>
          </a:bodyPr>
          <a:lstStyle/>
          <a:p>
            <a:pPr algn="just"/>
            <a:r>
              <a:rPr lang="en-US" dirty="0"/>
              <a:t>An important feature of the </a:t>
            </a:r>
            <a:r>
              <a:rPr lang="en-US" dirty="0">
                <a:solidFill>
                  <a:srgbClr val="FF0000"/>
                </a:solidFill>
              </a:rPr>
              <a:t>learning procedure </a:t>
            </a:r>
            <a:r>
              <a:rPr lang="en-US" dirty="0"/>
              <a:t>is that, </a:t>
            </a:r>
            <a:r>
              <a:rPr lang="en-US" b="1" dirty="0">
                <a:solidFill>
                  <a:srgbClr val="00B050"/>
                </a:solidFill>
              </a:rPr>
              <a:t>the neurons that are next to the winner in the grid</a:t>
            </a:r>
            <a:r>
              <a:rPr lang="en-US" dirty="0"/>
              <a:t>, which </a:t>
            </a:r>
            <a:r>
              <a:rPr lang="en-US" dirty="0" smtClean="0"/>
              <a:t>are the </a:t>
            </a:r>
            <a:r>
              <a:rPr lang="en-US" b="1" dirty="0" smtClean="0">
                <a:solidFill>
                  <a:srgbClr val="3333FF"/>
                </a:solidFill>
              </a:rPr>
              <a:t>neighbors</a:t>
            </a:r>
            <a:r>
              <a:rPr lang="en-US" dirty="0" smtClean="0">
                <a:solidFill>
                  <a:srgbClr val="3333FF"/>
                </a:solidFill>
              </a:rPr>
              <a:t> </a:t>
            </a:r>
            <a:r>
              <a:rPr lang="en-US" dirty="0"/>
              <a:t>of the winner, </a:t>
            </a:r>
            <a:r>
              <a:rPr lang="en-US" dirty="0">
                <a:solidFill>
                  <a:srgbClr val="FF0000"/>
                </a:solidFill>
              </a:rPr>
              <a:t>are </a:t>
            </a:r>
            <a:r>
              <a:rPr lang="en-US" dirty="0" smtClean="0">
                <a:solidFill>
                  <a:srgbClr val="FF0000"/>
                </a:solidFill>
              </a:rPr>
              <a:t>also modified </a:t>
            </a:r>
            <a:r>
              <a:rPr lang="en-US" dirty="0">
                <a:solidFill>
                  <a:srgbClr val="FF0000"/>
                </a:solidFill>
              </a:rPr>
              <a:t>in a similar fashion. </a:t>
            </a:r>
          </a:p>
          <a:p>
            <a:pPr algn="just"/>
            <a:r>
              <a:rPr lang="en-US" dirty="0"/>
              <a:t>A </a:t>
            </a:r>
            <a:r>
              <a:rPr lang="en-US" b="1" dirty="0">
                <a:solidFill>
                  <a:srgbClr val="00B050"/>
                </a:solidFill>
              </a:rPr>
              <a:t>consequence</a:t>
            </a:r>
            <a:r>
              <a:rPr lang="en-US" dirty="0"/>
              <a:t> of the learning procedure is that the </a:t>
            </a:r>
            <a:r>
              <a:rPr lang="en-US" dirty="0">
                <a:solidFill>
                  <a:srgbClr val="FF0000"/>
                </a:solidFill>
              </a:rPr>
              <a:t>state vectors of neurons that are located near each other in the grid tend to become more and more similar.</a:t>
            </a:r>
          </a:p>
          <a:p>
            <a:pPr algn="just"/>
            <a:r>
              <a:rPr lang="en-US" dirty="0"/>
              <a:t>Eventually, </a:t>
            </a:r>
            <a:r>
              <a:rPr lang="en-US" b="1" dirty="0">
                <a:solidFill>
                  <a:srgbClr val="00B050"/>
                </a:solidFill>
              </a:rPr>
              <a:t>the result is a map where similar inputs activate nearby neurons. </a:t>
            </a:r>
            <a:r>
              <a:rPr lang="en-US" dirty="0"/>
              <a:t>A typical application of the SOM is data visualization.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5873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67058"/>
          </a:xfrm>
        </p:spPr>
        <p:txBody>
          <a:bodyPr>
            <a:normAutofit fontScale="90000"/>
          </a:bodyPr>
          <a:lstStyle/>
          <a:p>
            <a:r>
              <a:rPr lang="en-AU" dirty="0" err="1" smtClean="0"/>
              <a:t>Kohonen</a:t>
            </a:r>
            <a:r>
              <a:rPr lang="en-AU" dirty="0" smtClean="0"/>
              <a:t> Network</a:t>
            </a:r>
            <a:r>
              <a:rPr lang="en-IN" dirty="0" smtClean="0"/>
              <a:t> - </a:t>
            </a:r>
            <a:r>
              <a:rPr lang="en-AU" dirty="0"/>
              <a:t>Architecture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60060"/>
            <a:ext cx="8229600" cy="5254388"/>
          </a:xfrm>
        </p:spPr>
        <p:txBody>
          <a:bodyPr>
            <a:normAutofit/>
          </a:bodyPr>
          <a:lstStyle/>
          <a:p>
            <a:pPr algn="just"/>
            <a:r>
              <a:rPr lang="en-AU" sz="2400" dirty="0" smtClean="0"/>
              <a:t>The </a:t>
            </a:r>
            <a:r>
              <a:rPr lang="en-AU" sz="2400" dirty="0" err="1"/>
              <a:t>Kohonen</a:t>
            </a:r>
            <a:r>
              <a:rPr lang="en-AU" sz="2400" dirty="0"/>
              <a:t> network consists of an </a:t>
            </a:r>
            <a:r>
              <a:rPr lang="en-AU" sz="2400" dirty="0">
                <a:solidFill>
                  <a:srgbClr val="FF0000"/>
                </a:solidFill>
              </a:rPr>
              <a:t>input layer</a:t>
            </a:r>
            <a:r>
              <a:rPr lang="en-AU" sz="2400" dirty="0"/>
              <a:t>, which distributes the inputs to each node in a </a:t>
            </a:r>
            <a:r>
              <a:rPr lang="en-AU" sz="2400" b="1" dirty="0">
                <a:solidFill>
                  <a:srgbClr val="00B050"/>
                </a:solidFill>
              </a:rPr>
              <a:t>second layer</a:t>
            </a:r>
            <a:r>
              <a:rPr lang="en-AU" sz="2400" dirty="0"/>
              <a:t>, the so-called </a:t>
            </a:r>
            <a:r>
              <a:rPr lang="en-AU" sz="2400" i="1" dirty="0">
                <a:solidFill>
                  <a:srgbClr val="FF0000"/>
                </a:solidFill>
              </a:rPr>
              <a:t>competitive layer</a:t>
            </a:r>
            <a:r>
              <a:rPr lang="en-AU" sz="2400" dirty="0"/>
              <a:t>.</a:t>
            </a:r>
            <a:endParaRPr lang="en-IN" sz="2400" dirty="0"/>
          </a:p>
          <a:p>
            <a:pPr algn="just"/>
            <a:r>
              <a:rPr lang="en-AU" sz="2400" dirty="0"/>
              <a:t>Each of the nodes on this layer acts as an </a:t>
            </a:r>
            <a:r>
              <a:rPr lang="en-AU" sz="2400" dirty="0">
                <a:solidFill>
                  <a:srgbClr val="FF0000"/>
                </a:solidFill>
              </a:rPr>
              <a:t>output node.</a:t>
            </a:r>
            <a:endParaRPr lang="en-IN" sz="2400" dirty="0">
              <a:solidFill>
                <a:srgbClr val="FF0000"/>
              </a:solidFill>
            </a:endParaRPr>
          </a:p>
          <a:p>
            <a:pPr algn="just"/>
            <a:r>
              <a:rPr lang="en-AU" sz="2400" dirty="0" smtClean="0"/>
              <a:t>Each </a:t>
            </a:r>
            <a:r>
              <a:rPr lang="en-AU" sz="2400" dirty="0"/>
              <a:t>neuron in the </a:t>
            </a:r>
            <a:r>
              <a:rPr lang="en-AU" sz="2400" dirty="0">
                <a:solidFill>
                  <a:srgbClr val="FF0000"/>
                </a:solidFill>
              </a:rPr>
              <a:t>competitive layer is connected to other neurons in its  neighbourhood </a:t>
            </a:r>
            <a:r>
              <a:rPr lang="en-AU" sz="2400" dirty="0"/>
              <a:t>and feedback is restricted to neighbours through these lateral connections.</a:t>
            </a:r>
            <a:endParaRPr lang="en-IN" sz="2400" dirty="0"/>
          </a:p>
          <a:p>
            <a:endParaRPr lang="en-IN" sz="24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3658788"/>
              </p:ext>
            </p:extLst>
          </p:nvPr>
        </p:nvGraphicFramePr>
        <p:xfrm>
          <a:off x="791575" y="4121634"/>
          <a:ext cx="4238625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7328" name="Bitmap Image" r:id="rId3" imgW="4238095" imgH="2057143" progId="Paint.Picture">
                  <p:embed/>
                </p:oleObj>
              </mc:Choice>
              <mc:Fallback>
                <p:oleObj name="Bitmap Image" r:id="rId3" imgW="4238095" imgH="2057143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1575" y="4121634"/>
                        <a:ext cx="4238625" cy="2057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4" descr="http://www.pitt.edu/~is2470pb/Spring05/FinalProjects/Group1a/tutorial/kohonen1.gif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291" y="3969653"/>
            <a:ext cx="3801754" cy="268705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68573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89887"/>
          </a:xfrm>
        </p:spPr>
        <p:txBody>
          <a:bodyPr/>
          <a:lstStyle/>
          <a:p>
            <a:r>
              <a:rPr lang="en-IN" dirty="0"/>
              <a:t>Example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478" y="1078173"/>
            <a:ext cx="8550321" cy="5459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841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0627" y="1417637"/>
            <a:ext cx="7560860" cy="4819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574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89887"/>
          </a:xfrm>
        </p:spPr>
        <p:txBody>
          <a:bodyPr>
            <a:normAutofit fontScale="90000"/>
          </a:bodyPr>
          <a:lstStyle/>
          <a:p>
            <a:r>
              <a:rPr lang="en-AU" dirty="0"/>
              <a:t/>
            </a:r>
            <a:br>
              <a:rPr lang="en-AU" dirty="0"/>
            </a:br>
            <a:r>
              <a:rPr lang="en-AU" dirty="0"/>
              <a:t>Self-Organizing paradigm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4526"/>
            <a:ext cx="8229600" cy="5445456"/>
          </a:xfrm>
        </p:spPr>
        <p:txBody>
          <a:bodyPr>
            <a:normAutofit/>
          </a:bodyPr>
          <a:lstStyle/>
          <a:p>
            <a:r>
              <a:rPr lang="en-AU" sz="2000" dirty="0"/>
              <a:t>The propagation of biological neural activation via axons can be modelled using a </a:t>
            </a:r>
            <a:r>
              <a:rPr lang="en-AU" sz="2000" dirty="0">
                <a:solidFill>
                  <a:srgbClr val="FF0000"/>
                </a:solidFill>
              </a:rPr>
              <a:t>Mexican hat function</a:t>
            </a:r>
            <a:r>
              <a:rPr lang="en-AU" sz="2000" dirty="0" smtClean="0">
                <a:solidFill>
                  <a:srgbClr val="FF0000"/>
                </a:solidFill>
              </a:rPr>
              <a:t>:</a:t>
            </a:r>
          </a:p>
          <a:p>
            <a:endParaRPr lang="en-AU" sz="2000" dirty="0" smtClean="0"/>
          </a:p>
          <a:p>
            <a:endParaRPr lang="en-AU" sz="2000" dirty="0"/>
          </a:p>
          <a:p>
            <a:endParaRPr lang="en-AU" sz="2000" dirty="0" smtClean="0"/>
          </a:p>
          <a:p>
            <a:endParaRPr lang="en-AU" sz="2000" dirty="0"/>
          </a:p>
          <a:p>
            <a:endParaRPr lang="en-AU" sz="2000" dirty="0" smtClean="0"/>
          </a:p>
          <a:p>
            <a:endParaRPr lang="en-AU" sz="2000" dirty="0"/>
          </a:p>
          <a:p>
            <a:pPr algn="just"/>
            <a:endParaRPr lang="en-AU" sz="2000" dirty="0" smtClean="0"/>
          </a:p>
          <a:p>
            <a:pPr algn="just"/>
            <a:r>
              <a:rPr lang="en-AU" sz="2000" dirty="0" smtClean="0"/>
              <a:t>Cells </a:t>
            </a:r>
            <a:r>
              <a:rPr lang="en-AU" sz="2000" dirty="0"/>
              <a:t>close to the active cell have excitatory links. </a:t>
            </a:r>
            <a:r>
              <a:rPr lang="en-AU" sz="2000" dirty="0">
                <a:solidFill>
                  <a:srgbClr val="FF0000"/>
                </a:solidFill>
              </a:rPr>
              <a:t>The strengths of the links drop off with distance and then turn inhibitory. </a:t>
            </a:r>
            <a:r>
              <a:rPr lang="en-AU" sz="2000" dirty="0"/>
              <a:t>The </a:t>
            </a:r>
            <a:r>
              <a:rPr lang="en-AU" sz="2000" dirty="0" err="1"/>
              <a:t>Kohonen</a:t>
            </a:r>
            <a:r>
              <a:rPr lang="en-AU" sz="2000" dirty="0"/>
              <a:t> neural network </a:t>
            </a:r>
            <a:r>
              <a:rPr lang="en-AU" sz="2000" dirty="0" smtClean="0"/>
              <a:t>uses </a:t>
            </a:r>
            <a:r>
              <a:rPr lang="en-AU" sz="2000" dirty="0"/>
              <a:t>only locally connected neurons and restricts the adjustment of weight values to localised "neighbourhoods". </a:t>
            </a:r>
            <a:endParaRPr lang="en-IN" sz="2000" dirty="0"/>
          </a:p>
          <a:p>
            <a:endParaRPr lang="en-IN" sz="2000" dirty="0"/>
          </a:p>
          <a:p>
            <a:endParaRPr lang="en-IN" sz="2000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/>
          </p:nvPr>
        </p:nvGraphicFramePr>
        <p:xfrm>
          <a:off x="2442949" y="2086402"/>
          <a:ext cx="3998794" cy="171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8339" name="Bitmap Image" r:id="rId3" imgW="3057143" imgH="1714739" progId="Paint.Picture">
                  <p:embed/>
                </p:oleObj>
              </mc:Choice>
              <mc:Fallback>
                <p:oleObj name="Bitmap Image" r:id="rId3" imgW="3057143" imgH="1714739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2949" y="2086402"/>
                        <a:ext cx="3998794" cy="17145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22085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7562</TotalTime>
  <Words>1097</Words>
  <Application>Microsoft Office PowerPoint</Application>
  <PresentationFormat>On-screen Show (4:3)</PresentationFormat>
  <Paragraphs>114</Paragraphs>
  <Slides>26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</vt:lpstr>
      <vt:lpstr>Calibri</vt:lpstr>
      <vt:lpstr>Palatino Linotype</vt:lpstr>
      <vt:lpstr>Symbol</vt:lpstr>
      <vt:lpstr>Office Theme</vt:lpstr>
      <vt:lpstr>Bitmap Image</vt:lpstr>
      <vt:lpstr>Equation</vt:lpstr>
      <vt:lpstr>Module5_SelfOrganizingMaps</vt:lpstr>
      <vt:lpstr>Introduction</vt:lpstr>
      <vt:lpstr> Self-Organizing paradigm </vt:lpstr>
      <vt:lpstr> Self-Organizing paradigm </vt:lpstr>
      <vt:lpstr> Self-Organizing paradigm </vt:lpstr>
      <vt:lpstr>Kohonen Network - Architecture </vt:lpstr>
      <vt:lpstr>Example</vt:lpstr>
      <vt:lpstr>Example</vt:lpstr>
      <vt:lpstr> Self-Organizing paradigm </vt:lpstr>
      <vt:lpstr>Kohonen Network - Architecture </vt:lpstr>
      <vt:lpstr>Kohonen  Network</vt:lpstr>
      <vt:lpstr>Kohonen  Network</vt:lpstr>
      <vt:lpstr> Derivation of the learning rule for the Kohonen Network </vt:lpstr>
      <vt:lpstr> Derivation of the learning rule for the Kohonen Network </vt:lpstr>
      <vt:lpstr> Training the Kohonen  Network </vt:lpstr>
      <vt:lpstr> Training the Kohonen  Network </vt:lpstr>
      <vt:lpstr>Training the Kohonen  Network</vt:lpstr>
      <vt:lpstr>Kohonen Algorithm</vt:lpstr>
      <vt:lpstr>Example</vt:lpstr>
      <vt:lpstr>Example</vt:lpstr>
      <vt:lpstr>Example</vt:lpstr>
      <vt:lpstr>Example</vt:lpstr>
      <vt:lpstr>Example</vt:lpstr>
      <vt:lpstr>Example</vt:lpstr>
      <vt:lpstr>Example</vt:lpstr>
      <vt:lpstr>References</vt:lpstr>
    </vt:vector>
  </TitlesOfParts>
  <Company>BOGAZICI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Machine Learning</dc:title>
  <dc:creator>ethem</dc:creator>
  <cp:lastModifiedBy>Admin</cp:lastModifiedBy>
  <cp:revision>421</cp:revision>
  <dcterms:created xsi:type="dcterms:W3CDTF">2005-01-24T14:46:28Z</dcterms:created>
  <dcterms:modified xsi:type="dcterms:W3CDTF">2019-04-02T10:31:32Z</dcterms:modified>
</cp:coreProperties>
</file>