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10" r:id="rId3"/>
    <p:sldId id="332" r:id="rId4"/>
    <p:sldId id="333" r:id="rId5"/>
    <p:sldId id="311" r:id="rId6"/>
    <p:sldId id="334" r:id="rId7"/>
    <p:sldId id="312" r:id="rId8"/>
    <p:sldId id="363" r:id="rId9"/>
    <p:sldId id="364" r:id="rId10"/>
    <p:sldId id="313" r:id="rId11"/>
    <p:sldId id="339" r:id="rId12"/>
    <p:sldId id="340" r:id="rId13"/>
    <p:sldId id="353" r:id="rId14"/>
    <p:sldId id="341" r:id="rId15"/>
    <p:sldId id="342" r:id="rId16"/>
    <p:sldId id="343" r:id="rId17"/>
    <p:sldId id="344" r:id="rId18"/>
    <p:sldId id="403" r:id="rId19"/>
    <p:sldId id="366" r:id="rId20"/>
    <p:sldId id="367" r:id="rId21"/>
    <p:sldId id="368" r:id="rId22"/>
    <p:sldId id="369" r:id="rId23"/>
    <p:sldId id="370" r:id="rId24"/>
    <p:sldId id="397" r:id="rId25"/>
    <p:sldId id="393" r:id="rId26"/>
    <p:sldId id="394" r:id="rId27"/>
    <p:sldId id="379" r:id="rId28"/>
    <p:sldId id="380" r:id="rId29"/>
    <p:sldId id="381" r:id="rId30"/>
    <p:sldId id="382" r:id="rId31"/>
    <p:sldId id="383" r:id="rId32"/>
    <p:sldId id="384" r:id="rId33"/>
    <p:sldId id="399" r:id="rId34"/>
    <p:sldId id="400" r:id="rId35"/>
    <p:sldId id="387" r:id="rId36"/>
    <p:sldId id="388" r:id="rId37"/>
    <p:sldId id="404" r:id="rId38"/>
    <p:sldId id="389" r:id="rId39"/>
    <p:sldId id="390" r:id="rId40"/>
    <p:sldId id="402" r:id="rId41"/>
    <p:sldId id="392" r:id="rId42"/>
    <p:sldId id="316" r:id="rId43"/>
    <p:sldId id="40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339" autoAdjust="0"/>
    <p:restoredTop sz="84560" autoAdjust="0"/>
  </p:normalViewPr>
  <p:slideViewPr>
    <p:cSldViewPr>
      <p:cViewPr varScale="1">
        <p:scale>
          <a:sx n="63" d="100"/>
          <a:sy n="63" d="100"/>
        </p:scale>
        <p:origin x="9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52FF5-7941-48D7-A1AC-D7239370A716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AE846-D19F-44C4-B116-1ED8F39D0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83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AE846-D19F-44C4-B116-1ED8F39D0EA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226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Take abs(x1) and abs(x2)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AE846-D19F-44C4-B116-1ED8F39D0EA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60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289477-F756-4B08-812F-3734A49A1912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72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5A294-5224-4DB2-B9E7-F894FD1771B3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B5A92-68D3-461E-9D8D-7A3B22BEA78B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181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672F7-82BC-4D9C-A3D6-64A502F9464B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0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08C3BE-4B1C-4D7B-8546-F0621159CEC3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217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632156-DF07-4943-AF90-6EF672588C4D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11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9E020-DF76-4679-9451-DE3A906D3E9D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83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Take abs(x1) and abs(x2)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AE846-D19F-44C4-B116-1ED8F39D0EA5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4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538-8BAE-4934-96AF-CAEB3900276E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FF7A-D9D4-4EA8-96A7-94F9FBB5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538-8BAE-4934-96AF-CAEB3900276E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FF7A-D9D4-4EA8-96A7-94F9FBB5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5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538-8BAE-4934-96AF-CAEB3900276E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FF7A-D9D4-4EA8-96A7-94F9FBB5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1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538-8BAE-4934-96AF-CAEB3900276E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FF7A-D9D4-4EA8-96A7-94F9FBB5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4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538-8BAE-4934-96AF-CAEB3900276E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FF7A-D9D4-4EA8-96A7-94F9FBB5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49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538-8BAE-4934-96AF-CAEB3900276E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FF7A-D9D4-4EA8-96A7-94F9FBB5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8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538-8BAE-4934-96AF-CAEB3900276E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FF7A-D9D4-4EA8-96A7-94F9FBB5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78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538-8BAE-4934-96AF-CAEB3900276E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FF7A-D9D4-4EA8-96A7-94F9FBB5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2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538-8BAE-4934-96AF-CAEB3900276E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FF7A-D9D4-4EA8-96A7-94F9FBB5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9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538-8BAE-4934-96AF-CAEB3900276E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FF7A-D9D4-4EA8-96A7-94F9FBB5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2538-8BAE-4934-96AF-CAEB3900276E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FF7A-D9D4-4EA8-96A7-94F9FBB5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77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72538-8BAE-4934-96AF-CAEB3900276E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FF7A-D9D4-4EA8-96A7-94F9FBB5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28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tags" Target="../tags/tag2.xml"/><Relationship Id="rId16" Type="http://schemas.openxmlformats.org/officeDocument/2006/relationships/image" Target="../media/image3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8.png"/><Relationship Id="rId5" Type="http://schemas.openxmlformats.org/officeDocument/2006/relationships/tags" Target="../tags/tag5.xml"/><Relationship Id="rId15" Type="http://schemas.openxmlformats.org/officeDocument/2006/relationships/image" Target="../media/image32.png"/><Relationship Id="rId10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11.xml"/><Relationship Id="rId7" Type="http://schemas.openxmlformats.org/officeDocument/2006/relationships/image" Target="../media/image3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3.xml"/><Relationship Id="rId7" Type="http://schemas.openxmlformats.org/officeDocument/2006/relationships/image" Target="../media/image40.png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11.wmf"/><Relationship Id="rId5" Type="http://schemas.openxmlformats.org/officeDocument/2006/relationships/slideLayout" Target="../slideLayouts/slideLayout2.xml"/><Relationship Id="rId10" Type="http://schemas.openxmlformats.org/officeDocument/2006/relationships/oleObject" Target="../embeddings/oleObject7.bin"/><Relationship Id="rId4" Type="http://schemas.openxmlformats.org/officeDocument/2006/relationships/tags" Target="../tags/tag14.xml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17.xml"/><Relationship Id="rId7" Type="http://schemas.openxmlformats.org/officeDocument/2006/relationships/image" Target="../media/image4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3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6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6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Module3_SupportVectorMachine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 smtClean="0"/>
              <a:t>References: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IN" dirty="0" err="1"/>
              <a:t>Ethem</a:t>
            </a:r>
            <a:r>
              <a:rPr lang="en-IN" dirty="0"/>
              <a:t> </a:t>
            </a:r>
            <a:r>
              <a:rPr lang="en-IN" dirty="0" err="1"/>
              <a:t>Alpaydin</a:t>
            </a:r>
            <a:r>
              <a:rPr lang="en-IN" dirty="0"/>
              <a:t>, "Introduction to Machine Learning”, MIT Press, Prentice Hall of </a:t>
            </a:r>
            <a:r>
              <a:rPr lang="en-IN" dirty="0" smtClean="0"/>
              <a:t>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3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tr-TR" dirty="0"/>
              <a:t>Margin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For a two-class problem where the instances of the classes </a:t>
            </a:r>
            <a:r>
              <a:rPr lang="en-IN" sz="2400" dirty="0" smtClean="0"/>
              <a:t>are shown </a:t>
            </a:r>
            <a:r>
              <a:rPr lang="en-IN" sz="2400" dirty="0"/>
              <a:t>by plus signs and dots, the thick line is the </a:t>
            </a:r>
            <a:r>
              <a:rPr lang="en-IN" sz="2400" dirty="0" smtClean="0"/>
              <a:t> boundary </a:t>
            </a:r>
            <a:r>
              <a:rPr lang="en-IN" sz="2400" dirty="0"/>
              <a:t>and the dashed </a:t>
            </a:r>
            <a:r>
              <a:rPr lang="en-IN" sz="2400" dirty="0" smtClean="0"/>
              <a:t>lines define </a:t>
            </a:r>
            <a:r>
              <a:rPr lang="en-IN" sz="2400" dirty="0"/>
              <a:t>the margins on either side. </a:t>
            </a:r>
            <a:r>
              <a:rPr lang="en-IN" sz="2400" dirty="0">
                <a:solidFill>
                  <a:srgbClr val="FF0000"/>
                </a:solidFill>
              </a:rPr>
              <a:t>Circled instances are the support vectors.</a:t>
            </a:r>
            <a:endParaRPr lang="en-IN" sz="2400" dirty="0" smtClean="0">
              <a:solidFill>
                <a:srgbClr val="FF0000"/>
              </a:solidFill>
            </a:endParaRP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492896"/>
            <a:ext cx="5876925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40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5"/>
          <p:cNvSpPr>
            <a:spLocks noGrp="1"/>
          </p:cNvSpPr>
          <p:nvPr>
            <p:ph type="title"/>
          </p:nvPr>
        </p:nvSpPr>
        <p:spPr>
          <a:xfrm>
            <a:off x="323850" y="116632"/>
            <a:ext cx="8229600" cy="1227981"/>
          </a:xfrm>
        </p:spPr>
        <p:txBody>
          <a:bodyPr>
            <a:normAutofit fontScale="90000"/>
          </a:bodyPr>
          <a:lstStyle/>
          <a:p>
            <a:r>
              <a:rPr lang="en-IN" altLang="en-US" dirty="0" smtClean="0"/>
              <a:t>SVM by Example –Linearly separable data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3629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9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7937500" cy="526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3" y="5445125"/>
            <a:ext cx="57848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555875" y="2636838"/>
            <a:ext cx="503238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995738" y="3357563"/>
            <a:ext cx="504825" cy="5032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3995738" y="1844675"/>
            <a:ext cx="504825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82952" name="Rectangle 5"/>
          <p:cNvSpPr>
            <a:spLocks noChangeArrowheads="1"/>
          </p:cNvSpPr>
          <p:nvPr/>
        </p:nvSpPr>
        <p:spPr bwMode="auto">
          <a:xfrm>
            <a:off x="250825" y="5732463"/>
            <a:ext cx="21955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Bright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Lucida Bright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Bright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Lucida Bright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3200">
                <a:latin typeface="Palatino Linotype" pitchFamily="18" charset="0"/>
              </a:rPr>
              <a:t>Support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3200">
                <a:latin typeface="Palatino Linotype" pitchFamily="18" charset="0"/>
              </a:rPr>
              <a:t>Vectors are</a:t>
            </a:r>
          </a:p>
        </p:txBody>
      </p:sp>
    </p:spTree>
    <p:extLst>
      <p:ext uri="{BB962C8B-B14F-4D97-AF65-F5344CB8AC3E}">
        <p14:creationId xmlns:p14="http://schemas.microsoft.com/office/powerpoint/2010/main" val="34635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Architecture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836711"/>
            <a:ext cx="8801100" cy="54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6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7938" y="26988"/>
            <a:ext cx="8229600" cy="881062"/>
          </a:xfrm>
        </p:spPr>
        <p:txBody>
          <a:bodyPr/>
          <a:lstStyle/>
          <a:p>
            <a:r>
              <a:rPr lang="en-IN" altLang="en-US" smtClean="0"/>
              <a:t>SVM Architecture</a:t>
            </a:r>
          </a:p>
        </p:txBody>
      </p:sp>
      <p:pic>
        <p:nvPicPr>
          <p:cNvPr id="839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457200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365625"/>
            <a:ext cx="5580062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852937"/>
            <a:ext cx="2543175" cy="60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86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Bright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Lucida Bright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Bright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Lucida Bright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BD08A39-1342-450B-B437-AFB425EFDB94}" type="slidenum">
              <a:rPr lang="tr-TR" altLang="en-US" sz="1400" smtClean="0">
                <a:latin typeface="Palatino Linotype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tr-TR" altLang="en-US" sz="1400" smtClean="0">
              <a:latin typeface="Palatino Linotype" pitchFamily="18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22225" y="115888"/>
            <a:ext cx="938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Bright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Lucida Bright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Bright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Lucida Bright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>
                <a:latin typeface="Palatino Linotype" pitchFamily="18" charset="0"/>
              </a:rPr>
              <a:t>Three support vectors without bias term are represented as follows:</a:t>
            </a:r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77850"/>
            <a:ext cx="5487987" cy="906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997" name="Rectangle 6"/>
          <p:cNvSpPr>
            <a:spLocks noChangeArrowheads="1"/>
          </p:cNvSpPr>
          <p:nvPr/>
        </p:nvSpPr>
        <p:spPr bwMode="auto">
          <a:xfrm>
            <a:off x="34925" y="1557338"/>
            <a:ext cx="8929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Bright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Lucida Bright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Bright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Lucida Bright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>
                <a:latin typeface="Palatino Linotype" pitchFamily="18" charset="0"/>
              </a:rPr>
              <a:t>Three support vectors with bias term are represented as follows:</a:t>
            </a:r>
          </a:p>
        </p:txBody>
      </p:sp>
      <p:pic>
        <p:nvPicPr>
          <p:cNvPr id="849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20889"/>
            <a:ext cx="5630862" cy="904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99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213100"/>
            <a:ext cx="18240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00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3644900"/>
            <a:ext cx="5721350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00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373688"/>
            <a:ext cx="5559425" cy="1401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995624"/>
            <a:ext cx="25431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7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79388" y="188913"/>
            <a:ext cx="8640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Bright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Lucida Bright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Bright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Lucida Bright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Lucida Bright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3200" dirty="0" smtClean="0">
                <a:latin typeface="Palatino Linotype" pitchFamily="18" charset="0"/>
              </a:rPr>
              <a:t>    By </a:t>
            </a:r>
            <a:r>
              <a:rPr lang="en-IN" altLang="en-US" sz="3200" dirty="0">
                <a:latin typeface="Palatino Linotype" pitchFamily="18" charset="0"/>
              </a:rPr>
              <a:t>solving α</a:t>
            </a:r>
            <a:r>
              <a:rPr lang="en-IN" altLang="en-US" sz="3200" baseline="-25000" dirty="0">
                <a:latin typeface="Palatino Linotype" pitchFamily="18" charset="0"/>
              </a:rPr>
              <a:t>1</a:t>
            </a:r>
            <a:r>
              <a:rPr lang="en-IN" altLang="en-US" sz="3200" dirty="0">
                <a:latin typeface="Palatino Linotype" pitchFamily="18" charset="0"/>
              </a:rPr>
              <a:t> = −3.5, α</a:t>
            </a:r>
            <a:r>
              <a:rPr lang="en-IN" altLang="en-US" sz="3200" baseline="-25000" dirty="0">
                <a:latin typeface="Palatino Linotype" pitchFamily="18" charset="0"/>
              </a:rPr>
              <a:t>2</a:t>
            </a:r>
            <a:r>
              <a:rPr lang="en-IN" altLang="en-US" sz="3200" dirty="0">
                <a:latin typeface="Palatino Linotype" pitchFamily="18" charset="0"/>
              </a:rPr>
              <a:t> = 0.75 and α</a:t>
            </a:r>
            <a:r>
              <a:rPr lang="en-IN" altLang="en-US" sz="3200" baseline="-25000" dirty="0">
                <a:latin typeface="Palatino Linotype" pitchFamily="18" charset="0"/>
              </a:rPr>
              <a:t>3</a:t>
            </a:r>
            <a:r>
              <a:rPr lang="en-IN" altLang="en-US" sz="3200" dirty="0">
                <a:latin typeface="Palatino Linotype" pitchFamily="18" charset="0"/>
              </a:rPr>
              <a:t> = 0.75</a:t>
            </a:r>
          </a:p>
        </p:txBody>
      </p:sp>
      <p:pic>
        <p:nvPicPr>
          <p:cNvPr id="860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1484784"/>
            <a:ext cx="7993063" cy="2419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05" y="4191000"/>
            <a:ext cx="7754893" cy="111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1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34925" y="-26988"/>
            <a:ext cx="8229600" cy="1371601"/>
          </a:xfrm>
        </p:spPr>
        <p:txBody>
          <a:bodyPr/>
          <a:lstStyle/>
          <a:p>
            <a:r>
              <a:rPr lang="en-IN" altLang="en-US" smtClean="0"/>
              <a:t>Hyperplane</a:t>
            </a:r>
          </a:p>
        </p:txBody>
      </p:sp>
      <p:pic>
        <p:nvPicPr>
          <p:cNvPr id="870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7102475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9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SVM Example - 2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Construct a linear discriminant with :</a:t>
            </a:r>
          </a:p>
          <a:p>
            <a:pPr lvl="1"/>
            <a:r>
              <a:rPr lang="en-IN" dirty="0" smtClean="0"/>
              <a:t>Positive samples : (1,1) , (1,-1), (2,1), (2,-1)</a:t>
            </a:r>
          </a:p>
          <a:p>
            <a:pPr lvl="1"/>
            <a:r>
              <a:rPr lang="en-IN" smtClean="0"/>
              <a:t>Negative samples </a:t>
            </a:r>
            <a:r>
              <a:rPr lang="en-IN"/>
              <a:t>: </a:t>
            </a:r>
            <a:r>
              <a:rPr lang="en-IN" smtClean="0"/>
              <a:t>(4,0) </a:t>
            </a:r>
            <a:r>
              <a:rPr lang="en-IN"/>
              <a:t>, </a:t>
            </a:r>
            <a:r>
              <a:rPr lang="en-IN" smtClean="0"/>
              <a:t>(6,0), (5,1</a:t>
            </a:r>
            <a:r>
              <a:rPr lang="en-IN"/>
              <a:t>), </a:t>
            </a:r>
            <a:r>
              <a:rPr lang="en-IN" smtClean="0"/>
              <a:t>(5,-</a:t>
            </a:r>
            <a:r>
              <a:rPr lang="en-IN" dirty="0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39027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</a:t>
            </a:r>
            <a:r>
              <a:rPr lang="en-US" sz="2800" b="1" dirty="0" err="1"/>
              <a:t>Nonseparable</a:t>
            </a:r>
            <a:r>
              <a:rPr lang="en-US" sz="2800" b="1" dirty="0"/>
              <a:t> Case: Soft Margin Hyperplane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If the data is not linearly separable, </a:t>
            </a:r>
            <a:r>
              <a:rPr lang="en-US" dirty="0" smtClean="0"/>
              <a:t>then there </a:t>
            </a:r>
            <a:r>
              <a:rPr lang="en-US" dirty="0"/>
              <a:t>is no hyperplane to separate </a:t>
            </a:r>
            <a:r>
              <a:rPr lang="en-US" dirty="0" smtClean="0"/>
              <a:t>them into one of the two classes.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Solution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B050"/>
                </a:solidFill>
              </a:rPr>
              <a:t>Identify a hyperplane that incurs least error.</a:t>
            </a:r>
          </a:p>
          <a:p>
            <a:pPr marL="457200" lvl="1" indent="0" algn="just">
              <a:buNone/>
            </a:pPr>
            <a:r>
              <a:rPr lang="en-US" dirty="0" smtClean="0"/>
              <a:t>	Slack variables, </a:t>
            </a:r>
            <a:r>
              <a:rPr lang="en-US" i="1" dirty="0" err="1" smtClean="0"/>
              <a:t>ξ</a:t>
            </a:r>
            <a:r>
              <a:rPr lang="en-US" i="1" baseline="30000" dirty="0" err="1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≥ 0, are defined which stores the deviation from the margin. 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Two </a:t>
            </a:r>
            <a:r>
              <a:rPr lang="en-US" dirty="0">
                <a:solidFill>
                  <a:srgbClr val="FF0000"/>
                </a:solidFill>
              </a:rPr>
              <a:t>types of </a:t>
            </a:r>
            <a:r>
              <a:rPr lang="en-US" dirty="0" smtClean="0">
                <a:solidFill>
                  <a:srgbClr val="FF0000"/>
                </a:solidFill>
              </a:rPr>
              <a:t>deviations</a:t>
            </a:r>
            <a:r>
              <a:rPr lang="en-US" dirty="0" smtClean="0"/>
              <a:t>: </a:t>
            </a:r>
          </a:p>
          <a:p>
            <a:pPr lvl="2" algn="just"/>
            <a:r>
              <a:rPr lang="en-US" dirty="0" smtClean="0"/>
              <a:t>An instance </a:t>
            </a:r>
            <a:r>
              <a:rPr lang="en-US" dirty="0"/>
              <a:t>may lie on the wrong side of the hyperplane and be misclassified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Or</a:t>
            </a:r>
            <a:r>
              <a:rPr lang="en-US" dirty="0"/>
              <a:t>, it may be on the right side but may lie in the margin, namely, </a:t>
            </a:r>
            <a:r>
              <a:rPr lang="en-US" dirty="0" smtClean="0"/>
              <a:t>not sufficiently </a:t>
            </a:r>
            <a:r>
              <a:rPr lang="en-US" dirty="0"/>
              <a:t>away from the hyperplane. </a:t>
            </a:r>
            <a:endParaRPr lang="en-US" dirty="0" smtClean="0"/>
          </a:p>
          <a:p>
            <a:pPr lvl="2"/>
            <a:r>
              <a:rPr lang="en-US" dirty="0" smtClean="0"/>
              <a:t>Hence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</a:t>
            </a:r>
            <a:r>
              <a:rPr lang="en-IN" i="1" dirty="0" err="1" smtClean="0"/>
              <a:t>r</a:t>
            </a:r>
            <a:r>
              <a:rPr lang="en-IN" i="1" baseline="30000" dirty="0" err="1" smtClean="0"/>
              <a:t>t</a:t>
            </a:r>
            <a:r>
              <a:rPr lang="en-IN" i="1" dirty="0" smtClean="0"/>
              <a:t>(</a:t>
            </a:r>
            <a:r>
              <a:rPr lang="en-IN" b="1" i="1" dirty="0" err="1" smtClean="0"/>
              <a:t>w</a:t>
            </a:r>
            <a:r>
              <a:rPr lang="en-IN" i="1" baseline="30000" dirty="0" err="1" smtClean="0"/>
              <a:t>T</a:t>
            </a:r>
            <a:r>
              <a:rPr lang="en-IN" i="1" dirty="0" smtClean="0"/>
              <a:t> </a:t>
            </a:r>
            <a:r>
              <a:rPr lang="en-IN" b="1" i="1" dirty="0" err="1"/>
              <a:t>x</a:t>
            </a:r>
            <a:r>
              <a:rPr lang="en-IN" i="1" baseline="30000" dirty="0" err="1"/>
              <a:t>t</a:t>
            </a:r>
            <a:r>
              <a:rPr lang="en-IN" i="1" dirty="0"/>
              <a:t> </a:t>
            </a:r>
            <a:r>
              <a:rPr lang="en-IN" dirty="0"/>
              <a:t>+ </a:t>
            </a:r>
            <a:r>
              <a:rPr lang="en-IN" i="1" dirty="0"/>
              <a:t>w</a:t>
            </a:r>
            <a:r>
              <a:rPr lang="en-IN" baseline="-25000" dirty="0"/>
              <a:t>0</a:t>
            </a:r>
            <a:r>
              <a:rPr lang="en-IN" i="1" dirty="0"/>
              <a:t>) </a:t>
            </a:r>
            <a:r>
              <a:rPr lang="en-IN" dirty="0"/>
              <a:t>≥ 1 − </a:t>
            </a:r>
            <a:r>
              <a:rPr lang="el-GR" i="1" dirty="0"/>
              <a:t>ξ</a:t>
            </a:r>
            <a:r>
              <a:rPr lang="en-IN" i="1" baseline="30000" dirty="0"/>
              <a:t>t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4310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 Vector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IN" dirty="0" smtClean="0"/>
              <a:t>SVM i</a:t>
            </a:r>
            <a:r>
              <a:rPr lang="en-IN" b="1" dirty="0" smtClean="0"/>
              <a:t>s </a:t>
            </a:r>
            <a:r>
              <a:rPr lang="en-IN" b="1" dirty="0"/>
              <a:t>a </a:t>
            </a:r>
            <a:r>
              <a:rPr lang="en-IN" b="1" i="1" dirty="0"/>
              <a:t>supervised</a:t>
            </a:r>
            <a:r>
              <a:rPr lang="en-IN" b="1" dirty="0"/>
              <a:t> learning model</a:t>
            </a:r>
          </a:p>
          <a:p>
            <a:pPr lvl="2">
              <a:defRPr/>
            </a:pPr>
            <a:r>
              <a:rPr lang="en-IN" dirty="0"/>
              <a:t>Data in a dataset are associated with a </a:t>
            </a:r>
            <a:r>
              <a:rPr lang="en-IN" b="1" dirty="0"/>
              <a:t>label</a:t>
            </a:r>
          </a:p>
          <a:p>
            <a:pPr lvl="2">
              <a:defRPr/>
            </a:pPr>
            <a:r>
              <a:rPr lang="en-IN" dirty="0"/>
              <a:t>Example</a:t>
            </a:r>
          </a:p>
          <a:p>
            <a:pPr lvl="3">
              <a:defRPr/>
            </a:pPr>
            <a:r>
              <a:rPr lang="en-IN" dirty="0"/>
              <a:t>Identify the mails in the mailbox as ‘complaint’ or not ‘complaint’</a:t>
            </a:r>
          </a:p>
          <a:p>
            <a:pPr lvl="2">
              <a:defRPr/>
            </a:pPr>
            <a:r>
              <a:rPr lang="en-IN" dirty="0"/>
              <a:t>Classification</a:t>
            </a:r>
          </a:p>
          <a:p>
            <a:pPr lvl="3">
              <a:defRPr/>
            </a:pPr>
            <a:r>
              <a:rPr lang="en-IN" dirty="0"/>
              <a:t>Linearly separable data</a:t>
            </a:r>
          </a:p>
          <a:p>
            <a:pPr lvl="4">
              <a:defRPr/>
            </a:pPr>
            <a:r>
              <a:rPr lang="en-IN" dirty="0"/>
              <a:t>Maximal-margin classifier</a:t>
            </a:r>
          </a:p>
          <a:p>
            <a:pPr lvl="3">
              <a:defRPr/>
            </a:pPr>
            <a:r>
              <a:rPr lang="en-IN" dirty="0"/>
              <a:t>Linearly inseparable data</a:t>
            </a:r>
          </a:p>
          <a:p>
            <a:pPr lvl="4">
              <a:defRPr/>
            </a:pPr>
            <a:r>
              <a:rPr lang="en-IN" dirty="0"/>
              <a:t>Kernel trick SVM</a:t>
            </a:r>
          </a:p>
          <a:p>
            <a:pPr lvl="2">
              <a:defRPr/>
            </a:pPr>
            <a:r>
              <a:rPr lang="en-IN" dirty="0"/>
              <a:t>Regression</a:t>
            </a:r>
          </a:p>
          <a:p>
            <a:pPr lvl="3">
              <a:defRPr/>
            </a:pPr>
            <a:r>
              <a:rPr lang="en-IN" dirty="0"/>
              <a:t>Support Vector Regression</a:t>
            </a:r>
          </a:p>
          <a:p>
            <a:pPr lvl="1">
              <a:defRPr/>
            </a:pPr>
            <a:r>
              <a:rPr lang="en-IN" dirty="0"/>
              <a:t>SVM can also be Unsupervised</a:t>
            </a:r>
          </a:p>
          <a:p>
            <a:pPr lvl="2">
              <a:defRPr/>
            </a:pPr>
            <a:r>
              <a:rPr lang="en-IN" dirty="0"/>
              <a:t>Support Vector Clustering</a:t>
            </a:r>
          </a:p>
          <a:p>
            <a:pPr lvl="1" algn="just"/>
            <a:r>
              <a:rPr lang="tr-TR" sz="3600" dirty="0" smtClean="0">
                <a:solidFill>
                  <a:schemeClr val="tx2"/>
                </a:solidFill>
              </a:rPr>
              <a:t>Define </a:t>
            </a:r>
            <a:r>
              <a:rPr lang="tr-TR" sz="3600" dirty="0">
                <a:solidFill>
                  <a:schemeClr val="tx2"/>
                </a:solidFill>
              </a:rPr>
              <a:t>the discriminant in terms of </a:t>
            </a:r>
            <a:r>
              <a:rPr lang="tr-TR" sz="3600" dirty="0">
                <a:solidFill>
                  <a:schemeClr val="accent1"/>
                </a:solidFill>
              </a:rPr>
              <a:t>support vectors</a:t>
            </a:r>
          </a:p>
          <a:p>
            <a:pPr algn="just"/>
            <a:endParaRPr lang="tr-TR" sz="4000" dirty="0">
              <a:solidFill>
                <a:schemeClr val="tx2"/>
              </a:solidFill>
            </a:endParaRPr>
          </a:p>
          <a:p>
            <a:endParaRPr lang="tr-TR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</a:t>
            </a:r>
            <a:r>
              <a:rPr lang="en-US" sz="2800" b="1" dirty="0" err="1"/>
              <a:t>Nonseparable</a:t>
            </a:r>
            <a:r>
              <a:rPr lang="en-US" sz="2800" b="1" dirty="0"/>
              <a:t> Case: Soft Margin Hyperplane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147248" cy="523160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宋体" panose="02010600030101010101" pitchFamily="2" charset="-122"/>
              </a:rPr>
              <a:t>We allow “error”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sz="2000" baseline="-25000" dirty="0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in classification; it is based on the output of the discriminant function </a:t>
            </a:r>
            <a:r>
              <a:rPr lang="en-US" altLang="zh-CN" sz="2000" b="1" dirty="0" err="1">
                <a:ea typeface="宋体" panose="02010600030101010101" pitchFamily="2" charset="-122"/>
              </a:rPr>
              <a:t>w</a:t>
            </a:r>
            <a:r>
              <a:rPr lang="en-US" altLang="zh-CN" sz="2000" baseline="30000" dirty="0" err="1">
                <a:ea typeface="宋体" panose="02010600030101010101" pitchFamily="2" charset="-122"/>
              </a:rPr>
              <a:t>T</a:t>
            </a:r>
            <a:r>
              <a:rPr lang="en-US" altLang="zh-CN" sz="2000" b="1" dirty="0" err="1">
                <a:ea typeface="宋体" panose="02010600030101010101" pitchFamily="2" charset="-122"/>
              </a:rPr>
              <a:t>x</a:t>
            </a:r>
            <a:r>
              <a:rPr lang="en-US" altLang="zh-CN" sz="2000" dirty="0" err="1">
                <a:ea typeface="宋体" panose="02010600030101010101" pitchFamily="2" charset="-122"/>
              </a:rPr>
              <a:t>+b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sz="2000" baseline="-25000" dirty="0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approximates the number of misclassified samples</a:t>
            </a:r>
          </a:p>
        </p:txBody>
      </p:sp>
      <p:grpSp>
        <p:nvGrpSpPr>
          <p:cNvPr id="106542" name="Group 46"/>
          <p:cNvGrpSpPr>
            <a:grpSpLocks/>
          </p:cNvGrpSpPr>
          <p:nvPr/>
        </p:nvGrpSpPr>
        <p:grpSpPr bwMode="auto">
          <a:xfrm>
            <a:off x="1600200" y="2170907"/>
            <a:ext cx="5943600" cy="4070350"/>
            <a:chOff x="1008" y="1056"/>
            <a:chExt cx="4416" cy="3024"/>
          </a:xfrm>
        </p:grpSpPr>
        <p:sp>
          <p:nvSpPr>
            <p:cNvPr id="106502" name="Line 6"/>
            <p:cNvSpPr>
              <a:spLocks noChangeShapeType="1"/>
            </p:cNvSpPr>
            <p:nvPr/>
          </p:nvSpPr>
          <p:spPr bwMode="auto">
            <a:xfrm flipV="1">
              <a:off x="1344" y="1128"/>
              <a:ext cx="0" cy="2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6503" name="Line 7"/>
            <p:cNvSpPr>
              <a:spLocks noChangeShapeType="1"/>
            </p:cNvSpPr>
            <p:nvPr/>
          </p:nvSpPr>
          <p:spPr bwMode="auto">
            <a:xfrm flipV="1">
              <a:off x="1344" y="3824"/>
              <a:ext cx="2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6504" name="Oval 8"/>
            <p:cNvSpPr>
              <a:spLocks noChangeArrowheads="1"/>
            </p:cNvSpPr>
            <p:nvPr/>
          </p:nvSpPr>
          <p:spPr bwMode="auto">
            <a:xfrm>
              <a:off x="3078" y="1642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5" name="Oval 9"/>
            <p:cNvSpPr>
              <a:spLocks noChangeArrowheads="1"/>
            </p:cNvSpPr>
            <p:nvPr/>
          </p:nvSpPr>
          <p:spPr bwMode="auto">
            <a:xfrm>
              <a:off x="3600" y="1344"/>
              <a:ext cx="129" cy="1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6" name="Oval 10"/>
            <p:cNvSpPr>
              <a:spLocks noChangeArrowheads="1"/>
            </p:cNvSpPr>
            <p:nvPr/>
          </p:nvSpPr>
          <p:spPr bwMode="auto">
            <a:xfrm>
              <a:off x="3936" y="2496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7" name="Oval 11"/>
            <p:cNvSpPr>
              <a:spLocks noChangeArrowheads="1"/>
            </p:cNvSpPr>
            <p:nvPr/>
          </p:nvSpPr>
          <p:spPr bwMode="auto">
            <a:xfrm>
              <a:off x="2400" y="1728"/>
              <a:ext cx="129" cy="1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8" name="Oval 12"/>
            <p:cNvSpPr>
              <a:spLocks noChangeArrowheads="1"/>
            </p:cNvSpPr>
            <p:nvPr/>
          </p:nvSpPr>
          <p:spPr bwMode="auto">
            <a:xfrm>
              <a:off x="4080" y="2064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9" name="Rectangle 13"/>
            <p:cNvSpPr>
              <a:spLocks noChangeArrowheads="1"/>
            </p:cNvSpPr>
            <p:nvPr/>
          </p:nvSpPr>
          <p:spPr bwMode="auto">
            <a:xfrm>
              <a:off x="1632" y="2657"/>
              <a:ext cx="128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0" name="Rectangle 14"/>
            <p:cNvSpPr>
              <a:spLocks noChangeArrowheads="1"/>
            </p:cNvSpPr>
            <p:nvPr/>
          </p:nvSpPr>
          <p:spPr bwMode="auto">
            <a:xfrm>
              <a:off x="3360" y="2448"/>
              <a:ext cx="129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1" name="Rectangle 15"/>
            <p:cNvSpPr>
              <a:spLocks noChangeArrowheads="1"/>
            </p:cNvSpPr>
            <p:nvPr/>
          </p:nvSpPr>
          <p:spPr bwMode="auto">
            <a:xfrm>
              <a:off x="2208" y="2928"/>
              <a:ext cx="128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2" name="Rectangle 16"/>
            <p:cNvSpPr>
              <a:spLocks noChangeArrowheads="1"/>
            </p:cNvSpPr>
            <p:nvPr/>
          </p:nvSpPr>
          <p:spPr bwMode="auto">
            <a:xfrm>
              <a:off x="1729" y="3247"/>
              <a:ext cx="129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3" name="Rectangle 17"/>
            <p:cNvSpPr>
              <a:spLocks noChangeArrowheads="1"/>
            </p:cNvSpPr>
            <p:nvPr/>
          </p:nvSpPr>
          <p:spPr bwMode="auto">
            <a:xfrm>
              <a:off x="1440" y="2832"/>
              <a:ext cx="128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4" name="Text Box 18"/>
            <p:cNvSpPr txBox="1">
              <a:spLocks noChangeArrowheads="1"/>
            </p:cNvSpPr>
            <p:nvPr/>
          </p:nvSpPr>
          <p:spPr bwMode="auto">
            <a:xfrm>
              <a:off x="1680" y="3569"/>
              <a:ext cx="722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Class 1</a:t>
              </a:r>
            </a:p>
          </p:txBody>
        </p:sp>
        <p:sp>
          <p:nvSpPr>
            <p:cNvPr id="106515" name="Text Box 19"/>
            <p:cNvSpPr txBox="1">
              <a:spLocks noChangeArrowheads="1"/>
            </p:cNvSpPr>
            <p:nvPr/>
          </p:nvSpPr>
          <p:spPr bwMode="auto">
            <a:xfrm>
              <a:off x="3792" y="1488"/>
              <a:ext cx="721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Class 2</a:t>
              </a:r>
            </a:p>
          </p:txBody>
        </p:sp>
        <p:sp>
          <p:nvSpPr>
            <p:cNvPr id="106516" name="Line 20"/>
            <p:cNvSpPr>
              <a:spLocks noChangeShapeType="1"/>
            </p:cNvSpPr>
            <p:nvPr/>
          </p:nvSpPr>
          <p:spPr bwMode="auto">
            <a:xfrm>
              <a:off x="2496" y="1056"/>
              <a:ext cx="2119" cy="211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6517" name="Line 21"/>
            <p:cNvSpPr>
              <a:spLocks noChangeShapeType="1"/>
            </p:cNvSpPr>
            <p:nvPr/>
          </p:nvSpPr>
          <p:spPr bwMode="auto">
            <a:xfrm>
              <a:off x="1008" y="1728"/>
              <a:ext cx="2288" cy="2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6518" name="Line 22"/>
            <p:cNvSpPr>
              <a:spLocks noChangeShapeType="1"/>
            </p:cNvSpPr>
            <p:nvPr/>
          </p:nvSpPr>
          <p:spPr bwMode="auto">
            <a:xfrm>
              <a:off x="1408" y="1064"/>
              <a:ext cx="2624" cy="260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pic>
          <p:nvPicPr>
            <p:cNvPr id="106519" name="Picture 23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3521"/>
              <a:ext cx="120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520" name="Picture 24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137"/>
              <a:ext cx="115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521" name="Picture 25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3857"/>
              <a:ext cx="134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522" name="Line 26"/>
            <p:cNvSpPr>
              <a:spLocks noChangeShapeType="1"/>
            </p:cNvSpPr>
            <p:nvPr/>
          </p:nvSpPr>
          <p:spPr bwMode="auto">
            <a:xfrm flipV="1">
              <a:off x="2371" y="1642"/>
              <a:ext cx="1349" cy="1412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pic>
          <p:nvPicPr>
            <p:cNvPr id="106523" name="Picture 2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968"/>
              <a:ext cx="2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533" name="Line 37"/>
            <p:cNvSpPr>
              <a:spLocks noChangeShapeType="1"/>
            </p:cNvSpPr>
            <p:nvPr/>
          </p:nvSpPr>
          <p:spPr bwMode="auto">
            <a:xfrm flipH="1">
              <a:off x="2621" y="2554"/>
              <a:ext cx="768" cy="76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pic>
          <p:nvPicPr>
            <p:cNvPr id="106534" name="Picture 3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536" name="Picture 40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" y="2592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537" name="Line 41"/>
            <p:cNvSpPr>
              <a:spLocks noChangeShapeType="1"/>
            </p:cNvSpPr>
            <p:nvPr/>
          </p:nvSpPr>
          <p:spPr bwMode="auto">
            <a:xfrm flipH="1">
              <a:off x="2496" y="1429"/>
              <a:ext cx="374" cy="347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pic>
          <p:nvPicPr>
            <p:cNvPr id="106540" name="Picture 44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" y="1802"/>
              <a:ext cx="221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541" name="Picture 45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" y="1373"/>
              <a:ext cx="215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88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A6AE2D-FA48-4CD4-BDA9-427707CA07E3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Soft Margin Hyperplane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We need to </a:t>
            </a:r>
            <a:r>
              <a:rPr lang="en-US" altLang="zh-CN" sz="2800" dirty="0">
                <a:ea typeface="宋体" panose="02010600030101010101" pitchFamily="2" charset="-122"/>
              </a:rPr>
              <a:t>minimize </a:t>
            </a:r>
            <a:r>
              <a:rPr lang="en-US" altLang="zh-CN" sz="2800" dirty="0" err="1" smtClean="0">
                <a:latin typeface="Symbol" panose="05050102010706020507" pitchFamily="18" charset="2"/>
                <a:ea typeface="宋体" panose="02010600030101010101" pitchFamily="2" charset="-122"/>
              </a:rPr>
              <a:t>å</a:t>
            </a:r>
            <a:r>
              <a:rPr lang="en-US" altLang="zh-CN" sz="2800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800" dirty="0" err="1" smtClean="0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sz="2800" baseline="-25000" dirty="0" err="1" smtClean="0">
                <a:ea typeface="宋体" panose="02010600030101010101" pitchFamily="2" charset="-122"/>
              </a:rPr>
              <a:t>i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 smtClean="0"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are “slack variables” in optimization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Note that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=0 if there is no error for </a:t>
            </a:r>
            <a:r>
              <a:rPr lang="en-US" altLang="zh-CN" sz="2400" b="1" dirty="0"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ea typeface="宋体" panose="02010600030101010101" pitchFamily="2" charset="-122"/>
              </a:rPr>
              <a:t>i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is an upper bound of the number of errors</a:t>
            </a:r>
          </a:p>
          <a:p>
            <a:r>
              <a:rPr lang="en-US" altLang="zh-CN" sz="2800" dirty="0" smtClean="0">
                <a:ea typeface="宋体" panose="02010600030101010101" pitchFamily="2" charset="-122"/>
              </a:rPr>
              <a:t>The primary problem is to minimize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900" i="1" dirty="0">
                <a:ea typeface="宋体" panose="02010600030101010101" pitchFamily="2" charset="-122"/>
              </a:rPr>
              <a:t> </a:t>
            </a:r>
          </a:p>
          <a:p>
            <a:pPr lvl="1"/>
            <a:endParaRPr lang="en-US" altLang="zh-CN" sz="2400" i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i="1" dirty="0" smtClean="0">
                <a:ea typeface="宋体" panose="02010600030101010101" pitchFamily="2" charset="-122"/>
              </a:rPr>
              <a:t>C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  <a:r>
              <a:rPr lang="en-US" altLang="zh-CN" sz="2400" dirty="0" smtClean="0">
                <a:ea typeface="宋体" panose="02010600030101010101" pitchFamily="2" charset="-122"/>
              </a:rPr>
              <a:t>penalty factor, tradeoff </a:t>
            </a:r>
            <a:r>
              <a:rPr lang="en-US" altLang="zh-CN" sz="2400" dirty="0">
                <a:ea typeface="宋体" panose="02010600030101010101" pitchFamily="2" charset="-122"/>
              </a:rPr>
              <a:t>parameter between error and </a:t>
            </a:r>
            <a:r>
              <a:rPr lang="en-US" altLang="zh-CN" sz="2400" dirty="0" smtClean="0">
                <a:ea typeface="宋体" panose="02010600030101010101" pitchFamily="2" charset="-122"/>
              </a:rPr>
              <a:t>margin.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The optimization problem becomes</a:t>
            </a:r>
          </a:p>
        </p:txBody>
      </p:sp>
      <p:pic>
        <p:nvPicPr>
          <p:cNvPr id="18535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84" y="5875933"/>
            <a:ext cx="4305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535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381328"/>
            <a:ext cx="640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5358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83087"/>
            <a:ext cx="29527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7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Extension to Non-linear Decision Boundary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3200" b="1" dirty="0" smtClean="0">
                <a:solidFill>
                  <a:srgbClr val="00B050"/>
                </a:solidFill>
                <a:ea typeface="宋体" panose="02010600030101010101" pitchFamily="2" charset="-122"/>
              </a:rPr>
              <a:t>Large-margin classifier</a:t>
            </a:r>
            <a:r>
              <a:rPr lang="en-US" altLang="zh-CN" sz="3200" dirty="0" smtClean="0">
                <a:ea typeface="宋体" panose="02010600030101010101" pitchFamily="2" charset="-122"/>
              </a:rPr>
              <a:t> has been </a:t>
            </a:r>
            <a:r>
              <a:rPr lang="en-US" altLang="zh-CN" dirty="0" smtClean="0"/>
              <a:t>considered </a:t>
            </a:r>
            <a:r>
              <a:rPr lang="en-US" altLang="zh-CN" sz="3200" dirty="0" smtClean="0"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ea typeface="宋体" panose="02010600030101010101" pitchFamily="2" charset="-122"/>
              </a:rPr>
              <a:t>with a linear decision </a:t>
            </a:r>
            <a:r>
              <a:rPr lang="en-US" altLang="zh-CN" sz="3200" dirty="0" smtClean="0">
                <a:ea typeface="宋体" panose="02010600030101010101" pitchFamily="2" charset="-122"/>
              </a:rPr>
              <a:t>boundary 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T</a:t>
            </a:r>
            <a:r>
              <a:rPr lang="en-US" altLang="zh-CN" sz="2800" dirty="0" smtClean="0">
                <a:ea typeface="宋体" panose="02010600030101010101" pitchFamily="2" charset="-122"/>
              </a:rPr>
              <a:t>o </a:t>
            </a:r>
            <a:r>
              <a:rPr lang="en-US" altLang="zh-CN" sz="2800" dirty="0">
                <a:ea typeface="宋体" panose="02010600030101010101" pitchFamily="2" charset="-122"/>
              </a:rPr>
              <a:t>generalize it to become </a:t>
            </a:r>
            <a:r>
              <a:rPr lang="en-US" altLang="zh-CN" sz="2800" dirty="0" smtClean="0">
                <a:ea typeface="宋体" panose="02010600030101010101" pitchFamily="2" charset="-122"/>
              </a:rPr>
              <a:t>nonlinear :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Key idea: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transform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to a higher dimensional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space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3000" dirty="0">
                <a:solidFill>
                  <a:srgbClr val="00B050"/>
                </a:solidFill>
                <a:ea typeface="宋体" panose="02010600030101010101" pitchFamily="2" charset="-122"/>
              </a:rPr>
              <a:t>Input space</a:t>
            </a:r>
            <a:r>
              <a:rPr lang="en-US" altLang="zh-CN" sz="3000" dirty="0">
                <a:ea typeface="宋体" panose="02010600030101010101" pitchFamily="2" charset="-122"/>
              </a:rPr>
              <a:t>: the space the point </a:t>
            </a:r>
            <a:r>
              <a:rPr lang="en-US" altLang="zh-CN" sz="3000" b="1" dirty="0">
                <a:ea typeface="宋体" panose="02010600030101010101" pitchFamily="2" charset="-122"/>
              </a:rPr>
              <a:t>x</a:t>
            </a:r>
            <a:r>
              <a:rPr lang="en-US" altLang="zh-CN" sz="3000" baseline="-25000" dirty="0">
                <a:ea typeface="宋体" panose="02010600030101010101" pitchFamily="2" charset="-122"/>
              </a:rPr>
              <a:t>i</a:t>
            </a:r>
            <a:r>
              <a:rPr lang="en-US" altLang="zh-CN" sz="3000" dirty="0">
                <a:ea typeface="宋体" panose="02010600030101010101" pitchFamily="2" charset="-122"/>
              </a:rPr>
              <a:t> are located</a:t>
            </a:r>
          </a:p>
          <a:p>
            <a:pPr lvl="1" algn="just"/>
            <a:r>
              <a:rPr lang="en-US" altLang="zh-CN" sz="3000" dirty="0">
                <a:solidFill>
                  <a:srgbClr val="00B050"/>
                </a:solidFill>
                <a:ea typeface="宋体" panose="02010600030101010101" pitchFamily="2" charset="-122"/>
              </a:rPr>
              <a:t>Feature space</a:t>
            </a:r>
            <a:r>
              <a:rPr lang="en-US" altLang="zh-CN" sz="3000" dirty="0">
                <a:ea typeface="宋体" panose="02010600030101010101" pitchFamily="2" charset="-122"/>
              </a:rPr>
              <a:t>: the space of </a:t>
            </a:r>
            <a:r>
              <a:rPr lang="en-US" altLang="zh-CN" sz="3000" dirty="0">
                <a:latin typeface="Symbol" panose="05050102010706020507" pitchFamily="18" charset="2"/>
                <a:ea typeface="宋体" panose="02010600030101010101" pitchFamily="2" charset="-122"/>
              </a:rPr>
              <a:t>f</a:t>
            </a:r>
            <a:r>
              <a:rPr lang="en-US" altLang="zh-CN" sz="3000" dirty="0">
                <a:ea typeface="宋体" panose="02010600030101010101" pitchFamily="2" charset="-122"/>
              </a:rPr>
              <a:t>(</a:t>
            </a:r>
            <a:r>
              <a:rPr lang="en-US" altLang="zh-CN" sz="3000" b="1" dirty="0">
                <a:ea typeface="宋体" panose="02010600030101010101" pitchFamily="2" charset="-122"/>
              </a:rPr>
              <a:t>x</a:t>
            </a:r>
            <a:r>
              <a:rPr lang="en-US" altLang="zh-CN" sz="3000" baseline="-25000" dirty="0">
                <a:ea typeface="宋体" panose="02010600030101010101" pitchFamily="2" charset="-122"/>
              </a:rPr>
              <a:t>i</a:t>
            </a:r>
            <a:r>
              <a:rPr lang="en-US" altLang="zh-CN" sz="3000" dirty="0" smtClean="0">
                <a:ea typeface="宋体" panose="02010600030101010101" pitchFamily="2" charset="-122"/>
              </a:rPr>
              <a:t>), </a:t>
            </a:r>
            <a:r>
              <a:rPr lang="en-US" altLang="zh-CN" sz="3000" dirty="0">
                <a:ea typeface="宋体" panose="02010600030101010101" pitchFamily="2" charset="-122"/>
              </a:rPr>
              <a:t>after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7610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Transforming the Data </a:t>
            </a:r>
          </a:p>
        </p:txBody>
      </p:sp>
      <p:sp>
        <p:nvSpPr>
          <p:cNvPr id="2222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4343400"/>
            <a:ext cx="8650288" cy="2590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Computation in the feature space can be costly because it is high dimensional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feature space is typically infinite-dimensional!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The kernel trick </a:t>
            </a:r>
            <a:r>
              <a:rPr lang="en-US" altLang="zh-CN" dirty="0" smtClean="0">
                <a:solidFill>
                  <a:srgbClr val="00B050"/>
                </a:solidFill>
                <a:ea typeface="宋体" panose="02010600030101010101" pitchFamily="2" charset="-122"/>
              </a:rPr>
              <a:t>helps in this context.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sp>
        <p:nvSpPr>
          <p:cNvPr id="222212" name="Freeform 1028"/>
          <p:cNvSpPr>
            <a:spLocks/>
          </p:cNvSpPr>
          <p:nvPr/>
        </p:nvSpPr>
        <p:spPr bwMode="auto">
          <a:xfrm>
            <a:off x="2209800" y="1295400"/>
            <a:ext cx="1600200" cy="1524000"/>
          </a:xfrm>
          <a:custGeom>
            <a:avLst/>
            <a:gdLst>
              <a:gd name="T0" fmla="*/ 0 w 1008"/>
              <a:gd name="T1" fmla="*/ 0 h 960"/>
              <a:gd name="T2" fmla="*/ 96 w 1008"/>
              <a:gd name="T3" fmla="*/ 432 h 960"/>
              <a:gd name="T4" fmla="*/ 384 w 1008"/>
              <a:gd name="T5" fmla="*/ 624 h 960"/>
              <a:gd name="T6" fmla="*/ 768 w 1008"/>
              <a:gd name="T7" fmla="*/ 672 h 960"/>
              <a:gd name="T8" fmla="*/ 1008 w 1008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960">
                <a:moveTo>
                  <a:pt x="0" y="0"/>
                </a:moveTo>
                <a:cubicBezTo>
                  <a:pt x="16" y="164"/>
                  <a:pt x="32" y="328"/>
                  <a:pt x="96" y="432"/>
                </a:cubicBezTo>
                <a:cubicBezTo>
                  <a:pt x="160" y="536"/>
                  <a:pt x="272" y="584"/>
                  <a:pt x="384" y="624"/>
                </a:cubicBezTo>
                <a:cubicBezTo>
                  <a:pt x="496" y="664"/>
                  <a:pt x="664" y="616"/>
                  <a:pt x="768" y="672"/>
                </a:cubicBezTo>
                <a:cubicBezTo>
                  <a:pt x="872" y="728"/>
                  <a:pt x="940" y="844"/>
                  <a:pt x="1008" y="9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22213" name="Line 1029"/>
          <p:cNvSpPr>
            <a:spLocks noChangeShapeType="1"/>
          </p:cNvSpPr>
          <p:nvPr/>
        </p:nvSpPr>
        <p:spPr bwMode="auto">
          <a:xfrm flipV="1">
            <a:off x="1981200" y="1143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22214" name="Line 1030"/>
          <p:cNvSpPr>
            <a:spLocks noChangeShapeType="1"/>
          </p:cNvSpPr>
          <p:nvPr/>
        </p:nvSpPr>
        <p:spPr bwMode="auto">
          <a:xfrm>
            <a:off x="1981200" y="3200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22215" name="Oval 1031"/>
          <p:cNvSpPr>
            <a:spLocks noChangeArrowheads="1"/>
          </p:cNvSpPr>
          <p:nvPr/>
        </p:nvSpPr>
        <p:spPr bwMode="auto">
          <a:xfrm>
            <a:off x="2362200" y="129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16" name="Rectangle 1032"/>
          <p:cNvSpPr>
            <a:spLocks noChangeArrowheads="1"/>
          </p:cNvSpPr>
          <p:nvPr/>
        </p:nvSpPr>
        <p:spPr bwMode="auto">
          <a:xfrm>
            <a:off x="2133600" y="16764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17" name="Oval 1033"/>
          <p:cNvSpPr>
            <a:spLocks noChangeArrowheads="1"/>
          </p:cNvSpPr>
          <p:nvPr/>
        </p:nvSpPr>
        <p:spPr bwMode="auto">
          <a:xfrm>
            <a:off x="2667000" y="152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18" name="Oval 1034"/>
          <p:cNvSpPr>
            <a:spLocks noChangeArrowheads="1"/>
          </p:cNvSpPr>
          <p:nvPr/>
        </p:nvSpPr>
        <p:spPr bwMode="auto">
          <a:xfrm>
            <a:off x="2971800" y="1828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19" name="Oval 1035"/>
          <p:cNvSpPr>
            <a:spLocks noChangeArrowheads="1"/>
          </p:cNvSpPr>
          <p:nvPr/>
        </p:nvSpPr>
        <p:spPr bwMode="auto">
          <a:xfrm>
            <a:off x="3200400" y="1447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20" name="Oval 1036"/>
          <p:cNvSpPr>
            <a:spLocks noChangeArrowheads="1"/>
          </p:cNvSpPr>
          <p:nvPr/>
        </p:nvSpPr>
        <p:spPr bwMode="auto">
          <a:xfrm>
            <a:off x="3581400" y="1828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21" name="Rectangle 1037"/>
          <p:cNvSpPr>
            <a:spLocks noChangeArrowheads="1"/>
          </p:cNvSpPr>
          <p:nvPr/>
        </p:nvSpPr>
        <p:spPr bwMode="auto">
          <a:xfrm>
            <a:off x="2133600" y="19812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22" name="Rectangle 1038"/>
          <p:cNvSpPr>
            <a:spLocks noChangeArrowheads="1"/>
          </p:cNvSpPr>
          <p:nvPr/>
        </p:nvSpPr>
        <p:spPr bwMode="auto">
          <a:xfrm>
            <a:off x="2362200" y="22098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23" name="Rectangle 1039"/>
          <p:cNvSpPr>
            <a:spLocks noChangeArrowheads="1"/>
          </p:cNvSpPr>
          <p:nvPr/>
        </p:nvSpPr>
        <p:spPr bwMode="auto">
          <a:xfrm>
            <a:off x="2209800" y="24384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24" name="Rectangle 1040"/>
          <p:cNvSpPr>
            <a:spLocks noChangeArrowheads="1"/>
          </p:cNvSpPr>
          <p:nvPr/>
        </p:nvSpPr>
        <p:spPr bwMode="auto">
          <a:xfrm>
            <a:off x="2743200" y="24384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25" name="Rectangle 1041"/>
          <p:cNvSpPr>
            <a:spLocks noChangeArrowheads="1"/>
          </p:cNvSpPr>
          <p:nvPr/>
        </p:nvSpPr>
        <p:spPr bwMode="auto">
          <a:xfrm>
            <a:off x="3124200" y="2514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26" name="Rectangle 1042"/>
          <p:cNvSpPr>
            <a:spLocks noChangeArrowheads="1"/>
          </p:cNvSpPr>
          <p:nvPr/>
        </p:nvSpPr>
        <p:spPr bwMode="auto">
          <a:xfrm>
            <a:off x="3429000" y="27432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27" name="Rectangle 1043"/>
          <p:cNvSpPr>
            <a:spLocks noChangeArrowheads="1"/>
          </p:cNvSpPr>
          <p:nvPr/>
        </p:nvSpPr>
        <p:spPr bwMode="auto">
          <a:xfrm>
            <a:off x="2819400" y="289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28" name="Oval 1044"/>
          <p:cNvSpPr>
            <a:spLocks noChangeArrowheads="1"/>
          </p:cNvSpPr>
          <p:nvPr/>
        </p:nvSpPr>
        <p:spPr bwMode="auto">
          <a:xfrm>
            <a:off x="2438400" y="175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29" name="Oval 1045"/>
          <p:cNvSpPr>
            <a:spLocks noChangeArrowheads="1"/>
          </p:cNvSpPr>
          <p:nvPr/>
        </p:nvSpPr>
        <p:spPr bwMode="auto">
          <a:xfrm>
            <a:off x="2743200" y="2057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30" name="Oval 1046"/>
          <p:cNvSpPr>
            <a:spLocks noChangeArrowheads="1"/>
          </p:cNvSpPr>
          <p:nvPr/>
        </p:nvSpPr>
        <p:spPr bwMode="auto">
          <a:xfrm>
            <a:off x="3352800" y="2209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31" name="Oval 1047"/>
          <p:cNvSpPr>
            <a:spLocks noChangeArrowheads="1"/>
          </p:cNvSpPr>
          <p:nvPr/>
        </p:nvSpPr>
        <p:spPr bwMode="auto">
          <a:xfrm>
            <a:off x="3657600" y="2362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32" name="Oval 1048"/>
          <p:cNvSpPr>
            <a:spLocks noChangeArrowheads="1"/>
          </p:cNvSpPr>
          <p:nvPr/>
        </p:nvSpPr>
        <p:spPr bwMode="auto">
          <a:xfrm>
            <a:off x="3810000" y="2667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33" name="Line 1049"/>
          <p:cNvSpPr>
            <a:spLocks noChangeShapeType="1"/>
          </p:cNvSpPr>
          <p:nvPr/>
        </p:nvSpPr>
        <p:spPr bwMode="auto">
          <a:xfrm flipV="1">
            <a:off x="5943600" y="1143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22234" name="Line 1050"/>
          <p:cNvSpPr>
            <a:spLocks noChangeShapeType="1"/>
          </p:cNvSpPr>
          <p:nvPr/>
        </p:nvSpPr>
        <p:spPr bwMode="auto">
          <a:xfrm>
            <a:off x="5943600" y="3200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22235" name="Line 1051"/>
          <p:cNvSpPr>
            <a:spLocks noChangeShapeType="1"/>
          </p:cNvSpPr>
          <p:nvPr/>
        </p:nvSpPr>
        <p:spPr bwMode="auto">
          <a:xfrm>
            <a:off x="6324600" y="1295400"/>
            <a:ext cx="144780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222236" name="Group 1052"/>
          <p:cNvGrpSpPr>
            <a:grpSpLocks/>
          </p:cNvGrpSpPr>
          <p:nvPr/>
        </p:nvGrpSpPr>
        <p:grpSpPr bwMode="auto">
          <a:xfrm>
            <a:off x="6019800" y="1371600"/>
            <a:ext cx="528638" cy="336550"/>
            <a:chOff x="3001" y="2496"/>
            <a:chExt cx="333" cy="212"/>
          </a:xfrm>
        </p:grpSpPr>
        <p:sp>
          <p:nvSpPr>
            <p:cNvPr id="222237" name="Rectangle 1053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238" name="Text Box 1054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Symbol" panose="05050102010706020507" pitchFamily="18" charset="2"/>
                  <a:ea typeface="宋体" panose="02010600030101010101" pitchFamily="2" charset="-122"/>
                </a:rPr>
                <a:t>f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  )</a:t>
              </a:r>
            </a:p>
          </p:txBody>
        </p:sp>
      </p:grpSp>
      <p:grpSp>
        <p:nvGrpSpPr>
          <p:cNvPr id="222239" name="Group 1055"/>
          <p:cNvGrpSpPr>
            <a:grpSpLocks/>
          </p:cNvGrpSpPr>
          <p:nvPr/>
        </p:nvGrpSpPr>
        <p:grpSpPr bwMode="auto">
          <a:xfrm>
            <a:off x="6253163" y="1797050"/>
            <a:ext cx="528637" cy="336550"/>
            <a:chOff x="3001" y="2496"/>
            <a:chExt cx="333" cy="212"/>
          </a:xfrm>
        </p:grpSpPr>
        <p:sp>
          <p:nvSpPr>
            <p:cNvPr id="222240" name="Rectangle 1056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241" name="Text Box 1057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Symbol" panose="05050102010706020507" pitchFamily="18" charset="2"/>
                  <a:ea typeface="宋体" panose="02010600030101010101" pitchFamily="2" charset="-122"/>
                </a:rPr>
                <a:t>f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  )</a:t>
              </a:r>
            </a:p>
          </p:txBody>
        </p:sp>
      </p:grpSp>
      <p:grpSp>
        <p:nvGrpSpPr>
          <p:cNvPr id="222242" name="Group 1058"/>
          <p:cNvGrpSpPr>
            <a:grpSpLocks/>
          </p:cNvGrpSpPr>
          <p:nvPr/>
        </p:nvGrpSpPr>
        <p:grpSpPr bwMode="auto">
          <a:xfrm>
            <a:off x="6634163" y="2254250"/>
            <a:ext cx="528637" cy="336550"/>
            <a:chOff x="3001" y="2496"/>
            <a:chExt cx="333" cy="212"/>
          </a:xfrm>
        </p:grpSpPr>
        <p:sp>
          <p:nvSpPr>
            <p:cNvPr id="222243" name="Rectangle 1059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244" name="Text Box 1060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Symbol" panose="05050102010706020507" pitchFamily="18" charset="2"/>
                  <a:ea typeface="宋体" panose="02010600030101010101" pitchFamily="2" charset="-122"/>
                </a:rPr>
                <a:t>f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  )</a:t>
              </a:r>
            </a:p>
          </p:txBody>
        </p:sp>
      </p:grpSp>
      <p:grpSp>
        <p:nvGrpSpPr>
          <p:cNvPr id="222245" name="Group 1061"/>
          <p:cNvGrpSpPr>
            <a:grpSpLocks/>
          </p:cNvGrpSpPr>
          <p:nvPr/>
        </p:nvGrpSpPr>
        <p:grpSpPr bwMode="auto">
          <a:xfrm>
            <a:off x="6786563" y="2482850"/>
            <a:ext cx="528637" cy="336550"/>
            <a:chOff x="3001" y="2496"/>
            <a:chExt cx="333" cy="212"/>
          </a:xfrm>
        </p:grpSpPr>
        <p:sp>
          <p:nvSpPr>
            <p:cNvPr id="222246" name="Rectangle 1062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247" name="Text Box 1063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Symbol" panose="05050102010706020507" pitchFamily="18" charset="2"/>
                  <a:ea typeface="宋体" panose="02010600030101010101" pitchFamily="2" charset="-122"/>
                </a:rPr>
                <a:t>f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  )</a:t>
              </a:r>
            </a:p>
          </p:txBody>
        </p:sp>
      </p:grpSp>
      <p:grpSp>
        <p:nvGrpSpPr>
          <p:cNvPr id="222248" name="Group 1064"/>
          <p:cNvGrpSpPr>
            <a:grpSpLocks/>
          </p:cNvGrpSpPr>
          <p:nvPr/>
        </p:nvGrpSpPr>
        <p:grpSpPr bwMode="auto">
          <a:xfrm>
            <a:off x="6096000" y="2438400"/>
            <a:ext cx="528638" cy="336550"/>
            <a:chOff x="3001" y="2496"/>
            <a:chExt cx="333" cy="212"/>
          </a:xfrm>
        </p:grpSpPr>
        <p:sp>
          <p:nvSpPr>
            <p:cNvPr id="222249" name="Rectangle 1065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250" name="Text Box 1066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Symbol" panose="05050102010706020507" pitchFamily="18" charset="2"/>
                  <a:ea typeface="宋体" panose="02010600030101010101" pitchFamily="2" charset="-122"/>
                </a:rPr>
                <a:t>f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  )</a:t>
              </a:r>
            </a:p>
          </p:txBody>
        </p:sp>
      </p:grpSp>
      <p:grpSp>
        <p:nvGrpSpPr>
          <p:cNvPr id="222251" name="Group 1067"/>
          <p:cNvGrpSpPr>
            <a:grpSpLocks/>
          </p:cNvGrpSpPr>
          <p:nvPr/>
        </p:nvGrpSpPr>
        <p:grpSpPr bwMode="auto">
          <a:xfrm>
            <a:off x="5867400" y="1905000"/>
            <a:ext cx="528638" cy="336550"/>
            <a:chOff x="3001" y="2496"/>
            <a:chExt cx="333" cy="212"/>
          </a:xfrm>
        </p:grpSpPr>
        <p:sp>
          <p:nvSpPr>
            <p:cNvPr id="222252" name="Rectangle 1068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253" name="Text Box 1069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Symbol" panose="05050102010706020507" pitchFamily="18" charset="2"/>
                  <a:ea typeface="宋体" panose="02010600030101010101" pitchFamily="2" charset="-122"/>
                </a:rPr>
                <a:t>f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  )</a:t>
              </a:r>
            </a:p>
          </p:txBody>
        </p:sp>
      </p:grpSp>
      <p:grpSp>
        <p:nvGrpSpPr>
          <p:cNvPr id="222254" name="Group 1070"/>
          <p:cNvGrpSpPr>
            <a:grpSpLocks/>
          </p:cNvGrpSpPr>
          <p:nvPr/>
        </p:nvGrpSpPr>
        <p:grpSpPr bwMode="auto">
          <a:xfrm>
            <a:off x="7091363" y="2863850"/>
            <a:ext cx="528637" cy="336550"/>
            <a:chOff x="3001" y="2496"/>
            <a:chExt cx="333" cy="212"/>
          </a:xfrm>
        </p:grpSpPr>
        <p:sp>
          <p:nvSpPr>
            <p:cNvPr id="222255" name="Rectangle 1071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256" name="Text Box 1072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Symbol" panose="05050102010706020507" pitchFamily="18" charset="2"/>
                  <a:ea typeface="宋体" panose="02010600030101010101" pitchFamily="2" charset="-122"/>
                </a:rPr>
                <a:t>f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  )</a:t>
              </a:r>
            </a:p>
          </p:txBody>
        </p:sp>
      </p:grpSp>
      <p:grpSp>
        <p:nvGrpSpPr>
          <p:cNvPr id="222257" name="Group 1073"/>
          <p:cNvGrpSpPr>
            <a:grpSpLocks/>
          </p:cNvGrpSpPr>
          <p:nvPr/>
        </p:nvGrpSpPr>
        <p:grpSpPr bwMode="auto">
          <a:xfrm>
            <a:off x="6248400" y="2743200"/>
            <a:ext cx="528638" cy="336550"/>
            <a:chOff x="3001" y="2496"/>
            <a:chExt cx="333" cy="212"/>
          </a:xfrm>
        </p:grpSpPr>
        <p:sp>
          <p:nvSpPr>
            <p:cNvPr id="222258" name="Rectangle 1074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259" name="Text Box 1075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Symbol" panose="05050102010706020507" pitchFamily="18" charset="2"/>
                  <a:ea typeface="宋体" panose="02010600030101010101" pitchFamily="2" charset="-122"/>
                </a:rPr>
                <a:t>f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  )</a:t>
              </a:r>
            </a:p>
          </p:txBody>
        </p:sp>
      </p:grpSp>
      <p:sp>
        <p:nvSpPr>
          <p:cNvPr id="222260" name="AutoShape 1076"/>
          <p:cNvSpPr>
            <a:spLocks noChangeArrowheads="1"/>
          </p:cNvSpPr>
          <p:nvPr/>
        </p:nvSpPr>
        <p:spPr bwMode="auto">
          <a:xfrm>
            <a:off x="4343400" y="2209800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61" name="Text Box 1077"/>
          <p:cNvSpPr txBox="1">
            <a:spLocks noChangeArrowheads="1"/>
          </p:cNvSpPr>
          <p:nvPr/>
        </p:nvSpPr>
        <p:spPr bwMode="auto">
          <a:xfrm>
            <a:off x="4418013" y="1624013"/>
            <a:ext cx="766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3200">
                <a:latin typeface="Symbol" panose="05050102010706020507" pitchFamily="18" charset="2"/>
                <a:ea typeface="宋体" panose="02010600030101010101" pitchFamily="2" charset="-122"/>
              </a:rPr>
              <a:t>f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(.)</a:t>
            </a:r>
          </a:p>
        </p:txBody>
      </p:sp>
      <p:grpSp>
        <p:nvGrpSpPr>
          <p:cNvPr id="222262" name="Group 1078"/>
          <p:cNvGrpSpPr>
            <a:grpSpLocks/>
          </p:cNvGrpSpPr>
          <p:nvPr/>
        </p:nvGrpSpPr>
        <p:grpSpPr bwMode="auto">
          <a:xfrm>
            <a:off x="7162800" y="1600200"/>
            <a:ext cx="528638" cy="336550"/>
            <a:chOff x="4307" y="2352"/>
            <a:chExt cx="333" cy="212"/>
          </a:xfrm>
        </p:grpSpPr>
        <p:sp>
          <p:nvSpPr>
            <p:cNvPr id="222263" name="Oval 1079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264" name="Text Box 1080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Symbol" panose="05050102010706020507" pitchFamily="18" charset="2"/>
                  <a:ea typeface="宋体" panose="02010600030101010101" pitchFamily="2" charset="-122"/>
                </a:rPr>
                <a:t>f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  )</a:t>
              </a:r>
            </a:p>
          </p:txBody>
        </p:sp>
      </p:grpSp>
      <p:grpSp>
        <p:nvGrpSpPr>
          <p:cNvPr id="222265" name="Group 1081"/>
          <p:cNvGrpSpPr>
            <a:grpSpLocks/>
          </p:cNvGrpSpPr>
          <p:nvPr/>
        </p:nvGrpSpPr>
        <p:grpSpPr bwMode="auto">
          <a:xfrm>
            <a:off x="6553200" y="1143000"/>
            <a:ext cx="528638" cy="336550"/>
            <a:chOff x="4307" y="2352"/>
            <a:chExt cx="333" cy="212"/>
          </a:xfrm>
        </p:grpSpPr>
        <p:sp>
          <p:nvSpPr>
            <p:cNvPr id="222266" name="Oval 1082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267" name="Text Box 1083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Symbol" panose="05050102010706020507" pitchFamily="18" charset="2"/>
                  <a:ea typeface="宋体" panose="02010600030101010101" pitchFamily="2" charset="-122"/>
                </a:rPr>
                <a:t>f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  )</a:t>
              </a:r>
            </a:p>
          </p:txBody>
        </p:sp>
      </p:grpSp>
      <p:grpSp>
        <p:nvGrpSpPr>
          <p:cNvPr id="222268" name="Group 1084"/>
          <p:cNvGrpSpPr>
            <a:grpSpLocks/>
          </p:cNvGrpSpPr>
          <p:nvPr/>
        </p:nvGrpSpPr>
        <p:grpSpPr bwMode="auto">
          <a:xfrm>
            <a:off x="6934200" y="1828800"/>
            <a:ext cx="528638" cy="336550"/>
            <a:chOff x="4307" y="2352"/>
            <a:chExt cx="333" cy="212"/>
          </a:xfrm>
        </p:grpSpPr>
        <p:sp>
          <p:nvSpPr>
            <p:cNvPr id="222269" name="Oval 1085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270" name="Text Box 1086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Symbol" panose="05050102010706020507" pitchFamily="18" charset="2"/>
                  <a:ea typeface="宋体" panose="02010600030101010101" pitchFamily="2" charset="-122"/>
                </a:rPr>
                <a:t>f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  )</a:t>
              </a:r>
            </a:p>
          </p:txBody>
        </p:sp>
      </p:grpSp>
      <p:grpSp>
        <p:nvGrpSpPr>
          <p:cNvPr id="222271" name="Group 1087"/>
          <p:cNvGrpSpPr>
            <a:grpSpLocks/>
          </p:cNvGrpSpPr>
          <p:nvPr/>
        </p:nvGrpSpPr>
        <p:grpSpPr bwMode="auto">
          <a:xfrm>
            <a:off x="6705600" y="1524000"/>
            <a:ext cx="528638" cy="336550"/>
            <a:chOff x="4307" y="2352"/>
            <a:chExt cx="333" cy="212"/>
          </a:xfrm>
        </p:grpSpPr>
        <p:sp>
          <p:nvSpPr>
            <p:cNvPr id="222272" name="Oval 1088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273" name="Text Box 1089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Symbol" panose="05050102010706020507" pitchFamily="18" charset="2"/>
                  <a:ea typeface="宋体" panose="02010600030101010101" pitchFamily="2" charset="-122"/>
                </a:rPr>
                <a:t>f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  )</a:t>
              </a:r>
            </a:p>
          </p:txBody>
        </p:sp>
      </p:grpSp>
      <p:grpSp>
        <p:nvGrpSpPr>
          <p:cNvPr id="222274" name="Group 1090"/>
          <p:cNvGrpSpPr>
            <a:grpSpLocks/>
          </p:cNvGrpSpPr>
          <p:nvPr/>
        </p:nvGrpSpPr>
        <p:grpSpPr bwMode="auto">
          <a:xfrm>
            <a:off x="6858000" y="1295400"/>
            <a:ext cx="528638" cy="336550"/>
            <a:chOff x="4307" y="2352"/>
            <a:chExt cx="333" cy="212"/>
          </a:xfrm>
        </p:grpSpPr>
        <p:sp>
          <p:nvSpPr>
            <p:cNvPr id="222275" name="Oval 1091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276" name="Text Box 1092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Symbol" panose="05050102010706020507" pitchFamily="18" charset="2"/>
                  <a:ea typeface="宋体" panose="02010600030101010101" pitchFamily="2" charset="-122"/>
                </a:rPr>
                <a:t>f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  )</a:t>
              </a:r>
            </a:p>
          </p:txBody>
        </p:sp>
      </p:grpSp>
      <p:grpSp>
        <p:nvGrpSpPr>
          <p:cNvPr id="222277" name="Group 1093"/>
          <p:cNvGrpSpPr>
            <a:grpSpLocks/>
          </p:cNvGrpSpPr>
          <p:nvPr/>
        </p:nvGrpSpPr>
        <p:grpSpPr bwMode="auto">
          <a:xfrm>
            <a:off x="7391400" y="2406650"/>
            <a:ext cx="528638" cy="336550"/>
            <a:chOff x="4307" y="2352"/>
            <a:chExt cx="333" cy="212"/>
          </a:xfrm>
        </p:grpSpPr>
        <p:sp>
          <p:nvSpPr>
            <p:cNvPr id="222278" name="Oval 1094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279" name="Text Box 1095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Symbol" panose="05050102010706020507" pitchFamily="18" charset="2"/>
                  <a:ea typeface="宋体" panose="02010600030101010101" pitchFamily="2" charset="-122"/>
                </a:rPr>
                <a:t>f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  )</a:t>
              </a:r>
            </a:p>
          </p:txBody>
        </p:sp>
      </p:grpSp>
      <p:grpSp>
        <p:nvGrpSpPr>
          <p:cNvPr id="222280" name="Group 1096"/>
          <p:cNvGrpSpPr>
            <a:grpSpLocks/>
          </p:cNvGrpSpPr>
          <p:nvPr/>
        </p:nvGrpSpPr>
        <p:grpSpPr bwMode="auto">
          <a:xfrm>
            <a:off x="7620000" y="1447800"/>
            <a:ext cx="528638" cy="336550"/>
            <a:chOff x="4307" y="2352"/>
            <a:chExt cx="333" cy="212"/>
          </a:xfrm>
        </p:grpSpPr>
        <p:sp>
          <p:nvSpPr>
            <p:cNvPr id="222281" name="Oval 1097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282" name="Text Box 1098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Symbol" panose="05050102010706020507" pitchFamily="18" charset="2"/>
                  <a:ea typeface="宋体" panose="02010600030101010101" pitchFamily="2" charset="-122"/>
                </a:rPr>
                <a:t>f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  )</a:t>
              </a:r>
            </a:p>
          </p:txBody>
        </p:sp>
      </p:grpSp>
      <p:grpSp>
        <p:nvGrpSpPr>
          <p:cNvPr id="222283" name="Group 1099"/>
          <p:cNvGrpSpPr>
            <a:grpSpLocks/>
          </p:cNvGrpSpPr>
          <p:nvPr/>
        </p:nvGrpSpPr>
        <p:grpSpPr bwMode="auto">
          <a:xfrm>
            <a:off x="7391400" y="1981200"/>
            <a:ext cx="528638" cy="336550"/>
            <a:chOff x="4307" y="2352"/>
            <a:chExt cx="333" cy="212"/>
          </a:xfrm>
        </p:grpSpPr>
        <p:sp>
          <p:nvSpPr>
            <p:cNvPr id="222284" name="Oval 1100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285" name="Text Box 1101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Symbol" panose="05050102010706020507" pitchFamily="18" charset="2"/>
                  <a:ea typeface="宋体" panose="02010600030101010101" pitchFamily="2" charset="-122"/>
                </a:rPr>
                <a:t>f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  )</a:t>
              </a:r>
            </a:p>
          </p:txBody>
        </p:sp>
      </p:grpSp>
      <p:grpSp>
        <p:nvGrpSpPr>
          <p:cNvPr id="222286" name="Group 1102"/>
          <p:cNvGrpSpPr>
            <a:grpSpLocks/>
          </p:cNvGrpSpPr>
          <p:nvPr/>
        </p:nvGrpSpPr>
        <p:grpSpPr bwMode="auto">
          <a:xfrm>
            <a:off x="7239000" y="2178050"/>
            <a:ext cx="528638" cy="336550"/>
            <a:chOff x="4307" y="2352"/>
            <a:chExt cx="333" cy="212"/>
          </a:xfrm>
        </p:grpSpPr>
        <p:sp>
          <p:nvSpPr>
            <p:cNvPr id="222287" name="Oval 1103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288" name="Text Box 1104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Symbol" panose="05050102010706020507" pitchFamily="18" charset="2"/>
                  <a:ea typeface="宋体" panose="02010600030101010101" pitchFamily="2" charset="-122"/>
                </a:rPr>
                <a:t>f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  )</a:t>
              </a:r>
            </a:p>
          </p:txBody>
        </p:sp>
      </p:grpSp>
      <p:grpSp>
        <p:nvGrpSpPr>
          <p:cNvPr id="222289" name="Group 1105"/>
          <p:cNvGrpSpPr>
            <a:grpSpLocks/>
          </p:cNvGrpSpPr>
          <p:nvPr/>
        </p:nvGrpSpPr>
        <p:grpSpPr bwMode="auto">
          <a:xfrm>
            <a:off x="7777163" y="2057400"/>
            <a:ext cx="528637" cy="336550"/>
            <a:chOff x="4307" y="2352"/>
            <a:chExt cx="333" cy="212"/>
          </a:xfrm>
        </p:grpSpPr>
        <p:sp>
          <p:nvSpPr>
            <p:cNvPr id="222290" name="Oval 1106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291" name="Text Box 1107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Symbol" panose="05050102010706020507" pitchFamily="18" charset="2"/>
                  <a:ea typeface="宋体" panose="02010600030101010101" pitchFamily="2" charset="-122"/>
                </a:rPr>
                <a:t>f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(  )</a:t>
              </a:r>
            </a:p>
          </p:txBody>
        </p:sp>
      </p:grpSp>
      <p:sp>
        <p:nvSpPr>
          <p:cNvPr id="222292" name="Text Box 1108"/>
          <p:cNvSpPr txBox="1">
            <a:spLocks noChangeArrowheads="1"/>
          </p:cNvSpPr>
          <p:nvPr/>
        </p:nvSpPr>
        <p:spPr bwMode="auto">
          <a:xfrm>
            <a:off x="6019800" y="3124200"/>
            <a:ext cx="184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Feature space</a:t>
            </a:r>
          </a:p>
        </p:txBody>
      </p:sp>
      <p:sp>
        <p:nvSpPr>
          <p:cNvPr id="222293" name="Text Box 1109"/>
          <p:cNvSpPr txBox="1">
            <a:spLocks noChangeArrowheads="1"/>
          </p:cNvSpPr>
          <p:nvPr/>
        </p:nvSpPr>
        <p:spPr bwMode="auto">
          <a:xfrm>
            <a:off x="2192338" y="3200400"/>
            <a:ext cx="157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Input space</a:t>
            </a:r>
          </a:p>
        </p:txBody>
      </p:sp>
      <p:sp>
        <p:nvSpPr>
          <p:cNvPr id="222296" name="Text Box 1112"/>
          <p:cNvSpPr txBox="1">
            <a:spLocks noChangeArrowheads="1"/>
          </p:cNvSpPr>
          <p:nvPr/>
        </p:nvSpPr>
        <p:spPr bwMode="auto">
          <a:xfrm>
            <a:off x="5316538" y="3581400"/>
            <a:ext cx="3827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latin typeface="Arial Narrow" panose="020B0606020202030204" pitchFamily="34" charset="0"/>
                <a:ea typeface="宋体" panose="02010600030101010101" pitchFamily="2" charset="-122"/>
              </a:rPr>
              <a:t>Note: feature space is of higher dimension than the input space in practice</a:t>
            </a:r>
          </a:p>
        </p:txBody>
      </p:sp>
    </p:spTree>
    <p:extLst>
      <p:ext uri="{BB962C8B-B14F-4D97-AF65-F5344CB8AC3E}">
        <p14:creationId xmlns:p14="http://schemas.microsoft.com/office/powerpoint/2010/main" val="12137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3810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Non-linear SVMs:  Feature spaces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381000" y="1066799"/>
            <a:ext cx="8229600" cy="528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74625" indent="-1746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4025" indent="-165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42950" indent="-1746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31875" indent="-1746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258888" indent="-112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6088" indent="-1127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173288" indent="-1127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630488" indent="-1127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087688" indent="-1127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 sz="2000" dirty="0" smtClean="0">
                <a:ea typeface="宋体" panose="02010600030101010101" pitchFamily="2" charset="-122"/>
              </a:rPr>
              <a:t>:   </a:t>
            </a:r>
            <a:r>
              <a:rPr lang="en-US" altLang="zh-CN" sz="2000" dirty="0">
                <a:ea typeface="宋体" panose="02010600030101010101" pitchFamily="2" charset="-122"/>
              </a:rPr>
              <a:t>the original input space can always be mapped to some higher-dimensional feature space where the training set is separable:</a:t>
            </a:r>
          </a:p>
        </p:txBody>
      </p:sp>
      <p:sp>
        <p:nvSpPr>
          <p:cNvPr id="288772" name="Line 4"/>
          <p:cNvSpPr>
            <a:spLocks noChangeShapeType="1"/>
          </p:cNvSpPr>
          <p:nvPr/>
        </p:nvSpPr>
        <p:spPr bwMode="auto">
          <a:xfrm flipV="1">
            <a:off x="2068513" y="2559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8773" name="Line 5"/>
          <p:cNvSpPr>
            <a:spLocks noChangeShapeType="1"/>
          </p:cNvSpPr>
          <p:nvPr/>
        </p:nvSpPr>
        <p:spPr bwMode="auto">
          <a:xfrm flipV="1">
            <a:off x="447675" y="4170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8774" name="AutoShape 6"/>
          <p:cNvSpPr>
            <a:spLocks noChangeArrowheads="1"/>
          </p:cNvSpPr>
          <p:nvPr/>
        </p:nvSpPr>
        <p:spPr bwMode="auto">
          <a:xfrm>
            <a:off x="2098675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75" name="AutoShape 7"/>
          <p:cNvSpPr>
            <a:spLocks noChangeArrowheads="1"/>
          </p:cNvSpPr>
          <p:nvPr/>
        </p:nvSpPr>
        <p:spPr bwMode="auto">
          <a:xfrm>
            <a:off x="1524000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76" name="AutoShape 8"/>
          <p:cNvSpPr>
            <a:spLocks noChangeArrowheads="1"/>
          </p:cNvSpPr>
          <p:nvPr/>
        </p:nvSpPr>
        <p:spPr bwMode="auto">
          <a:xfrm>
            <a:off x="1676400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77" name="AutoShape 9"/>
          <p:cNvSpPr>
            <a:spLocks noChangeArrowheads="1"/>
          </p:cNvSpPr>
          <p:nvPr/>
        </p:nvSpPr>
        <p:spPr bwMode="auto">
          <a:xfrm>
            <a:off x="2209800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78" name="AutoShape 10"/>
          <p:cNvSpPr>
            <a:spLocks noChangeArrowheads="1"/>
          </p:cNvSpPr>
          <p:nvPr/>
        </p:nvSpPr>
        <p:spPr bwMode="auto">
          <a:xfrm>
            <a:off x="1790700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79" name="AutoShape 11"/>
          <p:cNvSpPr>
            <a:spLocks noChangeArrowheads="1"/>
          </p:cNvSpPr>
          <p:nvPr/>
        </p:nvSpPr>
        <p:spPr bwMode="auto">
          <a:xfrm>
            <a:off x="1295400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80" name="AutoShape 12"/>
          <p:cNvSpPr>
            <a:spLocks noChangeArrowheads="1"/>
          </p:cNvSpPr>
          <p:nvPr/>
        </p:nvSpPr>
        <p:spPr bwMode="auto">
          <a:xfrm>
            <a:off x="1714500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81" name="AutoShape 13"/>
          <p:cNvSpPr>
            <a:spLocks noChangeArrowheads="1"/>
          </p:cNvSpPr>
          <p:nvPr/>
        </p:nvSpPr>
        <p:spPr bwMode="auto">
          <a:xfrm>
            <a:off x="2209800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82" name="AutoShape 14"/>
          <p:cNvSpPr>
            <a:spLocks noChangeArrowheads="1"/>
          </p:cNvSpPr>
          <p:nvPr/>
        </p:nvSpPr>
        <p:spPr bwMode="auto">
          <a:xfrm>
            <a:off x="3111500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83" name="AutoShape 15"/>
          <p:cNvSpPr>
            <a:spLocks noChangeArrowheads="1"/>
          </p:cNvSpPr>
          <p:nvPr/>
        </p:nvSpPr>
        <p:spPr bwMode="auto">
          <a:xfrm>
            <a:off x="2971800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84" name="AutoShape 16"/>
          <p:cNvSpPr>
            <a:spLocks noChangeArrowheads="1"/>
          </p:cNvSpPr>
          <p:nvPr/>
        </p:nvSpPr>
        <p:spPr bwMode="auto">
          <a:xfrm>
            <a:off x="723900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85" name="AutoShape 17"/>
          <p:cNvSpPr>
            <a:spLocks noChangeArrowheads="1"/>
          </p:cNvSpPr>
          <p:nvPr/>
        </p:nvSpPr>
        <p:spPr bwMode="auto">
          <a:xfrm>
            <a:off x="2235200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86" name="AutoShape 18"/>
          <p:cNvSpPr>
            <a:spLocks noChangeArrowheads="1"/>
          </p:cNvSpPr>
          <p:nvPr/>
        </p:nvSpPr>
        <p:spPr bwMode="auto">
          <a:xfrm>
            <a:off x="3200400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87" name="AutoShape 19"/>
          <p:cNvSpPr>
            <a:spLocks noChangeArrowheads="1"/>
          </p:cNvSpPr>
          <p:nvPr/>
        </p:nvSpPr>
        <p:spPr bwMode="auto">
          <a:xfrm>
            <a:off x="1263650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88" name="AutoShape 20"/>
          <p:cNvSpPr>
            <a:spLocks noChangeArrowheads="1"/>
          </p:cNvSpPr>
          <p:nvPr/>
        </p:nvSpPr>
        <p:spPr bwMode="auto">
          <a:xfrm>
            <a:off x="952500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89" name="AutoShape 21"/>
          <p:cNvSpPr>
            <a:spLocks noChangeArrowheads="1"/>
          </p:cNvSpPr>
          <p:nvPr/>
        </p:nvSpPr>
        <p:spPr bwMode="auto">
          <a:xfrm>
            <a:off x="1009650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90" name="AutoShape 22"/>
          <p:cNvSpPr>
            <a:spLocks noChangeArrowheads="1"/>
          </p:cNvSpPr>
          <p:nvPr/>
        </p:nvSpPr>
        <p:spPr bwMode="auto">
          <a:xfrm>
            <a:off x="2505075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91" name="AutoShape 23"/>
          <p:cNvSpPr>
            <a:spLocks noChangeArrowheads="1"/>
          </p:cNvSpPr>
          <p:nvPr/>
        </p:nvSpPr>
        <p:spPr bwMode="auto">
          <a:xfrm>
            <a:off x="2124075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92" name="AutoShape 24"/>
          <p:cNvSpPr>
            <a:spLocks noChangeArrowheads="1"/>
          </p:cNvSpPr>
          <p:nvPr/>
        </p:nvSpPr>
        <p:spPr bwMode="auto">
          <a:xfrm>
            <a:off x="2409825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93" name="Oval 25"/>
          <p:cNvSpPr>
            <a:spLocks noChangeArrowheads="1"/>
          </p:cNvSpPr>
          <p:nvPr/>
        </p:nvSpPr>
        <p:spPr bwMode="auto">
          <a:xfrm>
            <a:off x="1114425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94" name="AutoShape 26"/>
          <p:cNvSpPr>
            <a:spLocks noChangeArrowheads="1"/>
          </p:cNvSpPr>
          <p:nvPr/>
        </p:nvSpPr>
        <p:spPr bwMode="auto">
          <a:xfrm>
            <a:off x="1162050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95" name="AutoShape 27"/>
          <p:cNvSpPr>
            <a:spLocks noChangeArrowheads="1"/>
          </p:cNvSpPr>
          <p:nvPr/>
        </p:nvSpPr>
        <p:spPr bwMode="auto">
          <a:xfrm>
            <a:off x="30861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96" name="Line 28"/>
          <p:cNvSpPr>
            <a:spLocks noChangeShapeType="1"/>
          </p:cNvSpPr>
          <p:nvPr/>
        </p:nvSpPr>
        <p:spPr bwMode="auto">
          <a:xfrm flipH="1" flipV="1">
            <a:off x="6107113" y="2311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8797" name="Line 29"/>
          <p:cNvSpPr>
            <a:spLocks noChangeShapeType="1"/>
          </p:cNvSpPr>
          <p:nvPr/>
        </p:nvSpPr>
        <p:spPr bwMode="auto">
          <a:xfrm>
            <a:off x="6076950" y="4398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8798" name="AutoShape 30"/>
          <p:cNvSpPr>
            <a:spLocks noChangeArrowheads="1"/>
          </p:cNvSpPr>
          <p:nvPr/>
        </p:nvSpPr>
        <p:spPr bwMode="auto">
          <a:xfrm>
            <a:off x="6375400" y="376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799" name="AutoShape 31"/>
          <p:cNvSpPr>
            <a:spLocks noChangeArrowheads="1"/>
          </p:cNvSpPr>
          <p:nvPr/>
        </p:nvSpPr>
        <p:spPr bwMode="auto">
          <a:xfrm>
            <a:off x="5800725" y="4119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00" name="AutoShape 32"/>
          <p:cNvSpPr>
            <a:spLocks noChangeArrowheads="1"/>
          </p:cNvSpPr>
          <p:nvPr/>
        </p:nvSpPr>
        <p:spPr bwMode="auto">
          <a:xfrm>
            <a:off x="618172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01" name="AutoShape 33"/>
          <p:cNvSpPr>
            <a:spLocks noChangeArrowheads="1"/>
          </p:cNvSpPr>
          <p:nvPr/>
        </p:nvSpPr>
        <p:spPr bwMode="auto">
          <a:xfrm>
            <a:off x="700087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02" name="AutoShape 34"/>
          <p:cNvSpPr>
            <a:spLocks noChangeArrowheads="1"/>
          </p:cNvSpPr>
          <p:nvPr/>
        </p:nvSpPr>
        <p:spPr bwMode="auto">
          <a:xfrm>
            <a:off x="6067425" y="3808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03" name="AutoShape 35"/>
          <p:cNvSpPr>
            <a:spLocks noChangeArrowheads="1"/>
          </p:cNvSpPr>
          <p:nvPr/>
        </p:nvSpPr>
        <p:spPr bwMode="auto">
          <a:xfrm>
            <a:off x="6276975" y="408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04" name="AutoShape 36"/>
          <p:cNvSpPr>
            <a:spLocks noChangeArrowheads="1"/>
          </p:cNvSpPr>
          <p:nvPr/>
        </p:nvSpPr>
        <p:spPr bwMode="auto">
          <a:xfrm>
            <a:off x="65055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05" name="AutoShape 37"/>
          <p:cNvSpPr>
            <a:spLocks noChangeArrowheads="1"/>
          </p:cNvSpPr>
          <p:nvPr/>
        </p:nvSpPr>
        <p:spPr bwMode="auto">
          <a:xfrm>
            <a:off x="6486525" y="4208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06" name="AutoShape 38"/>
          <p:cNvSpPr>
            <a:spLocks noChangeArrowheads="1"/>
          </p:cNvSpPr>
          <p:nvPr/>
        </p:nvSpPr>
        <p:spPr bwMode="auto">
          <a:xfrm>
            <a:off x="8093075" y="3843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07" name="AutoShape 39"/>
          <p:cNvSpPr>
            <a:spLocks noChangeArrowheads="1"/>
          </p:cNvSpPr>
          <p:nvPr/>
        </p:nvSpPr>
        <p:spPr bwMode="auto">
          <a:xfrm>
            <a:off x="7953375" y="5056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08" name="AutoShape 40"/>
          <p:cNvSpPr>
            <a:spLocks noChangeArrowheads="1"/>
          </p:cNvSpPr>
          <p:nvPr/>
        </p:nvSpPr>
        <p:spPr bwMode="auto">
          <a:xfrm>
            <a:off x="7477125" y="280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09" name="AutoShape 41"/>
          <p:cNvSpPr>
            <a:spLocks noChangeArrowheads="1"/>
          </p:cNvSpPr>
          <p:nvPr/>
        </p:nvSpPr>
        <p:spPr bwMode="auto">
          <a:xfrm>
            <a:off x="7483475" y="407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10" name="AutoShape 42"/>
          <p:cNvSpPr>
            <a:spLocks noChangeArrowheads="1"/>
          </p:cNvSpPr>
          <p:nvPr/>
        </p:nvSpPr>
        <p:spPr bwMode="auto">
          <a:xfrm>
            <a:off x="8181975" y="4579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11" name="AutoShape 43"/>
          <p:cNvSpPr>
            <a:spLocks noChangeArrowheads="1"/>
          </p:cNvSpPr>
          <p:nvPr/>
        </p:nvSpPr>
        <p:spPr bwMode="auto">
          <a:xfrm>
            <a:off x="7007225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12" name="AutoShape 44"/>
          <p:cNvSpPr>
            <a:spLocks noChangeArrowheads="1"/>
          </p:cNvSpPr>
          <p:nvPr/>
        </p:nvSpPr>
        <p:spPr bwMode="auto">
          <a:xfrm>
            <a:off x="7610475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13" name="AutoShape 45"/>
          <p:cNvSpPr>
            <a:spLocks noChangeArrowheads="1"/>
          </p:cNvSpPr>
          <p:nvPr/>
        </p:nvSpPr>
        <p:spPr bwMode="auto">
          <a:xfrm>
            <a:off x="7400925" y="3017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14" name="AutoShape 46"/>
          <p:cNvSpPr>
            <a:spLocks noChangeArrowheads="1"/>
          </p:cNvSpPr>
          <p:nvPr/>
        </p:nvSpPr>
        <p:spPr bwMode="auto">
          <a:xfrm>
            <a:off x="6010275" y="4524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15" name="AutoShape 47"/>
          <p:cNvSpPr>
            <a:spLocks noChangeArrowheads="1"/>
          </p:cNvSpPr>
          <p:nvPr/>
        </p:nvSpPr>
        <p:spPr bwMode="auto">
          <a:xfrm>
            <a:off x="5629275" y="465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16" name="AutoShape 48"/>
          <p:cNvSpPr>
            <a:spLocks noChangeArrowheads="1"/>
          </p:cNvSpPr>
          <p:nvPr/>
        </p:nvSpPr>
        <p:spPr bwMode="auto">
          <a:xfrm>
            <a:off x="7391400" y="3143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17" name="AutoShape 49"/>
          <p:cNvSpPr>
            <a:spLocks noChangeArrowheads="1"/>
          </p:cNvSpPr>
          <p:nvPr/>
        </p:nvSpPr>
        <p:spPr bwMode="auto">
          <a:xfrm>
            <a:off x="6943725" y="267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18" name="AutoShape 50"/>
          <p:cNvSpPr>
            <a:spLocks noChangeArrowheads="1"/>
          </p:cNvSpPr>
          <p:nvPr/>
        </p:nvSpPr>
        <p:spPr bwMode="auto">
          <a:xfrm>
            <a:off x="8067675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19" name="Line 51"/>
          <p:cNvSpPr>
            <a:spLocks noChangeShapeType="1"/>
          </p:cNvSpPr>
          <p:nvPr/>
        </p:nvSpPr>
        <p:spPr bwMode="auto">
          <a:xfrm flipH="1">
            <a:off x="4859338" y="4400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8820" name="Line 52"/>
          <p:cNvSpPr>
            <a:spLocks noChangeShapeType="1"/>
          </p:cNvSpPr>
          <p:nvPr/>
        </p:nvSpPr>
        <p:spPr bwMode="auto">
          <a:xfrm>
            <a:off x="6096000" y="3048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8821" name="Line 53"/>
          <p:cNvSpPr>
            <a:spLocks noChangeShapeType="1"/>
          </p:cNvSpPr>
          <p:nvPr/>
        </p:nvSpPr>
        <p:spPr bwMode="auto">
          <a:xfrm flipV="1">
            <a:off x="6324600" y="4419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8822" name="Line 54"/>
          <p:cNvSpPr>
            <a:spLocks noChangeShapeType="1"/>
          </p:cNvSpPr>
          <p:nvPr/>
        </p:nvSpPr>
        <p:spPr bwMode="auto">
          <a:xfrm flipV="1">
            <a:off x="4629150" y="3086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8823" name="Line 55"/>
          <p:cNvSpPr>
            <a:spLocks noChangeShapeType="1"/>
          </p:cNvSpPr>
          <p:nvPr/>
        </p:nvSpPr>
        <p:spPr bwMode="auto">
          <a:xfrm>
            <a:off x="4610100" y="3924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8824" name="AutoShape 56"/>
          <p:cNvSpPr>
            <a:spLocks noChangeArrowheads="1"/>
          </p:cNvSpPr>
          <p:nvPr/>
        </p:nvSpPr>
        <p:spPr bwMode="auto">
          <a:xfrm>
            <a:off x="3581400" y="23622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8825" name="Text Box 57"/>
          <p:cNvSpPr txBox="1">
            <a:spLocks noChangeArrowheads="1"/>
          </p:cNvSpPr>
          <p:nvPr/>
        </p:nvSpPr>
        <p:spPr bwMode="auto">
          <a:xfrm>
            <a:off x="3581400" y="3048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88826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096" y="5589240"/>
            <a:ext cx="5029200" cy="9239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9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C6A33-CFE3-4151-BD51-F58D2996CF60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5544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The Kernel Trick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544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Recalling </a:t>
            </a:r>
            <a:r>
              <a:rPr lang="en-US" altLang="zh-CN" dirty="0">
                <a:ea typeface="宋体" panose="02010600030101010101" pitchFamily="2" charset="-122"/>
              </a:rPr>
              <a:t>the SVM optimization problem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The </a:t>
            </a:r>
            <a:r>
              <a:rPr lang="en-US" altLang="zh-CN" dirty="0">
                <a:ea typeface="宋体" panose="02010600030101010101" pitchFamily="2" charset="-122"/>
              </a:rPr>
              <a:t>data points only appear as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inner product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Many </a:t>
            </a:r>
            <a:r>
              <a:rPr lang="en-US" altLang="zh-CN" sz="2400" dirty="0">
                <a:ea typeface="宋体" panose="02010600030101010101" pitchFamily="2" charset="-122"/>
              </a:rPr>
              <a:t>common geometric operations (angles, distances) can be expressed by inner </a:t>
            </a:r>
            <a:r>
              <a:rPr lang="en-US" altLang="zh-CN" sz="2400" dirty="0" smtClean="0">
                <a:ea typeface="宋体" panose="02010600030101010101" pitchFamily="2" charset="-122"/>
              </a:rPr>
              <a:t>products.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Define the kernel function </a:t>
            </a:r>
            <a:r>
              <a:rPr lang="en-US" altLang="zh-CN" sz="2400" i="1" dirty="0"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ea typeface="宋体" panose="02010600030101010101" pitchFamily="2" charset="-122"/>
              </a:rPr>
              <a:t>  by</a:t>
            </a:r>
          </a:p>
        </p:txBody>
      </p:sp>
      <p:pic>
        <p:nvPicPr>
          <p:cNvPr id="224260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52985"/>
            <a:ext cx="638175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4261" name="Picture 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3166294"/>
            <a:ext cx="4811712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262" name="Oval 6"/>
          <p:cNvSpPr>
            <a:spLocks noChangeArrowheads="1"/>
          </p:cNvSpPr>
          <p:nvPr/>
        </p:nvSpPr>
        <p:spPr bwMode="auto">
          <a:xfrm>
            <a:off x="7236296" y="2311152"/>
            <a:ext cx="838200" cy="6858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4263" name="Line 7"/>
          <p:cNvSpPr>
            <a:spLocks noChangeShapeType="1"/>
          </p:cNvSpPr>
          <p:nvPr/>
        </p:nvSpPr>
        <p:spPr bwMode="auto">
          <a:xfrm flipV="1">
            <a:off x="7092280" y="3010272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224264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021288"/>
            <a:ext cx="45847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96254"/>
              </p:ext>
            </p:extLst>
          </p:nvPr>
        </p:nvGraphicFramePr>
        <p:xfrm>
          <a:off x="5868144" y="4956765"/>
          <a:ext cx="2939779" cy="2000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Equation" r:id="rId10" imgW="2870200" imgH="1625600" progId="Equation.3">
                  <p:embed/>
                </p:oleObj>
              </mc:Choice>
              <mc:Fallback>
                <p:oleObj name="Equation" r:id="rId10" imgW="2870200" imgH="162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956765"/>
                        <a:ext cx="2939779" cy="2000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7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2D73F0-1B3F-43AA-B285-6D10F27A3405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Example for </a:t>
            </a:r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(.) and K(.,.)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Suppose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(.) is given as follows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An inner product in the feature space is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So, if we define the kernel function as follows, there is no need to carry out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(.) explicitly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 algn="just"/>
            <a:r>
              <a:rPr lang="en-US" altLang="zh-CN" dirty="0">
                <a:ea typeface="宋体" panose="02010600030101010101" pitchFamily="2" charset="-122"/>
              </a:rPr>
              <a:t>This use of kernel function to avoid carrying out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(.) explicitly is known as the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kernel trick</a:t>
            </a:r>
          </a:p>
        </p:txBody>
      </p:sp>
      <p:pic>
        <p:nvPicPr>
          <p:cNvPr id="22528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20975"/>
            <a:ext cx="655320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28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4572000"/>
            <a:ext cx="591185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28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82045"/>
            <a:ext cx="670560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33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395288" y="-26988"/>
            <a:ext cx="8229600" cy="1098551"/>
          </a:xfrm>
        </p:spPr>
        <p:txBody>
          <a:bodyPr>
            <a:normAutofit fontScale="90000"/>
          </a:bodyPr>
          <a:lstStyle/>
          <a:p>
            <a:r>
              <a:rPr lang="en-IN" altLang="en-US" dirty="0" smtClean="0"/>
              <a:t>SVM – Linearly Inseparable data - Example</a:t>
            </a:r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7275"/>
            <a:ext cx="8393113" cy="539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6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Nonlinearly separable sample data </a:t>
            </a:r>
            <a:r>
              <a:rPr lang="en-IN" sz="3200" dirty="0" smtClean="0"/>
              <a:t>points - Example</a:t>
            </a:r>
            <a:endParaRPr lang="en-IN" sz="3200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484784"/>
            <a:ext cx="7560840" cy="474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9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323850" y="44450"/>
            <a:ext cx="8229600" cy="1371600"/>
          </a:xfrm>
        </p:spPr>
        <p:txBody>
          <a:bodyPr/>
          <a:lstStyle/>
          <a:p>
            <a:r>
              <a:rPr lang="en-IN" altLang="en-US" dirty="0" smtClean="0"/>
              <a:t>Non-Linear SVM </a:t>
            </a:r>
            <a:r>
              <a:rPr lang="en-IN" dirty="0" smtClean="0"/>
              <a:t>– Example (cont’d)</a:t>
            </a:r>
            <a:endParaRPr lang="en-IN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16050"/>
            <a:ext cx="8269910" cy="48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Red Coordinates – Positive Samples</a:t>
            </a:r>
          </a:p>
          <a:p>
            <a:endParaRPr lang="en-IN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598284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6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</a:t>
            </a:r>
            <a:r>
              <a:rPr lang="en-IN" dirty="0"/>
              <a:t>(cont’d)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7920880" cy="55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D</a:t>
            </a:r>
            <a:r>
              <a:rPr lang="en-IN" sz="3600" dirty="0" smtClean="0"/>
              <a:t>ata represented in </a:t>
            </a:r>
            <a:r>
              <a:rPr lang="en-IN" sz="3600" dirty="0"/>
              <a:t>feature space -Example (cont’d)</a:t>
            </a:r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612068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Data represented in feature space - Example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7638"/>
            <a:ext cx="8291264" cy="5179714"/>
          </a:xfrm>
        </p:spPr>
        <p:txBody>
          <a:bodyPr>
            <a:normAutofit/>
          </a:bodyPr>
          <a:lstStyle/>
          <a:p>
            <a:r>
              <a:rPr lang="en-IN" sz="2400" dirty="0"/>
              <a:t>The two support vectors (in feature space) are marked as </a:t>
            </a:r>
            <a:r>
              <a:rPr lang="en-IN" sz="2400" dirty="0" smtClean="0"/>
              <a:t>yellow circles</a:t>
            </a:r>
            <a:r>
              <a:rPr lang="en-IN" sz="2400" dirty="0"/>
              <a:t>.</a:t>
            </a:r>
            <a:endParaRPr lang="en-IN" sz="2400" dirty="0" smtClean="0"/>
          </a:p>
          <a:p>
            <a:endParaRPr lang="en-IN" sz="2400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640871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3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/>
              <a:t>Example (cont’d)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862" y="1268760"/>
            <a:ext cx="808393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74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(cont’d)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2" y="1628800"/>
            <a:ext cx="7748588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44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789"/>
          </a:xfrm>
        </p:spPr>
        <p:txBody>
          <a:bodyPr>
            <a:normAutofit fontScale="90000"/>
          </a:bodyPr>
          <a:lstStyle/>
          <a:p>
            <a:r>
              <a:rPr lang="en-IN" dirty="0"/>
              <a:t>Hyperplane - Example (cont’d)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discriminating hyperplane corresponding to the values </a:t>
            </a:r>
            <a:r>
              <a:rPr lang="el-GR" sz="2400" dirty="0" smtClean="0">
                <a:latin typeface="Calibri"/>
              </a:rPr>
              <a:t>α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 </a:t>
            </a:r>
            <a:r>
              <a:rPr lang="en-IN" sz="2400" dirty="0"/>
              <a:t>= </a:t>
            </a:r>
            <a:r>
              <a:rPr lang="en-IN" sz="2400" dirty="0" smtClean="0"/>
              <a:t>-7 and </a:t>
            </a:r>
            <a:r>
              <a:rPr lang="el-GR" sz="2400" dirty="0" smtClean="0"/>
              <a:t>α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  </a:t>
            </a:r>
            <a:r>
              <a:rPr lang="en-IN" sz="2400" dirty="0"/>
              <a:t>= </a:t>
            </a:r>
            <a:r>
              <a:rPr lang="en-IN" sz="2400" dirty="0" smtClean="0"/>
              <a:t>4 </a:t>
            </a:r>
            <a:endParaRPr lang="en-IN" sz="24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84017"/>
            <a:ext cx="5904656" cy="43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3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SVM in classification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89646"/>
            <a:ext cx="8136904" cy="53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dirty="0">
                <a:solidFill>
                  <a:schemeClr val="tx2"/>
                </a:solidFill>
              </a:rPr>
              <a:t>Not linearly </a:t>
            </a:r>
            <a:r>
              <a:rPr lang="tr-TR" sz="2800" dirty="0" smtClean="0">
                <a:solidFill>
                  <a:schemeClr val="tx2"/>
                </a:solidFill>
              </a:rPr>
              <a:t>separable</a:t>
            </a:r>
            <a:r>
              <a:rPr lang="en-IN" sz="2800" dirty="0" smtClean="0">
                <a:solidFill>
                  <a:schemeClr val="tx2"/>
                </a:solidFill>
              </a:rPr>
              <a:t> - </a:t>
            </a:r>
            <a:r>
              <a:rPr lang="tr-TR" sz="2800" dirty="0" smtClean="0">
                <a:solidFill>
                  <a:schemeClr val="tx2"/>
                </a:solidFill>
              </a:rPr>
              <a:t>Soft </a:t>
            </a:r>
            <a:r>
              <a:rPr lang="tr-TR" sz="2800" dirty="0">
                <a:solidFill>
                  <a:schemeClr val="tx2"/>
                </a:solidFill>
              </a:rPr>
              <a:t>Margin Hyperplane</a:t>
            </a:r>
            <a:br>
              <a:rPr lang="tr-TR" sz="2800" dirty="0">
                <a:solidFill>
                  <a:schemeClr val="tx2"/>
                </a:solidFill>
              </a:rPr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dirty="0">
                <a:solidFill>
                  <a:schemeClr val="tx2"/>
                </a:solidFill>
              </a:rPr>
              <a:t>Not linearly separable</a:t>
            </a:r>
          </a:p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tr-TR" dirty="0">
              <a:solidFill>
                <a:schemeClr val="tx2"/>
              </a:solidFill>
            </a:endParaRPr>
          </a:p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tr-TR" dirty="0">
              <a:solidFill>
                <a:schemeClr val="tx2"/>
              </a:solidFill>
            </a:endParaRPr>
          </a:p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dirty="0">
                <a:solidFill>
                  <a:schemeClr val="tx2"/>
                </a:solidFill>
              </a:rPr>
              <a:t>Soft error</a:t>
            </a:r>
          </a:p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tr-TR" dirty="0">
              <a:solidFill>
                <a:schemeClr val="tx2"/>
              </a:solidFill>
            </a:endParaRPr>
          </a:p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tr-TR" dirty="0">
              <a:solidFill>
                <a:schemeClr val="tx2"/>
              </a:solidFill>
            </a:endParaRPr>
          </a:p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dirty="0">
                <a:solidFill>
                  <a:schemeClr val="tx2"/>
                </a:solidFill>
              </a:rPr>
              <a:t>New primal is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52525" y="2492375"/>
          <a:ext cx="28797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tion" r:id="rId3" imgW="1308100" imgH="241300" progId="Equation.3">
                  <p:embed/>
                </p:oleObj>
              </mc:Choice>
              <mc:Fallback>
                <p:oleObj name="Equation" r:id="rId3" imgW="1308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492375"/>
                        <a:ext cx="28797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28813" y="3929063"/>
          <a:ext cx="8207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5" imgW="368140" imgH="342751" progId="Equation.3">
                  <p:embed/>
                </p:oleObj>
              </mc:Choice>
              <mc:Fallback>
                <p:oleObj name="Equation" r:id="rId5" imgW="368140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929063"/>
                        <a:ext cx="8207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27088" y="5589588"/>
          <a:ext cx="73437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7" imgW="3721100" imgH="393700" progId="Equation.3">
                  <p:embed/>
                </p:oleObj>
              </mc:Choice>
              <mc:Fallback>
                <p:oleObj name="Equation" r:id="rId7" imgW="3721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89588"/>
                        <a:ext cx="73437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0247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dirty="0" smtClean="0"/>
              <a:t>Multi-Class </a:t>
            </a:r>
            <a:r>
              <a:rPr lang="en-IN" altLang="en-US" dirty="0"/>
              <a:t>SVM</a:t>
            </a:r>
            <a:br>
              <a:rPr lang="en-IN" alt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lvl="1"/>
            <a:r>
              <a:rPr lang="en-IN" altLang="en-US" sz="2000" dirty="0" smtClean="0"/>
              <a:t>SVMs </a:t>
            </a:r>
            <a:r>
              <a:rPr lang="en-IN" altLang="en-US" sz="2000" dirty="0"/>
              <a:t>are able to generate binary classifiers. However, we are often faced with datasets having more than two classes.</a:t>
            </a:r>
          </a:p>
          <a:p>
            <a:pPr lvl="2"/>
            <a:r>
              <a:rPr lang="en-IN" altLang="en-US" sz="1800" dirty="0"/>
              <a:t>Convert them into binary classification problems and solve one by one or one against all </a:t>
            </a:r>
          </a:p>
          <a:p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21818"/>
            <a:ext cx="4252912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2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/>
              <a:t>Multi-Class SVM</a:t>
            </a:r>
            <a:br>
              <a:rPr lang="en-IN" altLang="en-US" dirty="0"/>
            </a:br>
            <a:endParaRPr lang="en-IN" dirty="0"/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altLang="en-US" dirty="0" smtClean="0"/>
              <a:t>One against all or one against rest</a:t>
            </a:r>
          </a:p>
          <a:p>
            <a:pPr lvl="1"/>
            <a:r>
              <a:rPr lang="en-IN" altLang="en-US" dirty="0" smtClean="0"/>
              <a:t>In order to classify K classes, </a:t>
            </a:r>
          </a:p>
          <a:p>
            <a:pPr lvl="2"/>
            <a:r>
              <a:rPr lang="en-IN" altLang="en-US" dirty="0" smtClean="0"/>
              <a:t>construct K different binary classifiers. </a:t>
            </a:r>
          </a:p>
          <a:p>
            <a:pPr lvl="3"/>
            <a:r>
              <a:rPr lang="en-IN" altLang="en-US" dirty="0" smtClean="0"/>
              <a:t>For a given class, </a:t>
            </a:r>
          </a:p>
          <a:p>
            <a:pPr lvl="4"/>
            <a:r>
              <a:rPr lang="en-IN" altLang="en-US" dirty="0" smtClean="0"/>
              <a:t>the positive examples are all the points in the class, and </a:t>
            </a:r>
          </a:p>
          <a:p>
            <a:pPr lvl="4"/>
            <a:r>
              <a:rPr lang="en-IN" altLang="en-US" dirty="0" smtClean="0"/>
              <a:t>the negative examples are all the points not in the class</a:t>
            </a:r>
          </a:p>
          <a:p>
            <a:pPr lvl="3"/>
            <a:r>
              <a:rPr lang="en-IN" altLang="en-US" dirty="0" smtClean="0"/>
              <a:t>Training</a:t>
            </a:r>
          </a:p>
          <a:p>
            <a:pPr lvl="4"/>
            <a:r>
              <a:rPr lang="en-IN" altLang="en-US" dirty="0" smtClean="0"/>
              <a:t>train one binary classifier on each problem thereby one decision boundary per classifier is obtained</a:t>
            </a:r>
          </a:p>
          <a:p>
            <a:pPr lvl="3"/>
            <a:r>
              <a:rPr lang="en-IN" altLang="en-US" dirty="0" smtClean="0"/>
              <a:t>Testing </a:t>
            </a:r>
          </a:p>
          <a:p>
            <a:pPr lvl="4"/>
            <a:r>
              <a:rPr lang="en-IN" altLang="en-US" dirty="0" smtClean="0"/>
              <a:t>use each classifier and predict the class of the classifier if it returns a positive answer</a:t>
            </a:r>
          </a:p>
          <a:p>
            <a:pPr lvl="4"/>
            <a:r>
              <a:rPr lang="en-IN" altLang="en-US" dirty="0" smtClean="0"/>
              <a:t>Drawback 1- inconsistent results because a label is assigned to multiple classes simultaneously or to none</a:t>
            </a:r>
          </a:p>
          <a:p>
            <a:pPr lvl="4"/>
            <a:r>
              <a:rPr lang="en-IN" altLang="en-US" dirty="0" smtClean="0"/>
              <a:t>Drawback2- that training sets are imbalanced. For a problem with 100 classes, each having 10 examples, each classifier will be trained with 10 positive examples and 990 negative examples</a:t>
            </a:r>
          </a:p>
          <a:p>
            <a:pPr lvl="4"/>
            <a:r>
              <a:rPr lang="en-IN" altLang="en-US" dirty="0" smtClean="0"/>
              <a:t>Solution - Vladimir </a:t>
            </a:r>
            <a:r>
              <a:rPr lang="en-IN" altLang="en-US" dirty="0" err="1" smtClean="0"/>
              <a:t>Vapnik</a:t>
            </a:r>
            <a:r>
              <a:rPr lang="en-IN" altLang="en-US" dirty="0" smtClean="0"/>
              <a:t> suggested using the class of the classifier for which the value of the decision function is the maximum</a:t>
            </a:r>
          </a:p>
        </p:txBody>
      </p:sp>
    </p:spTree>
    <p:extLst>
      <p:ext uri="{BB962C8B-B14F-4D97-AF65-F5344CB8AC3E}">
        <p14:creationId xmlns:p14="http://schemas.microsoft.com/office/powerpoint/2010/main" val="12825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Discriminating Plane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Max Margin Plane</a:t>
            </a:r>
          </a:p>
          <a:p>
            <a:endParaRPr lang="en-IN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9" y="1844824"/>
            <a:ext cx="741682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9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24" y="1258186"/>
            <a:ext cx="3033968" cy="30048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18" y="1258186"/>
            <a:ext cx="3123591" cy="304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7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14669"/>
            <a:ext cx="2808312" cy="249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4257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O</a:t>
            </a:r>
            <a:r>
              <a:rPr lang="en-IN" altLang="en-US" dirty="0" smtClean="0"/>
              <a:t>ne </a:t>
            </a:r>
            <a:r>
              <a:rPr lang="en-IN" altLang="en-US" dirty="0"/>
              <a:t>against all or one against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052736"/>
            <a:ext cx="7499176" cy="565445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850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/>
              <a:t>Multi-Class SVM</a:t>
            </a:r>
            <a:br>
              <a:rPr lang="en-IN" altLang="en-US" dirty="0"/>
            </a:br>
            <a:endParaRPr lang="en-IN" dirty="0"/>
          </a:p>
        </p:txBody>
      </p:sp>
      <p:sp>
        <p:nvSpPr>
          <p:cNvPr id="8089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/>
              <a:t>One-against-one</a:t>
            </a:r>
          </a:p>
          <a:p>
            <a:pPr lvl="1"/>
            <a:r>
              <a:rPr lang="en-IN" altLang="en-US" dirty="0" smtClean="0"/>
              <a:t>Distinguish one class from another one. </a:t>
            </a:r>
          </a:p>
          <a:p>
            <a:pPr lvl="1"/>
            <a:r>
              <a:rPr lang="en-IN" altLang="en-US" dirty="0" smtClean="0"/>
              <a:t>Train one classifier per pair of classes, which leads to K(K-1)/2 classifiers for K classes. </a:t>
            </a:r>
          </a:p>
          <a:p>
            <a:pPr lvl="1"/>
            <a:r>
              <a:rPr lang="en-IN" altLang="en-US" dirty="0" smtClean="0"/>
              <a:t>Each classifier is trained on a subset of the data and produces its own decision boundary</a:t>
            </a:r>
          </a:p>
          <a:p>
            <a:pPr lvl="1"/>
            <a:r>
              <a:rPr lang="en-IN" altLang="en-US" dirty="0" smtClean="0"/>
              <a:t>Predictions are made using a simple voting strategy</a:t>
            </a:r>
          </a:p>
        </p:txBody>
      </p:sp>
      <p:pic>
        <p:nvPicPr>
          <p:cNvPr id="809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149080"/>
            <a:ext cx="4535488" cy="2604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17032"/>
            <a:ext cx="3816350" cy="303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3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tr-TR" dirty="0">
                <a:solidFill>
                  <a:schemeClr val="tx2"/>
                </a:solidFill>
              </a:rPr>
              <a:t>Soft Margin Hyperplane</a:t>
            </a:r>
            <a:br>
              <a:rPr lang="tr-TR" dirty="0">
                <a:solidFill>
                  <a:schemeClr val="tx2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dirty="0">
                <a:solidFill>
                  <a:schemeClr val="tx2"/>
                </a:solidFill>
              </a:rPr>
              <a:t>Not linearly separable</a:t>
            </a:r>
          </a:p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tr-TR" dirty="0">
              <a:solidFill>
                <a:schemeClr val="tx2"/>
              </a:solidFill>
            </a:endParaRPr>
          </a:p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tr-TR" dirty="0">
              <a:solidFill>
                <a:schemeClr val="tx2"/>
              </a:solidFill>
            </a:endParaRPr>
          </a:p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dirty="0">
                <a:solidFill>
                  <a:schemeClr val="tx2"/>
                </a:solidFill>
              </a:rPr>
              <a:t>Soft error</a:t>
            </a:r>
          </a:p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tr-TR" dirty="0">
              <a:solidFill>
                <a:schemeClr val="tx2"/>
              </a:solidFill>
            </a:endParaRPr>
          </a:p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tr-TR" dirty="0">
              <a:solidFill>
                <a:schemeClr val="tx2"/>
              </a:solidFill>
            </a:endParaRPr>
          </a:p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dirty="0">
                <a:solidFill>
                  <a:schemeClr val="tx2"/>
                </a:solidFill>
              </a:rPr>
              <a:t>New primal is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52525" y="2492375"/>
          <a:ext cx="28797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" name="Equation" r:id="rId3" imgW="1308100" imgH="241300" progId="Equation.3">
                  <p:embed/>
                </p:oleObj>
              </mc:Choice>
              <mc:Fallback>
                <p:oleObj name="Equation" r:id="rId3" imgW="13081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492375"/>
                        <a:ext cx="28797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28813" y="3929063"/>
          <a:ext cx="8207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7" name="Equation" r:id="rId5" imgW="368140" imgH="342751" progId="Equation.3">
                  <p:embed/>
                </p:oleObj>
              </mc:Choice>
              <mc:Fallback>
                <p:oleObj name="Equation" r:id="rId5" imgW="368140" imgH="34275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929063"/>
                        <a:ext cx="8207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27088" y="5589588"/>
          <a:ext cx="73437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8" name="Equation" r:id="rId7" imgW="3721100" imgH="393700" progId="Equation.3">
                  <p:embed/>
                </p:oleObj>
              </mc:Choice>
              <mc:Fallback>
                <p:oleObj name="Equation" r:id="rId7" imgW="3721100" imgH="393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89588"/>
                        <a:ext cx="73437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7426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Kernel Functions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9" y="1417638"/>
            <a:ext cx="8258796" cy="45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0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tr-TR" dirty="0">
                <a:solidFill>
                  <a:schemeClr val="tx2"/>
                </a:solidFill>
              </a:rPr>
              <a:t>Optimal Separating Hyperplane</a:t>
            </a:r>
            <a:br>
              <a:rPr lang="tr-TR" dirty="0">
                <a:solidFill>
                  <a:schemeClr val="tx2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General,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982534"/>
              </p:ext>
            </p:extLst>
          </p:nvPr>
        </p:nvGraphicFramePr>
        <p:xfrm>
          <a:off x="2051720" y="2060848"/>
          <a:ext cx="5060950" cy="355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" name="Equation" r:id="rId3" imgW="2425700" imgH="1701800" progId="Equation.3">
                  <p:embed/>
                </p:oleObj>
              </mc:Choice>
              <mc:Fallback>
                <p:oleObj name="Equation" r:id="rId3" imgW="2425700" imgH="170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060848"/>
                        <a:ext cx="5060950" cy="355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366152" y="5780088"/>
            <a:ext cx="51500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(Cortes and Vapnik, 1995; Vapnik, 1995)</a:t>
            </a:r>
          </a:p>
        </p:txBody>
      </p:sp>
    </p:spTree>
    <p:extLst>
      <p:ext uri="{BB962C8B-B14F-4D97-AF65-F5344CB8AC3E}">
        <p14:creationId xmlns:p14="http://schemas.microsoft.com/office/powerpoint/2010/main" val="37977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Maximizing the Margin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17848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 smtClean="0">
                <a:solidFill>
                  <a:schemeClr val="tx2"/>
                </a:solidFill>
              </a:rPr>
              <a:t/>
            </a:r>
            <a:br>
              <a:rPr lang="en-IN" dirty="0" smtClean="0">
                <a:solidFill>
                  <a:schemeClr val="tx2"/>
                </a:solidFill>
              </a:rPr>
            </a:br>
            <a:r>
              <a:rPr lang="tr-TR" dirty="0" smtClean="0">
                <a:solidFill>
                  <a:schemeClr val="tx2"/>
                </a:solidFill>
              </a:rPr>
              <a:t>Margin</a:t>
            </a:r>
            <a:r>
              <a:rPr lang="tr-TR" dirty="0">
                <a:solidFill>
                  <a:schemeClr val="tx2"/>
                </a:solidFill>
              </a:rPr>
              <a:t/>
            </a:r>
            <a:br>
              <a:rPr lang="tr-TR" dirty="0">
                <a:solidFill>
                  <a:schemeClr val="tx2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 smtClean="0">
                <a:solidFill>
                  <a:srgbClr val="00B050"/>
                </a:solidFill>
              </a:rPr>
              <a:t>Distance </a:t>
            </a:r>
            <a:r>
              <a:rPr lang="en-IN" sz="2400" b="1" dirty="0">
                <a:solidFill>
                  <a:srgbClr val="00B050"/>
                </a:solidFill>
              </a:rPr>
              <a:t>from the hyperplane to the instances closest to </a:t>
            </a:r>
            <a:r>
              <a:rPr lang="en-IN" sz="2400" b="1" dirty="0" smtClean="0">
                <a:solidFill>
                  <a:srgbClr val="00B050"/>
                </a:solidFill>
              </a:rPr>
              <a:t>it on </a:t>
            </a:r>
            <a:r>
              <a:rPr lang="en-IN" sz="2400" b="1" dirty="0">
                <a:solidFill>
                  <a:srgbClr val="00B050"/>
                </a:solidFill>
              </a:rPr>
              <a:t>either side is called the </a:t>
            </a:r>
            <a:r>
              <a:rPr lang="en-IN" sz="2400" b="1" i="1" dirty="0">
                <a:solidFill>
                  <a:srgbClr val="00B050"/>
                </a:solidFill>
              </a:rPr>
              <a:t>margin</a:t>
            </a:r>
            <a:r>
              <a:rPr lang="en-IN" sz="2400" b="1" dirty="0">
                <a:solidFill>
                  <a:srgbClr val="00B050"/>
                </a:solidFill>
              </a:rPr>
              <a:t>, </a:t>
            </a:r>
            <a:r>
              <a:rPr lang="en-IN" sz="2400" b="1" dirty="0">
                <a:solidFill>
                  <a:srgbClr val="FF0000"/>
                </a:solidFill>
              </a:rPr>
              <a:t>which </a:t>
            </a:r>
            <a:r>
              <a:rPr lang="en-IN" sz="2400" b="1" dirty="0" smtClean="0">
                <a:solidFill>
                  <a:srgbClr val="FF0000"/>
                </a:solidFill>
              </a:rPr>
              <a:t>needs to be maximized </a:t>
            </a:r>
            <a:r>
              <a:rPr lang="en-IN" sz="2400" b="1" dirty="0">
                <a:solidFill>
                  <a:srgbClr val="FF0000"/>
                </a:solidFill>
              </a:rPr>
              <a:t>for </a:t>
            </a:r>
            <a:r>
              <a:rPr lang="en-IN" sz="2400" b="1" dirty="0" smtClean="0">
                <a:solidFill>
                  <a:srgbClr val="FF0000"/>
                </a:solidFill>
              </a:rPr>
              <a:t>best generalization</a:t>
            </a:r>
            <a:r>
              <a:rPr lang="en-IN" sz="2400" b="1" dirty="0">
                <a:solidFill>
                  <a:srgbClr val="FF0000"/>
                </a:solidFill>
              </a:rPr>
              <a:t>.</a:t>
            </a:r>
            <a:endParaRPr lang="tr-TR" sz="2400" b="1" dirty="0">
              <a:solidFill>
                <a:srgbClr val="FF0000"/>
              </a:solidFill>
            </a:endParaRPr>
          </a:p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2400" dirty="0"/>
              <a:t>Distance of x to the hyperplane is</a:t>
            </a:r>
          </a:p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IN" sz="2400" dirty="0" smtClean="0"/>
          </a:p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IN" sz="2400" dirty="0" smtClean="0"/>
          </a:p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2400" dirty="0" smtClean="0"/>
              <a:t>We </a:t>
            </a:r>
            <a:r>
              <a:rPr lang="tr-TR" sz="2400" dirty="0"/>
              <a:t>require</a:t>
            </a:r>
          </a:p>
          <a:p>
            <a:endParaRPr lang="en-IN" sz="2400" dirty="0" smtClean="0"/>
          </a:p>
          <a:p>
            <a:r>
              <a:rPr lang="en-IN" sz="2400" dirty="0" smtClean="0">
                <a:solidFill>
                  <a:srgbClr val="FF0000"/>
                </a:solidFill>
              </a:rPr>
              <a:t>Aim: To </a:t>
            </a:r>
            <a:r>
              <a:rPr lang="en-IN" sz="2400" dirty="0">
                <a:solidFill>
                  <a:srgbClr val="FF0000"/>
                </a:solidFill>
              </a:rPr>
              <a:t>maximize </a:t>
            </a:r>
            <a:r>
              <a:rPr lang="en-IN" sz="2400" i="1" dirty="0">
                <a:solidFill>
                  <a:srgbClr val="FF0000"/>
                </a:solidFill>
              </a:rPr>
              <a:t>ρ </a:t>
            </a:r>
            <a:endParaRPr lang="en-IN" sz="2400" i="1" dirty="0" smtClean="0">
              <a:solidFill>
                <a:srgbClr val="FF0000"/>
              </a:solidFill>
            </a:endParaRPr>
          </a:p>
          <a:p>
            <a:pPr lvl="1"/>
            <a:r>
              <a:rPr lang="en-IN" sz="1800" dirty="0" smtClean="0">
                <a:solidFill>
                  <a:srgbClr val="FF0000"/>
                </a:solidFill>
              </a:rPr>
              <a:t>but </a:t>
            </a:r>
            <a:r>
              <a:rPr lang="en-IN" sz="1800" dirty="0">
                <a:solidFill>
                  <a:srgbClr val="FF0000"/>
                </a:solidFill>
              </a:rPr>
              <a:t>there are an infinite number of </a:t>
            </a:r>
            <a:r>
              <a:rPr lang="en-IN" sz="1800" dirty="0" smtClean="0">
                <a:solidFill>
                  <a:srgbClr val="FF0000"/>
                </a:solidFill>
              </a:rPr>
              <a:t>solutions that </a:t>
            </a:r>
            <a:r>
              <a:rPr lang="en-IN" sz="1800" dirty="0">
                <a:solidFill>
                  <a:srgbClr val="FF0000"/>
                </a:solidFill>
              </a:rPr>
              <a:t>we can get by scaling </a:t>
            </a:r>
            <a:r>
              <a:rPr lang="en-IN" sz="1800" b="1" i="1" dirty="0">
                <a:solidFill>
                  <a:srgbClr val="FF0000"/>
                </a:solidFill>
              </a:rPr>
              <a:t>w</a:t>
            </a:r>
            <a:endParaRPr lang="en-IN" sz="1800" dirty="0" smtClean="0">
              <a:solidFill>
                <a:srgbClr val="FF0000"/>
              </a:solidFill>
            </a:endParaRPr>
          </a:p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2400" dirty="0" smtClean="0"/>
              <a:t>For </a:t>
            </a:r>
            <a:r>
              <a:rPr lang="tr-TR" sz="2400" dirty="0"/>
              <a:t>a unique sol’n, fix </a:t>
            </a:r>
            <a:r>
              <a:rPr lang="tr-TR" sz="2400" i="1" dirty="0"/>
              <a:t>ρ</a:t>
            </a:r>
            <a:r>
              <a:rPr lang="tr-TR" sz="2400" dirty="0"/>
              <a:t>||</a:t>
            </a:r>
            <a:r>
              <a:rPr lang="tr-TR" sz="2400" b="1" i="1" dirty="0"/>
              <a:t>w</a:t>
            </a:r>
            <a:r>
              <a:rPr lang="tr-TR" sz="2400" dirty="0"/>
              <a:t>||=</a:t>
            </a:r>
            <a:r>
              <a:rPr lang="tr-TR" sz="2400" dirty="0" smtClean="0"/>
              <a:t>1</a:t>
            </a:r>
            <a:endParaRPr lang="en-IN" sz="2400" dirty="0" smtClean="0"/>
          </a:p>
          <a:p>
            <a:pPr marL="274320" lvl="0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IN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923849"/>
              </p:ext>
            </p:extLst>
          </p:nvPr>
        </p:nvGraphicFramePr>
        <p:xfrm>
          <a:off x="2411760" y="3738761"/>
          <a:ext cx="25447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0" name="Equation" r:id="rId3" imgW="1346200" imgH="469900" progId="Equation.3">
                  <p:embed/>
                </p:oleObj>
              </mc:Choice>
              <mc:Fallback>
                <p:oleObj name="Equation" r:id="rId3" imgW="13462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738761"/>
                        <a:ext cx="25447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085177"/>
              </p:ext>
            </p:extLst>
          </p:nvPr>
        </p:nvGraphicFramePr>
        <p:xfrm>
          <a:off x="5220072" y="2339404"/>
          <a:ext cx="1474788" cy="873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1" name="Equation" r:id="rId5" imgW="736600" imgH="508000" progId="Equation.3">
                  <p:embed/>
                </p:oleObj>
              </mc:Choice>
              <mc:Fallback>
                <p:oleObj name="Equation" r:id="rId5" imgW="736600" imgH="50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339404"/>
                        <a:ext cx="1474788" cy="873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657" name="Picture 8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49" y="2852936"/>
            <a:ext cx="37242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112806"/>
              </p:ext>
            </p:extLst>
          </p:nvPr>
        </p:nvGraphicFramePr>
        <p:xfrm>
          <a:off x="1990725" y="5733181"/>
          <a:ext cx="55229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2" name="Equation" r:id="rId8" imgW="2743200" imgH="393700" progId="Equation.3">
                  <p:embed/>
                </p:oleObj>
              </mc:Choice>
              <mc:Fallback>
                <p:oleObj name="Equation" r:id="rId8" imgW="27432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5733181"/>
                        <a:ext cx="55229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05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N" sz="3600" dirty="0" smtClean="0"/>
              <a:t>Lagrangian Method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/>
          </a:bodyPr>
          <a:lstStyle/>
          <a:p>
            <a:r>
              <a:rPr lang="en-IN" sz="1600" dirty="0" smtClean="0"/>
              <a:t>Consider </a:t>
            </a:r>
            <a:r>
              <a:rPr lang="en-IN" sz="1600" dirty="0"/>
              <a:t>the </a:t>
            </a:r>
            <a:r>
              <a:rPr lang="en-IN" sz="1600" dirty="0" smtClean="0"/>
              <a:t>optimization problem </a:t>
            </a:r>
          </a:p>
          <a:p>
            <a:pPr marL="400050" lvl="1" indent="0"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maximize </a:t>
            </a:r>
            <a:r>
              <a:rPr lang="en-IN" sz="1600" i="1" dirty="0" smtClean="0">
                <a:solidFill>
                  <a:srgbClr val="FF0000"/>
                </a:solidFill>
              </a:rPr>
              <a:t>f</a:t>
            </a:r>
            <a:r>
              <a:rPr lang="en-IN" sz="1600" dirty="0" smtClean="0">
                <a:solidFill>
                  <a:srgbClr val="FF0000"/>
                </a:solidFill>
              </a:rPr>
              <a:t>(</a:t>
            </a:r>
            <a:r>
              <a:rPr lang="en-IN" sz="1600" i="1" dirty="0" smtClean="0">
                <a:solidFill>
                  <a:srgbClr val="FF0000"/>
                </a:solidFill>
              </a:rPr>
              <a:t>x</a:t>
            </a:r>
            <a:r>
              <a:rPr lang="en-IN" sz="1600" dirty="0" smtClean="0">
                <a:solidFill>
                  <a:srgbClr val="FF0000"/>
                </a:solidFill>
              </a:rPr>
              <a:t>, </a:t>
            </a:r>
            <a:r>
              <a:rPr lang="en-IN" sz="1600" i="1" dirty="0" smtClean="0">
                <a:solidFill>
                  <a:srgbClr val="FF0000"/>
                </a:solidFill>
              </a:rPr>
              <a:t>y</a:t>
            </a:r>
            <a:r>
              <a:rPr lang="en-IN" sz="1600" dirty="0" smtClean="0">
                <a:solidFill>
                  <a:srgbClr val="FF0000"/>
                </a:solidFill>
              </a:rPr>
              <a:t>) subject to </a:t>
            </a:r>
            <a:r>
              <a:rPr lang="en-IN" sz="1600" i="1" dirty="0" smtClean="0">
                <a:solidFill>
                  <a:srgbClr val="FF0000"/>
                </a:solidFill>
              </a:rPr>
              <a:t>g</a:t>
            </a:r>
            <a:r>
              <a:rPr lang="en-IN" sz="1600" dirty="0" smtClean="0">
                <a:solidFill>
                  <a:srgbClr val="FF0000"/>
                </a:solidFill>
              </a:rPr>
              <a:t>(</a:t>
            </a:r>
            <a:r>
              <a:rPr lang="en-IN" sz="1600" i="1" dirty="0" smtClean="0">
                <a:solidFill>
                  <a:srgbClr val="FF0000"/>
                </a:solidFill>
              </a:rPr>
              <a:t>x</a:t>
            </a:r>
            <a:r>
              <a:rPr lang="en-IN" sz="1600" dirty="0" smtClean="0">
                <a:solidFill>
                  <a:srgbClr val="FF0000"/>
                </a:solidFill>
              </a:rPr>
              <a:t>, </a:t>
            </a:r>
            <a:r>
              <a:rPr lang="en-IN" sz="1600" i="1" dirty="0" smtClean="0">
                <a:solidFill>
                  <a:srgbClr val="FF0000"/>
                </a:solidFill>
              </a:rPr>
              <a:t>y</a:t>
            </a:r>
            <a:r>
              <a:rPr lang="en-IN" sz="1600" dirty="0" smtClean="0">
                <a:solidFill>
                  <a:srgbClr val="FF0000"/>
                </a:solidFill>
              </a:rPr>
              <a:t>) = 0.</a:t>
            </a:r>
          </a:p>
          <a:p>
            <a:pPr marL="400050" lvl="1" indent="0">
              <a:buNone/>
            </a:pPr>
            <a:r>
              <a:rPr lang="en-IN" sz="1600" b="1" dirty="0" smtClean="0">
                <a:solidFill>
                  <a:srgbClr val="FF0000"/>
                </a:solidFill>
              </a:rPr>
              <a:t>Lagrange function</a:t>
            </a:r>
            <a:r>
              <a:rPr lang="en-IN" sz="1600" dirty="0" smtClean="0">
                <a:solidFill>
                  <a:srgbClr val="FF0000"/>
                </a:solidFill>
              </a:rPr>
              <a:t> (or </a:t>
            </a:r>
            <a:r>
              <a:rPr lang="en-IN" sz="1600" b="1" dirty="0" smtClean="0">
                <a:solidFill>
                  <a:srgbClr val="FF0000"/>
                </a:solidFill>
              </a:rPr>
              <a:t>Lagrangian</a:t>
            </a:r>
            <a:r>
              <a:rPr lang="en-IN" sz="1600" dirty="0" smtClean="0">
                <a:solidFill>
                  <a:srgbClr val="FF0000"/>
                </a:solidFill>
              </a:rPr>
              <a:t> or </a:t>
            </a:r>
            <a:r>
              <a:rPr lang="en-IN" sz="1600" b="1" dirty="0" smtClean="0">
                <a:solidFill>
                  <a:srgbClr val="FF0000"/>
                </a:solidFill>
              </a:rPr>
              <a:t>Lagrangian expression</a:t>
            </a:r>
            <a:r>
              <a:rPr lang="en-IN" sz="1600" dirty="0" smtClean="0">
                <a:solidFill>
                  <a:srgbClr val="FF0000"/>
                </a:solidFill>
              </a:rPr>
              <a:t>) is defined by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                     L </a:t>
            </a:r>
            <a:r>
              <a:rPr lang="en-IN" sz="1600" dirty="0">
                <a:solidFill>
                  <a:srgbClr val="FF0000"/>
                </a:solidFill>
              </a:rPr>
              <a:t>( x , y , </a:t>
            </a:r>
            <a:r>
              <a:rPr lang="el-GR" sz="1600" dirty="0">
                <a:solidFill>
                  <a:srgbClr val="FF0000"/>
                </a:solidFill>
              </a:rPr>
              <a:t>λ ) = </a:t>
            </a:r>
            <a:r>
              <a:rPr lang="en-IN" sz="1600" dirty="0">
                <a:solidFill>
                  <a:srgbClr val="FF0000"/>
                </a:solidFill>
              </a:rPr>
              <a:t>f ( x , y ) − </a:t>
            </a:r>
            <a:r>
              <a:rPr lang="el-GR" sz="1600" dirty="0">
                <a:solidFill>
                  <a:srgbClr val="FF0000"/>
                </a:solidFill>
              </a:rPr>
              <a:t>λ ⋅ </a:t>
            </a:r>
            <a:r>
              <a:rPr lang="en-IN" sz="1600" dirty="0">
                <a:solidFill>
                  <a:srgbClr val="FF0000"/>
                </a:solidFill>
              </a:rPr>
              <a:t>g ( x , y ) </a:t>
            </a:r>
            <a:r>
              <a:rPr lang="en-IN" sz="1600" dirty="0" smtClean="0">
                <a:solidFill>
                  <a:srgbClr val="FF0000"/>
                </a:solidFill>
              </a:rPr>
              <a:t> </a:t>
            </a:r>
            <a:endParaRPr lang="en-IN" sz="1600" dirty="0">
              <a:solidFill>
                <a:srgbClr val="FF0000"/>
              </a:solidFill>
            </a:endParaRPr>
          </a:p>
          <a:p>
            <a:r>
              <a:rPr lang="en-IN" sz="1600" dirty="0" smtClean="0"/>
              <a:t>For </a:t>
            </a:r>
            <a:r>
              <a:rPr lang="en-IN" sz="1600" dirty="0"/>
              <a:t>the general case of an arbitrary number </a:t>
            </a:r>
            <a:r>
              <a:rPr lang="en-IN" sz="1600" i="1" dirty="0"/>
              <a:t>n</a:t>
            </a:r>
            <a:r>
              <a:rPr lang="en-IN" sz="1600" dirty="0"/>
              <a:t> of choice variables and an arbitrary number </a:t>
            </a:r>
            <a:r>
              <a:rPr lang="en-IN" sz="1600" i="1" dirty="0"/>
              <a:t>M</a:t>
            </a:r>
            <a:r>
              <a:rPr lang="en-IN" sz="1600" dirty="0"/>
              <a:t> of constraints, the Lagrangian takes the </a:t>
            </a:r>
            <a:r>
              <a:rPr lang="en-IN" sz="1600" dirty="0" smtClean="0"/>
              <a:t>form</a:t>
            </a:r>
          </a:p>
          <a:p>
            <a:endParaRPr lang="en-IN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086603"/>
              </p:ext>
            </p:extLst>
          </p:nvPr>
        </p:nvGraphicFramePr>
        <p:xfrm>
          <a:off x="1547664" y="3140968"/>
          <a:ext cx="6336704" cy="3640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" name="Equation" r:id="rId3" imgW="2743200" imgH="2413000" progId="Equation.3">
                  <p:embed/>
                </p:oleObj>
              </mc:Choice>
              <mc:Fallback>
                <p:oleObj name="Equation" r:id="rId3" imgW="2743200" imgH="241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140968"/>
                        <a:ext cx="6336704" cy="3640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82" y="2492895"/>
            <a:ext cx="6448425" cy="64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614624" y="5780088"/>
            <a:ext cx="32058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(Cortes and Vapnik, 1995; Vapnik, 1995)</a:t>
            </a:r>
          </a:p>
        </p:txBody>
      </p:sp>
    </p:spTree>
    <p:extLst>
      <p:ext uri="{BB962C8B-B14F-4D97-AF65-F5344CB8AC3E}">
        <p14:creationId xmlns:p14="http://schemas.microsoft.com/office/powerpoint/2010/main" val="12798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Lagrangian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tr-TR" sz="2800" dirty="0">
                <a:solidFill>
                  <a:schemeClr val="tx2"/>
                </a:solidFill>
              </a:rPr>
              <a:t>Most α</a:t>
            </a:r>
            <a:r>
              <a:rPr lang="tr-TR" sz="2800" i="1" baseline="30000" dirty="0">
                <a:solidFill>
                  <a:schemeClr val="tx2"/>
                </a:solidFill>
              </a:rPr>
              <a:t>t</a:t>
            </a:r>
            <a:r>
              <a:rPr lang="tr-TR" sz="2800" dirty="0">
                <a:solidFill>
                  <a:schemeClr val="tx2"/>
                </a:solidFill>
              </a:rPr>
              <a:t> are 0 and only a small number have α</a:t>
            </a:r>
            <a:r>
              <a:rPr lang="tr-TR" sz="2800" i="1" baseline="30000" dirty="0">
                <a:solidFill>
                  <a:schemeClr val="tx2"/>
                </a:solidFill>
              </a:rPr>
              <a:t>t </a:t>
            </a:r>
            <a:r>
              <a:rPr lang="tr-TR" sz="2800" dirty="0">
                <a:solidFill>
                  <a:schemeClr val="tx2"/>
                </a:solidFill>
              </a:rPr>
              <a:t>&gt;0; they are the </a:t>
            </a:r>
            <a:r>
              <a:rPr lang="tr-TR" sz="2800" dirty="0">
                <a:solidFill>
                  <a:schemeClr val="accent1"/>
                </a:solidFill>
              </a:rPr>
              <a:t>support </a:t>
            </a:r>
            <a:r>
              <a:rPr lang="tr-TR" sz="2800" dirty="0" smtClean="0">
                <a:solidFill>
                  <a:schemeClr val="accent1"/>
                </a:solidFill>
              </a:rPr>
              <a:t>vectors</a:t>
            </a:r>
            <a:endParaRPr lang="en-IN" sz="2800" dirty="0" smtClean="0">
              <a:solidFill>
                <a:schemeClr val="accent1"/>
              </a:solidFill>
            </a:endParaRPr>
          </a:p>
          <a:p>
            <a:endParaRPr lang="tr-TR" sz="2800" dirty="0">
              <a:solidFill>
                <a:schemeClr val="accent1"/>
              </a:solidFill>
            </a:endParaRPr>
          </a:p>
          <a:p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381965"/>
              </p:ext>
            </p:extLst>
          </p:nvPr>
        </p:nvGraphicFramePr>
        <p:xfrm>
          <a:off x="1331640" y="2636912"/>
          <a:ext cx="5899150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Equation" r:id="rId3" imgW="2870200" imgH="1625600" progId="Equation.3">
                  <p:embed/>
                </p:oleObj>
              </mc:Choice>
              <mc:Fallback>
                <p:oleObj name="Equation" r:id="rId3" imgW="2870200" imgH="1625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636912"/>
                        <a:ext cx="5899150" cy="334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6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\mbox{subject to }&#10;y_i (\mathbf{w}^T \mathbf{x}_i + b) \geq 1 - \xi_i, \quad&#10;\xi_i \geq 0 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BITMAPFORMAT" val="pngmono"/>
  <p:tag name="DEBUGINTERACTIVE" val="True"/>
  <p:tag name="ORIGWIDTH" val="403"/>
  <p:tag name="PICTUREFILESIZE" val="1896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\frac 12 || \mathbf{w} ||^2 + C \sum_{i=1}^n \xi_i 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182"/>
  <p:tag name="PICTUREFILESIZE" val="95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&#10;\begin{document}&#10;\[&#10;\mbox{max. } W(\boldsymbol{\alpha}) = \sum_{i=1}^n \alpha_i - \frac 12 \sum_{i=1,j=1}^n \alpha_i \alpha_j y_i y_j &#10;\mathbf{x}_i^T \mathbf{x}_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446"/>
  <p:tag name="PICTUREFILESIZE" val="300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subject to } C \geq \alpha_i \geq 0, \sum_{i=1}^n \alpha_i y_i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99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K(\mathbf{x}_i, \mathbf{x}_j) = \phi(\mathbf{x}_i)^T \phi(\mathbf{x}_j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233"/>
  <p:tag name="PICTUREFILESIZE" val="137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$\phi( \bigl[\begin{smallmatrix} x_1 \\ x_2 \end{smallmatrix}\bigr]&#10;)=(1,\sqrt{2}x_1, \sqrt{2}x_2, x_1^2, x_2^2, \sqrt{2}x_1x_2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407"/>
  <p:tag name="PICTUREFILESIZE" val="2237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$&#10;K(\mathbf{x}, \mathbf{y}) =(1 + x_1y_1 + x_2 y_2)^2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66"/>
  <p:tag name="BOXFONT" val="10"/>
  <p:tag name="BOXWRAP" val="False"/>
  <p:tag name="WORKAROUNDTRANSPARENCYBUG" val="False"/>
  <p:tag name="BITMAPFORMAT" val="pngmono"/>
  <p:tag name="DEBUGINTERACTIVE" val="True"/>
  <p:tag name="ORIGWIDTH" val="290"/>
  <p:tag name="PICTUREFILESIZE" val="137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begin{align*}&#10;\langle \phi( \bigl[\begin{smallmatrix} x_1 \\ x_2 \end{smallmatrix}\bigr])&#10;, \phi( \bigl[\begin{smallmatrix} y_1 \\ y_2 \end{smallmatrix}\bigr])&#10;\rangle &amp;= (1 + x_1y_1 + x_2 y_2)^2&#10;\end{align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66"/>
  <p:tag name="BOXFONT" val="10"/>
  <p:tag name="BOXWRAP" val="False"/>
  <p:tag name="WORKAROUNDTRANSPARENCYBUG" val="False"/>
  <p:tag name="ALLOWFONTSUBSTITUTION" val="False"/>
  <p:tag name="BITMAPFORMAT" val="pngmono"/>
  <p:tag name="ORIGWIDTH" val="389"/>
  <p:tag name="PICTUREFILESIZE" val="229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xi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15"/>
  <p:tag name="PICTUREFILESIZE" val="14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athbf{x}_i 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2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athbf{x}_j 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133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xi_j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154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Minimize $ \frac 12 || \mathbf{w} ||^2 + C \sum_{i=1}^n \xi_i 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BITMAPFORMAT" val="pngmono"/>
  <p:tag name="DEBUGINTERACTIVE" val="True"/>
  <p:tag name="ORIGWIDTH" val="279"/>
  <p:tag name="PICTUREFILESIZE" val="1399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14690</TotalTime>
  <Words>1201</Words>
  <Application>Microsoft Office PowerPoint</Application>
  <PresentationFormat>On-screen Show (4:3)</PresentationFormat>
  <Paragraphs>207</Paragraphs>
  <Slides>43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宋体</vt:lpstr>
      <vt:lpstr>Arial</vt:lpstr>
      <vt:lpstr>Arial Narrow</vt:lpstr>
      <vt:lpstr>Calibri</vt:lpstr>
      <vt:lpstr>Palatino Linotype</vt:lpstr>
      <vt:lpstr>Symbol</vt:lpstr>
      <vt:lpstr>Tahoma</vt:lpstr>
      <vt:lpstr>Times New Roman</vt:lpstr>
      <vt:lpstr>Wingdings</vt:lpstr>
      <vt:lpstr>Wingdings 2</vt:lpstr>
      <vt:lpstr>Office Theme</vt:lpstr>
      <vt:lpstr>Equation</vt:lpstr>
      <vt:lpstr>Module3_SupportVectorMachine</vt:lpstr>
      <vt:lpstr>Support Vector Machine</vt:lpstr>
      <vt:lpstr>Example</vt:lpstr>
      <vt:lpstr>Discriminating Plane</vt:lpstr>
      <vt:lpstr>Optimal Separating Hyperplane </vt:lpstr>
      <vt:lpstr> Maximizing the Margin </vt:lpstr>
      <vt:lpstr> Margin </vt:lpstr>
      <vt:lpstr>Lagrangian Method</vt:lpstr>
      <vt:lpstr>Lagrangian Method</vt:lpstr>
      <vt:lpstr>Margin</vt:lpstr>
      <vt:lpstr>SVM by Example –Linearly separable data</vt:lpstr>
      <vt:lpstr>PowerPoint Presentation</vt:lpstr>
      <vt:lpstr>Architecture</vt:lpstr>
      <vt:lpstr>SVM Architecture</vt:lpstr>
      <vt:lpstr>PowerPoint Presentation</vt:lpstr>
      <vt:lpstr>PowerPoint Presentation</vt:lpstr>
      <vt:lpstr>Hyperplane</vt:lpstr>
      <vt:lpstr>SVM Example - 2</vt:lpstr>
      <vt:lpstr>The Nonseparable Case: Soft Margin Hyperplane</vt:lpstr>
      <vt:lpstr>The Nonseparable Case: Soft Margin Hyperplane</vt:lpstr>
      <vt:lpstr>Soft Margin Hyperplane</vt:lpstr>
      <vt:lpstr>Extension to Non-linear Decision Boundary</vt:lpstr>
      <vt:lpstr>Transforming the Data </vt:lpstr>
      <vt:lpstr>PowerPoint Presentation</vt:lpstr>
      <vt:lpstr>The Kernel Trick</vt:lpstr>
      <vt:lpstr>An Example for f(.) and K(.,.)</vt:lpstr>
      <vt:lpstr>SVM – Linearly Inseparable data - Example</vt:lpstr>
      <vt:lpstr>Nonlinearly separable sample data points - Example</vt:lpstr>
      <vt:lpstr>Non-Linear SVM – Example (cont’d)</vt:lpstr>
      <vt:lpstr>Example (cont’d)</vt:lpstr>
      <vt:lpstr>Data represented in feature space -Example (cont’d)</vt:lpstr>
      <vt:lpstr>Data represented in feature space - Example (cont’d)</vt:lpstr>
      <vt:lpstr>Example (cont’d)</vt:lpstr>
      <vt:lpstr>Example (cont’d)</vt:lpstr>
      <vt:lpstr>Hyperplane - Example (cont’d)</vt:lpstr>
      <vt:lpstr>SVM in classification</vt:lpstr>
      <vt:lpstr>Not linearly separable - Soft Margin Hyperplane </vt:lpstr>
      <vt:lpstr> Multi-Class SVM </vt:lpstr>
      <vt:lpstr> Multi-Class SVM </vt:lpstr>
      <vt:lpstr>One against all or one against rest</vt:lpstr>
      <vt:lpstr> Multi-Class SVM </vt:lpstr>
      <vt:lpstr>Soft Margin Hyperplane </vt:lpstr>
      <vt:lpstr>Examples of Kernel Functions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Module1_Introduction</dc:title>
  <dc:creator>vijaya sherly</dc:creator>
  <cp:lastModifiedBy>Admin</cp:lastModifiedBy>
  <cp:revision>997</cp:revision>
  <dcterms:created xsi:type="dcterms:W3CDTF">2017-11-30T08:52:45Z</dcterms:created>
  <dcterms:modified xsi:type="dcterms:W3CDTF">2019-02-24T17:47:48Z</dcterms:modified>
</cp:coreProperties>
</file>