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2"/>
  </p:handoutMasterIdLst>
  <p:sldIdLst>
    <p:sldId id="256" r:id="rId3"/>
    <p:sldId id="258" r:id="rId4"/>
    <p:sldId id="261" r:id="rId5"/>
    <p:sldId id="260" r:id="rId7"/>
    <p:sldId id="263" r:id="rId8"/>
    <p:sldId id="265" r:id="rId9"/>
    <p:sldId id="267" r:id="rId10"/>
    <p:sldId id="279" r:id="rId1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C20"/>
    <a:srgbClr val="0217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varScale="1">
        <p:scale>
          <a:sx n="92" d="100"/>
          <a:sy n="92" d="100"/>
        </p:scale>
        <p:origin x="-72" y="-105"/>
      </p:cViewPr>
      <p:guideLst>
        <p:guide orient="horz" pos="2170"/>
        <p:guide pos="3841"/>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7183CDF-C7CC-45CB-B4F0-D80D6A4D2F8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05B5CE4-990A-4558-80F1-F0A1FF0C6E01}">
      <dgm:prSet phldrT="[文本]"/>
      <dgm:spPr>
        <a:solidFill>
          <a:schemeClr val="bg1">
            <a:alpha val="6000"/>
          </a:schemeClr>
        </a:solidFill>
      </dgm:spPr>
      <dgm:t>
        <a:bodyPr/>
        <a:lstStyle/>
        <a:p>
          <a:endParaRPr lang="zh-CN" altLang="en-US" dirty="0"/>
        </a:p>
      </dgm:t>
    </dgm:pt>
    <dgm:pt modelId="{3B7A4541-836D-49B2-ABEC-B8D9C3AA4408}" cxnId="{6B7990AC-477D-4CF3-B42E-7A1589582D66}" type="parTrans">
      <dgm:prSet/>
      <dgm:spPr/>
      <dgm:t>
        <a:bodyPr/>
        <a:lstStyle/>
        <a:p>
          <a:endParaRPr lang="zh-CN" altLang="en-US"/>
        </a:p>
      </dgm:t>
    </dgm:pt>
    <dgm:pt modelId="{2B0FB465-2EA6-4CCC-82E5-50668BE49C69}" cxnId="{6B7990AC-477D-4CF3-B42E-7A1589582D66}" type="sibTrans">
      <dgm:prSet/>
      <dgm:spPr>
        <a:solidFill>
          <a:schemeClr val="bg1">
            <a:alpha val="6000"/>
          </a:schemeClr>
        </a:solidFill>
      </dgm:spPr>
      <dgm:t>
        <a:bodyPr/>
        <a:lstStyle/>
        <a:p>
          <a:endParaRPr lang="zh-CN" altLang="en-US"/>
        </a:p>
      </dgm:t>
    </dgm:pt>
    <dgm:pt modelId="{3B79A1CB-E1DF-415D-A442-68D4DF5E0A96}">
      <dgm:prSet phldrT="[文本]"/>
      <dgm:spPr/>
      <dgm:t>
        <a:bodyPr/>
        <a:lstStyle/>
        <a:p>
          <a:endParaRPr lang="zh-CN" altLang="en-US" dirty="0"/>
        </a:p>
      </dgm:t>
    </dgm:pt>
    <dgm:pt modelId="{BA833E27-25D9-4AB0-9D86-C07DDBAF5F40}" cxnId="{4D6DC7C6-0FF6-466F-A66F-202DD6BBC829}" type="parTrans">
      <dgm:prSet/>
      <dgm:spPr/>
      <dgm:t>
        <a:bodyPr/>
        <a:lstStyle/>
        <a:p>
          <a:endParaRPr lang="zh-CN" altLang="en-US"/>
        </a:p>
      </dgm:t>
    </dgm:pt>
    <dgm:pt modelId="{A099113B-9F4B-4A77-B12F-F53C39B571B2}" cxnId="{4D6DC7C6-0FF6-466F-A66F-202DD6BBC829}" type="sibTrans">
      <dgm:prSet/>
      <dgm:spPr/>
      <dgm:t>
        <a:bodyPr/>
        <a:lstStyle/>
        <a:p>
          <a:endParaRPr lang="zh-CN" altLang="en-US"/>
        </a:p>
      </dgm:t>
    </dgm:pt>
    <dgm:pt modelId="{A7908E08-E193-4838-9194-ED9E6F36B4EA}">
      <dgm:prSet phldrT="[文本]"/>
      <dgm:spPr>
        <a:solidFill>
          <a:schemeClr val="bg1">
            <a:alpha val="6000"/>
          </a:schemeClr>
        </a:solidFill>
      </dgm:spPr>
      <dgm:t>
        <a:bodyPr/>
        <a:lstStyle/>
        <a:p>
          <a:endParaRPr lang="zh-CN" altLang="en-US" dirty="0"/>
        </a:p>
      </dgm:t>
    </dgm:pt>
    <dgm:pt modelId="{56097B36-2319-419E-9B7A-160A361336D5}" cxnId="{092FEDFE-43D8-45CD-85E5-5C8C7CE1BD3A}" type="parTrans">
      <dgm:prSet/>
      <dgm:spPr/>
      <dgm:t>
        <a:bodyPr/>
        <a:lstStyle/>
        <a:p>
          <a:endParaRPr lang="zh-CN" altLang="en-US"/>
        </a:p>
      </dgm:t>
    </dgm:pt>
    <dgm:pt modelId="{5E6A3E2D-B32D-4311-BEE7-C457C6B0F1EE}" cxnId="{092FEDFE-43D8-45CD-85E5-5C8C7CE1BD3A}" type="sibTrans">
      <dgm:prSet/>
      <dgm:spPr>
        <a:solidFill>
          <a:schemeClr val="bg1">
            <a:alpha val="6000"/>
          </a:schemeClr>
        </a:solidFill>
      </dgm:spPr>
      <dgm:t>
        <a:bodyPr/>
        <a:lstStyle/>
        <a:p>
          <a:endParaRPr lang="zh-CN" altLang="en-US"/>
        </a:p>
      </dgm:t>
    </dgm:pt>
    <dgm:pt modelId="{0FC055BA-9C7A-4934-AAEA-CF411A9B4D8E}">
      <dgm:prSet phldrT="[文本]"/>
      <dgm:spPr/>
      <dgm:t>
        <a:bodyPr/>
        <a:lstStyle/>
        <a:p>
          <a:endParaRPr lang="zh-CN" altLang="en-US" dirty="0"/>
        </a:p>
      </dgm:t>
    </dgm:pt>
    <dgm:pt modelId="{AAD43BD8-49BE-4126-B872-E522CB0130C6}" cxnId="{402C5069-2A2A-40AD-920E-739A4DA0D9DA}" type="parTrans">
      <dgm:prSet/>
      <dgm:spPr/>
      <dgm:t>
        <a:bodyPr/>
        <a:lstStyle/>
        <a:p>
          <a:endParaRPr lang="zh-CN" altLang="en-US"/>
        </a:p>
      </dgm:t>
    </dgm:pt>
    <dgm:pt modelId="{21CEF232-0954-48C4-BC90-A832C0FB00F7}" cxnId="{402C5069-2A2A-40AD-920E-739A4DA0D9DA}" type="sibTrans">
      <dgm:prSet/>
      <dgm:spPr/>
      <dgm:t>
        <a:bodyPr/>
        <a:lstStyle/>
        <a:p>
          <a:endParaRPr lang="zh-CN" altLang="en-US"/>
        </a:p>
      </dgm:t>
    </dgm:pt>
    <dgm:pt modelId="{BD0F443E-6613-4E35-B043-00AAF74F2725}">
      <dgm:prSet phldrT="[文本]"/>
      <dgm:spPr>
        <a:solidFill>
          <a:schemeClr val="bg1">
            <a:alpha val="6000"/>
          </a:schemeClr>
        </a:solidFill>
      </dgm:spPr>
      <dgm:t>
        <a:bodyPr/>
        <a:lstStyle/>
        <a:p>
          <a:endParaRPr lang="zh-CN" altLang="en-US" dirty="0"/>
        </a:p>
      </dgm:t>
    </dgm:pt>
    <dgm:pt modelId="{DD05B526-1C0F-4EF6-A02D-90A1561572C3}" cxnId="{909FF5A3-8E5B-4659-B849-872804E9C6BA}" type="parTrans">
      <dgm:prSet/>
      <dgm:spPr/>
      <dgm:t>
        <a:bodyPr/>
        <a:lstStyle/>
        <a:p>
          <a:endParaRPr lang="zh-CN" altLang="en-US"/>
        </a:p>
      </dgm:t>
    </dgm:pt>
    <dgm:pt modelId="{A81D33FE-1435-4B90-B71C-218D05C924F2}" cxnId="{909FF5A3-8E5B-4659-B849-872804E9C6BA}" type="sibTrans">
      <dgm:prSet/>
      <dgm:spPr>
        <a:solidFill>
          <a:schemeClr val="bg1">
            <a:alpha val="6000"/>
          </a:schemeClr>
        </a:solidFill>
      </dgm:spPr>
      <dgm:t>
        <a:bodyPr/>
        <a:lstStyle/>
        <a:p>
          <a:endParaRPr lang="zh-CN" altLang="en-US"/>
        </a:p>
      </dgm:t>
    </dgm:pt>
    <dgm:pt modelId="{EA437286-6070-42BB-99D9-EAA8C0BC4423}">
      <dgm:prSet phldrT="[文本]"/>
      <dgm:spPr/>
      <dgm:t>
        <a:bodyPr/>
        <a:lstStyle/>
        <a:p>
          <a:endParaRPr lang="zh-CN" altLang="en-US" dirty="0"/>
        </a:p>
      </dgm:t>
    </dgm:pt>
    <dgm:pt modelId="{CAB00335-A6DF-4FF2-A0C5-7BF5040D9EA3}" cxnId="{B88128A7-D535-4207-8D01-0DC647689D6A}" type="parTrans">
      <dgm:prSet/>
      <dgm:spPr/>
      <dgm:t>
        <a:bodyPr/>
        <a:lstStyle/>
        <a:p>
          <a:endParaRPr lang="zh-CN" altLang="en-US"/>
        </a:p>
      </dgm:t>
    </dgm:pt>
    <dgm:pt modelId="{ECAB5C1E-79FB-4C3E-B593-36B762E66378}" cxnId="{B88128A7-D535-4207-8D01-0DC647689D6A}" type="sibTrans">
      <dgm:prSet/>
      <dgm:spPr/>
      <dgm:t>
        <a:bodyPr/>
        <a:lstStyle/>
        <a:p>
          <a:endParaRPr lang="zh-CN" altLang="en-US"/>
        </a:p>
      </dgm:t>
    </dgm:pt>
    <dgm:pt modelId="{311C0609-1012-4976-BA67-557542253501}" type="pres">
      <dgm:prSet presAssocID="{37183CDF-C7CC-45CB-B4F0-D80D6A4D2F8F}" presName="Name0" presStyleCnt="0">
        <dgm:presLayoutVars>
          <dgm:chMax/>
          <dgm:chPref/>
          <dgm:dir/>
          <dgm:animLvl val="lvl"/>
        </dgm:presLayoutVars>
      </dgm:prSet>
      <dgm:spPr/>
      <dgm:t>
        <a:bodyPr/>
        <a:lstStyle/>
        <a:p>
          <a:endParaRPr lang="zh-CN" altLang="en-US"/>
        </a:p>
      </dgm:t>
    </dgm:pt>
    <dgm:pt modelId="{EA88A591-09D8-4C61-A4E8-CE8965FABB9C}" type="pres">
      <dgm:prSet presAssocID="{805B5CE4-990A-4558-80F1-F0A1FF0C6E01}" presName="composite" presStyleCnt="0"/>
      <dgm:spPr/>
    </dgm:pt>
    <dgm:pt modelId="{02F30320-F5DD-4FA3-AC87-3D0ECA5518D7}" type="pres">
      <dgm:prSet presAssocID="{805B5CE4-990A-4558-80F1-F0A1FF0C6E01}" presName="Parent1" presStyleLbl="node1" presStyleIdx="0" presStyleCnt="6">
        <dgm:presLayoutVars>
          <dgm:chMax val="1"/>
          <dgm:chPref val="1"/>
          <dgm:bulletEnabled val="1"/>
        </dgm:presLayoutVars>
      </dgm:prSet>
      <dgm:spPr/>
      <dgm:t>
        <a:bodyPr/>
        <a:lstStyle/>
        <a:p>
          <a:endParaRPr lang="zh-CN" altLang="en-US"/>
        </a:p>
      </dgm:t>
    </dgm:pt>
    <dgm:pt modelId="{AD2D3E32-C8A0-4026-A7BA-32EDF2593536}" type="pres">
      <dgm:prSet presAssocID="{805B5CE4-990A-4558-80F1-F0A1FF0C6E01}" presName="Childtext1" presStyleLbl="revTx" presStyleIdx="0" presStyleCnt="3">
        <dgm:presLayoutVars>
          <dgm:chMax val="0"/>
          <dgm:chPref val="0"/>
          <dgm:bulletEnabled val="1"/>
        </dgm:presLayoutVars>
      </dgm:prSet>
      <dgm:spPr/>
      <dgm:t>
        <a:bodyPr/>
        <a:lstStyle/>
        <a:p>
          <a:endParaRPr lang="zh-CN" altLang="en-US"/>
        </a:p>
      </dgm:t>
    </dgm:pt>
    <dgm:pt modelId="{4DD54E83-0DA8-43CA-8A78-F3010CEFF4F4}" type="pres">
      <dgm:prSet presAssocID="{805B5CE4-990A-4558-80F1-F0A1FF0C6E01}" presName="BalanceSpacing" presStyleCnt="0"/>
      <dgm:spPr/>
    </dgm:pt>
    <dgm:pt modelId="{75CFBF9C-152E-4CCB-B9EC-D33EA16C6B03}" type="pres">
      <dgm:prSet presAssocID="{805B5CE4-990A-4558-80F1-F0A1FF0C6E01}" presName="BalanceSpacing1" presStyleCnt="0"/>
      <dgm:spPr/>
    </dgm:pt>
    <dgm:pt modelId="{AD6917BC-FF33-4D88-ACFD-C44ECCF2F427}" type="pres">
      <dgm:prSet presAssocID="{2B0FB465-2EA6-4CCC-82E5-50668BE49C69}" presName="Accent1Text" presStyleLbl="node1" presStyleIdx="1" presStyleCnt="6"/>
      <dgm:spPr/>
      <dgm:t>
        <a:bodyPr/>
        <a:lstStyle/>
        <a:p>
          <a:endParaRPr lang="zh-CN" altLang="en-US"/>
        </a:p>
      </dgm:t>
    </dgm:pt>
    <dgm:pt modelId="{C819EF3A-8FE1-4149-87E3-62E464956CDC}" type="pres">
      <dgm:prSet presAssocID="{2B0FB465-2EA6-4CCC-82E5-50668BE49C69}" presName="spaceBetweenRectangles" presStyleCnt="0"/>
      <dgm:spPr/>
    </dgm:pt>
    <dgm:pt modelId="{BD8DDF0F-418A-4520-A973-ADBBE52D6086}" type="pres">
      <dgm:prSet presAssocID="{A7908E08-E193-4838-9194-ED9E6F36B4EA}" presName="composite" presStyleCnt="0"/>
      <dgm:spPr/>
    </dgm:pt>
    <dgm:pt modelId="{45A43BBC-CE43-4027-A5CD-1ED03DDE536C}" type="pres">
      <dgm:prSet presAssocID="{A7908E08-E193-4838-9194-ED9E6F36B4EA}" presName="Parent1" presStyleLbl="node1" presStyleIdx="2" presStyleCnt="6">
        <dgm:presLayoutVars>
          <dgm:chMax val="1"/>
          <dgm:chPref val="1"/>
          <dgm:bulletEnabled val="1"/>
        </dgm:presLayoutVars>
      </dgm:prSet>
      <dgm:spPr/>
      <dgm:t>
        <a:bodyPr/>
        <a:lstStyle/>
        <a:p>
          <a:endParaRPr lang="zh-CN" altLang="en-US"/>
        </a:p>
      </dgm:t>
    </dgm:pt>
    <dgm:pt modelId="{B7C669D0-9A92-4A37-BEC3-2BEA7B39A122}" type="pres">
      <dgm:prSet presAssocID="{A7908E08-E193-4838-9194-ED9E6F36B4EA}" presName="Childtext1" presStyleLbl="revTx" presStyleIdx="1" presStyleCnt="3">
        <dgm:presLayoutVars>
          <dgm:chMax val="0"/>
          <dgm:chPref val="0"/>
          <dgm:bulletEnabled val="1"/>
        </dgm:presLayoutVars>
      </dgm:prSet>
      <dgm:spPr/>
      <dgm:t>
        <a:bodyPr/>
        <a:lstStyle/>
        <a:p>
          <a:endParaRPr lang="zh-CN" altLang="en-US"/>
        </a:p>
      </dgm:t>
    </dgm:pt>
    <dgm:pt modelId="{76270153-CDE7-4C61-927E-8E7D93278F32}" type="pres">
      <dgm:prSet presAssocID="{A7908E08-E193-4838-9194-ED9E6F36B4EA}" presName="BalanceSpacing" presStyleCnt="0"/>
      <dgm:spPr/>
    </dgm:pt>
    <dgm:pt modelId="{726F7E25-6EE2-4F77-9050-0C62489AD6DF}" type="pres">
      <dgm:prSet presAssocID="{A7908E08-E193-4838-9194-ED9E6F36B4EA}" presName="BalanceSpacing1" presStyleCnt="0"/>
      <dgm:spPr/>
    </dgm:pt>
    <dgm:pt modelId="{7DB247EF-B62C-464D-A87D-9E2C6E4E2C70}" type="pres">
      <dgm:prSet presAssocID="{5E6A3E2D-B32D-4311-BEE7-C457C6B0F1EE}" presName="Accent1Text" presStyleLbl="node1" presStyleIdx="3" presStyleCnt="6"/>
      <dgm:spPr/>
      <dgm:t>
        <a:bodyPr/>
        <a:lstStyle/>
        <a:p>
          <a:endParaRPr lang="zh-CN" altLang="en-US"/>
        </a:p>
      </dgm:t>
    </dgm:pt>
    <dgm:pt modelId="{94BEAE5F-A4A6-446C-9015-B2EBC1685A12}" type="pres">
      <dgm:prSet presAssocID="{5E6A3E2D-B32D-4311-BEE7-C457C6B0F1EE}" presName="spaceBetweenRectangles" presStyleCnt="0"/>
      <dgm:spPr/>
    </dgm:pt>
    <dgm:pt modelId="{91703F23-9ABA-48A7-A5F1-3B09D8A85E25}" type="pres">
      <dgm:prSet presAssocID="{BD0F443E-6613-4E35-B043-00AAF74F2725}" presName="composite" presStyleCnt="0"/>
      <dgm:spPr/>
    </dgm:pt>
    <dgm:pt modelId="{8733494D-2869-4E4E-BCF3-BFE2F7B4DC11}" type="pres">
      <dgm:prSet presAssocID="{BD0F443E-6613-4E35-B043-00AAF74F2725}" presName="Parent1" presStyleLbl="node1" presStyleIdx="4" presStyleCnt="6">
        <dgm:presLayoutVars>
          <dgm:chMax val="1"/>
          <dgm:chPref val="1"/>
          <dgm:bulletEnabled val="1"/>
        </dgm:presLayoutVars>
      </dgm:prSet>
      <dgm:spPr/>
      <dgm:t>
        <a:bodyPr/>
        <a:lstStyle/>
        <a:p>
          <a:endParaRPr lang="zh-CN" altLang="en-US"/>
        </a:p>
      </dgm:t>
    </dgm:pt>
    <dgm:pt modelId="{F493C6ED-ABB3-4E29-863D-A8AEE2BADD40}" type="pres">
      <dgm:prSet presAssocID="{BD0F443E-6613-4E35-B043-00AAF74F2725}" presName="Childtext1" presStyleLbl="revTx" presStyleIdx="2" presStyleCnt="3">
        <dgm:presLayoutVars>
          <dgm:chMax val="0"/>
          <dgm:chPref val="0"/>
          <dgm:bulletEnabled val="1"/>
        </dgm:presLayoutVars>
      </dgm:prSet>
      <dgm:spPr/>
      <dgm:t>
        <a:bodyPr/>
        <a:lstStyle/>
        <a:p>
          <a:endParaRPr lang="zh-CN" altLang="en-US"/>
        </a:p>
      </dgm:t>
    </dgm:pt>
    <dgm:pt modelId="{98ED2EF6-A543-494C-94B3-A7BCD267B4CA}" type="pres">
      <dgm:prSet presAssocID="{BD0F443E-6613-4E35-B043-00AAF74F2725}" presName="BalanceSpacing" presStyleCnt="0"/>
      <dgm:spPr/>
    </dgm:pt>
    <dgm:pt modelId="{BC511C75-8440-4B00-9864-84E0747D5E9F}" type="pres">
      <dgm:prSet presAssocID="{BD0F443E-6613-4E35-B043-00AAF74F2725}" presName="BalanceSpacing1" presStyleCnt="0"/>
      <dgm:spPr/>
    </dgm:pt>
    <dgm:pt modelId="{FD25D7C4-0DD5-4819-AADC-4AF73618DA73}" type="pres">
      <dgm:prSet presAssocID="{A81D33FE-1435-4B90-B71C-218D05C924F2}" presName="Accent1Text" presStyleLbl="node1" presStyleIdx="5" presStyleCnt="6"/>
      <dgm:spPr/>
      <dgm:t>
        <a:bodyPr/>
        <a:lstStyle/>
        <a:p>
          <a:endParaRPr lang="zh-CN" altLang="en-US"/>
        </a:p>
      </dgm:t>
    </dgm:pt>
  </dgm:ptLst>
  <dgm:cxnLst>
    <dgm:cxn modelId="{CAA8CFF8-CFC1-45FB-A83A-F09C12CA2E19}" type="presOf" srcId="{BD0F443E-6613-4E35-B043-00AAF74F2725}" destId="{8733494D-2869-4E4E-BCF3-BFE2F7B4DC11}" srcOrd="0" destOrd="0" presId="urn:microsoft.com/office/officeart/2008/layout/AlternatingHexagons"/>
    <dgm:cxn modelId="{092FEDFE-43D8-45CD-85E5-5C8C7CE1BD3A}" srcId="{37183CDF-C7CC-45CB-B4F0-D80D6A4D2F8F}" destId="{A7908E08-E193-4838-9194-ED9E6F36B4EA}" srcOrd="1" destOrd="0" parTransId="{56097B36-2319-419E-9B7A-160A361336D5}" sibTransId="{5E6A3E2D-B32D-4311-BEE7-C457C6B0F1EE}"/>
    <dgm:cxn modelId="{6B7990AC-477D-4CF3-B42E-7A1589582D66}" srcId="{37183CDF-C7CC-45CB-B4F0-D80D6A4D2F8F}" destId="{805B5CE4-990A-4558-80F1-F0A1FF0C6E01}" srcOrd="0" destOrd="0" parTransId="{3B7A4541-836D-49B2-ABEC-B8D9C3AA4408}" sibTransId="{2B0FB465-2EA6-4CCC-82E5-50668BE49C69}"/>
    <dgm:cxn modelId="{91C41727-87A7-487E-8BCD-13B8961102B5}" type="presOf" srcId="{2B0FB465-2EA6-4CCC-82E5-50668BE49C69}" destId="{AD6917BC-FF33-4D88-ACFD-C44ECCF2F427}" srcOrd="0" destOrd="0" presId="urn:microsoft.com/office/officeart/2008/layout/AlternatingHexagons"/>
    <dgm:cxn modelId="{4D6DC7C6-0FF6-466F-A66F-202DD6BBC829}" srcId="{805B5CE4-990A-4558-80F1-F0A1FF0C6E01}" destId="{3B79A1CB-E1DF-415D-A442-68D4DF5E0A96}" srcOrd="0" destOrd="0" parTransId="{BA833E27-25D9-4AB0-9D86-C07DDBAF5F40}" sibTransId="{A099113B-9F4B-4A77-B12F-F53C39B571B2}"/>
    <dgm:cxn modelId="{B88128A7-D535-4207-8D01-0DC647689D6A}" srcId="{BD0F443E-6613-4E35-B043-00AAF74F2725}" destId="{EA437286-6070-42BB-99D9-EAA8C0BC4423}" srcOrd="0" destOrd="0" parTransId="{CAB00335-A6DF-4FF2-A0C5-7BF5040D9EA3}" sibTransId="{ECAB5C1E-79FB-4C3E-B593-36B762E66378}"/>
    <dgm:cxn modelId="{402C5069-2A2A-40AD-920E-739A4DA0D9DA}" srcId="{A7908E08-E193-4838-9194-ED9E6F36B4EA}" destId="{0FC055BA-9C7A-4934-AAEA-CF411A9B4D8E}" srcOrd="0" destOrd="0" parTransId="{AAD43BD8-49BE-4126-B872-E522CB0130C6}" sibTransId="{21CEF232-0954-48C4-BC90-A832C0FB00F7}"/>
    <dgm:cxn modelId="{BBD7B05D-8701-436A-BFF5-3AA7FCDA0B5F}" type="presOf" srcId="{EA437286-6070-42BB-99D9-EAA8C0BC4423}" destId="{F493C6ED-ABB3-4E29-863D-A8AEE2BADD40}" srcOrd="0" destOrd="0" presId="urn:microsoft.com/office/officeart/2008/layout/AlternatingHexagons"/>
    <dgm:cxn modelId="{2DB8F518-591D-450E-B1CD-196402C8351A}" type="presOf" srcId="{5E6A3E2D-B32D-4311-BEE7-C457C6B0F1EE}" destId="{7DB247EF-B62C-464D-A87D-9E2C6E4E2C70}" srcOrd="0" destOrd="0" presId="urn:microsoft.com/office/officeart/2008/layout/AlternatingHexagons"/>
    <dgm:cxn modelId="{734FB1F5-5EF6-4FAF-A2CE-2A6B426E7A6A}" type="presOf" srcId="{3B79A1CB-E1DF-415D-A442-68D4DF5E0A96}" destId="{AD2D3E32-C8A0-4026-A7BA-32EDF2593536}" srcOrd="0" destOrd="0" presId="urn:microsoft.com/office/officeart/2008/layout/AlternatingHexagons"/>
    <dgm:cxn modelId="{909FF5A3-8E5B-4659-B849-872804E9C6BA}" srcId="{37183CDF-C7CC-45CB-B4F0-D80D6A4D2F8F}" destId="{BD0F443E-6613-4E35-B043-00AAF74F2725}" srcOrd="2" destOrd="0" parTransId="{DD05B526-1C0F-4EF6-A02D-90A1561572C3}" sibTransId="{A81D33FE-1435-4B90-B71C-218D05C924F2}"/>
    <dgm:cxn modelId="{35543585-64B6-4E60-9765-605A4011310A}" type="presOf" srcId="{A81D33FE-1435-4B90-B71C-218D05C924F2}" destId="{FD25D7C4-0DD5-4819-AADC-4AF73618DA73}" srcOrd="0" destOrd="0" presId="urn:microsoft.com/office/officeart/2008/layout/AlternatingHexagons"/>
    <dgm:cxn modelId="{69B3933A-321F-4F61-9B16-497DDF3C8E21}" type="presOf" srcId="{805B5CE4-990A-4558-80F1-F0A1FF0C6E01}" destId="{02F30320-F5DD-4FA3-AC87-3D0ECA5518D7}" srcOrd="0" destOrd="0" presId="urn:microsoft.com/office/officeart/2008/layout/AlternatingHexagons"/>
    <dgm:cxn modelId="{E2A4C6DB-0E75-4915-9F85-56EF7DB49CE7}" type="presOf" srcId="{0FC055BA-9C7A-4934-AAEA-CF411A9B4D8E}" destId="{B7C669D0-9A92-4A37-BEC3-2BEA7B39A122}" srcOrd="0" destOrd="0" presId="urn:microsoft.com/office/officeart/2008/layout/AlternatingHexagons"/>
    <dgm:cxn modelId="{D6ABC4E0-DC93-46D6-AECD-DEF0C0B3A304}" type="presOf" srcId="{37183CDF-C7CC-45CB-B4F0-D80D6A4D2F8F}" destId="{311C0609-1012-4976-BA67-557542253501}" srcOrd="0" destOrd="0" presId="urn:microsoft.com/office/officeart/2008/layout/AlternatingHexagons"/>
    <dgm:cxn modelId="{EB67A333-E7DD-41F6-81AA-81328E0BA7E8}" type="presOf" srcId="{A7908E08-E193-4838-9194-ED9E6F36B4EA}" destId="{45A43BBC-CE43-4027-A5CD-1ED03DDE536C}" srcOrd="0" destOrd="0" presId="urn:microsoft.com/office/officeart/2008/layout/AlternatingHexagons"/>
    <dgm:cxn modelId="{525C6FCD-7FEB-4F41-B381-AABA79624BE1}" type="presParOf" srcId="{311C0609-1012-4976-BA67-557542253501}" destId="{EA88A591-09D8-4C61-A4E8-CE8965FABB9C}" srcOrd="0" destOrd="0" presId="urn:microsoft.com/office/officeart/2008/layout/AlternatingHexagons"/>
    <dgm:cxn modelId="{ED97995B-16DD-4CCC-9F2C-E366496216C4}" type="presParOf" srcId="{EA88A591-09D8-4C61-A4E8-CE8965FABB9C}" destId="{02F30320-F5DD-4FA3-AC87-3D0ECA5518D7}" srcOrd="0" destOrd="0" presId="urn:microsoft.com/office/officeart/2008/layout/AlternatingHexagons"/>
    <dgm:cxn modelId="{FD9B682D-CB6A-44E6-8AA3-97267320FBD9}" type="presParOf" srcId="{EA88A591-09D8-4C61-A4E8-CE8965FABB9C}" destId="{AD2D3E32-C8A0-4026-A7BA-32EDF2593536}" srcOrd="1" destOrd="0" presId="urn:microsoft.com/office/officeart/2008/layout/AlternatingHexagons"/>
    <dgm:cxn modelId="{8FFF5047-17DF-4A0C-8023-F7C39F9AE286}" type="presParOf" srcId="{EA88A591-09D8-4C61-A4E8-CE8965FABB9C}" destId="{4DD54E83-0DA8-43CA-8A78-F3010CEFF4F4}" srcOrd="2" destOrd="0" presId="urn:microsoft.com/office/officeart/2008/layout/AlternatingHexagons"/>
    <dgm:cxn modelId="{C714CC76-1137-4BC5-978F-91C0224DFAB3}" type="presParOf" srcId="{EA88A591-09D8-4C61-A4E8-CE8965FABB9C}" destId="{75CFBF9C-152E-4CCB-B9EC-D33EA16C6B03}" srcOrd="3" destOrd="0" presId="urn:microsoft.com/office/officeart/2008/layout/AlternatingHexagons"/>
    <dgm:cxn modelId="{2A91B5A6-3A08-4899-B26F-16AA5DC6ED84}" type="presParOf" srcId="{EA88A591-09D8-4C61-A4E8-CE8965FABB9C}" destId="{AD6917BC-FF33-4D88-ACFD-C44ECCF2F427}" srcOrd="4" destOrd="0" presId="urn:microsoft.com/office/officeart/2008/layout/AlternatingHexagons"/>
    <dgm:cxn modelId="{056CD772-30FE-4D72-9E4F-31BF8ADDCBD5}" type="presParOf" srcId="{311C0609-1012-4976-BA67-557542253501}" destId="{C819EF3A-8FE1-4149-87E3-62E464956CDC}" srcOrd="1" destOrd="0" presId="urn:microsoft.com/office/officeart/2008/layout/AlternatingHexagons"/>
    <dgm:cxn modelId="{F5A3B7FE-69CD-4F80-8C7D-D1955A139F3D}" type="presParOf" srcId="{311C0609-1012-4976-BA67-557542253501}" destId="{BD8DDF0F-418A-4520-A973-ADBBE52D6086}" srcOrd="2" destOrd="0" presId="urn:microsoft.com/office/officeart/2008/layout/AlternatingHexagons"/>
    <dgm:cxn modelId="{B0BCE4D3-5692-40DE-B9E7-CB3A7B78C925}" type="presParOf" srcId="{BD8DDF0F-418A-4520-A973-ADBBE52D6086}" destId="{45A43BBC-CE43-4027-A5CD-1ED03DDE536C}" srcOrd="0" destOrd="0" presId="urn:microsoft.com/office/officeart/2008/layout/AlternatingHexagons"/>
    <dgm:cxn modelId="{55AFB090-0445-4BF8-8FA6-BDFE9C080852}" type="presParOf" srcId="{BD8DDF0F-418A-4520-A973-ADBBE52D6086}" destId="{B7C669D0-9A92-4A37-BEC3-2BEA7B39A122}" srcOrd="1" destOrd="0" presId="urn:microsoft.com/office/officeart/2008/layout/AlternatingHexagons"/>
    <dgm:cxn modelId="{E430AA56-FC10-47AC-870C-AD2D8E7F3E88}" type="presParOf" srcId="{BD8DDF0F-418A-4520-A973-ADBBE52D6086}" destId="{76270153-CDE7-4C61-927E-8E7D93278F32}" srcOrd="2" destOrd="0" presId="urn:microsoft.com/office/officeart/2008/layout/AlternatingHexagons"/>
    <dgm:cxn modelId="{816FE117-CC4E-4D40-9B04-69F8DE8B0F92}" type="presParOf" srcId="{BD8DDF0F-418A-4520-A973-ADBBE52D6086}" destId="{726F7E25-6EE2-4F77-9050-0C62489AD6DF}" srcOrd="3" destOrd="0" presId="urn:microsoft.com/office/officeart/2008/layout/AlternatingHexagons"/>
    <dgm:cxn modelId="{BA9D01C0-D8EB-40F9-BE6F-FAA596CDB43C}" type="presParOf" srcId="{BD8DDF0F-418A-4520-A973-ADBBE52D6086}" destId="{7DB247EF-B62C-464D-A87D-9E2C6E4E2C70}" srcOrd="4" destOrd="0" presId="urn:microsoft.com/office/officeart/2008/layout/AlternatingHexagons"/>
    <dgm:cxn modelId="{D44B957A-FA07-4131-A0C5-D293D3C98EB8}" type="presParOf" srcId="{311C0609-1012-4976-BA67-557542253501}" destId="{94BEAE5F-A4A6-446C-9015-B2EBC1685A12}" srcOrd="3" destOrd="0" presId="urn:microsoft.com/office/officeart/2008/layout/AlternatingHexagons"/>
    <dgm:cxn modelId="{7ABA967F-D675-469A-A24D-22FF97D14C92}" type="presParOf" srcId="{311C0609-1012-4976-BA67-557542253501}" destId="{91703F23-9ABA-48A7-A5F1-3B09D8A85E25}" srcOrd="4" destOrd="0" presId="urn:microsoft.com/office/officeart/2008/layout/AlternatingHexagons"/>
    <dgm:cxn modelId="{504C8193-ED05-4EAA-A63B-43255F4D9106}" type="presParOf" srcId="{91703F23-9ABA-48A7-A5F1-3B09D8A85E25}" destId="{8733494D-2869-4E4E-BCF3-BFE2F7B4DC11}" srcOrd="0" destOrd="0" presId="urn:microsoft.com/office/officeart/2008/layout/AlternatingHexagons"/>
    <dgm:cxn modelId="{BAFD0775-0305-4D08-9A14-3CCAEFA5C7FF}" type="presParOf" srcId="{91703F23-9ABA-48A7-A5F1-3B09D8A85E25}" destId="{F493C6ED-ABB3-4E29-863D-A8AEE2BADD40}" srcOrd="1" destOrd="0" presId="urn:microsoft.com/office/officeart/2008/layout/AlternatingHexagons"/>
    <dgm:cxn modelId="{E41E99EA-B2C4-4F74-B3C6-37EDB58E3AC7}" type="presParOf" srcId="{91703F23-9ABA-48A7-A5F1-3B09D8A85E25}" destId="{98ED2EF6-A543-494C-94B3-A7BCD267B4CA}" srcOrd="2" destOrd="0" presId="urn:microsoft.com/office/officeart/2008/layout/AlternatingHexagons"/>
    <dgm:cxn modelId="{014FF9CD-5371-406B-A704-3A57A2C8414F}" type="presParOf" srcId="{91703F23-9ABA-48A7-A5F1-3B09D8A85E25}" destId="{BC511C75-8440-4B00-9864-84E0747D5E9F}" srcOrd="3" destOrd="0" presId="urn:microsoft.com/office/officeart/2008/layout/AlternatingHexagons"/>
    <dgm:cxn modelId="{7B0AE83D-D913-4DB5-AB1F-9E2628EF3039}" type="presParOf" srcId="{91703F23-9ABA-48A7-A5F1-3B09D8A85E25}" destId="{FD25D7C4-0DD5-4819-AADC-4AF73618DA73}" srcOrd="4" destOrd="0" presId="urn:microsoft.com/office/officeart/2008/layout/AlternatingHexagon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F30320-F5DD-4FA3-AC87-3D0ECA5518D7}">
      <dsp:nvSpPr>
        <dsp:cNvPr id="0" name=""/>
        <dsp:cNvSpPr/>
      </dsp:nvSpPr>
      <dsp:spPr>
        <a:xfrm rot="5400000">
          <a:off x="3027360" y="113057"/>
          <a:ext cx="1734011" cy="1508589"/>
        </a:xfrm>
        <a:prstGeom prst="hexagon">
          <a:avLst>
            <a:gd name="adj" fmla="val 25000"/>
            <a:gd name="vf" fmla="val 115470"/>
          </a:avLst>
        </a:prstGeom>
        <a:solidFill>
          <a:schemeClr val="bg1">
            <a:alpha val="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endParaRPr lang="zh-CN" altLang="en-US" sz="5500" kern="1200" dirty="0"/>
        </a:p>
      </dsp:txBody>
      <dsp:txXfrm rot="5400000">
        <a:off x="3027360" y="113057"/>
        <a:ext cx="1734011" cy="1508589"/>
      </dsp:txXfrm>
    </dsp:sp>
    <dsp:sp modelId="{AD2D3E32-C8A0-4026-A7BA-32EDF2593536}">
      <dsp:nvSpPr>
        <dsp:cNvPr id="0" name=""/>
        <dsp:cNvSpPr/>
      </dsp:nvSpPr>
      <dsp:spPr>
        <a:xfrm>
          <a:off x="4694438" y="347148"/>
          <a:ext cx="1935156" cy="1040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zh-CN" altLang="en-US" sz="3600" kern="1200" dirty="0"/>
        </a:p>
      </dsp:txBody>
      <dsp:txXfrm>
        <a:off x="4694438" y="347148"/>
        <a:ext cx="1935156" cy="1040406"/>
      </dsp:txXfrm>
    </dsp:sp>
    <dsp:sp modelId="{AD6917BC-FF33-4D88-ACFD-C44ECCF2F427}">
      <dsp:nvSpPr>
        <dsp:cNvPr id="0" name=""/>
        <dsp:cNvSpPr/>
      </dsp:nvSpPr>
      <dsp:spPr>
        <a:xfrm rot="5400000">
          <a:off x="1398083" y="113057"/>
          <a:ext cx="1734011" cy="1508589"/>
        </a:xfrm>
        <a:prstGeom prst="hexagon">
          <a:avLst>
            <a:gd name="adj" fmla="val 25000"/>
            <a:gd name="vf" fmla="val 115470"/>
          </a:avLst>
        </a:prstGeom>
        <a:solidFill>
          <a:schemeClr val="bg1">
            <a:alpha val="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398083" y="113057"/>
        <a:ext cx="1734011" cy="1508589"/>
      </dsp:txXfrm>
    </dsp:sp>
    <dsp:sp modelId="{45A43BBC-CE43-4027-A5CD-1ED03DDE536C}">
      <dsp:nvSpPr>
        <dsp:cNvPr id="0" name=""/>
        <dsp:cNvSpPr/>
      </dsp:nvSpPr>
      <dsp:spPr>
        <a:xfrm rot="5400000">
          <a:off x="2209600" y="1584886"/>
          <a:ext cx="1734011" cy="1508589"/>
        </a:xfrm>
        <a:prstGeom prst="hexagon">
          <a:avLst>
            <a:gd name="adj" fmla="val 25000"/>
            <a:gd name="vf" fmla="val 115470"/>
          </a:avLst>
        </a:prstGeom>
        <a:solidFill>
          <a:schemeClr val="bg1">
            <a:alpha val="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endParaRPr lang="zh-CN" altLang="en-US" sz="5500" kern="1200" dirty="0"/>
        </a:p>
      </dsp:txBody>
      <dsp:txXfrm rot="5400000">
        <a:off x="2209600" y="1584886"/>
        <a:ext cx="1734011" cy="1508589"/>
      </dsp:txXfrm>
    </dsp:sp>
    <dsp:sp modelId="{B7C669D0-9A92-4A37-BEC3-2BEA7B39A122}">
      <dsp:nvSpPr>
        <dsp:cNvPr id="0" name=""/>
        <dsp:cNvSpPr/>
      </dsp:nvSpPr>
      <dsp:spPr>
        <a:xfrm>
          <a:off x="387154" y="1818977"/>
          <a:ext cx="1872732" cy="1040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r" defTabSz="1600200">
            <a:lnSpc>
              <a:spcPct val="90000"/>
            </a:lnSpc>
            <a:spcBef>
              <a:spcPct val="0"/>
            </a:spcBef>
            <a:spcAft>
              <a:spcPct val="35000"/>
            </a:spcAft>
          </a:pPr>
          <a:endParaRPr lang="zh-CN" altLang="en-US" sz="3600" kern="1200" dirty="0"/>
        </a:p>
      </dsp:txBody>
      <dsp:txXfrm>
        <a:off x="387154" y="1818977"/>
        <a:ext cx="1872732" cy="1040406"/>
      </dsp:txXfrm>
    </dsp:sp>
    <dsp:sp modelId="{7DB247EF-B62C-464D-A87D-9E2C6E4E2C70}">
      <dsp:nvSpPr>
        <dsp:cNvPr id="0" name=""/>
        <dsp:cNvSpPr/>
      </dsp:nvSpPr>
      <dsp:spPr>
        <a:xfrm rot="5400000">
          <a:off x="3838877" y="1584886"/>
          <a:ext cx="1734011" cy="1508589"/>
        </a:xfrm>
        <a:prstGeom prst="hexagon">
          <a:avLst>
            <a:gd name="adj" fmla="val 25000"/>
            <a:gd name="vf" fmla="val 115470"/>
          </a:avLst>
        </a:prstGeom>
        <a:solidFill>
          <a:schemeClr val="bg1">
            <a:alpha val="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3838877" y="1584886"/>
        <a:ext cx="1734011" cy="1508589"/>
      </dsp:txXfrm>
    </dsp:sp>
    <dsp:sp modelId="{8733494D-2869-4E4E-BCF3-BFE2F7B4DC11}">
      <dsp:nvSpPr>
        <dsp:cNvPr id="0" name=""/>
        <dsp:cNvSpPr/>
      </dsp:nvSpPr>
      <dsp:spPr>
        <a:xfrm rot="5400000">
          <a:off x="3027360" y="3056714"/>
          <a:ext cx="1734011" cy="1508589"/>
        </a:xfrm>
        <a:prstGeom prst="hexagon">
          <a:avLst>
            <a:gd name="adj" fmla="val 25000"/>
            <a:gd name="vf" fmla="val 115470"/>
          </a:avLst>
        </a:prstGeom>
        <a:solidFill>
          <a:schemeClr val="bg1">
            <a:alpha val="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endParaRPr lang="zh-CN" altLang="en-US" sz="5500" kern="1200" dirty="0"/>
        </a:p>
      </dsp:txBody>
      <dsp:txXfrm rot="5400000">
        <a:off x="3027360" y="3056714"/>
        <a:ext cx="1734011" cy="1508589"/>
      </dsp:txXfrm>
    </dsp:sp>
    <dsp:sp modelId="{F493C6ED-ABB3-4E29-863D-A8AEE2BADD40}">
      <dsp:nvSpPr>
        <dsp:cNvPr id="0" name=""/>
        <dsp:cNvSpPr/>
      </dsp:nvSpPr>
      <dsp:spPr>
        <a:xfrm>
          <a:off x="4694438" y="3290806"/>
          <a:ext cx="1935156" cy="1040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zh-CN" altLang="en-US" sz="3600" kern="1200" dirty="0"/>
        </a:p>
      </dsp:txBody>
      <dsp:txXfrm>
        <a:off x="4694438" y="3290806"/>
        <a:ext cx="1935156" cy="1040406"/>
      </dsp:txXfrm>
    </dsp:sp>
    <dsp:sp modelId="{FD25D7C4-0DD5-4819-AADC-4AF73618DA73}">
      <dsp:nvSpPr>
        <dsp:cNvPr id="0" name=""/>
        <dsp:cNvSpPr/>
      </dsp:nvSpPr>
      <dsp:spPr>
        <a:xfrm rot="5400000">
          <a:off x="1398083" y="3056714"/>
          <a:ext cx="1734011" cy="1508589"/>
        </a:xfrm>
        <a:prstGeom prst="hexagon">
          <a:avLst>
            <a:gd name="adj" fmla="val 25000"/>
            <a:gd name="vf" fmla="val 115470"/>
          </a:avLst>
        </a:prstGeom>
        <a:solidFill>
          <a:schemeClr val="bg1">
            <a:alpha val="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398083" y="3056714"/>
        <a:ext cx="1734011" cy="150858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type="hexagon" r:blip="" rot="90">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type="hexagon" r:blip="" rot="90">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
        <p:nvSpPr>
          <p:cNvPr id="1331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838200" y="1825625"/>
            <a:ext cx="105156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3548698" y="2426335"/>
            <a:ext cx="5848350" cy="829945"/>
          </a:xfrm>
          <a:prstGeom prst="rect">
            <a:avLst/>
          </a:prstGeom>
          <a:noFill/>
        </p:spPr>
        <p:txBody>
          <a:bodyPr>
            <a:spAutoFit/>
          </a:bodyPr>
          <a:lstStyle/>
          <a:p>
            <a:pPr marR="0" defTabSz="914400" fontAlgn="auto">
              <a:spcBef>
                <a:spcPts val="0"/>
              </a:spcBef>
              <a:spcAft>
                <a:spcPts val="0"/>
              </a:spcAft>
              <a:buClrTx/>
              <a:buSzTx/>
              <a:defRPr/>
            </a:pPr>
            <a:r>
              <a:rPr kumimoji="0" lang="en-US" altLang="zh-CN" sz="4800" b="1" kern="1200" cap="none" spc="300" normalizeH="0" baseline="0" noProof="0" dirty="0">
                <a:solidFill>
                  <a:schemeClr val="bg1"/>
                </a:solidFill>
                <a:latin typeface="Arial" panose="020B0604020202020204" pitchFamily="34" charset="0"/>
                <a:ea typeface="Arial" panose="020B0604020202020204" pitchFamily="34" charset="0"/>
                <a:cs typeface="+mn-cs"/>
                <a:sym typeface="+mn-ea"/>
              </a:rPr>
              <a:t>Embedded I.O.T</a:t>
            </a:r>
            <a:endParaRPr kumimoji="0" lang="en-US" altLang="zh-CN" sz="4800" b="1" kern="1200" cap="none" spc="300" normalizeH="0" baseline="0" noProof="0" dirty="0">
              <a:solidFill>
                <a:schemeClr val="bg1"/>
              </a:solidFill>
              <a:latin typeface="Arial" panose="020B0604020202020204" pitchFamily="34" charset="0"/>
              <a:ea typeface="Arial" panose="020B0604020202020204" pitchFamily="34" charset="0"/>
              <a:cs typeface="+mn-cs"/>
              <a:sym typeface="+mn-ea"/>
            </a:endParaRPr>
          </a:p>
        </p:txBody>
      </p:sp>
      <p:grpSp>
        <p:nvGrpSpPr>
          <p:cNvPr id="3" name="组合 24"/>
          <p:cNvGrpSpPr/>
          <p:nvPr/>
        </p:nvGrpSpPr>
        <p:grpSpPr>
          <a:xfrm>
            <a:off x="4355783" y="3642360"/>
            <a:ext cx="496887" cy="498475"/>
            <a:chOff x="5532281" y="2348865"/>
            <a:chExt cx="497561" cy="497561"/>
          </a:xfrm>
        </p:grpSpPr>
        <p:sp>
          <p:nvSpPr>
            <p:cNvPr id="26" name="椭圆 25"/>
            <p:cNvSpPr/>
            <p:nvPr/>
          </p:nvSpPr>
          <p:spPr>
            <a:xfrm>
              <a:off x="5532281" y="2348865"/>
              <a:ext cx="497561" cy="497561"/>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340" name="Freeform 341"/>
            <p:cNvSpPr>
              <a:spLocks noEditPoints="1"/>
            </p:cNvSpPr>
            <p:nvPr/>
          </p:nvSpPr>
          <p:spPr>
            <a:xfrm>
              <a:off x="5632433" y="2497831"/>
              <a:ext cx="258553" cy="19962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w="9525">
              <a:noFill/>
            </a:ln>
          </p:spPr>
          <p:txBody>
            <a:bodyPr/>
            <a:p>
              <a:endParaRPr lang="en-US"/>
            </a:p>
          </p:txBody>
        </p:sp>
      </p:grpSp>
      <p:grpSp>
        <p:nvGrpSpPr>
          <p:cNvPr id="4" name="组合 27"/>
          <p:cNvGrpSpPr/>
          <p:nvPr/>
        </p:nvGrpSpPr>
        <p:grpSpPr>
          <a:xfrm>
            <a:off x="5237798" y="3605530"/>
            <a:ext cx="496887" cy="498475"/>
            <a:chOff x="6240091" y="2348865"/>
            <a:chExt cx="497561" cy="497561"/>
          </a:xfrm>
        </p:grpSpPr>
        <p:sp>
          <p:nvSpPr>
            <p:cNvPr id="29" name="椭圆 28"/>
            <p:cNvSpPr/>
            <p:nvPr/>
          </p:nvSpPr>
          <p:spPr>
            <a:xfrm>
              <a:off x="6240091" y="2348865"/>
              <a:ext cx="497561" cy="497561"/>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343" name="Freeform 337"/>
            <p:cNvSpPr>
              <a:spLocks noEditPoints="1"/>
            </p:cNvSpPr>
            <p:nvPr/>
          </p:nvSpPr>
          <p:spPr>
            <a:xfrm>
              <a:off x="6373045" y="2487587"/>
              <a:ext cx="238109" cy="24652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chemeClr val="bg1"/>
            </a:solidFill>
            <a:ln w="9525">
              <a:noFill/>
            </a:ln>
          </p:spPr>
          <p:txBody>
            <a:bodyPr/>
            <a:p>
              <a:endParaRPr lang="en-US"/>
            </a:p>
          </p:txBody>
        </p:sp>
      </p:grpSp>
      <p:grpSp>
        <p:nvGrpSpPr>
          <p:cNvPr id="5" name="组合 30"/>
          <p:cNvGrpSpPr/>
          <p:nvPr/>
        </p:nvGrpSpPr>
        <p:grpSpPr>
          <a:xfrm>
            <a:off x="6127115" y="3623310"/>
            <a:ext cx="498475" cy="498475"/>
            <a:chOff x="6947901" y="2348865"/>
            <a:chExt cx="497561" cy="497561"/>
          </a:xfrm>
        </p:grpSpPr>
        <p:sp>
          <p:nvSpPr>
            <p:cNvPr id="32" name="椭圆 31"/>
            <p:cNvSpPr/>
            <p:nvPr/>
          </p:nvSpPr>
          <p:spPr>
            <a:xfrm>
              <a:off x="6947901" y="2348865"/>
              <a:ext cx="497561" cy="497561"/>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346" name="Freeform 257"/>
            <p:cNvSpPr>
              <a:spLocks noEditPoints="1"/>
            </p:cNvSpPr>
            <p:nvPr/>
          </p:nvSpPr>
          <p:spPr>
            <a:xfrm>
              <a:off x="7046374" y="2461254"/>
              <a:ext cx="251337" cy="2633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09" h="219">
                  <a:moveTo>
                    <a:pt x="140" y="17"/>
                  </a:moveTo>
                  <a:lnTo>
                    <a:pt x="160" y="28"/>
                  </a:lnTo>
                  <a:lnTo>
                    <a:pt x="189" y="17"/>
                  </a:lnTo>
                  <a:lnTo>
                    <a:pt x="169" y="9"/>
                  </a:lnTo>
                  <a:lnTo>
                    <a:pt x="140" y="17"/>
                  </a:lnTo>
                  <a:close/>
                  <a:moveTo>
                    <a:pt x="29" y="159"/>
                  </a:moveTo>
                  <a:lnTo>
                    <a:pt x="7" y="148"/>
                  </a:lnTo>
                  <a:lnTo>
                    <a:pt x="7" y="199"/>
                  </a:lnTo>
                  <a:lnTo>
                    <a:pt x="29" y="208"/>
                  </a:lnTo>
                  <a:lnTo>
                    <a:pt x="29" y="159"/>
                  </a:lnTo>
                  <a:close/>
                  <a:moveTo>
                    <a:pt x="80" y="97"/>
                  </a:moveTo>
                  <a:lnTo>
                    <a:pt x="100" y="108"/>
                  </a:lnTo>
                  <a:lnTo>
                    <a:pt x="129" y="95"/>
                  </a:lnTo>
                  <a:lnTo>
                    <a:pt x="109" y="86"/>
                  </a:lnTo>
                  <a:lnTo>
                    <a:pt x="80" y="97"/>
                  </a:lnTo>
                  <a:close/>
                  <a:moveTo>
                    <a:pt x="64" y="97"/>
                  </a:moveTo>
                  <a:lnTo>
                    <a:pt x="71" y="93"/>
                  </a:lnTo>
                  <a:lnTo>
                    <a:pt x="106" y="80"/>
                  </a:lnTo>
                  <a:lnTo>
                    <a:pt x="109" y="77"/>
                  </a:lnTo>
                  <a:lnTo>
                    <a:pt x="109" y="80"/>
                  </a:lnTo>
                  <a:lnTo>
                    <a:pt x="124" y="86"/>
                  </a:lnTo>
                  <a:lnTo>
                    <a:pt x="124" y="24"/>
                  </a:lnTo>
                  <a:lnTo>
                    <a:pt x="124" y="17"/>
                  </a:lnTo>
                  <a:lnTo>
                    <a:pt x="131" y="15"/>
                  </a:lnTo>
                  <a:lnTo>
                    <a:pt x="169" y="0"/>
                  </a:lnTo>
                  <a:lnTo>
                    <a:pt x="171" y="0"/>
                  </a:lnTo>
                  <a:lnTo>
                    <a:pt x="200" y="15"/>
                  </a:lnTo>
                  <a:lnTo>
                    <a:pt x="209" y="17"/>
                  </a:lnTo>
                  <a:lnTo>
                    <a:pt x="209" y="157"/>
                  </a:lnTo>
                  <a:lnTo>
                    <a:pt x="160" y="175"/>
                  </a:lnTo>
                  <a:lnTo>
                    <a:pt x="155" y="173"/>
                  </a:lnTo>
                  <a:lnTo>
                    <a:pt x="146" y="168"/>
                  </a:lnTo>
                  <a:lnTo>
                    <a:pt x="146" y="179"/>
                  </a:lnTo>
                  <a:lnTo>
                    <a:pt x="100" y="197"/>
                  </a:lnTo>
                  <a:lnTo>
                    <a:pt x="93" y="195"/>
                  </a:lnTo>
                  <a:lnTo>
                    <a:pt x="82" y="188"/>
                  </a:lnTo>
                  <a:lnTo>
                    <a:pt x="82" y="204"/>
                  </a:lnTo>
                  <a:lnTo>
                    <a:pt x="35" y="219"/>
                  </a:lnTo>
                  <a:lnTo>
                    <a:pt x="31" y="217"/>
                  </a:lnTo>
                  <a:lnTo>
                    <a:pt x="2" y="204"/>
                  </a:lnTo>
                  <a:lnTo>
                    <a:pt x="0" y="204"/>
                  </a:lnTo>
                  <a:lnTo>
                    <a:pt x="0" y="202"/>
                  </a:lnTo>
                  <a:lnTo>
                    <a:pt x="0" y="144"/>
                  </a:lnTo>
                  <a:lnTo>
                    <a:pt x="0" y="139"/>
                  </a:lnTo>
                  <a:lnTo>
                    <a:pt x="7" y="135"/>
                  </a:lnTo>
                  <a:lnTo>
                    <a:pt x="42" y="122"/>
                  </a:lnTo>
                  <a:lnTo>
                    <a:pt x="44" y="119"/>
                  </a:lnTo>
                  <a:lnTo>
                    <a:pt x="44" y="122"/>
                  </a:lnTo>
                  <a:lnTo>
                    <a:pt x="75" y="135"/>
                  </a:lnTo>
                  <a:lnTo>
                    <a:pt x="82" y="139"/>
                  </a:lnTo>
                  <a:lnTo>
                    <a:pt x="82" y="182"/>
                  </a:lnTo>
                  <a:lnTo>
                    <a:pt x="93" y="186"/>
                  </a:lnTo>
                  <a:lnTo>
                    <a:pt x="93" y="117"/>
                  </a:lnTo>
                  <a:lnTo>
                    <a:pt x="71" y="108"/>
                  </a:lnTo>
                  <a:lnTo>
                    <a:pt x="71" y="133"/>
                  </a:lnTo>
                  <a:lnTo>
                    <a:pt x="64" y="131"/>
                  </a:lnTo>
                  <a:lnTo>
                    <a:pt x="64" y="102"/>
                  </a:lnTo>
                  <a:lnTo>
                    <a:pt x="64" y="97"/>
                  </a:lnTo>
                  <a:close/>
                  <a:moveTo>
                    <a:pt x="131" y="88"/>
                  </a:moveTo>
                  <a:lnTo>
                    <a:pt x="140" y="93"/>
                  </a:lnTo>
                  <a:lnTo>
                    <a:pt x="146" y="97"/>
                  </a:lnTo>
                  <a:lnTo>
                    <a:pt x="146" y="162"/>
                  </a:lnTo>
                  <a:lnTo>
                    <a:pt x="153" y="164"/>
                  </a:lnTo>
                  <a:lnTo>
                    <a:pt x="153" y="40"/>
                  </a:lnTo>
                  <a:lnTo>
                    <a:pt x="131" y="28"/>
                  </a:lnTo>
                  <a:lnTo>
                    <a:pt x="131" y="88"/>
                  </a:lnTo>
                  <a:close/>
                  <a:moveTo>
                    <a:pt x="15" y="139"/>
                  </a:moveTo>
                  <a:lnTo>
                    <a:pt x="35" y="148"/>
                  </a:lnTo>
                  <a:lnTo>
                    <a:pt x="64" y="137"/>
                  </a:lnTo>
                  <a:lnTo>
                    <a:pt x="44" y="128"/>
                  </a:lnTo>
                  <a:lnTo>
                    <a:pt x="15" y="139"/>
                  </a:lnTo>
                  <a:close/>
                  <a:moveTo>
                    <a:pt x="160" y="35"/>
                  </a:moveTo>
                  <a:lnTo>
                    <a:pt x="162" y="35"/>
                  </a:lnTo>
                  <a:lnTo>
                    <a:pt x="160" y="35"/>
                  </a:lnTo>
                  <a:close/>
                </a:path>
              </a:pathLst>
            </a:custGeom>
            <a:solidFill>
              <a:schemeClr val="bg1"/>
            </a:solidFill>
            <a:ln w="9525">
              <a:noFill/>
            </a:ln>
          </p:spPr>
          <p:txBody>
            <a:bodyPr/>
            <a:p>
              <a:endParaRPr lang="en-US"/>
            </a:p>
          </p:txBody>
        </p:sp>
      </p:grpSp>
      <p:grpSp>
        <p:nvGrpSpPr>
          <p:cNvPr id="6" name="组合 33"/>
          <p:cNvGrpSpPr/>
          <p:nvPr/>
        </p:nvGrpSpPr>
        <p:grpSpPr>
          <a:xfrm>
            <a:off x="7013575" y="3607435"/>
            <a:ext cx="498475" cy="498475"/>
            <a:chOff x="7655711" y="2348865"/>
            <a:chExt cx="497561" cy="497561"/>
          </a:xfrm>
        </p:grpSpPr>
        <p:sp>
          <p:nvSpPr>
            <p:cNvPr id="35" name="椭圆 34"/>
            <p:cNvSpPr/>
            <p:nvPr/>
          </p:nvSpPr>
          <p:spPr>
            <a:xfrm>
              <a:off x="7655711" y="2348865"/>
              <a:ext cx="497561" cy="497561"/>
            </a:xfrm>
            <a:prstGeom prst="ellipse">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349" name="Freeform 298"/>
            <p:cNvSpPr>
              <a:spLocks noEditPoints="1"/>
            </p:cNvSpPr>
            <p:nvPr/>
          </p:nvSpPr>
          <p:spPr>
            <a:xfrm>
              <a:off x="7766400" y="2481820"/>
              <a:ext cx="272984" cy="22608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102" h="85">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chemeClr val="bg1"/>
            </a:solidFill>
            <a:ln w="9525">
              <a:noFill/>
            </a:ln>
          </p:spPr>
          <p:txBody>
            <a:bodyPr/>
            <a:p>
              <a:endParaRPr lang="en-US"/>
            </a:p>
          </p:txBody>
        </p:sp>
      </p:grpSp>
      <p:cxnSp>
        <p:nvCxnSpPr>
          <p:cNvPr id="37" name="直接连接符 36"/>
          <p:cNvCxnSpPr/>
          <p:nvPr/>
        </p:nvCxnSpPr>
        <p:spPr>
          <a:xfrm>
            <a:off x="3638550" y="3255963"/>
            <a:ext cx="5426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351" name="03 - The Long And Winding Street">
            <a:hlinkClick r:id="" action="ppaction://media"/>
          </p:cNvPr>
          <p:cNvPicPr>
            <a:picLocks noChangeAspect="1"/>
          </p:cNvPicPr>
          <p:nvPr/>
        </p:nvPicPr>
        <p:blipFill>
          <a:blip r:embed="rId1"/>
          <a:stretch>
            <a:fillRect/>
          </a:stretch>
        </p:blipFill>
        <p:spPr>
          <a:xfrm>
            <a:off x="-560387" y="-2132012"/>
            <a:ext cx="609600" cy="609600"/>
          </a:xfrm>
          <a:prstGeom prst="rect">
            <a:avLst/>
          </a:prstGeom>
          <a:noFill/>
          <a:ln w="9525">
            <a:noFill/>
          </a:ln>
        </p:spPr>
      </p:pic>
      <p:sp>
        <p:nvSpPr>
          <p:cNvPr id="2" name="文本框 1"/>
          <p:cNvSpPr txBox="1"/>
          <p:nvPr/>
        </p:nvSpPr>
        <p:spPr>
          <a:xfrm>
            <a:off x="7924165" y="4257675"/>
            <a:ext cx="2049780" cy="460375"/>
          </a:xfrm>
          <a:prstGeom prst="rect">
            <a:avLst/>
          </a:prstGeom>
          <a:noFill/>
          <a:ln w="9525">
            <a:noFill/>
          </a:ln>
        </p:spPr>
        <p:txBody>
          <a:bodyPr wrap="square" anchor="t">
            <a:spAutoFit/>
          </a:bodyPr>
          <a:p>
            <a:r>
              <a:rPr lang="en-US" altLang="zh-CN" sz="2400" b="1" dirty="0">
                <a:solidFill>
                  <a:schemeClr val="bg1"/>
                </a:solidFill>
                <a:latin typeface="Calibri" panose="020F0502020204030204" pitchFamily="34" charset="0"/>
                <a:ea typeface="Arial" panose="020B0604020202020204" pitchFamily="34" charset="0"/>
              </a:rPr>
              <a:t>180BTCCSE018</a:t>
            </a:r>
            <a:endParaRPr lang="en-US" altLang="zh-CN" sz="2400" b="1" dirty="0">
              <a:solidFill>
                <a:schemeClr val="bg1"/>
              </a:solidFill>
              <a:latin typeface="Calibri" panose="020F0502020204030204" pitchFamily="34" charset="0"/>
              <a:ea typeface="Arial" panose="020B0604020202020204" pitchFamily="34" charset="0"/>
            </a:endParaRPr>
          </a:p>
        </p:txBody>
      </p:sp>
      <p:sp>
        <p:nvSpPr>
          <p:cNvPr id="7" name="文本框 1"/>
          <p:cNvSpPr txBox="1"/>
          <p:nvPr/>
        </p:nvSpPr>
        <p:spPr>
          <a:xfrm>
            <a:off x="7924165" y="3298825"/>
            <a:ext cx="1765300" cy="460375"/>
          </a:xfrm>
          <a:prstGeom prst="rect">
            <a:avLst/>
          </a:prstGeom>
          <a:noFill/>
          <a:ln w="9525">
            <a:noFill/>
          </a:ln>
        </p:spPr>
        <p:txBody>
          <a:bodyPr anchor="t">
            <a:spAutoFit/>
          </a:bodyPr>
          <a:p>
            <a:r>
              <a:rPr lang="en-US" altLang="zh-CN" sz="2400" b="1" dirty="0">
                <a:solidFill>
                  <a:schemeClr val="bg1"/>
                </a:solidFill>
                <a:latin typeface="Calibri" panose="020F0502020204030204" pitchFamily="34" charset="0"/>
                <a:ea typeface="Arial" panose="020B0604020202020204" pitchFamily="34" charset="0"/>
              </a:rPr>
              <a:t>Tarun Yadav</a:t>
            </a:r>
            <a:endParaRPr lang="en-US" altLang="zh-CN" sz="2400" b="1" dirty="0">
              <a:solidFill>
                <a:schemeClr val="bg1"/>
              </a:solidFill>
              <a:latin typeface="Calibri" panose="020F0502020204030204" pitchFamily="34" charset="0"/>
              <a:ea typeface="Arial" panose="020B0604020202020204" pitchFamily="34" charset="0"/>
            </a:endParaRPr>
          </a:p>
        </p:txBody>
      </p:sp>
      <p:sp>
        <p:nvSpPr>
          <p:cNvPr id="8" name="文本框 1"/>
          <p:cNvSpPr txBox="1"/>
          <p:nvPr/>
        </p:nvSpPr>
        <p:spPr>
          <a:xfrm>
            <a:off x="7924165" y="3791585"/>
            <a:ext cx="1765300" cy="460375"/>
          </a:xfrm>
          <a:prstGeom prst="rect">
            <a:avLst/>
          </a:prstGeom>
          <a:noFill/>
          <a:ln w="9525">
            <a:noFill/>
          </a:ln>
        </p:spPr>
        <p:txBody>
          <a:bodyPr anchor="t">
            <a:spAutoFit/>
          </a:bodyPr>
          <a:p>
            <a:r>
              <a:rPr lang="en-US" altLang="zh-CN" sz="2400" b="1" dirty="0">
                <a:solidFill>
                  <a:schemeClr val="bg1"/>
                </a:solidFill>
                <a:latin typeface="Calibri" panose="020F0502020204030204" pitchFamily="34" charset="0"/>
                <a:ea typeface="Arial" panose="020B0604020202020204" pitchFamily="34" charset="0"/>
              </a:rPr>
              <a:t>B.Tech CSE</a:t>
            </a:r>
            <a:endParaRPr lang="en-US" altLang="zh-CN" sz="2400" b="1" dirty="0">
              <a:solidFill>
                <a:schemeClr val="bg1"/>
              </a:solidFill>
              <a:latin typeface="Calibri" panose="020F0502020204030204" pitchFamily="34" charset="0"/>
              <a:ea typeface="Arial" panose="020B0604020202020204" pitchFamily="34" charset="0"/>
            </a:endParaRPr>
          </a:p>
        </p:txBody>
      </p:sp>
    </p:spTree>
  </p:cSld>
  <p:clrMapOvr>
    <a:masterClrMapping/>
  </p:clrMapOvr>
  <p:transition spd="slow"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nvSpPr>
        <p:spPr>
          <a:xfrm>
            <a:off x="2851150" y="1884045"/>
            <a:ext cx="7041515" cy="1014730"/>
          </a:xfrm>
          <a:prstGeom prst="rect">
            <a:avLst/>
          </a:prstGeom>
          <a:noFill/>
          <a:ln w="9525">
            <a:noFill/>
          </a:ln>
        </p:spPr>
        <p:txBody>
          <a:bodyPr wrap="none" anchor="t">
            <a:spAutoFit/>
          </a:bodyPr>
          <a:p>
            <a:r>
              <a:rPr lang="en-US" altLang="zh-CN" sz="6000" dirty="0">
                <a:solidFill>
                  <a:schemeClr val="bg1"/>
                </a:solidFill>
                <a:latin typeface="Arial" panose="020B0604020202020204" pitchFamily="34" charset="0"/>
                <a:ea typeface="Arial" panose="020B0604020202020204" pitchFamily="34" charset="0"/>
              </a:rPr>
              <a:t>Smart Mining Safety</a:t>
            </a:r>
            <a:endParaRPr lang="en-US" altLang="zh-CN" sz="6000" dirty="0">
              <a:solidFill>
                <a:schemeClr val="bg1"/>
              </a:solidFill>
              <a:latin typeface="Arial" panose="020B0604020202020204" pitchFamily="34" charset="0"/>
              <a:ea typeface="Arial" panose="020B0604020202020204" pitchFamily="34" charset="0"/>
            </a:endParaRPr>
          </a:p>
        </p:txBody>
      </p:sp>
      <p:sp>
        <p:nvSpPr>
          <p:cNvPr id="34" name="矩形 33"/>
          <p:cNvSpPr/>
          <p:nvPr/>
        </p:nvSpPr>
        <p:spPr>
          <a:xfrm>
            <a:off x="3848100" y="2898775"/>
            <a:ext cx="4492625" cy="996950"/>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sym typeface="+mn-ea"/>
              </a:rPr>
              <a:t>Monitoring System Using I.O.T</a:t>
            </a:r>
            <a:endParaRPr kumimoji="0" lang="en-US" altLang="zh-CN" sz="3200" b="1"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sym typeface="+mn-ea"/>
            </a:endParaRPr>
          </a:p>
        </p:txBody>
      </p:sp>
      <p:sp>
        <p:nvSpPr>
          <p:cNvPr id="35" name="文本框 34"/>
          <p:cNvSpPr txBox="1"/>
          <p:nvPr/>
        </p:nvSpPr>
        <p:spPr>
          <a:xfrm>
            <a:off x="5764213" y="3416300"/>
            <a:ext cx="663575" cy="923925"/>
          </a:xfrm>
          <a:prstGeom prst="rect">
            <a:avLst/>
          </a:prstGeom>
          <a:noFill/>
          <a:ln w="9525">
            <a:noFill/>
          </a:ln>
        </p:spPr>
        <p:txBody>
          <a:bodyPr wrap="none" anchor="t">
            <a:spAutoFit/>
          </a:bodyPr>
          <a:p>
            <a:r>
              <a:rPr lang="en-US" altLang="zh-CN" sz="5400" dirty="0">
                <a:solidFill>
                  <a:schemeClr val="bg1"/>
                </a:solidFill>
                <a:latin typeface="Calibri" panose="020F0502020204030204" pitchFamily="34" charset="0"/>
                <a:ea typeface="Arial" panose="020B0604020202020204" pitchFamily="34" charset="0"/>
              </a:rPr>
              <a:t>…</a:t>
            </a:r>
            <a:endParaRPr lang="zh-CN" altLang="en-US" sz="5400" dirty="0">
              <a:solidFill>
                <a:schemeClr val="bg1"/>
              </a:solidFill>
              <a:latin typeface="Calibri" panose="020F0502020204030204" pitchFamily="34" charset="0"/>
              <a:ea typeface="Arial" panose="020B0604020202020204" pitchFamily="34" charset="0"/>
            </a:endParaRPr>
          </a:p>
        </p:txBody>
      </p:sp>
      <p:sp>
        <p:nvSpPr>
          <p:cNvPr id="36" name="文本框 35"/>
          <p:cNvSpPr txBox="1"/>
          <p:nvPr/>
        </p:nvSpPr>
        <p:spPr>
          <a:xfrm>
            <a:off x="3848100" y="4117975"/>
            <a:ext cx="4492625" cy="583565"/>
          </a:xfrm>
          <a:prstGeom prst="rect">
            <a:avLst/>
          </a:prstGeom>
          <a:noFill/>
          <a:ln w="9525">
            <a:noFill/>
          </a:ln>
        </p:spPr>
        <p:txBody>
          <a:bodyPr anchor="t">
            <a:spAutoFit/>
          </a:bodyPr>
          <a:p>
            <a:pPr algn="ctr"/>
            <a:r>
              <a:rPr lang="en-US" altLang="zh-CN" sz="1600" dirty="0">
                <a:solidFill>
                  <a:srgbClr val="D9D9D9"/>
                </a:solidFill>
                <a:latin typeface="Arial" panose="020B0604020202020204" pitchFamily="34" charset="0"/>
                <a:ea typeface="Arial" panose="020B0604020202020204" pitchFamily="34" charset="0"/>
              </a:rPr>
              <a:t>Title:-Smart Industrial Safety Monitoring System Using I.O.T</a:t>
            </a:r>
            <a:endParaRPr lang="en-US" altLang="zh-CN" sz="1600" dirty="0">
              <a:solidFill>
                <a:srgbClr val="D9D9D9"/>
              </a:solidFill>
              <a:latin typeface="Arial" panose="020B0604020202020204" pitchFamily="34" charset="0"/>
              <a:ea typeface="Arial" panose="020B0604020202020204" pitchFamily="34" charset="0"/>
            </a:endParaRPr>
          </a:p>
        </p:txBody>
      </p:sp>
      <p:cxnSp>
        <p:nvCxnSpPr>
          <p:cNvPr id="37" name="直接连接符 36"/>
          <p:cNvCxnSpPr/>
          <p:nvPr/>
        </p:nvCxnSpPr>
        <p:spPr>
          <a:xfrm>
            <a:off x="8763000" y="3305175"/>
            <a:ext cx="3429000" cy="0"/>
          </a:xfrm>
          <a:prstGeom prst="line">
            <a:avLst/>
          </a:prstGeom>
          <a:ln w="19050">
            <a:solidFill>
              <a:schemeClr val="bg1">
                <a:alpha val="3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0800000">
            <a:off x="0" y="3305175"/>
            <a:ext cx="3429000" cy="0"/>
          </a:xfrm>
          <a:prstGeom prst="line">
            <a:avLst/>
          </a:prstGeom>
          <a:ln w="19050">
            <a:solidFill>
              <a:schemeClr val="bg1">
                <a:alpha val="30000"/>
              </a:schemeClr>
            </a:solidFill>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文本框 26"/>
          <p:cNvSpPr txBox="1"/>
          <p:nvPr/>
        </p:nvSpPr>
        <p:spPr>
          <a:xfrm>
            <a:off x="681038" y="234950"/>
            <a:ext cx="7299325" cy="706755"/>
          </a:xfrm>
          <a:prstGeom prst="rect">
            <a:avLst/>
          </a:prstGeom>
          <a:noFill/>
          <a:ln w="9525">
            <a:noFill/>
          </a:ln>
        </p:spPr>
        <p:txBody>
          <a:bodyPr wrap="square" anchor="t">
            <a:spAutoFit/>
          </a:bodyPr>
          <a:p>
            <a:r>
              <a:rPr lang="en-US" altLang="zh-CN" sz="4000" dirty="0">
                <a:solidFill>
                  <a:srgbClr val="FFFFFF"/>
                </a:solidFill>
                <a:latin typeface="Arial" panose="020B0604020202020204" pitchFamily="34" charset="0"/>
                <a:ea typeface="SimSun" panose="02010600030101010101" pitchFamily="2" charset="-122"/>
                <a:cs typeface="Arial" panose="020B0604020202020204" pitchFamily="34" charset="0"/>
              </a:rPr>
              <a:t>ABOUT Mining</a:t>
            </a:r>
            <a:endParaRPr lang="en-US" altLang="zh-CN" sz="4000" dirty="0">
              <a:solidFill>
                <a:srgbClr val="FFFFFF"/>
              </a:solidFill>
              <a:latin typeface="Arial" panose="020B0604020202020204" pitchFamily="34" charset="0"/>
              <a:ea typeface="Arial" panose="020B0604020202020204" pitchFamily="34" charset="0"/>
            </a:endParaRPr>
          </a:p>
        </p:txBody>
      </p:sp>
      <p:grpSp>
        <p:nvGrpSpPr>
          <p:cNvPr id="2" name="组合 27"/>
          <p:cNvGrpSpPr/>
          <p:nvPr/>
        </p:nvGrpSpPr>
        <p:grpSpPr>
          <a:xfrm>
            <a:off x="301625" y="428625"/>
            <a:ext cx="300038" cy="555625"/>
            <a:chOff x="4819650" y="552450"/>
            <a:chExt cx="300038" cy="555406"/>
          </a:xfrm>
        </p:grpSpPr>
        <p:sp>
          <p:nvSpPr>
            <p:cNvPr id="29" name="等腰三角形 28"/>
            <p:cNvSpPr/>
            <p:nvPr/>
          </p:nvSpPr>
          <p:spPr>
            <a:xfrm flipV="1">
              <a:off x="4819650" y="552450"/>
              <a:ext cx="300038" cy="2586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等腰三角形 29"/>
            <p:cNvSpPr/>
            <p:nvPr/>
          </p:nvSpPr>
          <p:spPr>
            <a:xfrm flipV="1">
              <a:off x="4819650" y="849196"/>
              <a:ext cx="300038" cy="2586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3" name="组合 30"/>
          <p:cNvGrpSpPr/>
          <p:nvPr/>
        </p:nvGrpSpPr>
        <p:grpSpPr>
          <a:xfrm>
            <a:off x="630238" y="868363"/>
            <a:ext cx="4999037" cy="260350"/>
            <a:chOff x="630382" y="867977"/>
            <a:chExt cx="4998639" cy="260025"/>
          </a:xfrm>
        </p:grpSpPr>
        <p:sp>
          <p:nvSpPr>
            <p:cNvPr id="19462" name="矩形 31"/>
            <p:cNvSpPr/>
            <p:nvPr/>
          </p:nvSpPr>
          <p:spPr>
            <a:xfrm>
              <a:off x="630382" y="867977"/>
              <a:ext cx="4998639" cy="260025"/>
            </a:xfrm>
            <a:prstGeom prst="rect">
              <a:avLst/>
            </a:prstGeom>
            <a:noFill/>
            <a:ln w="9525">
              <a:noFill/>
            </a:ln>
          </p:spPr>
          <p:txBody>
            <a:bodyPr anchor="t">
              <a:spAutoFit/>
            </a:bodyPr>
            <a:p>
              <a:r>
                <a:rPr lang="en-US" altLang="zh-CN" sz="1100" dirty="0">
                  <a:solidFill>
                    <a:srgbClr val="FFFFFF"/>
                  </a:solidFill>
                  <a:latin typeface="Arial" panose="020B0604020202020204" pitchFamily="34" charset="0"/>
                  <a:ea typeface="SimSun" panose="02010600030101010101" pitchFamily="2" charset="-122"/>
                  <a:cs typeface="Arial" panose="020B0604020202020204" pitchFamily="34" charset="0"/>
                </a:rPr>
                <a:t>The Key features and challanges of mining industry . </a:t>
              </a:r>
              <a:endParaRPr lang="en-US" altLang="zh-CN" sz="1100" dirty="0">
                <a:solidFill>
                  <a:srgbClr val="FFFFFF"/>
                </a:solidFill>
                <a:latin typeface="Arial" panose="020B0604020202020204" pitchFamily="34" charset="0"/>
                <a:ea typeface="Arial" panose="020B0604020202020204" pitchFamily="34" charset="0"/>
              </a:endParaRPr>
            </a:p>
          </p:txBody>
        </p:sp>
        <p:cxnSp>
          <p:nvCxnSpPr>
            <p:cNvPr id="39" name="直接连接符 38"/>
            <p:cNvCxnSpPr/>
            <p:nvPr/>
          </p:nvCxnSpPr>
          <p:spPr>
            <a:xfrm>
              <a:off x="709751" y="869562"/>
              <a:ext cx="3127126"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40" name="Freeform 347"/>
          <p:cNvSpPr>
            <a:spLocks noEditPoints="1"/>
          </p:cNvSpPr>
          <p:nvPr/>
        </p:nvSpPr>
        <p:spPr>
          <a:xfrm>
            <a:off x="8097838" y="2023745"/>
            <a:ext cx="609600" cy="8366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51" h="70">
                <a:moveTo>
                  <a:pt x="51" y="18"/>
                </a:moveTo>
                <a:cubicBezTo>
                  <a:pt x="51" y="33"/>
                  <a:pt x="51" y="33"/>
                  <a:pt x="51" y="33"/>
                </a:cubicBezTo>
                <a:cubicBezTo>
                  <a:pt x="51" y="40"/>
                  <a:pt x="48" y="47"/>
                  <a:pt x="44" y="52"/>
                </a:cubicBezTo>
                <a:cubicBezTo>
                  <a:pt x="40" y="55"/>
                  <a:pt x="34" y="58"/>
                  <a:pt x="29" y="59"/>
                </a:cubicBezTo>
                <a:cubicBezTo>
                  <a:pt x="29" y="64"/>
                  <a:pt x="29" y="64"/>
                  <a:pt x="29" y="64"/>
                </a:cubicBezTo>
                <a:cubicBezTo>
                  <a:pt x="42" y="64"/>
                  <a:pt x="42" y="64"/>
                  <a:pt x="42" y="64"/>
                </a:cubicBezTo>
                <a:cubicBezTo>
                  <a:pt x="42" y="70"/>
                  <a:pt x="42" y="70"/>
                  <a:pt x="42" y="70"/>
                </a:cubicBezTo>
                <a:cubicBezTo>
                  <a:pt x="10" y="70"/>
                  <a:pt x="10" y="70"/>
                  <a:pt x="10" y="70"/>
                </a:cubicBezTo>
                <a:cubicBezTo>
                  <a:pt x="10" y="64"/>
                  <a:pt x="10" y="64"/>
                  <a:pt x="10" y="64"/>
                </a:cubicBezTo>
                <a:cubicBezTo>
                  <a:pt x="22" y="64"/>
                  <a:pt x="22" y="64"/>
                  <a:pt x="22" y="64"/>
                </a:cubicBezTo>
                <a:cubicBezTo>
                  <a:pt x="22" y="59"/>
                  <a:pt x="22" y="59"/>
                  <a:pt x="22" y="59"/>
                </a:cubicBezTo>
                <a:cubicBezTo>
                  <a:pt x="16" y="58"/>
                  <a:pt x="11" y="55"/>
                  <a:pt x="7" y="52"/>
                </a:cubicBezTo>
                <a:cubicBezTo>
                  <a:pt x="3" y="47"/>
                  <a:pt x="0" y="40"/>
                  <a:pt x="0" y="33"/>
                </a:cubicBezTo>
                <a:cubicBezTo>
                  <a:pt x="0" y="18"/>
                  <a:pt x="0" y="18"/>
                  <a:pt x="0" y="18"/>
                </a:cubicBezTo>
                <a:cubicBezTo>
                  <a:pt x="6" y="18"/>
                  <a:pt x="6" y="18"/>
                  <a:pt x="6" y="18"/>
                </a:cubicBezTo>
                <a:cubicBezTo>
                  <a:pt x="6" y="33"/>
                  <a:pt x="6" y="33"/>
                  <a:pt x="6" y="33"/>
                </a:cubicBezTo>
                <a:cubicBezTo>
                  <a:pt x="6" y="39"/>
                  <a:pt x="8" y="43"/>
                  <a:pt x="12" y="47"/>
                </a:cubicBezTo>
                <a:cubicBezTo>
                  <a:pt x="15" y="50"/>
                  <a:pt x="20" y="53"/>
                  <a:pt x="26" y="53"/>
                </a:cubicBezTo>
                <a:cubicBezTo>
                  <a:pt x="31" y="53"/>
                  <a:pt x="36" y="50"/>
                  <a:pt x="39" y="47"/>
                </a:cubicBezTo>
                <a:cubicBezTo>
                  <a:pt x="43" y="43"/>
                  <a:pt x="45" y="39"/>
                  <a:pt x="45" y="33"/>
                </a:cubicBezTo>
                <a:cubicBezTo>
                  <a:pt x="45" y="18"/>
                  <a:pt x="45" y="18"/>
                  <a:pt x="45" y="18"/>
                </a:cubicBezTo>
                <a:cubicBezTo>
                  <a:pt x="51" y="18"/>
                  <a:pt x="51" y="18"/>
                  <a:pt x="51" y="18"/>
                </a:cubicBezTo>
                <a:close/>
                <a:moveTo>
                  <a:pt x="27" y="0"/>
                </a:moveTo>
                <a:cubicBezTo>
                  <a:pt x="27" y="8"/>
                  <a:pt x="27" y="8"/>
                  <a:pt x="27" y="8"/>
                </a:cubicBezTo>
                <a:cubicBezTo>
                  <a:pt x="24" y="8"/>
                  <a:pt x="24" y="8"/>
                  <a:pt x="24" y="8"/>
                </a:cubicBezTo>
                <a:cubicBezTo>
                  <a:pt x="24" y="0"/>
                  <a:pt x="24" y="0"/>
                  <a:pt x="24" y="0"/>
                </a:cubicBezTo>
                <a:cubicBezTo>
                  <a:pt x="22" y="0"/>
                  <a:pt x="21" y="1"/>
                  <a:pt x="20" y="1"/>
                </a:cubicBezTo>
                <a:cubicBezTo>
                  <a:pt x="20" y="8"/>
                  <a:pt x="20" y="8"/>
                  <a:pt x="20" y="8"/>
                </a:cubicBezTo>
                <a:cubicBezTo>
                  <a:pt x="16" y="8"/>
                  <a:pt x="16" y="8"/>
                  <a:pt x="16" y="8"/>
                </a:cubicBezTo>
                <a:cubicBezTo>
                  <a:pt x="16" y="3"/>
                  <a:pt x="16" y="3"/>
                  <a:pt x="16" y="3"/>
                </a:cubicBezTo>
                <a:cubicBezTo>
                  <a:pt x="13" y="6"/>
                  <a:pt x="11" y="10"/>
                  <a:pt x="11" y="15"/>
                </a:cubicBezTo>
                <a:cubicBezTo>
                  <a:pt x="11" y="16"/>
                  <a:pt x="11" y="16"/>
                  <a:pt x="11" y="16"/>
                </a:cubicBezTo>
                <a:cubicBezTo>
                  <a:pt x="15" y="16"/>
                  <a:pt x="15" y="16"/>
                  <a:pt x="15" y="16"/>
                </a:cubicBezTo>
                <a:cubicBezTo>
                  <a:pt x="15" y="19"/>
                  <a:pt x="15" y="19"/>
                  <a:pt x="15" y="19"/>
                </a:cubicBezTo>
                <a:cubicBezTo>
                  <a:pt x="11" y="19"/>
                  <a:pt x="11" y="19"/>
                  <a:pt x="11" y="19"/>
                </a:cubicBezTo>
                <a:cubicBezTo>
                  <a:pt x="11" y="23"/>
                  <a:pt x="11" y="23"/>
                  <a:pt x="11" y="23"/>
                </a:cubicBezTo>
                <a:cubicBezTo>
                  <a:pt x="15" y="23"/>
                  <a:pt x="15" y="23"/>
                  <a:pt x="15" y="23"/>
                </a:cubicBezTo>
                <a:cubicBezTo>
                  <a:pt x="15" y="26"/>
                  <a:pt x="15" y="26"/>
                  <a:pt x="15" y="26"/>
                </a:cubicBezTo>
                <a:cubicBezTo>
                  <a:pt x="11" y="26"/>
                  <a:pt x="11" y="26"/>
                  <a:pt x="11" y="26"/>
                </a:cubicBezTo>
                <a:cubicBezTo>
                  <a:pt x="11" y="30"/>
                  <a:pt x="11" y="30"/>
                  <a:pt x="11" y="30"/>
                </a:cubicBezTo>
                <a:cubicBezTo>
                  <a:pt x="15" y="30"/>
                  <a:pt x="15" y="30"/>
                  <a:pt x="15" y="30"/>
                </a:cubicBezTo>
                <a:cubicBezTo>
                  <a:pt x="15" y="34"/>
                  <a:pt x="15" y="34"/>
                  <a:pt x="15" y="34"/>
                </a:cubicBezTo>
                <a:cubicBezTo>
                  <a:pt x="11" y="34"/>
                  <a:pt x="11" y="34"/>
                  <a:pt x="11" y="34"/>
                </a:cubicBezTo>
                <a:cubicBezTo>
                  <a:pt x="11" y="42"/>
                  <a:pt x="18" y="48"/>
                  <a:pt x="26" y="48"/>
                </a:cubicBezTo>
                <a:cubicBezTo>
                  <a:pt x="26" y="48"/>
                  <a:pt x="26" y="48"/>
                  <a:pt x="26" y="48"/>
                </a:cubicBezTo>
                <a:cubicBezTo>
                  <a:pt x="33" y="48"/>
                  <a:pt x="40" y="42"/>
                  <a:pt x="40" y="34"/>
                </a:cubicBezTo>
                <a:cubicBezTo>
                  <a:pt x="36" y="34"/>
                  <a:pt x="36" y="34"/>
                  <a:pt x="36" y="34"/>
                </a:cubicBezTo>
                <a:cubicBezTo>
                  <a:pt x="36" y="30"/>
                  <a:pt x="36" y="30"/>
                  <a:pt x="36" y="30"/>
                </a:cubicBezTo>
                <a:cubicBezTo>
                  <a:pt x="40" y="30"/>
                  <a:pt x="40" y="30"/>
                  <a:pt x="40" y="30"/>
                </a:cubicBezTo>
                <a:cubicBezTo>
                  <a:pt x="40" y="26"/>
                  <a:pt x="40" y="26"/>
                  <a:pt x="40" y="26"/>
                </a:cubicBezTo>
                <a:cubicBezTo>
                  <a:pt x="36" y="26"/>
                  <a:pt x="36" y="26"/>
                  <a:pt x="36" y="26"/>
                </a:cubicBezTo>
                <a:cubicBezTo>
                  <a:pt x="36" y="23"/>
                  <a:pt x="36" y="23"/>
                  <a:pt x="36" y="23"/>
                </a:cubicBezTo>
                <a:cubicBezTo>
                  <a:pt x="40" y="23"/>
                  <a:pt x="40" y="23"/>
                  <a:pt x="40" y="23"/>
                </a:cubicBezTo>
                <a:cubicBezTo>
                  <a:pt x="40" y="19"/>
                  <a:pt x="40" y="19"/>
                  <a:pt x="40" y="19"/>
                </a:cubicBezTo>
                <a:cubicBezTo>
                  <a:pt x="36" y="19"/>
                  <a:pt x="36" y="19"/>
                  <a:pt x="36" y="19"/>
                </a:cubicBezTo>
                <a:cubicBezTo>
                  <a:pt x="36" y="16"/>
                  <a:pt x="36" y="16"/>
                  <a:pt x="36" y="16"/>
                </a:cubicBezTo>
                <a:cubicBezTo>
                  <a:pt x="40" y="16"/>
                  <a:pt x="40" y="16"/>
                  <a:pt x="40" y="16"/>
                </a:cubicBezTo>
                <a:cubicBezTo>
                  <a:pt x="40" y="15"/>
                  <a:pt x="40" y="15"/>
                  <a:pt x="40" y="15"/>
                </a:cubicBezTo>
                <a:cubicBezTo>
                  <a:pt x="40" y="10"/>
                  <a:pt x="38" y="6"/>
                  <a:pt x="35" y="3"/>
                </a:cubicBezTo>
                <a:cubicBezTo>
                  <a:pt x="35" y="8"/>
                  <a:pt x="35" y="8"/>
                  <a:pt x="35" y="8"/>
                </a:cubicBezTo>
                <a:cubicBezTo>
                  <a:pt x="31" y="8"/>
                  <a:pt x="31" y="8"/>
                  <a:pt x="31" y="8"/>
                </a:cubicBezTo>
                <a:cubicBezTo>
                  <a:pt x="31" y="1"/>
                  <a:pt x="31" y="1"/>
                  <a:pt x="31" y="1"/>
                </a:cubicBezTo>
                <a:cubicBezTo>
                  <a:pt x="30" y="1"/>
                  <a:pt x="29" y="0"/>
                  <a:pt x="27" y="0"/>
                </a:cubicBezTo>
                <a:close/>
              </a:path>
            </a:pathLst>
          </a:custGeom>
          <a:solidFill>
            <a:schemeClr val="bg1"/>
          </a:solidFill>
          <a:ln w="9525">
            <a:noFill/>
          </a:ln>
        </p:spPr>
        <p:txBody>
          <a:bodyPr/>
          <a:p>
            <a:endParaRPr lang="en-US"/>
          </a:p>
        </p:txBody>
      </p:sp>
      <p:sp>
        <p:nvSpPr>
          <p:cNvPr id="42" name="文本框 41"/>
          <p:cNvSpPr txBox="1"/>
          <p:nvPr/>
        </p:nvSpPr>
        <p:spPr>
          <a:xfrm>
            <a:off x="468948" y="3848100"/>
            <a:ext cx="1954212" cy="706755"/>
          </a:xfrm>
          <a:prstGeom prst="rect">
            <a:avLst/>
          </a:prstGeom>
          <a:noFill/>
          <a:ln w="9525">
            <a:noFill/>
          </a:ln>
        </p:spPr>
        <p:txBody>
          <a:bodyPr anchor="t">
            <a:spAutoFit/>
          </a:bodyPr>
          <a:p>
            <a:pPr algn="ctr"/>
            <a:r>
              <a:rPr lang="en-US" sz="2000" dirty="0">
                <a:solidFill>
                  <a:schemeClr val="bg1"/>
                </a:solidFill>
                <a:latin typeface="Arial" panose="020B0604020202020204" pitchFamily="34" charset="0"/>
                <a:ea typeface="Arial" panose="020B0604020202020204" pitchFamily="34" charset="0"/>
              </a:rPr>
              <a:t>Economy</a:t>
            </a:r>
            <a:endParaRPr lang="en-US" sz="2000" dirty="0">
              <a:solidFill>
                <a:schemeClr val="bg1"/>
              </a:solidFill>
              <a:latin typeface="Arial" panose="020B0604020202020204" pitchFamily="34" charset="0"/>
              <a:ea typeface="Arial" panose="020B0604020202020204" pitchFamily="34" charset="0"/>
            </a:endParaRPr>
          </a:p>
          <a:p>
            <a:pPr algn="ctr"/>
            <a:endParaRPr lang="en-US" sz="2000" dirty="0">
              <a:solidFill>
                <a:schemeClr val="bg1"/>
              </a:solidFill>
              <a:latin typeface="Arial" panose="020B0604020202020204" pitchFamily="34" charset="0"/>
              <a:ea typeface="Arial" panose="020B0604020202020204" pitchFamily="34" charset="0"/>
            </a:endParaRPr>
          </a:p>
        </p:txBody>
      </p:sp>
      <p:cxnSp>
        <p:nvCxnSpPr>
          <p:cNvPr id="43" name="直接连接符 42"/>
          <p:cNvCxnSpPr/>
          <p:nvPr/>
        </p:nvCxnSpPr>
        <p:spPr>
          <a:xfrm>
            <a:off x="538163" y="4246563"/>
            <a:ext cx="181451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85763" y="4283075"/>
            <a:ext cx="2119312" cy="829945"/>
          </a:xfrm>
          <a:prstGeom prst="rect">
            <a:avLst/>
          </a:prstGeom>
          <a:noFill/>
          <a:ln w="9525">
            <a:noFill/>
          </a:ln>
        </p:spPr>
        <p:txBody>
          <a:bodyPr anchor="t">
            <a:spAutoFit/>
          </a:bodyPr>
          <a:p>
            <a:pPr algn="ctr"/>
            <a:r>
              <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rPr>
              <a:t> Mining yields our economy a big capital and involves the use of the country's resources.</a:t>
            </a:r>
            <a:endPar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endParaRPr>
          </a:p>
        </p:txBody>
      </p:sp>
      <p:sp>
        <p:nvSpPr>
          <p:cNvPr id="45" name="Freeform 176"/>
          <p:cNvSpPr>
            <a:spLocks noEditPoints="1"/>
          </p:cNvSpPr>
          <p:nvPr/>
        </p:nvSpPr>
        <p:spPr>
          <a:xfrm>
            <a:off x="3373438" y="2262188"/>
            <a:ext cx="728662" cy="5984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0" y="2147483647"/>
              </a:cxn>
            </a:cxnLst>
            <a:pathLst>
              <a:path w="128" h="105">
                <a:moveTo>
                  <a:pt x="99" y="2"/>
                </a:moveTo>
                <a:lnTo>
                  <a:pt x="112" y="2"/>
                </a:lnTo>
                <a:lnTo>
                  <a:pt x="112" y="21"/>
                </a:lnTo>
                <a:lnTo>
                  <a:pt x="107" y="23"/>
                </a:lnTo>
                <a:lnTo>
                  <a:pt x="99" y="25"/>
                </a:lnTo>
                <a:lnTo>
                  <a:pt x="99" y="2"/>
                </a:lnTo>
                <a:close/>
                <a:moveTo>
                  <a:pt x="112" y="46"/>
                </a:moveTo>
                <a:lnTo>
                  <a:pt x="112" y="105"/>
                </a:lnTo>
                <a:lnTo>
                  <a:pt x="99" y="105"/>
                </a:lnTo>
                <a:lnTo>
                  <a:pt x="99" y="52"/>
                </a:lnTo>
                <a:lnTo>
                  <a:pt x="107" y="42"/>
                </a:lnTo>
                <a:lnTo>
                  <a:pt x="112" y="46"/>
                </a:lnTo>
                <a:close/>
                <a:moveTo>
                  <a:pt x="114" y="0"/>
                </a:moveTo>
                <a:lnTo>
                  <a:pt x="128" y="0"/>
                </a:lnTo>
                <a:lnTo>
                  <a:pt x="128" y="105"/>
                </a:lnTo>
                <a:lnTo>
                  <a:pt x="114" y="105"/>
                </a:lnTo>
                <a:lnTo>
                  <a:pt x="114" y="44"/>
                </a:lnTo>
                <a:lnTo>
                  <a:pt x="118" y="33"/>
                </a:lnTo>
                <a:lnTo>
                  <a:pt x="120" y="19"/>
                </a:lnTo>
                <a:lnTo>
                  <a:pt x="114" y="21"/>
                </a:lnTo>
                <a:lnTo>
                  <a:pt x="114" y="0"/>
                </a:lnTo>
                <a:close/>
                <a:moveTo>
                  <a:pt x="82" y="15"/>
                </a:moveTo>
                <a:lnTo>
                  <a:pt x="95" y="15"/>
                </a:lnTo>
                <a:lnTo>
                  <a:pt x="95" y="27"/>
                </a:lnTo>
                <a:lnTo>
                  <a:pt x="93" y="27"/>
                </a:lnTo>
                <a:lnTo>
                  <a:pt x="95" y="31"/>
                </a:lnTo>
                <a:lnTo>
                  <a:pt x="95" y="38"/>
                </a:lnTo>
                <a:lnTo>
                  <a:pt x="82" y="50"/>
                </a:lnTo>
                <a:lnTo>
                  <a:pt x="82" y="15"/>
                </a:lnTo>
                <a:close/>
                <a:moveTo>
                  <a:pt x="95" y="57"/>
                </a:moveTo>
                <a:lnTo>
                  <a:pt x="95" y="105"/>
                </a:lnTo>
                <a:lnTo>
                  <a:pt x="82" y="105"/>
                </a:lnTo>
                <a:lnTo>
                  <a:pt x="82" y="69"/>
                </a:lnTo>
                <a:lnTo>
                  <a:pt x="95" y="57"/>
                </a:lnTo>
                <a:close/>
                <a:moveTo>
                  <a:pt x="65" y="23"/>
                </a:moveTo>
                <a:lnTo>
                  <a:pt x="80" y="23"/>
                </a:lnTo>
                <a:lnTo>
                  <a:pt x="80" y="54"/>
                </a:lnTo>
                <a:lnTo>
                  <a:pt x="74" y="61"/>
                </a:lnTo>
                <a:lnTo>
                  <a:pt x="72" y="57"/>
                </a:lnTo>
                <a:lnTo>
                  <a:pt x="68" y="52"/>
                </a:lnTo>
                <a:lnTo>
                  <a:pt x="65" y="52"/>
                </a:lnTo>
                <a:lnTo>
                  <a:pt x="65" y="23"/>
                </a:lnTo>
                <a:close/>
                <a:moveTo>
                  <a:pt x="80" y="73"/>
                </a:moveTo>
                <a:lnTo>
                  <a:pt x="80" y="105"/>
                </a:lnTo>
                <a:lnTo>
                  <a:pt x="65" y="105"/>
                </a:lnTo>
                <a:lnTo>
                  <a:pt x="65" y="71"/>
                </a:lnTo>
                <a:lnTo>
                  <a:pt x="68" y="73"/>
                </a:lnTo>
                <a:lnTo>
                  <a:pt x="72" y="80"/>
                </a:lnTo>
                <a:lnTo>
                  <a:pt x="78" y="73"/>
                </a:lnTo>
                <a:lnTo>
                  <a:pt x="80" y="73"/>
                </a:lnTo>
                <a:close/>
                <a:moveTo>
                  <a:pt x="49" y="33"/>
                </a:moveTo>
                <a:lnTo>
                  <a:pt x="63" y="33"/>
                </a:lnTo>
                <a:lnTo>
                  <a:pt x="63" y="54"/>
                </a:lnTo>
                <a:lnTo>
                  <a:pt x="61" y="54"/>
                </a:lnTo>
                <a:lnTo>
                  <a:pt x="49" y="63"/>
                </a:lnTo>
                <a:lnTo>
                  <a:pt x="49" y="33"/>
                </a:lnTo>
                <a:close/>
                <a:moveTo>
                  <a:pt x="63" y="69"/>
                </a:moveTo>
                <a:lnTo>
                  <a:pt x="63" y="105"/>
                </a:lnTo>
                <a:lnTo>
                  <a:pt x="49" y="105"/>
                </a:lnTo>
                <a:lnTo>
                  <a:pt x="49" y="78"/>
                </a:lnTo>
                <a:lnTo>
                  <a:pt x="63" y="69"/>
                </a:lnTo>
                <a:close/>
                <a:moveTo>
                  <a:pt x="34" y="42"/>
                </a:moveTo>
                <a:lnTo>
                  <a:pt x="47" y="42"/>
                </a:lnTo>
                <a:lnTo>
                  <a:pt x="47" y="65"/>
                </a:lnTo>
                <a:lnTo>
                  <a:pt x="38" y="71"/>
                </a:lnTo>
                <a:lnTo>
                  <a:pt x="34" y="67"/>
                </a:lnTo>
                <a:lnTo>
                  <a:pt x="34" y="42"/>
                </a:lnTo>
                <a:close/>
                <a:moveTo>
                  <a:pt x="47" y="80"/>
                </a:moveTo>
                <a:lnTo>
                  <a:pt x="47" y="105"/>
                </a:lnTo>
                <a:lnTo>
                  <a:pt x="34" y="105"/>
                </a:lnTo>
                <a:lnTo>
                  <a:pt x="34" y="84"/>
                </a:lnTo>
                <a:lnTo>
                  <a:pt x="36" y="86"/>
                </a:lnTo>
                <a:lnTo>
                  <a:pt x="40" y="84"/>
                </a:lnTo>
                <a:lnTo>
                  <a:pt x="47" y="80"/>
                </a:lnTo>
                <a:close/>
                <a:moveTo>
                  <a:pt x="17" y="36"/>
                </a:moveTo>
                <a:lnTo>
                  <a:pt x="32" y="36"/>
                </a:lnTo>
                <a:lnTo>
                  <a:pt x="32" y="63"/>
                </a:lnTo>
                <a:lnTo>
                  <a:pt x="30" y="63"/>
                </a:lnTo>
                <a:lnTo>
                  <a:pt x="28" y="61"/>
                </a:lnTo>
                <a:lnTo>
                  <a:pt x="23" y="63"/>
                </a:lnTo>
                <a:lnTo>
                  <a:pt x="17" y="65"/>
                </a:lnTo>
                <a:lnTo>
                  <a:pt x="17" y="36"/>
                </a:lnTo>
                <a:close/>
                <a:moveTo>
                  <a:pt x="32" y="82"/>
                </a:moveTo>
                <a:lnTo>
                  <a:pt x="32" y="105"/>
                </a:lnTo>
                <a:lnTo>
                  <a:pt x="17" y="105"/>
                </a:lnTo>
                <a:lnTo>
                  <a:pt x="17" y="80"/>
                </a:lnTo>
                <a:lnTo>
                  <a:pt x="26" y="75"/>
                </a:lnTo>
                <a:lnTo>
                  <a:pt x="32" y="82"/>
                </a:lnTo>
                <a:close/>
                <a:moveTo>
                  <a:pt x="0" y="48"/>
                </a:moveTo>
                <a:lnTo>
                  <a:pt x="15" y="48"/>
                </a:lnTo>
                <a:lnTo>
                  <a:pt x="15" y="67"/>
                </a:lnTo>
                <a:lnTo>
                  <a:pt x="7" y="71"/>
                </a:lnTo>
                <a:lnTo>
                  <a:pt x="13" y="84"/>
                </a:lnTo>
                <a:lnTo>
                  <a:pt x="15" y="82"/>
                </a:lnTo>
                <a:lnTo>
                  <a:pt x="15" y="105"/>
                </a:lnTo>
                <a:lnTo>
                  <a:pt x="0" y="105"/>
                </a:lnTo>
                <a:lnTo>
                  <a:pt x="0" y="48"/>
                </a:lnTo>
                <a:close/>
              </a:path>
            </a:pathLst>
          </a:custGeom>
          <a:solidFill>
            <a:schemeClr val="bg1"/>
          </a:solidFill>
          <a:ln w="9525">
            <a:noFill/>
          </a:ln>
        </p:spPr>
        <p:txBody>
          <a:bodyPr/>
          <a:p>
            <a:endParaRPr lang="en-US"/>
          </a:p>
        </p:txBody>
      </p:sp>
      <p:sp>
        <p:nvSpPr>
          <p:cNvPr id="47" name="文本框 46"/>
          <p:cNvSpPr txBox="1"/>
          <p:nvPr/>
        </p:nvSpPr>
        <p:spPr>
          <a:xfrm>
            <a:off x="2760663" y="3848100"/>
            <a:ext cx="1954212" cy="398780"/>
          </a:xfrm>
          <a:prstGeom prst="rect">
            <a:avLst/>
          </a:prstGeom>
          <a:noFill/>
          <a:ln w="9525">
            <a:noFill/>
          </a:ln>
        </p:spPr>
        <p:txBody>
          <a:bodyPr anchor="t">
            <a:spAutoFit/>
          </a:bodyPr>
          <a:p>
            <a:pPr algn="ctr"/>
            <a:r>
              <a:rPr lang="en-US" altLang="zh-CN" sz="2000" dirty="0">
                <a:solidFill>
                  <a:schemeClr val="bg1"/>
                </a:solidFill>
                <a:latin typeface="Arial" panose="020B0604020202020204" pitchFamily="34" charset="0"/>
                <a:ea typeface="Arial" panose="020B0604020202020204" pitchFamily="34" charset="0"/>
              </a:rPr>
              <a:t>Employment</a:t>
            </a:r>
            <a:endParaRPr lang="en-US" altLang="zh-CN" sz="2000" dirty="0">
              <a:solidFill>
                <a:schemeClr val="bg1"/>
              </a:solidFill>
              <a:latin typeface="Arial" panose="020B0604020202020204" pitchFamily="34" charset="0"/>
              <a:ea typeface="Arial" panose="020B0604020202020204" pitchFamily="34" charset="0"/>
            </a:endParaRPr>
          </a:p>
        </p:txBody>
      </p:sp>
      <p:cxnSp>
        <p:nvCxnSpPr>
          <p:cNvPr id="48" name="直接连接符 47"/>
          <p:cNvCxnSpPr/>
          <p:nvPr/>
        </p:nvCxnSpPr>
        <p:spPr>
          <a:xfrm>
            <a:off x="2830513" y="4246563"/>
            <a:ext cx="181451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678113" y="4283075"/>
            <a:ext cx="2119312" cy="1014730"/>
          </a:xfrm>
          <a:prstGeom prst="rect">
            <a:avLst/>
          </a:prstGeom>
          <a:noFill/>
          <a:ln w="9525">
            <a:noFill/>
          </a:ln>
        </p:spPr>
        <p:txBody>
          <a:bodyPr anchor="t">
            <a:spAutoFit/>
          </a:bodyPr>
          <a:p>
            <a:pPr algn="ctr"/>
            <a:r>
              <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rPr>
              <a:t>Mining uplifts the economy.and removes the problem of unemployment as it provide job to a large number of people.   </a:t>
            </a:r>
            <a:endParaRPr lang="en-US" altLang="zh-CN" sz="1200" dirty="0">
              <a:solidFill>
                <a:schemeClr val="bg1"/>
              </a:solidFill>
              <a:latin typeface="Arial" panose="020B0604020202020204" pitchFamily="34" charset="0"/>
              <a:ea typeface="Arial" panose="020B0604020202020204" pitchFamily="34" charset="0"/>
            </a:endParaRPr>
          </a:p>
        </p:txBody>
      </p:sp>
      <p:sp>
        <p:nvSpPr>
          <p:cNvPr id="50" name="Freeform 175"/>
          <p:cNvSpPr>
            <a:spLocks noEditPoints="1"/>
          </p:cNvSpPr>
          <p:nvPr/>
        </p:nvSpPr>
        <p:spPr>
          <a:xfrm>
            <a:off x="10160000" y="2103120"/>
            <a:ext cx="911225" cy="6778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60" h="119">
                <a:moveTo>
                  <a:pt x="25" y="33"/>
                </a:moveTo>
                <a:lnTo>
                  <a:pt x="13" y="46"/>
                </a:lnTo>
                <a:lnTo>
                  <a:pt x="63" y="65"/>
                </a:lnTo>
                <a:lnTo>
                  <a:pt x="74" y="50"/>
                </a:lnTo>
                <a:lnTo>
                  <a:pt x="25" y="33"/>
                </a:lnTo>
                <a:close/>
                <a:moveTo>
                  <a:pt x="86" y="10"/>
                </a:moveTo>
                <a:lnTo>
                  <a:pt x="86" y="44"/>
                </a:lnTo>
                <a:lnTo>
                  <a:pt x="130" y="27"/>
                </a:lnTo>
                <a:lnTo>
                  <a:pt x="86" y="10"/>
                </a:lnTo>
                <a:close/>
                <a:moveTo>
                  <a:pt x="84" y="44"/>
                </a:moveTo>
                <a:lnTo>
                  <a:pt x="59" y="35"/>
                </a:lnTo>
                <a:lnTo>
                  <a:pt x="36" y="27"/>
                </a:lnTo>
                <a:lnTo>
                  <a:pt x="84" y="10"/>
                </a:lnTo>
                <a:lnTo>
                  <a:pt x="84" y="44"/>
                </a:lnTo>
                <a:close/>
                <a:moveTo>
                  <a:pt x="145" y="23"/>
                </a:moveTo>
                <a:lnTo>
                  <a:pt x="160" y="35"/>
                </a:lnTo>
                <a:lnTo>
                  <a:pt x="158" y="42"/>
                </a:lnTo>
                <a:lnTo>
                  <a:pt x="151" y="44"/>
                </a:lnTo>
                <a:lnTo>
                  <a:pt x="149" y="37"/>
                </a:lnTo>
                <a:lnTo>
                  <a:pt x="149" y="46"/>
                </a:lnTo>
                <a:lnTo>
                  <a:pt x="149" y="92"/>
                </a:lnTo>
                <a:lnTo>
                  <a:pt x="91" y="119"/>
                </a:lnTo>
                <a:lnTo>
                  <a:pt x="84" y="117"/>
                </a:lnTo>
                <a:lnTo>
                  <a:pt x="21" y="92"/>
                </a:lnTo>
                <a:lnTo>
                  <a:pt x="19" y="90"/>
                </a:lnTo>
                <a:lnTo>
                  <a:pt x="19" y="86"/>
                </a:lnTo>
                <a:lnTo>
                  <a:pt x="19" y="58"/>
                </a:lnTo>
                <a:lnTo>
                  <a:pt x="2" y="52"/>
                </a:lnTo>
                <a:lnTo>
                  <a:pt x="0" y="44"/>
                </a:lnTo>
                <a:lnTo>
                  <a:pt x="21" y="25"/>
                </a:lnTo>
                <a:lnTo>
                  <a:pt x="23" y="23"/>
                </a:lnTo>
                <a:lnTo>
                  <a:pt x="84" y="2"/>
                </a:lnTo>
                <a:lnTo>
                  <a:pt x="84" y="0"/>
                </a:lnTo>
                <a:lnTo>
                  <a:pt x="86" y="2"/>
                </a:lnTo>
                <a:lnTo>
                  <a:pt x="145" y="23"/>
                </a:lnTo>
                <a:close/>
                <a:moveTo>
                  <a:pt x="28" y="63"/>
                </a:moveTo>
                <a:lnTo>
                  <a:pt x="63" y="75"/>
                </a:lnTo>
                <a:lnTo>
                  <a:pt x="65" y="77"/>
                </a:lnTo>
                <a:lnTo>
                  <a:pt x="67" y="73"/>
                </a:lnTo>
                <a:lnTo>
                  <a:pt x="80" y="58"/>
                </a:lnTo>
                <a:lnTo>
                  <a:pt x="80" y="107"/>
                </a:lnTo>
                <a:lnTo>
                  <a:pt x="28" y="84"/>
                </a:lnTo>
                <a:lnTo>
                  <a:pt x="28" y="63"/>
                </a:lnTo>
                <a:close/>
              </a:path>
            </a:pathLst>
          </a:custGeom>
          <a:solidFill>
            <a:schemeClr val="bg1"/>
          </a:solidFill>
          <a:ln w="9525">
            <a:noFill/>
          </a:ln>
        </p:spPr>
        <p:txBody>
          <a:bodyPr/>
          <a:p>
            <a:endParaRPr lang="en-US"/>
          </a:p>
        </p:txBody>
      </p:sp>
      <p:sp>
        <p:nvSpPr>
          <p:cNvPr id="52" name="文本框 51"/>
          <p:cNvSpPr txBox="1"/>
          <p:nvPr/>
        </p:nvSpPr>
        <p:spPr>
          <a:xfrm>
            <a:off x="5053013" y="3848100"/>
            <a:ext cx="1954212" cy="398780"/>
          </a:xfrm>
          <a:prstGeom prst="rect">
            <a:avLst/>
          </a:prstGeom>
          <a:noFill/>
          <a:ln w="9525">
            <a:noFill/>
          </a:ln>
        </p:spPr>
        <p:txBody>
          <a:bodyPr anchor="t">
            <a:spAutoFit/>
          </a:bodyPr>
          <a:p>
            <a:pPr algn="ctr"/>
            <a:r>
              <a:rPr lang="en-US" altLang="zh-CN" sz="2000" dirty="0">
                <a:solidFill>
                  <a:schemeClr val="bg1"/>
                </a:solidFill>
                <a:latin typeface="Arial" panose="020B0604020202020204" pitchFamily="34" charset="0"/>
                <a:ea typeface="Arial" panose="020B0604020202020204" pitchFamily="34" charset="0"/>
              </a:rPr>
              <a:t>Challenges</a:t>
            </a:r>
            <a:endParaRPr lang="en-US" altLang="zh-CN" sz="2000" dirty="0">
              <a:solidFill>
                <a:schemeClr val="bg1"/>
              </a:solidFill>
              <a:latin typeface="Arial" panose="020B0604020202020204" pitchFamily="34" charset="0"/>
              <a:ea typeface="Arial" panose="020B0604020202020204" pitchFamily="34" charset="0"/>
            </a:endParaRPr>
          </a:p>
        </p:txBody>
      </p:sp>
      <p:cxnSp>
        <p:nvCxnSpPr>
          <p:cNvPr id="53" name="直接连接符 52"/>
          <p:cNvCxnSpPr/>
          <p:nvPr/>
        </p:nvCxnSpPr>
        <p:spPr>
          <a:xfrm>
            <a:off x="5122863" y="4246563"/>
            <a:ext cx="181451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970463" y="4283075"/>
            <a:ext cx="2119312" cy="829945"/>
          </a:xfrm>
          <a:prstGeom prst="rect">
            <a:avLst/>
          </a:prstGeom>
          <a:noFill/>
          <a:ln w="9525">
            <a:noFill/>
          </a:ln>
        </p:spPr>
        <p:txBody>
          <a:bodyPr anchor="t">
            <a:spAutoFit/>
          </a:bodyPr>
          <a:p>
            <a:pPr algn="ctr"/>
            <a:r>
              <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rPr>
              <a:t>It destroys our forest and leads to catastrophes and pollution and affects health of people. </a:t>
            </a:r>
            <a:endParaRPr lang="en-US" altLang="zh-CN" sz="1200" dirty="0">
              <a:solidFill>
                <a:schemeClr val="bg1"/>
              </a:solidFill>
              <a:latin typeface="Arial" panose="020B0604020202020204" pitchFamily="34" charset="0"/>
              <a:ea typeface="Arial" panose="020B0604020202020204" pitchFamily="34" charset="0"/>
            </a:endParaRPr>
          </a:p>
        </p:txBody>
      </p:sp>
      <p:sp>
        <p:nvSpPr>
          <p:cNvPr id="55" name="Freeform 174"/>
          <p:cNvSpPr>
            <a:spLocks noEditPoints="1"/>
          </p:cNvSpPr>
          <p:nvPr/>
        </p:nvSpPr>
        <p:spPr>
          <a:xfrm>
            <a:off x="1103313" y="2222183"/>
            <a:ext cx="684212" cy="6556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7" h="55">
                <a:moveTo>
                  <a:pt x="24" y="34"/>
                </a:moveTo>
                <a:cubicBezTo>
                  <a:pt x="24" y="34"/>
                  <a:pt x="24" y="34"/>
                  <a:pt x="24" y="34"/>
                </a:cubicBezTo>
                <a:cubicBezTo>
                  <a:pt x="24" y="34"/>
                  <a:pt x="25" y="34"/>
                  <a:pt x="25" y="35"/>
                </a:cubicBezTo>
                <a:cubicBezTo>
                  <a:pt x="25" y="39"/>
                  <a:pt x="25" y="39"/>
                  <a:pt x="25" y="39"/>
                </a:cubicBezTo>
                <a:cubicBezTo>
                  <a:pt x="25" y="39"/>
                  <a:pt x="25" y="39"/>
                  <a:pt x="25" y="39"/>
                </a:cubicBezTo>
                <a:cubicBezTo>
                  <a:pt x="27" y="39"/>
                  <a:pt x="28" y="40"/>
                  <a:pt x="29" y="41"/>
                </a:cubicBezTo>
                <a:cubicBezTo>
                  <a:pt x="29" y="41"/>
                  <a:pt x="29" y="41"/>
                  <a:pt x="29" y="41"/>
                </a:cubicBezTo>
                <a:cubicBezTo>
                  <a:pt x="29" y="43"/>
                  <a:pt x="29" y="45"/>
                  <a:pt x="29" y="47"/>
                </a:cubicBezTo>
                <a:cubicBezTo>
                  <a:pt x="29" y="47"/>
                  <a:pt x="29" y="47"/>
                  <a:pt x="29" y="48"/>
                </a:cubicBezTo>
                <a:cubicBezTo>
                  <a:pt x="28" y="48"/>
                  <a:pt x="27" y="48"/>
                  <a:pt x="26" y="49"/>
                </a:cubicBezTo>
                <a:cubicBezTo>
                  <a:pt x="26" y="52"/>
                  <a:pt x="26" y="52"/>
                  <a:pt x="26" y="52"/>
                </a:cubicBezTo>
                <a:cubicBezTo>
                  <a:pt x="26" y="53"/>
                  <a:pt x="26" y="53"/>
                  <a:pt x="26" y="53"/>
                </a:cubicBezTo>
                <a:cubicBezTo>
                  <a:pt x="25" y="54"/>
                  <a:pt x="24" y="55"/>
                  <a:pt x="22" y="55"/>
                </a:cubicBezTo>
                <a:cubicBezTo>
                  <a:pt x="20" y="55"/>
                  <a:pt x="18" y="55"/>
                  <a:pt x="15" y="55"/>
                </a:cubicBezTo>
                <a:cubicBezTo>
                  <a:pt x="12" y="55"/>
                  <a:pt x="9" y="55"/>
                  <a:pt x="7" y="55"/>
                </a:cubicBezTo>
                <a:cubicBezTo>
                  <a:pt x="5" y="55"/>
                  <a:pt x="4" y="54"/>
                  <a:pt x="4" y="53"/>
                </a:cubicBezTo>
                <a:cubicBezTo>
                  <a:pt x="3" y="53"/>
                  <a:pt x="3" y="53"/>
                  <a:pt x="3" y="52"/>
                </a:cubicBezTo>
                <a:cubicBezTo>
                  <a:pt x="3" y="51"/>
                  <a:pt x="3" y="49"/>
                  <a:pt x="3" y="47"/>
                </a:cubicBezTo>
                <a:cubicBezTo>
                  <a:pt x="3" y="47"/>
                  <a:pt x="3" y="47"/>
                  <a:pt x="3" y="46"/>
                </a:cubicBezTo>
                <a:cubicBezTo>
                  <a:pt x="4" y="46"/>
                  <a:pt x="5" y="46"/>
                  <a:pt x="6" y="45"/>
                </a:cubicBezTo>
                <a:cubicBezTo>
                  <a:pt x="6" y="42"/>
                  <a:pt x="6" y="42"/>
                  <a:pt x="6" y="42"/>
                </a:cubicBezTo>
                <a:cubicBezTo>
                  <a:pt x="6" y="42"/>
                  <a:pt x="5" y="42"/>
                  <a:pt x="5" y="42"/>
                </a:cubicBezTo>
                <a:cubicBezTo>
                  <a:pt x="4" y="42"/>
                  <a:pt x="2" y="41"/>
                  <a:pt x="2" y="41"/>
                </a:cubicBezTo>
                <a:cubicBezTo>
                  <a:pt x="1" y="40"/>
                  <a:pt x="1" y="40"/>
                  <a:pt x="1" y="40"/>
                </a:cubicBezTo>
                <a:cubicBezTo>
                  <a:pt x="1" y="38"/>
                  <a:pt x="1" y="36"/>
                  <a:pt x="1" y="35"/>
                </a:cubicBezTo>
                <a:cubicBezTo>
                  <a:pt x="1" y="34"/>
                  <a:pt x="1" y="34"/>
                  <a:pt x="2" y="34"/>
                </a:cubicBezTo>
                <a:cubicBezTo>
                  <a:pt x="2" y="33"/>
                  <a:pt x="3" y="33"/>
                  <a:pt x="5" y="32"/>
                </a:cubicBezTo>
                <a:cubicBezTo>
                  <a:pt x="5" y="32"/>
                  <a:pt x="6" y="32"/>
                  <a:pt x="6" y="32"/>
                </a:cubicBezTo>
                <a:cubicBezTo>
                  <a:pt x="6" y="32"/>
                  <a:pt x="5" y="32"/>
                  <a:pt x="5" y="31"/>
                </a:cubicBezTo>
                <a:cubicBezTo>
                  <a:pt x="5" y="30"/>
                  <a:pt x="5" y="28"/>
                  <a:pt x="5" y="26"/>
                </a:cubicBezTo>
                <a:cubicBezTo>
                  <a:pt x="5" y="26"/>
                  <a:pt x="6" y="26"/>
                  <a:pt x="6" y="25"/>
                </a:cubicBezTo>
                <a:cubicBezTo>
                  <a:pt x="5" y="25"/>
                  <a:pt x="5" y="25"/>
                  <a:pt x="5" y="25"/>
                </a:cubicBezTo>
                <a:cubicBezTo>
                  <a:pt x="3" y="25"/>
                  <a:pt x="2" y="24"/>
                  <a:pt x="1" y="24"/>
                </a:cubicBezTo>
                <a:cubicBezTo>
                  <a:pt x="1" y="23"/>
                  <a:pt x="0" y="23"/>
                  <a:pt x="0" y="23"/>
                </a:cubicBezTo>
                <a:cubicBezTo>
                  <a:pt x="0" y="21"/>
                  <a:pt x="0" y="19"/>
                  <a:pt x="0" y="18"/>
                </a:cubicBezTo>
                <a:cubicBezTo>
                  <a:pt x="0" y="17"/>
                  <a:pt x="1" y="17"/>
                  <a:pt x="1" y="17"/>
                </a:cubicBezTo>
                <a:cubicBezTo>
                  <a:pt x="2" y="16"/>
                  <a:pt x="3" y="16"/>
                  <a:pt x="5" y="15"/>
                </a:cubicBezTo>
                <a:cubicBezTo>
                  <a:pt x="7" y="15"/>
                  <a:pt x="9" y="15"/>
                  <a:pt x="12" y="15"/>
                </a:cubicBezTo>
                <a:cubicBezTo>
                  <a:pt x="15" y="15"/>
                  <a:pt x="18" y="15"/>
                  <a:pt x="20" y="15"/>
                </a:cubicBezTo>
                <a:cubicBezTo>
                  <a:pt x="21" y="16"/>
                  <a:pt x="23" y="16"/>
                  <a:pt x="23" y="17"/>
                </a:cubicBezTo>
                <a:cubicBezTo>
                  <a:pt x="24" y="17"/>
                  <a:pt x="24" y="17"/>
                  <a:pt x="24" y="18"/>
                </a:cubicBezTo>
                <a:cubicBezTo>
                  <a:pt x="24" y="19"/>
                  <a:pt x="24" y="21"/>
                  <a:pt x="24" y="23"/>
                </a:cubicBezTo>
                <a:cubicBezTo>
                  <a:pt x="24" y="23"/>
                  <a:pt x="24" y="23"/>
                  <a:pt x="23" y="24"/>
                </a:cubicBezTo>
                <a:cubicBezTo>
                  <a:pt x="24" y="24"/>
                  <a:pt x="24" y="24"/>
                  <a:pt x="25" y="24"/>
                </a:cubicBezTo>
                <a:cubicBezTo>
                  <a:pt x="26" y="24"/>
                  <a:pt x="28" y="25"/>
                  <a:pt x="28" y="25"/>
                </a:cubicBezTo>
                <a:cubicBezTo>
                  <a:pt x="29" y="26"/>
                  <a:pt x="29" y="26"/>
                  <a:pt x="29" y="26"/>
                </a:cubicBezTo>
                <a:cubicBezTo>
                  <a:pt x="29" y="28"/>
                  <a:pt x="29" y="30"/>
                  <a:pt x="29" y="31"/>
                </a:cubicBezTo>
                <a:cubicBezTo>
                  <a:pt x="29" y="32"/>
                  <a:pt x="29" y="32"/>
                  <a:pt x="28" y="32"/>
                </a:cubicBezTo>
                <a:cubicBezTo>
                  <a:pt x="28" y="33"/>
                  <a:pt x="26" y="33"/>
                  <a:pt x="25" y="34"/>
                </a:cubicBezTo>
                <a:cubicBezTo>
                  <a:pt x="25" y="34"/>
                  <a:pt x="24" y="34"/>
                  <a:pt x="24" y="34"/>
                </a:cubicBezTo>
                <a:close/>
                <a:moveTo>
                  <a:pt x="44" y="0"/>
                </a:moveTo>
                <a:cubicBezTo>
                  <a:pt x="41" y="0"/>
                  <a:pt x="38" y="0"/>
                  <a:pt x="36" y="0"/>
                </a:cubicBezTo>
                <a:cubicBezTo>
                  <a:pt x="34" y="0"/>
                  <a:pt x="33" y="1"/>
                  <a:pt x="33" y="1"/>
                </a:cubicBezTo>
                <a:cubicBezTo>
                  <a:pt x="32" y="2"/>
                  <a:pt x="32" y="2"/>
                  <a:pt x="32" y="2"/>
                </a:cubicBezTo>
                <a:cubicBezTo>
                  <a:pt x="32" y="4"/>
                  <a:pt x="32" y="6"/>
                  <a:pt x="32" y="7"/>
                </a:cubicBezTo>
                <a:cubicBezTo>
                  <a:pt x="32" y="8"/>
                  <a:pt x="32" y="8"/>
                  <a:pt x="33" y="8"/>
                </a:cubicBezTo>
                <a:cubicBezTo>
                  <a:pt x="33" y="9"/>
                  <a:pt x="33" y="9"/>
                  <a:pt x="33" y="9"/>
                </a:cubicBezTo>
                <a:cubicBezTo>
                  <a:pt x="33" y="9"/>
                  <a:pt x="33" y="9"/>
                  <a:pt x="33" y="9"/>
                </a:cubicBezTo>
                <a:cubicBezTo>
                  <a:pt x="31" y="9"/>
                  <a:pt x="30" y="10"/>
                  <a:pt x="29" y="10"/>
                </a:cubicBezTo>
                <a:cubicBezTo>
                  <a:pt x="29" y="11"/>
                  <a:pt x="28" y="11"/>
                  <a:pt x="28" y="11"/>
                </a:cubicBezTo>
                <a:cubicBezTo>
                  <a:pt x="28" y="13"/>
                  <a:pt x="28" y="15"/>
                  <a:pt x="28" y="16"/>
                </a:cubicBezTo>
                <a:cubicBezTo>
                  <a:pt x="28" y="17"/>
                  <a:pt x="29" y="17"/>
                  <a:pt x="29" y="17"/>
                </a:cubicBezTo>
                <a:cubicBezTo>
                  <a:pt x="30" y="18"/>
                  <a:pt x="31" y="18"/>
                  <a:pt x="33" y="19"/>
                </a:cubicBezTo>
                <a:cubicBezTo>
                  <a:pt x="33" y="19"/>
                  <a:pt x="33" y="19"/>
                  <a:pt x="33" y="19"/>
                </a:cubicBezTo>
                <a:cubicBezTo>
                  <a:pt x="33" y="19"/>
                  <a:pt x="32" y="19"/>
                  <a:pt x="32" y="19"/>
                </a:cubicBezTo>
                <a:cubicBezTo>
                  <a:pt x="32" y="19"/>
                  <a:pt x="32" y="20"/>
                  <a:pt x="32" y="20"/>
                </a:cubicBezTo>
                <a:cubicBezTo>
                  <a:pt x="32" y="22"/>
                  <a:pt x="32" y="23"/>
                  <a:pt x="32" y="25"/>
                </a:cubicBezTo>
                <a:cubicBezTo>
                  <a:pt x="32" y="25"/>
                  <a:pt x="32" y="26"/>
                  <a:pt x="32" y="26"/>
                </a:cubicBezTo>
                <a:cubicBezTo>
                  <a:pt x="33" y="26"/>
                  <a:pt x="33" y="27"/>
                  <a:pt x="34" y="27"/>
                </a:cubicBezTo>
                <a:cubicBezTo>
                  <a:pt x="34" y="27"/>
                  <a:pt x="33" y="27"/>
                  <a:pt x="33" y="28"/>
                </a:cubicBezTo>
                <a:cubicBezTo>
                  <a:pt x="33" y="28"/>
                  <a:pt x="33" y="28"/>
                  <a:pt x="32" y="29"/>
                </a:cubicBezTo>
                <a:cubicBezTo>
                  <a:pt x="32" y="30"/>
                  <a:pt x="32" y="32"/>
                  <a:pt x="32" y="34"/>
                </a:cubicBezTo>
                <a:cubicBezTo>
                  <a:pt x="33" y="34"/>
                  <a:pt x="33" y="34"/>
                  <a:pt x="33" y="35"/>
                </a:cubicBezTo>
                <a:cubicBezTo>
                  <a:pt x="34" y="35"/>
                  <a:pt x="34" y="36"/>
                  <a:pt x="36" y="36"/>
                </a:cubicBezTo>
                <a:cubicBezTo>
                  <a:pt x="35" y="36"/>
                  <a:pt x="35" y="36"/>
                  <a:pt x="34" y="37"/>
                </a:cubicBezTo>
                <a:cubicBezTo>
                  <a:pt x="34" y="37"/>
                  <a:pt x="34" y="37"/>
                  <a:pt x="34" y="38"/>
                </a:cubicBezTo>
                <a:cubicBezTo>
                  <a:pt x="34" y="39"/>
                  <a:pt x="34" y="41"/>
                  <a:pt x="34" y="43"/>
                </a:cubicBezTo>
                <a:cubicBezTo>
                  <a:pt x="34" y="43"/>
                  <a:pt x="34" y="43"/>
                  <a:pt x="35" y="44"/>
                </a:cubicBezTo>
                <a:cubicBezTo>
                  <a:pt x="35" y="44"/>
                  <a:pt x="35" y="44"/>
                  <a:pt x="35" y="44"/>
                </a:cubicBezTo>
                <a:cubicBezTo>
                  <a:pt x="34" y="44"/>
                  <a:pt x="33" y="45"/>
                  <a:pt x="33" y="45"/>
                </a:cubicBezTo>
                <a:cubicBezTo>
                  <a:pt x="33" y="46"/>
                  <a:pt x="33" y="46"/>
                  <a:pt x="32" y="46"/>
                </a:cubicBezTo>
                <a:cubicBezTo>
                  <a:pt x="32" y="48"/>
                  <a:pt x="32" y="50"/>
                  <a:pt x="32" y="51"/>
                </a:cubicBezTo>
                <a:cubicBezTo>
                  <a:pt x="33" y="52"/>
                  <a:pt x="33" y="52"/>
                  <a:pt x="33" y="52"/>
                </a:cubicBezTo>
                <a:cubicBezTo>
                  <a:pt x="34" y="53"/>
                  <a:pt x="35" y="53"/>
                  <a:pt x="37" y="54"/>
                </a:cubicBezTo>
                <a:cubicBezTo>
                  <a:pt x="39" y="54"/>
                  <a:pt x="41" y="54"/>
                  <a:pt x="44" y="54"/>
                </a:cubicBezTo>
                <a:cubicBezTo>
                  <a:pt x="47" y="54"/>
                  <a:pt x="50" y="54"/>
                  <a:pt x="52" y="54"/>
                </a:cubicBezTo>
                <a:cubicBezTo>
                  <a:pt x="53" y="53"/>
                  <a:pt x="55" y="53"/>
                  <a:pt x="55" y="52"/>
                </a:cubicBezTo>
                <a:cubicBezTo>
                  <a:pt x="56" y="52"/>
                  <a:pt x="56" y="52"/>
                  <a:pt x="56" y="51"/>
                </a:cubicBezTo>
                <a:cubicBezTo>
                  <a:pt x="56" y="50"/>
                  <a:pt x="56" y="48"/>
                  <a:pt x="56" y="46"/>
                </a:cubicBezTo>
                <a:cubicBezTo>
                  <a:pt x="56" y="46"/>
                  <a:pt x="56" y="45"/>
                  <a:pt x="55" y="45"/>
                </a:cubicBezTo>
                <a:cubicBezTo>
                  <a:pt x="55" y="45"/>
                  <a:pt x="55" y="45"/>
                  <a:pt x="55" y="45"/>
                </a:cubicBezTo>
                <a:cubicBezTo>
                  <a:pt x="56" y="44"/>
                  <a:pt x="56" y="44"/>
                  <a:pt x="57" y="44"/>
                </a:cubicBezTo>
                <a:cubicBezTo>
                  <a:pt x="57" y="43"/>
                  <a:pt x="57" y="43"/>
                  <a:pt x="57" y="43"/>
                </a:cubicBezTo>
                <a:cubicBezTo>
                  <a:pt x="57" y="41"/>
                  <a:pt x="57" y="39"/>
                  <a:pt x="57" y="38"/>
                </a:cubicBezTo>
                <a:cubicBezTo>
                  <a:pt x="57" y="37"/>
                  <a:pt x="57" y="37"/>
                  <a:pt x="57" y="37"/>
                </a:cubicBezTo>
                <a:cubicBezTo>
                  <a:pt x="56" y="36"/>
                  <a:pt x="56" y="36"/>
                  <a:pt x="54" y="35"/>
                </a:cubicBezTo>
                <a:cubicBezTo>
                  <a:pt x="55" y="35"/>
                  <a:pt x="55" y="35"/>
                  <a:pt x="55" y="35"/>
                </a:cubicBezTo>
                <a:cubicBezTo>
                  <a:pt x="56" y="35"/>
                  <a:pt x="56" y="34"/>
                  <a:pt x="56" y="34"/>
                </a:cubicBezTo>
                <a:cubicBezTo>
                  <a:pt x="56" y="32"/>
                  <a:pt x="56" y="30"/>
                  <a:pt x="56" y="29"/>
                </a:cubicBezTo>
                <a:cubicBezTo>
                  <a:pt x="56" y="28"/>
                  <a:pt x="56" y="28"/>
                  <a:pt x="55" y="28"/>
                </a:cubicBezTo>
                <a:cubicBezTo>
                  <a:pt x="55" y="27"/>
                  <a:pt x="54" y="27"/>
                  <a:pt x="53" y="27"/>
                </a:cubicBezTo>
                <a:cubicBezTo>
                  <a:pt x="54" y="27"/>
                  <a:pt x="54" y="26"/>
                  <a:pt x="55" y="26"/>
                </a:cubicBezTo>
                <a:cubicBezTo>
                  <a:pt x="55" y="26"/>
                  <a:pt x="55" y="26"/>
                  <a:pt x="55" y="25"/>
                </a:cubicBezTo>
                <a:cubicBezTo>
                  <a:pt x="55" y="23"/>
                  <a:pt x="55" y="22"/>
                  <a:pt x="55" y="20"/>
                </a:cubicBezTo>
                <a:cubicBezTo>
                  <a:pt x="55" y="20"/>
                  <a:pt x="55" y="19"/>
                  <a:pt x="55" y="19"/>
                </a:cubicBezTo>
                <a:cubicBezTo>
                  <a:pt x="54" y="18"/>
                  <a:pt x="53" y="18"/>
                  <a:pt x="51" y="18"/>
                </a:cubicBezTo>
                <a:cubicBezTo>
                  <a:pt x="51" y="18"/>
                  <a:pt x="51" y="18"/>
                  <a:pt x="51" y="18"/>
                </a:cubicBezTo>
                <a:cubicBezTo>
                  <a:pt x="51" y="17"/>
                  <a:pt x="51" y="17"/>
                  <a:pt x="51" y="17"/>
                </a:cubicBezTo>
                <a:cubicBezTo>
                  <a:pt x="52" y="17"/>
                  <a:pt x="52" y="17"/>
                  <a:pt x="52" y="16"/>
                </a:cubicBezTo>
                <a:cubicBezTo>
                  <a:pt x="52" y="15"/>
                  <a:pt x="52" y="13"/>
                  <a:pt x="52" y="11"/>
                </a:cubicBezTo>
                <a:cubicBezTo>
                  <a:pt x="52" y="11"/>
                  <a:pt x="52" y="11"/>
                  <a:pt x="51" y="10"/>
                </a:cubicBezTo>
                <a:cubicBezTo>
                  <a:pt x="51" y="10"/>
                  <a:pt x="51" y="10"/>
                  <a:pt x="51" y="10"/>
                </a:cubicBezTo>
                <a:cubicBezTo>
                  <a:pt x="51" y="10"/>
                  <a:pt x="51" y="10"/>
                  <a:pt x="51" y="10"/>
                </a:cubicBezTo>
                <a:cubicBezTo>
                  <a:pt x="53" y="10"/>
                  <a:pt x="54" y="9"/>
                  <a:pt x="55" y="8"/>
                </a:cubicBezTo>
                <a:cubicBezTo>
                  <a:pt x="55" y="8"/>
                  <a:pt x="55" y="8"/>
                  <a:pt x="56" y="7"/>
                </a:cubicBezTo>
                <a:cubicBezTo>
                  <a:pt x="56" y="6"/>
                  <a:pt x="56" y="4"/>
                  <a:pt x="56" y="2"/>
                </a:cubicBezTo>
                <a:cubicBezTo>
                  <a:pt x="56" y="2"/>
                  <a:pt x="55" y="2"/>
                  <a:pt x="55" y="1"/>
                </a:cubicBezTo>
                <a:cubicBezTo>
                  <a:pt x="54" y="1"/>
                  <a:pt x="53" y="0"/>
                  <a:pt x="51" y="0"/>
                </a:cubicBezTo>
                <a:cubicBezTo>
                  <a:pt x="49" y="0"/>
                  <a:pt x="47" y="0"/>
                  <a:pt x="44" y="0"/>
                </a:cubicBezTo>
                <a:close/>
                <a:moveTo>
                  <a:pt x="46" y="10"/>
                </a:moveTo>
                <a:cubicBezTo>
                  <a:pt x="47" y="10"/>
                  <a:pt x="47" y="10"/>
                  <a:pt x="47" y="10"/>
                </a:cubicBezTo>
                <a:cubicBezTo>
                  <a:pt x="48" y="11"/>
                  <a:pt x="49" y="11"/>
                  <a:pt x="49" y="11"/>
                </a:cubicBezTo>
                <a:cubicBezTo>
                  <a:pt x="49" y="11"/>
                  <a:pt x="48" y="11"/>
                  <a:pt x="47" y="11"/>
                </a:cubicBezTo>
                <a:cubicBezTo>
                  <a:pt x="45" y="12"/>
                  <a:pt x="43" y="12"/>
                  <a:pt x="40" y="12"/>
                </a:cubicBezTo>
                <a:cubicBezTo>
                  <a:pt x="37" y="12"/>
                  <a:pt x="35" y="12"/>
                  <a:pt x="33" y="11"/>
                </a:cubicBezTo>
                <a:cubicBezTo>
                  <a:pt x="32" y="11"/>
                  <a:pt x="31" y="11"/>
                  <a:pt x="31" y="11"/>
                </a:cubicBezTo>
                <a:cubicBezTo>
                  <a:pt x="31" y="11"/>
                  <a:pt x="32" y="11"/>
                  <a:pt x="33" y="10"/>
                </a:cubicBezTo>
                <a:cubicBezTo>
                  <a:pt x="34" y="10"/>
                  <a:pt x="36" y="10"/>
                  <a:pt x="38" y="10"/>
                </a:cubicBezTo>
                <a:cubicBezTo>
                  <a:pt x="39" y="10"/>
                  <a:pt x="42" y="10"/>
                  <a:pt x="44" y="10"/>
                </a:cubicBezTo>
                <a:cubicBezTo>
                  <a:pt x="45" y="10"/>
                  <a:pt x="46" y="10"/>
                  <a:pt x="46" y="10"/>
                </a:cubicBezTo>
                <a:close/>
                <a:moveTo>
                  <a:pt x="51" y="2"/>
                </a:moveTo>
                <a:cubicBezTo>
                  <a:pt x="52" y="2"/>
                  <a:pt x="53" y="2"/>
                  <a:pt x="53" y="2"/>
                </a:cubicBezTo>
                <a:cubicBezTo>
                  <a:pt x="53" y="2"/>
                  <a:pt x="52" y="2"/>
                  <a:pt x="51" y="3"/>
                </a:cubicBezTo>
                <a:cubicBezTo>
                  <a:pt x="49" y="3"/>
                  <a:pt x="47" y="3"/>
                  <a:pt x="44" y="3"/>
                </a:cubicBezTo>
                <a:cubicBezTo>
                  <a:pt x="41" y="3"/>
                  <a:pt x="39" y="3"/>
                  <a:pt x="37" y="3"/>
                </a:cubicBezTo>
                <a:cubicBezTo>
                  <a:pt x="36" y="2"/>
                  <a:pt x="35" y="2"/>
                  <a:pt x="35" y="2"/>
                </a:cubicBezTo>
                <a:cubicBezTo>
                  <a:pt x="35" y="2"/>
                  <a:pt x="36" y="2"/>
                  <a:pt x="37" y="2"/>
                </a:cubicBezTo>
                <a:cubicBezTo>
                  <a:pt x="39" y="1"/>
                  <a:pt x="41" y="1"/>
                  <a:pt x="44" y="1"/>
                </a:cubicBezTo>
                <a:cubicBezTo>
                  <a:pt x="47" y="1"/>
                  <a:pt x="49" y="1"/>
                  <a:pt x="51" y="2"/>
                </a:cubicBezTo>
                <a:close/>
                <a:moveTo>
                  <a:pt x="46" y="19"/>
                </a:moveTo>
                <a:cubicBezTo>
                  <a:pt x="48" y="19"/>
                  <a:pt x="49" y="19"/>
                  <a:pt x="51" y="19"/>
                </a:cubicBezTo>
                <a:cubicBezTo>
                  <a:pt x="52" y="19"/>
                  <a:pt x="52" y="20"/>
                  <a:pt x="52" y="20"/>
                </a:cubicBezTo>
                <a:cubicBezTo>
                  <a:pt x="52" y="20"/>
                  <a:pt x="52" y="20"/>
                  <a:pt x="51" y="20"/>
                </a:cubicBezTo>
                <a:cubicBezTo>
                  <a:pt x="49" y="20"/>
                  <a:pt x="46" y="21"/>
                  <a:pt x="44" y="21"/>
                </a:cubicBezTo>
                <a:cubicBezTo>
                  <a:pt x="41" y="21"/>
                  <a:pt x="38" y="20"/>
                  <a:pt x="36" y="20"/>
                </a:cubicBezTo>
                <a:cubicBezTo>
                  <a:pt x="35" y="20"/>
                  <a:pt x="35" y="20"/>
                  <a:pt x="35" y="20"/>
                </a:cubicBezTo>
                <a:cubicBezTo>
                  <a:pt x="35" y="20"/>
                  <a:pt x="35" y="19"/>
                  <a:pt x="36" y="19"/>
                </a:cubicBezTo>
                <a:cubicBezTo>
                  <a:pt x="37" y="19"/>
                  <a:pt x="37" y="19"/>
                  <a:pt x="37" y="19"/>
                </a:cubicBezTo>
                <a:cubicBezTo>
                  <a:pt x="38" y="19"/>
                  <a:pt x="39" y="19"/>
                  <a:pt x="40" y="19"/>
                </a:cubicBezTo>
                <a:cubicBezTo>
                  <a:pt x="42" y="19"/>
                  <a:pt x="45" y="19"/>
                  <a:pt x="46" y="19"/>
                </a:cubicBezTo>
                <a:close/>
                <a:moveTo>
                  <a:pt x="49" y="28"/>
                </a:moveTo>
                <a:cubicBezTo>
                  <a:pt x="50" y="28"/>
                  <a:pt x="51" y="28"/>
                  <a:pt x="51" y="28"/>
                </a:cubicBezTo>
                <a:cubicBezTo>
                  <a:pt x="53" y="28"/>
                  <a:pt x="53" y="28"/>
                  <a:pt x="53" y="28"/>
                </a:cubicBezTo>
                <a:cubicBezTo>
                  <a:pt x="53" y="29"/>
                  <a:pt x="53" y="29"/>
                  <a:pt x="51" y="29"/>
                </a:cubicBezTo>
                <a:cubicBezTo>
                  <a:pt x="50" y="29"/>
                  <a:pt x="47" y="29"/>
                  <a:pt x="44" y="29"/>
                </a:cubicBezTo>
                <a:cubicBezTo>
                  <a:pt x="41" y="29"/>
                  <a:pt x="39" y="29"/>
                  <a:pt x="37" y="29"/>
                </a:cubicBezTo>
                <a:cubicBezTo>
                  <a:pt x="36" y="29"/>
                  <a:pt x="35" y="29"/>
                  <a:pt x="35" y="28"/>
                </a:cubicBezTo>
                <a:cubicBezTo>
                  <a:pt x="35" y="28"/>
                  <a:pt x="36" y="28"/>
                  <a:pt x="37" y="28"/>
                </a:cubicBezTo>
                <a:cubicBezTo>
                  <a:pt x="38" y="28"/>
                  <a:pt x="38" y="28"/>
                  <a:pt x="39" y="28"/>
                </a:cubicBezTo>
                <a:cubicBezTo>
                  <a:pt x="40" y="28"/>
                  <a:pt x="42" y="28"/>
                  <a:pt x="44" y="28"/>
                </a:cubicBezTo>
                <a:cubicBezTo>
                  <a:pt x="45" y="28"/>
                  <a:pt x="47" y="28"/>
                  <a:pt x="49" y="28"/>
                </a:cubicBezTo>
                <a:close/>
                <a:moveTo>
                  <a:pt x="50" y="36"/>
                </a:moveTo>
                <a:cubicBezTo>
                  <a:pt x="51" y="36"/>
                  <a:pt x="52" y="37"/>
                  <a:pt x="53" y="37"/>
                </a:cubicBezTo>
                <a:cubicBezTo>
                  <a:pt x="54" y="37"/>
                  <a:pt x="55" y="37"/>
                  <a:pt x="55" y="37"/>
                </a:cubicBezTo>
                <a:cubicBezTo>
                  <a:pt x="55" y="37"/>
                  <a:pt x="54" y="37"/>
                  <a:pt x="53" y="38"/>
                </a:cubicBezTo>
                <a:cubicBezTo>
                  <a:pt x="51" y="38"/>
                  <a:pt x="49" y="38"/>
                  <a:pt x="46" y="38"/>
                </a:cubicBezTo>
                <a:cubicBezTo>
                  <a:pt x="43" y="38"/>
                  <a:pt x="40" y="38"/>
                  <a:pt x="39" y="38"/>
                </a:cubicBezTo>
                <a:cubicBezTo>
                  <a:pt x="37" y="37"/>
                  <a:pt x="37" y="37"/>
                  <a:pt x="37" y="37"/>
                </a:cubicBezTo>
                <a:cubicBezTo>
                  <a:pt x="37" y="37"/>
                  <a:pt x="37" y="37"/>
                  <a:pt x="39" y="37"/>
                </a:cubicBezTo>
                <a:cubicBezTo>
                  <a:pt x="39" y="37"/>
                  <a:pt x="40" y="37"/>
                  <a:pt x="40" y="37"/>
                </a:cubicBezTo>
                <a:cubicBezTo>
                  <a:pt x="41" y="37"/>
                  <a:pt x="43" y="37"/>
                  <a:pt x="44" y="37"/>
                </a:cubicBezTo>
                <a:cubicBezTo>
                  <a:pt x="46" y="37"/>
                  <a:pt x="48" y="37"/>
                  <a:pt x="50" y="36"/>
                </a:cubicBezTo>
                <a:close/>
                <a:moveTo>
                  <a:pt x="50" y="45"/>
                </a:moveTo>
                <a:cubicBezTo>
                  <a:pt x="51" y="45"/>
                  <a:pt x="51" y="45"/>
                  <a:pt x="51" y="45"/>
                </a:cubicBezTo>
                <a:cubicBezTo>
                  <a:pt x="53" y="46"/>
                  <a:pt x="53" y="46"/>
                  <a:pt x="53" y="46"/>
                </a:cubicBezTo>
                <a:cubicBezTo>
                  <a:pt x="53" y="46"/>
                  <a:pt x="53" y="46"/>
                  <a:pt x="51" y="46"/>
                </a:cubicBezTo>
                <a:cubicBezTo>
                  <a:pt x="50" y="47"/>
                  <a:pt x="47" y="47"/>
                  <a:pt x="44" y="47"/>
                </a:cubicBezTo>
                <a:cubicBezTo>
                  <a:pt x="41" y="47"/>
                  <a:pt x="39" y="47"/>
                  <a:pt x="37" y="46"/>
                </a:cubicBezTo>
                <a:cubicBezTo>
                  <a:pt x="36" y="46"/>
                  <a:pt x="35" y="46"/>
                  <a:pt x="35" y="46"/>
                </a:cubicBezTo>
                <a:cubicBezTo>
                  <a:pt x="35" y="46"/>
                  <a:pt x="36" y="46"/>
                  <a:pt x="37" y="45"/>
                </a:cubicBezTo>
                <a:cubicBezTo>
                  <a:pt x="38" y="45"/>
                  <a:pt x="39" y="45"/>
                  <a:pt x="40" y="45"/>
                </a:cubicBezTo>
                <a:cubicBezTo>
                  <a:pt x="41" y="45"/>
                  <a:pt x="43" y="45"/>
                  <a:pt x="46" y="45"/>
                </a:cubicBezTo>
                <a:cubicBezTo>
                  <a:pt x="47" y="45"/>
                  <a:pt x="49" y="45"/>
                  <a:pt x="50" y="45"/>
                </a:cubicBezTo>
                <a:close/>
                <a:moveTo>
                  <a:pt x="6" y="47"/>
                </a:moveTo>
                <a:cubicBezTo>
                  <a:pt x="6" y="47"/>
                  <a:pt x="6" y="47"/>
                  <a:pt x="6" y="47"/>
                </a:cubicBezTo>
                <a:cubicBezTo>
                  <a:pt x="6" y="47"/>
                  <a:pt x="6" y="47"/>
                  <a:pt x="6" y="47"/>
                </a:cubicBezTo>
                <a:cubicBezTo>
                  <a:pt x="6" y="47"/>
                  <a:pt x="6" y="47"/>
                  <a:pt x="6" y="47"/>
                </a:cubicBezTo>
                <a:close/>
                <a:moveTo>
                  <a:pt x="24" y="41"/>
                </a:moveTo>
                <a:cubicBezTo>
                  <a:pt x="24" y="41"/>
                  <a:pt x="24" y="41"/>
                  <a:pt x="24" y="41"/>
                </a:cubicBezTo>
                <a:cubicBezTo>
                  <a:pt x="23" y="41"/>
                  <a:pt x="22" y="42"/>
                  <a:pt x="20" y="42"/>
                </a:cubicBezTo>
                <a:cubicBezTo>
                  <a:pt x="20" y="42"/>
                  <a:pt x="20" y="42"/>
                  <a:pt x="20" y="42"/>
                </a:cubicBezTo>
                <a:cubicBezTo>
                  <a:pt x="22" y="42"/>
                  <a:pt x="23" y="42"/>
                  <a:pt x="25" y="42"/>
                </a:cubicBezTo>
                <a:cubicBezTo>
                  <a:pt x="26" y="41"/>
                  <a:pt x="26" y="41"/>
                  <a:pt x="26" y="41"/>
                </a:cubicBezTo>
                <a:cubicBezTo>
                  <a:pt x="26" y="41"/>
                  <a:pt x="26" y="41"/>
                  <a:pt x="25" y="41"/>
                </a:cubicBezTo>
                <a:cubicBezTo>
                  <a:pt x="24" y="41"/>
                  <a:pt x="24" y="41"/>
                  <a:pt x="24" y="41"/>
                </a:cubicBezTo>
                <a:close/>
                <a:moveTo>
                  <a:pt x="20" y="25"/>
                </a:moveTo>
                <a:cubicBezTo>
                  <a:pt x="20" y="25"/>
                  <a:pt x="20" y="25"/>
                  <a:pt x="20" y="25"/>
                </a:cubicBezTo>
                <a:cubicBezTo>
                  <a:pt x="18" y="25"/>
                  <a:pt x="15" y="26"/>
                  <a:pt x="12" y="26"/>
                </a:cubicBezTo>
                <a:cubicBezTo>
                  <a:pt x="11" y="26"/>
                  <a:pt x="10" y="26"/>
                  <a:pt x="9" y="26"/>
                </a:cubicBezTo>
                <a:cubicBezTo>
                  <a:pt x="9" y="26"/>
                  <a:pt x="8" y="26"/>
                  <a:pt x="8" y="26"/>
                </a:cubicBezTo>
                <a:cubicBezTo>
                  <a:pt x="8" y="26"/>
                  <a:pt x="9" y="26"/>
                  <a:pt x="10" y="26"/>
                </a:cubicBezTo>
                <a:cubicBezTo>
                  <a:pt x="12" y="27"/>
                  <a:pt x="14" y="27"/>
                  <a:pt x="17" y="27"/>
                </a:cubicBezTo>
                <a:cubicBezTo>
                  <a:pt x="20" y="27"/>
                  <a:pt x="22" y="27"/>
                  <a:pt x="24" y="26"/>
                </a:cubicBezTo>
                <a:cubicBezTo>
                  <a:pt x="25" y="26"/>
                  <a:pt x="26" y="26"/>
                  <a:pt x="26" y="26"/>
                </a:cubicBezTo>
                <a:cubicBezTo>
                  <a:pt x="26" y="26"/>
                  <a:pt x="25" y="26"/>
                  <a:pt x="24" y="25"/>
                </a:cubicBezTo>
                <a:cubicBezTo>
                  <a:pt x="23" y="25"/>
                  <a:pt x="22" y="25"/>
                  <a:pt x="20" y="25"/>
                </a:cubicBezTo>
                <a:close/>
                <a:moveTo>
                  <a:pt x="19" y="17"/>
                </a:moveTo>
                <a:cubicBezTo>
                  <a:pt x="17" y="17"/>
                  <a:pt x="15" y="16"/>
                  <a:pt x="12" y="16"/>
                </a:cubicBezTo>
                <a:cubicBezTo>
                  <a:pt x="9" y="16"/>
                  <a:pt x="7" y="17"/>
                  <a:pt x="5" y="17"/>
                </a:cubicBezTo>
                <a:cubicBezTo>
                  <a:pt x="4" y="17"/>
                  <a:pt x="3" y="17"/>
                  <a:pt x="3" y="17"/>
                </a:cubicBezTo>
                <a:cubicBezTo>
                  <a:pt x="3" y="17"/>
                  <a:pt x="4" y="18"/>
                  <a:pt x="5" y="18"/>
                </a:cubicBezTo>
                <a:cubicBezTo>
                  <a:pt x="7" y="18"/>
                  <a:pt x="9" y="18"/>
                  <a:pt x="12" y="18"/>
                </a:cubicBezTo>
                <a:cubicBezTo>
                  <a:pt x="15" y="18"/>
                  <a:pt x="17" y="18"/>
                  <a:pt x="19" y="18"/>
                </a:cubicBezTo>
                <a:cubicBezTo>
                  <a:pt x="20" y="18"/>
                  <a:pt x="21" y="17"/>
                  <a:pt x="21" y="17"/>
                </a:cubicBezTo>
                <a:cubicBezTo>
                  <a:pt x="21" y="17"/>
                  <a:pt x="20" y="17"/>
                  <a:pt x="19" y="17"/>
                </a:cubicBezTo>
                <a:close/>
                <a:moveTo>
                  <a:pt x="21" y="34"/>
                </a:moveTo>
                <a:cubicBezTo>
                  <a:pt x="19" y="34"/>
                  <a:pt x="18" y="34"/>
                  <a:pt x="17" y="34"/>
                </a:cubicBezTo>
                <a:cubicBezTo>
                  <a:pt x="14" y="34"/>
                  <a:pt x="12" y="34"/>
                  <a:pt x="10" y="34"/>
                </a:cubicBezTo>
                <a:cubicBezTo>
                  <a:pt x="9" y="33"/>
                  <a:pt x="9" y="33"/>
                  <a:pt x="9" y="33"/>
                </a:cubicBezTo>
                <a:cubicBezTo>
                  <a:pt x="8" y="34"/>
                  <a:pt x="7" y="34"/>
                  <a:pt x="6" y="34"/>
                </a:cubicBezTo>
                <a:cubicBezTo>
                  <a:pt x="5" y="34"/>
                  <a:pt x="4" y="34"/>
                  <a:pt x="4" y="34"/>
                </a:cubicBezTo>
                <a:cubicBezTo>
                  <a:pt x="4" y="34"/>
                  <a:pt x="5" y="35"/>
                  <a:pt x="6" y="35"/>
                </a:cubicBezTo>
                <a:cubicBezTo>
                  <a:pt x="8" y="35"/>
                  <a:pt x="10" y="35"/>
                  <a:pt x="13" y="35"/>
                </a:cubicBezTo>
                <a:cubicBezTo>
                  <a:pt x="16" y="35"/>
                  <a:pt x="18" y="35"/>
                  <a:pt x="20" y="35"/>
                </a:cubicBezTo>
                <a:cubicBezTo>
                  <a:pt x="21" y="35"/>
                  <a:pt x="22" y="34"/>
                  <a:pt x="22" y="34"/>
                </a:cubicBezTo>
                <a:cubicBezTo>
                  <a:pt x="22" y="34"/>
                  <a:pt x="21" y="34"/>
                  <a:pt x="21" y="34"/>
                </a:cubicBezTo>
                <a:close/>
              </a:path>
            </a:pathLst>
          </a:custGeom>
          <a:solidFill>
            <a:schemeClr val="bg1"/>
          </a:solidFill>
          <a:ln w="9525">
            <a:noFill/>
          </a:ln>
        </p:spPr>
        <p:txBody>
          <a:bodyPr/>
          <a:p>
            <a:endParaRPr lang="en-US"/>
          </a:p>
        </p:txBody>
      </p:sp>
      <p:sp>
        <p:nvSpPr>
          <p:cNvPr id="57" name="文本框 56"/>
          <p:cNvSpPr txBox="1"/>
          <p:nvPr/>
        </p:nvSpPr>
        <p:spPr>
          <a:xfrm>
            <a:off x="7345363" y="3848100"/>
            <a:ext cx="1954212" cy="398780"/>
          </a:xfrm>
          <a:prstGeom prst="rect">
            <a:avLst/>
          </a:prstGeom>
          <a:noFill/>
          <a:ln w="9525">
            <a:noFill/>
          </a:ln>
        </p:spPr>
        <p:txBody>
          <a:bodyPr anchor="t">
            <a:spAutoFit/>
          </a:bodyPr>
          <a:p>
            <a:pPr algn="ctr"/>
            <a:r>
              <a:rPr lang="en-US" altLang="zh-CN" sz="2000" dirty="0">
                <a:solidFill>
                  <a:schemeClr val="bg1"/>
                </a:solidFill>
                <a:latin typeface="Arial" panose="020B0604020202020204" pitchFamily="34" charset="0"/>
                <a:ea typeface="Arial" panose="020B0604020202020204" pitchFamily="34" charset="0"/>
              </a:rPr>
              <a:t>Safety</a:t>
            </a:r>
            <a:endParaRPr lang="en-US" altLang="zh-CN" sz="2000" dirty="0">
              <a:solidFill>
                <a:schemeClr val="bg1"/>
              </a:solidFill>
              <a:latin typeface="Arial" panose="020B0604020202020204" pitchFamily="34" charset="0"/>
              <a:ea typeface="Arial" panose="020B0604020202020204" pitchFamily="34" charset="0"/>
            </a:endParaRPr>
          </a:p>
        </p:txBody>
      </p:sp>
      <p:cxnSp>
        <p:nvCxnSpPr>
          <p:cNvPr id="58" name="直接连接符 57"/>
          <p:cNvCxnSpPr/>
          <p:nvPr/>
        </p:nvCxnSpPr>
        <p:spPr>
          <a:xfrm>
            <a:off x="7415213" y="4246563"/>
            <a:ext cx="181451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7262813" y="4283075"/>
            <a:ext cx="2119312" cy="829945"/>
          </a:xfrm>
          <a:prstGeom prst="rect">
            <a:avLst/>
          </a:prstGeom>
          <a:noFill/>
          <a:ln w="9525">
            <a:noFill/>
          </a:ln>
        </p:spPr>
        <p:txBody>
          <a:bodyPr anchor="t">
            <a:spAutoFit/>
          </a:bodyPr>
          <a:p>
            <a:pPr algn="ctr"/>
            <a:r>
              <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rPr>
              <a:t>Safety is one of the biggest issue in mining industry though fatility rate droped down to 60%-70% percent </a:t>
            </a:r>
            <a:endParaRPr lang="en-US" altLang="zh-CN" sz="1200" dirty="0">
              <a:solidFill>
                <a:schemeClr val="bg1"/>
              </a:solidFill>
              <a:latin typeface="Arial" panose="020B0604020202020204" pitchFamily="34" charset="0"/>
              <a:ea typeface="Arial" panose="020B0604020202020204" pitchFamily="34" charset="0"/>
            </a:endParaRPr>
          </a:p>
        </p:txBody>
      </p:sp>
      <p:sp>
        <p:nvSpPr>
          <p:cNvPr id="80" name="Freeform 346"/>
          <p:cNvSpPr>
            <a:spLocks noEditPoints="1"/>
          </p:cNvSpPr>
          <p:nvPr/>
        </p:nvSpPr>
        <p:spPr>
          <a:xfrm>
            <a:off x="5628958" y="2131695"/>
            <a:ext cx="717550" cy="7286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w="9525">
            <a:noFill/>
          </a:ln>
        </p:spPr>
        <p:txBody>
          <a:bodyPr/>
          <a:p>
            <a:endParaRPr lang="en-US"/>
          </a:p>
        </p:txBody>
      </p:sp>
      <p:sp>
        <p:nvSpPr>
          <p:cNvPr id="82" name="文本框 81"/>
          <p:cNvSpPr txBox="1"/>
          <p:nvPr/>
        </p:nvSpPr>
        <p:spPr>
          <a:xfrm>
            <a:off x="9637713" y="3848100"/>
            <a:ext cx="1954212" cy="398780"/>
          </a:xfrm>
          <a:prstGeom prst="rect">
            <a:avLst/>
          </a:prstGeom>
          <a:noFill/>
          <a:ln w="9525">
            <a:noFill/>
          </a:ln>
        </p:spPr>
        <p:txBody>
          <a:bodyPr anchor="t">
            <a:spAutoFit/>
          </a:bodyPr>
          <a:p>
            <a:pPr algn="ctr"/>
            <a:r>
              <a:rPr lang="en-US" altLang="zh-CN" sz="2000" dirty="0">
                <a:solidFill>
                  <a:schemeClr val="bg1"/>
                </a:solidFill>
                <a:latin typeface="Arial" panose="020B0604020202020204" pitchFamily="34" charset="0"/>
                <a:ea typeface="Arial" panose="020B0604020202020204" pitchFamily="34" charset="0"/>
              </a:rPr>
              <a:t>Fatalities</a:t>
            </a:r>
            <a:endParaRPr lang="en-US" altLang="zh-CN" sz="2000" dirty="0">
              <a:solidFill>
                <a:schemeClr val="bg1"/>
              </a:solidFill>
              <a:latin typeface="Arial" panose="020B0604020202020204" pitchFamily="34" charset="0"/>
              <a:ea typeface="Arial" panose="020B0604020202020204" pitchFamily="34" charset="0"/>
            </a:endParaRPr>
          </a:p>
        </p:txBody>
      </p:sp>
      <p:cxnSp>
        <p:nvCxnSpPr>
          <p:cNvPr id="83" name="直接连接符 82"/>
          <p:cNvCxnSpPr/>
          <p:nvPr/>
        </p:nvCxnSpPr>
        <p:spPr>
          <a:xfrm>
            <a:off x="9707563" y="4246563"/>
            <a:ext cx="181451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9555163" y="4283075"/>
            <a:ext cx="2119312" cy="1198880"/>
          </a:xfrm>
          <a:prstGeom prst="rect">
            <a:avLst/>
          </a:prstGeom>
          <a:noFill/>
          <a:ln w="9525">
            <a:noFill/>
          </a:ln>
        </p:spPr>
        <p:txBody>
          <a:bodyPr anchor="t">
            <a:spAutoFit/>
          </a:bodyPr>
          <a:p>
            <a:pPr algn="ctr"/>
            <a:r>
              <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rPr>
              <a:t> Thousads of people lost their lives due to serveral issue like fall damage,intraction to toxic gas and not getting help on time</a:t>
            </a:r>
            <a:endParaRPr lang="en-US" altLang="zh-CN" sz="1200" dirty="0">
              <a:solidFill>
                <a:schemeClr val="bg1"/>
              </a:solidFill>
              <a:latin typeface="Arial" panose="020B0604020202020204" pitchFamily="34" charset="0"/>
              <a:ea typeface="Arial" panose="020B0604020202020204" pitchFamily="34" charset="0"/>
            </a:endParaRPr>
          </a:p>
        </p:txBody>
      </p:sp>
      <p:cxnSp>
        <p:nvCxnSpPr>
          <p:cNvPr id="85" name="直接连接符 84"/>
          <p:cNvCxnSpPr/>
          <p:nvPr/>
        </p:nvCxnSpPr>
        <p:spPr>
          <a:xfrm>
            <a:off x="2605088" y="1930400"/>
            <a:ext cx="0" cy="37401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906963" y="1930400"/>
            <a:ext cx="0" cy="37401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205663" y="1930400"/>
            <a:ext cx="0" cy="37401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9504363" y="1930400"/>
            <a:ext cx="0" cy="37401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文本框 26"/>
          <p:cNvSpPr txBox="1"/>
          <p:nvPr/>
        </p:nvSpPr>
        <p:spPr>
          <a:xfrm>
            <a:off x="681038" y="234950"/>
            <a:ext cx="6475412" cy="706755"/>
          </a:xfrm>
          <a:prstGeom prst="rect">
            <a:avLst/>
          </a:prstGeom>
          <a:noFill/>
          <a:ln w="9525">
            <a:noFill/>
          </a:ln>
        </p:spPr>
        <p:txBody>
          <a:bodyPr wrap="square" anchor="t">
            <a:spAutoFit/>
          </a:bodyPr>
          <a:p>
            <a:r>
              <a:rPr lang="en-US" altLang="zh-CN" sz="4000" dirty="0">
                <a:solidFill>
                  <a:srgbClr val="FFFFFF"/>
                </a:solidFill>
                <a:latin typeface="Arial" panose="020B0604020202020204" pitchFamily="34" charset="0"/>
                <a:ea typeface="SimSun" panose="02010600030101010101" pitchFamily="2" charset="-122"/>
                <a:cs typeface="Arial" panose="020B0604020202020204" pitchFamily="34" charset="0"/>
              </a:rPr>
              <a:t>ABOUT Porject</a:t>
            </a:r>
            <a:endParaRPr lang="en-US" altLang="zh-CN" sz="4000" dirty="0">
              <a:solidFill>
                <a:srgbClr val="FFFFFF"/>
              </a:solidFill>
              <a:latin typeface="Arial" panose="020B0604020202020204" pitchFamily="34" charset="0"/>
              <a:ea typeface="Arial" panose="020B0604020202020204" pitchFamily="34" charset="0"/>
            </a:endParaRPr>
          </a:p>
        </p:txBody>
      </p:sp>
      <p:grpSp>
        <p:nvGrpSpPr>
          <p:cNvPr id="2" name="组合 27"/>
          <p:cNvGrpSpPr/>
          <p:nvPr/>
        </p:nvGrpSpPr>
        <p:grpSpPr>
          <a:xfrm>
            <a:off x="301625" y="428625"/>
            <a:ext cx="300038" cy="555625"/>
            <a:chOff x="4819650" y="552450"/>
            <a:chExt cx="300038" cy="555406"/>
          </a:xfrm>
        </p:grpSpPr>
        <p:sp>
          <p:nvSpPr>
            <p:cNvPr id="29" name="等腰三角形 28"/>
            <p:cNvSpPr/>
            <p:nvPr/>
          </p:nvSpPr>
          <p:spPr>
            <a:xfrm flipV="1">
              <a:off x="4819650" y="552450"/>
              <a:ext cx="300038" cy="2586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等腰三角形 29"/>
            <p:cNvSpPr/>
            <p:nvPr/>
          </p:nvSpPr>
          <p:spPr>
            <a:xfrm flipV="1">
              <a:off x="4819650" y="849196"/>
              <a:ext cx="300038" cy="2586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3" name="组合 30"/>
          <p:cNvGrpSpPr/>
          <p:nvPr/>
        </p:nvGrpSpPr>
        <p:grpSpPr>
          <a:xfrm>
            <a:off x="630238" y="868363"/>
            <a:ext cx="4999037" cy="429895"/>
            <a:chOff x="630382" y="867977"/>
            <a:chExt cx="4998639" cy="429358"/>
          </a:xfrm>
        </p:grpSpPr>
        <p:sp>
          <p:nvSpPr>
            <p:cNvPr id="18438" name="矩形 31"/>
            <p:cNvSpPr/>
            <p:nvPr/>
          </p:nvSpPr>
          <p:spPr>
            <a:xfrm>
              <a:off x="630382" y="867977"/>
              <a:ext cx="4998639" cy="429358"/>
            </a:xfrm>
            <a:prstGeom prst="rect">
              <a:avLst/>
            </a:prstGeom>
            <a:noFill/>
            <a:ln w="9525">
              <a:noFill/>
            </a:ln>
          </p:spPr>
          <p:txBody>
            <a:bodyPr anchor="t">
              <a:spAutoFit/>
            </a:bodyPr>
            <a:p>
              <a:r>
                <a:rPr lang="en-US" altLang="zh-CN" sz="1100" dirty="0">
                  <a:solidFill>
                    <a:srgbClr val="FFFFFF"/>
                  </a:solidFill>
                  <a:latin typeface="Arial" panose="020B0604020202020204" pitchFamily="34" charset="0"/>
                  <a:ea typeface="SimSun" panose="02010600030101010101" pitchFamily="2" charset="-122"/>
                  <a:cs typeface="Arial" panose="020B0604020202020204" pitchFamily="34" charset="0"/>
                </a:rPr>
                <a:t>The information about my project and how i tried to overcome some challenges in mining  industry.</a:t>
              </a:r>
              <a:endParaRPr lang="en-US" altLang="zh-CN" sz="1100" dirty="0">
                <a:solidFill>
                  <a:srgbClr val="FFFFFF"/>
                </a:solidFill>
                <a:latin typeface="Arial" panose="020B0604020202020204" pitchFamily="34" charset="0"/>
                <a:ea typeface="Arial" panose="020B0604020202020204" pitchFamily="34" charset="0"/>
              </a:endParaRPr>
            </a:p>
          </p:txBody>
        </p:sp>
        <p:cxnSp>
          <p:nvCxnSpPr>
            <p:cNvPr id="39" name="直接连接符 38"/>
            <p:cNvCxnSpPr/>
            <p:nvPr/>
          </p:nvCxnSpPr>
          <p:spPr>
            <a:xfrm>
              <a:off x="709751" y="869562"/>
              <a:ext cx="3127126"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18443" name="组合 35"/>
          <p:cNvGrpSpPr/>
          <p:nvPr/>
        </p:nvGrpSpPr>
        <p:grpSpPr>
          <a:xfrm rot="0">
            <a:off x="1594925" y="5049595"/>
            <a:ext cx="1523560" cy="714930"/>
            <a:chOff x="2786742" y="4528508"/>
            <a:chExt cx="1524003" cy="715391"/>
          </a:xfrm>
        </p:grpSpPr>
        <p:sp>
          <p:nvSpPr>
            <p:cNvPr id="18448" name="文本框 61"/>
            <p:cNvSpPr txBox="1"/>
            <p:nvPr/>
          </p:nvSpPr>
          <p:spPr>
            <a:xfrm>
              <a:off x="2786742" y="4528508"/>
              <a:ext cx="1524003" cy="307777"/>
            </a:xfrm>
            <a:prstGeom prst="rect">
              <a:avLst/>
            </a:prstGeom>
            <a:noFill/>
            <a:ln w="9525">
              <a:noFill/>
            </a:ln>
          </p:spPr>
          <p:txBody>
            <a:bodyPr anchor="t">
              <a:spAutoFit/>
            </a:bodyPr>
            <a:p>
              <a:pPr algn="ctr"/>
              <a:r>
                <a:rPr lang="en-US" altLang="zh-CN" sz="1400" dirty="0">
                  <a:solidFill>
                    <a:schemeClr val="bg1"/>
                  </a:solidFill>
                  <a:latin typeface="Arial" panose="020B0604020202020204" pitchFamily="34" charset="0"/>
                  <a:ea typeface="SimSun" panose="02010600030101010101" pitchFamily="2" charset="-122"/>
                  <a:cs typeface="Arial" panose="020B0604020202020204" pitchFamily="34" charset="0"/>
                </a:rPr>
                <a:t>DEPARTMENT</a:t>
              </a:r>
              <a:endParaRPr lang="zh-CN" altLang="en-US" sz="1400" dirty="0">
                <a:solidFill>
                  <a:schemeClr val="bg1"/>
                </a:solidFill>
                <a:latin typeface="Arial" panose="020B0604020202020204" pitchFamily="34" charset="0"/>
                <a:ea typeface="Arial" panose="020B0604020202020204" pitchFamily="34" charset="0"/>
              </a:endParaRPr>
            </a:p>
          </p:txBody>
        </p:sp>
        <p:sp>
          <p:nvSpPr>
            <p:cNvPr id="18451" name="文本框 64"/>
            <p:cNvSpPr txBox="1"/>
            <p:nvPr/>
          </p:nvSpPr>
          <p:spPr>
            <a:xfrm>
              <a:off x="2910260" y="4875207"/>
              <a:ext cx="1111332" cy="368692"/>
            </a:xfrm>
            <a:prstGeom prst="rect">
              <a:avLst/>
            </a:prstGeom>
            <a:noFill/>
            <a:ln w="9525">
              <a:noFill/>
            </a:ln>
          </p:spPr>
          <p:txBody>
            <a:bodyPr anchor="t">
              <a:spAutoFit/>
            </a:bodyPr>
            <a:p>
              <a:pPr algn="ctr"/>
              <a:r>
                <a:rPr lang="en-US" altLang="zh-CN" dirty="0">
                  <a:solidFill>
                    <a:schemeClr val="bg1"/>
                  </a:solidFill>
                  <a:latin typeface="Arial" panose="020B0604020202020204" pitchFamily="34" charset="0"/>
                  <a:ea typeface="Arial" panose="020B0604020202020204" pitchFamily="34" charset="0"/>
                </a:rPr>
                <a:t>I.O.T</a:t>
              </a:r>
              <a:endParaRPr lang="en-US" altLang="zh-CN" dirty="0">
                <a:solidFill>
                  <a:schemeClr val="bg1"/>
                </a:solidFill>
                <a:latin typeface="Arial" panose="020B0604020202020204" pitchFamily="34" charset="0"/>
                <a:ea typeface="Arial" panose="020B0604020202020204" pitchFamily="34" charset="0"/>
              </a:endParaRPr>
            </a:p>
          </p:txBody>
        </p:sp>
      </p:grpSp>
      <p:sp>
        <p:nvSpPr>
          <p:cNvPr id="66" name="文本框 65"/>
          <p:cNvSpPr txBox="1"/>
          <p:nvPr/>
        </p:nvSpPr>
        <p:spPr>
          <a:xfrm>
            <a:off x="4637405" y="1708785"/>
            <a:ext cx="5506085" cy="829945"/>
          </a:xfrm>
          <a:prstGeom prst="rect">
            <a:avLst/>
          </a:prstGeom>
          <a:noFill/>
          <a:ln w="9525">
            <a:noFill/>
          </a:ln>
        </p:spPr>
        <p:txBody>
          <a:bodyPr wrap="square" anchor="t">
            <a:spAutoFit/>
          </a:bodyPr>
          <a:p>
            <a:r>
              <a:rPr lang="en-US" altLang="zh-CN" sz="2400" b="1" dirty="0">
                <a:solidFill>
                  <a:schemeClr val="bg1"/>
                </a:solidFill>
                <a:latin typeface="Arial" panose="020B0604020202020204" pitchFamily="34" charset="0"/>
                <a:ea typeface="Arial" panose="020B0604020202020204" pitchFamily="34" charset="0"/>
              </a:rPr>
              <a:t>Smart Mining Safety monitoring System</a:t>
            </a:r>
            <a:endParaRPr lang="en-US" altLang="zh-CN" sz="2400" b="1" dirty="0">
              <a:solidFill>
                <a:schemeClr val="bg1"/>
              </a:solidFill>
              <a:latin typeface="Arial" panose="020B0604020202020204" pitchFamily="34" charset="0"/>
              <a:ea typeface="Arial" panose="020B0604020202020204" pitchFamily="34" charset="0"/>
            </a:endParaRPr>
          </a:p>
        </p:txBody>
      </p:sp>
      <p:sp>
        <p:nvSpPr>
          <p:cNvPr id="67" name="矩形 66"/>
          <p:cNvSpPr/>
          <p:nvPr/>
        </p:nvSpPr>
        <p:spPr>
          <a:xfrm>
            <a:off x="4637088" y="2538413"/>
            <a:ext cx="7046912" cy="922020"/>
          </a:xfrm>
          <a:prstGeom prst="rect">
            <a:avLst/>
          </a:prstGeom>
          <a:noFill/>
          <a:ln w="9525">
            <a:noFill/>
          </a:ln>
        </p:spPr>
        <p:txBody>
          <a:bodyPr anchor="t">
            <a:spAutoFit/>
          </a:bodyPr>
          <a:p>
            <a:r>
              <a:rPr lang="en-US" altLang="zh-CN" dirty="0">
                <a:solidFill>
                  <a:schemeClr val="bg1"/>
                </a:solidFill>
                <a:latin typeface="Arial" panose="020B0604020202020204" pitchFamily="34" charset="0"/>
                <a:ea typeface="Arial" panose="020B0604020202020204" pitchFamily="34" charset="0"/>
              </a:rPr>
              <a:t>By building this Real time project i tried to solve various  safety challenges faced in mining industry to decrease or imporove the  fatality rate as much as posible.</a:t>
            </a:r>
            <a:endParaRPr lang="en-US" altLang="zh-CN" dirty="0">
              <a:solidFill>
                <a:schemeClr val="bg1"/>
              </a:solidFill>
              <a:latin typeface="Arial" panose="020B0604020202020204" pitchFamily="34" charset="0"/>
              <a:ea typeface="Arial" panose="020B0604020202020204" pitchFamily="34" charset="0"/>
            </a:endParaRPr>
          </a:p>
        </p:txBody>
      </p:sp>
      <p:sp>
        <p:nvSpPr>
          <p:cNvPr id="68" name="等腰三角形 67"/>
          <p:cNvSpPr/>
          <p:nvPr/>
        </p:nvSpPr>
        <p:spPr>
          <a:xfrm rot="5400000">
            <a:off x="9549606" y="1834991"/>
            <a:ext cx="236538" cy="203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9" name="Freeform 76"/>
          <p:cNvSpPr>
            <a:spLocks noEditPoints="1"/>
          </p:cNvSpPr>
          <p:nvPr/>
        </p:nvSpPr>
        <p:spPr>
          <a:xfrm>
            <a:off x="4956175" y="3925888"/>
            <a:ext cx="719138" cy="5572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72" h="56">
                <a:moveTo>
                  <a:pt x="72" y="35"/>
                </a:moveTo>
                <a:cubicBezTo>
                  <a:pt x="31" y="43"/>
                  <a:pt x="31" y="43"/>
                  <a:pt x="31" y="43"/>
                </a:cubicBezTo>
                <a:cubicBezTo>
                  <a:pt x="30" y="47"/>
                  <a:pt x="30" y="50"/>
                  <a:pt x="31" y="53"/>
                </a:cubicBezTo>
                <a:cubicBezTo>
                  <a:pt x="71" y="44"/>
                  <a:pt x="71" y="44"/>
                  <a:pt x="71" y="44"/>
                </a:cubicBezTo>
                <a:cubicBezTo>
                  <a:pt x="72" y="47"/>
                  <a:pt x="72" y="47"/>
                  <a:pt x="72" y="47"/>
                </a:cubicBezTo>
                <a:cubicBezTo>
                  <a:pt x="30" y="56"/>
                  <a:pt x="30" y="56"/>
                  <a:pt x="30" y="56"/>
                </a:cubicBezTo>
                <a:cubicBezTo>
                  <a:pt x="29" y="56"/>
                  <a:pt x="29" y="56"/>
                  <a:pt x="29" y="56"/>
                </a:cubicBezTo>
                <a:cubicBezTo>
                  <a:pt x="2" y="39"/>
                  <a:pt x="2" y="39"/>
                  <a:pt x="2" y="39"/>
                </a:cubicBezTo>
                <a:cubicBezTo>
                  <a:pt x="1" y="36"/>
                  <a:pt x="0" y="32"/>
                  <a:pt x="2" y="29"/>
                </a:cubicBezTo>
                <a:cubicBezTo>
                  <a:pt x="5" y="28"/>
                  <a:pt x="5" y="28"/>
                  <a:pt x="5" y="28"/>
                </a:cubicBezTo>
                <a:cubicBezTo>
                  <a:pt x="5" y="29"/>
                  <a:pt x="5" y="29"/>
                  <a:pt x="5" y="29"/>
                </a:cubicBezTo>
                <a:cubicBezTo>
                  <a:pt x="40" y="37"/>
                  <a:pt x="40" y="37"/>
                  <a:pt x="40" y="37"/>
                </a:cubicBezTo>
                <a:cubicBezTo>
                  <a:pt x="40" y="36"/>
                  <a:pt x="40" y="34"/>
                  <a:pt x="40" y="33"/>
                </a:cubicBezTo>
                <a:cubicBezTo>
                  <a:pt x="40" y="32"/>
                  <a:pt x="40" y="30"/>
                  <a:pt x="40" y="29"/>
                </a:cubicBezTo>
                <a:cubicBezTo>
                  <a:pt x="5" y="22"/>
                  <a:pt x="5" y="22"/>
                  <a:pt x="5" y="22"/>
                </a:cubicBezTo>
                <a:cubicBezTo>
                  <a:pt x="5" y="19"/>
                  <a:pt x="5" y="19"/>
                  <a:pt x="5" y="19"/>
                </a:cubicBezTo>
                <a:cubicBezTo>
                  <a:pt x="5" y="19"/>
                  <a:pt x="5" y="19"/>
                  <a:pt x="5" y="19"/>
                </a:cubicBezTo>
                <a:cubicBezTo>
                  <a:pt x="5" y="19"/>
                  <a:pt x="5" y="19"/>
                  <a:pt x="5" y="19"/>
                </a:cubicBezTo>
                <a:cubicBezTo>
                  <a:pt x="5" y="19"/>
                  <a:pt x="5" y="19"/>
                  <a:pt x="5" y="19"/>
                </a:cubicBezTo>
                <a:cubicBezTo>
                  <a:pt x="7" y="18"/>
                  <a:pt x="7" y="18"/>
                  <a:pt x="7" y="18"/>
                </a:cubicBezTo>
                <a:cubicBezTo>
                  <a:pt x="7" y="16"/>
                  <a:pt x="7" y="16"/>
                  <a:pt x="7" y="16"/>
                </a:cubicBezTo>
                <a:cubicBezTo>
                  <a:pt x="40" y="24"/>
                  <a:pt x="40" y="24"/>
                  <a:pt x="40" y="24"/>
                </a:cubicBezTo>
                <a:cubicBezTo>
                  <a:pt x="40" y="23"/>
                  <a:pt x="40" y="22"/>
                  <a:pt x="40" y="21"/>
                </a:cubicBezTo>
                <a:cubicBezTo>
                  <a:pt x="40" y="19"/>
                  <a:pt x="40" y="18"/>
                  <a:pt x="40" y="17"/>
                </a:cubicBezTo>
                <a:cubicBezTo>
                  <a:pt x="7" y="9"/>
                  <a:pt x="7" y="9"/>
                  <a:pt x="7" y="9"/>
                </a:cubicBezTo>
                <a:cubicBezTo>
                  <a:pt x="7" y="6"/>
                  <a:pt x="7" y="6"/>
                  <a:pt x="7" y="6"/>
                </a:cubicBezTo>
                <a:cubicBezTo>
                  <a:pt x="33" y="0"/>
                  <a:pt x="33" y="0"/>
                  <a:pt x="33" y="0"/>
                </a:cubicBezTo>
                <a:cubicBezTo>
                  <a:pt x="63" y="6"/>
                  <a:pt x="63" y="6"/>
                  <a:pt x="63" y="6"/>
                </a:cubicBezTo>
                <a:cubicBezTo>
                  <a:pt x="64" y="9"/>
                  <a:pt x="64" y="11"/>
                  <a:pt x="63" y="14"/>
                </a:cubicBezTo>
                <a:cubicBezTo>
                  <a:pt x="60" y="15"/>
                  <a:pt x="60" y="15"/>
                  <a:pt x="60" y="15"/>
                </a:cubicBezTo>
                <a:cubicBezTo>
                  <a:pt x="64" y="16"/>
                  <a:pt x="64" y="16"/>
                  <a:pt x="64" y="16"/>
                </a:cubicBezTo>
                <a:cubicBezTo>
                  <a:pt x="66" y="19"/>
                  <a:pt x="66" y="22"/>
                  <a:pt x="64" y="25"/>
                </a:cubicBezTo>
                <a:cubicBezTo>
                  <a:pt x="58" y="29"/>
                  <a:pt x="58" y="29"/>
                  <a:pt x="58" y="29"/>
                </a:cubicBezTo>
                <a:cubicBezTo>
                  <a:pt x="72" y="33"/>
                  <a:pt x="72" y="33"/>
                  <a:pt x="72" y="33"/>
                </a:cubicBezTo>
                <a:cubicBezTo>
                  <a:pt x="72" y="35"/>
                  <a:pt x="72" y="35"/>
                  <a:pt x="72" y="35"/>
                </a:cubicBezTo>
                <a:close/>
                <a:moveTo>
                  <a:pt x="33" y="50"/>
                </a:moveTo>
                <a:cubicBezTo>
                  <a:pt x="33" y="50"/>
                  <a:pt x="33" y="50"/>
                  <a:pt x="33" y="50"/>
                </a:cubicBezTo>
                <a:cubicBezTo>
                  <a:pt x="70" y="43"/>
                  <a:pt x="70" y="43"/>
                  <a:pt x="70" y="43"/>
                </a:cubicBezTo>
                <a:cubicBezTo>
                  <a:pt x="70" y="42"/>
                  <a:pt x="70" y="42"/>
                  <a:pt x="70" y="42"/>
                </a:cubicBezTo>
                <a:cubicBezTo>
                  <a:pt x="33" y="50"/>
                  <a:pt x="33" y="50"/>
                  <a:pt x="33" y="50"/>
                </a:cubicBezTo>
                <a:close/>
                <a:moveTo>
                  <a:pt x="33" y="47"/>
                </a:moveTo>
                <a:cubicBezTo>
                  <a:pt x="33" y="48"/>
                  <a:pt x="33" y="48"/>
                  <a:pt x="33" y="48"/>
                </a:cubicBezTo>
                <a:cubicBezTo>
                  <a:pt x="70" y="40"/>
                  <a:pt x="70" y="40"/>
                  <a:pt x="70" y="40"/>
                </a:cubicBezTo>
                <a:cubicBezTo>
                  <a:pt x="70" y="39"/>
                  <a:pt x="70" y="39"/>
                  <a:pt x="70" y="39"/>
                </a:cubicBezTo>
                <a:cubicBezTo>
                  <a:pt x="33" y="47"/>
                  <a:pt x="33" y="47"/>
                  <a:pt x="33" y="47"/>
                </a:cubicBezTo>
                <a:close/>
                <a:moveTo>
                  <a:pt x="32" y="45"/>
                </a:moveTo>
                <a:cubicBezTo>
                  <a:pt x="33" y="46"/>
                  <a:pt x="33" y="46"/>
                  <a:pt x="33" y="46"/>
                </a:cubicBezTo>
                <a:cubicBezTo>
                  <a:pt x="70" y="38"/>
                  <a:pt x="70" y="38"/>
                  <a:pt x="70" y="38"/>
                </a:cubicBezTo>
                <a:cubicBezTo>
                  <a:pt x="70" y="37"/>
                  <a:pt x="70" y="37"/>
                  <a:pt x="70" y="37"/>
                </a:cubicBezTo>
                <a:lnTo>
                  <a:pt x="32" y="45"/>
                </a:lnTo>
                <a:close/>
              </a:path>
            </a:pathLst>
          </a:custGeom>
          <a:solidFill>
            <a:schemeClr val="bg1"/>
          </a:solidFill>
          <a:ln w="9525">
            <a:noFill/>
          </a:ln>
        </p:spPr>
        <p:txBody>
          <a:bodyPr/>
          <a:p>
            <a:endParaRPr lang="en-US"/>
          </a:p>
        </p:txBody>
      </p:sp>
      <p:sp>
        <p:nvSpPr>
          <p:cNvPr id="70" name="Freeform 87"/>
          <p:cNvSpPr>
            <a:spLocks noEditPoints="1"/>
          </p:cNvSpPr>
          <p:nvPr/>
        </p:nvSpPr>
        <p:spPr>
          <a:xfrm>
            <a:off x="10207625" y="3919538"/>
            <a:ext cx="681038" cy="5715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68" h="57">
                <a:moveTo>
                  <a:pt x="42" y="32"/>
                </a:moveTo>
                <a:cubicBezTo>
                  <a:pt x="40" y="32"/>
                  <a:pt x="38" y="32"/>
                  <a:pt x="36" y="32"/>
                </a:cubicBezTo>
                <a:cubicBezTo>
                  <a:pt x="35" y="32"/>
                  <a:pt x="34" y="32"/>
                  <a:pt x="33" y="31"/>
                </a:cubicBezTo>
                <a:cubicBezTo>
                  <a:pt x="32" y="30"/>
                  <a:pt x="32" y="28"/>
                  <a:pt x="31" y="27"/>
                </a:cubicBezTo>
                <a:cubicBezTo>
                  <a:pt x="33" y="25"/>
                  <a:pt x="34" y="24"/>
                  <a:pt x="34" y="22"/>
                </a:cubicBezTo>
                <a:cubicBezTo>
                  <a:pt x="35" y="21"/>
                  <a:pt x="36" y="21"/>
                  <a:pt x="36" y="20"/>
                </a:cubicBezTo>
                <a:cubicBezTo>
                  <a:pt x="36" y="19"/>
                  <a:pt x="37" y="18"/>
                  <a:pt x="37" y="16"/>
                </a:cubicBezTo>
                <a:cubicBezTo>
                  <a:pt x="37" y="16"/>
                  <a:pt x="37" y="16"/>
                  <a:pt x="37" y="16"/>
                </a:cubicBezTo>
                <a:cubicBezTo>
                  <a:pt x="36" y="15"/>
                  <a:pt x="36" y="15"/>
                  <a:pt x="36" y="15"/>
                </a:cubicBezTo>
                <a:cubicBezTo>
                  <a:pt x="36" y="15"/>
                  <a:pt x="36" y="15"/>
                  <a:pt x="36" y="15"/>
                </a:cubicBezTo>
                <a:cubicBezTo>
                  <a:pt x="37" y="9"/>
                  <a:pt x="36" y="6"/>
                  <a:pt x="33" y="4"/>
                </a:cubicBezTo>
                <a:cubicBezTo>
                  <a:pt x="29" y="0"/>
                  <a:pt x="21" y="0"/>
                  <a:pt x="17" y="3"/>
                </a:cubicBezTo>
                <a:cubicBezTo>
                  <a:pt x="14" y="5"/>
                  <a:pt x="13" y="9"/>
                  <a:pt x="13" y="15"/>
                </a:cubicBezTo>
                <a:cubicBezTo>
                  <a:pt x="13" y="15"/>
                  <a:pt x="13" y="15"/>
                  <a:pt x="13" y="15"/>
                </a:cubicBezTo>
                <a:cubicBezTo>
                  <a:pt x="13" y="16"/>
                  <a:pt x="13" y="16"/>
                  <a:pt x="13" y="16"/>
                </a:cubicBezTo>
                <a:cubicBezTo>
                  <a:pt x="13" y="16"/>
                  <a:pt x="13" y="16"/>
                  <a:pt x="13" y="16"/>
                </a:cubicBezTo>
                <a:cubicBezTo>
                  <a:pt x="13" y="18"/>
                  <a:pt x="13" y="19"/>
                  <a:pt x="13" y="20"/>
                </a:cubicBezTo>
                <a:cubicBezTo>
                  <a:pt x="13" y="21"/>
                  <a:pt x="14" y="21"/>
                  <a:pt x="15" y="22"/>
                </a:cubicBezTo>
                <a:cubicBezTo>
                  <a:pt x="15" y="23"/>
                  <a:pt x="16" y="25"/>
                  <a:pt x="17" y="26"/>
                </a:cubicBezTo>
                <a:cubicBezTo>
                  <a:pt x="17" y="28"/>
                  <a:pt x="16" y="30"/>
                  <a:pt x="15" y="31"/>
                </a:cubicBezTo>
                <a:cubicBezTo>
                  <a:pt x="15" y="31"/>
                  <a:pt x="14" y="32"/>
                  <a:pt x="12" y="31"/>
                </a:cubicBezTo>
                <a:cubicBezTo>
                  <a:pt x="11" y="31"/>
                  <a:pt x="9" y="31"/>
                  <a:pt x="8" y="31"/>
                </a:cubicBezTo>
                <a:cubicBezTo>
                  <a:pt x="3" y="36"/>
                  <a:pt x="0" y="45"/>
                  <a:pt x="1" y="52"/>
                </a:cubicBezTo>
                <a:cubicBezTo>
                  <a:pt x="8" y="57"/>
                  <a:pt x="43" y="57"/>
                  <a:pt x="48" y="52"/>
                </a:cubicBezTo>
                <a:cubicBezTo>
                  <a:pt x="48" y="46"/>
                  <a:pt x="47" y="37"/>
                  <a:pt x="42" y="32"/>
                </a:cubicBezTo>
                <a:close/>
                <a:moveTo>
                  <a:pt x="63" y="22"/>
                </a:moveTo>
                <a:cubicBezTo>
                  <a:pt x="67" y="25"/>
                  <a:pt x="68" y="32"/>
                  <a:pt x="68" y="36"/>
                </a:cubicBezTo>
                <a:cubicBezTo>
                  <a:pt x="66" y="38"/>
                  <a:pt x="58" y="38"/>
                  <a:pt x="50" y="38"/>
                </a:cubicBezTo>
                <a:cubicBezTo>
                  <a:pt x="49" y="34"/>
                  <a:pt x="47" y="31"/>
                  <a:pt x="44" y="29"/>
                </a:cubicBezTo>
                <a:cubicBezTo>
                  <a:pt x="43" y="27"/>
                  <a:pt x="43" y="27"/>
                  <a:pt x="43" y="27"/>
                </a:cubicBezTo>
                <a:cubicBezTo>
                  <a:pt x="42" y="27"/>
                  <a:pt x="42" y="27"/>
                  <a:pt x="42" y="27"/>
                </a:cubicBezTo>
                <a:cubicBezTo>
                  <a:pt x="40" y="27"/>
                  <a:pt x="38" y="27"/>
                  <a:pt x="36" y="27"/>
                </a:cubicBezTo>
                <a:cubicBezTo>
                  <a:pt x="36" y="27"/>
                  <a:pt x="36" y="27"/>
                  <a:pt x="36" y="27"/>
                </a:cubicBezTo>
                <a:cubicBezTo>
                  <a:pt x="37" y="27"/>
                  <a:pt x="38" y="25"/>
                  <a:pt x="38" y="24"/>
                </a:cubicBezTo>
                <a:cubicBezTo>
                  <a:pt x="39" y="24"/>
                  <a:pt x="39" y="23"/>
                  <a:pt x="40" y="22"/>
                </a:cubicBezTo>
                <a:cubicBezTo>
                  <a:pt x="41" y="22"/>
                  <a:pt x="42" y="22"/>
                  <a:pt x="43" y="22"/>
                </a:cubicBezTo>
                <a:cubicBezTo>
                  <a:pt x="44" y="22"/>
                  <a:pt x="44" y="22"/>
                  <a:pt x="45" y="21"/>
                </a:cubicBezTo>
                <a:cubicBezTo>
                  <a:pt x="45" y="21"/>
                  <a:pt x="46" y="19"/>
                  <a:pt x="46" y="18"/>
                </a:cubicBezTo>
                <a:cubicBezTo>
                  <a:pt x="45" y="17"/>
                  <a:pt x="45" y="16"/>
                  <a:pt x="44" y="15"/>
                </a:cubicBezTo>
                <a:cubicBezTo>
                  <a:pt x="44" y="14"/>
                  <a:pt x="43" y="14"/>
                  <a:pt x="43" y="13"/>
                </a:cubicBezTo>
                <a:cubicBezTo>
                  <a:pt x="43" y="13"/>
                  <a:pt x="43" y="12"/>
                  <a:pt x="43" y="11"/>
                </a:cubicBezTo>
                <a:cubicBezTo>
                  <a:pt x="43" y="10"/>
                  <a:pt x="43" y="10"/>
                  <a:pt x="43" y="10"/>
                </a:cubicBezTo>
                <a:cubicBezTo>
                  <a:pt x="43" y="10"/>
                  <a:pt x="43" y="10"/>
                  <a:pt x="43" y="10"/>
                </a:cubicBezTo>
                <a:cubicBezTo>
                  <a:pt x="43" y="10"/>
                  <a:pt x="43" y="10"/>
                  <a:pt x="43" y="10"/>
                </a:cubicBezTo>
                <a:cubicBezTo>
                  <a:pt x="43" y="6"/>
                  <a:pt x="44" y="3"/>
                  <a:pt x="46" y="2"/>
                </a:cubicBezTo>
                <a:cubicBezTo>
                  <a:pt x="49" y="0"/>
                  <a:pt x="54" y="0"/>
                  <a:pt x="57" y="2"/>
                </a:cubicBezTo>
                <a:cubicBezTo>
                  <a:pt x="59" y="4"/>
                  <a:pt x="60" y="6"/>
                  <a:pt x="59" y="10"/>
                </a:cubicBezTo>
                <a:cubicBezTo>
                  <a:pt x="59" y="10"/>
                  <a:pt x="59" y="10"/>
                  <a:pt x="59" y="10"/>
                </a:cubicBezTo>
                <a:cubicBezTo>
                  <a:pt x="60" y="10"/>
                  <a:pt x="60" y="10"/>
                  <a:pt x="60" y="10"/>
                </a:cubicBezTo>
                <a:cubicBezTo>
                  <a:pt x="60" y="11"/>
                  <a:pt x="60" y="11"/>
                  <a:pt x="60" y="11"/>
                </a:cubicBezTo>
                <a:cubicBezTo>
                  <a:pt x="60" y="12"/>
                  <a:pt x="59" y="13"/>
                  <a:pt x="59" y="13"/>
                </a:cubicBezTo>
                <a:cubicBezTo>
                  <a:pt x="59" y="14"/>
                  <a:pt x="59" y="14"/>
                  <a:pt x="58" y="15"/>
                </a:cubicBezTo>
                <a:cubicBezTo>
                  <a:pt x="58" y="16"/>
                  <a:pt x="57" y="17"/>
                  <a:pt x="56" y="18"/>
                </a:cubicBezTo>
                <a:cubicBezTo>
                  <a:pt x="56" y="19"/>
                  <a:pt x="57" y="20"/>
                  <a:pt x="57" y="21"/>
                </a:cubicBezTo>
                <a:cubicBezTo>
                  <a:pt x="58" y="22"/>
                  <a:pt x="58" y="22"/>
                  <a:pt x="59" y="22"/>
                </a:cubicBezTo>
                <a:cubicBezTo>
                  <a:pt x="60" y="22"/>
                  <a:pt x="62" y="22"/>
                  <a:pt x="63" y="22"/>
                </a:cubicBezTo>
                <a:close/>
              </a:path>
            </a:pathLst>
          </a:custGeom>
          <a:solidFill>
            <a:schemeClr val="bg1"/>
          </a:solidFill>
          <a:ln w="9525">
            <a:noFill/>
          </a:ln>
        </p:spPr>
        <p:txBody>
          <a:bodyPr/>
          <a:p>
            <a:endParaRPr lang="en-US"/>
          </a:p>
        </p:txBody>
      </p:sp>
      <p:sp>
        <p:nvSpPr>
          <p:cNvPr id="71" name="Freeform 141"/>
          <p:cNvSpPr>
            <a:spLocks noEditPoints="1"/>
          </p:cNvSpPr>
          <p:nvPr/>
        </p:nvSpPr>
        <p:spPr>
          <a:xfrm>
            <a:off x="6880225" y="3886200"/>
            <a:ext cx="452438" cy="6381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pathLst>
              <a:path w="45" h="64">
                <a:moveTo>
                  <a:pt x="24" y="9"/>
                </a:moveTo>
                <a:cubicBezTo>
                  <a:pt x="38" y="17"/>
                  <a:pt x="38" y="17"/>
                  <a:pt x="38" y="17"/>
                </a:cubicBezTo>
                <a:cubicBezTo>
                  <a:pt x="39" y="14"/>
                  <a:pt x="39" y="14"/>
                  <a:pt x="39" y="14"/>
                </a:cubicBezTo>
                <a:cubicBezTo>
                  <a:pt x="39" y="14"/>
                  <a:pt x="39" y="13"/>
                  <a:pt x="39" y="13"/>
                </a:cubicBezTo>
                <a:cubicBezTo>
                  <a:pt x="39" y="12"/>
                  <a:pt x="39" y="12"/>
                  <a:pt x="38" y="11"/>
                </a:cubicBezTo>
                <a:cubicBezTo>
                  <a:pt x="28" y="6"/>
                  <a:pt x="28" y="6"/>
                  <a:pt x="28" y="6"/>
                </a:cubicBezTo>
                <a:cubicBezTo>
                  <a:pt x="28" y="5"/>
                  <a:pt x="27" y="5"/>
                  <a:pt x="27" y="5"/>
                </a:cubicBezTo>
                <a:cubicBezTo>
                  <a:pt x="26" y="6"/>
                  <a:pt x="26" y="6"/>
                  <a:pt x="25" y="6"/>
                </a:cubicBezTo>
                <a:cubicBezTo>
                  <a:pt x="24" y="9"/>
                  <a:pt x="24" y="9"/>
                  <a:pt x="24" y="9"/>
                </a:cubicBezTo>
                <a:close/>
                <a:moveTo>
                  <a:pt x="21" y="14"/>
                </a:moveTo>
                <a:cubicBezTo>
                  <a:pt x="24" y="16"/>
                  <a:pt x="24" y="16"/>
                  <a:pt x="24" y="16"/>
                </a:cubicBezTo>
                <a:cubicBezTo>
                  <a:pt x="13" y="36"/>
                  <a:pt x="13" y="36"/>
                  <a:pt x="13" y="36"/>
                </a:cubicBezTo>
                <a:cubicBezTo>
                  <a:pt x="10" y="34"/>
                  <a:pt x="10" y="34"/>
                  <a:pt x="10" y="34"/>
                </a:cubicBezTo>
                <a:cubicBezTo>
                  <a:pt x="21" y="14"/>
                  <a:pt x="21" y="14"/>
                  <a:pt x="21" y="14"/>
                </a:cubicBezTo>
                <a:close/>
                <a:moveTo>
                  <a:pt x="6" y="39"/>
                </a:moveTo>
                <a:cubicBezTo>
                  <a:pt x="6" y="50"/>
                  <a:pt x="6" y="50"/>
                  <a:pt x="6" y="50"/>
                </a:cubicBezTo>
                <a:cubicBezTo>
                  <a:pt x="11" y="53"/>
                  <a:pt x="11" y="53"/>
                  <a:pt x="11" y="53"/>
                </a:cubicBezTo>
                <a:cubicBezTo>
                  <a:pt x="21" y="47"/>
                  <a:pt x="21" y="47"/>
                  <a:pt x="21" y="47"/>
                </a:cubicBezTo>
                <a:cubicBezTo>
                  <a:pt x="19" y="45"/>
                  <a:pt x="16" y="44"/>
                  <a:pt x="12" y="44"/>
                </a:cubicBezTo>
                <a:cubicBezTo>
                  <a:pt x="11" y="42"/>
                  <a:pt x="9" y="40"/>
                  <a:pt x="6" y="39"/>
                </a:cubicBezTo>
                <a:close/>
                <a:moveTo>
                  <a:pt x="24" y="51"/>
                </a:moveTo>
                <a:cubicBezTo>
                  <a:pt x="4" y="64"/>
                  <a:pt x="4" y="64"/>
                  <a:pt x="4" y="64"/>
                </a:cubicBezTo>
                <a:cubicBezTo>
                  <a:pt x="0" y="62"/>
                  <a:pt x="0" y="62"/>
                  <a:pt x="0" y="62"/>
                </a:cubicBezTo>
                <a:cubicBezTo>
                  <a:pt x="1" y="38"/>
                  <a:pt x="1" y="38"/>
                  <a:pt x="1" y="38"/>
                </a:cubicBezTo>
                <a:cubicBezTo>
                  <a:pt x="3" y="36"/>
                  <a:pt x="3" y="36"/>
                  <a:pt x="3" y="36"/>
                </a:cubicBezTo>
                <a:cubicBezTo>
                  <a:pt x="15" y="15"/>
                  <a:pt x="15" y="15"/>
                  <a:pt x="15" y="15"/>
                </a:cubicBezTo>
                <a:cubicBezTo>
                  <a:pt x="20" y="6"/>
                  <a:pt x="20" y="6"/>
                  <a:pt x="20" y="6"/>
                </a:cubicBezTo>
                <a:cubicBezTo>
                  <a:pt x="21" y="4"/>
                  <a:pt x="21" y="4"/>
                  <a:pt x="21" y="4"/>
                </a:cubicBezTo>
                <a:cubicBezTo>
                  <a:pt x="22" y="2"/>
                  <a:pt x="24" y="1"/>
                  <a:pt x="25" y="0"/>
                </a:cubicBezTo>
                <a:cubicBezTo>
                  <a:pt x="27" y="0"/>
                  <a:pt x="29" y="0"/>
                  <a:pt x="31" y="1"/>
                </a:cubicBezTo>
                <a:cubicBezTo>
                  <a:pt x="41" y="7"/>
                  <a:pt x="41" y="7"/>
                  <a:pt x="41" y="7"/>
                </a:cubicBezTo>
                <a:cubicBezTo>
                  <a:pt x="43" y="8"/>
                  <a:pt x="44" y="9"/>
                  <a:pt x="44" y="11"/>
                </a:cubicBezTo>
                <a:cubicBezTo>
                  <a:pt x="45" y="13"/>
                  <a:pt x="44" y="15"/>
                  <a:pt x="43" y="17"/>
                </a:cubicBezTo>
                <a:cubicBezTo>
                  <a:pt x="37" y="28"/>
                  <a:pt x="30" y="39"/>
                  <a:pt x="24" y="51"/>
                </a:cubicBezTo>
                <a:close/>
              </a:path>
            </a:pathLst>
          </a:custGeom>
          <a:solidFill>
            <a:schemeClr val="bg1"/>
          </a:solidFill>
          <a:ln w="9525">
            <a:noFill/>
          </a:ln>
        </p:spPr>
        <p:txBody>
          <a:bodyPr/>
          <a:p>
            <a:endParaRPr lang="en-US"/>
          </a:p>
        </p:txBody>
      </p:sp>
      <p:sp>
        <p:nvSpPr>
          <p:cNvPr id="72" name="Freeform 176"/>
          <p:cNvSpPr>
            <a:spLocks noEditPoints="1"/>
          </p:cNvSpPr>
          <p:nvPr/>
        </p:nvSpPr>
        <p:spPr>
          <a:xfrm>
            <a:off x="8464550" y="3954463"/>
            <a:ext cx="609600" cy="5000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0" y="2147483647"/>
              </a:cxn>
            </a:cxnLst>
            <a:pathLst>
              <a:path w="128" h="105">
                <a:moveTo>
                  <a:pt x="99" y="2"/>
                </a:moveTo>
                <a:lnTo>
                  <a:pt x="112" y="2"/>
                </a:lnTo>
                <a:lnTo>
                  <a:pt x="112" y="21"/>
                </a:lnTo>
                <a:lnTo>
                  <a:pt x="107" y="23"/>
                </a:lnTo>
                <a:lnTo>
                  <a:pt x="99" y="25"/>
                </a:lnTo>
                <a:lnTo>
                  <a:pt x="99" y="2"/>
                </a:lnTo>
                <a:close/>
                <a:moveTo>
                  <a:pt x="112" y="46"/>
                </a:moveTo>
                <a:lnTo>
                  <a:pt x="112" y="105"/>
                </a:lnTo>
                <a:lnTo>
                  <a:pt x="99" y="105"/>
                </a:lnTo>
                <a:lnTo>
                  <a:pt x="99" y="52"/>
                </a:lnTo>
                <a:lnTo>
                  <a:pt x="107" y="42"/>
                </a:lnTo>
                <a:lnTo>
                  <a:pt x="112" y="46"/>
                </a:lnTo>
                <a:close/>
                <a:moveTo>
                  <a:pt x="114" y="0"/>
                </a:moveTo>
                <a:lnTo>
                  <a:pt x="128" y="0"/>
                </a:lnTo>
                <a:lnTo>
                  <a:pt x="128" y="105"/>
                </a:lnTo>
                <a:lnTo>
                  <a:pt x="114" y="105"/>
                </a:lnTo>
                <a:lnTo>
                  <a:pt x="114" y="44"/>
                </a:lnTo>
                <a:lnTo>
                  <a:pt x="118" y="33"/>
                </a:lnTo>
                <a:lnTo>
                  <a:pt x="120" y="19"/>
                </a:lnTo>
                <a:lnTo>
                  <a:pt x="114" y="21"/>
                </a:lnTo>
                <a:lnTo>
                  <a:pt x="114" y="0"/>
                </a:lnTo>
                <a:close/>
                <a:moveTo>
                  <a:pt x="82" y="15"/>
                </a:moveTo>
                <a:lnTo>
                  <a:pt x="95" y="15"/>
                </a:lnTo>
                <a:lnTo>
                  <a:pt x="95" y="27"/>
                </a:lnTo>
                <a:lnTo>
                  <a:pt x="93" y="27"/>
                </a:lnTo>
                <a:lnTo>
                  <a:pt x="95" y="31"/>
                </a:lnTo>
                <a:lnTo>
                  <a:pt x="95" y="38"/>
                </a:lnTo>
                <a:lnTo>
                  <a:pt x="82" y="50"/>
                </a:lnTo>
                <a:lnTo>
                  <a:pt x="82" y="15"/>
                </a:lnTo>
                <a:close/>
                <a:moveTo>
                  <a:pt x="95" y="57"/>
                </a:moveTo>
                <a:lnTo>
                  <a:pt x="95" y="105"/>
                </a:lnTo>
                <a:lnTo>
                  <a:pt x="82" y="105"/>
                </a:lnTo>
                <a:lnTo>
                  <a:pt x="82" y="69"/>
                </a:lnTo>
                <a:lnTo>
                  <a:pt x="95" y="57"/>
                </a:lnTo>
                <a:close/>
                <a:moveTo>
                  <a:pt x="65" y="23"/>
                </a:moveTo>
                <a:lnTo>
                  <a:pt x="80" y="23"/>
                </a:lnTo>
                <a:lnTo>
                  <a:pt x="80" y="54"/>
                </a:lnTo>
                <a:lnTo>
                  <a:pt x="74" y="61"/>
                </a:lnTo>
                <a:lnTo>
                  <a:pt x="72" y="57"/>
                </a:lnTo>
                <a:lnTo>
                  <a:pt x="68" y="52"/>
                </a:lnTo>
                <a:lnTo>
                  <a:pt x="65" y="52"/>
                </a:lnTo>
                <a:lnTo>
                  <a:pt x="65" y="23"/>
                </a:lnTo>
                <a:close/>
                <a:moveTo>
                  <a:pt x="80" y="73"/>
                </a:moveTo>
                <a:lnTo>
                  <a:pt x="80" y="105"/>
                </a:lnTo>
                <a:lnTo>
                  <a:pt x="65" y="105"/>
                </a:lnTo>
                <a:lnTo>
                  <a:pt x="65" y="71"/>
                </a:lnTo>
                <a:lnTo>
                  <a:pt x="68" y="73"/>
                </a:lnTo>
                <a:lnTo>
                  <a:pt x="72" y="80"/>
                </a:lnTo>
                <a:lnTo>
                  <a:pt x="78" y="73"/>
                </a:lnTo>
                <a:lnTo>
                  <a:pt x="80" y="73"/>
                </a:lnTo>
                <a:close/>
                <a:moveTo>
                  <a:pt x="49" y="33"/>
                </a:moveTo>
                <a:lnTo>
                  <a:pt x="63" y="33"/>
                </a:lnTo>
                <a:lnTo>
                  <a:pt x="63" y="54"/>
                </a:lnTo>
                <a:lnTo>
                  <a:pt x="61" y="54"/>
                </a:lnTo>
                <a:lnTo>
                  <a:pt x="49" y="63"/>
                </a:lnTo>
                <a:lnTo>
                  <a:pt x="49" y="33"/>
                </a:lnTo>
                <a:close/>
                <a:moveTo>
                  <a:pt x="63" y="69"/>
                </a:moveTo>
                <a:lnTo>
                  <a:pt x="63" y="105"/>
                </a:lnTo>
                <a:lnTo>
                  <a:pt x="49" y="105"/>
                </a:lnTo>
                <a:lnTo>
                  <a:pt x="49" y="78"/>
                </a:lnTo>
                <a:lnTo>
                  <a:pt x="63" y="69"/>
                </a:lnTo>
                <a:close/>
                <a:moveTo>
                  <a:pt x="34" y="42"/>
                </a:moveTo>
                <a:lnTo>
                  <a:pt x="47" y="42"/>
                </a:lnTo>
                <a:lnTo>
                  <a:pt x="47" y="65"/>
                </a:lnTo>
                <a:lnTo>
                  <a:pt x="38" y="71"/>
                </a:lnTo>
                <a:lnTo>
                  <a:pt x="34" y="67"/>
                </a:lnTo>
                <a:lnTo>
                  <a:pt x="34" y="42"/>
                </a:lnTo>
                <a:close/>
                <a:moveTo>
                  <a:pt x="47" y="80"/>
                </a:moveTo>
                <a:lnTo>
                  <a:pt x="47" y="105"/>
                </a:lnTo>
                <a:lnTo>
                  <a:pt x="34" y="105"/>
                </a:lnTo>
                <a:lnTo>
                  <a:pt x="34" y="84"/>
                </a:lnTo>
                <a:lnTo>
                  <a:pt x="36" y="86"/>
                </a:lnTo>
                <a:lnTo>
                  <a:pt x="40" y="84"/>
                </a:lnTo>
                <a:lnTo>
                  <a:pt x="47" y="80"/>
                </a:lnTo>
                <a:close/>
                <a:moveTo>
                  <a:pt x="17" y="36"/>
                </a:moveTo>
                <a:lnTo>
                  <a:pt x="32" y="36"/>
                </a:lnTo>
                <a:lnTo>
                  <a:pt x="32" y="63"/>
                </a:lnTo>
                <a:lnTo>
                  <a:pt x="30" y="63"/>
                </a:lnTo>
                <a:lnTo>
                  <a:pt x="28" y="61"/>
                </a:lnTo>
                <a:lnTo>
                  <a:pt x="23" y="63"/>
                </a:lnTo>
                <a:lnTo>
                  <a:pt x="17" y="65"/>
                </a:lnTo>
                <a:lnTo>
                  <a:pt x="17" y="36"/>
                </a:lnTo>
                <a:close/>
                <a:moveTo>
                  <a:pt x="32" y="82"/>
                </a:moveTo>
                <a:lnTo>
                  <a:pt x="32" y="105"/>
                </a:lnTo>
                <a:lnTo>
                  <a:pt x="17" y="105"/>
                </a:lnTo>
                <a:lnTo>
                  <a:pt x="17" y="80"/>
                </a:lnTo>
                <a:lnTo>
                  <a:pt x="26" y="75"/>
                </a:lnTo>
                <a:lnTo>
                  <a:pt x="32" y="82"/>
                </a:lnTo>
                <a:close/>
                <a:moveTo>
                  <a:pt x="0" y="48"/>
                </a:moveTo>
                <a:lnTo>
                  <a:pt x="15" y="48"/>
                </a:lnTo>
                <a:lnTo>
                  <a:pt x="15" y="67"/>
                </a:lnTo>
                <a:lnTo>
                  <a:pt x="7" y="71"/>
                </a:lnTo>
                <a:lnTo>
                  <a:pt x="13" y="84"/>
                </a:lnTo>
                <a:lnTo>
                  <a:pt x="15" y="82"/>
                </a:lnTo>
                <a:lnTo>
                  <a:pt x="15" y="105"/>
                </a:lnTo>
                <a:lnTo>
                  <a:pt x="0" y="105"/>
                </a:lnTo>
                <a:lnTo>
                  <a:pt x="0" y="48"/>
                </a:lnTo>
                <a:close/>
              </a:path>
            </a:pathLst>
          </a:custGeom>
          <a:solidFill>
            <a:schemeClr val="bg1"/>
          </a:solidFill>
          <a:ln w="9525">
            <a:noFill/>
          </a:ln>
        </p:spPr>
        <p:txBody>
          <a:bodyPr/>
          <a:p>
            <a:endParaRPr lang="en-US"/>
          </a:p>
        </p:txBody>
      </p:sp>
      <p:cxnSp>
        <p:nvCxnSpPr>
          <p:cNvPr id="73" name="直接连接符 72"/>
          <p:cNvCxnSpPr/>
          <p:nvPr/>
        </p:nvCxnSpPr>
        <p:spPr>
          <a:xfrm>
            <a:off x="6170613" y="3770313"/>
            <a:ext cx="0" cy="23749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969250" y="3770313"/>
            <a:ext cx="0" cy="23749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9769475" y="3770313"/>
            <a:ext cx="0" cy="23749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468813" y="4595813"/>
            <a:ext cx="1627187" cy="1168400"/>
          </a:xfrm>
          <a:prstGeom prst="rect">
            <a:avLst/>
          </a:prstGeom>
          <a:noFill/>
          <a:ln w="9525">
            <a:noFill/>
          </a:ln>
        </p:spPr>
        <p:txBody>
          <a:bodyPr anchor="t">
            <a:spAutoFit/>
          </a:bodyPr>
          <a:p>
            <a:pPr algn="ctr"/>
            <a:r>
              <a:rPr lang="en-US" altLang="zh-CN" sz="1400" dirty="0">
                <a:solidFill>
                  <a:schemeClr val="bg1"/>
                </a:solidFill>
                <a:latin typeface="Arial" panose="020B0604020202020204" pitchFamily="34" charset="0"/>
                <a:ea typeface="Arial" panose="020B0604020202020204" pitchFamily="34" charset="0"/>
              </a:rPr>
              <a:t>Providing 24/7 monitoring so that  he/she can get a immediate help if required</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77" name="矩形 76"/>
          <p:cNvSpPr/>
          <p:nvPr/>
        </p:nvSpPr>
        <p:spPr>
          <a:xfrm>
            <a:off x="6256338" y="4595813"/>
            <a:ext cx="1627187" cy="737235"/>
          </a:xfrm>
          <a:prstGeom prst="rect">
            <a:avLst/>
          </a:prstGeom>
          <a:noFill/>
          <a:ln w="9525">
            <a:noFill/>
          </a:ln>
        </p:spPr>
        <p:txBody>
          <a:bodyPr anchor="t">
            <a:spAutoFit/>
          </a:bodyPr>
          <a:p>
            <a:pPr algn="ctr"/>
            <a:r>
              <a:rPr lang="en-US" altLang="zh-CN" sz="1400" dirty="0">
                <a:solidFill>
                  <a:schemeClr val="bg1"/>
                </a:solidFill>
                <a:latin typeface="Arial" panose="020B0604020202020204" pitchFamily="34" charset="0"/>
                <a:ea typeface="Arial" panose="020B0604020202020204" pitchFamily="34" charset="0"/>
              </a:rPr>
              <a:t>Alert system for toxic gases in the surrounding</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78" name="矩形 77"/>
          <p:cNvSpPr/>
          <p:nvPr/>
        </p:nvSpPr>
        <p:spPr>
          <a:xfrm>
            <a:off x="8061325" y="4595813"/>
            <a:ext cx="1627188" cy="521970"/>
          </a:xfrm>
          <a:prstGeom prst="rect">
            <a:avLst/>
          </a:prstGeom>
          <a:noFill/>
          <a:ln w="9525">
            <a:noFill/>
          </a:ln>
        </p:spPr>
        <p:txBody>
          <a:bodyPr anchor="t">
            <a:spAutoFit/>
          </a:bodyPr>
          <a:p>
            <a:pPr algn="ctr"/>
            <a:r>
              <a:rPr lang="en-US" altLang="zh-CN" sz="1400" dirty="0">
                <a:solidFill>
                  <a:schemeClr val="bg1"/>
                </a:solidFill>
                <a:latin typeface="Arial" panose="020B0604020202020204" pitchFamily="34" charset="0"/>
                <a:ea typeface="Arial" panose="020B0604020202020204" pitchFamily="34" charset="0"/>
              </a:rPr>
              <a:t>Motion monitoring system </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79" name="矩形 78"/>
          <p:cNvSpPr/>
          <p:nvPr/>
        </p:nvSpPr>
        <p:spPr>
          <a:xfrm>
            <a:off x="9837738" y="4595813"/>
            <a:ext cx="1627187" cy="1168400"/>
          </a:xfrm>
          <a:prstGeom prst="rect">
            <a:avLst/>
          </a:prstGeom>
          <a:noFill/>
          <a:ln w="9525">
            <a:noFill/>
          </a:ln>
        </p:spPr>
        <p:txBody>
          <a:bodyPr anchor="t">
            <a:spAutoFit/>
          </a:bodyPr>
          <a:p>
            <a:pPr algn="ctr"/>
            <a:r>
              <a:rPr lang="en-US" sz="1400" dirty="0">
                <a:solidFill>
                  <a:schemeClr val="bg1"/>
                </a:solidFill>
                <a:latin typeface="Arial" panose="020B0604020202020204" pitchFamily="34" charset="0"/>
                <a:ea typeface="SimSun" panose="02010600030101010101" pitchFamily="2" charset="-122"/>
                <a:cs typeface="Arial" panose="020B0604020202020204" pitchFamily="34" charset="0"/>
              </a:rPr>
              <a:t>And Heatbeat sensing system for real time checking of workers health.</a:t>
            </a:r>
            <a:endParaRPr lang="en-US" sz="1400" dirty="0">
              <a:solidFill>
                <a:schemeClr val="bg1"/>
              </a:solidFill>
              <a:latin typeface="Arial" panose="020B0604020202020204" pitchFamily="34" charset="0"/>
              <a:ea typeface="Arial" panose="020B0604020202020204" pitchFamily="34" charset="0"/>
            </a:endParaRPr>
          </a:p>
        </p:txBody>
      </p:sp>
      <p:pic>
        <p:nvPicPr>
          <p:cNvPr id="5" name="Content Placeholder 4" descr="iot"/>
          <p:cNvPicPr>
            <a:picLocks noChangeAspect="1"/>
          </p:cNvPicPr>
          <p:nvPr>
            <p:ph idx="1"/>
          </p:nvPr>
        </p:nvPicPr>
        <p:blipFill>
          <a:blip r:embed="rId1"/>
          <a:stretch>
            <a:fillRect/>
          </a:stretch>
        </p:blipFill>
        <p:spPr>
          <a:xfrm>
            <a:off x="189865" y="2110105"/>
            <a:ext cx="4168775" cy="2688590"/>
          </a:xfrm>
          <a:prstGeom prst="rect">
            <a:avLst/>
          </a:prstGeom>
        </p:spPr>
      </p:pic>
    </p:spTree>
  </p:cSld>
  <p:clrMapOvr>
    <a:masterClrMapping/>
  </p:clrMapOvr>
  <p:transition spd="slow"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nvSpPr>
        <p:spPr>
          <a:xfrm>
            <a:off x="349885" y="329565"/>
            <a:ext cx="5899150" cy="1014730"/>
          </a:xfrm>
          <a:prstGeom prst="rect">
            <a:avLst/>
          </a:prstGeom>
          <a:noFill/>
          <a:ln w="9525">
            <a:noFill/>
          </a:ln>
        </p:spPr>
        <p:txBody>
          <a:bodyPr wrap="none" anchor="t">
            <a:spAutoFit/>
          </a:bodyPr>
          <a:p>
            <a:r>
              <a:rPr lang="en-US" altLang="zh-CN" sz="6000" dirty="0">
                <a:solidFill>
                  <a:schemeClr val="bg1"/>
                </a:solidFill>
                <a:latin typeface="Arial" panose="020B0604020202020204" pitchFamily="34" charset="0"/>
                <a:ea typeface="Arial" panose="020B0604020202020204" pitchFamily="34" charset="0"/>
              </a:rPr>
              <a:t>Circuit Diagram:-</a:t>
            </a:r>
            <a:endParaRPr lang="en-US" altLang="zh-CN" sz="6000" dirty="0">
              <a:solidFill>
                <a:schemeClr val="bg1"/>
              </a:solidFill>
              <a:latin typeface="Arial" panose="020B0604020202020204" pitchFamily="34" charset="0"/>
              <a:ea typeface="Arial" panose="020B0604020202020204" pitchFamily="34" charset="0"/>
            </a:endParaRPr>
          </a:p>
        </p:txBody>
      </p:sp>
      <p:pic>
        <p:nvPicPr>
          <p:cNvPr id="2" name="Content Placeholder 1" descr="IOT"/>
          <p:cNvPicPr>
            <a:picLocks noChangeAspect="1"/>
          </p:cNvPicPr>
          <p:nvPr>
            <p:ph idx="1"/>
          </p:nvPr>
        </p:nvPicPr>
        <p:blipFill>
          <a:blip r:embed="rId1"/>
          <a:stretch>
            <a:fillRect/>
          </a:stretch>
        </p:blipFill>
        <p:spPr>
          <a:xfrm>
            <a:off x="2740025" y="1825625"/>
            <a:ext cx="7331075" cy="4754245"/>
          </a:xfrm>
          <a:prstGeom prst="rect">
            <a:avLst/>
          </a:prstGeom>
        </p:spPr>
      </p:pic>
    </p:spTree>
  </p:cSld>
  <p:clrMapOvr>
    <a:masterClrMapping/>
  </p:clrMapOvr>
  <p:transition spd="slow"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文本框 26"/>
          <p:cNvSpPr txBox="1"/>
          <p:nvPr/>
        </p:nvSpPr>
        <p:spPr>
          <a:xfrm>
            <a:off x="681038" y="234950"/>
            <a:ext cx="5416550" cy="706755"/>
          </a:xfrm>
          <a:prstGeom prst="rect">
            <a:avLst/>
          </a:prstGeom>
          <a:noFill/>
          <a:ln w="9525">
            <a:noFill/>
          </a:ln>
        </p:spPr>
        <p:txBody>
          <a:bodyPr anchor="t">
            <a:spAutoFit/>
          </a:bodyPr>
          <a:p>
            <a:r>
              <a:rPr lang="en-US" altLang="zh-CN" sz="4000" dirty="0">
                <a:solidFill>
                  <a:srgbClr val="FFFFFF"/>
                </a:solidFill>
                <a:latin typeface="Arial" panose="020B0604020202020204" pitchFamily="34" charset="0"/>
                <a:ea typeface="Arial" panose="020B0604020202020204" pitchFamily="34" charset="0"/>
              </a:rPr>
              <a:t>Component Used</a:t>
            </a:r>
            <a:endParaRPr lang="en-US" altLang="zh-CN" sz="4000" dirty="0">
              <a:solidFill>
                <a:srgbClr val="FFFFFF"/>
              </a:solidFill>
              <a:latin typeface="Arial" panose="020B0604020202020204" pitchFamily="34" charset="0"/>
              <a:ea typeface="Arial" panose="020B0604020202020204" pitchFamily="34" charset="0"/>
            </a:endParaRPr>
          </a:p>
        </p:txBody>
      </p:sp>
      <p:grpSp>
        <p:nvGrpSpPr>
          <p:cNvPr id="2" name="组合 27"/>
          <p:cNvGrpSpPr/>
          <p:nvPr/>
        </p:nvGrpSpPr>
        <p:grpSpPr>
          <a:xfrm>
            <a:off x="301625" y="428625"/>
            <a:ext cx="300038" cy="555625"/>
            <a:chOff x="4819650" y="552450"/>
            <a:chExt cx="300038" cy="555406"/>
          </a:xfrm>
        </p:grpSpPr>
        <p:sp>
          <p:nvSpPr>
            <p:cNvPr id="29" name="等腰三角形 28"/>
            <p:cNvSpPr/>
            <p:nvPr/>
          </p:nvSpPr>
          <p:spPr>
            <a:xfrm flipV="1">
              <a:off x="4819650" y="552450"/>
              <a:ext cx="300038" cy="2586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等腰三角形 29"/>
            <p:cNvSpPr/>
            <p:nvPr/>
          </p:nvSpPr>
          <p:spPr>
            <a:xfrm flipV="1">
              <a:off x="4819650" y="849196"/>
              <a:ext cx="300038" cy="2586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3" name="组合 30"/>
          <p:cNvGrpSpPr/>
          <p:nvPr/>
        </p:nvGrpSpPr>
        <p:grpSpPr>
          <a:xfrm>
            <a:off x="630238" y="868363"/>
            <a:ext cx="4999037" cy="261937"/>
            <a:chOff x="630382" y="867977"/>
            <a:chExt cx="4998639" cy="261610"/>
          </a:xfrm>
        </p:grpSpPr>
        <p:sp>
          <p:nvSpPr>
            <p:cNvPr id="23558" name="矩形 31"/>
            <p:cNvSpPr/>
            <p:nvPr/>
          </p:nvSpPr>
          <p:spPr>
            <a:xfrm>
              <a:off x="630382" y="867977"/>
              <a:ext cx="4998639" cy="261610"/>
            </a:xfrm>
            <a:prstGeom prst="rect">
              <a:avLst/>
            </a:prstGeom>
            <a:noFill/>
            <a:ln w="9525">
              <a:noFill/>
            </a:ln>
          </p:spPr>
          <p:txBody>
            <a:bodyPr anchor="t">
              <a:spAutoFit/>
            </a:bodyPr>
            <a:p>
              <a:r>
                <a:rPr lang="en-US" altLang="zh-CN" sz="1100" dirty="0">
                  <a:solidFill>
                    <a:srgbClr val="FFFFFF"/>
                  </a:solidFill>
                  <a:latin typeface="Arial" panose="020B0604020202020204" pitchFamily="34" charset="0"/>
                  <a:ea typeface="SimSun" panose="02010600030101010101" pitchFamily="2" charset="-122"/>
                  <a:cs typeface="Arial" panose="020B0604020202020204" pitchFamily="34" charset="0"/>
                </a:rPr>
                <a:t>The future is before us and dynamic. Everything we do will affect it. </a:t>
              </a:r>
              <a:endParaRPr lang="en-US" altLang="zh-CN" sz="1100" dirty="0">
                <a:solidFill>
                  <a:srgbClr val="FFFFFF"/>
                </a:solidFill>
                <a:latin typeface="Arial" panose="020B0604020202020204" pitchFamily="34" charset="0"/>
                <a:ea typeface="Arial" panose="020B0604020202020204" pitchFamily="34" charset="0"/>
              </a:endParaRPr>
            </a:p>
          </p:txBody>
        </p:sp>
        <p:cxnSp>
          <p:nvCxnSpPr>
            <p:cNvPr id="39" name="直接连接符 38"/>
            <p:cNvCxnSpPr/>
            <p:nvPr/>
          </p:nvCxnSpPr>
          <p:spPr>
            <a:xfrm>
              <a:off x="709751" y="869562"/>
              <a:ext cx="3127126"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4" name="组合 59"/>
          <p:cNvGrpSpPr/>
          <p:nvPr/>
        </p:nvGrpSpPr>
        <p:grpSpPr>
          <a:xfrm>
            <a:off x="2760663" y="1547813"/>
            <a:ext cx="7016750" cy="4678362"/>
            <a:chOff x="2589070" y="1596788"/>
            <a:chExt cx="7017034" cy="4678023"/>
          </a:xfrm>
        </p:grpSpPr>
        <p:graphicFrame>
          <p:nvGraphicFramePr>
            <p:cNvPr id="61" name="图示 60"/>
            <p:cNvGraphicFramePr/>
            <p:nvPr/>
          </p:nvGraphicFramePr>
          <p:xfrm>
            <a:off x="2589070" y="1596788"/>
            <a:ext cx="7017034" cy="46780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3562" name="Freeform 128"/>
            <p:cNvSpPr>
              <a:spLocks noEditPoints="1"/>
            </p:cNvSpPr>
            <p:nvPr/>
          </p:nvSpPr>
          <p:spPr>
            <a:xfrm>
              <a:off x="7015958" y="3705884"/>
              <a:ext cx="533383" cy="582278"/>
            </a:xfrm>
            <a:custGeom>
              <a:avLst/>
              <a:gdLst/>
              <a:ahLst/>
              <a:cxnLst>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7" h="62">
                  <a:moveTo>
                    <a:pt x="4" y="4"/>
                  </a:moveTo>
                  <a:cubicBezTo>
                    <a:pt x="7" y="4"/>
                    <a:pt x="11" y="4"/>
                    <a:pt x="15" y="3"/>
                  </a:cubicBezTo>
                  <a:cubicBezTo>
                    <a:pt x="19" y="3"/>
                    <a:pt x="23" y="2"/>
                    <a:pt x="27" y="0"/>
                  </a:cubicBezTo>
                  <a:cubicBezTo>
                    <a:pt x="29" y="0"/>
                    <a:pt x="29" y="0"/>
                    <a:pt x="29" y="0"/>
                  </a:cubicBezTo>
                  <a:cubicBezTo>
                    <a:pt x="30" y="0"/>
                    <a:pt x="30" y="0"/>
                    <a:pt x="30" y="0"/>
                  </a:cubicBezTo>
                  <a:cubicBezTo>
                    <a:pt x="34" y="2"/>
                    <a:pt x="38" y="3"/>
                    <a:pt x="42" y="3"/>
                  </a:cubicBezTo>
                  <a:cubicBezTo>
                    <a:pt x="46" y="4"/>
                    <a:pt x="50" y="4"/>
                    <a:pt x="53" y="4"/>
                  </a:cubicBezTo>
                  <a:cubicBezTo>
                    <a:pt x="57" y="3"/>
                    <a:pt x="57" y="3"/>
                    <a:pt x="57" y="3"/>
                  </a:cubicBezTo>
                  <a:cubicBezTo>
                    <a:pt x="57" y="7"/>
                    <a:pt x="57" y="7"/>
                    <a:pt x="57" y="7"/>
                  </a:cubicBezTo>
                  <a:cubicBezTo>
                    <a:pt x="57" y="26"/>
                    <a:pt x="54" y="38"/>
                    <a:pt x="49" y="47"/>
                  </a:cubicBezTo>
                  <a:cubicBezTo>
                    <a:pt x="44" y="55"/>
                    <a:pt x="37" y="60"/>
                    <a:pt x="29" y="62"/>
                  </a:cubicBezTo>
                  <a:cubicBezTo>
                    <a:pt x="29" y="62"/>
                    <a:pt x="29" y="62"/>
                    <a:pt x="29" y="62"/>
                  </a:cubicBezTo>
                  <a:cubicBezTo>
                    <a:pt x="28" y="62"/>
                    <a:pt x="28" y="62"/>
                    <a:pt x="28" y="62"/>
                  </a:cubicBezTo>
                  <a:cubicBezTo>
                    <a:pt x="20" y="60"/>
                    <a:pt x="13" y="55"/>
                    <a:pt x="8" y="47"/>
                  </a:cubicBezTo>
                  <a:cubicBezTo>
                    <a:pt x="3" y="38"/>
                    <a:pt x="0" y="26"/>
                    <a:pt x="0" y="7"/>
                  </a:cubicBezTo>
                  <a:cubicBezTo>
                    <a:pt x="0" y="3"/>
                    <a:pt x="0" y="3"/>
                    <a:pt x="0" y="3"/>
                  </a:cubicBezTo>
                  <a:cubicBezTo>
                    <a:pt x="4" y="4"/>
                    <a:pt x="4" y="4"/>
                    <a:pt x="4" y="4"/>
                  </a:cubicBezTo>
                  <a:close/>
                  <a:moveTo>
                    <a:pt x="29" y="31"/>
                  </a:moveTo>
                  <a:cubicBezTo>
                    <a:pt x="48" y="31"/>
                    <a:pt x="48" y="31"/>
                    <a:pt x="48" y="31"/>
                  </a:cubicBezTo>
                  <a:cubicBezTo>
                    <a:pt x="49" y="26"/>
                    <a:pt x="50" y="19"/>
                    <a:pt x="50" y="12"/>
                  </a:cubicBezTo>
                  <a:cubicBezTo>
                    <a:pt x="47" y="12"/>
                    <a:pt x="44" y="12"/>
                    <a:pt x="41" y="11"/>
                  </a:cubicBezTo>
                  <a:cubicBezTo>
                    <a:pt x="37" y="11"/>
                    <a:pt x="33" y="9"/>
                    <a:pt x="29" y="8"/>
                  </a:cubicBezTo>
                  <a:cubicBezTo>
                    <a:pt x="29" y="31"/>
                    <a:pt x="29" y="31"/>
                    <a:pt x="29" y="31"/>
                  </a:cubicBezTo>
                  <a:close/>
                  <a:moveTo>
                    <a:pt x="29" y="54"/>
                  </a:moveTo>
                  <a:cubicBezTo>
                    <a:pt x="29" y="31"/>
                    <a:pt x="29" y="31"/>
                    <a:pt x="29" y="31"/>
                  </a:cubicBezTo>
                  <a:cubicBezTo>
                    <a:pt x="9" y="31"/>
                    <a:pt x="9" y="31"/>
                    <a:pt x="9" y="31"/>
                  </a:cubicBezTo>
                  <a:cubicBezTo>
                    <a:pt x="10" y="36"/>
                    <a:pt x="12" y="40"/>
                    <a:pt x="14" y="43"/>
                  </a:cubicBezTo>
                  <a:cubicBezTo>
                    <a:pt x="17" y="49"/>
                    <a:pt x="23" y="52"/>
                    <a:pt x="29" y="54"/>
                  </a:cubicBezTo>
                  <a:close/>
                </a:path>
              </a:pathLst>
            </a:custGeom>
            <a:solidFill>
              <a:schemeClr val="bg1"/>
            </a:solidFill>
            <a:ln w="9525">
              <a:noFill/>
            </a:ln>
          </p:spPr>
          <p:txBody>
            <a:bodyPr/>
            <a:p>
              <a:endParaRPr lang="en-US"/>
            </a:p>
          </p:txBody>
        </p:sp>
        <p:sp>
          <p:nvSpPr>
            <p:cNvPr id="23563" name="Freeform 137"/>
            <p:cNvSpPr>
              <a:spLocks noEditPoints="1"/>
            </p:cNvSpPr>
            <p:nvPr/>
          </p:nvSpPr>
          <p:spPr>
            <a:xfrm>
              <a:off x="4611928" y="5070367"/>
              <a:ext cx="493380" cy="63561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3" h="68">
                  <a:moveTo>
                    <a:pt x="9" y="3"/>
                  </a:moveTo>
                  <a:cubicBezTo>
                    <a:pt x="20" y="0"/>
                    <a:pt x="32" y="0"/>
                    <a:pt x="44" y="3"/>
                  </a:cubicBezTo>
                  <a:cubicBezTo>
                    <a:pt x="43" y="14"/>
                    <a:pt x="42" y="23"/>
                    <a:pt x="39" y="31"/>
                  </a:cubicBezTo>
                  <a:cubicBezTo>
                    <a:pt x="31" y="31"/>
                    <a:pt x="31" y="31"/>
                    <a:pt x="31" y="31"/>
                  </a:cubicBezTo>
                  <a:cubicBezTo>
                    <a:pt x="31" y="38"/>
                    <a:pt x="31" y="38"/>
                    <a:pt x="31" y="38"/>
                  </a:cubicBezTo>
                  <a:cubicBezTo>
                    <a:pt x="23" y="38"/>
                    <a:pt x="23" y="38"/>
                    <a:pt x="23" y="38"/>
                  </a:cubicBezTo>
                  <a:cubicBezTo>
                    <a:pt x="23" y="31"/>
                    <a:pt x="23" y="31"/>
                    <a:pt x="23" y="31"/>
                  </a:cubicBezTo>
                  <a:cubicBezTo>
                    <a:pt x="14" y="31"/>
                    <a:pt x="14" y="31"/>
                    <a:pt x="14" y="31"/>
                  </a:cubicBezTo>
                  <a:cubicBezTo>
                    <a:pt x="12" y="23"/>
                    <a:pt x="10" y="15"/>
                    <a:pt x="9" y="3"/>
                  </a:cubicBezTo>
                  <a:close/>
                  <a:moveTo>
                    <a:pt x="27" y="62"/>
                  </a:moveTo>
                  <a:cubicBezTo>
                    <a:pt x="29" y="62"/>
                    <a:pt x="30" y="64"/>
                    <a:pt x="30" y="65"/>
                  </a:cubicBezTo>
                  <a:cubicBezTo>
                    <a:pt x="30" y="67"/>
                    <a:pt x="28" y="68"/>
                    <a:pt x="27" y="68"/>
                  </a:cubicBezTo>
                  <a:cubicBezTo>
                    <a:pt x="25" y="68"/>
                    <a:pt x="24" y="67"/>
                    <a:pt x="24" y="65"/>
                  </a:cubicBezTo>
                  <a:cubicBezTo>
                    <a:pt x="24" y="64"/>
                    <a:pt x="25" y="62"/>
                    <a:pt x="27" y="62"/>
                  </a:cubicBezTo>
                  <a:cubicBezTo>
                    <a:pt x="27" y="62"/>
                    <a:pt x="27" y="62"/>
                    <a:pt x="27" y="62"/>
                  </a:cubicBezTo>
                  <a:cubicBezTo>
                    <a:pt x="22" y="62"/>
                    <a:pt x="18" y="63"/>
                    <a:pt x="14" y="64"/>
                  </a:cubicBezTo>
                  <a:cubicBezTo>
                    <a:pt x="15" y="64"/>
                    <a:pt x="15" y="65"/>
                    <a:pt x="15" y="65"/>
                  </a:cubicBezTo>
                  <a:cubicBezTo>
                    <a:pt x="15" y="67"/>
                    <a:pt x="13" y="68"/>
                    <a:pt x="12" y="68"/>
                  </a:cubicBezTo>
                  <a:cubicBezTo>
                    <a:pt x="10" y="68"/>
                    <a:pt x="9" y="67"/>
                    <a:pt x="9" y="65"/>
                  </a:cubicBezTo>
                  <a:cubicBezTo>
                    <a:pt x="9" y="64"/>
                    <a:pt x="9" y="63"/>
                    <a:pt x="10" y="63"/>
                  </a:cubicBezTo>
                  <a:cubicBezTo>
                    <a:pt x="10" y="61"/>
                    <a:pt x="10" y="61"/>
                    <a:pt x="10" y="61"/>
                  </a:cubicBezTo>
                  <a:cubicBezTo>
                    <a:pt x="14" y="60"/>
                    <a:pt x="19" y="58"/>
                    <a:pt x="24" y="58"/>
                  </a:cubicBezTo>
                  <a:cubicBezTo>
                    <a:pt x="24" y="48"/>
                    <a:pt x="24" y="48"/>
                    <a:pt x="24" y="48"/>
                  </a:cubicBezTo>
                  <a:cubicBezTo>
                    <a:pt x="20" y="48"/>
                    <a:pt x="16" y="47"/>
                    <a:pt x="13" y="46"/>
                  </a:cubicBezTo>
                  <a:cubicBezTo>
                    <a:pt x="13" y="44"/>
                    <a:pt x="13" y="43"/>
                    <a:pt x="13" y="41"/>
                  </a:cubicBezTo>
                  <a:cubicBezTo>
                    <a:pt x="22" y="41"/>
                    <a:pt x="31" y="41"/>
                    <a:pt x="40" y="41"/>
                  </a:cubicBezTo>
                  <a:cubicBezTo>
                    <a:pt x="40" y="43"/>
                    <a:pt x="40" y="44"/>
                    <a:pt x="40" y="46"/>
                  </a:cubicBezTo>
                  <a:cubicBezTo>
                    <a:pt x="37" y="47"/>
                    <a:pt x="33" y="48"/>
                    <a:pt x="29" y="48"/>
                  </a:cubicBezTo>
                  <a:cubicBezTo>
                    <a:pt x="29" y="58"/>
                    <a:pt x="29" y="58"/>
                    <a:pt x="29" y="58"/>
                  </a:cubicBezTo>
                  <a:cubicBezTo>
                    <a:pt x="34" y="58"/>
                    <a:pt x="39" y="59"/>
                    <a:pt x="45" y="61"/>
                  </a:cubicBezTo>
                  <a:cubicBezTo>
                    <a:pt x="44" y="63"/>
                    <a:pt x="44" y="63"/>
                    <a:pt x="44" y="63"/>
                  </a:cubicBezTo>
                  <a:cubicBezTo>
                    <a:pt x="45" y="63"/>
                    <a:pt x="46" y="64"/>
                    <a:pt x="46" y="65"/>
                  </a:cubicBezTo>
                  <a:cubicBezTo>
                    <a:pt x="46" y="67"/>
                    <a:pt x="44" y="68"/>
                    <a:pt x="43" y="68"/>
                  </a:cubicBezTo>
                  <a:cubicBezTo>
                    <a:pt x="41" y="68"/>
                    <a:pt x="40" y="67"/>
                    <a:pt x="40" y="65"/>
                  </a:cubicBezTo>
                  <a:cubicBezTo>
                    <a:pt x="40" y="65"/>
                    <a:pt x="40" y="65"/>
                    <a:pt x="40" y="64"/>
                  </a:cubicBezTo>
                  <a:cubicBezTo>
                    <a:pt x="35" y="63"/>
                    <a:pt x="31" y="62"/>
                    <a:pt x="27" y="62"/>
                  </a:cubicBezTo>
                  <a:close/>
                  <a:moveTo>
                    <a:pt x="46" y="32"/>
                  </a:moveTo>
                  <a:cubicBezTo>
                    <a:pt x="46" y="35"/>
                    <a:pt x="46" y="37"/>
                    <a:pt x="45" y="38"/>
                  </a:cubicBezTo>
                  <a:cubicBezTo>
                    <a:pt x="44" y="40"/>
                    <a:pt x="43" y="42"/>
                    <a:pt x="42" y="43"/>
                  </a:cubicBezTo>
                  <a:cubicBezTo>
                    <a:pt x="44" y="45"/>
                    <a:pt x="44" y="45"/>
                    <a:pt x="44" y="45"/>
                  </a:cubicBezTo>
                  <a:cubicBezTo>
                    <a:pt x="46" y="44"/>
                    <a:pt x="47" y="42"/>
                    <a:pt x="48" y="40"/>
                  </a:cubicBezTo>
                  <a:cubicBezTo>
                    <a:pt x="49" y="38"/>
                    <a:pt x="49" y="35"/>
                    <a:pt x="50" y="32"/>
                  </a:cubicBezTo>
                  <a:cubicBezTo>
                    <a:pt x="51" y="32"/>
                    <a:pt x="53" y="31"/>
                    <a:pt x="53" y="29"/>
                  </a:cubicBezTo>
                  <a:cubicBezTo>
                    <a:pt x="44" y="29"/>
                    <a:pt x="44" y="29"/>
                    <a:pt x="44" y="29"/>
                  </a:cubicBezTo>
                  <a:cubicBezTo>
                    <a:pt x="44" y="31"/>
                    <a:pt x="45" y="32"/>
                    <a:pt x="46" y="32"/>
                  </a:cubicBezTo>
                  <a:close/>
                  <a:moveTo>
                    <a:pt x="6" y="32"/>
                  </a:moveTo>
                  <a:cubicBezTo>
                    <a:pt x="8" y="32"/>
                    <a:pt x="9" y="31"/>
                    <a:pt x="9" y="29"/>
                  </a:cubicBezTo>
                  <a:cubicBezTo>
                    <a:pt x="0" y="29"/>
                    <a:pt x="0" y="29"/>
                    <a:pt x="0" y="29"/>
                  </a:cubicBezTo>
                  <a:cubicBezTo>
                    <a:pt x="0" y="31"/>
                    <a:pt x="1" y="32"/>
                    <a:pt x="3" y="32"/>
                  </a:cubicBezTo>
                  <a:cubicBezTo>
                    <a:pt x="3" y="35"/>
                    <a:pt x="4" y="38"/>
                    <a:pt x="5" y="40"/>
                  </a:cubicBezTo>
                  <a:cubicBezTo>
                    <a:pt x="6" y="42"/>
                    <a:pt x="7" y="44"/>
                    <a:pt x="8" y="45"/>
                  </a:cubicBezTo>
                  <a:cubicBezTo>
                    <a:pt x="11" y="43"/>
                    <a:pt x="11" y="43"/>
                    <a:pt x="11" y="43"/>
                  </a:cubicBezTo>
                  <a:cubicBezTo>
                    <a:pt x="9" y="42"/>
                    <a:pt x="8" y="40"/>
                    <a:pt x="8" y="38"/>
                  </a:cubicBezTo>
                  <a:cubicBezTo>
                    <a:pt x="7" y="37"/>
                    <a:pt x="6" y="35"/>
                    <a:pt x="6" y="32"/>
                  </a:cubicBezTo>
                  <a:close/>
                  <a:moveTo>
                    <a:pt x="16" y="8"/>
                  </a:moveTo>
                  <a:cubicBezTo>
                    <a:pt x="16" y="10"/>
                    <a:pt x="16" y="10"/>
                    <a:pt x="16" y="10"/>
                  </a:cubicBezTo>
                  <a:cubicBezTo>
                    <a:pt x="38" y="10"/>
                    <a:pt x="38" y="10"/>
                    <a:pt x="38" y="10"/>
                  </a:cubicBezTo>
                  <a:cubicBezTo>
                    <a:pt x="38" y="8"/>
                    <a:pt x="38" y="8"/>
                    <a:pt x="38" y="8"/>
                  </a:cubicBezTo>
                  <a:cubicBezTo>
                    <a:pt x="16" y="8"/>
                    <a:pt x="16" y="8"/>
                    <a:pt x="16" y="8"/>
                  </a:cubicBezTo>
                  <a:close/>
                  <a:moveTo>
                    <a:pt x="19" y="21"/>
                  </a:moveTo>
                  <a:cubicBezTo>
                    <a:pt x="19" y="24"/>
                    <a:pt x="19" y="24"/>
                    <a:pt x="19" y="24"/>
                  </a:cubicBezTo>
                  <a:cubicBezTo>
                    <a:pt x="35" y="24"/>
                    <a:pt x="35" y="24"/>
                    <a:pt x="35" y="24"/>
                  </a:cubicBezTo>
                  <a:cubicBezTo>
                    <a:pt x="35" y="21"/>
                    <a:pt x="35" y="21"/>
                    <a:pt x="35" y="21"/>
                  </a:cubicBezTo>
                  <a:cubicBezTo>
                    <a:pt x="19" y="21"/>
                    <a:pt x="19" y="21"/>
                    <a:pt x="19" y="21"/>
                  </a:cubicBezTo>
                  <a:close/>
                  <a:moveTo>
                    <a:pt x="18" y="14"/>
                  </a:moveTo>
                  <a:cubicBezTo>
                    <a:pt x="18" y="17"/>
                    <a:pt x="18" y="17"/>
                    <a:pt x="18" y="17"/>
                  </a:cubicBezTo>
                  <a:cubicBezTo>
                    <a:pt x="36" y="17"/>
                    <a:pt x="36" y="17"/>
                    <a:pt x="36" y="17"/>
                  </a:cubicBezTo>
                  <a:cubicBezTo>
                    <a:pt x="36" y="14"/>
                    <a:pt x="36" y="14"/>
                    <a:pt x="36" y="14"/>
                  </a:cubicBezTo>
                  <a:lnTo>
                    <a:pt x="18" y="14"/>
                  </a:lnTo>
                  <a:close/>
                </a:path>
              </a:pathLst>
            </a:custGeom>
            <a:solidFill>
              <a:schemeClr val="bg1"/>
            </a:solidFill>
            <a:ln w="9525">
              <a:noFill/>
            </a:ln>
          </p:spPr>
          <p:txBody>
            <a:bodyPr/>
            <a:p>
              <a:endParaRPr lang="en-US"/>
            </a:p>
          </p:txBody>
        </p:sp>
        <p:sp>
          <p:nvSpPr>
            <p:cNvPr id="23564" name="Freeform 175"/>
            <p:cNvSpPr>
              <a:spLocks noEditPoints="1"/>
            </p:cNvSpPr>
            <p:nvPr/>
          </p:nvSpPr>
          <p:spPr>
            <a:xfrm>
              <a:off x="5302494" y="3705884"/>
              <a:ext cx="711176" cy="52894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60" h="119">
                  <a:moveTo>
                    <a:pt x="25" y="33"/>
                  </a:moveTo>
                  <a:lnTo>
                    <a:pt x="13" y="46"/>
                  </a:lnTo>
                  <a:lnTo>
                    <a:pt x="63" y="65"/>
                  </a:lnTo>
                  <a:lnTo>
                    <a:pt x="74" y="50"/>
                  </a:lnTo>
                  <a:lnTo>
                    <a:pt x="25" y="33"/>
                  </a:lnTo>
                  <a:close/>
                  <a:moveTo>
                    <a:pt x="86" y="10"/>
                  </a:moveTo>
                  <a:lnTo>
                    <a:pt x="86" y="44"/>
                  </a:lnTo>
                  <a:lnTo>
                    <a:pt x="130" y="27"/>
                  </a:lnTo>
                  <a:lnTo>
                    <a:pt x="86" y="10"/>
                  </a:lnTo>
                  <a:close/>
                  <a:moveTo>
                    <a:pt x="84" y="44"/>
                  </a:moveTo>
                  <a:lnTo>
                    <a:pt x="59" y="35"/>
                  </a:lnTo>
                  <a:lnTo>
                    <a:pt x="36" y="27"/>
                  </a:lnTo>
                  <a:lnTo>
                    <a:pt x="84" y="10"/>
                  </a:lnTo>
                  <a:lnTo>
                    <a:pt x="84" y="44"/>
                  </a:lnTo>
                  <a:close/>
                  <a:moveTo>
                    <a:pt x="145" y="23"/>
                  </a:moveTo>
                  <a:lnTo>
                    <a:pt x="160" y="35"/>
                  </a:lnTo>
                  <a:lnTo>
                    <a:pt x="158" y="42"/>
                  </a:lnTo>
                  <a:lnTo>
                    <a:pt x="151" y="44"/>
                  </a:lnTo>
                  <a:lnTo>
                    <a:pt x="149" y="37"/>
                  </a:lnTo>
                  <a:lnTo>
                    <a:pt x="149" y="46"/>
                  </a:lnTo>
                  <a:lnTo>
                    <a:pt x="149" y="92"/>
                  </a:lnTo>
                  <a:lnTo>
                    <a:pt x="91" y="119"/>
                  </a:lnTo>
                  <a:lnTo>
                    <a:pt x="84" y="117"/>
                  </a:lnTo>
                  <a:lnTo>
                    <a:pt x="21" y="92"/>
                  </a:lnTo>
                  <a:lnTo>
                    <a:pt x="19" y="90"/>
                  </a:lnTo>
                  <a:lnTo>
                    <a:pt x="19" y="86"/>
                  </a:lnTo>
                  <a:lnTo>
                    <a:pt x="19" y="58"/>
                  </a:lnTo>
                  <a:lnTo>
                    <a:pt x="2" y="52"/>
                  </a:lnTo>
                  <a:lnTo>
                    <a:pt x="0" y="44"/>
                  </a:lnTo>
                  <a:lnTo>
                    <a:pt x="21" y="25"/>
                  </a:lnTo>
                  <a:lnTo>
                    <a:pt x="23" y="23"/>
                  </a:lnTo>
                  <a:lnTo>
                    <a:pt x="84" y="2"/>
                  </a:lnTo>
                  <a:lnTo>
                    <a:pt x="84" y="0"/>
                  </a:lnTo>
                  <a:lnTo>
                    <a:pt x="86" y="2"/>
                  </a:lnTo>
                  <a:lnTo>
                    <a:pt x="145" y="23"/>
                  </a:lnTo>
                  <a:close/>
                  <a:moveTo>
                    <a:pt x="28" y="63"/>
                  </a:moveTo>
                  <a:lnTo>
                    <a:pt x="63" y="75"/>
                  </a:lnTo>
                  <a:lnTo>
                    <a:pt x="65" y="77"/>
                  </a:lnTo>
                  <a:lnTo>
                    <a:pt x="67" y="73"/>
                  </a:lnTo>
                  <a:lnTo>
                    <a:pt x="80" y="58"/>
                  </a:lnTo>
                  <a:lnTo>
                    <a:pt x="80" y="107"/>
                  </a:lnTo>
                  <a:lnTo>
                    <a:pt x="28" y="84"/>
                  </a:lnTo>
                  <a:lnTo>
                    <a:pt x="28" y="63"/>
                  </a:lnTo>
                  <a:close/>
                </a:path>
              </a:pathLst>
            </a:custGeom>
            <a:solidFill>
              <a:schemeClr val="bg1"/>
            </a:solidFill>
            <a:ln w="9525">
              <a:noFill/>
            </a:ln>
          </p:spPr>
          <p:txBody>
            <a:bodyPr/>
            <a:p>
              <a:endParaRPr lang="en-US"/>
            </a:p>
          </p:txBody>
        </p:sp>
        <p:sp>
          <p:nvSpPr>
            <p:cNvPr id="23565" name="Freeform 178"/>
            <p:cNvSpPr>
              <a:spLocks noEditPoints="1"/>
            </p:cNvSpPr>
            <p:nvPr/>
          </p:nvSpPr>
          <p:spPr>
            <a:xfrm>
              <a:off x="6113725" y="5110372"/>
              <a:ext cx="680064" cy="59561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73" h="64">
                  <a:moveTo>
                    <a:pt x="9" y="16"/>
                  </a:moveTo>
                  <a:cubicBezTo>
                    <a:pt x="49" y="16"/>
                    <a:pt x="49" y="16"/>
                    <a:pt x="49" y="16"/>
                  </a:cubicBezTo>
                  <a:cubicBezTo>
                    <a:pt x="49" y="22"/>
                    <a:pt x="49" y="22"/>
                    <a:pt x="49" y="22"/>
                  </a:cubicBezTo>
                  <a:cubicBezTo>
                    <a:pt x="64" y="22"/>
                    <a:pt x="64" y="22"/>
                    <a:pt x="64" y="22"/>
                  </a:cubicBezTo>
                  <a:cubicBezTo>
                    <a:pt x="66" y="22"/>
                    <a:pt x="66" y="22"/>
                    <a:pt x="66" y="22"/>
                  </a:cubicBezTo>
                  <a:cubicBezTo>
                    <a:pt x="66" y="24"/>
                    <a:pt x="66" y="24"/>
                    <a:pt x="66" y="24"/>
                  </a:cubicBezTo>
                  <a:cubicBezTo>
                    <a:pt x="73" y="46"/>
                    <a:pt x="73" y="46"/>
                    <a:pt x="73" y="46"/>
                  </a:cubicBezTo>
                  <a:cubicBezTo>
                    <a:pt x="73" y="47"/>
                    <a:pt x="73" y="47"/>
                    <a:pt x="73" y="47"/>
                  </a:cubicBezTo>
                  <a:cubicBezTo>
                    <a:pt x="73" y="47"/>
                    <a:pt x="73" y="47"/>
                    <a:pt x="73" y="47"/>
                  </a:cubicBezTo>
                  <a:cubicBezTo>
                    <a:pt x="73" y="54"/>
                    <a:pt x="73" y="54"/>
                    <a:pt x="73" y="54"/>
                  </a:cubicBezTo>
                  <a:cubicBezTo>
                    <a:pt x="73" y="57"/>
                    <a:pt x="73" y="57"/>
                    <a:pt x="73" y="57"/>
                  </a:cubicBezTo>
                  <a:cubicBezTo>
                    <a:pt x="71" y="57"/>
                    <a:pt x="71" y="57"/>
                    <a:pt x="71" y="57"/>
                  </a:cubicBezTo>
                  <a:cubicBezTo>
                    <a:pt x="66" y="57"/>
                    <a:pt x="66" y="57"/>
                    <a:pt x="66" y="57"/>
                  </a:cubicBezTo>
                  <a:cubicBezTo>
                    <a:pt x="66" y="58"/>
                    <a:pt x="65" y="60"/>
                    <a:pt x="64" y="61"/>
                  </a:cubicBezTo>
                  <a:cubicBezTo>
                    <a:pt x="64" y="61"/>
                    <a:pt x="64" y="61"/>
                    <a:pt x="64" y="61"/>
                  </a:cubicBezTo>
                  <a:cubicBezTo>
                    <a:pt x="62" y="63"/>
                    <a:pt x="60" y="64"/>
                    <a:pt x="58" y="64"/>
                  </a:cubicBezTo>
                  <a:cubicBezTo>
                    <a:pt x="55" y="64"/>
                    <a:pt x="53" y="63"/>
                    <a:pt x="52" y="61"/>
                  </a:cubicBezTo>
                  <a:cubicBezTo>
                    <a:pt x="52" y="61"/>
                    <a:pt x="52" y="61"/>
                    <a:pt x="52" y="61"/>
                  </a:cubicBezTo>
                  <a:cubicBezTo>
                    <a:pt x="50" y="60"/>
                    <a:pt x="50" y="58"/>
                    <a:pt x="49" y="57"/>
                  </a:cubicBezTo>
                  <a:cubicBezTo>
                    <a:pt x="46" y="57"/>
                    <a:pt x="46" y="57"/>
                    <a:pt x="46" y="57"/>
                  </a:cubicBezTo>
                  <a:cubicBezTo>
                    <a:pt x="29" y="57"/>
                    <a:pt x="29" y="57"/>
                    <a:pt x="29" y="57"/>
                  </a:cubicBezTo>
                  <a:cubicBezTo>
                    <a:pt x="28" y="58"/>
                    <a:pt x="27" y="60"/>
                    <a:pt x="26" y="61"/>
                  </a:cubicBezTo>
                  <a:cubicBezTo>
                    <a:pt x="26" y="61"/>
                    <a:pt x="26" y="61"/>
                    <a:pt x="26" y="61"/>
                  </a:cubicBezTo>
                  <a:cubicBezTo>
                    <a:pt x="25" y="63"/>
                    <a:pt x="23" y="64"/>
                    <a:pt x="20" y="64"/>
                  </a:cubicBezTo>
                  <a:cubicBezTo>
                    <a:pt x="18" y="64"/>
                    <a:pt x="16" y="63"/>
                    <a:pt x="14" y="61"/>
                  </a:cubicBezTo>
                  <a:cubicBezTo>
                    <a:pt x="14" y="61"/>
                    <a:pt x="14" y="61"/>
                    <a:pt x="14" y="61"/>
                  </a:cubicBezTo>
                  <a:cubicBezTo>
                    <a:pt x="13" y="60"/>
                    <a:pt x="12" y="58"/>
                    <a:pt x="12" y="57"/>
                  </a:cubicBezTo>
                  <a:cubicBezTo>
                    <a:pt x="9" y="57"/>
                    <a:pt x="9" y="57"/>
                    <a:pt x="9" y="57"/>
                  </a:cubicBezTo>
                  <a:cubicBezTo>
                    <a:pt x="9" y="44"/>
                    <a:pt x="9" y="44"/>
                    <a:pt x="9" y="44"/>
                  </a:cubicBezTo>
                  <a:cubicBezTo>
                    <a:pt x="4" y="44"/>
                    <a:pt x="4" y="44"/>
                    <a:pt x="4" y="44"/>
                  </a:cubicBezTo>
                  <a:cubicBezTo>
                    <a:pt x="2" y="40"/>
                    <a:pt x="2" y="40"/>
                    <a:pt x="2" y="40"/>
                  </a:cubicBezTo>
                  <a:cubicBezTo>
                    <a:pt x="9" y="40"/>
                    <a:pt x="9" y="40"/>
                    <a:pt x="9" y="40"/>
                  </a:cubicBezTo>
                  <a:cubicBezTo>
                    <a:pt x="9" y="16"/>
                    <a:pt x="9" y="16"/>
                    <a:pt x="9" y="16"/>
                  </a:cubicBezTo>
                  <a:close/>
                  <a:moveTo>
                    <a:pt x="42" y="6"/>
                  </a:moveTo>
                  <a:cubicBezTo>
                    <a:pt x="60" y="6"/>
                    <a:pt x="60" y="6"/>
                    <a:pt x="60" y="6"/>
                  </a:cubicBezTo>
                  <a:cubicBezTo>
                    <a:pt x="61" y="8"/>
                    <a:pt x="61" y="8"/>
                    <a:pt x="61" y="8"/>
                  </a:cubicBezTo>
                  <a:cubicBezTo>
                    <a:pt x="43" y="8"/>
                    <a:pt x="43" y="8"/>
                    <a:pt x="43" y="8"/>
                  </a:cubicBezTo>
                  <a:cubicBezTo>
                    <a:pt x="42" y="6"/>
                    <a:pt x="42" y="6"/>
                    <a:pt x="42" y="6"/>
                  </a:cubicBezTo>
                  <a:close/>
                  <a:moveTo>
                    <a:pt x="24" y="0"/>
                  </a:moveTo>
                  <a:cubicBezTo>
                    <a:pt x="49" y="0"/>
                    <a:pt x="49" y="0"/>
                    <a:pt x="49" y="0"/>
                  </a:cubicBezTo>
                  <a:cubicBezTo>
                    <a:pt x="50" y="4"/>
                    <a:pt x="50" y="4"/>
                    <a:pt x="50" y="4"/>
                  </a:cubicBezTo>
                  <a:cubicBezTo>
                    <a:pt x="25" y="4"/>
                    <a:pt x="25" y="4"/>
                    <a:pt x="25" y="4"/>
                  </a:cubicBezTo>
                  <a:cubicBezTo>
                    <a:pt x="24" y="0"/>
                    <a:pt x="24" y="0"/>
                    <a:pt x="24" y="0"/>
                  </a:cubicBezTo>
                  <a:close/>
                  <a:moveTo>
                    <a:pt x="0" y="8"/>
                  </a:moveTo>
                  <a:cubicBezTo>
                    <a:pt x="36" y="8"/>
                    <a:pt x="36" y="8"/>
                    <a:pt x="36" y="8"/>
                  </a:cubicBezTo>
                  <a:cubicBezTo>
                    <a:pt x="37" y="13"/>
                    <a:pt x="37" y="13"/>
                    <a:pt x="37" y="13"/>
                  </a:cubicBezTo>
                  <a:cubicBezTo>
                    <a:pt x="2" y="13"/>
                    <a:pt x="2" y="13"/>
                    <a:pt x="2" y="13"/>
                  </a:cubicBezTo>
                  <a:cubicBezTo>
                    <a:pt x="0" y="8"/>
                    <a:pt x="0" y="8"/>
                    <a:pt x="0" y="8"/>
                  </a:cubicBezTo>
                  <a:close/>
                  <a:moveTo>
                    <a:pt x="23" y="53"/>
                  </a:moveTo>
                  <a:cubicBezTo>
                    <a:pt x="22" y="52"/>
                    <a:pt x="21" y="52"/>
                    <a:pt x="20" y="52"/>
                  </a:cubicBezTo>
                  <a:cubicBezTo>
                    <a:pt x="19" y="52"/>
                    <a:pt x="18" y="52"/>
                    <a:pt x="18" y="53"/>
                  </a:cubicBezTo>
                  <a:cubicBezTo>
                    <a:pt x="17" y="53"/>
                    <a:pt x="17" y="54"/>
                    <a:pt x="17" y="55"/>
                  </a:cubicBezTo>
                  <a:cubicBezTo>
                    <a:pt x="17" y="56"/>
                    <a:pt x="17" y="57"/>
                    <a:pt x="18" y="58"/>
                  </a:cubicBezTo>
                  <a:cubicBezTo>
                    <a:pt x="18" y="58"/>
                    <a:pt x="19" y="58"/>
                    <a:pt x="20" y="58"/>
                  </a:cubicBezTo>
                  <a:cubicBezTo>
                    <a:pt x="21" y="58"/>
                    <a:pt x="22" y="58"/>
                    <a:pt x="23" y="58"/>
                  </a:cubicBezTo>
                  <a:cubicBezTo>
                    <a:pt x="23" y="57"/>
                    <a:pt x="24" y="56"/>
                    <a:pt x="24" y="55"/>
                  </a:cubicBezTo>
                  <a:cubicBezTo>
                    <a:pt x="24" y="54"/>
                    <a:pt x="23" y="53"/>
                    <a:pt x="23" y="53"/>
                  </a:cubicBezTo>
                  <a:close/>
                  <a:moveTo>
                    <a:pt x="65" y="52"/>
                  </a:moveTo>
                  <a:cubicBezTo>
                    <a:pt x="68" y="52"/>
                    <a:pt x="68" y="52"/>
                    <a:pt x="68" y="52"/>
                  </a:cubicBezTo>
                  <a:cubicBezTo>
                    <a:pt x="68" y="47"/>
                    <a:pt x="68" y="47"/>
                    <a:pt x="68" y="47"/>
                  </a:cubicBezTo>
                  <a:cubicBezTo>
                    <a:pt x="62" y="27"/>
                    <a:pt x="62" y="27"/>
                    <a:pt x="62" y="27"/>
                  </a:cubicBezTo>
                  <a:cubicBezTo>
                    <a:pt x="52" y="27"/>
                    <a:pt x="52" y="27"/>
                    <a:pt x="52" y="27"/>
                  </a:cubicBezTo>
                  <a:cubicBezTo>
                    <a:pt x="52" y="49"/>
                    <a:pt x="52" y="49"/>
                    <a:pt x="52" y="49"/>
                  </a:cubicBezTo>
                  <a:cubicBezTo>
                    <a:pt x="52" y="49"/>
                    <a:pt x="52" y="49"/>
                    <a:pt x="52" y="49"/>
                  </a:cubicBezTo>
                  <a:cubicBezTo>
                    <a:pt x="52" y="49"/>
                    <a:pt x="52" y="49"/>
                    <a:pt x="52" y="49"/>
                  </a:cubicBezTo>
                  <a:cubicBezTo>
                    <a:pt x="53" y="48"/>
                    <a:pt x="55" y="47"/>
                    <a:pt x="58" y="47"/>
                  </a:cubicBezTo>
                  <a:cubicBezTo>
                    <a:pt x="60" y="47"/>
                    <a:pt x="62" y="48"/>
                    <a:pt x="64" y="49"/>
                  </a:cubicBezTo>
                  <a:cubicBezTo>
                    <a:pt x="64" y="49"/>
                    <a:pt x="64" y="49"/>
                    <a:pt x="64" y="49"/>
                  </a:cubicBezTo>
                  <a:cubicBezTo>
                    <a:pt x="64" y="50"/>
                    <a:pt x="65" y="51"/>
                    <a:pt x="65" y="52"/>
                  </a:cubicBezTo>
                  <a:close/>
                  <a:moveTo>
                    <a:pt x="60" y="53"/>
                  </a:moveTo>
                  <a:cubicBezTo>
                    <a:pt x="59" y="52"/>
                    <a:pt x="59" y="52"/>
                    <a:pt x="58" y="52"/>
                  </a:cubicBezTo>
                  <a:cubicBezTo>
                    <a:pt x="57" y="52"/>
                    <a:pt x="56" y="52"/>
                    <a:pt x="55" y="53"/>
                  </a:cubicBezTo>
                  <a:cubicBezTo>
                    <a:pt x="55" y="53"/>
                    <a:pt x="54" y="54"/>
                    <a:pt x="54" y="55"/>
                  </a:cubicBezTo>
                  <a:cubicBezTo>
                    <a:pt x="54" y="56"/>
                    <a:pt x="55" y="57"/>
                    <a:pt x="55" y="58"/>
                  </a:cubicBezTo>
                  <a:cubicBezTo>
                    <a:pt x="56" y="58"/>
                    <a:pt x="57" y="58"/>
                    <a:pt x="58" y="58"/>
                  </a:cubicBezTo>
                  <a:cubicBezTo>
                    <a:pt x="59" y="58"/>
                    <a:pt x="59" y="58"/>
                    <a:pt x="60" y="58"/>
                  </a:cubicBezTo>
                  <a:cubicBezTo>
                    <a:pt x="61" y="57"/>
                    <a:pt x="61" y="56"/>
                    <a:pt x="61" y="55"/>
                  </a:cubicBezTo>
                  <a:cubicBezTo>
                    <a:pt x="61" y="54"/>
                    <a:pt x="61" y="53"/>
                    <a:pt x="60" y="53"/>
                  </a:cubicBezTo>
                  <a:close/>
                </a:path>
              </a:pathLst>
            </a:custGeom>
            <a:solidFill>
              <a:schemeClr val="bg1"/>
            </a:solidFill>
            <a:ln w="9525">
              <a:noFill/>
            </a:ln>
          </p:spPr>
          <p:txBody>
            <a:bodyPr/>
            <a:p>
              <a:endParaRPr lang="en-US"/>
            </a:p>
          </p:txBody>
        </p:sp>
        <p:sp>
          <p:nvSpPr>
            <p:cNvPr id="23566" name="Freeform 328"/>
            <p:cNvSpPr>
              <a:spLocks noEditPoints="1"/>
            </p:cNvSpPr>
            <p:nvPr/>
          </p:nvSpPr>
          <p:spPr>
            <a:xfrm>
              <a:off x="4649710" y="2167016"/>
              <a:ext cx="417817" cy="586721"/>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45" h="63">
                  <a:moveTo>
                    <a:pt x="32" y="42"/>
                  </a:moveTo>
                  <a:cubicBezTo>
                    <a:pt x="32" y="44"/>
                    <a:pt x="32" y="44"/>
                    <a:pt x="32" y="44"/>
                  </a:cubicBezTo>
                  <a:cubicBezTo>
                    <a:pt x="34" y="44"/>
                    <a:pt x="34" y="45"/>
                    <a:pt x="34" y="46"/>
                  </a:cubicBezTo>
                  <a:cubicBezTo>
                    <a:pt x="34" y="46"/>
                    <a:pt x="34" y="46"/>
                    <a:pt x="34" y="46"/>
                  </a:cubicBezTo>
                  <a:cubicBezTo>
                    <a:pt x="34" y="47"/>
                    <a:pt x="33" y="48"/>
                    <a:pt x="32" y="48"/>
                  </a:cubicBezTo>
                  <a:cubicBezTo>
                    <a:pt x="13" y="48"/>
                    <a:pt x="13" y="48"/>
                    <a:pt x="13" y="48"/>
                  </a:cubicBezTo>
                  <a:cubicBezTo>
                    <a:pt x="12" y="48"/>
                    <a:pt x="10" y="47"/>
                    <a:pt x="10" y="46"/>
                  </a:cubicBezTo>
                  <a:cubicBezTo>
                    <a:pt x="10" y="46"/>
                    <a:pt x="10" y="46"/>
                    <a:pt x="10" y="46"/>
                  </a:cubicBezTo>
                  <a:cubicBezTo>
                    <a:pt x="10" y="45"/>
                    <a:pt x="11" y="44"/>
                    <a:pt x="13" y="44"/>
                  </a:cubicBezTo>
                  <a:cubicBezTo>
                    <a:pt x="13" y="42"/>
                    <a:pt x="13" y="42"/>
                    <a:pt x="13" y="42"/>
                  </a:cubicBezTo>
                  <a:cubicBezTo>
                    <a:pt x="9" y="40"/>
                    <a:pt x="6" y="38"/>
                    <a:pt x="4" y="34"/>
                  </a:cubicBezTo>
                  <a:cubicBezTo>
                    <a:pt x="4" y="34"/>
                    <a:pt x="4" y="34"/>
                    <a:pt x="4" y="34"/>
                  </a:cubicBezTo>
                  <a:cubicBezTo>
                    <a:pt x="2" y="31"/>
                    <a:pt x="0" y="27"/>
                    <a:pt x="0" y="22"/>
                  </a:cubicBezTo>
                  <a:cubicBezTo>
                    <a:pt x="0" y="16"/>
                    <a:pt x="3" y="10"/>
                    <a:pt x="7" y="6"/>
                  </a:cubicBezTo>
                  <a:cubicBezTo>
                    <a:pt x="11" y="2"/>
                    <a:pt x="16" y="0"/>
                    <a:pt x="22" y="0"/>
                  </a:cubicBezTo>
                  <a:cubicBezTo>
                    <a:pt x="29" y="0"/>
                    <a:pt x="34" y="2"/>
                    <a:pt x="38" y="6"/>
                  </a:cubicBezTo>
                  <a:cubicBezTo>
                    <a:pt x="42" y="10"/>
                    <a:pt x="45" y="16"/>
                    <a:pt x="45" y="22"/>
                  </a:cubicBezTo>
                  <a:cubicBezTo>
                    <a:pt x="45" y="27"/>
                    <a:pt x="43" y="31"/>
                    <a:pt x="41" y="34"/>
                  </a:cubicBezTo>
                  <a:cubicBezTo>
                    <a:pt x="41" y="34"/>
                    <a:pt x="41" y="34"/>
                    <a:pt x="41" y="34"/>
                  </a:cubicBezTo>
                  <a:cubicBezTo>
                    <a:pt x="39" y="38"/>
                    <a:pt x="36" y="40"/>
                    <a:pt x="32" y="42"/>
                  </a:cubicBezTo>
                  <a:close/>
                  <a:moveTo>
                    <a:pt x="27" y="59"/>
                  </a:moveTo>
                  <a:cubicBezTo>
                    <a:pt x="27" y="61"/>
                    <a:pt x="25" y="63"/>
                    <a:pt x="23" y="63"/>
                  </a:cubicBezTo>
                  <a:cubicBezTo>
                    <a:pt x="20" y="63"/>
                    <a:pt x="18" y="61"/>
                    <a:pt x="18" y="59"/>
                  </a:cubicBezTo>
                  <a:cubicBezTo>
                    <a:pt x="13" y="59"/>
                    <a:pt x="13" y="59"/>
                    <a:pt x="13" y="59"/>
                  </a:cubicBezTo>
                  <a:cubicBezTo>
                    <a:pt x="12" y="59"/>
                    <a:pt x="10" y="58"/>
                    <a:pt x="10" y="57"/>
                  </a:cubicBezTo>
                  <a:cubicBezTo>
                    <a:pt x="10" y="57"/>
                    <a:pt x="10" y="57"/>
                    <a:pt x="10" y="57"/>
                  </a:cubicBezTo>
                  <a:cubicBezTo>
                    <a:pt x="10" y="56"/>
                    <a:pt x="12" y="54"/>
                    <a:pt x="13" y="54"/>
                  </a:cubicBezTo>
                  <a:cubicBezTo>
                    <a:pt x="32" y="54"/>
                    <a:pt x="32" y="54"/>
                    <a:pt x="32" y="54"/>
                  </a:cubicBezTo>
                  <a:cubicBezTo>
                    <a:pt x="33" y="54"/>
                    <a:pt x="34" y="56"/>
                    <a:pt x="34" y="57"/>
                  </a:cubicBezTo>
                  <a:cubicBezTo>
                    <a:pt x="34" y="57"/>
                    <a:pt x="34" y="57"/>
                    <a:pt x="34" y="57"/>
                  </a:cubicBezTo>
                  <a:cubicBezTo>
                    <a:pt x="34" y="58"/>
                    <a:pt x="33" y="59"/>
                    <a:pt x="32" y="59"/>
                  </a:cubicBezTo>
                  <a:cubicBezTo>
                    <a:pt x="27" y="59"/>
                    <a:pt x="27" y="59"/>
                    <a:pt x="27" y="59"/>
                  </a:cubicBezTo>
                  <a:close/>
                  <a:moveTo>
                    <a:pt x="18" y="9"/>
                  </a:moveTo>
                  <a:cubicBezTo>
                    <a:pt x="15" y="24"/>
                    <a:pt x="15" y="24"/>
                    <a:pt x="15" y="24"/>
                  </a:cubicBezTo>
                  <a:cubicBezTo>
                    <a:pt x="25" y="25"/>
                    <a:pt x="25" y="25"/>
                    <a:pt x="25" y="25"/>
                  </a:cubicBezTo>
                  <a:cubicBezTo>
                    <a:pt x="21" y="36"/>
                    <a:pt x="21" y="36"/>
                    <a:pt x="21" y="36"/>
                  </a:cubicBezTo>
                  <a:cubicBezTo>
                    <a:pt x="32" y="23"/>
                    <a:pt x="32" y="23"/>
                    <a:pt x="32" y="23"/>
                  </a:cubicBezTo>
                  <a:cubicBezTo>
                    <a:pt x="25" y="21"/>
                    <a:pt x="25" y="21"/>
                    <a:pt x="25" y="21"/>
                  </a:cubicBezTo>
                  <a:cubicBezTo>
                    <a:pt x="29" y="12"/>
                    <a:pt x="29" y="12"/>
                    <a:pt x="29" y="12"/>
                  </a:cubicBezTo>
                  <a:cubicBezTo>
                    <a:pt x="18" y="9"/>
                    <a:pt x="18" y="9"/>
                    <a:pt x="18" y="9"/>
                  </a:cubicBezTo>
                  <a:close/>
                  <a:moveTo>
                    <a:pt x="13" y="49"/>
                  </a:moveTo>
                  <a:cubicBezTo>
                    <a:pt x="32" y="49"/>
                    <a:pt x="32" y="49"/>
                    <a:pt x="32" y="49"/>
                  </a:cubicBezTo>
                  <a:cubicBezTo>
                    <a:pt x="33" y="49"/>
                    <a:pt x="34" y="50"/>
                    <a:pt x="34" y="51"/>
                  </a:cubicBezTo>
                  <a:cubicBezTo>
                    <a:pt x="34" y="51"/>
                    <a:pt x="34" y="51"/>
                    <a:pt x="34" y="51"/>
                  </a:cubicBezTo>
                  <a:cubicBezTo>
                    <a:pt x="34" y="53"/>
                    <a:pt x="33" y="54"/>
                    <a:pt x="32" y="54"/>
                  </a:cubicBezTo>
                  <a:cubicBezTo>
                    <a:pt x="13" y="54"/>
                    <a:pt x="13" y="54"/>
                    <a:pt x="13" y="54"/>
                  </a:cubicBezTo>
                  <a:cubicBezTo>
                    <a:pt x="12" y="54"/>
                    <a:pt x="10" y="53"/>
                    <a:pt x="10" y="51"/>
                  </a:cubicBezTo>
                  <a:cubicBezTo>
                    <a:pt x="10" y="51"/>
                    <a:pt x="10" y="51"/>
                    <a:pt x="10" y="51"/>
                  </a:cubicBezTo>
                  <a:cubicBezTo>
                    <a:pt x="10" y="50"/>
                    <a:pt x="12" y="49"/>
                    <a:pt x="13" y="49"/>
                  </a:cubicBezTo>
                  <a:close/>
                  <a:moveTo>
                    <a:pt x="28" y="43"/>
                  </a:moveTo>
                  <a:cubicBezTo>
                    <a:pt x="28" y="40"/>
                    <a:pt x="28" y="40"/>
                    <a:pt x="28" y="40"/>
                  </a:cubicBezTo>
                  <a:cubicBezTo>
                    <a:pt x="28" y="39"/>
                    <a:pt x="28" y="39"/>
                    <a:pt x="28" y="39"/>
                  </a:cubicBezTo>
                  <a:cubicBezTo>
                    <a:pt x="29" y="38"/>
                    <a:pt x="29" y="38"/>
                    <a:pt x="29" y="38"/>
                  </a:cubicBezTo>
                  <a:cubicBezTo>
                    <a:pt x="33" y="37"/>
                    <a:pt x="35" y="35"/>
                    <a:pt x="37" y="32"/>
                  </a:cubicBezTo>
                  <a:cubicBezTo>
                    <a:pt x="37" y="32"/>
                    <a:pt x="37" y="32"/>
                    <a:pt x="37" y="32"/>
                  </a:cubicBezTo>
                  <a:cubicBezTo>
                    <a:pt x="39" y="29"/>
                    <a:pt x="40" y="26"/>
                    <a:pt x="40" y="22"/>
                  </a:cubicBezTo>
                  <a:cubicBezTo>
                    <a:pt x="40" y="17"/>
                    <a:pt x="38" y="13"/>
                    <a:pt x="35" y="9"/>
                  </a:cubicBezTo>
                  <a:cubicBezTo>
                    <a:pt x="32" y="6"/>
                    <a:pt x="27" y="4"/>
                    <a:pt x="22" y="4"/>
                  </a:cubicBezTo>
                  <a:cubicBezTo>
                    <a:pt x="18" y="4"/>
                    <a:pt x="13" y="6"/>
                    <a:pt x="10" y="9"/>
                  </a:cubicBezTo>
                  <a:cubicBezTo>
                    <a:pt x="7" y="13"/>
                    <a:pt x="5" y="17"/>
                    <a:pt x="5" y="22"/>
                  </a:cubicBezTo>
                  <a:cubicBezTo>
                    <a:pt x="5" y="26"/>
                    <a:pt x="6" y="29"/>
                    <a:pt x="8" y="32"/>
                  </a:cubicBezTo>
                  <a:cubicBezTo>
                    <a:pt x="8" y="32"/>
                    <a:pt x="8" y="32"/>
                    <a:pt x="8" y="32"/>
                  </a:cubicBezTo>
                  <a:cubicBezTo>
                    <a:pt x="10" y="35"/>
                    <a:pt x="12" y="37"/>
                    <a:pt x="16" y="38"/>
                  </a:cubicBezTo>
                  <a:cubicBezTo>
                    <a:pt x="17" y="39"/>
                    <a:pt x="17" y="39"/>
                    <a:pt x="17" y="39"/>
                  </a:cubicBezTo>
                  <a:cubicBezTo>
                    <a:pt x="17" y="40"/>
                    <a:pt x="17" y="40"/>
                    <a:pt x="17" y="40"/>
                  </a:cubicBezTo>
                  <a:cubicBezTo>
                    <a:pt x="17" y="43"/>
                    <a:pt x="17" y="43"/>
                    <a:pt x="17" y="43"/>
                  </a:cubicBezTo>
                  <a:lnTo>
                    <a:pt x="28" y="43"/>
                  </a:lnTo>
                  <a:close/>
                </a:path>
              </a:pathLst>
            </a:custGeom>
            <a:solidFill>
              <a:schemeClr val="bg1"/>
            </a:solidFill>
            <a:ln w="9525">
              <a:noFill/>
            </a:ln>
          </p:spPr>
          <p:txBody>
            <a:bodyPr/>
            <a:p>
              <a:endParaRPr lang="en-US"/>
            </a:p>
          </p:txBody>
        </p:sp>
        <p:sp>
          <p:nvSpPr>
            <p:cNvPr id="23567" name="Freeform 336"/>
            <p:cNvSpPr>
              <a:spLocks noEditPoints="1"/>
            </p:cNvSpPr>
            <p:nvPr/>
          </p:nvSpPr>
          <p:spPr>
            <a:xfrm>
              <a:off x="6169262" y="2235339"/>
              <a:ext cx="560052" cy="54227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60" h="58">
                  <a:moveTo>
                    <a:pt x="43" y="44"/>
                  </a:moveTo>
                  <a:cubicBezTo>
                    <a:pt x="48" y="58"/>
                    <a:pt x="48" y="58"/>
                    <a:pt x="48" y="58"/>
                  </a:cubicBezTo>
                  <a:cubicBezTo>
                    <a:pt x="54" y="58"/>
                    <a:pt x="54" y="58"/>
                    <a:pt x="54" y="58"/>
                  </a:cubicBezTo>
                  <a:cubicBezTo>
                    <a:pt x="52" y="44"/>
                    <a:pt x="52" y="44"/>
                    <a:pt x="52" y="44"/>
                  </a:cubicBezTo>
                  <a:cubicBezTo>
                    <a:pt x="60" y="44"/>
                    <a:pt x="60" y="44"/>
                    <a:pt x="60" y="44"/>
                  </a:cubicBezTo>
                  <a:cubicBezTo>
                    <a:pt x="60" y="0"/>
                    <a:pt x="60" y="0"/>
                    <a:pt x="60" y="0"/>
                  </a:cubicBezTo>
                  <a:cubicBezTo>
                    <a:pt x="0" y="0"/>
                    <a:pt x="0" y="0"/>
                    <a:pt x="0" y="0"/>
                  </a:cubicBezTo>
                  <a:cubicBezTo>
                    <a:pt x="0" y="44"/>
                    <a:pt x="0" y="44"/>
                    <a:pt x="0" y="44"/>
                  </a:cubicBezTo>
                  <a:cubicBezTo>
                    <a:pt x="7" y="44"/>
                    <a:pt x="7" y="44"/>
                    <a:pt x="7" y="44"/>
                  </a:cubicBezTo>
                  <a:cubicBezTo>
                    <a:pt x="5" y="58"/>
                    <a:pt x="5" y="58"/>
                    <a:pt x="5" y="58"/>
                  </a:cubicBezTo>
                  <a:cubicBezTo>
                    <a:pt x="11" y="58"/>
                    <a:pt x="11" y="58"/>
                    <a:pt x="11" y="58"/>
                  </a:cubicBezTo>
                  <a:cubicBezTo>
                    <a:pt x="16" y="44"/>
                    <a:pt x="16" y="44"/>
                    <a:pt x="16" y="44"/>
                  </a:cubicBezTo>
                  <a:cubicBezTo>
                    <a:pt x="43" y="44"/>
                    <a:pt x="43" y="44"/>
                    <a:pt x="43" y="44"/>
                  </a:cubicBezTo>
                  <a:close/>
                  <a:moveTo>
                    <a:pt x="11" y="7"/>
                  </a:moveTo>
                  <a:cubicBezTo>
                    <a:pt x="39" y="7"/>
                    <a:pt x="39" y="7"/>
                    <a:pt x="39" y="7"/>
                  </a:cubicBezTo>
                  <a:cubicBezTo>
                    <a:pt x="42" y="7"/>
                    <a:pt x="45" y="9"/>
                    <a:pt x="45" y="12"/>
                  </a:cubicBezTo>
                  <a:cubicBezTo>
                    <a:pt x="45" y="30"/>
                    <a:pt x="45" y="30"/>
                    <a:pt x="45" y="30"/>
                  </a:cubicBezTo>
                  <a:cubicBezTo>
                    <a:pt x="45" y="33"/>
                    <a:pt x="42" y="35"/>
                    <a:pt x="39" y="35"/>
                  </a:cubicBezTo>
                  <a:cubicBezTo>
                    <a:pt x="11" y="35"/>
                    <a:pt x="11" y="35"/>
                    <a:pt x="11" y="35"/>
                  </a:cubicBezTo>
                  <a:cubicBezTo>
                    <a:pt x="8" y="35"/>
                    <a:pt x="6" y="33"/>
                    <a:pt x="6" y="30"/>
                  </a:cubicBezTo>
                  <a:cubicBezTo>
                    <a:pt x="6" y="12"/>
                    <a:pt x="6" y="12"/>
                    <a:pt x="6" y="12"/>
                  </a:cubicBezTo>
                  <a:cubicBezTo>
                    <a:pt x="6" y="9"/>
                    <a:pt x="8" y="7"/>
                    <a:pt x="11" y="7"/>
                  </a:cubicBezTo>
                  <a:close/>
                  <a:moveTo>
                    <a:pt x="52" y="23"/>
                  </a:moveTo>
                  <a:cubicBezTo>
                    <a:pt x="54" y="23"/>
                    <a:pt x="56" y="25"/>
                    <a:pt x="56" y="27"/>
                  </a:cubicBezTo>
                  <a:cubicBezTo>
                    <a:pt x="56" y="29"/>
                    <a:pt x="54" y="30"/>
                    <a:pt x="52" y="30"/>
                  </a:cubicBezTo>
                  <a:cubicBezTo>
                    <a:pt x="50" y="30"/>
                    <a:pt x="49" y="29"/>
                    <a:pt x="49" y="27"/>
                  </a:cubicBezTo>
                  <a:cubicBezTo>
                    <a:pt x="49" y="25"/>
                    <a:pt x="50" y="23"/>
                    <a:pt x="52" y="23"/>
                  </a:cubicBezTo>
                  <a:close/>
                  <a:moveTo>
                    <a:pt x="52" y="12"/>
                  </a:moveTo>
                  <a:cubicBezTo>
                    <a:pt x="54" y="12"/>
                    <a:pt x="56" y="14"/>
                    <a:pt x="56" y="16"/>
                  </a:cubicBezTo>
                  <a:cubicBezTo>
                    <a:pt x="56" y="18"/>
                    <a:pt x="54" y="19"/>
                    <a:pt x="52" y="19"/>
                  </a:cubicBezTo>
                  <a:cubicBezTo>
                    <a:pt x="50" y="19"/>
                    <a:pt x="49" y="18"/>
                    <a:pt x="49" y="16"/>
                  </a:cubicBezTo>
                  <a:cubicBezTo>
                    <a:pt x="49" y="14"/>
                    <a:pt x="50" y="12"/>
                    <a:pt x="52" y="12"/>
                  </a:cubicBezTo>
                  <a:close/>
                </a:path>
              </a:pathLst>
            </a:custGeom>
            <a:solidFill>
              <a:schemeClr val="bg1"/>
            </a:solidFill>
            <a:ln w="9525">
              <a:noFill/>
            </a:ln>
          </p:spPr>
          <p:txBody>
            <a:bodyPr/>
            <a:p>
              <a:endParaRPr lang="en-US"/>
            </a:p>
          </p:txBody>
        </p:sp>
      </p:grpSp>
      <p:cxnSp>
        <p:nvCxnSpPr>
          <p:cNvPr id="68" name="直接连接符 67"/>
          <p:cNvCxnSpPr/>
          <p:nvPr/>
        </p:nvCxnSpPr>
        <p:spPr>
          <a:xfrm>
            <a:off x="7585075" y="2373313"/>
            <a:ext cx="71913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8389938" y="3883025"/>
            <a:ext cx="71913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7585075" y="5284788"/>
            <a:ext cx="71913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321050" y="2373313"/>
            <a:ext cx="71913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125913" y="3883025"/>
            <a:ext cx="71913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321050" y="5284788"/>
            <a:ext cx="71913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73"/>
          <p:cNvGrpSpPr/>
          <p:nvPr/>
        </p:nvGrpSpPr>
        <p:grpSpPr>
          <a:xfrm>
            <a:off x="8389938" y="1736725"/>
            <a:ext cx="2641600" cy="1322565"/>
            <a:chOff x="8218082" y="1798882"/>
            <a:chExt cx="2641600" cy="1321945"/>
          </a:xfrm>
        </p:grpSpPr>
        <p:sp>
          <p:nvSpPr>
            <p:cNvPr id="23575" name="文本框 74"/>
            <p:cNvSpPr txBox="1"/>
            <p:nvPr/>
          </p:nvSpPr>
          <p:spPr>
            <a:xfrm>
              <a:off x="8218082" y="1798882"/>
              <a:ext cx="2641600" cy="398593"/>
            </a:xfrm>
            <a:prstGeom prst="rect">
              <a:avLst/>
            </a:prstGeom>
            <a:noFill/>
            <a:ln w="9525">
              <a:noFill/>
            </a:ln>
          </p:spPr>
          <p:txBody>
            <a:bodyPr anchor="t">
              <a:spAutoFit/>
            </a:bodyPr>
            <a:p>
              <a:r>
                <a:rPr lang="en-US" altLang="zh-CN" sz="2000" b="1" dirty="0">
                  <a:solidFill>
                    <a:schemeClr val="bg1"/>
                  </a:solidFill>
                  <a:latin typeface="Arial" panose="020B0604020202020204" pitchFamily="34" charset="0"/>
                  <a:ea typeface="Arial" panose="020B0604020202020204" pitchFamily="34" charset="0"/>
                </a:rPr>
                <a:t>Motion Sensor</a:t>
              </a:r>
              <a:endParaRPr lang="en-US" altLang="zh-CN" sz="2000" b="1" dirty="0">
                <a:solidFill>
                  <a:schemeClr val="bg1"/>
                </a:solidFill>
                <a:latin typeface="Arial" panose="020B0604020202020204" pitchFamily="34" charset="0"/>
                <a:ea typeface="Arial" panose="020B0604020202020204" pitchFamily="34" charset="0"/>
              </a:endParaRPr>
            </a:p>
          </p:txBody>
        </p:sp>
        <p:sp>
          <p:nvSpPr>
            <p:cNvPr id="23576" name="文本框 75"/>
            <p:cNvSpPr txBox="1"/>
            <p:nvPr/>
          </p:nvSpPr>
          <p:spPr>
            <a:xfrm>
              <a:off x="8218083" y="2106573"/>
              <a:ext cx="2473363" cy="1014254"/>
            </a:xfrm>
            <a:prstGeom prst="rect">
              <a:avLst/>
            </a:prstGeom>
            <a:noFill/>
            <a:ln w="9525">
              <a:noFill/>
            </a:ln>
          </p:spPr>
          <p:txBody>
            <a:bodyPr anchor="t">
              <a:spAutoFit/>
            </a:bodyPr>
            <a:p>
              <a:r>
                <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rPr>
                <a:t>Secondly under some circumstances like falling of roof or wall in mining field the motion sensor is used to send the information of worker</a:t>
              </a:r>
              <a:endPar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endParaRPr>
            </a:p>
          </p:txBody>
        </p:sp>
      </p:grpSp>
      <p:grpSp>
        <p:nvGrpSpPr>
          <p:cNvPr id="6" name="组合 76"/>
          <p:cNvGrpSpPr/>
          <p:nvPr/>
        </p:nvGrpSpPr>
        <p:grpSpPr>
          <a:xfrm>
            <a:off x="9109075" y="3255963"/>
            <a:ext cx="2641600" cy="1506625"/>
            <a:chOff x="8218082" y="1798882"/>
            <a:chExt cx="2641600" cy="1505786"/>
          </a:xfrm>
        </p:grpSpPr>
        <p:sp>
          <p:nvSpPr>
            <p:cNvPr id="23578" name="文本框 77"/>
            <p:cNvSpPr txBox="1"/>
            <p:nvPr/>
          </p:nvSpPr>
          <p:spPr>
            <a:xfrm>
              <a:off x="8218082" y="1798882"/>
              <a:ext cx="2641600" cy="398558"/>
            </a:xfrm>
            <a:prstGeom prst="rect">
              <a:avLst/>
            </a:prstGeom>
            <a:noFill/>
            <a:ln w="9525">
              <a:noFill/>
            </a:ln>
          </p:spPr>
          <p:txBody>
            <a:bodyPr anchor="t">
              <a:spAutoFit/>
            </a:bodyPr>
            <a:p>
              <a:r>
                <a:rPr lang="en-US" altLang="zh-CN" sz="2000" b="1" dirty="0">
                  <a:solidFill>
                    <a:schemeClr val="bg1"/>
                  </a:solidFill>
                  <a:latin typeface="Arial" panose="020B0604020202020204" pitchFamily="34" charset="0"/>
                  <a:ea typeface="Arial" panose="020B0604020202020204" pitchFamily="34" charset="0"/>
                </a:rPr>
                <a:t>HeartBeat Sensor</a:t>
              </a:r>
              <a:endParaRPr lang="en-US" altLang="zh-CN" sz="2000" b="1" dirty="0">
                <a:solidFill>
                  <a:schemeClr val="bg1"/>
                </a:solidFill>
                <a:latin typeface="Arial" panose="020B0604020202020204" pitchFamily="34" charset="0"/>
                <a:ea typeface="Arial" panose="020B0604020202020204" pitchFamily="34" charset="0"/>
              </a:endParaRPr>
            </a:p>
          </p:txBody>
        </p:sp>
        <p:sp>
          <p:nvSpPr>
            <p:cNvPr id="23579" name="文本框 78"/>
            <p:cNvSpPr txBox="1"/>
            <p:nvPr/>
          </p:nvSpPr>
          <p:spPr>
            <a:xfrm>
              <a:off x="8218717" y="2106456"/>
              <a:ext cx="2428613" cy="1198212"/>
            </a:xfrm>
            <a:prstGeom prst="rect">
              <a:avLst/>
            </a:prstGeom>
            <a:noFill/>
            <a:ln w="9525">
              <a:noFill/>
            </a:ln>
          </p:spPr>
          <p:txBody>
            <a:bodyPr anchor="t">
              <a:spAutoFit/>
            </a:bodyPr>
            <a:p>
              <a:r>
                <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rPr>
                <a:t>If worker been unconscious because of some reason  then with the heartbeat sensor sending heartbeat reading to the person who is monitoring from away, </a:t>
              </a:r>
              <a:endParaRPr lang="en-US" altLang="zh-CN" sz="1200" dirty="0">
                <a:solidFill>
                  <a:schemeClr val="bg1"/>
                </a:solidFill>
                <a:latin typeface="Arial" panose="020B0604020202020204" pitchFamily="34" charset="0"/>
                <a:ea typeface="Arial" panose="020B0604020202020204" pitchFamily="34" charset="0"/>
              </a:endParaRPr>
            </a:p>
          </p:txBody>
        </p:sp>
      </p:grpSp>
      <p:grpSp>
        <p:nvGrpSpPr>
          <p:cNvPr id="7" name="组合 88"/>
          <p:cNvGrpSpPr/>
          <p:nvPr/>
        </p:nvGrpSpPr>
        <p:grpSpPr>
          <a:xfrm>
            <a:off x="8389938" y="4783138"/>
            <a:ext cx="2641600" cy="1499913"/>
            <a:chOff x="8218082" y="1798882"/>
            <a:chExt cx="2641600" cy="1500886"/>
          </a:xfrm>
        </p:grpSpPr>
        <p:sp>
          <p:nvSpPr>
            <p:cNvPr id="23581" name="文本框 89"/>
            <p:cNvSpPr txBox="1"/>
            <p:nvPr/>
          </p:nvSpPr>
          <p:spPr>
            <a:xfrm>
              <a:off x="8218082" y="1798882"/>
              <a:ext cx="2641600" cy="399039"/>
            </a:xfrm>
            <a:prstGeom prst="rect">
              <a:avLst/>
            </a:prstGeom>
            <a:noFill/>
            <a:ln w="9525">
              <a:noFill/>
            </a:ln>
          </p:spPr>
          <p:txBody>
            <a:bodyPr anchor="t">
              <a:spAutoFit/>
            </a:bodyPr>
            <a:p>
              <a:r>
                <a:rPr lang="en-US" altLang="zh-CN" sz="2000" b="1" dirty="0">
                  <a:solidFill>
                    <a:schemeClr val="bg1"/>
                  </a:solidFill>
                  <a:latin typeface="Arial" panose="020B0604020202020204" pitchFamily="34" charset="0"/>
                  <a:ea typeface="Arial" panose="020B0604020202020204" pitchFamily="34" charset="0"/>
                </a:rPr>
                <a:t>LCD Display</a:t>
              </a:r>
              <a:endParaRPr lang="en-US" altLang="zh-CN" sz="2000" b="1" dirty="0">
                <a:solidFill>
                  <a:schemeClr val="bg1"/>
                </a:solidFill>
                <a:latin typeface="Arial" panose="020B0604020202020204" pitchFamily="34" charset="0"/>
                <a:ea typeface="Arial" panose="020B0604020202020204" pitchFamily="34" charset="0"/>
              </a:endParaRPr>
            </a:p>
          </p:txBody>
        </p:sp>
        <p:sp>
          <p:nvSpPr>
            <p:cNvPr id="23582" name="文本框 90"/>
            <p:cNvSpPr txBox="1"/>
            <p:nvPr/>
          </p:nvSpPr>
          <p:spPr>
            <a:xfrm>
              <a:off x="8218082" y="2100110"/>
              <a:ext cx="2428613" cy="1199658"/>
            </a:xfrm>
            <a:prstGeom prst="rect">
              <a:avLst/>
            </a:prstGeom>
            <a:noFill/>
            <a:ln w="9525">
              <a:noFill/>
            </a:ln>
          </p:spPr>
          <p:txBody>
            <a:bodyPr anchor="t">
              <a:spAutoFit/>
            </a:bodyPr>
            <a:p>
              <a:r>
                <a:rPr lang="en-US" altLang="zh-CN" sz="1200" dirty="0">
                  <a:solidFill>
                    <a:schemeClr val="bg1"/>
                  </a:solidFill>
                  <a:latin typeface="Arial" panose="020B0604020202020204" pitchFamily="34" charset="0"/>
                  <a:ea typeface="Arial" panose="020B0604020202020204" pitchFamily="34" charset="0"/>
                </a:rPr>
                <a:t> LCD is used to display all the sensor andother component readings and if he found some abnormal reading he can send emergency help as soon as possible from outside</a:t>
              </a:r>
              <a:endParaRPr lang="en-US" altLang="zh-CN" sz="1200" dirty="0">
                <a:solidFill>
                  <a:schemeClr val="bg1"/>
                </a:solidFill>
                <a:latin typeface="Arial" panose="020B0604020202020204" pitchFamily="34" charset="0"/>
                <a:ea typeface="Arial" panose="020B0604020202020204" pitchFamily="34" charset="0"/>
              </a:endParaRPr>
            </a:p>
          </p:txBody>
        </p:sp>
      </p:grpSp>
      <p:grpSp>
        <p:nvGrpSpPr>
          <p:cNvPr id="8" name="组合 91"/>
          <p:cNvGrpSpPr/>
          <p:nvPr/>
        </p:nvGrpSpPr>
        <p:grpSpPr>
          <a:xfrm>
            <a:off x="472758" y="1736725"/>
            <a:ext cx="2792730" cy="1137781"/>
            <a:chOff x="300658" y="1873558"/>
            <a:chExt cx="2792730" cy="1137247"/>
          </a:xfrm>
        </p:grpSpPr>
        <p:sp>
          <p:nvSpPr>
            <p:cNvPr id="23584" name="文本框 92"/>
            <p:cNvSpPr txBox="1"/>
            <p:nvPr/>
          </p:nvSpPr>
          <p:spPr>
            <a:xfrm>
              <a:off x="300658" y="1873558"/>
              <a:ext cx="2792730" cy="398593"/>
            </a:xfrm>
            <a:prstGeom prst="rect">
              <a:avLst/>
            </a:prstGeom>
            <a:noFill/>
            <a:ln w="9525">
              <a:noFill/>
            </a:ln>
          </p:spPr>
          <p:txBody>
            <a:bodyPr wrap="square" anchor="t">
              <a:spAutoFit/>
            </a:bodyPr>
            <a:p>
              <a:pPr algn="r"/>
              <a:r>
                <a:rPr lang="en-US" altLang="zh-CN" sz="2000" b="1" dirty="0">
                  <a:solidFill>
                    <a:schemeClr val="bg1"/>
                  </a:solidFill>
                  <a:latin typeface="Arial" panose="020B0604020202020204" pitchFamily="34" charset="0"/>
                  <a:ea typeface="Arial" panose="020B0604020202020204" pitchFamily="34" charset="0"/>
                </a:rPr>
                <a:t>Micro-Controller Chip</a:t>
              </a:r>
              <a:endParaRPr lang="en-US" altLang="zh-CN" sz="2000" b="1" dirty="0">
                <a:solidFill>
                  <a:schemeClr val="bg1"/>
                </a:solidFill>
                <a:latin typeface="Arial" panose="020B0604020202020204" pitchFamily="34" charset="0"/>
                <a:ea typeface="Arial" panose="020B0604020202020204" pitchFamily="34" charset="0"/>
              </a:endParaRPr>
            </a:p>
          </p:txBody>
        </p:sp>
        <p:sp>
          <p:nvSpPr>
            <p:cNvPr id="23585" name="文本框 93"/>
            <p:cNvSpPr txBox="1"/>
            <p:nvPr/>
          </p:nvSpPr>
          <p:spPr>
            <a:xfrm>
              <a:off x="620025" y="2181249"/>
              <a:ext cx="2473363" cy="829556"/>
            </a:xfrm>
            <a:prstGeom prst="rect">
              <a:avLst/>
            </a:prstGeom>
            <a:noFill/>
            <a:ln w="9525">
              <a:noFill/>
            </a:ln>
          </p:spPr>
          <p:txBody>
            <a:bodyPr anchor="t">
              <a:spAutoFit/>
            </a:bodyPr>
            <a:p>
              <a:pPr algn="r"/>
              <a:r>
                <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rPr>
                <a:t>Micro-controller chip is used as an embedded system to control all the component in the circuit and give the desired output.  </a:t>
              </a:r>
              <a:endParaRPr lang="en-US" altLang="zh-CN" sz="1200" dirty="0">
                <a:solidFill>
                  <a:schemeClr val="bg1"/>
                </a:solidFill>
                <a:latin typeface="Arial" panose="020B0604020202020204" pitchFamily="34" charset="0"/>
                <a:ea typeface="Arial" panose="020B0604020202020204" pitchFamily="34" charset="0"/>
              </a:endParaRPr>
            </a:p>
          </p:txBody>
        </p:sp>
      </p:grpSp>
      <p:grpSp>
        <p:nvGrpSpPr>
          <p:cNvPr id="9" name="组合 94"/>
          <p:cNvGrpSpPr/>
          <p:nvPr/>
        </p:nvGrpSpPr>
        <p:grpSpPr>
          <a:xfrm>
            <a:off x="1320800" y="3255963"/>
            <a:ext cx="2641600" cy="1506716"/>
            <a:chOff x="451788" y="1873558"/>
            <a:chExt cx="2641600" cy="1506009"/>
          </a:xfrm>
        </p:grpSpPr>
        <p:sp>
          <p:nvSpPr>
            <p:cNvPr id="23587" name="文本框 95"/>
            <p:cNvSpPr txBox="1"/>
            <p:nvPr/>
          </p:nvSpPr>
          <p:spPr>
            <a:xfrm>
              <a:off x="451788" y="1873558"/>
              <a:ext cx="2641600" cy="398593"/>
            </a:xfrm>
            <a:prstGeom prst="rect">
              <a:avLst/>
            </a:prstGeom>
            <a:noFill/>
            <a:ln w="9525">
              <a:noFill/>
            </a:ln>
          </p:spPr>
          <p:txBody>
            <a:bodyPr anchor="t">
              <a:spAutoFit/>
            </a:bodyPr>
            <a:p>
              <a:pPr algn="r"/>
              <a:r>
                <a:rPr lang="en-US" altLang="zh-CN" sz="2000" b="1" dirty="0">
                  <a:solidFill>
                    <a:schemeClr val="bg1"/>
                  </a:solidFill>
                  <a:latin typeface="Arial" panose="020B0604020202020204" pitchFamily="34" charset="0"/>
                  <a:ea typeface="Arial" panose="020B0604020202020204" pitchFamily="34" charset="0"/>
                </a:rPr>
                <a:t>Gas Sensor</a:t>
              </a:r>
              <a:endParaRPr lang="en-US" altLang="zh-CN" sz="2000" b="1" dirty="0">
                <a:solidFill>
                  <a:schemeClr val="bg1"/>
                </a:solidFill>
                <a:latin typeface="Arial" panose="020B0604020202020204" pitchFamily="34" charset="0"/>
                <a:ea typeface="Arial" panose="020B0604020202020204" pitchFamily="34" charset="0"/>
              </a:endParaRPr>
            </a:p>
          </p:txBody>
        </p:sp>
        <p:sp>
          <p:nvSpPr>
            <p:cNvPr id="23588" name="文本框 96"/>
            <p:cNvSpPr txBox="1"/>
            <p:nvPr/>
          </p:nvSpPr>
          <p:spPr>
            <a:xfrm>
              <a:off x="620025" y="2181249"/>
              <a:ext cx="2473363" cy="1198318"/>
            </a:xfrm>
            <a:prstGeom prst="rect">
              <a:avLst/>
            </a:prstGeom>
            <a:noFill/>
            <a:ln w="9525">
              <a:noFill/>
            </a:ln>
          </p:spPr>
          <p:txBody>
            <a:bodyPr anchor="t">
              <a:spAutoFit/>
            </a:bodyPr>
            <a:p>
              <a:pPr algn="r"/>
              <a:r>
                <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rPr>
                <a:t>Firstly Gas sensor (MQ-9) which is basically for sensing toxic gases in mining fields like CARBON MONO OXIDE and other flammable gases comes into action. </a:t>
              </a:r>
              <a:endParaRPr lang="en-US" altLang="zh-CN" sz="1200" dirty="0">
                <a:solidFill>
                  <a:schemeClr val="bg1"/>
                </a:solidFill>
                <a:latin typeface="Arial" panose="020B0604020202020204" pitchFamily="34" charset="0"/>
                <a:ea typeface="Arial" panose="020B0604020202020204" pitchFamily="34" charset="0"/>
              </a:endParaRPr>
            </a:p>
          </p:txBody>
        </p:sp>
      </p:grpSp>
      <p:grpSp>
        <p:nvGrpSpPr>
          <p:cNvPr id="10" name="组合 97"/>
          <p:cNvGrpSpPr/>
          <p:nvPr/>
        </p:nvGrpSpPr>
        <p:grpSpPr>
          <a:xfrm>
            <a:off x="623888" y="4776788"/>
            <a:ext cx="2641600" cy="1691131"/>
            <a:chOff x="451788" y="1873558"/>
            <a:chExt cx="2641600" cy="1692368"/>
          </a:xfrm>
        </p:grpSpPr>
        <p:sp>
          <p:nvSpPr>
            <p:cNvPr id="23590" name="文本框 98"/>
            <p:cNvSpPr txBox="1"/>
            <p:nvPr/>
          </p:nvSpPr>
          <p:spPr>
            <a:xfrm>
              <a:off x="451788" y="1873558"/>
              <a:ext cx="2641600" cy="399072"/>
            </a:xfrm>
            <a:prstGeom prst="rect">
              <a:avLst/>
            </a:prstGeom>
            <a:noFill/>
            <a:ln w="9525">
              <a:noFill/>
            </a:ln>
          </p:spPr>
          <p:txBody>
            <a:bodyPr anchor="t">
              <a:spAutoFit/>
            </a:bodyPr>
            <a:p>
              <a:pPr algn="r"/>
              <a:r>
                <a:rPr lang="en-US" altLang="zh-CN" sz="2000" b="1" dirty="0">
                  <a:solidFill>
                    <a:schemeClr val="bg1"/>
                  </a:solidFill>
                  <a:latin typeface="Arial" panose="020B0604020202020204" pitchFamily="34" charset="0"/>
                  <a:ea typeface="Arial" panose="020B0604020202020204" pitchFamily="34" charset="0"/>
                </a:rPr>
                <a:t>LED's and Buzzer</a:t>
              </a:r>
              <a:endParaRPr lang="en-US" altLang="zh-CN" sz="2000" b="1" dirty="0">
                <a:solidFill>
                  <a:schemeClr val="bg1"/>
                </a:solidFill>
                <a:latin typeface="Arial" panose="020B0604020202020204" pitchFamily="34" charset="0"/>
                <a:ea typeface="Arial" panose="020B0604020202020204" pitchFamily="34" charset="0"/>
              </a:endParaRPr>
            </a:p>
          </p:txBody>
        </p:sp>
        <p:sp>
          <p:nvSpPr>
            <p:cNvPr id="23591" name="文本框 99"/>
            <p:cNvSpPr txBox="1"/>
            <p:nvPr/>
          </p:nvSpPr>
          <p:spPr>
            <a:xfrm>
              <a:off x="620025" y="2181249"/>
              <a:ext cx="2473363" cy="1384677"/>
            </a:xfrm>
            <a:prstGeom prst="rect">
              <a:avLst/>
            </a:prstGeom>
            <a:noFill/>
            <a:ln w="9525">
              <a:noFill/>
            </a:ln>
          </p:spPr>
          <p:txBody>
            <a:bodyPr anchor="t">
              <a:spAutoFit/>
            </a:bodyPr>
            <a:p>
              <a:pPr algn="r"/>
              <a:r>
                <a:rPr lang="en-US" altLang="zh-CN" sz="1200" dirty="0">
                  <a:solidFill>
                    <a:schemeClr val="bg1"/>
                  </a:solidFill>
                  <a:latin typeface="Arial" panose="020B0604020202020204" pitchFamily="34" charset="0"/>
                  <a:ea typeface="SimSun" panose="02010600030101010101" pitchFamily="2" charset="-122"/>
                  <a:cs typeface="Arial" panose="020B0604020202020204" pitchFamily="34" charset="0"/>
                </a:rPr>
                <a:t>If it found a toxic and flammable gasses around then Green LED changes to RED for danger and if some cases worker is failed to notice LED Buzzer comes into play to alert the worker from toxic and flammable gases. </a:t>
              </a:r>
              <a:endParaRPr lang="en-US" altLang="zh-CN" sz="1200" dirty="0">
                <a:solidFill>
                  <a:schemeClr val="bg1"/>
                </a:solidFill>
                <a:latin typeface="Arial" panose="020B0604020202020204" pitchFamily="34" charset="0"/>
                <a:ea typeface="Arial" panose="020B0604020202020204" pitchFamily="34" charset="0"/>
              </a:endParaRPr>
            </a:p>
          </p:txBody>
        </p:sp>
      </p:grpSp>
    </p:spTree>
  </p:cSld>
  <p:clrMapOvr>
    <a:masterClrMapping/>
  </p:clrMapOvr>
  <p:transition spd="slow"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文本框 26"/>
          <p:cNvSpPr txBox="1"/>
          <p:nvPr/>
        </p:nvSpPr>
        <p:spPr>
          <a:xfrm>
            <a:off x="681038" y="234950"/>
            <a:ext cx="5416550" cy="706755"/>
          </a:xfrm>
          <a:prstGeom prst="rect">
            <a:avLst/>
          </a:prstGeom>
          <a:noFill/>
          <a:ln w="9525">
            <a:noFill/>
          </a:ln>
        </p:spPr>
        <p:txBody>
          <a:bodyPr anchor="t">
            <a:spAutoFit/>
          </a:bodyPr>
          <a:p>
            <a:r>
              <a:rPr lang="en-US" altLang="zh-CN" sz="4000" dirty="0">
                <a:solidFill>
                  <a:srgbClr val="FFFFFF"/>
                </a:solidFill>
                <a:latin typeface="Arial" panose="020B0604020202020204" pitchFamily="34" charset="0"/>
                <a:ea typeface="Arial" panose="020B0604020202020204" pitchFamily="34" charset="0"/>
              </a:rPr>
              <a:t>Conclusion:-</a:t>
            </a:r>
            <a:endParaRPr lang="en-US" altLang="zh-CN" sz="4000" dirty="0">
              <a:solidFill>
                <a:srgbClr val="FFFFFF"/>
              </a:solidFill>
              <a:latin typeface="Arial" panose="020B0604020202020204" pitchFamily="34" charset="0"/>
              <a:ea typeface="Arial" panose="020B0604020202020204" pitchFamily="34" charset="0"/>
            </a:endParaRPr>
          </a:p>
        </p:txBody>
      </p:sp>
      <p:grpSp>
        <p:nvGrpSpPr>
          <p:cNvPr id="2" name="组合 27"/>
          <p:cNvGrpSpPr/>
          <p:nvPr/>
        </p:nvGrpSpPr>
        <p:grpSpPr>
          <a:xfrm>
            <a:off x="301625" y="428625"/>
            <a:ext cx="300038" cy="555625"/>
            <a:chOff x="4819650" y="552450"/>
            <a:chExt cx="300038" cy="555406"/>
          </a:xfrm>
        </p:grpSpPr>
        <p:sp>
          <p:nvSpPr>
            <p:cNvPr id="29" name="等腰三角形 28"/>
            <p:cNvSpPr/>
            <p:nvPr/>
          </p:nvSpPr>
          <p:spPr>
            <a:xfrm flipV="1">
              <a:off x="4819650" y="552450"/>
              <a:ext cx="300038" cy="2586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等腰三角形 29"/>
            <p:cNvSpPr/>
            <p:nvPr/>
          </p:nvSpPr>
          <p:spPr>
            <a:xfrm flipV="1">
              <a:off x="4819650" y="849196"/>
              <a:ext cx="300038" cy="2586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3" name="组合 30"/>
          <p:cNvGrpSpPr/>
          <p:nvPr/>
        </p:nvGrpSpPr>
        <p:grpSpPr>
          <a:xfrm>
            <a:off x="630238" y="868363"/>
            <a:ext cx="4999037" cy="261937"/>
            <a:chOff x="630382" y="867977"/>
            <a:chExt cx="4998639" cy="261610"/>
          </a:xfrm>
        </p:grpSpPr>
        <p:sp>
          <p:nvSpPr>
            <p:cNvPr id="25606" name="矩形 31"/>
            <p:cNvSpPr/>
            <p:nvPr/>
          </p:nvSpPr>
          <p:spPr>
            <a:xfrm>
              <a:off x="630382" y="867977"/>
              <a:ext cx="4998639" cy="261610"/>
            </a:xfrm>
            <a:prstGeom prst="rect">
              <a:avLst/>
            </a:prstGeom>
            <a:noFill/>
            <a:ln w="9525">
              <a:noFill/>
            </a:ln>
          </p:spPr>
          <p:txBody>
            <a:bodyPr anchor="t">
              <a:spAutoFit/>
            </a:bodyPr>
            <a:p>
              <a:r>
                <a:rPr lang="en-US" altLang="zh-CN" sz="1100" dirty="0">
                  <a:solidFill>
                    <a:srgbClr val="FFFFFF"/>
                  </a:solidFill>
                  <a:latin typeface="Arial" panose="020B0604020202020204" pitchFamily="34" charset="0"/>
                  <a:ea typeface="SimSun" panose="02010600030101010101" pitchFamily="2" charset="-122"/>
                  <a:cs typeface="Arial" panose="020B0604020202020204" pitchFamily="34" charset="0"/>
                </a:rPr>
                <a:t>The future is before us and dynamic. Everything we do will affect it. </a:t>
              </a:r>
              <a:endParaRPr lang="en-US" altLang="zh-CN" sz="1100" dirty="0">
                <a:solidFill>
                  <a:srgbClr val="FFFFFF"/>
                </a:solidFill>
                <a:latin typeface="Arial" panose="020B0604020202020204" pitchFamily="34" charset="0"/>
                <a:ea typeface="Arial" panose="020B0604020202020204" pitchFamily="34" charset="0"/>
              </a:endParaRPr>
            </a:p>
          </p:txBody>
        </p:sp>
        <p:cxnSp>
          <p:nvCxnSpPr>
            <p:cNvPr id="39" name="直接连接符 38"/>
            <p:cNvCxnSpPr/>
            <p:nvPr/>
          </p:nvCxnSpPr>
          <p:spPr>
            <a:xfrm>
              <a:off x="709751" y="869562"/>
              <a:ext cx="3127126"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pic>
        <p:nvPicPr>
          <p:cNvPr id="90" name="图片 89"/>
          <p:cNvPicPr>
            <a:picLocks noChangeAspect="1"/>
          </p:cNvPicPr>
          <p:nvPr/>
        </p:nvPicPr>
        <p:blipFill>
          <a:blip r:embed="rId1"/>
          <a:srcRect b="15388"/>
          <a:stretch>
            <a:fillRect/>
          </a:stretch>
        </p:blipFill>
        <p:spPr>
          <a:xfrm>
            <a:off x="1077913" y="1527175"/>
            <a:ext cx="4173537" cy="2647950"/>
          </a:xfrm>
          <a:prstGeom prst="rect">
            <a:avLst/>
          </a:prstGeom>
          <a:noFill/>
          <a:ln w="9525">
            <a:noFill/>
          </a:ln>
        </p:spPr>
      </p:pic>
      <p:grpSp>
        <p:nvGrpSpPr>
          <p:cNvPr id="4" name="组合 90"/>
          <p:cNvGrpSpPr/>
          <p:nvPr/>
        </p:nvGrpSpPr>
        <p:grpSpPr>
          <a:xfrm>
            <a:off x="1077913" y="4600575"/>
            <a:ext cx="1996122" cy="277494"/>
            <a:chOff x="1077684" y="4610168"/>
            <a:chExt cx="1996472" cy="278272"/>
          </a:xfrm>
        </p:grpSpPr>
        <p:grpSp>
          <p:nvGrpSpPr>
            <p:cNvPr id="25610" name="组合 91"/>
            <p:cNvGrpSpPr/>
            <p:nvPr/>
          </p:nvGrpSpPr>
          <p:grpSpPr>
            <a:xfrm>
              <a:off x="1077684" y="4610168"/>
              <a:ext cx="1382002" cy="276999"/>
              <a:chOff x="1077684" y="4610641"/>
              <a:chExt cx="1382002" cy="276999"/>
            </a:xfrm>
          </p:grpSpPr>
          <p:sp>
            <p:nvSpPr>
              <p:cNvPr id="94" name="矩形 93"/>
              <p:cNvSpPr/>
              <p:nvPr/>
            </p:nvSpPr>
            <p:spPr>
              <a:xfrm>
                <a:off x="1077684" y="4644390"/>
                <a:ext cx="1382002" cy="210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91E22"/>
                  </a:solidFill>
                  <a:effectLst/>
                  <a:uLnTx/>
                  <a:uFillTx/>
                  <a:latin typeface="+mn-lt"/>
                  <a:ea typeface="+mn-ea"/>
                  <a:cs typeface="+mn-cs"/>
                </a:endParaRPr>
              </a:p>
            </p:txBody>
          </p:sp>
          <p:sp>
            <p:nvSpPr>
              <p:cNvPr id="25612" name="文本框 94"/>
              <p:cNvSpPr txBox="1"/>
              <p:nvPr/>
            </p:nvSpPr>
            <p:spPr>
              <a:xfrm>
                <a:off x="1077685" y="4610641"/>
                <a:ext cx="817853" cy="276999"/>
              </a:xfrm>
              <a:prstGeom prst="rect">
                <a:avLst/>
              </a:prstGeom>
              <a:noFill/>
              <a:ln w="9525">
                <a:noFill/>
              </a:ln>
            </p:spPr>
            <p:txBody>
              <a:bodyPr wrap="none" anchor="t">
                <a:spAutoFit/>
              </a:bodyPr>
              <a:p>
                <a:r>
                  <a:rPr lang="en-US" altLang="zh-CN" sz="1200" b="1" dirty="0">
                    <a:solidFill>
                      <a:srgbClr val="191E22"/>
                    </a:solidFill>
                    <a:latin typeface="Arial" panose="020B0604020202020204" pitchFamily="34" charset="0"/>
                    <a:ea typeface="SimSun" panose="02010600030101010101" pitchFamily="2" charset="-122"/>
                    <a:cs typeface="Arial" panose="020B0604020202020204" pitchFamily="34" charset="0"/>
                  </a:rPr>
                  <a:t>DESIGN </a:t>
                </a:r>
                <a:endParaRPr lang="zh-CN" altLang="en-US" sz="1200" b="1" dirty="0">
                  <a:solidFill>
                    <a:srgbClr val="191E22"/>
                  </a:solidFill>
                  <a:latin typeface="Arial" panose="020B0604020202020204" pitchFamily="34" charset="0"/>
                  <a:ea typeface="Arial" panose="020B0604020202020204" pitchFamily="34" charset="0"/>
                </a:endParaRPr>
              </a:p>
            </p:txBody>
          </p:sp>
        </p:grpSp>
        <p:sp>
          <p:nvSpPr>
            <p:cNvPr id="25613" name="文本框 92"/>
            <p:cNvSpPr txBox="1"/>
            <p:nvPr/>
          </p:nvSpPr>
          <p:spPr>
            <a:xfrm>
              <a:off x="2587026" y="4612078"/>
              <a:ext cx="487130" cy="276362"/>
            </a:xfrm>
            <a:prstGeom prst="rect">
              <a:avLst/>
            </a:prstGeom>
            <a:noFill/>
            <a:ln w="9525">
              <a:noFill/>
            </a:ln>
          </p:spPr>
          <p:txBody>
            <a:bodyPr wrap="none" anchor="t">
              <a:spAutoFit/>
            </a:bodyPr>
            <a:p>
              <a:r>
                <a:rPr lang="en-US" altLang="zh-CN" sz="1200" b="1" dirty="0">
                  <a:solidFill>
                    <a:srgbClr val="D9D9D9"/>
                  </a:solidFill>
                  <a:latin typeface="Arial" panose="020B0604020202020204" pitchFamily="34" charset="0"/>
                  <a:ea typeface="SimSun" panose="02010600030101010101" pitchFamily="2" charset="-122"/>
                  <a:cs typeface="Arial" panose="020B0604020202020204" pitchFamily="34" charset="0"/>
                </a:rPr>
                <a:t>50%</a:t>
              </a:r>
              <a:endParaRPr lang="zh-CN" altLang="en-US" sz="1200" b="1" dirty="0">
                <a:solidFill>
                  <a:srgbClr val="D9D9D9"/>
                </a:solidFill>
                <a:latin typeface="Arial" panose="020B0604020202020204" pitchFamily="34" charset="0"/>
                <a:ea typeface="Arial" panose="020B0604020202020204" pitchFamily="34" charset="0"/>
              </a:endParaRPr>
            </a:p>
          </p:txBody>
        </p:sp>
      </p:grpSp>
      <p:grpSp>
        <p:nvGrpSpPr>
          <p:cNvPr id="6" name="组合 95"/>
          <p:cNvGrpSpPr/>
          <p:nvPr/>
        </p:nvGrpSpPr>
        <p:grpSpPr>
          <a:xfrm>
            <a:off x="1077913" y="4878388"/>
            <a:ext cx="1509076" cy="276225"/>
            <a:chOff x="1077684" y="4868909"/>
            <a:chExt cx="1509381" cy="276999"/>
          </a:xfrm>
        </p:grpSpPr>
        <p:grpSp>
          <p:nvGrpSpPr>
            <p:cNvPr id="25615" name="组合 96"/>
            <p:cNvGrpSpPr/>
            <p:nvPr/>
          </p:nvGrpSpPr>
          <p:grpSpPr>
            <a:xfrm>
              <a:off x="1077684" y="4868909"/>
              <a:ext cx="886639" cy="276999"/>
              <a:chOff x="1077684" y="4866942"/>
              <a:chExt cx="886639" cy="276999"/>
            </a:xfrm>
          </p:grpSpPr>
          <p:sp>
            <p:nvSpPr>
              <p:cNvPr id="99" name="矩形 98"/>
              <p:cNvSpPr/>
              <p:nvPr/>
            </p:nvSpPr>
            <p:spPr>
              <a:xfrm>
                <a:off x="1077684" y="4901965"/>
                <a:ext cx="886639" cy="2101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91E22"/>
                  </a:solidFill>
                  <a:effectLst/>
                  <a:uLnTx/>
                  <a:uFillTx/>
                  <a:latin typeface="+mn-lt"/>
                  <a:ea typeface="+mn-ea"/>
                  <a:cs typeface="+mn-cs"/>
                </a:endParaRPr>
              </a:p>
            </p:txBody>
          </p:sp>
          <p:sp>
            <p:nvSpPr>
              <p:cNvPr id="25617" name="文本框 99"/>
              <p:cNvSpPr txBox="1"/>
              <p:nvPr/>
            </p:nvSpPr>
            <p:spPr>
              <a:xfrm>
                <a:off x="1077685" y="4866942"/>
                <a:ext cx="800219" cy="276999"/>
              </a:xfrm>
              <a:prstGeom prst="rect">
                <a:avLst/>
              </a:prstGeom>
              <a:noFill/>
              <a:ln w="9525">
                <a:noFill/>
              </a:ln>
            </p:spPr>
            <p:txBody>
              <a:bodyPr wrap="none" anchor="t">
                <a:spAutoFit/>
              </a:bodyPr>
              <a:p>
                <a:r>
                  <a:rPr lang="en-US" altLang="zh-CN" sz="1200" b="1" dirty="0">
                    <a:solidFill>
                      <a:srgbClr val="191E22"/>
                    </a:solidFill>
                    <a:latin typeface="Arial" panose="020B0604020202020204" pitchFamily="34" charset="0"/>
                    <a:ea typeface="SimSun" panose="02010600030101010101" pitchFamily="2" charset="-122"/>
                    <a:cs typeface="Arial" panose="020B0604020202020204" pitchFamily="34" charset="0"/>
                  </a:rPr>
                  <a:t>CODING</a:t>
                </a:r>
                <a:endParaRPr lang="zh-CN" altLang="en-US" sz="1200" b="1" dirty="0">
                  <a:solidFill>
                    <a:srgbClr val="191E22"/>
                  </a:solidFill>
                  <a:latin typeface="Arial" panose="020B0604020202020204" pitchFamily="34" charset="0"/>
                  <a:ea typeface="Arial" panose="020B0604020202020204" pitchFamily="34" charset="0"/>
                </a:endParaRPr>
              </a:p>
            </p:txBody>
          </p:sp>
        </p:grpSp>
        <p:sp>
          <p:nvSpPr>
            <p:cNvPr id="25618" name="文本框 97"/>
            <p:cNvSpPr txBox="1"/>
            <p:nvPr/>
          </p:nvSpPr>
          <p:spPr>
            <a:xfrm>
              <a:off x="2099922" y="4868909"/>
              <a:ext cx="487143" cy="276362"/>
            </a:xfrm>
            <a:prstGeom prst="rect">
              <a:avLst/>
            </a:prstGeom>
            <a:noFill/>
            <a:ln w="9525">
              <a:noFill/>
            </a:ln>
          </p:spPr>
          <p:txBody>
            <a:bodyPr wrap="none" anchor="t">
              <a:spAutoFit/>
            </a:bodyPr>
            <a:p>
              <a:r>
                <a:rPr lang="en-US" altLang="zh-CN" sz="1200" b="1" dirty="0">
                  <a:solidFill>
                    <a:srgbClr val="D9D9D9"/>
                  </a:solidFill>
                  <a:latin typeface="Arial" panose="020B0604020202020204" pitchFamily="34" charset="0"/>
                  <a:ea typeface="SimSun" panose="02010600030101010101" pitchFamily="2" charset="-122"/>
                  <a:cs typeface="Arial" panose="020B0604020202020204" pitchFamily="34" charset="0"/>
                </a:rPr>
                <a:t>30%</a:t>
              </a:r>
              <a:endParaRPr lang="zh-CN" altLang="en-US" sz="1200" b="1" dirty="0">
                <a:solidFill>
                  <a:srgbClr val="D9D9D9"/>
                </a:solidFill>
                <a:latin typeface="Arial" panose="020B0604020202020204" pitchFamily="34" charset="0"/>
                <a:ea typeface="Arial" panose="020B0604020202020204" pitchFamily="34" charset="0"/>
              </a:endParaRPr>
            </a:p>
          </p:txBody>
        </p:sp>
      </p:grpSp>
      <p:grpSp>
        <p:nvGrpSpPr>
          <p:cNvPr id="8" name="组合 153"/>
          <p:cNvGrpSpPr/>
          <p:nvPr/>
        </p:nvGrpSpPr>
        <p:grpSpPr>
          <a:xfrm>
            <a:off x="1077913" y="5154613"/>
            <a:ext cx="1871662" cy="277812"/>
            <a:chOff x="1077685" y="5118035"/>
            <a:chExt cx="1871660" cy="276999"/>
          </a:xfrm>
        </p:grpSpPr>
        <p:grpSp>
          <p:nvGrpSpPr>
            <p:cNvPr id="25620" name="组合 154"/>
            <p:cNvGrpSpPr/>
            <p:nvPr/>
          </p:nvGrpSpPr>
          <p:grpSpPr>
            <a:xfrm>
              <a:off x="1077685" y="5118035"/>
              <a:ext cx="1379765" cy="276999"/>
              <a:chOff x="1077685" y="5118612"/>
              <a:chExt cx="1379765" cy="276999"/>
            </a:xfrm>
          </p:grpSpPr>
          <p:sp>
            <p:nvSpPr>
              <p:cNvPr id="157" name="矩形 156"/>
              <p:cNvSpPr/>
              <p:nvPr/>
            </p:nvSpPr>
            <p:spPr>
              <a:xfrm>
                <a:off x="1077685" y="5151851"/>
                <a:ext cx="1379536" cy="21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91E22"/>
                  </a:solidFill>
                  <a:effectLst/>
                  <a:uLnTx/>
                  <a:uFillTx/>
                  <a:latin typeface="+mn-lt"/>
                  <a:ea typeface="+mn-ea"/>
                  <a:cs typeface="+mn-cs"/>
                </a:endParaRPr>
              </a:p>
            </p:txBody>
          </p:sp>
          <p:sp>
            <p:nvSpPr>
              <p:cNvPr id="25622" name="文本框 157"/>
              <p:cNvSpPr txBox="1"/>
              <p:nvPr/>
            </p:nvSpPr>
            <p:spPr>
              <a:xfrm>
                <a:off x="1077685" y="5118612"/>
                <a:ext cx="1253869" cy="276999"/>
              </a:xfrm>
              <a:prstGeom prst="rect">
                <a:avLst/>
              </a:prstGeom>
              <a:noFill/>
              <a:ln w="9525">
                <a:noFill/>
              </a:ln>
            </p:spPr>
            <p:txBody>
              <a:bodyPr wrap="none" anchor="t">
                <a:spAutoFit/>
              </a:bodyPr>
              <a:p>
                <a:r>
                  <a:rPr lang="en-US" altLang="zh-CN" sz="1200" b="1" dirty="0">
                    <a:solidFill>
                      <a:srgbClr val="191E22"/>
                    </a:solidFill>
                    <a:latin typeface="Arial" panose="020B0604020202020204" pitchFamily="34" charset="0"/>
                    <a:ea typeface="SimSun" panose="02010600030101010101" pitchFamily="2" charset="-122"/>
                    <a:cs typeface="Arial" panose="020B0604020202020204" pitchFamily="34" charset="0"/>
                  </a:rPr>
                  <a:t>CONCEPTION</a:t>
                </a:r>
                <a:endParaRPr lang="zh-CN" altLang="en-US" sz="1200" b="1" dirty="0">
                  <a:solidFill>
                    <a:srgbClr val="191E22"/>
                  </a:solidFill>
                  <a:latin typeface="Arial" panose="020B0604020202020204" pitchFamily="34" charset="0"/>
                  <a:ea typeface="Arial" panose="020B0604020202020204" pitchFamily="34" charset="0"/>
                </a:endParaRPr>
              </a:p>
            </p:txBody>
          </p:sp>
        </p:grpSp>
        <p:sp>
          <p:nvSpPr>
            <p:cNvPr id="25623" name="文本框 155"/>
            <p:cNvSpPr txBox="1"/>
            <p:nvPr/>
          </p:nvSpPr>
          <p:spPr>
            <a:xfrm>
              <a:off x="2458809" y="5118035"/>
              <a:ext cx="490536" cy="276999"/>
            </a:xfrm>
            <a:prstGeom prst="rect">
              <a:avLst/>
            </a:prstGeom>
            <a:noFill/>
            <a:ln w="9525">
              <a:noFill/>
            </a:ln>
          </p:spPr>
          <p:txBody>
            <a:bodyPr wrap="none" anchor="t">
              <a:spAutoFit/>
            </a:bodyPr>
            <a:p>
              <a:r>
                <a:rPr lang="en-US" altLang="zh-CN" sz="1200" b="1" dirty="0">
                  <a:solidFill>
                    <a:srgbClr val="D9D9D9"/>
                  </a:solidFill>
                  <a:latin typeface="Arial" panose="020B0604020202020204" pitchFamily="34" charset="0"/>
                  <a:ea typeface="SimSun" panose="02010600030101010101" pitchFamily="2" charset="-122"/>
                  <a:cs typeface="Arial" panose="020B0604020202020204" pitchFamily="34" charset="0"/>
                </a:rPr>
                <a:t>50%</a:t>
              </a:r>
              <a:endParaRPr lang="zh-CN" altLang="en-US" sz="1200" b="1" dirty="0">
                <a:solidFill>
                  <a:srgbClr val="D9D9D9"/>
                </a:solidFill>
                <a:latin typeface="Arial" panose="020B0604020202020204" pitchFamily="34" charset="0"/>
                <a:ea typeface="Arial" panose="020B0604020202020204" pitchFamily="34" charset="0"/>
              </a:endParaRPr>
            </a:p>
          </p:txBody>
        </p:sp>
      </p:grpSp>
      <p:grpSp>
        <p:nvGrpSpPr>
          <p:cNvPr id="14" name="组合 168"/>
          <p:cNvGrpSpPr/>
          <p:nvPr/>
        </p:nvGrpSpPr>
        <p:grpSpPr>
          <a:xfrm>
            <a:off x="5804535" y="4171950"/>
            <a:ext cx="574675" cy="574675"/>
            <a:chOff x="7073233" y="6727758"/>
            <a:chExt cx="574574" cy="574574"/>
          </a:xfrm>
        </p:grpSpPr>
        <p:sp>
          <p:nvSpPr>
            <p:cNvPr id="170" name="矩形 169"/>
            <p:cNvSpPr/>
            <p:nvPr/>
          </p:nvSpPr>
          <p:spPr>
            <a:xfrm rot="2700000">
              <a:off x="7073233" y="6727758"/>
              <a:ext cx="574574" cy="574574"/>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36" name="Freeform 12"/>
            <p:cNvSpPr>
              <a:spLocks noEditPoints="1"/>
            </p:cNvSpPr>
            <p:nvPr/>
          </p:nvSpPr>
          <p:spPr>
            <a:xfrm>
              <a:off x="7173157" y="6839794"/>
              <a:ext cx="374727" cy="350502"/>
            </a:xfrm>
            <a:custGeom>
              <a:avLst/>
              <a:gdLst/>
              <a:ahLst/>
              <a:cxnLst>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495" h="463">
                  <a:moveTo>
                    <a:pt x="495" y="378"/>
                  </a:moveTo>
                  <a:lnTo>
                    <a:pt x="495" y="0"/>
                  </a:lnTo>
                  <a:lnTo>
                    <a:pt x="0" y="0"/>
                  </a:lnTo>
                  <a:lnTo>
                    <a:pt x="0" y="378"/>
                  </a:lnTo>
                  <a:lnTo>
                    <a:pt x="230" y="378"/>
                  </a:lnTo>
                  <a:lnTo>
                    <a:pt x="230" y="425"/>
                  </a:lnTo>
                  <a:lnTo>
                    <a:pt x="71" y="425"/>
                  </a:lnTo>
                  <a:lnTo>
                    <a:pt x="71" y="463"/>
                  </a:lnTo>
                  <a:lnTo>
                    <a:pt x="424" y="463"/>
                  </a:lnTo>
                  <a:lnTo>
                    <a:pt x="424" y="425"/>
                  </a:lnTo>
                  <a:lnTo>
                    <a:pt x="268" y="425"/>
                  </a:lnTo>
                  <a:lnTo>
                    <a:pt x="268" y="378"/>
                  </a:lnTo>
                  <a:lnTo>
                    <a:pt x="495" y="378"/>
                  </a:lnTo>
                  <a:close/>
                  <a:moveTo>
                    <a:pt x="38" y="38"/>
                  </a:moveTo>
                  <a:lnTo>
                    <a:pt x="457" y="38"/>
                  </a:lnTo>
                  <a:lnTo>
                    <a:pt x="457" y="224"/>
                  </a:lnTo>
                  <a:lnTo>
                    <a:pt x="38" y="224"/>
                  </a:lnTo>
                  <a:lnTo>
                    <a:pt x="38" y="38"/>
                  </a:lnTo>
                  <a:close/>
                  <a:moveTo>
                    <a:pt x="38" y="340"/>
                  </a:moveTo>
                  <a:lnTo>
                    <a:pt x="38" y="262"/>
                  </a:lnTo>
                  <a:lnTo>
                    <a:pt x="457" y="262"/>
                  </a:lnTo>
                  <a:lnTo>
                    <a:pt x="457" y="340"/>
                  </a:lnTo>
                  <a:lnTo>
                    <a:pt x="38" y="340"/>
                  </a:lnTo>
                  <a:close/>
                </a:path>
              </a:pathLst>
            </a:custGeom>
            <a:solidFill>
              <a:srgbClr val="191E22"/>
            </a:solidFill>
            <a:ln w="9525">
              <a:noFill/>
            </a:ln>
          </p:spPr>
          <p:txBody>
            <a:bodyPr/>
            <a:p>
              <a:endParaRPr lang="en-US"/>
            </a:p>
          </p:txBody>
        </p:sp>
      </p:grpSp>
      <p:grpSp>
        <p:nvGrpSpPr>
          <p:cNvPr id="15" name="组合 171"/>
          <p:cNvGrpSpPr/>
          <p:nvPr/>
        </p:nvGrpSpPr>
        <p:grpSpPr>
          <a:xfrm>
            <a:off x="5816600" y="1547813"/>
            <a:ext cx="574675" cy="574675"/>
            <a:chOff x="8474014" y="4952597"/>
            <a:chExt cx="574574" cy="574574"/>
          </a:xfrm>
        </p:grpSpPr>
        <p:sp>
          <p:nvSpPr>
            <p:cNvPr id="173" name="矩形 172"/>
            <p:cNvSpPr/>
            <p:nvPr/>
          </p:nvSpPr>
          <p:spPr>
            <a:xfrm rot="2700000">
              <a:off x="8474014" y="4952597"/>
              <a:ext cx="574574" cy="574574"/>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39" name="Freeform 13"/>
            <p:cNvSpPr>
              <a:spLocks noEditPoints="1"/>
            </p:cNvSpPr>
            <p:nvPr/>
          </p:nvSpPr>
          <p:spPr>
            <a:xfrm>
              <a:off x="8586051" y="5064255"/>
              <a:ext cx="350501" cy="351258"/>
            </a:xfrm>
            <a:custGeom>
              <a:avLst/>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96" h="196">
                  <a:moveTo>
                    <a:pt x="98" y="0"/>
                  </a:moveTo>
                  <a:cubicBezTo>
                    <a:pt x="44" y="0"/>
                    <a:pt x="0" y="44"/>
                    <a:pt x="0" y="98"/>
                  </a:cubicBezTo>
                  <a:cubicBezTo>
                    <a:pt x="0" y="152"/>
                    <a:pt x="44" y="196"/>
                    <a:pt x="98" y="196"/>
                  </a:cubicBezTo>
                  <a:cubicBezTo>
                    <a:pt x="152" y="196"/>
                    <a:pt x="196" y="152"/>
                    <a:pt x="196" y="98"/>
                  </a:cubicBezTo>
                  <a:cubicBezTo>
                    <a:pt x="196" y="44"/>
                    <a:pt x="152" y="0"/>
                    <a:pt x="98" y="0"/>
                  </a:cubicBezTo>
                  <a:close/>
                  <a:moveTo>
                    <a:pt x="98" y="16"/>
                  </a:moveTo>
                  <a:cubicBezTo>
                    <a:pt x="133" y="16"/>
                    <a:pt x="164" y="39"/>
                    <a:pt x="175" y="70"/>
                  </a:cubicBezTo>
                  <a:cubicBezTo>
                    <a:pt x="139" y="70"/>
                    <a:pt x="139" y="70"/>
                    <a:pt x="139" y="70"/>
                  </a:cubicBezTo>
                  <a:cubicBezTo>
                    <a:pt x="139" y="120"/>
                    <a:pt x="139" y="120"/>
                    <a:pt x="139" y="120"/>
                  </a:cubicBezTo>
                  <a:cubicBezTo>
                    <a:pt x="106" y="120"/>
                    <a:pt x="106" y="120"/>
                    <a:pt x="106" y="120"/>
                  </a:cubicBezTo>
                  <a:cubicBezTo>
                    <a:pt x="106" y="87"/>
                    <a:pt x="106" y="87"/>
                    <a:pt x="106" y="87"/>
                  </a:cubicBezTo>
                  <a:cubicBezTo>
                    <a:pt x="124" y="66"/>
                    <a:pt x="124" y="66"/>
                    <a:pt x="124" y="66"/>
                  </a:cubicBezTo>
                  <a:cubicBezTo>
                    <a:pt x="124" y="30"/>
                    <a:pt x="124" y="30"/>
                    <a:pt x="124" y="30"/>
                  </a:cubicBezTo>
                  <a:cubicBezTo>
                    <a:pt x="59" y="30"/>
                    <a:pt x="59" y="30"/>
                    <a:pt x="59" y="30"/>
                  </a:cubicBezTo>
                  <a:cubicBezTo>
                    <a:pt x="42" y="61"/>
                    <a:pt x="42" y="61"/>
                    <a:pt x="42" y="61"/>
                  </a:cubicBezTo>
                  <a:cubicBezTo>
                    <a:pt x="25" y="61"/>
                    <a:pt x="25" y="61"/>
                    <a:pt x="25" y="61"/>
                  </a:cubicBezTo>
                  <a:cubicBezTo>
                    <a:pt x="38" y="34"/>
                    <a:pt x="66" y="16"/>
                    <a:pt x="98" y="16"/>
                  </a:cubicBezTo>
                  <a:close/>
                  <a:moveTo>
                    <a:pt x="58" y="169"/>
                  </a:moveTo>
                  <a:cubicBezTo>
                    <a:pt x="68" y="153"/>
                    <a:pt x="68" y="153"/>
                    <a:pt x="68" y="153"/>
                  </a:cubicBezTo>
                  <a:cubicBezTo>
                    <a:pt x="75" y="171"/>
                    <a:pt x="75" y="171"/>
                    <a:pt x="75" y="171"/>
                  </a:cubicBezTo>
                  <a:cubicBezTo>
                    <a:pt x="115" y="171"/>
                    <a:pt x="115" y="171"/>
                    <a:pt x="115" y="171"/>
                  </a:cubicBezTo>
                  <a:cubicBezTo>
                    <a:pt x="121" y="176"/>
                    <a:pt x="121" y="176"/>
                    <a:pt x="121" y="176"/>
                  </a:cubicBezTo>
                  <a:cubicBezTo>
                    <a:pt x="114" y="179"/>
                    <a:pt x="106" y="180"/>
                    <a:pt x="98" y="180"/>
                  </a:cubicBezTo>
                  <a:cubicBezTo>
                    <a:pt x="83" y="180"/>
                    <a:pt x="70" y="176"/>
                    <a:pt x="58" y="169"/>
                  </a:cubicBezTo>
                  <a:close/>
                  <a:moveTo>
                    <a:pt x="137" y="170"/>
                  </a:moveTo>
                  <a:cubicBezTo>
                    <a:pt x="122" y="155"/>
                    <a:pt x="122" y="155"/>
                    <a:pt x="122" y="155"/>
                  </a:cubicBezTo>
                  <a:cubicBezTo>
                    <a:pt x="86" y="155"/>
                    <a:pt x="86" y="155"/>
                    <a:pt x="86" y="155"/>
                  </a:cubicBezTo>
                  <a:cubicBezTo>
                    <a:pt x="71" y="115"/>
                    <a:pt x="71" y="115"/>
                    <a:pt x="71" y="115"/>
                  </a:cubicBezTo>
                  <a:cubicBezTo>
                    <a:pt x="45" y="160"/>
                    <a:pt x="45" y="160"/>
                    <a:pt x="45" y="160"/>
                  </a:cubicBezTo>
                  <a:cubicBezTo>
                    <a:pt x="27" y="145"/>
                    <a:pt x="16" y="123"/>
                    <a:pt x="16" y="98"/>
                  </a:cubicBezTo>
                  <a:cubicBezTo>
                    <a:pt x="16" y="90"/>
                    <a:pt x="17" y="83"/>
                    <a:pt x="18" y="77"/>
                  </a:cubicBezTo>
                  <a:cubicBezTo>
                    <a:pt x="52" y="77"/>
                    <a:pt x="52" y="77"/>
                    <a:pt x="52" y="77"/>
                  </a:cubicBezTo>
                  <a:cubicBezTo>
                    <a:pt x="69" y="46"/>
                    <a:pt x="69" y="46"/>
                    <a:pt x="69" y="46"/>
                  </a:cubicBezTo>
                  <a:cubicBezTo>
                    <a:pt x="108" y="46"/>
                    <a:pt x="108" y="46"/>
                    <a:pt x="108" y="46"/>
                  </a:cubicBezTo>
                  <a:cubicBezTo>
                    <a:pt x="108" y="60"/>
                    <a:pt x="108" y="60"/>
                    <a:pt x="108" y="60"/>
                  </a:cubicBezTo>
                  <a:cubicBezTo>
                    <a:pt x="90" y="80"/>
                    <a:pt x="90" y="80"/>
                    <a:pt x="90" y="80"/>
                  </a:cubicBezTo>
                  <a:cubicBezTo>
                    <a:pt x="90" y="136"/>
                    <a:pt x="90" y="136"/>
                    <a:pt x="90" y="136"/>
                  </a:cubicBezTo>
                  <a:cubicBezTo>
                    <a:pt x="155" y="136"/>
                    <a:pt x="155" y="136"/>
                    <a:pt x="155" y="136"/>
                  </a:cubicBezTo>
                  <a:cubicBezTo>
                    <a:pt x="155" y="86"/>
                    <a:pt x="155" y="86"/>
                    <a:pt x="155" y="86"/>
                  </a:cubicBezTo>
                  <a:cubicBezTo>
                    <a:pt x="179" y="86"/>
                    <a:pt x="179" y="86"/>
                    <a:pt x="179" y="86"/>
                  </a:cubicBezTo>
                  <a:cubicBezTo>
                    <a:pt x="179" y="90"/>
                    <a:pt x="180" y="94"/>
                    <a:pt x="180" y="98"/>
                  </a:cubicBezTo>
                  <a:cubicBezTo>
                    <a:pt x="180" y="129"/>
                    <a:pt x="163" y="156"/>
                    <a:pt x="137" y="170"/>
                  </a:cubicBezTo>
                  <a:close/>
                </a:path>
              </a:pathLst>
            </a:custGeom>
            <a:solidFill>
              <a:srgbClr val="191E22"/>
            </a:solidFill>
            <a:ln w="9525">
              <a:noFill/>
            </a:ln>
          </p:spPr>
          <p:txBody>
            <a:bodyPr/>
            <a:p>
              <a:endParaRPr lang="en-US"/>
            </a:p>
          </p:txBody>
        </p:sp>
      </p:grpSp>
      <p:grpSp>
        <p:nvGrpSpPr>
          <p:cNvPr id="18" name="组合 182"/>
          <p:cNvGrpSpPr/>
          <p:nvPr/>
        </p:nvGrpSpPr>
        <p:grpSpPr>
          <a:xfrm>
            <a:off x="5808663" y="2870200"/>
            <a:ext cx="574675" cy="574675"/>
            <a:chOff x="7387686" y="5093089"/>
            <a:chExt cx="574574" cy="574574"/>
          </a:xfrm>
        </p:grpSpPr>
        <p:sp>
          <p:nvSpPr>
            <p:cNvPr id="184" name="矩形 183"/>
            <p:cNvSpPr/>
            <p:nvPr/>
          </p:nvSpPr>
          <p:spPr>
            <a:xfrm rot="2700000">
              <a:off x="7387686" y="5093089"/>
              <a:ext cx="574574" cy="574574"/>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9" name="组合 184"/>
            <p:cNvGrpSpPr/>
            <p:nvPr/>
          </p:nvGrpSpPr>
          <p:grpSpPr>
            <a:xfrm>
              <a:off x="7489881" y="5222916"/>
              <a:ext cx="370184" cy="314921"/>
              <a:chOff x="7550150" y="16151225"/>
              <a:chExt cx="776288" cy="660400"/>
            </a:xfrm>
            <a:solidFill>
              <a:srgbClr val="191E22"/>
            </a:solidFill>
          </p:grpSpPr>
          <p:sp>
            <p:nvSpPr>
              <p:cNvPr id="186" name="Freeform 21"/>
              <p:cNvSpPr>
                <a:spLocks noEditPoints="1"/>
              </p:cNvSpPr>
              <p:nvPr/>
            </p:nvSpPr>
            <p:spPr bwMode="auto">
              <a:xfrm>
                <a:off x="7550150" y="16151225"/>
                <a:ext cx="776288" cy="660400"/>
              </a:xfrm>
              <a:custGeom>
                <a:avLst/>
                <a:gdLst>
                  <a:gd name="T0" fmla="*/ 383 w 489"/>
                  <a:gd name="T1" fmla="*/ 92 h 416"/>
                  <a:gd name="T2" fmla="*/ 352 w 489"/>
                  <a:gd name="T3" fmla="*/ 0 h 416"/>
                  <a:gd name="T4" fmla="*/ 137 w 489"/>
                  <a:gd name="T5" fmla="*/ 0 h 416"/>
                  <a:gd name="T6" fmla="*/ 106 w 489"/>
                  <a:gd name="T7" fmla="*/ 92 h 416"/>
                  <a:gd name="T8" fmla="*/ 0 w 489"/>
                  <a:gd name="T9" fmla="*/ 92 h 416"/>
                  <a:gd name="T10" fmla="*/ 0 w 489"/>
                  <a:gd name="T11" fmla="*/ 416 h 416"/>
                  <a:gd name="T12" fmla="*/ 489 w 489"/>
                  <a:gd name="T13" fmla="*/ 416 h 416"/>
                  <a:gd name="T14" fmla="*/ 489 w 489"/>
                  <a:gd name="T15" fmla="*/ 92 h 416"/>
                  <a:gd name="T16" fmla="*/ 383 w 489"/>
                  <a:gd name="T17" fmla="*/ 92 h 416"/>
                  <a:gd name="T18" fmla="*/ 451 w 489"/>
                  <a:gd name="T19" fmla="*/ 378 h 416"/>
                  <a:gd name="T20" fmla="*/ 37 w 489"/>
                  <a:gd name="T21" fmla="*/ 378 h 416"/>
                  <a:gd name="T22" fmla="*/ 37 w 489"/>
                  <a:gd name="T23" fmla="*/ 130 h 416"/>
                  <a:gd name="T24" fmla="*/ 132 w 489"/>
                  <a:gd name="T25" fmla="*/ 130 h 416"/>
                  <a:gd name="T26" fmla="*/ 163 w 489"/>
                  <a:gd name="T27" fmla="*/ 38 h 416"/>
                  <a:gd name="T28" fmla="*/ 324 w 489"/>
                  <a:gd name="T29" fmla="*/ 38 h 416"/>
                  <a:gd name="T30" fmla="*/ 354 w 489"/>
                  <a:gd name="T31" fmla="*/ 130 h 416"/>
                  <a:gd name="T32" fmla="*/ 451 w 489"/>
                  <a:gd name="T33" fmla="*/ 130 h 416"/>
                  <a:gd name="T34" fmla="*/ 451 w 489"/>
                  <a:gd name="T35" fmla="*/ 37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9" h="416">
                    <a:moveTo>
                      <a:pt x="383" y="92"/>
                    </a:moveTo>
                    <a:lnTo>
                      <a:pt x="352" y="0"/>
                    </a:lnTo>
                    <a:lnTo>
                      <a:pt x="137" y="0"/>
                    </a:lnTo>
                    <a:lnTo>
                      <a:pt x="106" y="92"/>
                    </a:lnTo>
                    <a:lnTo>
                      <a:pt x="0" y="92"/>
                    </a:lnTo>
                    <a:lnTo>
                      <a:pt x="0" y="416"/>
                    </a:lnTo>
                    <a:lnTo>
                      <a:pt x="489" y="416"/>
                    </a:lnTo>
                    <a:lnTo>
                      <a:pt x="489" y="92"/>
                    </a:lnTo>
                    <a:lnTo>
                      <a:pt x="383" y="92"/>
                    </a:lnTo>
                    <a:close/>
                    <a:moveTo>
                      <a:pt x="451" y="378"/>
                    </a:moveTo>
                    <a:lnTo>
                      <a:pt x="37" y="378"/>
                    </a:lnTo>
                    <a:lnTo>
                      <a:pt x="37" y="130"/>
                    </a:lnTo>
                    <a:lnTo>
                      <a:pt x="132" y="130"/>
                    </a:lnTo>
                    <a:lnTo>
                      <a:pt x="163" y="38"/>
                    </a:lnTo>
                    <a:lnTo>
                      <a:pt x="324" y="38"/>
                    </a:lnTo>
                    <a:lnTo>
                      <a:pt x="354" y="130"/>
                    </a:lnTo>
                    <a:lnTo>
                      <a:pt x="451" y="130"/>
                    </a:lnTo>
                    <a:lnTo>
                      <a:pt x="451" y="37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87" name="Freeform 22"/>
              <p:cNvSpPr>
                <a:spLocks noEditPoints="1"/>
              </p:cNvSpPr>
              <p:nvPr/>
            </p:nvSpPr>
            <p:spPr bwMode="auto">
              <a:xfrm>
                <a:off x="7759700" y="16352838"/>
                <a:ext cx="357188" cy="357188"/>
              </a:xfrm>
              <a:custGeom>
                <a:avLst/>
                <a:gdLst>
                  <a:gd name="T0" fmla="*/ 47 w 95"/>
                  <a:gd name="T1" fmla="*/ 0 h 95"/>
                  <a:gd name="T2" fmla="*/ 0 w 95"/>
                  <a:gd name="T3" fmla="*/ 48 h 95"/>
                  <a:gd name="T4" fmla="*/ 47 w 95"/>
                  <a:gd name="T5" fmla="*/ 95 h 95"/>
                  <a:gd name="T6" fmla="*/ 95 w 95"/>
                  <a:gd name="T7" fmla="*/ 48 h 95"/>
                  <a:gd name="T8" fmla="*/ 47 w 95"/>
                  <a:gd name="T9" fmla="*/ 0 h 95"/>
                  <a:gd name="T10" fmla="*/ 47 w 95"/>
                  <a:gd name="T11" fmla="*/ 79 h 95"/>
                  <a:gd name="T12" fmla="*/ 16 w 95"/>
                  <a:gd name="T13" fmla="*/ 48 h 95"/>
                  <a:gd name="T14" fmla="*/ 47 w 95"/>
                  <a:gd name="T15" fmla="*/ 16 h 95"/>
                  <a:gd name="T16" fmla="*/ 79 w 95"/>
                  <a:gd name="T17" fmla="*/ 48 h 95"/>
                  <a:gd name="T18" fmla="*/ 47 w 95"/>
                  <a:gd name="T19" fmla="*/ 7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5">
                    <a:moveTo>
                      <a:pt x="47" y="0"/>
                    </a:moveTo>
                    <a:cubicBezTo>
                      <a:pt x="21" y="0"/>
                      <a:pt x="0" y="22"/>
                      <a:pt x="0" y="48"/>
                    </a:cubicBezTo>
                    <a:cubicBezTo>
                      <a:pt x="0" y="74"/>
                      <a:pt x="21" y="95"/>
                      <a:pt x="47" y="95"/>
                    </a:cubicBezTo>
                    <a:cubicBezTo>
                      <a:pt x="73" y="95"/>
                      <a:pt x="95" y="74"/>
                      <a:pt x="95" y="48"/>
                    </a:cubicBezTo>
                    <a:cubicBezTo>
                      <a:pt x="95" y="22"/>
                      <a:pt x="73" y="0"/>
                      <a:pt x="47" y="0"/>
                    </a:cubicBezTo>
                    <a:close/>
                    <a:moveTo>
                      <a:pt x="47" y="79"/>
                    </a:moveTo>
                    <a:cubicBezTo>
                      <a:pt x="30" y="79"/>
                      <a:pt x="16" y="65"/>
                      <a:pt x="16" y="48"/>
                    </a:cubicBezTo>
                    <a:cubicBezTo>
                      <a:pt x="16" y="30"/>
                      <a:pt x="30" y="16"/>
                      <a:pt x="47" y="16"/>
                    </a:cubicBezTo>
                    <a:cubicBezTo>
                      <a:pt x="65" y="16"/>
                      <a:pt x="79" y="30"/>
                      <a:pt x="79" y="48"/>
                    </a:cubicBezTo>
                    <a:cubicBezTo>
                      <a:pt x="79" y="65"/>
                      <a:pt x="65" y="79"/>
                      <a:pt x="47" y="79"/>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0" name="组合 187"/>
          <p:cNvGrpSpPr/>
          <p:nvPr/>
        </p:nvGrpSpPr>
        <p:grpSpPr>
          <a:xfrm>
            <a:off x="6710363" y="1428750"/>
            <a:ext cx="5221605" cy="1413510"/>
            <a:chOff x="6709961" y="1549677"/>
            <a:chExt cx="5222881" cy="1412577"/>
          </a:xfrm>
        </p:grpSpPr>
        <p:sp>
          <p:nvSpPr>
            <p:cNvPr id="25647" name="文本框 188"/>
            <p:cNvSpPr txBox="1"/>
            <p:nvPr/>
          </p:nvSpPr>
          <p:spPr>
            <a:xfrm>
              <a:off x="6709961" y="1549677"/>
              <a:ext cx="995923" cy="368057"/>
            </a:xfrm>
            <a:prstGeom prst="rect">
              <a:avLst/>
            </a:prstGeom>
            <a:noFill/>
            <a:ln w="9525">
              <a:noFill/>
            </a:ln>
          </p:spPr>
          <p:txBody>
            <a:bodyPr wrap="none" anchor="t">
              <a:spAutoFit/>
            </a:bodyPr>
            <a:p>
              <a:r>
                <a:rPr lang="en-US" altLang="zh-CN" b="1" dirty="0">
                  <a:solidFill>
                    <a:schemeClr val="bg1"/>
                  </a:solidFill>
                  <a:latin typeface="Arial" panose="020B0604020202020204" pitchFamily="34" charset="0"/>
                  <a:ea typeface="SimSun" panose="02010600030101010101" pitchFamily="2" charset="-122"/>
                  <a:cs typeface="Arial" panose="020B0604020202020204" pitchFamily="34" charset="0"/>
                </a:rPr>
                <a:t>Claims </a:t>
              </a:r>
              <a:endParaRPr lang="zh-CN" altLang="en-US" b="1" dirty="0">
                <a:solidFill>
                  <a:schemeClr val="bg1"/>
                </a:solidFill>
                <a:latin typeface="Arial" panose="020B0604020202020204" pitchFamily="34" charset="0"/>
                <a:ea typeface="Arial" panose="020B0604020202020204" pitchFamily="34" charset="0"/>
              </a:endParaRPr>
            </a:p>
          </p:txBody>
        </p:sp>
        <p:sp>
          <p:nvSpPr>
            <p:cNvPr id="190" name="矩形 189"/>
            <p:cNvSpPr>
              <a:spLocks noChangeArrowheads="1"/>
            </p:cNvSpPr>
            <p:nvPr/>
          </p:nvSpPr>
          <p:spPr bwMode="auto">
            <a:xfrm>
              <a:off x="6709961" y="1846026"/>
              <a:ext cx="5222881" cy="1116228"/>
            </a:xfrm>
            <a:prstGeom prst="rect">
              <a:avLst/>
            </a:prstGeom>
            <a:noFill/>
            <a:ln>
              <a:noFill/>
            </a:ln>
          </p:spPr>
          <p:txBody>
            <a:bodyPr wrap="square">
              <a:spAutoFit/>
            </a:bodyPr>
            <a:lstStyle/>
            <a:p>
              <a:pPr marL="0" marR="0" lvl="0" indent="0" algn="l" defTabSz="914400" rtl="0" eaLnBrk="1" fontAlgn="auto" latinLnBrk="0" hangingPunct="1">
                <a:lnSpc>
                  <a:spcPts val="2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sym typeface="+mn-ea"/>
                </a:rPr>
                <a:t> Using this safety monitoring system we can save a lots of casualties which used to happen in day to day life of a mining industry by taking advantage of available technology . </a:t>
              </a:r>
              <a:endParaRPr kumimoji="0" lang="en-US" altLang="zh-CN" sz="1600" b="0"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sym typeface="+mn-ea"/>
              </a:endParaRPr>
            </a:p>
          </p:txBody>
        </p:sp>
      </p:grpSp>
      <p:grpSp>
        <p:nvGrpSpPr>
          <p:cNvPr id="21" name="组合 190"/>
          <p:cNvGrpSpPr/>
          <p:nvPr/>
        </p:nvGrpSpPr>
        <p:grpSpPr>
          <a:xfrm>
            <a:off x="6710363" y="2842260"/>
            <a:ext cx="4518025" cy="972294"/>
            <a:chOff x="6709961" y="1683809"/>
            <a:chExt cx="4519129" cy="973363"/>
          </a:xfrm>
        </p:grpSpPr>
        <p:sp>
          <p:nvSpPr>
            <p:cNvPr id="25650" name="文本框 191"/>
            <p:cNvSpPr txBox="1"/>
            <p:nvPr/>
          </p:nvSpPr>
          <p:spPr>
            <a:xfrm>
              <a:off x="6735367" y="1683809"/>
              <a:ext cx="970517" cy="368705"/>
            </a:xfrm>
            <a:prstGeom prst="rect">
              <a:avLst/>
            </a:prstGeom>
            <a:noFill/>
            <a:ln w="9525">
              <a:noFill/>
            </a:ln>
          </p:spPr>
          <p:txBody>
            <a:bodyPr wrap="none" anchor="t">
              <a:spAutoFit/>
            </a:bodyPr>
            <a:p>
              <a:r>
                <a:rPr lang="en-US" altLang="zh-CN" b="1" dirty="0">
                  <a:solidFill>
                    <a:schemeClr val="bg1"/>
                  </a:solidFill>
                  <a:latin typeface="Arial" panose="020B0604020202020204" pitchFamily="34" charset="0"/>
                  <a:ea typeface="Arial" panose="020B0604020202020204" pitchFamily="34" charset="0"/>
                </a:rPr>
                <a:t>Budget</a:t>
              </a:r>
              <a:endParaRPr lang="en-US" altLang="zh-CN" b="1" dirty="0">
                <a:solidFill>
                  <a:schemeClr val="bg1"/>
                </a:solidFill>
                <a:latin typeface="Arial" panose="020B0604020202020204" pitchFamily="34" charset="0"/>
                <a:ea typeface="Arial" panose="020B0604020202020204" pitchFamily="34" charset="0"/>
              </a:endParaRPr>
            </a:p>
          </p:txBody>
        </p:sp>
        <p:sp>
          <p:nvSpPr>
            <p:cNvPr id="193" name="矩形 192"/>
            <p:cNvSpPr>
              <a:spLocks noChangeArrowheads="1"/>
            </p:cNvSpPr>
            <p:nvPr/>
          </p:nvSpPr>
          <p:spPr bwMode="auto">
            <a:xfrm>
              <a:off x="6709961" y="2052623"/>
              <a:ext cx="4519129" cy="604549"/>
            </a:xfrm>
            <a:prstGeom prst="rect">
              <a:avLst/>
            </a:prstGeom>
            <a:noFill/>
            <a:ln>
              <a:noFill/>
            </a:ln>
          </p:spPr>
          <p:txBody>
            <a:bodyPr>
              <a:spAutoFit/>
            </a:bodyPr>
            <a:lstStyle/>
            <a:p>
              <a:pPr marL="0" marR="0" lvl="0" indent="0" algn="l" defTabSz="914400" rtl="0" eaLnBrk="1" fontAlgn="auto" latinLnBrk="0" hangingPunct="1">
                <a:lnSpc>
                  <a:spcPts val="2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sym typeface="+mn-ea"/>
                </a:rPr>
                <a:t>Budget of whole project will be less than 12$ if we wish to built it.</a:t>
              </a:r>
              <a:endParaRPr kumimoji="0" lang="en-US" altLang="zh-CN" sz="1600" b="0"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sym typeface="+mn-ea"/>
              </a:endParaRPr>
            </a:p>
          </p:txBody>
        </p:sp>
      </p:grpSp>
      <p:grpSp>
        <p:nvGrpSpPr>
          <p:cNvPr id="23" name="组合 196"/>
          <p:cNvGrpSpPr/>
          <p:nvPr/>
        </p:nvGrpSpPr>
        <p:grpSpPr>
          <a:xfrm>
            <a:off x="6710363" y="4074160"/>
            <a:ext cx="4518025" cy="1157078"/>
            <a:chOff x="6709961" y="1549677"/>
            <a:chExt cx="4519129" cy="1158351"/>
          </a:xfrm>
        </p:grpSpPr>
        <p:sp>
          <p:nvSpPr>
            <p:cNvPr id="25656" name="文本框 197"/>
            <p:cNvSpPr txBox="1"/>
            <p:nvPr/>
          </p:nvSpPr>
          <p:spPr>
            <a:xfrm>
              <a:off x="6709961" y="1549677"/>
              <a:ext cx="1427829" cy="368705"/>
            </a:xfrm>
            <a:prstGeom prst="rect">
              <a:avLst/>
            </a:prstGeom>
            <a:noFill/>
            <a:ln w="9525">
              <a:noFill/>
            </a:ln>
          </p:spPr>
          <p:txBody>
            <a:bodyPr wrap="none" anchor="t">
              <a:spAutoFit/>
            </a:bodyPr>
            <a:p>
              <a:r>
                <a:rPr lang="en-US" altLang="zh-CN" b="1" dirty="0">
                  <a:solidFill>
                    <a:schemeClr val="bg1"/>
                  </a:solidFill>
                  <a:latin typeface="Arial" panose="020B0604020202020204" pitchFamily="34" charset="0"/>
                  <a:ea typeface="Arial" panose="020B0604020202020204" pitchFamily="34" charset="0"/>
                </a:rPr>
                <a:t>Conclusion</a:t>
              </a:r>
              <a:endParaRPr lang="en-US" altLang="zh-CN" b="1" dirty="0">
                <a:solidFill>
                  <a:schemeClr val="bg1"/>
                </a:solidFill>
                <a:latin typeface="Arial" panose="020B0604020202020204" pitchFamily="34" charset="0"/>
                <a:ea typeface="Arial" panose="020B0604020202020204" pitchFamily="34" charset="0"/>
              </a:endParaRPr>
            </a:p>
          </p:txBody>
        </p:sp>
        <p:sp>
          <p:nvSpPr>
            <p:cNvPr id="199" name="矩形 198"/>
            <p:cNvSpPr>
              <a:spLocks noChangeArrowheads="1"/>
            </p:cNvSpPr>
            <p:nvPr/>
          </p:nvSpPr>
          <p:spPr bwMode="auto">
            <a:xfrm>
              <a:off x="6709961" y="1846657"/>
              <a:ext cx="4519129" cy="861371"/>
            </a:xfrm>
            <a:prstGeom prst="rect">
              <a:avLst/>
            </a:prstGeom>
            <a:noFill/>
            <a:ln>
              <a:noFill/>
            </a:ln>
          </p:spPr>
          <p:txBody>
            <a:bodyPr>
              <a:spAutoFit/>
            </a:bodyPr>
            <a:lstStyle/>
            <a:p>
              <a:pPr marL="0" marR="0" lvl="0" indent="0" algn="l" defTabSz="914400" rtl="0" eaLnBrk="1" fontAlgn="auto" latinLnBrk="0" hangingPunct="1">
                <a:lnSpc>
                  <a:spcPts val="2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sym typeface="+mn-ea"/>
                </a:rPr>
                <a:t>A real time monitoring system is developed to provide clearer and more precise information about the workers working inside. </a:t>
              </a:r>
              <a:endParaRPr kumimoji="0" lang="en-US" altLang="zh-CN" sz="1600" b="0"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sym typeface="+mn-ea"/>
              </a:endParaRPr>
            </a:p>
          </p:txBody>
        </p:sp>
      </p:grpSp>
      <p:cxnSp>
        <p:nvCxnSpPr>
          <p:cNvPr id="200" name="直接连接符 199"/>
          <p:cNvCxnSpPr/>
          <p:nvPr/>
        </p:nvCxnSpPr>
        <p:spPr>
          <a:xfrm>
            <a:off x="6097588" y="2241550"/>
            <a:ext cx="0" cy="509588"/>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6097588" y="3563938"/>
            <a:ext cx="0" cy="509588"/>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4438650" y="2427288"/>
            <a:ext cx="4784725" cy="830263"/>
          </a:xfrm>
          <a:prstGeom prst="rect">
            <a:avLst/>
          </a:prstGeom>
          <a:noFill/>
        </p:spPr>
        <p:txBody>
          <a:bodyPr wrap="square">
            <a:spAutoFit/>
          </a:bodyPr>
          <a:lstStyle/>
          <a:p>
            <a:pPr marR="0" defTabSz="914400" fontAlgn="auto">
              <a:spcBef>
                <a:spcPts val="0"/>
              </a:spcBef>
              <a:spcAft>
                <a:spcPts val="0"/>
              </a:spcAft>
              <a:buClrTx/>
              <a:buSzTx/>
              <a:defRPr/>
            </a:pPr>
            <a:r>
              <a:rPr kumimoji="0" lang="en-US" altLang="zh-CN" sz="4800" b="1" kern="1200" cap="none" spc="300" normalizeH="0" baseline="0" noProof="0" dirty="0">
                <a:solidFill>
                  <a:schemeClr val="bg1"/>
                </a:solidFill>
                <a:latin typeface="Arial" panose="020B0604020202020204" pitchFamily="34" charset="0"/>
                <a:ea typeface="Arial" panose="020B0604020202020204" pitchFamily="34" charset="0"/>
                <a:cs typeface="+mn-cs"/>
                <a:sym typeface="+mn-ea"/>
              </a:rPr>
              <a:t>THANK YOU</a:t>
            </a:r>
            <a:endParaRPr kumimoji="0" lang="zh-CN" altLang="en-US" sz="4800" b="1" kern="1200" cap="none" spc="300" normalizeH="0" baseline="0" noProof="0" dirty="0">
              <a:solidFill>
                <a:schemeClr val="bg1"/>
              </a:solidFill>
              <a:latin typeface="Arial" panose="020B0604020202020204" pitchFamily="34" charset="0"/>
              <a:ea typeface="Arial" panose="020B0604020202020204" pitchFamily="34" charset="0"/>
              <a:cs typeface="+mn-cs"/>
              <a:sym typeface="+mn-ea"/>
            </a:endParaRPr>
          </a:p>
        </p:txBody>
      </p:sp>
      <p:grpSp>
        <p:nvGrpSpPr>
          <p:cNvPr id="3" name="组合 24"/>
          <p:cNvGrpSpPr/>
          <p:nvPr/>
        </p:nvGrpSpPr>
        <p:grpSpPr>
          <a:xfrm>
            <a:off x="4846638" y="3759200"/>
            <a:ext cx="496887" cy="498475"/>
            <a:chOff x="5532281" y="2348865"/>
            <a:chExt cx="497561" cy="497561"/>
          </a:xfrm>
        </p:grpSpPr>
        <p:sp>
          <p:nvSpPr>
            <p:cNvPr id="26" name="椭圆 25"/>
            <p:cNvSpPr/>
            <p:nvPr/>
          </p:nvSpPr>
          <p:spPr>
            <a:xfrm>
              <a:off x="5532281" y="2348865"/>
              <a:ext cx="497561" cy="497561"/>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7892" name="Freeform 341"/>
            <p:cNvSpPr>
              <a:spLocks noEditPoints="1"/>
            </p:cNvSpPr>
            <p:nvPr/>
          </p:nvSpPr>
          <p:spPr>
            <a:xfrm>
              <a:off x="5632433" y="2497831"/>
              <a:ext cx="258553" cy="19962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w="9525">
              <a:noFill/>
            </a:ln>
          </p:spPr>
          <p:txBody>
            <a:bodyPr/>
            <a:p>
              <a:endParaRPr lang="en-US"/>
            </a:p>
          </p:txBody>
        </p:sp>
      </p:grpSp>
      <p:grpSp>
        <p:nvGrpSpPr>
          <p:cNvPr id="4" name="组合 27"/>
          <p:cNvGrpSpPr/>
          <p:nvPr/>
        </p:nvGrpSpPr>
        <p:grpSpPr>
          <a:xfrm>
            <a:off x="5554663" y="3759200"/>
            <a:ext cx="496887" cy="498475"/>
            <a:chOff x="6240091" y="2348865"/>
            <a:chExt cx="497561" cy="497561"/>
          </a:xfrm>
        </p:grpSpPr>
        <p:sp>
          <p:nvSpPr>
            <p:cNvPr id="29" name="椭圆 28"/>
            <p:cNvSpPr/>
            <p:nvPr/>
          </p:nvSpPr>
          <p:spPr>
            <a:xfrm>
              <a:off x="6240091" y="2348865"/>
              <a:ext cx="497561" cy="497561"/>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7895" name="Freeform 337"/>
            <p:cNvSpPr>
              <a:spLocks noEditPoints="1"/>
            </p:cNvSpPr>
            <p:nvPr/>
          </p:nvSpPr>
          <p:spPr>
            <a:xfrm>
              <a:off x="6373045" y="2487587"/>
              <a:ext cx="238109" cy="24652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chemeClr val="bg1"/>
            </a:solidFill>
            <a:ln w="9525">
              <a:noFill/>
            </a:ln>
          </p:spPr>
          <p:txBody>
            <a:bodyPr/>
            <a:p>
              <a:endParaRPr lang="en-US"/>
            </a:p>
          </p:txBody>
        </p:sp>
      </p:grpSp>
      <p:grpSp>
        <p:nvGrpSpPr>
          <p:cNvPr id="5" name="组合 30"/>
          <p:cNvGrpSpPr/>
          <p:nvPr/>
        </p:nvGrpSpPr>
        <p:grpSpPr>
          <a:xfrm>
            <a:off x="6261100" y="3759200"/>
            <a:ext cx="498475" cy="498475"/>
            <a:chOff x="6947901" y="2348865"/>
            <a:chExt cx="497561" cy="497561"/>
          </a:xfrm>
        </p:grpSpPr>
        <p:sp>
          <p:nvSpPr>
            <p:cNvPr id="32" name="椭圆 31"/>
            <p:cNvSpPr/>
            <p:nvPr/>
          </p:nvSpPr>
          <p:spPr>
            <a:xfrm>
              <a:off x="6947901" y="2348865"/>
              <a:ext cx="497561" cy="497561"/>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7898" name="Freeform 257"/>
            <p:cNvSpPr>
              <a:spLocks noEditPoints="1"/>
            </p:cNvSpPr>
            <p:nvPr/>
          </p:nvSpPr>
          <p:spPr>
            <a:xfrm>
              <a:off x="7046374" y="2461254"/>
              <a:ext cx="251337" cy="2633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09" h="219">
                  <a:moveTo>
                    <a:pt x="140" y="17"/>
                  </a:moveTo>
                  <a:lnTo>
                    <a:pt x="160" y="28"/>
                  </a:lnTo>
                  <a:lnTo>
                    <a:pt x="189" y="17"/>
                  </a:lnTo>
                  <a:lnTo>
                    <a:pt x="169" y="9"/>
                  </a:lnTo>
                  <a:lnTo>
                    <a:pt x="140" y="17"/>
                  </a:lnTo>
                  <a:close/>
                  <a:moveTo>
                    <a:pt x="29" y="159"/>
                  </a:moveTo>
                  <a:lnTo>
                    <a:pt x="7" y="148"/>
                  </a:lnTo>
                  <a:lnTo>
                    <a:pt x="7" y="199"/>
                  </a:lnTo>
                  <a:lnTo>
                    <a:pt x="29" y="208"/>
                  </a:lnTo>
                  <a:lnTo>
                    <a:pt x="29" y="159"/>
                  </a:lnTo>
                  <a:close/>
                  <a:moveTo>
                    <a:pt x="80" y="97"/>
                  </a:moveTo>
                  <a:lnTo>
                    <a:pt x="100" y="108"/>
                  </a:lnTo>
                  <a:lnTo>
                    <a:pt x="129" y="95"/>
                  </a:lnTo>
                  <a:lnTo>
                    <a:pt x="109" y="86"/>
                  </a:lnTo>
                  <a:lnTo>
                    <a:pt x="80" y="97"/>
                  </a:lnTo>
                  <a:close/>
                  <a:moveTo>
                    <a:pt x="64" y="97"/>
                  </a:moveTo>
                  <a:lnTo>
                    <a:pt x="71" y="93"/>
                  </a:lnTo>
                  <a:lnTo>
                    <a:pt x="106" y="80"/>
                  </a:lnTo>
                  <a:lnTo>
                    <a:pt x="109" y="77"/>
                  </a:lnTo>
                  <a:lnTo>
                    <a:pt x="109" y="80"/>
                  </a:lnTo>
                  <a:lnTo>
                    <a:pt x="124" y="86"/>
                  </a:lnTo>
                  <a:lnTo>
                    <a:pt x="124" y="24"/>
                  </a:lnTo>
                  <a:lnTo>
                    <a:pt x="124" y="17"/>
                  </a:lnTo>
                  <a:lnTo>
                    <a:pt x="131" y="15"/>
                  </a:lnTo>
                  <a:lnTo>
                    <a:pt x="169" y="0"/>
                  </a:lnTo>
                  <a:lnTo>
                    <a:pt x="171" y="0"/>
                  </a:lnTo>
                  <a:lnTo>
                    <a:pt x="200" y="15"/>
                  </a:lnTo>
                  <a:lnTo>
                    <a:pt x="209" y="17"/>
                  </a:lnTo>
                  <a:lnTo>
                    <a:pt x="209" y="157"/>
                  </a:lnTo>
                  <a:lnTo>
                    <a:pt x="160" y="175"/>
                  </a:lnTo>
                  <a:lnTo>
                    <a:pt x="155" y="173"/>
                  </a:lnTo>
                  <a:lnTo>
                    <a:pt x="146" y="168"/>
                  </a:lnTo>
                  <a:lnTo>
                    <a:pt x="146" y="179"/>
                  </a:lnTo>
                  <a:lnTo>
                    <a:pt x="100" y="197"/>
                  </a:lnTo>
                  <a:lnTo>
                    <a:pt x="93" y="195"/>
                  </a:lnTo>
                  <a:lnTo>
                    <a:pt x="82" y="188"/>
                  </a:lnTo>
                  <a:lnTo>
                    <a:pt x="82" y="204"/>
                  </a:lnTo>
                  <a:lnTo>
                    <a:pt x="35" y="219"/>
                  </a:lnTo>
                  <a:lnTo>
                    <a:pt x="31" y="217"/>
                  </a:lnTo>
                  <a:lnTo>
                    <a:pt x="2" y="204"/>
                  </a:lnTo>
                  <a:lnTo>
                    <a:pt x="0" y="204"/>
                  </a:lnTo>
                  <a:lnTo>
                    <a:pt x="0" y="202"/>
                  </a:lnTo>
                  <a:lnTo>
                    <a:pt x="0" y="144"/>
                  </a:lnTo>
                  <a:lnTo>
                    <a:pt x="0" y="139"/>
                  </a:lnTo>
                  <a:lnTo>
                    <a:pt x="7" y="135"/>
                  </a:lnTo>
                  <a:lnTo>
                    <a:pt x="42" y="122"/>
                  </a:lnTo>
                  <a:lnTo>
                    <a:pt x="44" y="119"/>
                  </a:lnTo>
                  <a:lnTo>
                    <a:pt x="44" y="122"/>
                  </a:lnTo>
                  <a:lnTo>
                    <a:pt x="75" y="135"/>
                  </a:lnTo>
                  <a:lnTo>
                    <a:pt x="82" y="139"/>
                  </a:lnTo>
                  <a:lnTo>
                    <a:pt x="82" y="182"/>
                  </a:lnTo>
                  <a:lnTo>
                    <a:pt x="93" y="186"/>
                  </a:lnTo>
                  <a:lnTo>
                    <a:pt x="93" y="117"/>
                  </a:lnTo>
                  <a:lnTo>
                    <a:pt x="71" y="108"/>
                  </a:lnTo>
                  <a:lnTo>
                    <a:pt x="71" y="133"/>
                  </a:lnTo>
                  <a:lnTo>
                    <a:pt x="64" y="131"/>
                  </a:lnTo>
                  <a:lnTo>
                    <a:pt x="64" y="102"/>
                  </a:lnTo>
                  <a:lnTo>
                    <a:pt x="64" y="97"/>
                  </a:lnTo>
                  <a:close/>
                  <a:moveTo>
                    <a:pt x="131" y="88"/>
                  </a:moveTo>
                  <a:lnTo>
                    <a:pt x="140" y="93"/>
                  </a:lnTo>
                  <a:lnTo>
                    <a:pt x="146" y="97"/>
                  </a:lnTo>
                  <a:lnTo>
                    <a:pt x="146" y="162"/>
                  </a:lnTo>
                  <a:lnTo>
                    <a:pt x="153" y="164"/>
                  </a:lnTo>
                  <a:lnTo>
                    <a:pt x="153" y="40"/>
                  </a:lnTo>
                  <a:lnTo>
                    <a:pt x="131" y="28"/>
                  </a:lnTo>
                  <a:lnTo>
                    <a:pt x="131" y="88"/>
                  </a:lnTo>
                  <a:close/>
                  <a:moveTo>
                    <a:pt x="15" y="139"/>
                  </a:moveTo>
                  <a:lnTo>
                    <a:pt x="35" y="148"/>
                  </a:lnTo>
                  <a:lnTo>
                    <a:pt x="64" y="137"/>
                  </a:lnTo>
                  <a:lnTo>
                    <a:pt x="44" y="128"/>
                  </a:lnTo>
                  <a:lnTo>
                    <a:pt x="15" y="139"/>
                  </a:lnTo>
                  <a:close/>
                  <a:moveTo>
                    <a:pt x="160" y="35"/>
                  </a:moveTo>
                  <a:lnTo>
                    <a:pt x="162" y="35"/>
                  </a:lnTo>
                  <a:lnTo>
                    <a:pt x="160" y="35"/>
                  </a:lnTo>
                  <a:close/>
                </a:path>
              </a:pathLst>
            </a:custGeom>
            <a:solidFill>
              <a:schemeClr val="bg1"/>
            </a:solidFill>
            <a:ln w="9525">
              <a:noFill/>
            </a:ln>
          </p:spPr>
          <p:txBody>
            <a:bodyPr/>
            <a:p>
              <a:endParaRPr lang="en-US"/>
            </a:p>
          </p:txBody>
        </p:sp>
      </p:grpSp>
      <p:grpSp>
        <p:nvGrpSpPr>
          <p:cNvPr id="6" name="组合 33"/>
          <p:cNvGrpSpPr/>
          <p:nvPr/>
        </p:nvGrpSpPr>
        <p:grpSpPr>
          <a:xfrm>
            <a:off x="6969125" y="3759200"/>
            <a:ext cx="498475" cy="498475"/>
            <a:chOff x="7655711" y="2348865"/>
            <a:chExt cx="497561" cy="497561"/>
          </a:xfrm>
        </p:grpSpPr>
        <p:sp>
          <p:nvSpPr>
            <p:cNvPr id="35" name="椭圆 34"/>
            <p:cNvSpPr/>
            <p:nvPr/>
          </p:nvSpPr>
          <p:spPr>
            <a:xfrm>
              <a:off x="7655711" y="2348865"/>
              <a:ext cx="497561" cy="497561"/>
            </a:xfrm>
            <a:prstGeom prst="ellipse">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7901" name="Freeform 298"/>
            <p:cNvSpPr>
              <a:spLocks noEditPoints="1"/>
            </p:cNvSpPr>
            <p:nvPr/>
          </p:nvSpPr>
          <p:spPr>
            <a:xfrm>
              <a:off x="7766400" y="2481820"/>
              <a:ext cx="272984" cy="22608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102" h="85">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chemeClr val="bg1"/>
            </a:solidFill>
            <a:ln w="9525">
              <a:noFill/>
            </a:ln>
          </p:spPr>
          <p:txBody>
            <a:bodyPr/>
            <a:p>
              <a:endParaRPr lang="en-US"/>
            </a:p>
          </p:txBody>
        </p:sp>
      </p:grpSp>
      <p:cxnSp>
        <p:nvCxnSpPr>
          <p:cNvPr id="37" name="直接连接符 36"/>
          <p:cNvCxnSpPr/>
          <p:nvPr/>
        </p:nvCxnSpPr>
        <p:spPr>
          <a:xfrm>
            <a:off x="3638550" y="3255963"/>
            <a:ext cx="5426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2994</Words>
  <Application>WPS Presentation</Application>
  <PresentationFormat>自定义</PresentationFormat>
  <Paragraphs>121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vt:lpstr>
      <vt:lpstr>Calibri Light</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dc:creator>
  <cp:lastModifiedBy>tarun.rao777</cp:lastModifiedBy>
  <cp:revision>27</cp:revision>
  <dcterms:created xsi:type="dcterms:W3CDTF">2014-12-08T15:57:00Z</dcterms:created>
  <dcterms:modified xsi:type="dcterms:W3CDTF">2020-12-03T03:47:36Z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etcT5tqevS71194.ppt</vt:lpwstr>
  </property>
  <property fmtid="{D5CDD505-2E9C-101B-9397-08002B2CF9AE}" pid="3" name="fileid">
    <vt:lpwstr>521670</vt:lpwstr>
  </property>
  <property fmtid="{D5CDD505-2E9C-101B-9397-08002B2CF9AE}" pid="4" name="KSOProductBuildVer">
    <vt:lpwstr>1033-11.2.0.9747</vt:lpwstr>
  </property>
</Properties>
</file>