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sldIdLst>
    <p:sldId id="257" r:id="rId2"/>
    <p:sldId id="258" r:id="rId3"/>
    <p:sldId id="276" r:id="rId4"/>
    <p:sldId id="259" r:id="rId5"/>
    <p:sldId id="260" r:id="rId6"/>
    <p:sldId id="261" r:id="rId7"/>
    <p:sldId id="262" r:id="rId8"/>
    <p:sldId id="263" r:id="rId9"/>
    <p:sldId id="264" r:id="rId10"/>
    <p:sldId id="277" r:id="rId11"/>
    <p:sldId id="265" r:id="rId12"/>
    <p:sldId id="266" r:id="rId13"/>
    <p:sldId id="267" r:id="rId14"/>
    <p:sldId id="268" r:id="rId15"/>
    <p:sldId id="269" r:id="rId16"/>
    <p:sldId id="270" r:id="rId17"/>
    <p:sldId id="271" r:id="rId18"/>
    <p:sldId id="272" r:id="rId19"/>
    <p:sldId id="275" r:id="rId20"/>
  </p:sldIdLst>
  <p:sldSz cx="12192000" cy="6858000"/>
  <p:notesSz cx="6858000" cy="9144000"/>
  <p:custShowLst>
    <p:custShow name="Custom Show 1" id="0">
      <p:sldLst>
        <p:sld r:id="rId2"/>
        <p:sld r:id="rId3"/>
        <p:sld r:id="rId4"/>
        <p:sld r:id="rId5"/>
        <p:sld r:id="rId6"/>
        <p:sld r:id="rId7"/>
        <p:sld r:id="rId8"/>
        <p:sld r:id="rId9"/>
        <p:sld r:id="rId10"/>
        <p:sld r:id="rId11"/>
        <p:sld r:id="rId12"/>
        <p:sld r:id="rId13"/>
        <p:sld r:id="rId14"/>
        <p:sld r:id="rId15"/>
        <p:sld r:id="rId16"/>
        <p:sld r:id="rId17"/>
        <p:sld r:id="rId18"/>
        <p:sld r:id="rId19"/>
        <p:sld r:id="rId20"/>
      </p:sldLst>
    </p:custShow>
  </p:custShow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B477CB0-D117-4903-B39D-85AC11959C3E}" v="50" dt="2025-10-16T11:44:36.5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RUN KUMAR" userId="12f2e1c42171e0d6" providerId="LiveId" clId="{88030D82-9586-42CE-890E-92C2FDFA7774}"/>
    <pc:docChg chg="custSel addSld delSld modSld">
      <pc:chgData name="TARUN KUMAR" userId="12f2e1c42171e0d6" providerId="LiveId" clId="{88030D82-9586-42CE-890E-92C2FDFA7774}" dt="2025-10-16T11:44:59.386" v="392" actId="14100"/>
      <pc:docMkLst>
        <pc:docMk/>
      </pc:docMkLst>
      <pc:sldChg chg="modSp mod modTransition">
        <pc:chgData name="TARUN KUMAR" userId="12f2e1c42171e0d6" providerId="LiveId" clId="{88030D82-9586-42CE-890E-92C2FDFA7774}" dt="2025-10-16T11:44:36.673" v="387" actId="27636"/>
        <pc:sldMkLst>
          <pc:docMk/>
          <pc:sldMk cId="144980307" sldId="257"/>
        </pc:sldMkLst>
        <pc:spChg chg="mod">
          <ac:chgData name="TARUN KUMAR" userId="12f2e1c42171e0d6" providerId="LiveId" clId="{88030D82-9586-42CE-890E-92C2FDFA7774}" dt="2025-10-16T11:44:36.673" v="387" actId="27636"/>
          <ac:spMkLst>
            <pc:docMk/>
            <pc:sldMk cId="144980307" sldId="257"/>
            <ac:spMk id="2" creationId="{68BABB31-CB2B-5CE1-5562-E7DE09B0208C}"/>
          </ac:spMkLst>
        </pc:spChg>
        <pc:spChg chg="mod">
          <ac:chgData name="TARUN KUMAR" userId="12f2e1c42171e0d6" providerId="LiveId" clId="{88030D82-9586-42CE-890E-92C2FDFA7774}" dt="2025-10-16T11:44:36.673" v="386" actId="27636"/>
          <ac:spMkLst>
            <pc:docMk/>
            <pc:sldMk cId="144980307" sldId="257"/>
            <ac:spMk id="3" creationId="{01830208-AE3F-0F40-9146-8C4D79E32CDB}"/>
          </ac:spMkLst>
        </pc:spChg>
        <pc:picChg chg="mod">
          <ac:chgData name="TARUN KUMAR" userId="12f2e1c42171e0d6" providerId="LiveId" clId="{88030D82-9586-42CE-890E-92C2FDFA7774}" dt="2025-10-15T14:29:28.304" v="103" actId="1076"/>
          <ac:picMkLst>
            <pc:docMk/>
            <pc:sldMk cId="144980307" sldId="257"/>
            <ac:picMk id="1026" creationId="{9A221B8C-A768-6CB3-9285-B177440BE282}"/>
          </ac:picMkLst>
        </pc:picChg>
      </pc:sldChg>
      <pc:sldChg chg="modSp mod modTransition">
        <pc:chgData name="TARUN KUMAR" userId="12f2e1c42171e0d6" providerId="LiveId" clId="{88030D82-9586-42CE-890E-92C2FDFA7774}" dt="2025-10-15T14:42:25.868" v="194"/>
        <pc:sldMkLst>
          <pc:docMk/>
          <pc:sldMk cId="1148894394" sldId="258"/>
        </pc:sldMkLst>
        <pc:spChg chg="mod">
          <ac:chgData name="TARUN KUMAR" userId="12f2e1c42171e0d6" providerId="LiveId" clId="{88030D82-9586-42CE-890E-92C2FDFA7774}" dt="2025-10-15T14:31:38.727" v="122" actId="1076"/>
          <ac:spMkLst>
            <pc:docMk/>
            <pc:sldMk cId="1148894394" sldId="258"/>
            <ac:spMk id="2" creationId="{44607738-8596-8582-BB65-9D202C42583E}"/>
          </ac:spMkLst>
        </pc:spChg>
        <pc:spChg chg="mod">
          <ac:chgData name="TARUN KUMAR" userId="12f2e1c42171e0d6" providerId="LiveId" clId="{88030D82-9586-42CE-890E-92C2FDFA7774}" dt="2025-10-15T14:31:48.759" v="123" actId="1076"/>
          <ac:spMkLst>
            <pc:docMk/>
            <pc:sldMk cId="1148894394" sldId="258"/>
            <ac:spMk id="3" creationId="{A9B196E5-923C-AF14-0153-54422069AC1C}"/>
          </ac:spMkLst>
        </pc:spChg>
      </pc:sldChg>
      <pc:sldChg chg="modSp mod modTransition">
        <pc:chgData name="TARUN KUMAR" userId="12f2e1c42171e0d6" providerId="LiveId" clId="{88030D82-9586-42CE-890E-92C2FDFA7774}" dt="2025-10-16T11:44:36.690" v="388" actId="27636"/>
        <pc:sldMkLst>
          <pc:docMk/>
          <pc:sldMk cId="757764149" sldId="259"/>
        </pc:sldMkLst>
        <pc:spChg chg="mod">
          <ac:chgData name="TARUN KUMAR" userId="12f2e1c42171e0d6" providerId="LiveId" clId="{88030D82-9586-42CE-890E-92C2FDFA7774}" dt="2025-10-15T15:00:52.399" v="246" actId="20577"/>
          <ac:spMkLst>
            <pc:docMk/>
            <pc:sldMk cId="757764149" sldId="259"/>
            <ac:spMk id="2" creationId="{2782D386-476E-8C38-18D6-7FECBBC504D2}"/>
          </ac:spMkLst>
        </pc:spChg>
        <pc:spChg chg="mod">
          <ac:chgData name="TARUN KUMAR" userId="12f2e1c42171e0d6" providerId="LiveId" clId="{88030D82-9586-42CE-890E-92C2FDFA7774}" dt="2025-10-16T11:44:36.690" v="388" actId="27636"/>
          <ac:spMkLst>
            <pc:docMk/>
            <pc:sldMk cId="757764149" sldId="259"/>
            <ac:spMk id="3" creationId="{9EAF81C8-01D5-AE64-7E95-F20D09D218F1}"/>
          </ac:spMkLst>
        </pc:spChg>
      </pc:sldChg>
      <pc:sldChg chg="modSp mod modTransition">
        <pc:chgData name="TARUN KUMAR" userId="12f2e1c42171e0d6" providerId="LiveId" clId="{88030D82-9586-42CE-890E-92C2FDFA7774}" dt="2025-10-16T11:44:16.952" v="371" actId="27636"/>
        <pc:sldMkLst>
          <pc:docMk/>
          <pc:sldMk cId="824421031" sldId="260"/>
        </pc:sldMkLst>
        <pc:spChg chg="mod">
          <ac:chgData name="TARUN KUMAR" userId="12f2e1c42171e0d6" providerId="LiveId" clId="{88030D82-9586-42CE-890E-92C2FDFA7774}" dt="2025-10-15T15:03:50.582" v="282" actId="1076"/>
          <ac:spMkLst>
            <pc:docMk/>
            <pc:sldMk cId="824421031" sldId="260"/>
            <ac:spMk id="2" creationId="{E2DF5247-F3B1-BAAC-BDD2-14891144B832}"/>
          </ac:spMkLst>
        </pc:spChg>
        <pc:spChg chg="mod">
          <ac:chgData name="TARUN KUMAR" userId="12f2e1c42171e0d6" providerId="LiveId" clId="{88030D82-9586-42CE-890E-92C2FDFA7774}" dt="2025-10-16T11:44:16.952" v="371" actId="27636"/>
          <ac:spMkLst>
            <pc:docMk/>
            <pc:sldMk cId="824421031" sldId="260"/>
            <ac:spMk id="3" creationId="{6C7D5F8B-E9DD-AE24-2BA1-E152C3D92A14}"/>
          </ac:spMkLst>
        </pc:spChg>
      </pc:sldChg>
      <pc:sldChg chg="modSp mod modTransition">
        <pc:chgData name="TARUN KUMAR" userId="12f2e1c42171e0d6" providerId="LiveId" clId="{88030D82-9586-42CE-890E-92C2FDFA7774}" dt="2025-10-16T11:44:36.692" v="389" actId="27636"/>
        <pc:sldMkLst>
          <pc:docMk/>
          <pc:sldMk cId="1505008225" sldId="261"/>
        </pc:sldMkLst>
        <pc:spChg chg="mod">
          <ac:chgData name="TARUN KUMAR" userId="12f2e1c42171e0d6" providerId="LiveId" clId="{88030D82-9586-42CE-890E-92C2FDFA7774}" dt="2025-10-15T15:04:13.686" v="292" actId="1076"/>
          <ac:spMkLst>
            <pc:docMk/>
            <pc:sldMk cId="1505008225" sldId="261"/>
            <ac:spMk id="2" creationId="{FFB35BB0-9D87-AE2A-90E5-AE822F9ADE44}"/>
          </ac:spMkLst>
        </pc:spChg>
        <pc:spChg chg="mod">
          <ac:chgData name="TARUN KUMAR" userId="12f2e1c42171e0d6" providerId="LiveId" clId="{88030D82-9586-42CE-890E-92C2FDFA7774}" dt="2025-10-16T11:44:36.692" v="389" actId="27636"/>
          <ac:spMkLst>
            <pc:docMk/>
            <pc:sldMk cId="1505008225" sldId="261"/>
            <ac:spMk id="3" creationId="{2B0E2A04-D3D2-FFA3-8F98-2AD9CABAB945}"/>
          </ac:spMkLst>
        </pc:spChg>
      </pc:sldChg>
      <pc:sldChg chg="modSp mod modTransition">
        <pc:chgData name="TARUN KUMAR" userId="12f2e1c42171e0d6" providerId="LiveId" clId="{88030D82-9586-42CE-890E-92C2FDFA7774}" dt="2025-10-16T11:44:36.612" v="383" actId="27636"/>
        <pc:sldMkLst>
          <pc:docMk/>
          <pc:sldMk cId="799986808" sldId="262"/>
        </pc:sldMkLst>
        <pc:spChg chg="mod">
          <ac:chgData name="TARUN KUMAR" userId="12f2e1c42171e0d6" providerId="LiveId" clId="{88030D82-9586-42CE-890E-92C2FDFA7774}" dt="2025-10-15T15:12:24.334" v="356" actId="1076"/>
          <ac:spMkLst>
            <pc:docMk/>
            <pc:sldMk cId="799986808" sldId="262"/>
            <ac:spMk id="2" creationId="{885BE865-AAEC-86D7-40B1-DDDEA7024C6B}"/>
          </ac:spMkLst>
        </pc:spChg>
        <pc:spChg chg="mod">
          <ac:chgData name="TARUN KUMAR" userId="12f2e1c42171e0d6" providerId="LiveId" clId="{88030D82-9586-42CE-890E-92C2FDFA7774}" dt="2025-10-16T11:44:36.612" v="383" actId="27636"/>
          <ac:spMkLst>
            <pc:docMk/>
            <pc:sldMk cId="799986808" sldId="262"/>
            <ac:spMk id="3" creationId="{7A0A5AAE-16A6-3CBF-D87C-741E3B13E33E}"/>
          </ac:spMkLst>
        </pc:spChg>
      </pc:sldChg>
      <pc:sldChg chg="modSp mod modTransition">
        <pc:chgData name="TARUN KUMAR" userId="12f2e1c42171e0d6" providerId="LiveId" clId="{88030D82-9586-42CE-890E-92C2FDFA7774}" dt="2025-10-15T14:49:48.864" v="215"/>
        <pc:sldMkLst>
          <pc:docMk/>
          <pc:sldMk cId="3932241667" sldId="263"/>
        </pc:sldMkLst>
        <pc:spChg chg="mod">
          <ac:chgData name="TARUN KUMAR" userId="12f2e1c42171e0d6" providerId="LiveId" clId="{88030D82-9586-42CE-890E-92C2FDFA7774}" dt="2025-10-15T14:33:39.590" v="140" actId="1076"/>
          <ac:spMkLst>
            <pc:docMk/>
            <pc:sldMk cId="3932241667" sldId="263"/>
            <ac:spMk id="2" creationId="{23B9CD5F-2C7D-EF27-3013-5A26700E719B}"/>
          </ac:spMkLst>
        </pc:spChg>
        <pc:picChg chg="mod">
          <ac:chgData name="TARUN KUMAR" userId="12f2e1c42171e0d6" providerId="LiveId" clId="{88030D82-9586-42CE-890E-92C2FDFA7774}" dt="2025-10-15T14:33:50.316" v="143" actId="14100"/>
          <ac:picMkLst>
            <pc:docMk/>
            <pc:sldMk cId="3932241667" sldId="263"/>
            <ac:picMk id="7" creationId="{6A5DCBB1-1288-FAF8-9C34-FDB8381957D7}"/>
          </ac:picMkLst>
        </pc:picChg>
      </pc:sldChg>
      <pc:sldChg chg="modSp mod modTransition">
        <pc:chgData name="TARUN KUMAR" userId="12f2e1c42171e0d6" providerId="LiveId" clId="{88030D82-9586-42CE-890E-92C2FDFA7774}" dt="2025-10-15T14:51:27.590" v="217"/>
        <pc:sldMkLst>
          <pc:docMk/>
          <pc:sldMk cId="3270837589" sldId="264"/>
        </pc:sldMkLst>
        <pc:spChg chg="mod">
          <ac:chgData name="TARUN KUMAR" userId="12f2e1c42171e0d6" providerId="LiveId" clId="{88030D82-9586-42CE-890E-92C2FDFA7774}" dt="2025-10-15T14:35:21.641" v="151" actId="1076"/>
          <ac:spMkLst>
            <pc:docMk/>
            <pc:sldMk cId="3270837589" sldId="264"/>
            <ac:spMk id="2" creationId="{CCBBDFDC-1466-0797-56D0-545CAE576701}"/>
          </ac:spMkLst>
        </pc:spChg>
        <pc:spChg chg="mod">
          <ac:chgData name="TARUN KUMAR" userId="12f2e1c42171e0d6" providerId="LiveId" clId="{88030D82-9586-42CE-890E-92C2FDFA7774}" dt="2025-10-15T14:35:03.627" v="150" actId="14100"/>
          <ac:spMkLst>
            <pc:docMk/>
            <pc:sldMk cId="3270837589" sldId="264"/>
            <ac:spMk id="3" creationId="{6EC8ED9A-155C-38F2-9D64-04CA4AB23204}"/>
          </ac:spMkLst>
        </pc:spChg>
      </pc:sldChg>
      <pc:sldChg chg="modSp mod modTransition">
        <pc:chgData name="TARUN KUMAR" userId="12f2e1c42171e0d6" providerId="LiveId" clId="{88030D82-9586-42CE-890E-92C2FDFA7774}" dt="2025-10-15T15:11:32.243" v="352" actId="1076"/>
        <pc:sldMkLst>
          <pc:docMk/>
          <pc:sldMk cId="2744396167" sldId="265"/>
        </pc:sldMkLst>
        <pc:spChg chg="mod">
          <ac:chgData name="TARUN KUMAR" userId="12f2e1c42171e0d6" providerId="LiveId" clId="{88030D82-9586-42CE-890E-92C2FDFA7774}" dt="2025-10-15T15:11:32.243" v="352" actId="1076"/>
          <ac:spMkLst>
            <pc:docMk/>
            <pc:sldMk cId="2744396167" sldId="265"/>
            <ac:spMk id="2" creationId="{885EDA31-5C31-0149-C654-74AB9E259DB8}"/>
          </ac:spMkLst>
        </pc:spChg>
        <pc:spChg chg="mod">
          <ac:chgData name="TARUN KUMAR" userId="12f2e1c42171e0d6" providerId="LiveId" clId="{88030D82-9586-42CE-890E-92C2FDFA7774}" dt="2025-10-15T14:35:51.026" v="153" actId="14100"/>
          <ac:spMkLst>
            <pc:docMk/>
            <pc:sldMk cId="2744396167" sldId="265"/>
            <ac:spMk id="3" creationId="{4DE1F5E4-EC8D-981F-BA08-DA25B3424C64}"/>
          </ac:spMkLst>
        </pc:spChg>
      </pc:sldChg>
      <pc:sldChg chg="modSp mod modTransition">
        <pc:chgData name="TARUN KUMAR" userId="12f2e1c42171e0d6" providerId="LiveId" clId="{88030D82-9586-42CE-890E-92C2FDFA7774}" dt="2025-10-16T11:44:27.362" v="376" actId="27636"/>
        <pc:sldMkLst>
          <pc:docMk/>
          <pc:sldMk cId="2225933559" sldId="266"/>
        </pc:sldMkLst>
        <pc:spChg chg="mod">
          <ac:chgData name="TARUN KUMAR" userId="12f2e1c42171e0d6" providerId="LiveId" clId="{88030D82-9586-42CE-890E-92C2FDFA7774}" dt="2025-10-15T15:11:42.142" v="353" actId="1076"/>
          <ac:spMkLst>
            <pc:docMk/>
            <pc:sldMk cId="2225933559" sldId="266"/>
            <ac:spMk id="2" creationId="{43AB8590-9358-88FB-DAA8-169EABB17944}"/>
          </ac:spMkLst>
        </pc:spChg>
        <pc:spChg chg="mod">
          <ac:chgData name="TARUN KUMAR" userId="12f2e1c42171e0d6" providerId="LiveId" clId="{88030D82-9586-42CE-890E-92C2FDFA7774}" dt="2025-10-16T11:44:27.362" v="376" actId="27636"/>
          <ac:spMkLst>
            <pc:docMk/>
            <pc:sldMk cId="2225933559" sldId="266"/>
            <ac:spMk id="3" creationId="{51267D6E-EA45-6378-0401-EB9D5058D463}"/>
          </ac:spMkLst>
        </pc:spChg>
      </pc:sldChg>
      <pc:sldChg chg="modSp mod modTransition">
        <pc:chgData name="TARUN KUMAR" userId="12f2e1c42171e0d6" providerId="LiveId" clId="{88030D82-9586-42CE-890E-92C2FDFA7774}" dt="2025-10-15T15:11:50.292" v="354" actId="1076"/>
        <pc:sldMkLst>
          <pc:docMk/>
          <pc:sldMk cId="1354107421" sldId="267"/>
        </pc:sldMkLst>
        <pc:spChg chg="mod">
          <ac:chgData name="TARUN KUMAR" userId="12f2e1c42171e0d6" providerId="LiveId" clId="{88030D82-9586-42CE-890E-92C2FDFA7774}" dt="2025-10-15T15:11:50.292" v="354" actId="1076"/>
          <ac:spMkLst>
            <pc:docMk/>
            <pc:sldMk cId="1354107421" sldId="267"/>
            <ac:spMk id="2" creationId="{0CFFE581-5F49-3A3A-9B33-7515A743C47C}"/>
          </ac:spMkLst>
        </pc:spChg>
        <pc:spChg chg="mod">
          <ac:chgData name="TARUN KUMAR" userId="12f2e1c42171e0d6" providerId="LiveId" clId="{88030D82-9586-42CE-890E-92C2FDFA7774}" dt="2025-10-15T14:37:17.192" v="160" actId="14100"/>
          <ac:spMkLst>
            <pc:docMk/>
            <pc:sldMk cId="1354107421" sldId="267"/>
            <ac:spMk id="3" creationId="{4CD3F5AA-10AF-2D52-70AD-FB3C01ADABC3}"/>
          </ac:spMkLst>
        </pc:spChg>
      </pc:sldChg>
      <pc:sldChg chg="modSp mod modTransition">
        <pc:chgData name="TARUN KUMAR" userId="12f2e1c42171e0d6" providerId="LiveId" clId="{88030D82-9586-42CE-890E-92C2FDFA7774}" dt="2025-10-16T11:44:36.657" v="384" actId="27636"/>
        <pc:sldMkLst>
          <pc:docMk/>
          <pc:sldMk cId="1237276570" sldId="268"/>
        </pc:sldMkLst>
        <pc:spChg chg="mod">
          <ac:chgData name="TARUN KUMAR" userId="12f2e1c42171e0d6" providerId="LiveId" clId="{88030D82-9586-42CE-890E-92C2FDFA7774}" dt="2025-10-15T15:12:05.415" v="355" actId="1076"/>
          <ac:spMkLst>
            <pc:docMk/>
            <pc:sldMk cId="1237276570" sldId="268"/>
            <ac:spMk id="2" creationId="{7926537E-CEF9-E963-4664-94DDAB4B1D3F}"/>
          </ac:spMkLst>
        </pc:spChg>
        <pc:spChg chg="mod">
          <ac:chgData name="TARUN KUMAR" userId="12f2e1c42171e0d6" providerId="LiveId" clId="{88030D82-9586-42CE-890E-92C2FDFA7774}" dt="2025-10-16T11:44:36.657" v="384" actId="27636"/>
          <ac:spMkLst>
            <pc:docMk/>
            <pc:sldMk cId="1237276570" sldId="268"/>
            <ac:spMk id="3" creationId="{8D872810-B81C-838D-2CAC-F5A843EC91C1}"/>
          </ac:spMkLst>
        </pc:spChg>
      </pc:sldChg>
      <pc:sldChg chg="modSp mod modTransition">
        <pc:chgData name="TARUN KUMAR" userId="12f2e1c42171e0d6" providerId="LiveId" clId="{88030D82-9586-42CE-890E-92C2FDFA7774}" dt="2025-10-16T11:44:59.386" v="392" actId="14100"/>
        <pc:sldMkLst>
          <pc:docMk/>
          <pc:sldMk cId="2438995164" sldId="269"/>
        </pc:sldMkLst>
        <pc:spChg chg="mod">
          <ac:chgData name="TARUN KUMAR" userId="12f2e1c42171e0d6" providerId="LiveId" clId="{88030D82-9586-42CE-890E-92C2FDFA7774}" dt="2025-10-15T14:38:50.171" v="175" actId="1076"/>
          <ac:spMkLst>
            <pc:docMk/>
            <pc:sldMk cId="2438995164" sldId="269"/>
            <ac:spMk id="2" creationId="{839E924E-FD0C-B031-32E6-64DA0AB5414B}"/>
          </ac:spMkLst>
        </pc:spChg>
        <pc:picChg chg="mod">
          <ac:chgData name="TARUN KUMAR" userId="12f2e1c42171e0d6" providerId="LiveId" clId="{88030D82-9586-42CE-890E-92C2FDFA7774}" dt="2025-10-16T11:44:59.386" v="392" actId="14100"/>
          <ac:picMkLst>
            <pc:docMk/>
            <pc:sldMk cId="2438995164" sldId="269"/>
            <ac:picMk id="5" creationId="{1AA71F2A-7CFE-9111-E4BC-DD57469FC394}"/>
          </ac:picMkLst>
        </pc:picChg>
      </pc:sldChg>
      <pc:sldChg chg="modSp mod modTransition">
        <pc:chgData name="TARUN KUMAR" userId="12f2e1c42171e0d6" providerId="LiveId" clId="{88030D82-9586-42CE-890E-92C2FDFA7774}" dt="2025-10-16T11:44:36.673" v="385" actId="27636"/>
        <pc:sldMkLst>
          <pc:docMk/>
          <pc:sldMk cId="13932099" sldId="270"/>
        </pc:sldMkLst>
        <pc:spChg chg="mod">
          <ac:chgData name="TARUN KUMAR" userId="12f2e1c42171e0d6" providerId="LiveId" clId="{88030D82-9586-42CE-890E-92C2FDFA7774}" dt="2025-10-15T14:39:14.152" v="180" actId="1076"/>
          <ac:spMkLst>
            <pc:docMk/>
            <pc:sldMk cId="13932099" sldId="270"/>
            <ac:spMk id="2" creationId="{7A450626-CFFA-9042-A479-7746770FD9B2}"/>
          </ac:spMkLst>
        </pc:spChg>
        <pc:spChg chg="mod">
          <ac:chgData name="TARUN KUMAR" userId="12f2e1c42171e0d6" providerId="LiveId" clId="{88030D82-9586-42CE-890E-92C2FDFA7774}" dt="2025-10-16T11:44:36.673" v="385" actId="27636"/>
          <ac:spMkLst>
            <pc:docMk/>
            <pc:sldMk cId="13932099" sldId="270"/>
            <ac:spMk id="7" creationId="{054E4A48-BC59-232F-F74F-A58B9ED7266C}"/>
          </ac:spMkLst>
        </pc:spChg>
      </pc:sldChg>
      <pc:sldChg chg="modSp mod modTransition">
        <pc:chgData name="TARUN KUMAR" userId="12f2e1c42171e0d6" providerId="LiveId" clId="{88030D82-9586-42CE-890E-92C2FDFA7774}" dt="2025-10-15T14:49:27.294" v="213"/>
        <pc:sldMkLst>
          <pc:docMk/>
          <pc:sldMk cId="2213668269" sldId="271"/>
        </pc:sldMkLst>
        <pc:spChg chg="mod">
          <ac:chgData name="TARUN KUMAR" userId="12f2e1c42171e0d6" providerId="LiveId" clId="{88030D82-9586-42CE-890E-92C2FDFA7774}" dt="2025-10-15T14:39:54.709" v="186" actId="1076"/>
          <ac:spMkLst>
            <pc:docMk/>
            <pc:sldMk cId="2213668269" sldId="271"/>
            <ac:spMk id="2" creationId="{BB63879B-9447-E984-3DBC-91AE41EF3DC5}"/>
          </ac:spMkLst>
        </pc:spChg>
        <pc:spChg chg="mod">
          <ac:chgData name="TARUN KUMAR" userId="12f2e1c42171e0d6" providerId="LiveId" clId="{88030D82-9586-42CE-890E-92C2FDFA7774}" dt="2025-10-15T14:39:49.336" v="185" actId="14100"/>
          <ac:spMkLst>
            <pc:docMk/>
            <pc:sldMk cId="2213668269" sldId="271"/>
            <ac:spMk id="3" creationId="{252840BD-E84E-8576-0AEB-40D5B3AE92EA}"/>
          </ac:spMkLst>
        </pc:spChg>
      </pc:sldChg>
      <pc:sldChg chg="modSp mod modTransition">
        <pc:chgData name="TARUN KUMAR" userId="12f2e1c42171e0d6" providerId="LiveId" clId="{88030D82-9586-42CE-890E-92C2FDFA7774}" dt="2025-10-15T14:52:44.555" v="224"/>
        <pc:sldMkLst>
          <pc:docMk/>
          <pc:sldMk cId="3708871705" sldId="272"/>
        </pc:sldMkLst>
        <pc:spChg chg="mod">
          <ac:chgData name="TARUN KUMAR" userId="12f2e1c42171e0d6" providerId="LiveId" clId="{88030D82-9586-42CE-890E-92C2FDFA7774}" dt="2025-10-15T14:40:30.121" v="190" actId="1076"/>
          <ac:spMkLst>
            <pc:docMk/>
            <pc:sldMk cId="3708871705" sldId="272"/>
            <ac:spMk id="2" creationId="{F045B380-E088-CDF6-5B47-F13D8BA2D9B3}"/>
          </ac:spMkLst>
        </pc:spChg>
        <pc:spChg chg="mod">
          <ac:chgData name="TARUN KUMAR" userId="12f2e1c42171e0d6" providerId="LiveId" clId="{88030D82-9586-42CE-890E-92C2FDFA7774}" dt="2025-10-15T14:40:04.255" v="187" actId="14100"/>
          <ac:spMkLst>
            <pc:docMk/>
            <pc:sldMk cId="3708871705" sldId="272"/>
            <ac:spMk id="3" creationId="{76FEF5EF-0FE6-9DED-49E6-34386F325F9E}"/>
          </ac:spMkLst>
        </pc:spChg>
      </pc:sldChg>
      <pc:sldChg chg="del">
        <pc:chgData name="TARUN KUMAR" userId="12f2e1c42171e0d6" providerId="LiveId" clId="{88030D82-9586-42CE-890E-92C2FDFA7774}" dt="2025-10-15T14:24:16.045" v="23" actId="47"/>
        <pc:sldMkLst>
          <pc:docMk/>
          <pc:sldMk cId="1759920948" sldId="274"/>
        </pc:sldMkLst>
      </pc:sldChg>
      <pc:sldChg chg="addSp modSp new mod modTransition">
        <pc:chgData name="TARUN KUMAR" userId="12f2e1c42171e0d6" providerId="LiveId" clId="{88030D82-9586-42CE-890E-92C2FDFA7774}" dt="2025-10-15T14:52:53.844" v="225"/>
        <pc:sldMkLst>
          <pc:docMk/>
          <pc:sldMk cId="3588391743" sldId="275"/>
        </pc:sldMkLst>
        <pc:spChg chg="add mod">
          <ac:chgData name="TARUN KUMAR" userId="12f2e1c42171e0d6" providerId="LiveId" clId="{88030D82-9586-42CE-890E-92C2FDFA7774}" dt="2025-10-15T14:21:13.941" v="5" actId="255"/>
          <ac:spMkLst>
            <pc:docMk/>
            <pc:sldMk cId="3588391743" sldId="275"/>
            <ac:spMk id="3" creationId="{A64384AA-315E-5213-0164-15543584A580}"/>
          </ac:spMkLst>
        </pc:spChg>
        <pc:spChg chg="add mod">
          <ac:chgData name="TARUN KUMAR" userId="12f2e1c42171e0d6" providerId="LiveId" clId="{88030D82-9586-42CE-890E-92C2FDFA7774}" dt="2025-10-15T14:24:09.122" v="22" actId="20577"/>
          <ac:spMkLst>
            <pc:docMk/>
            <pc:sldMk cId="3588391743" sldId="275"/>
            <ac:spMk id="5" creationId="{700DBB95-9729-7E50-7DCC-B408F6CF0D67}"/>
          </ac:spMkLst>
        </pc:spChg>
        <pc:spChg chg="add mod">
          <ac:chgData name="TARUN KUMAR" userId="12f2e1c42171e0d6" providerId="LiveId" clId="{88030D82-9586-42CE-890E-92C2FDFA7774}" dt="2025-10-15T14:23:57.732" v="20" actId="1076"/>
          <ac:spMkLst>
            <pc:docMk/>
            <pc:sldMk cId="3588391743" sldId="275"/>
            <ac:spMk id="7" creationId="{FEDDA0DE-124B-F1C3-E3CB-54D7C9F45847}"/>
          </ac:spMkLst>
        </pc:spChg>
      </pc:sldChg>
      <pc:sldChg chg="addSp modSp new mod modTransition">
        <pc:chgData name="TARUN KUMAR" userId="12f2e1c42171e0d6" providerId="LiveId" clId="{88030D82-9586-42CE-890E-92C2FDFA7774}" dt="2025-10-15T15:12:32.598" v="357"/>
        <pc:sldMkLst>
          <pc:docMk/>
          <pc:sldMk cId="322243521" sldId="276"/>
        </pc:sldMkLst>
        <pc:spChg chg="add mod">
          <ac:chgData name="TARUN KUMAR" userId="12f2e1c42171e0d6" providerId="LiveId" clId="{88030D82-9586-42CE-890E-92C2FDFA7774}" dt="2025-10-15T15:03:30.989" v="272" actId="207"/>
          <ac:spMkLst>
            <pc:docMk/>
            <pc:sldMk cId="322243521" sldId="276"/>
            <ac:spMk id="3" creationId="{6D00C996-3574-4E44-DF05-FC17BB977B70}"/>
          </ac:spMkLst>
        </pc:spChg>
      </pc:sldChg>
      <pc:sldChg chg="addSp modSp new mod modTransition">
        <pc:chgData name="TARUN KUMAR" userId="12f2e1c42171e0d6" providerId="LiveId" clId="{88030D82-9586-42CE-890E-92C2FDFA7774}" dt="2025-10-15T15:12:49.550" v="358"/>
        <pc:sldMkLst>
          <pc:docMk/>
          <pc:sldMk cId="147555217" sldId="277"/>
        </pc:sldMkLst>
        <pc:spChg chg="add mod">
          <ac:chgData name="TARUN KUMAR" userId="12f2e1c42171e0d6" providerId="LiveId" clId="{88030D82-9586-42CE-890E-92C2FDFA7774}" dt="2025-10-15T15:06:18.416" v="310" actId="1076"/>
          <ac:spMkLst>
            <pc:docMk/>
            <pc:sldMk cId="147555217" sldId="277"/>
            <ac:spMk id="3" creationId="{54AF2C13-801F-3EBB-8F34-46A739DD82DD}"/>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DF6ED806-CD8E-4B86-B7C3-933DFCD433D9}" type="datetimeFigureOut">
              <a:rPr lang="en-IN" smtClean="0"/>
              <a:t>16-10-2025</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0AF60319-637B-4645-A19B-0232C0B68B56}" type="slidenum">
              <a:rPr lang="en-IN" smtClean="0"/>
              <a:t>‹#›</a:t>
            </a:fld>
            <a:endParaRPr lang="en-IN"/>
          </a:p>
        </p:txBody>
      </p:sp>
    </p:spTree>
    <p:extLst>
      <p:ext uri="{BB962C8B-B14F-4D97-AF65-F5344CB8AC3E}">
        <p14:creationId xmlns:p14="http://schemas.microsoft.com/office/powerpoint/2010/main" val="1828824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6ED806-CD8E-4B86-B7C3-933DFCD433D9}" type="datetimeFigureOut">
              <a:rPr lang="en-IN" smtClean="0"/>
              <a:t>16-10-2025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F60319-637B-4645-A19B-0232C0B68B56}" type="slidenum">
              <a:rPr lang="en-IN" smtClean="0"/>
              <a:t>‹#›</a:t>
            </a:fld>
            <a:endParaRPr lang="en-IN"/>
          </a:p>
        </p:txBody>
      </p:sp>
    </p:spTree>
    <p:extLst>
      <p:ext uri="{BB962C8B-B14F-4D97-AF65-F5344CB8AC3E}">
        <p14:creationId xmlns:p14="http://schemas.microsoft.com/office/powerpoint/2010/main" val="3795683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DF6ED806-CD8E-4B86-B7C3-933DFCD433D9}" type="datetimeFigureOut">
              <a:rPr lang="en-IN" smtClean="0"/>
              <a:t>16-10-2025</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0AF60319-637B-4645-A19B-0232C0B68B56}" type="slidenum">
              <a:rPr lang="en-IN" smtClean="0"/>
              <a:t>‹#›</a:t>
            </a:fld>
            <a:endParaRPr lang="en-IN"/>
          </a:p>
        </p:txBody>
      </p:sp>
    </p:spTree>
    <p:extLst>
      <p:ext uri="{BB962C8B-B14F-4D97-AF65-F5344CB8AC3E}">
        <p14:creationId xmlns:p14="http://schemas.microsoft.com/office/powerpoint/2010/main" val="34937380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DF6ED806-CD8E-4B86-B7C3-933DFCD433D9}" type="datetimeFigureOut">
              <a:rPr lang="en-IN" smtClean="0"/>
              <a:t>16-10-2025</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0AF60319-637B-4645-A19B-0232C0B68B56}"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08652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DF6ED806-CD8E-4B86-B7C3-933DFCD433D9}" type="datetimeFigureOut">
              <a:rPr lang="en-IN" smtClean="0"/>
              <a:t>16-10-2025</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0AF60319-637B-4645-A19B-0232C0B68B56}" type="slidenum">
              <a:rPr lang="en-IN" smtClean="0"/>
              <a:t>‹#›</a:t>
            </a:fld>
            <a:endParaRPr lang="en-IN"/>
          </a:p>
        </p:txBody>
      </p:sp>
    </p:spTree>
    <p:extLst>
      <p:ext uri="{BB962C8B-B14F-4D97-AF65-F5344CB8AC3E}">
        <p14:creationId xmlns:p14="http://schemas.microsoft.com/office/powerpoint/2010/main" val="17888388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F6ED806-CD8E-4B86-B7C3-933DFCD433D9}" type="datetimeFigureOut">
              <a:rPr lang="en-IN" smtClean="0"/>
              <a:t>16-10-2025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AF60319-637B-4645-A19B-0232C0B68B56}" type="slidenum">
              <a:rPr lang="en-IN" smtClean="0"/>
              <a:t>‹#›</a:t>
            </a:fld>
            <a:endParaRPr lang="en-IN"/>
          </a:p>
        </p:txBody>
      </p:sp>
    </p:spTree>
    <p:extLst>
      <p:ext uri="{BB962C8B-B14F-4D97-AF65-F5344CB8AC3E}">
        <p14:creationId xmlns:p14="http://schemas.microsoft.com/office/powerpoint/2010/main" val="19686906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F6ED806-CD8E-4B86-B7C3-933DFCD433D9}" type="datetimeFigureOut">
              <a:rPr lang="en-IN" smtClean="0"/>
              <a:t>16-10-2025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AF60319-637B-4645-A19B-0232C0B68B56}" type="slidenum">
              <a:rPr lang="en-IN" smtClean="0"/>
              <a:t>‹#›</a:t>
            </a:fld>
            <a:endParaRPr lang="en-IN"/>
          </a:p>
        </p:txBody>
      </p:sp>
    </p:spTree>
    <p:extLst>
      <p:ext uri="{BB962C8B-B14F-4D97-AF65-F5344CB8AC3E}">
        <p14:creationId xmlns:p14="http://schemas.microsoft.com/office/powerpoint/2010/main" val="24858151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6ED806-CD8E-4B86-B7C3-933DFCD433D9}" type="datetimeFigureOut">
              <a:rPr lang="en-IN" smtClean="0"/>
              <a:t>16-10-2025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F60319-637B-4645-A19B-0232C0B68B56}" type="slidenum">
              <a:rPr lang="en-IN" smtClean="0"/>
              <a:t>‹#›</a:t>
            </a:fld>
            <a:endParaRPr lang="en-IN"/>
          </a:p>
        </p:txBody>
      </p:sp>
    </p:spTree>
    <p:extLst>
      <p:ext uri="{BB962C8B-B14F-4D97-AF65-F5344CB8AC3E}">
        <p14:creationId xmlns:p14="http://schemas.microsoft.com/office/powerpoint/2010/main" val="4341773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DF6ED806-CD8E-4B86-B7C3-933DFCD433D9}" type="datetimeFigureOut">
              <a:rPr lang="en-IN" smtClean="0"/>
              <a:t>16-10-2025</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0AF60319-637B-4645-A19B-0232C0B68B56}" type="slidenum">
              <a:rPr lang="en-IN" smtClean="0"/>
              <a:t>‹#›</a:t>
            </a:fld>
            <a:endParaRPr lang="en-IN"/>
          </a:p>
        </p:txBody>
      </p:sp>
    </p:spTree>
    <p:extLst>
      <p:ext uri="{BB962C8B-B14F-4D97-AF65-F5344CB8AC3E}">
        <p14:creationId xmlns:p14="http://schemas.microsoft.com/office/powerpoint/2010/main" val="2573218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6ED806-CD8E-4B86-B7C3-933DFCD433D9}" type="datetimeFigureOut">
              <a:rPr lang="en-IN" smtClean="0"/>
              <a:t>16-10-2025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F60319-637B-4645-A19B-0232C0B68B56}" type="slidenum">
              <a:rPr lang="en-IN" smtClean="0"/>
              <a:t>‹#›</a:t>
            </a:fld>
            <a:endParaRPr lang="en-IN"/>
          </a:p>
        </p:txBody>
      </p:sp>
    </p:spTree>
    <p:extLst>
      <p:ext uri="{BB962C8B-B14F-4D97-AF65-F5344CB8AC3E}">
        <p14:creationId xmlns:p14="http://schemas.microsoft.com/office/powerpoint/2010/main" val="185542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DF6ED806-CD8E-4B86-B7C3-933DFCD433D9}" type="datetimeFigureOut">
              <a:rPr lang="en-IN" smtClean="0"/>
              <a:t>16-10-2025</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0AF60319-637B-4645-A19B-0232C0B68B56}" type="slidenum">
              <a:rPr lang="en-IN" smtClean="0"/>
              <a:t>‹#›</a:t>
            </a:fld>
            <a:endParaRPr lang="en-IN"/>
          </a:p>
        </p:txBody>
      </p:sp>
    </p:spTree>
    <p:extLst>
      <p:ext uri="{BB962C8B-B14F-4D97-AF65-F5344CB8AC3E}">
        <p14:creationId xmlns:p14="http://schemas.microsoft.com/office/powerpoint/2010/main" val="3790398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6ED806-CD8E-4B86-B7C3-933DFCD433D9}" type="datetimeFigureOut">
              <a:rPr lang="en-IN" smtClean="0"/>
              <a:t>16-10-2025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F60319-637B-4645-A19B-0232C0B68B56}" type="slidenum">
              <a:rPr lang="en-IN" smtClean="0"/>
              <a:t>‹#›</a:t>
            </a:fld>
            <a:endParaRPr lang="en-IN"/>
          </a:p>
        </p:txBody>
      </p:sp>
    </p:spTree>
    <p:extLst>
      <p:ext uri="{BB962C8B-B14F-4D97-AF65-F5344CB8AC3E}">
        <p14:creationId xmlns:p14="http://schemas.microsoft.com/office/powerpoint/2010/main" val="4246143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6ED806-CD8E-4B86-B7C3-933DFCD433D9}" type="datetimeFigureOut">
              <a:rPr lang="en-IN" smtClean="0"/>
              <a:t>16-10-2025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AF60319-637B-4645-A19B-0232C0B68B56}" type="slidenum">
              <a:rPr lang="en-IN" smtClean="0"/>
              <a:t>‹#›</a:t>
            </a:fld>
            <a:endParaRPr lang="en-IN"/>
          </a:p>
        </p:txBody>
      </p:sp>
    </p:spTree>
    <p:extLst>
      <p:ext uri="{BB962C8B-B14F-4D97-AF65-F5344CB8AC3E}">
        <p14:creationId xmlns:p14="http://schemas.microsoft.com/office/powerpoint/2010/main" val="1076436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6ED806-CD8E-4B86-B7C3-933DFCD433D9}" type="datetimeFigureOut">
              <a:rPr lang="en-IN" smtClean="0"/>
              <a:t>16-10-2025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AF60319-637B-4645-A19B-0232C0B68B56}" type="slidenum">
              <a:rPr lang="en-IN" smtClean="0"/>
              <a:t>‹#›</a:t>
            </a:fld>
            <a:endParaRPr lang="en-IN"/>
          </a:p>
        </p:txBody>
      </p:sp>
    </p:spTree>
    <p:extLst>
      <p:ext uri="{BB962C8B-B14F-4D97-AF65-F5344CB8AC3E}">
        <p14:creationId xmlns:p14="http://schemas.microsoft.com/office/powerpoint/2010/main" val="1470247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6ED806-CD8E-4B86-B7C3-933DFCD433D9}" type="datetimeFigureOut">
              <a:rPr lang="en-IN" smtClean="0"/>
              <a:t>16-10-2025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AF60319-637B-4645-A19B-0232C0B68B56}" type="slidenum">
              <a:rPr lang="en-IN" smtClean="0"/>
              <a:t>‹#›</a:t>
            </a:fld>
            <a:endParaRPr lang="en-IN"/>
          </a:p>
        </p:txBody>
      </p:sp>
    </p:spTree>
    <p:extLst>
      <p:ext uri="{BB962C8B-B14F-4D97-AF65-F5344CB8AC3E}">
        <p14:creationId xmlns:p14="http://schemas.microsoft.com/office/powerpoint/2010/main" val="2340384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6ED806-CD8E-4B86-B7C3-933DFCD433D9}" type="datetimeFigureOut">
              <a:rPr lang="en-IN" smtClean="0"/>
              <a:t>16-10-2025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F60319-637B-4645-A19B-0232C0B68B56}" type="slidenum">
              <a:rPr lang="en-IN" smtClean="0"/>
              <a:t>‹#›</a:t>
            </a:fld>
            <a:endParaRPr lang="en-IN"/>
          </a:p>
        </p:txBody>
      </p:sp>
    </p:spTree>
    <p:extLst>
      <p:ext uri="{BB962C8B-B14F-4D97-AF65-F5344CB8AC3E}">
        <p14:creationId xmlns:p14="http://schemas.microsoft.com/office/powerpoint/2010/main" val="3140422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6ED806-CD8E-4B86-B7C3-933DFCD433D9}" type="datetimeFigureOut">
              <a:rPr lang="en-IN" smtClean="0"/>
              <a:t>16-10-2025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F60319-637B-4645-A19B-0232C0B68B56}" type="slidenum">
              <a:rPr lang="en-IN" smtClean="0"/>
              <a:t>‹#›</a:t>
            </a:fld>
            <a:endParaRPr lang="en-IN"/>
          </a:p>
        </p:txBody>
      </p:sp>
    </p:spTree>
    <p:extLst>
      <p:ext uri="{BB962C8B-B14F-4D97-AF65-F5344CB8AC3E}">
        <p14:creationId xmlns:p14="http://schemas.microsoft.com/office/powerpoint/2010/main" val="623758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F6ED806-CD8E-4B86-B7C3-933DFCD433D9}" type="datetimeFigureOut">
              <a:rPr lang="en-IN" smtClean="0"/>
              <a:t>16-10-2025</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AF60319-637B-4645-A19B-0232C0B68B56}" type="slidenum">
              <a:rPr lang="en-IN" smtClean="0"/>
              <a:t>‹#›</a:t>
            </a:fld>
            <a:endParaRPr lang="en-IN"/>
          </a:p>
        </p:txBody>
      </p:sp>
    </p:spTree>
    <p:extLst>
      <p:ext uri="{BB962C8B-B14F-4D97-AF65-F5344CB8AC3E}">
        <p14:creationId xmlns:p14="http://schemas.microsoft.com/office/powerpoint/2010/main" val="1828565663"/>
      </p:ext>
    </p:extLst>
  </p:cSld>
  <p:clrMap bg1="dk1" tx1="lt1" bg2="dk2" tx2="lt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 id="2147483811" r:id="rId14"/>
    <p:sldLayoutId id="2147483812" r:id="rId15"/>
    <p:sldLayoutId id="2147483813" r:id="rId16"/>
    <p:sldLayoutId id="2147483814"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ABB31-CB2B-5CE1-5562-E7DE09B0208C}"/>
              </a:ext>
            </a:extLst>
          </p:cNvPr>
          <p:cNvSpPr>
            <a:spLocks noGrp="1"/>
          </p:cNvSpPr>
          <p:nvPr>
            <p:ph type="title"/>
          </p:nvPr>
        </p:nvSpPr>
        <p:spPr>
          <a:xfrm>
            <a:off x="651899" y="98322"/>
            <a:ext cx="10888202" cy="1652433"/>
          </a:xfrm>
        </p:spPr>
        <p:txBody>
          <a:bodyPr>
            <a:normAutofit fontScale="90000"/>
          </a:bodyPr>
          <a:lstStyle/>
          <a:p>
            <a:pPr algn="ctr"/>
            <a:r>
              <a:rPr lang="en-US" sz="6600" b="1" dirty="0">
                <a:solidFill>
                  <a:schemeClr val="accent1">
                    <a:lumMod val="75000"/>
                  </a:schemeClr>
                </a:solidFill>
                <a:latin typeface="Arial Narrow" panose="020B0606020202030204" pitchFamily="34" charset="0"/>
              </a:rPr>
              <a:t>Data Analysis Internship Project</a:t>
            </a:r>
            <a:endParaRPr lang="en-IN" sz="6600" dirty="0">
              <a:solidFill>
                <a:schemeClr val="accent1">
                  <a:lumMod val="75000"/>
                </a:schemeClr>
              </a:solidFill>
              <a:latin typeface="Arial Narrow" panose="020B0606020202030204" pitchFamily="34" charset="0"/>
            </a:endParaRPr>
          </a:p>
        </p:txBody>
      </p:sp>
      <p:sp>
        <p:nvSpPr>
          <p:cNvPr id="3" name="Text Placeholder 2">
            <a:extLst>
              <a:ext uri="{FF2B5EF4-FFF2-40B4-BE49-F238E27FC236}">
                <a16:creationId xmlns:a16="http://schemas.microsoft.com/office/drawing/2014/main" id="{01830208-AE3F-0F40-9146-8C4D79E32CDB}"/>
              </a:ext>
            </a:extLst>
          </p:cNvPr>
          <p:cNvSpPr>
            <a:spLocks noGrp="1"/>
          </p:cNvSpPr>
          <p:nvPr>
            <p:ph type="body" idx="1"/>
          </p:nvPr>
        </p:nvSpPr>
        <p:spPr>
          <a:xfrm>
            <a:off x="0" y="4326194"/>
            <a:ext cx="11396610" cy="2280468"/>
          </a:xfrm>
        </p:spPr>
        <p:txBody>
          <a:bodyPr>
            <a:normAutofit/>
          </a:bodyPr>
          <a:lstStyle/>
          <a:p>
            <a:pPr algn="ctr"/>
            <a:r>
              <a:rPr lang="en-IN" sz="4400" dirty="0">
                <a:solidFill>
                  <a:schemeClr val="tx1">
                    <a:lumMod val="95000"/>
                    <a:lumOff val="5000"/>
                  </a:schemeClr>
                </a:solidFill>
                <a:latin typeface="Arial Narrow" panose="020B0606020202030204" pitchFamily="34" charset="0"/>
              </a:rPr>
              <a:t>        </a:t>
            </a:r>
            <a:r>
              <a:rPr lang="en-IN" sz="4400" dirty="0" err="1">
                <a:solidFill>
                  <a:schemeClr val="tx1">
                    <a:lumMod val="95000"/>
                    <a:lumOff val="5000"/>
                  </a:schemeClr>
                </a:solidFill>
                <a:latin typeface="Arial Narrow" panose="020B0606020202030204" pitchFamily="34" charset="0"/>
              </a:rPr>
              <a:t>Cognifyz</a:t>
            </a:r>
            <a:r>
              <a:rPr lang="en-IN" sz="4400" dirty="0">
                <a:solidFill>
                  <a:schemeClr val="tx1">
                    <a:lumMod val="95000"/>
                    <a:lumOff val="5000"/>
                  </a:schemeClr>
                </a:solidFill>
                <a:latin typeface="Arial Narrow" panose="020B0606020202030204" pitchFamily="34" charset="0"/>
              </a:rPr>
              <a:t> Technologies</a:t>
            </a:r>
          </a:p>
          <a:p>
            <a:endParaRPr lang="en-IN" sz="4400" dirty="0">
              <a:solidFill>
                <a:schemeClr val="tx1">
                  <a:lumMod val="95000"/>
                  <a:lumOff val="5000"/>
                </a:schemeClr>
              </a:solidFill>
              <a:latin typeface="Arial Narrow" panose="020B0606020202030204" pitchFamily="34" charset="0"/>
            </a:endParaRPr>
          </a:p>
          <a:p>
            <a:r>
              <a:rPr lang="en-IN" sz="3600" dirty="0">
                <a:solidFill>
                  <a:schemeClr val="tx1">
                    <a:lumMod val="95000"/>
                  </a:schemeClr>
                </a:solidFill>
                <a:latin typeface="Arial Narrow" panose="020B0606020202030204" pitchFamily="34" charset="0"/>
              </a:rPr>
              <a:t>               BY: TARUN KUMAR</a:t>
            </a:r>
          </a:p>
          <a:p>
            <a:pPr algn="ctr"/>
            <a:endParaRPr lang="en-IN" dirty="0"/>
          </a:p>
        </p:txBody>
      </p:sp>
      <p:pic>
        <p:nvPicPr>
          <p:cNvPr id="1026" name="Picture 2" descr="Cognifyz Technologies Recruiter &amp; Career Page | Current ...">
            <a:extLst>
              <a:ext uri="{FF2B5EF4-FFF2-40B4-BE49-F238E27FC236}">
                <a16:creationId xmlns:a16="http://schemas.microsoft.com/office/drawing/2014/main" id="{9A221B8C-A768-6CB3-9285-B177440BE2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6828" y="1750756"/>
            <a:ext cx="3165390" cy="24279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9803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AF2C13-801F-3EBB-8F34-46A739DD82DD}"/>
              </a:ext>
            </a:extLst>
          </p:cNvPr>
          <p:cNvSpPr txBox="1"/>
          <p:nvPr/>
        </p:nvSpPr>
        <p:spPr>
          <a:xfrm>
            <a:off x="2615380" y="2459504"/>
            <a:ext cx="6096000" cy="1938992"/>
          </a:xfrm>
          <a:prstGeom prst="rect">
            <a:avLst/>
          </a:prstGeom>
          <a:noFill/>
        </p:spPr>
        <p:txBody>
          <a:bodyPr wrap="square">
            <a:spAutoFit/>
          </a:bodyPr>
          <a:lstStyle/>
          <a:p>
            <a:pPr algn="ctr"/>
            <a:r>
              <a:rPr lang="en-IN" sz="12000" b="1" u="sng" dirty="0">
                <a:solidFill>
                  <a:srgbClr val="C00000"/>
                </a:solidFill>
                <a:latin typeface="Algerian" panose="04020705040A02060702" pitchFamily="82" charset="0"/>
              </a:rPr>
              <a:t>LEVEL-2</a:t>
            </a:r>
            <a:endParaRPr lang="en-IN" sz="12000" dirty="0"/>
          </a:p>
        </p:txBody>
      </p:sp>
    </p:spTree>
    <p:extLst>
      <p:ext uri="{BB962C8B-B14F-4D97-AF65-F5344CB8AC3E}">
        <p14:creationId xmlns:p14="http://schemas.microsoft.com/office/powerpoint/2010/main" val="147555217"/>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EDA31-5C31-0149-C654-74AB9E259DB8}"/>
              </a:ext>
            </a:extLst>
          </p:cNvPr>
          <p:cNvSpPr>
            <a:spLocks noGrp="1"/>
          </p:cNvSpPr>
          <p:nvPr>
            <p:ph type="title"/>
          </p:nvPr>
        </p:nvSpPr>
        <p:spPr>
          <a:xfrm>
            <a:off x="405580" y="727587"/>
            <a:ext cx="10515600" cy="1248697"/>
          </a:xfrm>
        </p:spPr>
        <p:txBody>
          <a:bodyPr>
            <a:normAutofit/>
          </a:bodyPr>
          <a:lstStyle/>
          <a:p>
            <a:pPr algn="ctr"/>
            <a:r>
              <a:rPr lang="en-IN" sz="6600" b="1" u="sng" dirty="0">
                <a:latin typeface="Arial Narrow" panose="020B0606020202030204" pitchFamily="34" charset="0"/>
              </a:rPr>
              <a:t>TASK-1</a:t>
            </a:r>
            <a:endParaRPr lang="en-IN" sz="6600" u="sng" dirty="0"/>
          </a:p>
        </p:txBody>
      </p:sp>
      <p:sp>
        <p:nvSpPr>
          <p:cNvPr id="3" name="Content Placeholder 2">
            <a:extLst>
              <a:ext uri="{FF2B5EF4-FFF2-40B4-BE49-F238E27FC236}">
                <a16:creationId xmlns:a16="http://schemas.microsoft.com/office/drawing/2014/main" id="{4DE1F5E4-EC8D-981F-BA08-DA25B3424C64}"/>
              </a:ext>
            </a:extLst>
          </p:cNvPr>
          <p:cNvSpPr>
            <a:spLocks noGrp="1"/>
          </p:cNvSpPr>
          <p:nvPr>
            <p:ph idx="1"/>
          </p:nvPr>
        </p:nvSpPr>
        <p:spPr>
          <a:xfrm>
            <a:off x="838200" y="2340077"/>
            <a:ext cx="10515600" cy="4152798"/>
          </a:xfrm>
        </p:spPr>
        <p:txBody>
          <a:bodyPr>
            <a:noAutofit/>
          </a:bodyPr>
          <a:lstStyle/>
          <a:p>
            <a:r>
              <a:rPr lang="en-US" sz="1800" b="1" dirty="0"/>
              <a:t>Restaurant Ratings Analysis - Summary</a:t>
            </a:r>
          </a:p>
          <a:p>
            <a:r>
              <a:rPr lang="en-US" sz="1800" dirty="0"/>
              <a:t>This task focused on understanding the landscape of customer satisfaction by analyzing the distribution of aggregate ratings and the average number of votes restaurants receive.</a:t>
            </a:r>
          </a:p>
          <a:p>
            <a:r>
              <a:rPr lang="en-US" sz="1800" b="1" dirty="0"/>
              <a:t>Rating Distribution:</a:t>
            </a:r>
            <a:r>
              <a:rPr lang="en-US" sz="1800" dirty="0"/>
              <a:t> The analysis reveals a distinct trend in customer ratings. The majority of restaurants are concentrated in the </a:t>
            </a:r>
            <a:r>
              <a:rPr lang="en-US" sz="1800" b="1" dirty="0"/>
              <a:t>3.0 to 4.0</a:t>
            </a:r>
            <a:r>
              <a:rPr lang="en-US" sz="1800" dirty="0"/>
              <a:t> rating range, with the most common rating being </a:t>
            </a:r>
            <a:r>
              <a:rPr lang="en-US" sz="1800" b="1" dirty="0"/>
              <a:t>3.0</a:t>
            </a:r>
            <a:r>
              <a:rPr lang="en-US" sz="1800" dirty="0"/>
              <a:t>, which accounts for nearly 1,900 establishments. This suggests that while few restaurants are poorly rated, truly exceptional ratings (above 4.5) are also uncommon.</a:t>
            </a:r>
          </a:p>
          <a:p>
            <a:r>
              <a:rPr lang="en-US" sz="1800" b="1" dirty="0"/>
              <a:t>Average Customer Engagement:</a:t>
            </a:r>
            <a:r>
              <a:rPr lang="en-US" sz="1800" dirty="0"/>
              <a:t> On average, a restaurant in this dataset receives </a:t>
            </a:r>
            <a:r>
              <a:rPr lang="en-US" sz="1800" b="1" dirty="0"/>
              <a:t>158 votes</a:t>
            </a:r>
            <a:r>
              <a:rPr lang="en-US" sz="1800" dirty="0"/>
              <a:t>. This metric serves as a baseline for understanding the typical level of customer engagement and feedback.</a:t>
            </a:r>
          </a:p>
          <a:p>
            <a:r>
              <a:rPr lang="en-US" sz="1800" b="1" dirty="0"/>
              <a:t>Key Insight:</a:t>
            </a:r>
            <a:r>
              <a:rPr lang="en-US" sz="1800" dirty="0"/>
              <a:t> The market is largely composed of "good" to "very good" restaurants, with a clear clustering around the average rating. This indicates a competitive market where achieving a high rating requires exceptional service, as the average restaurant garners a moderate number of votes.</a:t>
            </a:r>
          </a:p>
          <a:p>
            <a:pPr marL="0" indent="0">
              <a:buNone/>
            </a:pPr>
            <a:endParaRPr lang="en-IN" sz="1800" dirty="0"/>
          </a:p>
        </p:txBody>
      </p:sp>
    </p:spTree>
    <p:extLst>
      <p:ext uri="{BB962C8B-B14F-4D97-AF65-F5344CB8AC3E}">
        <p14:creationId xmlns:p14="http://schemas.microsoft.com/office/powerpoint/2010/main" val="27443961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B8590-9358-88FB-DAA8-169EABB17944}"/>
              </a:ext>
            </a:extLst>
          </p:cNvPr>
          <p:cNvSpPr>
            <a:spLocks noGrp="1"/>
          </p:cNvSpPr>
          <p:nvPr>
            <p:ph type="title"/>
          </p:nvPr>
        </p:nvSpPr>
        <p:spPr>
          <a:xfrm>
            <a:off x="1371600" y="675883"/>
            <a:ext cx="8610600" cy="1293028"/>
          </a:xfrm>
        </p:spPr>
        <p:txBody>
          <a:bodyPr>
            <a:normAutofit/>
          </a:bodyPr>
          <a:lstStyle/>
          <a:p>
            <a:pPr algn="ctr"/>
            <a:r>
              <a:rPr lang="en-IN" sz="6600" b="1" u="sng" dirty="0">
                <a:latin typeface="Arial Narrow" panose="020B0606020202030204" pitchFamily="34" charset="0"/>
              </a:rPr>
              <a:t>TASK-2</a:t>
            </a:r>
            <a:endParaRPr lang="en-IN" sz="6600" u="sng" dirty="0"/>
          </a:p>
        </p:txBody>
      </p:sp>
      <p:sp>
        <p:nvSpPr>
          <p:cNvPr id="3" name="Content Placeholder 2">
            <a:extLst>
              <a:ext uri="{FF2B5EF4-FFF2-40B4-BE49-F238E27FC236}">
                <a16:creationId xmlns:a16="http://schemas.microsoft.com/office/drawing/2014/main" id="{51267D6E-EA45-6378-0401-EB9D5058D463}"/>
              </a:ext>
            </a:extLst>
          </p:cNvPr>
          <p:cNvSpPr>
            <a:spLocks noGrp="1"/>
          </p:cNvSpPr>
          <p:nvPr>
            <p:ph idx="1"/>
          </p:nvPr>
        </p:nvSpPr>
        <p:spPr>
          <a:xfrm>
            <a:off x="838200" y="2271252"/>
            <a:ext cx="10515600" cy="4181834"/>
          </a:xfrm>
        </p:spPr>
        <p:txBody>
          <a:bodyPr>
            <a:normAutofit fontScale="92500" lnSpcReduction="20000"/>
          </a:bodyPr>
          <a:lstStyle/>
          <a:p>
            <a:r>
              <a:rPr lang="en-US" b="1" dirty="0"/>
              <a:t>Cuisine Combination Analysis - Summary</a:t>
            </a:r>
          </a:p>
          <a:p>
            <a:r>
              <a:rPr lang="en-US" dirty="0"/>
              <a:t>This analysis aimed to identify which combinations of cuisines are most common and which combinations tend to receive the highest customer ratings.</a:t>
            </a:r>
          </a:p>
          <a:p>
            <a:r>
              <a:rPr lang="en-US" b="1" dirty="0"/>
              <a:t>High Ratings in Niche Combinations:</a:t>
            </a:r>
            <a:r>
              <a:rPr lang="en-US" dirty="0"/>
              <a:t> The analysis shows that many unique and specific cuisine combinations achieve exceptionally high ratings, such as </a:t>
            </a:r>
            <a:r>
              <a:rPr lang="en-US" b="1" dirty="0"/>
              <a:t>"American, BBQ, Sandwich"</a:t>
            </a:r>
            <a:r>
              <a:rPr lang="en-US" dirty="0"/>
              <a:t> and </a:t>
            </a:r>
            <a:r>
              <a:rPr lang="en-US" b="1" dirty="0"/>
              <a:t>"Italian, Bakery, Continental"</a:t>
            </a:r>
            <a:r>
              <a:rPr lang="en-US" dirty="0"/>
              <a:t>, both scoring an average of </a:t>
            </a:r>
            <a:r>
              <a:rPr lang="en-US" b="1" dirty="0"/>
              <a:t>4.90</a:t>
            </a:r>
            <a:r>
              <a:rPr lang="en-US" dirty="0"/>
              <a:t>. This suggests that restaurants offering specialized or fusion menus are often highly regarded by customers.</a:t>
            </a:r>
          </a:p>
          <a:p>
            <a:r>
              <a:rPr lang="en-US" b="1" dirty="0"/>
              <a:t>Popularity vs. Rarity:</a:t>
            </a:r>
            <a:r>
              <a:rPr lang="en-US" dirty="0"/>
              <a:t> While these niche combinations have near-perfect ratings, they are often found in only a single restaurant. This indicates that high ratings are more easily achieved by unique establishments. In contrast, more common combinations might have a wider range of ratings due to a larger number of outlets.</a:t>
            </a:r>
          </a:p>
          <a:p>
            <a:r>
              <a:rPr lang="en-US" b="1" dirty="0"/>
              <a:t>Key Insight:</a:t>
            </a:r>
            <a:r>
              <a:rPr lang="en-US" dirty="0"/>
              <a:t> There is a significant opportunity for restaurants offering unique or well-executed fusion menus to achieve top-tier customer ratings. While a combination might be rare, its quality can lead to exceptional customer satisfaction.</a:t>
            </a:r>
          </a:p>
          <a:p>
            <a:endParaRPr lang="en-IN" dirty="0"/>
          </a:p>
        </p:txBody>
      </p:sp>
    </p:spTree>
    <p:extLst>
      <p:ext uri="{BB962C8B-B14F-4D97-AF65-F5344CB8AC3E}">
        <p14:creationId xmlns:p14="http://schemas.microsoft.com/office/powerpoint/2010/main" val="22259335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FE581-5F49-3A3A-9B33-7515A743C47C}"/>
              </a:ext>
            </a:extLst>
          </p:cNvPr>
          <p:cNvSpPr>
            <a:spLocks noGrp="1"/>
          </p:cNvSpPr>
          <p:nvPr>
            <p:ph type="title"/>
          </p:nvPr>
        </p:nvSpPr>
        <p:spPr>
          <a:xfrm>
            <a:off x="248263" y="835742"/>
            <a:ext cx="10515600" cy="1130709"/>
          </a:xfrm>
        </p:spPr>
        <p:txBody>
          <a:bodyPr>
            <a:normAutofit/>
          </a:bodyPr>
          <a:lstStyle/>
          <a:p>
            <a:pPr algn="ctr"/>
            <a:r>
              <a:rPr lang="en-IN" sz="6600" b="1" u="sng" dirty="0">
                <a:latin typeface="Arial Narrow" panose="020B0606020202030204" pitchFamily="34" charset="0"/>
              </a:rPr>
              <a:t>TASK-3</a:t>
            </a:r>
            <a:endParaRPr lang="en-IN" sz="6600" u="sng" dirty="0"/>
          </a:p>
        </p:txBody>
      </p:sp>
      <p:sp>
        <p:nvSpPr>
          <p:cNvPr id="3" name="Content Placeholder 2">
            <a:extLst>
              <a:ext uri="{FF2B5EF4-FFF2-40B4-BE49-F238E27FC236}">
                <a16:creationId xmlns:a16="http://schemas.microsoft.com/office/drawing/2014/main" id="{4CD3F5AA-10AF-2D52-70AD-FB3C01ADABC3}"/>
              </a:ext>
            </a:extLst>
          </p:cNvPr>
          <p:cNvSpPr>
            <a:spLocks noGrp="1"/>
          </p:cNvSpPr>
          <p:nvPr>
            <p:ph idx="1"/>
          </p:nvPr>
        </p:nvSpPr>
        <p:spPr>
          <a:xfrm>
            <a:off x="838200" y="2300748"/>
            <a:ext cx="10515600" cy="4152338"/>
          </a:xfrm>
        </p:spPr>
        <p:txBody>
          <a:bodyPr>
            <a:noAutofit/>
          </a:bodyPr>
          <a:lstStyle/>
          <a:p>
            <a:r>
              <a:rPr lang="en-US" sz="1800" b="1" dirty="0"/>
              <a:t>Geographical Analysis - Summary</a:t>
            </a:r>
          </a:p>
          <a:p>
            <a:r>
              <a:rPr lang="en-US" sz="1800" dirty="0"/>
              <a:t>This task involved plotting restaurant locations on an interactive map to visualize their distribution and identify geographical patterns.</a:t>
            </a:r>
          </a:p>
          <a:p>
            <a:r>
              <a:rPr lang="en-US" sz="1800" b="1" dirty="0"/>
              <a:t>Concentration in Urban Centers:</a:t>
            </a:r>
            <a:r>
              <a:rPr lang="en-US" sz="1800" dirty="0"/>
              <a:t> The map clearly illustrates that restaurants are densely concentrated in major metropolitan areas, particularly in and around large cities like </a:t>
            </a:r>
            <a:r>
              <a:rPr lang="en-US" sz="1800" b="1" dirty="0"/>
              <a:t>New Delhi</a:t>
            </a:r>
            <a:r>
              <a:rPr lang="en-US" sz="1800" dirty="0"/>
              <a:t>. This creates distinct "food hubs" where competition is high and variety is abundant.</a:t>
            </a:r>
          </a:p>
          <a:p>
            <a:r>
              <a:rPr lang="en-US" sz="1800" b="1" dirty="0"/>
              <a:t>Interactive Exploration:</a:t>
            </a:r>
            <a:r>
              <a:rPr lang="en-US" sz="1800" dirty="0"/>
              <a:t> The map is enhanced with interactive slicers, allowing for dynamic analysis. Users can filter the view by </a:t>
            </a:r>
            <a:r>
              <a:rPr lang="en-US" sz="1800" b="1" dirty="0"/>
              <a:t>City</a:t>
            </a:r>
            <a:r>
              <a:rPr lang="en-US" sz="1800" dirty="0"/>
              <a:t> to focus on a specific urban area or by </a:t>
            </a:r>
            <a:r>
              <a:rPr lang="en-US" sz="1800" b="1" dirty="0"/>
              <a:t>Cuisines</a:t>
            </a:r>
            <a:r>
              <a:rPr lang="en-US" sz="1800" dirty="0"/>
              <a:t> to track the geographical footprint of a particular food type. For instance, selecting "New Delhi" instantly zooms in to show the distribution of restaurants within that specific region.</a:t>
            </a:r>
          </a:p>
          <a:p>
            <a:r>
              <a:rPr lang="en-US" sz="1800" b="1" dirty="0"/>
              <a:t>Key Insight:</a:t>
            </a:r>
            <a:r>
              <a:rPr lang="en-US" sz="1800" dirty="0"/>
              <a:t> Geographical data is crucial for understanding market saturation and identifying potential locations for new restaurants. This interactive map serves as a powerful tool for strategic decision-making, allowing stakeholders to explore regional tastes and competition levels visually.</a:t>
            </a:r>
          </a:p>
          <a:p>
            <a:endParaRPr lang="en-IN" sz="1800" dirty="0"/>
          </a:p>
        </p:txBody>
      </p:sp>
    </p:spTree>
    <p:extLst>
      <p:ext uri="{BB962C8B-B14F-4D97-AF65-F5344CB8AC3E}">
        <p14:creationId xmlns:p14="http://schemas.microsoft.com/office/powerpoint/2010/main" val="13541074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6537E-CEF9-E963-4664-94DDAB4B1D3F}"/>
              </a:ext>
            </a:extLst>
          </p:cNvPr>
          <p:cNvSpPr>
            <a:spLocks noGrp="1"/>
          </p:cNvSpPr>
          <p:nvPr>
            <p:ph type="title"/>
          </p:nvPr>
        </p:nvSpPr>
        <p:spPr>
          <a:xfrm>
            <a:off x="1310149" y="656217"/>
            <a:ext cx="8610600" cy="1293028"/>
          </a:xfrm>
        </p:spPr>
        <p:txBody>
          <a:bodyPr>
            <a:normAutofit/>
          </a:bodyPr>
          <a:lstStyle/>
          <a:p>
            <a:pPr algn="ctr"/>
            <a:r>
              <a:rPr lang="en-IN" sz="6600" b="1" u="sng" dirty="0">
                <a:latin typeface="Arial Narrow" panose="020B0606020202030204" pitchFamily="34" charset="0"/>
              </a:rPr>
              <a:t>TASK-4</a:t>
            </a:r>
            <a:endParaRPr lang="en-IN" sz="6600" u="sng" dirty="0"/>
          </a:p>
        </p:txBody>
      </p:sp>
      <p:sp>
        <p:nvSpPr>
          <p:cNvPr id="3" name="Content Placeholder 2">
            <a:extLst>
              <a:ext uri="{FF2B5EF4-FFF2-40B4-BE49-F238E27FC236}">
                <a16:creationId xmlns:a16="http://schemas.microsoft.com/office/drawing/2014/main" id="{8D872810-B81C-838D-2CAC-F5A843EC91C1}"/>
              </a:ext>
            </a:extLst>
          </p:cNvPr>
          <p:cNvSpPr>
            <a:spLocks noGrp="1"/>
          </p:cNvSpPr>
          <p:nvPr>
            <p:ph idx="1"/>
          </p:nvPr>
        </p:nvSpPr>
        <p:spPr>
          <a:xfrm>
            <a:off x="838200" y="2121412"/>
            <a:ext cx="10515600" cy="4351338"/>
          </a:xfrm>
        </p:spPr>
        <p:txBody>
          <a:bodyPr>
            <a:normAutofit lnSpcReduction="10000"/>
          </a:bodyPr>
          <a:lstStyle/>
          <a:p>
            <a:r>
              <a:rPr lang="en-US" sz="1900" b="1" dirty="0"/>
              <a:t>Restaurant Chain Analysis - Summary</a:t>
            </a:r>
          </a:p>
          <a:p>
            <a:r>
              <a:rPr lang="en-US" sz="1900" dirty="0"/>
              <a:t>This task involved identifying restaurant chains by cleaning and analyzing restaurant names. The goal was to compare their market presence, customer ratings, and popularity.</a:t>
            </a:r>
          </a:p>
          <a:p>
            <a:r>
              <a:rPr lang="en-US" sz="1900" b="1" dirty="0"/>
              <a:t>Data Cleaning was Crucial:</a:t>
            </a:r>
            <a:r>
              <a:rPr lang="en-US" sz="1900" dirty="0"/>
              <a:t> Identifying chains was only possible after significant data cleaning in Power Query. Steps like trimming, converting to lowercase, and splitting by delimiters were essential to group different outlets of the same chain (e.g., '</a:t>
            </a:r>
            <a:r>
              <a:rPr lang="en-US" sz="1900" dirty="0" err="1"/>
              <a:t>Daawat</a:t>
            </a:r>
            <a:r>
              <a:rPr lang="en-US" sz="1900" dirty="0"/>
              <a:t>' and ‘</a:t>
            </a:r>
            <a:r>
              <a:rPr lang="en-US" sz="1900" dirty="0" err="1"/>
              <a:t>daawat</a:t>
            </a:r>
            <a:r>
              <a:rPr lang="en-US" sz="1900" dirty="0"/>
              <a:t>') together accurately.</a:t>
            </a:r>
          </a:p>
          <a:p>
            <a:r>
              <a:rPr lang="en-US" sz="1900" b="1" dirty="0"/>
              <a:t>Performance Metrics:</a:t>
            </a:r>
            <a:r>
              <a:rPr lang="en-US" sz="1900" dirty="0"/>
              <a:t> The analysis provided key performance indicators for each chain, including the total number of outlets, their average aggregate rating, and the total sum of votes. This allows for a direct comparison of brand strength and customer satisfaction.</a:t>
            </a:r>
          </a:p>
          <a:p>
            <a:r>
              <a:rPr lang="en-US" sz="1900" b="1" dirty="0"/>
              <a:t>Key Insight:</a:t>
            </a:r>
            <a:r>
              <a:rPr lang="en-US" sz="1900" dirty="0"/>
              <a:t> Simply having a large number of outlets does not guarantee high ratings or popularity. For example, some chains like </a:t>
            </a:r>
            <a:r>
              <a:rPr lang="en-US" sz="1900" b="1" dirty="0"/>
              <a:t>'Chor Bizarre'</a:t>
            </a:r>
            <a:r>
              <a:rPr lang="en-US" sz="1900" dirty="0"/>
              <a:t> and </a:t>
            </a:r>
            <a:r>
              <a:rPr lang="en-US" sz="1900" b="1" dirty="0"/>
              <a:t>'Coffee Culture'</a:t>
            </a:r>
            <a:r>
              <a:rPr lang="en-US" sz="1900" dirty="0"/>
              <a:t> have few outlets but achieve high average ratings (4.15), indicating strong brand quality. This analysis is vital for competitive benchmarking.</a:t>
            </a:r>
          </a:p>
          <a:p>
            <a:endParaRPr lang="en-IN" dirty="0"/>
          </a:p>
        </p:txBody>
      </p:sp>
    </p:spTree>
    <p:extLst>
      <p:ext uri="{BB962C8B-B14F-4D97-AF65-F5344CB8AC3E}">
        <p14:creationId xmlns:p14="http://schemas.microsoft.com/office/powerpoint/2010/main" val="12372765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E924E-FD0C-B031-32E6-64DA0AB5414B}"/>
              </a:ext>
            </a:extLst>
          </p:cNvPr>
          <p:cNvSpPr>
            <a:spLocks noGrp="1"/>
          </p:cNvSpPr>
          <p:nvPr>
            <p:ph type="title"/>
          </p:nvPr>
        </p:nvSpPr>
        <p:spPr>
          <a:xfrm>
            <a:off x="1932039" y="725044"/>
            <a:ext cx="8610600" cy="1293028"/>
          </a:xfrm>
        </p:spPr>
        <p:txBody>
          <a:bodyPr>
            <a:normAutofit/>
          </a:bodyPr>
          <a:lstStyle/>
          <a:p>
            <a:pPr algn="ctr"/>
            <a:r>
              <a:rPr lang="en-IN" sz="6600" b="1" u="sng" dirty="0">
                <a:latin typeface="Arial Narrow" panose="020B0606020202030204" pitchFamily="34" charset="0"/>
              </a:rPr>
              <a:t>LEVEL 2: DASHBOARD</a:t>
            </a:r>
            <a:endParaRPr lang="en-IN" sz="6600" u="sng" dirty="0"/>
          </a:p>
        </p:txBody>
      </p:sp>
      <p:pic>
        <p:nvPicPr>
          <p:cNvPr id="5" name="Content Placeholder 4">
            <a:extLst>
              <a:ext uri="{FF2B5EF4-FFF2-40B4-BE49-F238E27FC236}">
                <a16:creationId xmlns:a16="http://schemas.microsoft.com/office/drawing/2014/main" id="{1AA71F2A-7CFE-9111-E4BC-DD57469FC3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3896" y="2193925"/>
            <a:ext cx="9969909" cy="4462514"/>
          </a:xfrm>
        </p:spPr>
      </p:pic>
    </p:spTree>
    <p:extLst>
      <p:ext uri="{BB962C8B-B14F-4D97-AF65-F5344CB8AC3E}">
        <p14:creationId xmlns:p14="http://schemas.microsoft.com/office/powerpoint/2010/main" val="2438995164"/>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50626-CFFA-9042-A479-7746770FD9B2}"/>
              </a:ext>
            </a:extLst>
          </p:cNvPr>
          <p:cNvSpPr>
            <a:spLocks noGrp="1"/>
          </p:cNvSpPr>
          <p:nvPr>
            <p:ph type="title"/>
          </p:nvPr>
        </p:nvSpPr>
        <p:spPr>
          <a:xfrm>
            <a:off x="1912375" y="744708"/>
            <a:ext cx="8610600" cy="1293028"/>
          </a:xfrm>
        </p:spPr>
        <p:txBody>
          <a:bodyPr>
            <a:normAutofit/>
          </a:bodyPr>
          <a:lstStyle/>
          <a:p>
            <a:pPr algn="ctr"/>
            <a:r>
              <a:rPr lang="en-IN" sz="6600" b="1" u="sng" dirty="0">
                <a:latin typeface="Arial Narrow" panose="020B0606020202030204" pitchFamily="34" charset="0"/>
              </a:rPr>
              <a:t>LEVEL 2: KEY FINDINGS</a:t>
            </a:r>
            <a:endParaRPr lang="en-IN" sz="6600" u="sng" dirty="0"/>
          </a:p>
        </p:txBody>
      </p:sp>
      <p:sp>
        <p:nvSpPr>
          <p:cNvPr id="7" name="Content Placeholder 6">
            <a:extLst>
              <a:ext uri="{FF2B5EF4-FFF2-40B4-BE49-F238E27FC236}">
                <a16:creationId xmlns:a16="http://schemas.microsoft.com/office/drawing/2014/main" id="{054E4A48-BC59-232F-F74F-A58B9ED7266C}"/>
              </a:ext>
            </a:extLst>
          </p:cNvPr>
          <p:cNvSpPr>
            <a:spLocks noGrp="1"/>
          </p:cNvSpPr>
          <p:nvPr>
            <p:ph idx="1"/>
          </p:nvPr>
        </p:nvSpPr>
        <p:spPr>
          <a:xfrm>
            <a:off x="838200" y="2349910"/>
            <a:ext cx="10515600" cy="4414683"/>
          </a:xfrm>
        </p:spPr>
        <p:txBody>
          <a:bodyPr>
            <a:normAutofit fontScale="77500" lnSpcReduction="20000"/>
          </a:bodyPr>
          <a:lstStyle/>
          <a:p>
            <a:r>
              <a:rPr lang="en-US" dirty="0"/>
              <a:t>This fully interactive dashboard integrates the advanced analyses from Level 2 to provide a multi-dimensional view of the restaurant market, focusing on performance, specialization, and brand presence.</a:t>
            </a:r>
          </a:p>
          <a:p>
            <a:r>
              <a:rPr lang="en-US" b="1" dirty="0"/>
              <a:t>Market Performance Standard:</a:t>
            </a:r>
            <a:r>
              <a:rPr lang="en-US" dirty="0"/>
              <a:t> The analysis establishes a clear benchmark for an average restaurant. The most common rating is </a:t>
            </a:r>
            <a:r>
              <a:rPr lang="en-US" b="1" dirty="0"/>
              <a:t>3.0</a:t>
            </a:r>
            <a:r>
              <a:rPr lang="en-US" dirty="0"/>
              <a:t>, and the average establishment garners </a:t>
            </a:r>
            <a:r>
              <a:rPr lang="en-US" b="1" dirty="0"/>
              <a:t>158 customer votes</a:t>
            </a:r>
            <a:r>
              <a:rPr lang="en-US" dirty="0"/>
              <a:t>. This indicates a highly competitive market where achieving standout performance is a significant challenge.</a:t>
            </a:r>
          </a:p>
          <a:p>
            <a:r>
              <a:rPr lang="en-US" b="1" dirty="0"/>
              <a:t>Specialization Drives Excellence:</a:t>
            </a:r>
            <a:r>
              <a:rPr lang="en-US" dirty="0"/>
              <a:t> A key insight is that niche and specialized restaurants often outperform common ones in customer satisfaction. Unique </a:t>
            </a:r>
            <a:r>
              <a:rPr lang="en-US" b="1" dirty="0"/>
              <a:t>cuisine combinations</a:t>
            </a:r>
            <a:r>
              <a:rPr lang="en-US" dirty="0"/>
              <a:t> frequently achieve the highest possible ratings (4.90), and smaller, quality-focused </a:t>
            </a:r>
            <a:r>
              <a:rPr lang="en-US" b="1" dirty="0"/>
              <a:t>restaurant chains</a:t>
            </a:r>
            <a:r>
              <a:rPr lang="en-US" dirty="0"/>
              <a:t> like 'Chor Bizarre' (4.15 rating) are rated higher than many larger competitors.</a:t>
            </a:r>
          </a:p>
          <a:p>
            <a:r>
              <a:rPr lang="en-US" b="1" dirty="0"/>
              <a:t>Strategic and Interactive Tool:</a:t>
            </a:r>
            <a:r>
              <a:rPr lang="en-US" dirty="0"/>
              <a:t> The dashboard serves as a powerful strategic tool. The interactive </a:t>
            </a:r>
            <a:r>
              <a:rPr lang="en-US" b="1" dirty="0"/>
              <a:t>map</a:t>
            </a:r>
            <a:r>
              <a:rPr lang="en-US" dirty="0"/>
              <a:t> and </a:t>
            </a:r>
            <a:r>
              <a:rPr lang="en-US" b="1" dirty="0"/>
              <a:t>slicers</a:t>
            </a:r>
            <a:r>
              <a:rPr lang="en-US" dirty="0"/>
              <a:t> for City, Cuisine, and Price Range allow for deep-dive analysis. Stakeholders can instantly visualize geographic food hubs, assess the performance of specific cuisines, or analyze the competitive landscape within a particular city.</a:t>
            </a:r>
          </a:p>
          <a:p>
            <a:r>
              <a:rPr lang="en-US" b="1" dirty="0"/>
              <a:t>Overall Insight:</a:t>
            </a:r>
            <a:r>
              <a:rPr lang="en-US" dirty="0"/>
              <a:t> The Level 2 analysis proves that success in the restaurant industry is not just about scale, but about quality and specialization. The most highly-rated establishments are often those that offer a unique menu or maintain a high standard of quality across a smaller chain of outlets.</a:t>
            </a:r>
          </a:p>
          <a:p>
            <a:endParaRPr lang="en-IN" dirty="0"/>
          </a:p>
        </p:txBody>
      </p:sp>
    </p:spTree>
    <p:extLst>
      <p:ext uri="{BB962C8B-B14F-4D97-AF65-F5344CB8AC3E}">
        <p14:creationId xmlns:p14="http://schemas.microsoft.com/office/powerpoint/2010/main" val="1393209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3879B-9447-E984-3DBC-91AE41EF3DC5}"/>
              </a:ext>
            </a:extLst>
          </p:cNvPr>
          <p:cNvSpPr>
            <a:spLocks noGrp="1"/>
          </p:cNvSpPr>
          <p:nvPr>
            <p:ph type="title"/>
          </p:nvPr>
        </p:nvSpPr>
        <p:spPr>
          <a:xfrm>
            <a:off x="1479755" y="1010180"/>
            <a:ext cx="8610600" cy="1293028"/>
          </a:xfrm>
        </p:spPr>
        <p:txBody>
          <a:bodyPr>
            <a:normAutofit fontScale="90000"/>
          </a:bodyPr>
          <a:lstStyle/>
          <a:p>
            <a:pPr algn="ctr"/>
            <a:r>
              <a:rPr lang="en-IN" sz="5400" b="1" u="sng" dirty="0">
                <a:latin typeface="Arial Narrow" panose="020B0606020202030204" pitchFamily="34" charset="0"/>
              </a:rPr>
              <a:t>INTERACTIVE  DASHBOARD  DEMO</a:t>
            </a:r>
            <a:endParaRPr lang="en-IN" sz="5400" dirty="0"/>
          </a:p>
        </p:txBody>
      </p:sp>
      <p:sp>
        <p:nvSpPr>
          <p:cNvPr id="3" name="Content Placeholder 2">
            <a:extLst>
              <a:ext uri="{FF2B5EF4-FFF2-40B4-BE49-F238E27FC236}">
                <a16:creationId xmlns:a16="http://schemas.microsoft.com/office/drawing/2014/main" id="{252840BD-E84E-8576-0AEB-40D5B3AE92EA}"/>
              </a:ext>
            </a:extLst>
          </p:cNvPr>
          <p:cNvSpPr>
            <a:spLocks noGrp="1"/>
          </p:cNvSpPr>
          <p:nvPr>
            <p:ph idx="1"/>
          </p:nvPr>
        </p:nvSpPr>
        <p:spPr>
          <a:xfrm>
            <a:off x="838200" y="3106993"/>
            <a:ext cx="10515600" cy="3385881"/>
          </a:xfrm>
        </p:spPr>
        <p:txBody>
          <a:bodyPr/>
          <a:lstStyle/>
          <a:p>
            <a:r>
              <a:rPr lang="en-IN" dirty="0">
                <a:solidFill>
                  <a:schemeClr val="accent1">
                    <a:lumMod val="75000"/>
                  </a:schemeClr>
                </a:solidFill>
              </a:rPr>
              <a:t>SLICERS: </a:t>
            </a:r>
            <a:r>
              <a:rPr lang="en-IN" dirty="0"/>
              <a:t>Provided the ability to live-filter data by City, </a:t>
            </a:r>
            <a:r>
              <a:rPr lang="en-IN" dirty="0" err="1"/>
              <a:t>PriceRange</a:t>
            </a:r>
            <a:r>
              <a:rPr lang="en-IN" dirty="0"/>
              <a:t> and Cuisines.</a:t>
            </a:r>
          </a:p>
          <a:p>
            <a:endParaRPr lang="en-IN" dirty="0">
              <a:solidFill>
                <a:schemeClr val="accent1">
                  <a:lumMod val="75000"/>
                </a:schemeClr>
              </a:solidFill>
            </a:endParaRPr>
          </a:p>
          <a:p>
            <a:r>
              <a:rPr lang="en-IN" dirty="0">
                <a:solidFill>
                  <a:schemeClr val="accent1">
                    <a:lumMod val="75000"/>
                  </a:schemeClr>
                </a:solidFill>
              </a:rPr>
              <a:t>CROSS-FILTERING: </a:t>
            </a:r>
            <a:r>
              <a:rPr lang="en-IN" dirty="0"/>
              <a:t>Clicking on one chart dynamically updates the entire report.</a:t>
            </a:r>
          </a:p>
          <a:p>
            <a:pPr marL="0" indent="0">
              <a:buNone/>
            </a:pPr>
            <a:endParaRPr lang="en-IN" dirty="0">
              <a:solidFill>
                <a:schemeClr val="accent1">
                  <a:lumMod val="75000"/>
                </a:schemeClr>
              </a:solidFill>
            </a:endParaRPr>
          </a:p>
          <a:p>
            <a:r>
              <a:rPr lang="en-IN" dirty="0">
                <a:solidFill>
                  <a:schemeClr val="accent1">
                    <a:lumMod val="75000"/>
                  </a:schemeClr>
                </a:solidFill>
              </a:rPr>
              <a:t>NAVIGATION: </a:t>
            </a:r>
            <a:r>
              <a:rPr lang="en-IN" dirty="0"/>
              <a:t>Easy navigation to any analysis page using buttons.</a:t>
            </a:r>
          </a:p>
          <a:p>
            <a:pPr marL="0" indent="0">
              <a:buNone/>
            </a:pPr>
            <a:endParaRPr lang="en-IN" dirty="0">
              <a:solidFill>
                <a:schemeClr val="accent1">
                  <a:lumMod val="75000"/>
                </a:schemeClr>
              </a:solidFill>
            </a:endParaRPr>
          </a:p>
        </p:txBody>
      </p:sp>
    </p:spTree>
    <p:extLst>
      <p:ext uri="{BB962C8B-B14F-4D97-AF65-F5344CB8AC3E}">
        <p14:creationId xmlns:p14="http://schemas.microsoft.com/office/powerpoint/2010/main" val="2213668269"/>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5B380-E088-CDF6-5B47-F13D8BA2D9B3}"/>
              </a:ext>
            </a:extLst>
          </p:cNvPr>
          <p:cNvSpPr>
            <a:spLocks noGrp="1"/>
          </p:cNvSpPr>
          <p:nvPr>
            <p:ph type="title"/>
          </p:nvPr>
        </p:nvSpPr>
        <p:spPr>
          <a:xfrm>
            <a:off x="1243781" y="1000347"/>
            <a:ext cx="8610600" cy="1293028"/>
          </a:xfrm>
        </p:spPr>
        <p:txBody>
          <a:bodyPr>
            <a:normAutofit fontScale="90000"/>
          </a:bodyPr>
          <a:lstStyle/>
          <a:p>
            <a:pPr algn="ctr"/>
            <a:r>
              <a:rPr lang="en-IN" sz="6000" b="1" u="sng" dirty="0"/>
              <a:t>LEARNINGS  &amp;  ACHIEVEMENTS</a:t>
            </a:r>
          </a:p>
        </p:txBody>
      </p:sp>
      <p:sp>
        <p:nvSpPr>
          <p:cNvPr id="3" name="Content Placeholder 2">
            <a:extLst>
              <a:ext uri="{FF2B5EF4-FFF2-40B4-BE49-F238E27FC236}">
                <a16:creationId xmlns:a16="http://schemas.microsoft.com/office/drawing/2014/main" id="{76FEF5EF-0FE6-9DED-49E6-34386F325F9E}"/>
              </a:ext>
            </a:extLst>
          </p:cNvPr>
          <p:cNvSpPr>
            <a:spLocks noGrp="1"/>
          </p:cNvSpPr>
          <p:nvPr>
            <p:ph idx="1"/>
          </p:nvPr>
        </p:nvSpPr>
        <p:spPr>
          <a:xfrm>
            <a:off x="838200" y="2920181"/>
            <a:ext cx="10515600" cy="3690682"/>
          </a:xfrm>
        </p:spPr>
        <p:txBody>
          <a:bodyPr/>
          <a:lstStyle/>
          <a:p>
            <a:r>
              <a:rPr lang="en-IN" dirty="0">
                <a:solidFill>
                  <a:schemeClr val="accent1">
                    <a:lumMod val="75000"/>
                  </a:schemeClr>
                </a:solidFill>
              </a:rPr>
              <a:t>DATA CLEANING: </a:t>
            </a:r>
            <a:r>
              <a:rPr lang="en-IN" dirty="0"/>
              <a:t>Cleaned real-world messy data(like restaurant names) using Power Query.</a:t>
            </a:r>
          </a:p>
          <a:p>
            <a:r>
              <a:rPr lang="en-IN" dirty="0">
                <a:solidFill>
                  <a:schemeClr val="accent1">
                    <a:lumMod val="75000"/>
                  </a:schemeClr>
                </a:solidFill>
              </a:rPr>
              <a:t>DAX &amp; VISUALIZATION: </a:t>
            </a:r>
            <a:r>
              <a:rPr lang="en-IN" dirty="0"/>
              <a:t>Created effective charts and tables using simple and complex calculations.</a:t>
            </a:r>
          </a:p>
          <a:p>
            <a:r>
              <a:rPr lang="en-IN" dirty="0">
                <a:solidFill>
                  <a:schemeClr val="accent1">
                    <a:lumMod val="75000"/>
                  </a:schemeClr>
                </a:solidFill>
              </a:rPr>
              <a:t>DASHBOARDING: </a:t>
            </a:r>
            <a:r>
              <a:rPr lang="en-IN" dirty="0"/>
              <a:t>Combined different analysis to build  a complete interconnected data story.</a:t>
            </a:r>
          </a:p>
          <a:p>
            <a:r>
              <a:rPr lang="en-IN" dirty="0">
                <a:solidFill>
                  <a:schemeClr val="accent1">
                    <a:lumMod val="75000"/>
                  </a:schemeClr>
                </a:solidFill>
              </a:rPr>
              <a:t>PROBLEM SOLVING: </a:t>
            </a:r>
            <a:r>
              <a:rPr lang="en-IN" dirty="0"/>
              <a:t>Effectively solved real-world data challenges encountered at every step.</a:t>
            </a:r>
          </a:p>
        </p:txBody>
      </p:sp>
    </p:spTree>
    <p:extLst>
      <p:ext uri="{BB962C8B-B14F-4D97-AF65-F5344CB8AC3E}">
        <p14:creationId xmlns:p14="http://schemas.microsoft.com/office/powerpoint/2010/main" val="370887170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4384AA-315E-5213-0164-15543584A580}"/>
              </a:ext>
            </a:extLst>
          </p:cNvPr>
          <p:cNvSpPr txBox="1"/>
          <p:nvPr/>
        </p:nvSpPr>
        <p:spPr>
          <a:xfrm>
            <a:off x="2664542" y="1771953"/>
            <a:ext cx="6096000" cy="1107996"/>
          </a:xfrm>
          <a:prstGeom prst="rect">
            <a:avLst/>
          </a:prstGeom>
          <a:noFill/>
        </p:spPr>
        <p:txBody>
          <a:bodyPr wrap="square">
            <a:spAutoFit/>
          </a:bodyPr>
          <a:lstStyle/>
          <a:p>
            <a:pPr algn="ctr"/>
            <a:r>
              <a:rPr lang="en-IN" sz="6600" b="1" dirty="0">
                <a:solidFill>
                  <a:schemeClr val="accent1">
                    <a:lumMod val="75000"/>
                  </a:schemeClr>
                </a:solidFill>
              </a:rPr>
              <a:t>Thank You!!!</a:t>
            </a:r>
            <a:endParaRPr lang="en-IN" sz="6600" dirty="0"/>
          </a:p>
        </p:txBody>
      </p:sp>
      <p:sp>
        <p:nvSpPr>
          <p:cNvPr id="5" name="TextBox 4">
            <a:extLst>
              <a:ext uri="{FF2B5EF4-FFF2-40B4-BE49-F238E27FC236}">
                <a16:creationId xmlns:a16="http://schemas.microsoft.com/office/drawing/2014/main" id="{700DBB95-9729-7E50-7DCC-B408F6CF0D67}"/>
              </a:ext>
            </a:extLst>
          </p:cNvPr>
          <p:cNvSpPr txBox="1"/>
          <p:nvPr/>
        </p:nvSpPr>
        <p:spPr>
          <a:xfrm>
            <a:off x="845575" y="3122571"/>
            <a:ext cx="9586452" cy="954107"/>
          </a:xfrm>
          <a:prstGeom prst="rect">
            <a:avLst/>
          </a:prstGeom>
          <a:noFill/>
        </p:spPr>
        <p:txBody>
          <a:bodyPr wrap="square">
            <a:spAutoFit/>
          </a:bodyPr>
          <a:lstStyle/>
          <a:p>
            <a:pPr algn="ctr"/>
            <a:r>
              <a:rPr lang="en-IN" sz="2800" dirty="0"/>
              <a:t>Thank you to </a:t>
            </a:r>
            <a:r>
              <a:rPr lang="en-IN" sz="2800" dirty="0" err="1"/>
              <a:t>Cognifyz</a:t>
            </a:r>
            <a:r>
              <a:rPr lang="en-IN" sz="2800" dirty="0"/>
              <a:t> Technologies for this excellent opportunity.</a:t>
            </a:r>
          </a:p>
        </p:txBody>
      </p:sp>
      <p:sp>
        <p:nvSpPr>
          <p:cNvPr id="7" name="TextBox 6">
            <a:extLst>
              <a:ext uri="{FF2B5EF4-FFF2-40B4-BE49-F238E27FC236}">
                <a16:creationId xmlns:a16="http://schemas.microsoft.com/office/drawing/2014/main" id="{FEDDA0DE-124B-F1C3-E3CB-54D7C9F45847}"/>
              </a:ext>
            </a:extLst>
          </p:cNvPr>
          <p:cNvSpPr txBox="1"/>
          <p:nvPr/>
        </p:nvSpPr>
        <p:spPr>
          <a:xfrm>
            <a:off x="2590801" y="4319300"/>
            <a:ext cx="6096000" cy="646331"/>
          </a:xfrm>
          <a:prstGeom prst="rect">
            <a:avLst/>
          </a:prstGeom>
          <a:noFill/>
        </p:spPr>
        <p:txBody>
          <a:bodyPr wrap="square">
            <a:spAutoFit/>
          </a:bodyPr>
          <a:lstStyle/>
          <a:p>
            <a:pPr algn="ctr"/>
            <a:r>
              <a:rPr lang="en-IN" sz="3600" dirty="0"/>
              <a:t>Tarun kumar</a:t>
            </a:r>
          </a:p>
        </p:txBody>
      </p:sp>
    </p:spTree>
    <p:extLst>
      <p:ext uri="{BB962C8B-B14F-4D97-AF65-F5344CB8AC3E}">
        <p14:creationId xmlns:p14="http://schemas.microsoft.com/office/powerpoint/2010/main" val="3588391743"/>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07738-8596-8582-BB65-9D202C42583E}"/>
              </a:ext>
            </a:extLst>
          </p:cNvPr>
          <p:cNvSpPr>
            <a:spLocks noGrp="1"/>
          </p:cNvSpPr>
          <p:nvPr>
            <p:ph type="title"/>
          </p:nvPr>
        </p:nvSpPr>
        <p:spPr>
          <a:xfrm>
            <a:off x="1292942" y="754541"/>
            <a:ext cx="8610600" cy="1293028"/>
          </a:xfrm>
        </p:spPr>
        <p:txBody>
          <a:bodyPr>
            <a:normAutofit/>
          </a:bodyPr>
          <a:lstStyle/>
          <a:p>
            <a:pPr algn="ctr"/>
            <a:r>
              <a:rPr lang="en-IN" sz="6600" dirty="0">
                <a:solidFill>
                  <a:schemeClr val="accent1">
                    <a:lumMod val="75000"/>
                  </a:schemeClr>
                </a:solidFill>
                <a:latin typeface="Arial Narrow" panose="020B0606020202030204" pitchFamily="34" charset="0"/>
              </a:rPr>
              <a:t> OVERVIEW</a:t>
            </a:r>
          </a:p>
        </p:txBody>
      </p:sp>
      <p:sp>
        <p:nvSpPr>
          <p:cNvPr id="3" name="Content Placeholder 2">
            <a:extLst>
              <a:ext uri="{FF2B5EF4-FFF2-40B4-BE49-F238E27FC236}">
                <a16:creationId xmlns:a16="http://schemas.microsoft.com/office/drawing/2014/main" id="{A9B196E5-923C-AF14-0153-54422069AC1C}"/>
              </a:ext>
            </a:extLst>
          </p:cNvPr>
          <p:cNvSpPr>
            <a:spLocks noGrp="1"/>
          </p:cNvSpPr>
          <p:nvPr>
            <p:ph idx="1"/>
          </p:nvPr>
        </p:nvSpPr>
        <p:spPr>
          <a:xfrm>
            <a:off x="838200" y="2269357"/>
            <a:ext cx="10515600" cy="4351338"/>
          </a:xfrm>
        </p:spPr>
        <p:txBody>
          <a:bodyPr/>
          <a:lstStyle/>
          <a:p>
            <a:r>
              <a:rPr lang="en-IN" dirty="0"/>
              <a:t>GOAL : Analyse a restaurant dataset to discover the hidden trends and patterns within it.</a:t>
            </a:r>
          </a:p>
          <a:p>
            <a:pPr marL="0" indent="0">
              <a:buNone/>
            </a:pPr>
            <a:endParaRPr lang="en-IN" dirty="0"/>
          </a:p>
          <a:p>
            <a:r>
              <a:rPr lang="en-IN" dirty="0"/>
              <a:t>TOOLS : MySQL, Microsoft power BI.</a:t>
            </a:r>
          </a:p>
          <a:p>
            <a:endParaRPr lang="en-IN" dirty="0"/>
          </a:p>
          <a:p>
            <a:r>
              <a:rPr lang="en-IN" dirty="0"/>
              <a:t>Levels completed : Level 1, Level 2.</a:t>
            </a:r>
          </a:p>
        </p:txBody>
      </p:sp>
    </p:spTree>
    <p:extLst>
      <p:ext uri="{BB962C8B-B14F-4D97-AF65-F5344CB8AC3E}">
        <p14:creationId xmlns:p14="http://schemas.microsoft.com/office/powerpoint/2010/main" val="114889439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00C996-3574-4E44-DF05-FC17BB977B70}"/>
              </a:ext>
            </a:extLst>
          </p:cNvPr>
          <p:cNvSpPr txBox="1"/>
          <p:nvPr/>
        </p:nvSpPr>
        <p:spPr>
          <a:xfrm>
            <a:off x="1858295" y="2447921"/>
            <a:ext cx="7629833" cy="1938992"/>
          </a:xfrm>
          <a:prstGeom prst="rect">
            <a:avLst/>
          </a:prstGeom>
          <a:noFill/>
        </p:spPr>
        <p:txBody>
          <a:bodyPr wrap="square">
            <a:spAutoFit/>
          </a:bodyPr>
          <a:lstStyle/>
          <a:p>
            <a:pPr algn="ctr"/>
            <a:r>
              <a:rPr lang="en-IN" sz="12000" b="1" u="sng" dirty="0">
                <a:solidFill>
                  <a:srgbClr val="C00000"/>
                </a:solidFill>
                <a:latin typeface="Algerian" panose="04020705040A02060702" pitchFamily="82" charset="0"/>
              </a:rPr>
              <a:t>LEVEL-1</a:t>
            </a:r>
            <a:r>
              <a:rPr lang="en-IN" sz="11500" b="1" u="sng" dirty="0">
                <a:latin typeface="Arial Narrow" panose="020B0606020202030204" pitchFamily="34" charset="0"/>
              </a:rPr>
              <a:t> </a:t>
            </a:r>
            <a:endParaRPr lang="en-IN" sz="11500" dirty="0"/>
          </a:p>
        </p:txBody>
      </p:sp>
    </p:spTree>
    <p:extLst>
      <p:ext uri="{BB962C8B-B14F-4D97-AF65-F5344CB8AC3E}">
        <p14:creationId xmlns:p14="http://schemas.microsoft.com/office/powerpoint/2010/main" val="322243521"/>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D386-476E-8C38-18D6-7FECBBC504D2}"/>
              </a:ext>
            </a:extLst>
          </p:cNvPr>
          <p:cNvSpPr>
            <a:spLocks noGrp="1"/>
          </p:cNvSpPr>
          <p:nvPr>
            <p:ph type="title"/>
          </p:nvPr>
        </p:nvSpPr>
        <p:spPr>
          <a:xfrm>
            <a:off x="919316" y="695547"/>
            <a:ext cx="8610600" cy="1293028"/>
          </a:xfrm>
        </p:spPr>
        <p:txBody>
          <a:bodyPr>
            <a:normAutofit/>
          </a:bodyPr>
          <a:lstStyle/>
          <a:p>
            <a:pPr algn="ctr"/>
            <a:r>
              <a:rPr lang="en-IN" sz="6600" b="1" dirty="0">
                <a:latin typeface="Arial Narrow" panose="020B0606020202030204" pitchFamily="34" charset="0"/>
              </a:rPr>
              <a:t>   </a:t>
            </a:r>
            <a:r>
              <a:rPr lang="en-IN" sz="6600" b="1" u="sng" dirty="0">
                <a:latin typeface="Arial Narrow" panose="020B0606020202030204" pitchFamily="34" charset="0"/>
              </a:rPr>
              <a:t> TASK-1</a:t>
            </a:r>
          </a:p>
        </p:txBody>
      </p:sp>
      <p:sp>
        <p:nvSpPr>
          <p:cNvPr id="3" name="Content Placeholder 2">
            <a:extLst>
              <a:ext uri="{FF2B5EF4-FFF2-40B4-BE49-F238E27FC236}">
                <a16:creationId xmlns:a16="http://schemas.microsoft.com/office/drawing/2014/main" id="{9EAF81C8-01D5-AE64-7E95-F20D09D218F1}"/>
              </a:ext>
            </a:extLst>
          </p:cNvPr>
          <p:cNvSpPr>
            <a:spLocks noGrp="1"/>
          </p:cNvSpPr>
          <p:nvPr>
            <p:ph idx="1"/>
          </p:nvPr>
        </p:nvSpPr>
        <p:spPr>
          <a:xfrm>
            <a:off x="838200" y="2210363"/>
            <a:ext cx="10515600" cy="4351338"/>
          </a:xfrm>
        </p:spPr>
        <p:txBody>
          <a:bodyPr>
            <a:normAutofit/>
          </a:bodyPr>
          <a:lstStyle/>
          <a:p>
            <a:r>
              <a:rPr lang="en-US" sz="2200" b="1" dirty="0"/>
              <a:t>Top Cuisines Analysis - Summary</a:t>
            </a:r>
          </a:p>
          <a:p>
            <a:r>
              <a:rPr lang="en-US" sz="2200" dirty="0"/>
              <a:t>The main goal of this analysis was to identify the most popular cuisines in the dataset. We discovered two key findings:</a:t>
            </a:r>
          </a:p>
          <a:p>
            <a:r>
              <a:rPr lang="en-US" sz="2200" b="1" dirty="0"/>
              <a:t>Most Common Cuisines:</a:t>
            </a:r>
            <a:r>
              <a:rPr lang="en-US" sz="2200" dirty="0"/>
              <a:t> According to our analysis, </a:t>
            </a:r>
            <a:r>
              <a:rPr lang="en-US" sz="2200" b="1" dirty="0"/>
              <a:t>North Indian</a:t>
            </a:r>
            <a:r>
              <a:rPr lang="en-US" sz="2200" dirty="0"/>
              <a:t> is the most common cuisine with approximately 2,500 outlets. This is followed by </a:t>
            </a:r>
            <a:r>
              <a:rPr lang="en-US" sz="2200" b="1" dirty="0"/>
              <a:t>Chinese</a:t>
            </a:r>
            <a:r>
              <a:rPr lang="en-US" sz="2200" dirty="0"/>
              <a:t> (1,600 outlets) and </a:t>
            </a:r>
            <a:r>
              <a:rPr lang="en-US" sz="2200" b="1" dirty="0"/>
              <a:t>Fast Food</a:t>
            </a:r>
            <a:r>
              <a:rPr lang="en-US" sz="2200" dirty="0"/>
              <a:t> (800 outlets).</a:t>
            </a:r>
          </a:p>
          <a:p>
            <a:r>
              <a:rPr lang="en-US" sz="2200" b="1" dirty="0"/>
              <a:t>Market Share:</a:t>
            </a:r>
            <a:r>
              <a:rPr lang="en-US" sz="2200" dirty="0"/>
              <a:t> When we looked at the percentage share, we found that </a:t>
            </a:r>
            <a:r>
              <a:rPr lang="en-US" sz="2200" b="1" dirty="0"/>
              <a:t>North Indian</a:t>
            </a:r>
            <a:r>
              <a:rPr lang="en-US" sz="2200" dirty="0"/>
              <a:t> cuisine alone covers over </a:t>
            </a:r>
            <a:r>
              <a:rPr lang="en-US" sz="2200" b="1" dirty="0"/>
              <a:t>17%</a:t>
            </a:r>
            <a:r>
              <a:rPr lang="en-US" sz="2200" dirty="0"/>
              <a:t> of the market. Combined, these top three cuisines (North Indian, Chinese, and Fast Food) account for nearly </a:t>
            </a:r>
            <a:r>
              <a:rPr lang="en-US" sz="2200" b="1" dirty="0"/>
              <a:t>33%</a:t>
            </a:r>
            <a:r>
              <a:rPr lang="en-US" sz="2200" dirty="0"/>
              <a:t> of all restaurants in the dataset.</a:t>
            </a:r>
          </a:p>
          <a:p>
            <a:r>
              <a:rPr lang="en-US" sz="2200" b="1" dirty="0"/>
              <a:t>Key Insight:</a:t>
            </a:r>
            <a:r>
              <a:rPr lang="en-US" sz="2200" dirty="0"/>
              <a:t> This clearly shows the market dominance of North Indian and Chinese food, which is a crucial piece of business intelligence.</a:t>
            </a:r>
          </a:p>
          <a:p>
            <a:pPr marL="0" indent="0">
              <a:buNone/>
            </a:pPr>
            <a:endParaRPr lang="en-IN" dirty="0"/>
          </a:p>
        </p:txBody>
      </p:sp>
    </p:spTree>
    <p:extLst>
      <p:ext uri="{BB962C8B-B14F-4D97-AF65-F5344CB8AC3E}">
        <p14:creationId xmlns:p14="http://schemas.microsoft.com/office/powerpoint/2010/main" val="7577641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F5247-F3B1-BAAC-BDD2-14891144B832}"/>
              </a:ext>
            </a:extLst>
          </p:cNvPr>
          <p:cNvSpPr>
            <a:spLocks noGrp="1"/>
          </p:cNvSpPr>
          <p:nvPr>
            <p:ph type="title"/>
          </p:nvPr>
        </p:nvSpPr>
        <p:spPr>
          <a:xfrm>
            <a:off x="1249927" y="725044"/>
            <a:ext cx="8610600" cy="1293028"/>
          </a:xfrm>
        </p:spPr>
        <p:txBody>
          <a:bodyPr/>
          <a:lstStyle/>
          <a:p>
            <a:pPr algn="ctr"/>
            <a:r>
              <a:rPr lang="en-IN" sz="6600" b="1" u="sng" dirty="0">
                <a:latin typeface="Arial Narrow" panose="020B0606020202030204" pitchFamily="34" charset="0"/>
              </a:rPr>
              <a:t> TASK-2</a:t>
            </a:r>
            <a:endParaRPr lang="en-IN" sz="6600" u="sng" dirty="0"/>
          </a:p>
        </p:txBody>
      </p:sp>
      <p:sp>
        <p:nvSpPr>
          <p:cNvPr id="3" name="Content Placeholder 2">
            <a:extLst>
              <a:ext uri="{FF2B5EF4-FFF2-40B4-BE49-F238E27FC236}">
                <a16:creationId xmlns:a16="http://schemas.microsoft.com/office/drawing/2014/main" id="{6C7D5F8B-E9DD-AE24-2BA1-E152C3D92A14}"/>
              </a:ext>
            </a:extLst>
          </p:cNvPr>
          <p:cNvSpPr>
            <a:spLocks noGrp="1"/>
          </p:cNvSpPr>
          <p:nvPr>
            <p:ph idx="1"/>
          </p:nvPr>
        </p:nvSpPr>
        <p:spPr>
          <a:xfrm>
            <a:off x="916858" y="2141537"/>
            <a:ext cx="10515600" cy="4351338"/>
          </a:xfrm>
        </p:spPr>
        <p:txBody>
          <a:bodyPr>
            <a:normAutofit fontScale="92500"/>
          </a:bodyPr>
          <a:lstStyle/>
          <a:p>
            <a:r>
              <a:rPr lang="en-US" sz="2200" b="1" dirty="0"/>
              <a:t>City Analysis - Summary</a:t>
            </a:r>
          </a:p>
          <a:p>
            <a:r>
              <a:rPr lang="en-US" sz="2200" dirty="0"/>
              <a:t>The objective of this task was to analyze the geographical distribution of restaurants and identify top-performing cities based on two key metrics: the total number of restaurants and their average customer ratings.</a:t>
            </a:r>
          </a:p>
          <a:p>
            <a:r>
              <a:rPr lang="en-US" sz="2200" b="1" dirty="0"/>
              <a:t>Top City by Restaurant Count:</a:t>
            </a:r>
            <a:r>
              <a:rPr lang="en-US" sz="2200" dirty="0"/>
              <a:t> The analysis reveals that </a:t>
            </a:r>
            <a:r>
              <a:rPr lang="en-US" sz="2200" b="1" dirty="0"/>
              <a:t>Vizag</a:t>
            </a:r>
            <a:r>
              <a:rPr lang="en-US" sz="2200" dirty="0"/>
              <a:t> is the leading city in terms of restaurant density, hosting the highest number of outlets (53) in the dataset.</a:t>
            </a:r>
          </a:p>
          <a:p>
            <a:r>
              <a:rPr lang="en-US" sz="2200" b="1" dirty="0"/>
              <a:t>Top City by Average Rating:</a:t>
            </a:r>
            <a:r>
              <a:rPr lang="en-US" sz="2200" dirty="0"/>
              <a:t> However, when evaluating customer satisfaction, </a:t>
            </a:r>
            <a:r>
              <a:rPr lang="en-US" sz="2200" b="1" dirty="0"/>
              <a:t>Vineland Station</a:t>
            </a:r>
            <a:r>
              <a:rPr lang="en-US" sz="2200" dirty="0"/>
              <a:t> stands out as the top performer with an impressive average rating of </a:t>
            </a:r>
            <a:r>
              <a:rPr lang="en-US" sz="2200" b="1" dirty="0"/>
              <a:t>4.30</a:t>
            </a:r>
            <a:r>
              <a:rPr lang="en-US" sz="2200" dirty="0"/>
              <a:t>.</a:t>
            </a:r>
          </a:p>
          <a:p>
            <a:r>
              <a:rPr lang="en-US" sz="2200" b="1" dirty="0"/>
              <a:t>Key Insight:</a:t>
            </a:r>
            <a:r>
              <a:rPr lang="en-US" sz="2200" dirty="0"/>
              <a:t> This analysis highlights a crucial business insight: the city with the most restaurants is not necessarily the city with the best-rated ones. This distinguishes between market presence (quantity) and customer satisfaction (quality).</a:t>
            </a:r>
          </a:p>
          <a:p>
            <a:endParaRPr lang="en-IN" sz="2200" dirty="0"/>
          </a:p>
        </p:txBody>
      </p:sp>
    </p:spTree>
    <p:extLst>
      <p:ext uri="{BB962C8B-B14F-4D97-AF65-F5344CB8AC3E}">
        <p14:creationId xmlns:p14="http://schemas.microsoft.com/office/powerpoint/2010/main" val="8244210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35BB0-9D87-AE2A-90E5-AE822F9ADE44}"/>
              </a:ext>
            </a:extLst>
          </p:cNvPr>
          <p:cNvSpPr>
            <a:spLocks noGrp="1"/>
          </p:cNvSpPr>
          <p:nvPr>
            <p:ph type="title"/>
          </p:nvPr>
        </p:nvSpPr>
        <p:spPr>
          <a:xfrm>
            <a:off x="1299087" y="734876"/>
            <a:ext cx="8610600" cy="1293028"/>
          </a:xfrm>
        </p:spPr>
        <p:txBody>
          <a:bodyPr>
            <a:normAutofit/>
          </a:bodyPr>
          <a:lstStyle/>
          <a:p>
            <a:pPr algn="ctr"/>
            <a:r>
              <a:rPr lang="en-IN" sz="6600" b="1" u="sng" dirty="0">
                <a:latin typeface="Arial Narrow" panose="020B0606020202030204" pitchFamily="34" charset="0"/>
              </a:rPr>
              <a:t>TASK-3</a:t>
            </a:r>
            <a:endParaRPr lang="en-IN" sz="6600" u="sng" dirty="0"/>
          </a:p>
        </p:txBody>
      </p:sp>
      <p:sp>
        <p:nvSpPr>
          <p:cNvPr id="3" name="Content Placeholder 2">
            <a:extLst>
              <a:ext uri="{FF2B5EF4-FFF2-40B4-BE49-F238E27FC236}">
                <a16:creationId xmlns:a16="http://schemas.microsoft.com/office/drawing/2014/main" id="{2B0E2A04-D3D2-FFA3-8F98-2AD9CABAB945}"/>
              </a:ext>
            </a:extLst>
          </p:cNvPr>
          <p:cNvSpPr>
            <a:spLocks noGrp="1"/>
          </p:cNvSpPr>
          <p:nvPr>
            <p:ph idx="1"/>
          </p:nvPr>
        </p:nvSpPr>
        <p:spPr>
          <a:xfrm>
            <a:off x="956187" y="2269357"/>
            <a:ext cx="10515600" cy="4351338"/>
          </a:xfrm>
        </p:spPr>
        <p:txBody>
          <a:bodyPr>
            <a:normAutofit fontScale="92500" lnSpcReduction="10000"/>
          </a:bodyPr>
          <a:lstStyle/>
          <a:p>
            <a:r>
              <a:rPr lang="en-US" b="1" dirty="0"/>
              <a:t>Price Range Distribution - Summary</a:t>
            </a:r>
          </a:p>
          <a:p>
            <a:r>
              <a:rPr lang="en-US" dirty="0"/>
              <a:t>This task aimed to analyze the market positioning of restaurants based on their price points. The analysis provides a clear picture of the restaurant industry's cost structure.</a:t>
            </a:r>
          </a:p>
          <a:p>
            <a:r>
              <a:rPr lang="en-US" b="1" dirty="0"/>
              <a:t>Market Concentration:</a:t>
            </a:r>
            <a:r>
              <a:rPr lang="en-US" dirty="0"/>
              <a:t> The data reveals that the market is predominantly concentrated in the lower to mid-tier price ranges. </a:t>
            </a:r>
            <a:r>
              <a:rPr lang="en-US" b="1" dirty="0"/>
              <a:t>Price Range 1</a:t>
            </a:r>
            <a:r>
              <a:rPr lang="en-US" dirty="0"/>
              <a:t> (the most budget-friendly option) is the largest single category, containing over 5,700 restaurants.</a:t>
            </a:r>
          </a:p>
          <a:p>
            <a:r>
              <a:rPr lang="en-US" b="1" dirty="0"/>
              <a:t>Affordable Dining Dominance:</a:t>
            </a:r>
            <a:r>
              <a:rPr lang="en-US" dirty="0"/>
              <a:t> When combined, </a:t>
            </a:r>
            <a:r>
              <a:rPr lang="en-US" b="1" dirty="0"/>
              <a:t>Price Range 1 and 2</a:t>
            </a:r>
            <a:r>
              <a:rPr lang="en-US" dirty="0"/>
              <a:t> represent the vast majority of the establishments. This indicates that the industry heavily caters to budget-conscious and mid-range consumers.</a:t>
            </a:r>
          </a:p>
          <a:p>
            <a:r>
              <a:rPr lang="en-US" b="1" dirty="0"/>
              <a:t>Key Insight:</a:t>
            </a:r>
            <a:r>
              <a:rPr lang="en-US" dirty="0"/>
              <a:t> There is a significantly smaller market for premium and luxury dining experiences, as </a:t>
            </a:r>
            <a:r>
              <a:rPr lang="en-US" b="1" dirty="0"/>
              <a:t>Price Range 4</a:t>
            </a:r>
            <a:r>
              <a:rPr lang="en-US" dirty="0"/>
              <a:t> is the least common category. This suggests that the greatest competition and customer base exist within the more affordable segments of the restaurant market.</a:t>
            </a:r>
          </a:p>
          <a:p>
            <a:pPr marL="0" indent="0">
              <a:buNone/>
            </a:pPr>
            <a:endParaRPr lang="en-IN" dirty="0"/>
          </a:p>
        </p:txBody>
      </p:sp>
    </p:spTree>
    <p:extLst>
      <p:ext uri="{BB962C8B-B14F-4D97-AF65-F5344CB8AC3E}">
        <p14:creationId xmlns:p14="http://schemas.microsoft.com/office/powerpoint/2010/main" val="15050082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BE865-AAEC-86D7-40B1-DDDEA7024C6B}"/>
              </a:ext>
            </a:extLst>
          </p:cNvPr>
          <p:cNvSpPr>
            <a:spLocks noGrp="1"/>
          </p:cNvSpPr>
          <p:nvPr>
            <p:ph type="title"/>
          </p:nvPr>
        </p:nvSpPr>
        <p:spPr>
          <a:xfrm>
            <a:off x="1377745" y="734875"/>
            <a:ext cx="8610600" cy="1293028"/>
          </a:xfrm>
        </p:spPr>
        <p:txBody>
          <a:bodyPr>
            <a:normAutofit/>
          </a:bodyPr>
          <a:lstStyle/>
          <a:p>
            <a:pPr algn="ctr"/>
            <a:r>
              <a:rPr lang="en-IN" sz="6600" b="1" u="sng" dirty="0">
                <a:latin typeface="Arial Narrow" panose="020B0606020202030204" pitchFamily="34" charset="0"/>
              </a:rPr>
              <a:t>TASK-4</a:t>
            </a:r>
            <a:endParaRPr lang="en-IN" sz="6600" u="sng" dirty="0"/>
          </a:p>
        </p:txBody>
      </p:sp>
      <p:sp>
        <p:nvSpPr>
          <p:cNvPr id="3" name="Content Placeholder 2">
            <a:extLst>
              <a:ext uri="{FF2B5EF4-FFF2-40B4-BE49-F238E27FC236}">
                <a16:creationId xmlns:a16="http://schemas.microsoft.com/office/drawing/2014/main" id="{7A0A5AAE-16A6-3CBF-D87C-741E3B13E33E}"/>
              </a:ext>
            </a:extLst>
          </p:cNvPr>
          <p:cNvSpPr>
            <a:spLocks noGrp="1"/>
          </p:cNvSpPr>
          <p:nvPr>
            <p:ph idx="1"/>
          </p:nvPr>
        </p:nvSpPr>
        <p:spPr>
          <a:xfrm>
            <a:off x="916858" y="2366399"/>
            <a:ext cx="10515600" cy="4351338"/>
          </a:xfrm>
        </p:spPr>
        <p:txBody>
          <a:bodyPr>
            <a:normAutofit fontScale="92500" lnSpcReduction="10000"/>
          </a:bodyPr>
          <a:lstStyle/>
          <a:p>
            <a:r>
              <a:rPr lang="en-US" b="1" dirty="0"/>
              <a:t>Online Delivery Analysis - Summary</a:t>
            </a:r>
          </a:p>
          <a:p>
            <a:r>
              <a:rPr lang="en-US" dirty="0"/>
              <a:t>This analysis focused on the adoption of online delivery services among restaurants and its potential impact on customer ratings. The findings reveal a clear and important trend.</a:t>
            </a:r>
          </a:p>
          <a:p>
            <a:r>
              <a:rPr lang="en-US" b="1" dirty="0"/>
              <a:t>Adoption Rate:</a:t>
            </a:r>
            <a:r>
              <a:rPr lang="en-US" dirty="0"/>
              <a:t> The data shows that a majority of restaurants (</a:t>
            </a:r>
            <a:r>
              <a:rPr lang="en-US" b="1" dirty="0"/>
              <a:t>73.38%</a:t>
            </a:r>
            <a:r>
              <a:rPr lang="en-US" dirty="0"/>
              <a:t>) in the dataset do not currently offer online delivery. Only a smaller portion (</a:t>
            </a:r>
            <a:r>
              <a:rPr lang="en-US" b="1" dirty="0"/>
              <a:t>26.62%</a:t>
            </a:r>
            <a:r>
              <a:rPr lang="en-US" dirty="0"/>
              <a:t>) has adopted this service, indicating there is still significant room for growth in this area.</a:t>
            </a:r>
          </a:p>
          <a:p>
            <a:r>
              <a:rPr lang="en-US" b="1" dirty="0"/>
              <a:t>Impact on Customer Ratings:</a:t>
            </a:r>
            <a:r>
              <a:rPr lang="en-US" dirty="0"/>
              <a:t> A strong correlation exists between online delivery and higher customer satisfaction. Restaurants that provide an online delivery option have a substantially higher average rating (</a:t>
            </a:r>
            <a:r>
              <a:rPr lang="en-US" b="1" dirty="0"/>
              <a:t>3.4</a:t>
            </a:r>
            <a:r>
              <a:rPr lang="en-US" dirty="0"/>
              <a:t>) compared to those that do not (</a:t>
            </a:r>
            <a:r>
              <a:rPr lang="en-US" b="1" dirty="0"/>
              <a:t>2.7</a:t>
            </a:r>
            <a:r>
              <a:rPr lang="en-US" dirty="0"/>
              <a:t>).</a:t>
            </a:r>
          </a:p>
          <a:p>
            <a:r>
              <a:rPr lang="en-US" b="1" dirty="0"/>
              <a:t>Key Insight:</a:t>
            </a:r>
            <a:r>
              <a:rPr lang="en-US" dirty="0"/>
              <a:t> Offering online delivery is a key differentiator that is strongly associated with better customer reviews. This suggests that convenience is a critical factor for modern customers, and restaurants embracing this service are perceived more favorably.</a:t>
            </a:r>
          </a:p>
          <a:p>
            <a:pPr marL="0" indent="0">
              <a:buNone/>
            </a:pPr>
            <a:endParaRPr lang="en-IN" dirty="0"/>
          </a:p>
        </p:txBody>
      </p:sp>
    </p:spTree>
    <p:extLst>
      <p:ext uri="{BB962C8B-B14F-4D97-AF65-F5344CB8AC3E}">
        <p14:creationId xmlns:p14="http://schemas.microsoft.com/office/powerpoint/2010/main" val="7999868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9CD5F-2C7D-EF27-3013-5A26700E719B}"/>
              </a:ext>
            </a:extLst>
          </p:cNvPr>
          <p:cNvSpPr>
            <a:spLocks noGrp="1"/>
          </p:cNvSpPr>
          <p:nvPr>
            <p:ph type="title"/>
          </p:nvPr>
        </p:nvSpPr>
        <p:spPr>
          <a:xfrm>
            <a:off x="1981200" y="715211"/>
            <a:ext cx="8610600" cy="1293028"/>
          </a:xfrm>
        </p:spPr>
        <p:txBody>
          <a:bodyPr>
            <a:normAutofit/>
          </a:bodyPr>
          <a:lstStyle/>
          <a:p>
            <a:pPr algn="ctr"/>
            <a:r>
              <a:rPr lang="en-IN" sz="6600" b="1" u="sng" dirty="0">
                <a:latin typeface="Arial Narrow" panose="020B0606020202030204" pitchFamily="34" charset="0"/>
              </a:rPr>
              <a:t>LEVEL 1: DASHBOARD</a:t>
            </a:r>
          </a:p>
        </p:txBody>
      </p:sp>
      <p:pic>
        <p:nvPicPr>
          <p:cNvPr id="7" name="Content Placeholder 6">
            <a:extLst>
              <a:ext uri="{FF2B5EF4-FFF2-40B4-BE49-F238E27FC236}">
                <a16:creationId xmlns:a16="http://schemas.microsoft.com/office/drawing/2014/main" id="{6A5DCBB1-1288-FAF8-9C34-FDB8381957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6413" y="2193925"/>
            <a:ext cx="10264877" cy="4492010"/>
          </a:xfrm>
        </p:spPr>
      </p:pic>
    </p:spTree>
    <p:extLst>
      <p:ext uri="{BB962C8B-B14F-4D97-AF65-F5344CB8AC3E}">
        <p14:creationId xmlns:p14="http://schemas.microsoft.com/office/powerpoint/2010/main" val="3932241667"/>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BDFDC-1466-0797-56D0-545CAE576701}"/>
              </a:ext>
            </a:extLst>
          </p:cNvPr>
          <p:cNvSpPr>
            <a:spLocks noGrp="1"/>
          </p:cNvSpPr>
          <p:nvPr>
            <p:ph type="title"/>
          </p:nvPr>
        </p:nvSpPr>
        <p:spPr>
          <a:xfrm>
            <a:off x="1873045" y="833199"/>
            <a:ext cx="8610600" cy="1293028"/>
          </a:xfrm>
        </p:spPr>
        <p:txBody>
          <a:bodyPr>
            <a:normAutofit/>
          </a:bodyPr>
          <a:lstStyle/>
          <a:p>
            <a:pPr algn="ctr"/>
            <a:r>
              <a:rPr lang="en-IN" sz="6600" b="1" u="sng" dirty="0">
                <a:latin typeface="Arial Narrow" panose="020B0606020202030204" pitchFamily="34" charset="0"/>
              </a:rPr>
              <a:t>LEVEL 1: KEY FINDINGS</a:t>
            </a:r>
            <a:endParaRPr lang="en-IN" sz="6600" u="sng" dirty="0"/>
          </a:p>
        </p:txBody>
      </p:sp>
      <p:sp>
        <p:nvSpPr>
          <p:cNvPr id="3" name="Content Placeholder 2">
            <a:extLst>
              <a:ext uri="{FF2B5EF4-FFF2-40B4-BE49-F238E27FC236}">
                <a16:creationId xmlns:a16="http://schemas.microsoft.com/office/drawing/2014/main" id="{6EC8ED9A-155C-38F2-9D64-04CA4AB23204}"/>
              </a:ext>
            </a:extLst>
          </p:cNvPr>
          <p:cNvSpPr>
            <a:spLocks noGrp="1"/>
          </p:cNvSpPr>
          <p:nvPr>
            <p:ph idx="1"/>
          </p:nvPr>
        </p:nvSpPr>
        <p:spPr>
          <a:xfrm>
            <a:off x="766916" y="2408903"/>
            <a:ext cx="10586884" cy="4257368"/>
          </a:xfrm>
        </p:spPr>
        <p:txBody>
          <a:bodyPr>
            <a:noAutofit/>
          </a:bodyPr>
          <a:lstStyle/>
          <a:p>
            <a:r>
              <a:rPr lang="en-US" sz="1600" dirty="0"/>
              <a:t>This dashboard provides a comprehensive overview of the restaurant market, revealing several critical insights for business strategy.</a:t>
            </a:r>
          </a:p>
          <a:p>
            <a:r>
              <a:rPr lang="en-US" sz="1600" b="1" dirty="0"/>
              <a:t>Market Landscape is Dominated by Affordability and Popular Cuisines:</a:t>
            </a:r>
            <a:r>
              <a:rPr lang="en-US" sz="1600" dirty="0"/>
              <a:t> The analysis clearly shows that </a:t>
            </a:r>
            <a:r>
              <a:rPr lang="en-US" sz="1600" b="1" dirty="0"/>
              <a:t>North Indian</a:t>
            </a:r>
            <a:r>
              <a:rPr lang="en-US" sz="1600" dirty="0"/>
              <a:t> and </a:t>
            </a:r>
            <a:r>
              <a:rPr lang="en-US" sz="1600" b="1" dirty="0"/>
              <a:t>Chinese</a:t>
            </a:r>
            <a:r>
              <a:rPr lang="en-US" sz="1600" dirty="0"/>
              <a:t> are the top cuisines, commanding a significant market share. The majority of restaurants operate in the lower price ranges (</a:t>
            </a:r>
            <a:r>
              <a:rPr lang="en-US" sz="1600" b="1" dirty="0"/>
              <a:t>Price Range 1 &amp; 2</a:t>
            </a:r>
            <a:r>
              <a:rPr lang="en-US" sz="1600" dirty="0"/>
              <a:t>), indicating the market is heavily skewed towards budget-friendly dining.</a:t>
            </a:r>
          </a:p>
          <a:p>
            <a:r>
              <a:rPr lang="en-US" sz="1600" b="1" dirty="0"/>
              <a:t>Geographic Disparity Between Quantity and Quality:</a:t>
            </a:r>
            <a:r>
              <a:rPr lang="en-US" sz="1600" dirty="0"/>
              <a:t> While cities like </a:t>
            </a:r>
            <a:r>
              <a:rPr lang="en-US" sz="1600" b="1" dirty="0"/>
              <a:t>Vizag</a:t>
            </a:r>
            <a:r>
              <a:rPr lang="en-US" sz="1600" dirty="0"/>
              <a:t> have the highest concentration of restaurants, smaller locations such as </a:t>
            </a:r>
            <a:r>
              <a:rPr lang="en-US" sz="1600" b="1" dirty="0"/>
              <a:t>Vineland Station</a:t>
            </a:r>
            <a:r>
              <a:rPr lang="en-US" sz="1600" dirty="0"/>
              <a:t> lead with the highest average customer ratings. This highlights that market presence does not always equate to higher customer satisfaction.</a:t>
            </a:r>
          </a:p>
          <a:p>
            <a:r>
              <a:rPr lang="en-US" sz="1600" b="1" dirty="0"/>
              <a:t>Online Delivery is a Powerful Driver of High Ratings:</a:t>
            </a:r>
            <a:r>
              <a:rPr lang="en-US" sz="1600" dirty="0"/>
              <a:t> A key finding is the strong correlation between service offerings and customer perception. Although only a minority of restaurants (</a:t>
            </a:r>
            <a:r>
              <a:rPr lang="en-US" sz="1600" b="1" dirty="0"/>
              <a:t>~27%</a:t>
            </a:r>
            <a:r>
              <a:rPr lang="en-US" sz="1600" dirty="0"/>
              <a:t>) offer online delivery, they achieve a </a:t>
            </a:r>
            <a:r>
              <a:rPr lang="en-US" sz="1600" b="1" dirty="0"/>
              <a:t>significantly higher average rating (3.4)</a:t>
            </a:r>
            <a:r>
              <a:rPr lang="en-US" sz="1600" dirty="0"/>
              <a:t> compared to those without (</a:t>
            </a:r>
            <a:r>
              <a:rPr lang="en-US" sz="1600" b="1" dirty="0"/>
              <a:t>2.7</a:t>
            </a:r>
            <a:r>
              <a:rPr lang="en-US" sz="1600" dirty="0"/>
              <a:t>).</a:t>
            </a:r>
          </a:p>
          <a:p>
            <a:r>
              <a:rPr lang="en-US" sz="1600" b="1" dirty="0"/>
              <a:t>Overall Insight:</a:t>
            </a:r>
            <a:r>
              <a:rPr lang="en-US" sz="1600" dirty="0"/>
              <a:t> The data suggests that the most successful restaurant profile in this market is an affordable establishment, likely serving North Indian or Chinese food, that has embraced the convenience of online delivery to boost customer satisfaction.</a:t>
            </a:r>
          </a:p>
          <a:p>
            <a:endParaRPr lang="en-IN" sz="1600" dirty="0"/>
          </a:p>
        </p:txBody>
      </p:sp>
    </p:spTree>
    <p:extLst>
      <p:ext uri="{BB962C8B-B14F-4D97-AF65-F5344CB8AC3E}">
        <p14:creationId xmlns:p14="http://schemas.microsoft.com/office/powerpoint/2010/main" val="327083758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159</TotalTime>
  <Words>1982</Words>
  <Application>Microsoft Office PowerPoint</Application>
  <PresentationFormat>Widescreen</PresentationFormat>
  <Paragraphs>88</Paragraphs>
  <Slides>19</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Slide Titles</vt:lpstr>
      </vt:variant>
      <vt:variant>
        <vt:i4>19</vt:i4>
      </vt:variant>
      <vt:variant>
        <vt:lpstr>Custom Shows</vt:lpstr>
      </vt:variant>
      <vt:variant>
        <vt:i4>1</vt:i4>
      </vt:variant>
    </vt:vector>
  </HeadingPairs>
  <TitlesOfParts>
    <vt:vector size="25" baseType="lpstr">
      <vt:lpstr>Algerian</vt:lpstr>
      <vt:lpstr>Arial</vt:lpstr>
      <vt:lpstr>Arial Narrow</vt:lpstr>
      <vt:lpstr>Century Gothic</vt:lpstr>
      <vt:lpstr>Vapor Trail</vt:lpstr>
      <vt:lpstr>Data Analysis Internship Project</vt:lpstr>
      <vt:lpstr> OVERVIEW</vt:lpstr>
      <vt:lpstr>PowerPoint Presentation</vt:lpstr>
      <vt:lpstr>    TASK-1</vt:lpstr>
      <vt:lpstr> TASK-2</vt:lpstr>
      <vt:lpstr>TASK-3</vt:lpstr>
      <vt:lpstr>TASK-4</vt:lpstr>
      <vt:lpstr>LEVEL 1: DASHBOARD</vt:lpstr>
      <vt:lpstr>LEVEL 1: KEY FINDINGS</vt:lpstr>
      <vt:lpstr>PowerPoint Presentation</vt:lpstr>
      <vt:lpstr>TASK-1</vt:lpstr>
      <vt:lpstr>TASK-2</vt:lpstr>
      <vt:lpstr>TASK-3</vt:lpstr>
      <vt:lpstr>TASK-4</vt:lpstr>
      <vt:lpstr>LEVEL 2: DASHBOARD</vt:lpstr>
      <vt:lpstr>LEVEL 2: KEY FINDINGS</vt:lpstr>
      <vt:lpstr>INTERACTIVE  DASHBOARD  DEMO</vt:lpstr>
      <vt:lpstr>LEARNINGS  &amp;  ACHIEVEMENTS</vt:lpstr>
      <vt:lpstr>PowerPoint Presentation</vt:lpstr>
      <vt:lpstr>Custom Show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TARUN KUMAR</dc:creator>
  <cp:lastModifiedBy>TARUN KUMAR</cp:lastModifiedBy>
  <cp:revision>1</cp:revision>
  <dcterms:created xsi:type="dcterms:W3CDTF">2025-10-14T08:55:11Z</dcterms:created>
  <dcterms:modified xsi:type="dcterms:W3CDTF">2025-10-16T11:45:01Z</dcterms:modified>
</cp:coreProperties>
</file>