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60" r:id="rId2"/>
    <p:sldId id="256" r:id="rId3"/>
    <p:sldId id="257" r:id="rId4"/>
    <p:sldId id="258" r:id="rId5"/>
    <p:sldId id="259" r:id="rId6"/>
    <p:sldId id="261" r:id="rId7"/>
    <p:sldId id="262" r:id="rId8"/>
    <p:sldId id="263" r:id="rId9"/>
    <p:sldId id="267" r:id="rId10"/>
    <p:sldId id="264" r:id="rId11"/>
    <p:sldId id="265" r:id="rId12"/>
    <p:sldId id="266"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33780545-45E8-49B4-B1EC-83759F41045B}" type="datetimeFigureOut">
              <a:rPr lang="en-US" smtClean="0"/>
              <a:t>8/30/2019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31AF62-755F-4D6D-86DB-AE79E6B5C659}" type="slidenum">
              <a:rPr lang="en-US" smtClean="0"/>
              <a:t>‹#›</a:t>
            </a:fld>
            <a:endParaRPr lang="en-US"/>
          </a:p>
        </p:txBody>
      </p:sp>
    </p:spTree>
    <p:extLst>
      <p:ext uri="{BB962C8B-B14F-4D97-AF65-F5344CB8AC3E}">
        <p14:creationId xmlns:p14="http://schemas.microsoft.com/office/powerpoint/2010/main" val="39643700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33780545-45E8-49B4-B1EC-83759F41045B}" type="datetimeFigureOut">
              <a:rPr lang="en-US" smtClean="0"/>
              <a:t>8/30/2019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31AF62-755F-4D6D-86DB-AE79E6B5C659}" type="slidenum">
              <a:rPr lang="en-US" smtClean="0"/>
              <a:t>‹#›</a:t>
            </a:fld>
            <a:endParaRPr lang="en-US"/>
          </a:p>
        </p:txBody>
      </p:sp>
    </p:spTree>
    <p:extLst>
      <p:ext uri="{BB962C8B-B14F-4D97-AF65-F5344CB8AC3E}">
        <p14:creationId xmlns:p14="http://schemas.microsoft.com/office/powerpoint/2010/main" val="22949005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33780545-45E8-49B4-B1EC-83759F41045B}" type="datetimeFigureOut">
              <a:rPr lang="en-US" smtClean="0"/>
              <a:t>8/30/2019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31AF62-755F-4D6D-86DB-AE79E6B5C659}" type="slidenum">
              <a:rPr lang="en-US" smtClean="0"/>
              <a:t>‹#›</a:t>
            </a:fld>
            <a:endParaRPr lang="en-US"/>
          </a:p>
        </p:txBody>
      </p:sp>
    </p:spTree>
    <p:extLst>
      <p:ext uri="{BB962C8B-B14F-4D97-AF65-F5344CB8AC3E}">
        <p14:creationId xmlns:p14="http://schemas.microsoft.com/office/powerpoint/2010/main" val="34907034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33780545-45E8-49B4-B1EC-83759F41045B}" type="datetimeFigureOut">
              <a:rPr lang="en-US" smtClean="0"/>
              <a:t>8/30/2019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31AF62-755F-4D6D-86DB-AE79E6B5C659}" type="slidenum">
              <a:rPr lang="en-US" smtClean="0"/>
              <a:t>‹#›</a:t>
            </a:fld>
            <a:endParaRPr lang="en-US"/>
          </a:p>
        </p:txBody>
      </p:sp>
    </p:spTree>
    <p:extLst>
      <p:ext uri="{BB962C8B-B14F-4D97-AF65-F5344CB8AC3E}">
        <p14:creationId xmlns:p14="http://schemas.microsoft.com/office/powerpoint/2010/main" val="108581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3780545-45E8-49B4-B1EC-83759F41045B}" type="datetimeFigureOut">
              <a:rPr lang="en-US" smtClean="0"/>
              <a:t>8/30/2019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31AF62-755F-4D6D-86DB-AE79E6B5C659}" type="slidenum">
              <a:rPr lang="en-US" smtClean="0"/>
              <a:t>‹#›</a:t>
            </a:fld>
            <a:endParaRPr lang="en-US"/>
          </a:p>
        </p:txBody>
      </p:sp>
    </p:spTree>
    <p:extLst>
      <p:ext uri="{BB962C8B-B14F-4D97-AF65-F5344CB8AC3E}">
        <p14:creationId xmlns:p14="http://schemas.microsoft.com/office/powerpoint/2010/main" val="40513511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33780545-45E8-49B4-B1EC-83759F41045B}" type="datetimeFigureOut">
              <a:rPr lang="en-US" smtClean="0"/>
              <a:t>8/30/2019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031AF62-755F-4D6D-86DB-AE79E6B5C659}" type="slidenum">
              <a:rPr lang="en-US" smtClean="0"/>
              <a:t>‹#›</a:t>
            </a:fld>
            <a:endParaRPr lang="en-US"/>
          </a:p>
        </p:txBody>
      </p:sp>
    </p:spTree>
    <p:extLst>
      <p:ext uri="{BB962C8B-B14F-4D97-AF65-F5344CB8AC3E}">
        <p14:creationId xmlns:p14="http://schemas.microsoft.com/office/powerpoint/2010/main" val="9991427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33780545-45E8-49B4-B1EC-83759F41045B}" type="datetimeFigureOut">
              <a:rPr lang="en-US" smtClean="0"/>
              <a:t>8/30/2019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031AF62-755F-4D6D-86DB-AE79E6B5C659}" type="slidenum">
              <a:rPr lang="en-US" smtClean="0"/>
              <a:t>‹#›</a:t>
            </a:fld>
            <a:endParaRPr lang="en-US"/>
          </a:p>
        </p:txBody>
      </p:sp>
    </p:spTree>
    <p:extLst>
      <p:ext uri="{BB962C8B-B14F-4D97-AF65-F5344CB8AC3E}">
        <p14:creationId xmlns:p14="http://schemas.microsoft.com/office/powerpoint/2010/main" val="2648795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33780545-45E8-49B4-B1EC-83759F41045B}" type="datetimeFigureOut">
              <a:rPr lang="en-US" smtClean="0"/>
              <a:t>8/30/2019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031AF62-755F-4D6D-86DB-AE79E6B5C659}" type="slidenum">
              <a:rPr lang="en-US" smtClean="0"/>
              <a:t>‹#›</a:t>
            </a:fld>
            <a:endParaRPr lang="en-US"/>
          </a:p>
        </p:txBody>
      </p:sp>
    </p:spTree>
    <p:extLst>
      <p:ext uri="{BB962C8B-B14F-4D97-AF65-F5344CB8AC3E}">
        <p14:creationId xmlns:p14="http://schemas.microsoft.com/office/powerpoint/2010/main" val="30536845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3780545-45E8-49B4-B1EC-83759F41045B}" type="datetimeFigureOut">
              <a:rPr lang="en-US" smtClean="0"/>
              <a:t>8/30/2019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031AF62-755F-4D6D-86DB-AE79E6B5C659}" type="slidenum">
              <a:rPr lang="en-US" smtClean="0"/>
              <a:t>‹#›</a:t>
            </a:fld>
            <a:endParaRPr lang="en-US"/>
          </a:p>
        </p:txBody>
      </p:sp>
    </p:spTree>
    <p:extLst>
      <p:ext uri="{BB962C8B-B14F-4D97-AF65-F5344CB8AC3E}">
        <p14:creationId xmlns:p14="http://schemas.microsoft.com/office/powerpoint/2010/main" val="977909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3780545-45E8-49B4-B1EC-83759F41045B}" type="datetimeFigureOut">
              <a:rPr lang="en-US" smtClean="0"/>
              <a:t>8/30/2019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031AF62-755F-4D6D-86DB-AE79E6B5C659}" type="slidenum">
              <a:rPr lang="en-US" smtClean="0"/>
              <a:t>‹#›</a:t>
            </a:fld>
            <a:endParaRPr lang="en-US"/>
          </a:p>
        </p:txBody>
      </p:sp>
    </p:spTree>
    <p:extLst>
      <p:ext uri="{BB962C8B-B14F-4D97-AF65-F5344CB8AC3E}">
        <p14:creationId xmlns:p14="http://schemas.microsoft.com/office/powerpoint/2010/main" val="29571712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3780545-45E8-49B4-B1EC-83759F41045B}" type="datetimeFigureOut">
              <a:rPr lang="en-US" smtClean="0"/>
              <a:t>8/30/2019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031AF62-755F-4D6D-86DB-AE79E6B5C659}" type="slidenum">
              <a:rPr lang="en-US" smtClean="0"/>
              <a:t>‹#›</a:t>
            </a:fld>
            <a:endParaRPr lang="en-US"/>
          </a:p>
        </p:txBody>
      </p:sp>
    </p:spTree>
    <p:extLst>
      <p:ext uri="{BB962C8B-B14F-4D97-AF65-F5344CB8AC3E}">
        <p14:creationId xmlns:p14="http://schemas.microsoft.com/office/powerpoint/2010/main" val="18352622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3780545-45E8-49B4-B1EC-83759F41045B}" type="datetimeFigureOut">
              <a:rPr lang="en-US" smtClean="0"/>
              <a:t>8/30/2019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031AF62-755F-4D6D-86DB-AE79E6B5C659}" type="slidenum">
              <a:rPr lang="en-US" smtClean="0"/>
              <a:t>‹#›</a:t>
            </a:fld>
            <a:endParaRPr lang="en-US"/>
          </a:p>
        </p:txBody>
      </p:sp>
    </p:spTree>
    <p:extLst>
      <p:ext uri="{BB962C8B-B14F-4D97-AF65-F5344CB8AC3E}">
        <p14:creationId xmlns:p14="http://schemas.microsoft.com/office/powerpoint/2010/main" val="96742600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flipV="1">
            <a:off x="1524000" y="2922662"/>
            <a:ext cx="7970378" cy="679376"/>
          </a:xfrm>
        </p:spPr>
        <p:txBody>
          <a:bodyPr>
            <a:normAutofit fontScale="90000"/>
          </a:bodyPr>
          <a:lstStyle/>
          <a:p>
            <a:r>
              <a:rPr lang="en-US" dirty="0"/>
              <a:t>   </a:t>
            </a:r>
          </a:p>
        </p:txBody>
      </p:sp>
      <p:sp>
        <p:nvSpPr>
          <p:cNvPr id="3" name="Subtitle 2"/>
          <p:cNvSpPr>
            <a:spLocks noGrp="1"/>
          </p:cNvSpPr>
          <p:nvPr>
            <p:ph type="subTitle" idx="1"/>
          </p:nvPr>
        </p:nvSpPr>
        <p:spPr>
          <a:xfrm>
            <a:off x="1524000" y="3262350"/>
            <a:ext cx="9144000" cy="1655762"/>
          </a:xfrm>
        </p:spPr>
        <p:txBody>
          <a:bodyPr>
            <a:normAutofit fontScale="92500" lnSpcReduction="10000"/>
          </a:bodyPr>
          <a:lstStyle/>
          <a:p>
            <a:r>
              <a:rPr lang="en-US" dirty="0">
                <a:latin typeface="Algerian" panose="04020705040A02060702" pitchFamily="82" charset="0"/>
              </a:rPr>
              <a:t>COURSE: DATA STRUCTURES AND </a:t>
            </a:r>
            <a:r>
              <a:rPr lang="en-US" dirty="0" smtClean="0">
                <a:latin typeface="Algerian" panose="04020705040A02060702" pitchFamily="82" charset="0"/>
              </a:rPr>
              <a:t>ALGORITHMS </a:t>
            </a:r>
          </a:p>
          <a:p>
            <a:r>
              <a:rPr lang="en-US" dirty="0" smtClean="0">
                <a:latin typeface="Algerian" panose="04020705040A02060702" pitchFamily="82" charset="0"/>
              </a:rPr>
              <a:t>J COMPONENT</a:t>
            </a:r>
            <a:endParaRPr lang="en-US" dirty="0">
              <a:latin typeface="Algerian" panose="04020705040A02060702" pitchFamily="82" charset="0"/>
            </a:endParaRPr>
          </a:p>
          <a:p>
            <a:r>
              <a:rPr lang="en-US" dirty="0" smtClean="0">
                <a:latin typeface="Algerian" panose="04020705040A02060702" pitchFamily="82" charset="0"/>
              </a:rPr>
              <a:t>COURSE </a:t>
            </a:r>
            <a:r>
              <a:rPr lang="en-US" dirty="0">
                <a:latin typeface="Algerian" panose="04020705040A02060702" pitchFamily="82" charset="0"/>
              </a:rPr>
              <a:t>CODE: </a:t>
            </a:r>
            <a:r>
              <a:rPr lang="en-US" dirty="0" smtClean="0">
                <a:latin typeface="Algerian" panose="04020705040A02060702" pitchFamily="82" charset="0"/>
              </a:rPr>
              <a:t>CSE2003</a:t>
            </a:r>
          </a:p>
          <a:p>
            <a:r>
              <a:rPr lang="en-US" dirty="0" smtClean="0">
                <a:latin typeface="Algerian" panose="04020705040A02060702" pitchFamily="82" charset="0"/>
              </a:rPr>
              <a:t>FACULTY : RAJALAKSHMI MAM</a:t>
            </a:r>
            <a:endParaRPr lang="en-US" dirty="0">
              <a:latin typeface="Algerian" panose="04020705040A02060702" pitchFamily="82"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57601" y="1023803"/>
            <a:ext cx="4340180" cy="1796670"/>
          </a:xfrm>
          <a:prstGeom prst="rect">
            <a:avLst/>
          </a:prstGeom>
        </p:spPr>
      </p:pic>
    </p:spTree>
    <p:extLst>
      <p:ext uri="{BB962C8B-B14F-4D97-AF65-F5344CB8AC3E}">
        <p14:creationId xmlns:p14="http://schemas.microsoft.com/office/powerpoint/2010/main" val="175354041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C000"/>
                </a:solidFill>
                <a:latin typeface="Algerian" panose="04020705040A02060702" pitchFamily="82" charset="0"/>
              </a:rPr>
              <a:t>Algorithm For Inserting A New Node Into The Data Structure</a:t>
            </a:r>
          </a:p>
        </p:txBody>
      </p:sp>
      <p:sp>
        <p:nvSpPr>
          <p:cNvPr id="3" name="Content Placeholder 2"/>
          <p:cNvSpPr>
            <a:spLocks noGrp="1"/>
          </p:cNvSpPr>
          <p:nvPr>
            <p:ph idx="1"/>
          </p:nvPr>
        </p:nvSpPr>
        <p:spPr/>
        <p:txBody>
          <a:bodyPr>
            <a:normAutofit fontScale="92500" lnSpcReduction="20000"/>
          </a:bodyPr>
          <a:lstStyle/>
          <a:p>
            <a:pPr marL="0" indent="0" algn="just">
              <a:buNone/>
            </a:pPr>
            <a:r>
              <a:rPr lang="en-US" b="1" dirty="0">
                <a:solidFill>
                  <a:srgbClr val="FF0000"/>
                </a:solidFill>
                <a:latin typeface="Century Gothic" panose="020B0502020202020204" pitchFamily="34" charset="0"/>
              </a:rPr>
              <a:t>Step 1</a:t>
            </a:r>
            <a:r>
              <a:rPr lang="en-US" dirty="0">
                <a:latin typeface="Century Gothic" panose="020B0502020202020204" pitchFamily="34" charset="0"/>
              </a:rPr>
              <a:t>: Start</a:t>
            </a:r>
          </a:p>
          <a:p>
            <a:pPr marL="0" indent="0" algn="just">
              <a:buNone/>
            </a:pPr>
            <a:r>
              <a:rPr lang="en-US" b="1" dirty="0">
                <a:solidFill>
                  <a:srgbClr val="FF0000"/>
                </a:solidFill>
                <a:latin typeface="Century Gothic" panose="020B0502020202020204" pitchFamily="34" charset="0"/>
              </a:rPr>
              <a:t>Step 2</a:t>
            </a:r>
            <a:r>
              <a:rPr lang="en-US" dirty="0">
                <a:latin typeface="Century Gothic" panose="020B0502020202020204" pitchFamily="34" charset="0"/>
              </a:rPr>
              <a:t>: Accept a string from the user to check if there is a duplication of names inside the data structure</a:t>
            </a:r>
          </a:p>
          <a:p>
            <a:pPr marL="0" indent="0" algn="just">
              <a:buNone/>
            </a:pPr>
            <a:r>
              <a:rPr lang="en-US" b="1" dirty="0">
                <a:solidFill>
                  <a:srgbClr val="FF0000"/>
                </a:solidFill>
                <a:latin typeface="Century Gothic" panose="020B0502020202020204" pitchFamily="34" charset="0"/>
              </a:rPr>
              <a:t>Step 2.1</a:t>
            </a:r>
            <a:r>
              <a:rPr lang="en-US" dirty="0">
                <a:latin typeface="Century Gothic" panose="020B0502020202020204" pitchFamily="34" charset="0"/>
              </a:rPr>
              <a:t>: If there is a duplication, print an Error message</a:t>
            </a:r>
          </a:p>
          <a:p>
            <a:pPr marL="0" indent="0" algn="just">
              <a:buNone/>
            </a:pPr>
            <a:r>
              <a:rPr lang="en-US" b="1" dirty="0">
                <a:solidFill>
                  <a:srgbClr val="FF0000"/>
                </a:solidFill>
                <a:latin typeface="Century Gothic" panose="020B0502020202020204" pitchFamily="34" charset="0"/>
              </a:rPr>
              <a:t>Step 2.2</a:t>
            </a:r>
            <a:r>
              <a:rPr lang="en-US" dirty="0">
                <a:latin typeface="Century Gothic" panose="020B0502020202020204" pitchFamily="34" charset="0"/>
              </a:rPr>
              <a:t>: If there is no error message, begin traversing through the data structure</a:t>
            </a:r>
          </a:p>
          <a:p>
            <a:pPr marL="0" indent="0" algn="just">
              <a:buNone/>
            </a:pPr>
            <a:r>
              <a:rPr lang="en-US" b="1" dirty="0">
                <a:solidFill>
                  <a:srgbClr val="FF0000"/>
                </a:solidFill>
                <a:latin typeface="Century Gothic" panose="020B0502020202020204" pitchFamily="34" charset="0"/>
              </a:rPr>
              <a:t>Step 3</a:t>
            </a:r>
            <a:r>
              <a:rPr lang="en-US" dirty="0">
                <a:latin typeface="Century Gothic" panose="020B0502020202020204" pitchFamily="34" charset="0"/>
              </a:rPr>
              <a:t>: Break the name given by the user character by character and begin to traverse the data structure from the first character. This is achieved by subtracting the character with ‘a’ based on their ASCII values, and the </a:t>
            </a:r>
            <a:r>
              <a:rPr lang="en-US" dirty="0" err="1">
                <a:latin typeface="Century Gothic" panose="020B0502020202020204" pitchFamily="34" charset="0"/>
              </a:rPr>
              <a:t>trie</a:t>
            </a:r>
            <a:r>
              <a:rPr lang="en-US" dirty="0">
                <a:latin typeface="Century Gothic" panose="020B0502020202020204" pitchFamily="34" charset="0"/>
              </a:rPr>
              <a:t> takes the marked path based on the difference and the position marks the specified alphabet in the path </a:t>
            </a:r>
          </a:p>
        </p:txBody>
      </p:sp>
    </p:spTree>
    <p:extLst>
      <p:ext uri="{BB962C8B-B14F-4D97-AF65-F5344CB8AC3E}">
        <p14:creationId xmlns:p14="http://schemas.microsoft.com/office/powerpoint/2010/main" val="253021304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63639"/>
            <a:ext cx="10515600" cy="5713324"/>
          </a:xfrm>
        </p:spPr>
        <p:txBody>
          <a:bodyPr>
            <a:normAutofit/>
          </a:bodyPr>
          <a:lstStyle/>
          <a:p>
            <a:pPr marL="0" indent="0" algn="just">
              <a:buNone/>
            </a:pPr>
            <a:r>
              <a:rPr lang="en-US" b="1" dirty="0">
                <a:solidFill>
                  <a:srgbClr val="FF0000"/>
                </a:solidFill>
                <a:latin typeface="Century Gothic" panose="020B0502020202020204" pitchFamily="34" charset="0"/>
              </a:rPr>
              <a:t>Step 4</a:t>
            </a:r>
            <a:r>
              <a:rPr lang="en-US" dirty="0">
                <a:latin typeface="Century Gothic" panose="020B0502020202020204" pitchFamily="34" charset="0"/>
              </a:rPr>
              <a:t>: If the new name has characters of a substring of a previously existing name, continue in the same path</a:t>
            </a:r>
          </a:p>
          <a:p>
            <a:pPr marL="0" indent="0" algn="just">
              <a:buNone/>
            </a:pPr>
            <a:r>
              <a:rPr lang="en-US" b="1" dirty="0">
                <a:solidFill>
                  <a:srgbClr val="FF0000"/>
                </a:solidFill>
                <a:latin typeface="Century Gothic" panose="020B0502020202020204" pitchFamily="34" charset="0"/>
              </a:rPr>
              <a:t>Step 5</a:t>
            </a:r>
            <a:r>
              <a:rPr lang="en-US" dirty="0">
                <a:latin typeface="Century Gothic" panose="020B0502020202020204" pitchFamily="34" charset="0"/>
              </a:rPr>
              <a:t>: If the name opens up a new character from the substring, create a new node signifying the presence of a new legitimate name inside the data structure using </a:t>
            </a:r>
            <a:r>
              <a:rPr lang="en-US" dirty="0" err="1">
                <a:latin typeface="Century Gothic" panose="020B0502020202020204" pitchFamily="34" charset="0"/>
              </a:rPr>
              <a:t>malloc</a:t>
            </a:r>
            <a:r>
              <a:rPr lang="en-US" dirty="0">
                <a:latin typeface="Century Gothic" panose="020B0502020202020204" pitchFamily="34" charset="0"/>
              </a:rPr>
              <a:t> function to assort enough space for the </a:t>
            </a:r>
            <a:r>
              <a:rPr lang="en-US" dirty="0" err="1">
                <a:latin typeface="Century Gothic" panose="020B0502020202020204" pitchFamily="34" charset="0"/>
              </a:rPr>
              <a:t>trie</a:t>
            </a:r>
            <a:endParaRPr lang="en-US" dirty="0">
              <a:latin typeface="Century Gothic" panose="020B0502020202020204" pitchFamily="34" charset="0"/>
            </a:endParaRPr>
          </a:p>
          <a:p>
            <a:pPr marL="0" indent="0" algn="just">
              <a:buNone/>
            </a:pPr>
            <a:r>
              <a:rPr lang="en-US" b="1" dirty="0">
                <a:solidFill>
                  <a:srgbClr val="FF0000"/>
                </a:solidFill>
                <a:latin typeface="Century Gothic" panose="020B0502020202020204" pitchFamily="34" charset="0"/>
              </a:rPr>
              <a:t>Step 6</a:t>
            </a:r>
            <a:r>
              <a:rPr lang="en-US" dirty="0">
                <a:latin typeface="Century Gothic" panose="020B0502020202020204" pitchFamily="34" charset="0"/>
              </a:rPr>
              <a:t>: The </a:t>
            </a:r>
            <a:r>
              <a:rPr lang="en-US" dirty="0" err="1">
                <a:latin typeface="Century Gothic" panose="020B0502020202020204" pitchFamily="34" charset="0"/>
              </a:rPr>
              <a:t>trie</a:t>
            </a:r>
            <a:r>
              <a:rPr lang="en-US" dirty="0">
                <a:latin typeface="Century Gothic" panose="020B0502020202020204" pitchFamily="34" charset="0"/>
              </a:rPr>
              <a:t> data structure contains a </a:t>
            </a:r>
            <a:r>
              <a:rPr lang="en-US" dirty="0" err="1">
                <a:latin typeface="Century Gothic" panose="020B0502020202020204" pitchFamily="34" charset="0"/>
              </a:rPr>
              <a:t>bool</a:t>
            </a:r>
            <a:r>
              <a:rPr lang="en-US" dirty="0">
                <a:latin typeface="Century Gothic" panose="020B0502020202020204" pitchFamily="34" charset="0"/>
              </a:rPr>
              <a:t> value ‘</a:t>
            </a:r>
            <a:r>
              <a:rPr lang="en-US" dirty="0" err="1">
                <a:latin typeface="Century Gothic" panose="020B0502020202020204" pitchFamily="34" charset="0"/>
              </a:rPr>
              <a:t>isend</a:t>
            </a:r>
            <a:r>
              <a:rPr lang="en-US" dirty="0">
                <a:latin typeface="Century Gothic" panose="020B0502020202020204" pitchFamily="34" charset="0"/>
              </a:rPr>
              <a:t>’. When the name is complete and has traversed through the newly branched </a:t>
            </a:r>
            <a:r>
              <a:rPr lang="en-US" dirty="0" err="1">
                <a:latin typeface="Century Gothic" panose="020B0502020202020204" pitchFamily="34" charset="0"/>
              </a:rPr>
              <a:t>trie</a:t>
            </a:r>
            <a:r>
              <a:rPr lang="en-US" dirty="0">
                <a:latin typeface="Century Gothic" panose="020B0502020202020204" pitchFamily="34" charset="0"/>
              </a:rPr>
              <a:t>, mark its final </a:t>
            </a:r>
            <a:r>
              <a:rPr lang="en-US" dirty="0" err="1">
                <a:latin typeface="Century Gothic" panose="020B0502020202020204" pitchFamily="34" charset="0"/>
              </a:rPr>
              <a:t>isend</a:t>
            </a:r>
            <a:r>
              <a:rPr lang="en-US" dirty="0">
                <a:latin typeface="Century Gothic" panose="020B0502020202020204" pitchFamily="34" charset="0"/>
              </a:rPr>
              <a:t> value as true. If mentioned as false, it signifies that the name is not yet complete and must be traversed further into the </a:t>
            </a:r>
            <a:r>
              <a:rPr lang="en-US" dirty="0" err="1">
                <a:latin typeface="Century Gothic" panose="020B0502020202020204" pitchFamily="34" charset="0"/>
              </a:rPr>
              <a:t>trie</a:t>
            </a:r>
            <a:endParaRPr lang="en-US" dirty="0">
              <a:latin typeface="Century Gothic" panose="020B0502020202020204" pitchFamily="34" charset="0"/>
            </a:endParaRPr>
          </a:p>
        </p:txBody>
      </p:sp>
    </p:spTree>
    <p:extLst>
      <p:ext uri="{BB962C8B-B14F-4D97-AF65-F5344CB8AC3E}">
        <p14:creationId xmlns:p14="http://schemas.microsoft.com/office/powerpoint/2010/main" val="95082289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63639"/>
            <a:ext cx="10515600" cy="5713324"/>
          </a:xfrm>
        </p:spPr>
        <p:txBody>
          <a:bodyPr>
            <a:normAutofit/>
          </a:bodyPr>
          <a:lstStyle/>
          <a:p>
            <a:pPr marL="0" indent="0">
              <a:buNone/>
            </a:pPr>
            <a:r>
              <a:rPr lang="en-US" b="1" dirty="0">
                <a:solidFill>
                  <a:srgbClr val="FF0000"/>
                </a:solidFill>
                <a:latin typeface="Century Gothic" panose="020B0502020202020204" pitchFamily="34" charset="0"/>
              </a:rPr>
              <a:t>Step 7</a:t>
            </a:r>
            <a:r>
              <a:rPr lang="en-US" dirty="0">
                <a:latin typeface="Century Gothic" panose="020B0502020202020204" pitchFamily="34" charset="0"/>
              </a:rPr>
              <a:t>: Once ‘</a:t>
            </a:r>
            <a:r>
              <a:rPr lang="en-US" dirty="0" err="1">
                <a:latin typeface="Century Gothic" panose="020B0502020202020204" pitchFamily="34" charset="0"/>
              </a:rPr>
              <a:t>isend</a:t>
            </a:r>
            <a:r>
              <a:rPr lang="en-US" dirty="0">
                <a:latin typeface="Century Gothic" panose="020B0502020202020204" pitchFamily="34" charset="0"/>
              </a:rPr>
              <a:t>’ is marked as true, mark the integer member of the data structure ‘id’ as the current counter variable which is declared globally</a:t>
            </a:r>
          </a:p>
          <a:p>
            <a:pPr marL="0" indent="0">
              <a:buNone/>
            </a:pPr>
            <a:r>
              <a:rPr lang="en-US" b="1" dirty="0">
                <a:solidFill>
                  <a:srgbClr val="FF0000"/>
                </a:solidFill>
                <a:latin typeface="Century Gothic" panose="020B0502020202020204" pitchFamily="34" charset="0"/>
              </a:rPr>
              <a:t>Step </a:t>
            </a:r>
            <a:r>
              <a:rPr lang="en-US" b="1" dirty="0" smtClean="0">
                <a:solidFill>
                  <a:srgbClr val="FF0000"/>
                </a:solidFill>
                <a:latin typeface="Century Gothic" panose="020B0502020202020204" pitchFamily="34" charset="0"/>
              </a:rPr>
              <a:t>8</a:t>
            </a:r>
            <a:r>
              <a:rPr lang="en-US" dirty="0" smtClean="0">
                <a:latin typeface="Century Gothic" panose="020B0502020202020204" pitchFamily="34" charset="0"/>
              </a:rPr>
              <a:t>: A linked list </a:t>
            </a:r>
            <a:r>
              <a:rPr lang="en-US" dirty="0" err="1" smtClean="0">
                <a:latin typeface="Century Gothic" panose="020B0502020202020204" pitchFamily="34" charset="0"/>
              </a:rPr>
              <a:t>numsearch</a:t>
            </a:r>
            <a:r>
              <a:rPr lang="en-US" dirty="0" smtClean="0">
                <a:latin typeface="Century Gothic" panose="020B0502020202020204" pitchFamily="34" charset="0"/>
              </a:rPr>
              <a:t> contains elements such as id, phone number and next pointer of type </a:t>
            </a:r>
            <a:r>
              <a:rPr lang="en-US" dirty="0" err="1" smtClean="0">
                <a:latin typeface="Century Gothic" panose="020B0502020202020204" pitchFamily="34" charset="0"/>
              </a:rPr>
              <a:t>numsearch</a:t>
            </a:r>
            <a:r>
              <a:rPr lang="en-US" dirty="0" smtClean="0">
                <a:latin typeface="Century Gothic" panose="020B0502020202020204" pitchFamily="34" charset="0"/>
              </a:rPr>
              <a:t>.</a:t>
            </a:r>
            <a:endParaRPr lang="en-US" dirty="0">
              <a:latin typeface="Century Gothic" panose="020B0502020202020204" pitchFamily="34" charset="0"/>
            </a:endParaRPr>
          </a:p>
          <a:p>
            <a:pPr marL="0" indent="0">
              <a:buNone/>
            </a:pPr>
            <a:r>
              <a:rPr lang="en-US" b="1" dirty="0">
                <a:solidFill>
                  <a:srgbClr val="FF0000"/>
                </a:solidFill>
                <a:latin typeface="Century Gothic" panose="020B0502020202020204" pitchFamily="34" charset="0"/>
              </a:rPr>
              <a:t>Step 9</a:t>
            </a:r>
            <a:r>
              <a:rPr lang="en-US" dirty="0">
                <a:latin typeface="Century Gothic" panose="020B0502020202020204" pitchFamily="34" charset="0"/>
              </a:rPr>
              <a:t>: The name and phone number </a:t>
            </a:r>
            <a:r>
              <a:rPr lang="en-US" dirty="0" smtClean="0">
                <a:latin typeface="Century Gothic" panose="020B0502020202020204" pitchFamily="34" charset="0"/>
              </a:rPr>
              <a:t>is inserted onto the </a:t>
            </a:r>
            <a:r>
              <a:rPr lang="en-US" dirty="0" err="1" smtClean="0">
                <a:latin typeface="Century Gothic" panose="020B0502020202020204" pitchFamily="34" charset="0"/>
              </a:rPr>
              <a:t>numsearch</a:t>
            </a:r>
            <a:r>
              <a:rPr lang="en-US" dirty="0" smtClean="0">
                <a:latin typeface="Century Gothic" panose="020B0502020202020204" pitchFamily="34" charset="0"/>
              </a:rPr>
              <a:t> for every entry in the </a:t>
            </a:r>
            <a:r>
              <a:rPr lang="en-US" dirty="0" err="1" smtClean="0">
                <a:latin typeface="Century Gothic" panose="020B0502020202020204" pitchFamily="34" charset="0"/>
              </a:rPr>
              <a:t>trie</a:t>
            </a:r>
            <a:r>
              <a:rPr lang="en-US" dirty="0" smtClean="0">
                <a:latin typeface="Century Gothic" panose="020B0502020202020204" pitchFamily="34" charset="0"/>
              </a:rPr>
              <a:t> data structure.</a:t>
            </a:r>
            <a:endParaRPr lang="en-US" dirty="0">
              <a:latin typeface="Century Gothic" panose="020B0502020202020204" pitchFamily="34" charset="0"/>
            </a:endParaRPr>
          </a:p>
          <a:p>
            <a:pPr marL="0" indent="0">
              <a:buNone/>
            </a:pPr>
            <a:r>
              <a:rPr lang="en-US" b="1" dirty="0">
                <a:solidFill>
                  <a:srgbClr val="FF0000"/>
                </a:solidFill>
                <a:latin typeface="Century Gothic" panose="020B0502020202020204" pitchFamily="34" charset="0"/>
              </a:rPr>
              <a:t>Step 10</a:t>
            </a:r>
            <a:r>
              <a:rPr lang="en-US" dirty="0">
                <a:latin typeface="Century Gothic" panose="020B0502020202020204" pitchFamily="34" charset="0"/>
              </a:rPr>
              <a:t>: </a:t>
            </a:r>
            <a:r>
              <a:rPr lang="en-US" dirty="0" smtClean="0">
                <a:latin typeface="Century Gothic" panose="020B0502020202020204" pitchFamily="34" charset="0"/>
              </a:rPr>
              <a:t>Each id and phone number can be accessed using the next pointer of </a:t>
            </a:r>
            <a:r>
              <a:rPr lang="en-US" dirty="0" err="1" smtClean="0">
                <a:latin typeface="Century Gothic" panose="020B0502020202020204" pitchFamily="34" charset="0"/>
              </a:rPr>
              <a:t>numsearch</a:t>
            </a:r>
            <a:r>
              <a:rPr lang="en-US" dirty="0" smtClean="0">
                <a:latin typeface="Century Gothic" panose="020B0502020202020204" pitchFamily="34" charset="0"/>
              </a:rPr>
              <a:t>.</a:t>
            </a:r>
          </a:p>
          <a:p>
            <a:pPr marL="0" indent="0">
              <a:buNone/>
            </a:pPr>
            <a:r>
              <a:rPr lang="en-US" b="1" dirty="0" smtClean="0">
                <a:solidFill>
                  <a:srgbClr val="FF0000"/>
                </a:solidFill>
                <a:latin typeface="Century Gothic" panose="020B0502020202020204" pitchFamily="34" charset="0"/>
              </a:rPr>
              <a:t>Step 11</a:t>
            </a:r>
            <a:r>
              <a:rPr lang="en-US" dirty="0" smtClean="0">
                <a:latin typeface="Century Gothic" panose="020B0502020202020204" pitchFamily="34" charset="0"/>
              </a:rPr>
              <a:t>: Stop</a:t>
            </a:r>
            <a:endParaRPr lang="en-US" dirty="0">
              <a:latin typeface="Century Gothic" panose="020B0502020202020204" pitchFamily="34" charset="0"/>
            </a:endParaRPr>
          </a:p>
        </p:txBody>
      </p:sp>
    </p:spTree>
    <p:extLst>
      <p:ext uri="{BB962C8B-B14F-4D97-AF65-F5344CB8AC3E}">
        <p14:creationId xmlns:p14="http://schemas.microsoft.com/office/powerpoint/2010/main" val="375372561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07595" y="2704565"/>
            <a:ext cx="6091706" cy="1030308"/>
          </a:xfrm>
        </p:spPr>
        <p:txBody>
          <a:bodyPr>
            <a:noAutofit/>
          </a:bodyPr>
          <a:lstStyle/>
          <a:p>
            <a:pPr marL="0" indent="0" algn="ctr">
              <a:buNone/>
            </a:pPr>
            <a:r>
              <a:rPr lang="en-IN" sz="5400" b="1" dirty="0" smtClean="0">
                <a:solidFill>
                  <a:srgbClr val="FFC000"/>
                </a:solidFill>
                <a:latin typeface="Algerian" panose="04020705040A02060702" pitchFamily="82" charset="0"/>
              </a:rPr>
              <a:t>THANK YOU</a:t>
            </a:r>
            <a:endParaRPr lang="en-IN" sz="5400" b="1" dirty="0">
              <a:solidFill>
                <a:srgbClr val="FFC000"/>
              </a:solidFill>
              <a:latin typeface="Algerian" panose="04020705040A02060702" pitchFamily="82" charset="0"/>
            </a:endParaRPr>
          </a:p>
        </p:txBody>
      </p:sp>
    </p:spTree>
    <p:extLst>
      <p:ext uri="{BB962C8B-B14F-4D97-AF65-F5344CB8AC3E}">
        <p14:creationId xmlns:p14="http://schemas.microsoft.com/office/powerpoint/2010/main" val="113357177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solidFill>
                  <a:srgbClr val="FFC000"/>
                </a:solidFill>
                <a:latin typeface="Algerian" panose="04020705040A02060702" pitchFamily="82" charset="0"/>
              </a:rPr>
              <a:t>Phone Directory Using ‘</a:t>
            </a:r>
            <a:r>
              <a:rPr lang="en-US" dirty="0" err="1">
                <a:solidFill>
                  <a:srgbClr val="FFC000"/>
                </a:solidFill>
                <a:latin typeface="Algerian" panose="04020705040A02060702" pitchFamily="82" charset="0"/>
              </a:rPr>
              <a:t>Trie</a:t>
            </a:r>
            <a:r>
              <a:rPr lang="en-US" dirty="0">
                <a:solidFill>
                  <a:srgbClr val="FFC000"/>
                </a:solidFill>
                <a:latin typeface="Algerian" panose="04020705040A02060702" pitchFamily="82" charset="0"/>
              </a:rPr>
              <a:t>’ Data Structure</a:t>
            </a:r>
          </a:p>
        </p:txBody>
      </p:sp>
      <p:sp>
        <p:nvSpPr>
          <p:cNvPr id="3" name="Subtitle 2"/>
          <p:cNvSpPr>
            <a:spLocks noGrp="1"/>
          </p:cNvSpPr>
          <p:nvPr>
            <p:ph type="subTitle" idx="1"/>
          </p:nvPr>
        </p:nvSpPr>
        <p:spPr/>
        <p:txBody>
          <a:bodyPr>
            <a:normAutofit/>
          </a:bodyPr>
          <a:lstStyle/>
          <a:p>
            <a:pPr algn="r"/>
            <a:r>
              <a:rPr lang="en-US" dirty="0">
                <a:latin typeface="Century Gothic" panose="020B0502020202020204" pitchFamily="34" charset="0"/>
              </a:rPr>
              <a:t>Done By: </a:t>
            </a:r>
            <a:r>
              <a:rPr lang="en-US" b="1" dirty="0">
                <a:latin typeface="Century Gothic" panose="020B0502020202020204" pitchFamily="34" charset="0"/>
              </a:rPr>
              <a:t>S. </a:t>
            </a:r>
            <a:r>
              <a:rPr lang="en-US" b="1" dirty="0" err="1">
                <a:latin typeface="Century Gothic" panose="020B0502020202020204" pitchFamily="34" charset="0"/>
              </a:rPr>
              <a:t>Sabari</a:t>
            </a:r>
            <a:r>
              <a:rPr lang="en-US" b="1" dirty="0">
                <a:latin typeface="Century Gothic" panose="020B0502020202020204" pitchFamily="34" charset="0"/>
              </a:rPr>
              <a:t> </a:t>
            </a:r>
            <a:r>
              <a:rPr lang="en-US" b="1" dirty="0" err="1">
                <a:latin typeface="Century Gothic" panose="020B0502020202020204" pitchFamily="34" charset="0"/>
              </a:rPr>
              <a:t>Girish</a:t>
            </a:r>
            <a:r>
              <a:rPr lang="en-US" b="1" dirty="0">
                <a:latin typeface="Century Gothic" panose="020B0502020202020204" pitchFamily="34" charset="0"/>
              </a:rPr>
              <a:t> (18BCE1053)</a:t>
            </a:r>
          </a:p>
          <a:p>
            <a:pPr algn="r"/>
            <a:r>
              <a:rPr lang="en-US" b="1" dirty="0">
                <a:latin typeface="Century Gothic" panose="020B0502020202020204" pitchFamily="34" charset="0"/>
              </a:rPr>
              <a:t>K. Mani </a:t>
            </a:r>
            <a:r>
              <a:rPr lang="en-US" b="1" dirty="0" err="1" smtClean="0">
                <a:latin typeface="Century Gothic" panose="020B0502020202020204" pitchFamily="34" charset="0"/>
              </a:rPr>
              <a:t>Bharathi</a:t>
            </a:r>
            <a:r>
              <a:rPr lang="en-US" b="1" dirty="0" smtClean="0">
                <a:latin typeface="Century Gothic" panose="020B0502020202020204" pitchFamily="34" charset="0"/>
              </a:rPr>
              <a:t> </a:t>
            </a:r>
            <a:r>
              <a:rPr lang="en-US" b="1" dirty="0">
                <a:latin typeface="Century Gothic" panose="020B0502020202020204" pitchFamily="34" charset="0"/>
              </a:rPr>
              <a:t>(18BCE1262)</a:t>
            </a:r>
          </a:p>
          <a:p>
            <a:pPr algn="r"/>
            <a:r>
              <a:rPr lang="en-US" b="1" dirty="0" err="1">
                <a:latin typeface="Century Gothic" panose="020B0502020202020204" pitchFamily="34" charset="0"/>
              </a:rPr>
              <a:t>Tarun</a:t>
            </a:r>
            <a:r>
              <a:rPr lang="en-US" b="1" dirty="0">
                <a:latin typeface="Century Gothic" panose="020B0502020202020204" pitchFamily="34" charset="0"/>
              </a:rPr>
              <a:t> A H (18BCE1213)</a:t>
            </a:r>
          </a:p>
        </p:txBody>
      </p:sp>
    </p:spTree>
    <p:extLst>
      <p:ext uri="{BB962C8B-B14F-4D97-AF65-F5344CB8AC3E}">
        <p14:creationId xmlns:p14="http://schemas.microsoft.com/office/powerpoint/2010/main" val="145411546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C000"/>
                </a:solidFill>
                <a:latin typeface="Algerian" panose="04020705040A02060702" pitchFamily="82" charset="0"/>
              </a:rPr>
              <a:t>Project Abstract</a:t>
            </a:r>
          </a:p>
        </p:txBody>
      </p:sp>
      <p:sp>
        <p:nvSpPr>
          <p:cNvPr id="3" name="Content Placeholder 2"/>
          <p:cNvSpPr>
            <a:spLocks noGrp="1"/>
          </p:cNvSpPr>
          <p:nvPr>
            <p:ph idx="1"/>
          </p:nvPr>
        </p:nvSpPr>
        <p:spPr/>
        <p:txBody>
          <a:bodyPr/>
          <a:lstStyle/>
          <a:p>
            <a:pPr marL="0" indent="0" algn="just">
              <a:buNone/>
            </a:pPr>
            <a:r>
              <a:rPr lang="en-US" dirty="0">
                <a:latin typeface="Century Gothic" panose="020B0502020202020204" pitchFamily="34" charset="0"/>
              </a:rPr>
              <a:t>A typical phone directory consists of the name of a specific person and his or her ten digit phone number. In our project, we intend to implement a simple phone directory using the ‘</a:t>
            </a:r>
            <a:r>
              <a:rPr lang="en-US" dirty="0" err="1">
                <a:latin typeface="Century Gothic" panose="020B0502020202020204" pitchFamily="34" charset="0"/>
              </a:rPr>
              <a:t>trie</a:t>
            </a:r>
            <a:r>
              <a:rPr lang="en-US" dirty="0">
                <a:latin typeface="Century Gothic" panose="020B0502020202020204" pitchFamily="34" charset="0"/>
              </a:rPr>
              <a:t>’ data structure.</a:t>
            </a:r>
          </a:p>
          <a:p>
            <a:pPr marL="0" indent="0" algn="just">
              <a:buNone/>
            </a:pPr>
            <a:r>
              <a:rPr lang="en-US" dirty="0">
                <a:latin typeface="Century Gothic" panose="020B0502020202020204" pitchFamily="34" charset="0"/>
              </a:rPr>
              <a:t>The names are stored in the above named data structure and would enable the user to access names in the directory that begin with the given substring.</a:t>
            </a:r>
          </a:p>
          <a:p>
            <a:pPr marL="0" indent="0" algn="just">
              <a:buNone/>
            </a:pPr>
            <a:r>
              <a:rPr lang="en-US" dirty="0">
                <a:latin typeface="Century Gothic" panose="020B0502020202020204" pitchFamily="34" charset="0"/>
              </a:rPr>
              <a:t>For example, if A, ABD, CBS and ABAD are stored in the structure, and if the user types in the substring AB, the program displays the names ABD and ABAD.</a:t>
            </a:r>
          </a:p>
        </p:txBody>
      </p:sp>
    </p:spTree>
    <p:extLst>
      <p:ext uri="{BB962C8B-B14F-4D97-AF65-F5344CB8AC3E}">
        <p14:creationId xmlns:p14="http://schemas.microsoft.com/office/powerpoint/2010/main" val="250807850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92428"/>
            <a:ext cx="10515600" cy="5584535"/>
          </a:xfrm>
        </p:spPr>
        <p:txBody>
          <a:bodyPr/>
          <a:lstStyle/>
          <a:p>
            <a:pPr marL="0" indent="0" algn="just">
              <a:buNone/>
            </a:pPr>
            <a:r>
              <a:rPr lang="en-US" dirty="0">
                <a:latin typeface="Century Gothic" panose="020B0502020202020204" pitchFamily="34" charset="0"/>
              </a:rPr>
              <a:t>The user is given the choice of accessing, deleting or adding names into the phone directory, and a given set of names are stored inside a text file whose contents can be accessed inside the C program using ‘</a:t>
            </a:r>
            <a:r>
              <a:rPr lang="en-US" dirty="0" err="1">
                <a:latin typeface="Century Gothic" panose="020B0502020202020204" pitchFamily="34" charset="0"/>
              </a:rPr>
              <a:t>fstream.h</a:t>
            </a:r>
            <a:r>
              <a:rPr lang="en-US" dirty="0">
                <a:latin typeface="Century Gothic" panose="020B0502020202020204" pitchFamily="34" charset="0"/>
              </a:rPr>
              <a:t>’.</a:t>
            </a:r>
          </a:p>
          <a:p>
            <a:pPr marL="0" indent="0" algn="just">
              <a:buNone/>
            </a:pPr>
            <a:r>
              <a:rPr lang="en-US" dirty="0">
                <a:latin typeface="Century Gothic" panose="020B0502020202020204" pitchFamily="34" charset="0"/>
              </a:rPr>
              <a:t>The names in the directory are counted and the respective name’s count is assigned to a separate simple structure where the phone number is stored, and from where the given name’s phone number can be accessed or vice-versa based on the user’s choice.</a:t>
            </a:r>
          </a:p>
        </p:txBody>
      </p:sp>
    </p:spTree>
    <p:extLst>
      <p:ext uri="{BB962C8B-B14F-4D97-AF65-F5344CB8AC3E}">
        <p14:creationId xmlns:p14="http://schemas.microsoft.com/office/powerpoint/2010/main" val="230094502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C000"/>
                </a:solidFill>
                <a:latin typeface="Algerian" panose="04020705040A02060702" pitchFamily="82" charset="0"/>
              </a:rPr>
              <a:t>Data Structure Used</a:t>
            </a:r>
          </a:p>
        </p:txBody>
      </p:sp>
      <p:sp>
        <p:nvSpPr>
          <p:cNvPr id="3" name="Content Placeholder 2"/>
          <p:cNvSpPr>
            <a:spLocks noGrp="1"/>
          </p:cNvSpPr>
          <p:nvPr>
            <p:ph idx="1"/>
          </p:nvPr>
        </p:nvSpPr>
        <p:spPr/>
        <p:txBody>
          <a:bodyPr/>
          <a:lstStyle/>
          <a:p>
            <a:pPr marL="0" indent="0" algn="just">
              <a:buNone/>
            </a:pPr>
            <a:r>
              <a:rPr lang="en-US" dirty="0">
                <a:latin typeface="Century Gothic" panose="020B0502020202020204" pitchFamily="34" charset="0"/>
              </a:rPr>
              <a:t>As mentioned in the project abstract, the phone directory makes use of the ‘</a:t>
            </a:r>
            <a:r>
              <a:rPr lang="en-US" dirty="0" err="1">
                <a:latin typeface="Century Gothic" panose="020B0502020202020204" pitchFamily="34" charset="0"/>
              </a:rPr>
              <a:t>trie</a:t>
            </a:r>
            <a:r>
              <a:rPr lang="en-US" dirty="0">
                <a:latin typeface="Century Gothic" panose="020B0502020202020204" pitchFamily="34" charset="0"/>
              </a:rPr>
              <a:t>’ data structure which is basically a complex, and highly branched tree. Even though it is highly complex, it helps in easy navigation through data which can be broken down like arrays. Since names are strings which are basically an array of characters, using a </a:t>
            </a:r>
            <a:r>
              <a:rPr lang="en-US" dirty="0" err="1">
                <a:latin typeface="Century Gothic" panose="020B0502020202020204" pitchFamily="34" charset="0"/>
              </a:rPr>
              <a:t>trie</a:t>
            </a:r>
            <a:r>
              <a:rPr lang="en-US" dirty="0">
                <a:latin typeface="Century Gothic" panose="020B0502020202020204" pitchFamily="34" charset="0"/>
              </a:rPr>
              <a:t> data structure would be a highly plausible solution.</a:t>
            </a:r>
          </a:p>
          <a:p>
            <a:pPr marL="0" indent="0" algn="just">
              <a:buNone/>
            </a:pPr>
            <a:endParaRPr lang="en-US" dirty="0">
              <a:latin typeface="Century Gothic" panose="020B0502020202020204" pitchFamily="34" charset="0"/>
            </a:endParaRPr>
          </a:p>
          <a:p>
            <a:pPr marL="0" indent="0" algn="just">
              <a:buNone/>
            </a:pPr>
            <a:r>
              <a:rPr lang="en-US" dirty="0">
                <a:latin typeface="Century Gothic" panose="020B0502020202020204" pitchFamily="34" charset="0"/>
              </a:rPr>
              <a:t> </a:t>
            </a:r>
          </a:p>
        </p:txBody>
      </p:sp>
    </p:spTree>
    <p:extLst>
      <p:ext uri="{BB962C8B-B14F-4D97-AF65-F5344CB8AC3E}">
        <p14:creationId xmlns:p14="http://schemas.microsoft.com/office/powerpoint/2010/main" val="65941328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9251" y="1670228"/>
            <a:ext cx="4649273" cy="4588903"/>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09893" y="1670229"/>
            <a:ext cx="4829577" cy="4588902"/>
          </a:xfrm>
          <a:prstGeom prst="rect">
            <a:avLst/>
          </a:prstGeom>
        </p:spPr>
      </p:pic>
    </p:spTree>
    <p:extLst>
      <p:ext uri="{BB962C8B-B14F-4D97-AF65-F5344CB8AC3E}">
        <p14:creationId xmlns:p14="http://schemas.microsoft.com/office/powerpoint/2010/main" val="140286220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just"/>
            <a:r>
              <a:rPr lang="en-US" dirty="0">
                <a:solidFill>
                  <a:srgbClr val="FFC000"/>
                </a:solidFill>
                <a:latin typeface="Algerian" panose="04020705040A02060702" pitchFamily="82" charset="0"/>
              </a:rPr>
              <a:t>Reason For Usage of ‘</a:t>
            </a:r>
            <a:r>
              <a:rPr lang="en-US" dirty="0" err="1">
                <a:solidFill>
                  <a:srgbClr val="FFC000"/>
                </a:solidFill>
                <a:latin typeface="Algerian" panose="04020705040A02060702" pitchFamily="82" charset="0"/>
              </a:rPr>
              <a:t>Trie</a:t>
            </a:r>
            <a:r>
              <a:rPr lang="en-US" dirty="0">
                <a:solidFill>
                  <a:srgbClr val="FFC000"/>
                </a:solidFill>
                <a:latin typeface="Algerian" panose="04020705040A02060702" pitchFamily="82" charset="0"/>
              </a:rPr>
              <a:t>’ Data Structure </a:t>
            </a:r>
          </a:p>
        </p:txBody>
      </p:sp>
      <p:sp>
        <p:nvSpPr>
          <p:cNvPr id="3" name="Content Placeholder 2"/>
          <p:cNvSpPr>
            <a:spLocks noGrp="1"/>
          </p:cNvSpPr>
          <p:nvPr>
            <p:ph idx="1"/>
          </p:nvPr>
        </p:nvSpPr>
        <p:spPr/>
        <p:txBody>
          <a:bodyPr/>
          <a:lstStyle/>
          <a:p>
            <a:pPr marL="0" indent="0" algn="just">
              <a:buNone/>
            </a:pPr>
            <a:r>
              <a:rPr lang="en-US" dirty="0">
                <a:latin typeface="Century Gothic" panose="020B0502020202020204" pitchFamily="34" charset="0"/>
              </a:rPr>
              <a:t>A </a:t>
            </a:r>
            <a:r>
              <a:rPr lang="en-US" dirty="0" err="1">
                <a:latin typeface="Century Gothic" panose="020B0502020202020204" pitchFamily="34" charset="0"/>
              </a:rPr>
              <a:t>trie</a:t>
            </a:r>
            <a:r>
              <a:rPr lang="en-US" dirty="0">
                <a:latin typeface="Century Gothic" panose="020B0502020202020204" pitchFamily="34" charset="0"/>
              </a:rPr>
              <a:t> data structure helps in deep navigation over structures similar to trees because it itself is a highly complex and heavily branched tree.</a:t>
            </a:r>
          </a:p>
          <a:p>
            <a:pPr marL="0" indent="0" algn="just">
              <a:buNone/>
            </a:pPr>
            <a:r>
              <a:rPr lang="en-US" dirty="0">
                <a:latin typeface="Century Gothic" panose="020B0502020202020204" pitchFamily="34" charset="0"/>
              </a:rPr>
              <a:t>We are using a </a:t>
            </a:r>
            <a:r>
              <a:rPr lang="en-US" dirty="0" err="1">
                <a:latin typeface="Century Gothic" panose="020B0502020202020204" pitchFamily="34" charset="0"/>
              </a:rPr>
              <a:t>trie</a:t>
            </a:r>
            <a:r>
              <a:rPr lang="en-US" dirty="0">
                <a:latin typeface="Century Gothic" panose="020B0502020202020204" pitchFamily="34" charset="0"/>
              </a:rPr>
              <a:t> data structure in our project to help the users in finding the names inside the phone directory which begin with a specific substring that is typed in by the user. </a:t>
            </a:r>
          </a:p>
          <a:p>
            <a:pPr marL="0" indent="0" algn="just">
              <a:buNone/>
            </a:pPr>
            <a:r>
              <a:rPr lang="en-US" dirty="0">
                <a:latin typeface="Century Gothic" panose="020B0502020202020204" pitchFamily="34" charset="0"/>
              </a:rPr>
              <a:t>Based on the substring, the data structure traverses through its nodes by checking each alphabet and displays all the stored names that branch out below the final letter of the given substring.</a:t>
            </a:r>
          </a:p>
        </p:txBody>
      </p:sp>
    </p:spTree>
    <p:extLst>
      <p:ext uri="{BB962C8B-B14F-4D97-AF65-F5344CB8AC3E}">
        <p14:creationId xmlns:p14="http://schemas.microsoft.com/office/powerpoint/2010/main" val="295287070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79549"/>
            <a:ext cx="10515600" cy="5597414"/>
          </a:xfrm>
        </p:spPr>
        <p:txBody>
          <a:bodyPr>
            <a:normAutofit/>
          </a:bodyPr>
          <a:lstStyle/>
          <a:p>
            <a:pPr marL="0" indent="0" algn="just">
              <a:buNone/>
            </a:pPr>
            <a:r>
              <a:rPr lang="en-US" dirty="0">
                <a:latin typeface="Century Gothic" panose="020B0502020202020204" pitchFamily="34" charset="0"/>
              </a:rPr>
              <a:t>This data structure can help in reduction of memory used by generic 2D character arrays as it uses pointers and is dynamically allocated. Plus, names containing the same initial substrings share the same substrings which help in saving the computer’s memory thus enhancing its speed of compilation.</a:t>
            </a:r>
          </a:p>
          <a:p>
            <a:pPr marL="0" indent="0" algn="just">
              <a:buNone/>
            </a:pPr>
            <a:r>
              <a:rPr lang="en-US" dirty="0">
                <a:latin typeface="Century Gothic" panose="020B0502020202020204" pitchFamily="34" charset="0"/>
              </a:rPr>
              <a:t>This data structure helps in grouping of the names in the phone directory based on its features mentioned previously, and would thus be extremely easy for the user to access the names in the directory based on starting alphabets or substrings.</a:t>
            </a:r>
          </a:p>
        </p:txBody>
      </p:sp>
    </p:spTree>
    <p:extLst>
      <p:ext uri="{BB962C8B-B14F-4D97-AF65-F5344CB8AC3E}">
        <p14:creationId xmlns:p14="http://schemas.microsoft.com/office/powerpoint/2010/main" val="61992981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C000"/>
                </a:solidFill>
                <a:latin typeface="Algerian" panose="04020705040A02060702" pitchFamily="82" charset="0"/>
              </a:rPr>
              <a:t>Important Data for Insert Algorithm</a:t>
            </a:r>
          </a:p>
        </p:txBody>
      </p:sp>
      <p:sp>
        <p:nvSpPr>
          <p:cNvPr id="3" name="Content Placeholder 2"/>
          <p:cNvSpPr>
            <a:spLocks noGrp="1"/>
          </p:cNvSpPr>
          <p:nvPr>
            <p:ph idx="1"/>
          </p:nvPr>
        </p:nvSpPr>
        <p:spPr/>
        <p:txBody>
          <a:bodyPr>
            <a:noAutofit/>
          </a:bodyPr>
          <a:lstStyle/>
          <a:p>
            <a:pPr marL="0" indent="0">
              <a:buNone/>
            </a:pPr>
            <a:r>
              <a:rPr lang="en-US" sz="1200" dirty="0" err="1">
                <a:latin typeface="Century Gothic" panose="020B0502020202020204" pitchFamily="34" charset="0"/>
              </a:rPr>
              <a:t>int</a:t>
            </a:r>
            <a:r>
              <a:rPr lang="en-US" sz="1200" dirty="0">
                <a:latin typeface="Century Gothic" panose="020B0502020202020204" pitchFamily="34" charset="0"/>
              </a:rPr>
              <a:t> </a:t>
            </a:r>
            <a:r>
              <a:rPr lang="en-US" sz="1200" dirty="0" err="1">
                <a:latin typeface="Century Gothic" panose="020B0502020202020204" pitchFamily="34" charset="0"/>
              </a:rPr>
              <a:t>cnt</a:t>
            </a:r>
            <a:r>
              <a:rPr lang="en-US" sz="1200" dirty="0">
                <a:latin typeface="Century Gothic" panose="020B0502020202020204" pitchFamily="34" charset="0"/>
              </a:rPr>
              <a:t>=0;</a:t>
            </a:r>
          </a:p>
          <a:p>
            <a:pPr marL="0" indent="0">
              <a:buNone/>
            </a:pPr>
            <a:r>
              <a:rPr lang="en-US" sz="1200" dirty="0">
                <a:latin typeface="Century Gothic" panose="020B0502020202020204" pitchFamily="34" charset="0"/>
              </a:rPr>
              <a:t>//the global counter variable used for counting the number of names in directory and for mapping them to their phone numbers</a:t>
            </a:r>
          </a:p>
          <a:p>
            <a:pPr marL="0" indent="0">
              <a:buNone/>
            </a:pPr>
            <a:endParaRPr lang="en-US" sz="1200" dirty="0">
              <a:latin typeface="Century Gothic" panose="020B0502020202020204" pitchFamily="34" charset="0"/>
            </a:endParaRPr>
          </a:p>
          <a:p>
            <a:pPr marL="0" indent="0">
              <a:buNone/>
            </a:pPr>
            <a:r>
              <a:rPr lang="en-US" sz="1200" dirty="0" err="1">
                <a:latin typeface="Century Gothic" panose="020B0502020202020204" pitchFamily="34" charset="0"/>
              </a:rPr>
              <a:t>struct</a:t>
            </a:r>
            <a:r>
              <a:rPr lang="en-US" sz="1200" dirty="0">
                <a:latin typeface="Century Gothic" panose="020B0502020202020204" pitchFamily="34" charset="0"/>
              </a:rPr>
              <a:t> </a:t>
            </a:r>
            <a:r>
              <a:rPr lang="en-US" sz="1200" dirty="0" err="1">
                <a:latin typeface="Century Gothic" panose="020B0502020202020204" pitchFamily="34" charset="0"/>
              </a:rPr>
              <a:t>trienode</a:t>
            </a:r>
            <a:endParaRPr lang="en-US" sz="1200" dirty="0">
              <a:latin typeface="Century Gothic" panose="020B0502020202020204" pitchFamily="34" charset="0"/>
            </a:endParaRPr>
          </a:p>
          <a:p>
            <a:pPr marL="0" indent="0">
              <a:buNone/>
            </a:pPr>
            <a:r>
              <a:rPr lang="en-US" sz="1200" dirty="0">
                <a:latin typeface="Century Gothic" panose="020B0502020202020204" pitchFamily="34" charset="0"/>
              </a:rPr>
              <a:t>{</a:t>
            </a:r>
          </a:p>
          <a:p>
            <a:pPr marL="0" indent="0">
              <a:buNone/>
            </a:pPr>
            <a:r>
              <a:rPr lang="en-US" sz="1200" dirty="0" err="1">
                <a:latin typeface="Century Gothic" panose="020B0502020202020204" pitchFamily="34" charset="0"/>
              </a:rPr>
              <a:t>struct</a:t>
            </a:r>
            <a:r>
              <a:rPr lang="en-US" sz="1200" dirty="0">
                <a:latin typeface="Century Gothic" panose="020B0502020202020204" pitchFamily="34" charset="0"/>
              </a:rPr>
              <a:t> </a:t>
            </a:r>
            <a:r>
              <a:rPr lang="en-US" sz="1200" dirty="0" err="1">
                <a:latin typeface="Century Gothic" panose="020B0502020202020204" pitchFamily="34" charset="0"/>
              </a:rPr>
              <a:t>trienode</a:t>
            </a:r>
            <a:r>
              <a:rPr lang="en-US" sz="1200" dirty="0">
                <a:latin typeface="Century Gothic" panose="020B0502020202020204" pitchFamily="34" charset="0"/>
              </a:rPr>
              <a:t> *children[26];</a:t>
            </a:r>
          </a:p>
          <a:p>
            <a:pPr marL="0" indent="0">
              <a:buNone/>
            </a:pPr>
            <a:r>
              <a:rPr lang="en-US" sz="1200" dirty="0" err="1">
                <a:latin typeface="Century Gothic" panose="020B0502020202020204" pitchFamily="34" charset="0"/>
              </a:rPr>
              <a:t>bool</a:t>
            </a:r>
            <a:r>
              <a:rPr lang="en-US" sz="1200" dirty="0">
                <a:latin typeface="Century Gothic" panose="020B0502020202020204" pitchFamily="34" charset="0"/>
              </a:rPr>
              <a:t> </a:t>
            </a:r>
            <a:r>
              <a:rPr lang="en-US" sz="1200" dirty="0" err="1">
                <a:latin typeface="Century Gothic" panose="020B0502020202020204" pitchFamily="34" charset="0"/>
              </a:rPr>
              <a:t>isend</a:t>
            </a:r>
            <a:r>
              <a:rPr lang="en-US" sz="1200" dirty="0">
                <a:latin typeface="Century Gothic" panose="020B0502020202020204" pitchFamily="34" charset="0"/>
              </a:rPr>
              <a:t>;</a:t>
            </a:r>
          </a:p>
          <a:p>
            <a:pPr marL="0" indent="0">
              <a:buNone/>
            </a:pPr>
            <a:r>
              <a:rPr lang="en-US" sz="1200" dirty="0" err="1">
                <a:latin typeface="Century Gothic" panose="020B0502020202020204" pitchFamily="34" charset="0"/>
              </a:rPr>
              <a:t>int</a:t>
            </a:r>
            <a:r>
              <a:rPr lang="en-US" sz="1200" dirty="0">
                <a:latin typeface="Century Gothic" panose="020B0502020202020204" pitchFamily="34" charset="0"/>
              </a:rPr>
              <a:t> id;</a:t>
            </a:r>
          </a:p>
          <a:p>
            <a:pPr marL="0" indent="0">
              <a:buNone/>
            </a:pPr>
            <a:r>
              <a:rPr lang="en-US" sz="1200" dirty="0">
                <a:latin typeface="Century Gothic" panose="020B0502020202020204" pitchFamily="34" charset="0"/>
              </a:rPr>
              <a:t>} // the </a:t>
            </a:r>
            <a:r>
              <a:rPr lang="en-US" sz="1200" dirty="0" err="1">
                <a:latin typeface="Century Gothic" panose="020B0502020202020204" pitchFamily="34" charset="0"/>
              </a:rPr>
              <a:t>trie</a:t>
            </a:r>
            <a:r>
              <a:rPr lang="en-US" sz="1200" dirty="0">
                <a:latin typeface="Century Gothic" panose="020B0502020202020204" pitchFamily="34" charset="0"/>
              </a:rPr>
              <a:t> data structure</a:t>
            </a:r>
          </a:p>
          <a:p>
            <a:pPr marL="0" indent="0">
              <a:buNone/>
            </a:pPr>
            <a:endParaRPr lang="en-US" sz="1200" dirty="0">
              <a:latin typeface="Century Gothic" panose="020B0502020202020204" pitchFamily="34" charset="0"/>
            </a:endParaRPr>
          </a:p>
          <a:p>
            <a:pPr marL="0" indent="0">
              <a:buNone/>
            </a:pPr>
            <a:r>
              <a:rPr lang="en-US" sz="1200" dirty="0" err="1">
                <a:latin typeface="Century Gothic" panose="020B0502020202020204" pitchFamily="34" charset="0"/>
              </a:rPr>
              <a:t>struct</a:t>
            </a:r>
            <a:r>
              <a:rPr lang="en-US" sz="1200" dirty="0">
                <a:latin typeface="Century Gothic" panose="020B0502020202020204" pitchFamily="34" charset="0"/>
              </a:rPr>
              <a:t> </a:t>
            </a:r>
            <a:r>
              <a:rPr lang="en-US" sz="1200" dirty="0" err="1">
                <a:latin typeface="Century Gothic" panose="020B0502020202020204" pitchFamily="34" charset="0"/>
              </a:rPr>
              <a:t>numsearch</a:t>
            </a:r>
            <a:endParaRPr lang="en-US" sz="1200" dirty="0">
              <a:latin typeface="Century Gothic" panose="020B0502020202020204" pitchFamily="34" charset="0"/>
            </a:endParaRPr>
          </a:p>
          <a:p>
            <a:pPr marL="0" indent="0">
              <a:buNone/>
            </a:pPr>
            <a:r>
              <a:rPr lang="en-US" sz="1200" dirty="0">
                <a:latin typeface="Century Gothic" panose="020B0502020202020204" pitchFamily="34" charset="0"/>
              </a:rPr>
              <a:t>{</a:t>
            </a:r>
          </a:p>
          <a:p>
            <a:pPr marL="0" indent="0">
              <a:buNone/>
            </a:pPr>
            <a:r>
              <a:rPr lang="en-US" sz="1200" dirty="0" err="1">
                <a:latin typeface="Century Gothic" panose="020B0502020202020204" pitchFamily="34" charset="0"/>
              </a:rPr>
              <a:t>int</a:t>
            </a:r>
            <a:r>
              <a:rPr lang="en-US" sz="1200" dirty="0">
                <a:latin typeface="Century Gothic" panose="020B0502020202020204" pitchFamily="34" charset="0"/>
              </a:rPr>
              <a:t> id;</a:t>
            </a:r>
          </a:p>
          <a:p>
            <a:pPr marL="0" indent="0">
              <a:buNone/>
            </a:pPr>
            <a:r>
              <a:rPr lang="en-US" sz="1200" dirty="0">
                <a:latin typeface="Century Gothic" panose="020B0502020202020204" pitchFamily="34" charset="0"/>
              </a:rPr>
              <a:t>char </a:t>
            </a:r>
            <a:r>
              <a:rPr lang="en-US" sz="1200" dirty="0" err="1">
                <a:latin typeface="Century Gothic" panose="020B0502020202020204" pitchFamily="34" charset="0"/>
              </a:rPr>
              <a:t>num</a:t>
            </a:r>
            <a:r>
              <a:rPr lang="en-US" sz="1200" dirty="0">
                <a:latin typeface="Century Gothic" panose="020B0502020202020204" pitchFamily="34" charset="0"/>
              </a:rPr>
              <a:t>[10</a:t>
            </a:r>
            <a:r>
              <a:rPr lang="en-US" sz="1200" dirty="0" smtClean="0">
                <a:latin typeface="Century Gothic" panose="020B0502020202020204" pitchFamily="34" charset="0"/>
              </a:rPr>
              <a:t>];</a:t>
            </a:r>
          </a:p>
          <a:p>
            <a:pPr marL="0" indent="0">
              <a:buNone/>
            </a:pPr>
            <a:r>
              <a:rPr lang="en-US" sz="1200" dirty="0" err="1">
                <a:latin typeface="Century Gothic" panose="020B0502020202020204" pitchFamily="34" charset="0"/>
              </a:rPr>
              <a:t>s</a:t>
            </a:r>
            <a:r>
              <a:rPr lang="en-US" sz="1200" dirty="0" err="1" smtClean="0">
                <a:latin typeface="Century Gothic" panose="020B0502020202020204" pitchFamily="34" charset="0"/>
              </a:rPr>
              <a:t>truct</a:t>
            </a:r>
            <a:r>
              <a:rPr lang="en-US" sz="1200" dirty="0" smtClean="0">
                <a:latin typeface="Century Gothic" panose="020B0502020202020204" pitchFamily="34" charset="0"/>
              </a:rPr>
              <a:t> </a:t>
            </a:r>
            <a:r>
              <a:rPr lang="en-US" sz="1200" dirty="0" err="1" smtClean="0">
                <a:latin typeface="Century Gothic" panose="020B0502020202020204" pitchFamily="34" charset="0"/>
              </a:rPr>
              <a:t>numsearch</a:t>
            </a:r>
            <a:r>
              <a:rPr lang="en-US" sz="1200" dirty="0" smtClean="0">
                <a:latin typeface="Century Gothic" panose="020B0502020202020204" pitchFamily="34" charset="0"/>
              </a:rPr>
              <a:t> *next;</a:t>
            </a:r>
            <a:endParaRPr lang="en-US" sz="1200" dirty="0">
              <a:latin typeface="Century Gothic" panose="020B0502020202020204" pitchFamily="34" charset="0"/>
            </a:endParaRPr>
          </a:p>
          <a:p>
            <a:pPr marL="0" indent="0">
              <a:buNone/>
            </a:pPr>
            <a:r>
              <a:rPr lang="en-US" sz="1200" dirty="0">
                <a:latin typeface="Century Gothic" panose="020B0502020202020204" pitchFamily="34" charset="0"/>
              </a:rPr>
              <a:t>} </a:t>
            </a:r>
            <a:r>
              <a:rPr lang="en-US" sz="1200" dirty="0" smtClean="0">
                <a:latin typeface="Century Gothic" panose="020B0502020202020204" pitchFamily="34" charset="0"/>
              </a:rPr>
              <a:t>;//Linked list holding </a:t>
            </a:r>
            <a:r>
              <a:rPr lang="en-US" sz="1200" dirty="0">
                <a:latin typeface="Century Gothic" panose="020B0502020202020204" pitchFamily="34" charset="0"/>
              </a:rPr>
              <a:t>the phone number and the id</a:t>
            </a:r>
          </a:p>
          <a:p>
            <a:pPr marL="0" indent="0">
              <a:buNone/>
            </a:pPr>
            <a:endParaRPr lang="en-US" sz="1200" dirty="0">
              <a:latin typeface="Century Gothic" panose="020B0502020202020204" pitchFamily="34" charset="0"/>
            </a:endParaRPr>
          </a:p>
          <a:p>
            <a:pPr marL="0" indent="0">
              <a:buNone/>
            </a:pPr>
            <a:endParaRPr lang="en-US" sz="1200" dirty="0">
              <a:latin typeface="Century Gothic" panose="020B0502020202020204" pitchFamily="34" charset="0"/>
            </a:endParaRPr>
          </a:p>
        </p:txBody>
      </p:sp>
    </p:spTree>
    <p:extLst>
      <p:ext uri="{BB962C8B-B14F-4D97-AF65-F5344CB8AC3E}">
        <p14:creationId xmlns:p14="http://schemas.microsoft.com/office/powerpoint/2010/main" val="391124942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105</TotalTime>
  <Words>945</Words>
  <Application>Microsoft Office PowerPoint</Application>
  <PresentationFormat>Widescreen</PresentationFormat>
  <Paragraphs>57</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Algerian</vt:lpstr>
      <vt:lpstr>Arial</vt:lpstr>
      <vt:lpstr>Calibri</vt:lpstr>
      <vt:lpstr>Calibri Light</vt:lpstr>
      <vt:lpstr>Century Gothic</vt:lpstr>
      <vt:lpstr>Office Theme</vt:lpstr>
      <vt:lpstr>   </vt:lpstr>
      <vt:lpstr>Phone Directory Using ‘Trie’ Data Structure</vt:lpstr>
      <vt:lpstr>Project Abstract</vt:lpstr>
      <vt:lpstr>PowerPoint Presentation</vt:lpstr>
      <vt:lpstr>Data Structure Used</vt:lpstr>
      <vt:lpstr>PowerPoint Presentation</vt:lpstr>
      <vt:lpstr>Reason For Usage of ‘Trie’ Data Structure </vt:lpstr>
      <vt:lpstr>PowerPoint Presentation</vt:lpstr>
      <vt:lpstr>Important Data for Insert Algorithm</vt:lpstr>
      <vt:lpstr>Algorithm For Inserting A New Node Into The Data Structure</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Phone Directory Using Trie Data Structure</dc:title>
  <dc:creator>BrindhaSrinivasan</dc:creator>
  <cp:lastModifiedBy>tarun hariharan</cp:lastModifiedBy>
  <cp:revision>17</cp:revision>
  <dcterms:created xsi:type="dcterms:W3CDTF">2019-08-28T13:05:01Z</dcterms:created>
  <dcterms:modified xsi:type="dcterms:W3CDTF">2019-08-30T07:06:13Z</dcterms:modified>
</cp:coreProperties>
</file>