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84" r:id="rId5"/>
    <p:sldId id="292" r:id="rId6"/>
    <p:sldId id="262" r:id="rId7"/>
    <p:sldId id="270" r:id="rId8"/>
    <p:sldId id="259" r:id="rId9"/>
    <p:sldId id="260" r:id="rId10"/>
    <p:sldId id="274" r:id="rId11"/>
    <p:sldId id="277" r:id="rId12"/>
    <p:sldId id="315" r:id="rId13"/>
    <p:sldId id="316" r:id="rId14"/>
    <p:sldId id="317" r:id="rId15"/>
    <p:sldId id="286" r:id="rId16"/>
    <p:sldId id="285" r:id="rId17"/>
    <p:sldId id="325" r:id="rId18"/>
    <p:sldId id="287" r:id="rId19"/>
    <p:sldId id="326" r:id="rId20"/>
    <p:sldId id="327" r:id="rId21"/>
    <p:sldId id="288" r:id="rId22"/>
    <p:sldId id="318" r:id="rId23"/>
    <p:sldId id="319" r:id="rId24"/>
    <p:sldId id="320" r:id="rId25"/>
    <p:sldId id="323" r:id="rId26"/>
    <p:sldId id="321" r:id="rId27"/>
    <p:sldId id="322" r:id="rId28"/>
    <p:sldId id="32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lil Batra" userId="4d97008808f91814" providerId="LiveId" clId="{E5AB423E-9899-4AB3-B7F3-DF0402575BFE}"/>
    <pc:docChg chg="modSld">
      <pc:chgData name="Salil Batra" userId="4d97008808f91814" providerId="LiveId" clId="{E5AB423E-9899-4AB3-B7F3-DF0402575BFE}" dt="2021-10-25T09:18:11.892" v="31" actId="20577"/>
      <pc:docMkLst>
        <pc:docMk/>
      </pc:docMkLst>
      <pc:sldChg chg="modSp mod">
        <pc:chgData name="Salil Batra" userId="4d97008808f91814" providerId="LiveId" clId="{E5AB423E-9899-4AB3-B7F3-DF0402575BFE}" dt="2021-10-25T09:18:11.892" v="31" actId="20577"/>
        <pc:sldMkLst>
          <pc:docMk/>
          <pc:sldMk cId="516307956" sldId="256"/>
        </pc:sldMkLst>
        <pc:spChg chg="mod">
          <ac:chgData name="Salil Batra" userId="4d97008808f91814" providerId="LiveId" clId="{E5AB423E-9899-4AB3-B7F3-DF0402575BFE}" dt="2021-10-25T09:18:11.892" v="31" actId="20577"/>
          <ac:spMkLst>
            <pc:docMk/>
            <pc:sldMk cId="516307956" sldId="256"/>
            <ac:spMk id="3" creationId="{2C9FAA1C-B0AC-4B07-80B4-458A8A4AFCF8}"/>
          </ac:spMkLst>
        </pc:spChg>
      </pc:sldChg>
      <pc:sldChg chg="modSp mod">
        <pc:chgData name="Salil Batra" userId="4d97008808f91814" providerId="LiveId" clId="{E5AB423E-9899-4AB3-B7F3-DF0402575BFE}" dt="2021-10-25T09:14:14.638" v="24" actId="20577"/>
        <pc:sldMkLst>
          <pc:docMk/>
          <pc:sldMk cId="0" sldId="257"/>
        </pc:sldMkLst>
        <pc:spChg chg="mod">
          <ac:chgData name="Salil Batra" userId="4d97008808f91814" providerId="LiveId" clId="{E5AB423E-9899-4AB3-B7F3-DF0402575BFE}" dt="2021-10-25T09:14:14.638" v="24" actId="20577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lil Batra" userId="4d97008808f91814" providerId="LiveId" clId="{E5AB423E-9899-4AB3-B7F3-DF0402575BFE}" dt="2021-10-25T09:13:44.651" v="16" actId="20577"/>
          <ac:spMkLst>
            <pc:docMk/>
            <pc:sldMk cId="0" sldId="25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FE04B5-C3E6-45D5-812F-F4E68E8CBEC8}" type="datetimeFigureOut">
              <a:rPr lang="en-IN" smtClean="0"/>
              <a:t>28-10-2021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F8BC09-8B0B-4992-BAC4-C2D6B36083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34093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will allocate</a:t>
            </a:r>
            <a:r>
              <a:rPr lang="en-US" baseline="0" dirty="0"/>
              <a:t> 10*2 bytes of space in memory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B37F2FB-2B98-4350-A258-A93E20F10ECE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06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A3C2F-3CFF-4B7A-86FD-925310708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0473D-A9D5-4FF8-ADA6-DBD75F079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301DC-F315-44BD-9C25-A69C666E1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63E15-7151-40A8-82BA-B4E734AE7DFB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950E91-86B2-46A5-AD98-73109DAF2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60686-6824-45A0-9B95-E966E35CA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347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92D77-ABC6-4415-B329-CACDACA35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D67C0B-CF2C-44E4-A3C4-DFD90DB19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0FB04-2EF7-45AC-9F62-9D7A3D1F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3AE4C-FE05-4CAE-B4EB-C82876AC16B0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5AFDF-3649-431E-94C1-270075192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91E35-D10C-43B8-8F34-EAA2E9CA4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1571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00EA09B-ACB6-4165-8346-FC4C2E4FC5E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1D44AA-4044-4E18-AFFC-C7B8D97D00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3E1DD-6B61-4F12-B3F1-36F64330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E3947-6617-459E-B3A3-D2C70C478CAA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543AA-B5DC-4544-9B48-ED2D2C5F0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634D-2BC1-4DC3-83A1-2AD95B2D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1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467D7-E8F1-459F-9BE9-7124A8523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F7DCC-73D8-45F3-9D5A-274534FB6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45815-DB2B-4EE7-A66E-4A08345FC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24C0F-2E0D-4BC0-8CBC-870925DDC70E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CF1A0-11CD-403D-A45B-081B46783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16E0BE-74ED-4011-BE27-12505CEA6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4237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6D2AF-EE3E-46F1-B5C3-D13743821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B438D-A0AA-4AA2-A8F8-8F5E076805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9AC8B2-BE88-404B-B827-D11568EBD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66B630-A9E9-48EC-9653-CC392C6E2CF3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46971-02EA-4F2C-BC33-6BFB04F8E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E316B7-8D60-4365-ACDF-467B99450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5642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98AE-0B8E-4A49-8B79-FB18B84F7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4353E-64EF-4852-B2A9-CCAB240C64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5037B5-DA8D-4113-B64B-5AF63B9F0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96D5A-B004-4095-8401-CC6590DF5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B8594-4952-417E-A58F-35881C578DC1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34D08-C0DF-4B0E-867B-D2FB3F37F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77DB74-7C2E-40B4-948C-466E312F5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475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8B72-FE9B-4C98-9C72-A4850B69A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B3E59C-EB67-459D-B37E-6781081695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E45B4F-C3EE-40C0-A996-F3BDA9AD0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E1D0EB-F79A-494B-ABA0-D0256F33BA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FDB96B-F647-416C-A218-D6D19AADC6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9F713A-840B-4A8F-A064-D14B1AA7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2DA4B2-8ADA-469A-AFAF-93043D27B8B5}" type="datetime1">
              <a:rPr lang="en-IN" smtClean="0"/>
              <a:t>28-10-2021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B35947-22C0-4BCE-BF8B-A81669DCC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72937-15EE-4FE6-828F-AEC2A1AEB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815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1490-EE30-4299-933F-9EF53F06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0DF847-B3F4-4226-9B8B-9D8CB942A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4305D-7445-4CE7-BE67-CABC77F8F7A6}" type="datetime1">
              <a:rPr lang="en-IN" smtClean="0"/>
              <a:t>28-10-2021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412B60-DC1E-4143-A8F2-D7A61E9D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1F7466-6B1D-480C-906B-E31C0A67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380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34C099-80C5-4099-B6A7-4153179FA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FE56CC-EF71-4970-B7E8-0D5ECDE60F71}" type="datetime1">
              <a:rPr lang="en-IN" smtClean="0"/>
              <a:t>28-10-2021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82A9F-A5BB-4AD5-8863-2F78CE6E3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693C1-B8FA-413D-B97D-0C041A057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0988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C1DFB-CDF3-4C75-B1B4-CE4CBDF643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E29F9-61F2-44AB-8E2E-23B4F2DCF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F1927-0663-4F19-9B50-4DF747B00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040F5-5DAA-4BF3-8738-46C4AC676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13578-A9C0-437F-B9FB-3A967A48B84A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2405E4-38A3-4271-A2FA-CE592E4C7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78A50-AA47-4832-B827-6C7DE28AD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0306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B415-F3F8-4374-B923-9255D28CA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838D1A-4CF7-4C0F-8F31-BAC63846CF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833E9E-6E95-4F5A-9D79-41CF917B0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A242E-00DE-47DB-BA82-511C8EE96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8A9CB-D6E5-4C54-BF73-31AC6676F6C4}" type="datetime1">
              <a:rPr lang="en-IN" smtClean="0"/>
              <a:t>28-10-2021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864B6-8405-40FB-A5C4-BA24D1B4F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B7947C-A313-4E1D-B3D6-2AD9A6D04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21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069E1BE-E1A9-4BF1-AEB1-E65C933A6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7072A-2BD7-4F9C-82E8-6E5F26259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CE323F-9D52-4B0E-B407-734291F3AF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13BA8F-543B-4783-B538-3A064ECD5E03}" type="datetime1">
              <a:rPr lang="en-IN" smtClean="0"/>
              <a:t>28-10-2021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26C3D-97DE-4487-AC90-A682B2F69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CSE101-Computer Programming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168C7-C80E-4EA8-8B15-636F70994D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45D93E-1ABD-429B-9770-B749085F59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0486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B0224-5E1D-4E1C-8EC6-70FDAA7ED8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Arrays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FAA1C-B0AC-4B07-80B4-458A8A4AFC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Lec-15-Part-A</a:t>
            </a:r>
            <a:endParaRPr lang="en-IN" sz="3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79A172-D4F3-46AB-BB8C-36592281B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51630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9221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86868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Different ways of initializing ID Arrays</a:t>
            </a:r>
          </a:p>
          <a:p>
            <a:pPr marL="0" indent="0">
              <a:buNone/>
            </a:pPr>
            <a:r>
              <a:rPr lang="en-US" sz="2000" b="1" i="1" dirty="0"/>
              <a:t>1) Initializing array at the point of declaration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a[5]={1,2,3,4,5};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a[]={1,2,3,4,5};//Here compiler will automatically depict the size:5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a[5]={1,2,3};//Partial initialization[Remaining elements will be initialized to default values for integer, i.e. 0]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a[5]={};//All elements will be initialized to zero</a:t>
            </a:r>
          </a:p>
          <a:p>
            <a:r>
              <a:rPr lang="en-US" sz="2000" dirty="0" err="1"/>
              <a:t>int</a:t>
            </a:r>
            <a:r>
              <a:rPr lang="en-US" sz="2000" dirty="0"/>
              <a:t> a[5]={1};//First element is one and the remaining elements are default values for integer, i.e. 0</a:t>
            </a:r>
          </a:p>
          <a:p>
            <a:pPr marL="0" indent="0">
              <a:buNone/>
            </a:pPr>
            <a:endParaRPr lang="en-US" sz="2000" b="1" i="1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6A2B36F-22F1-4AC7-AE1E-1847EF38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Initializing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i="1" u="sng" dirty="0"/>
              <a:t>2) Initializing array after taking input from the user</a:t>
            </a:r>
            <a:endParaRPr lang="en-US" sz="2200" u="sng" dirty="0"/>
          </a:p>
          <a:p>
            <a:r>
              <a:rPr lang="en-US" sz="2200" dirty="0"/>
              <a:t>Array is same as the variable can prompt for value from the user at run time.</a:t>
            </a:r>
          </a:p>
          <a:p>
            <a:r>
              <a:rPr lang="en-US" sz="2200" dirty="0"/>
              <a:t>Array is a group of elements so we use </a:t>
            </a:r>
            <a:r>
              <a:rPr lang="en-US" sz="2200" b="1" dirty="0"/>
              <a:t>for </a:t>
            </a:r>
            <a:r>
              <a:rPr lang="en-US" sz="2200" dirty="0"/>
              <a:t>loop to get the values of every element instead of getting single value at a time.</a:t>
            </a:r>
          </a:p>
          <a:p>
            <a:r>
              <a:rPr lang="en-US" sz="2200" dirty="0"/>
              <a:t>Example: </a:t>
            </a:r>
            <a:r>
              <a:rPr lang="en-US" sz="2200" dirty="0">
                <a:cs typeface="Courier New" pitchFamily="49" charset="0"/>
              </a:rPr>
              <a:t>int array[5], 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; </a:t>
            </a:r>
            <a:r>
              <a:rPr lang="en-US" sz="2200" dirty="0"/>
              <a:t>// array of size 5</a:t>
            </a:r>
          </a:p>
          <a:p>
            <a:pPr>
              <a:buNone/>
            </a:pPr>
            <a:r>
              <a:rPr lang="en-US" sz="2200" dirty="0"/>
              <a:t>		           </a:t>
            </a:r>
            <a:r>
              <a:rPr lang="en-US" sz="2200" dirty="0">
                <a:cs typeface="Courier New" pitchFamily="49" charset="0"/>
              </a:rPr>
              <a:t>for(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=0;i&lt;5;i++){</a:t>
            </a:r>
            <a:r>
              <a:rPr lang="en-US" sz="2200" dirty="0"/>
              <a:t>// loop begins from 0 to 4</a:t>
            </a:r>
          </a:p>
          <a:p>
            <a:pPr>
              <a:buNone/>
            </a:pPr>
            <a:r>
              <a:rPr lang="en-US" sz="2200" dirty="0"/>
              <a:t>		            	     </a:t>
            </a:r>
            <a:r>
              <a:rPr lang="en-US" sz="2200" dirty="0">
                <a:cs typeface="Courier New" pitchFamily="49" charset="0"/>
              </a:rPr>
              <a:t>scanf(“%d”, &amp;array[</a:t>
            </a:r>
            <a:r>
              <a:rPr lang="en-US" sz="2200" dirty="0" err="1">
                <a:cs typeface="Courier New" pitchFamily="49" charset="0"/>
              </a:rPr>
              <a:t>i</a:t>
            </a:r>
            <a:r>
              <a:rPr lang="en-US" sz="2200" dirty="0">
                <a:cs typeface="Courier New" pitchFamily="49" charset="0"/>
              </a:rPr>
              <a:t>]);</a:t>
            </a:r>
          </a:p>
          <a:p>
            <a:pPr>
              <a:buNone/>
            </a:pPr>
            <a:r>
              <a:rPr lang="en-US" sz="2200" dirty="0">
                <a:cs typeface="Courier New" pitchFamily="49" charset="0"/>
              </a:rPr>
              <a:t>		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C8E106-542B-461B-A8CD-41A807917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IN" dirty="0" err="1"/>
              <a:t>olling</a:t>
            </a:r>
            <a:r>
              <a:rPr lang="en-IN" dirty="0"/>
              <a:t>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If the size of the array is 100, then last index will be:</a:t>
            </a:r>
          </a:p>
          <a:p>
            <a:pPr marL="0" indent="0">
              <a:buNone/>
            </a:pPr>
            <a:r>
              <a:rPr lang="en-IN" dirty="0"/>
              <a:t>A. 100</a:t>
            </a:r>
          </a:p>
          <a:p>
            <a:pPr marL="0" indent="0">
              <a:buNone/>
            </a:pPr>
            <a:r>
              <a:rPr lang="en-IN" dirty="0"/>
              <a:t>B. 99</a:t>
            </a:r>
          </a:p>
          <a:p>
            <a:pPr marL="0" indent="0">
              <a:buNone/>
            </a:pPr>
            <a:r>
              <a:rPr lang="en-IN" dirty="0"/>
              <a:t>C. 98</a:t>
            </a:r>
          </a:p>
          <a:p>
            <a:pPr marL="0" indent="0">
              <a:buNone/>
            </a:pPr>
            <a:r>
              <a:rPr lang="en-IN" dirty="0"/>
              <a:t>D.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4161FF-04F4-4AEF-90C7-4E89953F7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258204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9841637" cy="4906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For the given array, </a:t>
            </a:r>
            <a:r>
              <a:rPr lang="en-IN" sz="2400" dirty="0" err="1"/>
              <a:t>int</a:t>
            </a:r>
            <a:r>
              <a:rPr lang="en-IN" sz="2400" dirty="0"/>
              <a:t> a={22,3,44,8,9}; what value will be coming for a[3]??</a:t>
            </a:r>
          </a:p>
          <a:p>
            <a:pPr marL="0" indent="0">
              <a:buNone/>
            </a:pPr>
            <a:r>
              <a:rPr lang="en-IN" sz="2400" dirty="0"/>
              <a:t>A. 22</a:t>
            </a:r>
          </a:p>
          <a:p>
            <a:pPr marL="0" indent="0">
              <a:buNone/>
            </a:pPr>
            <a:r>
              <a:rPr lang="en-IN" sz="2400" dirty="0"/>
              <a:t>B. 44</a:t>
            </a:r>
          </a:p>
          <a:p>
            <a:pPr marL="0" indent="0">
              <a:buNone/>
            </a:pPr>
            <a:r>
              <a:rPr lang="en-IN" sz="2400" dirty="0"/>
              <a:t>C. 9</a:t>
            </a:r>
          </a:p>
          <a:p>
            <a:pPr marL="0" indent="0">
              <a:buNone/>
            </a:pPr>
            <a:r>
              <a:rPr lang="en-IN" sz="2400" dirty="0"/>
              <a:t>D. 8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DDB09F-F682-42D7-B04B-E6CFB44CE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036015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428"/>
            <a:ext cx="8458200" cy="4830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/>
              <a:t>For the given array, </a:t>
            </a:r>
            <a:r>
              <a:rPr lang="en-IN" sz="2000" dirty="0" err="1"/>
              <a:t>int</a:t>
            </a:r>
            <a:r>
              <a:rPr lang="en-IN" sz="2000" dirty="0"/>
              <a:t> a[5]={}; what value will be coming for a[1]??</a:t>
            </a:r>
          </a:p>
          <a:p>
            <a:pPr marL="0" indent="0">
              <a:buNone/>
            </a:pPr>
            <a:r>
              <a:rPr lang="en-IN" sz="2000" dirty="0"/>
              <a:t>A.1</a:t>
            </a:r>
          </a:p>
          <a:p>
            <a:pPr marL="0" indent="0">
              <a:buNone/>
            </a:pPr>
            <a:r>
              <a:rPr lang="en-IN" sz="2000" dirty="0"/>
              <a:t>B. Garbage value</a:t>
            </a:r>
          </a:p>
          <a:p>
            <a:pPr marL="0" indent="0">
              <a:buNone/>
            </a:pPr>
            <a:r>
              <a:rPr lang="en-IN" sz="2000" dirty="0"/>
              <a:t>C.0</a:t>
            </a:r>
          </a:p>
          <a:p>
            <a:pPr marL="0" indent="0">
              <a:buNone/>
            </a:pPr>
            <a:r>
              <a:rPr lang="en-IN" sz="2000" dirty="0"/>
              <a:t>D.-1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594C62-B690-4EEB-AD86-90DE768BE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26775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0427" y="-213634"/>
            <a:ext cx="8907262" cy="1143000"/>
          </a:xfrm>
        </p:spPr>
        <p:txBody>
          <a:bodyPr>
            <a:normAutofit/>
          </a:bodyPr>
          <a:lstStyle/>
          <a:p>
            <a:r>
              <a:rPr lang="en-US" sz="2400" b="1" dirty="0"/>
              <a:t>A</a:t>
            </a:r>
            <a:r>
              <a:rPr lang="en-IN" sz="2400" b="1" dirty="0" err="1"/>
              <a:t>ccessing</a:t>
            </a:r>
            <a:r>
              <a:rPr lang="en-IN" sz="2400" b="1" dirty="0"/>
              <a:t> (or Traversing) array elements after taking input from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64311" y="565890"/>
            <a:ext cx="8229600" cy="52578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sz="1600" dirty="0"/>
              <a:t>#include&lt;</a:t>
            </a:r>
            <a:r>
              <a:rPr lang="en-IN" sz="1600" dirty="0" err="1"/>
              <a:t>stdio.h</a:t>
            </a:r>
            <a:r>
              <a:rPr lang="en-IN" sz="1600" dirty="0"/>
              <a:t>&gt;</a:t>
            </a:r>
          </a:p>
          <a:p>
            <a:pPr marL="0" indent="0">
              <a:buNone/>
            </a:pPr>
            <a:r>
              <a:rPr lang="en-IN" sz="1600" dirty="0" err="1"/>
              <a:t>int</a:t>
            </a:r>
            <a:r>
              <a:rPr lang="en-IN" sz="1600" dirty="0"/>
              <a:t> main()</a:t>
            </a:r>
          </a:p>
          <a:p>
            <a:pPr marL="0" indent="0">
              <a:buNone/>
            </a:pPr>
            <a:r>
              <a:rPr lang="en-IN" sz="1600" dirty="0"/>
              <a:t>{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int</a:t>
            </a:r>
            <a:r>
              <a:rPr lang="en-IN" sz="1600" dirty="0"/>
              <a:t> a[100],</a:t>
            </a:r>
            <a:r>
              <a:rPr lang="en-IN" sz="1600" dirty="0" err="1"/>
              <a:t>n,i</a:t>
            </a:r>
            <a:r>
              <a:rPr lang="en-IN" sz="1600" dirty="0"/>
              <a:t>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number of elements:");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d",&amp;n</a:t>
            </a:r>
            <a:r>
              <a:rPr lang="en-IN" sz="1600" dirty="0"/>
              <a:t>);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 array elements:");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scanf</a:t>
            </a:r>
            <a:r>
              <a:rPr lang="en-IN" sz="1600" dirty="0"/>
              <a:t>("%</a:t>
            </a:r>
            <a:r>
              <a:rPr lang="en-IN" sz="1600" dirty="0" err="1"/>
              <a:t>d",&amp;a</a:t>
            </a:r>
            <a:r>
              <a:rPr lang="en-IN" sz="1600" dirty="0"/>
              <a:t>[</a:t>
            </a:r>
            <a:r>
              <a:rPr lang="en-IN" sz="1600" dirty="0" err="1"/>
              <a:t>i</a:t>
            </a:r>
            <a:r>
              <a:rPr lang="en-IN" sz="1600" dirty="0"/>
              <a:t>]);//Reading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</a:t>
            </a:r>
            <a:r>
              <a:rPr lang="en-IN" sz="1600" dirty="0" err="1"/>
              <a:t>printf</a:t>
            </a:r>
            <a:r>
              <a:rPr lang="en-IN" sz="1600" dirty="0"/>
              <a:t>("\n Entered array elements are:");</a:t>
            </a:r>
          </a:p>
          <a:p>
            <a:pPr marL="0" indent="0">
              <a:buNone/>
            </a:pPr>
            <a:r>
              <a:rPr lang="en-IN" sz="1600" dirty="0"/>
              <a:t>	for(</a:t>
            </a:r>
            <a:r>
              <a:rPr lang="en-IN" sz="1600" dirty="0" err="1"/>
              <a:t>i</a:t>
            </a:r>
            <a:r>
              <a:rPr lang="en-IN" sz="1600" dirty="0"/>
              <a:t>=0;i&lt;</a:t>
            </a:r>
            <a:r>
              <a:rPr lang="en-IN" sz="1600" dirty="0" err="1"/>
              <a:t>n;i</a:t>
            </a:r>
            <a:r>
              <a:rPr lang="en-IN" sz="1600" dirty="0"/>
              <a:t>++)</a:t>
            </a:r>
          </a:p>
          <a:p>
            <a:pPr marL="0" indent="0">
              <a:buNone/>
            </a:pPr>
            <a:r>
              <a:rPr lang="en-IN" sz="1600" dirty="0"/>
              <a:t>	{</a:t>
            </a:r>
          </a:p>
          <a:p>
            <a:pPr marL="0" indent="0">
              <a:buNone/>
            </a:pPr>
            <a:r>
              <a:rPr lang="en-IN" sz="1600" dirty="0"/>
              <a:t>		</a:t>
            </a:r>
            <a:r>
              <a:rPr lang="en-IN" sz="1600" dirty="0" err="1"/>
              <a:t>printf</a:t>
            </a:r>
            <a:r>
              <a:rPr lang="en-IN" sz="1600" dirty="0"/>
              <a:t>("\</a:t>
            </a:r>
            <a:r>
              <a:rPr lang="en-IN" sz="1600" dirty="0" err="1"/>
              <a:t>n%d</a:t>
            </a:r>
            <a:r>
              <a:rPr lang="en-IN" sz="1600" dirty="0"/>
              <a:t>",a[</a:t>
            </a:r>
            <a:r>
              <a:rPr lang="en-IN" sz="1600" dirty="0" err="1"/>
              <a:t>i</a:t>
            </a:r>
            <a:r>
              <a:rPr lang="en-IN" sz="1600" dirty="0"/>
              <a:t>]);//Printing array elements</a:t>
            </a:r>
          </a:p>
          <a:p>
            <a:pPr marL="0" indent="0">
              <a:buNone/>
            </a:pPr>
            <a:r>
              <a:rPr lang="en-IN" sz="1600" dirty="0"/>
              <a:t>	}</a:t>
            </a:r>
          </a:p>
          <a:p>
            <a:pPr marL="0" indent="0">
              <a:buNone/>
            </a:pPr>
            <a:r>
              <a:rPr lang="en-IN" sz="1600" dirty="0"/>
              <a:t>	return 0;</a:t>
            </a:r>
          </a:p>
          <a:p>
            <a:pPr marL="0" indent="0">
              <a:buNone/>
            </a:pPr>
            <a:r>
              <a:rPr lang="en-IN" sz="1600" dirty="0"/>
              <a:t>}</a:t>
            </a:r>
          </a:p>
          <a:p>
            <a:endParaRPr lang="en-IN" sz="16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E4DB6-A2BA-43EE-AA56-7C505D784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7048394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425003"/>
            <a:ext cx="8885068" cy="1143000"/>
          </a:xfrm>
        </p:spPr>
        <p:txBody>
          <a:bodyPr>
            <a:normAutofit/>
          </a:bodyPr>
          <a:lstStyle/>
          <a:p>
            <a:r>
              <a:rPr lang="en-IN" sz="2400" b="1" dirty="0"/>
              <a:t>Printing base address of the array and address of any array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base address of the array:");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 %u %</a:t>
            </a:r>
            <a:r>
              <a:rPr lang="en-IN" dirty="0" err="1"/>
              <a:t>u",&amp;a</a:t>
            </a:r>
            <a:r>
              <a:rPr lang="en-IN" dirty="0"/>
              <a:t>[0],</a:t>
            </a:r>
            <a:r>
              <a:rPr lang="en-IN" dirty="0" err="1"/>
              <a:t>a,&amp;a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("\n Printing addresses of all array elements:");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("\</a:t>
            </a:r>
            <a:r>
              <a:rPr lang="en-IN" dirty="0" err="1"/>
              <a:t>n%u</a:t>
            </a:r>
            <a:r>
              <a:rPr lang="en-IN" dirty="0"/>
              <a:t>",&amp;a[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A574AB-840A-481F-9F9E-6A75DBA7B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913107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927C7AA-7FD5-4071-99BB-C03CC0575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3655" y="320018"/>
            <a:ext cx="7577224" cy="617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233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7131"/>
          </a:xfrm>
        </p:spPr>
        <p:txBody>
          <a:bodyPr>
            <a:normAutofit/>
          </a:bodyPr>
          <a:lstStyle/>
          <a:p>
            <a:r>
              <a:rPr lang="en-IN" sz="2400" dirty="0"/>
              <a:t>Program example-WAP to find the sum of all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852255"/>
            <a:ext cx="8229600" cy="5869219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sz="3400" dirty="0"/>
              <a:t>#include&lt;</a:t>
            </a:r>
            <a:r>
              <a:rPr lang="en-IN" sz="3400" dirty="0" err="1"/>
              <a:t>stdio.h</a:t>
            </a:r>
            <a:r>
              <a:rPr lang="en-IN" sz="3400" dirty="0"/>
              <a:t>&gt;</a:t>
            </a:r>
          </a:p>
          <a:p>
            <a:pPr marL="0" indent="0">
              <a:buNone/>
            </a:pPr>
            <a:r>
              <a:rPr lang="en-IN" sz="3400" dirty="0" err="1"/>
              <a:t>int</a:t>
            </a:r>
            <a:r>
              <a:rPr lang="en-IN" sz="3400" dirty="0"/>
              <a:t> main()</a:t>
            </a:r>
          </a:p>
          <a:p>
            <a:pPr marL="0" indent="0">
              <a:buNone/>
            </a:pPr>
            <a:r>
              <a:rPr lang="en-IN" sz="3400" dirty="0"/>
              <a:t>{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int</a:t>
            </a:r>
            <a:r>
              <a:rPr lang="en-IN" sz="3400" dirty="0"/>
              <a:t> a[100],</a:t>
            </a:r>
            <a:r>
              <a:rPr lang="en-IN" sz="3400" dirty="0" err="1"/>
              <a:t>n,i,sum</a:t>
            </a:r>
            <a:r>
              <a:rPr lang="en-IN" sz="3400" dirty="0"/>
              <a:t>=0;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number of elements:");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d",&amp;n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Enter array elements:");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</a:t>
            </a:r>
            <a:r>
              <a:rPr lang="en-IN" sz="3400" dirty="0" err="1"/>
              <a:t>scanf</a:t>
            </a:r>
            <a:r>
              <a:rPr lang="en-IN" sz="3400" dirty="0"/>
              <a:t>("%</a:t>
            </a:r>
            <a:r>
              <a:rPr lang="en-IN" sz="3400" dirty="0" err="1"/>
              <a:t>d",&amp;a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]);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for(</a:t>
            </a:r>
            <a:r>
              <a:rPr lang="en-IN" sz="3400" dirty="0" err="1"/>
              <a:t>i</a:t>
            </a:r>
            <a:r>
              <a:rPr lang="en-IN" sz="3400" dirty="0"/>
              <a:t>=0;i&lt;</a:t>
            </a:r>
            <a:r>
              <a:rPr lang="en-IN" sz="3400" dirty="0" err="1"/>
              <a:t>n;i</a:t>
            </a:r>
            <a:r>
              <a:rPr lang="en-IN" sz="3400" dirty="0"/>
              <a:t>++)</a:t>
            </a:r>
          </a:p>
          <a:p>
            <a:pPr marL="0" indent="0">
              <a:buNone/>
            </a:pPr>
            <a:r>
              <a:rPr lang="en-IN" sz="3400" dirty="0"/>
              <a:t>	{</a:t>
            </a:r>
          </a:p>
          <a:p>
            <a:pPr marL="0" indent="0">
              <a:buNone/>
            </a:pPr>
            <a:r>
              <a:rPr lang="en-IN" sz="3400" dirty="0"/>
              <a:t>		sum=</a:t>
            </a:r>
            <a:r>
              <a:rPr lang="en-IN" sz="3400" dirty="0" err="1"/>
              <a:t>sum+a</a:t>
            </a:r>
            <a:r>
              <a:rPr lang="en-IN" sz="3400" dirty="0"/>
              <a:t>[</a:t>
            </a:r>
            <a:r>
              <a:rPr lang="en-IN" sz="3400" dirty="0" err="1"/>
              <a:t>i</a:t>
            </a:r>
            <a:r>
              <a:rPr lang="en-IN" sz="3400" dirty="0"/>
              <a:t>];</a:t>
            </a:r>
          </a:p>
          <a:p>
            <a:pPr marL="0" indent="0">
              <a:buNone/>
            </a:pPr>
            <a:r>
              <a:rPr lang="en-IN" sz="3400" dirty="0"/>
              <a:t>	}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sz="3400" dirty="0" err="1"/>
              <a:t>printf</a:t>
            </a:r>
            <a:r>
              <a:rPr lang="en-IN" sz="3400" dirty="0"/>
              <a:t>("\n Sum of array elements is:%</a:t>
            </a:r>
            <a:r>
              <a:rPr lang="en-IN" sz="3400" dirty="0" err="1"/>
              <a:t>d",sum</a:t>
            </a:r>
            <a:r>
              <a:rPr lang="en-IN" sz="3400" dirty="0"/>
              <a:t>);</a:t>
            </a:r>
          </a:p>
          <a:p>
            <a:pPr marL="0" indent="0">
              <a:buNone/>
            </a:pPr>
            <a:r>
              <a:rPr lang="en-IN" sz="3400" dirty="0"/>
              <a:t>	return 0;</a:t>
            </a:r>
          </a:p>
          <a:p>
            <a:pPr marL="0" indent="0">
              <a:buNone/>
            </a:pPr>
            <a:r>
              <a:rPr lang="en-IN" sz="3400" dirty="0"/>
              <a:t> </a:t>
            </a:r>
          </a:p>
          <a:p>
            <a:pPr marL="0" indent="0">
              <a:buNone/>
            </a:pPr>
            <a:r>
              <a:rPr lang="en-IN" sz="3400" dirty="0"/>
              <a:t>}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3C6D8F-0121-4333-BDAE-C9D3DA79F1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798617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A777D39-707F-4A80-BCC1-34B5FC6EA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942" y="590404"/>
            <a:ext cx="7099055" cy="597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8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CSE101-Lec#15(Part-A)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Arrays? </a:t>
            </a:r>
          </a:p>
          <a:p>
            <a:r>
              <a:rPr lang="en-US" dirty="0"/>
              <a:t>To declare an array</a:t>
            </a:r>
          </a:p>
          <a:p>
            <a:r>
              <a:rPr lang="en-US" dirty="0"/>
              <a:t>To initialize an array</a:t>
            </a:r>
          </a:p>
          <a:p>
            <a:r>
              <a:rPr lang="en-US" dirty="0"/>
              <a:t>Defining and Processing 1D array</a:t>
            </a:r>
          </a:p>
          <a:p>
            <a:r>
              <a:rPr lang="en-US" dirty="0"/>
              <a:t>To display address of the array</a:t>
            </a:r>
          </a:p>
          <a:p>
            <a:r>
              <a:rPr lang="en-US" dirty="0"/>
              <a:t>Basic program examples of 1D array</a:t>
            </a:r>
          </a:p>
          <a:p>
            <a:pPr algn="l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D9CBD9-B24A-410D-A2D7-DA411D99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A9CFE7C-6A9B-45C9-8AA7-AA3BD04FEF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745" y="419523"/>
            <a:ext cx="6981092" cy="6018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615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070" y="365126"/>
            <a:ext cx="10705730" cy="744584"/>
          </a:xfrm>
        </p:spPr>
        <p:txBody>
          <a:bodyPr>
            <a:normAutofit fontScale="90000"/>
          </a:bodyPr>
          <a:lstStyle/>
          <a:p>
            <a:r>
              <a:rPr lang="en-IN" sz="2400" dirty="0"/>
              <a:t>Program example-WAP to display the largest and smallest element from 1D array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6847" y="914399"/>
            <a:ext cx="5816353" cy="580707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000" dirty="0"/>
              <a:t>#include&lt;</a:t>
            </a:r>
            <a:r>
              <a:rPr lang="en-IN" sz="4000" dirty="0" err="1"/>
              <a:t>stdio.h</a:t>
            </a:r>
            <a:r>
              <a:rPr lang="en-IN" sz="4000" dirty="0"/>
              <a:t>&gt;</a:t>
            </a:r>
          </a:p>
          <a:p>
            <a:pPr marL="0" indent="0">
              <a:buNone/>
            </a:pPr>
            <a:r>
              <a:rPr lang="en-IN" sz="4000" dirty="0" err="1"/>
              <a:t>int</a:t>
            </a:r>
            <a:r>
              <a:rPr lang="en-IN" sz="4000" dirty="0"/>
              <a:t> main()</a:t>
            </a:r>
          </a:p>
          <a:p>
            <a:pPr marL="0" indent="0">
              <a:buNone/>
            </a:pPr>
            <a:r>
              <a:rPr lang="en-IN" sz="4000" dirty="0"/>
              <a:t>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int</a:t>
            </a:r>
            <a:r>
              <a:rPr lang="en-IN" sz="4000" dirty="0"/>
              <a:t> </a:t>
            </a:r>
            <a:r>
              <a:rPr lang="en-IN" sz="4000" dirty="0" err="1"/>
              <a:t>n,a</a:t>
            </a:r>
            <a:r>
              <a:rPr lang="en-IN" sz="4000" dirty="0"/>
              <a:t>[10],</a:t>
            </a:r>
            <a:r>
              <a:rPr lang="en-IN" sz="4000" dirty="0" err="1"/>
              <a:t>i,max,min</a:t>
            </a:r>
            <a:r>
              <a:rPr lang="en-IN" sz="4000" dirty="0"/>
              <a:t>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printf</a:t>
            </a:r>
            <a:r>
              <a:rPr lang="en-IN" sz="4000" dirty="0"/>
              <a:t>("\n Enter number of elements:");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d",&amp;n</a:t>
            </a:r>
            <a:r>
              <a:rPr lang="en-IN" sz="4000" dirty="0"/>
              <a:t>);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=0;i&lt;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</a:t>
            </a:r>
            <a:r>
              <a:rPr lang="en-IN" sz="4000" dirty="0" err="1"/>
              <a:t>scanf</a:t>
            </a:r>
            <a:r>
              <a:rPr lang="en-IN" sz="4000" dirty="0"/>
              <a:t>("%</a:t>
            </a:r>
            <a:r>
              <a:rPr lang="en-IN" sz="4000" dirty="0" err="1"/>
              <a:t>d",&amp;a</a:t>
            </a:r>
            <a:r>
              <a:rPr lang="en-IN" sz="4000" dirty="0"/>
              <a:t>[</a:t>
            </a:r>
            <a:r>
              <a:rPr lang="en-IN" sz="4000" dirty="0" err="1"/>
              <a:t>i</a:t>
            </a:r>
            <a:r>
              <a:rPr lang="en-IN" sz="4000" dirty="0"/>
              <a:t>]);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min=a[0];</a:t>
            </a:r>
          </a:p>
          <a:p>
            <a:pPr marL="0" indent="0">
              <a:buNone/>
            </a:pPr>
            <a:r>
              <a:rPr lang="en-IN" sz="4000" dirty="0"/>
              <a:t>	for(</a:t>
            </a:r>
            <a:r>
              <a:rPr lang="en-IN" sz="4000" dirty="0" err="1"/>
              <a:t>i</a:t>
            </a:r>
            <a:r>
              <a:rPr lang="en-IN" sz="4000" dirty="0"/>
              <a:t>=1;i&lt;</a:t>
            </a:r>
            <a:r>
              <a:rPr lang="en-IN" sz="4000" dirty="0" err="1"/>
              <a:t>n;i</a:t>
            </a:r>
            <a:r>
              <a:rPr lang="en-IN" sz="4000" dirty="0"/>
              <a:t>++)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if(a[</a:t>
            </a:r>
            <a:r>
              <a:rPr lang="en-IN" sz="4000" dirty="0" err="1"/>
              <a:t>i</a:t>
            </a:r>
            <a:r>
              <a:rPr lang="en-IN" sz="4000" dirty="0"/>
              <a:t>]&lt;min)</a:t>
            </a:r>
          </a:p>
          <a:p>
            <a:pPr marL="0" indent="0">
              <a:buNone/>
            </a:pPr>
            <a:r>
              <a:rPr lang="en-IN" sz="4000" dirty="0"/>
              <a:t>	{</a:t>
            </a:r>
          </a:p>
          <a:p>
            <a:pPr marL="0" indent="0">
              <a:buNone/>
            </a:pPr>
            <a:r>
              <a:rPr lang="en-IN" sz="4000" dirty="0"/>
              <a:t>	min=a[</a:t>
            </a:r>
            <a:r>
              <a:rPr lang="en-IN" sz="4000" dirty="0" err="1"/>
              <a:t>i</a:t>
            </a:r>
            <a:r>
              <a:rPr lang="en-IN" sz="4000" dirty="0"/>
              <a:t>];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	}</a:t>
            </a:r>
          </a:p>
          <a:p>
            <a:pPr marL="0" indent="0">
              <a:buNone/>
            </a:pPr>
            <a:r>
              <a:rPr lang="en-IN" sz="4000" dirty="0"/>
              <a:t> </a:t>
            </a:r>
          </a:p>
          <a:p>
            <a:pPr marL="0" indent="0">
              <a:buNone/>
            </a:pPr>
            <a:r>
              <a:rPr lang="en-IN" sz="3400" dirty="0"/>
              <a:t>	</a:t>
            </a:r>
            <a:r>
              <a:rPr lang="en-IN" dirty="0"/>
              <a:t>	 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0" y="1109710"/>
            <a:ext cx="3910614" cy="536729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4200" dirty="0"/>
              <a:t>max=a[0];</a:t>
            </a:r>
          </a:p>
          <a:p>
            <a:pPr marL="0" indent="0">
              <a:buNone/>
            </a:pPr>
            <a:r>
              <a:rPr lang="en-IN" sz="4200" dirty="0"/>
              <a:t>for(</a:t>
            </a:r>
            <a:r>
              <a:rPr lang="en-IN" sz="4200" dirty="0" err="1"/>
              <a:t>i</a:t>
            </a:r>
            <a:r>
              <a:rPr lang="en-IN" sz="4200" dirty="0"/>
              <a:t>=1;i&lt;</a:t>
            </a:r>
            <a:r>
              <a:rPr lang="en-IN" sz="4200" dirty="0" err="1"/>
              <a:t>n;i</a:t>
            </a:r>
            <a:r>
              <a:rPr lang="en-IN" sz="4200" dirty="0"/>
              <a:t>++)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if(a[</a:t>
            </a:r>
            <a:r>
              <a:rPr lang="en-IN" sz="4200" dirty="0" err="1"/>
              <a:t>i</a:t>
            </a:r>
            <a:r>
              <a:rPr lang="en-IN" sz="4200" dirty="0"/>
              <a:t>]&gt;max)</a:t>
            </a:r>
          </a:p>
          <a:p>
            <a:pPr marL="0" indent="0">
              <a:buNone/>
            </a:pPr>
            <a:r>
              <a:rPr lang="en-IN" sz="4200" dirty="0"/>
              <a:t>{</a:t>
            </a:r>
          </a:p>
          <a:p>
            <a:pPr marL="0" indent="0">
              <a:buNone/>
            </a:pPr>
            <a:r>
              <a:rPr lang="en-IN" sz="4200" dirty="0"/>
              <a:t>max=a[</a:t>
            </a:r>
            <a:r>
              <a:rPr lang="en-IN" sz="4200" dirty="0" err="1"/>
              <a:t>i</a:t>
            </a:r>
            <a:r>
              <a:rPr lang="en-IN" sz="4200" dirty="0"/>
              <a:t>];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nMaximum</a:t>
            </a:r>
            <a:r>
              <a:rPr lang="en-IN" sz="4200" dirty="0"/>
              <a:t> element is: %</a:t>
            </a:r>
            <a:r>
              <a:rPr lang="en-IN" sz="4200" dirty="0" err="1"/>
              <a:t>d",max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 err="1"/>
              <a:t>printf</a:t>
            </a:r>
            <a:r>
              <a:rPr lang="en-IN" sz="4200" dirty="0"/>
              <a:t>("\</a:t>
            </a:r>
            <a:r>
              <a:rPr lang="en-IN" sz="4200" dirty="0" err="1"/>
              <a:t>nMinimum</a:t>
            </a:r>
            <a:r>
              <a:rPr lang="en-IN" sz="4200" dirty="0"/>
              <a:t> element is: %</a:t>
            </a:r>
            <a:r>
              <a:rPr lang="en-IN" sz="4200" dirty="0" err="1"/>
              <a:t>d",min</a:t>
            </a:r>
            <a:r>
              <a:rPr lang="en-IN" sz="4200" dirty="0"/>
              <a:t>);</a:t>
            </a:r>
          </a:p>
          <a:p>
            <a:pPr marL="0" indent="0">
              <a:buNone/>
            </a:pPr>
            <a:r>
              <a:rPr lang="en-IN" sz="4200" dirty="0"/>
              <a:t>return 0;</a:t>
            </a:r>
          </a:p>
          <a:p>
            <a:pPr marL="0" indent="0">
              <a:buNone/>
            </a:pPr>
            <a:r>
              <a:rPr lang="en-IN" sz="4200" dirty="0"/>
              <a:t>}</a:t>
            </a:r>
          </a:p>
          <a:p>
            <a:pPr marL="0" indent="0">
              <a:buNone/>
            </a:pPr>
            <a:r>
              <a:rPr lang="en-IN" dirty="0"/>
              <a:t> </a:t>
            </a:r>
          </a:p>
          <a:p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38FA2-9D26-4543-BAD2-F87BF844F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728609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35490212-5F4E-4D45-B0C9-E5222681C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Polling Questions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600" dirty="0"/>
              <a:t>What will be the output of following code?</a:t>
            </a:r>
          </a:p>
          <a:p>
            <a:pPr marL="0" indent="0">
              <a:buNone/>
            </a:pPr>
            <a:r>
              <a:rPr lang="en-IN" sz="2600" dirty="0"/>
              <a:t>#include&lt;</a:t>
            </a:r>
            <a:r>
              <a:rPr lang="en-IN" sz="2600" dirty="0" err="1"/>
              <a:t>stdio.h</a:t>
            </a:r>
            <a:r>
              <a:rPr lang="en-IN" sz="2600" dirty="0"/>
              <a:t>&gt;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main()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 err="1"/>
              <a:t>int</a:t>
            </a:r>
            <a:r>
              <a:rPr lang="en-IN" sz="2600" dirty="0"/>
              <a:t> a[5],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for(</a:t>
            </a:r>
            <a:r>
              <a:rPr lang="en-IN" sz="2600" dirty="0" err="1"/>
              <a:t>i</a:t>
            </a:r>
            <a:r>
              <a:rPr lang="en-IN" sz="2600" dirty="0"/>
              <a:t>=0;i&lt;5;i++)</a:t>
            </a:r>
          </a:p>
          <a:p>
            <a:pPr marL="0" indent="0">
              <a:buNone/>
            </a:pPr>
            <a:r>
              <a:rPr lang="en-IN" sz="2600" dirty="0"/>
              <a:t>{</a:t>
            </a:r>
          </a:p>
          <a:p>
            <a:pPr marL="0" indent="0">
              <a:buNone/>
            </a:pPr>
            <a:r>
              <a:rPr lang="en-IN" sz="2600" dirty="0"/>
              <a:t>a[</a:t>
            </a:r>
            <a:r>
              <a:rPr lang="en-IN" sz="2600" dirty="0" err="1"/>
              <a:t>i</a:t>
            </a:r>
            <a:r>
              <a:rPr lang="en-IN" sz="2600" dirty="0"/>
              <a:t>]=</a:t>
            </a:r>
            <a:r>
              <a:rPr lang="en-IN" sz="2600" dirty="0" err="1"/>
              <a:t>i</a:t>
            </a:r>
            <a:r>
              <a:rPr lang="en-IN" sz="2600" dirty="0"/>
              <a:t>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r>
              <a:rPr lang="en-IN" sz="2600" dirty="0" err="1"/>
              <a:t>printf</a:t>
            </a:r>
            <a:r>
              <a:rPr lang="en-IN" sz="2600" dirty="0"/>
              <a:t>("%</a:t>
            </a:r>
            <a:r>
              <a:rPr lang="en-IN" sz="2600" dirty="0" err="1"/>
              <a:t>d",a</a:t>
            </a:r>
            <a:r>
              <a:rPr lang="en-IN" sz="2600" dirty="0"/>
              <a:t>[2]);</a:t>
            </a:r>
          </a:p>
          <a:p>
            <a:pPr marL="0" indent="0">
              <a:buNone/>
            </a:pPr>
            <a:r>
              <a:rPr lang="en-IN" sz="2600" dirty="0"/>
              <a:t>return 0;</a:t>
            </a:r>
          </a:p>
          <a:p>
            <a:pPr marL="0" indent="0">
              <a:buNone/>
            </a:pPr>
            <a:r>
              <a:rPr lang="en-IN" sz="2600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45C489-F673-470E-8252-D6F521B92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4294967295"/>
          </p:nvPr>
        </p:nvSpPr>
        <p:spPr>
          <a:xfrm>
            <a:off x="8153400" y="1870075"/>
            <a:ext cx="4038600" cy="4256088"/>
          </a:xfrm>
        </p:spPr>
        <p:txBody>
          <a:bodyPr>
            <a:normAutofit/>
          </a:bodyPr>
          <a:lstStyle/>
          <a:p>
            <a:pPr marL="514350" indent="-514350">
              <a:buAutoNum type="alphaUcPeriod"/>
            </a:pPr>
            <a:r>
              <a:rPr lang="en-IN" dirty="0"/>
              <a:t>0</a:t>
            </a:r>
          </a:p>
          <a:p>
            <a:pPr marL="514350" indent="-514350">
              <a:buAutoNum type="alphaUcPeriod"/>
            </a:pPr>
            <a:r>
              <a:rPr lang="en-IN" dirty="0"/>
              <a:t>2</a:t>
            </a:r>
          </a:p>
          <a:p>
            <a:pPr marL="514350" indent="-514350">
              <a:buAutoNum type="alphaUcPeriod"/>
            </a:pPr>
            <a:r>
              <a:rPr lang="en-IN" dirty="0"/>
              <a:t>1</a:t>
            </a:r>
          </a:p>
          <a:p>
            <a:pPr marL="514350" indent="-514350">
              <a:buAutoNum type="alphaUcPeriod"/>
            </a:pPr>
            <a:r>
              <a:rPr lang="en-IN" dirty="0"/>
              <a:t>Garbage value</a:t>
            </a:r>
          </a:p>
        </p:txBody>
      </p:sp>
    </p:spTree>
    <p:extLst>
      <p:ext uri="{BB962C8B-B14F-4D97-AF65-F5344CB8AC3E}">
        <p14:creationId xmlns:p14="http://schemas.microsoft.com/office/powerpoint/2010/main" val="7506063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following code?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a[5]={11,22,33,44,55};</a:t>
            </a:r>
          </a:p>
          <a:p>
            <a:pPr marL="0" indent="0">
              <a:buNone/>
            </a:pPr>
            <a:r>
              <a:rPr lang="en-IN" dirty="0"/>
              <a:t>a[2]=a[1];</a:t>
            </a:r>
          </a:p>
          <a:p>
            <a:pPr marL="0" indent="0">
              <a:buNone/>
            </a:pPr>
            <a:r>
              <a:rPr lang="en-IN" dirty="0"/>
              <a:t>a[3]=a[2];</a:t>
            </a:r>
          </a:p>
          <a:p>
            <a:pPr marL="0" indent="0">
              <a:buNone/>
            </a:pPr>
            <a:r>
              <a:rPr lang="en-IN" dirty="0"/>
              <a:t>a[4]=a[3];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[4]);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95401"/>
            <a:ext cx="4038600" cy="483076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AutoNum type="alphaUcPeriod"/>
            </a:pPr>
            <a:r>
              <a:rPr lang="en-IN" dirty="0"/>
              <a:t>22</a:t>
            </a:r>
          </a:p>
          <a:p>
            <a:pPr marL="514350" indent="-514350">
              <a:buAutoNum type="alphaUcPeriod"/>
            </a:pPr>
            <a:r>
              <a:rPr lang="en-IN" dirty="0"/>
              <a:t>33</a:t>
            </a:r>
          </a:p>
          <a:p>
            <a:pPr marL="514350" indent="-514350">
              <a:buAutoNum type="alphaUcPeriod"/>
            </a:pPr>
            <a:r>
              <a:rPr lang="en-IN" dirty="0"/>
              <a:t>44</a:t>
            </a:r>
          </a:p>
          <a:p>
            <a:pPr marL="514350" indent="-514350">
              <a:buAutoNum type="alphaUcPeriod"/>
            </a:pPr>
            <a:r>
              <a:rPr lang="en-IN" dirty="0"/>
              <a:t>55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1702E8-5E03-4B59-911E-0C098A2EB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1528243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1981200" y="609600"/>
            <a:ext cx="8229600" cy="5943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a[5]={1,2,3,4,5};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b[5];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;</a:t>
            </a:r>
          </a:p>
          <a:p>
            <a:pPr marL="0" indent="0">
              <a:buNone/>
            </a:pPr>
            <a:r>
              <a:rPr lang="en-IN" dirty="0"/>
              <a:t>for(</a:t>
            </a:r>
            <a:r>
              <a:rPr lang="en-IN" dirty="0" err="1"/>
              <a:t>i</a:t>
            </a:r>
            <a:r>
              <a:rPr lang="en-IN" dirty="0"/>
              <a:t>=0;i&lt;5;i++)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/>
              <a:t>b[</a:t>
            </a:r>
            <a:r>
              <a:rPr lang="en-IN" dirty="0" err="1"/>
              <a:t>i</a:t>
            </a:r>
            <a:r>
              <a:rPr lang="en-IN" dirty="0"/>
              <a:t>]=++a[</a:t>
            </a:r>
            <a:r>
              <a:rPr lang="en-IN" dirty="0" err="1"/>
              <a:t>i</a:t>
            </a:r>
            <a:r>
              <a:rPr lang="en-IN" dirty="0"/>
              <a:t>];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d",b</a:t>
            </a:r>
            <a:r>
              <a:rPr lang="en-IN" dirty="0"/>
              <a:t>[0]+b[3]);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5</a:t>
            </a:r>
          </a:p>
          <a:p>
            <a:pPr marL="0" indent="0">
              <a:buNone/>
            </a:pPr>
            <a:r>
              <a:rPr lang="en-IN" dirty="0"/>
              <a:t>B. 7</a:t>
            </a:r>
          </a:p>
          <a:p>
            <a:pPr marL="0" indent="0">
              <a:buNone/>
            </a:pPr>
            <a:r>
              <a:rPr lang="en-IN" dirty="0"/>
              <a:t>C. 4</a:t>
            </a:r>
          </a:p>
          <a:p>
            <a:pPr marL="0" indent="0">
              <a:buNone/>
            </a:pPr>
            <a:r>
              <a:rPr lang="en-IN" dirty="0"/>
              <a:t>D. 3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6701E83-C60C-46B7-A848-B6142036F9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6346674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417639"/>
            <a:ext cx="8229600" cy="470852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=2;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</a:t>
            </a:r>
            <a:r>
              <a:rPr lang="en-IN" dirty="0" err="1"/>
              <a:t>d",a</a:t>
            </a:r>
            <a:r>
              <a:rPr lang="en-IN" dirty="0"/>
              <a:t>[++</a:t>
            </a:r>
            <a:r>
              <a:rPr lang="en-IN" dirty="0" err="1"/>
              <a:t>i</a:t>
            </a:r>
            <a:r>
              <a:rPr lang="en-IN" dirty="0"/>
              <a:t>]);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A. 15</a:t>
            </a:r>
          </a:p>
          <a:p>
            <a:pPr marL="0" indent="0">
              <a:buNone/>
            </a:pPr>
            <a:r>
              <a:rPr lang="en-IN" dirty="0"/>
              <a:t>B. 20</a:t>
            </a:r>
          </a:p>
          <a:p>
            <a:pPr marL="0" indent="0">
              <a:buNone/>
            </a:pPr>
            <a:r>
              <a:rPr lang="en-IN" dirty="0"/>
              <a:t>C. 25</a:t>
            </a:r>
          </a:p>
          <a:p>
            <a:pPr marL="0" indent="0">
              <a:buNone/>
            </a:pPr>
            <a:r>
              <a:rPr lang="en-IN" dirty="0"/>
              <a:t>D.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F08268-804E-4AD4-A959-644C672DB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635552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533401"/>
            <a:ext cx="8229600" cy="559276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 dirty="0"/>
              <a:t>What will be the output of the following program?</a:t>
            </a:r>
          </a:p>
          <a:p>
            <a:pPr marL="0" indent="0">
              <a:buNone/>
            </a:pPr>
            <a:r>
              <a:rPr lang="en-IN" dirty="0"/>
              <a:t>#include&lt;</a:t>
            </a:r>
            <a:r>
              <a:rPr lang="en-IN" dirty="0" err="1"/>
              <a:t>stdio.h</a:t>
            </a:r>
            <a:r>
              <a:rPr lang="en-IN" dirty="0"/>
              <a:t>&gt;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main()</a:t>
            </a:r>
          </a:p>
          <a:p>
            <a:pPr marL="0" indent="0">
              <a:buNone/>
            </a:pPr>
            <a:r>
              <a:rPr lang="en-IN" dirty="0"/>
              <a:t>{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a[5] = {5, 1, 15, 20, 25};</a:t>
            </a:r>
          </a:p>
          <a:p>
            <a:pPr marL="0" indent="0">
              <a:buNone/>
            </a:pPr>
            <a:r>
              <a:rPr lang="en-IN" dirty="0" err="1"/>
              <a:t>int</a:t>
            </a:r>
            <a:r>
              <a:rPr lang="en-IN" dirty="0"/>
              <a:t> </a:t>
            </a:r>
            <a:r>
              <a:rPr lang="en-IN" dirty="0" err="1"/>
              <a:t>i</a:t>
            </a:r>
            <a:r>
              <a:rPr lang="en-IN" dirty="0"/>
              <a:t>, j, m;</a:t>
            </a:r>
          </a:p>
          <a:p>
            <a:pPr marL="0" indent="0">
              <a:buNone/>
            </a:pPr>
            <a:r>
              <a:rPr lang="en-IN" dirty="0" err="1"/>
              <a:t>i</a:t>
            </a:r>
            <a:r>
              <a:rPr lang="en-IN" dirty="0"/>
              <a:t>  = ++a[1];</a:t>
            </a:r>
          </a:p>
          <a:p>
            <a:pPr marL="0" indent="0">
              <a:buNone/>
            </a:pPr>
            <a:r>
              <a:rPr lang="en-IN" dirty="0"/>
              <a:t>j = a[1]++;</a:t>
            </a:r>
          </a:p>
          <a:p>
            <a:pPr marL="0" indent="0">
              <a:buNone/>
            </a:pPr>
            <a:r>
              <a:rPr lang="en-IN" dirty="0"/>
              <a:t>m = a[</a:t>
            </a:r>
            <a:r>
              <a:rPr lang="en-IN" dirty="0" err="1"/>
              <a:t>i</a:t>
            </a:r>
            <a:r>
              <a:rPr lang="en-IN" dirty="0"/>
              <a:t>++];</a:t>
            </a:r>
          </a:p>
          <a:p>
            <a:pPr marL="0" indent="0">
              <a:buNone/>
            </a:pPr>
            <a:r>
              <a:rPr lang="en-IN" dirty="0" err="1"/>
              <a:t>printf</a:t>
            </a:r>
            <a:r>
              <a:rPr lang="en-IN" dirty="0"/>
              <a:t>("%d %d %d",</a:t>
            </a:r>
            <a:r>
              <a:rPr lang="en-IN" dirty="0" err="1"/>
              <a:t>i,j,m</a:t>
            </a:r>
            <a:r>
              <a:rPr lang="en-IN" dirty="0"/>
              <a:t>);</a:t>
            </a:r>
          </a:p>
          <a:p>
            <a:pPr marL="0" indent="0">
              <a:buNone/>
            </a:pPr>
            <a:r>
              <a:rPr lang="en-IN" dirty="0"/>
              <a:t>return 0;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A. 3, 2, 15</a:t>
            </a:r>
          </a:p>
          <a:p>
            <a:pPr marL="0" indent="0">
              <a:buNone/>
            </a:pPr>
            <a:r>
              <a:rPr lang="en-IN" dirty="0"/>
              <a:t>B. 2, 3, 20</a:t>
            </a:r>
          </a:p>
          <a:p>
            <a:pPr marL="0" indent="0">
              <a:buNone/>
            </a:pPr>
            <a:r>
              <a:rPr lang="en-IN" dirty="0"/>
              <a:t>C. 2, 1, 15</a:t>
            </a:r>
          </a:p>
          <a:p>
            <a:pPr marL="0" indent="0">
              <a:buNone/>
            </a:pPr>
            <a:r>
              <a:rPr lang="en-IN" dirty="0"/>
              <a:t>D. 1, 2, 5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BE6A3E-CE8D-48E6-B9CD-47458A949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4110470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762001"/>
            <a:ext cx="8229600" cy="5364163"/>
          </a:xfrm>
        </p:spPr>
        <p:txBody>
          <a:bodyPr>
            <a:normAutofit fontScale="92500" lnSpcReduction="20000"/>
          </a:bodyPr>
          <a:lstStyle/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What is the output of C program.?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3200"/>
              <a:buNone/>
            </a:pPr>
            <a:endParaRPr lang="en-IN" dirty="0"/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 err="1"/>
              <a:t>int</a:t>
            </a:r>
            <a:r>
              <a:rPr lang="en-IN" dirty="0"/>
              <a:t> main()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float marks[3] = {90.5, 92.5, 96.5};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int</a:t>
            </a:r>
            <a:r>
              <a:rPr lang="en-IN" dirty="0"/>
              <a:t> a=0; 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while(a&lt;3)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{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  <a:r>
              <a:rPr lang="en-IN" dirty="0" err="1"/>
              <a:t>printf</a:t>
            </a:r>
            <a:r>
              <a:rPr lang="en-IN" dirty="0"/>
              <a:t>("%.2f,", marks[a]);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a++;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}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return 0;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}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A) 90.5 92.5 96.5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B) 90.50 92.50 96.50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C) 0.00 0.00 0.00 </a:t>
            </a:r>
          </a:p>
          <a:p>
            <a:pPr marL="0" indent="0">
              <a:spcBef>
                <a:spcPts val="0"/>
              </a:spcBef>
              <a:buClr>
                <a:srgbClr val="000000"/>
              </a:buClr>
              <a:buSzPts val="2300"/>
              <a:buNone/>
            </a:pPr>
            <a:r>
              <a:rPr lang="en-IN" dirty="0"/>
              <a:t>D) Compiler error</a:t>
            </a:r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23EBA9-8A36-437E-9962-B30C46687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354240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5B4CB7-A0E1-4720-80A2-EB1B73346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for practice</a:t>
            </a:r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C76C7C-AE59-4E84-8BD6-1F504289E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dirty="0"/>
              <a:t>WAP to count total number of odd array elements in the given 1D array</a:t>
            </a:r>
          </a:p>
          <a:p>
            <a:pPr marL="0" indent="0" algn="just">
              <a:buNone/>
            </a:pPr>
            <a:r>
              <a:rPr lang="en-US" dirty="0"/>
              <a:t>WAP to swap the largest and smallest elements in the given 1D array and display the updated array elements </a:t>
            </a:r>
          </a:p>
          <a:p>
            <a:pPr marL="0" indent="0" algn="just">
              <a:buNone/>
            </a:pPr>
            <a:r>
              <a:rPr lang="en-US" dirty="0"/>
              <a:t>WAP to replace all multiples of 5(array elements) with -1 and display the updated array on the screen</a:t>
            </a:r>
          </a:p>
          <a:p>
            <a:pPr marL="0" indent="0" algn="just">
              <a:buNone/>
            </a:pPr>
            <a:r>
              <a:rPr lang="en-US" dirty="0"/>
              <a:t>WAP to add elements of two 1D arrays and store the corresponding sums as array elements of third array. Display the content of third array on screen</a:t>
            </a:r>
          </a:p>
          <a:p>
            <a:pPr marL="0" indent="0">
              <a:buNone/>
            </a:pPr>
            <a:r>
              <a:rPr lang="en-US" dirty="0"/>
              <a:t>WAP to count total number of prime array elements in the given 1D array</a:t>
            </a:r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8527D-70A1-4B79-A772-64A9646F6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102785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idx="1"/>
          </p:nvPr>
        </p:nvSpPr>
        <p:spPr>
          <a:xfrm>
            <a:off x="1981200" y="1219201"/>
            <a:ext cx="8229600" cy="4525963"/>
          </a:xfrm>
        </p:spPr>
        <p:txBody>
          <a:bodyPr/>
          <a:lstStyle/>
          <a:p>
            <a:r>
              <a:rPr lang="en-US" dirty="0"/>
              <a:t>Arrays </a:t>
            </a:r>
          </a:p>
          <a:p>
            <a:pPr lvl="1"/>
            <a:r>
              <a:rPr lang="en-US" dirty="0"/>
              <a:t>Collection of </a:t>
            </a:r>
            <a:r>
              <a:rPr lang="en-US" b="1" dirty="0"/>
              <a:t>related</a:t>
            </a:r>
            <a:r>
              <a:rPr lang="en-US" dirty="0"/>
              <a:t> data items of </a:t>
            </a:r>
            <a:r>
              <a:rPr lang="en-US" b="1" dirty="0"/>
              <a:t>same data type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Static entity </a:t>
            </a:r>
            <a:r>
              <a:rPr lang="en-US" dirty="0">
                <a:cs typeface="Times New Roman" charset="0"/>
              </a:rPr>
              <a:t>– i.e. they remain the </a:t>
            </a:r>
            <a:r>
              <a:rPr lang="en-US" dirty="0"/>
              <a:t>same size throughout program execution</a:t>
            </a:r>
          </a:p>
        </p:txBody>
      </p:sp>
      <p:pic>
        <p:nvPicPr>
          <p:cNvPr id="3074" name="Picture 2" descr="http://3dmax-tutorials.com/graphics/il_arrays_linea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8300" y="2697164"/>
            <a:ext cx="4064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BB99B17-6442-4970-A147-827787D3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One Dimensional (e.g. int a[100],float b[10], char c[10])</a:t>
            </a:r>
          </a:p>
          <a:p>
            <a:r>
              <a:rPr lang="en-IN" sz="2000" dirty="0"/>
              <a:t>Multidimensional(2D,3D….)(e.g. int a[5][5],float b[10][10],int c[5][5][5])</a:t>
            </a:r>
          </a:p>
          <a:p>
            <a:pPr marL="0" indent="0">
              <a:buNone/>
            </a:pPr>
            <a:r>
              <a:rPr lang="en-IN" sz="2000" i="1" dirty="0"/>
              <a:t>Note: As per syllabus we will be covering 1D and 2D arrays only..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FDDD71-CF1E-4E92-B86C-EBB73C808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8146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0167" y="363244"/>
            <a:ext cx="8229600" cy="1143000"/>
          </a:xfrm>
        </p:spPr>
        <p:txBody>
          <a:bodyPr/>
          <a:lstStyle/>
          <a:p>
            <a:r>
              <a:rPr lang="en-US" dirty="0"/>
              <a:t>1-D array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single- dimensional or 1-D array consists of a fixed number of elements of the same data type organized as a single </a:t>
            </a:r>
            <a:r>
              <a:rPr lang="en-US" b="1" dirty="0"/>
              <a:t>linear</a:t>
            </a:r>
            <a:r>
              <a:rPr lang="en-US" dirty="0"/>
              <a:t> sequence.</a:t>
            </a:r>
          </a:p>
          <a:p>
            <a:r>
              <a:rPr lang="en-US" dirty="0"/>
              <a:t>The elements of a single dimensional array can be accessed by using a single subscript</a:t>
            </a:r>
          </a:p>
          <a:p>
            <a:r>
              <a:rPr lang="en-US" dirty="0"/>
              <a:t>Examples: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marks of all students of class in one subject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heights of all players in a team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Array to store prices of all products in a shopping mall</a:t>
            </a:r>
          </a:p>
          <a:p>
            <a:pPr marL="0" indent="0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57DEAA-7D2C-41C2-BDD8-660889623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3574760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Defining(or Declaring) Arrays(1D)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When defining arrays, specify: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Data Type of array</a:t>
            </a:r>
          </a:p>
          <a:p>
            <a:pPr lvl="1"/>
            <a:r>
              <a:rPr lang="en-US" dirty="0"/>
              <a:t>Number of elements</a:t>
            </a:r>
          </a:p>
          <a:p>
            <a:pPr lvl="2">
              <a:buFontTx/>
              <a:buNone/>
            </a:pP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datatype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numberOfElements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];</a:t>
            </a:r>
          </a:p>
          <a:p>
            <a:pPr lvl="1"/>
            <a:r>
              <a:rPr lang="en-US" dirty="0"/>
              <a:t>Examples:	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students[10];  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float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[3284];</a:t>
            </a:r>
          </a:p>
          <a:p>
            <a:r>
              <a:rPr lang="en-US" dirty="0"/>
              <a:t>Defining multiple arrays of same data type</a:t>
            </a:r>
          </a:p>
          <a:p>
            <a:pPr lvl="1"/>
            <a:r>
              <a:rPr lang="en-US" dirty="0"/>
              <a:t>Format is similar to regular variables</a:t>
            </a:r>
          </a:p>
          <a:p>
            <a:pPr lvl="1"/>
            <a:r>
              <a:rPr lang="en-US" dirty="0"/>
              <a:t>Example:</a:t>
            </a:r>
          </a:p>
          <a:p>
            <a:pPr lvl="2">
              <a:buFontTx/>
              <a:buNone/>
            </a:pPr>
            <a:r>
              <a:rPr lang="en-US" sz="2800" dirty="0">
                <a:latin typeface="Courier New" pitchFamily="49" charset="0"/>
                <a:cs typeface="Courier New" pitchFamily="49" charset="0"/>
              </a:rPr>
              <a:t>int b[100], x[27];</a:t>
            </a:r>
            <a:r>
              <a:rPr lang="en-US" sz="2800" b="1" dirty="0">
                <a:latin typeface="Lucida Console" pitchFamily="49" charset="0"/>
              </a:rPr>
              <a:t>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5C209F-8F48-4DA7-BE3C-945EEB1CE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ctr">
            <a:normAutofit/>
          </a:bodyPr>
          <a:lstStyle/>
          <a:p>
            <a:r>
              <a:rPr lang="en-US" dirty="0"/>
              <a:t>Arrays[Memory representation]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547813"/>
            <a:ext cx="10515600" cy="4351338"/>
          </a:xfrm>
        </p:spPr>
        <p:txBody>
          <a:bodyPr vert="horz" lIns="92075" tIns="46038" rIns="92075" bIns="46038" rtlCol="0">
            <a:normAutofit/>
          </a:bodyPr>
          <a:lstStyle/>
          <a:p>
            <a:r>
              <a:rPr lang="en-US" dirty="0"/>
              <a:t>An </a:t>
            </a:r>
            <a:r>
              <a:rPr lang="en-US" i="1" dirty="0"/>
              <a:t>array</a:t>
            </a:r>
            <a:r>
              <a:rPr lang="en-US" dirty="0"/>
              <a:t> is an ordered list of values</a:t>
            </a:r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4419600" y="2895600"/>
            <a:ext cx="5334000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r>
              <a:rPr lang="en-US" dirty="0">
                <a:latin typeface="Times New Roman" pitchFamily="18" charset="0"/>
              </a:rPr>
              <a:t>c[0]  c[1]   c[2]  c[3]   c[4]   c[5]   c[6]   c[7]   c[8]   c[9]</a:t>
            </a:r>
          </a:p>
        </p:txBody>
      </p:sp>
      <p:grpSp>
        <p:nvGrpSpPr>
          <p:cNvPr id="2" name="Group 23"/>
          <p:cNvGrpSpPr>
            <a:grpSpLocks/>
          </p:cNvGrpSpPr>
          <p:nvPr/>
        </p:nvGrpSpPr>
        <p:grpSpPr bwMode="auto">
          <a:xfrm>
            <a:off x="4427539" y="3352801"/>
            <a:ext cx="5391149" cy="714375"/>
            <a:chOff x="1829" y="2112"/>
            <a:chExt cx="3396" cy="45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1829" y="2112"/>
              <a:ext cx="3389" cy="450"/>
              <a:chOff x="1533" y="3128"/>
              <a:chExt cx="3389" cy="450"/>
            </a:xfrm>
          </p:grpSpPr>
          <p:sp>
            <p:nvSpPr>
              <p:cNvPr id="5137" name="Rectangle 7"/>
              <p:cNvSpPr>
                <a:spLocks noChangeArrowheads="1"/>
              </p:cNvSpPr>
              <p:nvPr/>
            </p:nvSpPr>
            <p:spPr bwMode="auto">
              <a:xfrm>
                <a:off x="1533" y="3132"/>
                <a:ext cx="3389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8" name="Rectangle 8"/>
              <p:cNvSpPr>
                <a:spLocks noChangeArrowheads="1"/>
              </p:cNvSpPr>
              <p:nvPr/>
            </p:nvSpPr>
            <p:spPr bwMode="auto">
              <a:xfrm>
                <a:off x="1888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39" name="Rectangle 9"/>
              <p:cNvSpPr>
                <a:spLocks noChangeArrowheads="1"/>
              </p:cNvSpPr>
              <p:nvPr/>
            </p:nvSpPr>
            <p:spPr bwMode="auto">
              <a:xfrm>
                <a:off x="254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0" name="Rectangle 10"/>
              <p:cNvSpPr>
                <a:spLocks noChangeArrowheads="1"/>
              </p:cNvSpPr>
              <p:nvPr/>
            </p:nvSpPr>
            <p:spPr bwMode="auto">
              <a:xfrm>
                <a:off x="3225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1" name="Rectangle 11"/>
              <p:cNvSpPr>
                <a:spLocks noChangeArrowheads="1"/>
              </p:cNvSpPr>
              <p:nvPr/>
            </p:nvSpPr>
            <p:spPr bwMode="auto">
              <a:xfrm>
                <a:off x="3893" y="3132"/>
                <a:ext cx="333" cy="442"/>
              </a:xfrm>
              <a:prstGeom prst="rect">
                <a:avLst/>
              </a:prstGeom>
              <a:solidFill>
                <a:srgbClr val="F5E985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>
                  <a:latin typeface="Calibri" pitchFamily="34" charset="0"/>
                </a:endParaRPr>
              </a:p>
            </p:txBody>
          </p:sp>
          <p:sp>
            <p:nvSpPr>
              <p:cNvPr id="5142" name="Line 12"/>
              <p:cNvSpPr>
                <a:spLocks noChangeShapeType="1"/>
              </p:cNvSpPr>
              <p:nvPr/>
            </p:nvSpPr>
            <p:spPr bwMode="auto">
              <a:xfrm>
                <a:off x="4571" y="3128"/>
                <a:ext cx="0" cy="4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136" name="Rectangle 13"/>
            <p:cNvSpPr>
              <a:spLocks noChangeArrowheads="1"/>
            </p:cNvSpPr>
            <p:nvPr/>
          </p:nvSpPr>
          <p:spPr bwMode="auto">
            <a:xfrm>
              <a:off x="1860" y="2200"/>
              <a:ext cx="3365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dirty="0">
                  <a:latin typeface="Times New Roman" pitchFamily="18" charset="0"/>
                </a:rPr>
                <a:t>79   87   94   82   67   98   87   81   74   91</a:t>
              </a:r>
            </a:p>
          </p:txBody>
        </p:sp>
      </p:grpSp>
      <p:sp>
        <p:nvSpPr>
          <p:cNvPr id="12302" name="Text Box 14"/>
          <p:cNvSpPr txBox="1">
            <a:spLocks noChangeArrowheads="1"/>
          </p:cNvSpPr>
          <p:nvPr/>
        </p:nvSpPr>
        <p:spPr bwMode="auto">
          <a:xfrm>
            <a:off x="3773585" y="4573588"/>
            <a:ext cx="50353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 dirty="0">
                <a:latin typeface="Arial Unicode MS" pitchFamily="34" charset="-128"/>
              </a:rPr>
              <a:t>An array of size </a:t>
            </a:r>
            <a:r>
              <a:rPr lang="en-US" b="1" dirty="0">
                <a:solidFill>
                  <a:srgbClr val="FF0000"/>
                </a:solidFill>
                <a:latin typeface="Arial Unicode MS" pitchFamily="34" charset="-128"/>
              </a:rPr>
              <a:t>N</a:t>
            </a:r>
            <a:r>
              <a:rPr lang="en-US" dirty="0">
                <a:latin typeface="Arial Unicode MS" pitchFamily="34" charset="-128"/>
              </a:rPr>
              <a:t> is indexed from </a:t>
            </a:r>
            <a:r>
              <a:rPr lang="en-US" sz="2000" b="1" dirty="0">
                <a:solidFill>
                  <a:srgbClr val="FF0000"/>
                </a:solidFill>
                <a:latin typeface="Arial Unicode MS" pitchFamily="34" charset="-128"/>
              </a:rPr>
              <a:t>zero to N-1</a:t>
            </a:r>
            <a:endParaRPr lang="en-US" b="1" dirty="0">
              <a:solidFill>
                <a:srgbClr val="FF0000"/>
              </a:solidFill>
              <a:latin typeface="Arial Unicode MS" pitchFamily="34" charset="-128"/>
            </a:endParaRP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808288" y="2058989"/>
            <a:ext cx="2057400" cy="1892300"/>
            <a:chOff x="584" y="1345"/>
            <a:chExt cx="1296" cy="1192"/>
          </a:xfrm>
        </p:grpSpPr>
        <p:sp>
          <p:nvSpPr>
            <p:cNvPr id="5132" name="Rectangle 16"/>
            <p:cNvSpPr>
              <a:spLocks noChangeArrowheads="1"/>
            </p:cNvSpPr>
            <p:nvPr/>
          </p:nvSpPr>
          <p:spPr bwMode="auto">
            <a:xfrm>
              <a:off x="1107" y="2304"/>
              <a:ext cx="20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dirty="0">
                  <a:latin typeface="Courier New" pitchFamily="49" charset="0"/>
                </a:rPr>
                <a:t>c</a:t>
              </a:r>
            </a:p>
          </p:txBody>
        </p:sp>
        <p:sp>
          <p:nvSpPr>
            <p:cNvPr id="5133" name="Text Box 17"/>
            <p:cNvSpPr txBox="1">
              <a:spLocks noChangeArrowheads="1"/>
            </p:cNvSpPr>
            <p:nvPr/>
          </p:nvSpPr>
          <p:spPr bwMode="auto">
            <a:xfrm>
              <a:off x="584" y="1345"/>
              <a:ext cx="1296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The entire array</a:t>
              </a:r>
            </a:p>
            <a:p>
              <a:pPr algn="ctr"/>
              <a:r>
                <a:rPr lang="en-US">
                  <a:latin typeface="Arial Unicode MS" pitchFamily="34" charset="-128"/>
                </a:rPr>
                <a:t>has a single name</a:t>
              </a:r>
            </a:p>
          </p:txBody>
        </p:sp>
        <p:sp>
          <p:nvSpPr>
            <p:cNvPr id="5134" name="Line 18"/>
            <p:cNvSpPr>
              <a:spLocks noChangeShapeType="1"/>
            </p:cNvSpPr>
            <p:nvPr/>
          </p:nvSpPr>
          <p:spPr bwMode="auto">
            <a:xfrm>
              <a:off x="1200" y="1824"/>
              <a:ext cx="0" cy="48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9"/>
          <p:cNvGrpSpPr>
            <a:grpSpLocks/>
          </p:cNvGrpSpPr>
          <p:nvPr/>
        </p:nvGrpSpPr>
        <p:grpSpPr bwMode="auto">
          <a:xfrm>
            <a:off x="5859462" y="2057401"/>
            <a:ext cx="3454400" cy="836613"/>
            <a:chOff x="2211" y="1393"/>
            <a:chExt cx="2176" cy="527"/>
          </a:xfrm>
        </p:grpSpPr>
        <p:sp>
          <p:nvSpPr>
            <p:cNvPr id="5130" name="Text Box 20"/>
            <p:cNvSpPr txBox="1">
              <a:spLocks noChangeArrowheads="1"/>
            </p:cNvSpPr>
            <p:nvPr/>
          </p:nvSpPr>
          <p:spPr bwMode="auto">
            <a:xfrm>
              <a:off x="2211" y="1393"/>
              <a:ext cx="2176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/>
              <a:r>
                <a:rPr lang="en-US">
                  <a:latin typeface="Arial Unicode MS" pitchFamily="34" charset="-128"/>
                </a:rPr>
                <a:t>Each value has a numeric </a:t>
              </a:r>
              <a:r>
                <a:rPr lang="en-US" i="1">
                  <a:latin typeface="Arial Unicode MS" pitchFamily="34" charset="-128"/>
                </a:rPr>
                <a:t>index</a:t>
              </a:r>
            </a:p>
          </p:txBody>
        </p:sp>
        <p:sp>
          <p:nvSpPr>
            <p:cNvPr id="5131" name="Line 21"/>
            <p:cNvSpPr>
              <a:spLocks noChangeShapeType="1"/>
            </p:cNvSpPr>
            <p:nvPr/>
          </p:nvSpPr>
          <p:spPr bwMode="auto">
            <a:xfrm flipH="1">
              <a:off x="3264" y="1632"/>
              <a:ext cx="336" cy="288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sm" len="sm"/>
              <a:tailEnd type="triangle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2310" name="Text Box 22"/>
          <p:cNvSpPr txBox="1">
            <a:spLocks noChangeArrowheads="1"/>
          </p:cNvSpPr>
          <p:nvPr/>
        </p:nvSpPr>
        <p:spPr bwMode="auto">
          <a:xfrm>
            <a:off x="3540673" y="5183188"/>
            <a:ext cx="576311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r>
              <a:rPr lang="en-US">
                <a:latin typeface="Arial Unicode MS" pitchFamily="34" charset="-128"/>
              </a:rPr>
              <a:t>This array holds 10 values that are indexed from 0 to 9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1E385-88D8-4E6B-945D-443D1FDA4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  <p:extLst>
      <p:ext uri="{BB962C8B-B14F-4D97-AF65-F5344CB8AC3E}">
        <p14:creationId xmlns:p14="http://schemas.microsoft.com/office/powerpoint/2010/main" val="211663862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autoUpdateAnimBg="0"/>
      <p:bldP spid="12302" grpId="0" autoUpdateAnimBg="0"/>
      <p:bldP spid="1231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" name="Rectangle 61"/>
          <p:cNvSpPr>
            <a:spLocks noGrp="1" noChangeArrowheads="1"/>
          </p:cNvSpPr>
          <p:nvPr>
            <p:ph type="title"/>
          </p:nvPr>
        </p:nvSpPr>
        <p:spPr>
          <a:xfrm>
            <a:off x="150920" y="365126"/>
            <a:ext cx="7634797" cy="1235076"/>
          </a:xfrm>
        </p:spPr>
        <p:txBody>
          <a:bodyPr>
            <a:normAutofit fontScale="90000"/>
          </a:bodyPr>
          <a:lstStyle/>
          <a:p>
            <a:r>
              <a:rPr lang="en-US" dirty="0"/>
              <a:t>Arrays(1D)-Accessing array elements</a:t>
            </a:r>
          </a:p>
        </p:txBody>
      </p:sp>
      <p:sp>
        <p:nvSpPr>
          <p:cNvPr id="6206" name="Rectangle 62"/>
          <p:cNvSpPr>
            <a:spLocks noGrp="1" noChangeArrowheads="1"/>
          </p:cNvSpPr>
          <p:nvPr>
            <p:ph idx="1"/>
          </p:nvPr>
        </p:nvSpPr>
        <p:spPr>
          <a:xfrm>
            <a:off x="1981200" y="1600201"/>
            <a:ext cx="58674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Array</a:t>
            </a:r>
          </a:p>
          <a:p>
            <a:pPr lvl="1" algn="just"/>
            <a:r>
              <a:rPr lang="en-US" dirty="0"/>
              <a:t>Group of consecutive memory locations </a:t>
            </a:r>
          </a:p>
          <a:p>
            <a:pPr lvl="1" algn="just"/>
            <a:r>
              <a:rPr lang="en-US" dirty="0"/>
              <a:t>Same name and data type</a:t>
            </a:r>
          </a:p>
          <a:p>
            <a:pPr algn="just"/>
            <a:r>
              <a:rPr lang="en-US" dirty="0"/>
              <a:t>To refer to an element, specify:</a:t>
            </a:r>
          </a:p>
          <a:p>
            <a:pPr lvl="1" algn="just"/>
            <a:r>
              <a:rPr lang="en-US" dirty="0"/>
              <a:t>Array name</a:t>
            </a:r>
          </a:p>
          <a:p>
            <a:pPr lvl="1" algn="just"/>
            <a:r>
              <a:rPr lang="en-US" dirty="0"/>
              <a:t>Position number in square brackets([]) </a:t>
            </a:r>
          </a:p>
          <a:p>
            <a:pPr algn="just"/>
            <a:r>
              <a:rPr lang="en-US" dirty="0"/>
              <a:t>Format:</a:t>
            </a:r>
          </a:p>
          <a:p>
            <a:pPr lvl="2" algn="just">
              <a:buFontTx/>
              <a:buNone/>
            </a:pP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arrayname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position_number</a:t>
            </a:r>
            <a:r>
              <a:rPr lang="en-US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  <a:p>
            <a:pPr lvl="1" algn="just"/>
            <a:r>
              <a:rPr lang="en-US" dirty="0"/>
              <a:t>First element is always at position </a:t>
            </a:r>
            <a:r>
              <a:rPr lang="en-US" sz="2000" dirty="0">
                <a:latin typeface="Lucida Console" pitchFamily="49" charset="0"/>
              </a:rPr>
              <a:t>0</a:t>
            </a:r>
          </a:p>
          <a:p>
            <a:pPr lvl="1" algn="just"/>
            <a:r>
              <a:rPr lang="en-US" dirty="0" err="1"/>
              <a:t>Eg</a:t>
            </a:r>
            <a:r>
              <a:rPr lang="en-US" dirty="0"/>
              <a:t>.</a:t>
            </a:r>
            <a:r>
              <a:rPr lang="en-US" sz="2000" dirty="0">
                <a:latin typeface="Lucida Console" pitchFamily="49" charset="0"/>
              </a:rPr>
              <a:t> n</a:t>
            </a:r>
            <a:r>
              <a:rPr lang="en-US" dirty="0"/>
              <a:t> element array named </a:t>
            </a:r>
            <a:r>
              <a:rPr lang="en-US" sz="2000" dirty="0">
                <a:latin typeface="Lucida Console" pitchFamily="49" charset="0"/>
              </a:rPr>
              <a:t>c:</a:t>
            </a:r>
          </a:p>
          <a:p>
            <a:pPr lvl="2" algn="just"/>
            <a:r>
              <a:rPr lang="en-US" sz="1800" dirty="0">
                <a:latin typeface="Lucida Console" pitchFamily="49" charset="0"/>
              </a:rPr>
              <a:t>c[0], c[1]...c[n – 1]</a:t>
            </a:r>
          </a:p>
        </p:txBody>
      </p:sp>
      <p:grpSp>
        <p:nvGrpSpPr>
          <p:cNvPr id="2" name="Group 64"/>
          <p:cNvGrpSpPr>
            <a:grpSpLocks/>
          </p:cNvGrpSpPr>
          <p:nvPr/>
        </p:nvGrpSpPr>
        <p:grpSpPr bwMode="auto">
          <a:xfrm>
            <a:off x="7924800" y="936626"/>
            <a:ext cx="2590800" cy="5387975"/>
            <a:chOff x="4032" y="488"/>
            <a:chExt cx="1632" cy="3394"/>
          </a:xfrm>
        </p:grpSpPr>
        <p:sp>
          <p:nvSpPr>
            <p:cNvPr id="6176" name="Rectangle 32"/>
            <p:cNvSpPr>
              <a:spLocks noChangeArrowheads="1"/>
            </p:cNvSpPr>
            <p:nvPr/>
          </p:nvSpPr>
          <p:spPr bwMode="auto">
            <a:xfrm>
              <a:off x="4055" y="488"/>
              <a:ext cx="1609" cy="308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Name of array (Note that all elements of this array have the same name, c)</a:t>
              </a:r>
            </a:p>
            <a:p>
              <a:pPr>
                <a:spcBef>
                  <a:spcPct val="0"/>
                </a:spcBef>
              </a:pPr>
              <a:endParaRPr lang="en-US" sz="1600" dirty="0">
                <a:latin typeface="Lucida Console" pitchFamily="49" charset="0"/>
              </a:endParaRPr>
            </a:p>
          </p:txBody>
        </p:sp>
        <p:sp>
          <p:nvSpPr>
            <p:cNvPr id="6189" name="Rectangle 45"/>
            <p:cNvSpPr>
              <a:spLocks noChangeArrowheads="1"/>
            </p:cNvSpPr>
            <p:nvPr/>
          </p:nvSpPr>
          <p:spPr bwMode="auto">
            <a:xfrm>
              <a:off x="4103" y="3675"/>
              <a:ext cx="1513" cy="207"/>
            </a:xfrm>
            <a:prstGeom prst="rect">
              <a:avLst/>
            </a:prstGeom>
            <a:noFill/>
            <a:ln w="0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eaLnBrk="1" hangingPunct="1">
                <a:spcBef>
                  <a:spcPct val="0"/>
                </a:spcBef>
              </a:pPr>
              <a:r>
                <a:rPr lang="en-US" sz="1600" dirty="0">
                  <a:latin typeface="Lucida Console" pitchFamily="49" charset="0"/>
                </a:rPr>
                <a:t>Position number of the element within array c</a:t>
              </a:r>
            </a:p>
          </p:txBody>
        </p:sp>
        <p:sp>
          <p:nvSpPr>
            <p:cNvPr id="6190" name="Freeform 46"/>
            <p:cNvSpPr>
              <a:spLocks/>
            </p:cNvSpPr>
            <p:nvPr/>
          </p:nvSpPr>
          <p:spPr bwMode="auto">
            <a:xfrm>
              <a:off x="4272" y="3408"/>
              <a:ext cx="0" cy="231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9958"/>
                </a:cxn>
              </a:cxnLst>
              <a:rect l="0" t="0" r="r" b="b"/>
              <a:pathLst>
                <a:path w="20000" h="20000">
                  <a:moveTo>
                    <a:pt x="0" y="0"/>
                  </a:moveTo>
                  <a:lnTo>
                    <a:pt x="0" y="19958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  <a:headEnd type="triangle" w="med" len="sm"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63"/>
            <p:cNvGrpSpPr>
              <a:grpSpLocks/>
            </p:cNvGrpSpPr>
            <p:nvPr/>
          </p:nvGrpSpPr>
          <p:grpSpPr bwMode="auto">
            <a:xfrm>
              <a:off x="4032" y="1146"/>
              <a:ext cx="1308" cy="2256"/>
              <a:chOff x="4032" y="1380"/>
              <a:chExt cx="1308" cy="2256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50" name="Freeform 6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solidFill>
                  <a:srgbClr val="4DB3E6"/>
                </a:solidFill>
                <a:ln w="3175">
                  <a:solidFill>
                    <a:srgbClr val="4DB3E6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52" name="Freeform 8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3" name="Freeform 9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4" name="Freeform 10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5" name="Freeform 11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6" name="Freeform 12"/>
                  <p:cNvSpPr>
                    <a:spLocks/>
                  </p:cNvSpPr>
                  <p:nvPr/>
                </p:nvSpPr>
                <p:spPr bwMode="auto">
                  <a:xfrm>
                    <a:off x="0" y="6559"/>
                    <a:ext cx="20000" cy="184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6157" name="Freeform 13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8" name="Freeform 14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2276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59" name="Freeform 15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0" name="Freeform 16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1" name="Freeform 17"/>
                  <p:cNvSpPr>
                    <a:spLocks/>
                  </p:cNvSpPr>
                  <p:nvPr/>
                </p:nvSpPr>
                <p:spPr bwMode="auto">
                  <a:xfrm>
                    <a:off x="0" y="1667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62" name="Freeform 18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solidFill>
                    <a:srgbClr val="4DB3E6"/>
                  </a:solidFill>
                  <a:ln w="3175">
                    <a:solidFill>
                      <a:srgbClr val="4DB3E6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163" name="Rectangle 19"/>
              <p:cNvSpPr>
                <a:spLocks noChangeArrowheads="1"/>
              </p:cNvSpPr>
              <p:nvPr/>
            </p:nvSpPr>
            <p:spPr bwMode="auto">
              <a:xfrm>
                <a:off x="4100" y="2579"/>
                <a:ext cx="460" cy="19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c[6]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4" name="Rectangle 20"/>
              <p:cNvSpPr>
                <a:spLocks noChangeArrowheads="1"/>
              </p:cNvSpPr>
              <p:nvPr/>
            </p:nvSpPr>
            <p:spPr bwMode="auto">
              <a:xfrm>
                <a:off x="4848" y="1524"/>
                <a:ext cx="384" cy="14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-45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5" name="Rectangle 21"/>
              <p:cNvSpPr>
                <a:spLocks noChangeArrowheads="1"/>
              </p:cNvSpPr>
              <p:nvPr/>
            </p:nvSpPr>
            <p:spPr bwMode="auto">
              <a:xfrm>
                <a:off x="4935" y="1712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6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6" name="Rectangle 22"/>
              <p:cNvSpPr>
                <a:spLocks noChangeArrowheads="1"/>
              </p:cNvSpPr>
              <p:nvPr/>
            </p:nvSpPr>
            <p:spPr bwMode="auto">
              <a:xfrm>
                <a:off x="4935" y="1886"/>
                <a:ext cx="90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7" name="Rectangle 23"/>
              <p:cNvSpPr>
                <a:spLocks noChangeArrowheads="1"/>
              </p:cNvSpPr>
              <p:nvPr/>
            </p:nvSpPr>
            <p:spPr bwMode="auto">
              <a:xfrm>
                <a:off x="4868" y="2059"/>
                <a:ext cx="316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72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69" name="Rectangle 25"/>
              <p:cNvSpPr>
                <a:spLocks noChangeArrowheads="1"/>
              </p:cNvSpPr>
              <p:nvPr/>
            </p:nvSpPr>
            <p:spPr bwMode="auto">
              <a:xfrm>
                <a:off x="4800" y="2406"/>
                <a:ext cx="336" cy="12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-89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0" name="Rectangle 26"/>
              <p:cNvSpPr>
                <a:spLocks noChangeArrowheads="1"/>
              </p:cNvSpPr>
              <p:nvPr/>
            </p:nvSpPr>
            <p:spPr bwMode="auto">
              <a:xfrm>
                <a:off x="4935" y="2579"/>
                <a:ext cx="90" cy="135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0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1" name="Rectangle 27"/>
              <p:cNvSpPr>
                <a:spLocks noChangeArrowheads="1"/>
              </p:cNvSpPr>
              <p:nvPr/>
            </p:nvSpPr>
            <p:spPr bwMode="auto">
              <a:xfrm>
                <a:off x="4868" y="2752"/>
                <a:ext cx="364" cy="16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62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2" name="Rectangle 28"/>
              <p:cNvSpPr>
                <a:spLocks noChangeArrowheads="1"/>
              </p:cNvSpPr>
              <p:nvPr/>
            </p:nvSpPr>
            <p:spPr bwMode="auto">
              <a:xfrm>
                <a:off x="4868" y="2926"/>
                <a:ext cx="364" cy="13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-3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3" name="Rectangle 29"/>
              <p:cNvSpPr>
                <a:spLocks noChangeArrowheads="1"/>
              </p:cNvSpPr>
              <p:nvPr/>
            </p:nvSpPr>
            <p:spPr bwMode="auto">
              <a:xfrm>
                <a:off x="4935" y="3099"/>
                <a:ext cx="297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1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4" name="Rectangle 30"/>
              <p:cNvSpPr>
                <a:spLocks noChangeArrowheads="1"/>
              </p:cNvSpPr>
              <p:nvPr/>
            </p:nvSpPr>
            <p:spPr bwMode="auto">
              <a:xfrm>
                <a:off x="4732" y="3272"/>
                <a:ext cx="404" cy="12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>
                    <a:latin typeface="Lucida Console" pitchFamily="49" charset="0"/>
                  </a:rPr>
                  <a:t>6453</a:t>
                </a:r>
              </a:p>
              <a:p>
                <a:pPr>
                  <a:spcBef>
                    <a:spcPct val="0"/>
                  </a:spcBef>
                </a:pPr>
                <a:endParaRPr lang="en-US">
                  <a:latin typeface="Lucida Console" pitchFamily="49" charset="0"/>
                </a:endParaRPr>
              </a:p>
            </p:txBody>
          </p:sp>
          <p:sp>
            <p:nvSpPr>
              <p:cNvPr id="6175" name="Rectangle 31"/>
              <p:cNvSpPr>
                <a:spLocks noChangeArrowheads="1"/>
              </p:cNvSpPr>
              <p:nvPr/>
            </p:nvSpPr>
            <p:spPr bwMode="auto">
              <a:xfrm>
                <a:off x="4868" y="3446"/>
                <a:ext cx="412" cy="14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78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7" name="Freeform 33"/>
              <p:cNvSpPr>
                <a:spLocks/>
              </p:cNvSpPr>
              <p:nvPr/>
            </p:nvSpPr>
            <p:spPr bwMode="auto">
              <a:xfrm flipH="1">
                <a:off x="4173" y="1380"/>
                <a:ext cx="29" cy="155"/>
              </a:xfrm>
              <a:custGeom>
                <a:avLst/>
                <a:gdLst/>
                <a:ahLst/>
                <a:cxnLst>
                  <a:cxn ang="0">
                    <a:pos x="0" y="19958"/>
                  </a:cxn>
                  <a:cxn ang="0">
                    <a:pos x="0" y="0"/>
                  </a:cxn>
                </a:cxnLst>
                <a:rect l="0" t="0" r="r" b="b"/>
                <a:pathLst>
                  <a:path w="20000" h="20000">
                    <a:moveTo>
                      <a:pt x="0" y="19958"/>
                    </a:moveTo>
                    <a:lnTo>
                      <a:pt x="0" y="0"/>
                    </a:lnTo>
                  </a:path>
                </a:pathLst>
              </a:custGeom>
              <a:noFill/>
              <a:ln w="3175">
                <a:solidFill>
                  <a:srgbClr val="000000"/>
                </a:solidFill>
                <a:round/>
                <a:headEnd type="triangle" w="med" len="sm"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78" name="Rectangle 34"/>
              <p:cNvSpPr>
                <a:spLocks noChangeArrowheads="1"/>
              </p:cNvSpPr>
              <p:nvPr/>
            </p:nvSpPr>
            <p:spPr bwMode="auto">
              <a:xfrm>
                <a:off x="4103" y="1539"/>
                <a:ext cx="361" cy="129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79" name="Rectangle 35"/>
              <p:cNvSpPr>
                <a:spLocks noChangeArrowheads="1"/>
              </p:cNvSpPr>
              <p:nvPr/>
            </p:nvSpPr>
            <p:spPr bwMode="auto">
              <a:xfrm>
                <a:off x="4100" y="1712"/>
                <a:ext cx="364" cy="19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0" name="Rectangle 36"/>
              <p:cNvSpPr>
                <a:spLocks noChangeArrowheads="1"/>
              </p:cNvSpPr>
              <p:nvPr/>
            </p:nvSpPr>
            <p:spPr bwMode="auto">
              <a:xfrm>
                <a:off x="4100" y="1886"/>
                <a:ext cx="364" cy="166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c[2]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1" name="Rectangle 37"/>
              <p:cNvSpPr>
                <a:spLocks noChangeArrowheads="1"/>
              </p:cNvSpPr>
              <p:nvPr/>
            </p:nvSpPr>
            <p:spPr bwMode="auto">
              <a:xfrm>
                <a:off x="4100" y="2059"/>
                <a:ext cx="364" cy="137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c[3]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2" name="Rectangle 38"/>
              <p:cNvSpPr>
                <a:spLocks noChangeArrowheads="1"/>
              </p:cNvSpPr>
              <p:nvPr/>
            </p:nvSpPr>
            <p:spPr bwMode="auto">
              <a:xfrm>
                <a:off x="4032" y="3446"/>
                <a:ext cx="480" cy="190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c[11]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3" name="Rectangle 39"/>
              <p:cNvSpPr>
                <a:spLocks noChangeArrowheads="1"/>
              </p:cNvSpPr>
              <p:nvPr/>
            </p:nvSpPr>
            <p:spPr bwMode="auto">
              <a:xfrm>
                <a:off x="4032" y="3272"/>
                <a:ext cx="480" cy="17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c[10]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4" name="Rectangle 40"/>
              <p:cNvSpPr>
                <a:spLocks noChangeArrowheads="1"/>
              </p:cNvSpPr>
              <p:nvPr/>
            </p:nvSpPr>
            <p:spPr bwMode="auto">
              <a:xfrm>
                <a:off x="4100" y="3099"/>
                <a:ext cx="364" cy="153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c[9]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5" name="Rectangle 41"/>
              <p:cNvSpPr>
                <a:spLocks noChangeArrowheads="1"/>
              </p:cNvSpPr>
              <p:nvPr/>
            </p:nvSpPr>
            <p:spPr bwMode="auto">
              <a:xfrm>
                <a:off x="4100" y="2926"/>
                <a:ext cx="364" cy="18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c[8]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6" name="Rectangle 42"/>
              <p:cNvSpPr>
                <a:spLocks noChangeArrowheads="1"/>
              </p:cNvSpPr>
              <p:nvPr/>
            </p:nvSpPr>
            <p:spPr bwMode="auto">
              <a:xfrm>
                <a:off x="4100" y="2752"/>
                <a:ext cx="412" cy="212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c[7]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7" name="Rectangle 43"/>
              <p:cNvSpPr>
                <a:spLocks noChangeArrowheads="1"/>
              </p:cNvSpPr>
              <p:nvPr/>
            </p:nvSpPr>
            <p:spPr bwMode="auto">
              <a:xfrm>
                <a:off x="4100" y="2406"/>
                <a:ext cx="412" cy="17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c[5]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sp>
            <p:nvSpPr>
              <p:cNvPr id="6188" name="Rectangle 44"/>
              <p:cNvSpPr>
                <a:spLocks noChangeArrowheads="1"/>
              </p:cNvSpPr>
              <p:nvPr/>
            </p:nvSpPr>
            <p:spPr bwMode="auto">
              <a:xfrm>
                <a:off x="4100" y="2232"/>
                <a:ext cx="412" cy="204"/>
              </a:xfrm>
              <a:prstGeom prst="rect">
                <a:avLst/>
              </a:prstGeom>
              <a:noFill/>
              <a:ln w="0">
                <a:noFill/>
                <a:miter lim="800000"/>
                <a:headEnd/>
                <a:tailEnd/>
              </a:ln>
            </p:spPr>
            <p:txBody>
              <a:bodyPr lIns="0" tIns="0" rIns="0" bIns="0"/>
              <a:lstStyle/>
              <a:p>
                <a:pPr eaLnBrk="1" hangingPunct="1">
                  <a:spcBef>
                    <a:spcPct val="0"/>
                  </a:spcBef>
                </a:pPr>
                <a:r>
                  <a:rPr lang="en-US" dirty="0">
                    <a:latin typeface="Lucida Console" pitchFamily="49" charset="0"/>
                  </a:rPr>
                  <a:t>c[4]</a:t>
                </a:r>
              </a:p>
              <a:p>
                <a:pPr>
                  <a:spcBef>
                    <a:spcPct val="0"/>
                  </a:spcBef>
                </a:pPr>
                <a:endParaRPr lang="en-US" dirty="0">
                  <a:latin typeface="Lucida Console" pitchFamily="49" charset="0"/>
                </a:endParaRPr>
              </a:p>
            </p:txBody>
          </p:sp>
          <p:grpSp>
            <p:nvGrpSpPr>
              <p:cNvPr id="6" name="Group 47"/>
              <p:cNvGrpSpPr>
                <a:grpSpLocks/>
              </p:cNvGrpSpPr>
              <p:nvPr/>
            </p:nvGrpSpPr>
            <p:grpSpPr bwMode="auto">
              <a:xfrm>
                <a:off x="4528" y="1514"/>
                <a:ext cx="812" cy="2080"/>
                <a:chOff x="0" y="-2"/>
                <a:chExt cx="20000" cy="20004"/>
              </a:xfrm>
            </p:grpSpPr>
            <p:sp>
              <p:nvSpPr>
                <p:cNvPr id="6192" name="Freeform 48"/>
                <p:cNvSpPr>
                  <a:spLocks/>
                </p:cNvSpPr>
                <p:nvPr/>
              </p:nvSpPr>
              <p:spPr bwMode="auto">
                <a:xfrm>
                  <a:off x="0" y="10000"/>
                  <a:ext cx="20000" cy="1667"/>
                </a:xfrm>
                <a:custGeom>
                  <a:avLst/>
                  <a:gdLst/>
                  <a:ahLst/>
                  <a:cxnLst>
                    <a:cxn ang="0">
                      <a:pos x="19986" y="0"/>
                    </a:cxn>
                    <a:cxn ang="0">
                      <a:pos x="19986" y="19944"/>
                    </a:cxn>
                    <a:cxn ang="0">
                      <a:pos x="0" y="19944"/>
                    </a:cxn>
                    <a:cxn ang="0">
                      <a:pos x="0" y="0"/>
                    </a:cxn>
                    <a:cxn ang="0">
                      <a:pos x="19986" y="0"/>
                    </a:cxn>
                  </a:cxnLst>
                  <a:rect l="0" t="0" r="r" b="b"/>
                  <a:pathLst>
                    <a:path w="20000" h="20000">
                      <a:moveTo>
                        <a:pt x="19986" y="0"/>
                      </a:moveTo>
                      <a:lnTo>
                        <a:pt x="19986" y="19944"/>
                      </a:lnTo>
                      <a:lnTo>
                        <a:pt x="0" y="19944"/>
                      </a:lnTo>
                      <a:lnTo>
                        <a:pt x="0" y="0"/>
                      </a:lnTo>
                      <a:lnTo>
                        <a:pt x="19986" y="0"/>
                      </a:lnTo>
                      <a:close/>
                    </a:path>
                  </a:pathLst>
                </a:custGeom>
                <a:noFill/>
                <a:ln w="317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7" name="Group 49"/>
                <p:cNvGrpSpPr>
                  <a:grpSpLocks/>
                </p:cNvGrpSpPr>
                <p:nvPr/>
              </p:nvGrpSpPr>
              <p:grpSpPr bwMode="auto">
                <a:xfrm>
                  <a:off x="0" y="-2"/>
                  <a:ext cx="20000" cy="20004"/>
                  <a:chOff x="0" y="0"/>
                  <a:chExt cx="20000" cy="20004"/>
                </a:xfrm>
              </p:grpSpPr>
              <p:sp>
                <p:nvSpPr>
                  <p:cNvPr id="6194" name="Freeform 50"/>
                  <p:cNvSpPr>
                    <a:spLocks/>
                  </p:cNvSpPr>
                  <p:nvPr/>
                </p:nvSpPr>
                <p:spPr bwMode="auto">
                  <a:xfrm>
                    <a:off x="0" y="0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5" name="Freeform 51"/>
                  <p:cNvSpPr>
                    <a:spLocks/>
                  </p:cNvSpPr>
                  <p:nvPr/>
                </p:nvSpPr>
                <p:spPr bwMode="auto">
                  <a:xfrm>
                    <a:off x="0" y="166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6" name="Freeform 52"/>
                  <p:cNvSpPr>
                    <a:spLocks/>
                  </p:cNvSpPr>
                  <p:nvPr/>
                </p:nvSpPr>
                <p:spPr bwMode="auto">
                  <a:xfrm>
                    <a:off x="0" y="3334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7" name="Freeform 53"/>
                  <p:cNvSpPr>
                    <a:spLocks/>
                  </p:cNvSpPr>
                  <p:nvPr/>
                </p:nvSpPr>
                <p:spPr bwMode="auto">
                  <a:xfrm>
                    <a:off x="0" y="5001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8" name="Freeform 54"/>
                  <p:cNvSpPr>
                    <a:spLocks/>
                  </p:cNvSpPr>
                  <p:nvPr/>
                </p:nvSpPr>
                <p:spPr bwMode="auto">
                  <a:xfrm>
                    <a:off x="0" y="6668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199" name="Freeform 55"/>
                  <p:cNvSpPr>
                    <a:spLocks/>
                  </p:cNvSpPr>
                  <p:nvPr/>
                </p:nvSpPr>
                <p:spPr bwMode="auto">
                  <a:xfrm>
                    <a:off x="0" y="8335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0" name="Freeform 56"/>
                  <p:cNvSpPr>
                    <a:spLocks/>
                  </p:cNvSpPr>
                  <p:nvPr/>
                </p:nvSpPr>
                <p:spPr bwMode="auto">
                  <a:xfrm>
                    <a:off x="0" y="11669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1" name="Freeform 57"/>
                  <p:cNvSpPr>
                    <a:spLocks/>
                  </p:cNvSpPr>
                  <p:nvPr/>
                </p:nvSpPr>
                <p:spPr bwMode="auto">
                  <a:xfrm>
                    <a:off x="0" y="13336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2" name="Freeform 58"/>
                  <p:cNvSpPr>
                    <a:spLocks/>
                  </p:cNvSpPr>
                  <p:nvPr/>
                </p:nvSpPr>
                <p:spPr bwMode="auto">
                  <a:xfrm>
                    <a:off x="0" y="15003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3" name="Freeform 59"/>
                  <p:cNvSpPr>
                    <a:spLocks/>
                  </p:cNvSpPr>
                  <p:nvPr/>
                </p:nvSpPr>
                <p:spPr bwMode="auto">
                  <a:xfrm>
                    <a:off x="0" y="16672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204" name="Freeform 60"/>
                  <p:cNvSpPr>
                    <a:spLocks/>
                  </p:cNvSpPr>
                  <p:nvPr/>
                </p:nvSpPr>
                <p:spPr bwMode="auto">
                  <a:xfrm>
                    <a:off x="0" y="18337"/>
                    <a:ext cx="20000" cy="1667"/>
                  </a:xfrm>
                  <a:custGeom>
                    <a:avLst/>
                    <a:gdLst/>
                    <a:ahLst/>
                    <a:cxnLst>
                      <a:cxn ang="0">
                        <a:pos x="19986" y="0"/>
                      </a:cxn>
                      <a:cxn ang="0">
                        <a:pos x="19986" y="19944"/>
                      </a:cxn>
                      <a:cxn ang="0">
                        <a:pos x="0" y="19944"/>
                      </a:cxn>
                      <a:cxn ang="0">
                        <a:pos x="0" y="0"/>
                      </a:cxn>
                      <a:cxn ang="0">
                        <a:pos x="19986" y="0"/>
                      </a:cxn>
                    </a:cxnLst>
                    <a:rect l="0" t="0" r="r" b="b"/>
                    <a:pathLst>
                      <a:path w="20000" h="20000">
                        <a:moveTo>
                          <a:pt x="19986" y="0"/>
                        </a:moveTo>
                        <a:lnTo>
                          <a:pt x="19986" y="19944"/>
                        </a:lnTo>
                        <a:lnTo>
                          <a:pt x="0" y="19944"/>
                        </a:lnTo>
                        <a:lnTo>
                          <a:pt x="0" y="0"/>
                        </a:lnTo>
                        <a:lnTo>
                          <a:pt x="19986" y="0"/>
                        </a:lnTo>
                        <a:close/>
                      </a:path>
                    </a:pathLst>
                  </a:custGeom>
                  <a:noFill/>
                  <a:ln w="3175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81A01B-172B-4132-902B-00BE41EE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Arrays(1D(-Accessing array elements</a:t>
            </a:r>
          </a:p>
        </p:txBody>
      </p:sp>
      <p:sp>
        <p:nvSpPr>
          <p:cNvPr id="35845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elements are like normal variables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c[0] =  3;</a:t>
            </a:r>
            <a:r>
              <a:rPr lang="en-US" dirty="0">
                <a:cs typeface="Courier New" pitchFamily="49" charset="0"/>
              </a:rPr>
              <a:t>/*stores 3 to c[0] element*/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scanf (“%d”, &amp;c[1]);</a:t>
            </a:r>
            <a:r>
              <a:rPr lang="en-US" dirty="0">
                <a:cs typeface="Courier New" pitchFamily="49" charset="0"/>
              </a:rPr>
              <a:t>/*reads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printf (“%d, %d”, c[0], c[1]);</a:t>
            </a:r>
            <a:r>
              <a:rPr lang="en-US" dirty="0">
                <a:cs typeface="Courier New" pitchFamily="49" charset="0"/>
              </a:rPr>
              <a:t> /*displays 				c[0] &amp; c[1] element*/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The position number inside square brackets is called </a:t>
            </a:r>
            <a:r>
              <a:rPr lang="en-US" b="1" dirty="0"/>
              <a:t>subscript/index</a:t>
            </a:r>
            <a:r>
              <a:rPr lang="en-US" dirty="0"/>
              <a:t>.</a:t>
            </a:r>
          </a:p>
          <a:p>
            <a:r>
              <a:rPr lang="en-US" dirty="0"/>
              <a:t>Subscript must be integer or an integer expression</a:t>
            </a:r>
          </a:p>
          <a:p>
            <a:pPr lvl="2">
              <a:buFontTx/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c[5 - 2] = 7;  (i.e. c[3] = 7)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21D52DD-EF53-4B60-BCB0-1D47B415C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CSE101-Computer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1714</Words>
  <Application>Microsoft Office PowerPoint</Application>
  <PresentationFormat>Widescreen</PresentationFormat>
  <Paragraphs>345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7" baseType="lpstr">
      <vt:lpstr>Arial</vt:lpstr>
      <vt:lpstr>Arial Unicode MS</vt:lpstr>
      <vt:lpstr>Calibri</vt:lpstr>
      <vt:lpstr>Calibri Light</vt:lpstr>
      <vt:lpstr>Courier New</vt:lpstr>
      <vt:lpstr>Lucida Console</vt:lpstr>
      <vt:lpstr>Times New Roman</vt:lpstr>
      <vt:lpstr>Wingdings</vt:lpstr>
      <vt:lpstr>Office Theme</vt:lpstr>
      <vt:lpstr>Arrays</vt:lpstr>
      <vt:lpstr>CSE101-Lec#15(Part-A)</vt:lpstr>
      <vt:lpstr>Introduction</vt:lpstr>
      <vt:lpstr>Types</vt:lpstr>
      <vt:lpstr>1-D array</vt:lpstr>
      <vt:lpstr>Defining(or Declaring) Arrays(1D)</vt:lpstr>
      <vt:lpstr>Arrays[Memory representation]</vt:lpstr>
      <vt:lpstr>Arrays(1D)-Accessing array elements</vt:lpstr>
      <vt:lpstr>Arrays(1D(-Accessing array elements</vt:lpstr>
      <vt:lpstr>Initializing Arrays</vt:lpstr>
      <vt:lpstr>Initializing Arrays</vt:lpstr>
      <vt:lpstr>Polling Questions</vt:lpstr>
      <vt:lpstr>PowerPoint Presentation</vt:lpstr>
      <vt:lpstr>PowerPoint Presentation</vt:lpstr>
      <vt:lpstr>Accessing (or Traversing) array elements after taking input from user</vt:lpstr>
      <vt:lpstr>Printing base address of the array and address of any array element</vt:lpstr>
      <vt:lpstr>PowerPoint Presentation</vt:lpstr>
      <vt:lpstr>Program example-WAP to find the sum of all 1D array elements</vt:lpstr>
      <vt:lpstr>PowerPoint Presentation</vt:lpstr>
      <vt:lpstr>PowerPoint Presentation</vt:lpstr>
      <vt:lpstr>Program example-WAP to display the largest and smallest element from 1D array elements</vt:lpstr>
      <vt:lpstr>Polling 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Programs for practice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Arrays</dc:title>
  <dc:creator>Salil Batra</dc:creator>
  <cp:lastModifiedBy>vipin kumar</cp:lastModifiedBy>
  <cp:revision>2</cp:revision>
  <dcterms:created xsi:type="dcterms:W3CDTF">2021-10-25T05:54:45Z</dcterms:created>
  <dcterms:modified xsi:type="dcterms:W3CDTF">2021-10-28T04:03:01Z</dcterms:modified>
</cp:coreProperties>
</file>