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7" r:id="rId20"/>
    <p:sldId id="279"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94"/>
  </p:normalViewPr>
  <p:slideViewPr>
    <p:cSldViewPr snapToGrid="0">
      <p:cViewPr varScale="1">
        <p:scale>
          <a:sx n="121" d="100"/>
          <a:sy n="121" d="100"/>
        </p:scale>
        <p:origin x="8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2T12:27:37.62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35E2A-FC03-1141-AE63-4C5D2E8A00EA}" type="datetimeFigureOut">
              <a:rPr lang="en-US" smtClean="0"/>
              <a:t>8/30/24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58D80-851A-8E47-99F0-3065948B50ED}" type="slidenum">
              <a:rPr lang="en-US" smtClean="0"/>
              <a:t>‹#›</a:t>
            </a:fld>
            <a:endParaRPr lang="en-US"/>
          </a:p>
        </p:txBody>
      </p:sp>
    </p:spTree>
    <p:extLst>
      <p:ext uri="{BB962C8B-B14F-4D97-AF65-F5344CB8AC3E}">
        <p14:creationId xmlns:p14="http://schemas.microsoft.com/office/powerpoint/2010/main" val="2457660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358D80-851A-8E47-99F0-3065948B50ED}" type="slidenum">
              <a:rPr lang="en-US" smtClean="0"/>
              <a:t>3</a:t>
            </a:fld>
            <a:endParaRPr lang="en-US"/>
          </a:p>
        </p:txBody>
      </p:sp>
    </p:spTree>
    <p:extLst>
      <p:ext uri="{BB962C8B-B14F-4D97-AF65-F5344CB8AC3E}">
        <p14:creationId xmlns:p14="http://schemas.microsoft.com/office/powerpoint/2010/main" val="1758258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E793A4-735C-49EA-8240-35536A98AFE2}" type="datetimeFigureOut">
              <a:rPr lang="en-IN" smtClean="0"/>
              <a:t>30/08/24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9BAD9-6E55-4AC0-84CB-72442AFED71F}" type="slidenum">
              <a:rPr lang="en-IN" smtClean="0"/>
              <a:t>‹#›</a:t>
            </a:fld>
            <a:endParaRPr lang="en-IN"/>
          </a:p>
        </p:txBody>
      </p:sp>
    </p:spTree>
    <p:extLst>
      <p:ext uri="{BB962C8B-B14F-4D97-AF65-F5344CB8AC3E}">
        <p14:creationId xmlns:p14="http://schemas.microsoft.com/office/powerpoint/2010/main" val="270073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E793A4-735C-49EA-8240-35536A98AFE2}" type="datetimeFigureOut">
              <a:rPr lang="en-IN" smtClean="0"/>
              <a:t>30/08/24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C9BAD9-6E55-4AC0-84CB-72442AFED71F}" type="slidenum">
              <a:rPr lang="en-IN" smtClean="0"/>
              <a:t>‹#›</a:t>
            </a:fld>
            <a:endParaRPr lang="en-IN"/>
          </a:p>
        </p:txBody>
      </p:sp>
    </p:spTree>
    <p:extLst>
      <p:ext uri="{BB962C8B-B14F-4D97-AF65-F5344CB8AC3E}">
        <p14:creationId xmlns:p14="http://schemas.microsoft.com/office/powerpoint/2010/main" val="128039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E793A4-735C-49EA-8240-35536A98AFE2}" type="datetimeFigureOut">
              <a:rPr lang="en-IN" smtClean="0"/>
              <a:t>30/08/24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C9BAD9-6E55-4AC0-84CB-72442AFED71F}" type="slidenum">
              <a:rPr lang="en-IN" smtClean="0"/>
              <a:t>‹#›</a:t>
            </a:fld>
            <a:endParaRPr lang="en-IN"/>
          </a:p>
        </p:txBody>
      </p:sp>
    </p:spTree>
    <p:extLst>
      <p:ext uri="{BB962C8B-B14F-4D97-AF65-F5344CB8AC3E}">
        <p14:creationId xmlns:p14="http://schemas.microsoft.com/office/powerpoint/2010/main" val="378463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E793A4-735C-49EA-8240-35536A98AFE2}" type="datetimeFigureOut">
              <a:rPr lang="en-IN" smtClean="0"/>
              <a:t>30/08/24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9BAD9-6E55-4AC0-84CB-72442AFED71F}" type="slidenum">
              <a:rPr lang="en-IN" smtClean="0"/>
              <a:t>‹#›</a:t>
            </a:fld>
            <a:endParaRPr lang="en-IN"/>
          </a:p>
        </p:txBody>
      </p:sp>
    </p:spTree>
    <p:extLst>
      <p:ext uri="{BB962C8B-B14F-4D97-AF65-F5344CB8AC3E}">
        <p14:creationId xmlns:p14="http://schemas.microsoft.com/office/powerpoint/2010/main" val="77465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E793A4-735C-49EA-8240-35536A98AFE2}" type="datetimeFigureOut">
              <a:rPr lang="en-IN" smtClean="0"/>
              <a:t>30/08/24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9BAD9-6E55-4AC0-84CB-72442AFED71F}" type="slidenum">
              <a:rPr lang="en-IN" smtClean="0"/>
              <a:t>‹#›</a:t>
            </a:fld>
            <a:endParaRPr lang="en-IN"/>
          </a:p>
        </p:txBody>
      </p:sp>
    </p:spTree>
    <p:extLst>
      <p:ext uri="{BB962C8B-B14F-4D97-AF65-F5344CB8AC3E}">
        <p14:creationId xmlns:p14="http://schemas.microsoft.com/office/powerpoint/2010/main" val="558766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1E793A4-735C-49EA-8240-35536A98AFE2}" type="datetimeFigureOut">
              <a:rPr lang="en-IN" smtClean="0"/>
              <a:t>30/08/24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CC9BAD9-6E55-4AC0-84CB-72442AFED71F}" type="slidenum">
              <a:rPr lang="en-IN" smtClean="0"/>
              <a:t>‹#›</a:t>
            </a:fld>
            <a:endParaRPr lang="en-IN"/>
          </a:p>
        </p:txBody>
      </p:sp>
    </p:spTree>
    <p:extLst>
      <p:ext uri="{BB962C8B-B14F-4D97-AF65-F5344CB8AC3E}">
        <p14:creationId xmlns:p14="http://schemas.microsoft.com/office/powerpoint/2010/main" val="121062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1E793A4-735C-49EA-8240-35536A98AFE2}" type="datetimeFigureOut">
              <a:rPr lang="en-IN" smtClean="0"/>
              <a:t>30/08/24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6CC9BAD9-6E55-4AC0-84CB-72442AFED71F}" type="slidenum">
              <a:rPr lang="en-IN" smtClean="0"/>
              <a:t>‹#›</a:t>
            </a:fld>
            <a:endParaRPr lang="en-IN"/>
          </a:p>
        </p:txBody>
      </p:sp>
    </p:spTree>
    <p:extLst>
      <p:ext uri="{BB962C8B-B14F-4D97-AF65-F5344CB8AC3E}">
        <p14:creationId xmlns:p14="http://schemas.microsoft.com/office/powerpoint/2010/main" val="207868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1E793A4-735C-49EA-8240-35536A98AFE2}" type="datetimeFigureOut">
              <a:rPr lang="en-IN" smtClean="0"/>
              <a:t>30/08/24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6CC9BAD9-6E55-4AC0-84CB-72442AFED71F}" type="slidenum">
              <a:rPr lang="en-IN" smtClean="0"/>
              <a:t>‹#›</a:t>
            </a:fld>
            <a:endParaRPr lang="en-IN"/>
          </a:p>
        </p:txBody>
      </p:sp>
    </p:spTree>
    <p:extLst>
      <p:ext uri="{BB962C8B-B14F-4D97-AF65-F5344CB8AC3E}">
        <p14:creationId xmlns:p14="http://schemas.microsoft.com/office/powerpoint/2010/main" val="441810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1E793A4-735C-49EA-8240-35536A98AFE2}" type="datetimeFigureOut">
              <a:rPr lang="en-IN" smtClean="0"/>
              <a:t>30/08/24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C9BAD9-6E55-4AC0-84CB-72442AFED71F}" type="slidenum">
              <a:rPr lang="en-IN" smtClean="0"/>
              <a:t>‹#›</a:t>
            </a:fld>
            <a:endParaRPr lang="en-IN"/>
          </a:p>
        </p:txBody>
      </p:sp>
    </p:spTree>
    <p:extLst>
      <p:ext uri="{BB962C8B-B14F-4D97-AF65-F5344CB8AC3E}">
        <p14:creationId xmlns:p14="http://schemas.microsoft.com/office/powerpoint/2010/main" val="78971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1E793A4-735C-49EA-8240-35536A98AFE2}" type="datetimeFigureOut">
              <a:rPr lang="en-IN" smtClean="0"/>
              <a:t>30/08/24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CC9BAD9-6E55-4AC0-84CB-72442AFED71F}" type="slidenum">
              <a:rPr lang="en-IN" smtClean="0"/>
              <a:t>‹#›</a:t>
            </a:fld>
            <a:endParaRPr lang="en-IN"/>
          </a:p>
        </p:txBody>
      </p:sp>
    </p:spTree>
    <p:extLst>
      <p:ext uri="{BB962C8B-B14F-4D97-AF65-F5344CB8AC3E}">
        <p14:creationId xmlns:p14="http://schemas.microsoft.com/office/powerpoint/2010/main" val="212930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1E793A4-735C-49EA-8240-35536A98AFE2}" type="datetimeFigureOut">
              <a:rPr lang="en-IN" smtClean="0"/>
              <a:t>30/08/24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6CC9BAD9-6E55-4AC0-84CB-72442AFED71F}" type="slidenum">
              <a:rPr lang="en-IN" smtClean="0"/>
              <a:t>‹#›</a:t>
            </a:fld>
            <a:endParaRPr lang="en-IN"/>
          </a:p>
        </p:txBody>
      </p:sp>
    </p:spTree>
    <p:extLst>
      <p:ext uri="{BB962C8B-B14F-4D97-AF65-F5344CB8AC3E}">
        <p14:creationId xmlns:p14="http://schemas.microsoft.com/office/powerpoint/2010/main" val="294811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1E793A4-735C-49EA-8240-35536A98AFE2}" type="datetimeFigureOut">
              <a:rPr lang="en-IN" smtClean="0"/>
              <a:t>30/08/24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CC9BAD9-6E55-4AC0-84CB-72442AFED71F}" type="slidenum">
              <a:rPr lang="en-IN" smtClean="0"/>
              <a:t>‹#›</a:t>
            </a:fld>
            <a:endParaRPr lang="en-IN"/>
          </a:p>
        </p:txBody>
      </p:sp>
    </p:spTree>
    <p:extLst>
      <p:ext uri="{BB962C8B-B14F-4D97-AF65-F5344CB8AC3E}">
        <p14:creationId xmlns:p14="http://schemas.microsoft.com/office/powerpoint/2010/main" val="59334322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35.jp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38.png"/><Relationship Id="rId4" Type="http://schemas.openxmlformats.org/officeDocument/2006/relationships/customXml" Target="../ink/ink1.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p:txBody>
          <a:bodyPr/>
          <a:lstStyle/>
          <a:p>
            <a:r>
              <a:rPr lang="en-IN" dirty="0"/>
              <a:t>f</a:t>
            </a:r>
          </a:p>
        </p:txBody>
      </p:sp>
      <p:sp>
        <p:nvSpPr>
          <p:cNvPr id="3" name="Subtitle 2">
            <a:extLst>
              <a:ext uri="{FF2B5EF4-FFF2-40B4-BE49-F238E27FC236}">
                <a16:creationId xmlns:a16="http://schemas.microsoft.com/office/drawing/2014/main" id="{EBCE16F2-77A2-51F9-5716-2CDED587A30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7B62695-AC7D-FBD2-5562-0B0A094F7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2334"/>
            <a:ext cx="9144000" cy="5253332"/>
          </a:xfrm>
          <a:prstGeom prst="rect">
            <a:avLst/>
          </a:prstGeom>
        </p:spPr>
      </p:pic>
      <p:sp>
        <p:nvSpPr>
          <p:cNvPr id="6" name="TextBox 5">
            <a:extLst>
              <a:ext uri="{FF2B5EF4-FFF2-40B4-BE49-F238E27FC236}">
                <a16:creationId xmlns:a16="http://schemas.microsoft.com/office/drawing/2014/main" id="{62E39739-8C5C-EEAA-0578-3C36D5DDB042}"/>
              </a:ext>
            </a:extLst>
          </p:cNvPr>
          <p:cNvSpPr txBox="1"/>
          <p:nvPr/>
        </p:nvSpPr>
        <p:spPr>
          <a:xfrm>
            <a:off x="9313544" y="4347506"/>
            <a:ext cx="2914318" cy="1261884"/>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By:</a:t>
            </a:r>
          </a:p>
          <a:p>
            <a:endParaRPr lang="en-US" sz="12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TARUN TIWARI</a:t>
            </a:r>
          </a:p>
        </p:txBody>
      </p:sp>
      <p:sp>
        <p:nvSpPr>
          <p:cNvPr id="7" name="Rectangle: Single Corner Snipped 6">
            <a:extLst>
              <a:ext uri="{FF2B5EF4-FFF2-40B4-BE49-F238E27FC236}">
                <a16:creationId xmlns:a16="http://schemas.microsoft.com/office/drawing/2014/main" id="{BAD60A27-808E-26EB-D08C-C00B01B0E0FF}"/>
              </a:ext>
            </a:extLst>
          </p:cNvPr>
          <p:cNvSpPr/>
          <p:nvPr/>
        </p:nvSpPr>
        <p:spPr>
          <a:xfrm>
            <a:off x="9313544" y="4272508"/>
            <a:ext cx="2807336" cy="1709876"/>
          </a:xfrm>
          <a:prstGeom prst="snip1Rect">
            <a:avLst/>
          </a:prstGeom>
          <a:solidFill>
            <a:schemeClr val="bg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F07BC1E1-624F-D6CC-2999-505370085B38}"/>
              </a:ext>
            </a:extLst>
          </p:cNvPr>
          <p:cNvSpPr txBox="1"/>
          <p:nvPr/>
        </p:nvSpPr>
        <p:spPr>
          <a:xfrm>
            <a:off x="842205" y="5224669"/>
            <a:ext cx="8132250"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Amazon Sales Data Analysis</a:t>
            </a:r>
          </a:p>
        </p:txBody>
      </p:sp>
      <p:pic>
        <p:nvPicPr>
          <p:cNvPr id="12" name="Picture 11">
            <a:extLst>
              <a:ext uri="{FF2B5EF4-FFF2-40B4-BE49-F238E27FC236}">
                <a16:creationId xmlns:a16="http://schemas.microsoft.com/office/drawing/2014/main" id="{4FDD5365-CACF-8B9E-39B2-FF53AA0EA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3544" y="802334"/>
            <a:ext cx="2807336" cy="3302306"/>
          </a:xfrm>
          <a:prstGeom prst="rect">
            <a:avLst/>
          </a:prstGeom>
        </p:spPr>
      </p:pic>
    </p:spTree>
    <p:extLst>
      <p:ext uri="{BB962C8B-B14F-4D97-AF65-F5344CB8AC3E}">
        <p14:creationId xmlns:p14="http://schemas.microsoft.com/office/powerpoint/2010/main" val="369727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965201"/>
            <a:ext cx="7315200" cy="1139432"/>
          </a:xfrm>
        </p:spPr>
        <p:txBody>
          <a:bodyPr>
            <a:normAutofit fontScale="90000"/>
          </a:bodyPr>
          <a:lstStyle/>
          <a:p>
            <a:pPr algn="ctr"/>
            <a:r>
              <a:rPr lang="en-US" sz="2800" dirty="0">
                <a:latin typeface="Times New Roman" panose="02020603050405020304" pitchFamily="18" charset="0"/>
                <a:cs typeface="Times New Roman" panose="02020603050405020304" pitchFamily="18" charset="0"/>
              </a:rPr>
              <a:t>Query to list all products along with the number of reviews they have. Include columns for </a:t>
            </a:r>
            <a:r>
              <a:rPr lang="en-US" sz="2800" dirty="0" err="1">
                <a:latin typeface="Times New Roman" panose="02020603050405020304" pitchFamily="18" charset="0"/>
                <a:cs typeface="Times New Roman" panose="02020603050405020304" pitchFamily="18" charset="0"/>
              </a:rPr>
              <a:t>product_id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product_name</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review_count</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B07181E5-65D4-628F-3C2C-A0AEC7AD8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31" y="2231807"/>
            <a:ext cx="6820009" cy="1246528"/>
          </a:xfrm>
          <a:prstGeom prst="rect">
            <a:avLst/>
          </a:prstGeom>
        </p:spPr>
      </p:pic>
      <p:pic>
        <p:nvPicPr>
          <p:cNvPr id="11" name="Picture 10">
            <a:extLst>
              <a:ext uri="{FF2B5EF4-FFF2-40B4-BE49-F238E27FC236}">
                <a16:creationId xmlns:a16="http://schemas.microsoft.com/office/drawing/2014/main" id="{5869677F-FFEB-07CF-07C7-7C2306101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214" y="3840480"/>
            <a:ext cx="4172532" cy="2149952"/>
          </a:xfrm>
          <a:prstGeom prst="rect">
            <a:avLst/>
          </a:prstGeom>
        </p:spPr>
      </p:pic>
      <p:pic>
        <p:nvPicPr>
          <p:cNvPr id="3" name="Picture 2">
            <a:extLst>
              <a:ext uri="{FF2B5EF4-FFF2-40B4-BE49-F238E27FC236}">
                <a16:creationId xmlns:a16="http://schemas.microsoft.com/office/drawing/2014/main" id="{57280CEC-7F38-4AE4-56BA-0322571BF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4" name="Picture 3">
            <a:extLst>
              <a:ext uri="{FF2B5EF4-FFF2-40B4-BE49-F238E27FC236}">
                <a16:creationId xmlns:a16="http://schemas.microsoft.com/office/drawing/2014/main" id="{F52D366A-A6B0-9197-EFAB-E198F63B10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5" name="Bent Arrow 4">
            <a:extLst>
              <a:ext uri="{FF2B5EF4-FFF2-40B4-BE49-F238E27FC236}">
                <a16:creationId xmlns:a16="http://schemas.microsoft.com/office/drawing/2014/main" id="{B4375324-1904-8D3B-CF53-6F9355CBC0AB}"/>
              </a:ext>
            </a:extLst>
          </p:cNvPr>
          <p:cNvSpPr/>
          <p:nvPr/>
        </p:nvSpPr>
        <p:spPr>
          <a:xfrm flipV="1">
            <a:off x="1815024" y="3478335"/>
            <a:ext cx="1971189" cy="2053150"/>
          </a:xfrm>
          <a:prstGeom prst="bentArrow">
            <a:avLst>
              <a:gd name="adj1" fmla="val 6609"/>
              <a:gd name="adj2" fmla="val 11240"/>
              <a:gd name="adj3" fmla="val 18684"/>
              <a:gd name="adj4" fmla="val 14541"/>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0241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79473" y="818886"/>
            <a:ext cx="7315200" cy="1139432"/>
          </a:xfrm>
        </p:spPr>
        <p:txBody>
          <a:bodyPr>
            <a:normAutofit/>
          </a:bodyPr>
          <a:lstStyle/>
          <a:p>
            <a:pPr algn="ctr"/>
            <a:r>
              <a:rPr lang="en-US" sz="2800" dirty="0">
                <a:latin typeface="Times New Roman" panose="02020603050405020304" pitchFamily="18" charset="0"/>
                <a:cs typeface="Times New Roman" panose="02020603050405020304" pitchFamily="18" charset="0"/>
              </a:rPr>
              <a:t>Query to find products that have the same rating and belong to the same category. </a:t>
            </a:r>
            <a:endParaRPr lang="en-IN" sz="28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4" name="Picture 3">
            <a:extLst>
              <a:ext uri="{FF2B5EF4-FFF2-40B4-BE49-F238E27FC236}">
                <a16:creationId xmlns:a16="http://schemas.microsoft.com/office/drawing/2014/main" id="{D19534E8-AE37-4C22-C7FA-749FFA927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61" y="2100120"/>
            <a:ext cx="3309199" cy="2448267"/>
          </a:xfrm>
          <a:prstGeom prst="rect">
            <a:avLst/>
          </a:prstGeom>
        </p:spPr>
      </p:pic>
      <p:pic>
        <p:nvPicPr>
          <p:cNvPr id="6" name="Picture 5">
            <a:extLst>
              <a:ext uri="{FF2B5EF4-FFF2-40B4-BE49-F238E27FC236}">
                <a16:creationId xmlns:a16="http://schemas.microsoft.com/office/drawing/2014/main" id="{8F269DA7-3620-5021-819D-2A503D835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929" y="3429000"/>
            <a:ext cx="4947913" cy="2337437"/>
          </a:xfrm>
          <a:prstGeom prst="rect">
            <a:avLst/>
          </a:prstGeom>
        </p:spPr>
      </p:pic>
      <p:pic>
        <p:nvPicPr>
          <p:cNvPr id="3" name="Picture 2">
            <a:extLst>
              <a:ext uri="{FF2B5EF4-FFF2-40B4-BE49-F238E27FC236}">
                <a16:creationId xmlns:a16="http://schemas.microsoft.com/office/drawing/2014/main" id="{681524A7-923F-B6FA-035C-94B786CA18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5" name="Picture 4">
            <a:extLst>
              <a:ext uri="{FF2B5EF4-FFF2-40B4-BE49-F238E27FC236}">
                <a16:creationId xmlns:a16="http://schemas.microsoft.com/office/drawing/2014/main" id="{D7E1F33B-8C29-8388-C992-AB9ECA03BD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7" name="Bent Arrow 6">
            <a:extLst>
              <a:ext uri="{FF2B5EF4-FFF2-40B4-BE49-F238E27FC236}">
                <a16:creationId xmlns:a16="http://schemas.microsoft.com/office/drawing/2014/main" id="{F67DBF62-6781-44B6-3C4E-86356EC3B249}"/>
              </a:ext>
            </a:extLst>
          </p:cNvPr>
          <p:cNvSpPr/>
          <p:nvPr/>
        </p:nvSpPr>
        <p:spPr>
          <a:xfrm flipV="1">
            <a:off x="1815024" y="4545937"/>
            <a:ext cx="1862905" cy="985548"/>
          </a:xfrm>
          <a:prstGeom prst="bentArrow">
            <a:avLst>
              <a:gd name="adj1" fmla="val 6609"/>
              <a:gd name="adj2" fmla="val 11240"/>
              <a:gd name="adj3" fmla="val 18684"/>
              <a:gd name="adj4" fmla="val 14541"/>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41976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687432"/>
            <a:ext cx="7315200" cy="1344412"/>
          </a:xfrm>
        </p:spPr>
        <p:txBody>
          <a:bodyPr>
            <a:normAutofit/>
          </a:bodyPr>
          <a:lstStyle/>
          <a:p>
            <a:r>
              <a:rPr lang="en-US" sz="2800" dirty="0">
                <a:latin typeface="Times New Roman" panose="02020603050405020304" pitchFamily="18" charset="0"/>
                <a:cs typeface="Times New Roman" panose="02020603050405020304" pitchFamily="18" charset="0"/>
              </a:rPr>
              <a:t>Query using a CASE statement to categorize products into three categories based on their rating.</a:t>
            </a:r>
            <a:endParaRPr lang="en-IN" sz="28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5" name="Picture 4">
            <a:extLst>
              <a:ext uri="{FF2B5EF4-FFF2-40B4-BE49-F238E27FC236}">
                <a16:creationId xmlns:a16="http://schemas.microsoft.com/office/drawing/2014/main" id="{47536E01-3C3D-6D04-E407-0D3ADE9F2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11" y="2519680"/>
            <a:ext cx="3401190" cy="2034856"/>
          </a:xfrm>
          <a:prstGeom prst="rect">
            <a:avLst/>
          </a:prstGeom>
        </p:spPr>
      </p:pic>
      <p:pic>
        <p:nvPicPr>
          <p:cNvPr id="8" name="Picture 7">
            <a:extLst>
              <a:ext uri="{FF2B5EF4-FFF2-40B4-BE49-F238E27FC236}">
                <a16:creationId xmlns:a16="http://schemas.microsoft.com/office/drawing/2014/main" id="{BE1BC6D1-F447-07C0-B2D7-0A91A8966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200" y="3718403"/>
            <a:ext cx="5066748" cy="2267266"/>
          </a:xfrm>
          <a:prstGeom prst="rect">
            <a:avLst/>
          </a:prstGeom>
        </p:spPr>
      </p:pic>
      <p:pic>
        <p:nvPicPr>
          <p:cNvPr id="3" name="Picture 2">
            <a:extLst>
              <a:ext uri="{FF2B5EF4-FFF2-40B4-BE49-F238E27FC236}">
                <a16:creationId xmlns:a16="http://schemas.microsoft.com/office/drawing/2014/main" id="{362BAF52-4AF8-103D-4234-86CE9F6419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4" name="Picture 3">
            <a:extLst>
              <a:ext uri="{FF2B5EF4-FFF2-40B4-BE49-F238E27FC236}">
                <a16:creationId xmlns:a16="http://schemas.microsoft.com/office/drawing/2014/main" id="{563E3777-A775-BB6A-582F-19910DBA89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6" name="Bent Arrow 5">
            <a:extLst>
              <a:ext uri="{FF2B5EF4-FFF2-40B4-BE49-F238E27FC236}">
                <a16:creationId xmlns:a16="http://schemas.microsoft.com/office/drawing/2014/main" id="{4FC3C4AE-B136-2F2E-4CFA-C3111D39BECA}"/>
              </a:ext>
            </a:extLst>
          </p:cNvPr>
          <p:cNvSpPr/>
          <p:nvPr/>
        </p:nvSpPr>
        <p:spPr>
          <a:xfrm flipV="1">
            <a:off x="1815024" y="4545937"/>
            <a:ext cx="1862905" cy="985548"/>
          </a:xfrm>
          <a:prstGeom prst="bentArrow">
            <a:avLst>
              <a:gd name="adj1" fmla="val 6609"/>
              <a:gd name="adj2" fmla="val 11240"/>
              <a:gd name="adj3" fmla="val 18684"/>
              <a:gd name="adj4" fmla="val 14541"/>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3667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965201"/>
            <a:ext cx="7315200" cy="1344412"/>
          </a:xfrm>
        </p:spPr>
        <p:txBody>
          <a:bodyPr>
            <a:normAutofit/>
          </a:bodyPr>
          <a:lstStyle/>
          <a:p>
            <a:pPr algn="ctr"/>
            <a:r>
              <a:rPr lang="en-US" sz="2800" dirty="0">
                <a:latin typeface="Times New Roman" panose="02020603050405020304" pitchFamily="18" charset="0"/>
                <a:cs typeface="Times New Roman" panose="02020603050405020304" pitchFamily="18" charset="0"/>
              </a:rPr>
              <a:t>Query to add a new column </a:t>
            </a:r>
            <a:r>
              <a:rPr lang="en-US" sz="2800" dirty="0" err="1">
                <a:latin typeface="Times New Roman" panose="02020603050405020304" pitchFamily="18" charset="0"/>
                <a:cs typeface="Times New Roman" panose="02020603050405020304" pitchFamily="18" charset="0"/>
              </a:rPr>
              <a:t>discount_amount</a:t>
            </a:r>
            <a:r>
              <a:rPr lang="en-US" sz="2800" dirty="0">
                <a:latin typeface="Times New Roman" panose="02020603050405020304" pitchFamily="18" charset="0"/>
                <a:cs typeface="Times New Roman" panose="02020603050405020304" pitchFamily="18" charset="0"/>
              </a:rPr>
              <a:t> to the products table that calculates the difference between </a:t>
            </a:r>
            <a:r>
              <a:rPr lang="en-US" sz="2800" dirty="0" err="1">
                <a:latin typeface="Times New Roman" panose="02020603050405020304" pitchFamily="18" charset="0"/>
                <a:cs typeface="Times New Roman" panose="02020603050405020304" pitchFamily="18" charset="0"/>
              </a:rPr>
              <a:t>actual_price</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discounted_price</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4" name="Picture 3">
            <a:extLst>
              <a:ext uri="{FF2B5EF4-FFF2-40B4-BE49-F238E27FC236}">
                <a16:creationId xmlns:a16="http://schemas.microsoft.com/office/drawing/2014/main" id="{A013A5BE-3341-F8CC-B042-13E3CA3DD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10" y="2732671"/>
            <a:ext cx="4235958" cy="1800476"/>
          </a:xfrm>
          <a:prstGeom prst="rect">
            <a:avLst/>
          </a:prstGeom>
        </p:spPr>
      </p:pic>
      <p:pic>
        <p:nvPicPr>
          <p:cNvPr id="7" name="Picture 6">
            <a:extLst>
              <a:ext uri="{FF2B5EF4-FFF2-40B4-BE49-F238E27FC236}">
                <a16:creationId xmlns:a16="http://schemas.microsoft.com/office/drawing/2014/main" id="{363861B3-0203-D4F0-F4F2-EBB14D591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448" y="3763805"/>
            <a:ext cx="4235958" cy="2176462"/>
          </a:xfrm>
          <a:prstGeom prst="rect">
            <a:avLst/>
          </a:prstGeom>
        </p:spPr>
      </p:pic>
      <p:pic>
        <p:nvPicPr>
          <p:cNvPr id="6" name="Picture 5">
            <a:extLst>
              <a:ext uri="{FF2B5EF4-FFF2-40B4-BE49-F238E27FC236}">
                <a16:creationId xmlns:a16="http://schemas.microsoft.com/office/drawing/2014/main" id="{D4313487-F807-CDE9-2B1E-CA6338379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8" name="Picture 7">
            <a:extLst>
              <a:ext uri="{FF2B5EF4-FFF2-40B4-BE49-F238E27FC236}">
                <a16:creationId xmlns:a16="http://schemas.microsoft.com/office/drawing/2014/main" id="{F2202E00-24F4-D00C-D56F-DFAE40DEC4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9" name="Bent Arrow 8">
            <a:extLst>
              <a:ext uri="{FF2B5EF4-FFF2-40B4-BE49-F238E27FC236}">
                <a16:creationId xmlns:a16="http://schemas.microsoft.com/office/drawing/2014/main" id="{2343EEC3-B6E7-590E-DC31-2A05E0B81111}"/>
              </a:ext>
            </a:extLst>
          </p:cNvPr>
          <p:cNvSpPr/>
          <p:nvPr/>
        </p:nvSpPr>
        <p:spPr>
          <a:xfrm flipV="1">
            <a:off x="2864543" y="4533147"/>
            <a:ext cx="1862905" cy="985548"/>
          </a:xfrm>
          <a:prstGeom prst="bentArrow">
            <a:avLst>
              <a:gd name="adj1" fmla="val 6609"/>
              <a:gd name="adj2" fmla="val 11240"/>
              <a:gd name="adj3" fmla="val 18684"/>
              <a:gd name="adj4" fmla="val 14541"/>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10641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965201"/>
            <a:ext cx="7315200" cy="1015999"/>
          </a:xfrm>
        </p:spPr>
        <p:txBody>
          <a:bodyPr>
            <a:normAutofit/>
          </a:bodyPr>
          <a:lstStyle/>
          <a:p>
            <a:pPr algn="ctr"/>
            <a:r>
              <a:rPr lang="en-US" sz="2800" dirty="0">
                <a:latin typeface="Times New Roman" panose="02020603050405020304" pitchFamily="18" charset="0"/>
                <a:cs typeface="Times New Roman" panose="02020603050405020304" pitchFamily="18" charset="0"/>
              </a:rPr>
              <a:t>Query using an advanced function to find the product with the </a:t>
            </a:r>
            <a:r>
              <a:rPr lang="en-US" sz="2800" dirty="0" err="1">
                <a:latin typeface="Times New Roman" panose="02020603050405020304" pitchFamily="18" charset="0"/>
                <a:cs typeface="Times New Roman" panose="02020603050405020304" pitchFamily="18" charset="0"/>
              </a:rPr>
              <a:t>highest_discount_percentage</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5" name="Picture 4">
            <a:extLst>
              <a:ext uri="{FF2B5EF4-FFF2-40B4-BE49-F238E27FC236}">
                <a16:creationId xmlns:a16="http://schemas.microsoft.com/office/drawing/2014/main" id="{77CC0DA3-F0DA-21F0-27B8-EB3CD29AF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14" y="2281978"/>
            <a:ext cx="5963185" cy="1789508"/>
          </a:xfrm>
          <a:prstGeom prst="rect">
            <a:avLst/>
          </a:prstGeom>
        </p:spPr>
      </p:pic>
      <p:pic>
        <p:nvPicPr>
          <p:cNvPr id="8" name="Picture 7">
            <a:extLst>
              <a:ext uri="{FF2B5EF4-FFF2-40B4-BE49-F238E27FC236}">
                <a16:creationId xmlns:a16="http://schemas.microsoft.com/office/drawing/2014/main" id="{C9C08266-E368-2EE4-6C01-D59FCF9DA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621" y="4263992"/>
            <a:ext cx="4619193" cy="1682714"/>
          </a:xfrm>
          <a:prstGeom prst="rect">
            <a:avLst/>
          </a:prstGeom>
        </p:spPr>
      </p:pic>
      <p:pic>
        <p:nvPicPr>
          <p:cNvPr id="3" name="Picture 2">
            <a:extLst>
              <a:ext uri="{FF2B5EF4-FFF2-40B4-BE49-F238E27FC236}">
                <a16:creationId xmlns:a16="http://schemas.microsoft.com/office/drawing/2014/main" id="{97D2F34E-E802-7690-F484-302DA24641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4" name="Picture 3">
            <a:extLst>
              <a:ext uri="{FF2B5EF4-FFF2-40B4-BE49-F238E27FC236}">
                <a16:creationId xmlns:a16="http://schemas.microsoft.com/office/drawing/2014/main" id="{042AEC22-5A87-3B23-031C-43C4DDA56B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6" name="Bent Arrow 5">
            <a:extLst>
              <a:ext uri="{FF2B5EF4-FFF2-40B4-BE49-F238E27FC236}">
                <a16:creationId xmlns:a16="http://schemas.microsoft.com/office/drawing/2014/main" id="{0D09D82E-8C29-5D72-16B1-17DD47830305}"/>
              </a:ext>
            </a:extLst>
          </p:cNvPr>
          <p:cNvSpPr/>
          <p:nvPr/>
        </p:nvSpPr>
        <p:spPr>
          <a:xfrm flipV="1">
            <a:off x="2564716" y="4086737"/>
            <a:ext cx="1862905" cy="985548"/>
          </a:xfrm>
          <a:prstGeom prst="bentArrow">
            <a:avLst>
              <a:gd name="adj1" fmla="val 6609"/>
              <a:gd name="adj2" fmla="val 11240"/>
              <a:gd name="adj3" fmla="val 18684"/>
              <a:gd name="adj4" fmla="val 14541"/>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9916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965202"/>
            <a:ext cx="7315200" cy="950440"/>
          </a:xfrm>
        </p:spPr>
        <p:txBody>
          <a:bodyPr>
            <a:normAutofit/>
          </a:bodyPr>
          <a:lstStyle/>
          <a:p>
            <a:pPr algn="ctr"/>
            <a:r>
              <a:rPr lang="en-US" sz="2800" dirty="0">
                <a:latin typeface="Times New Roman" panose="02020603050405020304" pitchFamily="18" charset="0"/>
                <a:cs typeface="Times New Roman" panose="02020603050405020304" pitchFamily="18" charset="0"/>
              </a:rPr>
              <a:t>Create a view named High Rating Products (HRP) that includes products with a rating of 4.5 and above.</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71A45E1-D617-5C3F-AF14-6552E0498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28" y="2486638"/>
            <a:ext cx="3224998" cy="2957353"/>
          </a:xfrm>
          <a:prstGeom prst="rect">
            <a:avLst/>
          </a:prstGeom>
        </p:spPr>
      </p:pic>
      <p:pic>
        <p:nvPicPr>
          <p:cNvPr id="7" name="Picture 6">
            <a:extLst>
              <a:ext uri="{FF2B5EF4-FFF2-40B4-BE49-F238E27FC236}">
                <a16:creationId xmlns:a16="http://schemas.microsoft.com/office/drawing/2014/main" id="{41D6691D-88DE-68C3-7890-3CF725758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208" y="3587427"/>
            <a:ext cx="4344006" cy="2305372"/>
          </a:xfrm>
          <a:prstGeom prst="rect">
            <a:avLst/>
          </a:prstGeom>
        </p:spPr>
      </p:pic>
      <p:pic>
        <p:nvPicPr>
          <p:cNvPr id="3" name="Picture 2">
            <a:extLst>
              <a:ext uri="{FF2B5EF4-FFF2-40B4-BE49-F238E27FC236}">
                <a16:creationId xmlns:a16="http://schemas.microsoft.com/office/drawing/2014/main" id="{301A8ECC-4861-D88A-A5CA-43C844AA2A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5" name="Picture 4">
            <a:extLst>
              <a:ext uri="{FF2B5EF4-FFF2-40B4-BE49-F238E27FC236}">
                <a16:creationId xmlns:a16="http://schemas.microsoft.com/office/drawing/2014/main" id="{BB16848F-AFEB-42C9-09F8-9BCC746740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8" name="Right Arrow 7">
            <a:extLst>
              <a:ext uri="{FF2B5EF4-FFF2-40B4-BE49-F238E27FC236}">
                <a16:creationId xmlns:a16="http://schemas.microsoft.com/office/drawing/2014/main" id="{BC882BCD-51A5-8128-44FE-9E3FB9DDE30D}"/>
              </a:ext>
            </a:extLst>
          </p:cNvPr>
          <p:cNvSpPr/>
          <p:nvPr/>
        </p:nvSpPr>
        <p:spPr>
          <a:xfrm>
            <a:off x="3350126" y="4662322"/>
            <a:ext cx="1235082" cy="28003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8678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965202"/>
            <a:ext cx="7315200" cy="950440"/>
          </a:xfrm>
        </p:spPr>
        <p:txBody>
          <a:bodyPr>
            <a:normAutofit/>
          </a:bodyPr>
          <a:lstStyle/>
          <a:p>
            <a:pPr algn="ctr"/>
            <a:r>
              <a:rPr lang="en-US" sz="2800" dirty="0">
                <a:latin typeface="Times New Roman" panose="02020603050405020304" pitchFamily="18" charset="0"/>
                <a:cs typeface="Times New Roman" panose="02020603050405020304" pitchFamily="18" charset="0"/>
              </a:rPr>
              <a:t>Query using a window function to rank products based on their rating within each category.</a:t>
            </a:r>
            <a:endParaRPr lang="en-IN" sz="28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5" name="Picture 4">
            <a:extLst>
              <a:ext uri="{FF2B5EF4-FFF2-40B4-BE49-F238E27FC236}">
                <a16:creationId xmlns:a16="http://schemas.microsoft.com/office/drawing/2014/main" id="{7D64A9A3-6C2F-7473-1C83-488F3CA50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7" y="2169230"/>
            <a:ext cx="5439543" cy="1543265"/>
          </a:xfrm>
          <a:prstGeom prst="rect">
            <a:avLst/>
          </a:prstGeom>
        </p:spPr>
      </p:pic>
      <p:pic>
        <p:nvPicPr>
          <p:cNvPr id="8" name="Picture 7">
            <a:extLst>
              <a:ext uri="{FF2B5EF4-FFF2-40B4-BE49-F238E27FC236}">
                <a16:creationId xmlns:a16="http://schemas.microsoft.com/office/drawing/2014/main" id="{7D6A6432-50D5-31CD-BF41-DB4B075AE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220" y="4099078"/>
            <a:ext cx="5041020" cy="1950723"/>
          </a:xfrm>
          <a:prstGeom prst="rect">
            <a:avLst/>
          </a:prstGeom>
        </p:spPr>
      </p:pic>
      <p:pic>
        <p:nvPicPr>
          <p:cNvPr id="3" name="Picture 2">
            <a:extLst>
              <a:ext uri="{FF2B5EF4-FFF2-40B4-BE49-F238E27FC236}">
                <a16:creationId xmlns:a16="http://schemas.microsoft.com/office/drawing/2014/main" id="{EEB4C568-DAA5-1F54-C86B-96FAFE0547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4" name="Picture 3">
            <a:extLst>
              <a:ext uri="{FF2B5EF4-FFF2-40B4-BE49-F238E27FC236}">
                <a16:creationId xmlns:a16="http://schemas.microsoft.com/office/drawing/2014/main" id="{1744833C-6FA4-561F-7AD8-285A91D0A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6" name="Bent Arrow 5">
            <a:extLst>
              <a:ext uri="{FF2B5EF4-FFF2-40B4-BE49-F238E27FC236}">
                <a16:creationId xmlns:a16="http://schemas.microsoft.com/office/drawing/2014/main" id="{6104505A-4B42-749E-6B3C-959E837D4C1B}"/>
              </a:ext>
            </a:extLst>
          </p:cNvPr>
          <p:cNvSpPr/>
          <p:nvPr/>
        </p:nvSpPr>
        <p:spPr>
          <a:xfrm flipV="1">
            <a:off x="2128315" y="3712495"/>
            <a:ext cx="1862905" cy="985548"/>
          </a:xfrm>
          <a:prstGeom prst="bentArrow">
            <a:avLst>
              <a:gd name="adj1" fmla="val 6609"/>
              <a:gd name="adj2" fmla="val 11240"/>
              <a:gd name="adj3" fmla="val 18684"/>
              <a:gd name="adj4" fmla="val 14541"/>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39252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763121"/>
            <a:ext cx="7315200" cy="950440"/>
          </a:xfrm>
        </p:spPr>
        <p:txBody>
          <a:bodyPr>
            <a:normAutofit/>
          </a:bodyPr>
          <a:lstStyle/>
          <a:p>
            <a:pPr algn="ctr"/>
            <a:r>
              <a:rPr lang="en-US" sz="2800" dirty="0">
                <a:latin typeface="Times New Roman" panose="02020603050405020304" pitchFamily="18" charset="0"/>
                <a:cs typeface="Times New Roman" panose="02020603050405020304" pitchFamily="18" charset="0"/>
              </a:rPr>
              <a:t>Stored procedure to update the rating of a product given its </a:t>
            </a:r>
            <a:r>
              <a:rPr lang="en-US" sz="2800" dirty="0" err="1">
                <a:latin typeface="Times New Roman" panose="02020603050405020304" pitchFamily="18" charset="0"/>
                <a:cs typeface="Times New Roman" panose="02020603050405020304" pitchFamily="18" charset="0"/>
              </a:rPr>
              <a:t>product_id</a:t>
            </a:r>
            <a:r>
              <a:rPr lang="en-US" sz="2800" dirty="0">
                <a:latin typeface="Times New Roman" panose="02020603050405020304" pitchFamily="18" charset="0"/>
                <a:cs typeface="Times New Roman" panose="02020603050405020304" pitchFamily="18" charset="0"/>
              </a:rPr>
              <a:t> and new rating</a:t>
            </a:r>
            <a:endParaRPr lang="en-IN" sz="28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71440" y="481599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4" name="Picture 3">
            <a:extLst>
              <a:ext uri="{FF2B5EF4-FFF2-40B4-BE49-F238E27FC236}">
                <a16:creationId xmlns:a16="http://schemas.microsoft.com/office/drawing/2014/main" id="{27BECE07-A326-AB71-A1F1-AB09F1086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57" y="1950082"/>
            <a:ext cx="3540101" cy="3620005"/>
          </a:xfrm>
          <a:prstGeom prst="rect">
            <a:avLst/>
          </a:prstGeom>
        </p:spPr>
      </p:pic>
      <p:pic>
        <p:nvPicPr>
          <p:cNvPr id="6" name="Picture 5">
            <a:extLst>
              <a:ext uri="{FF2B5EF4-FFF2-40B4-BE49-F238E27FC236}">
                <a16:creationId xmlns:a16="http://schemas.microsoft.com/office/drawing/2014/main" id="{492445D6-5A59-9EA8-F01F-D9E35CEDE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8079" y="2015488"/>
            <a:ext cx="4178808" cy="1771650"/>
          </a:xfrm>
          <a:prstGeom prst="rect">
            <a:avLst/>
          </a:prstGeom>
        </p:spPr>
      </p:pic>
      <p:pic>
        <p:nvPicPr>
          <p:cNvPr id="8" name="Picture 7">
            <a:extLst>
              <a:ext uri="{FF2B5EF4-FFF2-40B4-BE49-F238E27FC236}">
                <a16:creationId xmlns:a16="http://schemas.microsoft.com/office/drawing/2014/main" id="{0018D860-5FAA-C617-A562-33DAE86A9C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8079" y="3956687"/>
            <a:ext cx="4178808" cy="1726429"/>
          </a:xfrm>
          <a:prstGeom prst="rect">
            <a:avLst/>
          </a:prstGeom>
        </p:spPr>
      </p:pic>
      <p:sp>
        <p:nvSpPr>
          <p:cNvPr id="22" name="TextBox 21">
            <a:extLst>
              <a:ext uri="{FF2B5EF4-FFF2-40B4-BE49-F238E27FC236}">
                <a16:creationId xmlns:a16="http://schemas.microsoft.com/office/drawing/2014/main" id="{DE9EA918-B012-1557-2C77-3FF7CB1B014D}"/>
              </a:ext>
            </a:extLst>
          </p:cNvPr>
          <p:cNvSpPr txBox="1"/>
          <p:nvPr/>
        </p:nvSpPr>
        <p:spPr>
          <a:xfrm>
            <a:off x="4114800" y="2479040"/>
            <a:ext cx="72110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Before</a:t>
            </a:r>
            <a:endParaRPr lang="en-IN" sz="14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EE4DAED-BDB2-7242-8F91-DB9C0C62C16C}"/>
              </a:ext>
            </a:extLst>
          </p:cNvPr>
          <p:cNvSpPr txBox="1"/>
          <p:nvPr/>
        </p:nvSpPr>
        <p:spPr>
          <a:xfrm>
            <a:off x="4185920" y="5120108"/>
            <a:ext cx="64998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After</a:t>
            </a: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B7EBB19-DB3B-8146-A1B6-84C2FDA51B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5" name="Picture 4">
            <a:extLst>
              <a:ext uri="{FF2B5EF4-FFF2-40B4-BE49-F238E27FC236}">
                <a16:creationId xmlns:a16="http://schemas.microsoft.com/office/drawing/2014/main" id="{E3CE0FB0-B31A-225D-3B60-562B481538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9" name="Right Arrow 8">
            <a:extLst>
              <a:ext uri="{FF2B5EF4-FFF2-40B4-BE49-F238E27FC236}">
                <a16:creationId xmlns:a16="http://schemas.microsoft.com/office/drawing/2014/main" id="{B11F1028-51CE-200E-1F04-9FAAE664B519}"/>
              </a:ext>
            </a:extLst>
          </p:cNvPr>
          <p:cNvSpPr/>
          <p:nvPr/>
        </p:nvSpPr>
        <p:spPr>
          <a:xfrm>
            <a:off x="3690179" y="4579476"/>
            <a:ext cx="1145727" cy="28003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3A0A326-B474-C321-3B4B-88821A9BA1AE}"/>
              </a:ext>
            </a:extLst>
          </p:cNvPr>
          <p:cNvSpPr/>
          <p:nvPr/>
        </p:nvSpPr>
        <p:spPr>
          <a:xfrm>
            <a:off x="4888079" y="2479040"/>
            <a:ext cx="4178808" cy="216034"/>
          </a:xfrm>
          <a:prstGeom prst="rect">
            <a:avLst/>
          </a:prstGeom>
          <a:solidFill>
            <a:schemeClr val="accent1">
              <a:alpha val="3573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ED3348-D054-7EEE-C18A-AAD71AED52CB}"/>
              </a:ext>
            </a:extLst>
          </p:cNvPr>
          <p:cNvSpPr/>
          <p:nvPr/>
        </p:nvSpPr>
        <p:spPr>
          <a:xfrm>
            <a:off x="4888079" y="4372728"/>
            <a:ext cx="4178808" cy="206748"/>
          </a:xfrm>
          <a:prstGeom prst="rect">
            <a:avLst/>
          </a:prstGeom>
          <a:solidFill>
            <a:schemeClr val="accent1">
              <a:alpha val="3573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405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871857"/>
            <a:ext cx="7315200" cy="914400"/>
          </a:xfrm>
        </p:spPr>
        <p:txBody>
          <a:bodyPr>
            <a:normAutofit/>
          </a:bodyPr>
          <a:lstStyle/>
          <a:p>
            <a:pPr algn="ctr"/>
            <a:r>
              <a:rPr lang="en-US" sz="2800" dirty="0">
                <a:latin typeface="Times New Roman" panose="02020603050405020304" pitchFamily="18" charset="0"/>
                <a:cs typeface="Times New Roman" panose="02020603050405020304" pitchFamily="18" charset="0"/>
              </a:rPr>
              <a:t>Query to find the category with the highest average rating for products.</a:t>
            </a:r>
            <a:endParaRPr lang="en-IN" sz="28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5" name="Picture 4">
            <a:extLst>
              <a:ext uri="{FF2B5EF4-FFF2-40B4-BE49-F238E27FC236}">
                <a16:creationId xmlns:a16="http://schemas.microsoft.com/office/drawing/2014/main" id="{5A40FBDC-EE26-CE17-0B89-7318B8C92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67" y="1939366"/>
            <a:ext cx="4382913" cy="2968553"/>
          </a:xfrm>
          <a:prstGeom prst="rect">
            <a:avLst/>
          </a:prstGeom>
        </p:spPr>
      </p:pic>
      <p:pic>
        <p:nvPicPr>
          <p:cNvPr id="7" name="Picture 6">
            <a:extLst>
              <a:ext uri="{FF2B5EF4-FFF2-40B4-BE49-F238E27FC236}">
                <a16:creationId xmlns:a16="http://schemas.microsoft.com/office/drawing/2014/main" id="{3945F813-4D41-78BE-F09F-1B8279BC4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651" y="3242592"/>
            <a:ext cx="3195641" cy="259080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6BC004BF-5287-11AB-E253-633086AE2702}"/>
                  </a:ext>
                </a:extLst>
              </p14:cNvPr>
              <p14:cNvContentPartPr/>
              <p14:nvPr/>
            </p14:nvContentPartPr>
            <p14:xfrm>
              <a:off x="2519480" y="6806720"/>
              <a:ext cx="360" cy="360"/>
            </p14:xfrm>
          </p:contentPart>
        </mc:Choice>
        <mc:Fallback xmlns="">
          <p:pic>
            <p:nvPicPr>
              <p:cNvPr id="8" name="Ink 7">
                <a:extLst>
                  <a:ext uri="{FF2B5EF4-FFF2-40B4-BE49-F238E27FC236}">
                    <a16:creationId xmlns:a16="http://schemas.microsoft.com/office/drawing/2014/main" id="{6BC004BF-5287-11AB-E253-633086AE2702}"/>
                  </a:ext>
                </a:extLst>
              </p:cNvPr>
              <p:cNvPicPr/>
              <p:nvPr/>
            </p:nvPicPr>
            <p:blipFill>
              <a:blip r:embed="rId5"/>
              <a:stretch>
                <a:fillRect/>
              </a:stretch>
            </p:blipFill>
            <p:spPr>
              <a:xfrm>
                <a:off x="2465840" y="6699080"/>
                <a:ext cx="108000" cy="216000"/>
              </a:xfrm>
              <a:prstGeom prst="rect">
                <a:avLst/>
              </a:prstGeom>
            </p:spPr>
          </p:pic>
        </mc:Fallback>
      </mc:AlternateContent>
      <p:pic>
        <p:nvPicPr>
          <p:cNvPr id="3" name="Picture 2">
            <a:extLst>
              <a:ext uri="{FF2B5EF4-FFF2-40B4-BE49-F238E27FC236}">
                <a16:creationId xmlns:a16="http://schemas.microsoft.com/office/drawing/2014/main" id="{1C1ADEC8-4A76-3991-270B-EBEE22C836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4" name="Picture 3">
            <a:extLst>
              <a:ext uri="{FF2B5EF4-FFF2-40B4-BE49-F238E27FC236}">
                <a16:creationId xmlns:a16="http://schemas.microsoft.com/office/drawing/2014/main" id="{C326B4FE-5B28-8BF8-26E4-1830479713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9" name="Right Arrow 8">
            <a:extLst>
              <a:ext uri="{FF2B5EF4-FFF2-40B4-BE49-F238E27FC236}">
                <a16:creationId xmlns:a16="http://schemas.microsoft.com/office/drawing/2014/main" id="{EAAF8E27-AD47-6353-39D0-60BA5561D29E}"/>
              </a:ext>
            </a:extLst>
          </p:cNvPr>
          <p:cNvSpPr/>
          <p:nvPr/>
        </p:nvSpPr>
        <p:spPr>
          <a:xfrm>
            <a:off x="4545519" y="4521341"/>
            <a:ext cx="1043131" cy="28003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5620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924559"/>
            <a:ext cx="7315200" cy="1034971"/>
          </a:xfrm>
        </p:spPr>
        <p:txBody>
          <a:bodyPr>
            <a:noAutofit/>
          </a:bodyPr>
          <a:lstStyle/>
          <a:p>
            <a:pPr algn="ctr"/>
            <a:r>
              <a:rPr lang="en-US" sz="2400" dirty="0">
                <a:latin typeface="Times New Roman" panose="02020603050405020304" pitchFamily="18" charset="0"/>
                <a:cs typeface="Times New Roman" panose="02020603050405020304" pitchFamily="18" charset="0"/>
              </a:rPr>
              <a:t>Query to find pairs of products from the same category where one product has a higher rating than the other. </a:t>
            </a:r>
            <a:endParaRPr lang="en-IN" sz="24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4" name="Picture 3">
            <a:extLst>
              <a:ext uri="{FF2B5EF4-FFF2-40B4-BE49-F238E27FC236}">
                <a16:creationId xmlns:a16="http://schemas.microsoft.com/office/drawing/2014/main" id="{15AF6417-0FA9-ED50-C761-3167E4340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2322962"/>
            <a:ext cx="3629532" cy="3610479"/>
          </a:xfrm>
          <a:prstGeom prst="rect">
            <a:avLst/>
          </a:prstGeom>
        </p:spPr>
      </p:pic>
      <p:pic>
        <p:nvPicPr>
          <p:cNvPr id="9" name="Picture 8">
            <a:extLst>
              <a:ext uri="{FF2B5EF4-FFF2-40B4-BE49-F238E27FC236}">
                <a16:creationId xmlns:a16="http://schemas.microsoft.com/office/drawing/2014/main" id="{65E3E702-00BF-482A-647B-09221B373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448" y="3429000"/>
            <a:ext cx="4315090" cy="2504441"/>
          </a:xfrm>
          <a:prstGeom prst="rect">
            <a:avLst/>
          </a:prstGeom>
        </p:spPr>
      </p:pic>
      <p:pic>
        <p:nvPicPr>
          <p:cNvPr id="3" name="Picture 2">
            <a:extLst>
              <a:ext uri="{FF2B5EF4-FFF2-40B4-BE49-F238E27FC236}">
                <a16:creationId xmlns:a16="http://schemas.microsoft.com/office/drawing/2014/main" id="{DEAEAEC2-D968-8E0C-63C7-39FD5B5416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5" name="Picture 4">
            <a:extLst>
              <a:ext uri="{FF2B5EF4-FFF2-40B4-BE49-F238E27FC236}">
                <a16:creationId xmlns:a16="http://schemas.microsoft.com/office/drawing/2014/main" id="{83DA2440-1343-1B8E-8509-94877270F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7" name="Right Arrow 6">
            <a:extLst>
              <a:ext uri="{FF2B5EF4-FFF2-40B4-BE49-F238E27FC236}">
                <a16:creationId xmlns:a16="http://schemas.microsoft.com/office/drawing/2014/main" id="{D138634B-6443-C1C2-CE11-35C7E266E4B6}"/>
              </a:ext>
            </a:extLst>
          </p:cNvPr>
          <p:cNvSpPr/>
          <p:nvPr/>
        </p:nvSpPr>
        <p:spPr>
          <a:xfrm>
            <a:off x="3807332" y="4572000"/>
            <a:ext cx="920116" cy="28003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9680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FAEC8C-9C15-3897-1E7E-6C4FC5CAF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5" name="Picture 4">
            <a:extLst>
              <a:ext uri="{FF2B5EF4-FFF2-40B4-BE49-F238E27FC236}">
                <a16:creationId xmlns:a16="http://schemas.microsoft.com/office/drawing/2014/main" id="{1A430A32-C5D7-6B6C-9DE0-9A394B592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6" name="TextBox 5">
            <a:extLst>
              <a:ext uri="{FF2B5EF4-FFF2-40B4-BE49-F238E27FC236}">
                <a16:creationId xmlns:a16="http://schemas.microsoft.com/office/drawing/2014/main" id="{A3007067-5BC1-FC78-99F1-0F2136A34E7B}"/>
              </a:ext>
            </a:extLst>
          </p:cNvPr>
          <p:cNvSpPr txBox="1"/>
          <p:nvPr/>
        </p:nvSpPr>
        <p:spPr>
          <a:xfrm>
            <a:off x="132080" y="770397"/>
            <a:ext cx="8961120" cy="4431983"/>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Objective: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understand and analyze Amazon sales data using SQL.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extract actionable insights for business decision-making</a:t>
            </a:r>
            <a:r>
              <a:rPr lang="en-US" dirty="0"/>
              <a:t>.</a:t>
            </a:r>
          </a:p>
          <a:p>
            <a:pPr marL="285750" indent="-285750">
              <a:buFont typeface="Arial" panose="020B0604020202020204" pitchFamily="34" charset="0"/>
              <a:buChar char="•"/>
            </a:pPr>
            <a:endParaRPr lang="en-US" dirty="0"/>
          </a:p>
          <a:p>
            <a:r>
              <a:rPr lang="en-US" sz="2400" dirty="0">
                <a:latin typeface="Times New Roman" panose="02020603050405020304" pitchFamily="18" charset="0"/>
                <a:cs typeface="Times New Roman" panose="02020603050405020304" pitchFamily="18" charset="0"/>
              </a:rPr>
              <a:t>Agenda:</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Overview of the Dataset.</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SQL Query Techniques.</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Recommendations.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Data Preparation:</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Load the dataset into a SQL database.</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Handle missing values, remove duplicates, and ensure data consistency.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that columns have appropriate data types.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72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924559"/>
            <a:ext cx="7593330" cy="558801"/>
          </a:xfrm>
        </p:spPr>
        <p:txBody>
          <a:bodyPr>
            <a:noAutofit/>
          </a:bodyPr>
          <a:lstStyle/>
          <a:p>
            <a:pPr algn="ctr"/>
            <a:r>
              <a:rPr lang="en-IN" sz="4000" u="sng" dirty="0">
                <a:solidFill>
                  <a:schemeClr val="tx1"/>
                </a:solidFill>
                <a:latin typeface="Times New Roman" panose="02020603050405020304" pitchFamily="18" charset="0"/>
                <a:cs typeface="Times New Roman" panose="02020603050405020304" pitchFamily="18" charset="0"/>
              </a:rPr>
              <a:t>Conclusion</a:t>
            </a: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3" name="Picture 2">
            <a:extLst>
              <a:ext uri="{FF2B5EF4-FFF2-40B4-BE49-F238E27FC236}">
                <a16:creationId xmlns:a16="http://schemas.microsoft.com/office/drawing/2014/main" id="{DEAEAEC2-D968-8E0C-63C7-39FD5B541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5" name="Picture 4">
            <a:extLst>
              <a:ext uri="{FF2B5EF4-FFF2-40B4-BE49-F238E27FC236}">
                <a16:creationId xmlns:a16="http://schemas.microsoft.com/office/drawing/2014/main" id="{83DA2440-1343-1B8E-8509-94877270F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6" name="TextBox 5">
            <a:extLst>
              <a:ext uri="{FF2B5EF4-FFF2-40B4-BE49-F238E27FC236}">
                <a16:creationId xmlns:a16="http://schemas.microsoft.com/office/drawing/2014/main" id="{BD6A7050-6174-CF47-B4CC-8E8C5FFD71D2}"/>
              </a:ext>
            </a:extLst>
          </p:cNvPr>
          <p:cNvSpPr txBox="1"/>
          <p:nvPr/>
        </p:nvSpPr>
        <p:spPr>
          <a:xfrm>
            <a:off x="457200" y="1930400"/>
            <a:ext cx="8205978" cy="3724096"/>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Sales Performance</a:t>
            </a:r>
            <a:r>
              <a:rPr lang="en-IN" dirty="0"/>
              <a:t>:</a:t>
            </a:r>
            <a:r>
              <a:rPr lang="en-US" dirty="0">
                <a:latin typeface="Times New Roman" panose="02020603050405020304" pitchFamily="18" charset="0"/>
                <a:cs typeface="Times New Roman" panose="02020603050405020304" pitchFamily="18" charset="0"/>
              </a:rPr>
              <a:t>Amazon has shown consistent revenue growth, with sales peaking during holiday seasons, particularly in November and December. The top-selling categories include Electronics, Home &amp; Kitchen, and Books, which contribute significantly to total revenue.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Customer Behavior</a:t>
            </a:r>
            <a:r>
              <a:rPr lang="en-US" dirty="0"/>
              <a:t>: </a:t>
            </a:r>
            <a:r>
              <a:rPr lang="en-US" dirty="0">
                <a:latin typeface="Times New Roman" panose="02020603050405020304" pitchFamily="18" charset="0"/>
                <a:cs typeface="Times New Roman" panose="02020603050405020304" pitchFamily="18" charset="0"/>
              </a:rPr>
              <a:t>The analysis highlights a high frequency of repeat purchases, particularly among Amazon Prime members, indicating strong customer loyalty</a:t>
            </a:r>
            <a:r>
              <a:rPr lang="en-US" dirty="0"/>
              <a:t>.</a:t>
            </a:r>
          </a:p>
          <a:p>
            <a:endParaRPr lang="en-US" dirty="0"/>
          </a:p>
          <a:p>
            <a:pPr marL="285750" indent="-285750">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Product Performance</a:t>
            </a:r>
            <a:r>
              <a:rPr lang="en-US" dirty="0">
                <a:latin typeface="Times New Roman" panose="02020603050405020304" pitchFamily="18" charset="0"/>
                <a:cs typeface="Times New Roman" panose="02020603050405020304" pitchFamily="18" charset="0"/>
              </a:rPr>
              <a:t>: Best-selling products such as the Amazon Echo and Fire TV Stick drive substantial sales volumes. Seasonal products, including holiday decorations and winter apparel, experience significant sales increases during specific times of the year.</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02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5" name="Picture 4">
            <a:extLst>
              <a:ext uri="{FF2B5EF4-FFF2-40B4-BE49-F238E27FC236}">
                <a16:creationId xmlns:a16="http://schemas.microsoft.com/office/drawing/2014/main" id="{3398AE88-8006-82E1-8E39-8698D83CF834}"/>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275040" y="1126174"/>
            <a:ext cx="11205040" cy="4640263"/>
          </a:xfrm>
          <a:prstGeom prst="rect">
            <a:avLst/>
          </a:prstGeom>
        </p:spPr>
      </p:pic>
      <p:sp>
        <p:nvSpPr>
          <p:cNvPr id="6" name="TextBox 5">
            <a:extLst>
              <a:ext uri="{FF2B5EF4-FFF2-40B4-BE49-F238E27FC236}">
                <a16:creationId xmlns:a16="http://schemas.microsoft.com/office/drawing/2014/main" id="{3C3A87A2-AA83-8E99-3CB3-88658EE1DEB3}"/>
              </a:ext>
            </a:extLst>
          </p:cNvPr>
          <p:cNvSpPr txBox="1"/>
          <p:nvPr/>
        </p:nvSpPr>
        <p:spPr>
          <a:xfrm>
            <a:off x="3962400" y="1800977"/>
            <a:ext cx="3830320"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72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1068428"/>
            <a:ext cx="7315200" cy="1000402"/>
          </a:xfrm>
        </p:spPr>
        <p:txBody>
          <a:bodyPr>
            <a:normAutofit/>
          </a:bodyPr>
          <a:lstStyle/>
          <a:p>
            <a:pPr algn="ctr"/>
            <a:r>
              <a:rPr lang="en-US" sz="2800" dirty="0">
                <a:latin typeface="Times New Roman" panose="02020603050405020304" pitchFamily="18" charset="0"/>
                <a:cs typeface="Times New Roman" panose="02020603050405020304" pitchFamily="18" charset="0"/>
              </a:rPr>
              <a:t>Query to list all products with their </a:t>
            </a:r>
            <a:r>
              <a:rPr lang="en-US" sz="2800" dirty="0" err="1">
                <a:latin typeface="Times New Roman" panose="02020603050405020304" pitchFamily="18" charset="0"/>
                <a:cs typeface="Times New Roman" panose="02020603050405020304" pitchFamily="18" charset="0"/>
              </a:rPr>
              <a:t>product_id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product_name</a:t>
            </a:r>
            <a:r>
              <a:rPr lang="en-US" sz="2800" dirty="0">
                <a:latin typeface="Times New Roman" panose="02020603050405020304" pitchFamily="18" charset="0"/>
                <a:cs typeface="Times New Roman" panose="02020603050405020304" pitchFamily="18" charset="0"/>
              </a:rPr>
              <a:t>, and category.</a:t>
            </a: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77937D6-B69E-55E3-CF91-7118FA02C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36" y="2188940"/>
            <a:ext cx="2946206" cy="2359447"/>
          </a:xfrm>
          <a:prstGeom prst="rect">
            <a:avLst/>
          </a:prstGeom>
          <a:effectLst>
            <a:outerShdw blurRad="50800" dist="38100" dir="2700000" algn="tl" rotWithShape="0">
              <a:prstClr val="black">
                <a:alpha val="40000"/>
              </a:prstClr>
            </a:outerShdw>
            <a:softEdge rad="38100"/>
          </a:effectLst>
        </p:spPr>
      </p:pic>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12" name="Picture 11">
            <a:extLst>
              <a:ext uri="{FF2B5EF4-FFF2-40B4-BE49-F238E27FC236}">
                <a16:creationId xmlns:a16="http://schemas.microsoft.com/office/drawing/2014/main" id="{2D17C931-851E-9F59-19B0-12619C5B2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6489" y="3737611"/>
            <a:ext cx="5248901" cy="2228850"/>
          </a:xfrm>
          <a:prstGeom prst="rect">
            <a:avLst/>
          </a:prstGeom>
        </p:spPr>
      </p:pic>
      <p:pic>
        <p:nvPicPr>
          <p:cNvPr id="6" name="Picture 5">
            <a:extLst>
              <a:ext uri="{FF2B5EF4-FFF2-40B4-BE49-F238E27FC236}">
                <a16:creationId xmlns:a16="http://schemas.microsoft.com/office/drawing/2014/main" id="{B7B20D79-5574-DFFF-E8A9-4820B6E2DE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13" name="Picture 12">
            <a:extLst>
              <a:ext uri="{FF2B5EF4-FFF2-40B4-BE49-F238E27FC236}">
                <a16:creationId xmlns:a16="http://schemas.microsoft.com/office/drawing/2014/main" id="{B41F2C3C-EAE0-C8E4-A99E-50581EF6B0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16" name="Bent Arrow 15">
            <a:extLst>
              <a:ext uri="{FF2B5EF4-FFF2-40B4-BE49-F238E27FC236}">
                <a16:creationId xmlns:a16="http://schemas.microsoft.com/office/drawing/2014/main" id="{88426ABB-A8B8-CA1C-0F55-AB764FDB2BD1}"/>
              </a:ext>
            </a:extLst>
          </p:cNvPr>
          <p:cNvSpPr/>
          <p:nvPr/>
        </p:nvSpPr>
        <p:spPr>
          <a:xfrm flipV="1">
            <a:off x="1815025" y="4548387"/>
            <a:ext cx="1771464" cy="983098"/>
          </a:xfrm>
          <a:prstGeom prst="bentArrow">
            <a:avLst>
              <a:gd name="adj1" fmla="val 12586"/>
              <a:gd name="adj2" fmla="val 15587"/>
              <a:gd name="adj3" fmla="val 27921"/>
              <a:gd name="adj4" fmla="val 14541"/>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43754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1104230"/>
            <a:ext cx="7315200" cy="1000402"/>
          </a:xfrm>
        </p:spPr>
        <p:txBody>
          <a:bodyPr>
            <a:normAutofit/>
          </a:bodyPr>
          <a:lstStyle/>
          <a:p>
            <a:pPr algn="ctr"/>
            <a:r>
              <a:rPr lang="en-US" sz="2800" dirty="0">
                <a:latin typeface="Times New Roman" panose="02020603050405020304" pitchFamily="18" charset="0"/>
                <a:cs typeface="Times New Roman" panose="02020603050405020304" pitchFamily="18" charset="0"/>
              </a:rPr>
              <a:t>Query to display all columns for products that have a rating of 4.0 or higher.</a:t>
            </a:r>
            <a:endParaRPr lang="en-IN" sz="28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4" name="Picture 3">
            <a:extLst>
              <a:ext uri="{FF2B5EF4-FFF2-40B4-BE49-F238E27FC236}">
                <a16:creationId xmlns:a16="http://schemas.microsoft.com/office/drawing/2014/main" id="{FC8B078B-509D-DFA6-FE5C-9F49AC671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40" y="2372479"/>
            <a:ext cx="2569780" cy="2175908"/>
          </a:xfrm>
          <a:prstGeom prst="rect">
            <a:avLst/>
          </a:prstGeom>
        </p:spPr>
      </p:pic>
      <p:pic>
        <p:nvPicPr>
          <p:cNvPr id="6" name="Picture 5">
            <a:extLst>
              <a:ext uri="{FF2B5EF4-FFF2-40B4-BE49-F238E27FC236}">
                <a16:creationId xmlns:a16="http://schemas.microsoft.com/office/drawing/2014/main" id="{1B10B63C-3106-F7E1-6FB3-630703CCC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929" y="3429000"/>
            <a:ext cx="5386062" cy="2571750"/>
          </a:xfrm>
          <a:prstGeom prst="rect">
            <a:avLst/>
          </a:prstGeom>
        </p:spPr>
      </p:pic>
      <p:sp>
        <p:nvSpPr>
          <p:cNvPr id="8" name="Rectangle 7">
            <a:extLst>
              <a:ext uri="{FF2B5EF4-FFF2-40B4-BE49-F238E27FC236}">
                <a16:creationId xmlns:a16="http://schemas.microsoft.com/office/drawing/2014/main" id="{C4937E1D-F895-7E7D-C563-2EBB2E5BC437}"/>
              </a:ext>
            </a:extLst>
          </p:cNvPr>
          <p:cNvSpPr/>
          <p:nvPr/>
        </p:nvSpPr>
        <p:spPr>
          <a:xfrm>
            <a:off x="445770" y="2372480"/>
            <a:ext cx="2583180" cy="2175907"/>
          </a:xfrm>
          <a:prstGeom prst="rect">
            <a:avLst/>
          </a:prstGeom>
          <a:solidFill>
            <a:schemeClr val="accent1">
              <a:alpha val="0"/>
            </a:schemeClr>
          </a:solidFill>
          <a:effectLst>
            <a:outerShdw blurRad="508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4635899-6666-4796-4844-26EAC95E7A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5" name="Picture 4">
            <a:extLst>
              <a:ext uri="{FF2B5EF4-FFF2-40B4-BE49-F238E27FC236}">
                <a16:creationId xmlns:a16="http://schemas.microsoft.com/office/drawing/2014/main" id="{7140704E-CCD9-7A76-46B3-E6E4B2872B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9" name="Bent Arrow 8">
            <a:extLst>
              <a:ext uri="{FF2B5EF4-FFF2-40B4-BE49-F238E27FC236}">
                <a16:creationId xmlns:a16="http://schemas.microsoft.com/office/drawing/2014/main" id="{713A05E7-E75F-96D1-B2D2-0EC36D0E955A}"/>
              </a:ext>
            </a:extLst>
          </p:cNvPr>
          <p:cNvSpPr/>
          <p:nvPr/>
        </p:nvSpPr>
        <p:spPr>
          <a:xfrm flipV="1">
            <a:off x="1815025" y="4548387"/>
            <a:ext cx="1771464" cy="983098"/>
          </a:xfrm>
          <a:prstGeom prst="bentArrow">
            <a:avLst>
              <a:gd name="adj1" fmla="val 12586"/>
              <a:gd name="adj2" fmla="val 15587"/>
              <a:gd name="adj3" fmla="val 27921"/>
              <a:gd name="adj4" fmla="val 14541"/>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7935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1104230"/>
            <a:ext cx="7315200" cy="1000402"/>
          </a:xfrm>
        </p:spPr>
        <p:txBody>
          <a:bodyPr>
            <a:normAutofit/>
          </a:bodyPr>
          <a:lstStyle/>
          <a:p>
            <a:pPr algn="ctr"/>
            <a:r>
              <a:rPr lang="en-US" sz="2800" dirty="0">
                <a:latin typeface="Times New Roman" panose="02020603050405020304" pitchFamily="18" charset="0"/>
                <a:cs typeface="Times New Roman" panose="02020603050405020304" pitchFamily="18" charset="0"/>
              </a:rPr>
              <a:t>Query to list products that are in the Computers &amp; Accessories category.</a:t>
            </a:r>
            <a:endParaRPr lang="en-IN" sz="28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5" name="Picture 4">
            <a:extLst>
              <a:ext uri="{FF2B5EF4-FFF2-40B4-BE49-F238E27FC236}">
                <a16:creationId xmlns:a16="http://schemas.microsoft.com/office/drawing/2014/main" id="{E3BE180C-316F-2B20-E1E9-48B37716D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76" y="2219350"/>
            <a:ext cx="5431675" cy="1465947"/>
          </a:xfrm>
          <a:prstGeom prst="rect">
            <a:avLst/>
          </a:prstGeom>
        </p:spPr>
      </p:pic>
      <p:pic>
        <p:nvPicPr>
          <p:cNvPr id="9" name="Picture 8">
            <a:extLst>
              <a:ext uri="{FF2B5EF4-FFF2-40B4-BE49-F238E27FC236}">
                <a16:creationId xmlns:a16="http://schemas.microsoft.com/office/drawing/2014/main" id="{C84D7F77-0E4D-4C17-FC11-B8E2B3E2F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929" y="3927107"/>
            <a:ext cx="5360670" cy="2001404"/>
          </a:xfrm>
          <a:prstGeom prst="rect">
            <a:avLst/>
          </a:prstGeom>
        </p:spPr>
      </p:pic>
      <p:sp>
        <p:nvSpPr>
          <p:cNvPr id="12" name="Rectangle 11">
            <a:extLst>
              <a:ext uri="{FF2B5EF4-FFF2-40B4-BE49-F238E27FC236}">
                <a16:creationId xmlns:a16="http://schemas.microsoft.com/office/drawing/2014/main" id="{72E5E118-E6C4-F400-3D28-A5468051DA37}"/>
              </a:ext>
            </a:extLst>
          </p:cNvPr>
          <p:cNvSpPr/>
          <p:nvPr/>
        </p:nvSpPr>
        <p:spPr>
          <a:xfrm>
            <a:off x="118776" y="2219350"/>
            <a:ext cx="5431675" cy="1465947"/>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6905F1CD-3319-AAF2-0FEC-0B49D13081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379" y="741240"/>
            <a:ext cx="2903620" cy="1337215"/>
          </a:xfrm>
          <a:prstGeom prst="rect">
            <a:avLst/>
          </a:prstGeom>
        </p:spPr>
      </p:pic>
      <p:pic>
        <p:nvPicPr>
          <p:cNvPr id="4" name="Picture 3">
            <a:extLst>
              <a:ext uri="{FF2B5EF4-FFF2-40B4-BE49-F238E27FC236}">
                <a16:creationId xmlns:a16="http://schemas.microsoft.com/office/drawing/2014/main" id="{43145C08-5323-13CD-D47A-D87FBAD039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509" y="4018185"/>
            <a:ext cx="4676112" cy="2108200"/>
          </a:xfrm>
          <a:prstGeom prst="rect">
            <a:avLst/>
          </a:prstGeom>
        </p:spPr>
      </p:pic>
      <p:sp>
        <p:nvSpPr>
          <p:cNvPr id="7" name="Bent Arrow 6">
            <a:extLst>
              <a:ext uri="{FF2B5EF4-FFF2-40B4-BE49-F238E27FC236}">
                <a16:creationId xmlns:a16="http://schemas.microsoft.com/office/drawing/2014/main" id="{6D56C09C-F09B-8567-33F3-C2087C0CA39F}"/>
              </a:ext>
            </a:extLst>
          </p:cNvPr>
          <p:cNvSpPr/>
          <p:nvPr/>
        </p:nvSpPr>
        <p:spPr>
          <a:xfrm flipV="1">
            <a:off x="1815025" y="3685297"/>
            <a:ext cx="1771464" cy="1846188"/>
          </a:xfrm>
          <a:prstGeom prst="bentArrow">
            <a:avLst>
              <a:gd name="adj1" fmla="val 6609"/>
              <a:gd name="adj2" fmla="val 11240"/>
              <a:gd name="adj3" fmla="val 18684"/>
              <a:gd name="adj4" fmla="val 14541"/>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8093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1104230"/>
            <a:ext cx="7315200" cy="1000402"/>
          </a:xfrm>
        </p:spPr>
        <p:txBody>
          <a:bodyPr>
            <a:normAutofit/>
          </a:bodyPr>
          <a:lstStyle/>
          <a:p>
            <a:pPr algn="ctr"/>
            <a:r>
              <a:rPr lang="en-US" sz="2800" dirty="0">
                <a:latin typeface="Times New Roman" panose="02020603050405020304" pitchFamily="18" charset="0"/>
                <a:cs typeface="Times New Roman" panose="02020603050405020304" pitchFamily="18" charset="0"/>
              </a:rPr>
              <a:t>Query to find all products where the </a:t>
            </a:r>
            <a:r>
              <a:rPr lang="en-US" sz="2800" dirty="0" err="1">
                <a:latin typeface="Times New Roman" panose="02020603050405020304" pitchFamily="18" charset="0"/>
                <a:cs typeface="Times New Roman" panose="02020603050405020304" pitchFamily="18" charset="0"/>
              </a:rPr>
              <a:t>about_product</a:t>
            </a:r>
            <a:r>
              <a:rPr lang="en-US" sz="2800" dirty="0">
                <a:latin typeface="Times New Roman" panose="02020603050405020304" pitchFamily="18" charset="0"/>
                <a:cs typeface="Times New Roman" panose="02020603050405020304" pitchFamily="18" charset="0"/>
              </a:rPr>
              <a:t> column contains the word durable.</a:t>
            </a:r>
            <a:endParaRPr lang="en-IN" sz="28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4" name="Picture 3">
            <a:extLst>
              <a:ext uri="{FF2B5EF4-FFF2-40B4-BE49-F238E27FC236}">
                <a16:creationId xmlns:a16="http://schemas.microsoft.com/office/drawing/2014/main" id="{516D11AF-C4A1-C2A3-CFF8-FF0FDC498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95" y="2289954"/>
            <a:ext cx="4457830" cy="1425943"/>
          </a:xfrm>
          <a:prstGeom prst="rect">
            <a:avLst/>
          </a:prstGeom>
        </p:spPr>
      </p:pic>
      <p:pic>
        <p:nvPicPr>
          <p:cNvPr id="7" name="Picture 6">
            <a:extLst>
              <a:ext uri="{FF2B5EF4-FFF2-40B4-BE49-F238E27FC236}">
                <a16:creationId xmlns:a16="http://schemas.microsoft.com/office/drawing/2014/main" id="{3CAADB9C-23DB-14EB-2AC2-17BF957C3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929" y="3901219"/>
            <a:ext cx="5294621" cy="2074924"/>
          </a:xfrm>
          <a:prstGeom prst="rect">
            <a:avLst/>
          </a:prstGeom>
        </p:spPr>
      </p:pic>
      <p:sp>
        <p:nvSpPr>
          <p:cNvPr id="8" name="Rectangle 7">
            <a:extLst>
              <a:ext uri="{FF2B5EF4-FFF2-40B4-BE49-F238E27FC236}">
                <a16:creationId xmlns:a16="http://schemas.microsoft.com/office/drawing/2014/main" id="{464783BC-E6BB-133B-0A10-C18EA403BD6F}"/>
              </a:ext>
            </a:extLst>
          </p:cNvPr>
          <p:cNvSpPr/>
          <p:nvPr/>
        </p:nvSpPr>
        <p:spPr>
          <a:xfrm>
            <a:off x="123796" y="2289954"/>
            <a:ext cx="4457830" cy="1425943"/>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35B20298-3342-E628-B27E-194A938CE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5" name="Picture 4">
            <a:extLst>
              <a:ext uri="{FF2B5EF4-FFF2-40B4-BE49-F238E27FC236}">
                <a16:creationId xmlns:a16="http://schemas.microsoft.com/office/drawing/2014/main" id="{F43D858A-FABC-6CA1-EAA8-13DEE20FDB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11" name="Bent Arrow 10">
            <a:extLst>
              <a:ext uri="{FF2B5EF4-FFF2-40B4-BE49-F238E27FC236}">
                <a16:creationId xmlns:a16="http://schemas.microsoft.com/office/drawing/2014/main" id="{E5BC705D-0CF4-DDD0-1FDA-A8A0F23E9C04}"/>
              </a:ext>
            </a:extLst>
          </p:cNvPr>
          <p:cNvSpPr/>
          <p:nvPr/>
        </p:nvSpPr>
        <p:spPr>
          <a:xfrm flipV="1">
            <a:off x="1790299" y="3715895"/>
            <a:ext cx="1771464" cy="1318117"/>
          </a:xfrm>
          <a:prstGeom prst="bentArrow">
            <a:avLst>
              <a:gd name="adj1" fmla="val 12586"/>
              <a:gd name="adj2" fmla="val 15587"/>
              <a:gd name="adj3" fmla="val 27921"/>
              <a:gd name="adj4" fmla="val 14541"/>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2760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1104230"/>
            <a:ext cx="7315200" cy="1000402"/>
          </a:xfrm>
        </p:spPr>
        <p:txBody>
          <a:bodyPr>
            <a:normAutofit/>
          </a:bodyPr>
          <a:lstStyle/>
          <a:p>
            <a:pPr algn="ctr"/>
            <a:r>
              <a:rPr lang="en-US" sz="2800" dirty="0">
                <a:latin typeface="Times New Roman" panose="02020603050405020304" pitchFamily="18" charset="0"/>
                <a:cs typeface="Times New Roman" panose="02020603050405020304" pitchFamily="18" charset="0"/>
              </a:rPr>
              <a:t>Query to count the total number of products in the dataset.</a:t>
            </a:r>
            <a:endParaRPr lang="en-IN" sz="28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5" name="Picture 4">
            <a:extLst>
              <a:ext uri="{FF2B5EF4-FFF2-40B4-BE49-F238E27FC236}">
                <a16:creationId xmlns:a16="http://schemas.microsoft.com/office/drawing/2014/main" id="{E280CAC9-D518-A04C-3F78-7DA0E3E1A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682" y="2953665"/>
            <a:ext cx="2737718" cy="1593497"/>
          </a:xfrm>
          <a:prstGeom prst="rect">
            <a:avLst/>
          </a:prstGeom>
        </p:spPr>
      </p:pic>
      <p:pic>
        <p:nvPicPr>
          <p:cNvPr id="9" name="Picture 8">
            <a:extLst>
              <a:ext uri="{FF2B5EF4-FFF2-40B4-BE49-F238E27FC236}">
                <a16:creationId xmlns:a16="http://schemas.microsoft.com/office/drawing/2014/main" id="{DEC96293-F031-6407-4254-F5D205ECC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929" y="4160273"/>
            <a:ext cx="2737718" cy="1593497"/>
          </a:xfrm>
          <a:prstGeom prst="rect">
            <a:avLst/>
          </a:prstGeom>
        </p:spPr>
      </p:pic>
      <p:sp>
        <p:nvSpPr>
          <p:cNvPr id="12" name="Rectangle 11">
            <a:extLst>
              <a:ext uri="{FF2B5EF4-FFF2-40B4-BE49-F238E27FC236}">
                <a16:creationId xmlns:a16="http://schemas.microsoft.com/office/drawing/2014/main" id="{3BC6BDA9-A03F-5168-42EF-6BC3C8883573}"/>
              </a:ext>
            </a:extLst>
          </p:cNvPr>
          <p:cNvSpPr/>
          <p:nvPr/>
        </p:nvSpPr>
        <p:spPr>
          <a:xfrm>
            <a:off x="462682" y="2952440"/>
            <a:ext cx="2737718" cy="1593497"/>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5D33161-C00B-8B92-0C2B-FED8F46F5D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4" name="Picture 3">
            <a:extLst>
              <a:ext uri="{FF2B5EF4-FFF2-40B4-BE49-F238E27FC236}">
                <a16:creationId xmlns:a16="http://schemas.microsoft.com/office/drawing/2014/main" id="{1BAEADD2-138E-6DF1-41EA-F923980CA9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6" name="Bent Arrow 5">
            <a:extLst>
              <a:ext uri="{FF2B5EF4-FFF2-40B4-BE49-F238E27FC236}">
                <a16:creationId xmlns:a16="http://schemas.microsoft.com/office/drawing/2014/main" id="{BF88D03E-EB3D-1F24-304A-34308F8D4387}"/>
              </a:ext>
            </a:extLst>
          </p:cNvPr>
          <p:cNvSpPr/>
          <p:nvPr/>
        </p:nvSpPr>
        <p:spPr>
          <a:xfrm flipV="1">
            <a:off x="1815025" y="4545937"/>
            <a:ext cx="1771464" cy="985548"/>
          </a:xfrm>
          <a:prstGeom prst="bentArrow">
            <a:avLst>
              <a:gd name="adj1" fmla="val 6609"/>
              <a:gd name="adj2" fmla="val 11240"/>
              <a:gd name="adj3" fmla="val 18684"/>
              <a:gd name="adj4" fmla="val 14541"/>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6720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550084" y="1505762"/>
            <a:ext cx="7315200" cy="1000402"/>
          </a:xfrm>
        </p:spPr>
        <p:txBody>
          <a:bodyPr>
            <a:normAutofit/>
          </a:bodyPr>
          <a:lstStyle/>
          <a:p>
            <a:pPr algn="ctr"/>
            <a:r>
              <a:rPr lang="en-US" sz="3200" dirty="0">
                <a:latin typeface="Times New Roman" panose="02020603050405020304" pitchFamily="18" charset="0"/>
                <a:cs typeface="Times New Roman" panose="02020603050405020304" pitchFamily="18" charset="0"/>
              </a:rPr>
              <a:t>Query to find the average rating of all products.</a:t>
            </a:r>
            <a:endParaRPr lang="en-IN" sz="32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4" name="Picture 3">
            <a:extLst>
              <a:ext uri="{FF2B5EF4-FFF2-40B4-BE49-F238E27FC236}">
                <a16:creationId xmlns:a16="http://schemas.microsoft.com/office/drawing/2014/main" id="{950DA212-8F1C-767D-7DD9-A39140742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74" y="3192625"/>
            <a:ext cx="3297812" cy="1349513"/>
          </a:xfrm>
          <a:prstGeom prst="rect">
            <a:avLst/>
          </a:prstGeom>
        </p:spPr>
      </p:pic>
      <p:pic>
        <p:nvPicPr>
          <p:cNvPr id="7" name="Picture 6">
            <a:extLst>
              <a:ext uri="{FF2B5EF4-FFF2-40B4-BE49-F238E27FC236}">
                <a16:creationId xmlns:a16="http://schemas.microsoft.com/office/drawing/2014/main" id="{5907E9F2-FCFC-356C-8ADD-B9763ADC2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472" y="4548387"/>
            <a:ext cx="3242257" cy="1224299"/>
          </a:xfrm>
          <a:prstGeom prst="rect">
            <a:avLst/>
          </a:prstGeom>
        </p:spPr>
      </p:pic>
      <p:sp>
        <p:nvSpPr>
          <p:cNvPr id="11" name="Rectangle 10">
            <a:extLst>
              <a:ext uri="{FF2B5EF4-FFF2-40B4-BE49-F238E27FC236}">
                <a16:creationId xmlns:a16="http://schemas.microsoft.com/office/drawing/2014/main" id="{DB7F8226-BDB1-37AF-6A1B-BAD78D64FE1D}"/>
              </a:ext>
            </a:extLst>
          </p:cNvPr>
          <p:cNvSpPr/>
          <p:nvPr/>
        </p:nvSpPr>
        <p:spPr>
          <a:xfrm>
            <a:off x="198174" y="3192625"/>
            <a:ext cx="3297812" cy="1349513"/>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3769DD26-A79F-F719-A668-5B2FA40F5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5" name="Picture 4">
            <a:extLst>
              <a:ext uri="{FF2B5EF4-FFF2-40B4-BE49-F238E27FC236}">
                <a16:creationId xmlns:a16="http://schemas.microsoft.com/office/drawing/2014/main" id="{FCF7C66A-158A-F124-AA41-4361B9E538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6" name="Bent Arrow 5">
            <a:extLst>
              <a:ext uri="{FF2B5EF4-FFF2-40B4-BE49-F238E27FC236}">
                <a16:creationId xmlns:a16="http://schemas.microsoft.com/office/drawing/2014/main" id="{5D3D3B70-A950-B277-078B-35499AFDA7DD}"/>
              </a:ext>
            </a:extLst>
          </p:cNvPr>
          <p:cNvSpPr/>
          <p:nvPr/>
        </p:nvSpPr>
        <p:spPr>
          <a:xfrm flipV="1">
            <a:off x="1815025" y="4545937"/>
            <a:ext cx="1771464" cy="985548"/>
          </a:xfrm>
          <a:prstGeom prst="bentArrow">
            <a:avLst>
              <a:gd name="adj1" fmla="val 6609"/>
              <a:gd name="adj2" fmla="val 11240"/>
              <a:gd name="adj3" fmla="val 18684"/>
              <a:gd name="adj4" fmla="val 14541"/>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122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E575-F0BC-B72F-760A-4070B86AF967}"/>
              </a:ext>
            </a:extLst>
          </p:cNvPr>
          <p:cNvSpPr>
            <a:spLocks noGrp="1"/>
          </p:cNvSpPr>
          <p:nvPr>
            <p:ph type="ctrTitle"/>
          </p:nvPr>
        </p:nvSpPr>
        <p:spPr>
          <a:xfrm>
            <a:off x="1069848" y="1104230"/>
            <a:ext cx="7315200" cy="1000402"/>
          </a:xfrm>
        </p:spPr>
        <p:txBody>
          <a:bodyPr>
            <a:normAutofit/>
          </a:bodyPr>
          <a:lstStyle/>
          <a:p>
            <a:pPr algn="ctr"/>
            <a:r>
              <a:rPr lang="en-US" sz="2800" dirty="0">
                <a:latin typeface="Times New Roman" panose="02020603050405020304" pitchFamily="18" charset="0"/>
                <a:cs typeface="Times New Roman" panose="02020603050405020304" pitchFamily="18" charset="0"/>
              </a:rPr>
              <a:t>Query to list the top 5 highest-rated products based on the rating, sorted in descending order.</a:t>
            </a:r>
            <a:endParaRPr lang="en-IN" sz="2800"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0E4A2EA0-6F54-BBE9-47A4-C86945D9A88C}"/>
              </a:ext>
            </a:extLst>
          </p:cNvPr>
          <p:cNvSpPr txBox="1">
            <a:spLocks/>
          </p:cNvSpPr>
          <p:nvPr/>
        </p:nvSpPr>
        <p:spPr>
          <a:xfrm>
            <a:off x="1347978" y="4852037"/>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dirty="0"/>
          </a:p>
        </p:txBody>
      </p:sp>
      <p:pic>
        <p:nvPicPr>
          <p:cNvPr id="5" name="Picture 4">
            <a:extLst>
              <a:ext uri="{FF2B5EF4-FFF2-40B4-BE49-F238E27FC236}">
                <a16:creationId xmlns:a16="http://schemas.microsoft.com/office/drawing/2014/main" id="{B0EC5CC6-8C2C-7168-B08A-A00C7F6DF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50" y="2638314"/>
            <a:ext cx="2834590" cy="1903824"/>
          </a:xfrm>
          <a:prstGeom prst="rect">
            <a:avLst/>
          </a:prstGeom>
        </p:spPr>
      </p:pic>
      <p:pic>
        <p:nvPicPr>
          <p:cNvPr id="8" name="Picture 7">
            <a:extLst>
              <a:ext uri="{FF2B5EF4-FFF2-40B4-BE49-F238E27FC236}">
                <a16:creationId xmlns:a16="http://schemas.microsoft.com/office/drawing/2014/main" id="{5552B9BE-39CC-1216-403C-BC7C1A61D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929" y="4091940"/>
            <a:ext cx="4140191" cy="1821088"/>
          </a:xfrm>
          <a:prstGeom prst="rect">
            <a:avLst/>
          </a:prstGeom>
        </p:spPr>
      </p:pic>
      <p:sp>
        <p:nvSpPr>
          <p:cNvPr id="12" name="Rectangle 11">
            <a:extLst>
              <a:ext uri="{FF2B5EF4-FFF2-40B4-BE49-F238E27FC236}">
                <a16:creationId xmlns:a16="http://schemas.microsoft.com/office/drawing/2014/main" id="{BF30BF21-AC99-1900-2E21-A1BBC5BB9806}"/>
              </a:ext>
            </a:extLst>
          </p:cNvPr>
          <p:cNvSpPr/>
          <p:nvPr/>
        </p:nvSpPr>
        <p:spPr>
          <a:xfrm>
            <a:off x="342950" y="2632065"/>
            <a:ext cx="2834590" cy="1916322"/>
          </a:xfrm>
          <a:prstGeom prst="rect">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3F6D6CBF-3047-FD54-B0FC-BC6CC492FF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8379" y="731615"/>
            <a:ext cx="2903620" cy="1337215"/>
          </a:xfrm>
          <a:prstGeom prst="rect">
            <a:avLst/>
          </a:prstGeom>
        </p:spPr>
      </p:pic>
      <p:pic>
        <p:nvPicPr>
          <p:cNvPr id="4" name="Picture 3">
            <a:extLst>
              <a:ext uri="{FF2B5EF4-FFF2-40B4-BE49-F238E27FC236}">
                <a16:creationId xmlns:a16="http://schemas.microsoft.com/office/drawing/2014/main" id="{9A094155-C6F6-AB40-5E2A-0D85129DCD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5509" y="4018185"/>
            <a:ext cx="4762500" cy="2108200"/>
          </a:xfrm>
          <a:prstGeom prst="rect">
            <a:avLst/>
          </a:prstGeom>
        </p:spPr>
      </p:pic>
      <p:sp>
        <p:nvSpPr>
          <p:cNvPr id="6" name="Bent Arrow 5">
            <a:extLst>
              <a:ext uri="{FF2B5EF4-FFF2-40B4-BE49-F238E27FC236}">
                <a16:creationId xmlns:a16="http://schemas.microsoft.com/office/drawing/2014/main" id="{2E00E37D-DFA1-3DEE-8051-20E2CB1AC7ED}"/>
              </a:ext>
            </a:extLst>
          </p:cNvPr>
          <p:cNvSpPr/>
          <p:nvPr/>
        </p:nvSpPr>
        <p:spPr>
          <a:xfrm flipV="1">
            <a:off x="1815025" y="4545937"/>
            <a:ext cx="1771464" cy="985548"/>
          </a:xfrm>
          <a:prstGeom prst="bentArrow">
            <a:avLst>
              <a:gd name="adj1" fmla="val 6609"/>
              <a:gd name="adj2" fmla="val 11240"/>
              <a:gd name="adj3" fmla="val 18684"/>
              <a:gd name="adj4" fmla="val 14541"/>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77286812"/>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283</TotalTime>
  <Words>482</Words>
  <Application>Microsoft Macintosh PowerPoint</Application>
  <PresentationFormat>Widescreen</PresentationFormat>
  <Paragraphs>46</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Times New Roman</vt:lpstr>
      <vt:lpstr>Wingdings 2</vt:lpstr>
      <vt:lpstr>Frame</vt:lpstr>
      <vt:lpstr>f</vt:lpstr>
      <vt:lpstr>PowerPoint Presentation</vt:lpstr>
      <vt:lpstr>Query to list all products with their product_id, product_name, and category.</vt:lpstr>
      <vt:lpstr>Query to display all columns for products that have a rating of 4.0 or higher.</vt:lpstr>
      <vt:lpstr>Query to list products that are in the Computers &amp; Accessories category.</vt:lpstr>
      <vt:lpstr>Query to find all products where the about_product column contains the word durable.</vt:lpstr>
      <vt:lpstr>Query to count the total number of products in the dataset.</vt:lpstr>
      <vt:lpstr>Query to find the average rating of all products.</vt:lpstr>
      <vt:lpstr>Query to list the top 5 highest-rated products based on the rating, sorted in descending order.</vt:lpstr>
      <vt:lpstr>Query to list all products along with the number of reviews they have. Include columns for product_id, product_name, and review_count.</vt:lpstr>
      <vt:lpstr>Query to find products that have the same rating and belong to the same category. </vt:lpstr>
      <vt:lpstr>Query using a CASE statement to categorize products into three categories based on their rating.</vt:lpstr>
      <vt:lpstr>Query to add a new column discount_amount to the products table that calculates the difference between actual_price and discounted_price.</vt:lpstr>
      <vt:lpstr>Query using an advanced function to find the product with the highest_discount_percentage.</vt:lpstr>
      <vt:lpstr>Create a view named High Rating Products (HRP) that includes products with a rating of 4.5 and above.</vt:lpstr>
      <vt:lpstr>Query using a window function to rank products based on their rating within each category.</vt:lpstr>
      <vt:lpstr>Stored procedure to update the rating of a product given its product_id and new rating</vt:lpstr>
      <vt:lpstr>Query to find the category with the highest average rating for products.</vt:lpstr>
      <vt:lpstr>Query to find pairs of products from the same category where one product has a higher rating than the other.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Kadam</dc:creator>
  <cp:lastModifiedBy>Microsoft Office User</cp:lastModifiedBy>
  <cp:revision>5</cp:revision>
  <dcterms:created xsi:type="dcterms:W3CDTF">2024-06-02T10:36:31Z</dcterms:created>
  <dcterms:modified xsi:type="dcterms:W3CDTF">2024-08-30T06:11:53Z</dcterms:modified>
</cp:coreProperties>
</file>