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9446" y="2294001"/>
            <a:ext cx="5293106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51508"/>
            <a:ext cx="10358120" cy="388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4778/3436905.3436924" TargetMode="External"/><Relationship Id="rId3" Type="http://schemas.openxmlformats.org/officeDocument/2006/relationships/hyperlink" Target="https://cloud.google.com/architecture/schema-design-for-analytical-workloads" TargetMode="External"/><Relationship Id="rId7" Type="http://schemas.openxmlformats.org/officeDocument/2006/relationships/hyperlink" Target="https://towardsdatascience.com/uber-data-analysis-visualization-db5759f51b5a" TargetMode="External"/><Relationship Id="rId2" Type="http://schemas.openxmlformats.org/officeDocument/2006/relationships/hyperlink" Target="https://cloud.google.com/solutions/big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abs/10.1145/3298689.3346969" TargetMode="External"/><Relationship Id="rId5" Type="http://schemas.openxmlformats.org/officeDocument/2006/relationships/hyperlink" Target="https://eng.uber.com/xp/" TargetMode="External"/><Relationship Id="rId4" Type="http://schemas.openxmlformats.org/officeDocument/2006/relationships/hyperlink" Target="https://cloud.google.com/solutions/big-data/streaming-analytics-pipeline-architecture" TargetMode="External"/><Relationship Id="rId9" Type="http://schemas.openxmlformats.org/officeDocument/2006/relationships/hyperlink" Target="https://www.emerald.com/insight/content/doi/10.1108/JMTM-06-2018-0133/full/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6483"/>
              <a:ext cx="12191999" cy="7315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12800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7826" y="3528821"/>
              <a:ext cx="8637270" cy="0"/>
            </a:xfrm>
            <a:custGeom>
              <a:avLst/>
              <a:gdLst/>
              <a:ahLst/>
              <a:cxnLst/>
              <a:rect l="l" t="t" r="r" b="b"/>
              <a:pathLst>
                <a:path w="8637270">
                  <a:moveTo>
                    <a:pt x="0" y="0"/>
                  </a:moveTo>
                  <a:lnTo>
                    <a:pt x="8637016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48000" y="2634344"/>
            <a:ext cx="7015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TITL</a:t>
            </a:r>
            <a:r>
              <a:rPr sz="3600" b="1" spc="-5" dirty="0">
                <a:latin typeface="Times New Roman"/>
                <a:cs typeface="Times New Roman"/>
              </a:rPr>
              <a:t>E</a:t>
            </a:r>
            <a:r>
              <a:rPr sz="3600" b="1" dirty="0">
                <a:latin typeface="Times New Roman"/>
                <a:cs typeface="Times New Roman"/>
              </a:rPr>
              <a:t>: </a:t>
            </a:r>
            <a:r>
              <a:rPr sz="3600" b="1" spc="-5" dirty="0">
                <a:latin typeface="Times New Roman"/>
                <a:cs typeface="Times New Roman"/>
              </a:rPr>
              <a:t>UBE</a:t>
            </a:r>
            <a:r>
              <a:rPr sz="3600" b="1" dirty="0">
                <a:latin typeface="Times New Roman"/>
                <a:cs typeface="Times New Roman"/>
              </a:rPr>
              <a:t>R</a:t>
            </a:r>
            <a:r>
              <a:rPr sz="3600" b="1" spc="-5" dirty="0">
                <a:latin typeface="Times New Roman"/>
                <a:cs typeface="Times New Roman"/>
              </a:rPr>
              <a:t> D</a:t>
            </a:r>
            <a:r>
              <a:rPr sz="3600" b="1" spc="-260" dirty="0">
                <a:latin typeface="Times New Roman"/>
                <a:cs typeface="Times New Roman"/>
              </a:rPr>
              <a:t>A</a:t>
            </a:r>
            <a:r>
              <a:rPr sz="3600" b="1" spc="-270" dirty="0">
                <a:latin typeface="Times New Roman"/>
                <a:cs typeface="Times New Roman"/>
              </a:rPr>
              <a:t>T</a:t>
            </a:r>
            <a:r>
              <a:rPr sz="3600" b="1" dirty="0">
                <a:latin typeface="Times New Roman"/>
                <a:cs typeface="Times New Roman"/>
              </a:rPr>
              <a:t>A</a:t>
            </a:r>
            <a:r>
              <a:rPr sz="3600" b="1" spc="-4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AN</a:t>
            </a:r>
            <a:r>
              <a:rPr sz="3600" b="1" spc="10" dirty="0">
                <a:latin typeface="Times New Roman"/>
                <a:cs typeface="Times New Roman"/>
              </a:rPr>
              <a:t>A</a:t>
            </a:r>
            <a:r>
              <a:rPr sz="3600" b="1" spc="-340" dirty="0">
                <a:latin typeface="Times New Roman"/>
                <a:cs typeface="Times New Roman"/>
              </a:rPr>
              <a:t>L</a:t>
            </a:r>
            <a:r>
              <a:rPr sz="3600" b="1" spc="-5" dirty="0">
                <a:latin typeface="Times New Roman"/>
                <a:cs typeface="Times New Roman"/>
              </a:rPr>
              <a:t>YTI</a:t>
            </a:r>
            <a:r>
              <a:rPr sz="3600" b="1" spc="5" dirty="0">
                <a:latin typeface="Times New Roman"/>
                <a:cs typeface="Times New Roman"/>
              </a:rPr>
              <a:t>C</a:t>
            </a:r>
            <a:r>
              <a:rPr sz="3600" b="1" dirty="0">
                <a:latin typeface="Times New Roman"/>
                <a:cs typeface="Times New Roman"/>
              </a:rPr>
              <a:t>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7B2955-E90F-5459-824F-B4A0B82B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" y="841247"/>
            <a:ext cx="11215116" cy="51755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635508"/>
            <a:ext cx="10515600" cy="59268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8917"/>
            <a:ext cx="7157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Dropping</a:t>
            </a:r>
            <a:r>
              <a:rPr sz="2400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 duplicates</a:t>
            </a: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creating date_time_dim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table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120139"/>
            <a:ext cx="10515600" cy="52014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11912"/>
            <a:ext cx="10045700" cy="66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Dropping</a:t>
            </a:r>
            <a:r>
              <a:rPr sz="2200" spc="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passenger</a:t>
            </a:r>
            <a:r>
              <a:rPr sz="2200" spc="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duplicates</a:t>
            </a:r>
            <a:r>
              <a:rPr sz="2200" spc="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2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creating</a:t>
            </a:r>
            <a:r>
              <a:rPr sz="2200" spc="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passenger_count_dim</a:t>
            </a:r>
            <a:r>
              <a:rPr sz="2200" spc="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2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trip_distance_dim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510"/>
              </a:lnSpc>
            </a:pP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tables</a:t>
            </a:r>
            <a:endParaRPr sz="2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342644"/>
            <a:ext cx="10515600" cy="51194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459"/>
            <a:ext cx="862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Assigning</a:t>
            </a:r>
            <a:r>
              <a:rPr sz="240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30" dirty="0">
                <a:solidFill>
                  <a:srgbClr val="000000"/>
                </a:solidFill>
                <a:latin typeface="Calibri Light"/>
                <a:cs typeface="Calibri Light"/>
              </a:rPr>
              <a:t>rate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240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per the 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2400" spc="-20" dirty="0">
                <a:solidFill>
                  <a:srgbClr val="000000"/>
                </a:solidFill>
                <a:latin typeface="Calibri Light"/>
                <a:cs typeface="Calibri Light"/>
              </a:rPr>
              <a:t> dictionary,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creating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rate_code_dim</a:t>
            </a:r>
            <a:r>
              <a:rPr sz="24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table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165860"/>
            <a:ext cx="1051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2133"/>
            <a:ext cx="943610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Dropping</a:t>
            </a:r>
            <a:r>
              <a:rPr sz="2200" spc="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duplicates</a:t>
            </a:r>
            <a:r>
              <a:rPr sz="2200"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20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200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pickup</a:t>
            </a:r>
            <a:r>
              <a:rPr sz="2200" spc="-5" dirty="0">
                <a:solidFill>
                  <a:srgbClr val="000000"/>
                </a:solidFill>
                <a:latin typeface="Calibri Light"/>
                <a:cs typeface="Calibri Light"/>
              </a:rPr>
              <a:t> &amp;</a:t>
            </a:r>
            <a:r>
              <a:rPr sz="2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drop,</a:t>
            </a:r>
            <a:r>
              <a:rPr sz="2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libri Light"/>
                <a:cs typeface="Calibri Light"/>
              </a:rPr>
              <a:t>assigning</a:t>
            </a:r>
            <a:r>
              <a:rPr sz="2200" spc="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index</a:t>
            </a:r>
            <a:r>
              <a:rPr sz="2200"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reordering</a:t>
            </a:r>
            <a:r>
              <a:rPr sz="2200" spc="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libri Light"/>
                <a:cs typeface="Calibri Light"/>
              </a:rPr>
              <a:t>it. </a:t>
            </a:r>
            <a:r>
              <a:rPr sz="2200" spc="-4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20" dirty="0">
                <a:solidFill>
                  <a:srgbClr val="000000"/>
                </a:solidFill>
                <a:latin typeface="Calibri Light"/>
                <a:cs typeface="Calibri Light"/>
              </a:rPr>
              <a:t>Created</a:t>
            </a:r>
            <a:r>
              <a:rPr sz="2200"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payment_type_dim</a:t>
            </a:r>
            <a:r>
              <a:rPr sz="2200" spc="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5" dirty="0">
                <a:solidFill>
                  <a:srgbClr val="000000"/>
                </a:solidFill>
                <a:latin typeface="Calibri Light"/>
                <a:cs typeface="Calibri Light"/>
              </a:rPr>
              <a:t>table</a:t>
            </a:r>
            <a:endParaRPr sz="2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344167"/>
            <a:ext cx="10515600" cy="46268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5290"/>
            <a:ext cx="725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Converting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flat</a:t>
            </a:r>
            <a:r>
              <a:rPr sz="240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file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 into</a:t>
            </a:r>
            <a:r>
              <a:rPr sz="240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dimension model</a:t>
            </a:r>
            <a:r>
              <a:rPr sz="2400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40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 ‘fact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table’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306067"/>
            <a:ext cx="10515600" cy="51861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4565"/>
            <a:ext cx="7268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Uber_data.csv</a:t>
            </a:r>
            <a:r>
              <a:rPr sz="240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file</a:t>
            </a:r>
            <a:r>
              <a:rPr sz="2400" spc="-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has</a:t>
            </a:r>
            <a:r>
              <a:rPr sz="240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been</a:t>
            </a: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uploaded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on 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cloud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alibri Light"/>
                <a:cs typeface="Calibri Light"/>
              </a:rPr>
              <a:t>storage.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19072"/>
            <a:ext cx="10515600" cy="46009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8917"/>
            <a:ext cx="1538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VM</a:t>
            </a:r>
            <a:r>
              <a:rPr sz="2400" spc="-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instance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3" y="1083563"/>
            <a:ext cx="9220200" cy="50932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537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>
                <a:latin typeface="Calibri Light"/>
                <a:cs typeface="Calibri Light"/>
              </a:rPr>
              <a:t>Implementation</a:t>
            </a:r>
            <a:r>
              <a:rPr sz="4000" spc="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on</a:t>
            </a:r>
            <a:r>
              <a:rPr sz="4400" spc="-35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MAGE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255" y="1574291"/>
            <a:ext cx="10448544" cy="45933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7776"/>
            <a:ext cx="2520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>
                <a:latin typeface="Calibri Light"/>
                <a:cs typeface="Calibri Light"/>
              </a:rPr>
              <a:t>Introduction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50394"/>
            <a:ext cx="1022413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rapidly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evolving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landscape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industry,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companies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like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redefined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traditional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business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leveraging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advanced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technologies.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pivotal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aspect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garnered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increasing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attention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customer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satisfaction,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 </a:t>
            </a:r>
            <a:r>
              <a:rPr sz="1600" dirty="0">
                <a:latin typeface="Times New Roman"/>
                <a:cs typeface="Times New Roman"/>
              </a:rPr>
              <a:t> businesses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recognize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fundamental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ensuring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long-term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success. This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recognition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surge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interest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investment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data-driven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approaches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enhance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35146"/>
            <a:ext cx="100476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"Uber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Analytics"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response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paradigm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shift,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aiming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delve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intricacies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customer </a:t>
            </a:r>
            <a:r>
              <a:rPr sz="1600" dirty="0">
                <a:latin typeface="Times New Roman"/>
                <a:cs typeface="Times New Roman"/>
              </a:rPr>
              <a:t> satisfaction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among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harnessing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big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techniques,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seeks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extract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meaningful </a:t>
            </a:r>
            <a:r>
              <a:rPr sz="1600" dirty="0">
                <a:latin typeface="Times New Roman"/>
                <a:cs typeface="Times New Roman"/>
              </a:rPr>
              <a:t> insights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amounts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transactional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platform.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integration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science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methodologies,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machine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learning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techniques,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open-source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tools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poised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offer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comprehensive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customer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behaviors, </a:t>
            </a:r>
            <a:r>
              <a:rPr sz="1600" spc="-5" dirty="0">
                <a:latin typeface="Times New Roman"/>
                <a:cs typeface="Times New Roman"/>
              </a:rPr>
              <a:t>preferences,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points.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4" y="743712"/>
            <a:ext cx="10632948" cy="55946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" y="734568"/>
            <a:ext cx="10587228" cy="53614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7776"/>
            <a:ext cx="1902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libri Light"/>
                <a:cs typeface="Calibri Light"/>
              </a:rPr>
              <a:t>BigQuery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27" y="1383791"/>
            <a:ext cx="11170920" cy="51084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7858"/>
            <a:ext cx="2658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latin typeface="Calibri Light"/>
                <a:cs typeface="Calibri Light"/>
              </a:rPr>
              <a:t>Uber</a:t>
            </a:r>
            <a:r>
              <a:rPr sz="3200" spc="-105" dirty="0">
                <a:latin typeface="Calibri Light"/>
                <a:cs typeface="Calibri Light"/>
              </a:rPr>
              <a:t> </a:t>
            </a:r>
            <a:r>
              <a:rPr sz="3200" spc="-30" dirty="0">
                <a:latin typeface="Calibri Light"/>
                <a:cs typeface="Calibri Light"/>
              </a:rPr>
              <a:t>Dashboard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482863"/>
            <a:ext cx="10299065" cy="7810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spc="-5" dirty="0">
                <a:latin typeface="Times New Roman"/>
                <a:cs typeface="Times New Roman"/>
              </a:rPr>
              <a:t>The dashboard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 </a:t>
            </a:r>
            <a:r>
              <a:rPr sz="1500" spc="-5" dirty="0">
                <a:latin typeface="Times New Roman"/>
                <a:cs typeface="Times New Roman"/>
              </a:rPr>
              <a:t>used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track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performance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Uber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5" dirty="0">
                <a:latin typeface="Times New Roman"/>
                <a:cs typeface="Times New Roman"/>
              </a:rPr>
              <a:t>different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regions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identify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trends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Uber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usage.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spc="5" dirty="0">
                <a:latin typeface="Times New Roman"/>
                <a:cs typeface="Times New Roman"/>
              </a:rPr>
              <a:t>dashboard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valuable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tool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used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improve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Uber's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services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make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informed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decisions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about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future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company</a:t>
            </a:r>
            <a:r>
              <a:rPr sz="190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905255"/>
            <a:ext cx="10072116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8625"/>
            <a:ext cx="777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Bar charts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displaying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alibri Light"/>
                <a:cs typeface="Calibri Light"/>
              </a:rPr>
              <a:t>different </a:t>
            </a:r>
            <a:r>
              <a:rPr sz="2400" spc="-30" dirty="0">
                <a:solidFill>
                  <a:srgbClr val="000000"/>
                </a:solidFill>
                <a:latin typeface="Calibri Light"/>
                <a:cs typeface="Calibri Light"/>
              </a:rPr>
              <a:t>rate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 code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 and</a:t>
            </a:r>
            <a:r>
              <a:rPr sz="2400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payment</a:t>
            </a:r>
            <a:r>
              <a:rPr sz="2400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methods.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249926"/>
            <a:ext cx="99193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chart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 that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credit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card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most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popular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payment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rides,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second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popular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payment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732" y="1368565"/>
            <a:ext cx="10384536" cy="298302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1386"/>
            <a:ext cx="2225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latin typeface="Calibri Light"/>
                <a:cs typeface="Calibri Light"/>
              </a:rPr>
              <a:t>Conclusion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23264"/>
            <a:ext cx="10360025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This large-scale experiment demonstrated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the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concrete benefits that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may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be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obtained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from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using big data techniques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to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comprehend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client happiness. Significant insights were obtained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from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Uber's enormous amounts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of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unstructured transactional data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by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integrating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scalable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and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adaptable data pipelines, storage, processing, modeling, analysis, and visualization components. The project's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ultimate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 success was supported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by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several significant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accomplishments,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including transferring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streams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of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unprocessed transportation data from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dispersed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systems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into uniform storage, including trips, locations, timings,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money,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and metadata, Creating frameworks such as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the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star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schema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to</a:t>
            </a:r>
            <a:r>
              <a:rPr sz="1500" spc="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connect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 atomic facts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and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dimensions, improving</a:t>
            </a:r>
            <a:r>
              <a:rPr sz="1500" spc="36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the accuracy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of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data, Developing</a:t>
            </a:r>
            <a:r>
              <a:rPr sz="1500" spc="36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an</a:t>
            </a:r>
            <a:r>
              <a:rPr sz="1500" spc="35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enterprise-class ETL method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to </a:t>
            </a:r>
            <a:r>
              <a:rPr sz="1500" spc="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convert massive amounts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of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detailed data into datasets suitable for analysis, Statistical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modeling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in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conjunction with interactive slicing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and dicing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to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facilitate multidimensional analysis, providing shared dashboards with important patterns and trends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to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inform strategic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choices.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Uber's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customer-centricity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was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enhanced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by</a:t>
            </a:r>
            <a:r>
              <a:rPr sz="1500" spc="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these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successes,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which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gave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the</a:t>
            </a:r>
            <a:r>
              <a:rPr sz="1500" spc="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initiative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concrete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insight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into</a:t>
            </a:r>
            <a:r>
              <a:rPr sz="1500" spc="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passenger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 preferences, habits, evolving demands, and pain areas throughout travel.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It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was possible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to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pinpoint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exactly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which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 key parts</a:t>
            </a:r>
            <a:r>
              <a:rPr sz="1500" spc="36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were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causing</a:t>
            </a:r>
            <a:r>
              <a:rPr sz="1500" spc="2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the</a:t>
            </a:r>
            <a:r>
              <a:rPr sz="1500" spc="18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friction.</a:t>
            </a:r>
            <a:r>
              <a:rPr sz="1500" spc="19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Loyalty</a:t>
            </a:r>
            <a:r>
              <a:rPr sz="1500" spc="19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and</a:t>
            </a:r>
            <a:r>
              <a:rPr sz="1500" spc="2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promotional</a:t>
            </a:r>
            <a:r>
              <a:rPr sz="1500" spc="18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campaigns</a:t>
            </a:r>
            <a:r>
              <a:rPr sz="1500" spc="19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were</a:t>
            </a:r>
            <a:r>
              <a:rPr sz="1500" spc="18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found</a:t>
            </a:r>
            <a:r>
              <a:rPr sz="1500" spc="204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to</a:t>
            </a:r>
            <a:r>
              <a:rPr sz="1500" spc="2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be</a:t>
            </a:r>
            <a:r>
              <a:rPr sz="1500" spc="18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related.</a:t>
            </a:r>
            <a:r>
              <a:rPr sz="1500" spc="19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It</a:t>
            </a:r>
            <a:r>
              <a:rPr sz="1500" spc="19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was</a:t>
            </a:r>
            <a:r>
              <a:rPr sz="1500" spc="19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estimated</a:t>
            </a:r>
            <a:r>
              <a:rPr sz="1500" spc="2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how</a:t>
            </a:r>
            <a:r>
              <a:rPr sz="1500" spc="18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sensitive</a:t>
            </a:r>
            <a:r>
              <a:rPr sz="1500" spc="19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price</a:t>
            </a:r>
            <a:r>
              <a:rPr sz="1500" spc="19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thresholds </a:t>
            </a:r>
            <a:r>
              <a:rPr sz="1500" spc="-36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were.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In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addition, the baseline dashboards, model designs, templated ETL logic, and architecture blueprint created throughout this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project help expedite further analytics endeavours. Uber's culture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may become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more deeply ingrained with data-driven analysis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if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 ownership</a:t>
            </a:r>
            <a:r>
              <a:rPr sz="1500" spc="-2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is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transferred</a:t>
            </a:r>
            <a:r>
              <a:rPr sz="1500" spc="-1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to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business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teams.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40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>
                <a:latin typeface="Calibri Light"/>
                <a:cs typeface="Calibri Light"/>
              </a:rPr>
              <a:t>R</a:t>
            </a:r>
            <a:r>
              <a:rPr sz="4400" spc="-50" dirty="0">
                <a:latin typeface="Calibri Light"/>
                <a:cs typeface="Calibri Light"/>
              </a:rPr>
              <a:t>e</a:t>
            </a:r>
            <a:r>
              <a:rPr sz="4400" spc="-130" dirty="0">
                <a:latin typeface="Calibri Light"/>
                <a:cs typeface="Calibri Light"/>
              </a:rPr>
              <a:t>f</a:t>
            </a:r>
            <a:r>
              <a:rPr sz="4400" spc="-5" dirty="0">
                <a:latin typeface="Calibri Light"/>
                <a:cs typeface="Calibri Light"/>
              </a:rPr>
              <a:t>e</a:t>
            </a:r>
            <a:r>
              <a:rPr sz="4400" spc="-60" dirty="0">
                <a:latin typeface="Calibri Light"/>
                <a:cs typeface="Calibri Light"/>
              </a:rPr>
              <a:t>r</a:t>
            </a:r>
            <a:r>
              <a:rPr sz="4400" spc="-5" dirty="0">
                <a:latin typeface="Calibri Light"/>
                <a:cs typeface="Calibri Light"/>
              </a:rPr>
              <a:t>ences: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51508"/>
            <a:ext cx="10043795" cy="388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Cloud</a:t>
            </a:r>
            <a:r>
              <a:rPr sz="1500" spc="-2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Data</a:t>
            </a:r>
            <a:r>
              <a:rPr sz="1500" spc="-1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Warehousing</a:t>
            </a:r>
            <a:r>
              <a:rPr sz="1500" spc="-3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Solutions</a:t>
            </a:r>
            <a:r>
              <a:rPr sz="1500" spc="-6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https://cloud.google.com/solutions/big-data/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C1817"/>
              </a:buClr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Schema</a:t>
            </a:r>
            <a:r>
              <a:rPr sz="1500" spc="2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Design</a:t>
            </a:r>
            <a:r>
              <a:rPr sz="1500" spc="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for</a:t>
            </a:r>
            <a:r>
              <a:rPr sz="1500" spc="-7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Analytical</a:t>
            </a:r>
            <a:r>
              <a:rPr sz="1500" spc="-4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1C1817"/>
                </a:solidFill>
                <a:latin typeface="Times New Roman"/>
                <a:cs typeface="Times New Roman"/>
              </a:rPr>
              <a:t>Workloads</a:t>
            </a:r>
            <a:r>
              <a:rPr sz="1500" spc="-4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https://cloud.google.com/architecture/schema-design-for-analytical-workloads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C1817"/>
              </a:buClr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Streaming</a:t>
            </a:r>
            <a:r>
              <a:rPr sz="1500" spc="-7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Analytics</a:t>
            </a:r>
            <a:r>
              <a:rPr sz="1500" spc="1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Pipeline</a:t>
            </a:r>
            <a:r>
              <a:rPr sz="1500" spc="-9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Architecture</a:t>
            </a:r>
            <a:r>
              <a:rPr sz="1500" spc="-4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https://cloud.google.com/solutions/big-data/streaming-analytics-pipeline-architecture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1817"/>
              </a:buClr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Uber's Methodology</a:t>
            </a:r>
            <a:r>
              <a:rPr sz="1500" spc="-4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for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Experimentation</a:t>
            </a:r>
            <a:r>
              <a:rPr sz="1500" spc="-3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at</a:t>
            </a:r>
            <a:r>
              <a:rPr sz="1500" spc="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Scale</a:t>
            </a:r>
            <a:r>
              <a:rPr sz="1500" spc="-4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5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https://eng.uber.com/xp/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C1817"/>
              </a:buClr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Recommending</a:t>
            </a:r>
            <a:r>
              <a:rPr sz="1500" spc="3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Optimal</a:t>
            </a:r>
            <a:r>
              <a:rPr sz="1500" spc="1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Partners</a:t>
            </a:r>
            <a:r>
              <a:rPr sz="1500" spc="1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for</a:t>
            </a:r>
            <a:r>
              <a:rPr sz="1500" spc="1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Uber</a:t>
            </a:r>
            <a:r>
              <a:rPr sz="1500" spc="3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Service</a:t>
            </a:r>
            <a:r>
              <a:rPr sz="1500" spc="2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Providers</a:t>
            </a:r>
            <a:r>
              <a:rPr sz="1500" spc="-7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5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https://dl.acm.org/doi/abs/10.1145/3298689.3346969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C1817"/>
              </a:buClr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Uber</a:t>
            </a:r>
            <a:r>
              <a:rPr sz="1500" spc="1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Data</a:t>
            </a:r>
            <a:r>
              <a:rPr sz="1500" spc="-7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Analysis</a:t>
            </a:r>
            <a:r>
              <a:rPr sz="1500" spc="2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&amp;</a:t>
            </a:r>
            <a:r>
              <a:rPr sz="1500" spc="-2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Visualization</a:t>
            </a:r>
            <a:r>
              <a:rPr sz="1500" spc="-2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Case</a:t>
            </a:r>
            <a:r>
              <a:rPr sz="1500" spc="2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Study</a:t>
            </a:r>
            <a:r>
              <a:rPr sz="1500" spc="-4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https://towardsdatascience.com/uber-data-analysis-visualization-db5759f51b5a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1817"/>
              </a:buClr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Optimized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Bucketing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for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Uber's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Real-time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Features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Platform</a:t>
            </a:r>
            <a:r>
              <a:rPr sz="1500" spc="-1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https://dl.acm.org/doi/10.14778/3436905.3436924</a:t>
            </a:r>
            <a:endParaRPr sz="15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Ride</a:t>
            </a:r>
            <a:r>
              <a:rPr sz="1500" spc="2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Sharing</a:t>
            </a:r>
            <a:r>
              <a:rPr sz="1500" spc="5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Innovation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&amp;</a:t>
            </a:r>
            <a:r>
              <a:rPr sz="1500" spc="4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817"/>
                </a:solidFill>
                <a:latin typeface="Times New Roman"/>
                <a:cs typeface="Times New Roman"/>
              </a:rPr>
              <a:t>Managing</a:t>
            </a:r>
            <a:r>
              <a:rPr sz="1500" spc="30" dirty="0">
                <a:solidFill>
                  <a:srgbClr val="1C1817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817"/>
                </a:solidFill>
                <a:latin typeface="Times New Roman"/>
                <a:cs typeface="Times New Roman"/>
              </a:rPr>
              <a:t>Emerging </a:t>
            </a:r>
            <a:r>
              <a:rPr sz="1500" spc="-10" dirty="0">
                <a:solidFill>
                  <a:srgbClr val="1C1817"/>
                </a:solidFill>
                <a:latin typeface="Times New Roman"/>
                <a:cs typeface="Times New Roman"/>
              </a:rPr>
              <a:t>Technologies</a:t>
            </a:r>
            <a:r>
              <a:rPr sz="1500" spc="-6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5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9"/>
              </a:rPr>
              <a:t>https://www.emerald.com/insight/content/doi/10.1108/JMTM-06- </a:t>
            </a:r>
            <a:r>
              <a:rPr sz="1500" spc="-36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9"/>
              </a:rPr>
              <a:t>2018-0133/full/html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7776"/>
            <a:ext cx="19265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latin typeface="Calibri Light"/>
                <a:cs typeface="Calibri Light"/>
              </a:rPr>
              <a:t>Objective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8613"/>
            <a:ext cx="10304780" cy="357251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primary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objective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"Uber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Analytics"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customer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satisfaction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employing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Times New Roman"/>
                <a:cs typeface="Times New Roman"/>
              </a:rPr>
              <a:t>approach.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collecting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large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volumes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transactions,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seeks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identify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patterns,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trends,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contribute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improving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overall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data-driven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understanding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customer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satisfaction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factors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valuable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enhancing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service.</a:t>
            </a:r>
            <a:endParaRPr sz="1600">
              <a:latin typeface="Times New Roman"/>
              <a:cs typeface="Times New Roman"/>
            </a:endParaRPr>
          </a:p>
          <a:p>
            <a:pPr marL="241300" marR="43815" indent="-228600">
              <a:lnSpc>
                <a:spcPct val="1501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Statement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Despite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Uber's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efforts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science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methods,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still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gaps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satisfaction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comprehensively.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addresses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more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in-depth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customer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employing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techniques.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Challenges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handling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large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ensuring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quality,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deriving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meaningful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complex,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dynamic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nature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Uber's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transactional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1386"/>
            <a:ext cx="155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latin typeface="Calibri Light"/>
                <a:cs typeface="Calibri Light"/>
              </a:rPr>
              <a:t>Dataset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68399"/>
            <a:ext cx="2774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Snippet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dataset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39411"/>
            <a:ext cx="10128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Each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trip,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columns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detailed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about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aspects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trip,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details.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78507"/>
            <a:ext cx="10802112" cy="2740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316" y="736091"/>
            <a:ext cx="10183368" cy="57484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5376"/>
            <a:ext cx="2367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Calibri Light"/>
                <a:cs typeface="Calibri Light"/>
              </a:rPr>
              <a:t>Data</a:t>
            </a:r>
            <a:r>
              <a:rPr sz="4000" spc="-145" dirty="0">
                <a:latin typeface="Calibri Light"/>
                <a:cs typeface="Calibri Light"/>
              </a:rPr>
              <a:t> </a:t>
            </a:r>
            <a:r>
              <a:rPr sz="4000" spc="-30" dirty="0">
                <a:latin typeface="Calibri Light"/>
                <a:cs typeface="Calibri Light"/>
              </a:rPr>
              <a:t>Model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960770"/>
            <a:ext cx="10332085" cy="492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class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diagram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a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passenger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ticket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system.</a:t>
            </a:r>
            <a:r>
              <a:rPr sz="1700" dirty="0">
                <a:latin typeface="Times New Roman"/>
                <a:cs typeface="Times New Roman"/>
              </a:rPr>
              <a:t> It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shows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relationships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between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different</a:t>
            </a:r>
            <a:r>
              <a:rPr sz="1700" spc="-5" dirty="0">
                <a:latin typeface="Times New Roman"/>
                <a:cs typeface="Times New Roman"/>
              </a:rPr>
              <a:t> classes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Uber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1700" dirty="0">
                <a:latin typeface="Times New Roman"/>
                <a:cs typeface="Times New Roman"/>
              </a:rPr>
              <a:t>database.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1165860"/>
            <a:ext cx="10335768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25677"/>
            <a:ext cx="10272395" cy="3337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diagram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divided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parts: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dimensions,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payment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dimension.</a:t>
            </a:r>
            <a:endParaRPr sz="1600">
              <a:latin typeface="Times New Roman"/>
              <a:cs typeface="Times New Roman"/>
            </a:endParaRPr>
          </a:p>
          <a:p>
            <a:pPr marL="241300" marR="4826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Dimensions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descriptive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attributes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datetime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dim,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passenger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dim,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trip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dim,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code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dim,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pickup location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dropoff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location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dim.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numeric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database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trip_id,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VendorID,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pickup_location_id,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amount,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extra,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mta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tax,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tip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amount,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improvement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surcharge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payment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dimension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about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payment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passenger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payment_type_id,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payment_type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payment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type_name.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diagram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understand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relationships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elements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Uber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database.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7776"/>
            <a:ext cx="2512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latin typeface="Calibri Light"/>
                <a:cs typeface="Calibri Light"/>
              </a:rPr>
              <a:t>Architecture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89278"/>
            <a:ext cx="7207884" cy="449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project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built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Google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Cloud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Platform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(GCP),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variety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GCP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services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collect,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store,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analyze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Uber data.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Raw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Data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project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 </a:t>
            </a:r>
            <a:r>
              <a:rPr sz="1500" spc="-5" dirty="0">
                <a:latin typeface="Times New Roman"/>
                <a:cs typeface="Times New Roman"/>
              </a:rPr>
              <a:t>collected</a:t>
            </a:r>
            <a:endParaRPr sz="1500">
              <a:latin typeface="Times New Roman"/>
              <a:cs typeface="Times New Roman"/>
            </a:endParaRPr>
          </a:p>
          <a:p>
            <a:pPr marL="155575" marR="2839085">
              <a:lnSpc>
                <a:spcPts val="3350"/>
              </a:lnSpc>
              <a:spcBef>
                <a:spcPts val="355"/>
              </a:spcBef>
            </a:pP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variety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sources,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including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Uber's</a:t>
            </a:r>
            <a:r>
              <a:rPr sz="1500" spc="-5" dirty="0">
                <a:latin typeface="Times New Roman"/>
                <a:cs typeface="Times New Roman"/>
              </a:rPr>
              <a:t> mobile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driver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website.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ETL </a:t>
            </a:r>
            <a:r>
              <a:rPr sz="1500" dirty="0">
                <a:latin typeface="Times New Roman"/>
                <a:cs typeface="Times New Roman"/>
              </a:rPr>
              <a:t>is 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process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extracting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5" dirty="0">
                <a:latin typeface="Times New Roman"/>
                <a:cs typeface="Times New Roman"/>
              </a:rPr>
              <a:t> more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sources,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transforming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desired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format,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endParaRPr sz="1500">
              <a:latin typeface="Times New Roman"/>
              <a:cs typeface="Times New Roman"/>
            </a:endParaRPr>
          </a:p>
          <a:p>
            <a:pPr marL="155575" marR="2850515">
              <a:lnSpc>
                <a:spcPct val="185600"/>
              </a:lnSpc>
              <a:spcBef>
                <a:spcPts val="10"/>
              </a:spcBef>
            </a:pPr>
            <a:r>
              <a:rPr sz="1500" dirty="0">
                <a:latin typeface="Times New Roman"/>
                <a:cs typeface="Times New Roman"/>
              </a:rPr>
              <a:t>loading it into a </a:t>
            </a:r>
            <a:r>
              <a:rPr sz="1500" spc="-5" dirty="0">
                <a:latin typeface="Times New Roman"/>
                <a:cs typeface="Times New Roman"/>
              </a:rPr>
              <a:t>target system. </a:t>
            </a:r>
            <a:r>
              <a:rPr sz="1500" dirty="0">
                <a:latin typeface="Times New Roman"/>
                <a:cs typeface="Times New Roman"/>
              </a:rPr>
              <a:t>Our project </a:t>
            </a:r>
            <a:r>
              <a:rPr sz="1500" spc="-5" dirty="0">
                <a:latin typeface="Times New Roman"/>
                <a:cs typeface="Times New Roman"/>
              </a:rPr>
              <a:t>uses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variety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GCP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services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implement</a:t>
            </a:r>
            <a:r>
              <a:rPr sz="1500" dirty="0">
                <a:latin typeface="Times New Roman"/>
                <a:cs typeface="Times New Roman"/>
              </a:rPr>
              <a:t> its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ETL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pipeline,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including Cloud </a:t>
            </a:r>
            <a:r>
              <a:rPr sz="1500" spc="-5" dirty="0">
                <a:latin typeface="Times New Roman"/>
                <a:cs typeface="Times New Roman"/>
              </a:rPr>
              <a:t>Data </a:t>
            </a:r>
            <a:r>
              <a:rPr sz="1500" dirty="0">
                <a:latin typeface="Times New Roman"/>
                <a:cs typeface="Times New Roman"/>
              </a:rPr>
              <a:t>Fusion, Cloud </a:t>
            </a:r>
            <a:r>
              <a:rPr sz="1500" spc="-5" dirty="0">
                <a:latin typeface="Times New Roman"/>
                <a:cs typeface="Times New Roman"/>
              </a:rPr>
              <a:t>Dataproc,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Cloud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Dataprep.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1965843"/>
            <a:ext cx="5209032" cy="44349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69974"/>
            <a:ext cx="10151110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620" indent="-2286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An open-source website </a:t>
            </a:r>
            <a:r>
              <a:rPr sz="1600" dirty="0">
                <a:latin typeface="Times New Roman"/>
                <a:cs typeface="Times New Roman"/>
              </a:rPr>
              <a:t>called </a:t>
            </a:r>
            <a:r>
              <a:rPr sz="1600" b="1" spc="-10" dirty="0">
                <a:latin typeface="Times New Roman"/>
                <a:cs typeface="Times New Roman"/>
              </a:rPr>
              <a:t>MAGE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utilized </a:t>
            </a:r>
            <a:r>
              <a:rPr sz="1600" spc="-5" dirty="0">
                <a:latin typeface="Times New Roman"/>
                <a:cs typeface="Times New Roman"/>
              </a:rPr>
              <a:t>as a data </a:t>
            </a:r>
            <a:r>
              <a:rPr sz="1600" dirty="0">
                <a:latin typeface="Times New Roman"/>
                <a:cs typeface="Times New Roman"/>
              </a:rPr>
              <a:t>pipeline, aiding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loading </a:t>
            </a:r>
            <a:r>
              <a:rPr sz="1600" dirty="0">
                <a:latin typeface="Times New Roman"/>
                <a:cs typeface="Times New Roman"/>
              </a:rPr>
              <a:t>of our </a:t>
            </a:r>
            <a:r>
              <a:rPr sz="1600" spc="-5" dirty="0">
                <a:latin typeface="Times New Roman"/>
                <a:cs typeface="Times New Roman"/>
              </a:rPr>
              <a:t>data and its </a:t>
            </a:r>
            <a:r>
              <a:rPr sz="1600" dirty="0">
                <a:latin typeface="Times New Roman"/>
                <a:cs typeface="Times New Roman"/>
              </a:rPr>
              <a:t>processing.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70" dirty="0">
                <a:latin typeface="Times New Roman"/>
                <a:cs typeface="Times New Roman"/>
              </a:rPr>
              <a:t>We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 utilize </a:t>
            </a:r>
            <a:r>
              <a:rPr sz="1600" spc="-5" dirty="0">
                <a:latin typeface="Times New Roman"/>
                <a:cs typeface="Times New Roman"/>
              </a:rPr>
              <a:t>Mage 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construct</a:t>
            </a:r>
            <a:r>
              <a:rPr sz="1600" dirty="0">
                <a:latin typeface="Times New Roman"/>
                <a:cs typeface="Times New Roman"/>
              </a:rPr>
              <a:t> our final </a:t>
            </a:r>
            <a:r>
              <a:rPr sz="1600" spc="-5" dirty="0">
                <a:latin typeface="Times New Roman"/>
                <a:cs typeface="Times New Roman"/>
              </a:rPr>
              <a:t>dashboard </a:t>
            </a:r>
            <a:r>
              <a:rPr sz="1600" dirty="0">
                <a:latin typeface="Times New Roman"/>
                <a:cs typeface="Times New Roman"/>
              </a:rPr>
              <a:t>by loading our </a:t>
            </a:r>
            <a:r>
              <a:rPr sz="1600" spc="-5" dirty="0">
                <a:latin typeface="Times New Roman"/>
                <a:cs typeface="Times New Roman"/>
              </a:rPr>
              <a:t>data onto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massive query </a:t>
            </a:r>
            <a:r>
              <a:rPr sz="1600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currently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running</a:t>
            </a:r>
            <a:r>
              <a:rPr sz="1600" spc="-5" dirty="0">
                <a:latin typeface="Times New Roman"/>
                <a:cs typeface="Times New Roman"/>
              </a:rPr>
              <a:t> in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warehouse.</a:t>
            </a:r>
            <a:endParaRPr sz="16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BigQuery </a:t>
            </a:r>
            <a:r>
              <a:rPr sz="1600" spc="-5" dirty="0">
                <a:latin typeface="Times New Roman"/>
                <a:cs typeface="Times New Roman"/>
              </a:rPr>
              <a:t>is a </a:t>
            </a:r>
            <a:r>
              <a:rPr sz="1600" dirty="0">
                <a:latin typeface="Times New Roman"/>
                <a:cs typeface="Times New Roman"/>
              </a:rPr>
              <a:t>fully-managed, </a:t>
            </a:r>
            <a:r>
              <a:rPr sz="1600" spc="-5" dirty="0">
                <a:latin typeface="Times New Roman"/>
                <a:cs typeface="Times New Roman"/>
              </a:rPr>
              <a:t>petabyte-scale </a:t>
            </a:r>
            <a:r>
              <a:rPr sz="1600" dirty="0">
                <a:latin typeface="Times New Roman"/>
                <a:cs typeface="Times New Roman"/>
              </a:rPr>
              <a:t>analytics </a:t>
            </a:r>
            <a:r>
              <a:rPr sz="1600" spc="-5" dirty="0">
                <a:latin typeface="Times New Roman"/>
                <a:cs typeface="Times New Roman"/>
              </a:rPr>
              <a:t>data warehouse </a:t>
            </a:r>
            <a:r>
              <a:rPr sz="1600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enables businesses to analyze </a:t>
            </a:r>
            <a:r>
              <a:rPr sz="1600" dirty="0">
                <a:latin typeface="Times New Roman"/>
                <a:cs typeface="Times New Roman"/>
              </a:rPr>
              <a:t>all their </a:t>
            </a:r>
            <a:r>
              <a:rPr sz="1600" spc="-5" dirty="0">
                <a:latin typeface="Times New Roman"/>
                <a:cs typeface="Times New Roman"/>
              </a:rPr>
              <a:t>data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very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quickly.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transformed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pipeline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run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analytics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machine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b="1" dirty="0">
                <a:latin typeface="Times New Roman"/>
                <a:cs typeface="Times New Roman"/>
              </a:rPr>
              <a:t>Mage </a:t>
            </a:r>
            <a:r>
              <a:rPr sz="1600" b="1" spc="-10" dirty="0">
                <a:latin typeface="Times New Roman"/>
                <a:cs typeface="Times New Roman"/>
              </a:rPr>
              <a:t>VM </a:t>
            </a:r>
            <a:r>
              <a:rPr sz="1600" spc="-5" dirty="0">
                <a:latin typeface="Times New Roman"/>
                <a:cs typeface="Times New Roman"/>
              </a:rPr>
              <a:t>Compute Engine is pre-configured </a:t>
            </a:r>
            <a:r>
              <a:rPr sz="1600" spc="-10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the tools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libraries that are </a:t>
            </a:r>
            <a:r>
              <a:rPr sz="1600" spc="-5" dirty="0">
                <a:latin typeface="Times New Roman"/>
                <a:cs typeface="Times New Roman"/>
              </a:rPr>
              <a:t>needed to run machine </a:t>
            </a:r>
            <a:r>
              <a:rPr sz="1600" dirty="0">
                <a:latin typeface="Times New Roman"/>
                <a:cs typeface="Times New Roman"/>
              </a:rPr>
              <a:t>learning </a:t>
            </a:r>
            <a:r>
              <a:rPr sz="1600" spc="-5" dirty="0">
                <a:latin typeface="Times New Roman"/>
                <a:cs typeface="Times New Roman"/>
              </a:rPr>
              <a:t>jobs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MAGE.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run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machine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learning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jobs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transformed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BigQuery.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Looker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dashboards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BigQuery.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1378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MT</vt:lpstr>
      <vt:lpstr>Calibri</vt:lpstr>
      <vt:lpstr>Calibri Light</vt:lpstr>
      <vt:lpstr>Times New Roman</vt:lpstr>
      <vt:lpstr>Trebuchet MS</vt:lpstr>
      <vt:lpstr>Office Theme</vt:lpstr>
      <vt:lpstr>PowerPoint Presentation</vt:lpstr>
      <vt:lpstr>Introduction</vt:lpstr>
      <vt:lpstr>Objective</vt:lpstr>
      <vt:lpstr>Dataset</vt:lpstr>
      <vt:lpstr>PowerPoint Presentation</vt:lpstr>
      <vt:lpstr>Data Model</vt:lpstr>
      <vt:lpstr>PowerPoint Presentation</vt:lpstr>
      <vt:lpstr>Architecture</vt:lpstr>
      <vt:lpstr>PowerPoint Presentation</vt:lpstr>
      <vt:lpstr>PowerPoint Presentation</vt:lpstr>
      <vt:lpstr>PowerPoint Presentation</vt:lpstr>
      <vt:lpstr>Dropping the duplicates and creating date_time_dim table</vt:lpstr>
      <vt:lpstr>Dropping passenger duplicates and creating passenger_count_dim and trip_distance_dim tables</vt:lpstr>
      <vt:lpstr>Assigning rate as per the data dictionary, creating rate_code_dim table</vt:lpstr>
      <vt:lpstr>Dropping the duplicates for the pickup &amp; drop, assigning the index and reordering it.  Created payment_type_dim table</vt:lpstr>
      <vt:lpstr>Converting flat file into dimension model for the ‘fact table’</vt:lpstr>
      <vt:lpstr>Uber_data.csv file has been uploaded on the cloud storage.</vt:lpstr>
      <vt:lpstr>VM instance</vt:lpstr>
      <vt:lpstr>Implementation on MAGE</vt:lpstr>
      <vt:lpstr>PowerPoint Presentation</vt:lpstr>
      <vt:lpstr>PowerPoint Presentation</vt:lpstr>
      <vt:lpstr>BigQuery</vt:lpstr>
      <vt:lpstr>Uber Dashboard</vt:lpstr>
      <vt:lpstr>Bar charts displaying different rate code and payment methods.</vt:lpstr>
      <vt:lpstr>Conclusion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</dc:creator>
  <cp:lastModifiedBy>Tarun Reddy</cp:lastModifiedBy>
  <cp:revision>1</cp:revision>
  <dcterms:created xsi:type="dcterms:W3CDTF">2024-11-08T01:09:52Z</dcterms:created>
  <dcterms:modified xsi:type="dcterms:W3CDTF">2024-11-08T01:12:09Z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2024-11-08T00:00:00Z</vt:filetime>
  </property>
</Properties>
</file>