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1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1D1E70-DE0C-49B5-B793-DABA0B4254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897C40-5940-42B7-8431-59A399DF0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OTA booking data to uncover insights that drive sales and customer engagement.</a:t>
          </a:r>
        </a:p>
      </dgm:t>
    </dgm:pt>
    <dgm:pt modelId="{A073CB4E-817E-4B18-9B37-C7C5B6BA444C}" type="parTrans" cxnId="{F8F36CC3-4FBD-4953-B207-3AB337EE8AA5}">
      <dgm:prSet/>
      <dgm:spPr/>
      <dgm:t>
        <a:bodyPr/>
        <a:lstStyle/>
        <a:p>
          <a:endParaRPr lang="en-US"/>
        </a:p>
      </dgm:t>
    </dgm:pt>
    <dgm:pt modelId="{A49111B1-1740-4394-BCE7-9E5F1349E887}" type="sibTrans" cxnId="{F8F36CC3-4FBD-4953-B207-3AB337EE8AA5}">
      <dgm:prSet/>
      <dgm:spPr/>
      <dgm:t>
        <a:bodyPr/>
        <a:lstStyle/>
        <a:p>
          <a:endParaRPr lang="en-US"/>
        </a:p>
      </dgm:t>
    </dgm:pt>
    <dgm:pt modelId="{D0F9B7A4-BB83-473C-A6C7-4A9BC9C4FB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 diverse data fields, including buyer and supplier IDs, journey types, and pricing information.</a:t>
          </a:r>
        </a:p>
      </dgm:t>
    </dgm:pt>
    <dgm:pt modelId="{A9914F20-7998-45B7-9220-491E8A16F0B4}" type="parTrans" cxnId="{CE600C04-68E2-4604-B72D-59248232D35F}">
      <dgm:prSet/>
      <dgm:spPr/>
      <dgm:t>
        <a:bodyPr/>
        <a:lstStyle/>
        <a:p>
          <a:endParaRPr lang="en-US"/>
        </a:p>
      </dgm:t>
    </dgm:pt>
    <dgm:pt modelId="{A55A3533-4F77-41D1-AEC6-B0BDCEF81C35}" type="sibTrans" cxnId="{CE600C04-68E2-4604-B72D-59248232D35F}">
      <dgm:prSet/>
      <dgm:spPr/>
      <dgm:t>
        <a:bodyPr/>
        <a:lstStyle/>
        <a:p>
          <a:endParaRPr lang="en-US"/>
        </a:p>
      </dgm:t>
    </dgm:pt>
    <dgm:pt modelId="{64F15CC7-9E01-47E1-B0CD-82DD49DC76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patterns in customer behavior, supplier performance, and seasonal trends.</a:t>
          </a:r>
        </a:p>
      </dgm:t>
    </dgm:pt>
    <dgm:pt modelId="{1DE8C8FD-B60F-422D-98A1-68E0280B8AF4}" type="parTrans" cxnId="{00B63C59-738A-4632-9758-4F959A0F797F}">
      <dgm:prSet/>
      <dgm:spPr/>
      <dgm:t>
        <a:bodyPr/>
        <a:lstStyle/>
        <a:p>
          <a:endParaRPr lang="en-US"/>
        </a:p>
      </dgm:t>
    </dgm:pt>
    <dgm:pt modelId="{D62A31A7-9A8E-4FD3-AEF5-67086BBCF481}" type="sibTrans" cxnId="{00B63C59-738A-4632-9758-4F959A0F797F}">
      <dgm:prSet/>
      <dgm:spPr/>
      <dgm:t>
        <a:bodyPr/>
        <a:lstStyle/>
        <a:p>
          <a:endParaRPr lang="en-US"/>
        </a:p>
      </dgm:t>
    </dgm:pt>
    <dgm:pt modelId="{C6F49DF4-4DD6-40FB-A23A-B25861CD3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 targeted strategies to enhance marketing efforts and optimize operations for improved profitability.</a:t>
          </a:r>
        </a:p>
      </dgm:t>
    </dgm:pt>
    <dgm:pt modelId="{28A0FD0A-0E48-4968-A0EC-4958430BA940}" type="parTrans" cxnId="{06FFEF01-04B9-49A6-BF9E-9F52388108DA}">
      <dgm:prSet/>
      <dgm:spPr/>
      <dgm:t>
        <a:bodyPr/>
        <a:lstStyle/>
        <a:p>
          <a:endParaRPr lang="en-US"/>
        </a:p>
      </dgm:t>
    </dgm:pt>
    <dgm:pt modelId="{E5632C85-04F7-4796-852D-2275D77B4F68}" type="sibTrans" cxnId="{06FFEF01-04B9-49A6-BF9E-9F52388108DA}">
      <dgm:prSet/>
      <dgm:spPr/>
      <dgm:t>
        <a:bodyPr/>
        <a:lstStyle/>
        <a:p>
          <a:endParaRPr lang="en-US"/>
        </a:p>
      </dgm:t>
    </dgm:pt>
    <dgm:pt modelId="{57DF5404-B3FF-488F-8EB4-6E7EC77CC458}" type="pres">
      <dgm:prSet presAssocID="{491D1E70-DE0C-49B5-B793-DABA0B4254E2}" presName="root" presStyleCnt="0">
        <dgm:presLayoutVars>
          <dgm:dir/>
          <dgm:resizeHandles val="exact"/>
        </dgm:presLayoutVars>
      </dgm:prSet>
      <dgm:spPr/>
    </dgm:pt>
    <dgm:pt modelId="{AE165990-2B33-465A-8746-09D5FF757660}" type="pres">
      <dgm:prSet presAssocID="{59897C40-5940-42B7-8431-59A399DF041A}" presName="compNode" presStyleCnt="0"/>
      <dgm:spPr/>
    </dgm:pt>
    <dgm:pt modelId="{58AEFFB4-AD85-4E3F-8C6E-AE1057587F7C}" type="pres">
      <dgm:prSet presAssocID="{59897C40-5940-42B7-8431-59A399DF041A}" presName="bgRect" presStyleLbl="bgShp" presStyleIdx="0" presStyleCnt="4"/>
      <dgm:spPr/>
    </dgm:pt>
    <dgm:pt modelId="{B109769A-CA30-4458-87ED-620E173E38CF}" type="pres">
      <dgm:prSet presAssocID="{59897C40-5940-42B7-8431-59A399DF04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3125CB2-D8CB-4448-A64C-11722DECA62E}" type="pres">
      <dgm:prSet presAssocID="{59897C40-5940-42B7-8431-59A399DF041A}" presName="spaceRect" presStyleCnt="0"/>
      <dgm:spPr/>
    </dgm:pt>
    <dgm:pt modelId="{24F710FB-E78B-4C02-AAB0-8B2A288AE9CA}" type="pres">
      <dgm:prSet presAssocID="{59897C40-5940-42B7-8431-59A399DF041A}" presName="parTx" presStyleLbl="revTx" presStyleIdx="0" presStyleCnt="4">
        <dgm:presLayoutVars>
          <dgm:chMax val="0"/>
          <dgm:chPref val="0"/>
        </dgm:presLayoutVars>
      </dgm:prSet>
      <dgm:spPr/>
    </dgm:pt>
    <dgm:pt modelId="{571BC747-4236-4B9E-8FD2-C2531CA2CB19}" type="pres">
      <dgm:prSet presAssocID="{A49111B1-1740-4394-BCE7-9E5F1349E887}" presName="sibTrans" presStyleCnt="0"/>
      <dgm:spPr/>
    </dgm:pt>
    <dgm:pt modelId="{4E282C50-150E-4465-BCFA-EAEBA5A71807}" type="pres">
      <dgm:prSet presAssocID="{D0F9B7A4-BB83-473C-A6C7-4A9BC9C4FB94}" presName="compNode" presStyleCnt="0"/>
      <dgm:spPr/>
    </dgm:pt>
    <dgm:pt modelId="{FDE99B5D-1467-4274-9AAC-2087004A0873}" type="pres">
      <dgm:prSet presAssocID="{D0F9B7A4-BB83-473C-A6C7-4A9BC9C4FB94}" presName="bgRect" presStyleLbl="bgShp" presStyleIdx="1" presStyleCnt="4"/>
      <dgm:spPr/>
    </dgm:pt>
    <dgm:pt modelId="{C86565C4-87B3-436F-B4AF-2666C965C2F1}" type="pres">
      <dgm:prSet presAssocID="{D0F9B7A4-BB83-473C-A6C7-4A9BC9C4FB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37CBFF2-DAD9-4AF8-BD18-70DF09E5BFA9}" type="pres">
      <dgm:prSet presAssocID="{D0F9B7A4-BB83-473C-A6C7-4A9BC9C4FB94}" presName="spaceRect" presStyleCnt="0"/>
      <dgm:spPr/>
    </dgm:pt>
    <dgm:pt modelId="{CF5E3E11-6C77-4833-86F0-92AA67CBFF08}" type="pres">
      <dgm:prSet presAssocID="{D0F9B7A4-BB83-473C-A6C7-4A9BC9C4FB94}" presName="parTx" presStyleLbl="revTx" presStyleIdx="1" presStyleCnt="4">
        <dgm:presLayoutVars>
          <dgm:chMax val="0"/>
          <dgm:chPref val="0"/>
        </dgm:presLayoutVars>
      </dgm:prSet>
      <dgm:spPr/>
    </dgm:pt>
    <dgm:pt modelId="{9C012B3A-BD89-4717-B3E0-C5067F1CC56F}" type="pres">
      <dgm:prSet presAssocID="{A55A3533-4F77-41D1-AEC6-B0BDCEF81C35}" presName="sibTrans" presStyleCnt="0"/>
      <dgm:spPr/>
    </dgm:pt>
    <dgm:pt modelId="{F912B9E6-1B2C-49BA-A14E-03B93431A1EA}" type="pres">
      <dgm:prSet presAssocID="{64F15CC7-9E01-47E1-B0CD-82DD49DC760F}" presName="compNode" presStyleCnt="0"/>
      <dgm:spPr/>
    </dgm:pt>
    <dgm:pt modelId="{A5897DF7-45EA-45A3-8C2F-C702B14F1A17}" type="pres">
      <dgm:prSet presAssocID="{64F15CC7-9E01-47E1-B0CD-82DD49DC760F}" presName="bgRect" presStyleLbl="bgShp" presStyleIdx="2" presStyleCnt="4"/>
      <dgm:spPr/>
    </dgm:pt>
    <dgm:pt modelId="{C2DCAFA9-1BAB-4B9D-BF82-BEDC84180ACB}" type="pres">
      <dgm:prSet presAssocID="{64F15CC7-9E01-47E1-B0CD-82DD49DC76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FADBDA8-5832-45CC-943C-E73198FE0BF1}" type="pres">
      <dgm:prSet presAssocID="{64F15CC7-9E01-47E1-B0CD-82DD49DC760F}" presName="spaceRect" presStyleCnt="0"/>
      <dgm:spPr/>
    </dgm:pt>
    <dgm:pt modelId="{B3F07DAB-BA08-4E58-920D-D7F8A4C8ADE7}" type="pres">
      <dgm:prSet presAssocID="{64F15CC7-9E01-47E1-B0CD-82DD49DC760F}" presName="parTx" presStyleLbl="revTx" presStyleIdx="2" presStyleCnt="4">
        <dgm:presLayoutVars>
          <dgm:chMax val="0"/>
          <dgm:chPref val="0"/>
        </dgm:presLayoutVars>
      </dgm:prSet>
      <dgm:spPr/>
    </dgm:pt>
    <dgm:pt modelId="{55AAD56B-6C4C-470C-90B7-650257F0F2AD}" type="pres">
      <dgm:prSet presAssocID="{D62A31A7-9A8E-4FD3-AEF5-67086BBCF481}" presName="sibTrans" presStyleCnt="0"/>
      <dgm:spPr/>
    </dgm:pt>
    <dgm:pt modelId="{795DC975-B592-4FB1-9B15-651DA323725F}" type="pres">
      <dgm:prSet presAssocID="{C6F49DF4-4DD6-40FB-A23A-B25861CD398A}" presName="compNode" presStyleCnt="0"/>
      <dgm:spPr/>
    </dgm:pt>
    <dgm:pt modelId="{B59A6FAC-A6DD-4F35-A202-5D211CD612A5}" type="pres">
      <dgm:prSet presAssocID="{C6F49DF4-4DD6-40FB-A23A-B25861CD398A}" presName="bgRect" presStyleLbl="bgShp" presStyleIdx="3" presStyleCnt="4"/>
      <dgm:spPr/>
    </dgm:pt>
    <dgm:pt modelId="{464C761E-EA83-4D7C-B61D-D28D5EDAD69D}" type="pres">
      <dgm:prSet presAssocID="{C6F49DF4-4DD6-40FB-A23A-B25861CD39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A2B1C0-5594-44FD-A21A-4ED54D68816D}" type="pres">
      <dgm:prSet presAssocID="{C6F49DF4-4DD6-40FB-A23A-B25861CD398A}" presName="spaceRect" presStyleCnt="0"/>
      <dgm:spPr/>
    </dgm:pt>
    <dgm:pt modelId="{D51B696C-4EBE-4A31-B58D-CCC6D89B8125}" type="pres">
      <dgm:prSet presAssocID="{C6F49DF4-4DD6-40FB-A23A-B25861CD39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FFEF01-04B9-49A6-BF9E-9F52388108DA}" srcId="{491D1E70-DE0C-49B5-B793-DABA0B4254E2}" destId="{C6F49DF4-4DD6-40FB-A23A-B25861CD398A}" srcOrd="3" destOrd="0" parTransId="{28A0FD0A-0E48-4968-A0EC-4958430BA940}" sibTransId="{E5632C85-04F7-4796-852D-2275D77B4F68}"/>
    <dgm:cxn modelId="{CE600C04-68E2-4604-B72D-59248232D35F}" srcId="{491D1E70-DE0C-49B5-B793-DABA0B4254E2}" destId="{D0F9B7A4-BB83-473C-A6C7-4A9BC9C4FB94}" srcOrd="1" destOrd="0" parTransId="{A9914F20-7998-45B7-9220-491E8A16F0B4}" sibTransId="{A55A3533-4F77-41D1-AEC6-B0BDCEF81C35}"/>
    <dgm:cxn modelId="{77A2635B-05AF-4DF5-9564-E70D8CD4FC0D}" type="presOf" srcId="{59897C40-5940-42B7-8431-59A399DF041A}" destId="{24F710FB-E78B-4C02-AAB0-8B2A288AE9CA}" srcOrd="0" destOrd="0" presId="urn:microsoft.com/office/officeart/2018/2/layout/IconVerticalSolidList"/>
    <dgm:cxn modelId="{34798F46-CB2A-430A-94D5-81FA4C3E3F7A}" type="presOf" srcId="{D0F9B7A4-BB83-473C-A6C7-4A9BC9C4FB94}" destId="{CF5E3E11-6C77-4833-86F0-92AA67CBFF08}" srcOrd="0" destOrd="0" presId="urn:microsoft.com/office/officeart/2018/2/layout/IconVerticalSolidList"/>
    <dgm:cxn modelId="{B6DACE53-0274-42CB-91F5-995027F93164}" type="presOf" srcId="{64F15CC7-9E01-47E1-B0CD-82DD49DC760F}" destId="{B3F07DAB-BA08-4E58-920D-D7F8A4C8ADE7}" srcOrd="0" destOrd="0" presId="urn:microsoft.com/office/officeart/2018/2/layout/IconVerticalSolidList"/>
    <dgm:cxn modelId="{00B63C59-738A-4632-9758-4F959A0F797F}" srcId="{491D1E70-DE0C-49B5-B793-DABA0B4254E2}" destId="{64F15CC7-9E01-47E1-B0CD-82DD49DC760F}" srcOrd="2" destOrd="0" parTransId="{1DE8C8FD-B60F-422D-98A1-68E0280B8AF4}" sibTransId="{D62A31A7-9A8E-4FD3-AEF5-67086BBCF481}"/>
    <dgm:cxn modelId="{CB77097E-A573-4425-99FD-A37DEAB062E0}" type="presOf" srcId="{491D1E70-DE0C-49B5-B793-DABA0B4254E2}" destId="{57DF5404-B3FF-488F-8EB4-6E7EC77CC458}" srcOrd="0" destOrd="0" presId="urn:microsoft.com/office/officeart/2018/2/layout/IconVerticalSolidList"/>
    <dgm:cxn modelId="{F8F36CC3-4FBD-4953-B207-3AB337EE8AA5}" srcId="{491D1E70-DE0C-49B5-B793-DABA0B4254E2}" destId="{59897C40-5940-42B7-8431-59A399DF041A}" srcOrd="0" destOrd="0" parTransId="{A073CB4E-817E-4B18-9B37-C7C5B6BA444C}" sibTransId="{A49111B1-1740-4394-BCE7-9E5F1349E887}"/>
    <dgm:cxn modelId="{74BD69E4-F252-4BCE-A525-DC6E1B345E20}" type="presOf" srcId="{C6F49DF4-4DD6-40FB-A23A-B25861CD398A}" destId="{D51B696C-4EBE-4A31-B58D-CCC6D89B8125}" srcOrd="0" destOrd="0" presId="urn:microsoft.com/office/officeart/2018/2/layout/IconVerticalSolidList"/>
    <dgm:cxn modelId="{AA7A9783-7C2C-459B-9B97-3298654927A5}" type="presParOf" srcId="{57DF5404-B3FF-488F-8EB4-6E7EC77CC458}" destId="{AE165990-2B33-465A-8746-09D5FF757660}" srcOrd="0" destOrd="0" presId="urn:microsoft.com/office/officeart/2018/2/layout/IconVerticalSolidList"/>
    <dgm:cxn modelId="{FF1B39D3-EA8A-4671-88EF-FBE18C515F2D}" type="presParOf" srcId="{AE165990-2B33-465A-8746-09D5FF757660}" destId="{58AEFFB4-AD85-4E3F-8C6E-AE1057587F7C}" srcOrd="0" destOrd="0" presId="urn:microsoft.com/office/officeart/2018/2/layout/IconVerticalSolidList"/>
    <dgm:cxn modelId="{6BB58600-0DF5-4D9B-AC8B-4C1BB05C60A2}" type="presParOf" srcId="{AE165990-2B33-465A-8746-09D5FF757660}" destId="{B109769A-CA30-4458-87ED-620E173E38CF}" srcOrd="1" destOrd="0" presId="urn:microsoft.com/office/officeart/2018/2/layout/IconVerticalSolidList"/>
    <dgm:cxn modelId="{7902C8FF-3FB1-48C3-BF93-B342AED55C48}" type="presParOf" srcId="{AE165990-2B33-465A-8746-09D5FF757660}" destId="{13125CB2-D8CB-4448-A64C-11722DECA62E}" srcOrd="2" destOrd="0" presId="urn:microsoft.com/office/officeart/2018/2/layout/IconVerticalSolidList"/>
    <dgm:cxn modelId="{D22C222A-F0DF-4633-ACFF-CE889097C0CD}" type="presParOf" srcId="{AE165990-2B33-465A-8746-09D5FF757660}" destId="{24F710FB-E78B-4C02-AAB0-8B2A288AE9CA}" srcOrd="3" destOrd="0" presId="urn:microsoft.com/office/officeart/2018/2/layout/IconVerticalSolidList"/>
    <dgm:cxn modelId="{3979A175-C203-4D86-8265-6603AE10CF1E}" type="presParOf" srcId="{57DF5404-B3FF-488F-8EB4-6E7EC77CC458}" destId="{571BC747-4236-4B9E-8FD2-C2531CA2CB19}" srcOrd="1" destOrd="0" presId="urn:microsoft.com/office/officeart/2018/2/layout/IconVerticalSolidList"/>
    <dgm:cxn modelId="{08230519-A94B-48E9-A517-8CE546094C9D}" type="presParOf" srcId="{57DF5404-B3FF-488F-8EB4-6E7EC77CC458}" destId="{4E282C50-150E-4465-BCFA-EAEBA5A71807}" srcOrd="2" destOrd="0" presId="urn:microsoft.com/office/officeart/2018/2/layout/IconVerticalSolidList"/>
    <dgm:cxn modelId="{A05AFD8A-CBBB-48B9-B641-8E059C72E506}" type="presParOf" srcId="{4E282C50-150E-4465-BCFA-EAEBA5A71807}" destId="{FDE99B5D-1467-4274-9AAC-2087004A0873}" srcOrd="0" destOrd="0" presId="urn:microsoft.com/office/officeart/2018/2/layout/IconVerticalSolidList"/>
    <dgm:cxn modelId="{E8544E1F-C560-4384-A0E0-8B51D559FDF6}" type="presParOf" srcId="{4E282C50-150E-4465-BCFA-EAEBA5A71807}" destId="{C86565C4-87B3-436F-B4AF-2666C965C2F1}" srcOrd="1" destOrd="0" presId="urn:microsoft.com/office/officeart/2018/2/layout/IconVerticalSolidList"/>
    <dgm:cxn modelId="{6CA751F5-F09B-487F-BD7A-305BEEE32D7F}" type="presParOf" srcId="{4E282C50-150E-4465-BCFA-EAEBA5A71807}" destId="{D37CBFF2-DAD9-4AF8-BD18-70DF09E5BFA9}" srcOrd="2" destOrd="0" presId="urn:microsoft.com/office/officeart/2018/2/layout/IconVerticalSolidList"/>
    <dgm:cxn modelId="{EE5A1F6C-CB68-40E2-9B67-D0A2C8F21AD0}" type="presParOf" srcId="{4E282C50-150E-4465-BCFA-EAEBA5A71807}" destId="{CF5E3E11-6C77-4833-86F0-92AA67CBFF08}" srcOrd="3" destOrd="0" presId="urn:microsoft.com/office/officeart/2018/2/layout/IconVerticalSolidList"/>
    <dgm:cxn modelId="{88481B5F-E8A7-40BD-A843-4221C544C7C8}" type="presParOf" srcId="{57DF5404-B3FF-488F-8EB4-6E7EC77CC458}" destId="{9C012B3A-BD89-4717-B3E0-C5067F1CC56F}" srcOrd="3" destOrd="0" presId="urn:microsoft.com/office/officeart/2018/2/layout/IconVerticalSolidList"/>
    <dgm:cxn modelId="{C4B5228C-99BA-446A-B49D-4B08BC21E803}" type="presParOf" srcId="{57DF5404-B3FF-488F-8EB4-6E7EC77CC458}" destId="{F912B9E6-1B2C-49BA-A14E-03B93431A1EA}" srcOrd="4" destOrd="0" presId="urn:microsoft.com/office/officeart/2018/2/layout/IconVerticalSolidList"/>
    <dgm:cxn modelId="{B7F94941-2A50-49F0-BE0F-B2D677CD2B53}" type="presParOf" srcId="{F912B9E6-1B2C-49BA-A14E-03B93431A1EA}" destId="{A5897DF7-45EA-45A3-8C2F-C702B14F1A17}" srcOrd="0" destOrd="0" presId="urn:microsoft.com/office/officeart/2018/2/layout/IconVerticalSolidList"/>
    <dgm:cxn modelId="{4790EC51-FA67-44F4-8BE4-56646A09DBA9}" type="presParOf" srcId="{F912B9E6-1B2C-49BA-A14E-03B93431A1EA}" destId="{C2DCAFA9-1BAB-4B9D-BF82-BEDC84180ACB}" srcOrd="1" destOrd="0" presId="urn:microsoft.com/office/officeart/2018/2/layout/IconVerticalSolidList"/>
    <dgm:cxn modelId="{424A6DD4-D339-4535-940B-4CD962C56AED}" type="presParOf" srcId="{F912B9E6-1B2C-49BA-A14E-03B93431A1EA}" destId="{5FADBDA8-5832-45CC-943C-E73198FE0BF1}" srcOrd="2" destOrd="0" presId="urn:microsoft.com/office/officeart/2018/2/layout/IconVerticalSolidList"/>
    <dgm:cxn modelId="{C6E61DCC-EFEA-49A7-9803-C220945A8808}" type="presParOf" srcId="{F912B9E6-1B2C-49BA-A14E-03B93431A1EA}" destId="{B3F07DAB-BA08-4E58-920D-D7F8A4C8ADE7}" srcOrd="3" destOrd="0" presId="urn:microsoft.com/office/officeart/2018/2/layout/IconVerticalSolidList"/>
    <dgm:cxn modelId="{5A54F471-4211-4E9C-B2EB-DC483E492B3C}" type="presParOf" srcId="{57DF5404-B3FF-488F-8EB4-6E7EC77CC458}" destId="{55AAD56B-6C4C-470C-90B7-650257F0F2AD}" srcOrd="5" destOrd="0" presId="urn:microsoft.com/office/officeart/2018/2/layout/IconVerticalSolidList"/>
    <dgm:cxn modelId="{4A26EC78-972B-437E-9CD4-72418CB97EAC}" type="presParOf" srcId="{57DF5404-B3FF-488F-8EB4-6E7EC77CC458}" destId="{795DC975-B592-4FB1-9B15-651DA323725F}" srcOrd="6" destOrd="0" presId="urn:microsoft.com/office/officeart/2018/2/layout/IconVerticalSolidList"/>
    <dgm:cxn modelId="{8F28D823-691B-4C56-BFFE-F7233E617DFA}" type="presParOf" srcId="{795DC975-B592-4FB1-9B15-651DA323725F}" destId="{B59A6FAC-A6DD-4F35-A202-5D211CD612A5}" srcOrd="0" destOrd="0" presId="urn:microsoft.com/office/officeart/2018/2/layout/IconVerticalSolidList"/>
    <dgm:cxn modelId="{20C1823D-9458-4065-8E8B-E05384CB5F60}" type="presParOf" srcId="{795DC975-B592-4FB1-9B15-651DA323725F}" destId="{464C761E-EA83-4D7C-B61D-D28D5EDAD69D}" srcOrd="1" destOrd="0" presId="urn:microsoft.com/office/officeart/2018/2/layout/IconVerticalSolidList"/>
    <dgm:cxn modelId="{A628A346-40B7-4039-A6CF-B3F382B00B57}" type="presParOf" srcId="{795DC975-B592-4FB1-9B15-651DA323725F}" destId="{FAA2B1C0-5594-44FD-A21A-4ED54D68816D}" srcOrd="2" destOrd="0" presId="urn:microsoft.com/office/officeart/2018/2/layout/IconVerticalSolidList"/>
    <dgm:cxn modelId="{10F2E2D4-2693-4591-849B-94C215A00EBB}" type="presParOf" srcId="{795DC975-B592-4FB1-9B15-651DA323725F}" destId="{D51B696C-4EBE-4A31-B58D-CCC6D89B81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EFFB4-AD85-4E3F-8C6E-AE1057587F7C}">
      <dsp:nvSpPr>
        <dsp:cNvPr id="0" name=""/>
        <dsp:cNvSpPr/>
      </dsp:nvSpPr>
      <dsp:spPr>
        <a:xfrm>
          <a:off x="0" y="2125"/>
          <a:ext cx="7315200" cy="10771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9769A-CA30-4458-87ED-620E173E38CF}">
      <dsp:nvSpPr>
        <dsp:cNvPr id="0" name=""/>
        <dsp:cNvSpPr/>
      </dsp:nvSpPr>
      <dsp:spPr>
        <a:xfrm>
          <a:off x="325833" y="244480"/>
          <a:ext cx="592424" cy="592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710FB-E78B-4C02-AAB0-8B2A288AE9CA}">
      <dsp:nvSpPr>
        <dsp:cNvPr id="0" name=""/>
        <dsp:cNvSpPr/>
      </dsp:nvSpPr>
      <dsp:spPr>
        <a:xfrm>
          <a:off x="1244090" y="2125"/>
          <a:ext cx="6071109" cy="107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97" tIns="113997" rIns="113997" bIns="1139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OTA booking data to uncover insights that drive sales and customer engagement.</a:t>
          </a:r>
        </a:p>
      </dsp:txBody>
      <dsp:txXfrm>
        <a:off x="1244090" y="2125"/>
        <a:ext cx="6071109" cy="1077134"/>
      </dsp:txXfrm>
    </dsp:sp>
    <dsp:sp modelId="{FDE99B5D-1467-4274-9AAC-2087004A0873}">
      <dsp:nvSpPr>
        <dsp:cNvPr id="0" name=""/>
        <dsp:cNvSpPr/>
      </dsp:nvSpPr>
      <dsp:spPr>
        <a:xfrm>
          <a:off x="0" y="1348543"/>
          <a:ext cx="7315200" cy="10771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565C4-87B3-436F-B4AF-2666C965C2F1}">
      <dsp:nvSpPr>
        <dsp:cNvPr id="0" name=""/>
        <dsp:cNvSpPr/>
      </dsp:nvSpPr>
      <dsp:spPr>
        <a:xfrm>
          <a:off x="325833" y="1590898"/>
          <a:ext cx="592424" cy="592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E3E11-6C77-4833-86F0-92AA67CBFF08}">
      <dsp:nvSpPr>
        <dsp:cNvPr id="0" name=""/>
        <dsp:cNvSpPr/>
      </dsp:nvSpPr>
      <dsp:spPr>
        <a:xfrm>
          <a:off x="1244090" y="1348543"/>
          <a:ext cx="6071109" cy="107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97" tIns="113997" rIns="113997" bIns="1139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Utilize diverse data fields, including buyer and supplier IDs, journey types, and pricing information.</a:t>
          </a:r>
        </a:p>
      </dsp:txBody>
      <dsp:txXfrm>
        <a:off x="1244090" y="1348543"/>
        <a:ext cx="6071109" cy="1077134"/>
      </dsp:txXfrm>
    </dsp:sp>
    <dsp:sp modelId="{A5897DF7-45EA-45A3-8C2F-C702B14F1A17}">
      <dsp:nvSpPr>
        <dsp:cNvPr id="0" name=""/>
        <dsp:cNvSpPr/>
      </dsp:nvSpPr>
      <dsp:spPr>
        <a:xfrm>
          <a:off x="0" y="2694961"/>
          <a:ext cx="7315200" cy="10771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CAFA9-1BAB-4B9D-BF82-BEDC84180ACB}">
      <dsp:nvSpPr>
        <dsp:cNvPr id="0" name=""/>
        <dsp:cNvSpPr/>
      </dsp:nvSpPr>
      <dsp:spPr>
        <a:xfrm>
          <a:off x="325833" y="2937317"/>
          <a:ext cx="592424" cy="592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07DAB-BA08-4E58-920D-D7F8A4C8ADE7}">
      <dsp:nvSpPr>
        <dsp:cNvPr id="0" name=""/>
        <dsp:cNvSpPr/>
      </dsp:nvSpPr>
      <dsp:spPr>
        <a:xfrm>
          <a:off x="1244090" y="2694961"/>
          <a:ext cx="6071109" cy="107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97" tIns="113997" rIns="113997" bIns="1139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patterns in customer behavior, supplier performance, and seasonal trends.</a:t>
          </a:r>
        </a:p>
      </dsp:txBody>
      <dsp:txXfrm>
        <a:off x="1244090" y="2694961"/>
        <a:ext cx="6071109" cy="1077134"/>
      </dsp:txXfrm>
    </dsp:sp>
    <dsp:sp modelId="{B59A6FAC-A6DD-4F35-A202-5D211CD612A5}">
      <dsp:nvSpPr>
        <dsp:cNvPr id="0" name=""/>
        <dsp:cNvSpPr/>
      </dsp:nvSpPr>
      <dsp:spPr>
        <a:xfrm>
          <a:off x="0" y="4041380"/>
          <a:ext cx="7315200" cy="10771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C761E-EA83-4D7C-B61D-D28D5EDAD69D}">
      <dsp:nvSpPr>
        <dsp:cNvPr id="0" name=""/>
        <dsp:cNvSpPr/>
      </dsp:nvSpPr>
      <dsp:spPr>
        <a:xfrm>
          <a:off x="325833" y="4283735"/>
          <a:ext cx="592424" cy="592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B696C-4EBE-4A31-B58D-CCC6D89B8125}">
      <dsp:nvSpPr>
        <dsp:cNvPr id="0" name=""/>
        <dsp:cNvSpPr/>
      </dsp:nvSpPr>
      <dsp:spPr>
        <a:xfrm>
          <a:off x="1244090" y="4041380"/>
          <a:ext cx="6071109" cy="1077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97" tIns="113997" rIns="113997" bIns="1139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Propose targeted strategies to enhance marketing efforts and optimize operations for improved profitability.</a:t>
          </a:r>
        </a:p>
      </dsp:txBody>
      <dsp:txXfrm>
        <a:off x="1244090" y="4041380"/>
        <a:ext cx="6071109" cy="107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70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2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BFF-C732-12A9-C3FB-35F7FF72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5A79-784F-869A-997B-02FD4E3BC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837D-E4D7-72FF-E848-004A0C6D4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66E8-9236-0AD0-455E-43ED3100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E778-DF66-2362-4CA6-80EE0B4B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24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5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9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2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4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8B7354-A597-4EE7-A793-080F801EE14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34CEB35-B349-4E7D-A43E-FD16B682A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5957C-C18D-2D34-795A-34C67BAD2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6068070" cy="3255264"/>
          </a:xfrm>
        </p:spPr>
        <p:txBody>
          <a:bodyPr>
            <a:normAutofit/>
          </a:bodyPr>
          <a:lstStyle/>
          <a:p>
            <a:r>
              <a:rPr lang="en-US"/>
              <a:t>Findings from OTA Booking Data Analysis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556EA-554E-0A10-5AD4-DC6364E2B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4670246"/>
            <a:ext cx="6037903" cy="914400"/>
          </a:xfrm>
        </p:spPr>
        <p:txBody>
          <a:bodyPr>
            <a:normAutofit/>
          </a:bodyPr>
          <a:lstStyle/>
          <a:p>
            <a:r>
              <a:rPr lang="en-IN" dirty="0"/>
              <a:t>Tarun Tyagi –Oct 8 2024</a:t>
            </a:r>
          </a:p>
        </p:txBody>
      </p:sp>
      <p:pic>
        <p:nvPicPr>
          <p:cNvPr id="16" name="Graphic 15" descr="Bar chart">
            <a:extLst>
              <a:ext uri="{FF2B5EF4-FFF2-40B4-BE49-F238E27FC236}">
                <a16:creationId xmlns:a16="http://schemas.microsoft.com/office/drawing/2014/main" id="{8CD3D8C8-A45B-872E-6717-32D4528F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7574" y="1695799"/>
            <a:ext cx="3458249" cy="34582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4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DE90-7FEF-605C-3480-226885BE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Summary of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4B2D-7CAF-1D73-A5FC-01A1893AC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Recap of all findings.</a:t>
            </a:r>
          </a:p>
        </p:txBody>
      </p:sp>
    </p:spTree>
    <p:extLst>
      <p:ext uri="{BB962C8B-B14F-4D97-AF65-F5344CB8AC3E}">
        <p14:creationId xmlns:p14="http://schemas.microsoft.com/office/powerpoint/2010/main" val="165378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4802-56CF-DB1A-11DF-1B09EEE9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056" cy="4601183"/>
          </a:xfrm>
        </p:spPr>
        <p:txBody>
          <a:bodyPr>
            <a:normAutofit/>
          </a:bodyPr>
          <a:lstStyle/>
          <a:p>
            <a:r>
              <a:rPr lang="en-IN" sz="2800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1B17A-D7E3-DD75-43D8-10DF0F4B1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Actionable strategies based on findings.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9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6D79-75DC-8296-05D3-625099E4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D6BC6839-9C08-C7BC-8DDF-8FDA99FDC1BA}"/>
              </a:ext>
            </a:extLst>
          </p:cNvPr>
          <p:cNvGraphicFramePr/>
          <p:nvPr/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0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C83-60A7-749D-9B2F-ACBBA9B5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E4F9-09E6-32FF-8926-46D7615B3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  <a:r>
              <a:rPr lang="en-US" dirty="0"/>
              <a:t>: Sourced OTA booking records and performed data cleaning.</a:t>
            </a:r>
            <a:endParaRPr lang="en-IN" dirty="0"/>
          </a:p>
          <a:p>
            <a:r>
              <a:rPr lang="en-US" b="1" dirty="0"/>
              <a:t>Data Exploration</a:t>
            </a:r>
            <a:r>
              <a:rPr lang="en-US" dirty="0"/>
              <a:t>: Conducted exploratory data analysis to identify key metrics.</a:t>
            </a:r>
            <a:endParaRPr lang="en-IN" dirty="0"/>
          </a:p>
          <a:p>
            <a:r>
              <a:rPr lang="en-US" b="1" dirty="0"/>
              <a:t>Analysis Techniques</a:t>
            </a:r>
            <a:r>
              <a:rPr lang="en-US" dirty="0"/>
              <a:t>: Applied statistical methods and visualizations for insights.</a:t>
            </a:r>
            <a:endParaRPr lang="en-IN" dirty="0"/>
          </a:p>
          <a:p>
            <a:r>
              <a:rPr lang="en-US" b="1" dirty="0"/>
              <a:t>Tools Used</a:t>
            </a:r>
            <a:r>
              <a:rPr lang="en-US" dirty="0"/>
              <a:t>: Utilized Python libraries such as pandas and Matplotlib.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3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08F14-C2FE-8ECC-302B-0D6BB005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/>
              <a:t>Customer Retention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72274-DD6B-0F00-6A37-9E545491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8" y="757326"/>
            <a:ext cx="5016824" cy="31856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E568-3911-A199-E01A-C9FC0406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3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B977F-2ACE-3E40-164E-49BFB443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/>
              <a:t>Supplier Performance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3E3A3-6089-5E05-A8EE-277C5B1B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56" y="20422"/>
            <a:ext cx="8017287" cy="41890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2FC1-E0AD-5584-8410-9E15FA7A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1AE86-8EDC-6AD5-2EAD-9CF1DEC1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406" y="4386057"/>
            <a:ext cx="4067033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/>
              <a:t>Booking Trends Over 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B5F15-3F92-F770-411B-6C15F4DC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21" y="758952"/>
            <a:ext cx="8231521" cy="31856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B0DE6-9D76-F383-D9F2-64C43D80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7390" y="4386720"/>
            <a:ext cx="5992610" cy="152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3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5DDD-7C9C-F341-3E7E-6E8EEEA8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152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Average Selling Price by Journey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F10F3-C444-7B16-6F7C-A7387240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5" y="1325424"/>
            <a:ext cx="6500974" cy="419312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08C7-F6FC-0ED9-1E6A-9ADF18E1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390" y="2607014"/>
            <a:ext cx="3654857" cy="3157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7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0AA8-1DED-97B5-E422-51A6EC36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Payment Method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D6F3-9D8E-EADF-1E83-ABAFB9E3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08F1A-DABC-61C3-5C87-B709472A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079035"/>
            <a:ext cx="6193767" cy="46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C3D69-DC66-E8FF-D5BE-7A88F059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Average Passenger Count per Booking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F0605-9788-3F8D-F59C-1BE54900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2" y="482487"/>
            <a:ext cx="10494128" cy="366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468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Tarun Tyagi OTA_Booking_Data_Analysis</Template>
  <TotalTime>0</TotalTime>
  <Words>158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Findings from OTA Booking Data Analysis</vt:lpstr>
      <vt:lpstr>Introduction</vt:lpstr>
      <vt:lpstr>Methodology</vt:lpstr>
      <vt:lpstr>Customer Retention Rate</vt:lpstr>
      <vt:lpstr>Supplier Performance</vt:lpstr>
      <vt:lpstr>Booking Trends Over Time</vt:lpstr>
      <vt:lpstr>Average Selling Price by Journey Type</vt:lpstr>
      <vt:lpstr>Payment Method Analysis</vt:lpstr>
      <vt:lpstr>Average Passenger Count per Booking</vt:lpstr>
      <vt:lpstr>Summary of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Tyagi</dc:creator>
  <cp:lastModifiedBy>Tarun Tyagi</cp:lastModifiedBy>
  <cp:revision>1</cp:revision>
  <dcterms:created xsi:type="dcterms:W3CDTF">2024-10-08T14:36:01Z</dcterms:created>
  <dcterms:modified xsi:type="dcterms:W3CDTF">2024-10-08T14:36:32Z</dcterms:modified>
</cp:coreProperties>
</file>