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12192000" cy="6858000"/>
  <p:embeddedFontLst>
    <p:embeddedFont>
      <p:font typeface="Aptos Narrow" panose="020B0004020202020204" pitchFamily="34" charset="0"/>
      <p:regular r:id="rId14"/>
      <p:bold r:id="rId15"/>
      <p:italic r:id="rId16"/>
      <p:boldItalic r:id="rId17"/>
    </p:embeddedFont>
    <p:embeddedFont>
      <p:font typeface="EYInterstate Light" panose="02000506000000020004" pitchFamily="2" charset="0"/>
      <p:regular r:id="rId18"/>
      <p:bold r:id="rId19"/>
      <p:italic r:id="rId20"/>
      <p:boldItalic r:id="rId21"/>
    </p:embeddedFont>
    <p:embeddedFont>
      <p:font typeface="EYInterstate-Light" panose="02000503020000020004" pitchFamily="2" charset="0"/>
      <p:regular r:id="rId22"/>
      <p:bold r:id="rId23"/>
      <p:italic r:id="rId24"/>
      <p:boldItalic r:id="rId25"/>
    </p:embeddedFont>
    <p:embeddedFont>
      <p:font typeface="EYInterstate-LightBold" panose="02000503020000020004" pitchFamily="2" charset="0"/>
      <p:regular r:id="rId26"/>
      <p:bold r:id="rId27"/>
      <p:italic r:id="rId28"/>
      <p:boldItalic r:id="rId29"/>
    </p:embeddedFont>
  </p:embeddedFontLst>
  <p:custDataLst>
    <p:tags r:id="rId30"/>
  </p:custData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00"/>
    <a:srgbClr val="AF8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C2B1F-938D-4BA8-9DF1-2029E6256BDA}" v="626" dt="2025-04-25T05:47:27.100"/>
    <p1510:client id="{3D91CF96-8092-4D2E-95AF-DD29F9D1E741}" v="90" dt="2025-04-25T05:12:15.840"/>
    <p1510:client id="{3F79F58C-04B5-5E49-BBDB-3CB51D2F30C6}" v="32" dt="2025-04-24T18:03:22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82A00-38CE-4B22-A983-A8A0A3E1CD83}" type="datetimeFigureOut">
              <a:rPr lang="en-IN" smtClean="0"/>
              <a:t>25/04/25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159E-D6D8-4E6D-ADC5-0EA27492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46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159E-D6D8-4E6D-ADC5-0EA2749284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6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F3F3-0E0D-7C50-A879-650BDA7D0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101C0-604C-5848-50D1-380EC480E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7B32C-6A53-6685-676D-1E341BDF3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ED0AF-850D-6CD1-5794-053BD2DF5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159E-D6D8-4E6D-ADC5-0EA2749284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3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1D2C-BE7B-D13D-3A75-426531E2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CE645-385A-D307-B07A-ACF2F2DD1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41B9E-6B4A-A9FA-5F13-EF2248279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E9071-1101-F170-9E57-96062E598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159E-D6D8-4E6D-ADC5-0EA2749284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9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F4A7C-DC77-8616-142E-35DEA04E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CFB8A8-9166-9125-42BF-32606B167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2C609-0683-286D-E551-DDB53D1C3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E9F9E-E06D-D8AE-D8A7-57BADA87B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159E-D6D8-4E6D-ADC5-0EA2749284E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4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5ACF3-20CE-3A88-DD51-4E8C6E0B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FB888-8B45-6217-E25D-71F7F5318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C62B81-F19E-3278-2255-C04377AAD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BBF17-C6BF-D8DC-99F6-1C543A2E1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159E-D6D8-4E6D-ADC5-0EA2749284E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4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46FD4-83CF-F7CE-ACC3-01505B53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30762-F764-33CB-BA53-C6166875E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AF9EC-4CE0-2A08-F84A-9ECCE5C38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51D1-7B13-DB41-E36E-7BF77EA84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159E-D6D8-4E6D-ADC5-0EA2749284E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3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702E4-AF50-1F2D-ABBD-992E5B08F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56FD6-D755-B29D-BD8F-610570023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2FF41-D526-F457-EDBC-64C15574F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472A-0D8E-4975-9F2A-22B64262A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159E-D6D8-4E6D-ADC5-0EA2749284E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8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119">
            <a:extLst>
              <a:ext uri="{FF2B5EF4-FFF2-40B4-BE49-F238E27FC236}">
                <a16:creationId xmlns:a16="http://schemas.microsoft.com/office/drawing/2014/main" id="{9B21D18F-4B89-62F9-FBDA-5CE0F4BE0AF4}"/>
              </a:ext>
            </a:extLst>
          </p:cNvPr>
          <p:cNvSpPr/>
          <p:nvPr/>
        </p:nvSpPr>
        <p:spPr>
          <a:xfrm>
            <a:off x="341833" y="2047228"/>
            <a:ext cx="941806" cy="277000"/>
          </a:xfrm>
          <a:custGeom>
            <a:avLst/>
            <a:gdLst/>
            <a:ahLst/>
            <a:cxnLst/>
            <a:rect l="0" t="0" r="0" b="0"/>
            <a:pathLst>
              <a:path w="941806" h="277000">
                <a:moveTo>
                  <a:pt x="0" y="277000"/>
                </a:moveTo>
                <a:lnTo>
                  <a:pt x="941806" y="277000"/>
                </a:lnTo>
                <a:lnTo>
                  <a:pt x="941806" y="0"/>
                </a:lnTo>
                <a:lnTo>
                  <a:pt x="0" y="0"/>
                </a:lnTo>
                <a:lnTo>
                  <a:pt x="0" y="277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9" name="Freeform 120">
            <a:extLst>
              <a:ext uri="{FF2B5EF4-FFF2-40B4-BE49-F238E27FC236}">
                <a16:creationId xmlns:a16="http://schemas.microsoft.com/office/drawing/2014/main" id="{F7A73109-6FC6-2864-A3B6-342140352934}"/>
              </a:ext>
            </a:extLst>
          </p:cNvPr>
          <p:cNvSpPr/>
          <p:nvPr/>
        </p:nvSpPr>
        <p:spPr>
          <a:xfrm>
            <a:off x="359511" y="3017381"/>
            <a:ext cx="941807" cy="276999"/>
          </a:xfrm>
          <a:custGeom>
            <a:avLst/>
            <a:gdLst/>
            <a:ahLst/>
            <a:cxnLst/>
            <a:rect l="0" t="0" r="0" b="0"/>
            <a:pathLst>
              <a:path w="941807" h="276999">
                <a:moveTo>
                  <a:pt x="0" y="276999"/>
                </a:moveTo>
                <a:lnTo>
                  <a:pt x="941807" y="276999"/>
                </a:lnTo>
                <a:lnTo>
                  <a:pt x="941807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70" name="Picture 122">
            <a:extLst>
              <a:ext uri="{FF2B5EF4-FFF2-40B4-BE49-F238E27FC236}">
                <a16:creationId xmlns:a16="http://schemas.microsoft.com/office/drawing/2014/main" id="{1D681389-27FF-3D8B-3FFF-1991458A44F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569" y="3507842"/>
            <a:ext cx="496341" cy="496341"/>
          </a:xfrm>
          <a:prstGeom prst="rect">
            <a:avLst/>
          </a:prstGeom>
          <a:noFill/>
        </p:spPr>
      </p:pic>
      <p:sp>
        <p:nvSpPr>
          <p:cNvPr id="271" name="Freeform 123">
            <a:extLst>
              <a:ext uri="{FF2B5EF4-FFF2-40B4-BE49-F238E27FC236}">
                <a16:creationId xmlns:a16="http://schemas.microsoft.com/office/drawing/2014/main" id="{B2EC83BC-9FA4-0A79-2B1D-7AA0C5FBAC66}"/>
              </a:ext>
            </a:extLst>
          </p:cNvPr>
          <p:cNvSpPr/>
          <p:nvPr/>
        </p:nvSpPr>
        <p:spPr>
          <a:xfrm>
            <a:off x="341833" y="4004158"/>
            <a:ext cx="941806" cy="461670"/>
          </a:xfrm>
          <a:custGeom>
            <a:avLst/>
            <a:gdLst/>
            <a:ahLst/>
            <a:cxnLst/>
            <a:rect l="0" t="0" r="0" b="0"/>
            <a:pathLst>
              <a:path w="941806" h="461670">
                <a:moveTo>
                  <a:pt x="0" y="461670"/>
                </a:moveTo>
                <a:lnTo>
                  <a:pt x="941806" y="461670"/>
                </a:lnTo>
                <a:lnTo>
                  <a:pt x="941806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2" name="Freeform 124">
            <a:extLst>
              <a:ext uri="{FF2B5EF4-FFF2-40B4-BE49-F238E27FC236}">
                <a16:creationId xmlns:a16="http://schemas.microsoft.com/office/drawing/2014/main" id="{49025EF2-BA9E-50EC-38D8-A99CE0CD477B}"/>
              </a:ext>
            </a:extLst>
          </p:cNvPr>
          <p:cNvSpPr/>
          <p:nvPr/>
        </p:nvSpPr>
        <p:spPr>
          <a:xfrm>
            <a:off x="359511" y="5572951"/>
            <a:ext cx="941807" cy="461670"/>
          </a:xfrm>
          <a:custGeom>
            <a:avLst/>
            <a:gdLst/>
            <a:ahLst/>
            <a:cxnLst/>
            <a:rect l="0" t="0" r="0" b="0"/>
            <a:pathLst>
              <a:path w="941807" h="461670">
                <a:moveTo>
                  <a:pt x="0" y="461670"/>
                </a:moveTo>
                <a:lnTo>
                  <a:pt x="941807" y="461670"/>
                </a:lnTo>
                <a:lnTo>
                  <a:pt x="941807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73" name="Picture 125">
            <a:extLst>
              <a:ext uri="{FF2B5EF4-FFF2-40B4-BE49-F238E27FC236}">
                <a16:creationId xmlns:a16="http://schemas.microsoft.com/office/drawing/2014/main" id="{7E3A3BBD-B2CA-1D4E-33C2-72074D1F528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247" y="5068799"/>
            <a:ext cx="496341" cy="496341"/>
          </a:xfrm>
          <a:prstGeom prst="rect">
            <a:avLst/>
          </a:prstGeom>
          <a:noFill/>
        </p:spPr>
      </p:pic>
      <p:pic>
        <p:nvPicPr>
          <p:cNvPr id="274" name="Picture 129">
            <a:extLst>
              <a:ext uri="{FF2B5EF4-FFF2-40B4-BE49-F238E27FC236}">
                <a16:creationId xmlns:a16="http://schemas.microsoft.com/office/drawing/2014/main" id="{9445EFD9-CDFE-6BC9-5223-4E226E1BD7F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344" y="5304194"/>
            <a:ext cx="468490" cy="468490"/>
          </a:xfrm>
          <a:prstGeom prst="rect">
            <a:avLst/>
          </a:prstGeom>
          <a:noFill/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6922B91B-5E98-7248-BB60-032E4924924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3424" y="2601735"/>
            <a:ext cx="468490" cy="468490"/>
          </a:xfrm>
          <a:prstGeom prst="rect">
            <a:avLst/>
          </a:prstGeom>
          <a:noFill/>
        </p:spPr>
      </p:pic>
      <p:sp>
        <p:nvSpPr>
          <p:cNvPr id="276" name="Freeform 131">
            <a:extLst>
              <a:ext uri="{FF2B5EF4-FFF2-40B4-BE49-F238E27FC236}">
                <a16:creationId xmlns:a16="http://schemas.microsoft.com/office/drawing/2014/main" id="{914204B2-90D0-17E4-5F1D-F80B20758B70}"/>
              </a:ext>
            </a:extLst>
          </p:cNvPr>
          <p:cNvSpPr/>
          <p:nvPr/>
        </p:nvSpPr>
        <p:spPr>
          <a:xfrm>
            <a:off x="359511" y="1178434"/>
            <a:ext cx="1807718" cy="3287394"/>
          </a:xfrm>
          <a:custGeom>
            <a:avLst/>
            <a:gdLst/>
            <a:ahLst/>
            <a:cxnLst/>
            <a:rect l="0" t="0" r="0" b="0"/>
            <a:pathLst>
              <a:path w="1807718" h="2972816">
                <a:moveTo>
                  <a:pt x="0" y="2972816"/>
                </a:moveTo>
                <a:lnTo>
                  <a:pt x="1807718" y="2972816"/>
                </a:lnTo>
                <a:lnTo>
                  <a:pt x="1807718" y="0"/>
                </a:lnTo>
                <a:lnTo>
                  <a:pt x="0" y="0"/>
                </a:lnTo>
                <a:lnTo>
                  <a:pt x="0" y="2972816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custDash>
              <a:ds d="400000" sp="300000"/>
            </a:custDash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7" name="Freeform 132">
            <a:extLst>
              <a:ext uri="{FF2B5EF4-FFF2-40B4-BE49-F238E27FC236}">
                <a16:creationId xmlns:a16="http://schemas.microsoft.com/office/drawing/2014/main" id="{DC0E4860-0164-CDCC-5003-325968B0A57A}"/>
              </a:ext>
            </a:extLst>
          </p:cNvPr>
          <p:cNvSpPr/>
          <p:nvPr/>
        </p:nvSpPr>
        <p:spPr>
          <a:xfrm>
            <a:off x="4534408" y="1479550"/>
            <a:ext cx="7298055" cy="4022090"/>
          </a:xfrm>
          <a:custGeom>
            <a:avLst/>
            <a:gdLst/>
            <a:ahLst/>
            <a:cxnLst/>
            <a:rect l="0" t="0" r="0" b="0"/>
            <a:pathLst>
              <a:path w="7298055" h="4022090">
                <a:moveTo>
                  <a:pt x="0" y="4022090"/>
                </a:moveTo>
                <a:lnTo>
                  <a:pt x="7298055" y="4022090"/>
                </a:lnTo>
                <a:lnTo>
                  <a:pt x="7298055" y="0"/>
                </a:lnTo>
                <a:lnTo>
                  <a:pt x="0" y="0"/>
                </a:lnTo>
                <a:lnTo>
                  <a:pt x="0" y="402209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8" name="Freeform 133">
            <a:extLst>
              <a:ext uri="{FF2B5EF4-FFF2-40B4-BE49-F238E27FC236}">
                <a16:creationId xmlns:a16="http://schemas.microsoft.com/office/drawing/2014/main" id="{8FA75A4F-C6DB-6D35-FC4E-22980D1F2B2B}"/>
              </a:ext>
            </a:extLst>
          </p:cNvPr>
          <p:cNvSpPr/>
          <p:nvPr/>
        </p:nvSpPr>
        <p:spPr>
          <a:xfrm>
            <a:off x="5710809" y="1742186"/>
            <a:ext cx="1549399" cy="954786"/>
          </a:xfrm>
          <a:custGeom>
            <a:avLst/>
            <a:gdLst/>
            <a:ahLst/>
            <a:cxnLst/>
            <a:rect l="0" t="0" r="0" b="0"/>
            <a:pathLst>
              <a:path w="1549399" h="954786">
                <a:moveTo>
                  <a:pt x="0" y="159131"/>
                </a:moveTo>
                <a:cubicBezTo>
                  <a:pt x="0" y="71248"/>
                  <a:pt x="71246" y="0"/>
                  <a:pt x="159131" y="0"/>
                </a:cubicBezTo>
                <a:lnTo>
                  <a:pt x="1390269" y="0"/>
                </a:lnTo>
                <a:cubicBezTo>
                  <a:pt x="1478152" y="0"/>
                  <a:pt x="1549399" y="71248"/>
                  <a:pt x="1549399" y="159131"/>
                </a:cubicBezTo>
                <a:lnTo>
                  <a:pt x="1549399" y="795655"/>
                </a:lnTo>
                <a:cubicBezTo>
                  <a:pt x="1549399" y="883539"/>
                  <a:pt x="1478152" y="954786"/>
                  <a:pt x="1390269" y="954786"/>
                </a:cubicBezTo>
                <a:lnTo>
                  <a:pt x="159131" y="954786"/>
                </a:lnTo>
                <a:cubicBezTo>
                  <a:pt x="71246" y="954786"/>
                  <a:pt x="0" y="883539"/>
                  <a:pt x="0" y="795655"/>
                </a:cubicBezTo>
                <a:close/>
                <a:moveTo>
                  <a:pt x="-754126" y="5115814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9" name="Freeform 134">
            <a:extLst>
              <a:ext uri="{FF2B5EF4-FFF2-40B4-BE49-F238E27FC236}">
                <a16:creationId xmlns:a16="http://schemas.microsoft.com/office/drawing/2014/main" id="{35D78853-27DE-9B19-F99E-29404C9D5785}"/>
              </a:ext>
            </a:extLst>
          </p:cNvPr>
          <p:cNvSpPr/>
          <p:nvPr/>
        </p:nvSpPr>
        <p:spPr>
          <a:xfrm>
            <a:off x="5759069" y="2037461"/>
            <a:ext cx="1448181" cy="166751"/>
          </a:xfrm>
          <a:custGeom>
            <a:avLst/>
            <a:gdLst/>
            <a:ahLst/>
            <a:cxnLst/>
            <a:rect l="0" t="0" r="0" b="0"/>
            <a:pathLst>
              <a:path w="1448181" h="166751">
                <a:moveTo>
                  <a:pt x="0" y="27813"/>
                </a:moveTo>
                <a:cubicBezTo>
                  <a:pt x="0" y="12447"/>
                  <a:pt x="12446" y="0"/>
                  <a:pt x="27685" y="0"/>
                </a:cubicBezTo>
                <a:lnTo>
                  <a:pt x="1420367" y="0"/>
                </a:lnTo>
                <a:cubicBezTo>
                  <a:pt x="1435735" y="0"/>
                  <a:pt x="1448181" y="12447"/>
                  <a:pt x="1448181" y="27813"/>
                </a:cubicBezTo>
                <a:lnTo>
                  <a:pt x="1448181" y="139066"/>
                </a:lnTo>
                <a:cubicBezTo>
                  <a:pt x="1448181" y="154305"/>
                  <a:pt x="1435735" y="166751"/>
                  <a:pt x="1420367" y="166751"/>
                </a:cubicBezTo>
                <a:lnTo>
                  <a:pt x="27685" y="166751"/>
                </a:lnTo>
                <a:cubicBezTo>
                  <a:pt x="12446" y="166751"/>
                  <a:pt x="0" y="154305"/>
                  <a:pt x="0" y="139066"/>
                </a:cubicBezTo>
                <a:close/>
                <a:moveTo>
                  <a:pt x="-966343" y="4820539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0" name="Freeform 135">
            <a:extLst>
              <a:ext uri="{FF2B5EF4-FFF2-40B4-BE49-F238E27FC236}">
                <a16:creationId xmlns:a16="http://schemas.microsoft.com/office/drawing/2014/main" id="{0C689B49-E169-5CCF-DE75-89497BE334B4}"/>
              </a:ext>
            </a:extLst>
          </p:cNvPr>
          <p:cNvSpPr/>
          <p:nvPr/>
        </p:nvSpPr>
        <p:spPr>
          <a:xfrm>
            <a:off x="5759069" y="2245360"/>
            <a:ext cx="1448181" cy="166751"/>
          </a:xfrm>
          <a:custGeom>
            <a:avLst/>
            <a:gdLst/>
            <a:ahLst/>
            <a:cxnLst/>
            <a:rect l="0" t="0" r="0" b="0"/>
            <a:pathLst>
              <a:path w="1448181" h="166751">
                <a:moveTo>
                  <a:pt x="0" y="27813"/>
                </a:moveTo>
                <a:cubicBezTo>
                  <a:pt x="0" y="12446"/>
                  <a:pt x="12446" y="0"/>
                  <a:pt x="27685" y="0"/>
                </a:cubicBezTo>
                <a:lnTo>
                  <a:pt x="1420367" y="0"/>
                </a:lnTo>
                <a:cubicBezTo>
                  <a:pt x="1435735" y="0"/>
                  <a:pt x="1448181" y="12446"/>
                  <a:pt x="1448181" y="27813"/>
                </a:cubicBezTo>
                <a:lnTo>
                  <a:pt x="1448181" y="139065"/>
                </a:lnTo>
                <a:cubicBezTo>
                  <a:pt x="1448181" y="154306"/>
                  <a:pt x="1435735" y="166751"/>
                  <a:pt x="1420367" y="166751"/>
                </a:cubicBezTo>
                <a:lnTo>
                  <a:pt x="27685" y="166751"/>
                </a:lnTo>
                <a:cubicBezTo>
                  <a:pt x="12446" y="166751"/>
                  <a:pt x="0" y="154306"/>
                  <a:pt x="0" y="139065"/>
                </a:cubicBezTo>
                <a:close/>
                <a:moveTo>
                  <a:pt x="-1174242" y="4612640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1" name="Freeform 136">
            <a:extLst>
              <a:ext uri="{FF2B5EF4-FFF2-40B4-BE49-F238E27FC236}">
                <a16:creationId xmlns:a16="http://schemas.microsoft.com/office/drawing/2014/main" id="{366A0E6C-62A8-1216-D53D-9F5D097B7A87}"/>
              </a:ext>
            </a:extLst>
          </p:cNvPr>
          <p:cNvSpPr/>
          <p:nvPr/>
        </p:nvSpPr>
        <p:spPr>
          <a:xfrm>
            <a:off x="5759069" y="2460879"/>
            <a:ext cx="1448181" cy="166751"/>
          </a:xfrm>
          <a:custGeom>
            <a:avLst/>
            <a:gdLst/>
            <a:ahLst/>
            <a:cxnLst/>
            <a:rect l="0" t="0" r="0" b="0"/>
            <a:pathLst>
              <a:path w="1448181" h="166751">
                <a:moveTo>
                  <a:pt x="0" y="27813"/>
                </a:moveTo>
                <a:cubicBezTo>
                  <a:pt x="0" y="12446"/>
                  <a:pt x="12446" y="0"/>
                  <a:pt x="27685" y="0"/>
                </a:cubicBezTo>
                <a:lnTo>
                  <a:pt x="1420367" y="0"/>
                </a:lnTo>
                <a:cubicBezTo>
                  <a:pt x="1435735" y="0"/>
                  <a:pt x="1448181" y="12446"/>
                  <a:pt x="1448181" y="27813"/>
                </a:cubicBezTo>
                <a:lnTo>
                  <a:pt x="1448181" y="139066"/>
                </a:lnTo>
                <a:cubicBezTo>
                  <a:pt x="1448181" y="154306"/>
                  <a:pt x="1435735" y="166751"/>
                  <a:pt x="1420367" y="166751"/>
                </a:cubicBezTo>
                <a:lnTo>
                  <a:pt x="27685" y="166751"/>
                </a:lnTo>
                <a:cubicBezTo>
                  <a:pt x="12446" y="166751"/>
                  <a:pt x="0" y="154306"/>
                  <a:pt x="0" y="139066"/>
                </a:cubicBezTo>
                <a:close/>
                <a:moveTo>
                  <a:pt x="-1389761" y="4397121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2" name="Freeform 137">
            <a:extLst>
              <a:ext uri="{FF2B5EF4-FFF2-40B4-BE49-F238E27FC236}">
                <a16:creationId xmlns:a16="http://schemas.microsoft.com/office/drawing/2014/main" id="{7058BF9F-11A7-066C-D48D-7A761AD5125A}"/>
              </a:ext>
            </a:extLst>
          </p:cNvPr>
          <p:cNvSpPr/>
          <p:nvPr/>
        </p:nvSpPr>
        <p:spPr>
          <a:xfrm>
            <a:off x="10642600" y="1908175"/>
            <a:ext cx="1127632" cy="954786"/>
          </a:xfrm>
          <a:custGeom>
            <a:avLst/>
            <a:gdLst/>
            <a:ahLst/>
            <a:cxnLst/>
            <a:rect l="0" t="0" r="0" b="0"/>
            <a:pathLst>
              <a:path w="1127632" h="954786">
                <a:moveTo>
                  <a:pt x="0" y="159131"/>
                </a:moveTo>
                <a:cubicBezTo>
                  <a:pt x="0" y="71247"/>
                  <a:pt x="71246" y="0"/>
                  <a:pt x="159131" y="0"/>
                </a:cubicBezTo>
                <a:lnTo>
                  <a:pt x="968502" y="0"/>
                </a:lnTo>
                <a:cubicBezTo>
                  <a:pt x="1056385" y="0"/>
                  <a:pt x="1127632" y="71247"/>
                  <a:pt x="1127632" y="159131"/>
                </a:cubicBezTo>
                <a:lnTo>
                  <a:pt x="1127632" y="795655"/>
                </a:lnTo>
                <a:cubicBezTo>
                  <a:pt x="1127632" y="883540"/>
                  <a:pt x="1056385" y="954786"/>
                  <a:pt x="968502" y="954786"/>
                </a:cubicBezTo>
                <a:lnTo>
                  <a:pt x="159131" y="954786"/>
                </a:lnTo>
                <a:cubicBezTo>
                  <a:pt x="71246" y="954786"/>
                  <a:pt x="0" y="883540"/>
                  <a:pt x="0" y="795655"/>
                </a:cubicBezTo>
                <a:close/>
                <a:moveTo>
                  <a:pt x="-5851906" y="4949825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3" name="Freeform 138">
            <a:extLst>
              <a:ext uri="{FF2B5EF4-FFF2-40B4-BE49-F238E27FC236}">
                <a16:creationId xmlns:a16="http://schemas.microsoft.com/office/drawing/2014/main" id="{6E112100-6A56-ED4C-B7BE-71779011C8A2}"/>
              </a:ext>
            </a:extLst>
          </p:cNvPr>
          <p:cNvSpPr/>
          <p:nvPr/>
        </p:nvSpPr>
        <p:spPr>
          <a:xfrm>
            <a:off x="10642600" y="3360674"/>
            <a:ext cx="1127632" cy="476378"/>
          </a:xfrm>
          <a:custGeom>
            <a:avLst/>
            <a:gdLst/>
            <a:ahLst/>
            <a:cxnLst/>
            <a:rect l="0" t="0" r="0" b="0"/>
            <a:pathLst>
              <a:path w="1127632" h="476378">
                <a:moveTo>
                  <a:pt x="0" y="79375"/>
                </a:moveTo>
                <a:cubicBezTo>
                  <a:pt x="0" y="35561"/>
                  <a:pt x="35559" y="0"/>
                  <a:pt x="79375" y="0"/>
                </a:cubicBezTo>
                <a:lnTo>
                  <a:pt x="1048257" y="0"/>
                </a:lnTo>
                <a:cubicBezTo>
                  <a:pt x="1092072" y="0"/>
                  <a:pt x="1127632" y="35561"/>
                  <a:pt x="1127632" y="79375"/>
                </a:cubicBezTo>
                <a:lnTo>
                  <a:pt x="1127632" y="397003"/>
                </a:lnTo>
                <a:cubicBezTo>
                  <a:pt x="1127632" y="440818"/>
                  <a:pt x="1092072" y="476378"/>
                  <a:pt x="1048257" y="476378"/>
                </a:cubicBezTo>
                <a:lnTo>
                  <a:pt x="79375" y="476378"/>
                </a:lnTo>
                <a:cubicBezTo>
                  <a:pt x="35559" y="476378"/>
                  <a:pt x="0" y="440818"/>
                  <a:pt x="0" y="397003"/>
                </a:cubicBezTo>
                <a:close/>
                <a:moveTo>
                  <a:pt x="-7224649" y="3497326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4" name="Freeform 139">
            <a:extLst>
              <a:ext uri="{FF2B5EF4-FFF2-40B4-BE49-F238E27FC236}">
                <a16:creationId xmlns:a16="http://schemas.microsoft.com/office/drawing/2014/main" id="{1D91FE45-6743-BBBB-F093-6DB2976692E8}"/>
              </a:ext>
            </a:extLst>
          </p:cNvPr>
          <p:cNvSpPr/>
          <p:nvPr/>
        </p:nvSpPr>
        <p:spPr>
          <a:xfrm>
            <a:off x="9029445" y="2915540"/>
            <a:ext cx="2740787" cy="309371"/>
          </a:xfrm>
          <a:custGeom>
            <a:avLst/>
            <a:gdLst/>
            <a:ahLst/>
            <a:cxnLst/>
            <a:rect l="0" t="0" r="0" b="0"/>
            <a:pathLst>
              <a:path w="2740787" h="309371">
                <a:moveTo>
                  <a:pt x="0" y="51562"/>
                </a:moveTo>
                <a:cubicBezTo>
                  <a:pt x="0" y="23114"/>
                  <a:pt x="23114" y="0"/>
                  <a:pt x="51562" y="0"/>
                </a:cubicBezTo>
                <a:lnTo>
                  <a:pt x="2689225" y="0"/>
                </a:lnTo>
                <a:cubicBezTo>
                  <a:pt x="2717673" y="0"/>
                  <a:pt x="2740787" y="23114"/>
                  <a:pt x="2740787" y="51562"/>
                </a:cubicBezTo>
                <a:lnTo>
                  <a:pt x="2740787" y="257809"/>
                </a:lnTo>
                <a:cubicBezTo>
                  <a:pt x="2740787" y="286257"/>
                  <a:pt x="2717673" y="309371"/>
                  <a:pt x="2689225" y="309371"/>
                </a:cubicBezTo>
                <a:lnTo>
                  <a:pt x="51562" y="309371"/>
                </a:lnTo>
                <a:cubicBezTo>
                  <a:pt x="23114" y="309371"/>
                  <a:pt x="0" y="286257"/>
                  <a:pt x="0" y="257809"/>
                </a:cubicBezTo>
                <a:close/>
                <a:moveTo>
                  <a:pt x="-5138547" y="3942460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85" name="Picture 140">
            <a:extLst>
              <a:ext uri="{FF2B5EF4-FFF2-40B4-BE49-F238E27FC236}">
                <a16:creationId xmlns:a16="http://schemas.microsoft.com/office/drawing/2014/main" id="{814E3932-D23F-432A-6688-FCFB6434D45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626" y="3120251"/>
            <a:ext cx="927747" cy="927747"/>
          </a:xfrm>
          <a:prstGeom prst="rect">
            <a:avLst/>
          </a:prstGeom>
          <a:noFill/>
        </p:spPr>
      </p:pic>
      <p:pic>
        <p:nvPicPr>
          <p:cNvPr id="286" name="Picture 141">
            <a:extLst>
              <a:ext uri="{FF2B5EF4-FFF2-40B4-BE49-F238E27FC236}">
                <a16:creationId xmlns:a16="http://schemas.microsoft.com/office/drawing/2014/main" id="{8E24C567-45B3-1595-2951-6D6970F50216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3102" y="1772704"/>
            <a:ext cx="422236" cy="422236"/>
          </a:xfrm>
          <a:prstGeom prst="rect">
            <a:avLst/>
          </a:prstGeom>
          <a:noFill/>
        </p:spPr>
      </p:pic>
      <p:pic>
        <p:nvPicPr>
          <p:cNvPr id="287" name="Picture 142">
            <a:extLst>
              <a:ext uri="{FF2B5EF4-FFF2-40B4-BE49-F238E27FC236}">
                <a16:creationId xmlns:a16="http://schemas.microsoft.com/office/drawing/2014/main" id="{865532A7-1655-C694-0C0F-68366DE1C3EC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3504" y="2182241"/>
            <a:ext cx="101600" cy="688340"/>
          </a:xfrm>
          <a:prstGeom prst="rect">
            <a:avLst/>
          </a:prstGeom>
          <a:noFill/>
        </p:spPr>
      </p:pic>
      <p:pic>
        <p:nvPicPr>
          <p:cNvPr id="288" name="Picture 143">
            <a:extLst>
              <a:ext uri="{FF2B5EF4-FFF2-40B4-BE49-F238E27FC236}">
                <a16:creationId xmlns:a16="http://schemas.microsoft.com/office/drawing/2014/main" id="{65E79103-55BA-F27A-5CAE-94CA7513771A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5661" y="3533267"/>
            <a:ext cx="908430" cy="101600"/>
          </a:xfrm>
          <a:prstGeom prst="rect">
            <a:avLst/>
          </a:prstGeom>
          <a:noFill/>
        </p:spPr>
      </p:pic>
      <p:sp>
        <p:nvSpPr>
          <p:cNvPr id="289" name="Freeform 144">
            <a:extLst>
              <a:ext uri="{FF2B5EF4-FFF2-40B4-BE49-F238E27FC236}">
                <a16:creationId xmlns:a16="http://schemas.microsoft.com/office/drawing/2014/main" id="{D3075F5D-0284-EB61-45A5-F9B9077CEA47}"/>
              </a:ext>
            </a:extLst>
          </p:cNvPr>
          <p:cNvSpPr/>
          <p:nvPr/>
        </p:nvSpPr>
        <p:spPr>
          <a:xfrm>
            <a:off x="355536" y="4649560"/>
            <a:ext cx="1807718" cy="1341843"/>
          </a:xfrm>
          <a:custGeom>
            <a:avLst/>
            <a:gdLst/>
            <a:ahLst/>
            <a:cxnLst/>
            <a:rect l="0" t="0" r="0" b="0"/>
            <a:pathLst>
              <a:path w="1807718" h="979449">
                <a:moveTo>
                  <a:pt x="0" y="979449"/>
                </a:moveTo>
                <a:lnTo>
                  <a:pt x="1807718" y="979449"/>
                </a:lnTo>
                <a:lnTo>
                  <a:pt x="1807718" y="0"/>
                </a:lnTo>
                <a:lnTo>
                  <a:pt x="0" y="0"/>
                </a:lnTo>
                <a:lnTo>
                  <a:pt x="0" y="979449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custDash>
              <a:ds d="400000" sp="300000"/>
            </a:custDash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0" name="Freeform 145">
            <a:extLst>
              <a:ext uri="{FF2B5EF4-FFF2-40B4-BE49-F238E27FC236}">
                <a16:creationId xmlns:a16="http://schemas.microsoft.com/office/drawing/2014/main" id="{2030762D-4BF9-A532-4183-BC8E9DDF3416}"/>
              </a:ext>
            </a:extLst>
          </p:cNvPr>
          <p:cNvSpPr/>
          <p:nvPr/>
        </p:nvSpPr>
        <p:spPr>
          <a:xfrm>
            <a:off x="4534408" y="5735558"/>
            <a:ext cx="2700401" cy="1038327"/>
          </a:xfrm>
          <a:custGeom>
            <a:avLst/>
            <a:gdLst/>
            <a:ahLst/>
            <a:cxnLst/>
            <a:rect l="0" t="0" r="0" b="0"/>
            <a:pathLst>
              <a:path w="2700401" h="1038327">
                <a:moveTo>
                  <a:pt x="0" y="1038327"/>
                </a:moveTo>
                <a:lnTo>
                  <a:pt x="2700401" y="1038327"/>
                </a:lnTo>
                <a:lnTo>
                  <a:pt x="2700401" y="0"/>
                </a:lnTo>
                <a:lnTo>
                  <a:pt x="0" y="0"/>
                </a:lnTo>
                <a:lnTo>
                  <a:pt x="0" y="1038327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1" name="Freeform 146">
            <a:extLst>
              <a:ext uri="{FF2B5EF4-FFF2-40B4-BE49-F238E27FC236}">
                <a16:creationId xmlns:a16="http://schemas.microsoft.com/office/drawing/2014/main" id="{26549782-3714-0F9C-F5D8-24FBA4F57920}"/>
              </a:ext>
            </a:extLst>
          </p:cNvPr>
          <p:cNvSpPr/>
          <p:nvPr/>
        </p:nvSpPr>
        <p:spPr>
          <a:xfrm>
            <a:off x="6359778" y="6029414"/>
            <a:ext cx="829565" cy="304203"/>
          </a:xfrm>
          <a:custGeom>
            <a:avLst/>
            <a:gdLst/>
            <a:ahLst/>
            <a:cxnLst/>
            <a:rect l="0" t="0" r="0" b="0"/>
            <a:pathLst>
              <a:path w="829565" h="304203">
                <a:moveTo>
                  <a:pt x="0" y="50699"/>
                </a:moveTo>
                <a:cubicBezTo>
                  <a:pt x="0" y="22695"/>
                  <a:pt x="22733" y="0"/>
                  <a:pt x="50674" y="0"/>
                </a:cubicBezTo>
                <a:lnTo>
                  <a:pt x="778765" y="0"/>
                </a:lnTo>
                <a:cubicBezTo>
                  <a:pt x="806831" y="0"/>
                  <a:pt x="829565" y="22695"/>
                  <a:pt x="829565" y="50699"/>
                </a:cubicBezTo>
                <a:lnTo>
                  <a:pt x="829565" y="253492"/>
                </a:lnTo>
                <a:cubicBezTo>
                  <a:pt x="829565" y="281496"/>
                  <a:pt x="806831" y="304203"/>
                  <a:pt x="778765" y="304203"/>
                </a:cubicBezTo>
                <a:lnTo>
                  <a:pt x="50674" y="304203"/>
                </a:lnTo>
                <a:cubicBezTo>
                  <a:pt x="22733" y="304203"/>
                  <a:pt x="0" y="281496"/>
                  <a:pt x="0" y="253492"/>
                </a:cubicBezTo>
                <a:close/>
                <a:moveTo>
                  <a:pt x="-5581891" y="828586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2" name="Freeform 147">
            <a:extLst>
              <a:ext uri="{FF2B5EF4-FFF2-40B4-BE49-F238E27FC236}">
                <a16:creationId xmlns:a16="http://schemas.microsoft.com/office/drawing/2014/main" id="{07FF4329-9103-82F3-7104-55439134290D}"/>
              </a:ext>
            </a:extLst>
          </p:cNvPr>
          <p:cNvSpPr/>
          <p:nvPr/>
        </p:nvSpPr>
        <p:spPr>
          <a:xfrm>
            <a:off x="5544311" y="6029414"/>
            <a:ext cx="746760" cy="304203"/>
          </a:xfrm>
          <a:custGeom>
            <a:avLst/>
            <a:gdLst/>
            <a:ahLst/>
            <a:cxnLst/>
            <a:rect l="0" t="0" r="0" b="0"/>
            <a:pathLst>
              <a:path w="746760" h="304203">
                <a:moveTo>
                  <a:pt x="0" y="50699"/>
                </a:moveTo>
                <a:cubicBezTo>
                  <a:pt x="0" y="22695"/>
                  <a:pt x="22734" y="0"/>
                  <a:pt x="50673" y="0"/>
                </a:cubicBezTo>
                <a:lnTo>
                  <a:pt x="695960" y="0"/>
                </a:lnTo>
                <a:cubicBezTo>
                  <a:pt x="724028" y="0"/>
                  <a:pt x="746760" y="22695"/>
                  <a:pt x="746760" y="50699"/>
                </a:cubicBezTo>
                <a:lnTo>
                  <a:pt x="746760" y="253492"/>
                </a:lnTo>
                <a:cubicBezTo>
                  <a:pt x="746760" y="281496"/>
                  <a:pt x="724028" y="304203"/>
                  <a:pt x="695960" y="304203"/>
                </a:cubicBezTo>
                <a:lnTo>
                  <a:pt x="50673" y="304203"/>
                </a:lnTo>
                <a:cubicBezTo>
                  <a:pt x="22734" y="304203"/>
                  <a:pt x="0" y="281496"/>
                  <a:pt x="0" y="253492"/>
                </a:cubicBezTo>
                <a:close/>
                <a:moveTo>
                  <a:pt x="-4766424" y="828586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3" name="Freeform 148">
            <a:extLst>
              <a:ext uri="{FF2B5EF4-FFF2-40B4-BE49-F238E27FC236}">
                <a16:creationId xmlns:a16="http://schemas.microsoft.com/office/drawing/2014/main" id="{51A6AC55-8994-6FB7-13F7-DA40BD18BE4B}"/>
              </a:ext>
            </a:extLst>
          </p:cNvPr>
          <p:cNvSpPr/>
          <p:nvPr/>
        </p:nvSpPr>
        <p:spPr>
          <a:xfrm>
            <a:off x="6355715" y="6365342"/>
            <a:ext cx="829564" cy="304203"/>
          </a:xfrm>
          <a:custGeom>
            <a:avLst/>
            <a:gdLst/>
            <a:ahLst/>
            <a:cxnLst/>
            <a:rect l="0" t="0" r="0" b="0"/>
            <a:pathLst>
              <a:path w="829564" h="304203">
                <a:moveTo>
                  <a:pt x="0" y="50699"/>
                </a:moveTo>
                <a:cubicBezTo>
                  <a:pt x="0" y="22695"/>
                  <a:pt x="22732" y="0"/>
                  <a:pt x="50800" y="0"/>
                </a:cubicBezTo>
                <a:lnTo>
                  <a:pt x="778891" y="0"/>
                </a:lnTo>
                <a:cubicBezTo>
                  <a:pt x="806830" y="0"/>
                  <a:pt x="829564" y="22695"/>
                  <a:pt x="829564" y="50699"/>
                </a:cubicBezTo>
                <a:lnTo>
                  <a:pt x="829564" y="253492"/>
                </a:lnTo>
                <a:cubicBezTo>
                  <a:pt x="829564" y="281496"/>
                  <a:pt x="806830" y="304203"/>
                  <a:pt x="778891" y="304203"/>
                </a:cubicBezTo>
                <a:lnTo>
                  <a:pt x="50800" y="304203"/>
                </a:lnTo>
                <a:cubicBezTo>
                  <a:pt x="22732" y="304203"/>
                  <a:pt x="0" y="281496"/>
                  <a:pt x="0" y="253492"/>
                </a:cubicBezTo>
                <a:close/>
                <a:moveTo>
                  <a:pt x="-5913756" y="492658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4" name="Freeform 149">
            <a:extLst>
              <a:ext uri="{FF2B5EF4-FFF2-40B4-BE49-F238E27FC236}">
                <a16:creationId xmlns:a16="http://schemas.microsoft.com/office/drawing/2014/main" id="{664219C3-3D95-C569-3EAA-FC47AFB4FEBA}"/>
              </a:ext>
            </a:extLst>
          </p:cNvPr>
          <p:cNvSpPr/>
          <p:nvPr/>
        </p:nvSpPr>
        <p:spPr>
          <a:xfrm>
            <a:off x="4591939" y="6372467"/>
            <a:ext cx="898270" cy="304190"/>
          </a:xfrm>
          <a:custGeom>
            <a:avLst/>
            <a:gdLst/>
            <a:ahLst/>
            <a:cxnLst/>
            <a:rect l="0" t="0" r="0" b="0"/>
            <a:pathLst>
              <a:path w="898270" h="304190">
                <a:moveTo>
                  <a:pt x="0" y="50698"/>
                </a:moveTo>
                <a:cubicBezTo>
                  <a:pt x="0" y="22695"/>
                  <a:pt x="22732" y="0"/>
                  <a:pt x="50672" y="0"/>
                </a:cubicBezTo>
                <a:lnTo>
                  <a:pt x="847597" y="0"/>
                </a:lnTo>
                <a:cubicBezTo>
                  <a:pt x="875538" y="0"/>
                  <a:pt x="898270" y="22695"/>
                  <a:pt x="898270" y="50698"/>
                </a:cubicBezTo>
                <a:lnTo>
                  <a:pt x="898270" y="253492"/>
                </a:lnTo>
                <a:cubicBezTo>
                  <a:pt x="898270" y="281495"/>
                  <a:pt x="875538" y="304190"/>
                  <a:pt x="847597" y="304190"/>
                </a:cubicBezTo>
                <a:lnTo>
                  <a:pt x="50672" y="304190"/>
                </a:lnTo>
                <a:cubicBezTo>
                  <a:pt x="22732" y="304190"/>
                  <a:pt x="0" y="281495"/>
                  <a:pt x="0" y="253492"/>
                </a:cubicBezTo>
                <a:close/>
                <a:moveTo>
                  <a:pt x="-4157104" y="485533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5" name="Freeform 150">
            <a:extLst>
              <a:ext uri="{FF2B5EF4-FFF2-40B4-BE49-F238E27FC236}">
                <a16:creationId xmlns:a16="http://schemas.microsoft.com/office/drawing/2014/main" id="{C4E513C8-9D21-7927-CB8B-93C29689C43C}"/>
              </a:ext>
            </a:extLst>
          </p:cNvPr>
          <p:cNvSpPr/>
          <p:nvPr/>
        </p:nvSpPr>
        <p:spPr>
          <a:xfrm>
            <a:off x="4591939" y="6029414"/>
            <a:ext cx="898270" cy="304203"/>
          </a:xfrm>
          <a:custGeom>
            <a:avLst/>
            <a:gdLst/>
            <a:ahLst/>
            <a:cxnLst/>
            <a:rect l="0" t="0" r="0" b="0"/>
            <a:pathLst>
              <a:path w="898270" h="304203">
                <a:moveTo>
                  <a:pt x="0" y="50699"/>
                </a:moveTo>
                <a:cubicBezTo>
                  <a:pt x="0" y="22695"/>
                  <a:pt x="22732" y="0"/>
                  <a:pt x="50672" y="0"/>
                </a:cubicBezTo>
                <a:lnTo>
                  <a:pt x="847597" y="0"/>
                </a:lnTo>
                <a:cubicBezTo>
                  <a:pt x="875538" y="0"/>
                  <a:pt x="898270" y="22695"/>
                  <a:pt x="898270" y="50699"/>
                </a:cubicBezTo>
                <a:lnTo>
                  <a:pt x="898270" y="253492"/>
                </a:lnTo>
                <a:cubicBezTo>
                  <a:pt x="898270" y="281496"/>
                  <a:pt x="875538" y="304203"/>
                  <a:pt x="847597" y="304203"/>
                </a:cubicBezTo>
                <a:lnTo>
                  <a:pt x="50672" y="304203"/>
                </a:lnTo>
                <a:cubicBezTo>
                  <a:pt x="22732" y="304203"/>
                  <a:pt x="0" y="281496"/>
                  <a:pt x="0" y="253492"/>
                </a:cubicBezTo>
                <a:close/>
                <a:moveTo>
                  <a:pt x="-3814052" y="828586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6" name="Freeform 151">
            <a:extLst>
              <a:ext uri="{FF2B5EF4-FFF2-40B4-BE49-F238E27FC236}">
                <a16:creationId xmlns:a16="http://schemas.microsoft.com/office/drawing/2014/main" id="{35C5729E-7B7C-87B1-73F2-7C819695430E}"/>
              </a:ext>
            </a:extLst>
          </p:cNvPr>
          <p:cNvSpPr/>
          <p:nvPr/>
        </p:nvSpPr>
        <p:spPr>
          <a:xfrm>
            <a:off x="5544311" y="6363158"/>
            <a:ext cx="746760" cy="304203"/>
          </a:xfrm>
          <a:custGeom>
            <a:avLst/>
            <a:gdLst/>
            <a:ahLst/>
            <a:cxnLst/>
            <a:rect l="0" t="0" r="0" b="0"/>
            <a:pathLst>
              <a:path w="746760" h="304203">
                <a:moveTo>
                  <a:pt x="0" y="50698"/>
                </a:moveTo>
                <a:cubicBezTo>
                  <a:pt x="0" y="22707"/>
                  <a:pt x="22734" y="0"/>
                  <a:pt x="50673" y="0"/>
                </a:cubicBezTo>
                <a:lnTo>
                  <a:pt x="695960" y="0"/>
                </a:lnTo>
                <a:cubicBezTo>
                  <a:pt x="724028" y="0"/>
                  <a:pt x="746760" y="22707"/>
                  <a:pt x="746760" y="50698"/>
                </a:cubicBezTo>
                <a:lnTo>
                  <a:pt x="746760" y="253504"/>
                </a:lnTo>
                <a:cubicBezTo>
                  <a:pt x="746760" y="281495"/>
                  <a:pt x="724028" y="304203"/>
                  <a:pt x="695960" y="304203"/>
                </a:cubicBezTo>
                <a:lnTo>
                  <a:pt x="50673" y="304203"/>
                </a:lnTo>
                <a:cubicBezTo>
                  <a:pt x="22734" y="304203"/>
                  <a:pt x="0" y="281495"/>
                  <a:pt x="0" y="253504"/>
                </a:cubicBezTo>
                <a:close/>
                <a:moveTo>
                  <a:pt x="-5100167" y="494842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7" name="Freeform 152">
            <a:extLst>
              <a:ext uri="{FF2B5EF4-FFF2-40B4-BE49-F238E27FC236}">
                <a16:creationId xmlns:a16="http://schemas.microsoft.com/office/drawing/2014/main" id="{502E3211-8D04-56C4-94C4-15540216E10E}"/>
              </a:ext>
            </a:extLst>
          </p:cNvPr>
          <p:cNvSpPr/>
          <p:nvPr/>
        </p:nvSpPr>
        <p:spPr>
          <a:xfrm>
            <a:off x="7340600" y="5729158"/>
            <a:ext cx="2293366" cy="1038327"/>
          </a:xfrm>
          <a:custGeom>
            <a:avLst/>
            <a:gdLst/>
            <a:ahLst/>
            <a:cxnLst/>
            <a:rect l="0" t="0" r="0" b="0"/>
            <a:pathLst>
              <a:path w="2293366" h="1038327">
                <a:moveTo>
                  <a:pt x="0" y="1038327"/>
                </a:moveTo>
                <a:lnTo>
                  <a:pt x="2293366" y="1038327"/>
                </a:lnTo>
                <a:lnTo>
                  <a:pt x="2293366" y="0"/>
                </a:lnTo>
                <a:lnTo>
                  <a:pt x="0" y="0"/>
                </a:lnTo>
                <a:lnTo>
                  <a:pt x="0" y="1038327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8" name="Freeform 153">
            <a:extLst>
              <a:ext uri="{FF2B5EF4-FFF2-40B4-BE49-F238E27FC236}">
                <a16:creationId xmlns:a16="http://schemas.microsoft.com/office/drawing/2014/main" id="{A18786B9-16ED-1B6E-5370-50F26A70E438}"/>
              </a:ext>
            </a:extLst>
          </p:cNvPr>
          <p:cNvSpPr/>
          <p:nvPr/>
        </p:nvSpPr>
        <p:spPr>
          <a:xfrm>
            <a:off x="7957311" y="6391974"/>
            <a:ext cx="1072134" cy="307010"/>
          </a:xfrm>
          <a:custGeom>
            <a:avLst/>
            <a:gdLst/>
            <a:ahLst/>
            <a:cxnLst/>
            <a:rect l="0" t="0" r="0" b="0"/>
            <a:pathLst>
              <a:path w="1072134" h="307010">
                <a:moveTo>
                  <a:pt x="0" y="51168"/>
                </a:moveTo>
                <a:cubicBezTo>
                  <a:pt x="0" y="22911"/>
                  <a:pt x="22987" y="0"/>
                  <a:pt x="51182" y="0"/>
                </a:cubicBezTo>
                <a:lnTo>
                  <a:pt x="1020954" y="0"/>
                </a:lnTo>
                <a:cubicBezTo>
                  <a:pt x="1049274" y="0"/>
                  <a:pt x="1072134" y="22911"/>
                  <a:pt x="1072134" y="51168"/>
                </a:cubicBezTo>
                <a:lnTo>
                  <a:pt x="1072134" y="255842"/>
                </a:lnTo>
                <a:cubicBezTo>
                  <a:pt x="1072134" y="284112"/>
                  <a:pt x="1049274" y="307010"/>
                  <a:pt x="1020954" y="307010"/>
                </a:cubicBezTo>
                <a:lnTo>
                  <a:pt x="51182" y="307010"/>
                </a:lnTo>
                <a:cubicBezTo>
                  <a:pt x="22987" y="307010"/>
                  <a:pt x="0" y="284112"/>
                  <a:pt x="0" y="255842"/>
                </a:cubicBezTo>
                <a:close/>
                <a:moveTo>
                  <a:pt x="-7542453" y="466026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9" name="Freeform 154">
            <a:extLst>
              <a:ext uri="{FF2B5EF4-FFF2-40B4-BE49-F238E27FC236}">
                <a16:creationId xmlns:a16="http://schemas.microsoft.com/office/drawing/2014/main" id="{C828AEFE-02D3-08E5-F7EE-E876BAB6D26E}"/>
              </a:ext>
            </a:extLst>
          </p:cNvPr>
          <p:cNvSpPr/>
          <p:nvPr/>
        </p:nvSpPr>
        <p:spPr>
          <a:xfrm>
            <a:off x="7394702" y="6020651"/>
            <a:ext cx="1072006" cy="307010"/>
          </a:xfrm>
          <a:custGeom>
            <a:avLst/>
            <a:gdLst/>
            <a:ahLst/>
            <a:cxnLst/>
            <a:rect l="0" t="0" r="0" b="0"/>
            <a:pathLst>
              <a:path w="1072006" h="307010">
                <a:moveTo>
                  <a:pt x="0" y="51169"/>
                </a:moveTo>
                <a:cubicBezTo>
                  <a:pt x="0" y="22911"/>
                  <a:pt x="22859" y="0"/>
                  <a:pt x="51180" y="0"/>
                </a:cubicBezTo>
                <a:lnTo>
                  <a:pt x="1020953" y="0"/>
                </a:lnTo>
                <a:cubicBezTo>
                  <a:pt x="1049146" y="0"/>
                  <a:pt x="1072006" y="22911"/>
                  <a:pt x="1072006" y="51169"/>
                </a:cubicBezTo>
                <a:lnTo>
                  <a:pt x="1072006" y="255842"/>
                </a:lnTo>
                <a:cubicBezTo>
                  <a:pt x="1072006" y="284099"/>
                  <a:pt x="1049146" y="307010"/>
                  <a:pt x="1020953" y="307010"/>
                </a:cubicBezTo>
                <a:lnTo>
                  <a:pt x="51180" y="307010"/>
                </a:lnTo>
                <a:cubicBezTo>
                  <a:pt x="22859" y="307010"/>
                  <a:pt x="0" y="284099"/>
                  <a:pt x="0" y="255842"/>
                </a:cubicBezTo>
                <a:close/>
                <a:moveTo>
                  <a:pt x="-6608522" y="837349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0" name="Freeform 155">
            <a:extLst>
              <a:ext uri="{FF2B5EF4-FFF2-40B4-BE49-F238E27FC236}">
                <a16:creationId xmlns:a16="http://schemas.microsoft.com/office/drawing/2014/main" id="{3A42A64C-15C7-7799-800B-9F9A1E3D6ECF}"/>
              </a:ext>
            </a:extLst>
          </p:cNvPr>
          <p:cNvSpPr/>
          <p:nvPr/>
        </p:nvSpPr>
        <p:spPr>
          <a:xfrm>
            <a:off x="8507603" y="6024830"/>
            <a:ext cx="1072006" cy="307022"/>
          </a:xfrm>
          <a:custGeom>
            <a:avLst/>
            <a:gdLst/>
            <a:ahLst/>
            <a:cxnLst/>
            <a:rect l="0" t="0" r="0" b="0"/>
            <a:pathLst>
              <a:path w="1072006" h="307022">
                <a:moveTo>
                  <a:pt x="0" y="51181"/>
                </a:moveTo>
                <a:cubicBezTo>
                  <a:pt x="0" y="22911"/>
                  <a:pt x="22860" y="0"/>
                  <a:pt x="51180" y="0"/>
                </a:cubicBezTo>
                <a:lnTo>
                  <a:pt x="1020826" y="0"/>
                </a:lnTo>
                <a:cubicBezTo>
                  <a:pt x="1049147" y="0"/>
                  <a:pt x="1072006" y="22911"/>
                  <a:pt x="1072006" y="51181"/>
                </a:cubicBezTo>
                <a:lnTo>
                  <a:pt x="1072006" y="255854"/>
                </a:lnTo>
                <a:cubicBezTo>
                  <a:pt x="1072006" y="284111"/>
                  <a:pt x="1049147" y="307022"/>
                  <a:pt x="1020826" y="307022"/>
                </a:cubicBezTo>
                <a:lnTo>
                  <a:pt x="51180" y="307022"/>
                </a:lnTo>
                <a:cubicBezTo>
                  <a:pt x="22860" y="307022"/>
                  <a:pt x="0" y="284111"/>
                  <a:pt x="0" y="255854"/>
                </a:cubicBezTo>
                <a:close/>
                <a:moveTo>
                  <a:pt x="-7725614" y="833170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1" name="Freeform 156">
            <a:extLst>
              <a:ext uri="{FF2B5EF4-FFF2-40B4-BE49-F238E27FC236}">
                <a16:creationId xmlns:a16="http://schemas.microsoft.com/office/drawing/2014/main" id="{DFD5EC32-7E8B-B345-D29C-A17273ADB99B}"/>
              </a:ext>
            </a:extLst>
          </p:cNvPr>
          <p:cNvSpPr/>
          <p:nvPr/>
        </p:nvSpPr>
        <p:spPr>
          <a:xfrm>
            <a:off x="9715500" y="5721907"/>
            <a:ext cx="2116963" cy="1038326"/>
          </a:xfrm>
          <a:custGeom>
            <a:avLst/>
            <a:gdLst/>
            <a:ahLst/>
            <a:cxnLst/>
            <a:rect l="0" t="0" r="0" b="0"/>
            <a:pathLst>
              <a:path w="2116963" h="1038326">
                <a:moveTo>
                  <a:pt x="0" y="1038326"/>
                </a:moveTo>
                <a:lnTo>
                  <a:pt x="2116963" y="1038326"/>
                </a:lnTo>
                <a:lnTo>
                  <a:pt x="2116963" y="0"/>
                </a:lnTo>
                <a:lnTo>
                  <a:pt x="0" y="0"/>
                </a:lnTo>
                <a:lnTo>
                  <a:pt x="0" y="1038326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2" name="Freeform 157">
            <a:extLst>
              <a:ext uri="{FF2B5EF4-FFF2-40B4-BE49-F238E27FC236}">
                <a16:creationId xmlns:a16="http://schemas.microsoft.com/office/drawing/2014/main" id="{5391DE83-7AF1-09D5-F085-58DC23D4330F}"/>
              </a:ext>
            </a:extLst>
          </p:cNvPr>
          <p:cNvSpPr/>
          <p:nvPr/>
        </p:nvSpPr>
        <p:spPr>
          <a:xfrm>
            <a:off x="9785350" y="6394247"/>
            <a:ext cx="951610" cy="307023"/>
          </a:xfrm>
          <a:custGeom>
            <a:avLst/>
            <a:gdLst/>
            <a:ahLst/>
            <a:cxnLst/>
            <a:rect l="0" t="0" r="0" b="0"/>
            <a:pathLst>
              <a:path w="951610" h="307023">
                <a:moveTo>
                  <a:pt x="0" y="51169"/>
                </a:moveTo>
                <a:cubicBezTo>
                  <a:pt x="0" y="22911"/>
                  <a:pt x="22859" y="0"/>
                  <a:pt x="51181" y="0"/>
                </a:cubicBezTo>
                <a:lnTo>
                  <a:pt x="900430" y="0"/>
                </a:lnTo>
                <a:cubicBezTo>
                  <a:pt x="928751" y="0"/>
                  <a:pt x="951610" y="22911"/>
                  <a:pt x="951610" y="51169"/>
                </a:cubicBezTo>
                <a:lnTo>
                  <a:pt x="951610" y="255842"/>
                </a:lnTo>
                <a:cubicBezTo>
                  <a:pt x="951610" y="284112"/>
                  <a:pt x="928751" y="307023"/>
                  <a:pt x="900430" y="307023"/>
                </a:cubicBezTo>
                <a:lnTo>
                  <a:pt x="51181" y="307023"/>
                </a:lnTo>
                <a:cubicBezTo>
                  <a:pt x="22859" y="307023"/>
                  <a:pt x="0" y="284112"/>
                  <a:pt x="0" y="255842"/>
                </a:cubicBezTo>
                <a:close/>
                <a:moveTo>
                  <a:pt x="-9372766" y="463753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3" name="Freeform 158">
            <a:extLst>
              <a:ext uri="{FF2B5EF4-FFF2-40B4-BE49-F238E27FC236}">
                <a16:creationId xmlns:a16="http://schemas.microsoft.com/office/drawing/2014/main" id="{970278E1-4B0A-A9EB-3EFF-06FBAE31121D}"/>
              </a:ext>
            </a:extLst>
          </p:cNvPr>
          <p:cNvSpPr/>
          <p:nvPr/>
        </p:nvSpPr>
        <p:spPr>
          <a:xfrm>
            <a:off x="9788906" y="6020905"/>
            <a:ext cx="951737" cy="307023"/>
          </a:xfrm>
          <a:custGeom>
            <a:avLst/>
            <a:gdLst/>
            <a:ahLst/>
            <a:cxnLst/>
            <a:rect l="0" t="0" r="0" b="0"/>
            <a:pathLst>
              <a:path w="951737" h="307023">
                <a:moveTo>
                  <a:pt x="0" y="51169"/>
                </a:moveTo>
                <a:cubicBezTo>
                  <a:pt x="0" y="22911"/>
                  <a:pt x="22987" y="0"/>
                  <a:pt x="51180" y="0"/>
                </a:cubicBezTo>
                <a:lnTo>
                  <a:pt x="900557" y="0"/>
                </a:lnTo>
                <a:cubicBezTo>
                  <a:pt x="928750" y="0"/>
                  <a:pt x="951737" y="22911"/>
                  <a:pt x="951737" y="51169"/>
                </a:cubicBezTo>
                <a:lnTo>
                  <a:pt x="951737" y="255842"/>
                </a:lnTo>
                <a:cubicBezTo>
                  <a:pt x="951737" y="284112"/>
                  <a:pt x="928750" y="307023"/>
                  <a:pt x="900557" y="307023"/>
                </a:cubicBezTo>
                <a:lnTo>
                  <a:pt x="51180" y="307023"/>
                </a:lnTo>
                <a:cubicBezTo>
                  <a:pt x="22987" y="307023"/>
                  <a:pt x="0" y="284112"/>
                  <a:pt x="0" y="255842"/>
                </a:cubicBezTo>
                <a:close/>
                <a:moveTo>
                  <a:pt x="-9002980" y="837095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4" name="Freeform 159">
            <a:extLst>
              <a:ext uri="{FF2B5EF4-FFF2-40B4-BE49-F238E27FC236}">
                <a16:creationId xmlns:a16="http://schemas.microsoft.com/office/drawing/2014/main" id="{CDEEA3ED-83F9-5545-D0C3-22DF51D1AEDF}"/>
              </a:ext>
            </a:extLst>
          </p:cNvPr>
          <p:cNvSpPr/>
          <p:nvPr/>
        </p:nvSpPr>
        <p:spPr>
          <a:xfrm>
            <a:off x="10821289" y="6020905"/>
            <a:ext cx="951611" cy="307023"/>
          </a:xfrm>
          <a:custGeom>
            <a:avLst/>
            <a:gdLst/>
            <a:ahLst/>
            <a:cxnLst/>
            <a:rect l="0" t="0" r="0" b="0"/>
            <a:pathLst>
              <a:path w="951611" h="307023">
                <a:moveTo>
                  <a:pt x="0" y="51169"/>
                </a:moveTo>
                <a:cubicBezTo>
                  <a:pt x="0" y="22911"/>
                  <a:pt x="22859" y="0"/>
                  <a:pt x="51180" y="0"/>
                </a:cubicBezTo>
                <a:lnTo>
                  <a:pt x="900429" y="0"/>
                </a:lnTo>
                <a:cubicBezTo>
                  <a:pt x="928751" y="0"/>
                  <a:pt x="951611" y="22911"/>
                  <a:pt x="951611" y="51169"/>
                </a:cubicBezTo>
                <a:lnTo>
                  <a:pt x="951611" y="255842"/>
                </a:lnTo>
                <a:cubicBezTo>
                  <a:pt x="951611" y="284112"/>
                  <a:pt x="928751" y="307023"/>
                  <a:pt x="900429" y="307023"/>
                </a:cubicBezTo>
                <a:lnTo>
                  <a:pt x="51180" y="307023"/>
                </a:lnTo>
                <a:cubicBezTo>
                  <a:pt x="22859" y="307023"/>
                  <a:pt x="0" y="284112"/>
                  <a:pt x="0" y="255842"/>
                </a:cubicBezTo>
                <a:close/>
                <a:moveTo>
                  <a:pt x="-10035363" y="837095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5" name="Freeform 160">
            <a:extLst>
              <a:ext uri="{FF2B5EF4-FFF2-40B4-BE49-F238E27FC236}">
                <a16:creationId xmlns:a16="http://schemas.microsoft.com/office/drawing/2014/main" id="{120F3F18-13C8-E379-8477-FB745948DB72}"/>
              </a:ext>
            </a:extLst>
          </p:cNvPr>
          <p:cNvSpPr/>
          <p:nvPr/>
        </p:nvSpPr>
        <p:spPr>
          <a:xfrm>
            <a:off x="10818621" y="6394247"/>
            <a:ext cx="951611" cy="307023"/>
          </a:xfrm>
          <a:custGeom>
            <a:avLst/>
            <a:gdLst/>
            <a:ahLst/>
            <a:cxnLst/>
            <a:rect l="0" t="0" r="0" b="0"/>
            <a:pathLst>
              <a:path w="951611" h="307023">
                <a:moveTo>
                  <a:pt x="0" y="51169"/>
                </a:moveTo>
                <a:cubicBezTo>
                  <a:pt x="0" y="22911"/>
                  <a:pt x="22860" y="0"/>
                  <a:pt x="51182" y="0"/>
                </a:cubicBezTo>
                <a:lnTo>
                  <a:pt x="900431" y="0"/>
                </a:lnTo>
                <a:cubicBezTo>
                  <a:pt x="928751" y="0"/>
                  <a:pt x="951611" y="22911"/>
                  <a:pt x="951611" y="51169"/>
                </a:cubicBezTo>
                <a:lnTo>
                  <a:pt x="951611" y="255842"/>
                </a:lnTo>
                <a:cubicBezTo>
                  <a:pt x="951611" y="284112"/>
                  <a:pt x="928751" y="307023"/>
                  <a:pt x="900431" y="307023"/>
                </a:cubicBezTo>
                <a:lnTo>
                  <a:pt x="51182" y="307023"/>
                </a:lnTo>
                <a:cubicBezTo>
                  <a:pt x="22860" y="307023"/>
                  <a:pt x="0" y="284112"/>
                  <a:pt x="0" y="255842"/>
                </a:cubicBezTo>
                <a:close/>
                <a:moveTo>
                  <a:pt x="-10406037" y="463753"/>
                </a:moveTo>
              </a:path>
            </a:pathLst>
          </a:custGeom>
          <a:solidFill>
            <a:srgbClr val="DCEAF7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06" name="Picture 161">
            <a:extLst>
              <a:ext uri="{FF2B5EF4-FFF2-40B4-BE49-F238E27FC236}">
                <a16:creationId xmlns:a16="http://schemas.microsoft.com/office/drawing/2014/main" id="{238FE095-A917-8B1E-D3F1-F9A5F6605F29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3745" y="5488940"/>
            <a:ext cx="101600" cy="259321"/>
          </a:xfrm>
          <a:prstGeom prst="rect">
            <a:avLst/>
          </a:prstGeom>
          <a:noFill/>
        </p:spPr>
      </p:pic>
      <p:pic>
        <p:nvPicPr>
          <p:cNvPr id="307" name="Picture 162">
            <a:extLst>
              <a:ext uri="{FF2B5EF4-FFF2-40B4-BE49-F238E27FC236}">
                <a16:creationId xmlns:a16="http://schemas.microsoft.com/office/drawing/2014/main" id="{51370696-BCB4-6D1F-B77E-88CF840BF9AC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36482" y="5488940"/>
            <a:ext cx="101600" cy="252920"/>
          </a:xfrm>
          <a:prstGeom prst="rect">
            <a:avLst/>
          </a:prstGeom>
          <a:noFill/>
        </p:spPr>
      </p:pic>
      <p:pic>
        <p:nvPicPr>
          <p:cNvPr id="308" name="Picture 163">
            <a:extLst>
              <a:ext uri="{FF2B5EF4-FFF2-40B4-BE49-F238E27FC236}">
                <a16:creationId xmlns:a16="http://schemas.microsoft.com/office/drawing/2014/main" id="{DD138D6E-E134-5A88-9438-7A7B1DE4ACCB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23244" y="5488940"/>
            <a:ext cx="101600" cy="245668"/>
          </a:xfrm>
          <a:prstGeom prst="rect">
            <a:avLst/>
          </a:prstGeom>
          <a:noFill/>
        </p:spPr>
      </p:pic>
      <p:pic>
        <p:nvPicPr>
          <p:cNvPr id="309" name="Picture 164">
            <a:extLst>
              <a:ext uri="{FF2B5EF4-FFF2-40B4-BE49-F238E27FC236}">
                <a16:creationId xmlns:a16="http://schemas.microsoft.com/office/drawing/2014/main" id="{F1B42D2A-1FB9-4C1A-60DC-998BEF716869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0491" y="4035299"/>
            <a:ext cx="1094866" cy="1517141"/>
          </a:xfrm>
          <a:prstGeom prst="rect">
            <a:avLst/>
          </a:prstGeom>
          <a:noFill/>
        </p:spPr>
      </p:pic>
      <p:pic>
        <p:nvPicPr>
          <p:cNvPr id="310" name="Picture 165">
            <a:extLst>
              <a:ext uri="{FF2B5EF4-FFF2-40B4-BE49-F238E27FC236}">
                <a16:creationId xmlns:a16="http://schemas.microsoft.com/office/drawing/2014/main" id="{DF1699CB-F26B-0773-AABD-8BF75EDE7B67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3504" y="1178434"/>
            <a:ext cx="5090667" cy="313816"/>
          </a:xfrm>
          <a:prstGeom prst="rect">
            <a:avLst/>
          </a:prstGeom>
          <a:noFill/>
        </p:spPr>
      </p:pic>
      <p:pic>
        <p:nvPicPr>
          <p:cNvPr id="311" name="Picture 166">
            <a:extLst>
              <a:ext uri="{FF2B5EF4-FFF2-40B4-BE49-F238E27FC236}">
                <a16:creationId xmlns:a16="http://schemas.microsoft.com/office/drawing/2014/main" id="{CA45E53A-2C5B-DB53-835F-BAE9A8853101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4588" y="3533267"/>
            <a:ext cx="578738" cy="101600"/>
          </a:xfrm>
          <a:prstGeom prst="rect">
            <a:avLst/>
          </a:prstGeom>
          <a:noFill/>
        </p:spPr>
      </p:pic>
      <p:pic>
        <p:nvPicPr>
          <p:cNvPr id="312" name="Picture 167">
            <a:extLst>
              <a:ext uri="{FF2B5EF4-FFF2-40B4-BE49-F238E27FC236}">
                <a16:creationId xmlns:a16="http://schemas.microsoft.com/office/drawing/2014/main" id="{F01E4D3B-D472-92AD-DCAC-229059177573}"/>
              </a:ext>
            </a:extLst>
          </p:cNvPr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0689" y="5999353"/>
            <a:ext cx="423964" cy="423964"/>
          </a:xfrm>
          <a:prstGeom prst="rect">
            <a:avLst/>
          </a:prstGeom>
          <a:noFill/>
        </p:spPr>
      </p:pic>
      <p:pic>
        <p:nvPicPr>
          <p:cNvPr id="313" name="Picture 168">
            <a:extLst>
              <a:ext uri="{FF2B5EF4-FFF2-40B4-BE49-F238E27FC236}">
                <a16:creationId xmlns:a16="http://schemas.microsoft.com/office/drawing/2014/main" id="{0C8B2870-900E-8A7D-6E58-5D9F4863F3EA}"/>
              </a:ext>
            </a:extLst>
          </p:cNvPr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1915" y="5202302"/>
            <a:ext cx="1153160" cy="1059840"/>
          </a:xfrm>
          <a:prstGeom prst="rect">
            <a:avLst/>
          </a:prstGeom>
          <a:noFill/>
        </p:spPr>
      </p:pic>
      <p:pic>
        <p:nvPicPr>
          <p:cNvPr id="314" name="Picture 169">
            <a:extLst>
              <a:ext uri="{FF2B5EF4-FFF2-40B4-BE49-F238E27FC236}">
                <a16:creationId xmlns:a16="http://schemas.microsoft.com/office/drawing/2014/main" id="{3B1F5D6B-1B0F-5FF0-517D-9BCA2A1E70BA}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459" y="6183085"/>
            <a:ext cx="2879930" cy="45719"/>
          </a:xfrm>
          <a:prstGeom prst="rect">
            <a:avLst/>
          </a:prstGeom>
          <a:noFill/>
        </p:spPr>
      </p:pic>
      <p:sp>
        <p:nvSpPr>
          <p:cNvPr id="315" name="Freeform 170">
            <a:extLst>
              <a:ext uri="{FF2B5EF4-FFF2-40B4-BE49-F238E27FC236}">
                <a16:creationId xmlns:a16="http://schemas.microsoft.com/office/drawing/2014/main" id="{E8C4EC4E-7CC6-09CF-3736-40617B208367}"/>
              </a:ext>
            </a:extLst>
          </p:cNvPr>
          <p:cNvSpPr/>
          <p:nvPr/>
        </p:nvSpPr>
        <p:spPr>
          <a:xfrm>
            <a:off x="5704459" y="2746629"/>
            <a:ext cx="1549399" cy="496951"/>
          </a:xfrm>
          <a:custGeom>
            <a:avLst/>
            <a:gdLst/>
            <a:ahLst/>
            <a:cxnLst/>
            <a:rect l="0" t="0" r="0" b="0"/>
            <a:pathLst>
              <a:path w="1549399" h="496951">
                <a:moveTo>
                  <a:pt x="0" y="82805"/>
                </a:moveTo>
                <a:cubicBezTo>
                  <a:pt x="0" y="37085"/>
                  <a:pt x="37083" y="0"/>
                  <a:pt x="82804" y="0"/>
                </a:cubicBezTo>
                <a:lnTo>
                  <a:pt x="1466596" y="0"/>
                </a:lnTo>
                <a:cubicBezTo>
                  <a:pt x="1512316" y="0"/>
                  <a:pt x="1549399" y="37085"/>
                  <a:pt x="1549399" y="82805"/>
                </a:cubicBezTo>
                <a:lnTo>
                  <a:pt x="1549399" y="414148"/>
                </a:lnTo>
                <a:cubicBezTo>
                  <a:pt x="1549399" y="459868"/>
                  <a:pt x="1512316" y="496951"/>
                  <a:pt x="1466596" y="496951"/>
                </a:cubicBezTo>
                <a:lnTo>
                  <a:pt x="82804" y="496951"/>
                </a:lnTo>
                <a:cubicBezTo>
                  <a:pt x="37083" y="496951"/>
                  <a:pt x="0" y="459868"/>
                  <a:pt x="0" y="414148"/>
                </a:cubicBezTo>
                <a:close/>
                <a:moveTo>
                  <a:pt x="-1675893" y="4111371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6" name="Freeform 171">
            <a:extLst>
              <a:ext uri="{FF2B5EF4-FFF2-40B4-BE49-F238E27FC236}">
                <a16:creationId xmlns:a16="http://schemas.microsoft.com/office/drawing/2014/main" id="{0F3A92F6-42C2-012F-0DE3-B5734CF82823}"/>
              </a:ext>
            </a:extLst>
          </p:cNvPr>
          <p:cNvSpPr/>
          <p:nvPr/>
        </p:nvSpPr>
        <p:spPr>
          <a:xfrm>
            <a:off x="5752591" y="3025141"/>
            <a:ext cx="1448309" cy="166750"/>
          </a:xfrm>
          <a:custGeom>
            <a:avLst/>
            <a:gdLst/>
            <a:ahLst/>
            <a:cxnLst/>
            <a:rect l="0" t="0" r="0" b="0"/>
            <a:pathLst>
              <a:path w="1448309" h="166750">
                <a:moveTo>
                  <a:pt x="0" y="27686"/>
                </a:moveTo>
                <a:cubicBezTo>
                  <a:pt x="0" y="12445"/>
                  <a:pt x="12447" y="0"/>
                  <a:pt x="27813" y="0"/>
                </a:cubicBezTo>
                <a:lnTo>
                  <a:pt x="1420495" y="0"/>
                </a:lnTo>
                <a:cubicBezTo>
                  <a:pt x="1435863" y="0"/>
                  <a:pt x="1448309" y="12445"/>
                  <a:pt x="1448309" y="27686"/>
                </a:cubicBezTo>
                <a:lnTo>
                  <a:pt x="1448309" y="138938"/>
                </a:lnTo>
                <a:cubicBezTo>
                  <a:pt x="1448309" y="154305"/>
                  <a:pt x="1435863" y="166750"/>
                  <a:pt x="1420495" y="166750"/>
                </a:cubicBezTo>
                <a:lnTo>
                  <a:pt x="27813" y="166750"/>
                </a:lnTo>
                <a:cubicBezTo>
                  <a:pt x="12447" y="166750"/>
                  <a:pt x="0" y="154305"/>
                  <a:pt x="0" y="138938"/>
                </a:cubicBezTo>
                <a:close/>
                <a:moveTo>
                  <a:pt x="-1947418" y="3832859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7" name="Freeform 172">
            <a:extLst>
              <a:ext uri="{FF2B5EF4-FFF2-40B4-BE49-F238E27FC236}">
                <a16:creationId xmlns:a16="http://schemas.microsoft.com/office/drawing/2014/main" id="{CBF4EE99-096F-2A7C-3B3F-1C547C268D1D}"/>
              </a:ext>
            </a:extLst>
          </p:cNvPr>
          <p:cNvSpPr/>
          <p:nvPr/>
        </p:nvSpPr>
        <p:spPr>
          <a:xfrm>
            <a:off x="7367778" y="1903985"/>
            <a:ext cx="1549400" cy="1155826"/>
          </a:xfrm>
          <a:custGeom>
            <a:avLst/>
            <a:gdLst/>
            <a:ahLst/>
            <a:cxnLst/>
            <a:rect l="0" t="0" r="0" b="0"/>
            <a:pathLst>
              <a:path w="1549400" h="1155826">
                <a:moveTo>
                  <a:pt x="0" y="192658"/>
                </a:moveTo>
                <a:cubicBezTo>
                  <a:pt x="0" y="86232"/>
                  <a:pt x="86232" y="0"/>
                  <a:pt x="192658" y="0"/>
                </a:cubicBezTo>
                <a:lnTo>
                  <a:pt x="1356740" y="0"/>
                </a:lnTo>
                <a:cubicBezTo>
                  <a:pt x="1463166" y="0"/>
                  <a:pt x="1549400" y="86232"/>
                  <a:pt x="1549400" y="192658"/>
                </a:cubicBezTo>
                <a:lnTo>
                  <a:pt x="1549400" y="963168"/>
                </a:lnTo>
                <a:cubicBezTo>
                  <a:pt x="1549400" y="1069594"/>
                  <a:pt x="1463166" y="1155826"/>
                  <a:pt x="1356740" y="1155826"/>
                </a:cubicBezTo>
                <a:lnTo>
                  <a:pt x="192658" y="1155826"/>
                </a:lnTo>
                <a:cubicBezTo>
                  <a:pt x="86232" y="1155826"/>
                  <a:pt x="0" y="1069594"/>
                  <a:pt x="0" y="963168"/>
                </a:cubicBezTo>
                <a:close/>
                <a:moveTo>
                  <a:pt x="-2606421" y="4954015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8" name="Freeform 173">
            <a:extLst>
              <a:ext uri="{FF2B5EF4-FFF2-40B4-BE49-F238E27FC236}">
                <a16:creationId xmlns:a16="http://schemas.microsoft.com/office/drawing/2014/main" id="{D2F3E11D-967F-ADD7-FD10-523F7E31CC4A}"/>
              </a:ext>
            </a:extLst>
          </p:cNvPr>
          <p:cNvSpPr/>
          <p:nvPr/>
        </p:nvSpPr>
        <p:spPr>
          <a:xfrm>
            <a:off x="7416038" y="2199260"/>
            <a:ext cx="1448180" cy="166877"/>
          </a:xfrm>
          <a:custGeom>
            <a:avLst/>
            <a:gdLst/>
            <a:ahLst/>
            <a:cxnLst/>
            <a:rect l="0" t="0" r="0" b="0"/>
            <a:pathLst>
              <a:path w="1448180" h="166877">
                <a:moveTo>
                  <a:pt x="0" y="27812"/>
                </a:moveTo>
                <a:cubicBezTo>
                  <a:pt x="0" y="12445"/>
                  <a:pt x="12445" y="0"/>
                  <a:pt x="27813" y="0"/>
                </a:cubicBezTo>
                <a:lnTo>
                  <a:pt x="1420368" y="0"/>
                </a:lnTo>
                <a:cubicBezTo>
                  <a:pt x="1435734" y="0"/>
                  <a:pt x="1448180" y="12445"/>
                  <a:pt x="1448180" y="27812"/>
                </a:cubicBezTo>
                <a:lnTo>
                  <a:pt x="1448180" y="139064"/>
                </a:lnTo>
                <a:cubicBezTo>
                  <a:pt x="1448180" y="154431"/>
                  <a:pt x="1435734" y="166877"/>
                  <a:pt x="1420368" y="166877"/>
                </a:cubicBezTo>
                <a:lnTo>
                  <a:pt x="27813" y="166877"/>
                </a:lnTo>
                <a:cubicBezTo>
                  <a:pt x="12445" y="166877"/>
                  <a:pt x="0" y="154431"/>
                  <a:pt x="0" y="139064"/>
                </a:cubicBezTo>
                <a:close/>
                <a:moveTo>
                  <a:pt x="-2785110" y="4658740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9" name="Freeform 174">
            <a:extLst>
              <a:ext uri="{FF2B5EF4-FFF2-40B4-BE49-F238E27FC236}">
                <a16:creationId xmlns:a16="http://schemas.microsoft.com/office/drawing/2014/main" id="{85D3E320-F6A5-F713-3B9F-46D32A1A4447}"/>
              </a:ext>
            </a:extLst>
          </p:cNvPr>
          <p:cNvSpPr/>
          <p:nvPr/>
        </p:nvSpPr>
        <p:spPr>
          <a:xfrm>
            <a:off x="7416038" y="2407159"/>
            <a:ext cx="1448180" cy="166751"/>
          </a:xfrm>
          <a:custGeom>
            <a:avLst/>
            <a:gdLst/>
            <a:ahLst/>
            <a:cxnLst/>
            <a:rect l="0" t="0" r="0" b="0"/>
            <a:pathLst>
              <a:path w="1448180" h="166751">
                <a:moveTo>
                  <a:pt x="0" y="27813"/>
                </a:moveTo>
                <a:cubicBezTo>
                  <a:pt x="0" y="12445"/>
                  <a:pt x="12445" y="0"/>
                  <a:pt x="27813" y="0"/>
                </a:cubicBezTo>
                <a:lnTo>
                  <a:pt x="1420368" y="0"/>
                </a:lnTo>
                <a:cubicBezTo>
                  <a:pt x="1435734" y="0"/>
                  <a:pt x="1448180" y="12445"/>
                  <a:pt x="1448180" y="27813"/>
                </a:cubicBezTo>
                <a:lnTo>
                  <a:pt x="1448180" y="139064"/>
                </a:lnTo>
                <a:cubicBezTo>
                  <a:pt x="1448180" y="154432"/>
                  <a:pt x="1435734" y="166751"/>
                  <a:pt x="1420368" y="166751"/>
                </a:cubicBezTo>
                <a:lnTo>
                  <a:pt x="27813" y="166751"/>
                </a:lnTo>
                <a:cubicBezTo>
                  <a:pt x="12445" y="166751"/>
                  <a:pt x="0" y="154432"/>
                  <a:pt x="0" y="139064"/>
                </a:cubicBezTo>
                <a:close/>
                <a:moveTo>
                  <a:pt x="-2993010" y="4450841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0" name="Freeform 175">
            <a:extLst>
              <a:ext uri="{FF2B5EF4-FFF2-40B4-BE49-F238E27FC236}">
                <a16:creationId xmlns:a16="http://schemas.microsoft.com/office/drawing/2014/main" id="{174D70A5-F1E2-EF72-92A4-918A66406381}"/>
              </a:ext>
            </a:extLst>
          </p:cNvPr>
          <p:cNvSpPr/>
          <p:nvPr/>
        </p:nvSpPr>
        <p:spPr>
          <a:xfrm>
            <a:off x="7416038" y="2622678"/>
            <a:ext cx="1448180" cy="166877"/>
          </a:xfrm>
          <a:custGeom>
            <a:avLst/>
            <a:gdLst/>
            <a:ahLst/>
            <a:cxnLst/>
            <a:rect l="0" t="0" r="0" b="0"/>
            <a:pathLst>
              <a:path w="1448180" h="166877">
                <a:moveTo>
                  <a:pt x="0" y="27813"/>
                </a:moveTo>
                <a:cubicBezTo>
                  <a:pt x="0" y="12445"/>
                  <a:pt x="12445" y="0"/>
                  <a:pt x="27813" y="0"/>
                </a:cubicBezTo>
                <a:lnTo>
                  <a:pt x="1420368" y="0"/>
                </a:lnTo>
                <a:cubicBezTo>
                  <a:pt x="1435734" y="0"/>
                  <a:pt x="1448180" y="12445"/>
                  <a:pt x="1448180" y="27813"/>
                </a:cubicBezTo>
                <a:lnTo>
                  <a:pt x="1448180" y="139064"/>
                </a:lnTo>
                <a:cubicBezTo>
                  <a:pt x="1448180" y="154432"/>
                  <a:pt x="1435734" y="166877"/>
                  <a:pt x="1420368" y="166877"/>
                </a:cubicBezTo>
                <a:lnTo>
                  <a:pt x="27813" y="166877"/>
                </a:lnTo>
                <a:cubicBezTo>
                  <a:pt x="12445" y="166877"/>
                  <a:pt x="0" y="154432"/>
                  <a:pt x="0" y="139064"/>
                </a:cubicBezTo>
                <a:close/>
                <a:moveTo>
                  <a:pt x="-3208529" y="4235322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1" name="Freeform 176">
            <a:extLst>
              <a:ext uri="{FF2B5EF4-FFF2-40B4-BE49-F238E27FC236}">
                <a16:creationId xmlns:a16="http://schemas.microsoft.com/office/drawing/2014/main" id="{C310E518-2E0D-2CDC-59EF-04CB24FDBD91}"/>
              </a:ext>
            </a:extLst>
          </p:cNvPr>
          <p:cNvSpPr/>
          <p:nvPr/>
        </p:nvSpPr>
        <p:spPr>
          <a:xfrm>
            <a:off x="9004681" y="1908175"/>
            <a:ext cx="1549400" cy="954786"/>
          </a:xfrm>
          <a:custGeom>
            <a:avLst/>
            <a:gdLst/>
            <a:ahLst/>
            <a:cxnLst/>
            <a:rect l="0" t="0" r="0" b="0"/>
            <a:pathLst>
              <a:path w="1549400" h="954786">
                <a:moveTo>
                  <a:pt x="0" y="159131"/>
                </a:moveTo>
                <a:cubicBezTo>
                  <a:pt x="0" y="71247"/>
                  <a:pt x="71247" y="0"/>
                  <a:pt x="159130" y="0"/>
                </a:cubicBezTo>
                <a:lnTo>
                  <a:pt x="1390269" y="0"/>
                </a:lnTo>
                <a:cubicBezTo>
                  <a:pt x="1478152" y="0"/>
                  <a:pt x="1549400" y="71247"/>
                  <a:pt x="1549400" y="159131"/>
                </a:cubicBezTo>
                <a:lnTo>
                  <a:pt x="1549400" y="795655"/>
                </a:lnTo>
                <a:cubicBezTo>
                  <a:pt x="1549400" y="883540"/>
                  <a:pt x="1478152" y="954786"/>
                  <a:pt x="1390269" y="954786"/>
                </a:cubicBezTo>
                <a:lnTo>
                  <a:pt x="159130" y="954786"/>
                </a:lnTo>
                <a:cubicBezTo>
                  <a:pt x="71247" y="954786"/>
                  <a:pt x="0" y="883540"/>
                  <a:pt x="0" y="795655"/>
                </a:cubicBezTo>
                <a:close/>
                <a:moveTo>
                  <a:pt x="-4213987" y="4949825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2" name="Freeform 177">
            <a:extLst>
              <a:ext uri="{FF2B5EF4-FFF2-40B4-BE49-F238E27FC236}">
                <a16:creationId xmlns:a16="http://schemas.microsoft.com/office/drawing/2014/main" id="{79EBE8A8-7B60-CC94-3B33-0B8B67B640A7}"/>
              </a:ext>
            </a:extLst>
          </p:cNvPr>
          <p:cNvSpPr/>
          <p:nvPr/>
        </p:nvSpPr>
        <p:spPr>
          <a:xfrm>
            <a:off x="9052941" y="2203450"/>
            <a:ext cx="1448180" cy="166879"/>
          </a:xfrm>
          <a:custGeom>
            <a:avLst/>
            <a:gdLst/>
            <a:ahLst/>
            <a:cxnLst/>
            <a:rect l="0" t="0" r="0" b="0"/>
            <a:pathLst>
              <a:path w="1448180" h="166879">
                <a:moveTo>
                  <a:pt x="0" y="27814"/>
                </a:moveTo>
                <a:cubicBezTo>
                  <a:pt x="0" y="12447"/>
                  <a:pt x="12445" y="0"/>
                  <a:pt x="27813" y="0"/>
                </a:cubicBezTo>
                <a:lnTo>
                  <a:pt x="1420367" y="0"/>
                </a:lnTo>
                <a:cubicBezTo>
                  <a:pt x="1435735" y="0"/>
                  <a:pt x="1448180" y="12447"/>
                  <a:pt x="1448180" y="27814"/>
                </a:cubicBezTo>
                <a:lnTo>
                  <a:pt x="1448180" y="139066"/>
                </a:lnTo>
                <a:cubicBezTo>
                  <a:pt x="1448180" y="154433"/>
                  <a:pt x="1435735" y="166879"/>
                  <a:pt x="1420367" y="166879"/>
                </a:cubicBezTo>
                <a:lnTo>
                  <a:pt x="27813" y="166879"/>
                </a:lnTo>
                <a:cubicBezTo>
                  <a:pt x="12445" y="166879"/>
                  <a:pt x="0" y="154433"/>
                  <a:pt x="0" y="139066"/>
                </a:cubicBezTo>
                <a:close/>
                <a:moveTo>
                  <a:pt x="-4426205" y="4654550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3" name="Freeform 178">
            <a:extLst>
              <a:ext uri="{FF2B5EF4-FFF2-40B4-BE49-F238E27FC236}">
                <a16:creationId xmlns:a16="http://schemas.microsoft.com/office/drawing/2014/main" id="{289521AC-40B8-307A-1EDF-7FC6834A5089}"/>
              </a:ext>
            </a:extLst>
          </p:cNvPr>
          <p:cNvSpPr/>
          <p:nvPr/>
        </p:nvSpPr>
        <p:spPr>
          <a:xfrm>
            <a:off x="9052941" y="2411349"/>
            <a:ext cx="1448180" cy="166751"/>
          </a:xfrm>
          <a:custGeom>
            <a:avLst/>
            <a:gdLst/>
            <a:ahLst/>
            <a:cxnLst/>
            <a:rect l="0" t="0" r="0" b="0"/>
            <a:pathLst>
              <a:path w="1448180" h="166751">
                <a:moveTo>
                  <a:pt x="0" y="27813"/>
                </a:moveTo>
                <a:cubicBezTo>
                  <a:pt x="0" y="12447"/>
                  <a:pt x="12445" y="0"/>
                  <a:pt x="27813" y="0"/>
                </a:cubicBezTo>
                <a:lnTo>
                  <a:pt x="1420367" y="0"/>
                </a:lnTo>
                <a:cubicBezTo>
                  <a:pt x="1435735" y="0"/>
                  <a:pt x="1448180" y="12447"/>
                  <a:pt x="1448180" y="27813"/>
                </a:cubicBezTo>
                <a:lnTo>
                  <a:pt x="1448180" y="139066"/>
                </a:lnTo>
                <a:cubicBezTo>
                  <a:pt x="1448180" y="154432"/>
                  <a:pt x="1435735" y="166751"/>
                  <a:pt x="1420367" y="166751"/>
                </a:cubicBezTo>
                <a:lnTo>
                  <a:pt x="27813" y="166751"/>
                </a:lnTo>
                <a:cubicBezTo>
                  <a:pt x="12445" y="166751"/>
                  <a:pt x="0" y="154432"/>
                  <a:pt x="0" y="139066"/>
                </a:cubicBezTo>
                <a:close/>
                <a:moveTo>
                  <a:pt x="-4634103" y="4446651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4" name="Freeform 179">
            <a:extLst>
              <a:ext uri="{FF2B5EF4-FFF2-40B4-BE49-F238E27FC236}">
                <a16:creationId xmlns:a16="http://schemas.microsoft.com/office/drawing/2014/main" id="{3A730FFF-31E7-8C91-E480-8E2F38A78139}"/>
              </a:ext>
            </a:extLst>
          </p:cNvPr>
          <p:cNvSpPr/>
          <p:nvPr/>
        </p:nvSpPr>
        <p:spPr>
          <a:xfrm>
            <a:off x="9052941" y="2626868"/>
            <a:ext cx="1448180" cy="166879"/>
          </a:xfrm>
          <a:custGeom>
            <a:avLst/>
            <a:gdLst/>
            <a:ahLst/>
            <a:cxnLst/>
            <a:rect l="0" t="0" r="0" b="0"/>
            <a:pathLst>
              <a:path w="1448180" h="166879">
                <a:moveTo>
                  <a:pt x="0" y="27813"/>
                </a:moveTo>
                <a:cubicBezTo>
                  <a:pt x="0" y="12447"/>
                  <a:pt x="12445" y="0"/>
                  <a:pt x="27813" y="0"/>
                </a:cubicBezTo>
                <a:lnTo>
                  <a:pt x="1420367" y="0"/>
                </a:lnTo>
                <a:cubicBezTo>
                  <a:pt x="1435735" y="0"/>
                  <a:pt x="1448180" y="12447"/>
                  <a:pt x="1448180" y="27813"/>
                </a:cubicBezTo>
                <a:lnTo>
                  <a:pt x="1448180" y="139066"/>
                </a:lnTo>
                <a:cubicBezTo>
                  <a:pt x="1448180" y="154432"/>
                  <a:pt x="1435735" y="166879"/>
                  <a:pt x="1420367" y="166879"/>
                </a:cubicBezTo>
                <a:lnTo>
                  <a:pt x="27813" y="166879"/>
                </a:lnTo>
                <a:cubicBezTo>
                  <a:pt x="12445" y="166879"/>
                  <a:pt x="0" y="154432"/>
                  <a:pt x="0" y="139066"/>
                </a:cubicBezTo>
                <a:close/>
                <a:moveTo>
                  <a:pt x="-4849622" y="4231132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5" name="Freeform 180">
            <a:extLst>
              <a:ext uri="{FF2B5EF4-FFF2-40B4-BE49-F238E27FC236}">
                <a16:creationId xmlns:a16="http://schemas.microsoft.com/office/drawing/2014/main" id="{9A6F80B7-467E-A7C5-0D95-E0B460C7380B}"/>
              </a:ext>
            </a:extLst>
          </p:cNvPr>
          <p:cNvSpPr/>
          <p:nvPr/>
        </p:nvSpPr>
        <p:spPr>
          <a:xfrm>
            <a:off x="5704459" y="3365120"/>
            <a:ext cx="1549399" cy="954785"/>
          </a:xfrm>
          <a:custGeom>
            <a:avLst/>
            <a:gdLst/>
            <a:ahLst/>
            <a:cxnLst/>
            <a:rect l="0" t="0" r="0" b="0"/>
            <a:pathLst>
              <a:path w="1549399" h="954785">
                <a:moveTo>
                  <a:pt x="0" y="159130"/>
                </a:moveTo>
                <a:cubicBezTo>
                  <a:pt x="0" y="71246"/>
                  <a:pt x="71246" y="0"/>
                  <a:pt x="159131" y="0"/>
                </a:cubicBezTo>
                <a:lnTo>
                  <a:pt x="1390269" y="0"/>
                </a:lnTo>
                <a:cubicBezTo>
                  <a:pt x="1478152" y="0"/>
                  <a:pt x="1549399" y="71246"/>
                  <a:pt x="1549399" y="159130"/>
                </a:cubicBezTo>
                <a:lnTo>
                  <a:pt x="1549399" y="795654"/>
                </a:lnTo>
                <a:cubicBezTo>
                  <a:pt x="1549399" y="883538"/>
                  <a:pt x="1478152" y="954785"/>
                  <a:pt x="1390269" y="954785"/>
                </a:cubicBezTo>
                <a:lnTo>
                  <a:pt x="159131" y="954785"/>
                </a:lnTo>
                <a:cubicBezTo>
                  <a:pt x="71246" y="954785"/>
                  <a:pt x="0" y="883538"/>
                  <a:pt x="0" y="795654"/>
                </a:cubicBezTo>
                <a:close/>
                <a:moveTo>
                  <a:pt x="-2370709" y="3492880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6" name="Freeform 181">
            <a:extLst>
              <a:ext uri="{FF2B5EF4-FFF2-40B4-BE49-F238E27FC236}">
                <a16:creationId xmlns:a16="http://schemas.microsoft.com/office/drawing/2014/main" id="{605CF259-E9A9-D3BC-340C-B5A22B464137}"/>
              </a:ext>
            </a:extLst>
          </p:cNvPr>
          <p:cNvSpPr/>
          <p:nvPr/>
        </p:nvSpPr>
        <p:spPr>
          <a:xfrm>
            <a:off x="5752591" y="3660395"/>
            <a:ext cx="1448309" cy="166878"/>
          </a:xfrm>
          <a:custGeom>
            <a:avLst/>
            <a:gdLst/>
            <a:ahLst/>
            <a:cxnLst/>
            <a:rect l="0" t="0" r="0" b="0"/>
            <a:pathLst>
              <a:path w="1448309" h="166878">
                <a:moveTo>
                  <a:pt x="0" y="27813"/>
                </a:moveTo>
                <a:cubicBezTo>
                  <a:pt x="0" y="12445"/>
                  <a:pt x="12447" y="0"/>
                  <a:pt x="27813" y="0"/>
                </a:cubicBezTo>
                <a:lnTo>
                  <a:pt x="1420495" y="0"/>
                </a:lnTo>
                <a:cubicBezTo>
                  <a:pt x="1435863" y="0"/>
                  <a:pt x="1448309" y="12445"/>
                  <a:pt x="1448309" y="27813"/>
                </a:cubicBezTo>
                <a:lnTo>
                  <a:pt x="1448309" y="139064"/>
                </a:lnTo>
                <a:cubicBezTo>
                  <a:pt x="1448309" y="154432"/>
                  <a:pt x="1435863" y="166878"/>
                  <a:pt x="1420495" y="166878"/>
                </a:cubicBezTo>
                <a:lnTo>
                  <a:pt x="27813" y="166878"/>
                </a:lnTo>
                <a:cubicBezTo>
                  <a:pt x="12447" y="166878"/>
                  <a:pt x="0" y="154432"/>
                  <a:pt x="0" y="139064"/>
                </a:cubicBezTo>
                <a:close/>
                <a:moveTo>
                  <a:pt x="-2582799" y="3197605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7" name="Freeform 182">
            <a:extLst>
              <a:ext uri="{FF2B5EF4-FFF2-40B4-BE49-F238E27FC236}">
                <a16:creationId xmlns:a16="http://schemas.microsoft.com/office/drawing/2014/main" id="{D8DB52C1-2E40-C761-AFE5-C9B8AB8064C3}"/>
              </a:ext>
            </a:extLst>
          </p:cNvPr>
          <p:cNvSpPr/>
          <p:nvPr/>
        </p:nvSpPr>
        <p:spPr>
          <a:xfrm>
            <a:off x="5752591" y="3868293"/>
            <a:ext cx="1448309" cy="166752"/>
          </a:xfrm>
          <a:custGeom>
            <a:avLst/>
            <a:gdLst/>
            <a:ahLst/>
            <a:cxnLst/>
            <a:rect l="0" t="0" r="0" b="0"/>
            <a:pathLst>
              <a:path w="1448309" h="166752">
                <a:moveTo>
                  <a:pt x="0" y="27813"/>
                </a:moveTo>
                <a:cubicBezTo>
                  <a:pt x="0" y="12447"/>
                  <a:pt x="12447" y="0"/>
                  <a:pt x="27813" y="0"/>
                </a:cubicBezTo>
                <a:lnTo>
                  <a:pt x="1420495" y="0"/>
                </a:lnTo>
                <a:cubicBezTo>
                  <a:pt x="1435863" y="0"/>
                  <a:pt x="1448309" y="12447"/>
                  <a:pt x="1448309" y="27813"/>
                </a:cubicBezTo>
                <a:lnTo>
                  <a:pt x="1448309" y="139065"/>
                </a:lnTo>
                <a:cubicBezTo>
                  <a:pt x="1448309" y="154306"/>
                  <a:pt x="1435863" y="166752"/>
                  <a:pt x="1420495" y="166752"/>
                </a:cubicBezTo>
                <a:lnTo>
                  <a:pt x="27813" y="166752"/>
                </a:lnTo>
                <a:cubicBezTo>
                  <a:pt x="12447" y="166752"/>
                  <a:pt x="0" y="154306"/>
                  <a:pt x="0" y="139065"/>
                </a:cubicBezTo>
                <a:close/>
                <a:moveTo>
                  <a:pt x="-2790697" y="2989707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28" name="Freeform 183">
            <a:extLst>
              <a:ext uri="{FF2B5EF4-FFF2-40B4-BE49-F238E27FC236}">
                <a16:creationId xmlns:a16="http://schemas.microsoft.com/office/drawing/2014/main" id="{5FC50396-303E-7545-5940-C09A6D944422}"/>
              </a:ext>
            </a:extLst>
          </p:cNvPr>
          <p:cNvSpPr/>
          <p:nvPr/>
        </p:nvSpPr>
        <p:spPr>
          <a:xfrm>
            <a:off x="5752591" y="4083812"/>
            <a:ext cx="1448309" cy="166878"/>
          </a:xfrm>
          <a:custGeom>
            <a:avLst/>
            <a:gdLst/>
            <a:ahLst/>
            <a:cxnLst/>
            <a:rect l="0" t="0" r="0" b="0"/>
            <a:pathLst>
              <a:path w="1448309" h="166878">
                <a:moveTo>
                  <a:pt x="0" y="27813"/>
                </a:moveTo>
                <a:cubicBezTo>
                  <a:pt x="0" y="12446"/>
                  <a:pt x="12447" y="0"/>
                  <a:pt x="27813" y="0"/>
                </a:cubicBezTo>
                <a:lnTo>
                  <a:pt x="1420495" y="0"/>
                </a:lnTo>
                <a:cubicBezTo>
                  <a:pt x="1435863" y="0"/>
                  <a:pt x="1448309" y="12446"/>
                  <a:pt x="1448309" y="27813"/>
                </a:cubicBezTo>
                <a:lnTo>
                  <a:pt x="1448309" y="139065"/>
                </a:lnTo>
                <a:cubicBezTo>
                  <a:pt x="1448309" y="154433"/>
                  <a:pt x="1435863" y="166878"/>
                  <a:pt x="1420495" y="166878"/>
                </a:cubicBezTo>
                <a:lnTo>
                  <a:pt x="27813" y="166878"/>
                </a:lnTo>
                <a:cubicBezTo>
                  <a:pt x="12447" y="166878"/>
                  <a:pt x="0" y="154433"/>
                  <a:pt x="0" y="139065"/>
                </a:cubicBezTo>
                <a:close/>
                <a:moveTo>
                  <a:pt x="-3006216" y="2774188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9" name="Freeform 184">
            <a:extLst>
              <a:ext uri="{FF2B5EF4-FFF2-40B4-BE49-F238E27FC236}">
                <a16:creationId xmlns:a16="http://schemas.microsoft.com/office/drawing/2014/main" id="{ED544D61-684C-28EB-F48F-D00A54A5F9CC}"/>
              </a:ext>
            </a:extLst>
          </p:cNvPr>
          <p:cNvSpPr/>
          <p:nvPr/>
        </p:nvSpPr>
        <p:spPr>
          <a:xfrm>
            <a:off x="7351141" y="3365120"/>
            <a:ext cx="1549400" cy="718692"/>
          </a:xfrm>
          <a:custGeom>
            <a:avLst/>
            <a:gdLst/>
            <a:ahLst/>
            <a:cxnLst/>
            <a:rect l="0" t="0" r="0" b="0"/>
            <a:pathLst>
              <a:path w="1549400" h="718692">
                <a:moveTo>
                  <a:pt x="0" y="119760"/>
                </a:moveTo>
                <a:cubicBezTo>
                  <a:pt x="0" y="53594"/>
                  <a:pt x="53720" y="0"/>
                  <a:pt x="119888" y="0"/>
                </a:cubicBezTo>
                <a:lnTo>
                  <a:pt x="1429639" y="0"/>
                </a:lnTo>
                <a:cubicBezTo>
                  <a:pt x="1495805" y="0"/>
                  <a:pt x="1549400" y="53594"/>
                  <a:pt x="1549400" y="119760"/>
                </a:cubicBezTo>
                <a:lnTo>
                  <a:pt x="1549400" y="598932"/>
                </a:lnTo>
                <a:cubicBezTo>
                  <a:pt x="1549400" y="665098"/>
                  <a:pt x="1495805" y="718692"/>
                  <a:pt x="1429639" y="718692"/>
                </a:cubicBezTo>
                <a:lnTo>
                  <a:pt x="119888" y="718692"/>
                </a:lnTo>
                <a:cubicBezTo>
                  <a:pt x="53720" y="718692"/>
                  <a:pt x="0" y="665098"/>
                  <a:pt x="0" y="598932"/>
                </a:cubicBezTo>
                <a:close/>
                <a:moveTo>
                  <a:pt x="-3978021" y="3492880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0" name="Freeform 185">
            <a:extLst>
              <a:ext uri="{FF2B5EF4-FFF2-40B4-BE49-F238E27FC236}">
                <a16:creationId xmlns:a16="http://schemas.microsoft.com/office/drawing/2014/main" id="{79A9C102-6F52-5A24-7A4D-F068802353CB}"/>
              </a:ext>
            </a:extLst>
          </p:cNvPr>
          <p:cNvSpPr/>
          <p:nvPr/>
        </p:nvSpPr>
        <p:spPr>
          <a:xfrm>
            <a:off x="7399401" y="3660395"/>
            <a:ext cx="1448307" cy="166878"/>
          </a:xfrm>
          <a:custGeom>
            <a:avLst/>
            <a:gdLst/>
            <a:ahLst/>
            <a:cxnLst/>
            <a:rect l="0" t="0" r="0" b="0"/>
            <a:pathLst>
              <a:path w="1448307" h="166878">
                <a:moveTo>
                  <a:pt x="0" y="27813"/>
                </a:moveTo>
                <a:cubicBezTo>
                  <a:pt x="0" y="12445"/>
                  <a:pt x="12445" y="0"/>
                  <a:pt x="27813" y="0"/>
                </a:cubicBezTo>
                <a:lnTo>
                  <a:pt x="1420494" y="0"/>
                </a:lnTo>
                <a:cubicBezTo>
                  <a:pt x="1435862" y="0"/>
                  <a:pt x="1448307" y="12445"/>
                  <a:pt x="1448307" y="27813"/>
                </a:cubicBezTo>
                <a:lnTo>
                  <a:pt x="1448307" y="139064"/>
                </a:lnTo>
                <a:cubicBezTo>
                  <a:pt x="1448307" y="154432"/>
                  <a:pt x="1435862" y="166878"/>
                  <a:pt x="1420494" y="166878"/>
                </a:cubicBezTo>
                <a:lnTo>
                  <a:pt x="27813" y="166878"/>
                </a:lnTo>
                <a:cubicBezTo>
                  <a:pt x="12445" y="166878"/>
                  <a:pt x="0" y="154432"/>
                  <a:pt x="0" y="139064"/>
                </a:cubicBezTo>
                <a:close/>
                <a:moveTo>
                  <a:pt x="-4229609" y="3197605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1" name="Freeform 186">
            <a:extLst>
              <a:ext uri="{FF2B5EF4-FFF2-40B4-BE49-F238E27FC236}">
                <a16:creationId xmlns:a16="http://schemas.microsoft.com/office/drawing/2014/main" id="{CFFEC283-72D2-97A9-D772-7A33EBA82A1D}"/>
              </a:ext>
            </a:extLst>
          </p:cNvPr>
          <p:cNvSpPr/>
          <p:nvPr/>
        </p:nvSpPr>
        <p:spPr>
          <a:xfrm>
            <a:off x="9001886" y="3365628"/>
            <a:ext cx="1549400" cy="954786"/>
          </a:xfrm>
          <a:custGeom>
            <a:avLst/>
            <a:gdLst/>
            <a:ahLst/>
            <a:cxnLst/>
            <a:rect l="0" t="0" r="0" b="0"/>
            <a:pathLst>
              <a:path w="1549400" h="954786">
                <a:moveTo>
                  <a:pt x="0" y="159131"/>
                </a:moveTo>
                <a:cubicBezTo>
                  <a:pt x="0" y="71246"/>
                  <a:pt x="71247" y="0"/>
                  <a:pt x="159132" y="0"/>
                </a:cubicBezTo>
                <a:lnTo>
                  <a:pt x="1390270" y="0"/>
                </a:lnTo>
                <a:cubicBezTo>
                  <a:pt x="1478154" y="0"/>
                  <a:pt x="1549400" y="71246"/>
                  <a:pt x="1549400" y="159131"/>
                </a:cubicBezTo>
                <a:lnTo>
                  <a:pt x="1549400" y="795655"/>
                </a:lnTo>
                <a:cubicBezTo>
                  <a:pt x="1549400" y="883539"/>
                  <a:pt x="1478154" y="954786"/>
                  <a:pt x="1390270" y="954786"/>
                </a:cubicBezTo>
                <a:lnTo>
                  <a:pt x="159132" y="954786"/>
                </a:lnTo>
                <a:cubicBezTo>
                  <a:pt x="71247" y="954786"/>
                  <a:pt x="0" y="883539"/>
                  <a:pt x="0" y="795655"/>
                </a:cubicBezTo>
                <a:close/>
                <a:moveTo>
                  <a:pt x="-5668645" y="3492372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2" name="Freeform 187">
            <a:extLst>
              <a:ext uri="{FF2B5EF4-FFF2-40B4-BE49-F238E27FC236}">
                <a16:creationId xmlns:a16="http://schemas.microsoft.com/office/drawing/2014/main" id="{BCFD289E-9A82-67C2-E1D7-9B4A03AE2A88}"/>
              </a:ext>
            </a:extLst>
          </p:cNvPr>
          <p:cNvSpPr/>
          <p:nvPr/>
        </p:nvSpPr>
        <p:spPr>
          <a:xfrm>
            <a:off x="9050146" y="3661030"/>
            <a:ext cx="1448182" cy="166750"/>
          </a:xfrm>
          <a:custGeom>
            <a:avLst/>
            <a:gdLst/>
            <a:ahLst/>
            <a:cxnLst/>
            <a:rect l="0" t="0" r="0" b="0"/>
            <a:pathLst>
              <a:path w="1448182" h="166750">
                <a:moveTo>
                  <a:pt x="0" y="27685"/>
                </a:moveTo>
                <a:cubicBezTo>
                  <a:pt x="0" y="12445"/>
                  <a:pt x="12447" y="0"/>
                  <a:pt x="27686" y="0"/>
                </a:cubicBezTo>
                <a:lnTo>
                  <a:pt x="1420369" y="0"/>
                </a:lnTo>
                <a:cubicBezTo>
                  <a:pt x="1435735" y="0"/>
                  <a:pt x="1448182" y="12445"/>
                  <a:pt x="1448182" y="27685"/>
                </a:cubicBezTo>
                <a:lnTo>
                  <a:pt x="1448182" y="138938"/>
                </a:lnTo>
                <a:cubicBezTo>
                  <a:pt x="1448182" y="154304"/>
                  <a:pt x="1435735" y="166750"/>
                  <a:pt x="1420369" y="166750"/>
                </a:cubicBezTo>
                <a:lnTo>
                  <a:pt x="27686" y="166750"/>
                </a:lnTo>
                <a:cubicBezTo>
                  <a:pt x="12447" y="166750"/>
                  <a:pt x="0" y="154304"/>
                  <a:pt x="0" y="138938"/>
                </a:cubicBezTo>
                <a:close/>
                <a:moveTo>
                  <a:pt x="-5880861" y="3196970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3" name="Freeform 188">
            <a:extLst>
              <a:ext uri="{FF2B5EF4-FFF2-40B4-BE49-F238E27FC236}">
                <a16:creationId xmlns:a16="http://schemas.microsoft.com/office/drawing/2014/main" id="{7F7A0827-8919-FAF0-FE2E-5EE6C47F2128}"/>
              </a:ext>
            </a:extLst>
          </p:cNvPr>
          <p:cNvSpPr/>
          <p:nvPr/>
        </p:nvSpPr>
        <p:spPr>
          <a:xfrm>
            <a:off x="9050146" y="3868802"/>
            <a:ext cx="1448182" cy="166878"/>
          </a:xfrm>
          <a:custGeom>
            <a:avLst/>
            <a:gdLst/>
            <a:ahLst/>
            <a:cxnLst/>
            <a:rect l="0" t="0" r="0" b="0"/>
            <a:pathLst>
              <a:path w="1448182" h="166878">
                <a:moveTo>
                  <a:pt x="0" y="27813"/>
                </a:moveTo>
                <a:cubicBezTo>
                  <a:pt x="0" y="12446"/>
                  <a:pt x="12447" y="0"/>
                  <a:pt x="27686" y="0"/>
                </a:cubicBezTo>
                <a:lnTo>
                  <a:pt x="1420369" y="0"/>
                </a:lnTo>
                <a:cubicBezTo>
                  <a:pt x="1435735" y="0"/>
                  <a:pt x="1448182" y="12446"/>
                  <a:pt x="1448182" y="27813"/>
                </a:cubicBezTo>
                <a:lnTo>
                  <a:pt x="1448182" y="139065"/>
                </a:lnTo>
                <a:cubicBezTo>
                  <a:pt x="1448182" y="154431"/>
                  <a:pt x="1435735" y="166878"/>
                  <a:pt x="1420369" y="166878"/>
                </a:cubicBezTo>
                <a:lnTo>
                  <a:pt x="27686" y="166878"/>
                </a:lnTo>
                <a:cubicBezTo>
                  <a:pt x="12447" y="166878"/>
                  <a:pt x="0" y="154431"/>
                  <a:pt x="0" y="139065"/>
                </a:cubicBezTo>
                <a:close/>
                <a:moveTo>
                  <a:pt x="-6088761" y="2989198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4" name="Freeform 189">
            <a:extLst>
              <a:ext uri="{FF2B5EF4-FFF2-40B4-BE49-F238E27FC236}">
                <a16:creationId xmlns:a16="http://schemas.microsoft.com/office/drawing/2014/main" id="{CEEC6353-C9E1-8D1F-4B9E-6AEFFC7538D1}"/>
              </a:ext>
            </a:extLst>
          </p:cNvPr>
          <p:cNvSpPr/>
          <p:nvPr/>
        </p:nvSpPr>
        <p:spPr>
          <a:xfrm>
            <a:off x="9050146" y="4084448"/>
            <a:ext cx="1448182" cy="166751"/>
          </a:xfrm>
          <a:custGeom>
            <a:avLst/>
            <a:gdLst/>
            <a:ahLst/>
            <a:cxnLst/>
            <a:rect l="0" t="0" r="0" b="0"/>
            <a:pathLst>
              <a:path w="1448182" h="166751">
                <a:moveTo>
                  <a:pt x="0" y="27685"/>
                </a:moveTo>
                <a:cubicBezTo>
                  <a:pt x="0" y="12445"/>
                  <a:pt x="12447" y="0"/>
                  <a:pt x="27686" y="0"/>
                </a:cubicBezTo>
                <a:lnTo>
                  <a:pt x="1420369" y="0"/>
                </a:lnTo>
                <a:cubicBezTo>
                  <a:pt x="1435735" y="0"/>
                  <a:pt x="1448182" y="12445"/>
                  <a:pt x="1448182" y="27685"/>
                </a:cubicBezTo>
                <a:lnTo>
                  <a:pt x="1448182" y="138938"/>
                </a:lnTo>
                <a:cubicBezTo>
                  <a:pt x="1448182" y="154304"/>
                  <a:pt x="1435735" y="166751"/>
                  <a:pt x="1420369" y="166751"/>
                </a:cubicBezTo>
                <a:lnTo>
                  <a:pt x="27686" y="166751"/>
                </a:lnTo>
                <a:cubicBezTo>
                  <a:pt x="12447" y="166751"/>
                  <a:pt x="0" y="154304"/>
                  <a:pt x="0" y="138938"/>
                </a:cubicBezTo>
                <a:close/>
                <a:moveTo>
                  <a:pt x="-6304279" y="2773552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5" name="Freeform 190">
            <a:extLst>
              <a:ext uri="{FF2B5EF4-FFF2-40B4-BE49-F238E27FC236}">
                <a16:creationId xmlns:a16="http://schemas.microsoft.com/office/drawing/2014/main" id="{AFDD1167-B7DB-6CEC-1EAA-93D75E7149B2}"/>
              </a:ext>
            </a:extLst>
          </p:cNvPr>
          <p:cNvSpPr/>
          <p:nvPr/>
        </p:nvSpPr>
        <p:spPr>
          <a:xfrm>
            <a:off x="5704585" y="4464941"/>
            <a:ext cx="1549400" cy="790082"/>
          </a:xfrm>
          <a:custGeom>
            <a:avLst/>
            <a:gdLst/>
            <a:ahLst/>
            <a:cxnLst/>
            <a:rect l="0" t="0" r="0" b="0"/>
            <a:pathLst>
              <a:path w="1549400" h="954785">
                <a:moveTo>
                  <a:pt x="0" y="159131"/>
                </a:moveTo>
                <a:cubicBezTo>
                  <a:pt x="0" y="71246"/>
                  <a:pt x="71248" y="0"/>
                  <a:pt x="159131" y="0"/>
                </a:cubicBezTo>
                <a:lnTo>
                  <a:pt x="1390270" y="0"/>
                </a:lnTo>
                <a:cubicBezTo>
                  <a:pt x="1478154" y="0"/>
                  <a:pt x="1549400" y="71246"/>
                  <a:pt x="1549400" y="159131"/>
                </a:cubicBezTo>
                <a:lnTo>
                  <a:pt x="1549400" y="795655"/>
                </a:lnTo>
                <a:cubicBezTo>
                  <a:pt x="1549400" y="883538"/>
                  <a:pt x="1478154" y="954785"/>
                  <a:pt x="1390270" y="954785"/>
                </a:cubicBezTo>
                <a:lnTo>
                  <a:pt x="159131" y="954785"/>
                </a:lnTo>
                <a:cubicBezTo>
                  <a:pt x="71248" y="954785"/>
                  <a:pt x="0" y="883538"/>
                  <a:pt x="0" y="795655"/>
                </a:cubicBezTo>
                <a:close/>
                <a:moveTo>
                  <a:pt x="-3470656" y="2393060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6" name="Freeform 191">
            <a:extLst>
              <a:ext uri="{FF2B5EF4-FFF2-40B4-BE49-F238E27FC236}">
                <a16:creationId xmlns:a16="http://schemas.microsoft.com/office/drawing/2014/main" id="{A530C2BD-3DB5-2231-F593-60E81D2A3E87}"/>
              </a:ext>
            </a:extLst>
          </p:cNvPr>
          <p:cNvSpPr/>
          <p:nvPr/>
        </p:nvSpPr>
        <p:spPr>
          <a:xfrm>
            <a:off x="5752846" y="4760215"/>
            <a:ext cx="1448181" cy="166750"/>
          </a:xfrm>
          <a:custGeom>
            <a:avLst/>
            <a:gdLst/>
            <a:ahLst/>
            <a:cxnLst/>
            <a:rect l="0" t="0" r="0" b="0"/>
            <a:pathLst>
              <a:path w="1448181" h="166750">
                <a:moveTo>
                  <a:pt x="0" y="27812"/>
                </a:moveTo>
                <a:cubicBezTo>
                  <a:pt x="0" y="12446"/>
                  <a:pt x="12319" y="0"/>
                  <a:pt x="27686" y="0"/>
                </a:cubicBezTo>
                <a:lnTo>
                  <a:pt x="1420368" y="0"/>
                </a:lnTo>
                <a:cubicBezTo>
                  <a:pt x="1435735" y="0"/>
                  <a:pt x="1448181" y="12446"/>
                  <a:pt x="1448181" y="27812"/>
                </a:cubicBezTo>
                <a:lnTo>
                  <a:pt x="1448181" y="139065"/>
                </a:lnTo>
                <a:cubicBezTo>
                  <a:pt x="1448181" y="154305"/>
                  <a:pt x="1435735" y="166750"/>
                  <a:pt x="1420368" y="166750"/>
                </a:cubicBezTo>
                <a:lnTo>
                  <a:pt x="27686" y="166750"/>
                </a:lnTo>
                <a:cubicBezTo>
                  <a:pt x="12319" y="166750"/>
                  <a:pt x="0" y="154305"/>
                  <a:pt x="0" y="139065"/>
                </a:cubicBezTo>
                <a:close/>
                <a:moveTo>
                  <a:pt x="-3682873" y="2097785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7" name="Freeform 193">
            <a:extLst>
              <a:ext uri="{FF2B5EF4-FFF2-40B4-BE49-F238E27FC236}">
                <a16:creationId xmlns:a16="http://schemas.microsoft.com/office/drawing/2014/main" id="{443C4D1B-C268-4DE5-984A-E0C9E727EE2B}"/>
              </a:ext>
            </a:extLst>
          </p:cNvPr>
          <p:cNvSpPr/>
          <p:nvPr/>
        </p:nvSpPr>
        <p:spPr>
          <a:xfrm>
            <a:off x="5710809" y="4968114"/>
            <a:ext cx="1448181" cy="166751"/>
          </a:xfrm>
          <a:custGeom>
            <a:avLst/>
            <a:gdLst/>
            <a:ahLst/>
            <a:cxnLst/>
            <a:rect l="0" t="0" r="0" b="0"/>
            <a:pathLst>
              <a:path w="1448181" h="166751">
                <a:moveTo>
                  <a:pt x="0" y="27813"/>
                </a:moveTo>
                <a:cubicBezTo>
                  <a:pt x="0" y="12445"/>
                  <a:pt x="12319" y="0"/>
                  <a:pt x="27686" y="0"/>
                </a:cubicBezTo>
                <a:lnTo>
                  <a:pt x="1420368" y="0"/>
                </a:lnTo>
                <a:cubicBezTo>
                  <a:pt x="1435735" y="0"/>
                  <a:pt x="1448181" y="12445"/>
                  <a:pt x="1448181" y="27813"/>
                </a:cubicBezTo>
                <a:lnTo>
                  <a:pt x="1448181" y="139065"/>
                </a:lnTo>
                <a:cubicBezTo>
                  <a:pt x="1448181" y="154304"/>
                  <a:pt x="1435735" y="166751"/>
                  <a:pt x="1420368" y="166751"/>
                </a:cubicBezTo>
                <a:lnTo>
                  <a:pt x="27686" y="166751"/>
                </a:lnTo>
                <a:cubicBezTo>
                  <a:pt x="12319" y="166751"/>
                  <a:pt x="0" y="154304"/>
                  <a:pt x="0" y="139065"/>
                </a:cubicBezTo>
                <a:close/>
                <a:moveTo>
                  <a:pt x="-4106292" y="1674367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8" name="Freeform 194">
            <a:extLst>
              <a:ext uri="{FF2B5EF4-FFF2-40B4-BE49-F238E27FC236}">
                <a16:creationId xmlns:a16="http://schemas.microsoft.com/office/drawing/2014/main" id="{FCB6FB24-0D1D-2FEE-AADB-0FE7820D31E9}"/>
              </a:ext>
            </a:extLst>
          </p:cNvPr>
          <p:cNvSpPr/>
          <p:nvPr/>
        </p:nvSpPr>
        <p:spPr>
          <a:xfrm>
            <a:off x="7346822" y="4464940"/>
            <a:ext cx="1549400" cy="741299"/>
          </a:xfrm>
          <a:custGeom>
            <a:avLst/>
            <a:gdLst/>
            <a:ahLst/>
            <a:cxnLst/>
            <a:rect l="0" t="0" r="0" b="0"/>
            <a:pathLst>
              <a:path w="1549400" h="741299">
                <a:moveTo>
                  <a:pt x="0" y="123571"/>
                </a:moveTo>
                <a:cubicBezTo>
                  <a:pt x="0" y="55244"/>
                  <a:pt x="55372" y="0"/>
                  <a:pt x="123571" y="0"/>
                </a:cubicBezTo>
                <a:lnTo>
                  <a:pt x="1425830" y="0"/>
                </a:lnTo>
                <a:cubicBezTo>
                  <a:pt x="1494029" y="0"/>
                  <a:pt x="1549400" y="55244"/>
                  <a:pt x="1549400" y="123571"/>
                </a:cubicBezTo>
                <a:lnTo>
                  <a:pt x="1549400" y="617728"/>
                </a:lnTo>
                <a:cubicBezTo>
                  <a:pt x="1549400" y="685927"/>
                  <a:pt x="1494029" y="741299"/>
                  <a:pt x="1425830" y="741299"/>
                </a:cubicBezTo>
                <a:lnTo>
                  <a:pt x="123571" y="741299"/>
                </a:lnTo>
                <a:cubicBezTo>
                  <a:pt x="55372" y="741299"/>
                  <a:pt x="0" y="685927"/>
                  <a:pt x="0" y="617728"/>
                </a:cubicBezTo>
                <a:close/>
                <a:moveTo>
                  <a:pt x="-5077333" y="2393060"/>
                </a:moveTo>
              </a:path>
            </a:pathLst>
          </a:custGeom>
          <a:noFill/>
          <a:ln w="9525" cap="flat" cmpd="sng">
            <a:solidFill>
              <a:srgbClr val="FFC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9" name="Freeform 195">
            <a:extLst>
              <a:ext uri="{FF2B5EF4-FFF2-40B4-BE49-F238E27FC236}">
                <a16:creationId xmlns:a16="http://schemas.microsoft.com/office/drawing/2014/main" id="{E0129AE3-11CD-20DA-D96F-325C18BF6052}"/>
              </a:ext>
            </a:extLst>
          </p:cNvPr>
          <p:cNvSpPr/>
          <p:nvPr/>
        </p:nvSpPr>
        <p:spPr>
          <a:xfrm>
            <a:off x="7395082" y="4760215"/>
            <a:ext cx="1448182" cy="166750"/>
          </a:xfrm>
          <a:custGeom>
            <a:avLst/>
            <a:gdLst/>
            <a:ahLst/>
            <a:cxnLst/>
            <a:rect l="0" t="0" r="0" b="0"/>
            <a:pathLst>
              <a:path w="1448182" h="166750">
                <a:moveTo>
                  <a:pt x="0" y="27812"/>
                </a:moveTo>
                <a:cubicBezTo>
                  <a:pt x="0" y="12446"/>
                  <a:pt x="12447" y="0"/>
                  <a:pt x="27813" y="0"/>
                </a:cubicBezTo>
                <a:lnTo>
                  <a:pt x="1420369" y="0"/>
                </a:lnTo>
                <a:cubicBezTo>
                  <a:pt x="1435736" y="0"/>
                  <a:pt x="1448182" y="12446"/>
                  <a:pt x="1448182" y="27812"/>
                </a:cubicBezTo>
                <a:lnTo>
                  <a:pt x="1448182" y="139065"/>
                </a:lnTo>
                <a:cubicBezTo>
                  <a:pt x="1448182" y="154305"/>
                  <a:pt x="1435736" y="166750"/>
                  <a:pt x="1420369" y="166750"/>
                </a:cubicBezTo>
                <a:lnTo>
                  <a:pt x="27813" y="166750"/>
                </a:lnTo>
                <a:cubicBezTo>
                  <a:pt x="12447" y="166750"/>
                  <a:pt x="0" y="154305"/>
                  <a:pt x="0" y="139065"/>
                </a:cubicBezTo>
                <a:close/>
                <a:moveTo>
                  <a:pt x="-5325109" y="2097785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0" name="Freeform 196">
            <a:extLst>
              <a:ext uri="{FF2B5EF4-FFF2-40B4-BE49-F238E27FC236}">
                <a16:creationId xmlns:a16="http://schemas.microsoft.com/office/drawing/2014/main" id="{C9427925-A212-6930-F269-A8A8EF994DA6}"/>
              </a:ext>
            </a:extLst>
          </p:cNvPr>
          <p:cNvSpPr/>
          <p:nvPr/>
        </p:nvSpPr>
        <p:spPr>
          <a:xfrm>
            <a:off x="7395082" y="4968114"/>
            <a:ext cx="1448182" cy="166751"/>
          </a:xfrm>
          <a:custGeom>
            <a:avLst/>
            <a:gdLst/>
            <a:ahLst/>
            <a:cxnLst/>
            <a:rect l="0" t="0" r="0" b="0"/>
            <a:pathLst>
              <a:path w="1448182" h="166751">
                <a:moveTo>
                  <a:pt x="0" y="27813"/>
                </a:moveTo>
                <a:cubicBezTo>
                  <a:pt x="0" y="12445"/>
                  <a:pt x="12447" y="0"/>
                  <a:pt x="27813" y="0"/>
                </a:cubicBezTo>
                <a:lnTo>
                  <a:pt x="1420369" y="0"/>
                </a:lnTo>
                <a:cubicBezTo>
                  <a:pt x="1435736" y="0"/>
                  <a:pt x="1448182" y="12445"/>
                  <a:pt x="1448182" y="27813"/>
                </a:cubicBezTo>
                <a:lnTo>
                  <a:pt x="1448182" y="139064"/>
                </a:lnTo>
                <a:cubicBezTo>
                  <a:pt x="1448182" y="154304"/>
                  <a:pt x="1435736" y="166751"/>
                  <a:pt x="1420369" y="166751"/>
                </a:cubicBezTo>
                <a:lnTo>
                  <a:pt x="27813" y="166751"/>
                </a:lnTo>
                <a:cubicBezTo>
                  <a:pt x="12447" y="166751"/>
                  <a:pt x="0" y="154304"/>
                  <a:pt x="0" y="139064"/>
                </a:cubicBezTo>
                <a:close/>
                <a:moveTo>
                  <a:pt x="-5533009" y="1889886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1" name="Freeform 200">
            <a:extLst>
              <a:ext uri="{FF2B5EF4-FFF2-40B4-BE49-F238E27FC236}">
                <a16:creationId xmlns:a16="http://schemas.microsoft.com/office/drawing/2014/main" id="{0554C5AD-C36E-386B-1D84-CF652781252C}"/>
              </a:ext>
            </a:extLst>
          </p:cNvPr>
          <p:cNvSpPr/>
          <p:nvPr/>
        </p:nvSpPr>
        <p:spPr>
          <a:xfrm>
            <a:off x="7399401" y="3868293"/>
            <a:ext cx="1448307" cy="166752"/>
          </a:xfrm>
          <a:custGeom>
            <a:avLst/>
            <a:gdLst/>
            <a:ahLst/>
            <a:cxnLst/>
            <a:rect l="0" t="0" r="0" b="0"/>
            <a:pathLst>
              <a:path w="1448307" h="166752">
                <a:moveTo>
                  <a:pt x="0" y="27813"/>
                </a:moveTo>
                <a:cubicBezTo>
                  <a:pt x="0" y="12447"/>
                  <a:pt x="12445" y="0"/>
                  <a:pt x="27813" y="0"/>
                </a:cubicBezTo>
                <a:lnTo>
                  <a:pt x="1420494" y="0"/>
                </a:lnTo>
                <a:cubicBezTo>
                  <a:pt x="1435862" y="0"/>
                  <a:pt x="1448307" y="12447"/>
                  <a:pt x="1448307" y="27813"/>
                </a:cubicBezTo>
                <a:lnTo>
                  <a:pt x="1448307" y="139065"/>
                </a:lnTo>
                <a:cubicBezTo>
                  <a:pt x="1448307" y="154306"/>
                  <a:pt x="1435862" y="166752"/>
                  <a:pt x="1420494" y="166752"/>
                </a:cubicBezTo>
                <a:lnTo>
                  <a:pt x="27813" y="166752"/>
                </a:lnTo>
                <a:cubicBezTo>
                  <a:pt x="12445" y="166752"/>
                  <a:pt x="0" y="154306"/>
                  <a:pt x="0" y="139065"/>
                </a:cubicBezTo>
                <a:close/>
                <a:moveTo>
                  <a:pt x="-4437507" y="2989707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2" name="Freeform 201">
            <a:extLst>
              <a:ext uri="{FF2B5EF4-FFF2-40B4-BE49-F238E27FC236}">
                <a16:creationId xmlns:a16="http://schemas.microsoft.com/office/drawing/2014/main" id="{CAA9EB07-D509-DD09-2651-4567AF8939AC}"/>
              </a:ext>
            </a:extLst>
          </p:cNvPr>
          <p:cNvSpPr/>
          <p:nvPr/>
        </p:nvSpPr>
        <p:spPr>
          <a:xfrm>
            <a:off x="10697082" y="2411349"/>
            <a:ext cx="1031368" cy="166751"/>
          </a:xfrm>
          <a:custGeom>
            <a:avLst/>
            <a:gdLst/>
            <a:ahLst/>
            <a:cxnLst/>
            <a:rect l="0" t="0" r="0" b="0"/>
            <a:pathLst>
              <a:path w="1031368" h="166751">
                <a:moveTo>
                  <a:pt x="0" y="27813"/>
                </a:moveTo>
                <a:cubicBezTo>
                  <a:pt x="0" y="12447"/>
                  <a:pt x="12447" y="0"/>
                  <a:pt x="27813" y="0"/>
                </a:cubicBezTo>
                <a:lnTo>
                  <a:pt x="1003554" y="0"/>
                </a:lnTo>
                <a:cubicBezTo>
                  <a:pt x="1018922" y="0"/>
                  <a:pt x="1031368" y="12447"/>
                  <a:pt x="1031368" y="27813"/>
                </a:cubicBezTo>
                <a:lnTo>
                  <a:pt x="1031368" y="139066"/>
                </a:lnTo>
                <a:cubicBezTo>
                  <a:pt x="1031368" y="154432"/>
                  <a:pt x="1018922" y="166751"/>
                  <a:pt x="1003554" y="166751"/>
                </a:cubicBezTo>
                <a:lnTo>
                  <a:pt x="27813" y="166751"/>
                </a:lnTo>
                <a:cubicBezTo>
                  <a:pt x="12447" y="166751"/>
                  <a:pt x="0" y="154432"/>
                  <a:pt x="0" y="139066"/>
                </a:cubicBezTo>
                <a:close/>
                <a:moveTo>
                  <a:pt x="-6278244" y="4446651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3" name="Freeform 202">
            <a:extLst>
              <a:ext uri="{FF2B5EF4-FFF2-40B4-BE49-F238E27FC236}">
                <a16:creationId xmlns:a16="http://schemas.microsoft.com/office/drawing/2014/main" id="{E6BB592F-C721-0BA8-A3DE-8423A4250D74}"/>
              </a:ext>
            </a:extLst>
          </p:cNvPr>
          <p:cNvSpPr/>
          <p:nvPr/>
        </p:nvSpPr>
        <p:spPr>
          <a:xfrm>
            <a:off x="10697082" y="2626868"/>
            <a:ext cx="1031368" cy="166879"/>
          </a:xfrm>
          <a:custGeom>
            <a:avLst/>
            <a:gdLst/>
            <a:ahLst/>
            <a:cxnLst/>
            <a:rect l="0" t="0" r="0" b="0"/>
            <a:pathLst>
              <a:path w="1031368" h="166879">
                <a:moveTo>
                  <a:pt x="0" y="27813"/>
                </a:moveTo>
                <a:cubicBezTo>
                  <a:pt x="0" y="12447"/>
                  <a:pt x="12447" y="0"/>
                  <a:pt x="27813" y="0"/>
                </a:cubicBezTo>
                <a:lnTo>
                  <a:pt x="1003554" y="0"/>
                </a:lnTo>
                <a:cubicBezTo>
                  <a:pt x="1018922" y="0"/>
                  <a:pt x="1031368" y="12447"/>
                  <a:pt x="1031368" y="27813"/>
                </a:cubicBezTo>
                <a:lnTo>
                  <a:pt x="1031368" y="139066"/>
                </a:lnTo>
                <a:cubicBezTo>
                  <a:pt x="1031368" y="154432"/>
                  <a:pt x="1018922" y="166879"/>
                  <a:pt x="1003554" y="166879"/>
                </a:cubicBezTo>
                <a:lnTo>
                  <a:pt x="27813" y="166879"/>
                </a:lnTo>
                <a:cubicBezTo>
                  <a:pt x="12447" y="166879"/>
                  <a:pt x="0" y="154432"/>
                  <a:pt x="0" y="139066"/>
                </a:cubicBezTo>
                <a:close/>
                <a:moveTo>
                  <a:pt x="-6493763" y="4231132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4" name="Freeform 203">
            <a:extLst>
              <a:ext uri="{FF2B5EF4-FFF2-40B4-BE49-F238E27FC236}">
                <a16:creationId xmlns:a16="http://schemas.microsoft.com/office/drawing/2014/main" id="{AEE1CD22-E9B1-FD94-FCE8-673F6551E058}"/>
              </a:ext>
            </a:extLst>
          </p:cNvPr>
          <p:cNvSpPr/>
          <p:nvPr/>
        </p:nvSpPr>
        <p:spPr>
          <a:xfrm>
            <a:off x="7416038" y="2825497"/>
            <a:ext cx="1448307" cy="166750"/>
          </a:xfrm>
          <a:custGeom>
            <a:avLst/>
            <a:gdLst/>
            <a:ahLst/>
            <a:cxnLst/>
            <a:rect l="0" t="0" r="0" b="0"/>
            <a:pathLst>
              <a:path w="1448307" h="166750">
                <a:moveTo>
                  <a:pt x="0" y="27813"/>
                </a:moveTo>
                <a:cubicBezTo>
                  <a:pt x="0" y="12445"/>
                  <a:pt x="12445" y="0"/>
                  <a:pt x="27813" y="0"/>
                </a:cubicBezTo>
                <a:lnTo>
                  <a:pt x="1420494" y="0"/>
                </a:lnTo>
                <a:cubicBezTo>
                  <a:pt x="1435862" y="0"/>
                  <a:pt x="1448307" y="12445"/>
                  <a:pt x="1448307" y="27813"/>
                </a:cubicBezTo>
                <a:lnTo>
                  <a:pt x="1448307" y="138938"/>
                </a:lnTo>
                <a:cubicBezTo>
                  <a:pt x="1448307" y="154305"/>
                  <a:pt x="1435862" y="166750"/>
                  <a:pt x="1420494" y="166750"/>
                </a:cubicBezTo>
                <a:lnTo>
                  <a:pt x="27813" y="166750"/>
                </a:lnTo>
                <a:cubicBezTo>
                  <a:pt x="12445" y="166750"/>
                  <a:pt x="0" y="154305"/>
                  <a:pt x="0" y="138938"/>
                </a:cubicBezTo>
                <a:close/>
                <a:moveTo>
                  <a:pt x="-3411348" y="4032503"/>
                </a:moveTo>
              </a:path>
            </a:pathLst>
          </a:custGeom>
          <a:solidFill>
            <a:srgbClr val="FBE3D6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5" name="Freeform 204">
            <a:extLst>
              <a:ext uri="{FF2B5EF4-FFF2-40B4-BE49-F238E27FC236}">
                <a16:creationId xmlns:a16="http://schemas.microsoft.com/office/drawing/2014/main" id="{D10BC530-5730-579D-461F-9957CA4D7E49}"/>
              </a:ext>
            </a:extLst>
          </p:cNvPr>
          <p:cNvSpPr/>
          <p:nvPr/>
        </p:nvSpPr>
        <p:spPr>
          <a:xfrm>
            <a:off x="4532376" y="3284983"/>
            <a:ext cx="7300087" cy="32892"/>
          </a:xfrm>
          <a:custGeom>
            <a:avLst/>
            <a:gdLst/>
            <a:ahLst/>
            <a:cxnLst/>
            <a:rect l="0" t="0" r="0" b="0"/>
            <a:pathLst>
              <a:path w="7300087" h="32892">
                <a:moveTo>
                  <a:pt x="0" y="32892"/>
                </a:moveTo>
                <a:lnTo>
                  <a:pt x="7300087" y="0"/>
                </a:lnTo>
              </a:path>
            </a:pathLst>
          </a:custGeom>
          <a:noFill/>
          <a:ln w="6350" cap="flat" cmpd="sng">
            <a:solidFill>
              <a:srgbClr val="757575">
                <a:alpha val="100000"/>
              </a:srgbClr>
            </a:solidFill>
            <a:custDash>
              <a:ds d="400000" sp="300000"/>
            </a:custDash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6" name="Freeform 205">
            <a:extLst>
              <a:ext uri="{FF2B5EF4-FFF2-40B4-BE49-F238E27FC236}">
                <a16:creationId xmlns:a16="http://schemas.microsoft.com/office/drawing/2014/main" id="{B19A00B8-7CBF-02B6-ECBB-E7BCF02C4E0A}"/>
              </a:ext>
            </a:extLst>
          </p:cNvPr>
          <p:cNvSpPr/>
          <p:nvPr/>
        </p:nvSpPr>
        <p:spPr>
          <a:xfrm>
            <a:off x="4532376" y="4367149"/>
            <a:ext cx="7300087" cy="32766"/>
          </a:xfrm>
          <a:custGeom>
            <a:avLst/>
            <a:gdLst/>
            <a:ahLst/>
            <a:cxnLst/>
            <a:rect l="0" t="0" r="0" b="0"/>
            <a:pathLst>
              <a:path w="7300087" h="32766">
                <a:moveTo>
                  <a:pt x="0" y="32766"/>
                </a:moveTo>
                <a:lnTo>
                  <a:pt x="7300087" y="0"/>
                </a:lnTo>
              </a:path>
            </a:pathLst>
          </a:custGeom>
          <a:noFill/>
          <a:ln w="6350" cap="flat" cmpd="sng">
            <a:solidFill>
              <a:srgbClr val="757575">
                <a:alpha val="100000"/>
              </a:srgbClr>
            </a:solidFill>
            <a:custDash>
              <a:ds d="400000" sp="300000"/>
            </a:custDash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7" name="Freeform 206">
            <a:extLst>
              <a:ext uri="{FF2B5EF4-FFF2-40B4-BE49-F238E27FC236}">
                <a16:creationId xmlns:a16="http://schemas.microsoft.com/office/drawing/2014/main" id="{C0CB2F87-D0A6-035C-BC19-E2B56FF9DE29}"/>
              </a:ext>
            </a:extLst>
          </p:cNvPr>
          <p:cNvSpPr/>
          <p:nvPr/>
        </p:nvSpPr>
        <p:spPr>
          <a:xfrm>
            <a:off x="4602479" y="2327263"/>
            <a:ext cx="941807" cy="276999"/>
          </a:xfrm>
          <a:custGeom>
            <a:avLst/>
            <a:gdLst/>
            <a:ahLst/>
            <a:cxnLst/>
            <a:rect l="0" t="0" r="0" b="0"/>
            <a:pathLst>
              <a:path w="941807" h="276999">
                <a:moveTo>
                  <a:pt x="0" y="276999"/>
                </a:moveTo>
                <a:lnTo>
                  <a:pt x="941807" y="276999"/>
                </a:lnTo>
                <a:lnTo>
                  <a:pt x="941807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8" name="Freeform 207">
            <a:extLst>
              <a:ext uri="{FF2B5EF4-FFF2-40B4-BE49-F238E27FC236}">
                <a16:creationId xmlns:a16="http://schemas.microsoft.com/office/drawing/2014/main" id="{A37A3EEE-CA7B-351C-DA24-30B929B7ABF7}"/>
              </a:ext>
            </a:extLst>
          </p:cNvPr>
          <p:cNvSpPr/>
          <p:nvPr/>
        </p:nvSpPr>
        <p:spPr>
          <a:xfrm>
            <a:off x="4591939" y="3703943"/>
            <a:ext cx="941806" cy="277000"/>
          </a:xfrm>
          <a:custGeom>
            <a:avLst/>
            <a:gdLst/>
            <a:ahLst/>
            <a:cxnLst/>
            <a:rect l="0" t="0" r="0" b="0"/>
            <a:pathLst>
              <a:path w="941806" h="277000">
                <a:moveTo>
                  <a:pt x="0" y="277000"/>
                </a:moveTo>
                <a:lnTo>
                  <a:pt x="941806" y="277000"/>
                </a:lnTo>
                <a:lnTo>
                  <a:pt x="941806" y="0"/>
                </a:lnTo>
                <a:lnTo>
                  <a:pt x="0" y="0"/>
                </a:lnTo>
                <a:lnTo>
                  <a:pt x="0" y="277000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9" name="Freeform 208">
            <a:extLst>
              <a:ext uri="{FF2B5EF4-FFF2-40B4-BE49-F238E27FC236}">
                <a16:creationId xmlns:a16="http://schemas.microsoft.com/office/drawing/2014/main" id="{04E876E3-09F8-0947-41C6-9067E7AE0D27}"/>
              </a:ext>
            </a:extLst>
          </p:cNvPr>
          <p:cNvSpPr/>
          <p:nvPr/>
        </p:nvSpPr>
        <p:spPr>
          <a:xfrm>
            <a:off x="4591939" y="4721327"/>
            <a:ext cx="941806" cy="290627"/>
          </a:xfrm>
          <a:custGeom>
            <a:avLst/>
            <a:gdLst/>
            <a:ahLst/>
            <a:cxnLst/>
            <a:rect l="0" t="0" r="0" b="0"/>
            <a:pathLst>
              <a:path w="941806" h="461671">
                <a:moveTo>
                  <a:pt x="0" y="461671"/>
                </a:moveTo>
                <a:lnTo>
                  <a:pt x="941806" y="461671"/>
                </a:lnTo>
                <a:lnTo>
                  <a:pt x="941806" y="0"/>
                </a:lnTo>
                <a:lnTo>
                  <a:pt x="0" y="0"/>
                </a:lnTo>
                <a:lnTo>
                  <a:pt x="0" y="461671"/>
                </a:lnTo>
                <a:close/>
              </a:path>
            </a:pathLst>
          </a:custGeom>
          <a:solidFill>
            <a:srgbClr val="E9E9E9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0" name="Rectangle 210">
            <a:extLst>
              <a:ext uri="{FF2B5EF4-FFF2-40B4-BE49-F238E27FC236}">
                <a16:creationId xmlns:a16="http://schemas.microsoft.com/office/drawing/2014/main" id="{E98A8B0D-EB02-5BC0-52A6-6500D8894272}"/>
              </a:ext>
            </a:extLst>
          </p:cNvPr>
          <p:cNvSpPr/>
          <p:nvPr/>
        </p:nvSpPr>
        <p:spPr>
          <a:xfrm>
            <a:off x="666902" y="721488"/>
            <a:ext cx="278601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2400" b="0" i="0" spc="0" baseline="0">
                <a:solidFill>
                  <a:srgbClr val="000000"/>
                </a:solidFill>
                <a:latin typeface="+mn-lt"/>
              </a:rPr>
              <a:t>High Level Diagram</a:t>
            </a:r>
          </a:p>
        </p:txBody>
      </p:sp>
      <p:sp>
        <p:nvSpPr>
          <p:cNvPr id="351" name="Rectangle 211">
            <a:extLst>
              <a:ext uri="{FF2B5EF4-FFF2-40B4-BE49-F238E27FC236}">
                <a16:creationId xmlns:a16="http://schemas.microsoft.com/office/drawing/2014/main" id="{7775BF04-5E16-F7C4-03F1-B3D3416982D2}"/>
              </a:ext>
            </a:extLst>
          </p:cNvPr>
          <p:cNvSpPr/>
          <p:nvPr/>
        </p:nvSpPr>
        <p:spPr>
          <a:xfrm>
            <a:off x="445617" y="2093342"/>
            <a:ext cx="85570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0" i="0" spc="0" baseline="0" dirty="0">
                <a:solidFill>
                  <a:srgbClr val="000000"/>
                </a:solidFill>
                <a:latin typeface="EYInterstate-Light"/>
              </a:rPr>
              <a:t>Customers</a:t>
            </a:r>
          </a:p>
        </p:txBody>
      </p:sp>
      <p:sp>
        <p:nvSpPr>
          <p:cNvPr id="352" name="Rectangle 212">
            <a:extLst>
              <a:ext uri="{FF2B5EF4-FFF2-40B4-BE49-F238E27FC236}">
                <a16:creationId xmlns:a16="http://schemas.microsoft.com/office/drawing/2014/main" id="{18C56925-5361-0D09-5C53-12CDE1A492E7}"/>
              </a:ext>
            </a:extLst>
          </p:cNvPr>
          <p:cNvSpPr/>
          <p:nvPr/>
        </p:nvSpPr>
        <p:spPr>
          <a:xfrm>
            <a:off x="452627" y="3063875"/>
            <a:ext cx="73257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0" i="0" spc="0" baseline="0" dirty="0">
                <a:solidFill>
                  <a:srgbClr val="000000"/>
                </a:solidFill>
                <a:latin typeface="EYInterstate-Light"/>
              </a:rPr>
              <a:t>Ve</a:t>
            </a:r>
            <a:r>
              <a:rPr lang="en-GB" sz="1200" dirty="0">
                <a:solidFill>
                  <a:srgbClr val="000000"/>
                </a:solidFill>
                <a:latin typeface="EYInterstate-Light"/>
              </a:rPr>
              <a:t>ndors</a:t>
            </a:r>
            <a:endParaRPr lang="en-GB" sz="1200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353" name="Rectangle 213">
            <a:extLst>
              <a:ext uri="{FF2B5EF4-FFF2-40B4-BE49-F238E27FC236}">
                <a16:creationId xmlns:a16="http://schemas.microsoft.com/office/drawing/2014/main" id="{05F1FAAA-2AD2-5076-1AB3-26F7EEA30492}"/>
              </a:ext>
            </a:extLst>
          </p:cNvPr>
          <p:cNvSpPr/>
          <p:nvPr/>
        </p:nvSpPr>
        <p:spPr>
          <a:xfrm>
            <a:off x="482193" y="4050792"/>
            <a:ext cx="81849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0292"/>
            <a:r>
              <a:rPr lang="en-GB" sz="1200" b="0" i="0" spc="0" baseline="0" dirty="0">
                <a:solidFill>
                  <a:srgbClr val="000000"/>
                </a:solidFill>
                <a:latin typeface="EYInterstate-Light"/>
              </a:rPr>
              <a:t>Operations</a:t>
            </a:r>
          </a:p>
        </p:txBody>
      </p:sp>
      <p:sp>
        <p:nvSpPr>
          <p:cNvPr id="354" name="Rectangle 214">
            <a:extLst>
              <a:ext uri="{FF2B5EF4-FFF2-40B4-BE49-F238E27FC236}">
                <a16:creationId xmlns:a16="http://schemas.microsoft.com/office/drawing/2014/main" id="{FB82AAB3-8516-0A1D-2309-220DAA7D9D5F}"/>
              </a:ext>
            </a:extLst>
          </p:cNvPr>
          <p:cNvSpPr/>
          <p:nvPr/>
        </p:nvSpPr>
        <p:spPr>
          <a:xfrm>
            <a:off x="539495" y="5619903"/>
            <a:ext cx="619810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0" i="0" spc="0" baseline="0" dirty="0">
                <a:solidFill>
                  <a:srgbClr val="000000"/>
                </a:solidFill>
                <a:latin typeface="EYInterstate-Light"/>
              </a:rPr>
              <a:t>Backend </a:t>
            </a:r>
          </a:p>
          <a:p>
            <a:pPr marL="106680">
              <a:lnSpc>
                <a:spcPts val="1440"/>
              </a:lnSpc>
            </a:pPr>
            <a:r>
              <a:rPr lang="en-GB" sz="1200" b="0" i="0" spc="0" baseline="0" dirty="0">
                <a:solidFill>
                  <a:srgbClr val="000000"/>
                </a:solidFill>
                <a:latin typeface="EYInterstate-Light"/>
              </a:rPr>
              <a:t>Team</a:t>
            </a:r>
          </a:p>
        </p:txBody>
      </p:sp>
      <p:sp>
        <p:nvSpPr>
          <p:cNvPr id="355" name="Rectangle 215">
            <a:extLst>
              <a:ext uri="{FF2B5EF4-FFF2-40B4-BE49-F238E27FC236}">
                <a16:creationId xmlns:a16="http://schemas.microsoft.com/office/drawing/2014/main" id="{293351E6-91FF-2801-79C4-C310E991260E}"/>
              </a:ext>
            </a:extLst>
          </p:cNvPr>
          <p:cNvSpPr/>
          <p:nvPr/>
        </p:nvSpPr>
        <p:spPr>
          <a:xfrm>
            <a:off x="457201" y="1248118"/>
            <a:ext cx="1469958" cy="18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2" b="1" i="0" spc="0" baseline="0" dirty="0">
                <a:solidFill>
                  <a:srgbClr val="000000"/>
                </a:solidFill>
                <a:latin typeface="EYInterstate-LightBold"/>
              </a:rPr>
              <a:t>Client Applications</a:t>
            </a:r>
          </a:p>
        </p:txBody>
      </p:sp>
      <p:sp>
        <p:nvSpPr>
          <p:cNvPr id="356" name="Rectangle 217">
            <a:extLst>
              <a:ext uri="{FF2B5EF4-FFF2-40B4-BE49-F238E27FC236}">
                <a16:creationId xmlns:a16="http://schemas.microsoft.com/office/drawing/2014/main" id="{2B76EFF5-6CB3-7FD4-D575-DFB06E51BD95}"/>
              </a:ext>
            </a:extLst>
          </p:cNvPr>
          <p:cNvSpPr/>
          <p:nvPr/>
        </p:nvSpPr>
        <p:spPr>
          <a:xfrm>
            <a:off x="7359395" y="1524744"/>
            <a:ext cx="2555187" cy="216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406" b="1" i="0" spc="0" baseline="0" dirty="0">
                <a:solidFill>
                  <a:srgbClr val="000000"/>
                </a:solidFill>
                <a:latin typeface="EYInterstate-LightBold"/>
              </a:rPr>
              <a:t>Microservices/ Platform Layer</a:t>
            </a:r>
          </a:p>
        </p:txBody>
      </p:sp>
      <p:sp>
        <p:nvSpPr>
          <p:cNvPr id="357" name="Rectangle 218">
            <a:extLst>
              <a:ext uri="{FF2B5EF4-FFF2-40B4-BE49-F238E27FC236}">
                <a16:creationId xmlns:a16="http://schemas.microsoft.com/office/drawing/2014/main" id="{2507B064-C41C-C8B4-D059-E280ADFCE397}"/>
              </a:ext>
            </a:extLst>
          </p:cNvPr>
          <p:cNvSpPr/>
          <p:nvPr/>
        </p:nvSpPr>
        <p:spPr>
          <a:xfrm>
            <a:off x="5983478" y="1834896"/>
            <a:ext cx="1001056" cy="7809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5620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User Services</a:t>
            </a:r>
          </a:p>
          <a:p>
            <a:pPr marL="0">
              <a:lnSpc>
                <a:spcPts val="1423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User Registration</a:t>
            </a:r>
          </a:p>
          <a:p>
            <a:pPr marL="88391">
              <a:lnSpc>
                <a:spcPts val="1636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Address Mgmt</a:t>
            </a:r>
          </a:p>
          <a:p>
            <a:pPr marL="182879">
              <a:lnSpc>
                <a:spcPts val="1697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Preference</a:t>
            </a:r>
          </a:p>
        </p:txBody>
      </p:sp>
      <p:sp>
        <p:nvSpPr>
          <p:cNvPr id="358" name="Rectangle 219">
            <a:extLst>
              <a:ext uri="{FF2B5EF4-FFF2-40B4-BE49-F238E27FC236}">
                <a16:creationId xmlns:a16="http://schemas.microsoft.com/office/drawing/2014/main" id="{56D2705D-8816-3E37-165A-1438B35CA892}"/>
              </a:ext>
            </a:extLst>
          </p:cNvPr>
          <p:cNvSpPr/>
          <p:nvPr/>
        </p:nvSpPr>
        <p:spPr>
          <a:xfrm>
            <a:off x="10890504" y="2001012"/>
            <a:ext cx="753110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Support/</a:t>
            </a:r>
          </a:p>
          <a:p>
            <a:pPr marL="67055">
              <a:lnSpc>
                <a:spcPts val="1440"/>
              </a:lnSpc>
            </a:pPr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Review</a:t>
            </a:r>
          </a:p>
        </p:txBody>
      </p:sp>
      <p:sp>
        <p:nvSpPr>
          <p:cNvPr id="359" name="Rectangle 220">
            <a:extLst>
              <a:ext uri="{FF2B5EF4-FFF2-40B4-BE49-F238E27FC236}">
                <a16:creationId xmlns:a16="http://schemas.microsoft.com/office/drawing/2014/main" id="{68403411-DAE9-2898-86E9-0DA4B14826BF}"/>
              </a:ext>
            </a:extLst>
          </p:cNvPr>
          <p:cNvSpPr/>
          <p:nvPr/>
        </p:nvSpPr>
        <p:spPr>
          <a:xfrm>
            <a:off x="10767058" y="3416808"/>
            <a:ext cx="961391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0396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Pricing &amp; </a:t>
            </a:r>
          </a:p>
          <a:p>
            <a:pPr marL="0">
              <a:lnSpc>
                <a:spcPts val="1440"/>
              </a:lnSpc>
            </a:pPr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Offer Engine</a:t>
            </a:r>
          </a:p>
        </p:txBody>
      </p:sp>
      <p:sp>
        <p:nvSpPr>
          <p:cNvPr id="360" name="Rectangle 221">
            <a:extLst>
              <a:ext uri="{FF2B5EF4-FFF2-40B4-BE49-F238E27FC236}">
                <a16:creationId xmlns:a16="http://schemas.microsoft.com/office/drawing/2014/main" id="{63995171-89A6-0F69-96B2-0E47C6384525}"/>
              </a:ext>
            </a:extLst>
          </p:cNvPr>
          <p:cNvSpPr/>
          <p:nvPr/>
        </p:nvSpPr>
        <p:spPr>
          <a:xfrm>
            <a:off x="2746248" y="2904110"/>
            <a:ext cx="9180281" cy="186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>
              <a:tabLst>
                <a:tab pos="6776593" algn="l"/>
              </a:tabLst>
            </a:pPr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API Gateway	</a:t>
            </a:r>
            <a:r>
              <a:rPr lang="en-GB" sz="1818" b="1" i="0" spc="0" baseline="-49416" dirty="0">
                <a:solidFill>
                  <a:srgbClr val="000000"/>
                </a:solidFill>
                <a:latin typeface="EYInterstate-LightBold"/>
              </a:rPr>
              <a:t>Recommendation Engine</a:t>
            </a:r>
          </a:p>
        </p:txBody>
      </p:sp>
      <p:sp>
        <p:nvSpPr>
          <p:cNvPr id="361" name="Rectangle 222">
            <a:extLst>
              <a:ext uri="{FF2B5EF4-FFF2-40B4-BE49-F238E27FC236}">
                <a16:creationId xmlns:a16="http://schemas.microsoft.com/office/drawing/2014/main" id="{0BD93DFE-F138-1191-EB1E-ACF418F0942F}"/>
              </a:ext>
            </a:extLst>
          </p:cNvPr>
          <p:cNvSpPr/>
          <p:nvPr/>
        </p:nvSpPr>
        <p:spPr>
          <a:xfrm>
            <a:off x="2595372" y="1385951"/>
            <a:ext cx="1240383" cy="364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Authentication &amp; </a:t>
            </a:r>
          </a:p>
          <a:p>
            <a:pPr marL="112776">
              <a:lnSpc>
                <a:spcPts val="1439"/>
              </a:lnSpc>
            </a:pPr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Authorization</a:t>
            </a:r>
          </a:p>
        </p:txBody>
      </p:sp>
      <p:sp>
        <p:nvSpPr>
          <p:cNvPr id="362" name="Rectangle 223">
            <a:extLst>
              <a:ext uri="{FF2B5EF4-FFF2-40B4-BE49-F238E27FC236}">
                <a16:creationId xmlns:a16="http://schemas.microsoft.com/office/drawing/2014/main" id="{4E7F9123-D6E9-78EA-3685-1528E2A5E408}"/>
              </a:ext>
            </a:extLst>
          </p:cNvPr>
          <p:cNvSpPr/>
          <p:nvPr/>
        </p:nvSpPr>
        <p:spPr>
          <a:xfrm>
            <a:off x="355536" y="4767073"/>
            <a:ext cx="160066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Admin Applications</a:t>
            </a:r>
          </a:p>
        </p:txBody>
      </p:sp>
      <p:sp>
        <p:nvSpPr>
          <p:cNvPr id="363" name="Rectangle 224">
            <a:extLst>
              <a:ext uri="{FF2B5EF4-FFF2-40B4-BE49-F238E27FC236}">
                <a16:creationId xmlns:a16="http://schemas.microsoft.com/office/drawing/2014/main" id="{8C6C036C-9941-43D8-78D3-F65ED4DF295F}"/>
              </a:ext>
            </a:extLst>
          </p:cNvPr>
          <p:cNvSpPr/>
          <p:nvPr/>
        </p:nvSpPr>
        <p:spPr>
          <a:xfrm>
            <a:off x="5433314" y="5781874"/>
            <a:ext cx="1075641" cy="215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403" b="1" i="0" spc="0" baseline="0" dirty="0">
                <a:solidFill>
                  <a:srgbClr val="000000"/>
                </a:solidFill>
                <a:latin typeface="EYInterstate-LightBold"/>
              </a:rPr>
              <a:t>Data Layer</a:t>
            </a:r>
          </a:p>
        </p:txBody>
      </p:sp>
      <p:sp>
        <p:nvSpPr>
          <p:cNvPr id="364" name="Rectangle 225">
            <a:extLst>
              <a:ext uri="{FF2B5EF4-FFF2-40B4-BE49-F238E27FC236}">
                <a16:creationId xmlns:a16="http://schemas.microsoft.com/office/drawing/2014/main" id="{495CCD80-DD5C-1C21-D83C-8B528FD0B8D6}"/>
              </a:ext>
            </a:extLst>
          </p:cNvPr>
          <p:cNvSpPr/>
          <p:nvPr/>
        </p:nvSpPr>
        <p:spPr>
          <a:xfrm>
            <a:off x="6487414" y="6030956"/>
            <a:ext cx="606782" cy="29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Relational </a:t>
            </a:r>
          </a:p>
          <a:p>
            <a:pPr marL="19811">
              <a:lnSpc>
                <a:spcPts val="1200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Database</a:t>
            </a:r>
          </a:p>
        </p:txBody>
      </p:sp>
      <p:sp>
        <p:nvSpPr>
          <p:cNvPr id="365" name="Rectangle 226">
            <a:extLst>
              <a:ext uri="{FF2B5EF4-FFF2-40B4-BE49-F238E27FC236}">
                <a16:creationId xmlns:a16="http://schemas.microsoft.com/office/drawing/2014/main" id="{2FBCEE5E-A1DA-2855-2F9E-B0229D2398EC}"/>
              </a:ext>
            </a:extLst>
          </p:cNvPr>
          <p:cNvSpPr/>
          <p:nvPr/>
        </p:nvSpPr>
        <p:spPr>
          <a:xfrm>
            <a:off x="5743066" y="6030956"/>
            <a:ext cx="363484" cy="29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288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Redis </a:t>
            </a:r>
          </a:p>
          <a:p>
            <a:pPr marL="0">
              <a:lnSpc>
                <a:spcPts val="1200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Cache</a:t>
            </a:r>
          </a:p>
        </p:txBody>
      </p:sp>
      <p:sp>
        <p:nvSpPr>
          <p:cNvPr id="366" name="Rectangle 227">
            <a:extLst>
              <a:ext uri="{FF2B5EF4-FFF2-40B4-BE49-F238E27FC236}">
                <a16:creationId xmlns:a16="http://schemas.microsoft.com/office/drawing/2014/main" id="{39BEE59D-5C74-5CCA-B8FF-352D5A3651F3}"/>
              </a:ext>
            </a:extLst>
          </p:cNvPr>
          <p:cNvSpPr/>
          <p:nvPr/>
        </p:nvSpPr>
        <p:spPr>
          <a:xfrm>
            <a:off x="6571488" y="6366846"/>
            <a:ext cx="397816" cy="29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0668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Elastic</a:t>
            </a:r>
          </a:p>
          <a:p>
            <a:pPr marL="0">
              <a:lnSpc>
                <a:spcPts val="1199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Search</a:t>
            </a:r>
          </a:p>
        </p:txBody>
      </p:sp>
      <p:sp>
        <p:nvSpPr>
          <p:cNvPr id="367" name="Rectangle 228">
            <a:extLst>
              <a:ext uri="{FF2B5EF4-FFF2-40B4-BE49-F238E27FC236}">
                <a16:creationId xmlns:a16="http://schemas.microsoft.com/office/drawing/2014/main" id="{EB328A44-549C-7624-F8C5-ECB256325FE2}"/>
              </a:ext>
            </a:extLst>
          </p:cNvPr>
          <p:cNvSpPr/>
          <p:nvPr/>
        </p:nvSpPr>
        <p:spPr>
          <a:xfrm>
            <a:off x="4721097" y="6373856"/>
            <a:ext cx="639543" cy="29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5928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Data </a:t>
            </a:r>
          </a:p>
          <a:p>
            <a:pPr marL="0">
              <a:lnSpc>
                <a:spcPts val="1199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Warehouse</a:t>
            </a:r>
          </a:p>
        </p:txBody>
      </p:sp>
      <p:sp>
        <p:nvSpPr>
          <p:cNvPr id="368" name="Rectangle 229">
            <a:extLst>
              <a:ext uri="{FF2B5EF4-FFF2-40B4-BE49-F238E27FC236}">
                <a16:creationId xmlns:a16="http://schemas.microsoft.com/office/drawing/2014/main" id="{B71C95E9-F470-B711-4376-0161D6033D12}"/>
              </a:ext>
            </a:extLst>
          </p:cNvPr>
          <p:cNvSpPr/>
          <p:nvPr/>
        </p:nvSpPr>
        <p:spPr>
          <a:xfrm>
            <a:off x="4774438" y="6030956"/>
            <a:ext cx="533795" cy="29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68579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NoSQL </a:t>
            </a:r>
          </a:p>
          <a:p>
            <a:pPr marL="0">
              <a:lnSpc>
                <a:spcPts val="1200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Database</a:t>
            </a:r>
          </a:p>
        </p:txBody>
      </p:sp>
      <p:sp>
        <p:nvSpPr>
          <p:cNvPr id="369" name="Rectangle 230">
            <a:extLst>
              <a:ext uri="{FF2B5EF4-FFF2-40B4-BE49-F238E27FC236}">
                <a16:creationId xmlns:a16="http://schemas.microsoft.com/office/drawing/2014/main" id="{D3178669-AE9B-32FB-72EF-BF3523BE6806}"/>
              </a:ext>
            </a:extLst>
          </p:cNvPr>
          <p:cNvSpPr/>
          <p:nvPr/>
        </p:nvSpPr>
        <p:spPr>
          <a:xfrm>
            <a:off x="5691251" y="6364712"/>
            <a:ext cx="452208" cy="453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00583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Blob </a:t>
            </a:r>
          </a:p>
          <a:p>
            <a:pPr marL="0">
              <a:lnSpc>
                <a:spcPts val="1199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Storage</a:t>
            </a:r>
          </a:p>
        </p:txBody>
      </p:sp>
      <p:sp>
        <p:nvSpPr>
          <p:cNvPr id="370" name="Rectangle 231">
            <a:extLst>
              <a:ext uri="{FF2B5EF4-FFF2-40B4-BE49-F238E27FC236}">
                <a16:creationId xmlns:a16="http://schemas.microsoft.com/office/drawing/2014/main" id="{FC6E9675-48F8-0E24-487F-8B84EDA1806C}"/>
              </a:ext>
            </a:extLst>
          </p:cNvPr>
          <p:cNvSpPr/>
          <p:nvPr/>
        </p:nvSpPr>
        <p:spPr>
          <a:xfrm>
            <a:off x="7556881" y="5775473"/>
            <a:ext cx="2022728" cy="215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403" b="1" i="0" spc="0" baseline="0" dirty="0">
                <a:solidFill>
                  <a:srgbClr val="000000"/>
                </a:solidFill>
                <a:latin typeface="EYInterstate-LightBold"/>
              </a:rPr>
              <a:t>Security &amp; Compliance</a:t>
            </a:r>
          </a:p>
        </p:txBody>
      </p:sp>
      <p:sp>
        <p:nvSpPr>
          <p:cNvPr id="371" name="Rectangle 232">
            <a:extLst>
              <a:ext uri="{FF2B5EF4-FFF2-40B4-BE49-F238E27FC236}">
                <a16:creationId xmlns:a16="http://schemas.microsoft.com/office/drawing/2014/main" id="{B5205407-0E90-FA81-B522-ACFD2B8E33AA}"/>
              </a:ext>
            </a:extLst>
          </p:cNvPr>
          <p:cNvSpPr/>
          <p:nvPr/>
        </p:nvSpPr>
        <p:spPr>
          <a:xfrm>
            <a:off x="8183880" y="6394887"/>
            <a:ext cx="620316" cy="29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6783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Data </a:t>
            </a:r>
          </a:p>
          <a:p>
            <a:pPr marL="0">
              <a:lnSpc>
                <a:spcPts val="1199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Encryption</a:t>
            </a:r>
          </a:p>
        </p:txBody>
      </p:sp>
      <p:sp>
        <p:nvSpPr>
          <p:cNvPr id="372" name="Rectangle 233">
            <a:extLst>
              <a:ext uri="{FF2B5EF4-FFF2-40B4-BE49-F238E27FC236}">
                <a16:creationId xmlns:a16="http://schemas.microsoft.com/office/drawing/2014/main" id="{4B2CCAA1-BB1C-E300-6CCE-272FD53618E4}"/>
              </a:ext>
            </a:extLst>
          </p:cNvPr>
          <p:cNvSpPr/>
          <p:nvPr/>
        </p:nvSpPr>
        <p:spPr>
          <a:xfrm>
            <a:off x="7506969" y="6023336"/>
            <a:ext cx="881902" cy="299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Authentication </a:t>
            </a:r>
          </a:p>
          <a:p>
            <a:pPr marL="219456">
              <a:lnSpc>
                <a:spcPts val="1200"/>
              </a:lnSpc>
            </a:pPr>
            <a:r>
              <a:rPr lang="en-GB" sz="998" b="0" i="0" spc="0" baseline="0" dirty="0">
                <a:solidFill>
                  <a:srgbClr val="000000"/>
                </a:solidFill>
                <a:latin typeface="EYInterstate-Light"/>
              </a:rPr>
              <a:t>Tokens</a:t>
            </a:r>
          </a:p>
        </p:txBody>
      </p:sp>
      <p:sp>
        <p:nvSpPr>
          <p:cNvPr id="373" name="Rectangle 234">
            <a:extLst>
              <a:ext uri="{FF2B5EF4-FFF2-40B4-BE49-F238E27FC236}">
                <a16:creationId xmlns:a16="http://schemas.microsoft.com/office/drawing/2014/main" id="{565E329C-0453-E844-0ADB-25553E51126A}"/>
              </a:ext>
            </a:extLst>
          </p:cNvPr>
          <p:cNvSpPr/>
          <p:nvPr/>
        </p:nvSpPr>
        <p:spPr>
          <a:xfrm>
            <a:off x="8727947" y="6027603"/>
            <a:ext cx="666739" cy="29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Role Based </a:t>
            </a:r>
          </a:p>
          <a:p>
            <a:pPr marL="117602">
              <a:lnSpc>
                <a:spcPts val="1200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Access</a:t>
            </a:r>
          </a:p>
        </p:txBody>
      </p:sp>
      <p:sp>
        <p:nvSpPr>
          <p:cNvPr id="374" name="Rectangle 235">
            <a:extLst>
              <a:ext uri="{FF2B5EF4-FFF2-40B4-BE49-F238E27FC236}">
                <a16:creationId xmlns:a16="http://schemas.microsoft.com/office/drawing/2014/main" id="{86A85471-0BD3-37B8-1809-9A11D79BE976}"/>
              </a:ext>
            </a:extLst>
          </p:cNvPr>
          <p:cNvSpPr/>
          <p:nvPr/>
        </p:nvSpPr>
        <p:spPr>
          <a:xfrm>
            <a:off x="9948671" y="5768462"/>
            <a:ext cx="1779779" cy="215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403" b="1" i="0" spc="0" baseline="0" dirty="0">
                <a:solidFill>
                  <a:srgbClr val="000000"/>
                </a:solidFill>
                <a:latin typeface="EYInterstate-LightBold"/>
              </a:rPr>
              <a:t>External Integration</a:t>
            </a:r>
          </a:p>
        </p:txBody>
      </p:sp>
      <p:sp>
        <p:nvSpPr>
          <p:cNvPr id="375" name="Rectangle 236">
            <a:extLst>
              <a:ext uri="{FF2B5EF4-FFF2-40B4-BE49-F238E27FC236}">
                <a16:creationId xmlns:a16="http://schemas.microsoft.com/office/drawing/2014/main" id="{C7D87C2C-8592-2D21-CAD9-CEA25D3FA15D}"/>
              </a:ext>
            </a:extLst>
          </p:cNvPr>
          <p:cNvSpPr/>
          <p:nvPr/>
        </p:nvSpPr>
        <p:spPr>
          <a:xfrm>
            <a:off x="10038333" y="6397021"/>
            <a:ext cx="462395" cy="299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764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Maps &amp; </a:t>
            </a:r>
          </a:p>
          <a:p>
            <a:pPr marL="0">
              <a:lnSpc>
                <a:spcPts val="1200"/>
              </a:lnSpc>
            </a:pPr>
            <a:r>
              <a:rPr lang="en-GB" sz="998" b="0" i="0" spc="0" baseline="0" dirty="0">
                <a:solidFill>
                  <a:srgbClr val="000000"/>
                </a:solidFill>
                <a:latin typeface="EYInterstate-Light"/>
              </a:rPr>
              <a:t>Routing</a:t>
            </a:r>
          </a:p>
        </p:txBody>
      </p:sp>
      <p:sp>
        <p:nvSpPr>
          <p:cNvPr id="376" name="Rectangle 237">
            <a:extLst>
              <a:ext uri="{FF2B5EF4-FFF2-40B4-BE49-F238E27FC236}">
                <a16:creationId xmlns:a16="http://schemas.microsoft.com/office/drawing/2014/main" id="{0CA1EAEE-5330-4299-B9EE-A457B2B0496E}"/>
              </a:ext>
            </a:extLst>
          </p:cNvPr>
          <p:cNvSpPr/>
          <p:nvPr/>
        </p:nvSpPr>
        <p:spPr>
          <a:xfrm>
            <a:off x="10011156" y="6023641"/>
            <a:ext cx="539994" cy="29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Payment </a:t>
            </a:r>
          </a:p>
          <a:p>
            <a:pPr marL="6095">
              <a:lnSpc>
                <a:spcPts val="1200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Gateway</a:t>
            </a:r>
          </a:p>
        </p:txBody>
      </p:sp>
      <p:sp>
        <p:nvSpPr>
          <p:cNvPr id="377" name="Rectangle 238">
            <a:extLst>
              <a:ext uri="{FF2B5EF4-FFF2-40B4-BE49-F238E27FC236}">
                <a16:creationId xmlns:a16="http://schemas.microsoft.com/office/drawing/2014/main" id="{D03BC016-80FE-EC92-4C65-BFAB39292EAD}"/>
              </a:ext>
            </a:extLst>
          </p:cNvPr>
          <p:cNvSpPr/>
          <p:nvPr/>
        </p:nvSpPr>
        <p:spPr>
          <a:xfrm>
            <a:off x="2409190" y="6023641"/>
            <a:ext cx="9423273" cy="679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581263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SMS/Email </a:t>
            </a:r>
          </a:p>
          <a:p>
            <a:pPr marL="8614791">
              <a:lnSpc>
                <a:spcPts val="1200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Providers</a:t>
            </a:r>
          </a:p>
          <a:p>
            <a:pPr marL="8729471">
              <a:lnSpc>
                <a:spcPts val="1740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CRM/ </a:t>
            </a:r>
          </a:p>
          <a:p>
            <a:pPr marL="0">
              <a:lnSpc>
                <a:spcPts val="1200"/>
              </a:lnSpc>
              <a:tabLst>
                <a:tab pos="8526779" algn="l"/>
              </a:tabLst>
            </a:pPr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Notification Services	</a:t>
            </a:r>
            <a:r>
              <a:rPr lang="en-GB" sz="1512" b="0" i="0" spc="0" baseline="-40865" dirty="0">
                <a:solidFill>
                  <a:srgbClr val="000000"/>
                </a:solidFill>
                <a:latin typeface="EYInterstate-Light"/>
              </a:rPr>
              <a:t>Engagement</a:t>
            </a:r>
          </a:p>
        </p:txBody>
      </p:sp>
      <p:sp>
        <p:nvSpPr>
          <p:cNvPr id="378" name="Rectangle 239">
            <a:extLst>
              <a:ext uri="{FF2B5EF4-FFF2-40B4-BE49-F238E27FC236}">
                <a16:creationId xmlns:a16="http://schemas.microsoft.com/office/drawing/2014/main" id="{CCD70847-81AB-8047-4482-815F0662079F}"/>
              </a:ext>
            </a:extLst>
          </p:cNvPr>
          <p:cNvSpPr/>
          <p:nvPr/>
        </p:nvSpPr>
        <p:spPr>
          <a:xfrm>
            <a:off x="5859779" y="2817242"/>
            <a:ext cx="1278235" cy="35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936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Discovery/Search</a:t>
            </a:r>
          </a:p>
          <a:p>
            <a:pPr marL="0">
              <a:lnSpc>
                <a:spcPts val="1464"/>
              </a:lnSpc>
            </a:pPr>
            <a:r>
              <a:rPr lang="en-GB" sz="998" b="0" i="0" spc="0" baseline="0" dirty="0">
                <a:solidFill>
                  <a:srgbClr val="000000"/>
                </a:solidFill>
                <a:latin typeface="EYInterstate-Light"/>
              </a:rPr>
              <a:t>Product Discovery</a:t>
            </a:r>
          </a:p>
        </p:txBody>
      </p:sp>
      <p:sp>
        <p:nvSpPr>
          <p:cNvPr id="379" name="Rectangle 240">
            <a:extLst>
              <a:ext uri="{FF2B5EF4-FFF2-40B4-BE49-F238E27FC236}">
                <a16:creationId xmlns:a16="http://schemas.microsoft.com/office/drawing/2014/main" id="{49E77F65-C462-CA18-343B-84A1B785FE60}"/>
              </a:ext>
            </a:extLst>
          </p:cNvPr>
          <p:cNvSpPr/>
          <p:nvPr/>
        </p:nvSpPr>
        <p:spPr>
          <a:xfrm>
            <a:off x="7530972" y="2006474"/>
            <a:ext cx="1220521" cy="771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6116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Order Mgmt.</a:t>
            </a:r>
          </a:p>
          <a:p>
            <a:pPr marL="307847">
              <a:lnSpc>
                <a:spcPts val="1346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Cart Mgmt</a:t>
            </a:r>
          </a:p>
          <a:p>
            <a:pPr marL="190500">
              <a:lnSpc>
                <a:spcPts val="1636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Apply coupons</a:t>
            </a:r>
          </a:p>
          <a:p>
            <a:pPr marL="0">
              <a:lnSpc>
                <a:spcPts val="1697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Order status tracking</a:t>
            </a:r>
          </a:p>
        </p:txBody>
      </p:sp>
      <p:sp>
        <p:nvSpPr>
          <p:cNvPr id="380" name="Rectangle 241">
            <a:extLst>
              <a:ext uri="{FF2B5EF4-FFF2-40B4-BE49-F238E27FC236}">
                <a16:creationId xmlns:a16="http://schemas.microsoft.com/office/drawing/2014/main" id="{94C28BF1-159C-FD3B-C955-531D44FF058A}"/>
              </a:ext>
            </a:extLst>
          </p:cNvPr>
          <p:cNvSpPr/>
          <p:nvPr/>
        </p:nvSpPr>
        <p:spPr>
          <a:xfrm>
            <a:off x="9157716" y="2001012"/>
            <a:ext cx="1340612" cy="763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Payment &amp; Wallet</a:t>
            </a:r>
          </a:p>
          <a:p>
            <a:pPr marL="77469">
              <a:lnSpc>
                <a:spcPts val="1421"/>
              </a:lnSpc>
            </a:pPr>
            <a:r>
              <a:rPr lang="en-GB" sz="998" b="0" i="0" spc="0" baseline="0" dirty="0">
                <a:solidFill>
                  <a:srgbClr val="000000"/>
                </a:solidFill>
                <a:latin typeface="EYInterstate-Light"/>
              </a:rPr>
              <a:t>Payment gateways</a:t>
            </a:r>
          </a:p>
          <a:p>
            <a:pPr marL="235965">
              <a:lnSpc>
                <a:spcPts val="1638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Refund Mgmt</a:t>
            </a:r>
          </a:p>
          <a:p>
            <a:pPr marL="22605">
              <a:lnSpc>
                <a:spcPts val="1697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Loyalty/Subscription</a:t>
            </a:r>
          </a:p>
        </p:txBody>
      </p:sp>
      <p:sp>
        <p:nvSpPr>
          <p:cNvPr id="381" name="Rectangle 242">
            <a:extLst>
              <a:ext uri="{FF2B5EF4-FFF2-40B4-BE49-F238E27FC236}">
                <a16:creationId xmlns:a16="http://schemas.microsoft.com/office/drawing/2014/main" id="{E37A759A-5196-DB32-169F-892892117A09}"/>
              </a:ext>
            </a:extLst>
          </p:cNvPr>
          <p:cNvSpPr/>
          <p:nvPr/>
        </p:nvSpPr>
        <p:spPr>
          <a:xfrm>
            <a:off x="6088634" y="3458211"/>
            <a:ext cx="1023357" cy="763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Restaurant</a:t>
            </a:r>
          </a:p>
          <a:p>
            <a:pPr marL="54609">
              <a:lnSpc>
                <a:spcPts val="1421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Onboarding</a:t>
            </a:r>
          </a:p>
          <a:p>
            <a:pPr marL="54609">
              <a:lnSpc>
                <a:spcPts val="1639"/>
              </a:lnSpc>
            </a:pPr>
            <a:r>
              <a:rPr lang="en-GB" sz="996" i="0" spc="0" baseline="0" dirty="0">
                <a:solidFill>
                  <a:srgbClr val="000000"/>
                </a:solidFill>
                <a:latin typeface="EYInterstate-Light"/>
              </a:rPr>
              <a:t>Catalogue</a:t>
            </a:r>
            <a:r>
              <a:rPr lang="en-GB" sz="996" b="1" i="0" spc="0" baseline="0" dirty="0">
                <a:solidFill>
                  <a:srgbClr val="000000"/>
                </a:solidFill>
                <a:latin typeface="EYInterstate-Light"/>
              </a:rPr>
              <a:t> </a:t>
            </a:r>
            <a:r>
              <a:rPr lang="en-GB" sz="996" i="0" spc="0" baseline="0" dirty="0" err="1">
                <a:solidFill>
                  <a:srgbClr val="000000"/>
                </a:solidFill>
                <a:latin typeface="EYInterstate-Light"/>
              </a:rPr>
              <a:t>Mgmt</a:t>
            </a:r>
            <a:endParaRPr lang="en-GB" sz="996" i="0" spc="0" baseline="0" dirty="0">
              <a:solidFill>
                <a:srgbClr val="000000"/>
              </a:solidFill>
              <a:latin typeface="EYInterstate-Light"/>
            </a:endParaRPr>
          </a:p>
          <a:p>
            <a:pPr marL="71373">
              <a:lnSpc>
                <a:spcPts val="1697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Preference</a:t>
            </a:r>
          </a:p>
        </p:txBody>
      </p:sp>
      <p:sp>
        <p:nvSpPr>
          <p:cNvPr id="382" name="Rectangle 243">
            <a:extLst>
              <a:ext uri="{FF2B5EF4-FFF2-40B4-BE49-F238E27FC236}">
                <a16:creationId xmlns:a16="http://schemas.microsoft.com/office/drawing/2014/main" id="{B537F2B2-FAA9-5418-5DF6-E9A20B8AE9EC}"/>
              </a:ext>
            </a:extLst>
          </p:cNvPr>
          <p:cNvSpPr/>
          <p:nvPr/>
        </p:nvSpPr>
        <p:spPr>
          <a:xfrm>
            <a:off x="7651368" y="3446654"/>
            <a:ext cx="945147" cy="368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956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Order Mgmt.</a:t>
            </a:r>
          </a:p>
          <a:p>
            <a:pPr marL="0">
              <a:lnSpc>
                <a:spcPts val="1512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Order Validation</a:t>
            </a:r>
          </a:p>
        </p:txBody>
      </p:sp>
      <p:sp>
        <p:nvSpPr>
          <p:cNvPr id="383" name="Rectangle 244">
            <a:extLst>
              <a:ext uri="{FF2B5EF4-FFF2-40B4-BE49-F238E27FC236}">
                <a16:creationId xmlns:a16="http://schemas.microsoft.com/office/drawing/2014/main" id="{2D18B45A-0F1A-B471-8904-CC8CC4412E40}"/>
              </a:ext>
            </a:extLst>
          </p:cNvPr>
          <p:cNvSpPr/>
          <p:nvPr/>
        </p:nvSpPr>
        <p:spPr>
          <a:xfrm>
            <a:off x="9209785" y="3458592"/>
            <a:ext cx="1288543" cy="763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Payout Services</a:t>
            </a:r>
          </a:p>
          <a:p>
            <a:pPr marL="28702">
              <a:lnSpc>
                <a:spcPts val="1423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Weekly Settlement</a:t>
            </a:r>
          </a:p>
          <a:p>
            <a:pPr marL="220726">
              <a:lnSpc>
                <a:spcPts val="1636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Commission </a:t>
            </a:r>
          </a:p>
          <a:p>
            <a:pPr marL="78994">
              <a:lnSpc>
                <a:spcPts val="1699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Offers/Discounts</a:t>
            </a:r>
          </a:p>
        </p:txBody>
      </p:sp>
      <p:sp>
        <p:nvSpPr>
          <p:cNvPr id="384" name="Rectangle 245">
            <a:extLst>
              <a:ext uri="{FF2B5EF4-FFF2-40B4-BE49-F238E27FC236}">
                <a16:creationId xmlns:a16="http://schemas.microsoft.com/office/drawing/2014/main" id="{ABDF1EA0-8248-0678-09EC-14B6313E4639}"/>
              </a:ext>
            </a:extLst>
          </p:cNvPr>
          <p:cNvSpPr/>
          <p:nvPr/>
        </p:nvSpPr>
        <p:spPr>
          <a:xfrm>
            <a:off x="5899658" y="4558285"/>
            <a:ext cx="1178208" cy="5583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1" i="0" spc="0" baseline="0" dirty="0">
                <a:solidFill>
                  <a:srgbClr val="000000"/>
                </a:solidFill>
                <a:latin typeface="EYInterstate-LightBold"/>
              </a:rPr>
              <a:t>Delivery Partner</a:t>
            </a:r>
          </a:p>
          <a:p>
            <a:pPr marL="226821">
              <a:lnSpc>
                <a:spcPts val="1421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Registration</a:t>
            </a:r>
          </a:p>
          <a:p>
            <a:pPr marL="204215">
              <a:lnSpc>
                <a:spcPts val="1696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Status Check</a:t>
            </a:r>
          </a:p>
        </p:txBody>
      </p:sp>
      <p:sp>
        <p:nvSpPr>
          <p:cNvPr id="385" name="Rectangle 246">
            <a:extLst>
              <a:ext uri="{FF2B5EF4-FFF2-40B4-BE49-F238E27FC236}">
                <a16:creationId xmlns:a16="http://schemas.microsoft.com/office/drawing/2014/main" id="{D79D66A4-C1BB-703B-796F-924B20751AEE}"/>
              </a:ext>
            </a:extLst>
          </p:cNvPr>
          <p:cNvSpPr/>
          <p:nvPr/>
        </p:nvSpPr>
        <p:spPr>
          <a:xfrm>
            <a:off x="7522718" y="4547324"/>
            <a:ext cx="1320546" cy="56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2" b="1" i="0" spc="0" baseline="0" dirty="0">
                <a:solidFill>
                  <a:srgbClr val="000000"/>
                </a:solidFill>
                <a:latin typeface="EYInterstate-LightBold"/>
              </a:rPr>
              <a:t>Delivery/Logistic</a:t>
            </a:r>
          </a:p>
          <a:p>
            <a:pPr marL="77215">
              <a:lnSpc>
                <a:spcPts val="1504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Order Assignment</a:t>
            </a:r>
          </a:p>
          <a:p>
            <a:pPr marL="290575">
              <a:lnSpc>
                <a:spcPts val="1639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Navigation</a:t>
            </a:r>
          </a:p>
        </p:txBody>
      </p:sp>
      <p:sp>
        <p:nvSpPr>
          <p:cNvPr id="386" name="Rectangle 248">
            <a:extLst>
              <a:ext uri="{FF2B5EF4-FFF2-40B4-BE49-F238E27FC236}">
                <a16:creationId xmlns:a16="http://schemas.microsoft.com/office/drawing/2014/main" id="{05EE6C7E-7CF4-0DB4-935D-D02ADC30745C}"/>
              </a:ext>
            </a:extLst>
          </p:cNvPr>
          <p:cNvSpPr/>
          <p:nvPr/>
        </p:nvSpPr>
        <p:spPr>
          <a:xfrm>
            <a:off x="7692897" y="3876909"/>
            <a:ext cx="862296" cy="153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Inventory Sync</a:t>
            </a:r>
          </a:p>
        </p:txBody>
      </p:sp>
      <p:sp>
        <p:nvSpPr>
          <p:cNvPr id="387" name="Rectangle 249">
            <a:extLst>
              <a:ext uri="{FF2B5EF4-FFF2-40B4-BE49-F238E27FC236}">
                <a16:creationId xmlns:a16="http://schemas.microsoft.com/office/drawing/2014/main" id="{E913CDF1-3FBB-1F23-F4AC-7AA5EF1D5C2F}"/>
              </a:ext>
            </a:extLst>
          </p:cNvPr>
          <p:cNvSpPr/>
          <p:nvPr/>
        </p:nvSpPr>
        <p:spPr>
          <a:xfrm>
            <a:off x="10798175" y="2419711"/>
            <a:ext cx="832190" cy="3474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7452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Chatbot</a:t>
            </a:r>
          </a:p>
          <a:p>
            <a:pPr marL="0">
              <a:lnSpc>
                <a:spcPts val="1697"/>
              </a:lnSpc>
            </a:pPr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Rating System</a:t>
            </a:r>
          </a:p>
        </p:txBody>
      </p:sp>
      <p:sp>
        <p:nvSpPr>
          <p:cNvPr id="388" name="Rectangle 250">
            <a:extLst>
              <a:ext uri="{FF2B5EF4-FFF2-40B4-BE49-F238E27FC236}">
                <a16:creationId xmlns:a16="http://schemas.microsoft.com/office/drawing/2014/main" id="{F6BD6885-9731-9E63-17DF-019C9A95BEFE}"/>
              </a:ext>
            </a:extLst>
          </p:cNvPr>
          <p:cNvSpPr/>
          <p:nvPr/>
        </p:nvSpPr>
        <p:spPr>
          <a:xfrm>
            <a:off x="7759572" y="2833858"/>
            <a:ext cx="762999" cy="153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996" b="0" i="0" spc="0" baseline="0" dirty="0">
                <a:solidFill>
                  <a:srgbClr val="000000"/>
                </a:solidFill>
                <a:latin typeface="EYInterstate-Light"/>
              </a:rPr>
              <a:t>Dynamic ETA</a:t>
            </a:r>
          </a:p>
        </p:txBody>
      </p:sp>
      <p:sp>
        <p:nvSpPr>
          <p:cNvPr id="389" name="Rectangle 251">
            <a:extLst>
              <a:ext uri="{FF2B5EF4-FFF2-40B4-BE49-F238E27FC236}">
                <a16:creationId xmlns:a16="http://schemas.microsoft.com/office/drawing/2014/main" id="{AF64DC9F-09CC-6E5B-57D1-E5A7ABF42990}"/>
              </a:ext>
            </a:extLst>
          </p:cNvPr>
          <p:cNvSpPr/>
          <p:nvPr/>
        </p:nvSpPr>
        <p:spPr>
          <a:xfrm>
            <a:off x="4706746" y="2373504"/>
            <a:ext cx="88379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0" i="0" spc="0" baseline="0" dirty="0">
                <a:solidFill>
                  <a:srgbClr val="000000"/>
                </a:solidFill>
                <a:latin typeface="EYInterstate-Light"/>
              </a:rPr>
              <a:t>Customers</a:t>
            </a:r>
          </a:p>
        </p:txBody>
      </p:sp>
      <p:sp>
        <p:nvSpPr>
          <p:cNvPr id="390" name="Rectangle 252">
            <a:extLst>
              <a:ext uri="{FF2B5EF4-FFF2-40B4-BE49-F238E27FC236}">
                <a16:creationId xmlns:a16="http://schemas.microsoft.com/office/drawing/2014/main" id="{23128DF2-5BEC-4023-3BFB-B1D5440D609A}"/>
              </a:ext>
            </a:extLst>
          </p:cNvPr>
          <p:cNvSpPr/>
          <p:nvPr/>
        </p:nvSpPr>
        <p:spPr>
          <a:xfrm>
            <a:off x="4685665" y="3750564"/>
            <a:ext cx="50975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1200" b="0" i="0" spc="0" baseline="0" dirty="0">
                <a:solidFill>
                  <a:srgbClr val="000000"/>
                </a:solidFill>
                <a:latin typeface="EYInterstate-Light"/>
              </a:rPr>
              <a:t>Vendor</a:t>
            </a:r>
          </a:p>
        </p:txBody>
      </p:sp>
      <p:sp>
        <p:nvSpPr>
          <p:cNvPr id="391" name="Rectangle 253">
            <a:extLst>
              <a:ext uri="{FF2B5EF4-FFF2-40B4-BE49-F238E27FC236}">
                <a16:creationId xmlns:a16="http://schemas.microsoft.com/office/drawing/2014/main" id="{D36FDD0B-CE06-78C5-844B-023BADFC9BC3}"/>
              </a:ext>
            </a:extLst>
          </p:cNvPr>
          <p:cNvSpPr/>
          <p:nvPr/>
        </p:nvSpPr>
        <p:spPr>
          <a:xfrm>
            <a:off x="4636261" y="4767961"/>
            <a:ext cx="9151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0291"/>
            <a:r>
              <a:rPr lang="en-GB" sz="1200" b="0" i="0" spc="0" baseline="0" dirty="0">
                <a:solidFill>
                  <a:srgbClr val="000000"/>
                </a:solidFill>
                <a:latin typeface="EYInterstate-Light"/>
              </a:rPr>
              <a:t>Operations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A22739C-DBAB-4652-6D8D-E3F278D86527}"/>
              </a:ext>
            </a:extLst>
          </p:cNvPr>
          <p:cNvSpPr txBox="1"/>
          <p:nvPr/>
        </p:nvSpPr>
        <p:spPr>
          <a:xfrm>
            <a:off x="857250" y="264318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93" name="Picture 118">
            <a:extLst>
              <a:ext uri="{FF2B5EF4-FFF2-40B4-BE49-F238E27FC236}">
                <a16:creationId xmlns:a16="http://schemas.microsoft.com/office/drawing/2014/main" id="{800FBE1E-46BB-6B21-8AE1-D15D112C7E3E}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852" y="2472728"/>
            <a:ext cx="498348" cy="498348"/>
          </a:xfrm>
          <a:prstGeom prst="rect">
            <a:avLst/>
          </a:prstGeom>
          <a:noFill/>
        </p:spPr>
      </p:pic>
      <p:pic>
        <p:nvPicPr>
          <p:cNvPr id="394" name="Picture 118">
            <a:extLst>
              <a:ext uri="{FF2B5EF4-FFF2-40B4-BE49-F238E27FC236}">
                <a16:creationId xmlns:a16="http://schemas.microsoft.com/office/drawing/2014/main" id="{54B9D875-B115-ACD8-5260-52C9EFDB96E4}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62" y="1549896"/>
            <a:ext cx="498348" cy="498348"/>
          </a:xfrm>
          <a:prstGeom prst="rect">
            <a:avLst/>
          </a:prstGeom>
          <a:noFill/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ED0AA080-7021-E90B-4815-30C6E7DC234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7531" y="1652346"/>
            <a:ext cx="468490" cy="468490"/>
          </a:xfrm>
          <a:prstGeom prst="rect">
            <a:avLst/>
          </a:prstGeom>
          <a:noFill/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2C9EEE89-EA4E-766E-7908-A1F83EAA62D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443" y="3756007"/>
            <a:ext cx="468490" cy="468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940C-7A40-7C01-2864-1E808AA4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985C372A-8431-2B44-C284-EBB307E20565}"/>
              </a:ext>
            </a:extLst>
          </p:cNvPr>
          <p:cNvSpPr/>
          <p:nvPr/>
        </p:nvSpPr>
        <p:spPr>
          <a:xfrm>
            <a:off x="666902" y="721488"/>
            <a:ext cx="437138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>
                <a:solidFill>
                  <a:srgbClr val="000000"/>
                </a:solidFill>
                <a:latin typeface="+mn-lt"/>
              </a:rPr>
              <a:t>Non-Functional Requirements(3/4)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2656B0-D442-F34E-74FB-900D1BB9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67123"/>
              </p:ext>
            </p:extLst>
          </p:nvPr>
        </p:nvGraphicFramePr>
        <p:xfrm>
          <a:off x="666902" y="1346108"/>
          <a:ext cx="10439399" cy="519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057">
                  <a:extLst>
                    <a:ext uri="{9D8B030D-6E8A-4147-A177-3AD203B41FA5}">
                      <a16:colId xmlns:a16="http://schemas.microsoft.com/office/drawing/2014/main" val="1223896567"/>
                    </a:ext>
                  </a:extLst>
                </a:gridCol>
                <a:gridCol w="1389623">
                  <a:extLst>
                    <a:ext uri="{9D8B030D-6E8A-4147-A177-3AD203B41FA5}">
                      <a16:colId xmlns:a16="http://schemas.microsoft.com/office/drawing/2014/main" val="1116893674"/>
                    </a:ext>
                  </a:extLst>
                </a:gridCol>
                <a:gridCol w="1998301">
                  <a:extLst>
                    <a:ext uri="{9D8B030D-6E8A-4147-A177-3AD203B41FA5}">
                      <a16:colId xmlns:a16="http://schemas.microsoft.com/office/drawing/2014/main" val="886916173"/>
                    </a:ext>
                  </a:extLst>
                </a:gridCol>
                <a:gridCol w="1998301">
                  <a:extLst>
                    <a:ext uri="{9D8B030D-6E8A-4147-A177-3AD203B41FA5}">
                      <a16:colId xmlns:a16="http://schemas.microsoft.com/office/drawing/2014/main" val="2213864750"/>
                    </a:ext>
                  </a:extLst>
                </a:gridCol>
                <a:gridCol w="3985117">
                  <a:extLst>
                    <a:ext uri="{9D8B030D-6E8A-4147-A177-3AD203B41FA5}">
                      <a16:colId xmlns:a16="http://schemas.microsoft.com/office/drawing/2014/main" val="2682021529"/>
                    </a:ext>
                  </a:extLst>
                </a:gridCol>
              </a:tblGrid>
              <a:tr h="150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Area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Component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Best Practice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Azure Service/Technology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Details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729"/>
                  </a:ext>
                </a:extLst>
              </a:tr>
              <a:tr h="260081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Security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General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Principle of Least Privilege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AD, RBAC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Grant necessary permissions only.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262121"/>
                  </a:ext>
                </a:extLst>
              </a:tr>
              <a:tr h="2600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General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Regular Security Audits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Security Tools, Processes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Conduct assessments and penetration testing.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413"/>
                  </a:ext>
                </a:extLst>
              </a:tr>
              <a:tr h="2600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General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Web Application Firewall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WAF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Protect against web attacks (SQL injection, XSS).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88109"/>
                  </a:ext>
                </a:extLst>
              </a:tr>
              <a:tr h="4399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General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Threat Monitoring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Security Center/Microsoft Defender for Cloud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Monitor for threats and vulnerabilities.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444222"/>
                  </a:ext>
                </a:extLst>
              </a:tr>
              <a:tr h="1500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XSS Protection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Secure Coding Practices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Sanitize user inputs.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83971"/>
                  </a:ext>
                </a:extLst>
              </a:tr>
              <a:tr h="1500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HTTPS Only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SSL/TLS Certificates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Serve website over HTTPS.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91373"/>
                  </a:ext>
                </a:extLst>
              </a:tr>
              <a:tr h="3879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Secure Coding Practices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Coding Guidelines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Follow secure coding practices.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07202"/>
                  </a:ext>
                </a:extLst>
              </a:tr>
              <a:tr h="2600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Input Validation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 Code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Validate user inputs.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135994"/>
                  </a:ext>
                </a:extLst>
              </a:tr>
              <a:tr h="2949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Authentication/Authorization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AD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Implement strong mechanisms.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776001"/>
                  </a:ext>
                </a:extLst>
              </a:tr>
              <a:tr h="2949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Secure API Design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API Gateways, Security Policies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Secure APIs.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60318"/>
                  </a:ext>
                </a:extLst>
              </a:tr>
              <a:tr h="2949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 Encryption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Encryption Libraries, Azure Key Vault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Encrypt data at rest and in transit.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07928"/>
                  </a:ext>
                </a:extLst>
              </a:tr>
              <a:tr h="2600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Parameterized Queries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ORM/Database Libraries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Use parameterized queries.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9896"/>
                  </a:ext>
                </a:extLst>
              </a:tr>
              <a:tr h="2949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Network Security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Virtual Network, Private Link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Restrict network access.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00869"/>
                  </a:ext>
                </a:extLst>
              </a:tr>
              <a:tr h="2949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 Encryption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Transparent Data Encryption, SSL/TLS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Encrypt data at rest and in transit.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219241"/>
                  </a:ext>
                </a:extLst>
              </a:tr>
              <a:tr h="2600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Access Control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 Permissions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Control access to data.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174787"/>
                  </a:ext>
                </a:extLst>
              </a:tr>
              <a:tr h="2600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Regular Backups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Backup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Implement backup strategy.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33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8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50F0A-C9E1-EC38-9298-0549EDB1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5797BE9E-5849-E509-F1C0-8AE587604B5F}"/>
              </a:ext>
            </a:extLst>
          </p:cNvPr>
          <p:cNvSpPr/>
          <p:nvPr/>
        </p:nvSpPr>
        <p:spPr>
          <a:xfrm>
            <a:off x="666902" y="721488"/>
            <a:ext cx="437138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>
                <a:solidFill>
                  <a:srgbClr val="000000"/>
                </a:solidFill>
                <a:latin typeface="+mn-lt"/>
              </a:rPr>
              <a:t>Non-Functional Requirements(4/4)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DB2910-D66D-2D64-037A-DDD40DE2B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51696"/>
              </p:ext>
            </p:extLst>
          </p:nvPr>
        </p:nvGraphicFramePr>
        <p:xfrm>
          <a:off x="666902" y="1346108"/>
          <a:ext cx="10439399" cy="4843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057">
                  <a:extLst>
                    <a:ext uri="{9D8B030D-6E8A-4147-A177-3AD203B41FA5}">
                      <a16:colId xmlns:a16="http://schemas.microsoft.com/office/drawing/2014/main" val="1223896567"/>
                    </a:ext>
                  </a:extLst>
                </a:gridCol>
                <a:gridCol w="1389623">
                  <a:extLst>
                    <a:ext uri="{9D8B030D-6E8A-4147-A177-3AD203B41FA5}">
                      <a16:colId xmlns:a16="http://schemas.microsoft.com/office/drawing/2014/main" val="1116893674"/>
                    </a:ext>
                  </a:extLst>
                </a:gridCol>
                <a:gridCol w="1998301">
                  <a:extLst>
                    <a:ext uri="{9D8B030D-6E8A-4147-A177-3AD203B41FA5}">
                      <a16:colId xmlns:a16="http://schemas.microsoft.com/office/drawing/2014/main" val="886916173"/>
                    </a:ext>
                  </a:extLst>
                </a:gridCol>
                <a:gridCol w="1998301">
                  <a:extLst>
                    <a:ext uri="{9D8B030D-6E8A-4147-A177-3AD203B41FA5}">
                      <a16:colId xmlns:a16="http://schemas.microsoft.com/office/drawing/2014/main" val="2213864750"/>
                    </a:ext>
                  </a:extLst>
                </a:gridCol>
                <a:gridCol w="3985117">
                  <a:extLst>
                    <a:ext uri="{9D8B030D-6E8A-4147-A177-3AD203B41FA5}">
                      <a16:colId xmlns:a16="http://schemas.microsoft.com/office/drawing/2014/main" val="2682021529"/>
                    </a:ext>
                  </a:extLst>
                </a:gridCol>
              </a:tblGrid>
              <a:tr h="251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Area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Component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Best Practice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Azure Service/Technology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Details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729"/>
                  </a:ext>
                </a:extLst>
              </a:tr>
              <a:tr h="41365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Availability / Disaster Recovery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CDN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Content Delivery Network (CDN)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Distribute content for availability.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262121"/>
                  </a:ext>
                </a:extLst>
              </a:tr>
              <a:tr h="3457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Health Checks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Monitor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Monitor frontend application health.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413"/>
                  </a:ext>
                </a:extLst>
              </a:tr>
              <a:tr h="3457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Traffic Routing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Traffic Manager/Front Door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Route traffic across regions/instances.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88109"/>
                  </a:ext>
                </a:extLst>
              </a:tr>
              <a:tr h="584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Multiple Instances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App Service, </a:t>
                      </a:r>
                      <a:r>
                        <a:rPr lang="fr-FR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Availability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 Zones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Deploy across zones/regions.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444222"/>
                  </a:ext>
                </a:extLst>
              </a:tr>
              <a:tr h="2110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Availability Zones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Availability Zones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Deploy within a region for fault tolerance.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83971"/>
                  </a:ext>
                </a:extLst>
              </a:tr>
              <a:tr h="2110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Regions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Regions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Deploy across regions for disaster recovery.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91373"/>
                  </a:ext>
                </a:extLst>
              </a:tr>
              <a:tr h="5156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Health Checks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Monitor, App Service Health Check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Restart unhealthy instances.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07202"/>
                  </a:ext>
                </a:extLst>
              </a:tr>
              <a:tr h="3457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Traffic Routing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Traffic Manager/Front Door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(As in Frontend)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135994"/>
                  </a:ext>
                </a:extLst>
              </a:tr>
              <a:tr h="4136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High Availability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Database for PostgreSQL/MySQL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Use built-in HA options (zone-redundant HA).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776001"/>
                  </a:ext>
                </a:extLst>
              </a:tr>
              <a:tr h="4136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Geo-Replication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Database for PostgreSQL/MySQL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Replicate to another region for DR.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60318"/>
                  </a:ext>
                </a:extLst>
              </a:tr>
              <a:tr h="3921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Backups and Restore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Backup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Implement backup and restore.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07928"/>
                  </a:ext>
                </a:extLst>
              </a:tr>
              <a:tr h="3457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Failover Testing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DR Drills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Test failover process.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62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2EE0C-EFAC-8D2A-09A1-52CD5DF3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CFDC7157-4FA1-1510-EC3D-F2E786012116}"/>
              </a:ext>
            </a:extLst>
          </p:cNvPr>
          <p:cNvSpPr/>
          <p:nvPr/>
        </p:nvSpPr>
        <p:spPr>
          <a:xfrm>
            <a:off x="666902" y="721488"/>
            <a:ext cx="3542636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 dirty="0">
                <a:solidFill>
                  <a:srgbClr val="000000"/>
                </a:solidFill>
                <a:latin typeface="+mn-lt"/>
              </a:rPr>
              <a:t>User Analytics Plan: Metrics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6C11B8-C51D-ED7F-4210-5E52A121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93055"/>
              </p:ext>
            </p:extLst>
          </p:nvPr>
        </p:nvGraphicFramePr>
        <p:xfrm>
          <a:off x="422787" y="1288026"/>
          <a:ext cx="11434916" cy="438962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81733">
                  <a:extLst>
                    <a:ext uri="{9D8B030D-6E8A-4147-A177-3AD203B41FA5}">
                      <a16:colId xmlns:a16="http://schemas.microsoft.com/office/drawing/2014/main" val="3656177657"/>
                    </a:ext>
                  </a:extLst>
                </a:gridCol>
                <a:gridCol w="2162186">
                  <a:extLst>
                    <a:ext uri="{9D8B030D-6E8A-4147-A177-3AD203B41FA5}">
                      <a16:colId xmlns:a16="http://schemas.microsoft.com/office/drawing/2014/main" val="1536083473"/>
                    </a:ext>
                  </a:extLst>
                </a:gridCol>
                <a:gridCol w="7690997">
                  <a:extLst>
                    <a:ext uri="{9D8B030D-6E8A-4147-A177-3AD203B41FA5}">
                      <a16:colId xmlns:a16="http://schemas.microsoft.com/office/drawing/2014/main" val="674345421"/>
                    </a:ext>
                  </a:extLst>
                </a:gridCol>
              </a:tblGrid>
              <a:tr h="3959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7196"/>
                  </a:ext>
                </a:extLst>
              </a:tr>
              <a:tr h="53968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Adoption Metrics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User Registrations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new accounts created within a specific timeframe.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9073835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registered users who perform a key action (e.g., add an item to cart, complete a purchase) within a specific timeframe.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028838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Frequency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often users log in to the platform.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89522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Adoption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users utilizing specific features (e.g., </a:t>
                      </a:r>
                      <a:r>
                        <a:rPr lang="en-IN" sz="100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wishlists</a:t>
                      </a:r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product reviews, filtering options).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511069"/>
                  </a:ext>
                </a:extLst>
              </a:tr>
              <a:tr h="28783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Pattern Metrics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Views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times specific pages are viewed (e.g., homepage, product listing page, product detail page).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97554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Duration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length of user sessions on the platform.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281003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 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users who leave the platform after viewing only one page.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99311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 Paths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sequences of pages visited by users.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829420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Queries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users are searching for on the platform.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437701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Add-to-Cart 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product page views that result in adding an item to the cart.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38966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sessions that result in a completed purchase.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3749522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Drop-off Points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users abandon the purchase process (e.g., cart page, checkout page).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68751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Rates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user errors (e.g., invalid form submissions).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316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63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98F54-07AD-F9F3-BA48-F21FBEC16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744D0E07-B179-9D66-EDC6-7E2158FF84D0}"/>
              </a:ext>
            </a:extLst>
          </p:cNvPr>
          <p:cNvSpPr/>
          <p:nvPr/>
        </p:nvSpPr>
        <p:spPr>
          <a:xfrm>
            <a:off x="666902" y="721488"/>
            <a:ext cx="6294993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 dirty="0">
                <a:solidFill>
                  <a:srgbClr val="000000"/>
                </a:solidFill>
                <a:latin typeface="+mn-lt"/>
              </a:rPr>
              <a:t>User Analytics Plan: Implementation Methodology</a:t>
            </a:r>
          </a:p>
        </p:txBody>
      </p:sp>
      <p:sp>
        <p:nvSpPr>
          <p:cNvPr id="3" name="Rechteck 48" descr="Creative listing layouts&#10;4 Pointer layout">
            <a:extLst>
              <a:ext uri="{FF2B5EF4-FFF2-40B4-BE49-F238E27FC236}">
                <a16:creationId xmlns:a16="http://schemas.microsoft.com/office/drawing/2014/main" id="{B13A0B96-71F8-99BC-FD61-A7B09BF177AB}"/>
              </a:ext>
            </a:extLst>
          </p:cNvPr>
          <p:cNvSpPr/>
          <p:nvPr/>
        </p:nvSpPr>
        <p:spPr bwMode="gray">
          <a:xfrm>
            <a:off x="1987551" y="2454290"/>
            <a:ext cx="1962195" cy="3603610"/>
          </a:xfrm>
          <a:prstGeom prst="rect">
            <a:avLst/>
          </a:prstGeom>
          <a:solidFill>
            <a:srgbClr val="2E2E38">
              <a:lumMod val="60000"/>
              <a:lumOff val="40000"/>
            </a:srgb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wrap="square" lIns="108000" tIns="1548000" rIns="10800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Integrate Google Analytics into the website to track page views, session duration, bounce rate, navigation paths, and other standard web analytics metrics.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reihandform 51" descr="Creative listing layouts&#10;4 Pointer layout">
            <a:extLst>
              <a:ext uri="{FF2B5EF4-FFF2-40B4-BE49-F238E27FC236}">
                <a16:creationId xmlns:a16="http://schemas.microsoft.com/office/drawing/2014/main" id="{FBA6625D-4818-BDD6-6CEB-C7A25DAE3FF6}"/>
              </a:ext>
            </a:extLst>
          </p:cNvPr>
          <p:cNvSpPr/>
          <p:nvPr/>
        </p:nvSpPr>
        <p:spPr bwMode="gray">
          <a:xfrm>
            <a:off x="2072823" y="1458291"/>
            <a:ext cx="1794509" cy="2280011"/>
          </a:xfrm>
          <a:custGeom>
            <a:avLst/>
            <a:gdLst>
              <a:gd name="connsiteX0" fmla="*/ 215900 w 1854200"/>
              <a:gd name="connsiteY0" fmla="*/ 311150 h 2355850"/>
              <a:gd name="connsiteX1" fmla="*/ 539750 w 1854200"/>
              <a:gd name="connsiteY1" fmla="*/ 82550 h 2355850"/>
              <a:gd name="connsiteX2" fmla="*/ 857250 w 1854200"/>
              <a:gd name="connsiteY2" fmla="*/ 0 h 2355850"/>
              <a:gd name="connsiteX3" fmla="*/ 1250950 w 1854200"/>
              <a:gd name="connsiteY3" fmla="*/ 44450 h 2355850"/>
              <a:gd name="connsiteX4" fmla="*/ 1593850 w 1854200"/>
              <a:gd name="connsiteY4" fmla="*/ 279400 h 2355850"/>
              <a:gd name="connsiteX5" fmla="*/ 1765300 w 1854200"/>
              <a:gd name="connsiteY5" fmla="*/ 527050 h 2355850"/>
              <a:gd name="connsiteX6" fmla="*/ 1854200 w 1854200"/>
              <a:gd name="connsiteY6" fmla="*/ 812800 h 2355850"/>
              <a:gd name="connsiteX7" fmla="*/ 1854200 w 1854200"/>
              <a:gd name="connsiteY7" fmla="*/ 1047750 h 2355850"/>
              <a:gd name="connsiteX8" fmla="*/ 1778000 w 1854200"/>
              <a:gd name="connsiteY8" fmla="*/ 1250950 h 2355850"/>
              <a:gd name="connsiteX9" fmla="*/ 1600200 w 1854200"/>
              <a:gd name="connsiteY9" fmla="*/ 1581150 h 2355850"/>
              <a:gd name="connsiteX10" fmla="*/ 990600 w 1854200"/>
              <a:gd name="connsiteY10" fmla="*/ 2355850 h 2355850"/>
              <a:gd name="connsiteX11" fmla="*/ 1079500 w 1854200"/>
              <a:gd name="connsiteY11" fmla="*/ 1854200 h 2355850"/>
              <a:gd name="connsiteX12" fmla="*/ 698500 w 1854200"/>
              <a:gd name="connsiteY12" fmla="*/ 1841500 h 2355850"/>
              <a:gd name="connsiteX13" fmla="*/ 234950 w 1854200"/>
              <a:gd name="connsiteY13" fmla="*/ 1581150 h 2355850"/>
              <a:gd name="connsiteX14" fmla="*/ 25400 w 1854200"/>
              <a:gd name="connsiteY14" fmla="*/ 1193800 h 2355850"/>
              <a:gd name="connsiteX15" fmla="*/ 0 w 1854200"/>
              <a:gd name="connsiteY15" fmla="*/ 819150 h 2355850"/>
              <a:gd name="connsiteX16" fmla="*/ 95250 w 1854200"/>
              <a:gd name="connsiteY16" fmla="*/ 457200 h 2355850"/>
              <a:gd name="connsiteX17" fmla="*/ 215900 w 1854200"/>
              <a:gd name="connsiteY17" fmla="*/ 311150 h 235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200" h="2355850">
                <a:moveTo>
                  <a:pt x="215900" y="311150"/>
                </a:moveTo>
                <a:lnTo>
                  <a:pt x="539750" y="82550"/>
                </a:lnTo>
                <a:lnTo>
                  <a:pt x="857250" y="0"/>
                </a:lnTo>
                <a:lnTo>
                  <a:pt x="1250950" y="44450"/>
                </a:lnTo>
                <a:lnTo>
                  <a:pt x="1593850" y="279400"/>
                </a:lnTo>
                <a:lnTo>
                  <a:pt x="1765300" y="527050"/>
                </a:lnTo>
                <a:lnTo>
                  <a:pt x="1854200" y="812800"/>
                </a:lnTo>
                <a:lnTo>
                  <a:pt x="1854200" y="1047750"/>
                </a:lnTo>
                <a:lnTo>
                  <a:pt x="1778000" y="1250950"/>
                </a:lnTo>
                <a:lnTo>
                  <a:pt x="1600200" y="1581150"/>
                </a:lnTo>
                <a:lnTo>
                  <a:pt x="990600" y="2355850"/>
                </a:lnTo>
                <a:lnTo>
                  <a:pt x="1079500" y="1854200"/>
                </a:lnTo>
                <a:lnTo>
                  <a:pt x="698500" y="1841500"/>
                </a:lnTo>
                <a:lnTo>
                  <a:pt x="234950" y="1581150"/>
                </a:lnTo>
                <a:lnTo>
                  <a:pt x="25400" y="1193800"/>
                </a:lnTo>
                <a:lnTo>
                  <a:pt x="0" y="819150"/>
                </a:lnTo>
                <a:lnTo>
                  <a:pt x="95250" y="457200"/>
                </a:lnTo>
                <a:lnTo>
                  <a:pt x="215900" y="31115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Google </a:t>
            </a: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5" name="Rechteck 58" descr="Creative listing layouts&#10;4 Pointer layout">
            <a:extLst>
              <a:ext uri="{FF2B5EF4-FFF2-40B4-BE49-F238E27FC236}">
                <a16:creationId xmlns:a16="http://schemas.microsoft.com/office/drawing/2014/main" id="{D305C42A-5154-21FA-72CF-F1F7E0D82FD6}"/>
              </a:ext>
            </a:extLst>
          </p:cNvPr>
          <p:cNvSpPr/>
          <p:nvPr/>
        </p:nvSpPr>
        <p:spPr bwMode="gray">
          <a:xfrm>
            <a:off x="4075627" y="2454290"/>
            <a:ext cx="1962195" cy="3603610"/>
          </a:xfrm>
          <a:prstGeom prst="rect">
            <a:avLst/>
          </a:prstGeom>
          <a:solidFill>
            <a:srgbClr val="FFE600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wrap="square" lIns="108000" tIns="1548000" rIns="10800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Implement custom event tracking in Google Analytics/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MoEngage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or a similar tool to capture specific user interactions, such as: Clicks on specific buttons or links; Use of filtering and sorting options; Submission of forms; Errors encountered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 67" descr="Creative listing layouts&#10;4 Pointer layout">
            <a:extLst>
              <a:ext uri="{FF2B5EF4-FFF2-40B4-BE49-F238E27FC236}">
                <a16:creationId xmlns:a16="http://schemas.microsoft.com/office/drawing/2014/main" id="{D25C8C28-3FA6-4E9A-A17D-12BA4B4C1A04}"/>
              </a:ext>
            </a:extLst>
          </p:cNvPr>
          <p:cNvSpPr/>
          <p:nvPr/>
        </p:nvSpPr>
        <p:spPr bwMode="gray">
          <a:xfrm>
            <a:off x="6163703" y="2454290"/>
            <a:ext cx="1962195" cy="3603610"/>
          </a:xfrm>
          <a:prstGeom prst="rect">
            <a:avLst/>
          </a:prstGeom>
          <a:solidFill>
            <a:srgbClr val="2E2E38">
              <a:lumMod val="60000"/>
              <a:lumOff val="40000"/>
            </a:srgb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wrap="square" lIns="108000" tIns="1548000" rIns="10800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Log relevant user actions and system events on the server-side to supplement frontend tracking. This can include: User registrations and logins; Order creation and processing; Database queries and performance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 84" descr="Creative listing layouts&#10;4 Pointer layout">
            <a:extLst>
              <a:ext uri="{FF2B5EF4-FFF2-40B4-BE49-F238E27FC236}">
                <a16:creationId xmlns:a16="http://schemas.microsoft.com/office/drawing/2014/main" id="{33C14405-F78A-2BED-2F8D-181CAAC81CFA}"/>
              </a:ext>
            </a:extLst>
          </p:cNvPr>
          <p:cNvSpPr/>
          <p:nvPr/>
        </p:nvSpPr>
        <p:spPr bwMode="gray">
          <a:xfrm>
            <a:off x="8251781" y="2454290"/>
            <a:ext cx="1962195" cy="3603610"/>
          </a:xfrm>
          <a:prstGeom prst="rect">
            <a:avLst/>
          </a:prstGeom>
          <a:solidFill>
            <a:srgbClr val="FFE600"/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wrap="square" lIns="108000" tIns="1548000" rIns="10800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Directly query the database to gather data on user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behavior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such as purchase history, product preferences, and user demographics.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ihandform 51" descr="Creative listing layouts&#10;4 Pointer layout">
            <a:extLst>
              <a:ext uri="{FF2B5EF4-FFF2-40B4-BE49-F238E27FC236}">
                <a16:creationId xmlns:a16="http://schemas.microsoft.com/office/drawing/2014/main" id="{7958F94B-B051-CB38-42BB-1C261FA07293}"/>
              </a:ext>
            </a:extLst>
          </p:cNvPr>
          <p:cNvSpPr/>
          <p:nvPr/>
        </p:nvSpPr>
        <p:spPr bwMode="gray">
          <a:xfrm>
            <a:off x="4166691" y="1458291"/>
            <a:ext cx="1794509" cy="2280011"/>
          </a:xfrm>
          <a:custGeom>
            <a:avLst/>
            <a:gdLst>
              <a:gd name="connsiteX0" fmla="*/ 215900 w 1854200"/>
              <a:gd name="connsiteY0" fmla="*/ 311150 h 2355850"/>
              <a:gd name="connsiteX1" fmla="*/ 539750 w 1854200"/>
              <a:gd name="connsiteY1" fmla="*/ 82550 h 2355850"/>
              <a:gd name="connsiteX2" fmla="*/ 857250 w 1854200"/>
              <a:gd name="connsiteY2" fmla="*/ 0 h 2355850"/>
              <a:gd name="connsiteX3" fmla="*/ 1250950 w 1854200"/>
              <a:gd name="connsiteY3" fmla="*/ 44450 h 2355850"/>
              <a:gd name="connsiteX4" fmla="*/ 1593850 w 1854200"/>
              <a:gd name="connsiteY4" fmla="*/ 279400 h 2355850"/>
              <a:gd name="connsiteX5" fmla="*/ 1765300 w 1854200"/>
              <a:gd name="connsiteY5" fmla="*/ 527050 h 2355850"/>
              <a:gd name="connsiteX6" fmla="*/ 1854200 w 1854200"/>
              <a:gd name="connsiteY6" fmla="*/ 812800 h 2355850"/>
              <a:gd name="connsiteX7" fmla="*/ 1854200 w 1854200"/>
              <a:gd name="connsiteY7" fmla="*/ 1047750 h 2355850"/>
              <a:gd name="connsiteX8" fmla="*/ 1778000 w 1854200"/>
              <a:gd name="connsiteY8" fmla="*/ 1250950 h 2355850"/>
              <a:gd name="connsiteX9" fmla="*/ 1600200 w 1854200"/>
              <a:gd name="connsiteY9" fmla="*/ 1581150 h 2355850"/>
              <a:gd name="connsiteX10" fmla="*/ 990600 w 1854200"/>
              <a:gd name="connsiteY10" fmla="*/ 2355850 h 2355850"/>
              <a:gd name="connsiteX11" fmla="*/ 1079500 w 1854200"/>
              <a:gd name="connsiteY11" fmla="*/ 1854200 h 2355850"/>
              <a:gd name="connsiteX12" fmla="*/ 698500 w 1854200"/>
              <a:gd name="connsiteY12" fmla="*/ 1841500 h 2355850"/>
              <a:gd name="connsiteX13" fmla="*/ 234950 w 1854200"/>
              <a:gd name="connsiteY13" fmla="*/ 1581150 h 2355850"/>
              <a:gd name="connsiteX14" fmla="*/ 25400 w 1854200"/>
              <a:gd name="connsiteY14" fmla="*/ 1193800 h 2355850"/>
              <a:gd name="connsiteX15" fmla="*/ 0 w 1854200"/>
              <a:gd name="connsiteY15" fmla="*/ 819150 h 2355850"/>
              <a:gd name="connsiteX16" fmla="*/ 95250 w 1854200"/>
              <a:gd name="connsiteY16" fmla="*/ 457200 h 2355850"/>
              <a:gd name="connsiteX17" fmla="*/ 215900 w 1854200"/>
              <a:gd name="connsiteY17" fmla="*/ 311150 h 235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200" h="2355850">
                <a:moveTo>
                  <a:pt x="215900" y="311150"/>
                </a:moveTo>
                <a:lnTo>
                  <a:pt x="539750" y="82550"/>
                </a:lnTo>
                <a:lnTo>
                  <a:pt x="857250" y="0"/>
                </a:lnTo>
                <a:lnTo>
                  <a:pt x="1250950" y="44450"/>
                </a:lnTo>
                <a:lnTo>
                  <a:pt x="1593850" y="279400"/>
                </a:lnTo>
                <a:lnTo>
                  <a:pt x="1765300" y="527050"/>
                </a:lnTo>
                <a:lnTo>
                  <a:pt x="1854200" y="812800"/>
                </a:lnTo>
                <a:lnTo>
                  <a:pt x="1854200" y="1047750"/>
                </a:lnTo>
                <a:lnTo>
                  <a:pt x="1778000" y="1250950"/>
                </a:lnTo>
                <a:lnTo>
                  <a:pt x="1600200" y="1581150"/>
                </a:lnTo>
                <a:lnTo>
                  <a:pt x="990600" y="2355850"/>
                </a:lnTo>
                <a:lnTo>
                  <a:pt x="1079500" y="1854200"/>
                </a:lnTo>
                <a:lnTo>
                  <a:pt x="698500" y="1841500"/>
                </a:lnTo>
                <a:lnTo>
                  <a:pt x="234950" y="1581150"/>
                </a:lnTo>
                <a:lnTo>
                  <a:pt x="25400" y="1193800"/>
                </a:lnTo>
                <a:lnTo>
                  <a:pt x="0" y="819150"/>
                </a:lnTo>
                <a:lnTo>
                  <a:pt x="95250" y="457200"/>
                </a:lnTo>
                <a:lnTo>
                  <a:pt x="215900" y="31115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Custom Event Tracking</a:t>
            </a:r>
          </a:p>
        </p:txBody>
      </p:sp>
      <p:sp>
        <p:nvSpPr>
          <p:cNvPr id="9" name="Freihandform 51" descr="Creative listing layouts&#10;4 Pointer layout">
            <a:extLst>
              <a:ext uri="{FF2B5EF4-FFF2-40B4-BE49-F238E27FC236}">
                <a16:creationId xmlns:a16="http://schemas.microsoft.com/office/drawing/2014/main" id="{9C33C9EA-65B4-D405-749E-09B4FD1EE73C}"/>
              </a:ext>
            </a:extLst>
          </p:cNvPr>
          <p:cNvSpPr/>
          <p:nvPr/>
        </p:nvSpPr>
        <p:spPr bwMode="gray">
          <a:xfrm>
            <a:off x="6263823" y="1458291"/>
            <a:ext cx="1794509" cy="2280011"/>
          </a:xfrm>
          <a:custGeom>
            <a:avLst/>
            <a:gdLst>
              <a:gd name="connsiteX0" fmla="*/ 215900 w 1854200"/>
              <a:gd name="connsiteY0" fmla="*/ 311150 h 2355850"/>
              <a:gd name="connsiteX1" fmla="*/ 539750 w 1854200"/>
              <a:gd name="connsiteY1" fmla="*/ 82550 h 2355850"/>
              <a:gd name="connsiteX2" fmla="*/ 857250 w 1854200"/>
              <a:gd name="connsiteY2" fmla="*/ 0 h 2355850"/>
              <a:gd name="connsiteX3" fmla="*/ 1250950 w 1854200"/>
              <a:gd name="connsiteY3" fmla="*/ 44450 h 2355850"/>
              <a:gd name="connsiteX4" fmla="*/ 1593850 w 1854200"/>
              <a:gd name="connsiteY4" fmla="*/ 279400 h 2355850"/>
              <a:gd name="connsiteX5" fmla="*/ 1765300 w 1854200"/>
              <a:gd name="connsiteY5" fmla="*/ 527050 h 2355850"/>
              <a:gd name="connsiteX6" fmla="*/ 1854200 w 1854200"/>
              <a:gd name="connsiteY6" fmla="*/ 812800 h 2355850"/>
              <a:gd name="connsiteX7" fmla="*/ 1854200 w 1854200"/>
              <a:gd name="connsiteY7" fmla="*/ 1047750 h 2355850"/>
              <a:gd name="connsiteX8" fmla="*/ 1778000 w 1854200"/>
              <a:gd name="connsiteY8" fmla="*/ 1250950 h 2355850"/>
              <a:gd name="connsiteX9" fmla="*/ 1600200 w 1854200"/>
              <a:gd name="connsiteY9" fmla="*/ 1581150 h 2355850"/>
              <a:gd name="connsiteX10" fmla="*/ 990600 w 1854200"/>
              <a:gd name="connsiteY10" fmla="*/ 2355850 h 2355850"/>
              <a:gd name="connsiteX11" fmla="*/ 1079500 w 1854200"/>
              <a:gd name="connsiteY11" fmla="*/ 1854200 h 2355850"/>
              <a:gd name="connsiteX12" fmla="*/ 698500 w 1854200"/>
              <a:gd name="connsiteY12" fmla="*/ 1841500 h 2355850"/>
              <a:gd name="connsiteX13" fmla="*/ 234950 w 1854200"/>
              <a:gd name="connsiteY13" fmla="*/ 1581150 h 2355850"/>
              <a:gd name="connsiteX14" fmla="*/ 25400 w 1854200"/>
              <a:gd name="connsiteY14" fmla="*/ 1193800 h 2355850"/>
              <a:gd name="connsiteX15" fmla="*/ 0 w 1854200"/>
              <a:gd name="connsiteY15" fmla="*/ 819150 h 2355850"/>
              <a:gd name="connsiteX16" fmla="*/ 95250 w 1854200"/>
              <a:gd name="connsiteY16" fmla="*/ 457200 h 2355850"/>
              <a:gd name="connsiteX17" fmla="*/ 215900 w 1854200"/>
              <a:gd name="connsiteY17" fmla="*/ 311150 h 235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200" h="2355850">
                <a:moveTo>
                  <a:pt x="215900" y="311150"/>
                </a:moveTo>
                <a:lnTo>
                  <a:pt x="539750" y="82550"/>
                </a:lnTo>
                <a:lnTo>
                  <a:pt x="857250" y="0"/>
                </a:lnTo>
                <a:lnTo>
                  <a:pt x="1250950" y="44450"/>
                </a:lnTo>
                <a:lnTo>
                  <a:pt x="1593850" y="279400"/>
                </a:lnTo>
                <a:lnTo>
                  <a:pt x="1765300" y="527050"/>
                </a:lnTo>
                <a:lnTo>
                  <a:pt x="1854200" y="812800"/>
                </a:lnTo>
                <a:lnTo>
                  <a:pt x="1854200" y="1047750"/>
                </a:lnTo>
                <a:lnTo>
                  <a:pt x="1778000" y="1250950"/>
                </a:lnTo>
                <a:lnTo>
                  <a:pt x="1600200" y="1581150"/>
                </a:lnTo>
                <a:lnTo>
                  <a:pt x="990600" y="2355850"/>
                </a:lnTo>
                <a:lnTo>
                  <a:pt x="1079500" y="1854200"/>
                </a:lnTo>
                <a:lnTo>
                  <a:pt x="698500" y="1841500"/>
                </a:lnTo>
                <a:lnTo>
                  <a:pt x="234950" y="1581150"/>
                </a:lnTo>
                <a:lnTo>
                  <a:pt x="25400" y="1193800"/>
                </a:lnTo>
                <a:lnTo>
                  <a:pt x="0" y="819150"/>
                </a:lnTo>
                <a:lnTo>
                  <a:pt x="95250" y="457200"/>
                </a:lnTo>
                <a:lnTo>
                  <a:pt x="215900" y="31115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3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Backend </a:t>
            </a: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Logging</a:t>
            </a:r>
          </a:p>
        </p:txBody>
      </p:sp>
      <p:sp>
        <p:nvSpPr>
          <p:cNvPr id="10" name="Freihandform 51" descr="Creative listing layouts&#10;4 Pointer layout">
            <a:extLst>
              <a:ext uri="{FF2B5EF4-FFF2-40B4-BE49-F238E27FC236}">
                <a16:creationId xmlns:a16="http://schemas.microsoft.com/office/drawing/2014/main" id="{7A3B7DC6-5541-AF3E-FC10-ED7496FCDAB6}"/>
              </a:ext>
            </a:extLst>
          </p:cNvPr>
          <p:cNvSpPr/>
          <p:nvPr/>
        </p:nvSpPr>
        <p:spPr bwMode="gray">
          <a:xfrm>
            <a:off x="8333878" y="1458291"/>
            <a:ext cx="1794509" cy="2280011"/>
          </a:xfrm>
          <a:custGeom>
            <a:avLst/>
            <a:gdLst>
              <a:gd name="connsiteX0" fmla="*/ 215900 w 1854200"/>
              <a:gd name="connsiteY0" fmla="*/ 311150 h 2355850"/>
              <a:gd name="connsiteX1" fmla="*/ 539750 w 1854200"/>
              <a:gd name="connsiteY1" fmla="*/ 82550 h 2355850"/>
              <a:gd name="connsiteX2" fmla="*/ 857250 w 1854200"/>
              <a:gd name="connsiteY2" fmla="*/ 0 h 2355850"/>
              <a:gd name="connsiteX3" fmla="*/ 1250950 w 1854200"/>
              <a:gd name="connsiteY3" fmla="*/ 44450 h 2355850"/>
              <a:gd name="connsiteX4" fmla="*/ 1593850 w 1854200"/>
              <a:gd name="connsiteY4" fmla="*/ 279400 h 2355850"/>
              <a:gd name="connsiteX5" fmla="*/ 1765300 w 1854200"/>
              <a:gd name="connsiteY5" fmla="*/ 527050 h 2355850"/>
              <a:gd name="connsiteX6" fmla="*/ 1854200 w 1854200"/>
              <a:gd name="connsiteY6" fmla="*/ 812800 h 2355850"/>
              <a:gd name="connsiteX7" fmla="*/ 1854200 w 1854200"/>
              <a:gd name="connsiteY7" fmla="*/ 1047750 h 2355850"/>
              <a:gd name="connsiteX8" fmla="*/ 1778000 w 1854200"/>
              <a:gd name="connsiteY8" fmla="*/ 1250950 h 2355850"/>
              <a:gd name="connsiteX9" fmla="*/ 1600200 w 1854200"/>
              <a:gd name="connsiteY9" fmla="*/ 1581150 h 2355850"/>
              <a:gd name="connsiteX10" fmla="*/ 990600 w 1854200"/>
              <a:gd name="connsiteY10" fmla="*/ 2355850 h 2355850"/>
              <a:gd name="connsiteX11" fmla="*/ 1079500 w 1854200"/>
              <a:gd name="connsiteY11" fmla="*/ 1854200 h 2355850"/>
              <a:gd name="connsiteX12" fmla="*/ 698500 w 1854200"/>
              <a:gd name="connsiteY12" fmla="*/ 1841500 h 2355850"/>
              <a:gd name="connsiteX13" fmla="*/ 234950 w 1854200"/>
              <a:gd name="connsiteY13" fmla="*/ 1581150 h 2355850"/>
              <a:gd name="connsiteX14" fmla="*/ 25400 w 1854200"/>
              <a:gd name="connsiteY14" fmla="*/ 1193800 h 2355850"/>
              <a:gd name="connsiteX15" fmla="*/ 0 w 1854200"/>
              <a:gd name="connsiteY15" fmla="*/ 819150 h 2355850"/>
              <a:gd name="connsiteX16" fmla="*/ 95250 w 1854200"/>
              <a:gd name="connsiteY16" fmla="*/ 457200 h 2355850"/>
              <a:gd name="connsiteX17" fmla="*/ 215900 w 1854200"/>
              <a:gd name="connsiteY17" fmla="*/ 311150 h 235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54200" h="2355850">
                <a:moveTo>
                  <a:pt x="215900" y="311150"/>
                </a:moveTo>
                <a:lnTo>
                  <a:pt x="539750" y="82550"/>
                </a:lnTo>
                <a:lnTo>
                  <a:pt x="857250" y="0"/>
                </a:lnTo>
                <a:lnTo>
                  <a:pt x="1250950" y="44450"/>
                </a:lnTo>
                <a:lnTo>
                  <a:pt x="1593850" y="279400"/>
                </a:lnTo>
                <a:lnTo>
                  <a:pt x="1765300" y="527050"/>
                </a:lnTo>
                <a:lnTo>
                  <a:pt x="1854200" y="812800"/>
                </a:lnTo>
                <a:lnTo>
                  <a:pt x="1854200" y="1047750"/>
                </a:lnTo>
                <a:lnTo>
                  <a:pt x="1778000" y="1250950"/>
                </a:lnTo>
                <a:lnTo>
                  <a:pt x="1600200" y="1581150"/>
                </a:lnTo>
                <a:lnTo>
                  <a:pt x="990600" y="2355850"/>
                </a:lnTo>
                <a:lnTo>
                  <a:pt x="1079500" y="1854200"/>
                </a:lnTo>
                <a:lnTo>
                  <a:pt x="698500" y="1841500"/>
                </a:lnTo>
                <a:lnTo>
                  <a:pt x="234950" y="1581150"/>
                </a:lnTo>
                <a:lnTo>
                  <a:pt x="25400" y="1193800"/>
                </a:lnTo>
                <a:lnTo>
                  <a:pt x="0" y="819150"/>
                </a:lnTo>
                <a:lnTo>
                  <a:pt x="95250" y="457200"/>
                </a:lnTo>
                <a:lnTo>
                  <a:pt x="215900" y="31115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dirty="0">
                <a:solidFill>
                  <a:srgbClr val="FFE600"/>
                </a:solidFill>
                <a:latin typeface="+mn-lt"/>
                <a:ea typeface="+mn-ea"/>
                <a:cs typeface="Arial" panose="020B0604020202020204" pitchFamily="34" charset="0"/>
              </a:rPr>
              <a:t>4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Database Analysis</a:t>
            </a:r>
          </a:p>
        </p:txBody>
      </p:sp>
    </p:spTree>
    <p:extLst>
      <p:ext uri="{BB962C8B-B14F-4D97-AF65-F5344CB8AC3E}">
        <p14:creationId xmlns:p14="http://schemas.microsoft.com/office/powerpoint/2010/main" val="268411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3A1E5-B15D-9382-22B7-6218CF0E5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A08630AD-53A9-2A3C-BAE1-7A4073B05486}"/>
              </a:ext>
            </a:extLst>
          </p:cNvPr>
          <p:cNvSpPr/>
          <p:nvPr/>
        </p:nvSpPr>
        <p:spPr>
          <a:xfrm>
            <a:off x="666902" y="721488"/>
            <a:ext cx="5426165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 dirty="0">
                <a:solidFill>
                  <a:srgbClr val="000000"/>
                </a:solidFill>
                <a:latin typeface="+mn-lt"/>
              </a:rPr>
              <a:t>User Analytics Plan: Data Reporting &amp; Tools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4C63D-FF17-6D2A-F197-1B42F95E24E1}"/>
              </a:ext>
            </a:extLst>
          </p:cNvPr>
          <p:cNvSpPr/>
          <p:nvPr/>
        </p:nvSpPr>
        <p:spPr>
          <a:xfrm>
            <a:off x="1240981" y="1871582"/>
            <a:ext cx="10315140" cy="535367"/>
          </a:xfrm>
          <a:prstGeom prst="rect">
            <a:avLst/>
          </a:prstGeom>
          <a:solidFill>
            <a:srgbClr val="F6F1E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Regular Reports: 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Generate regular reports (e.g., weekly, monthly) to track the key metrics and identify trends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45F78-49B9-6F16-88C0-E88292E54CD6}"/>
              </a:ext>
            </a:extLst>
          </p:cNvPr>
          <p:cNvSpPr/>
          <p:nvPr/>
        </p:nvSpPr>
        <p:spPr>
          <a:xfrm>
            <a:off x="597904" y="1871776"/>
            <a:ext cx="575491" cy="535254"/>
          </a:xfrm>
          <a:prstGeom prst="rect">
            <a:avLst/>
          </a:prstGeom>
          <a:solidFill>
            <a:srgbClr val="FFE600"/>
          </a:solidFill>
          <a:ln>
            <a:noFill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</a:t>
            </a:r>
            <a:endParaRPr kumimoji="0" lang="en-I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87D1D-89FF-68D3-A72B-6E283FF6E3B4}"/>
              </a:ext>
            </a:extLst>
          </p:cNvPr>
          <p:cNvSpPr/>
          <p:nvPr/>
        </p:nvSpPr>
        <p:spPr>
          <a:xfrm>
            <a:off x="596182" y="2565336"/>
            <a:ext cx="575491" cy="535367"/>
          </a:xfrm>
          <a:prstGeom prst="rect">
            <a:avLst/>
          </a:prstGeom>
          <a:solidFill>
            <a:srgbClr val="FFE600"/>
          </a:solidFill>
          <a:ln>
            <a:noFill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2</a:t>
            </a:r>
            <a:endParaRPr kumimoji="0" lang="en-I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1929B-7958-B1BC-4609-ED15987F9576}"/>
              </a:ext>
            </a:extLst>
          </p:cNvPr>
          <p:cNvSpPr/>
          <p:nvPr/>
        </p:nvSpPr>
        <p:spPr>
          <a:xfrm>
            <a:off x="1241555" y="2576781"/>
            <a:ext cx="10315140" cy="535479"/>
          </a:xfrm>
          <a:prstGeom prst="rect">
            <a:avLst/>
          </a:prstGeom>
          <a:solidFill>
            <a:srgbClr val="F6F1E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Data Visualization: 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Use charts, graphs, and dashboards to present the data in a clear and understandable format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DD3C8-F2E0-5B45-52E6-69A119E7268A}"/>
              </a:ext>
            </a:extLst>
          </p:cNvPr>
          <p:cNvSpPr/>
          <p:nvPr/>
        </p:nvSpPr>
        <p:spPr>
          <a:xfrm>
            <a:off x="596182" y="3270566"/>
            <a:ext cx="575491" cy="535367"/>
          </a:xfrm>
          <a:prstGeom prst="rect">
            <a:avLst/>
          </a:prstGeom>
          <a:solidFill>
            <a:srgbClr val="FFE600"/>
          </a:solidFill>
          <a:ln>
            <a:noFill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</a:t>
            </a:r>
            <a:endParaRPr kumimoji="0" lang="en-I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5C6979-AA1B-757E-95B1-AA54DD7297F2}"/>
              </a:ext>
            </a:extLst>
          </p:cNvPr>
          <p:cNvSpPr/>
          <p:nvPr/>
        </p:nvSpPr>
        <p:spPr>
          <a:xfrm>
            <a:off x="1248441" y="3270566"/>
            <a:ext cx="10315140" cy="535479"/>
          </a:xfrm>
          <a:prstGeom prst="rect">
            <a:avLst/>
          </a:prstGeom>
          <a:solidFill>
            <a:srgbClr val="F6F1E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Segmentation: 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Segment user data to </a:t>
            </a:r>
            <a:r>
              <a:rPr kumimoji="0" lang="en-IN" sz="1400" i="0" u="none" strike="noStrike" kern="0" cap="none" spc="0" normalizeH="0" baseline="0" noProof="0" err="1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analyze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IN" sz="1400" i="0" u="none" strike="noStrike" kern="0" cap="none" spc="0" normalizeH="0" baseline="0" noProof="0" err="1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behavior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based on demographics, purchase history, or other relevant criteria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1227F-43A7-0779-1043-9F4160336353}"/>
              </a:ext>
            </a:extLst>
          </p:cNvPr>
          <p:cNvSpPr/>
          <p:nvPr/>
        </p:nvSpPr>
        <p:spPr>
          <a:xfrm>
            <a:off x="596756" y="3964351"/>
            <a:ext cx="575491" cy="535367"/>
          </a:xfrm>
          <a:prstGeom prst="rect">
            <a:avLst/>
          </a:prstGeom>
          <a:solidFill>
            <a:srgbClr val="FFE600"/>
          </a:solidFill>
          <a:ln>
            <a:noFill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4</a:t>
            </a:r>
            <a:endParaRPr kumimoji="0" lang="en-IN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4FE7F9-B19A-63F0-3741-151DAA13A3DE}"/>
              </a:ext>
            </a:extLst>
          </p:cNvPr>
          <p:cNvSpPr/>
          <p:nvPr/>
        </p:nvSpPr>
        <p:spPr>
          <a:xfrm>
            <a:off x="1242129" y="3967576"/>
            <a:ext cx="10315140" cy="535479"/>
          </a:xfrm>
          <a:prstGeom prst="rect">
            <a:avLst/>
          </a:prstGeom>
          <a:solidFill>
            <a:srgbClr val="F6F1E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Funnel Analysis: </a:t>
            </a:r>
            <a:r>
              <a:rPr kumimoji="0" lang="en-IN" sz="1400" i="0" u="none" strike="noStrike" kern="0" cap="none" spc="0" normalizeH="0" baseline="0" noProof="0" err="1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Analyze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user </a:t>
            </a:r>
            <a:r>
              <a:rPr kumimoji="0" lang="en-IN" sz="1400" i="0" u="none" strike="noStrike" kern="0" cap="none" spc="0" normalizeH="0" baseline="0" noProof="0" err="1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behavior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within specific funnels (e.g., purchase funnel) to identify drop-off points and areas for improvement</a:t>
            </a:r>
            <a:endParaRPr kumimoji="0" lang="en-US" sz="140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A2A06-E3AE-441B-0B93-EA07D87EFE13}"/>
              </a:ext>
            </a:extLst>
          </p:cNvPr>
          <p:cNvSpPr/>
          <p:nvPr/>
        </p:nvSpPr>
        <p:spPr>
          <a:xfrm>
            <a:off x="597330" y="4661360"/>
            <a:ext cx="575491" cy="535367"/>
          </a:xfrm>
          <a:prstGeom prst="rect">
            <a:avLst/>
          </a:prstGeom>
          <a:solidFill>
            <a:srgbClr val="FFE600"/>
          </a:solidFill>
          <a:ln>
            <a:noFill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5</a:t>
            </a:r>
            <a:endParaRPr kumimoji="0" lang="en-IN" sz="32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8A522-48CB-CB36-F916-D9E87D8F946E}"/>
              </a:ext>
            </a:extLst>
          </p:cNvPr>
          <p:cNvSpPr/>
          <p:nvPr/>
        </p:nvSpPr>
        <p:spPr>
          <a:xfrm>
            <a:off x="1242703" y="4664585"/>
            <a:ext cx="10315140" cy="535479"/>
          </a:xfrm>
          <a:prstGeom prst="rect">
            <a:avLst/>
          </a:prstGeom>
          <a:solidFill>
            <a:srgbClr val="F6F1E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A/B Testing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: Conduct A/B tests to evaluate the impact of changes to the website on user </a:t>
            </a:r>
            <a:r>
              <a:rPr kumimoji="0" lang="en-IN" sz="1400" i="0" u="none" strike="noStrike" kern="0" cap="none" spc="0" normalizeH="0" baseline="0" noProof="0" err="1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behavior</a:t>
            </a:r>
            <a:r>
              <a:rPr kumimoji="0" lang="en-IN" sz="140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n-lt"/>
                <a:cs typeface="Segoe UI" panose="020B0502040204020203" pitchFamily="34" charset="0"/>
              </a:rPr>
              <a:t> and key metrics.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9387E7-C70D-1BAE-0895-8642A023B306}"/>
              </a:ext>
            </a:extLst>
          </p:cNvPr>
          <p:cNvCxnSpPr>
            <a:cxnSpLocks/>
          </p:cNvCxnSpPr>
          <p:nvPr/>
        </p:nvCxnSpPr>
        <p:spPr>
          <a:xfrm>
            <a:off x="596182" y="1661652"/>
            <a:ext cx="4428102" cy="0"/>
          </a:xfrm>
          <a:prstGeom prst="line">
            <a:avLst/>
          </a:prstGeom>
          <a:ln w="38100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1A7A59-1748-49EA-8938-D75A415E124B}"/>
              </a:ext>
            </a:extLst>
          </p:cNvPr>
          <p:cNvSpPr txBox="1"/>
          <p:nvPr/>
        </p:nvSpPr>
        <p:spPr>
          <a:xfrm>
            <a:off x="1232973" y="1214874"/>
            <a:ext cx="315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n-lt"/>
              </a:rPr>
              <a:t>Data Analysis and Reporting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B9955B-242A-2DB9-B0FC-E5922D4A46EB}"/>
              </a:ext>
            </a:extLst>
          </p:cNvPr>
          <p:cNvCxnSpPr>
            <a:cxnSpLocks/>
          </p:cNvCxnSpPr>
          <p:nvPr/>
        </p:nvCxnSpPr>
        <p:spPr>
          <a:xfrm>
            <a:off x="596182" y="5801048"/>
            <a:ext cx="4428102" cy="0"/>
          </a:xfrm>
          <a:prstGeom prst="line">
            <a:avLst/>
          </a:prstGeom>
          <a:ln w="38100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B33795-EC0D-45DF-4FC2-116FF906D75F}"/>
              </a:ext>
            </a:extLst>
          </p:cNvPr>
          <p:cNvSpPr txBox="1"/>
          <p:nvPr/>
        </p:nvSpPr>
        <p:spPr>
          <a:xfrm>
            <a:off x="1232973" y="5354270"/>
            <a:ext cx="315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+mn-lt"/>
              </a:rPr>
              <a:t>Tools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E8C8EAC-B007-C03F-1CF1-A070B10E42CB}"/>
              </a:ext>
            </a:extLst>
          </p:cNvPr>
          <p:cNvSpPr/>
          <p:nvPr/>
        </p:nvSpPr>
        <p:spPr>
          <a:xfrm>
            <a:off x="596182" y="6017342"/>
            <a:ext cx="3600000" cy="484044"/>
          </a:xfrm>
          <a:prstGeom prst="roundRect">
            <a:avLst/>
          </a:prstGeom>
          <a:solidFill>
            <a:schemeClr val="bg1"/>
          </a:solidFill>
          <a:ln>
            <a:solidFill>
              <a:srgbClr val="AF8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Google Analytics</a:t>
            </a:r>
            <a:r>
              <a:rPr lang="en-IN" sz="1400" dirty="0">
                <a:solidFill>
                  <a:schemeClr val="tx1"/>
                </a:solidFill>
              </a:rPr>
              <a:t>: For web analytics and user </a:t>
            </a:r>
            <a:r>
              <a:rPr lang="en-IN" sz="1400" dirty="0" err="1">
                <a:solidFill>
                  <a:schemeClr val="tx1"/>
                </a:solidFill>
              </a:rPr>
              <a:t>behavior</a:t>
            </a:r>
            <a:r>
              <a:rPr lang="en-IN" sz="1400" dirty="0">
                <a:solidFill>
                  <a:schemeClr val="tx1"/>
                </a:solidFill>
              </a:rPr>
              <a:t> tracking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67F338-F7A0-0D11-2AD0-2FDAEA7BF47B}"/>
              </a:ext>
            </a:extLst>
          </p:cNvPr>
          <p:cNvSpPr/>
          <p:nvPr/>
        </p:nvSpPr>
        <p:spPr>
          <a:xfrm>
            <a:off x="4276151" y="6017342"/>
            <a:ext cx="3600000" cy="484044"/>
          </a:xfrm>
          <a:prstGeom prst="roundRect">
            <a:avLst/>
          </a:prstGeom>
          <a:solidFill>
            <a:schemeClr val="bg1"/>
          </a:solidFill>
          <a:ln>
            <a:solidFill>
              <a:srgbClr val="AF8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Python Libraries (e.g., Pandas, Matplotlib)</a:t>
            </a:r>
            <a:r>
              <a:rPr lang="en-IN" sz="1400" dirty="0">
                <a:solidFill>
                  <a:schemeClr val="tx1"/>
                </a:solidFill>
              </a:rPr>
              <a:t>: For data analysis and visualization.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5903478-4AF1-1EAC-4D27-77D5CF8B736E}"/>
              </a:ext>
            </a:extLst>
          </p:cNvPr>
          <p:cNvSpPr/>
          <p:nvPr/>
        </p:nvSpPr>
        <p:spPr>
          <a:xfrm>
            <a:off x="7956121" y="6017342"/>
            <a:ext cx="3600000" cy="484044"/>
          </a:xfrm>
          <a:prstGeom prst="roundRect">
            <a:avLst/>
          </a:prstGeom>
          <a:solidFill>
            <a:schemeClr val="bg1"/>
          </a:solidFill>
          <a:ln>
            <a:solidFill>
              <a:srgbClr val="AF8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Database Query Language (SQL)</a:t>
            </a:r>
            <a:r>
              <a:rPr lang="en-IN" sz="1400" dirty="0">
                <a:solidFill>
                  <a:schemeClr val="tx1"/>
                </a:solidFill>
              </a:rPr>
              <a:t>: For retrieving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626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05889-DB0C-8D89-827C-63049C77C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A9D9CB86-7FC7-571E-B794-D9887CCCAFC1}"/>
              </a:ext>
            </a:extLst>
          </p:cNvPr>
          <p:cNvSpPr/>
          <p:nvPr/>
        </p:nvSpPr>
        <p:spPr>
          <a:xfrm>
            <a:off x="666902" y="721488"/>
            <a:ext cx="163666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GB" sz="2400" b="0" i="0" spc="0" baseline="0" dirty="0">
                <a:solidFill>
                  <a:srgbClr val="000000"/>
                </a:solidFill>
                <a:latin typeface="+mn-lt"/>
              </a:rPr>
              <a:t>ROI Analytics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2F644C-4994-AAA2-0325-12846667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16899"/>
              </p:ext>
            </p:extLst>
          </p:nvPr>
        </p:nvGraphicFramePr>
        <p:xfrm>
          <a:off x="422787" y="1288026"/>
          <a:ext cx="11434916" cy="496528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81733">
                  <a:extLst>
                    <a:ext uri="{9D8B030D-6E8A-4147-A177-3AD203B41FA5}">
                      <a16:colId xmlns:a16="http://schemas.microsoft.com/office/drawing/2014/main" val="3656177657"/>
                    </a:ext>
                  </a:extLst>
                </a:gridCol>
                <a:gridCol w="2162186">
                  <a:extLst>
                    <a:ext uri="{9D8B030D-6E8A-4147-A177-3AD203B41FA5}">
                      <a16:colId xmlns:a16="http://schemas.microsoft.com/office/drawing/2014/main" val="1536083473"/>
                    </a:ext>
                  </a:extLst>
                </a:gridCol>
                <a:gridCol w="7690997">
                  <a:extLst>
                    <a:ext uri="{9D8B030D-6E8A-4147-A177-3AD203B41FA5}">
                      <a16:colId xmlns:a16="http://schemas.microsoft.com/office/drawing/2014/main" val="674345421"/>
                    </a:ext>
                  </a:extLst>
                </a:gridCol>
              </a:tblGrid>
              <a:tr h="3959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KPI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Analysis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7196"/>
                  </a:ext>
                </a:extLst>
              </a:tr>
              <a:tr h="53968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Revenue Growth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Overall Sales Revenue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Compare pre- and post-revamp data to quantify impact; segment by demographics, product, campaigns; use A/B testing.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9073835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Online Sales Growth Rate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Calculate percentage increase compared to previous period.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028838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Average Order Value (AOV)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Monitor average spend per transaction.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89522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Conversion Rate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Measure percentage of visitors completing purchases.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511069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Revenue per Visitor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Track revenue generated per website visitor.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397554"/>
                  </a:ext>
                </a:extLst>
              </a:tr>
              <a:tr h="28783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Cost Reduction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Acquisition Cost (CAC)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Measure cost of acquiring new customer.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281003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Operational Costs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Track expenses related to platform maintenance, order processing, customer service.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99311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Cart Abandonment 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Monitor percentage of abandoned carts.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829420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Service Costs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Analyze costs associated with customer support.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437701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Inventory Management Costs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Track costs related to storing, managing, and shipping inventory (if applicable).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38966"/>
                  </a:ext>
                </a:extLst>
              </a:tr>
              <a:tr h="28783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Market Share Expansion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Website Traffic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Monitor number of visitors.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3749522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 Customer Acquisition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Track number of new customers.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68751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Customer Retention Rate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Measure percentage of repeat customers.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316471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Market Share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Analyze</a:t>
                      </a:r>
                      <a:r>
                        <a:rPr lang="en-IN" sz="1000" u="none" strike="noStrike" dirty="0">
                          <a:effectLst/>
                        </a:rPr>
                        <a:t> platform's share of online market.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059342"/>
                  </a:ext>
                </a:extLst>
              </a:tr>
              <a:tr h="2878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Social Media Engagement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Track metrics like followers, likes, shares, comments (if applicable).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92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09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544C1-D633-934B-7EAE-02CF2270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05B8429F-D1E4-D02F-2435-EFB8C0914E53}"/>
              </a:ext>
            </a:extLst>
          </p:cNvPr>
          <p:cNvSpPr/>
          <p:nvPr/>
        </p:nvSpPr>
        <p:spPr>
          <a:xfrm>
            <a:off x="666902" y="721488"/>
            <a:ext cx="5027017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 dirty="0">
                <a:solidFill>
                  <a:srgbClr val="000000"/>
                </a:solidFill>
                <a:latin typeface="+mn-lt"/>
              </a:rPr>
              <a:t>Business Alignment and Communication</a:t>
            </a:r>
          </a:p>
        </p:txBody>
      </p:sp>
      <p:grpSp>
        <p:nvGrpSpPr>
          <p:cNvPr id="3" name="Group 2" descr="Creative listing layouts&#10;4 Pointer layout&#10;Signboard Format">
            <a:extLst>
              <a:ext uri="{FF2B5EF4-FFF2-40B4-BE49-F238E27FC236}">
                <a16:creationId xmlns:a16="http://schemas.microsoft.com/office/drawing/2014/main" id="{4DE10119-13FC-743A-1670-9EF18F0DE193}"/>
              </a:ext>
            </a:extLst>
          </p:cNvPr>
          <p:cNvGrpSpPr/>
          <p:nvPr/>
        </p:nvGrpSpPr>
        <p:grpSpPr>
          <a:xfrm>
            <a:off x="5866375" y="1447800"/>
            <a:ext cx="478300" cy="5247968"/>
            <a:chOff x="3788216" y="1447800"/>
            <a:chExt cx="478300" cy="4597400"/>
          </a:xfrm>
          <a:solidFill>
            <a:srgbClr val="FFFFFF">
              <a:lumMod val="9500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CCF423-9792-28F2-0C07-9978E22C2416}"/>
                </a:ext>
              </a:extLst>
            </p:cNvPr>
            <p:cNvSpPr/>
            <p:nvPr/>
          </p:nvSpPr>
          <p:spPr>
            <a:xfrm>
              <a:off x="3788216" y="5795473"/>
              <a:ext cx="478300" cy="249727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BC21F4-9FD0-91F7-5A41-0273AF848B62}"/>
                </a:ext>
              </a:extLst>
            </p:cNvPr>
            <p:cNvSpPr/>
            <p:nvPr/>
          </p:nvSpPr>
          <p:spPr>
            <a:xfrm>
              <a:off x="3907791" y="1447800"/>
              <a:ext cx="239150" cy="441184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" name="Pentagon 23" descr="Creative listing layouts&#10;4 Pointer layout&#10;Signboard Format">
            <a:extLst>
              <a:ext uri="{FF2B5EF4-FFF2-40B4-BE49-F238E27FC236}">
                <a16:creationId xmlns:a16="http://schemas.microsoft.com/office/drawing/2014/main" id="{FAD187F8-D447-4AA0-B178-BF82C98ED1D4}"/>
              </a:ext>
            </a:extLst>
          </p:cNvPr>
          <p:cNvSpPr/>
          <p:nvPr/>
        </p:nvSpPr>
        <p:spPr>
          <a:xfrm flipH="1">
            <a:off x="2937012" y="4350865"/>
            <a:ext cx="3040620" cy="431800"/>
          </a:xfrm>
          <a:prstGeom prst="homePlate">
            <a:avLst/>
          </a:prstGeom>
          <a:solidFill>
            <a:srgbClr val="2E2E38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Pentagon 24" descr="Creative listing layouts&#10;4 Pointer layout&#10;Signboard Format">
            <a:extLst>
              <a:ext uri="{FF2B5EF4-FFF2-40B4-BE49-F238E27FC236}">
                <a16:creationId xmlns:a16="http://schemas.microsoft.com/office/drawing/2014/main" id="{CED24C19-1160-FFD9-A804-AD51CF0D3466}"/>
              </a:ext>
            </a:extLst>
          </p:cNvPr>
          <p:cNvSpPr/>
          <p:nvPr/>
        </p:nvSpPr>
        <p:spPr>
          <a:xfrm>
            <a:off x="6233417" y="3124611"/>
            <a:ext cx="3040620" cy="431800"/>
          </a:xfrm>
          <a:prstGeom prst="homePlate">
            <a:avLst/>
          </a:prstGeom>
          <a:solidFill>
            <a:srgbClr val="2E2E38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Pentagon 25" descr="Creative listing layouts&#10;4 Pointer layout&#10;Signboard Format">
            <a:extLst>
              <a:ext uri="{FF2B5EF4-FFF2-40B4-BE49-F238E27FC236}">
                <a16:creationId xmlns:a16="http://schemas.microsoft.com/office/drawing/2014/main" id="{9E238B5F-F3B6-921A-E176-4EAFCF62CB96}"/>
              </a:ext>
            </a:extLst>
          </p:cNvPr>
          <p:cNvSpPr/>
          <p:nvPr/>
        </p:nvSpPr>
        <p:spPr>
          <a:xfrm flipH="1">
            <a:off x="2937012" y="2565400"/>
            <a:ext cx="3040620" cy="431800"/>
          </a:xfrm>
          <a:prstGeom prst="homePlate">
            <a:avLst/>
          </a:prstGeom>
          <a:solidFill>
            <a:srgbClr val="2E2E38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Pentagon 26" descr="Creative listing layouts&#10;4 Pointer layout&#10;Signboard Format">
            <a:extLst>
              <a:ext uri="{FF2B5EF4-FFF2-40B4-BE49-F238E27FC236}">
                <a16:creationId xmlns:a16="http://schemas.microsoft.com/office/drawing/2014/main" id="{9EC46C1A-0057-BF6B-D338-33A8465398A6}"/>
              </a:ext>
            </a:extLst>
          </p:cNvPr>
          <p:cNvSpPr/>
          <p:nvPr/>
        </p:nvSpPr>
        <p:spPr>
          <a:xfrm>
            <a:off x="6233417" y="1504678"/>
            <a:ext cx="3040620" cy="431800"/>
          </a:xfrm>
          <a:prstGeom prst="homePlate">
            <a:avLst/>
          </a:prstGeom>
          <a:solidFill>
            <a:srgbClr val="FFE600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 descr="Creative listing layouts&#10;4 Pointer layout&#10;Signboard Format">
            <a:extLst>
              <a:ext uri="{FF2B5EF4-FFF2-40B4-BE49-F238E27FC236}">
                <a16:creationId xmlns:a16="http://schemas.microsoft.com/office/drawing/2014/main" id="{50EAD267-C451-32EE-9BB6-AC09D4CA3BA2}"/>
              </a:ext>
            </a:extLst>
          </p:cNvPr>
          <p:cNvSpPr txBox="1"/>
          <p:nvPr/>
        </p:nvSpPr>
        <p:spPr>
          <a:xfrm>
            <a:off x="6365980" y="1477080"/>
            <a:ext cx="234038" cy="512000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 algn="ctr" rtl="0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3600" kern="1200" dirty="0">
                <a:solidFill>
                  <a:srgbClr val="2E2E38">
                    <a:lumMod val="7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endParaRPr lang="en-IN" sz="3600" kern="1200" dirty="0">
              <a:solidFill>
                <a:srgbClr val="2E2E38">
                  <a:lumMod val="75000"/>
                </a:srgb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Box 24" descr="Creative listing layouts&#10;4 Pointer layout&#10;Signboard Format">
            <a:extLst>
              <a:ext uri="{FF2B5EF4-FFF2-40B4-BE49-F238E27FC236}">
                <a16:creationId xmlns:a16="http://schemas.microsoft.com/office/drawing/2014/main" id="{20E72A23-C04A-9D6E-2D1A-27CB9AE2C18D}"/>
              </a:ext>
            </a:extLst>
          </p:cNvPr>
          <p:cNvSpPr txBox="1"/>
          <p:nvPr/>
        </p:nvSpPr>
        <p:spPr>
          <a:xfrm>
            <a:off x="5713523" y="2527385"/>
            <a:ext cx="234038" cy="512000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 algn="ctr" rtl="0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  <a:endParaRPr lang="en-IN" sz="3600" kern="1200" dirty="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 descr="Creative listing layouts&#10;4 Pointer layout&#10;Signboard Format">
            <a:extLst>
              <a:ext uri="{FF2B5EF4-FFF2-40B4-BE49-F238E27FC236}">
                <a16:creationId xmlns:a16="http://schemas.microsoft.com/office/drawing/2014/main" id="{9D8D32C6-67BB-5D2E-3BEA-08F614681DEF}"/>
              </a:ext>
            </a:extLst>
          </p:cNvPr>
          <p:cNvSpPr txBox="1"/>
          <p:nvPr/>
        </p:nvSpPr>
        <p:spPr>
          <a:xfrm>
            <a:off x="6365979" y="3108846"/>
            <a:ext cx="234038" cy="512000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 algn="ctr" rtl="0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3600" kern="1200" dirty="0">
                <a:solidFill>
                  <a:srgbClr val="2E2E38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  <a:endParaRPr lang="en-IN" sz="3600" kern="1200" dirty="0">
              <a:solidFill>
                <a:srgbClr val="2E2E38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TextBox 33" descr="Creative listing layouts&#10;4 Pointer layout&#10;Signboard Format">
            <a:extLst>
              <a:ext uri="{FF2B5EF4-FFF2-40B4-BE49-F238E27FC236}">
                <a16:creationId xmlns:a16="http://schemas.microsoft.com/office/drawing/2014/main" id="{84A10B00-D011-8C3A-893F-9FC633289739}"/>
              </a:ext>
            </a:extLst>
          </p:cNvPr>
          <p:cNvSpPr txBox="1"/>
          <p:nvPr/>
        </p:nvSpPr>
        <p:spPr>
          <a:xfrm>
            <a:off x="5713524" y="4326179"/>
            <a:ext cx="234038" cy="512000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 algn="ctr" rtl="0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rPr>
              <a:t>4</a:t>
            </a:r>
            <a:endParaRPr lang="en-IN" sz="3600" kern="1200" dirty="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B2E00BFF-DCC9-4D9C-1E43-5E61E83666A2}"/>
              </a:ext>
            </a:extLst>
          </p:cNvPr>
          <p:cNvSpPr/>
          <p:nvPr/>
        </p:nvSpPr>
        <p:spPr bwMode="gray">
          <a:xfrm>
            <a:off x="6310511" y="2038854"/>
            <a:ext cx="3467673" cy="96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 rtl="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Identify the key stakeholders (e.g., executives, marketing managers, sales teams).</a:t>
            </a:r>
          </a:p>
          <a:p>
            <a:pPr marL="171450" indent="-171450" algn="l" rtl="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Recognize their priorities and concerns. For example, executives may focus on ROI, while marketing may care about customer engagement.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10D5B989-DB58-8054-BB99-0BFB947034AA}"/>
              </a:ext>
            </a:extLst>
          </p:cNvPr>
          <p:cNvSpPr/>
          <p:nvPr/>
        </p:nvSpPr>
        <p:spPr bwMode="gray">
          <a:xfrm>
            <a:off x="6310511" y="3687893"/>
            <a:ext cx="3467673" cy="70660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Improved User Experience</a:t>
            </a:r>
            <a:endParaRPr lang="en-US" sz="1100" b="1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Showcase how the new design and features make it easier for customers to find and purchase products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40EA98F3-E881-30AC-299E-53C67AA4D4A3}"/>
              </a:ext>
            </a:extLst>
          </p:cNvPr>
          <p:cNvSpPr/>
          <p:nvPr/>
        </p:nvSpPr>
        <p:spPr bwMode="gray">
          <a:xfrm>
            <a:off x="6657362" y="1542838"/>
            <a:ext cx="2624992" cy="3262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600" b="1" kern="1200" dirty="0">
                <a:solidFill>
                  <a:srgbClr val="2E2E38">
                    <a:lumMod val="7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Understand Your Audience</a:t>
            </a:r>
          </a:p>
        </p:txBody>
      </p:sp>
      <p:sp>
        <p:nvSpPr>
          <p:cNvPr id="40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7A045D3B-C083-4F1E-64DD-A0787F5C60BE}"/>
              </a:ext>
            </a:extLst>
          </p:cNvPr>
          <p:cNvSpPr/>
          <p:nvPr/>
        </p:nvSpPr>
        <p:spPr bwMode="gray">
          <a:xfrm>
            <a:off x="6657362" y="3162771"/>
            <a:ext cx="2702085" cy="3262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600" b="1" kern="1200" dirty="0">
                <a:solidFill>
                  <a:srgbClr val="2E2E38"/>
                </a:solidFill>
                <a:latin typeface="+mn-lt"/>
                <a:ea typeface="+mn-ea"/>
                <a:cs typeface="Arial" panose="020B0604020202020204" pitchFamily="34" charset="0"/>
              </a:rPr>
              <a:t>Highlight Key Benefits</a:t>
            </a:r>
          </a:p>
        </p:txBody>
      </p:sp>
      <p:sp>
        <p:nvSpPr>
          <p:cNvPr id="41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9F54273D-3814-5C55-EE7A-BA095E9E87FB}"/>
              </a:ext>
            </a:extLst>
          </p:cNvPr>
          <p:cNvSpPr/>
          <p:nvPr/>
        </p:nvSpPr>
        <p:spPr bwMode="gray">
          <a:xfrm>
            <a:off x="3282926" y="2603559"/>
            <a:ext cx="2375128" cy="3262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rPr>
              <a:t>Tailor Your Message</a:t>
            </a:r>
          </a:p>
        </p:txBody>
      </p:sp>
      <p:sp>
        <p:nvSpPr>
          <p:cNvPr id="42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1BD3EB6F-9A7C-726D-1DE2-D8C4CBF8A88F}"/>
              </a:ext>
            </a:extLst>
          </p:cNvPr>
          <p:cNvSpPr/>
          <p:nvPr/>
        </p:nvSpPr>
        <p:spPr bwMode="gray">
          <a:xfrm>
            <a:off x="3282926" y="4402353"/>
            <a:ext cx="2375128" cy="3262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rPr>
              <a:t>Communication Methods</a:t>
            </a:r>
          </a:p>
        </p:txBody>
      </p:sp>
      <p:sp>
        <p:nvSpPr>
          <p:cNvPr id="44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02F22C47-B9B2-FF68-4DCA-AFAF42AB10D6}"/>
              </a:ext>
            </a:extLst>
          </p:cNvPr>
          <p:cNvSpPr/>
          <p:nvPr/>
        </p:nvSpPr>
        <p:spPr bwMode="gray">
          <a:xfrm>
            <a:off x="2447837" y="3040712"/>
            <a:ext cx="3467673" cy="12185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 algn="l" rtl="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Avoid technical jargon. Use simple, clear language that everyone can understand.</a:t>
            </a:r>
          </a:p>
          <a:p>
            <a:pPr marL="171450" indent="-171450" algn="l" rtl="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Focus on the business outcomes rather than the technical details.</a:t>
            </a:r>
          </a:p>
          <a:p>
            <a:pPr marL="171450" indent="-171450" algn="l" rtl="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Present information in a visually appealing and easy-to-digest format (e.g., charts, graphs, infographics).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E5EC34B6-B78A-B236-6A44-019C909A59BE}"/>
              </a:ext>
            </a:extLst>
          </p:cNvPr>
          <p:cNvSpPr/>
          <p:nvPr/>
        </p:nvSpPr>
        <p:spPr bwMode="gray">
          <a:xfrm>
            <a:off x="6310511" y="4427076"/>
            <a:ext cx="3467673" cy="70660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Increased Efficiency</a:t>
            </a:r>
            <a:endParaRPr lang="en-US" sz="1100" b="1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Explain how automation and streamlined processes reduce operational costs and save time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65FF88B0-5722-9C2A-7962-E7164126F5A5}"/>
              </a:ext>
            </a:extLst>
          </p:cNvPr>
          <p:cNvSpPr/>
          <p:nvPr/>
        </p:nvSpPr>
        <p:spPr bwMode="gray">
          <a:xfrm>
            <a:off x="6344675" y="5166259"/>
            <a:ext cx="3467673" cy="70660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Enhanced Scalability</a:t>
            </a:r>
            <a:endParaRPr lang="en-US" sz="1100" b="1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Assure stakeholders that the platform can handle increased traffic and sales during peak seasons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434554D5-817E-A413-C7BB-18FBF7308FB7}"/>
              </a:ext>
            </a:extLst>
          </p:cNvPr>
          <p:cNvSpPr/>
          <p:nvPr/>
        </p:nvSpPr>
        <p:spPr bwMode="gray">
          <a:xfrm>
            <a:off x="6344675" y="5855589"/>
            <a:ext cx="3467673" cy="70660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Data-Driven Insights</a:t>
            </a:r>
            <a:endParaRPr lang="en-US" sz="1100" b="1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Show how the new analytics capabilities provide valuable data for decision-making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5E1D039F-1075-A841-7DA8-CD71E663AD7B}"/>
              </a:ext>
            </a:extLst>
          </p:cNvPr>
          <p:cNvSpPr/>
          <p:nvPr/>
        </p:nvSpPr>
        <p:spPr bwMode="gray">
          <a:xfrm>
            <a:off x="2518277" y="4812957"/>
            <a:ext cx="3467673" cy="4505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Presentations</a:t>
            </a:r>
            <a:r>
              <a:rPr lang="en-US" sz="11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: </a:t>
            </a: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Use visually engaging presentations with clear data and concise messaging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F1886BB9-02F3-29FD-E410-B97B4732E02B}"/>
              </a:ext>
            </a:extLst>
          </p:cNvPr>
          <p:cNvSpPr/>
          <p:nvPr/>
        </p:nvSpPr>
        <p:spPr bwMode="gray">
          <a:xfrm>
            <a:off x="2518277" y="5225481"/>
            <a:ext cx="3467673" cy="4505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Demonstrations</a:t>
            </a:r>
            <a:r>
              <a:rPr lang="en-US" sz="11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: </a:t>
            </a: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Show the platform in action to highlight its key features and benefits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CE2EA07D-FCF2-593A-C5C2-E79665E07446}"/>
              </a:ext>
            </a:extLst>
          </p:cNvPr>
          <p:cNvSpPr/>
          <p:nvPr/>
        </p:nvSpPr>
        <p:spPr bwMode="gray">
          <a:xfrm>
            <a:off x="2518277" y="5656969"/>
            <a:ext cx="3467673" cy="6040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Reports</a:t>
            </a:r>
            <a:r>
              <a:rPr lang="en-US" sz="11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: </a:t>
            </a: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Provide regular reports on the platform's performance, focusing on the KPIs that matter most to stakeholders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Rechteck 65" descr="Creative listing layouts&#10;4 Pointer layout&#10;Signboard Format">
            <a:extLst>
              <a:ext uri="{FF2B5EF4-FFF2-40B4-BE49-F238E27FC236}">
                <a16:creationId xmlns:a16="http://schemas.microsoft.com/office/drawing/2014/main" id="{EFB880D5-BC2E-2210-D04E-711E5A0A3792}"/>
              </a:ext>
            </a:extLst>
          </p:cNvPr>
          <p:cNvSpPr/>
          <p:nvPr/>
        </p:nvSpPr>
        <p:spPr bwMode="gray">
          <a:xfrm>
            <a:off x="2518277" y="6208974"/>
            <a:ext cx="3467673" cy="4505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14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Meetings</a:t>
            </a:r>
            <a:r>
              <a:rPr lang="en-US" sz="1100" b="1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: </a:t>
            </a:r>
            <a:r>
              <a:rPr lang="en-IN" sz="1050" kern="1200" dirty="0">
                <a:solidFill>
                  <a:srgbClr val="808080"/>
                </a:solidFill>
                <a:latin typeface="+mn-lt"/>
                <a:ea typeface="+mn-ea"/>
                <a:cs typeface="Arial" panose="020B0604020202020204" pitchFamily="34" charset="0"/>
              </a:rPr>
              <a:t>Conduct regular meetings to discuss progress, address concerns, and gather feedback.</a:t>
            </a:r>
            <a:endParaRPr lang="en-US" sz="1050" kern="1200" dirty="0">
              <a:solidFill>
                <a:srgbClr val="80808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FBEAF6-C267-CCB9-88B4-960497C7BF05}"/>
              </a:ext>
            </a:extLst>
          </p:cNvPr>
          <p:cNvSpPr txBox="1"/>
          <p:nvPr/>
        </p:nvSpPr>
        <p:spPr>
          <a:xfrm>
            <a:off x="666902" y="1363748"/>
            <a:ext cx="49911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+mn-lt"/>
              </a:rPr>
              <a:t>Communicating the benefits and bright spots of the technical solution to non-technical stakeholders is crucial for gaining buy-in and demonstrating the value of the project. Here's a strategy:   </a:t>
            </a:r>
          </a:p>
        </p:txBody>
      </p:sp>
    </p:spTree>
    <p:extLst>
      <p:ext uri="{BB962C8B-B14F-4D97-AF65-F5344CB8AC3E}">
        <p14:creationId xmlns:p14="http://schemas.microsoft.com/office/powerpoint/2010/main" val="30131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2A3B-6C36-9B7F-40FE-8343FC6AA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4826412A-570A-2957-4F97-8ABF1E4FD90C}"/>
              </a:ext>
            </a:extLst>
          </p:cNvPr>
          <p:cNvSpPr/>
          <p:nvPr/>
        </p:nvSpPr>
        <p:spPr>
          <a:xfrm>
            <a:off x="666902" y="721488"/>
            <a:ext cx="119263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>
                <a:solidFill>
                  <a:srgbClr val="000000"/>
                </a:solidFill>
                <a:latin typeface="+mn-lt"/>
              </a:rPr>
              <a:t>Roadmap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B8C616-6813-F5FF-2DE4-E21C8A39FCED}"/>
              </a:ext>
            </a:extLst>
          </p:cNvPr>
          <p:cNvSpPr/>
          <p:nvPr/>
        </p:nvSpPr>
        <p:spPr>
          <a:xfrm>
            <a:off x="666902" y="1615617"/>
            <a:ext cx="10939821" cy="133161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Phase 1:</a:t>
            </a:r>
          </a:p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>
                <a:solidFill>
                  <a:srgbClr val="2E2E38"/>
                </a:solidFill>
                <a:latin typeface="EYInterstate Light" panose="02000506000000020004" pitchFamily="2" charset="0"/>
                <a:ea typeface="+mn-ea"/>
                <a:cs typeface="+mn-cs"/>
              </a:rPr>
              <a:t>Foundation</a:t>
            </a:r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15824-5B37-A7AE-4B65-0105B017FA82}"/>
              </a:ext>
            </a:extLst>
          </p:cNvPr>
          <p:cNvSpPr txBox="1"/>
          <p:nvPr/>
        </p:nvSpPr>
        <p:spPr>
          <a:xfrm>
            <a:off x="3208961" y="1878419"/>
            <a:ext cx="3159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Prototype Review &amp; Feedback Integration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FDE4-EE25-021C-AD3F-DF435E6CE0F2}"/>
              </a:ext>
            </a:extLst>
          </p:cNvPr>
          <p:cNvCxnSpPr>
            <a:cxnSpLocks/>
          </p:cNvCxnSpPr>
          <p:nvPr/>
        </p:nvCxnSpPr>
        <p:spPr>
          <a:xfrm>
            <a:off x="1859536" y="2009224"/>
            <a:ext cx="126466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</p:cxn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170D42CF-0A89-6155-59B6-F7962D4F1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63226"/>
              </p:ext>
            </p:extLst>
          </p:nvPr>
        </p:nvGraphicFramePr>
        <p:xfrm>
          <a:off x="1831762" y="1244777"/>
          <a:ext cx="97749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137635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1051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438813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73215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14526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371057"/>
                    </a:ext>
                  </a:extLst>
                </a:gridCol>
                <a:gridCol w="2808103">
                  <a:extLst>
                    <a:ext uri="{9D8B030D-6E8A-4147-A177-3AD203B41FA5}">
                      <a16:colId xmlns:a16="http://schemas.microsoft.com/office/drawing/2014/main" val="1856721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M1</a:t>
                      </a:r>
                    </a:p>
                  </a:txBody>
                  <a:tcPr anchor="ctr"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M2</a:t>
                      </a:r>
                    </a:p>
                  </a:txBody>
                  <a:tcPr anchor="ctr"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M3</a:t>
                      </a:r>
                    </a:p>
                  </a:txBody>
                  <a:tcPr anchor="ctr"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M4</a:t>
                      </a:r>
                    </a:p>
                  </a:txBody>
                  <a:tcPr anchor="ctr"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M5</a:t>
                      </a:r>
                    </a:p>
                  </a:txBody>
                  <a:tcPr anchor="ctr"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M6</a:t>
                      </a:r>
                    </a:p>
                  </a:txBody>
                  <a:tcPr anchor="ctr"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Ongoing</a:t>
                      </a:r>
                    </a:p>
                  </a:txBody>
                  <a:tcPr anchor="ctr"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909714"/>
                  </a:ext>
                </a:extLst>
              </a:tr>
            </a:tbl>
          </a:graphicData>
        </a:graphic>
      </p:graphicFrame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B378D4-6F1B-C95C-D75B-68156CEFB69D}"/>
              </a:ext>
            </a:extLst>
          </p:cNvPr>
          <p:cNvCxnSpPr>
            <a:cxnSpLocks/>
          </p:cNvCxnSpPr>
          <p:nvPr/>
        </p:nvCxnSpPr>
        <p:spPr>
          <a:xfrm>
            <a:off x="2452202" y="2326339"/>
            <a:ext cx="191659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4989D4-1353-26C5-099A-29F64C45BEF5}"/>
              </a:ext>
            </a:extLst>
          </p:cNvPr>
          <p:cNvSpPr txBox="1"/>
          <p:nvPr/>
        </p:nvSpPr>
        <p:spPr>
          <a:xfrm>
            <a:off x="4466261" y="2181912"/>
            <a:ext cx="3159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Core Architecture Development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4385C1-A598-68F4-AAC1-42CBB82F1287}"/>
              </a:ext>
            </a:extLst>
          </p:cNvPr>
          <p:cNvCxnSpPr>
            <a:cxnSpLocks/>
          </p:cNvCxnSpPr>
          <p:nvPr/>
        </p:nvCxnSpPr>
        <p:spPr>
          <a:xfrm>
            <a:off x="3124200" y="2650189"/>
            <a:ext cx="22225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BFAB81B-9CE3-58F4-7756-D6B8AB0A99B8}"/>
              </a:ext>
            </a:extLst>
          </p:cNvPr>
          <p:cNvSpPr txBox="1"/>
          <p:nvPr/>
        </p:nvSpPr>
        <p:spPr>
          <a:xfrm>
            <a:off x="5589611" y="2514453"/>
            <a:ext cx="3159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MVP Feature Implementation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272FF6-1348-A0FC-C8AD-D230212B4C0A}"/>
              </a:ext>
            </a:extLst>
          </p:cNvPr>
          <p:cNvCxnSpPr>
            <a:cxnSpLocks/>
          </p:cNvCxnSpPr>
          <p:nvPr/>
        </p:nvCxnSpPr>
        <p:spPr>
          <a:xfrm>
            <a:off x="666902" y="2922693"/>
            <a:ext cx="10939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C3AB7BF-2370-46D6-6490-92512BAAE973}"/>
              </a:ext>
            </a:extLst>
          </p:cNvPr>
          <p:cNvSpPr/>
          <p:nvPr/>
        </p:nvSpPr>
        <p:spPr>
          <a:xfrm>
            <a:off x="666902" y="2947237"/>
            <a:ext cx="10939821" cy="15137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Phase 2:</a:t>
            </a:r>
          </a:p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>
                <a:solidFill>
                  <a:srgbClr val="2E2E38"/>
                </a:solidFill>
                <a:latin typeface="EYInterstate Light" panose="02000506000000020004" pitchFamily="2" charset="0"/>
                <a:ea typeface="+mn-ea"/>
                <a:cs typeface="+mn-cs"/>
              </a:rPr>
              <a:t>Expansion</a:t>
            </a:r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B87553-3E0D-799C-01D6-FB38474ABF96}"/>
              </a:ext>
            </a:extLst>
          </p:cNvPr>
          <p:cNvSpPr txBox="1"/>
          <p:nvPr/>
        </p:nvSpPr>
        <p:spPr>
          <a:xfrm>
            <a:off x="8145026" y="3223046"/>
            <a:ext cx="3159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Advance Feature Development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65D678-2325-7234-237C-F56CF683F3ED}"/>
              </a:ext>
            </a:extLst>
          </p:cNvPr>
          <p:cNvCxnSpPr>
            <a:cxnSpLocks/>
          </p:cNvCxnSpPr>
          <p:nvPr/>
        </p:nvCxnSpPr>
        <p:spPr>
          <a:xfrm>
            <a:off x="5346700" y="3353851"/>
            <a:ext cx="271356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595311B-F3E1-A6DB-6FBE-E98F51D00F89}"/>
              </a:ext>
            </a:extLst>
          </p:cNvPr>
          <p:cNvCxnSpPr>
            <a:cxnSpLocks/>
          </p:cNvCxnSpPr>
          <p:nvPr/>
        </p:nvCxnSpPr>
        <p:spPr>
          <a:xfrm>
            <a:off x="6537370" y="3758931"/>
            <a:ext cx="1916598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EBE3DB2-D13F-CBCE-EDF6-A0CCB55B482B}"/>
              </a:ext>
            </a:extLst>
          </p:cNvPr>
          <p:cNvSpPr txBox="1"/>
          <p:nvPr/>
        </p:nvSpPr>
        <p:spPr>
          <a:xfrm>
            <a:off x="8551429" y="3614504"/>
            <a:ext cx="3159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Scalability and Performance Optimization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38CBD1C-04FE-5C96-6260-ED6C08C253AA}"/>
              </a:ext>
            </a:extLst>
          </p:cNvPr>
          <p:cNvCxnSpPr>
            <a:cxnSpLocks/>
          </p:cNvCxnSpPr>
          <p:nvPr/>
        </p:nvCxnSpPr>
        <p:spPr>
          <a:xfrm>
            <a:off x="6593583" y="4153549"/>
            <a:ext cx="22225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544326-8D05-AF2A-E9B5-516DDDF9C1CD}"/>
              </a:ext>
            </a:extLst>
          </p:cNvPr>
          <p:cNvSpPr txBox="1"/>
          <p:nvPr/>
        </p:nvSpPr>
        <p:spPr>
          <a:xfrm>
            <a:off x="8890094" y="4022744"/>
            <a:ext cx="3159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System Integration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4398BB-4E53-A9D2-DA4D-EA5F49A50488}"/>
              </a:ext>
            </a:extLst>
          </p:cNvPr>
          <p:cNvCxnSpPr>
            <a:cxnSpLocks/>
          </p:cNvCxnSpPr>
          <p:nvPr/>
        </p:nvCxnSpPr>
        <p:spPr>
          <a:xfrm>
            <a:off x="666902" y="4436437"/>
            <a:ext cx="10939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C03087F-15B2-4827-5789-50D239A50B40}"/>
              </a:ext>
            </a:extLst>
          </p:cNvPr>
          <p:cNvSpPr/>
          <p:nvPr/>
        </p:nvSpPr>
        <p:spPr>
          <a:xfrm>
            <a:off x="666902" y="4446634"/>
            <a:ext cx="10939821" cy="15137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Phase 3:</a:t>
            </a:r>
          </a:p>
          <a:p>
            <a:pPr marL="0" marR="0" lvl="0" indent="0" algn="l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kern="1200">
                <a:solidFill>
                  <a:srgbClr val="2E2E38"/>
                </a:solidFill>
                <a:latin typeface="EYInterstate Light" panose="02000506000000020004" pitchFamily="2" charset="0"/>
                <a:ea typeface="+mn-ea"/>
                <a:cs typeface="+mn-cs"/>
              </a:rPr>
              <a:t>Optimization</a:t>
            </a:r>
            <a:endParaRPr kumimoji="0" lang="en-IN" sz="1200" b="1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567E7E-FEAC-E7EC-2CBC-7EA34FF7A32F}"/>
              </a:ext>
            </a:extLst>
          </p:cNvPr>
          <p:cNvSpPr txBox="1"/>
          <p:nvPr/>
        </p:nvSpPr>
        <p:spPr>
          <a:xfrm>
            <a:off x="9724906" y="4578537"/>
            <a:ext cx="18818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Performance Monitoring and Analysis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0831933-366A-D915-624F-5702B7FA5AA0}"/>
              </a:ext>
            </a:extLst>
          </p:cNvPr>
          <p:cNvCxnSpPr>
            <a:cxnSpLocks/>
          </p:cNvCxnSpPr>
          <p:nvPr/>
        </p:nvCxnSpPr>
        <p:spPr>
          <a:xfrm>
            <a:off x="8816083" y="4793981"/>
            <a:ext cx="90882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D28D31-7203-C5A7-E487-710877F9D649}"/>
              </a:ext>
            </a:extLst>
          </p:cNvPr>
          <p:cNvSpPr txBox="1"/>
          <p:nvPr/>
        </p:nvSpPr>
        <p:spPr>
          <a:xfrm>
            <a:off x="9724906" y="5003599"/>
            <a:ext cx="18818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Iterative Development and Enhancement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4C957E-5619-B2A4-3C0A-8588187C55A1}"/>
              </a:ext>
            </a:extLst>
          </p:cNvPr>
          <p:cNvCxnSpPr>
            <a:cxnSpLocks/>
          </p:cNvCxnSpPr>
          <p:nvPr/>
        </p:nvCxnSpPr>
        <p:spPr>
          <a:xfrm>
            <a:off x="8816083" y="5219043"/>
            <a:ext cx="90882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2F6ADA6-E599-7C51-097F-388A06EDDA6E}"/>
              </a:ext>
            </a:extLst>
          </p:cNvPr>
          <p:cNvSpPr txBox="1"/>
          <p:nvPr/>
        </p:nvSpPr>
        <p:spPr>
          <a:xfrm>
            <a:off x="9724906" y="5514713"/>
            <a:ext cx="18818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531" rtl="0">
              <a:defRPr/>
            </a:pPr>
            <a:r>
              <a:rPr lang="en-IN" sz="1100">
                <a:solidFill>
                  <a:srgbClr val="2E2E38"/>
                </a:solidFill>
                <a:latin typeface="EYInterstate Light"/>
                <a:ea typeface="+mn-ea"/>
                <a:cs typeface="+mn-cs"/>
              </a:rPr>
              <a:t>Growth &amp; Innovation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68AA2FE-9687-36A8-7217-5FF88AFDD959}"/>
              </a:ext>
            </a:extLst>
          </p:cNvPr>
          <p:cNvCxnSpPr>
            <a:cxnSpLocks/>
          </p:cNvCxnSpPr>
          <p:nvPr/>
        </p:nvCxnSpPr>
        <p:spPr>
          <a:xfrm>
            <a:off x="8816083" y="5645518"/>
            <a:ext cx="90882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headEnd type="oval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451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38E20-6F14-F1FB-BFD3-D4A3B454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7">
            <a:extLst>
              <a:ext uri="{FF2B5EF4-FFF2-40B4-BE49-F238E27FC236}">
                <a16:creationId xmlns:a16="http://schemas.microsoft.com/office/drawing/2014/main" id="{F646830F-B944-95BE-2AD4-D448BC8BB898}"/>
              </a:ext>
            </a:extLst>
          </p:cNvPr>
          <p:cNvSpPr/>
          <p:nvPr/>
        </p:nvSpPr>
        <p:spPr>
          <a:xfrm>
            <a:off x="10862944" y="292862"/>
            <a:ext cx="0" cy="100458"/>
          </a:xfrm>
          <a:custGeom>
            <a:avLst/>
            <a:gdLst/>
            <a:ahLst/>
            <a:cxnLst/>
            <a:rect l="0" t="0" r="0" b="0"/>
            <a:pathLst>
              <a:path h="100458">
                <a:moveTo>
                  <a:pt x="0" y="100458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757575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0" name="Rectangle 210">
            <a:extLst>
              <a:ext uri="{FF2B5EF4-FFF2-40B4-BE49-F238E27FC236}">
                <a16:creationId xmlns:a16="http://schemas.microsoft.com/office/drawing/2014/main" id="{6C3AA500-59F3-9704-8291-1F0CA478EF00}"/>
              </a:ext>
            </a:extLst>
          </p:cNvPr>
          <p:cNvSpPr/>
          <p:nvPr/>
        </p:nvSpPr>
        <p:spPr>
          <a:xfrm>
            <a:off x="666902" y="721488"/>
            <a:ext cx="437138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>
                <a:solidFill>
                  <a:srgbClr val="000000"/>
                </a:solidFill>
                <a:latin typeface="+mn-lt"/>
              </a:rPr>
              <a:t>Non-Functional Requirements(1/4)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B9BEF2-F982-30A6-258E-637CA8A88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86473"/>
              </p:ext>
            </p:extLst>
          </p:nvPr>
        </p:nvGraphicFramePr>
        <p:xfrm>
          <a:off x="666902" y="1346108"/>
          <a:ext cx="10439399" cy="4790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057">
                  <a:extLst>
                    <a:ext uri="{9D8B030D-6E8A-4147-A177-3AD203B41FA5}">
                      <a16:colId xmlns:a16="http://schemas.microsoft.com/office/drawing/2014/main" val="1223896567"/>
                    </a:ext>
                  </a:extLst>
                </a:gridCol>
                <a:gridCol w="1389623">
                  <a:extLst>
                    <a:ext uri="{9D8B030D-6E8A-4147-A177-3AD203B41FA5}">
                      <a16:colId xmlns:a16="http://schemas.microsoft.com/office/drawing/2014/main" val="1116893674"/>
                    </a:ext>
                  </a:extLst>
                </a:gridCol>
                <a:gridCol w="1998301">
                  <a:extLst>
                    <a:ext uri="{9D8B030D-6E8A-4147-A177-3AD203B41FA5}">
                      <a16:colId xmlns:a16="http://schemas.microsoft.com/office/drawing/2014/main" val="886916173"/>
                    </a:ext>
                  </a:extLst>
                </a:gridCol>
                <a:gridCol w="1998301">
                  <a:extLst>
                    <a:ext uri="{9D8B030D-6E8A-4147-A177-3AD203B41FA5}">
                      <a16:colId xmlns:a16="http://schemas.microsoft.com/office/drawing/2014/main" val="2213864750"/>
                    </a:ext>
                  </a:extLst>
                </a:gridCol>
                <a:gridCol w="3985117">
                  <a:extLst>
                    <a:ext uri="{9D8B030D-6E8A-4147-A177-3AD203B41FA5}">
                      <a16:colId xmlns:a16="http://schemas.microsoft.com/office/drawing/2014/main" val="2682021529"/>
                    </a:ext>
                  </a:extLst>
                </a:gridCol>
              </a:tblGrid>
              <a:tr h="232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Area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Component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Best Practice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Azure Service/Technology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Details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729"/>
                  </a:ext>
                </a:extLst>
              </a:tr>
              <a:tr h="45453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Scalability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CDN for Static Assets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Azure Content Delivery Network (CDN)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  <a:latin typeface="EYInterstate Light" panose="02000506000000020004" pitchFamily="2" charset="0"/>
                        </a:rPr>
                        <a:t>Cache HTML, CSS, JavaScript, images; configure cache invalidation.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262121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Static Site Hosting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Azure Static Web Apps/Blob Storage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Host frontend for serverless scalability.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413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Client-Side Optimization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React, Tailwind CSS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Optimize code (lazy loading, code splitting); minimize bundle sizes.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88109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Scale Out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Azure App Service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Increase instances based on CPU, memory, or queue length (autoscaling).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444222"/>
                  </a:ext>
                </a:extLst>
              </a:tr>
              <a:tr h="2326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Scale Up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Azure App Service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Increase instance size (compute resources).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83971"/>
                  </a:ext>
                </a:extLst>
              </a:tr>
              <a:tr h="2326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Serverless Execution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Azure Functions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For background tasks and event-driven processing.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91373"/>
                  </a:ext>
                </a:extLst>
              </a:tr>
              <a:tr h="6779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Asynchronous Processing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Azure Queue Storage/Service Bus, </a:t>
                      </a:r>
                      <a:r>
                        <a:rPr lang="en-US" sz="1200" u="none" strike="noStrike" err="1">
                          <a:effectLst/>
                          <a:latin typeface="EYInterstate Light" panose="02000506000000020004" pitchFamily="2" charset="0"/>
                        </a:rPr>
                        <a:t>WebJobs</a:t>
                      </a:r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/Functions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Decouple long-running tasks; use worker services.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07202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Scale Up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Azure Database for PostgreSQL/MySQL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Increase compute and storage.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135994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Read Replicas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Azure Database for PostgreSQL/MySQL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Distribute read operations.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776001"/>
                  </a:ext>
                </a:extLst>
              </a:tr>
              <a:tr h="2326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Connection Pooling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Backend Application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Minimize overhead of database connections.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60318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Database Sharding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EYInterstate Light" panose="02000506000000020004" pitchFamily="2" charset="0"/>
                        </a:rPr>
                        <a:t>Azure Database for PostgreSQL/MySQL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EYInterstate Light" panose="02000506000000020004" pitchFamily="2" charset="0"/>
                        </a:rPr>
                        <a:t>For very large datasets (consider if needed).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0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4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D89C0-EC19-0AC5-566A-B4C979445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0">
            <a:extLst>
              <a:ext uri="{FF2B5EF4-FFF2-40B4-BE49-F238E27FC236}">
                <a16:creationId xmlns:a16="http://schemas.microsoft.com/office/drawing/2014/main" id="{E27B9258-7B0F-A15D-507B-B4C52DBD8348}"/>
              </a:ext>
            </a:extLst>
          </p:cNvPr>
          <p:cNvSpPr/>
          <p:nvPr/>
        </p:nvSpPr>
        <p:spPr>
          <a:xfrm>
            <a:off x="666902" y="721488"/>
            <a:ext cx="437138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GB" sz="2400" b="0" i="0" spc="0" baseline="0">
                <a:solidFill>
                  <a:srgbClr val="000000"/>
                </a:solidFill>
                <a:latin typeface="+mn-lt"/>
              </a:rPr>
              <a:t>Non-Functional Requirements(2/4)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4C28AE-4877-7C35-AF31-4CE866E59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53793"/>
              </p:ext>
            </p:extLst>
          </p:nvPr>
        </p:nvGraphicFramePr>
        <p:xfrm>
          <a:off x="666902" y="1346108"/>
          <a:ext cx="10439399" cy="4929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057">
                  <a:extLst>
                    <a:ext uri="{9D8B030D-6E8A-4147-A177-3AD203B41FA5}">
                      <a16:colId xmlns:a16="http://schemas.microsoft.com/office/drawing/2014/main" val="1223896567"/>
                    </a:ext>
                  </a:extLst>
                </a:gridCol>
                <a:gridCol w="1389623">
                  <a:extLst>
                    <a:ext uri="{9D8B030D-6E8A-4147-A177-3AD203B41FA5}">
                      <a16:colId xmlns:a16="http://schemas.microsoft.com/office/drawing/2014/main" val="1116893674"/>
                    </a:ext>
                  </a:extLst>
                </a:gridCol>
                <a:gridCol w="1998301">
                  <a:extLst>
                    <a:ext uri="{9D8B030D-6E8A-4147-A177-3AD203B41FA5}">
                      <a16:colId xmlns:a16="http://schemas.microsoft.com/office/drawing/2014/main" val="886916173"/>
                    </a:ext>
                  </a:extLst>
                </a:gridCol>
                <a:gridCol w="1998301">
                  <a:extLst>
                    <a:ext uri="{9D8B030D-6E8A-4147-A177-3AD203B41FA5}">
                      <a16:colId xmlns:a16="http://schemas.microsoft.com/office/drawing/2014/main" val="2213864750"/>
                    </a:ext>
                  </a:extLst>
                </a:gridCol>
                <a:gridCol w="3985117">
                  <a:extLst>
                    <a:ext uri="{9D8B030D-6E8A-4147-A177-3AD203B41FA5}">
                      <a16:colId xmlns:a16="http://schemas.microsoft.com/office/drawing/2014/main" val="2682021529"/>
                    </a:ext>
                  </a:extLst>
                </a:gridCol>
              </a:tblGrid>
              <a:tr h="232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Area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Component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Best Practice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Azure Service/Technology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EYInterstate Light" panose="02000506000000020004" pitchFamily="2" charset="0"/>
                        </a:rPr>
                        <a:t>Details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729"/>
                  </a:ext>
                </a:extLst>
              </a:tr>
              <a:tr h="45453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Performance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Optimize Images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Image Optimization Tools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Compress images (WebP format).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262121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Minimize HTTP Requests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Bundling, Minification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Bundle CSS and JavaScript.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413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Browser Caching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Browser Settings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Leverage browser caching.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88109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Frontend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CDN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Content Delivery Network (CDN)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(As in Scalability)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444222"/>
                  </a:ext>
                </a:extLst>
              </a:tr>
              <a:tr h="2326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Code Optimization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Python Profilers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Profile and optimize Python code.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83971"/>
                  </a:ext>
                </a:extLst>
              </a:tr>
              <a:tr h="2326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 Query Optimization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 Tools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Write efficient queries; use indexes.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91373"/>
                  </a:ext>
                </a:extLst>
              </a:tr>
              <a:tr h="6779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Caching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Azure Cache for Redis, In-Memory Caching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Implement caching (Redis, Memcached, query caching).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07202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Backend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Asynchronous Processing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(As in Scalability)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(As in Scalability)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135994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Indexing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 Configuration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Index database tables.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776001"/>
                  </a:ext>
                </a:extLst>
              </a:tr>
              <a:tr h="2326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Query Optimization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 Tools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Analyze and optimize slow queries.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760318"/>
                  </a:ext>
                </a:extLst>
              </a:tr>
              <a:tr h="4545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 Tuning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Database Configuration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YInterstate Light" panose="02000506000000020004" pitchFamily="2" charset="0"/>
                        </a:rPr>
                        <a:t>Configure database settings.</a:t>
                      </a:r>
                    </a:p>
                  </a:txBody>
                  <a:tcPr marL="72000" marR="6350" marT="635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0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95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1940</Words>
  <Application>Microsoft Macintosh PowerPoint</Application>
  <PresentationFormat>Widescreen</PresentationFormat>
  <Paragraphs>463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EYInterstate-Light</vt:lpstr>
      <vt:lpstr>Aptos</vt:lpstr>
      <vt:lpstr>Aptos Narrow</vt:lpstr>
      <vt:lpstr>Arial</vt:lpstr>
      <vt:lpstr>EYInterstate-LightBold</vt:lpstr>
      <vt:lpstr>EYInterstate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Tarun Chauhan</cp:lastModifiedBy>
  <cp:revision>2</cp:revision>
  <dcterms:modified xsi:type="dcterms:W3CDTF">2025-04-25T12:51:43Z</dcterms:modified>
</cp:coreProperties>
</file>