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1"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025C"/>
    <a:srgbClr val="EC5C66"/>
    <a:srgbClr val="D86CB0"/>
    <a:srgbClr val="EB5763"/>
    <a:srgbClr val="2BF5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59D15A-4794-414D-AFF6-88998587BF9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A24FE973-B0CC-4DD6-803F-092940816A77}">
      <dgm:prSet/>
      <dgm:spPr/>
      <dgm:t>
        <a:bodyPr/>
        <a:lstStyle/>
        <a:p>
          <a:r>
            <a:rPr lang="en-GB" dirty="0"/>
            <a:t>Tools and Technology Used</a:t>
          </a:r>
          <a:endParaRPr lang="en-US" dirty="0"/>
        </a:p>
      </dgm:t>
    </dgm:pt>
    <dgm:pt modelId="{38441EFC-3BBD-4663-A549-E1E890D7FCB5}" type="parTrans" cxnId="{FCBB65F7-049F-479C-9827-01F8428D4623}">
      <dgm:prSet/>
      <dgm:spPr/>
      <dgm:t>
        <a:bodyPr/>
        <a:lstStyle/>
        <a:p>
          <a:endParaRPr lang="en-US"/>
        </a:p>
      </dgm:t>
    </dgm:pt>
    <dgm:pt modelId="{AC4CDFA0-3D35-4A4B-B83E-3428547AD5AE}" type="sibTrans" cxnId="{FCBB65F7-049F-479C-9827-01F8428D4623}">
      <dgm:prSet/>
      <dgm:spPr/>
      <dgm:t>
        <a:bodyPr/>
        <a:lstStyle/>
        <a:p>
          <a:endParaRPr lang="en-US"/>
        </a:p>
      </dgm:t>
    </dgm:pt>
    <dgm:pt modelId="{05B07FFD-CE6D-4DB8-B0D4-3D2435DB81DB}">
      <dgm:prSet/>
      <dgm:spPr/>
      <dgm:t>
        <a:bodyPr/>
        <a:lstStyle/>
        <a:p>
          <a:r>
            <a:rPr lang="en-IN" dirty="0"/>
            <a:t>Streamlit</a:t>
          </a:r>
          <a:endParaRPr lang="en-US" dirty="0"/>
        </a:p>
      </dgm:t>
    </dgm:pt>
    <dgm:pt modelId="{800FACDC-4333-4E78-9B97-905E7468E066}" type="parTrans" cxnId="{A50EA7AF-B913-4155-831E-493CA0A24CAC}">
      <dgm:prSet/>
      <dgm:spPr/>
      <dgm:t>
        <a:bodyPr/>
        <a:lstStyle/>
        <a:p>
          <a:endParaRPr lang="en-US"/>
        </a:p>
      </dgm:t>
    </dgm:pt>
    <dgm:pt modelId="{FAAB3889-E5CD-432F-8F83-C5948D729FD8}" type="sibTrans" cxnId="{A50EA7AF-B913-4155-831E-493CA0A24CAC}">
      <dgm:prSet/>
      <dgm:spPr/>
      <dgm:t>
        <a:bodyPr/>
        <a:lstStyle/>
        <a:p>
          <a:endParaRPr lang="en-US"/>
        </a:p>
      </dgm:t>
    </dgm:pt>
    <dgm:pt modelId="{F5C28376-E65C-44B8-A2D5-1E011D8772EC}">
      <dgm:prSet/>
      <dgm:spPr/>
      <dgm:t>
        <a:bodyPr/>
        <a:lstStyle/>
        <a:p>
          <a:r>
            <a:rPr lang="en-IN" dirty="0"/>
            <a:t>Pandas</a:t>
          </a:r>
          <a:endParaRPr lang="en-US" dirty="0"/>
        </a:p>
      </dgm:t>
    </dgm:pt>
    <dgm:pt modelId="{B362D28D-BB79-4372-85AD-4E39F5D7A436}" type="parTrans" cxnId="{0BEE7E96-3E50-41E2-852D-C8E9A42369E5}">
      <dgm:prSet/>
      <dgm:spPr/>
      <dgm:t>
        <a:bodyPr/>
        <a:lstStyle/>
        <a:p>
          <a:endParaRPr lang="en-US"/>
        </a:p>
      </dgm:t>
    </dgm:pt>
    <dgm:pt modelId="{6DBCD16D-87FD-4CBB-AF65-EBABF39040EF}" type="sibTrans" cxnId="{0BEE7E96-3E50-41E2-852D-C8E9A42369E5}">
      <dgm:prSet/>
      <dgm:spPr/>
      <dgm:t>
        <a:bodyPr/>
        <a:lstStyle/>
        <a:p>
          <a:endParaRPr lang="en-US"/>
        </a:p>
      </dgm:t>
    </dgm:pt>
    <dgm:pt modelId="{0F8EEE42-7709-41A7-BECE-4B4E61B9B843}">
      <dgm:prSet/>
      <dgm:spPr/>
      <dgm:t>
        <a:bodyPr/>
        <a:lstStyle/>
        <a:p>
          <a:r>
            <a:rPr lang="en-IN"/>
            <a:t>NumPy</a:t>
          </a:r>
          <a:endParaRPr lang="en-US"/>
        </a:p>
      </dgm:t>
    </dgm:pt>
    <dgm:pt modelId="{3424AFD0-7C51-42F6-A365-361F3C98D9A2}" type="parTrans" cxnId="{89D1AB34-E38B-4B5A-A62E-405A7AE75299}">
      <dgm:prSet/>
      <dgm:spPr/>
      <dgm:t>
        <a:bodyPr/>
        <a:lstStyle/>
        <a:p>
          <a:endParaRPr lang="en-US"/>
        </a:p>
      </dgm:t>
    </dgm:pt>
    <dgm:pt modelId="{D3AAF312-D8DD-4E5F-800B-0BCE2329BC7A}" type="sibTrans" cxnId="{89D1AB34-E38B-4B5A-A62E-405A7AE75299}">
      <dgm:prSet/>
      <dgm:spPr/>
      <dgm:t>
        <a:bodyPr/>
        <a:lstStyle/>
        <a:p>
          <a:endParaRPr lang="en-US"/>
        </a:p>
      </dgm:t>
    </dgm:pt>
    <dgm:pt modelId="{F0221039-AE7D-4398-A6FD-714E3B8312F2}">
      <dgm:prSet/>
      <dgm:spPr/>
      <dgm:t>
        <a:bodyPr/>
        <a:lstStyle/>
        <a:p>
          <a:r>
            <a:rPr lang="en-IN" dirty="0"/>
            <a:t>Matplotlib</a:t>
          </a:r>
          <a:endParaRPr lang="en-US" dirty="0"/>
        </a:p>
      </dgm:t>
    </dgm:pt>
    <dgm:pt modelId="{5E0679FC-DC14-456E-90C1-08FC7E5F966E}" type="parTrans" cxnId="{C70CC853-0CBD-42FB-9506-1D5EA3B80698}">
      <dgm:prSet/>
      <dgm:spPr/>
      <dgm:t>
        <a:bodyPr/>
        <a:lstStyle/>
        <a:p>
          <a:endParaRPr lang="en-US"/>
        </a:p>
      </dgm:t>
    </dgm:pt>
    <dgm:pt modelId="{8BAB4518-A471-428F-82E2-B4EE3CA2CCCF}" type="sibTrans" cxnId="{C70CC853-0CBD-42FB-9506-1D5EA3B80698}">
      <dgm:prSet/>
      <dgm:spPr/>
      <dgm:t>
        <a:bodyPr/>
        <a:lstStyle/>
        <a:p>
          <a:endParaRPr lang="en-US"/>
        </a:p>
      </dgm:t>
    </dgm:pt>
    <dgm:pt modelId="{44D3C800-A8D8-430E-A97D-D5E2DA1E510A}">
      <dgm:prSet/>
      <dgm:spPr/>
      <dgm:t>
        <a:bodyPr/>
        <a:lstStyle/>
        <a:p>
          <a:r>
            <a:rPr lang="en-IN"/>
            <a:t>Sklearn</a:t>
          </a:r>
          <a:endParaRPr lang="en-US"/>
        </a:p>
      </dgm:t>
    </dgm:pt>
    <dgm:pt modelId="{4F95EB61-8703-499D-93DE-36A41A3B2DA6}" type="parTrans" cxnId="{60097C5C-EC9C-4D91-B640-9335DB7597C7}">
      <dgm:prSet/>
      <dgm:spPr/>
      <dgm:t>
        <a:bodyPr/>
        <a:lstStyle/>
        <a:p>
          <a:endParaRPr lang="en-US"/>
        </a:p>
      </dgm:t>
    </dgm:pt>
    <dgm:pt modelId="{44BFE662-DD13-463C-B135-EEE95BA7D7A1}" type="sibTrans" cxnId="{60097C5C-EC9C-4D91-B640-9335DB7597C7}">
      <dgm:prSet/>
      <dgm:spPr/>
      <dgm:t>
        <a:bodyPr/>
        <a:lstStyle/>
        <a:p>
          <a:endParaRPr lang="en-US"/>
        </a:p>
      </dgm:t>
    </dgm:pt>
    <dgm:pt modelId="{2BFE9D37-4247-4B34-A924-A4FE96BE67BE}">
      <dgm:prSet/>
      <dgm:spPr/>
      <dgm:t>
        <a:bodyPr/>
        <a:lstStyle/>
        <a:p>
          <a:r>
            <a:rPr lang="en-IN"/>
            <a:t>Linear Regression </a:t>
          </a:r>
          <a:endParaRPr lang="en-US"/>
        </a:p>
      </dgm:t>
    </dgm:pt>
    <dgm:pt modelId="{B6EE2C01-27DA-4FD2-A07B-9CD8CC78380C}" type="parTrans" cxnId="{40065A91-BA75-4454-A38E-1682434ACEBA}">
      <dgm:prSet/>
      <dgm:spPr/>
      <dgm:t>
        <a:bodyPr/>
        <a:lstStyle/>
        <a:p>
          <a:endParaRPr lang="en-US"/>
        </a:p>
      </dgm:t>
    </dgm:pt>
    <dgm:pt modelId="{C8D4B14C-9263-49F0-88AF-3597C0F27629}" type="sibTrans" cxnId="{40065A91-BA75-4454-A38E-1682434ACEBA}">
      <dgm:prSet/>
      <dgm:spPr/>
      <dgm:t>
        <a:bodyPr/>
        <a:lstStyle/>
        <a:p>
          <a:endParaRPr lang="en-US"/>
        </a:p>
      </dgm:t>
    </dgm:pt>
    <dgm:pt modelId="{94940486-2A00-4BBF-9E3C-0DFFCCEA5EFA}">
      <dgm:prSet/>
      <dgm:spPr/>
      <dgm:t>
        <a:bodyPr/>
        <a:lstStyle/>
        <a:p>
          <a:r>
            <a:rPr lang="en-IN"/>
            <a:t>Logistic Regression</a:t>
          </a:r>
          <a:endParaRPr lang="en-US"/>
        </a:p>
      </dgm:t>
    </dgm:pt>
    <dgm:pt modelId="{02B5F6BF-CA72-4BBB-A4BB-1886589CE446}" type="parTrans" cxnId="{557FCA9E-1904-485F-AB7B-21CCB1104394}">
      <dgm:prSet/>
      <dgm:spPr/>
      <dgm:t>
        <a:bodyPr/>
        <a:lstStyle/>
        <a:p>
          <a:endParaRPr lang="en-US"/>
        </a:p>
      </dgm:t>
    </dgm:pt>
    <dgm:pt modelId="{1D217EFB-346B-4B34-92B7-63FFF48ADC5C}" type="sibTrans" cxnId="{557FCA9E-1904-485F-AB7B-21CCB1104394}">
      <dgm:prSet/>
      <dgm:spPr/>
      <dgm:t>
        <a:bodyPr/>
        <a:lstStyle/>
        <a:p>
          <a:endParaRPr lang="en-US"/>
        </a:p>
      </dgm:t>
    </dgm:pt>
    <dgm:pt modelId="{3CFC97BC-B572-4A7C-B305-CA26FC4CF4F2}" type="pres">
      <dgm:prSet presAssocID="{9C59D15A-4794-414D-AFF6-88998587BF96}" presName="linear" presStyleCnt="0">
        <dgm:presLayoutVars>
          <dgm:animLvl val="lvl"/>
          <dgm:resizeHandles val="exact"/>
        </dgm:presLayoutVars>
      </dgm:prSet>
      <dgm:spPr/>
    </dgm:pt>
    <dgm:pt modelId="{FA7B26E9-D9EE-4E81-BBA1-22682632DCD7}" type="pres">
      <dgm:prSet presAssocID="{A24FE973-B0CC-4DD6-803F-092940816A77}" presName="parentText" presStyleLbl="node1" presStyleIdx="0" presStyleCnt="1">
        <dgm:presLayoutVars>
          <dgm:chMax val="0"/>
          <dgm:bulletEnabled val="1"/>
        </dgm:presLayoutVars>
      </dgm:prSet>
      <dgm:spPr/>
    </dgm:pt>
    <dgm:pt modelId="{7A446CF9-CB8A-4615-9F8B-05B25A609E3F}" type="pres">
      <dgm:prSet presAssocID="{A24FE973-B0CC-4DD6-803F-092940816A77}" presName="childText" presStyleLbl="revTx" presStyleIdx="0" presStyleCnt="1">
        <dgm:presLayoutVars>
          <dgm:bulletEnabled val="1"/>
        </dgm:presLayoutVars>
      </dgm:prSet>
      <dgm:spPr/>
    </dgm:pt>
  </dgm:ptLst>
  <dgm:cxnLst>
    <dgm:cxn modelId="{D4DD9A03-D893-4817-9D1A-D359C7318FE4}" type="presOf" srcId="{2BFE9D37-4247-4B34-A924-A4FE96BE67BE}" destId="{7A446CF9-CB8A-4615-9F8B-05B25A609E3F}" srcOrd="0" destOrd="5" presId="urn:microsoft.com/office/officeart/2005/8/layout/vList2"/>
    <dgm:cxn modelId="{C0683009-B4AD-4813-A36F-131FCD6E580E}" type="presOf" srcId="{0F8EEE42-7709-41A7-BECE-4B4E61B9B843}" destId="{7A446CF9-CB8A-4615-9F8B-05B25A609E3F}" srcOrd="0" destOrd="2" presId="urn:microsoft.com/office/officeart/2005/8/layout/vList2"/>
    <dgm:cxn modelId="{92F59F14-D186-444C-8FDF-DB7B44D9C91F}" type="presOf" srcId="{94940486-2A00-4BBF-9E3C-0DFFCCEA5EFA}" destId="{7A446CF9-CB8A-4615-9F8B-05B25A609E3F}" srcOrd="0" destOrd="6" presId="urn:microsoft.com/office/officeart/2005/8/layout/vList2"/>
    <dgm:cxn modelId="{308A2716-87B2-44FA-80B0-AD1E0AD6D689}" type="presOf" srcId="{F0221039-AE7D-4398-A6FD-714E3B8312F2}" destId="{7A446CF9-CB8A-4615-9F8B-05B25A609E3F}" srcOrd="0" destOrd="3" presId="urn:microsoft.com/office/officeart/2005/8/layout/vList2"/>
    <dgm:cxn modelId="{3746B61E-44D4-41E6-9E66-0809058415F5}" type="presOf" srcId="{05B07FFD-CE6D-4DB8-B0D4-3D2435DB81DB}" destId="{7A446CF9-CB8A-4615-9F8B-05B25A609E3F}" srcOrd="0" destOrd="0" presId="urn:microsoft.com/office/officeart/2005/8/layout/vList2"/>
    <dgm:cxn modelId="{3BE32C20-D0A4-4140-BE0F-E9079991ECEB}" type="presOf" srcId="{9C59D15A-4794-414D-AFF6-88998587BF96}" destId="{3CFC97BC-B572-4A7C-B305-CA26FC4CF4F2}" srcOrd="0" destOrd="0" presId="urn:microsoft.com/office/officeart/2005/8/layout/vList2"/>
    <dgm:cxn modelId="{89D1AB34-E38B-4B5A-A62E-405A7AE75299}" srcId="{A24FE973-B0CC-4DD6-803F-092940816A77}" destId="{0F8EEE42-7709-41A7-BECE-4B4E61B9B843}" srcOrd="2" destOrd="0" parTransId="{3424AFD0-7C51-42F6-A365-361F3C98D9A2}" sibTransId="{D3AAF312-D8DD-4E5F-800B-0BCE2329BC7A}"/>
    <dgm:cxn modelId="{60097C5C-EC9C-4D91-B640-9335DB7597C7}" srcId="{A24FE973-B0CC-4DD6-803F-092940816A77}" destId="{44D3C800-A8D8-430E-A97D-D5E2DA1E510A}" srcOrd="4" destOrd="0" parTransId="{4F95EB61-8703-499D-93DE-36A41A3B2DA6}" sibTransId="{44BFE662-DD13-463C-B135-EEE95BA7D7A1}"/>
    <dgm:cxn modelId="{158CB571-40F5-4E7F-8863-86D30B0DA53D}" type="presOf" srcId="{A24FE973-B0CC-4DD6-803F-092940816A77}" destId="{FA7B26E9-D9EE-4E81-BBA1-22682632DCD7}" srcOrd="0" destOrd="0" presId="urn:microsoft.com/office/officeart/2005/8/layout/vList2"/>
    <dgm:cxn modelId="{C70CC853-0CBD-42FB-9506-1D5EA3B80698}" srcId="{A24FE973-B0CC-4DD6-803F-092940816A77}" destId="{F0221039-AE7D-4398-A6FD-714E3B8312F2}" srcOrd="3" destOrd="0" parTransId="{5E0679FC-DC14-456E-90C1-08FC7E5F966E}" sibTransId="{8BAB4518-A471-428F-82E2-B4EE3CA2CCCF}"/>
    <dgm:cxn modelId="{40065A91-BA75-4454-A38E-1682434ACEBA}" srcId="{A24FE973-B0CC-4DD6-803F-092940816A77}" destId="{2BFE9D37-4247-4B34-A924-A4FE96BE67BE}" srcOrd="5" destOrd="0" parTransId="{B6EE2C01-27DA-4FD2-A07B-9CD8CC78380C}" sibTransId="{C8D4B14C-9263-49F0-88AF-3597C0F27629}"/>
    <dgm:cxn modelId="{BF4BBA91-6FA9-4C89-9173-A4F3435A5435}" type="presOf" srcId="{F5C28376-E65C-44B8-A2D5-1E011D8772EC}" destId="{7A446CF9-CB8A-4615-9F8B-05B25A609E3F}" srcOrd="0" destOrd="1" presId="urn:microsoft.com/office/officeart/2005/8/layout/vList2"/>
    <dgm:cxn modelId="{0BEE7E96-3E50-41E2-852D-C8E9A42369E5}" srcId="{A24FE973-B0CC-4DD6-803F-092940816A77}" destId="{F5C28376-E65C-44B8-A2D5-1E011D8772EC}" srcOrd="1" destOrd="0" parTransId="{B362D28D-BB79-4372-85AD-4E39F5D7A436}" sibTransId="{6DBCD16D-87FD-4CBB-AF65-EBABF39040EF}"/>
    <dgm:cxn modelId="{557FCA9E-1904-485F-AB7B-21CCB1104394}" srcId="{A24FE973-B0CC-4DD6-803F-092940816A77}" destId="{94940486-2A00-4BBF-9E3C-0DFFCCEA5EFA}" srcOrd="6" destOrd="0" parTransId="{02B5F6BF-CA72-4BBB-A4BB-1886589CE446}" sibTransId="{1D217EFB-346B-4B34-92B7-63FFF48ADC5C}"/>
    <dgm:cxn modelId="{899110A0-58E5-46AD-87BF-C423678D1BA0}" type="presOf" srcId="{44D3C800-A8D8-430E-A97D-D5E2DA1E510A}" destId="{7A446CF9-CB8A-4615-9F8B-05B25A609E3F}" srcOrd="0" destOrd="4" presId="urn:microsoft.com/office/officeart/2005/8/layout/vList2"/>
    <dgm:cxn modelId="{A50EA7AF-B913-4155-831E-493CA0A24CAC}" srcId="{A24FE973-B0CC-4DD6-803F-092940816A77}" destId="{05B07FFD-CE6D-4DB8-B0D4-3D2435DB81DB}" srcOrd="0" destOrd="0" parTransId="{800FACDC-4333-4E78-9B97-905E7468E066}" sibTransId="{FAAB3889-E5CD-432F-8F83-C5948D729FD8}"/>
    <dgm:cxn modelId="{FCBB65F7-049F-479C-9827-01F8428D4623}" srcId="{9C59D15A-4794-414D-AFF6-88998587BF96}" destId="{A24FE973-B0CC-4DD6-803F-092940816A77}" srcOrd="0" destOrd="0" parTransId="{38441EFC-3BBD-4663-A549-E1E890D7FCB5}" sibTransId="{AC4CDFA0-3D35-4A4B-B83E-3428547AD5AE}"/>
    <dgm:cxn modelId="{7F36B9AE-047D-46D1-BAB0-9ABAA3C521A4}" type="presParOf" srcId="{3CFC97BC-B572-4A7C-B305-CA26FC4CF4F2}" destId="{FA7B26E9-D9EE-4E81-BBA1-22682632DCD7}" srcOrd="0" destOrd="0" presId="urn:microsoft.com/office/officeart/2005/8/layout/vList2"/>
    <dgm:cxn modelId="{5C787ED3-DED2-4693-82D5-B1DAF24B5362}" type="presParOf" srcId="{3CFC97BC-B572-4A7C-B305-CA26FC4CF4F2}" destId="{7A446CF9-CB8A-4615-9F8B-05B25A609E3F}"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7B26E9-D9EE-4E81-BBA1-22682632DCD7}">
      <dsp:nvSpPr>
        <dsp:cNvPr id="0" name=""/>
        <dsp:cNvSpPr/>
      </dsp:nvSpPr>
      <dsp:spPr>
        <a:xfrm>
          <a:off x="0" y="4304"/>
          <a:ext cx="11172160" cy="10553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GB" sz="4400" kern="1200" dirty="0"/>
            <a:t>Tools and Technology Used</a:t>
          </a:r>
          <a:endParaRPr lang="en-US" sz="4400" kern="1200" dirty="0"/>
        </a:p>
      </dsp:txBody>
      <dsp:txXfrm>
        <a:off x="51517" y="55821"/>
        <a:ext cx="11069126" cy="952306"/>
      </dsp:txXfrm>
    </dsp:sp>
    <dsp:sp modelId="{7A446CF9-CB8A-4615-9F8B-05B25A609E3F}">
      <dsp:nvSpPr>
        <dsp:cNvPr id="0" name=""/>
        <dsp:cNvSpPr/>
      </dsp:nvSpPr>
      <dsp:spPr>
        <a:xfrm>
          <a:off x="0" y="1059645"/>
          <a:ext cx="11172160" cy="4098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4716" tIns="55880" rIns="312928" bIns="55880" numCol="1" spcCol="1270" anchor="t" anchorCtr="0">
          <a:noAutofit/>
        </a:bodyPr>
        <a:lstStyle/>
        <a:p>
          <a:pPr marL="285750" lvl="1" indent="-285750" algn="l" defTabSz="1511300">
            <a:lnSpc>
              <a:spcPct val="90000"/>
            </a:lnSpc>
            <a:spcBef>
              <a:spcPct val="0"/>
            </a:spcBef>
            <a:spcAft>
              <a:spcPct val="20000"/>
            </a:spcAft>
            <a:buChar char="•"/>
          </a:pPr>
          <a:r>
            <a:rPr lang="en-IN" sz="3400" kern="1200" dirty="0"/>
            <a:t>Streamlit</a:t>
          </a:r>
          <a:endParaRPr lang="en-US" sz="3400" kern="1200" dirty="0"/>
        </a:p>
        <a:p>
          <a:pPr marL="285750" lvl="1" indent="-285750" algn="l" defTabSz="1511300">
            <a:lnSpc>
              <a:spcPct val="90000"/>
            </a:lnSpc>
            <a:spcBef>
              <a:spcPct val="0"/>
            </a:spcBef>
            <a:spcAft>
              <a:spcPct val="20000"/>
            </a:spcAft>
            <a:buChar char="•"/>
          </a:pPr>
          <a:r>
            <a:rPr lang="en-IN" sz="3400" kern="1200" dirty="0"/>
            <a:t>Pandas</a:t>
          </a:r>
          <a:endParaRPr lang="en-US" sz="3400" kern="1200" dirty="0"/>
        </a:p>
        <a:p>
          <a:pPr marL="285750" lvl="1" indent="-285750" algn="l" defTabSz="1511300">
            <a:lnSpc>
              <a:spcPct val="90000"/>
            </a:lnSpc>
            <a:spcBef>
              <a:spcPct val="0"/>
            </a:spcBef>
            <a:spcAft>
              <a:spcPct val="20000"/>
            </a:spcAft>
            <a:buChar char="•"/>
          </a:pPr>
          <a:r>
            <a:rPr lang="en-IN" sz="3400" kern="1200"/>
            <a:t>NumPy</a:t>
          </a:r>
          <a:endParaRPr lang="en-US" sz="3400" kern="1200"/>
        </a:p>
        <a:p>
          <a:pPr marL="285750" lvl="1" indent="-285750" algn="l" defTabSz="1511300">
            <a:lnSpc>
              <a:spcPct val="90000"/>
            </a:lnSpc>
            <a:spcBef>
              <a:spcPct val="0"/>
            </a:spcBef>
            <a:spcAft>
              <a:spcPct val="20000"/>
            </a:spcAft>
            <a:buChar char="•"/>
          </a:pPr>
          <a:r>
            <a:rPr lang="en-IN" sz="3400" kern="1200" dirty="0"/>
            <a:t>Matplotlib</a:t>
          </a:r>
          <a:endParaRPr lang="en-US" sz="3400" kern="1200" dirty="0"/>
        </a:p>
        <a:p>
          <a:pPr marL="285750" lvl="1" indent="-285750" algn="l" defTabSz="1511300">
            <a:lnSpc>
              <a:spcPct val="90000"/>
            </a:lnSpc>
            <a:spcBef>
              <a:spcPct val="0"/>
            </a:spcBef>
            <a:spcAft>
              <a:spcPct val="20000"/>
            </a:spcAft>
            <a:buChar char="•"/>
          </a:pPr>
          <a:r>
            <a:rPr lang="en-IN" sz="3400" kern="1200"/>
            <a:t>Sklearn</a:t>
          </a:r>
          <a:endParaRPr lang="en-US" sz="3400" kern="1200"/>
        </a:p>
        <a:p>
          <a:pPr marL="285750" lvl="1" indent="-285750" algn="l" defTabSz="1511300">
            <a:lnSpc>
              <a:spcPct val="90000"/>
            </a:lnSpc>
            <a:spcBef>
              <a:spcPct val="0"/>
            </a:spcBef>
            <a:spcAft>
              <a:spcPct val="20000"/>
            </a:spcAft>
            <a:buChar char="•"/>
          </a:pPr>
          <a:r>
            <a:rPr lang="en-IN" sz="3400" kern="1200"/>
            <a:t>Linear Regression </a:t>
          </a:r>
          <a:endParaRPr lang="en-US" sz="3400" kern="1200"/>
        </a:p>
        <a:p>
          <a:pPr marL="285750" lvl="1" indent="-285750" algn="l" defTabSz="1511300">
            <a:lnSpc>
              <a:spcPct val="90000"/>
            </a:lnSpc>
            <a:spcBef>
              <a:spcPct val="0"/>
            </a:spcBef>
            <a:spcAft>
              <a:spcPct val="20000"/>
            </a:spcAft>
            <a:buChar char="•"/>
          </a:pPr>
          <a:r>
            <a:rPr lang="en-IN" sz="3400" kern="1200"/>
            <a:t>Logistic Regression</a:t>
          </a:r>
          <a:endParaRPr lang="en-US" sz="3400" kern="1200"/>
        </a:p>
      </dsp:txBody>
      <dsp:txXfrm>
        <a:off x="0" y="1059645"/>
        <a:ext cx="11172160" cy="40986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Sunday, November 28, 2021</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60699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Sunday, November 28, 2021</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2648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Sunday, November 28, 2021</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541674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Sunday, November 28, 2021</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195849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Sunday, November 28, 2021</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466477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Sunday, November 28, 2021</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559473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Sunday, November 28, 2021</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63142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Sunday, November 28, 2021</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354593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Sunday, November 28, 2021</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864192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Sunday, November 28, 2021</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050240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Sunday, November 28, 2021</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481748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Sunday, November 28, 2021</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03173682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skep-nursing.blogspot.com/2014/08/parkinson-disease.html"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revistas.urp.edu.pe/index.php/RFMH/article/view/1262" TargetMode="External"/><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22">
            <a:extLst>
              <a:ext uri="{FF2B5EF4-FFF2-40B4-BE49-F238E27FC236}">
                <a16:creationId xmlns:a16="http://schemas.microsoft.com/office/drawing/2014/main" id="{ACE9E2ED-2BB1-46AE-A037-86EC1BF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969560F-0752-44DC-B02F-DB8B3C67B9F9}"/>
              </a:ext>
            </a:extLst>
          </p:cNvPr>
          <p:cNvSpPr txBox="1"/>
          <p:nvPr/>
        </p:nvSpPr>
        <p:spPr>
          <a:xfrm>
            <a:off x="1450119" y="2687896"/>
            <a:ext cx="4913735" cy="741104"/>
          </a:xfrm>
          <a:prstGeom prst="rect">
            <a:avLst/>
          </a:prstGeom>
        </p:spPr>
        <p:txBody>
          <a:bodyPr vert="horz" lIns="0" tIns="0" rIns="0" bIns="0" rtlCol="0" anchor="t">
            <a:normAutofit fontScale="92500"/>
          </a:bodyPr>
          <a:lstStyle/>
          <a:p>
            <a:pPr>
              <a:spcBef>
                <a:spcPct val="0"/>
              </a:spcBef>
              <a:spcAft>
                <a:spcPts val="600"/>
              </a:spcAft>
            </a:pPr>
            <a:r>
              <a:rPr lang="en-US" sz="4800" b="1" cap="all" spc="750" dirty="0">
                <a:solidFill>
                  <a:srgbClr val="92D050"/>
                </a:solidFill>
                <a:latin typeface="+mj-lt"/>
                <a:ea typeface="+mj-ea"/>
                <a:cs typeface="+mj-cs"/>
              </a:rPr>
              <a:t>Sanjeevnam</a:t>
            </a:r>
          </a:p>
        </p:txBody>
      </p:sp>
      <p:sp>
        <p:nvSpPr>
          <p:cNvPr id="48" name="Rectangle 24">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7" y="-3"/>
            <a:ext cx="3611463" cy="6858000"/>
          </a:xfrm>
          <a:prstGeom prst="rect">
            <a:avLst/>
          </a:prstGeom>
          <a:gradFill>
            <a:gsLst>
              <a:gs pos="0">
                <a:schemeClr val="accent5">
                  <a:alpha val="77000"/>
                </a:schemeClr>
              </a:gs>
              <a:gs pos="100000">
                <a:schemeClr val="tx2">
                  <a:lumMod val="50000"/>
                  <a:lumOff val="50000"/>
                  <a:alpha val="52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26">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2000">
                <a:schemeClr val="accent2">
                  <a:alpha val="69000"/>
                </a:schemeClr>
              </a:gs>
              <a:gs pos="99000">
                <a:schemeClr val="accent4">
                  <a:alpha val="74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426853" y="-345671"/>
            <a:ext cx="3429002" cy="4120348"/>
          </a:xfrm>
          <a:prstGeom prst="rect">
            <a:avLst/>
          </a:prstGeom>
          <a:gradFill>
            <a:gsLst>
              <a:gs pos="0">
                <a:schemeClr val="accent5">
                  <a:alpha val="26000"/>
                </a:schemeClr>
              </a:gs>
              <a:gs pos="49000">
                <a:schemeClr val="tx2">
                  <a:lumMod val="75000"/>
                  <a:lumOff val="25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Shape, arrow&#10;&#10;Description automatically generated">
            <a:extLst>
              <a:ext uri="{FF2B5EF4-FFF2-40B4-BE49-F238E27FC236}">
                <a16:creationId xmlns:a16="http://schemas.microsoft.com/office/drawing/2014/main" id="{63891F76-12F4-4FDF-9456-EF1A74A91A5F}"/>
              </a:ext>
            </a:extLst>
          </p:cNvPr>
          <p:cNvPicPr>
            <a:picLocks noChangeAspect="1"/>
          </p:cNvPicPr>
          <p:nvPr/>
        </p:nvPicPr>
        <p:blipFill rotWithShape="1">
          <a:blip r:embed="rId2">
            <a:extLst>
              <a:ext uri="{28A0092B-C50C-407E-A947-70E740481C1C}">
                <a14:useLocalDpi xmlns:a14="http://schemas.microsoft.com/office/drawing/2010/main" val="0"/>
              </a:ext>
            </a:extLst>
          </a:blip>
          <a:srcRect r="15606" b="1"/>
          <a:stretch/>
        </p:blipFill>
        <p:spPr>
          <a:xfrm>
            <a:off x="6258190" y="926811"/>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spTree>
    <p:extLst>
      <p:ext uri="{BB962C8B-B14F-4D97-AF65-F5344CB8AC3E}">
        <p14:creationId xmlns:p14="http://schemas.microsoft.com/office/powerpoint/2010/main" val="404252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0700C571-846B-4306-AEF1-A2DF61F024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4602847-615A-4C70-A6FC-46F46FF24A57}"/>
              </a:ext>
            </a:extLst>
          </p:cNvPr>
          <p:cNvSpPr txBox="1"/>
          <p:nvPr/>
        </p:nvSpPr>
        <p:spPr>
          <a:xfrm>
            <a:off x="1371601" y="920008"/>
            <a:ext cx="5168980" cy="4852141"/>
          </a:xfrm>
          <a:prstGeom prst="rect">
            <a:avLst/>
          </a:prstGeom>
        </p:spPr>
        <p:txBody>
          <a:bodyPr vert="horz" lIns="0" tIns="0" rIns="0" bIns="0" rtlCol="0" anchor="t">
            <a:normAutofit/>
          </a:bodyPr>
          <a:lstStyle/>
          <a:p>
            <a:pPr>
              <a:spcBef>
                <a:spcPct val="0"/>
              </a:spcBef>
              <a:spcAft>
                <a:spcPts val="600"/>
              </a:spcAft>
            </a:pPr>
            <a:endParaRPr lang="en-US" sz="4000" b="1" cap="all" spc="700" dirty="0">
              <a:latin typeface="+mj-lt"/>
              <a:ea typeface="+mj-ea"/>
              <a:cs typeface="+mj-cs"/>
            </a:endParaRPr>
          </a:p>
          <a:p>
            <a:pPr>
              <a:spcBef>
                <a:spcPct val="0"/>
              </a:spcBef>
              <a:spcAft>
                <a:spcPts val="600"/>
              </a:spcAft>
            </a:pPr>
            <a:endParaRPr lang="en-US" sz="4000" b="1" cap="all" spc="700" dirty="0">
              <a:latin typeface="+mj-lt"/>
              <a:ea typeface="+mj-ea"/>
              <a:cs typeface="+mj-cs"/>
            </a:endParaRPr>
          </a:p>
          <a:p>
            <a:pPr>
              <a:lnSpc>
                <a:spcPct val="200000"/>
              </a:lnSpc>
              <a:spcBef>
                <a:spcPct val="0"/>
              </a:spcBef>
              <a:spcAft>
                <a:spcPts val="600"/>
              </a:spcAft>
            </a:pPr>
            <a:r>
              <a:rPr lang="en-US" sz="3200" b="1" cap="all" spc="700" dirty="0">
                <a:latin typeface="+mj-lt"/>
                <a:ea typeface="+mj-ea"/>
                <a:cs typeface="+mj-cs"/>
              </a:rPr>
              <a:t>Presentation Of</a:t>
            </a:r>
          </a:p>
          <a:p>
            <a:pPr>
              <a:lnSpc>
                <a:spcPct val="200000"/>
              </a:lnSpc>
              <a:spcBef>
                <a:spcPct val="0"/>
              </a:spcBef>
              <a:spcAft>
                <a:spcPts val="600"/>
              </a:spcAft>
            </a:pPr>
            <a:r>
              <a:rPr lang="en-US" sz="2000" cap="all" spc="700" dirty="0">
                <a:solidFill>
                  <a:schemeClr val="bg1">
                    <a:lumMod val="65000"/>
                  </a:schemeClr>
                </a:solidFill>
                <a:latin typeface="+mj-lt"/>
                <a:ea typeface="+mj-ea"/>
                <a:cs typeface="+mj-cs"/>
              </a:rPr>
              <a:t>Project 2 [ CSE-410N]</a:t>
            </a:r>
          </a:p>
        </p:txBody>
      </p:sp>
      <p:sp>
        <p:nvSpPr>
          <p:cNvPr id="4" name="TextBox 3">
            <a:extLst>
              <a:ext uri="{FF2B5EF4-FFF2-40B4-BE49-F238E27FC236}">
                <a16:creationId xmlns:a16="http://schemas.microsoft.com/office/drawing/2014/main" id="{1F1CA493-28B2-467C-BE45-F2E1FBB1B9A8}"/>
              </a:ext>
            </a:extLst>
          </p:cNvPr>
          <p:cNvSpPr txBox="1"/>
          <p:nvPr/>
        </p:nvSpPr>
        <p:spPr>
          <a:xfrm>
            <a:off x="7029814" y="949827"/>
            <a:ext cx="3790585" cy="4765174"/>
          </a:xfrm>
          <a:prstGeom prst="rect">
            <a:avLst/>
          </a:prstGeom>
        </p:spPr>
        <p:txBody>
          <a:bodyPr vert="horz" lIns="0" tIns="0" rIns="0" bIns="0" rtlCol="0">
            <a:normAutofit/>
          </a:bodyPr>
          <a:lstStyle/>
          <a:p>
            <a:pPr indent="-228600">
              <a:lnSpc>
                <a:spcPct val="120000"/>
              </a:lnSpc>
              <a:spcAft>
                <a:spcPts val="600"/>
              </a:spcAft>
              <a:buFont typeface="Arial" panose="020B0604020202020204" pitchFamily="34" charset="0"/>
              <a:buChar char="•"/>
            </a:pPr>
            <a:r>
              <a:rPr lang="en-US" b="1" dirty="0"/>
              <a:t>Team Members </a:t>
            </a:r>
          </a:p>
          <a:p>
            <a:pPr indent="-228600">
              <a:lnSpc>
                <a:spcPct val="120000"/>
              </a:lnSpc>
              <a:spcAft>
                <a:spcPts val="600"/>
              </a:spcAft>
              <a:buFont typeface="Arial" panose="020B0604020202020204" pitchFamily="34" charset="0"/>
              <a:buChar char="•"/>
            </a:pPr>
            <a:endParaRPr lang="en-US" dirty="0"/>
          </a:p>
          <a:p>
            <a:pPr indent="-228600">
              <a:lnSpc>
                <a:spcPct val="120000"/>
              </a:lnSpc>
              <a:spcAft>
                <a:spcPts val="600"/>
              </a:spcAft>
              <a:buFont typeface="Arial" panose="020B0604020202020204" pitchFamily="34" charset="0"/>
              <a:buChar char="•"/>
            </a:pPr>
            <a:r>
              <a:rPr lang="en-US" dirty="0"/>
              <a:t>Tarun Kumar </a:t>
            </a:r>
          </a:p>
          <a:p>
            <a:pPr indent="-228600">
              <a:lnSpc>
                <a:spcPct val="120000"/>
              </a:lnSpc>
              <a:spcAft>
                <a:spcPts val="600"/>
              </a:spcAft>
              <a:buFont typeface="Arial" panose="020B0604020202020204" pitchFamily="34" charset="0"/>
              <a:buChar char="•"/>
            </a:pPr>
            <a:r>
              <a:rPr lang="en-US" dirty="0"/>
              <a:t>2818063</a:t>
            </a:r>
          </a:p>
          <a:p>
            <a:pPr indent="-228600">
              <a:lnSpc>
                <a:spcPct val="120000"/>
              </a:lnSpc>
              <a:spcAft>
                <a:spcPts val="600"/>
              </a:spcAft>
              <a:buFont typeface="Arial" panose="020B0604020202020204" pitchFamily="34" charset="0"/>
              <a:buChar char="•"/>
            </a:pPr>
            <a:endParaRPr lang="en-US" dirty="0"/>
          </a:p>
          <a:p>
            <a:pPr indent="-228600">
              <a:lnSpc>
                <a:spcPct val="120000"/>
              </a:lnSpc>
              <a:spcAft>
                <a:spcPts val="600"/>
              </a:spcAft>
              <a:buFont typeface="Arial" panose="020B0604020202020204" pitchFamily="34" charset="0"/>
              <a:buChar char="•"/>
            </a:pPr>
            <a:r>
              <a:rPr lang="en-US" dirty="0"/>
              <a:t>Robin Bhutani</a:t>
            </a:r>
          </a:p>
          <a:p>
            <a:pPr indent="-228600">
              <a:lnSpc>
                <a:spcPct val="120000"/>
              </a:lnSpc>
              <a:spcAft>
                <a:spcPts val="600"/>
              </a:spcAft>
              <a:buFont typeface="Arial" panose="020B0604020202020204" pitchFamily="34" charset="0"/>
              <a:buChar char="•"/>
            </a:pPr>
            <a:r>
              <a:rPr lang="en-US" dirty="0"/>
              <a:t>2818161</a:t>
            </a:r>
          </a:p>
          <a:p>
            <a:pPr indent="-228600">
              <a:lnSpc>
                <a:spcPct val="120000"/>
              </a:lnSpc>
              <a:spcAft>
                <a:spcPts val="600"/>
              </a:spcAft>
              <a:buFont typeface="Arial" panose="020B0604020202020204" pitchFamily="34" charset="0"/>
              <a:buChar char="•"/>
            </a:pPr>
            <a:endParaRPr lang="en-US" dirty="0"/>
          </a:p>
          <a:p>
            <a:pPr indent="-228600">
              <a:lnSpc>
                <a:spcPct val="120000"/>
              </a:lnSpc>
              <a:spcAft>
                <a:spcPts val="600"/>
              </a:spcAft>
              <a:buFont typeface="Arial" panose="020B0604020202020204" pitchFamily="34" charset="0"/>
              <a:buChar char="•"/>
            </a:pPr>
            <a:r>
              <a:rPr lang="en-US" dirty="0"/>
              <a:t>Tanuj</a:t>
            </a:r>
          </a:p>
          <a:p>
            <a:pPr indent="-228600">
              <a:lnSpc>
                <a:spcPct val="120000"/>
              </a:lnSpc>
              <a:spcAft>
                <a:spcPts val="600"/>
              </a:spcAft>
              <a:buFont typeface="Arial" panose="020B0604020202020204" pitchFamily="34" charset="0"/>
              <a:buChar char="•"/>
            </a:pPr>
            <a:r>
              <a:rPr lang="en-US" dirty="0"/>
              <a:t>2818066</a:t>
            </a:r>
          </a:p>
          <a:p>
            <a:pPr indent="-228600">
              <a:lnSpc>
                <a:spcPct val="120000"/>
              </a:lnSpc>
              <a:spcAft>
                <a:spcPts val="600"/>
              </a:spcAft>
              <a:buFont typeface="Arial" panose="020B0604020202020204" pitchFamily="34" charset="0"/>
              <a:buChar char="•"/>
            </a:pPr>
            <a:endParaRPr lang="en-US" dirty="0"/>
          </a:p>
          <a:p>
            <a:pPr indent="-228600">
              <a:lnSpc>
                <a:spcPct val="120000"/>
              </a:lnSpc>
              <a:spcAft>
                <a:spcPts val="600"/>
              </a:spcAft>
              <a:buFont typeface="Arial" panose="020B0604020202020204" pitchFamily="34" charset="0"/>
              <a:buChar char="•"/>
            </a:pPr>
            <a:endParaRPr lang="en-US" dirty="0"/>
          </a:p>
        </p:txBody>
      </p:sp>
      <p:sp>
        <p:nvSpPr>
          <p:cNvPr id="21" name="Rectangle 11">
            <a:extLst>
              <a:ext uri="{FF2B5EF4-FFF2-40B4-BE49-F238E27FC236}">
                <a16:creationId xmlns:a16="http://schemas.microsoft.com/office/drawing/2014/main" id="{996D093C-29FB-4E3D-9DBB-F237109575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373"/>
            <a:ext cx="12191999" cy="457198"/>
          </a:xfrm>
          <a:prstGeom prst="rect">
            <a:avLst/>
          </a:prstGeom>
          <a:gradFill>
            <a:gsLst>
              <a:gs pos="0">
                <a:schemeClr val="accent6">
                  <a:lumMod val="75000"/>
                  <a:alpha val="63000"/>
                </a:schemeClr>
              </a:gs>
              <a:gs pos="32000">
                <a:schemeClr val="accent5">
                  <a:alpha val="72000"/>
                </a:scheme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A5F13265-BEA0-4856-9FFF-9156F3F52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373"/>
            <a:ext cx="8153398" cy="457199"/>
          </a:xfrm>
          <a:prstGeom prst="rect">
            <a:avLst/>
          </a:prstGeom>
          <a:gradFill>
            <a:gsLst>
              <a:gs pos="0">
                <a:schemeClr val="accent6">
                  <a:lumMod val="75000"/>
                  <a:alpha val="30000"/>
                </a:schemeClr>
              </a:gs>
              <a:gs pos="71000">
                <a:schemeClr val="accent2">
                  <a:alpha val="61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4501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4"/>
                                        </p:tgtEl>
                                        <p:attrNameLst>
                                          <p:attrName>r</p:attrName>
                                        </p:attrNameLst>
                                      </p:cBhvr>
                                    </p:animRot>
                                    <p:animRot by="-240000">
                                      <p:cBhvr>
                                        <p:cTn id="7" dur="200" fill="hold">
                                          <p:stCondLst>
                                            <p:cond delay="200"/>
                                          </p:stCondLst>
                                        </p:cTn>
                                        <p:tgtEl>
                                          <p:spTgt spid="4"/>
                                        </p:tgtEl>
                                        <p:attrNameLst>
                                          <p:attrName>r</p:attrName>
                                        </p:attrNameLst>
                                      </p:cBhvr>
                                    </p:animRot>
                                    <p:animRot by="240000">
                                      <p:cBhvr>
                                        <p:cTn id="8" dur="200" fill="hold">
                                          <p:stCondLst>
                                            <p:cond delay="400"/>
                                          </p:stCondLst>
                                        </p:cTn>
                                        <p:tgtEl>
                                          <p:spTgt spid="4"/>
                                        </p:tgtEl>
                                        <p:attrNameLst>
                                          <p:attrName>r</p:attrName>
                                        </p:attrNameLst>
                                      </p:cBhvr>
                                    </p:animRot>
                                    <p:animRot by="-240000">
                                      <p:cBhvr>
                                        <p:cTn id="9" dur="200" fill="hold">
                                          <p:stCondLst>
                                            <p:cond delay="600"/>
                                          </p:stCondLst>
                                        </p:cTn>
                                        <p:tgtEl>
                                          <p:spTgt spid="4"/>
                                        </p:tgtEl>
                                        <p:attrNameLst>
                                          <p:attrName>r</p:attrName>
                                        </p:attrNameLst>
                                      </p:cBhvr>
                                    </p:animRot>
                                    <p:animRot by="120000">
                                      <p:cBhvr>
                                        <p:cTn id="10" dur="200" fill="hold">
                                          <p:stCondLst>
                                            <p:cond delay="8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extBox 3">
            <a:extLst>
              <a:ext uri="{FF2B5EF4-FFF2-40B4-BE49-F238E27FC236}">
                <a16:creationId xmlns:a16="http://schemas.microsoft.com/office/drawing/2014/main" id="{60A57ADE-B8AF-4964-809D-19412A3D6C83}"/>
              </a:ext>
            </a:extLst>
          </p:cNvPr>
          <p:cNvSpPr txBox="1"/>
          <p:nvPr/>
        </p:nvSpPr>
        <p:spPr>
          <a:xfrm>
            <a:off x="4777409" y="1028702"/>
            <a:ext cx="6273972" cy="4843462"/>
          </a:xfrm>
          <a:prstGeom prst="rect">
            <a:avLst/>
          </a:prstGeom>
        </p:spPr>
        <p:txBody>
          <a:bodyPr vert="horz" lIns="0" tIns="0" rIns="0" bIns="0" rtlCol="0">
            <a:normAutofit/>
          </a:bodyPr>
          <a:lstStyle/>
          <a:p>
            <a:pPr indent="-228600">
              <a:lnSpc>
                <a:spcPct val="150000"/>
              </a:lnSpc>
              <a:spcAft>
                <a:spcPts val="600"/>
              </a:spcAft>
              <a:buFont typeface="Arial" panose="020B0604020202020204" pitchFamily="34" charset="0"/>
              <a:buChar char="•"/>
            </a:pPr>
            <a:r>
              <a:rPr lang="en-US" sz="2800" b="1" dirty="0">
                <a:latin typeface="Arial Rounded MT Bold" panose="020F0704030504030204" pitchFamily="34" charset="0"/>
              </a:rPr>
              <a:t>About Sanjeevnam :</a:t>
            </a:r>
          </a:p>
          <a:p>
            <a:pPr marL="285750" indent="-228600">
              <a:lnSpc>
                <a:spcPct val="150000"/>
              </a:lnSpc>
              <a:spcAft>
                <a:spcPts val="600"/>
              </a:spcAft>
              <a:buFont typeface="Arial" panose="020B0604020202020204" pitchFamily="34" charset="0"/>
              <a:buChar char="•"/>
            </a:pPr>
            <a:r>
              <a:rPr lang="en-US" b="1" dirty="0">
                <a:solidFill>
                  <a:schemeClr val="bg1">
                    <a:lumMod val="65000"/>
                  </a:schemeClr>
                </a:solidFill>
              </a:rPr>
              <a:t>The project aims at providing a completely free health predictor.</a:t>
            </a:r>
          </a:p>
          <a:p>
            <a:pPr marL="285750" indent="-228600">
              <a:lnSpc>
                <a:spcPct val="150000"/>
              </a:lnSpc>
              <a:spcAft>
                <a:spcPts val="600"/>
              </a:spcAft>
              <a:buFont typeface="Arial" panose="020B0604020202020204" pitchFamily="34" charset="0"/>
              <a:buChar char="•"/>
            </a:pPr>
            <a:r>
              <a:rPr lang="en-US" b="1" dirty="0">
                <a:solidFill>
                  <a:schemeClr val="bg1">
                    <a:lumMod val="65000"/>
                  </a:schemeClr>
                </a:solidFill>
              </a:rPr>
              <a:t>This project, we will develop a multiple disease predict system that can assist medical professionals in predicting disease status based on the clinical data of patients.</a:t>
            </a:r>
          </a:p>
          <a:p>
            <a:pPr marL="285750" indent="-228600">
              <a:lnSpc>
                <a:spcPct val="150000"/>
              </a:lnSpc>
              <a:spcAft>
                <a:spcPts val="600"/>
              </a:spcAft>
              <a:buFont typeface="Arial" panose="020B0604020202020204" pitchFamily="34" charset="0"/>
              <a:buChar char="•"/>
            </a:pPr>
            <a:r>
              <a:rPr lang="en-US" b="1" dirty="0">
                <a:solidFill>
                  <a:schemeClr val="bg1">
                    <a:lumMod val="65000"/>
                  </a:schemeClr>
                </a:solidFill>
              </a:rPr>
              <a:t>One Can check the vaccine slot in their nearby Vaccination Centre.</a:t>
            </a:r>
          </a:p>
          <a:p>
            <a:pPr marL="285750" indent="-228600">
              <a:lnSpc>
                <a:spcPct val="150000"/>
              </a:lnSpc>
              <a:spcAft>
                <a:spcPts val="600"/>
              </a:spcAft>
              <a:buFont typeface="Arial" panose="020B0604020202020204" pitchFamily="34" charset="0"/>
              <a:buChar char="•"/>
            </a:pPr>
            <a:r>
              <a:rPr lang="en-US" b="1" dirty="0">
                <a:solidFill>
                  <a:schemeClr val="bg1">
                    <a:lumMod val="65000"/>
                  </a:schemeClr>
                </a:solidFill>
              </a:rPr>
              <a:t>The system can be used by any type of users</a:t>
            </a:r>
          </a:p>
        </p:txBody>
      </p:sp>
    </p:spTree>
    <p:extLst>
      <p:ext uri="{BB962C8B-B14F-4D97-AF65-F5344CB8AC3E}">
        <p14:creationId xmlns:p14="http://schemas.microsoft.com/office/powerpoint/2010/main" val="654664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mph" presetSubtype="0" fill="hold" grpId="0" nodeType="clickEffect">
                                  <p:stCondLst>
                                    <p:cond delay="0"/>
                                  </p:stCondLst>
                                  <p:childTnLst>
                                    <p:anim calcmode="discrete" valueType="str">
                                      <p:cBhvr override="childStyle">
                                        <p:cTn id="6" dur="2000" fill="hold"/>
                                        <p:tgtEl>
                                          <p:spTgt spid="4"/>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E6C0C3-A448-4D8B-86C7-3C83B7E4A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F1326A3-CBDD-4503-8C40-806B4ABF4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910698D-E436-464E-9DE4-F9FB349FD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extBox 3">
            <a:extLst>
              <a:ext uri="{FF2B5EF4-FFF2-40B4-BE49-F238E27FC236}">
                <a16:creationId xmlns:a16="http://schemas.microsoft.com/office/drawing/2014/main" id="{4B2F8185-929D-4242-94FA-38DCFCED94EA}"/>
              </a:ext>
            </a:extLst>
          </p:cNvPr>
          <p:cNvGraphicFramePr/>
          <p:nvPr>
            <p:extLst>
              <p:ext uri="{D42A27DB-BD31-4B8C-83A1-F6EECF244321}">
                <p14:modId xmlns:p14="http://schemas.microsoft.com/office/powerpoint/2010/main" val="1403814925"/>
              </p:ext>
            </p:extLst>
          </p:nvPr>
        </p:nvGraphicFramePr>
        <p:xfrm>
          <a:off x="200690" y="0"/>
          <a:ext cx="11172160" cy="5162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0272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BCFF1867-CA5E-416C-80CB-68BE95CE2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2A0B984-386B-4C9A-8DCE-16F016995098}"/>
              </a:ext>
            </a:extLst>
          </p:cNvPr>
          <p:cNvSpPr txBox="1"/>
          <p:nvPr/>
        </p:nvSpPr>
        <p:spPr>
          <a:xfrm>
            <a:off x="378691" y="1793025"/>
            <a:ext cx="5070763" cy="765447"/>
          </a:xfrm>
          <a:prstGeom prst="rect">
            <a:avLst/>
          </a:prstGeom>
        </p:spPr>
        <p:txBody>
          <a:bodyPr vert="horz" lIns="0" tIns="0" rIns="0" bIns="0" rtlCol="0" anchor="b">
            <a:normAutofit fontScale="92500"/>
          </a:bodyPr>
          <a:lstStyle/>
          <a:p>
            <a:pPr algn="ctr">
              <a:spcBef>
                <a:spcPct val="0"/>
              </a:spcBef>
              <a:spcAft>
                <a:spcPts val="600"/>
              </a:spcAft>
            </a:pPr>
            <a:r>
              <a:rPr lang="en-US" sz="3200" b="1" cap="all" spc="750" dirty="0">
                <a:latin typeface="+mj-lt"/>
                <a:ea typeface="+mj-ea"/>
                <a:cs typeface="+mj-cs"/>
              </a:rPr>
              <a:t>Functionalities</a:t>
            </a:r>
            <a:endParaRPr lang="en-US" sz="2000" b="1" cap="all" spc="750" dirty="0">
              <a:latin typeface="+mj-lt"/>
              <a:ea typeface="+mj-ea"/>
              <a:cs typeface="+mj-cs"/>
            </a:endParaRPr>
          </a:p>
        </p:txBody>
      </p:sp>
      <p:sp>
        <p:nvSpPr>
          <p:cNvPr id="16" name="Rectangle 15">
            <a:extLst>
              <a:ext uri="{FF2B5EF4-FFF2-40B4-BE49-F238E27FC236}">
                <a16:creationId xmlns:a16="http://schemas.microsoft.com/office/drawing/2014/main" id="{5EA2F639-83D8-42FB-805A-0AFD485B9E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4022220"/>
            <a:ext cx="12192002" cy="2838735"/>
          </a:xfrm>
          <a:prstGeom prst="rect">
            <a:avLst/>
          </a:prstGeom>
          <a:gradFill>
            <a:gsLst>
              <a:gs pos="8000">
                <a:schemeClr val="accent6"/>
              </a:gs>
              <a:gs pos="100000">
                <a:schemeClr val="accent5">
                  <a:alpha val="9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8DB4E8D-D68B-4463-A009-8FAB6A115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022219"/>
            <a:ext cx="8153400" cy="2838736"/>
          </a:xfrm>
          <a:prstGeom prst="rect">
            <a:avLst/>
          </a:prstGeom>
          <a:gradFill>
            <a:gsLst>
              <a:gs pos="0">
                <a:schemeClr val="accent5">
                  <a:lumMod val="60000"/>
                  <a:lumOff val="40000"/>
                  <a:alpha val="0"/>
                </a:schemeClr>
              </a:gs>
              <a:gs pos="99000">
                <a:schemeClr val="accent2">
                  <a:alpha val="94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5C519481-97EE-45EB-B83B-AE5C46F3D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16759"/>
            <a:ext cx="8441142" cy="2389939"/>
          </a:xfrm>
          <a:prstGeom prst="rect">
            <a:avLst/>
          </a:prstGeom>
          <a:gradFill>
            <a:gsLst>
              <a:gs pos="0">
                <a:schemeClr val="accent6">
                  <a:alpha val="43000"/>
                </a:schemeClr>
              </a:gs>
              <a:gs pos="72000">
                <a:schemeClr val="accent5">
                  <a:alpha val="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 name="Table 4">
            <a:extLst>
              <a:ext uri="{FF2B5EF4-FFF2-40B4-BE49-F238E27FC236}">
                <a16:creationId xmlns:a16="http://schemas.microsoft.com/office/drawing/2014/main" id="{8C96A418-C27E-4A7E-918E-D92F149128D6}"/>
              </a:ext>
            </a:extLst>
          </p:cNvPr>
          <p:cNvGraphicFramePr>
            <a:graphicFrameLocks noGrp="1"/>
          </p:cNvGraphicFramePr>
          <p:nvPr>
            <p:extLst>
              <p:ext uri="{D42A27DB-BD31-4B8C-83A1-F6EECF244321}">
                <p14:modId xmlns:p14="http://schemas.microsoft.com/office/powerpoint/2010/main" val="3638650491"/>
              </p:ext>
            </p:extLst>
          </p:nvPr>
        </p:nvGraphicFramePr>
        <p:xfrm>
          <a:off x="6248400" y="1595284"/>
          <a:ext cx="4903082" cy="3135688"/>
        </p:xfrm>
        <a:graphic>
          <a:graphicData uri="http://schemas.openxmlformats.org/drawingml/2006/table">
            <a:tbl>
              <a:tblPr firstRow="1" bandRow="1">
                <a:tableStyleId>{5C22544A-7EE6-4342-B048-85BDC9FD1C3A}</a:tableStyleId>
              </a:tblPr>
              <a:tblGrid>
                <a:gridCol w="1286088">
                  <a:extLst>
                    <a:ext uri="{9D8B030D-6E8A-4147-A177-3AD203B41FA5}">
                      <a16:colId xmlns:a16="http://schemas.microsoft.com/office/drawing/2014/main" val="2545828633"/>
                    </a:ext>
                  </a:extLst>
                </a:gridCol>
                <a:gridCol w="3616994">
                  <a:extLst>
                    <a:ext uri="{9D8B030D-6E8A-4147-A177-3AD203B41FA5}">
                      <a16:colId xmlns:a16="http://schemas.microsoft.com/office/drawing/2014/main" val="2792111915"/>
                    </a:ext>
                  </a:extLst>
                </a:gridCol>
              </a:tblGrid>
              <a:tr h="323874">
                <a:tc>
                  <a:txBody>
                    <a:bodyPr/>
                    <a:lstStyle/>
                    <a:p>
                      <a:pPr algn="ctr"/>
                      <a:r>
                        <a:rPr lang="en-GB" sz="1400"/>
                        <a:t>Functionality</a:t>
                      </a:r>
                      <a:endParaRPr lang="en-IN" sz="1400"/>
                    </a:p>
                  </a:txBody>
                  <a:tcPr marL="73608" marR="73608" marT="36804" marB="36804"/>
                </a:tc>
                <a:tc>
                  <a:txBody>
                    <a:bodyPr/>
                    <a:lstStyle/>
                    <a:p>
                      <a:r>
                        <a:rPr lang="en-GB" sz="1400"/>
                        <a:t>Description</a:t>
                      </a:r>
                    </a:p>
                  </a:txBody>
                  <a:tcPr marL="73608" marR="73608" marT="36804" marB="36804"/>
                </a:tc>
                <a:extLst>
                  <a:ext uri="{0D108BD9-81ED-4DB2-BD59-A6C34878D82A}">
                    <a16:rowId xmlns:a16="http://schemas.microsoft.com/office/drawing/2014/main" val="2937066108"/>
                  </a:ext>
                </a:extLst>
              </a:tr>
              <a:tr h="323874">
                <a:tc>
                  <a:txBody>
                    <a:bodyPr/>
                    <a:lstStyle/>
                    <a:p>
                      <a:pPr algn="ctr"/>
                      <a:r>
                        <a:rPr lang="en-GB" sz="1400"/>
                        <a:t>1</a:t>
                      </a:r>
                    </a:p>
                  </a:txBody>
                  <a:tcPr marL="73608" marR="73608" marT="36804" marB="36804"/>
                </a:tc>
                <a:tc>
                  <a:txBody>
                    <a:bodyPr/>
                    <a:lstStyle/>
                    <a:p>
                      <a:r>
                        <a:rPr lang="en-GB" sz="1400"/>
                        <a:t>User Can Check the Vaccine Availability</a:t>
                      </a:r>
                      <a:endParaRPr lang="en-IN" sz="1400"/>
                    </a:p>
                  </a:txBody>
                  <a:tcPr marL="73608" marR="73608" marT="36804" marB="36804"/>
                </a:tc>
                <a:extLst>
                  <a:ext uri="{0D108BD9-81ED-4DB2-BD59-A6C34878D82A}">
                    <a16:rowId xmlns:a16="http://schemas.microsoft.com/office/drawing/2014/main" val="724087529"/>
                  </a:ext>
                </a:extLst>
              </a:tr>
              <a:tr h="544696">
                <a:tc>
                  <a:txBody>
                    <a:bodyPr/>
                    <a:lstStyle/>
                    <a:p>
                      <a:pPr algn="ctr"/>
                      <a:r>
                        <a:rPr lang="en-GB" sz="1400" dirty="0"/>
                        <a:t>2</a:t>
                      </a:r>
                    </a:p>
                  </a:txBody>
                  <a:tcPr marL="73608" marR="73608" marT="36804" marB="36804"/>
                </a:tc>
                <a:tc>
                  <a:txBody>
                    <a:bodyPr/>
                    <a:lstStyle/>
                    <a:p>
                      <a:r>
                        <a:rPr lang="en-GB" sz="1400"/>
                        <a:t>User Can Book The appointment with the concerned Doctor</a:t>
                      </a:r>
                      <a:endParaRPr lang="en-IN" sz="1400"/>
                    </a:p>
                  </a:txBody>
                  <a:tcPr marL="73608" marR="73608" marT="36804" marB="36804"/>
                </a:tc>
                <a:extLst>
                  <a:ext uri="{0D108BD9-81ED-4DB2-BD59-A6C34878D82A}">
                    <a16:rowId xmlns:a16="http://schemas.microsoft.com/office/drawing/2014/main" val="3721656453"/>
                  </a:ext>
                </a:extLst>
              </a:tr>
              <a:tr h="323874">
                <a:tc>
                  <a:txBody>
                    <a:bodyPr/>
                    <a:lstStyle/>
                    <a:p>
                      <a:pPr algn="ctr"/>
                      <a:r>
                        <a:rPr lang="en-GB" sz="1400"/>
                        <a:t>3</a:t>
                      </a:r>
                      <a:endParaRPr lang="en-IN" sz="1400"/>
                    </a:p>
                  </a:txBody>
                  <a:tcPr marL="73608" marR="73608" marT="36804" marB="36804"/>
                </a:tc>
                <a:tc>
                  <a:txBody>
                    <a:bodyPr/>
                    <a:lstStyle/>
                    <a:p>
                      <a:r>
                        <a:rPr lang="en-IN" sz="1400" dirty="0"/>
                        <a:t>Parkinson Diseases Prediction</a:t>
                      </a:r>
                    </a:p>
                  </a:txBody>
                  <a:tcPr marL="73608" marR="73608" marT="36804" marB="36804"/>
                </a:tc>
                <a:extLst>
                  <a:ext uri="{0D108BD9-81ED-4DB2-BD59-A6C34878D82A}">
                    <a16:rowId xmlns:a16="http://schemas.microsoft.com/office/drawing/2014/main" val="249593732"/>
                  </a:ext>
                </a:extLst>
              </a:tr>
              <a:tr h="323874">
                <a:tc>
                  <a:txBody>
                    <a:bodyPr/>
                    <a:lstStyle/>
                    <a:p>
                      <a:pPr algn="ctr"/>
                      <a:r>
                        <a:rPr lang="en-GB" sz="1400"/>
                        <a:t>4</a:t>
                      </a:r>
                      <a:endParaRPr lang="en-IN" sz="1400"/>
                    </a:p>
                  </a:txBody>
                  <a:tcPr marL="73608" marR="73608" marT="36804" marB="36804"/>
                </a:tc>
                <a:tc>
                  <a:txBody>
                    <a:bodyPr/>
                    <a:lstStyle/>
                    <a:p>
                      <a:r>
                        <a:rPr lang="en-IN" sz="1400"/>
                        <a:t>Heart disease Prediction</a:t>
                      </a:r>
                    </a:p>
                  </a:txBody>
                  <a:tcPr marL="73608" marR="73608" marT="36804" marB="36804"/>
                </a:tc>
                <a:extLst>
                  <a:ext uri="{0D108BD9-81ED-4DB2-BD59-A6C34878D82A}">
                    <a16:rowId xmlns:a16="http://schemas.microsoft.com/office/drawing/2014/main" val="2935653991"/>
                  </a:ext>
                </a:extLst>
              </a:tr>
              <a:tr h="323874">
                <a:tc>
                  <a:txBody>
                    <a:bodyPr/>
                    <a:lstStyle/>
                    <a:p>
                      <a:pPr algn="ctr"/>
                      <a:r>
                        <a:rPr lang="en-GB" sz="1400"/>
                        <a:t>5</a:t>
                      </a:r>
                      <a:endParaRPr lang="en-IN" sz="1400"/>
                    </a:p>
                  </a:txBody>
                  <a:tcPr marL="73608" marR="73608" marT="36804" marB="36804"/>
                </a:tc>
                <a:tc>
                  <a:txBody>
                    <a:bodyPr/>
                    <a:lstStyle/>
                    <a:p>
                      <a:r>
                        <a:rPr lang="en-IN" sz="1400"/>
                        <a:t>Diabetes Prediction</a:t>
                      </a:r>
                    </a:p>
                  </a:txBody>
                  <a:tcPr marL="73608" marR="73608" marT="36804" marB="36804"/>
                </a:tc>
                <a:extLst>
                  <a:ext uri="{0D108BD9-81ED-4DB2-BD59-A6C34878D82A}">
                    <a16:rowId xmlns:a16="http://schemas.microsoft.com/office/drawing/2014/main" val="1420086315"/>
                  </a:ext>
                </a:extLst>
              </a:tr>
              <a:tr h="323874">
                <a:tc>
                  <a:txBody>
                    <a:bodyPr/>
                    <a:lstStyle/>
                    <a:p>
                      <a:pPr algn="ctr"/>
                      <a:r>
                        <a:rPr lang="en-GB" sz="1400"/>
                        <a:t>6</a:t>
                      </a:r>
                      <a:endParaRPr lang="en-IN" sz="1400"/>
                    </a:p>
                  </a:txBody>
                  <a:tcPr marL="73608" marR="73608" marT="36804" marB="36804"/>
                </a:tc>
                <a:tc>
                  <a:txBody>
                    <a:bodyPr/>
                    <a:lstStyle/>
                    <a:p>
                      <a:r>
                        <a:rPr lang="en-IN" sz="1400"/>
                        <a:t>Medical Insurance Cost Prediction</a:t>
                      </a:r>
                    </a:p>
                  </a:txBody>
                  <a:tcPr marL="73608" marR="73608" marT="36804" marB="36804"/>
                </a:tc>
                <a:extLst>
                  <a:ext uri="{0D108BD9-81ED-4DB2-BD59-A6C34878D82A}">
                    <a16:rowId xmlns:a16="http://schemas.microsoft.com/office/drawing/2014/main" val="3348143166"/>
                  </a:ext>
                </a:extLst>
              </a:tr>
              <a:tr h="323874">
                <a:tc>
                  <a:txBody>
                    <a:bodyPr/>
                    <a:lstStyle/>
                    <a:p>
                      <a:pPr algn="ctr"/>
                      <a:r>
                        <a:rPr lang="en-GB" sz="1400"/>
                        <a:t>7</a:t>
                      </a:r>
                      <a:endParaRPr lang="en-IN" sz="1400"/>
                    </a:p>
                  </a:txBody>
                  <a:tcPr marL="73608" marR="73608" marT="36804" marB="36804"/>
                </a:tc>
                <a:tc>
                  <a:txBody>
                    <a:bodyPr/>
                    <a:lstStyle/>
                    <a:p>
                      <a:r>
                        <a:rPr lang="en-IN" sz="1400"/>
                        <a:t>Brain Tumour  Detection</a:t>
                      </a:r>
                    </a:p>
                  </a:txBody>
                  <a:tcPr marL="73608" marR="73608" marT="36804" marB="36804"/>
                </a:tc>
                <a:extLst>
                  <a:ext uri="{0D108BD9-81ED-4DB2-BD59-A6C34878D82A}">
                    <a16:rowId xmlns:a16="http://schemas.microsoft.com/office/drawing/2014/main" val="524792824"/>
                  </a:ext>
                </a:extLst>
              </a:tr>
              <a:tr h="323874">
                <a:tc>
                  <a:txBody>
                    <a:bodyPr/>
                    <a:lstStyle/>
                    <a:p>
                      <a:pPr algn="ctr"/>
                      <a:r>
                        <a:rPr lang="en-GB" sz="1400"/>
                        <a:t>8</a:t>
                      </a:r>
                      <a:endParaRPr lang="en-IN" sz="1400"/>
                    </a:p>
                  </a:txBody>
                  <a:tcPr marL="73608" marR="73608" marT="36804" marB="36804"/>
                </a:tc>
                <a:tc>
                  <a:txBody>
                    <a:bodyPr/>
                    <a:lstStyle/>
                    <a:p>
                      <a:r>
                        <a:rPr lang="en-IN" sz="1400" dirty="0"/>
                        <a:t>Self-Assessment Test</a:t>
                      </a:r>
                    </a:p>
                  </a:txBody>
                  <a:tcPr marL="73608" marR="73608" marT="36804" marB="36804"/>
                </a:tc>
                <a:extLst>
                  <a:ext uri="{0D108BD9-81ED-4DB2-BD59-A6C34878D82A}">
                    <a16:rowId xmlns:a16="http://schemas.microsoft.com/office/drawing/2014/main" val="1635673748"/>
                  </a:ext>
                </a:extLst>
              </a:tr>
            </a:tbl>
          </a:graphicData>
        </a:graphic>
      </p:graphicFrame>
    </p:spTree>
    <p:extLst>
      <p:ext uri="{BB962C8B-B14F-4D97-AF65-F5344CB8AC3E}">
        <p14:creationId xmlns:p14="http://schemas.microsoft.com/office/powerpoint/2010/main" val="21606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4">
                  <a:alpha val="61000"/>
                </a:schemeClr>
              </a:gs>
              <a:gs pos="100000">
                <a:schemeClr val="accent5">
                  <a:alpha val="89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5333145" y="0"/>
            <a:ext cx="6858855" cy="6857572"/>
          </a:xfrm>
          <a:prstGeom prst="rect">
            <a:avLst/>
          </a:prstGeom>
          <a:gradFill>
            <a:gsLst>
              <a:gs pos="8000">
                <a:schemeClr val="accent6">
                  <a:alpha val="11000"/>
                </a:schemeClr>
              </a:gs>
              <a:gs pos="100000">
                <a:schemeClr val="accent4">
                  <a:alpha val="70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7945" y="-1686055"/>
            <a:ext cx="4894564" cy="12193546"/>
          </a:xfrm>
          <a:prstGeom prst="rect">
            <a:avLst/>
          </a:prstGeom>
          <a:gradFill>
            <a:gsLst>
              <a:gs pos="0">
                <a:schemeClr val="accent5">
                  <a:lumMod val="60000"/>
                  <a:lumOff val="40000"/>
                  <a:alpha val="0"/>
                </a:schemeClr>
              </a:gs>
              <a:gs pos="99000">
                <a:schemeClr val="accent2"/>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03C5A8E4-425A-4C9A-93D1-3561B579B9C5}"/>
              </a:ext>
            </a:extLst>
          </p:cNvPr>
          <p:cNvPicPr>
            <a:picLocks noChangeAspect="1"/>
          </p:cNvPicPr>
          <p:nvPr/>
        </p:nvPicPr>
        <p:blipFill rotWithShape="1">
          <a:blip r:embed="rId2">
            <a:extLst>
              <a:ext uri="{28A0092B-C50C-407E-A947-70E740481C1C}">
                <a14:useLocalDpi xmlns:a14="http://schemas.microsoft.com/office/drawing/2010/main" val="0"/>
              </a:ext>
            </a:extLst>
          </a:blip>
          <a:srcRect l="1637" t="5878" r="531" b="843"/>
          <a:stretch/>
        </p:blipFill>
        <p:spPr>
          <a:xfrm>
            <a:off x="628073" y="457200"/>
            <a:ext cx="11046691" cy="5943600"/>
          </a:xfrm>
          <a:prstGeom prst="rect">
            <a:avLst/>
          </a:prstGeom>
        </p:spPr>
      </p:pic>
    </p:spTree>
    <p:extLst>
      <p:ext uri="{BB962C8B-B14F-4D97-AF65-F5344CB8AC3E}">
        <p14:creationId xmlns:p14="http://schemas.microsoft.com/office/powerpoint/2010/main" val="3525928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3DAF4AA-9270-40B5-B73C-B11B9A92F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1BF76E9-D939-4DBA-9F3B-6C2DE6D4A279}"/>
              </a:ext>
            </a:extLst>
          </p:cNvPr>
          <p:cNvSpPr txBox="1"/>
          <p:nvPr/>
        </p:nvSpPr>
        <p:spPr>
          <a:xfrm>
            <a:off x="448460" y="845102"/>
            <a:ext cx="5327373" cy="3601436"/>
          </a:xfrm>
          <a:prstGeom prst="rect">
            <a:avLst/>
          </a:prstGeom>
        </p:spPr>
        <p:txBody>
          <a:bodyPr vert="horz" lIns="0" tIns="0" rIns="0" bIns="0" rtlCol="0">
            <a:normAutofit/>
          </a:bodyPr>
          <a:lstStyle/>
          <a:p>
            <a:pPr indent="-228600">
              <a:lnSpc>
                <a:spcPct val="110000"/>
              </a:lnSpc>
              <a:spcAft>
                <a:spcPts val="600"/>
              </a:spcAft>
              <a:buFont typeface="Arial" panose="020B0604020202020204" pitchFamily="34" charset="0"/>
              <a:buChar char="•"/>
            </a:pPr>
            <a:r>
              <a:rPr lang="en-US" sz="2000" b="1" dirty="0"/>
              <a:t>Parkinson Disease</a:t>
            </a:r>
          </a:p>
          <a:p>
            <a:pPr indent="-228600">
              <a:lnSpc>
                <a:spcPct val="110000"/>
              </a:lnSpc>
              <a:spcAft>
                <a:spcPts val="600"/>
              </a:spcAft>
              <a:buFont typeface="Arial" panose="020B0604020202020204" pitchFamily="34" charset="0"/>
              <a:buChar char="•"/>
            </a:pPr>
            <a:endParaRPr lang="en-US" sz="1500" dirty="0"/>
          </a:p>
          <a:p>
            <a:pPr indent="-228600">
              <a:lnSpc>
                <a:spcPct val="110000"/>
              </a:lnSpc>
              <a:spcAft>
                <a:spcPts val="600"/>
              </a:spcAft>
              <a:buFont typeface="Arial" panose="020B0604020202020204" pitchFamily="34" charset="0"/>
              <a:buChar char="•"/>
            </a:pPr>
            <a:r>
              <a:rPr lang="en-US" sz="1500" dirty="0">
                <a:solidFill>
                  <a:schemeClr val="bg1">
                    <a:lumMod val="50000"/>
                  </a:schemeClr>
                </a:solidFill>
              </a:rPr>
              <a:t>Parkinson's disease is a neurodegenerative disease that develops because of the loss of dopamine, a neurotransmitter. PD is more common in the elderly population, causing changes in gait and posture that can increase the risk of falling and cause mobility problems. As a result, it influences everyday activities and lowers patient and family quality of life. Parkinson's disease is mainly a motor disorder. Inability to move freely, decreased, and sluggish movement, increased muscle tonus, and shaking movement in the resting posture are all symptoms of this movement disorder</a:t>
            </a:r>
          </a:p>
        </p:txBody>
      </p:sp>
      <p:sp>
        <p:nvSpPr>
          <p:cNvPr id="41" name="Rectangle 40">
            <a:extLst>
              <a:ext uri="{FF2B5EF4-FFF2-40B4-BE49-F238E27FC236}">
                <a16:creationId xmlns:a16="http://schemas.microsoft.com/office/drawing/2014/main" id="{31D5E60A-D6B1-4F21-A993-313958AF0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15300" y="-4"/>
            <a:ext cx="4076699" cy="6858003"/>
          </a:xfrm>
          <a:prstGeom prst="rect">
            <a:avLst/>
          </a:prstGeom>
          <a:gradFill>
            <a:gsLst>
              <a:gs pos="8000">
                <a:schemeClr val="accent6"/>
              </a:gs>
              <a:gs pos="100000">
                <a:schemeClr val="accent5">
                  <a:alpha val="90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B7BB16B-E108-4C64-97D5-7AC67CC5E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24863" y="1390436"/>
            <a:ext cx="6857572" cy="4076700"/>
          </a:xfrm>
          <a:prstGeom prst="rect">
            <a:avLst/>
          </a:prstGeom>
          <a:gradFill>
            <a:gsLst>
              <a:gs pos="0">
                <a:schemeClr val="accent4">
                  <a:alpha val="13000"/>
                </a:schemeClr>
              </a:gs>
              <a:gs pos="99000">
                <a:schemeClr val="accent2">
                  <a:alpha val="5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A5F6A003-4671-4F7B-A12E-2946D61E4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85110" y="1451112"/>
            <a:ext cx="6858001" cy="3955771"/>
          </a:xfrm>
          <a:prstGeom prst="rect">
            <a:avLst/>
          </a:prstGeom>
          <a:gradFill>
            <a:gsLst>
              <a:gs pos="0">
                <a:schemeClr val="accent6">
                  <a:alpha val="0"/>
                </a:schemeClr>
              </a:gs>
              <a:gs pos="72000">
                <a:schemeClr val="tx2">
                  <a:lumMod val="75000"/>
                  <a:lumOff val="25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agram&#10;&#10;Description automatically generated">
            <a:extLst>
              <a:ext uri="{FF2B5EF4-FFF2-40B4-BE49-F238E27FC236}">
                <a16:creationId xmlns:a16="http://schemas.microsoft.com/office/drawing/2014/main" id="{82EDCBF8-9D8A-4510-AAF4-7819550754B8}"/>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55" t="-1" r="3231" b="8883"/>
          <a:stretch/>
        </p:blipFill>
        <p:spPr>
          <a:xfrm>
            <a:off x="7169796" y="1028699"/>
            <a:ext cx="4076701" cy="3234243"/>
          </a:xfrm>
          <a:prstGeom prst="rect">
            <a:avLst/>
          </a:prstGeom>
        </p:spPr>
      </p:pic>
    </p:spTree>
    <p:extLst>
      <p:ext uri="{BB962C8B-B14F-4D97-AF65-F5344CB8AC3E}">
        <p14:creationId xmlns:p14="http://schemas.microsoft.com/office/powerpoint/2010/main" val="2702900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5379E0C-B1CC-49F6-98CC-15619E6F4C91}"/>
              </a:ext>
            </a:extLst>
          </p:cNvPr>
          <p:cNvSpPr txBox="1"/>
          <p:nvPr/>
        </p:nvSpPr>
        <p:spPr>
          <a:xfrm>
            <a:off x="1095376" y="1274390"/>
            <a:ext cx="4911392" cy="3583940"/>
          </a:xfrm>
          <a:prstGeom prst="rect">
            <a:avLst/>
          </a:prstGeom>
        </p:spPr>
        <p:txBody>
          <a:bodyPr vert="horz" lIns="0" tIns="0" rIns="0" bIns="0" rtlCol="0" anchor="t">
            <a:normAutofit/>
          </a:bodyPr>
          <a:lstStyle/>
          <a:p>
            <a:pPr marL="285750" indent="-228600">
              <a:lnSpc>
                <a:spcPct val="120000"/>
              </a:lnSpc>
              <a:spcAft>
                <a:spcPts val="600"/>
              </a:spcAft>
              <a:buFont typeface="Arial" panose="020B0604020202020204" pitchFamily="34" charset="0"/>
              <a:buChar char="•"/>
            </a:pPr>
            <a:r>
              <a:rPr lang="en-US" sz="2000" b="1" dirty="0"/>
              <a:t>Diabetes</a:t>
            </a:r>
            <a:endParaRPr lang="en-US" sz="3600" b="1" dirty="0"/>
          </a:p>
          <a:p>
            <a:pPr indent="-228600">
              <a:lnSpc>
                <a:spcPct val="120000"/>
              </a:lnSpc>
              <a:spcAft>
                <a:spcPts val="600"/>
              </a:spcAft>
              <a:buFont typeface="Arial" panose="020B0604020202020204" pitchFamily="34" charset="0"/>
              <a:buChar char="•"/>
            </a:pPr>
            <a:endParaRPr lang="en-US" sz="1600" b="1" dirty="0"/>
          </a:p>
          <a:p>
            <a:pPr indent="-228600">
              <a:lnSpc>
                <a:spcPct val="120000"/>
              </a:lnSpc>
              <a:spcAft>
                <a:spcPts val="600"/>
              </a:spcAft>
              <a:buFont typeface="Arial" panose="020B0604020202020204" pitchFamily="34" charset="0"/>
              <a:buChar char="•"/>
            </a:pPr>
            <a:r>
              <a:rPr lang="en-US" sz="1600" dirty="0"/>
              <a:t>Diabetes is a disease that occurs when your blood glucose, also called blood sugar, is too high. Blood glucose is your main source of energy and comes from the food you eat. Insulin, a hormone made by the pancreas, helps glucose from food get into your cells to be used for energy. Sometimes your body doesn’t make enough—or any—insulin or doesn’t use insulin well. Glucose then stays in your blood and doesn’t reach your cells.</a:t>
            </a:r>
          </a:p>
        </p:txBody>
      </p:sp>
      <p:pic>
        <p:nvPicPr>
          <p:cNvPr id="5" name="Picture 4" descr="A person holding a syringe&#10;&#10;Description automatically generated with low confidence">
            <a:extLst>
              <a:ext uri="{FF2B5EF4-FFF2-40B4-BE49-F238E27FC236}">
                <a16:creationId xmlns:a16="http://schemas.microsoft.com/office/drawing/2014/main" id="{3A090691-56A8-4FDB-9816-3B613245617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644639" y="1761780"/>
            <a:ext cx="5090161" cy="2863215"/>
          </a:xfrm>
          <a:prstGeom prst="rect">
            <a:avLst/>
          </a:prstGeom>
        </p:spPr>
      </p:pic>
      <p:sp>
        <p:nvSpPr>
          <p:cNvPr id="14" name="Rectangle 13">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36711E0-DCCD-499B-8C0E-2AFB8613DC69}"/>
              </a:ext>
            </a:extLst>
          </p:cNvPr>
          <p:cNvSpPr txBox="1"/>
          <p:nvPr/>
        </p:nvSpPr>
        <p:spPr>
          <a:xfrm>
            <a:off x="9270664" y="4424940"/>
            <a:ext cx="2464136" cy="200055"/>
          </a:xfrm>
          <a:prstGeom prst="rect">
            <a:avLst/>
          </a:prstGeom>
          <a:solidFill>
            <a:srgbClr val="000000"/>
          </a:solidFill>
        </p:spPr>
        <p:txBody>
          <a:bodyPr wrap="none" rtlCol="0">
            <a:spAutoFit/>
          </a:bodyPr>
          <a:lstStyle/>
          <a:p>
            <a:pPr algn="r">
              <a:spcAft>
                <a:spcPts val="600"/>
              </a:spcAft>
            </a:pPr>
            <a:r>
              <a:rPr lang="en-IN" sz="700">
                <a:solidFill>
                  <a:srgbClr val="FFFFFF"/>
                </a:solidFill>
                <a:hlinkClick r:id="rId3" tooltip="http://revistas.urp.edu.pe/index.php/RFMH/article/view/1262">
                  <a:extLst>
                    <a:ext uri="{A12FA001-AC4F-418D-AE19-62706E023703}">
                      <ahyp:hlinkClr xmlns:ahyp="http://schemas.microsoft.com/office/drawing/2018/hyperlinkcolor" val="tx"/>
                    </a:ext>
                  </a:extLst>
                </a:hlinkClick>
              </a:rPr>
              <a:t>This Photo</a:t>
            </a:r>
            <a:r>
              <a:rPr lang="en-IN" sz="700">
                <a:solidFill>
                  <a:srgbClr val="FFFFFF"/>
                </a:solidFill>
              </a:rPr>
              <a:t> by Unknown Author is licensed under </a:t>
            </a:r>
            <a:r>
              <a:rPr lang="en-IN"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IN" sz="700">
              <a:solidFill>
                <a:srgbClr val="FFFFFF"/>
              </a:solidFill>
            </a:endParaRPr>
          </a:p>
        </p:txBody>
      </p:sp>
    </p:spTree>
    <p:extLst>
      <p:ext uri="{BB962C8B-B14F-4D97-AF65-F5344CB8AC3E}">
        <p14:creationId xmlns:p14="http://schemas.microsoft.com/office/powerpoint/2010/main" val="215648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anim calcmode="lin" valueType="num">
                                      <p:cBhvr>
                                        <p:cTn id="8" dur="2000" fill="hold"/>
                                        <p:tgtEl>
                                          <p:spTgt spid="7"/>
                                        </p:tgtEl>
                                        <p:attrNameLst>
                                          <p:attrName>ppt_w</p:attrName>
                                        </p:attrNameLst>
                                      </p:cBhvr>
                                      <p:tavLst>
                                        <p:tav tm="0" fmla="#ppt_w*sin(2.5*pi*$)">
                                          <p:val>
                                            <p:fltVal val="0"/>
                                          </p:val>
                                        </p:tav>
                                        <p:tav tm="100000">
                                          <p:val>
                                            <p:fltVal val="1"/>
                                          </p:val>
                                        </p:tav>
                                      </p:tavLst>
                                    </p:anim>
                                    <p:anim calcmode="lin" valueType="num">
                                      <p:cBhvr>
                                        <p:cTn id="9" dur="2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ACE9E2ED-2BB1-46AE-A037-86EC1BF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481D374-CBB0-4858-BFF2-CA23A58E4E7D}"/>
              </a:ext>
            </a:extLst>
          </p:cNvPr>
          <p:cNvSpPr txBox="1"/>
          <p:nvPr/>
        </p:nvSpPr>
        <p:spPr>
          <a:xfrm>
            <a:off x="1371600" y="1228550"/>
            <a:ext cx="4350870" cy="2947210"/>
          </a:xfrm>
          <a:prstGeom prst="rect">
            <a:avLst/>
          </a:prstGeom>
        </p:spPr>
        <p:txBody>
          <a:bodyPr vert="horz" lIns="0" tIns="0" rIns="0" bIns="0" rtlCol="0" anchor="t">
            <a:normAutofit/>
          </a:bodyPr>
          <a:lstStyle/>
          <a:p>
            <a:pPr>
              <a:spcBef>
                <a:spcPct val="0"/>
              </a:spcBef>
              <a:spcAft>
                <a:spcPts val="600"/>
              </a:spcAft>
            </a:pPr>
            <a:r>
              <a:rPr lang="en-US" sz="4000" b="1" cap="all" spc="750" dirty="0">
                <a:latin typeface="+mj-lt"/>
                <a:ea typeface="+mj-ea"/>
                <a:cs typeface="+mj-cs"/>
              </a:rPr>
              <a:t>Thank You </a:t>
            </a:r>
          </a:p>
        </p:txBody>
      </p:sp>
      <p:sp>
        <p:nvSpPr>
          <p:cNvPr id="17" name="Rectangle 16">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7" y="-3"/>
            <a:ext cx="3611463" cy="6858000"/>
          </a:xfrm>
          <a:prstGeom prst="rect">
            <a:avLst/>
          </a:prstGeom>
          <a:gradFill>
            <a:gsLst>
              <a:gs pos="0">
                <a:schemeClr val="accent5">
                  <a:alpha val="77000"/>
                </a:schemeClr>
              </a:gs>
              <a:gs pos="100000">
                <a:schemeClr val="tx2">
                  <a:lumMod val="50000"/>
                  <a:lumOff val="50000"/>
                  <a:alpha val="52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2000">
                <a:schemeClr val="accent2">
                  <a:alpha val="69000"/>
                </a:schemeClr>
              </a:gs>
              <a:gs pos="99000">
                <a:schemeClr val="accent4">
                  <a:alpha val="74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426853" y="-345671"/>
            <a:ext cx="3429002" cy="4120348"/>
          </a:xfrm>
          <a:prstGeom prst="rect">
            <a:avLst/>
          </a:prstGeom>
          <a:gradFill>
            <a:gsLst>
              <a:gs pos="0">
                <a:schemeClr val="accent5">
                  <a:alpha val="26000"/>
                </a:schemeClr>
              </a:gs>
              <a:gs pos="49000">
                <a:schemeClr val="tx2">
                  <a:lumMod val="75000"/>
                  <a:lumOff val="25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Hands Up Handy">
            <a:extLst>
              <a:ext uri="{FF2B5EF4-FFF2-40B4-BE49-F238E27FC236}">
                <a16:creationId xmlns:a16="http://schemas.microsoft.com/office/drawing/2014/main" id="{CCCFD426-F77E-4E78-801D-A12F08EBD52E}"/>
              </a:ext>
            </a:extLst>
          </p:cNvPr>
          <p:cNvPicPr>
            <a:picLocks noChangeAspect="1"/>
          </p:cNvPicPr>
          <p:nvPr/>
        </p:nvPicPr>
        <p:blipFill rotWithShape="1">
          <a:blip r:embed="rId2">
            <a:extLst>
              <a:ext uri="{28A0092B-C50C-407E-A947-70E740481C1C}">
                <a14:useLocalDpi xmlns:a14="http://schemas.microsoft.com/office/drawing/2010/main" val="0"/>
              </a:ext>
            </a:extLst>
          </a:blip>
          <a:srcRect r="-3" b="-3"/>
          <a:stretch/>
        </p:blipFill>
        <p:spPr>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spTree>
    <p:extLst>
      <p:ext uri="{BB962C8B-B14F-4D97-AF65-F5344CB8AC3E}">
        <p14:creationId xmlns:p14="http://schemas.microsoft.com/office/powerpoint/2010/main" val="1509085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71</TotalTime>
  <Words>340</Words>
  <Application>Microsoft Office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Arial Rounded MT Bold</vt:lpstr>
      <vt:lpstr>Avenir Next LT Pro</vt:lpstr>
      <vt:lpstr>GradientRiseVTI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TARUN KUMAR</dc:creator>
  <cp:lastModifiedBy>TARUN KUMAR</cp:lastModifiedBy>
  <cp:revision>1</cp:revision>
  <dcterms:created xsi:type="dcterms:W3CDTF">2021-11-28T07:23:05Z</dcterms:created>
  <dcterms:modified xsi:type="dcterms:W3CDTF">2021-11-28T08:34:19Z</dcterms:modified>
</cp:coreProperties>
</file>