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146847055" r:id="rId10"/>
    <p:sldId id="2146847056"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1" d="100"/>
          <a:sy n="81" d="100"/>
        </p:scale>
        <p:origin x="74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7/11/2025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7/11/2025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7/11/2025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7/11/2025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7/11/2025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expressjs.com/" TargetMode="External"/><Relationship Id="rId2" Type="http://schemas.openxmlformats.org/officeDocument/2006/relationships/hyperlink" Target="https://www.mongodb.com/doc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GB" b="1" dirty="0">
                <a:solidFill>
                  <a:schemeClr val="accent1"/>
                </a:solidFill>
                <a:latin typeface="Arial" panose="020B0604020202020204" pitchFamily="34" charset="0"/>
                <a:cs typeface="Arial" panose="020B0604020202020204" pitchFamily="34" charset="0"/>
              </a:rPr>
              <a:t> Smart Appointment Scheduling System for Clinics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 TITLE:</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Jammula</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Tarun</a:t>
            </a:r>
            <a:r>
              <a:rPr lang="en-US" sz="2000" b="1" dirty="0">
                <a:solidFill>
                  <a:schemeClr val="accent1">
                    <a:lumMod val="75000"/>
                  </a:schemeClr>
                </a:solidFill>
                <a:latin typeface="Arial"/>
                <a:cs typeface="Arial"/>
              </a:rPr>
              <a:t> Sai – SRM university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800" dirty="0"/>
              <a:t>Traditional appointment systems in clinics are often inefficient, involving manual entries, long patient waiting times, and scheduling conflicts. This leads to poor time management for doctors, patient dissatisfaction, and frequent no-shows. There is a need for a </a:t>
            </a:r>
            <a:r>
              <a:rPr lang="en-GB" sz="2800" b="1" dirty="0"/>
              <a:t>smart, real-time, and automated appointment scheduling system</a:t>
            </a:r>
            <a:r>
              <a:rPr lang="en-GB" sz="2800" dirty="0"/>
              <a:t> that reduces administrative burdens, improves patient experience, and optimizes clinical workflows.</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r>
              <a:rPr lang="en-GB" sz="2800" dirty="0"/>
              <a:t>This section describes the overall strategy and development methodology for implementing the Smart Appointment Scheduling System for Clinics. It includes planning, modular design, use of real-time scheduling logic, iterative development (Agile), and integration of notification APIs to streamline patient–doctor interactions.</a:t>
            </a:r>
          </a:p>
          <a:p>
            <a:pPr marL="305435" indent="-305435" algn="r"/>
            <a:r>
              <a:rPr lang="en-IN" sz="2800" b="1" dirty="0">
                <a:solidFill>
                  <a:srgbClr val="0F0F0F"/>
                </a:solidFill>
              </a:rPr>
              <a:t>System requirements : </a:t>
            </a:r>
            <a:r>
              <a:rPr lang="en-GB" sz="2800" dirty="0"/>
              <a:t>Windows/Linux, 4GB RAM, VS Code, Node.js or Python, MongoDB/MySQL, Chrome browser, Internet.</a:t>
            </a:r>
            <a:endParaRPr lang="en-IN" sz="2800" b="1" dirty="0">
              <a:solidFill>
                <a:srgbClr val="0F0F0F"/>
              </a:solidFill>
            </a:endParaRPr>
          </a:p>
          <a:p>
            <a:pPr marL="305435" indent="-305435" algn="r"/>
            <a:r>
              <a:rPr lang="en-IN" sz="2800" b="1" dirty="0">
                <a:solidFill>
                  <a:srgbClr val="0F0F0F"/>
                </a:solidFill>
              </a:rPr>
              <a:t>Library required to build the model : </a:t>
            </a:r>
            <a:r>
              <a:rPr lang="en-GB" sz="2800" b="1" dirty="0"/>
              <a:t>Frontend:</a:t>
            </a:r>
            <a:r>
              <a:rPr lang="en-GB" sz="2800" dirty="0"/>
              <a:t> React, Bootstrap, </a:t>
            </a:r>
            <a:r>
              <a:rPr lang="en-GB" sz="2800" dirty="0" err="1"/>
              <a:t>Axios</a:t>
            </a:r>
            <a:br>
              <a:rPr lang="en-GB" sz="2800" dirty="0"/>
            </a:br>
            <a:r>
              <a:rPr lang="en-GB" sz="2800" b="1" dirty="0"/>
              <a:t>Backend:</a:t>
            </a:r>
            <a:r>
              <a:rPr lang="en-GB" sz="2800" dirty="0"/>
              <a:t> Node.js (Express, Mongoose) / Django (REST, CORS)</a:t>
            </a:r>
            <a:br>
              <a:rPr lang="en-GB" sz="2800" dirty="0"/>
            </a:br>
            <a:r>
              <a:rPr lang="en-GB" sz="2800" b="1" dirty="0"/>
              <a:t>DB:</a:t>
            </a:r>
            <a:r>
              <a:rPr lang="en-GB" sz="2800" dirty="0"/>
              <a:t> MongoDB / MySQL</a:t>
            </a:r>
            <a:br>
              <a:rPr lang="en-GB" sz="2800" dirty="0"/>
            </a:br>
            <a:r>
              <a:rPr lang="en-GB" sz="2800" b="1" dirty="0"/>
              <a:t>Notifications:</a:t>
            </a:r>
            <a:r>
              <a:rPr lang="en-GB" sz="2800" dirty="0"/>
              <a:t> Twilio, </a:t>
            </a:r>
            <a:r>
              <a:rPr lang="en-GB" sz="2800" dirty="0" err="1"/>
              <a:t>EmailJS</a:t>
            </a:r>
            <a:br>
              <a:rPr lang="en-GB" sz="2800" dirty="0"/>
            </a:br>
            <a:r>
              <a:rPr lang="en-GB" sz="2800" b="1" dirty="0"/>
              <a:t>Deploy:</a:t>
            </a:r>
            <a:r>
              <a:rPr lang="en-GB" sz="2800" dirty="0"/>
              <a:t> Firebase, Heroku, </a:t>
            </a:r>
            <a:r>
              <a:rPr lang="en-GB" sz="2800" dirty="0" err="1"/>
              <a:t>Vercel</a:t>
            </a:r>
            <a:endParaRPr lang="en-GB" sz="2800" dirty="0"/>
          </a:p>
          <a:p>
            <a:pPr marL="305435" indent="-305435"/>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Rectangle 3">
            <a:extLst>
              <a:ext uri="{FF2B5EF4-FFF2-40B4-BE49-F238E27FC236}">
                <a16:creationId xmlns:a16="http://schemas.microsoft.com/office/drawing/2014/main" id="{9746A289-D348-47FC-A1BA-2A8267226180}"/>
              </a:ext>
            </a:extLst>
          </p:cNvPr>
          <p:cNvSpPr>
            <a:spLocks noGrp="1" noChangeArrowheads="1"/>
          </p:cNvSpPr>
          <p:nvPr>
            <p:ph idx="1"/>
          </p:nvPr>
        </p:nvSpPr>
        <p:spPr bwMode="auto">
          <a:xfrm>
            <a:off x="581192" y="1284198"/>
            <a:ext cx="1151026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Requirement Analysis:</a:t>
            </a:r>
            <a:r>
              <a:rPr kumimoji="0" lang="en-US" altLang="en-US" sz="2000" b="0" i="0" u="none" strike="noStrike" cap="none" normalizeH="0" baseline="0">
                <a:ln>
                  <a:noFill/>
                </a:ln>
                <a:solidFill>
                  <a:schemeClr val="tx1"/>
                </a:solidFill>
                <a:effectLst/>
                <a:latin typeface="Arial" panose="020B0604020202020204" pitchFamily="34" charset="0"/>
              </a:rPr>
              <a:t> Identify clinic needs, user roles (patient, doctor, admin), and core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Design UI/UX:</a:t>
            </a:r>
            <a:r>
              <a:rPr kumimoji="0" lang="en-US" altLang="en-US" sz="2000" b="0" i="0" u="none" strike="noStrike" cap="none" normalizeH="0" baseline="0">
                <a:ln>
                  <a:noFill/>
                </a:ln>
                <a:solidFill>
                  <a:schemeClr val="tx1"/>
                </a:solidFill>
                <a:effectLst/>
                <a:latin typeface="Arial" panose="020B0604020202020204" pitchFamily="34" charset="0"/>
              </a:rPr>
              <a:t> Create wireframes and front-end layout using React &amp; Bootstrap.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Backend Setup:</a:t>
            </a:r>
            <a:r>
              <a:rPr kumimoji="0" lang="en-US" altLang="en-US" sz="2000" b="0" i="0" u="none" strike="noStrike" cap="none" normalizeH="0" baseline="0">
                <a:ln>
                  <a:noFill/>
                </a:ln>
                <a:solidFill>
                  <a:schemeClr val="tx1"/>
                </a:solidFill>
                <a:effectLst/>
                <a:latin typeface="Arial" panose="020B0604020202020204" pitchFamily="34" charset="0"/>
              </a:rPr>
              <a:t> Build RESTful APIs using Node.js/Express or Django.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Database Integration:</a:t>
            </a:r>
            <a:r>
              <a:rPr kumimoji="0" lang="en-US" altLang="en-US" sz="2000" b="0" i="0" u="none" strike="noStrike" cap="none" normalizeH="0" baseline="0">
                <a:ln>
                  <a:noFill/>
                </a:ln>
                <a:solidFill>
                  <a:schemeClr val="tx1"/>
                </a:solidFill>
                <a:effectLst/>
                <a:latin typeface="Arial" panose="020B0604020202020204" pitchFamily="34" charset="0"/>
              </a:rPr>
              <a:t> Connect MongoDB or MySQL for storing users, appointments, schedules.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Smart Scheduling Algorithm:</a:t>
            </a: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Check doctor availability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Match patient request with available slot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Book &amp; confirm slot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Notification Setup:</a:t>
            </a:r>
            <a:r>
              <a:rPr kumimoji="0" lang="en-US" altLang="en-US" sz="2000" b="0" i="0" u="none" strike="noStrike" cap="none" normalizeH="0" baseline="0">
                <a:ln>
                  <a:noFill/>
                </a:ln>
                <a:solidFill>
                  <a:schemeClr val="tx1"/>
                </a:solidFill>
                <a:effectLst/>
                <a:latin typeface="Arial" panose="020B0604020202020204" pitchFamily="34" charset="0"/>
              </a:rPr>
              <a:t> Integrate Twilio or EmailJS for reminders and confirmations.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Testing:</a:t>
            </a:r>
            <a:r>
              <a:rPr kumimoji="0" lang="en-US" altLang="en-US" sz="2000" b="0" i="0" u="none" strike="noStrike" cap="none" normalizeH="0" baseline="0">
                <a:ln>
                  <a:noFill/>
                </a:ln>
                <a:solidFill>
                  <a:schemeClr val="tx1"/>
                </a:solidFill>
                <a:effectLst/>
                <a:latin typeface="Arial" panose="020B0604020202020204" pitchFamily="34" charset="0"/>
              </a:rPr>
              <a:t> Perform unit, integration, and user testing to ensure smooth functioning.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Deployment:</a:t>
            </a: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Frontend: Deploy via Firebase or GitHub Pages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Backend: Host on Heroku or Vercel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DB: Use MongoDB Atlas or hosted MySQL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a:ln>
                  <a:noFill/>
                </a:ln>
                <a:solidFill>
                  <a:schemeClr val="tx1"/>
                </a:solidFill>
                <a:effectLst/>
                <a:latin typeface="Arial" panose="020B0604020202020204" pitchFamily="34" charset="0"/>
              </a:rPr>
              <a:t>Final Review:</a:t>
            </a:r>
            <a:r>
              <a:rPr kumimoji="0" lang="en-US" altLang="en-US" sz="2000" b="0" i="0" u="none" strike="noStrike" cap="none" normalizeH="0" baseline="0">
                <a:ln>
                  <a:noFill/>
                </a:ln>
                <a:solidFill>
                  <a:schemeClr val="tx1"/>
                </a:solidFill>
                <a:effectLst/>
                <a:latin typeface="Arial" panose="020B0604020202020204" pitchFamily="34" charset="0"/>
              </a:rPr>
              <a:t> Collect user feedback and optimize.</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B9F8E03-A1F8-4877-8863-9EF1990663DB}"/>
              </a:ext>
            </a:extLst>
          </p:cNvPr>
          <p:cNvSpPr>
            <a:spLocks noGrp="1"/>
          </p:cNvSpPr>
          <p:nvPr>
            <p:ph type="title"/>
          </p:nvPr>
        </p:nvSpPr>
        <p:spPr/>
        <p:txBody>
          <a:bodyPr>
            <a:normAutofit fontScale="90000"/>
          </a:bodyPr>
          <a:lstStyle/>
          <a:p>
            <a:r>
              <a:rPr lang="en-US" b="1" dirty="0">
                <a:solidFill>
                  <a:schemeClr val="accent1"/>
                </a:solidFill>
                <a:latin typeface="Arial"/>
                <a:ea typeface="+mj-lt"/>
                <a:cs typeface="Arial"/>
              </a:rPr>
              <a:t>Result :</a:t>
            </a:r>
            <a:endParaRPr lang="en-GB" dirty="0"/>
          </a:p>
        </p:txBody>
      </p:sp>
      <p:pic>
        <p:nvPicPr>
          <p:cNvPr id="12" name="Content Placeholder 11">
            <a:extLst>
              <a:ext uri="{FF2B5EF4-FFF2-40B4-BE49-F238E27FC236}">
                <a16:creationId xmlns:a16="http://schemas.microsoft.com/office/drawing/2014/main" id="{51F6A138-80FD-4440-8248-77ABC92AACC9}"/>
              </a:ext>
            </a:extLst>
          </p:cNvPr>
          <p:cNvPicPr>
            <a:picLocks noGrp="1" noChangeAspect="1"/>
          </p:cNvPicPr>
          <p:nvPr>
            <p:ph sz="half" idx="1"/>
          </p:nvPr>
        </p:nvPicPr>
        <p:blipFill>
          <a:blip r:embed="rId2"/>
          <a:stretch>
            <a:fillRect/>
          </a:stretch>
        </p:blipFill>
        <p:spPr>
          <a:xfrm>
            <a:off x="723513" y="1392238"/>
            <a:ext cx="4909324" cy="4468812"/>
          </a:xfrm>
        </p:spPr>
      </p:pic>
      <p:pic>
        <p:nvPicPr>
          <p:cNvPr id="14" name="Content Placeholder 13">
            <a:extLst>
              <a:ext uri="{FF2B5EF4-FFF2-40B4-BE49-F238E27FC236}">
                <a16:creationId xmlns:a16="http://schemas.microsoft.com/office/drawing/2014/main" id="{DB50AB4B-96FC-4908-AC57-405A7B7C707E}"/>
              </a:ext>
            </a:extLst>
          </p:cNvPr>
          <p:cNvPicPr>
            <a:picLocks noGrp="1" noChangeAspect="1"/>
          </p:cNvPicPr>
          <p:nvPr>
            <p:ph sz="half" idx="2"/>
          </p:nvPr>
        </p:nvPicPr>
        <p:blipFill>
          <a:blip r:embed="rId3"/>
          <a:stretch>
            <a:fillRect/>
          </a:stretch>
        </p:blipFill>
        <p:spPr>
          <a:xfrm>
            <a:off x="6641626" y="1392238"/>
            <a:ext cx="4744397" cy="4468812"/>
          </a:xfrm>
        </p:spPr>
      </p:pic>
    </p:spTree>
    <p:extLst>
      <p:ext uri="{BB962C8B-B14F-4D97-AF65-F5344CB8AC3E}">
        <p14:creationId xmlns:p14="http://schemas.microsoft.com/office/powerpoint/2010/main" val="356266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F0002-F5DC-4B36-910C-7D79D53721AC}"/>
              </a:ext>
            </a:extLst>
          </p:cNvPr>
          <p:cNvSpPr>
            <a:spLocks noGrp="1"/>
          </p:cNvSpPr>
          <p:nvPr>
            <p:ph type="title"/>
          </p:nvPr>
        </p:nvSpPr>
        <p:spPr/>
        <p:txBody>
          <a:bodyPr>
            <a:normAutofit fontScale="90000"/>
          </a:bodyPr>
          <a:lstStyle/>
          <a:p>
            <a:r>
              <a:rPr lang="en-US" b="1" dirty="0">
                <a:solidFill>
                  <a:schemeClr val="accent1"/>
                </a:solidFill>
                <a:latin typeface="Arial"/>
                <a:ea typeface="+mj-lt"/>
                <a:cs typeface="Arial"/>
              </a:rPr>
              <a:t>Result :</a:t>
            </a:r>
            <a:endParaRPr lang="en-GB" dirty="0"/>
          </a:p>
        </p:txBody>
      </p:sp>
      <p:pic>
        <p:nvPicPr>
          <p:cNvPr id="6" name="Content Placeholder 5">
            <a:extLst>
              <a:ext uri="{FF2B5EF4-FFF2-40B4-BE49-F238E27FC236}">
                <a16:creationId xmlns:a16="http://schemas.microsoft.com/office/drawing/2014/main" id="{1B135D2F-17B3-4749-8E7B-0E5AD657E034}"/>
              </a:ext>
            </a:extLst>
          </p:cNvPr>
          <p:cNvPicPr>
            <a:picLocks noGrp="1" noChangeAspect="1"/>
          </p:cNvPicPr>
          <p:nvPr>
            <p:ph sz="half" idx="1"/>
          </p:nvPr>
        </p:nvPicPr>
        <p:blipFill>
          <a:blip r:embed="rId2"/>
          <a:stretch>
            <a:fillRect/>
          </a:stretch>
        </p:blipFill>
        <p:spPr>
          <a:xfrm>
            <a:off x="1048041" y="1392238"/>
            <a:ext cx="4260267" cy="4468812"/>
          </a:xfrm>
        </p:spPr>
      </p:pic>
      <p:pic>
        <p:nvPicPr>
          <p:cNvPr id="8" name="Content Placeholder 7">
            <a:extLst>
              <a:ext uri="{FF2B5EF4-FFF2-40B4-BE49-F238E27FC236}">
                <a16:creationId xmlns:a16="http://schemas.microsoft.com/office/drawing/2014/main" id="{E61AB350-1921-444D-BCE2-9CE71B10F0D7}"/>
              </a:ext>
            </a:extLst>
          </p:cNvPr>
          <p:cNvPicPr>
            <a:picLocks noGrp="1" noChangeAspect="1"/>
          </p:cNvPicPr>
          <p:nvPr>
            <p:ph sz="half" idx="2"/>
          </p:nvPr>
        </p:nvPicPr>
        <p:blipFill>
          <a:blip r:embed="rId3"/>
          <a:stretch>
            <a:fillRect/>
          </a:stretch>
        </p:blipFill>
        <p:spPr>
          <a:xfrm>
            <a:off x="6814293" y="1392238"/>
            <a:ext cx="4399064" cy="4468812"/>
          </a:xfrm>
        </p:spPr>
      </p:pic>
    </p:spTree>
    <p:extLst>
      <p:ext uri="{BB962C8B-B14F-4D97-AF65-F5344CB8AC3E}">
        <p14:creationId xmlns:p14="http://schemas.microsoft.com/office/powerpoint/2010/main" val="82387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GB" sz="2800" dirty="0"/>
              <a:t>The </a:t>
            </a:r>
            <a:r>
              <a:rPr lang="en-GB" sz="2800" b="1" dirty="0"/>
              <a:t>Smart Appointment Scheduling System</a:t>
            </a:r>
            <a:r>
              <a:rPr lang="en-GB" sz="2800" dirty="0"/>
              <a:t> successfully transformed the traditional clinic booking process into an efficient, automated solution. It ensured minimal waiting time for patients, optimal scheduling for doctors, and reduced administrative workload for clinic staff.</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7C3BAF54-6A71-4AC9-AB10-B36B426367E2}"/>
              </a:ext>
            </a:extLst>
          </p:cNvPr>
          <p:cNvSpPr>
            <a:spLocks noGrp="1" noChangeArrowheads="1"/>
          </p:cNvSpPr>
          <p:nvPr>
            <p:ph idx="1"/>
          </p:nvPr>
        </p:nvSpPr>
        <p:spPr bwMode="auto">
          <a:xfrm>
            <a:off x="581192" y="2299860"/>
            <a:ext cx="1111747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Twilio API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hlinkClick r:id="rId2"/>
              </a:rPr>
              <a:t>MongoDB Official Documentation</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ReactJS Docs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hlinkClick r:id="rId3"/>
              </a:rPr>
              <a:t>Node.js &amp; Express Docs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Arial" panose="020B0604020202020204" pitchFamily="34" charset="0"/>
              </a:rPr>
              <a:t>Research Paper: </a:t>
            </a:r>
            <a:r>
              <a:rPr kumimoji="0" lang="en-US" altLang="en-US" sz="2800" b="0" i="1" u="none" strike="noStrike" cap="none" normalizeH="0" baseline="0" dirty="0">
                <a:ln>
                  <a:noFill/>
                </a:ln>
                <a:solidFill>
                  <a:schemeClr val="tx1"/>
                </a:solidFill>
                <a:effectLst/>
                <a:latin typeface="Arial" panose="020B0604020202020204" pitchFamily="34" charset="0"/>
              </a:rPr>
              <a:t>"Appointment Scheduling in Healthcare: Challenges and Opportunities"</a:t>
            </a:r>
            <a:r>
              <a:rPr kumimoji="0" lang="en-US" altLang="en-US" sz="2800" b="0" i="0" u="none" strike="noStrike" cap="none" normalizeH="0" baseline="0" dirty="0">
                <a:ln>
                  <a:noFill/>
                </a:ln>
                <a:solidFill>
                  <a:schemeClr val="tx1"/>
                </a:solidFill>
                <a:effectLst/>
                <a:latin typeface="Arial" panose="020B0604020202020204" pitchFamily="34" charset="0"/>
              </a:rPr>
              <a:t>, </a:t>
            </a:r>
            <a:r>
              <a:rPr lang="en-US" altLang="en-US" sz="2800" dirty="0">
                <a:solidFill>
                  <a:schemeClr val="tx1"/>
                </a:solidFill>
                <a:latin typeface="Arial" panose="020B0604020202020204" pitchFamily="34" charset="0"/>
              </a:rPr>
              <a:t>Health Systems Journal, 2021</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9162bd5b-4ed9-4da3-b376-05204580ba3f"/>
    <ds:schemaRef ds:uri="http://purl.org/dc/terms/"/>
    <ds:schemaRef ds:uri="http://purl.org/dc/elements/1.1/"/>
    <ds:schemaRef ds:uri="http://schemas.microsoft.com/office/infopath/2007/PartnerControls"/>
    <ds:schemaRef ds:uri="http://schemas.openxmlformats.org/package/2006/metadata/core-properties"/>
    <ds:schemaRef ds:uri="http://www.w3.org/XML/1998/namespace"/>
    <ds:schemaRef ds:uri="c0fa2617-96bd-425d-8578-e93563fe37c5"/>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491</Words>
  <Application>Microsoft Office PowerPoint</Application>
  <PresentationFormat>Widescreen</PresentationFormat>
  <Paragraphs>47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 Smart Appointment Scheduling System for Clinics</vt:lpstr>
      <vt:lpstr>OUTLINE</vt:lpstr>
      <vt:lpstr>Problem Statement</vt:lpstr>
      <vt:lpstr>System  Approach</vt:lpstr>
      <vt:lpstr>Algorithm &amp; Deployment</vt:lpstr>
      <vt:lpstr>Result :</vt:lpstr>
      <vt:lpstr>Result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41</cp:revision>
  <dcterms:created xsi:type="dcterms:W3CDTF">2021-05-26T16:50:10Z</dcterms:created>
  <dcterms:modified xsi:type="dcterms:W3CDTF">2025-07-11T09:23:00Z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