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fv3aHUXEDRXip1Kl3Lm7WRZu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DFAA01-E56D-42B9-8F3A-F7F3C7A93919}">
  <a:tblStyle styleId="{A0DFAA01-E56D-42B9-8F3A-F7F3C7A939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c84faa706_3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c84faa706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c84faa706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ec84faa706_3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c84faa706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ec84faa706_3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3"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27"/>
          <p:cNvSpPr/>
          <p:nvPr/>
        </p:nvSpPr>
        <p:spPr>
          <a:xfrm>
            <a:off x="1401178" y="3187126"/>
            <a:ext cx="5683364" cy="2357648"/>
          </a:xfrm>
          <a:custGeom>
            <a:rect b="b" l="l" r="r" t="t"/>
            <a:pathLst>
              <a:path extrusionOk="0" h="6975718" w="7110703">
                <a:moveTo>
                  <a:pt x="0" y="-1"/>
                </a:moveTo>
                <a:lnTo>
                  <a:pt x="7110703" y="19081"/>
                </a:lnTo>
                <a:lnTo>
                  <a:pt x="4834513" y="6975718"/>
                </a:lnTo>
                <a:lnTo>
                  <a:pt x="0" y="6942123"/>
                </a:lnTo>
                <a:lnTo>
                  <a:pt x="0" y="-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27"/>
          <p:cNvSpPr/>
          <p:nvPr/>
        </p:nvSpPr>
        <p:spPr>
          <a:xfrm>
            <a:off x="-3309" y="-42062"/>
            <a:ext cx="5884893" cy="6942124"/>
          </a:xfrm>
          <a:custGeom>
            <a:rect b="b" l="l" r="r" t="t"/>
            <a:pathLst>
              <a:path extrusionOk="0" h="6942124" w="7120721">
                <a:moveTo>
                  <a:pt x="11442" y="0"/>
                </a:moveTo>
                <a:lnTo>
                  <a:pt x="7120721" y="0"/>
                </a:lnTo>
                <a:lnTo>
                  <a:pt x="1567193" y="6936681"/>
                </a:lnTo>
                <a:lnTo>
                  <a:pt x="0" y="6942124"/>
                </a:lnTo>
                <a:lnTo>
                  <a:pt x="11442" y="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7"/>
          <p:cNvSpPr/>
          <p:nvPr/>
        </p:nvSpPr>
        <p:spPr>
          <a:xfrm>
            <a:off x="-114574" y="2083684"/>
            <a:ext cx="7934741" cy="3692695"/>
          </a:xfrm>
          <a:custGeom>
            <a:rect b="b" l="l" r="r" t="t"/>
            <a:pathLst>
              <a:path extrusionOk="0" h="6746469" w="9927499">
                <a:moveTo>
                  <a:pt x="5973" y="3884"/>
                </a:moveTo>
                <a:lnTo>
                  <a:pt x="9927499" y="0"/>
                </a:lnTo>
                <a:lnTo>
                  <a:pt x="6359891" y="6746469"/>
                </a:lnTo>
                <a:lnTo>
                  <a:pt x="0" y="6738160"/>
                </a:lnTo>
                <a:cubicBezTo>
                  <a:pt x="5307" y="4566036"/>
                  <a:pt x="666" y="2176008"/>
                  <a:pt x="5973" y="3884"/>
                </a:cubicBezTo>
                <a:close/>
              </a:path>
            </a:pathLst>
          </a:custGeom>
          <a:gradFill>
            <a:gsLst>
              <a:gs pos="0">
                <a:srgbClr val="E65925"/>
              </a:gs>
              <a:gs pos="7000">
                <a:srgbClr val="E65925"/>
              </a:gs>
              <a:gs pos="87000">
                <a:srgbClr val="F68C18"/>
              </a:gs>
              <a:gs pos="100000">
                <a:srgbClr val="F68C18"/>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8" name="Google Shape;18;p27"/>
          <p:cNvCxnSpPr/>
          <p:nvPr/>
        </p:nvCxnSpPr>
        <p:spPr>
          <a:xfrm>
            <a:off x="508764" y="4037949"/>
            <a:ext cx="5180522" cy="0"/>
          </a:xfrm>
          <a:prstGeom prst="straightConnector1">
            <a:avLst/>
          </a:prstGeom>
          <a:noFill/>
          <a:ln cap="flat" cmpd="sng" w="19050">
            <a:solidFill>
              <a:schemeClr val="lt1"/>
            </a:solidFill>
            <a:prstDash val="solid"/>
            <a:miter lim="800000"/>
            <a:headEnd len="sm" w="sm" type="none"/>
            <a:tailEnd len="sm" w="sm" type="none"/>
          </a:ln>
        </p:spPr>
      </p:cxnSp>
      <p:sp>
        <p:nvSpPr>
          <p:cNvPr id="19" name="Google Shape;19;p27"/>
          <p:cNvSpPr txBox="1"/>
          <p:nvPr>
            <p:ph type="title"/>
          </p:nvPr>
        </p:nvSpPr>
        <p:spPr>
          <a:xfrm>
            <a:off x="431486" y="2656202"/>
            <a:ext cx="6677793" cy="1296000"/>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0"/>
              </a:spcBef>
              <a:spcAft>
                <a:spcPts val="0"/>
              </a:spcAft>
              <a:buClr>
                <a:schemeClr val="lt1"/>
              </a:buClr>
              <a:buSzPts val="3600"/>
              <a:buFont typeface="Calibri"/>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 type="body"/>
          </p:nvPr>
        </p:nvSpPr>
        <p:spPr>
          <a:xfrm>
            <a:off x="431486" y="4100901"/>
            <a:ext cx="5257800" cy="5474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1" name="Google Shape;21;p27"/>
          <p:cNvPicPr preferRelativeResize="0"/>
          <p:nvPr/>
        </p:nvPicPr>
        <p:blipFill rotWithShape="1">
          <a:blip r:embed="rId3">
            <a:alphaModFix/>
          </a:blip>
          <a:srcRect b="0" l="0" r="0" t="0"/>
          <a:stretch/>
        </p:blipFill>
        <p:spPr>
          <a:xfrm>
            <a:off x="-114574" y="162166"/>
            <a:ext cx="3168072" cy="10250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7"/>
          <p:cNvSpPr/>
          <p:nvPr>
            <p:ph idx="2" type="pic"/>
          </p:nvPr>
        </p:nvSpPr>
        <p:spPr>
          <a:xfrm>
            <a:off x="5183188" y="987425"/>
            <a:ext cx="6172200" cy="4873625"/>
          </a:xfrm>
          <a:prstGeom prst="rect">
            <a:avLst/>
          </a:prstGeom>
          <a:noFill/>
          <a:ln>
            <a:noFill/>
          </a:ln>
        </p:spPr>
      </p:sp>
      <p:sp>
        <p:nvSpPr>
          <p:cNvPr id="85" name="Google Shape;85;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6" name="Shape 26"/>
        <p:cNvGrpSpPr/>
        <p:nvPr/>
      </p:nvGrpSpPr>
      <p:grpSpPr>
        <a:xfrm>
          <a:off x="0" y="0"/>
          <a:ext cx="0" cy="0"/>
          <a:chOff x="0" y="0"/>
          <a:chExt cx="0" cy="0"/>
        </a:xfrm>
      </p:grpSpPr>
      <p:pic>
        <p:nvPicPr>
          <p:cNvPr id="27" name="Google Shape;27;p29"/>
          <p:cNvPicPr preferRelativeResize="0"/>
          <p:nvPr/>
        </p:nvPicPr>
        <p:blipFill rotWithShape="1">
          <a:blip r:embed="rId2">
            <a:alphaModFix/>
          </a:blip>
          <a:srcRect b="0" l="0" r="0" t="0"/>
          <a:stretch/>
        </p:blipFill>
        <p:spPr>
          <a:xfrm>
            <a:off x="0" y="1"/>
            <a:ext cx="12446756" cy="7001300"/>
          </a:xfrm>
          <a:prstGeom prst="rect">
            <a:avLst/>
          </a:prstGeom>
          <a:noFill/>
          <a:ln>
            <a:noFill/>
          </a:ln>
        </p:spPr>
      </p:pic>
      <p:sp>
        <p:nvSpPr>
          <p:cNvPr id="28" name="Google Shape;28;p29"/>
          <p:cNvSpPr txBox="1"/>
          <p:nvPr/>
        </p:nvSpPr>
        <p:spPr>
          <a:xfrm>
            <a:off x="11044381" y="6502122"/>
            <a:ext cx="498816" cy="4055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904">
                <a:solidFill>
                  <a:schemeClr val="dk1"/>
                </a:solidFill>
                <a:latin typeface="Calibri"/>
                <a:ea typeface="Calibri"/>
                <a:cs typeface="Calibri"/>
                <a:sym typeface="Calibri"/>
              </a:rPr>
              <a:t>‹#›</a:t>
            </a:fld>
            <a:endParaRPr sz="1904">
              <a:solidFill>
                <a:schemeClr val="dk1"/>
              </a:solidFill>
              <a:latin typeface="Calibri"/>
              <a:ea typeface="Calibri"/>
              <a:cs typeface="Calibri"/>
              <a:sym typeface="Calibri"/>
            </a:endParaRPr>
          </a:p>
        </p:txBody>
      </p:sp>
      <p:cxnSp>
        <p:nvCxnSpPr>
          <p:cNvPr id="29" name="Google Shape;29;p29"/>
          <p:cNvCxnSpPr/>
          <p:nvPr/>
        </p:nvCxnSpPr>
        <p:spPr>
          <a:xfrm>
            <a:off x="4668000" y="4432633"/>
            <a:ext cx="7524000" cy="14469"/>
          </a:xfrm>
          <a:prstGeom prst="straightConnector1">
            <a:avLst/>
          </a:prstGeom>
          <a:noFill/>
          <a:ln cap="flat" cmpd="sng" w="9525">
            <a:solidFill>
              <a:schemeClr val="lt1"/>
            </a:solidFill>
            <a:prstDash val="solid"/>
            <a:miter lim="800000"/>
            <a:headEnd len="sm" w="sm" type="none"/>
            <a:tailEnd len="sm" w="sm" type="none"/>
          </a:ln>
        </p:spPr>
      </p:cxnSp>
      <p:cxnSp>
        <p:nvCxnSpPr>
          <p:cNvPr id="30" name="Google Shape;30;p29"/>
          <p:cNvCxnSpPr/>
          <p:nvPr/>
        </p:nvCxnSpPr>
        <p:spPr>
          <a:xfrm>
            <a:off x="7073549" y="2563746"/>
            <a:ext cx="5118451" cy="0"/>
          </a:xfrm>
          <a:prstGeom prst="straightConnector1">
            <a:avLst/>
          </a:prstGeom>
          <a:noFill/>
          <a:ln cap="flat" cmpd="sng" w="9525">
            <a:solidFill>
              <a:schemeClr val="lt1"/>
            </a:solidFill>
            <a:prstDash val="solid"/>
            <a:miter lim="800000"/>
            <a:headEnd len="sm" w="sm" type="none"/>
            <a:tailEnd len="sm" w="sm" type="none"/>
          </a:ln>
        </p:spPr>
      </p:cxnSp>
      <p:grpSp>
        <p:nvGrpSpPr>
          <p:cNvPr id="31" name="Google Shape;31;p29"/>
          <p:cNvGrpSpPr/>
          <p:nvPr/>
        </p:nvGrpSpPr>
        <p:grpSpPr>
          <a:xfrm>
            <a:off x="4986" y="2533402"/>
            <a:ext cx="12542985" cy="1928384"/>
            <a:chOff x="99742" y="2646001"/>
            <a:chExt cx="10862861" cy="1711815"/>
          </a:xfrm>
        </p:grpSpPr>
        <p:sp>
          <p:nvSpPr>
            <p:cNvPr id="32" name="Google Shape;32;p29"/>
            <p:cNvSpPr/>
            <p:nvPr/>
          </p:nvSpPr>
          <p:spPr>
            <a:xfrm>
              <a:off x="4794414" y="3051713"/>
              <a:ext cx="6168189" cy="3278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Group Members</a:t>
              </a:r>
              <a:endParaRPr sz="1800">
                <a:solidFill>
                  <a:schemeClr val="lt1"/>
                </a:solidFill>
                <a:latin typeface="Calibri"/>
                <a:ea typeface="Calibri"/>
                <a:cs typeface="Calibri"/>
                <a:sym typeface="Calibri"/>
              </a:endParaRPr>
            </a:p>
          </p:txBody>
        </p:sp>
        <p:sp>
          <p:nvSpPr>
            <p:cNvPr id="33" name="Google Shape;33;p29"/>
            <p:cNvSpPr/>
            <p:nvPr/>
          </p:nvSpPr>
          <p:spPr>
            <a:xfrm>
              <a:off x="99742" y="2646001"/>
              <a:ext cx="4603315" cy="1711815"/>
            </a:xfrm>
            <a:custGeom>
              <a:rect b="b" l="l" r="r" t="t"/>
              <a:pathLst>
                <a:path extrusionOk="0" h="1246229" w="3969750">
                  <a:moveTo>
                    <a:pt x="4362" y="0"/>
                  </a:moveTo>
                  <a:lnTo>
                    <a:pt x="3969750" y="1143"/>
                  </a:lnTo>
                  <a:lnTo>
                    <a:pt x="3363168" y="1242529"/>
                  </a:lnTo>
                  <a:lnTo>
                    <a:pt x="0" y="1246229"/>
                  </a:lnTo>
                  <a:lnTo>
                    <a:pt x="4362"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 name="Google Shape;34;p29"/>
          <p:cNvSpPr txBox="1"/>
          <p:nvPr/>
        </p:nvSpPr>
        <p:spPr>
          <a:xfrm>
            <a:off x="5363588" y="2393534"/>
            <a:ext cx="1667097" cy="611757"/>
          </a:xfrm>
          <a:prstGeom prst="rect">
            <a:avLst/>
          </a:prstGeom>
          <a:noFill/>
          <a:ln>
            <a:noFill/>
          </a:ln>
        </p:spPr>
        <p:txBody>
          <a:bodyPr anchorCtr="0" anchor="t" bIns="45700" lIns="91425" spcFirstLastPara="1" rIns="91425" wrap="square" tIns="45700">
            <a:normAutofit fontScale="97500"/>
          </a:bodyPr>
          <a:lstStyle/>
          <a:p>
            <a:pPr indent="0" lvl="0" marL="0" marR="0" rtl="0" algn="ctr">
              <a:lnSpc>
                <a:spcPct val="100000"/>
              </a:lnSpc>
              <a:spcBef>
                <a:spcPts val="0"/>
              </a:spcBef>
              <a:spcAft>
                <a:spcPts val="0"/>
              </a:spcAft>
              <a:buClr>
                <a:schemeClr val="lt1"/>
              </a:buClr>
              <a:buSzPct val="100000"/>
              <a:buFont typeface="Calibri"/>
              <a:buNone/>
            </a:pPr>
            <a:r>
              <a:rPr b="1" lang="en-IN" sz="2400">
                <a:solidFill>
                  <a:schemeClr val="lt1"/>
                </a:solidFill>
                <a:latin typeface="Calibri"/>
                <a:ea typeface="Calibri"/>
                <a:cs typeface="Calibri"/>
                <a:sym typeface="Calibri"/>
              </a:rPr>
              <a:t>THANK YOU</a:t>
            </a:r>
            <a:endParaRPr b="1" sz="2800">
              <a:solidFill>
                <a:schemeClr val="lt1"/>
              </a:solidFill>
              <a:latin typeface="Calibri"/>
              <a:ea typeface="Calibri"/>
              <a:cs typeface="Calibri"/>
              <a:sym typeface="Calibri"/>
            </a:endParaRPr>
          </a:p>
        </p:txBody>
      </p:sp>
      <p:pic>
        <p:nvPicPr>
          <p:cNvPr id="35" name="Google Shape;35;p29"/>
          <p:cNvPicPr preferRelativeResize="0"/>
          <p:nvPr/>
        </p:nvPicPr>
        <p:blipFill rotWithShape="1">
          <a:blip r:embed="rId3">
            <a:alphaModFix/>
          </a:blip>
          <a:srcRect b="0" l="0" r="0" t="0"/>
          <a:stretch/>
        </p:blipFill>
        <p:spPr>
          <a:xfrm>
            <a:off x="92364" y="2728838"/>
            <a:ext cx="4327726" cy="14003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Manipal University Jaipur - Online MBA Programme | College Partner" id="11" name="Google Shape;11;p26"/>
          <p:cNvPicPr preferRelativeResize="0"/>
          <p:nvPr/>
        </p:nvPicPr>
        <p:blipFill rotWithShape="1">
          <a:blip r:embed="rId1">
            <a:alphaModFix/>
          </a:blip>
          <a:srcRect b="0" l="0" r="0" t="0"/>
          <a:stretch/>
        </p:blipFill>
        <p:spPr>
          <a:xfrm>
            <a:off x="9422176" y="352573"/>
            <a:ext cx="2025440" cy="709378"/>
          </a:xfrm>
          <a:prstGeom prst="rect">
            <a:avLst/>
          </a:prstGeom>
          <a:noFill/>
          <a:ln>
            <a:noFill/>
          </a:ln>
        </p:spPr>
      </p:pic>
      <p:pic>
        <p:nvPicPr>
          <p:cNvPr id="12" name="Google Shape;12;p26"/>
          <p:cNvPicPr preferRelativeResize="0"/>
          <p:nvPr/>
        </p:nvPicPr>
        <p:blipFill rotWithShape="1">
          <a:blip r:embed="rId2">
            <a:alphaModFix/>
          </a:blip>
          <a:srcRect b="0" l="0" r="0" t="0"/>
          <a:stretch/>
        </p:blipFill>
        <p:spPr>
          <a:xfrm>
            <a:off x="9748837" y="5891212"/>
            <a:ext cx="1833563" cy="647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title"/>
          </p:nvPr>
        </p:nvSpPr>
        <p:spPr>
          <a:xfrm>
            <a:off x="431486" y="2656202"/>
            <a:ext cx="6677793" cy="1296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40573"/>
              <a:buFont typeface="Arial"/>
              <a:buNone/>
            </a:pPr>
            <a:r>
              <a:rPr lang="en-IN" sz="2711">
                <a:solidFill>
                  <a:schemeClr val="dk1"/>
                </a:solidFill>
              </a:rPr>
              <a:t>Identifying the Best Predictive Model and Key Variables for Credit Card Default Prediction</a:t>
            </a:r>
            <a:endParaRPr sz="2711">
              <a:solidFill>
                <a:schemeClr val="dk1"/>
              </a:solidFill>
            </a:endParaRPr>
          </a:p>
          <a:p>
            <a:pPr indent="0" lvl="0" marL="0" rtl="0" algn="l">
              <a:spcBef>
                <a:spcPts val="0"/>
              </a:spcBef>
              <a:spcAft>
                <a:spcPts val="0"/>
              </a:spcAft>
              <a:buClr>
                <a:schemeClr val="dk1"/>
              </a:buClr>
              <a:buSzPct val="40573"/>
              <a:buFont typeface="Arial"/>
              <a:buNone/>
            </a:pPr>
            <a:r>
              <a:rPr lang="en-IN" sz="2711">
                <a:solidFill>
                  <a:schemeClr val="dk1"/>
                </a:solidFill>
              </a:rPr>
              <a:t>Submitted</a:t>
            </a:r>
            <a:endParaRPr/>
          </a:p>
        </p:txBody>
      </p:sp>
      <p:sp>
        <p:nvSpPr>
          <p:cNvPr id="106" name="Google Shape;106;p1"/>
          <p:cNvSpPr txBox="1"/>
          <p:nvPr>
            <p:ph idx="1" type="body"/>
          </p:nvPr>
        </p:nvSpPr>
        <p:spPr>
          <a:xfrm>
            <a:off x="431486" y="4100901"/>
            <a:ext cx="5257800" cy="547449"/>
          </a:xfrm>
          <a:prstGeom prst="rect">
            <a:avLst/>
          </a:prstGeom>
          <a:noFill/>
          <a:ln>
            <a:noFill/>
          </a:ln>
        </p:spPr>
        <p:txBody>
          <a:bodyPr anchorCtr="0" anchor="t" bIns="45700" lIns="91425" spcFirstLastPara="1" rIns="91425" wrap="square" tIns="45700">
            <a:noAutofit/>
          </a:bodyPr>
          <a:lstStyle/>
          <a:p>
            <a:pPr indent="-355600" lvl="0" marL="457200" rtl="0" algn="l">
              <a:lnSpc>
                <a:spcPct val="70000"/>
              </a:lnSpc>
              <a:spcBef>
                <a:spcPts val="0"/>
              </a:spcBef>
              <a:spcAft>
                <a:spcPts val="0"/>
              </a:spcAft>
              <a:buClr>
                <a:schemeClr val="dk1"/>
              </a:buClr>
              <a:buSzPts val="2000"/>
              <a:buChar char="●"/>
            </a:pPr>
            <a:r>
              <a:rPr lang="en-IN" sz="2000">
                <a:solidFill>
                  <a:schemeClr val="dk1"/>
                </a:solidFill>
              </a:rPr>
              <a:t>Manoj Nakum</a:t>
            </a:r>
            <a:endParaRPr sz="2000">
              <a:solidFill>
                <a:schemeClr val="dk1"/>
              </a:solidFill>
            </a:endParaRPr>
          </a:p>
          <a:p>
            <a:pPr indent="-355600" lvl="0" marL="457200" rtl="0" algn="l">
              <a:lnSpc>
                <a:spcPct val="70000"/>
              </a:lnSpc>
              <a:spcBef>
                <a:spcPts val="0"/>
              </a:spcBef>
              <a:spcAft>
                <a:spcPts val="0"/>
              </a:spcAft>
              <a:buClr>
                <a:schemeClr val="dk1"/>
              </a:buClr>
              <a:buSzPts val="2000"/>
              <a:buChar char="●"/>
            </a:pPr>
            <a:r>
              <a:rPr lang="en-IN" sz="2000">
                <a:solidFill>
                  <a:schemeClr val="dk1"/>
                </a:solidFill>
              </a:rPr>
              <a:t>Tarun Chandani</a:t>
            </a:r>
            <a:endParaRPr sz="2000">
              <a:solidFill>
                <a:schemeClr val="dk1"/>
              </a:solidFill>
            </a:endParaRPr>
          </a:p>
          <a:p>
            <a:pPr indent="-355600" lvl="0" marL="457200" rtl="0" algn="l">
              <a:lnSpc>
                <a:spcPct val="70000"/>
              </a:lnSpc>
              <a:spcBef>
                <a:spcPts val="0"/>
              </a:spcBef>
              <a:spcAft>
                <a:spcPts val="0"/>
              </a:spcAft>
              <a:buClr>
                <a:schemeClr val="dk1"/>
              </a:buClr>
              <a:buSzPts val="2000"/>
              <a:buChar char="●"/>
            </a:pPr>
            <a:r>
              <a:rPr lang="en-IN" sz="2000">
                <a:solidFill>
                  <a:schemeClr val="dk1"/>
                </a:solidFill>
              </a:rPr>
              <a:t>Saurav Hota</a:t>
            </a:r>
            <a:endParaRPr sz="2000">
              <a:solidFill>
                <a:schemeClr val="dk1"/>
              </a:solidFill>
            </a:endParaRPr>
          </a:p>
          <a:p>
            <a:pPr indent="-355600" lvl="0" marL="457200" rtl="0" algn="l">
              <a:lnSpc>
                <a:spcPct val="70000"/>
              </a:lnSpc>
              <a:spcBef>
                <a:spcPts val="0"/>
              </a:spcBef>
              <a:spcAft>
                <a:spcPts val="0"/>
              </a:spcAft>
              <a:buClr>
                <a:schemeClr val="dk1"/>
              </a:buClr>
              <a:buSzPts val="2000"/>
              <a:buChar char="●"/>
            </a:pPr>
            <a:r>
              <a:rPr lang="en-IN" sz="2000">
                <a:solidFill>
                  <a:schemeClr val="dk1"/>
                </a:solidFill>
              </a:rPr>
              <a:t>Aatrey Sathe</a:t>
            </a:r>
            <a:endParaRPr sz="2000">
              <a:solidFill>
                <a:schemeClr val="dk1"/>
              </a:solidFill>
            </a:endParaRPr>
          </a:p>
          <a:p>
            <a:pPr indent="-355600" lvl="0" marL="457200" rtl="0" algn="l">
              <a:lnSpc>
                <a:spcPct val="70000"/>
              </a:lnSpc>
              <a:spcBef>
                <a:spcPts val="0"/>
              </a:spcBef>
              <a:spcAft>
                <a:spcPts val="0"/>
              </a:spcAft>
              <a:buClr>
                <a:schemeClr val="dk1"/>
              </a:buClr>
              <a:buSzPts val="2000"/>
              <a:buChar char="●"/>
            </a:pPr>
            <a:r>
              <a:rPr lang="en-IN" sz="2000">
                <a:solidFill>
                  <a:schemeClr val="dk1"/>
                </a:solidFill>
              </a:rPr>
              <a:t>Sushmitha Mavuram</a:t>
            </a:r>
            <a:endParaRPr sz="2000">
              <a:solidFill>
                <a:schemeClr val="dk1"/>
              </a:solidFill>
            </a:endParaRPr>
          </a:p>
          <a:p>
            <a:pPr indent="-355600" lvl="0" marL="457200" rtl="0" algn="l">
              <a:lnSpc>
                <a:spcPct val="70000"/>
              </a:lnSpc>
              <a:spcBef>
                <a:spcPts val="0"/>
              </a:spcBef>
              <a:spcAft>
                <a:spcPts val="0"/>
              </a:spcAft>
              <a:buClr>
                <a:schemeClr val="dk1"/>
              </a:buClr>
              <a:buSzPts val="2000"/>
              <a:buChar char="●"/>
            </a:pPr>
            <a:r>
              <a:rPr lang="en-IN" sz="2000">
                <a:solidFill>
                  <a:schemeClr val="dk1"/>
                </a:solidFill>
              </a:rPr>
              <a:t>Rohit Singh Rawat</a:t>
            </a:r>
            <a:endParaRPr sz="2000">
              <a:solidFill>
                <a:schemeClr val="dk1"/>
              </a:solidFill>
            </a:endParaRPr>
          </a:p>
          <a:p>
            <a:pPr indent="0" lvl="0" marL="0" rtl="0" algn="l">
              <a:lnSpc>
                <a:spcPct val="70000"/>
              </a:lnSpc>
              <a:spcBef>
                <a:spcPts val="0"/>
              </a:spcBef>
              <a:spcAft>
                <a:spcPts val="0"/>
              </a:spcAft>
              <a:buSzPts val="275"/>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nvSpPr>
        <p:spPr>
          <a:xfrm>
            <a:off x="170475" y="154975"/>
            <a:ext cx="9089700" cy="11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Box Plot of LIMIT_BAL by SEX</a:t>
            </a:r>
            <a:endParaRPr b="1" sz="2600" u="sng">
              <a:solidFill>
                <a:schemeClr val="dk1"/>
              </a:solidFill>
              <a:latin typeface="Calibri"/>
              <a:ea typeface="Calibri"/>
              <a:cs typeface="Calibri"/>
              <a:sym typeface="Calibri"/>
            </a:endParaRPr>
          </a:p>
        </p:txBody>
      </p:sp>
      <p:pic>
        <p:nvPicPr>
          <p:cNvPr id="172" name="Google Shape;172;p11"/>
          <p:cNvPicPr preferRelativeResize="0"/>
          <p:nvPr/>
        </p:nvPicPr>
        <p:blipFill>
          <a:blip r:embed="rId3">
            <a:alphaModFix/>
          </a:blip>
          <a:stretch>
            <a:fillRect/>
          </a:stretch>
        </p:blipFill>
        <p:spPr>
          <a:xfrm>
            <a:off x="3171825" y="1111975"/>
            <a:ext cx="5280650" cy="3394150"/>
          </a:xfrm>
          <a:prstGeom prst="rect">
            <a:avLst/>
          </a:prstGeom>
          <a:noFill/>
          <a:ln>
            <a:noFill/>
          </a:ln>
        </p:spPr>
      </p:pic>
      <p:sp>
        <p:nvSpPr>
          <p:cNvPr id="173" name="Google Shape;173;p11"/>
          <p:cNvSpPr txBox="1"/>
          <p:nvPr/>
        </p:nvSpPr>
        <p:spPr>
          <a:xfrm>
            <a:off x="240225" y="4595250"/>
            <a:ext cx="92925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Key Findings:</a:t>
            </a:r>
            <a:endParaRPr b="1" sz="2000" u="sng">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highlight>
                  <a:srgbClr val="FFFFFF"/>
                </a:highlight>
                <a:latin typeface="Calibri"/>
                <a:ea typeface="Calibri"/>
                <a:cs typeface="Calibri"/>
                <a:sym typeface="Calibri"/>
              </a:rPr>
              <a:t>Both genders have similar median credit limits, but gender 1 exhibits a broader spread and more extreme outliers compared to gender 2.</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highlight>
                  <a:srgbClr val="FFFFFF"/>
                </a:highlight>
                <a:latin typeface="Calibri"/>
                <a:ea typeface="Calibri"/>
                <a:cs typeface="Calibri"/>
                <a:sym typeface="Calibri"/>
              </a:rPr>
              <a:t>Gender 2 has a slightly narrower interquartile range, indicating less variability in credit limits and fewer extreme outliers than gender 1.</a:t>
            </a:r>
            <a:endParaRPr sz="18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6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ec84faa706_3_135"/>
          <p:cNvSpPr txBox="1"/>
          <p:nvPr/>
        </p:nvSpPr>
        <p:spPr>
          <a:xfrm>
            <a:off x="193725" y="364200"/>
            <a:ext cx="8973600" cy="7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Box Plot of LIMIT_BAL by MARRIAGE</a:t>
            </a:r>
            <a:endParaRPr b="1" sz="3000" u="sng">
              <a:solidFill>
                <a:schemeClr val="dk1"/>
              </a:solidFill>
              <a:latin typeface="Calibri"/>
              <a:ea typeface="Calibri"/>
              <a:cs typeface="Calibri"/>
              <a:sym typeface="Calibri"/>
            </a:endParaRPr>
          </a:p>
        </p:txBody>
      </p:sp>
      <p:pic>
        <p:nvPicPr>
          <p:cNvPr id="179" name="Google Shape;179;g2ec84faa706_3_135"/>
          <p:cNvPicPr preferRelativeResize="0"/>
          <p:nvPr/>
        </p:nvPicPr>
        <p:blipFill>
          <a:blip r:embed="rId3">
            <a:alphaModFix/>
          </a:blip>
          <a:stretch>
            <a:fillRect/>
          </a:stretch>
        </p:blipFill>
        <p:spPr>
          <a:xfrm>
            <a:off x="2889875" y="1154700"/>
            <a:ext cx="5846449" cy="2874375"/>
          </a:xfrm>
          <a:prstGeom prst="rect">
            <a:avLst/>
          </a:prstGeom>
          <a:noFill/>
          <a:ln>
            <a:noFill/>
          </a:ln>
        </p:spPr>
      </p:pic>
      <p:sp>
        <p:nvSpPr>
          <p:cNvPr id="180" name="Google Shape;180;g2ec84faa706_3_135"/>
          <p:cNvSpPr txBox="1"/>
          <p:nvPr/>
        </p:nvSpPr>
        <p:spPr>
          <a:xfrm>
            <a:off x="449450" y="4159650"/>
            <a:ext cx="9182700" cy="2278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IN" sz="2000" u="sng">
                <a:solidFill>
                  <a:schemeClr val="dk1"/>
                </a:solidFill>
                <a:latin typeface="Calibri"/>
                <a:ea typeface="Calibri"/>
                <a:cs typeface="Calibri"/>
                <a:sym typeface="Calibri"/>
              </a:rPr>
              <a:t>Key Insights:</a:t>
            </a:r>
            <a:endParaRPr b="1" sz="2000" u="sng">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000" u="sng">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Married (1) and single (2) individuals have higher and more variable credit limits, with numerous extreme outliers.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Unknown (0) and other (3) marital statuses show lower median credit limits with less variability and fewer extreme outliers.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233352" y="384875"/>
            <a:ext cx="6400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000" u="sng">
                <a:solidFill>
                  <a:schemeClr val="dk1"/>
                </a:solidFill>
                <a:latin typeface="Calibri"/>
                <a:ea typeface="Calibri"/>
                <a:cs typeface="Calibri"/>
                <a:sym typeface="Calibri"/>
              </a:rPr>
              <a:t>Preprocessing Steps</a:t>
            </a:r>
            <a:endParaRPr b="1" sz="4600" u="sng">
              <a:solidFill>
                <a:schemeClr val="dk1"/>
              </a:solidFill>
              <a:latin typeface="Calibri"/>
              <a:ea typeface="Calibri"/>
              <a:cs typeface="Calibri"/>
              <a:sym typeface="Calibri"/>
            </a:endParaRPr>
          </a:p>
        </p:txBody>
      </p:sp>
      <p:sp>
        <p:nvSpPr>
          <p:cNvPr id="186" name="Google Shape;186;p14"/>
          <p:cNvSpPr txBox="1"/>
          <p:nvPr/>
        </p:nvSpPr>
        <p:spPr>
          <a:xfrm>
            <a:off x="0" y="922150"/>
            <a:ext cx="2169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7" name="Google Shape;187;p14"/>
          <p:cNvSpPr txBox="1"/>
          <p:nvPr/>
        </p:nvSpPr>
        <p:spPr>
          <a:xfrm>
            <a:off x="309975" y="1121050"/>
            <a:ext cx="9066600" cy="24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Handling Unexpected Values:</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EDUCATION: Combined categories 5, 6, and 0 into a single 'Others' category (4) for consistency.</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MARRIAGE: Merged category 0 into 'Others' (3) to simplify the dataset.</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PAY_n Variables: Investigated values -2 and 0, mapped appropriately to ensure accurate representation of repayment status.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8" name="Google Shape;188;p14"/>
          <p:cNvSpPr txBox="1"/>
          <p:nvPr/>
        </p:nvSpPr>
        <p:spPr>
          <a:xfrm>
            <a:off x="263475" y="3634350"/>
            <a:ext cx="10903200" cy="28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Treatment:</a:t>
            </a:r>
            <a:endParaRPr b="1" sz="20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For the EDUCATION variable, which we treat as ordinal, we found unexpected values (5, 6, and 0) in addition to the expected values (1, 2, 3, and 4) specified in the data description. We've decided to consolidate values 5, 6, and 0 into a single category (4), representing 'other'.</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Similarly, in the PAY_n variables, which are also treated as ordinal, we encountered unexpected values (-2 and 0).</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nvSpPr>
        <p:spPr>
          <a:xfrm>
            <a:off x="153700" y="337100"/>
            <a:ext cx="88572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Feature Engineering</a:t>
            </a:r>
            <a:endParaRPr b="1" sz="3000" u="sng">
              <a:solidFill>
                <a:schemeClr val="dk1"/>
              </a:solidFill>
              <a:latin typeface="Calibri"/>
              <a:ea typeface="Calibri"/>
              <a:cs typeface="Calibri"/>
              <a:sym typeface="Calibri"/>
            </a:endParaRPr>
          </a:p>
        </p:txBody>
      </p:sp>
      <p:sp>
        <p:nvSpPr>
          <p:cNvPr id="194" name="Google Shape;194;p15"/>
          <p:cNvSpPr txBox="1"/>
          <p:nvPr/>
        </p:nvSpPr>
        <p:spPr>
          <a:xfrm>
            <a:off x="263475" y="951850"/>
            <a:ext cx="10298700" cy="167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Steps:</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have added 4 new features -</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CREDIT_UTILIZATION:</a:t>
            </a:r>
            <a:r>
              <a:rPr lang="en-IN" sz="1800">
                <a:solidFill>
                  <a:schemeClr val="dk1"/>
                </a:solidFill>
                <a:latin typeface="Calibri"/>
                <a:ea typeface="Calibri"/>
                <a:cs typeface="Calibri"/>
                <a:sym typeface="Calibri"/>
              </a:rPr>
              <a:t> This feature captures how much of the credit limit is utilized by the customer. Higher utilization may indicate financial stress, which could be a predictor of default.</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AVG_PAYMENT:</a:t>
            </a:r>
            <a:r>
              <a:rPr lang="en-IN" sz="1800">
                <a:solidFill>
                  <a:schemeClr val="dk1"/>
                </a:solidFill>
                <a:latin typeface="Calibri"/>
                <a:ea typeface="Calibri"/>
                <a:cs typeface="Calibri"/>
                <a:sym typeface="Calibri"/>
              </a:rPr>
              <a:t>  This feature calculates the average payment made by the customer over the last six months. Consistent payments may indicate a lower risk of default.</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PAYMENT_INCOME_RATIO: </a:t>
            </a:r>
            <a:r>
              <a:rPr lang="en-IN" sz="1800">
                <a:solidFill>
                  <a:schemeClr val="dk1"/>
                </a:solidFill>
                <a:latin typeface="Calibri"/>
                <a:ea typeface="Calibri"/>
                <a:cs typeface="Calibri"/>
                <a:sym typeface="Calibri"/>
              </a:rPr>
              <a:t>This ratio measures the proportion of the bills that are being paid. A higher ratio suggests better financial management, reducing the likelihood of default.</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NUM_DELAYED_PAYMENTS: </a:t>
            </a:r>
            <a:r>
              <a:rPr lang="en-IN" sz="1800">
                <a:solidFill>
                  <a:schemeClr val="dk1"/>
                </a:solidFill>
                <a:latin typeface="Calibri"/>
                <a:ea typeface="Calibri"/>
                <a:cs typeface="Calibri"/>
                <a:sym typeface="Calibri"/>
              </a:rPr>
              <a:t>This feature counts the number of months the customer has delayed payments. More delays indicate higher risk of default.</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Normalization and Scaling: Ensured all numerical features are on a similar scale using StandardScaler.</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Handling Class Imbalance: Employed oversampling technique, SMOTE (Synthetic Minority Over-sampling Technique) to balance the dataset.</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5" name="Google Shape;195;p15"/>
          <p:cNvSpPr txBox="1"/>
          <p:nvPr/>
        </p:nvSpPr>
        <p:spPr>
          <a:xfrm>
            <a:off x="288075" y="5008525"/>
            <a:ext cx="10554300" cy="12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Objective:</a:t>
            </a:r>
            <a:endParaRPr b="1" sz="20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Enhance model performance and ensure balanced representation of both default and non-default cases.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nvSpPr>
        <p:spPr>
          <a:xfrm>
            <a:off x="395322" y="323298"/>
            <a:ext cx="6400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000" u="sng">
                <a:solidFill>
                  <a:schemeClr val="dk1"/>
                </a:solidFill>
                <a:latin typeface="Calibri"/>
                <a:ea typeface="Calibri"/>
                <a:cs typeface="Calibri"/>
                <a:sym typeface="Calibri"/>
              </a:rPr>
              <a:t>Model Development</a:t>
            </a:r>
            <a:endParaRPr b="1" sz="1600" u="sng">
              <a:latin typeface="Calibri"/>
              <a:ea typeface="Calibri"/>
              <a:cs typeface="Calibri"/>
              <a:sym typeface="Calibri"/>
            </a:endParaRPr>
          </a:p>
        </p:txBody>
      </p:sp>
      <p:sp>
        <p:nvSpPr>
          <p:cNvPr id="201" name="Google Shape;201;p17"/>
          <p:cNvSpPr txBox="1"/>
          <p:nvPr/>
        </p:nvSpPr>
        <p:spPr>
          <a:xfrm>
            <a:off x="426200" y="1303150"/>
            <a:ext cx="10624200" cy="27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IN" sz="2000" u="sng">
                <a:solidFill>
                  <a:schemeClr val="dk1"/>
                </a:solidFill>
                <a:latin typeface="Calibri"/>
                <a:ea typeface="Calibri"/>
                <a:cs typeface="Calibri"/>
                <a:sym typeface="Calibri"/>
              </a:rPr>
              <a:t>Models Evaluated:</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Logistic Regression: Baseline model known for interpretability and simplicity.</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Random Forest: Ensemble model leveraging multiple decision trees for robust predictions.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Decision Tree: Simple model that splits the data based on feature values.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Gradient Boosting Machines: Iteratively improves model accuracy through gradient descent.</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XGBoost: An optimized gradient boosting framework known for high performance.</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02" name="Google Shape;202;p17"/>
          <p:cNvSpPr txBox="1"/>
          <p:nvPr/>
        </p:nvSpPr>
        <p:spPr>
          <a:xfrm>
            <a:off x="426200" y="3984350"/>
            <a:ext cx="9554700" cy="118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000" u="sng">
                <a:solidFill>
                  <a:schemeClr val="dk1"/>
                </a:solidFill>
                <a:latin typeface="Calibri"/>
                <a:ea typeface="Calibri"/>
                <a:cs typeface="Calibri"/>
                <a:sym typeface="Calibri"/>
              </a:rPr>
              <a:t>Approach:</a:t>
            </a:r>
            <a:endParaRPr b="1" sz="20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Split data into training and test sets (80/20) to validate model performance.</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Used cross-validation to tune hyperparameters and avoid overfitting.</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nvSpPr>
        <p:spPr>
          <a:xfrm>
            <a:off x="4920525" y="3000000"/>
            <a:ext cx="4242300" cy="1776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200"/>
              </a:spcBef>
              <a:spcAft>
                <a:spcPts val="0"/>
              </a:spcAft>
              <a:buNone/>
            </a:pPr>
            <a:r>
              <a:rPr b="1" lang="en-IN" sz="2000">
                <a:solidFill>
                  <a:schemeClr val="dk1"/>
                </a:solidFill>
                <a:latin typeface="Calibri"/>
                <a:ea typeface="Calibri"/>
                <a:cs typeface="Calibri"/>
                <a:sym typeface="Calibri"/>
              </a:rPr>
              <a:t>                  </a:t>
            </a:r>
            <a:r>
              <a:rPr b="1" lang="en-IN" sz="2000" u="sng">
                <a:solidFill>
                  <a:schemeClr val="dk1"/>
                </a:solidFill>
                <a:latin typeface="Calibri"/>
                <a:ea typeface="Calibri"/>
                <a:cs typeface="Calibri"/>
                <a:sym typeface="Calibri"/>
              </a:rPr>
              <a:t>XGBoost:</a:t>
            </a:r>
            <a:endParaRPr b="1" sz="2000" u="sng">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Accuracy:</a:t>
            </a:r>
            <a:r>
              <a:rPr lang="en-IN" sz="1600">
                <a:solidFill>
                  <a:schemeClr val="dk1"/>
                </a:solidFill>
                <a:latin typeface="Calibri"/>
                <a:ea typeface="Calibri"/>
                <a:cs typeface="Calibri"/>
                <a:sym typeface="Calibri"/>
              </a:rPr>
              <a:t> 82.89%</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Precision:</a:t>
            </a:r>
            <a:r>
              <a:rPr lang="en-IN" sz="1600">
                <a:solidFill>
                  <a:schemeClr val="dk1"/>
                </a:solidFill>
                <a:latin typeface="Calibri"/>
                <a:ea typeface="Calibri"/>
                <a:cs typeface="Calibri"/>
                <a:sym typeface="Calibri"/>
              </a:rPr>
              <a:t> 81.00% (class 0),</a:t>
            </a:r>
            <a:r>
              <a:rPr lang="en-IN" sz="1600">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81.00%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Recall:</a:t>
            </a:r>
            <a:r>
              <a:rPr lang="en-IN" sz="1600">
                <a:solidFill>
                  <a:schemeClr val="dk1"/>
                </a:solidFill>
                <a:latin typeface="Calibri"/>
                <a:ea typeface="Calibri"/>
                <a:cs typeface="Calibri"/>
                <a:sym typeface="Calibri"/>
              </a:rPr>
              <a:t> 80.00% (class 0), 80.00%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F1 Score:</a:t>
            </a:r>
            <a:r>
              <a:rPr lang="en-IN" sz="1600">
                <a:solidFill>
                  <a:schemeClr val="dk1"/>
                </a:solidFill>
                <a:latin typeface="Calibri"/>
                <a:ea typeface="Calibri"/>
                <a:cs typeface="Calibri"/>
                <a:sym typeface="Calibri"/>
              </a:rPr>
              <a:t> 80.00% (class 0), 80.00% (class 1)</a:t>
            </a:r>
            <a:endParaRPr sz="1600">
              <a:solidFill>
                <a:schemeClr val="dk1"/>
              </a:solidFill>
              <a:latin typeface="Calibri"/>
              <a:ea typeface="Calibri"/>
              <a:cs typeface="Calibri"/>
              <a:sym typeface="Calibri"/>
            </a:endParaRPr>
          </a:p>
        </p:txBody>
      </p:sp>
      <p:sp>
        <p:nvSpPr>
          <p:cNvPr id="208" name="Google Shape;208;p19"/>
          <p:cNvSpPr txBox="1"/>
          <p:nvPr/>
        </p:nvSpPr>
        <p:spPr>
          <a:xfrm>
            <a:off x="7949575" y="991975"/>
            <a:ext cx="4242300" cy="1776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200"/>
              </a:spcBef>
              <a:spcAft>
                <a:spcPts val="0"/>
              </a:spcAft>
              <a:buNone/>
            </a:pPr>
            <a:r>
              <a:rPr b="1" lang="en-IN" sz="2000">
                <a:solidFill>
                  <a:schemeClr val="dk1"/>
                </a:solidFill>
                <a:latin typeface="Calibri"/>
                <a:ea typeface="Calibri"/>
                <a:cs typeface="Calibri"/>
                <a:sym typeface="Calibri"/>
              </a:rPr>
              <a:t>               </a:t>
            </a:r>
            <a:r>
              <a:rPr b="1" lang="en-IN" sz="2000" u="sng">
                <a:solidFill>
                  <a:schemeClr val="dk1"/>
                </a:solidFill>
                <a:latin typeface="Calibri"/>
                <a:ea typeface="Calibri"/>
                <a:cs typeface="Calibri"/>
                <a:sym typeface="Calibri"/>
              </a:rPr>
              <a:t>Decision Tree:</a:t>
            </a:r>
            <a:endParaRPr b="1" sz="2000" u="sng">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Accuracy:</a:t>
            </a:r>
            <a:r>
              <a:rPr lang="en-IN" sz="1600">
                <a:solidFill>
                  <a:schemeClr val="dk1"/>
                </a:solidFill>
                <a:latin typeface="Calibri"/>
                <a:ea typeface="Calibri"/>
                <a:cs typeface="Calibri"/>
                <a:sym typeface="Calibri"/>
              </a:rPr>
              <a:t> 76.00%</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Precision:</a:t>
            </a:r>
            <a:r>
              <a:rPr lang="en-IN" sz="1600">
                <a:solidFill>
                  <a:schemeClr val="dk1"/>
                </a:solidFill>
                <a:latin typeface="Calibri"/>
                <a:ea typeface="Calibri"/>
                <a:cs typeface="Calibri"/>
                <a:sym typeface="Calibri"/>
              </a:rPr>
              <a:t> 75.00% (class 0), 77.00%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Recall:</a:t>
            </a:r>
            <a:r>
              <a:rPr lang="en-IN" sz="1600">
                <a:solidFill>
                  <a:schemeClr val="dk1"/>
                </a:solidFill>
                <a:latin typeface="Calibri"/>
                <a:ea typeface="Calibri"/>
                <a:cs typeface="Calibri"/>
                <a:sym typeface="Calibri"/>
              </a:rPr>
              <a:t> 77.00% (class 0), 75.00%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F1 Score:</a:t>
            </a:r>
            <a:r>
              <a:rPr lang="en-IN" sz="1600">
                <a:solidFill>
                  <a:schemeClr val="dk1"/>
                </a:solidFill>
                <a:latin typeface="Calibri"/>
                <a:ea typeface="Calibri"/>
                <a:cs typeface="Calibri"/>
                <a:sym typeface="Calibri"/>
              </a:rPr>
              <a:t> 76.00% (class 0), 76.00%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ROC-AUC:</a:t>
            </a:r>
            <a:r>
              <a:rPr lang="en-IN" sz="1600">
                <a:solidFill>
                  <a:schemeClr val="dk1"/>
                </a:solidFill>
                <a:latin typeface="Calibri"/>
                <a:ea typeface="Calibri"/>
                <a:cs typeface="Calibri"/>
                <a:sym typeface="Calibri"/>
              </a:rPr>
              <a:t> 0.7566</a:t>
            </a:r>
            <a:endParaRPr sz="16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sz="1600">
              <a:solidFill>
                <a:schemeClr val="dk1"/>
              </a:solidFill>
              <a:latin typeface="Calibri"/>
              <a:ea typeface="Calibri"/>
              <a:cs typeface="Calibri"/>
              <a:sym typeface="Calibri"/>
            </a:endParaRPr>
          </a:p>
        </p:txBody>
      </p:sp>
      <p:sp>
        <p:nvSpPr>
          <p:cNvPr id="209" name="Google Shape;209;p19"/>
          <p:cNvSpPr txBox="1"/>
          <p:nvPr/>
        </p:nvSpPr>
        <p:spPr>
          <a:xfrm>
            <a:off x="333225" y="294475"/>
            <a:ext cx="6974100" cy="6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Model Development </a:t>
            </a:r>
            <a:endParaRPr b="1" sz="3000" u="sng">
              <a:solidFill>
                <a:schemeClr val="dk1"/>
              </a:solidFill>
              <a:latin typeface="Calibri"/>
              <a:ea typeface="Calibri"/>
              <a:cs typeface="Calibri"/>
              <a:sym typeface="Calibri"/>
            </a:endParaRPr>
          </a:p>
        </p:txBody>
      </p:sp>
      <p:sp>
        <p:nvSpPr>
          <p:cNvPr id="210" name="Google Shape;210;p19"/>
          <p:cNvSpPr txBox="1"/>
          <p:nvPr/>
        </p:nvSpPr>
        <p:spPr>
          <a:xfrm>
            <a:off x="32625" y="2920975"/>
            <a:ext cx="4887900" cy="2091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200"/>
              </a:spcBef>
              <a:spcAft>
                <a:spcPts val="0"/>
              </a:spcAft>
              <a:buNone/>
            </a:pPr>
            <a:r>
              <a:rPr b="1" lang="en-IN" sz="2000">
                <a:solidFill>
                  <a:schemeClr val="dk1"/>
                </a:solidFill>
                <a:latin typeface="Calibri"/>
                <a:ea typeface="Calibri"/>
                <a:cs typeface="Calibri"/>
                <a:sym typeface="Calibri"/>
              </a:rPr>
              <a:t>       </a:t>
            </a:r>
            <a:r>
              <a:rPr b="1" lang="en-IN" sz="2000" u="sng">
                <a:solidFill>
                  <a:schemeClr val="dk1"/>
                </a:solidFill>
                <a:latin typeface="Calibri"/>
                <a:ea typeface="Calibri"/>
                <a:cs typeface="Calibri"/>
                <a:sym typeface="Calibri"/>
              </a:rPr>
              <a:t>Gradient Boosting:</a:t>
            </a:r>
            <a:endParaRPr b="1" sz="2000" u="sng">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Accuracy:</a:t>
            </a:r>
            <a:r>
              <a:rPr lang="en-IN" sz="1600">
                <a:solidFill>
                  <a:schemeClr val="dk1"/>
                </a:solidFill>
                <a:latin typeface="Calibri"/>
                <a:ea typeface="Calibri"/>
                <a:cs typeface="Calibri"/>
                <a:sym typeface="Calibri"/>
              </a:rPr>
              <a:t> 79.00%</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Precision:</a:t>
            </a:r>
            <a:r>
              <a:rPr lang="en-IN" sz="1600">
                <a:solidFill>
                  <a:schemeClr val="dk1"/>
                </a:solidFill>
                <a:latin typeface="Calibri"/>
                <a:ea typeface="Calibri"/>
                <a:cs typeface="Calibri"/>
                <a:sym typeface="Calibri"/>
              </a:rPr>
              <a:t> 81.00% (class 0), 81.00%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Recall:</a:t>
            </a:r>
            <a:r>
              <a:rPr lang="en-IN" sz="1600">
                <a:solidFill>
                  <a:schemeClr val="dk1"/>
                </a:solidFill>
                <a:latin typeface="Calibri"/>
                <a:ea typeface="Calibri"/>
                <a:cs typeface="Calibri"/>
                <a:sym typeface="Calibri"/>
              </a:rPr>
              <a:t> 76.00% (class 0), 76.00%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F1 Score:</a:t>
            </a:r>
            <a:r>
              <a:rPr lang="en-IN" sz="1600">
                <a:solidFill>
                  <a:schemeClr val="dk1"/>
                </a:solidFill>
                <a:latin typeface="Calibri"/>
                <a:ea typeface="Calibri"/>
                <a:cs typeface="Calibri"/>
                <a:sym typeface="Calibri"/>
              </a:rPr>
              <a:t> 78.00% (class 0), 78.00%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ROC-AUC:</a:t>
            </a:r>
            <a:r>
              <a:rPr lang="en-IN" sz="1600">
                <a:solidFill>
                  <a:schemeClr val="dk1"/>
                </a:solidFill>
                <a:latin typeface="Calibri"/>
                <a:ea typeface="Calibri"/>
                <a:cs typeface="Calibri"/>
                <a:sym typeface="Calibri"/>
              </a:rPr>
              <a:t> 0.8636</a:t>
            </a:r>
            <a:endParaRPr sz="16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sz="1600">
              <a:solidFill>
                <a:schemeClr val="dk1"/>
              </a:solidFill>
              <a:latin typeface="Calibri"/>
              <a:ea typeface="Calibri"/>
              <a:cs typeface="Calibri"/>
              <a:sym typeface="Calibri"/>
            </a:endParaRPr>
          </a:p>
        </p:txBody>
      </p:sp>
      <p:sp>
        <p:nvSpPr>
          <p:cNvPr id="211" name="Google Shape;211;p19"/>
          <p:cNvSpPr txBox="1"/>
          <p:nvPr/>
        </p:nvSpPr>
        <p:spPr>
          <a:xfrm>
            <a:off x="-123975" y="875150"/>
            <a:ext cx="4372200" cy="17766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1200"/>
              </a:spcBef>
              <a:spcAft>
                <a:spcPts val="0"/>
              </a:spcAft>
              <a:buNone/>
            </a:pPr>
            <a:r>
              <a:rPr b="1" lang="en-IN" sz="2000" u="sng">
                <a:solidFill>
                  <a:schemeClr val="dk1"/>
                </a:solidFill>
                <a:latin typeface="Calibri"/>
                <a:ea typeface="Calibri"/>
                <a:cs typeface="Calibri"/>
                <a:sym typeface="Calibri"/>
              </a:rPr>
              <a:t>Logistic Regression:</a:t>
            </a:r>
            <a:endParaRPr b="1" sz="2000" u="sng">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Accuracy:</a:t>
            </a:r>
            <a:r>
              <a:rPr lang="en-IN" sz="1600">
                <a:solidFill>
                  <a:schemeClr val="dk1"/>
                </a:solidFill>
                <a:latin typeface="Calibri"/>
                <a:ea typeface="Calibri"/>
                <a:cs typeface="Calibri"/>
                <a:sym typeface="Calibri"/>
              </a:rPr>
              <a:t> 74%</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Precision:</a:t>
            </a:r>
            <a:r>
              <a:rPr lang="en-IN" sz="1600">
                <a:solidFill>
                  <a:schemeClr val="dk1"/>
                </a:solidFill>
                <a:latin typeface="Calibri"/>
                <a:ea typeface="Calibri"/>
                <a:cs typeface="Calibri"/>
                <a:sym typeface="Calibri"/>
              </a:rPr>
              <a:t> 73.00% (class 0), 76.00%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Recall:</a:t>
            </a:r>
            <a:r>
              <a:rPr lang="en-IN" sz="1600">
                <a:solidFill>
                  <a:schemeClr val="dk1"/>
                </a:solidFill>
                <a:latin typeface="Calibri"/>
                <a:ea typeface="Calibri"/>
                <a:cs typeface="Calibri"/>
                <a:sym typeface="Calibri"/>
              </a:rPr>
              <a:t> 77.00% (class 0), 72.00%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F1 Score:</a:t>
            </a:r>
            <a:r>
              <a:rPr lang="en-IN" sz="1600">
                <a:solidFill>
                  <a:schemeClr val="dk1"/>
                </a:solidFill>
                <a:latin typeface="Calibri"/>
                <a:ea typeface="Calibri"/>
                <a:cs typeface="Calibri"/>
                <a:sym typeface="Calibri"/>
              </a:rPr>
              <a:t> 75.00% (class 0), 74.00%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ROC-AUC:</a:t>
            </a:r>
            <a:r>
              <a:rPr lang="en-IN" sz="1600">
                <a:solidFill>
                  <a:schemeClr val="dk1"/>
                </a:solidFill>
                <a:latin typeface="Calibri"/>
                <a:ea typeface="Calibri"/>
                <a:cs typeface="Calibri"/>
                <a:sym typeface="Calibri"/>
              </a:rPr>
              <a:t> 0.8173</a:t>
            </a:r>
            <a:endParaRPr sz="16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b="1" sz="2100">
              <a:solidFill>
                <a:schemeClr val="dk1"/>
              </a:solidFill>
              <a:latin typeface="Calibri"/>
              <a:ea typeface="Calibri"/>
              <a:cs typeface="Calibri"/>
              <a:sym typeface="Calibri"/>
            </a:endParaRPr>
          </a:p>
        </p:txBody>
      </p:sp>
      <p:sp>
        <p:nvSpPr>
          <p:cNvPr id="212" name="Google Shape;212;p19"/>
          <p:cNvSpPr txBox="1"/>
          <p:nvPr/>
        </p:nvSpPr>
        <p:spPr>
          <a:xfrm>
            <a:off x="3918475" y="991975"/>
            <a:ext cx="4372200" cy="1854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200"/>
              </a:spcBef>
              <a:spcAft>
                <a:spcPts val="0"/>
              </a:spcAft>
              <a:buNone/>
            </a:pPr>
            <a:r>
              <a:rPr b="1" lang="en-IN" sz="2000">
                <a:solidFill>
                  <a:schemeClr val="dk1"/>
                </a:solidFill>
                <a:latin typeface="Calibri"/>
                <a:ea typeface="Calibri"/>
                <a:cs typeface="Calibri"/>
                <a:sym typeface="Calibri"/>
              </a:rPr>
              <a:t>          </a:t>
            </a:r>
            <a:r>
              <a:rPr b="1" lang="en-IN" sz="2000" u="sng">
                <a:solidFill>
                  <a:schemeClr val="dk1"/>
                </a:solidFill>
                <a:latin typeface="Calibri"/>
                <a:ea typeface="Calibri"/>
                <a:cs typeface="Calibri"/>
                <a:sym typeface="Calibri"/>
              </a:rPr>
              <a:t>Random Forest:</a:t>
            </a:r>
            <a:endParaRPr b="1" sz="2000" u="sng">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Accuracy:</a:t>
            </a:r>
            <a:r>
              <a:rPr lang="en-IN" sz="1600">
                <a:solidFill>
                  <a:schemeClr val="dk1"/>
                </a:solidFill>
                <a:latin typeface="Calibri"/>
                <a:ea typeface="Calibri"/>
                <a:cs typeface="Calibri"/>
                <a:sym typeface="Calibri"/>
              </a:rPr>
              <a:t> 85.00%</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Precision:</a:t>
            </a:r>
            <a:r>
              <a:rPr lang="en-IN" sz="1600">
                <a:solidFill>
                  <a:schemeClr val="dk1"/>
                </a:solidFill>
                <a:latin typeface="Calibri"/>
                <a:ea typeface="Calibri"/>
                <a:cs typeface="Calibri"/>
                <a:sym typeface="Calibri"/>
              </a:rPr>
              <a:t> 83.00% (class 0), 87.00%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Recall:</a:t>
            </a:r>
            <a:r>
              <a:rPr lang="en-IN" sz="1600">
                <a:solidFill>
                  <a:schemeClr val="dk1"/>
                </a:solidFill>
                <a:latin typeface="Calibri"/>
                <a:ea typeface="Calibri"/>
                <a:cs typeface="Calibri"/>
                <a:sym typeface="Calibri"/>
              </a:rPr>
              <a:t> 87.00% (class 0), 83.00%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F1 Score:</a:t>
            </a:r>
            <a:r>
              <a:rPr lang="en-IN" sz="1600">
                <a:solidFill>
                  <a:schemeClr val="dk1"/>
                </a:solidFill>
                <a:latin typeface="Calibri"/>
                <a:ea typeface="Calibri"/>
                <a:cs typeface="Calibri"/>
                <a:sym typeface="Calibri"/>
              </a:rPr>
              <a:t> 85.00% (class 0), 85.00% (class 1)</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IN" sz="1600">
                <a:solidFill>
                  <a:schemeClr val="dk1"/>
                </a:solidFill>
                <a:latin typeface="Calibri"/>
                <a:ea typeface="Calibri"/>
                <a:cs typeface="Calibri"/>
                <a:sym typeface="Calibri"/>
              </a:rPr>
              <a:t>ROC-AUC:</a:t>
            </a:r>
            <a:r>
              <a:rPr lang="en-IN" sz="1600">
                <a:solidFill>
                  <a:schemeClr val="dk1"/>
                </a:solidFill>
                <a:latin typeface="Calibri"/>
                <a:ea typeface="Calibri"/>
                <a:cs typeface="Calibri"/>
                <a:sym typeface="Calibri"/>
              </a:rPr>
              <a:t> 0.9177</a:t>
            </a:r>
            <a:endParaRPr sz="16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sz="2800">
              <a:solidFill>
                <a:schemeClr val="dk1"/>
              </a:solidFill>
              <a:latin typeface="Calibri"/>
              <a:ea typeface="Calibri"/>
              <a:cs typeface="Calibri"/>
              <a:sym typeface="Calibri"/>
            </a:endParaRPr>
          </a:p>
        </p:txBody>
      </p:sp>
      <p:sp>
        <p:nvSpPr>
          <p:cNvPr id="213" name="Google Shape;213;p19"/>
          <p:cNvSpPr txBox="1"/>
          <p:nvPr/>
        </p:nvSpPr>
        <p:spPr>
          <a:xfrm>
            <a:off x="121425" y="4945225"/>
            <a:ext cx="10810200" cy="146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Objective:</a:t>
            </a:r>
            <a:endParaRPr b="1" sz="2000" u="sng">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Provide a comprehensive evaluation of each model's performance to identify the most effective predictor.</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nvSpPr>
        <p:spPr>
          <a:xfrm>
            <a:off x="3592286" y="2795452"/>
            <a:ext cx="5564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19" name="Google Shape;219;p20"/>
          <p:cNvSpPr txBox="1"/>
          <p:nvPr/>
        </p:nvSpPr>
        <p:spPr>
          <a:xfrm>
            <a:off x="54250" y="271225"/>
            <a:ext cx="9102600" cy="7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Evaluation Findings</a:t>
            </a:r>
            <a:endParaRPr b="1" sz="3000" u="sng">
              <a:solidFill>
                <a:schemeClr val="dk1"/>
              </a:solidFill>
              <a:latin typeface="Calibri"/>
              <a:ea typeface="Calibri"/>
              <a:cs typeface="Calibri"/>
              <a:sym typeface="Calibri"/>
            </a:endParaRPr>
          </a:p>
        </p:txBody>
      </p:sp>
      <p:sp>
        <p:nvSpPr>
          <p:cNvPr id="220" name="Google Shape;220;p20"/>
          <p:cNvSpPr txBox="1"/>
          <p:nvPr/>
        </p:nvSpPr>
        <p:spPr>
          <a:xfrm>
            <a:off x="123975" y="3330850"/>
            <a:ext cx="10996200" cy="12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400" u="sng">
                <a:solidFill>
                  <a:schemeClr val="dk1"/>
                </a:solidFill>
                <a:latin typeface="Calibri"/>
                <a:ea typeface="Calibri"/>
                <a:cs typeface="Calibri"/>
                <a:sym typeface="Calibri"/>
              </a:rPr>
              <a:t>Model Performance:</a:t>
            </a:r>
            <a:endParaRPr b="1" sz="2400" u="sng">
              <a:solidFill>
                <a:schemeClr val="dk1"/>
              </a:solidFill>
              <a:latin typeface="Calibri"/>
              <a:ea typeface="Calibri"/>
              <a:cs typeface="Calibri"/>
              <a:sym typeface="Calibri"/>
            </a:endParaRPr>
          </a:p>
          <a:p>
            <a:pPr indent="-361950" lvl="0" marL="457200" rtl="0" algn="l">
              <a:lnSpc>
                <a:spcPct val="115000"/>
              </a:lnSpc>
              <a:spcBef>
                <a:spcPts val="1000"/>
              </a:spcBef>
              <a:spcAft>
                <a:spcPts val="0"/>
              </a:spcAft>
              <a:buClr>
                <a:schemeClr val="dk1"/>
              </a:buClr>
              <a:buSzPts val="2100"/>
              <a:buFont typeface="Calibri"/>
              <a:buChar char="●"/>
            </a:pPr>
            <a:r>
              <a:rPr b="1" lang="en-IN" sz="2100">
                <a:solidFill>
                  <a:schemeClr val="dk1"/>
                </a:solidFill>
                <a:latin typeface="Calibri"/>
                <a:ea typeface="Calibri"/>
                <a:cs typeface="Calibri"/>
                <a:sym typeface="Calibri"/>
              </a:rPr>
              <a:t>Random Forest</a:t>
            </a:r>
            <a:r>
              <a:rPr lang="en-IN" sz="2100">
                <a:solidFill>
                  <a:schemeClr val="dk1"/>
                </a:solidFill>
                <a:latin typeface="Calibri"/>
                <a:ea typeface="Calibri"/>
                <a:cs typeface="Calibri"/>
                <a:sym typeface="Calibri"/>
              </a:rPr>
              <a:t> emerged as the most accurate model with an </a:t>
            </a:r>
            <a:r>
              <a:rPr b="1" lang="en-IN" sz="2100">
                <a:solidFill>
                  <a:schemeClr val="dk1"/>
                </a:solidFill>
                <a:latin typeface="Calibri"/>
                <a:ea typeface="Calibri"/>
                <a:cs typeface="Calibri"/>
                <a:sym typeface="Calibri"/>
              </a:rPr>
              <a:t>recall</a:t>
            </a:r>
            <a:r>
              <a:rPr lang="en-IN" sz="2100">
                <a:solidFill>
                  <a:schemeClr val="dk1"/>
                </a:solidFill>
                <a:latin typeface="Calibri"/>
                <a:ea typeface="Calibri"/>
                <a:cs typeface="Calibri"/>
                <a:sym typeface="Calibri"/>
              </a:rPr>
              <a:t> of 87% &amp; </a:t>
            </a:r>
            <a:r>
              <a:rPr lang="en-IN" sz="2100">
                <a:solidFill>
                  <a:schemeClr val="dk1"/>
                </a:solidFill>
                <a:latin typeface="Calibri"/>
                <a:ea typeface="Calibri"/>
                <a:cs typeface="Calibri"/>
                <a:sym typeface="Calibri"/>
              </a:rPr>
              <a:t>demonstrated strong performance with a precision of 83% and AUC-ROC Score of 91%, suggesting a good balance between identifying true positives and minimizing false negatives.</a:t>
            </a:r>
            <a:endParaRPr sz="2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2100">
              <a:solidFill>
                <a:schemeClr val="dk1"/>
              </a:solidFill>
              <a:latin typeface="Calibri"/>
              <a:ea typeface="Calibri"/>
              <a:cs typeface="Calibri"/>
              <a:sym typeface="Calibri"/>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
        <p:nvSpPr>
          <p:cNvPr id="221" name="Google Shape;221;p20"/>
          <p:cNvSpPr txBox="1"/>
          <p:nvPr/>
        </p:nvSpPr>
        <p:spPr>
          <a:xfrm>
            <a:off x="308600" y="1095375"/>
            <a:ext cx="10149900" cy="1702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In credit card default prediction, minimizing false negatives is crucial due to the high cost of incorrectly predicting non-defaults. Financial institutions prioritize improving recall for potential defaulters to manage credit risk effectively, even if it leads to more false positives.</a:t>
            </a:r>
            <a:endParaRPr sz="23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ec84faa706_3_110"/>
          <p:cNvSpPr txBox="1"/>
          <p:nvPr/>
        </p:nvSpPr>
        <p:spPr>
          <a:xfrm>
            <a:off x="325750" y="342900"/>
            <a:ext cx="8246700" cy="8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Feature Importance</a:t>
            </a:r>
            <a:endParaRPr b="1" sz="3000" u="sng">
              <a:solidFill>
                <a:schemeClr val="dk1"/>
              </a:solidFill>
              <a:latin typeface="Calibri"/>
              <a:ea typeface="Calibri"/>
              <a:cs typeface="Calibri"/>
              <a:sym typeface="Calibri"/>
            </a:endParaRPr>
          </a:p>
        </p:txBody>
      </p:sp>
      <p:pic>
        <p:nvPicPr>
          <p:cNvPr id="227" name="Google Shape;227;g2ec84faa706_3_110"/>
          <p:cNvPicPr preferRelativeResize="0"/>
          <p:nvPr/>
        </p:nvPicPr>
        <p:blipFill>
          <a:blip r:embed="rId3">
            <a:alphaModFix/>
          </a:blip>
          <a:stretch>
            <a:fillRect/>
          </a:stretch>
        </p:blipFill>
        <p:spPr>
          <a:xfrm>
            <a:off x="1543050" y="1106700"/>
            <a:ext cx="8366751" cy="3493875"/>
          </a:xfrm>
          <a:prstGeom prst="rect">
            <a:avLst/>
          </a:prstGeom>
          <a:noFill/>
          <a:ln>
            <a:noFill/>
          </a:ln>
        </p:spPr>
      </p:pic>
      <p:sp>
        <p:nvSpPr>
          <p:cNvPr id="228" name="Google Shape;228;g2ec84faa706_3_110"/>
          <p:cNvSpPr txBox="1"/>
          <p:nvPr/>
        </p:nvSpPr>
        <p:spPr>
          <a:xfrm>
            <a:off x="360050" y="4600575"/>
            <a:ext cx="11212800" cy="152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Random Forest model was identified as the best-performing model for predicting credit card default with a ROC-AUC score of 0.92. The key variables influencing the predictions were primarily related to payment history and bill amounts, highlighting the importance of timely payments and outstanding bills in determining default risk.</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ec84faa706_3_123"/>
          <p:cNvSpPr txBox="1"/>
          <p:nvPr/>
        </p:nvSpPr>
        <p:spPr>
          <a:xfrm>
            <a:off x="263475" y="4121250"/>
            <a:ext cx="9368700" cy="1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Project Impact</a:t>
            </a:r>
            <a:endParaRPr b="1" sz="3000" u="sng">
              <a:solidFill>
                <a:schemeClr val="dk1"/>
              </a:solidFill>
              <a:latin typeface="Calibri"/>
              <a:ea typeface="Calibri"/>
              <a:cs typeface="Calibri"/>
              <a:sym typeface="Calibri"/>
            </a:endParaRPr>
          </a:p>
        </p:txBody>
      </p:sp>
      <p:sp>
        <p:nvSpPr>
          <p:cNvPr id="234" name="Google Shape;234;g2ec84faa706_3_123"/>
          <p:cNvSpPr txBox="1"/>
          <p:nvPr/>
        </p:nvSpPr>
        <p:spPr>
          <a:xfrm>
            <a:off x="316425" y="4770900"/>
            <a:ext cx="11391300" cy="2627100"/>
          </a:xfrm>
          <a:prstGeom prst="rect">
            <a:avLst/>
          </a:prstGeom>
          <a:noFill/>
          <a:ln>
            <a:noFill/>
          </a:ln>
        </p:spPr>
        <p:txBody>
          <a:bodyPr anchorCtr="0" anchor="t" bIns="91425" lIns="91425" spcFirstLastPara="1" rIns="91425" wrap="square" tIns="91425">
            <a:noAutofit/>
          </a:bodyPr>
          <a:lstStyle/>
          <a:p>
            <a:pPr indent="-368300" lvl="0" marL="457200" rtl="0" algn="l">
              <a:lnSpc>
                <a:spcPct val="120000"/>
              </a:lnSpc>
              <a:spcBef>
                <a:spcPts val="100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The insights and models developed in this project contribute significantly to the field of credit risk analysis. By leveraging advanced machine learning techniques, financial institutions can better manage credit risk, ensure financial stability, and enhance overall profitability.</a:t>
            </a:r>
            <a:endParaRPr sz="1800">
              <a:solidFill>
                <a:schemeClr val="dk1"/>
              </a:solidFill>
              <a:latin typeface="Calibri"/>
              <a:ea typeface="Calibri"/>
              <a:cs typeface="Calibri"/>
              <a:sym typeface="Calibri"/>
            </a:endParaRPr>
          </a:p>
        </p:txBody>
      </p:sp>
      <p:sp>
        <p:nvSpPr>
          <p:cNvPr id="235" name="Google Shape;235;g2ec84faa706_3_123"/>
          <p:cNvSpPr txBox="1"/>
          <p:nvPr/>
        </p:nvSpPr>
        <p:spPr>
          <a:xfrm>
            <a:off x="316800" y="257900"/>
            <a:ext cx="9368700" cy="1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CONCLUSION</a:t>
            </a:r>
            <a:endParaRPr b="1" sz="3000" u="sng">
              <a:solidFill>
                <a:schemeClr val="dk1"/>
              </a:solidFill>
              <a:latin typeface="Calibri"/>
              <a:ea typeface="Calibri"/>
              <a:cs typeface="Calibri"/>
              <a:sym typeface="Calibri"/>
            </a:endParaRPr>
          </a:p>
        </p:txBody>
      </p:sp>
      <p:sp>
        <p:nvSpPr>
          <p:cNvPr id="236" name="Google Shape;236;g2ec84faa706_3_123"/>
          <p:cNvSpPr txBox="1"/>
          <p:nvPr/>
        </p:nvSpPr>
        <p:spPr>
          <a:xfrm>
            <a:off x="293550" y="907550"/>
            <a:ext cx="10763700" cy="3376800"/>
          </a:xfrm>
          <a:prstGeom prst="rect">
            <a:avLst/>
          </a:prstGeom>
          <a:noFill/>
          <a:ln>
            <a:noFill/>
          </a:ln>
        </p:spPr>
        <p:txBody>
          <a:bodyPr anchorCtr="0" anchor="t" bIns="91425" lIns="91425" spcFirstLastPara="1" rIns="91425" wrap="square" tIns="91425">
            <a:noAutofit/>
          </a:bodyPr>
          <a:lstStyle/>
          <a:p>
            <a:pPr indent="-355600" lvl="0" marL="457200" rtl="0" algn="l">
              <a:lnSpc>
                <a:spcPct val="120000"/>
              </a:lnSpc>
              <a:spcBef>
                <a:spcPts val="100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Top-Performing Models</a:t>
            </a:r>
            <a:r>
              <a:rPr lang="en-IN" sz="2000">
                <a:solidFill>
                  <a:schemeClr val="dk1"/>
                </a:solidFill>
                <a:latin typeface="Calibri"/>
                <a:ea typeface="Calibri"/>
                <a:cs typeface="Calibri"/>
                <a:sym typeface="Calibri"/>
              </a:rPr>
              <a:t>: Random Forest stand out as the best models for predicting credit card defaults, offering high recall of  a good balance between precision and recall. These models provide reliable predictions, making them ideal for practical application in credit risk assessment.</a:t>
            </a:r>
            <a:endParaRPr sz="2000">
              <a:solidFill>
                <a:schemeClr val="dk1"/>
              </a:solidFill>
              <a:latin typeface="Calibri"/>
              <a:ea typeface="Calibri"/>
              <a:cs typeface="Calibri"/>
              <a:sym typeface="Calibri"/>
            </a:endParaRPr>
          </a:p>
          <a:p>
            <a:pPr indent="-355600" lvl="0" marL="457200" rtl="0" algn="l">
              <a:lnSpc>
                <a:spcPct val="12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Practical Implications</a:t>
            </a:r>
            <a:r>
              <a:rPr lang="en-IN" sz="2000">
                <a:solidFill>
                  <a:schemeClr val="dk1"/>
                </a:solidFill>
                <a:latin typeface="Calibri"/>
                <a:ea typeface="Calibri"/>
                <a:cs typeface="Calibri"/>
                <a:sym typeface="Calibri"/>
              </a:rPr>
              <a:t>: Implementing Random Forest models enables financial institutions to make more informed and automated credit lending decisions. This helps in identifying high-risk clients effectively, reducing default rates, and optimizing the credit portfolio.</a:t>
            </a:r>
            <a:endParaRPr sz="2000">
              <a:solidFill>
                <a:schemeClr val="dk1"/>
              </a:solidFill>
              <a:latin typeface="Calibri"/>
              <a:ea typeface="Calibri"/>
              <a:cs typeface="Calibri"/>
              <a:sym typeface="Calibri"/>
            </a:endParaRPr>
          </a:p>
          <a:p>
            <a:pPr indent="-355600" lvl="0" marL="457200" rtl="0" algn="l">
              <a:lnSpc>
                <a:spcPct val="120000"/>
              </a:lnSpc>
              <a:spcBef>
                <a:spcPts val="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Future Work</a:t>
            </a:r>
            <a:r>
              <a:rPr lang="en-IN" sz="2000">
                <a:solidFill>
                  <a:schemeClr val="dk1"/>
                </a:solidFill>
                <a:latin typeface="Calibri"/>
                <a:ea typeface="Calibri"/>
                <a:cs typeface="Calibri"/>
                <a:sym typeface="Calibri"/>
              </a:rPr>
              <a:t>: Future enhancements could involve further tuning of these models, exploring additional advanced algorithms, and incorporating more recent data to continuously improve prediction accuracy and robustness in credit risk management.</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nvSpPr>
        <p:spPr>
          <a:xfrm>
            <a:off x="198625" y="181550"/>
            <a:ext cx="7713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u="sng">
                <a:solidFill>
                  <a:schemeClr val="dk1"/>
                </a:solidFill>
                <a:latin typeface="Calibri"/>
                <a:ea typeface="Calibri"/>
                <a:cs typeface="Calibri"/>
                <a:sym typeface="Calibri"/>
              </a:rPr>
              <a:t>Problem Statement</a:t>
            </a:r>
            <a:endParaRPr>
              <a:latin typeface="Calibri"/>
              <a:ea typeface="Calibri"/>
              <a:cs typeface="Calibri"/>
              <a:sym typeface="Calibri"/>
            </a:endParaRPr>
          </a:p>
        </p:txBody>
      </p:sp>
      <p:sp>
        <p:nvSpPr>
          <p:cNvPr id="112" name="Google Shape;112;p2"/>
          <p:cNvSpPr txBox="1"/>
          <p:nvPr/>
        </p:nvSpPr>
        <p:spPr>
          <a:xfrm>
            <a:off x="379700" y="1177875"/>
            <a:ext cx="9345600" cy="49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200" u="sng">
                <a:solidFill>
                  <a:schemeClr val="dk1"/>
                </a:solidFill>
                <a:latin typeface="Calibri"/>
                <a:ea typeface="Calibri"/>
                <a:cs typeface="Calibri"/>
                <a:sym typeface="Calibri"/>
              </a:rPr>
              <a:t>Objective</a:t>
            </a:r>
            <a:r>
              <a:rPr b="1" lang="en-IN" sz="2200">
                <a:solidFill>
                  <a:schemeClr val="dk1"/>
                </a:solidFill>
                <a:latin typeface="Calibri"/>
                <a:ea typeface="Calibri"/>
                <a:cs typeface="Calibri"/>
                <a:sym typeface="Calibri"/>
              </a:rPr>
              <a:t>:</a:t>
            </a:r>
            <a:endParaRPr b="1" sz="2200">
              <a:solidFill>
                <a:schemeClr val="dk1"/>
              </a:solidFill>
              <a:latin typeface="Calibri"/>
              <a:ea typeface="Calibri"/>
              <a:cs typeface="Calibri"/>
              <a:sym typeface="Calibri"/>
            </a:endParaRPr>
          </a:p>
          <a:p>
            <a:pPr indent="-368300" lvl="0" marL="457200" rtl="0" algn="l">
              <a:lnSpc>
                <a:spcPct val="115000"/>
              </a:lnSpc>
              <a:spcBef>
                <a:spcPts val="100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Develop and evaluate predictive models for predicting credit card defaults.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Identify the most accurate model and key variables influencing credit risk.</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Enable informed lending decisions to minimize risk and optimize credit portfolios.</a:t>
            </a:r>
            <a:endParaRPr sz="2200">
              <a:solidFill>
                <a:schemeClr val="dk1"/>
              </a:solidFill>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rPr b="1" lang="en-IN" sz="2200" u="sng">
                <a:solidFill>
                  <a:schemeClr val="dk1"/>
                </a:solidFill>
                <a:latin typeface="Calibri"/>
                <a:ea typeface="Calibri"/>
                <a:cs typeface="Calibri"/>
                <a:sym typeface="Calibri"/>
              </a:rPr>
              <a:t>Challenges:</a:t>
            </a:r>
            <a:endParaRPr b="1" sz="2200" u="sng">
              <a:solidFill>
                <a:schemeClr val="dk1"/>
              </a:solidFill>
              <a:latin typeface="Calibri"/>
              <a:ea typeface="Calibri"/>
              <a:cs typeface="Calibri"/>
              <a:sym typeface="Calibri"/>
            </a:endParaRPr>
          </a:p>
          <a:p>
            <a:pPr indent="-368300" lvl="0" marL="457200" rtl="0" algn="l">
              <a:lnSpc>
                <a:spcPct val="115000"/>
              </a:lnSpc>
              <a:spcBef>
                <a:spcPts val="100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Managing imbalanced datasets where defaults are fewer than non-defaults.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Identifying significant predictors among numerous variables.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Ensuring model interpretability for practical application in credit risk assessment.</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193725" y="364200"/>
            <a:ext cx="9299100" cy="8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4100" u="sng">
                <a:solidFill>
                  <a:schemeClr val="dk1"/>
                </a:solidFill>
                <a:latin typeface="Calibri"/>
                <a:ea typeface="Calibri"/>
                <a:cs typeface="Calibri"/>
                <a:sym typeface="Calibri"/>
              </a:rPr>
              <a:t>Importance of Credit Risk Analysis</a:t>
            </a:r>
            <a:endParaRPr sz="2800">
              <a:solidFill>
                <a:schemeClr val="dk1"/>
              </a:solidFill>
              <a:latin typeface="Calibri"/>
              <a:ea typeface="Calibri"/>
              <a:cs typeface="Calibri"/>
              <a:sym typeface="Calibri"/>
            </a:endParaRPr>
          </a:p>
        </p:txBody>
      </p:sp>
      <p:sp>
        <p:nvSpPr>
          <p:cNvPr id="118" name="Google Shape;118;p3"/>
          <p:cNvSpPr txBox="1"/>
          <p:nvPr/>
        </p:nvSpPr>
        <p:spPr>
          <a:xfrm>
            <a:off x="309975" y="1294100"/>
            <a:ext cx="9438600" cy="534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200" u="sng">
                <a:solidFill>
                  <a:schemeClr val="dk1"/>
                </a:solidFill>
                <a:latin typeface="Calibri"/>
                <a:ea typeface="Calibri"/>
                <a:cs typeface="Calibri"/>
                <a:sym typeface="Calibri"/>
              </a:rPr>
              <a:t>Significance</a:t>
            </a:r>
            <a:r>
              <a:rPr b="1" lang="en-IN" sz="2200">
                <a:solidFill>
                  <a:schemeClr val="dk1"/>
                </a:solidFill>
                <a:latin typeface="Calibri"/>
                <a:ea typeface="Calibri"/>
                <a:cs typeface="Calibri"/>
                <a:sym typeface="Calibri"/>
              </a:rPr>
              <a:t>:</a:t>
            </a:r>
            <a:endParaRPr b="1" sz="22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Credit risk analysis is crucial for financial institutions to assess the likelihood of </a:t>
            </a:r>
            <a:r>
              <a:rPr lang="en-IN" sz="2000">
                <a:solidFill>
                  <a:schemeClr val="dk1"/>
                </a:solidFill>
                <a:latin typeface="Calibri"/>
                <a:ea typeface="Calibri"/>
                <a:cs typeface="Calibri"/>
                <a:sym typeface="Calibri"/>
              </a:rPr>
              <a:t>b</a:t>
            </a:r>
            <a:r>
              <a:rPr lang="en-IN" sz="2000">
                <a:solidFill>
                  <a:schemeClr val="dk1"/>
                </a:solidFill>
                <a:latin typeface="Calibri"/>
                <a:ea typeface="Calibri"/>
                <a:cs typeface="Calibri"/>
                <a:sym typeface="Calibri"/>
              </a:rPr>
              <a:t>orrower defaults.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Helps in managing credit risk, ensuring financial stability and profitability.</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Predictive models aid in automating and enhancing decision-making processes, reducing human error, and improving efficiency.</a:t>
            </a:r>
            <a:endParaRPr sz="2000">
              <a:solidFill>
                <a:schemeClr val="dk1"/>
              </a:solidFill>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rPr b="1" lang="en-IN" sz="2200" u="sng">
                <a:solidFill>
                  <a:schemeClr val="dk1"/>
                </a:solidFill>
                <a:latin typeface="Calibri"/>
                <a:ea typeface="Calibri"/>
                <a:cs typeface="Calibri"/>
                <a:sym typeface="Calibri"/>
              </a:rPr>
              <a:t>Focus:</a:t>
            </a:r>
            <a:endParaRPr b="1" sz="2200" u="sng">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Develop and evaluate machine learning models, including logistic regression, random forest, and gradient boosting machines.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Use the Taiwan credit card default dataset for analysis to provide insights into credit risk factors.</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360900" y="305296"/>
            <a:ext cx="8225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u="sng">
                <a:solidFill>
                  <a:schemeClr val="dk1"/>
                </a:solidFill>
                <a:latin typeface="Calibri"/>
                <a:ea typeface="Calibri"/>
                <a:cs typeface="Calibri"/>
                <a:sym typeface="Calibri"/>
              </a:rPr>
              <a:t>Data Overview</a:t>
            </a:r>
            <a:endParaRPr>
              <a:latin typeface="Calibri"/>
              <a:ea typeface="Calibri"/>
              <a:cs typeface="Calibri"/>
              <a:sym typeface="Calibri"/>
            </a:endParaRPr>
          </a:p>
        </p:txBody>
      </p:sp>
      <p:sp>
        <p:nvSpPr>
          <p:cNvPr id="124" name="Google Shape;124;p4"/>
          <p:cNvSpPr txBox="1"/>
          <p:nvPr/>
        </p:nvSpPr>
        <p:spPr>
          <a:xfrm>
            <a:off x="542450" y="1025475"/>
            <a:ext cx="3742800" cy="348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IN" sz="2200" u="sng">
                <a:solidFill>
                  <a:schemeClr val="dk1"/>
                </a:solidFill>
                <a:latin typeface="Calibri"/>
                <a:ea typeface="Calibri"/>
                <a:cs typeface="Calibri"/>
                <a:sym typeface="Calibri"/>
              </a:rPr>
              <a:t>Dataset Features</a:t>
            </a:r>
            <a:endParaRPr b="1" sz="2200" u="sng">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25" name="Google Shape;125;p4"/>
          <p:cNvSpPr txBox="1"/>
          <p:nvPr/>
        </p:nvSpPr>
        <p:spPr>
          <a:xfrm>
            <a:off x="658675" y="1471050"/>
            <a:ext cx="7160100" cy="1348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dataset consists of 30,000 instances and 25 attributes.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Attributes include demographic, financial, and behavioral information of credit card clients.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700">
              <a:solidFill>
                <a:schemeClr val="dk1"/>
              </a:solidFill>
              <a:latin typeface="Calibri"/>
              <a:ea typeface="Calibri"/>
              <a:cs typeface="Calibri"/>
              <a:sym typeface="Calibri"/>
            </a:endParaRPr>
          </a:p>
          <a:p>
            <a:pPr indent="0" lvl="0" marL="0" rtl="0" algn="l">
              <a:spcBef>
                <a:spcPts val="0"/>
              </a:spcBef>
              <a:spcAft>
                <a:spcPts val="0"/>
              </a:spcAft>
              <a:buNone/>
            </a:pPr>
            <a:r>
              <a:t/>
            </a:r>
            <a:endParaRPr sz="2700">
              <a:solidFill>
                <a:schemeClr val="dk1"/>
              </a:solidFill>
              <a:latin typeface="Calibri"/>
              <a:ea typeface="Calibri"/>
              <a:cs typeface="Calibri"/>
              <a:sym typeface="Calibri"/>
            </a:endParaRPr>
          </a:p>
        </p:txBody>
      </p:sp>
      <p:sp>
        <p:nvSpPr>
          <p:cNvPr id="126" name="Google Shape;126;p4"/>
          <p:cNvSpPr txBox="1"/>
          <p:nvPr/>
        </p:nvSpPr>
        <p:spPr>
          <a:xfrm>
            <a:off x="721950" y="2558500"/>
            <a:ext cx="3487200" cy="348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IN" sz="2300" u="sng">
                <a:solidFill>
                  <a:schemeClr val="dk1"/>
                </a:solidFill>
                <a:latin typeface="Calibri"/>
                <a:ea typeface="Calibri"/>
                <a:cs typeface="Calibri"/>
                <a:sym typeface="Calibri"/>
              </a:rPr>
              <a:t>Key columns</a:t>
            </a:r>
            <a:endParaRPr b="1" sz="2300" u="sng">
              <a:solidFill>
                <a:schemeClr val="dk1"/>
              </a:solidFill>
              <a:latin typeface="Calibri"/>
              <a:ea typeface="Calibri"/>
              <a:cs typeface="Calibri"/>
              <a:sym typeface="Calibri"/>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p:txBody>
      </p:sp>
      <p:sp>
        <p:nvSpPr>
          <p:cNvPr id="127" name="Google Shape;127;p4"/>
          <p:cNvSpPr txBox="1"/>
          <p:nvPr/>
        </p:nvSpPr>
        <p:spPr>
          <a:xfrm>
            <a:off x="798150" y="3110000"/>
            <a:ext cx="8485200" cy="2557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00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ID: Unique identifier for each client.</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LIMIT_BAL: Credit limit in NT dollars.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SEX: Gender (1=male, 2=female).</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EDUCATION: Education level (1=graduate school, 2=university, 3=high school, 4=others).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MARRIAGE: Marital status (1=married, 2=single, 3=others).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AGE: Age in years.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PAY_0 to PAY_6: Repayment status from the previous six months.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BILL_AMT1 to BILL_AMT6: Bill statement amounts for the previous six months.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PAY_AMT1 to PAY_AMT6: Payment amounts for the previous six months.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default.payment.next.month: Default payment indicator (1=default, 0=no default).</a:t>
            </a:r>
            <a:endParaRPr sz="3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77500" y="300925"/>
            <a:ext cx="92292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4200" u="sng">
                <a:solidFill>
                  <a:schemeClr val="dk1"/>
                </a:solidFill>
                <a:latin typeface="Calibri"/>
                <a:ea typeface="Calibri"/>
                <a:cs typeface="Calibri"/>
                <a:sym typeface="Calibri"/>
              </a:rPr>
              <a:t>Data Information</a:t>
            </a:r>
            <a:endParaRPr sz="2800" u="sng">
              <a:solidFill>
                <a:schemeClr val="dk1"/>
              </a:solidFill>
              <a:latin typeface="Calibri"/>
              <a:ea typeface="Calibri"/>
              <a:cs typeface="Calibri"/>
              <a:sym typeface="Calibri"/>
            </a:endParaRPr>
          </a:p>
        </p:txBody>
      </p:sp>
      <p:sp>
        <p:nvSpPr>
          <p:cNvPr id="133" name="Google Shape;133;p5"/>
          <p:cNvSpPr txBox="1"/>
          <p:nvPr/>
        </p:nvSpPr>
        <p:spPr>
          <a:xfrm>
            <a:off x="635425" y="1201125"/>
            <a:ext cx="1156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4" name="Google Shape;134;p5"/>
          <p:cNvSpPr txBox="1"/>
          <p:nvPr/>
        </p:nvSpPr>
        <p:spPr>
          <a:xfrm>
            <a:off x="240225" y="1548550"/>
            <a:ext cx="9671100" cy="1208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Dataset Summary</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Total Rows: 30,000</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Total Columns: 25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No Missing Values: The dataset is complete with no missing values.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5" name="Google Shape;135;p5"/>
          <p:cNvSpPr txBox="1"/>
          <p:nvPr/>
        </p:nvSpPr>
        <p:spPr>
          <a:xfrm>
            <a:off x="280250" y="3414800"/>
            <a:ext cx="9671100" cy="17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u="sng">
                <a:solidFill>
                  <a:schemeClr val="dk1"/>
                </a:solidFill>
                <a:latin typeface="Calibri"/>
                <a:ea typeface="Calibri"/>
                <a:cs typeface="Calibri"/>
                <a:sym typeface="Calibri"/>
              </a:rPr>
              <a:t>Preprocessing</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Data cleaning and preprocessing steps were applied to handle any inconsistencies.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Variables were transformed to appropriate formats for analysis and modeling.</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nvSpPr>
        <p:spPr>
          <a:xfrm>
            <a:off x="304444" y="171134"/>
            <a:ext cx="6021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u="sng">
                <a:solidFill>
                  <a:schemeClr val="dk1"/>
                </a:solidFill>
                <a:latin typeface="Calibri"/>
                <a:ea typeface="Calibri"/>
                <a:cs typeface="Calibri"/>
                <a:sym typeface="Calibri"/>
              </a:rPr>
              <a:t>Demographic Features Distribution</a:t>
            </a:r>
            <a:endParaRPr b="1" u="sng">
              <a:latin typeface="Calibri"/>
              <a:ea typeface="Calibri"/>
              <a:cs typeface="Calibri"/>
              <a:sym typeface="Calibri"/>
            </a:endParaRPr>
          </a:p>
        </p:txBody>
      </p:sp>
      <p:sp>
        <p:nvSpPr>
          <p:cNvPr id="141" name="Google Shape;141;p6"/>
          <p:cNvSpPr txBox="1"/>
          <p:nvPr/>
        </p:nvSpPr>
        <p:spPr>
          <a:xfrm>
            <a:off x="356450" y="1015150"/>
            <a:ext cx="3324300" cy="1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u="sng">
                <a:solidFill>
                  <a:schemeClr val="dk1"/>
                </a:solidFill>
                <a:latin typeface="Calibri"/>
                <a:ea typeface="Calibri"/>
                <a:cs typeface="Calibri"/>
                <a:sym typeface="Calibri"/>
              </a:rPr>
              <a:t>Sex Distribution</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Male (1): 11,888</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Female (2): 18,112</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2" name="Google Shape;142;p6"/>
          <p:cNvSpPr txBox="1"/>
          <p:nvPr/>
        </p:nvSpPr>
        <p:spPr>
          <a:xfrm>
            <a:off x="4145800" y="1015150"/>
            <a:ext cx="3766200" cy="27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EDUCATION Levels</a:t>
            </a:r>
            <a:endParaRPr b="1" sz="20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Graduate School (1): 10,585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University (2): 14,030</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High School (3): 4,917</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Others (4): 123</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Unknown (5): 280</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Unknown (6): 51</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3" name="Google Shape;143;p6"/>
          <p:cNvSpPr txBox="1"/>
          <p:nvPr/>
        </p:nvSpPr>
        <p:spPr>
          <a:xfrm>
            <a:off x="8121125" y="1015150"/>
            <a:ext cx="3626700" cy="23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1900" u="sng">
                <a:solidFill>
                  <a:schemeClr val="dk1"/>
                </a:solidFill>
                <a:latin typeface="Calibri"/>
                <a:ea typeface="Calibri"/>
                <a:cs typeface="Calibri"/>
                <a:sym typeface="Calibri"/>
              </a:rPr>
              <a:t>MARRIAGE Status</a:t>
            </a:r>
            <a:endParaRPr b="1" sz="19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Married (1): 13,659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Single (2): 15,964</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Others (3): 323</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Unknown (0): 54</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4" name="Google Shape;144;p6"/>
          <p:cNvSpPr txBox="1"/>
          <p:nvPr/>
        </p:nvSpPr>
        <p:spPr>
          <a:xfrm>
            <a:off x="263475" y="3804825"/>
            <a:ext cx="8857200" cy="1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u="sng">
                <a:solidFill>
                  <a:schemeClr val="dk1"/>
                </a:solidFill>
                <a:latin typeface="Calibri"/>
                <a:ea typeface="Calibri"/>
                <a:cs typeface="Calibri"/>
                <a:sym typeface="Calibri"/>
              </a:rPr>
              <a:t>Observations :</a:t>
            </a:r>
            <a:endParaRPr b="1" sz="2000" u="sng">
              <a:solidFill>
                <a:schemeClr val="dk1"/>
              </a:solidFill>
              <a:latin typeface="Calibri"/>
              <a:ea typeface="Calibri"/>
              <a:cs typeface="Calibri"/>
              <a:sym typeface="Calibri"/>
            </a:endParaRPr>
          </a:p>
          <a:p>
            <a:pPr indent="-342900" lvl="0" marL="457200" rtl="0" algn="l">
              <a:lnSpc>
                <a:spcPct val="115000"/>
              </a:lnSpc>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majority of the clients are female and university educated.</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Most clients are single or married, with very few categorized as 'others'.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nvSpPr>
        <p:spPr>
          <a:xfrm>
            <a:off x="77500" y="131725"/>
            <a:ext cx="8880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Default Distribution</a:t>
            </a:r>
            <a:endParaRPr b="1" sz="3000" u="sng">
              <a:solidFill>
                <a:schemeClr val="dk1"/>
              </a:solidFill>
              <a:latin typeface="Calibri"/>
              <a:ea typeface="Calibri"/>
              <a:cs typeface="Calibri"/>
              <a:sym typeface="Calibri"/>
            </a:endParaRPr>
          </a:p>
        </p:txBody>
      </p:sp>
      <p:sp>
        <p:nvSpPr>
          <p:cNvPr id="150" name="Google Shape;150;p7"/>
          <p:cNvSpPr txBox="1"/>
          <p:nvPr/>
        </p:nvSpPr>
        <p:spPr>
          <a:xfrm>
            <a:off x="77500" y="1312175"/>
            <a:ext cx="5811900" cy="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Default Payment Next Month:</a:t>
            </a:r>
            <a:endParaRPr b="1" sz="2000" u="sng">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graphicFrame>
        <p:nvGraphicFramePr>
          <p:cNvPr id="151" name="Google Shape;151;p7"/>
          <p:cNvGraphicFramePr/>
          <p:nvPr/>
        </p:nvGraphicFramePr>
        <p:xfrm>
          <a:off x="1821025" y="2128600"/>
          <a:ext cx="3000000" cy="3000000"/>
        </p:xfrm>
        <a:graphic>
          <a:graphicData uri="http://schemas.openxmlformats.org/drawingml/2006/table">
            <a:tbl>
              <a:tblPr>
                <a:noFill/>
                <a:tableStyleId>{A0DFAA01-E56D-42B9-8F3A-F7F3C7A93919}</a:tableStyleId>
              </a:tblPr>
              <a:tblGrid>
                <a:gridCol w="2561100"/>
                <a:gridCol w="2561100"/>
                <a:gridCol w="2561100"/>
              </a:tblGrid>
              <a:tr h="775525">
                <a:tc>
                  <a:txBody>
                    <a:bodyPr/>
                    <a:lstStyle/>
                    <a:p>
                      <a:pPr indent="0" lvl="0" marL="0" rtl="0" algn="ctr">
                        <a:spcBef>
                          <a:spcPts val="0"/>
                        </a:spcBef>
                        <a:spcAft>
                          <a:spcPts val="0"/>
                        </a:spcAft>
                        <a:buNone/>
                      </a:pPr>
                      <a:r>
                        <a:rPr b="1" lang="en-IN" sz="1600">
                          <a:latin typeface="Calibri"/>
                          <a:ea typeface="Calibri"/>
                          <a:cs typeface="Calibri"/>
                          <a:sym typeface="Calibri"/>
                        </a:rPr>
                        <a:t>Default </a:t>
                      </a:r>
                      <a:endParaRPr b="1"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Calibri"/>
                          <a:ea typeface="Calibri"/>
                          <a:cs typeface="Calibri"/>
                          <a:sym typeface="Calibri"/>
                        </a:rPr>
                        <a:t>Count</a:t>
                      </a:r>
                      <a:endParaRPr b="1"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Calibri"/>
                          <a:ea typeface="Calibri"/>
                          <a:cs typeface="Calibri"/>
                          <a:sym typeface="Calibri"/>
                        </a:rPr>
                        <a:t>Percentage</a:t>
                      </a:r>
                      <a:endParaRPr b="1"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5525">
                <a:tc>
                  <a:txBody>
                    <a:bodyPr/>
                    <a:lstStyle/>
                    <a:p>
                      <a:pPr indent="0" lvl="0" marL="0" rtl="0" algn="ctr">
                        <a:spcBef>
                          <a:spcPts val="0"/>
                        </a:spcBef>
                        <a:spcAft>
                          <a:spcPts val="0"/>
                        </a:spcAft>
                        <a:buNone/>
                      </a:pPr>
                      <a:r>
                        <a:rPr lang="en-IN" sz="1600">
                          <a:latin typeface="Calibri"/>
                          <a:ea typeface="Calibri"/>
                          <a:cs typeface="Calibri"/>
                          <a:sym typeface="Calibri"/>
                        </a:rPr>
                        <a:t>No (0)</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23,364</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77.88%</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5525">
                <a:tc>
                  <a:txBody>
                    <a:bodyPr/>
                    <a:lstStyle/>
                    <a:p>
                      <a:pPr indent="0" lvl="0" marL="0" rtl="0" algn="ctr">
                        <a:spcBef>
                          <a:spcPts val="0"/>
                        </a:spcBef>
                        <a:spcAft>
                          <a:spcPts val="0"/>
                        </a:spcAft>
                        <a:buNone/>
                      </a:pPr>
                      <a:r>
                        <a:rPr lang="en-IN" sz="1600">
                          <a:latin typeface="Calibri"/>
                          <a:ea typeface="Calibri"/>
                          <a:cs typeface="Calibri"/>
                          <a:sym typeface="Calibri"/>
                        </a:rPr>
                        <a:t>Yes(1)</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6,636</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22.12%</a:t>
                      </a:r>
                      <a:endParaRPr sz="16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2" name="Google Shape;152;p7"/>
          <p:cNvSpPr txBox="1"/>
          <p:nvPr/>
        </p:nvSpPr>
        <p:spPr>
          <a:xfrm>
            <a:off x="356500" y="4727000"/>
            <a:ext cx="9996300" cy="157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Key Insight:</a:t>
            </a:r>
            <a:endParaRPr b="1" sz="2000" u="sng">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0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dataset shows a significant imbalance, with a majority of clients not defaulting.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class imbalance must be addressed during model development to avoid biased predictions.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nvSpPr>
        <p:spPr>
          <a:xfrm>
            <a:off x="348058" y="223625"/>
            <a:ext cx="5308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000" u="sng">
                <a:solidFill>
                  <a:schemeClr val="dk1"/>
                </a:solidFill>
                <a:latin typeface="Calibri"/>
                <a:ea typeface="Calibri"/>
                <a:cs typeface="Calibri"/>
                <a:sym typeface="Calibri"/>
              </a:rPr>
              <a:t>Correlation Matrix</a:t>
            </a:r>
            <a:endParaRPr b="1" sz="1600" u="sng">
              <a:latin typeface="Calibri"/>
              <a:ea typeface="Calibri"/>
              <a:cs typeface="Calibri"/>
              <a:sym typeface="Calibri"/>
            </a:endParaRPr>
          </a:p>
        </p:txBody>
      </p:sp>
      <p:pic>
        <p:nvPicPr>
          <p:cNvPr id="158" name="Google Shape;158;p8"/>
          <p:cNvPicPr preferRelativeResize="0"/>
          <p:nvPr/>
        </p:nvPicPr>
        <p:blipFill>
          <a:blip r:embed="rId3">
            <a:alphaModFix/>
          </a:blip>
          <a:stretch>
            <a:fillRect/>
          </a:stretch>
        </p:blipFill>
        <p:spPr>
          <a:xfrm>
            <a:off x="738750" y="899225"/>
            <a:ext cx="8108201" cy="3635450"/>
          </a:xfrm>
          <a:prstGeom prst="rect">
            <a:avLst/>
          </a:prstGeom>
          <a:noFill/>
          <a:ln>
            <a:noFill/>
          </a:ln>
        </p:spPr>
      </p:pic>
      <p:sp>
        <p:nvSpPr>
          <p:cNvPr id="159" name="Google Shape;159;p8"/>
          <p:cNvSpPr txBox="1"/>
          <p:nvPr/>
        </p:nvSpPr>
        <p:spPr>
          <a:xfrm>
            <a:off x="348050" y="4347350"/>
            <a:ext cx="8903700" cy="21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IN" sz="2000" u="sng">
                <a:solidFill>
                  <a:schemeClr val="dk1"/>
                </a:solidFill>
                <a:latin typeface="Calibri"/>
                <a:ea typeface="Calibri"/>
                <a:cs typeface="Calibri"/>
                <a:sym typeface="Calibri"/>
              </a:rPr>
              <a:t>Key Findings:</a:t>
            </a:r>
            <a:endParaRPr b="1" sz="2000" u="sng">
              <a:solidFill>
                <a:schemeClr val="dk1"/>
              </a:solidFill>
              <a:latin typeface="Calibri"/>
              <a:ea typeface="Calibri"/>
              <a:cs typeface="Calibri"/>
              <a:sym typeface="Calibri"/>
            </a:endParaRPr>
          </a:p>
          <a:p>
            <a:pPr indent="-323850" lvl="0" marL="457200" rtl="0" algn="l">
              <a:lnSpc>
                <a:spcPct val="115000"/>
              </a:lnSpc>
              <a:spcBef>
                <a:spcPts val="1000"/>
              </a:spcBef>
              <a:spcAft>
                <a:spcPts val="0"/>
              </a:spcAft>
              <a:buClr>
                <a:schemeClr val="dk1"/>
              </a:buClr>
              <a:buSzPts val="1500"/>
              <a:buFont typeface="Calibri"/>
              <a:buChar char="●"/>
            </a:pPr>
            <a:r>
              <a:rPr b="1" lang="en-IN" sz="1500">
                <a:solidFill>
                  <a:schemeClr val="dk1"/>
                </a:solidFill>
                <a:latin typeface="Calibri"/>
                <a:ea typeface="Calibri"/>
                <a:cs typeface="Calibri"/>
                <a:sym typeface="Calibri"/>
              </a:rPr>
              <a:t>LIMIT_BAL:</a:t>
            </a:r>
            <a:r>
              <a:rPr lang="en-IN" sz="1500">
                <a:solidFill>
                  <a:schemeClr val="dk1"/>
                </a:solidFill>
                <a:latin typeface="Calibri"/>
                <a:ea typeface="Calibri"/>
                <a:cs typeface="Calibri"/>
                <a:sym typeface="Calibri"/>
              </a:rPr>
              <a:t> Negatively correlated with repayment status (PAY_0 to PAY_6) and default status, indicating higher credit limits may reduce default risk.</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b="1" lang="en-IN" sz="1500">
                <a:solidFill>
                  <a:schemeClr val="dk1"/>
                </a:solidFill>
                <a:latin typeface="Calibri"/>
                <a:ea typeface="Calibri"/>
                <a:cs typeface="Calibri"/>
                <a:sym typeface="Calibri"/>
              </a:rPr>
              <a:t>PAY_0 to PAY_6:</a:t>
            </a:r>
            <a:r>
              <a:rPr lang="en-IN" sz="1500">
                <a:solidFill>
                  <a:schemeClr val="dk1"/>
                </a:solidFill>
                <a:latin typeface="Calibri"/>
                <a:ea typeface="Calibri"/>
                <a:cs typeface="Calibri"/>
                <a:sym typeface="Calibri"/>
              </a:rPr>
              <a:t> Strong positive correlations among repayment statuses and with default status. Higher delinquency in payments increases the likelihood of default.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b="1" lang="en-IN" sz="1500">
                <a:solidFill>
                  <a:schemeClr val="dk1"/>
                </a:solidFill>
                <a:latin typeface="Calibri"/>
                <a:ea typeface="Calibri"/>
                <a:cs typeface="Calibri"/>
                <a:sym typeface="Calibri"/>
              </a:rPr>
              <a:t>default.payment.next.month:</a:t>
            </a:r>
            <a:r>
              <a:rPr lang="en-IN" sz="1500">
                <a:solidFill>
                  <a:schemeClr val="dk1"/>
                </a:solidFill>
                <a:latin typeface="Calibri"/>
                <a:ea typeface="Calibri"/>
                <a:cs typeface="Calibri"/>
                <a:sym typeface="Calibri"/>
              </a:rPr>
              <a:t> Most correlated with PAY_0 (0.32) and PAY_2 (0.26), suggesting recent repayment behavior is crucial for predicting defaults.</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nvSpPr>
        <p:spPr>
          <a:xfrm>
            <a:off x="286725" y="340950"/>
            <a:ext cx="84621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u="sng">
                <a:solidFill>
                  <a:schemeClr val="dk1"/>
                </a:solidFill>
                <a:latin typeface="Calibri"/>
                <a:ea typeface="Calibri"/>
                <a:cs typeface="Calibri"/>
                <a:sym typeface="Calibri"/>
              </a:rPr>
              <a:t>Box Plot of LIMIT_BAL by EDUCATION</a:t>
            </a:r>
            <a:endParaRPr b="1" sz="2600" u="sng">
              <a:solidFill>
                <a:schemeClr val="dk1"/>
              </a:solidFill>
              <a:latin typeface="Calibri"/>
              <a:ea typeface="Calibri"/>
              <a:cs typeface="Calibri"/>
              <a:sym typeface="Calibri"/>
            </a:endParaRPr>
          </a:p>
        </p:txBody>
      </p:sp>
      <p:pic>
        <p:nvPicPr>
          <p:cNvPr id="165" name="Google Shape;165;p9"/>
          <p:cNvPicPr preferRelativeResize="0"/>
          <p:nvPr/>
        </p:nvPicPr>
        <p:blipFill>
          <a:blip r:embed="rId3">
            <a:alphaModFix/>
          </a:blip>
          <a:stretch>
            <a:fillRect/>
          </a:stretch>
        </p:blipFill>
        <p:spPr>
          <a:xfrm>
            <a:off x="2518450" y="1044850"/>
            <a:ext cx="6396949" cy="3294675"/>
          </a:xfrm>
          <a:prstGeom prst="rect">
            <a:avLst/>
          </a:prstGeom>
          <a:noFill/>
          <a:ln>
            <a:noFill/>
          </a:ln>
        </p:spPr>
      </p:pic>
      <p:sp>
        <p:nvSpPr>
          <p:cNvPr id="166" name="Google Shape;166;p9"/>
          <p:cNvSpPr txBox="1"/>
          <p:nvPr/>
        </p:nvSpPr>
        <p:spPr>
          <a:xfrm>
            <a:off x="656100" y="4508725"/>
            <a:ext cx="10879800" cy="12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IN" sz="2000" u="sng">
                <a:solidFill>
                  <a:schemeClr val="dk1"/>
                </a:solidFill>
                <a:latin typeface="Calibri"/>
                <a:ea typeface="Calibri"/>
                <a:cs typeface="Calibri"/>
                <a:sym typeface="Calibri"/>
              </a:rPr>
              <a:t>Key Findings:</a:t>
            </a:r>
            <a:endParaRPr sz="2200">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IN" sz="1800">
                <a:solidFill>
                  <a:schemeClr val="dk1"/>
                </a:solidFill>
                <a:latin typeface="Calibri"/>
                <a:ea typeface="Calibri"/>
                <a:cs typeface="Calibri"/>
                <a:sym typeface="Calibri"/>
              </a:rPr>
              <a:t>Education levels 1 and 2 exhibit the highest and most variable credit limits, with many outliers indicating substantial variability and some very high credit limits.</a:t>
            </a:r>
            <a:endParaRPr sz="18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IN" sz="1800">
                <a:solidFill>
                  <a:schemeClr val="dk1"/>
                </a:solidFill>
                <a:latin typeface="Calibri"/>
                <a:ea typeface="Calibri"/>
                <a:cs typeface="Calibri"/>
                <a:sym typeface="Calibri"/>
              </a:rPr>
              <a:t>Education levels 0, 3, 4, 5, and 6 show more consistency with lower and narrower ranges of credit limits, suggesting less variability and generally lower credit limits.</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b="1" sz="1800" u="sng">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2018-02-05T13:42:06Z</dcterms:created>
  <dc:creator>Mallikarjuna Doddamane [MaGE]</dc:creator>
</cp:coreProperties>
</file>