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6" r:id="rId2"/>
    <p:sldId id="257" r:id="rId3"/>
    <p:sldId id="259" r:id="rId4"/>
    <p:sldId id="258" r:id="rId5"/>
    <p:sldId id="260" r:id="rId6"/>
    <p:sldId id="275" r:id="rId7"/>
    <p:sldId id="261" r:id="rId8"/>
    <p:sldId id="262" r:id="rId9"/>
    <p:sldId id="263" r:id="rId10"/>
    <p:sldId id="276" r:id="rId11"/>
    <p:sldId id="264" r:id="rId12"/>
    <p:sldId id="265" r:id="rId13"/>
    <p:sldId id="266" r:id="rId14"/>
    <p:sldId id="267" r:id="rId15"/>
    <p:sldId id="268" r:id="rId16"/>
    <p:sldId id="269" r:id="rId17"/>
    <p:sldId id="270" r:id="rId18"/>
    <p:sldId id="271" r:id="rId19"/>
    <p:sldId id="272" r:id="rId20"/>
    <p:sldId id="273" r:id="rId21"/>
    <p:sldId id="274"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87" r:id="rId35"/>
    <p:sldId id="288" r:id="rId36"/>
    <p:sldId id="291"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50B96"/>
    <a:srgbClr val="0B00F0"/>
    <a:srgbClr val="F4F4F2"/>
    <a:srgbClr val="660066"/>
    <a:srgbClr val="9EFF29"/>
    <a:srgbClr val="F1C88B"/>
    <a:srgbClr val="003635"/>
    <a:srgbClr val="005856"/>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92168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231707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4" y="921774"/>
            <a:ext cx="8203575" cy="144408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6356" y="2697705"/>
            <a:ext cx="8188953" cy="763525"/>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6" y="377040"/>
            <a:ext cx="6284320" cy="725349"/>
          </a:xfrm>
        </p:spPr>
        <p:txBody>
          <a:bodyPr>
            <a:normAutofit/>
          </a:bodyPr>
          <a:lstStyle>
            <a:lvl1pPr algn="l">
              <a:defRPr sz="3600">
                <a:solidFill>
                  <a:srgbClr val="0B0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6" y="1140565"/>
            <a:ext cx="628432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34777"/>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397"/>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05794"/>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397"/>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05794"/>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988142"/>
            <a:ext cx="8203575" cy="1466212"/>
          </a:xfrm>
        </p:spPr>
        <p:txBody>
          <a:bodyPr>
            <a:normAutofit/>
          </a:bodyPr>
          <a:lstStyle/>
          <a:p>
            <a:r>
              <a:rPr lang="en-US" dirty="0"/>
              <a:t>UBER DATA ANALYSIS</a:t>
            </a:r>
          </a:p>
        </p:txBody>
      </p:sp>
      <p:sp>
        <p:nvSpPr>
          <p:cNvPr id="3" name="Subtitle 2"/>
          <p:cNvSpPr>
            <a:spLocks noGrp="1"/>
          </p:cNvSpPr>
          <p:nvPr>
            <p:ph type="subTitle" idx="1"/>
          </p:nvPr>
        </p:nvSpPr>
        <p:spPr>
          <a:xfrm>
            <a:off x="461104" y="2697705"/>
            <a:ext cx="8188953" cy="763525"/>
          </a:xfrm>
        </p:spPr>
        <p:txBody>
          <a:bodyPr>
            <a:normAutofit fontScale="55000" lnSpcReduction="20000"/>
          </a:bodyPr>
          <a:lstStyle/>
          <a:p>
            <a:r>
              <a:rPr lang="en-US" b="1" dirty="0">
                <a:solidFill>
                  <a:srgbClr val="FF0000"/>
                </a:solidFill>
              </a:rPr>
              <a:t>Team members:</a:t>
            </a:r>
          </a:p>
          <a:p>
            <a:r>
              <a:rPr lang="en-US" b="1" dirty="0">
                <a:solidFill>
                  <a:srgbClr val="FF0000"/>
                </a:solidFill>
              </a:rPr>
              <a:t>DASARI SHIVA-20BCE7075</a:t>
            </a:r>
          </a:p>
          <a:p>
            <a:r>
              <a:rPr lang="en-US" b="1" dirty="0">
                <a:solidFill>
                  <a:srgbClr val="FF0000"/>
                </a:solidFill>
              </a:rPr>
              <a:t>DASARI SRIKANTH-20BCE7076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6155E-0122-71E1-F229-FF945369DBBC}"/>
              </a:ext>
            </a:extLst>
          </p:cNvPr>
          <p:cNvSpPr txBox="1"/>
          <p:nvPr/>
        </p:nvSpPr>
        <p:spPr>
          <a:xfrm>
            <a:off x="178594" y="157162"/>
            <a:ext cx="3429000" cy="523220"/>
          </a:xfrm>
          <a:prstGeom prst="rect">
            <a:avLst/>
          </a:prstGeom>
          <a:noFill/>
        </p:spPr>
        <p:txBody>
          <a:bodyPr wrap="square" rtlCol="0">
            <a:spAutoFit/>
          </a:bodyPr>
          <a:lstStyle/>
          <a:p>
            <a:r>
              <a:rPr lang="en-US" sz="2800" b="1" dirty="0">
                <a:solidFill>
                  <a:schemeClr val="accent6">
                    <a:lumMod val="20000"/>
                    <a:lumOff val="80000"/>
                  </a:schemeClr>
                </a:solidFill>
              </a:rPr>
              <a:t>Proposed System:</a:t>
            </a:r>
            <a:endParaRPr lang="en-IN" sz="2800" b="1" dirty="0">
              <a:solidFill>
                <a:schemeClr val="accent6">
                  <a:lumMod val="20000"/>
                  <a:lumOff val="80000"/>
                </a:schemeClr>
              </a:solidFill>
            </a:endParaRPr>
          </a:p>
        </p:txBody>
      </p:sp>
      <p:sp>
        <p:nvSpPr>
          <p:cNvPr id="3" name="TextBox 2">
            <a:extLst>
              <a:ext uri="{FF2B5EF4-FFF2-40B4-BE49-F238E27FC236}">
                <a16:creationId xmlns:a16="http://schemas.microsoft.com/office/drawing/2014/main" id="{120474D0-8C5E-F490-0469-B3FB20933022}"/>
              </a:ext>
            </a:extLst>
          </p:cNvPr>
          <p:cNvSpPr txBox="1"/>
          <p:nvPr/>
        </p:nvSpPr>
        <p:spPr>
          <a:xfrm>
            <a:off x="71437" y="1157289"/>
            <a:ext cx="8808244" cy="3409075"/>
          </a:xfrm>
          <a:prstGeom prst="rect">
            <a:avLst/>
          </a:prstGeom>
          <a:noFill/>
        </p:spPr>
        <p:txBody>
          <a:bodyPr wrap="square" rtlCol="0">
            <a:spAutoFit/>
          </a:bodyPr>
          <a:lstStyle/>
          <a:p>
            <a:pPr algn="just" fontAlgn="base">
              <a:lnSpc>
                <a:spcPts val="1560"/>
              </a:lnSpc>
              <a:spcAft>
                <a:spcPts val="1050"/>
              </a:spcAft>
            </a:pPr>
            <a:r>
              <a:rPr lang="en-IN"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We proposed that we will build a data visualization project with ggplot2 using R and its libraries. Analyse various parameters like </a:t>
            </a:r>
            <a:endParaRPr lang="en-IN"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1560"/>
              </a:lnSpc>
              <a:spcAft>
                <a:spcPts val="105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Trips by the hours in a 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1560"/>
              </a:lnSpc>
              <a:spcAft>
                <a:spcPts val="105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 Trips during months in a year.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560"/>
              </a:lnSpc>
              <a:spcAft>
                <a:spcPts val="1050"/>
              </a:spcAft>
            </a:pPr>
            <a:r>
              <a:rPr lang="en-IN"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the end create visualizations for different timeframes of the year. Explain how time affects customer trips.</a:t>
            </a:r>
            <a:endParaRPr lang="en-IN"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560"/>
              </a:lnSpc>
              <a:spcAft>
                <a:spcPts val="1050"/>
              </a:spcAft>
            </a:pPr>
            <a:r>
              <a:rPr lang="en-IN"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Find the days on which each basement has a greater number of active vehicles. </a:t>
            </a:r>
            <a:endParaRPr lang="en-IN"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560"/>
              </a:lnSpc>
              <a:spcAft>
                <a:spcPts val="1050"/>
              </a:spcAft>
            </a:pPr>
            <a:r>
              <a:rPr lang="en-IN"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Can tap growing markets in suburban areas where taxi services are not available. </a:t>
            </a:r>
            <a:endParaRPr lang="en-IN"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560"/>
              </a:lnSpc>
              <a:spcAft>
                <a:spcPts val="1050"/>
              </a:spcAft>
            </a:pPr>
            <a:r>
              <a:rPr lang="en-IN"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The estimated time of arrival can be shortened with an increase in Uber drivers, which would gradually raise customer satisfaction and increase both the company's income and drivers' profits. The most popular travel destinations, as determined by the number of booked trips, will be identified based on the data.</a:t>
            </a:r>
            <a:endParaRPr lang="en-IN"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AED66-89F4-5068-570C-A24A6DEC7EBA}"/>
              </a:ext>
            </a:extLst>
          </p:cNvPr>
          <p:cNvSpPr txBox="1"/>
          <p:nvPr/>
        </p:nvSpPr>
        <p:spPr>
          <a:xfrm flipH="1">
            <a:off x="174306" y="300038"/>
            <a:ext cx="3404713" cy="523220"/>
          </a:xfrm>
          <a:prstGeom prst="rect">
            <a:avLst/>
          </a:prstGeom>
          <a:noFill/>
        </p:spPr>
        <p:txBody>
          <a:bodyPr wrap="square" rtlCol="0">
            <a:spAutoFit/>
          </a:bodyPr>
          <a:lstStyle/>
          <a:p>
            <a:r>
              <a:rPr lang="en-US" sz="2800" dirty="0">
                <a:solidFill>
                  <a:schemeClr val="bg2"/>
                </a:solidFill>
              </a:rPr>
              <a:t>Analysis</a:t>
            </a:r>
            <a:endParaRPr lang="en-IN" sz="2800" dirty="0">
              <a:solidFill>
                <a:schemeClr val="bg2"/>
              </a:solidFill>
            </a:endParaRPr>
          </a:p>
        </p:txBody>
      </p:sp>
      <p:sp>
        <p:nvSpPr>
          <p:cNvPr id="6" name="Rectangle 5">
            <a:extLst>
              <a:ext uri="{FF2B5EF4-FFF2-40B4-BE49-F238E27FC236}">
                <a16:creationId xmlns:a16="http://schemas.microsoft.com/office/drawing/2014/main" id="{D9D3D048-4DBC-6E05-6806-EA2C472EB452}"/>
              </a:ext>
            </a:extLst>
          </p:cNvPr>
          <p:cNvSpPr>
            <a:spLocks noChangeArrowheads="1"/>
          </p:cNvSpPr>
          <p:nvPr/>
        </p:nvSpPr>
        <p:spPr bwMode="auto">
          <a:xfrm>
            <a:off x="174305" y="1086073"/>
            <a:ext cx="66265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vector of colors to be implemented in our plots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will create a vector of our colors that are in our plotting functions. You can also select your own colors that you want.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1">
            <a:extLst>
              <a:ext uri="{FF2B5EF4-FFF2-40B4-BE49-F238E27FC236}">
                <a16:creationId xmlns:a16="http://schemas.microsoft.com/office/drawing/2014/main" id="{D07FB382-BB6C-98EB-3715-E5507BD69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002353"/>
            <a:ext cx="7193756" cy="6365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662CAC-A9D9-583D-7837-750C9DA09EF7}"/>
              </a:ext>
            </a:extLst>
          </p:cNvPr>
          <p:cNvSpPr>
            <a:spLocks noChangeArrowheads="1"/>
          </p:cNvSpPr>
          <p:nvPr/>
        </p:nvSpPr>
        <p:spPr bwMode="auto">
          <a:xfrm>
            <a:off x="0" y="815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CC1BB217-9871-0EB4-D1A4-5FFFE584A3A4}"/>
              </a:ext>
            </a:extLst>
          </p:cNvPr>
          <p:cNvSpPr txBox="1"/>
          <p:nvPr/>
        </p:nvSpPr>
        <p:spPr>
          <a:xfrm flipH="1">
            <a:off x="174304" y="2793206"/>
            <a:ext cx="7876701" cy="1662122"/>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Reading the Data into their designated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will read the several csv files that contain the data from April 2014 to September 2014. We will store these in corresponding data frames like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apr_data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may_data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After we have read the files, we will combine all of this data into a single data frame called ‘data_2014’.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548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E12140-28A3-1517-FA91-F8A28FE64C71}"/>
              </a:ext>
            </a:extLst>
          </p:cNvPr>
          <p:cNvPicPr>
            <a:picLocks noChangeAspect="1"/>
          </p:cNvPicPr>
          <p:nvPr/>
        </p:nvPicPr>
        <p:blipFill>
          <a:blip r:embed="rId2"/>
          <a:stretch>
            <a:fillRect/>
          </a:stretch>
        </p:blipFill>
        <p:spPr>
          <a:xfrm>
            <a:off x="0" y="1064504"/>
            <a:ext cx="7741308" cy="2171614"/>
          </a:xfrm>
          <a:prstGeom prst="rect">
            <a:avLst/>
          </a:prstGeom>
        </p:spPr>
      </p:pic>
      <p:pic>
        <p:nvPicPr>
          <p:cNvPr id="3" name="Picture 2">
            <a:extLst>
              <a:ext uri="{FF2B5EF4-FFF2-40B4-BE49-F238E27FC236}">
                <a16:creationId xmlns:a16="http://schemas.microsoft.com/office/drawing/2014/main" id="{047E4730-69EF-A0F2-5659-347B4F5792CC}"/>
              </a:ext>
            </a:extLst>
          </p:cNvPr>
          <p:cNvPicPr>
            <a:picLocks noChangeAspect="1"/>
          </p:cNvPicPr>
          <p:nvPr/>
        </p:nvPicPr>
        <p:blipFill>
          <a:blip r:embed="rId3"/>
          <a:stretch>
            <a:fillRect/>
          </a:stretch>
        </p:blipFill>
        <p:spPr>
          <a:xfrm>
            <a:off x="0" y="3773126"/>
            <a:ext cx="7741308" cy="1006044"/>
          </a:xfrm>
          <a:prstGeom prst="rect">
            <a:avLst/>
          </a:prstGeom>
        </p:spPr>
      </p:pic>
      <p:sp>
        <p:nvSpPr>
          <p:cNvPr id="4" name="TextBox 3">
            <a:extLst>
              <a:ext uri="{FF2B5EF4-FFF2-40B4-BE49-F238E27FC236}">
                <a16:creationId xmlns:a16="http://schemas.microsoft.com/office/drawing/2014/main" id="{223D5A41-306B-FD1A-709B-3B931CB1F06D}"/>
              </a:ext>
            </a:extLst>
          </p:cNvPr>
          <p:cNvSpPr txBox="1"/>
          <p:nvPr/>
        </p:nvSpPr>
        <p:spPr>
          <a:xfrm flipH="1">
            <a:off x="224312" y="426668"/>
            <a:ext cx="3547587" cy="523220"/>
          </a:xfrm>
          <a:prstGeom prst="rect">
            <a:avLst/>
          </a:prstGeom>
          <a:noFill/>
        </p:spPr>
        <p:txBody>
          <a:bodyPr wrap="square" rtlCol="0">
            <a:spAutoFit/>
          </a:bodyPr>
          <a:lstStyle/>
          <a:p>
            <a:r>
              <a:rPr lang="en-US" sz="2800" dirty="0">
                <a:solidFill>
                  <a:schemeClr val="bg2"/>
                </a:solidFill>
              </a:rPr>
              <a:t>Reading csv files</a:t>
            </a:r>
            <a:endParaRPr lang="en-IN" sz="2800" dirty="0">
              <a:solidFill>
                <a:schemeClr val="bg2"/>
              </a:solidFill>
            </a:endParaRPr>
          </a:p>
        </p:txBody>
      </p:sp>
    </p:spTree>
    <p:extLst>
      <p:ext uri="{BB962C8B-B14F-4D97-AF65-F5344CB8AC3E}">
        <p14:creationId xmlns:p14="http://schemas.microsoft.com/office/powerpoint/2010/main" val="318080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F866C9-2B80-CED6-1288-054C87A5EC12}"/>
              </a:ext>
            </a:extLst>
          </p:cNvPr>
          <p:cNvSpPr txBox="1"/>
          <p:nvPr/>
        </p:nvSpPr>
        <p:spPr>
          <a:xfrm>
            <a:off x="0" y="335756"/>
            <a:ext cx="4300538" cy="369332"/>
          </a:xfrm>
          <a:prstGeom prst="rect">
            <a:avLst/>
          </a:prstGeom>
          <a:noFill/>
        </p:spPr>
        <p:txBody>
          <a:bodyPr wrap="square" rtlCol="0">
            <a:spAutoFit/>
          </a:bodyPr>
          <a:lstStyle/>
          <a:p>
            <a:pPr fontAlgn="base">
              <a:spcAft>
                <a:spcPts val="1050"/>
              </a:spcAft>
            </a:pPr>
            <a:r>
              <a:rPr lang="en-IN" sz="1800" b="1" spc="-40" dirty="0">
                <a:solidFill>
                  <a:schemeClr val="bg2"/>
                </a:solidFill>
                <a:effectLst/>
                <a:latin typeface="Times New Roman" panose="02020603050405020304" pitchFamily="18" charset="0"/>
                <a:ea typeface="Times New Roman" panose="02020603050405020304" pitchFamily="18" charset="0"/>
              </a:rPr>
              <a:t>Plotting the trips by hours in a day</a:t>
            </a:r>
            <a:endParaRPr lang="en-IN" sz="1800" b="1" dirty="0">
              <a:solidFill>
                <a:schemeClr val="bg2"/>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11074BF-0B77-F026-88E0-8684F05CFD8F}"/>
              </a:ext>
            </a:extLst>
          </p:cNvPr>
          <p:cNvSpPr txBox="1"/>
          <p:nvPr/>
        </p:nvSpPr>
        <p:spPr>
          <a:xfrm>
            <a:off x="0" y="971550"/>
            <a:ext cx="8586787" cy="1164486"/>
          </a:xfrm>
          <a:prstGeom prst="rect">
            <a:avLst/>
          </a:prstGeom>
          <a:noFill/>
        </p:spPr>
        <p:txBody>
          <a:bodyPr wrap="square" rtlCol="0">
            <a:spAutoFit/>
          </a:bodyPr>
          <a:lstStyle/>
          <a:p>
            <a:pPr>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we will be using the ggplot function to plot the number of trips that the passengers had made in a day. We will also use dplyr to aggregate our data. In the resulting visualizations, we can understand how the number of passengers fares throughout the day. We observe that the number of trips are higher in the evening around </a:t>
            </a:r>
            <a:r>
              <a:rPr lang="en-IN" sz="16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5:00 and 6:00 PM</a:t>
            </a: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52B7604-19CD-75DF-249D-893F65575B61}"/>
              </a:ext>
            </a:extLst>
          </p:cNvPr>
          <p:cNvPicPr>
            <a:picLocks noChangeAspect="1"/>
          </p:cNvPicPr>
          <p:nvPr/>
        </p:nvPicPr>
        <p:blipFill>
          <a:blip r:embed="rId2"/>
          <a:stretch>
            <a:fillRect/>
          </a:stretch>
        </p:blipFill>
        <p:spPr>
          <a:xfrm>
            <a:off x="292895" y="2073453"/>
            <a:ext cx="6507956" cy="838155"/>
          </a:xfrm>
          <a:prstGeom prst="rect">
            <a:avLst/>
          </a:prstGeom>
        </p:spPr>
      </p:pic>
      <p:pic>
        <p:nvPicPr>
          <p:cNvPr id="6" name="Picture 5">
            <a:extLst>
              <a:ext uri="{FF2B5EF4-FFF2-40B4-BE49-F238E27FC236}">
                <a16:creationId xmlns:a16="http://schemas.microsoft.com/office/drawing/2014/main" id="{740D07AB-BD9B-0984-28FD-889CB13DC5DE}"/>
              </a:ext>
            </a:extLst>
          </p:cNvPr>
          <p:cNvPicPr>
            <a:picLocks noChangeAspect="1"/>
          </p:cNvPicPr>
          <p:nvPr/>
        </p:nvPicPr>
        <p:blipFill>
          <a:blip r:embed="rId3"/>
          <a:stretch>
            <a:fillRect/>
          </a:stretch>
        </p:blipFill>
        <p:spPr>
          <a:xfrm>
            <a:off x="4093368" y="1786155"/>
            <a:ext cx="4979194" cy="3500220"/>
          </a:xfrm>
          <a:prstGeom prst="rect">
            <a:avLst/>
          </a:prstGeom>
        </p:spPr>
      </p:pic>
    </p:spTree>
    <p:extLst>
      <p:ext uri="{BB962C8B-B14F-4D97-AF65-F5344CB8AC3E}">
        <p14:creationId xmlns:p14="http://schemas.microsoft.com/office/powerpoint/2010/main" val="412683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F1C4C4-E054-64C3-C5EB-945E2CF9E8FB}"/>
              </a:ext>
            </a:extLst>
          </p:cNvPr>
          <p:cNvPicPr>
            <a:picLocks noChangeAspect="1"/>
          </p:cNvPicPr>
          <p:nvPr/>
        </p:nvPicPr>
        <p:blipFill>
          <a:blip r:embed="rId2"/>
          <a:stretch>
            <a:fillRect/>
          </a:stretch>
        </p:blipFill>
        <p:spPr>
          <a:xfrm>
            <a:off x="1" y="1512245"/>
            <a:ext cx="4682522" cy="3338359"/>
          </a:xfrm>
          <a:prstGeom prst="rect">
            <a:avLst/>
          </a:prstGeom>
        </p:spPr>
      </p:pic>
      <p:pic>
        <p:nvPicPr>
          <p:cNvPr id="3" name="Picture 2">
            <a:extLst>
              <a:ext uri="{FF2B5EF4-FFF2-40B4-BE49-F238E27FC236}">
                <a16:creationId xmlns:a16="http://schemas.microsoft.com/office/drawing/2014/main" id="{B785C55B-C1A6-F670-9FC1-BA2B0B3B803C}"/>
              </a:ext>
            </a:extLst>
          </p:cNvPr>
          <p:cNvPicPr>
            <a:picLocks noChangeAspect="1"/>
          </p:cNvPicPr>
          <p:nvPr/>
        </p:nvPicPr>
        <p:blipFill>
          <a:blip r:embed="rId3"/>
          <a:stretch>
            <a:fillRect/>
          </a:stretch>
        </p:blipFill>
        <p:spPr>
          <a:xfrm>
            <a:off x="4682523" y="1585912"/>
            <a:ext cx="4682522" cy="3264692"/>
          </a:xfrm>
          <a:prstGeom prst="rect">
            <a:avLst/>
          </a:prstGeom>
        </p:spPr>
      </p:pic>
    </p:spTree>
    <p:extLst>
      <p:ext uri="{BB962C8B-B14F-4D97-AF65-F5344CB8AC3E}">
        <p14:creationId xmlns:p14="http://schemas.microsoft.com/office/powerpoint/2010/main" val="46747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867C6-4A6F-35C4-F1EC-3DD2B3585773}"/>
              </a:ext>
            </a:extLst>
          </p:cNvPr>
          <p:cNvSpPr txBox="1"/>
          <p:nvPr/>
        </p:nvSpPr>
        <p:spPr>
          <a:xfrm>
            <a:off x="214313" y="228600"/>
            <a:ext cx="2957476" cy="738664"/>
          </a:xfrm>
          <a:prstGeom prst="rect">
            <a:avLst/>
          </a:prstGeom>
          <a:noFill/>
        </p:spPr>
        <p:txBody>
          <a:bodyPr wrap="none" rtlCol="0">
            <a:spAutoFit/>
          </a:bodyPr>
          <a:lstStyle/>
          <a:p>
            <a:r>
              <a:rPr lang="en-US" sz="2400" b="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Trips by Every hour:</a:t>
            </a:r>
            <a:endParaRPr lang="en-IN" sz="2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89B807CA-D70B-67EE-4B54-82D3C7D6041A}"/>
              </a:ext>
            </a:extLst>
          </p:cNvPr>
          <p:cNvPicPr>
            <a:picLocks noChangeAspect="1"/>
          </p:cNvPicPr>
          <p:nvPr/>
        </p:nvPicPr>
        <p:blipFill>
          <a:blip r:embed="rId2"/>
          <a:stretch>
            <a:fillRect/>
          </a:stretch>
        </p:blipFill>
        <p:spPr>
          <a:xfrm>
            <a:off x="214313" y="1127167"/>
            <a:ext cx="6265069" cy="4016333"/>
          </a:xfrm>
          <a:prstGeom prst="rect">
            <a:avLst/>
          </a:prstGeom>
        </p:spPr>
      </p:pic>
    </p:spTree>
    <p:extLst>
      <p:ext uri="{BB962C8B-B14F-4D97-AF65-F5344CB8AC3E}">
        <p14:creationId xmlns:p14="http://schemas.microsoft.com/office/powerpoint/2010/main" val="154271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6D4D9-22CD-2017-AFA8-5D38EB65B88D}"/>
              </a:ext>
            </a:extLst>
          </p:cNvPr>
          <p:cNvSpPr txBox="1"/>
          <p:nvPr/>
        </p:nvSpPr>
        <p:spPr>
          <a:xfrm>
            <a:off x="200025" y="385763"/>
            <a:ext cx="4014788" cy="405367"/>
          </a:xfrm>
          <a:prstGeom prst="rect">
            <a:avLst/>
          </a:prstGeom>
          <a:noFill/>
        </p:spPr>
        <p:txBody>
          <a:bodyPr wrap="square" rtlCol="0">
            <a:spAutoFit/>
          </a:bodyPr>
          <a:lstStyle/>
          <a:p>
            <a:pPr>
              <a:lnSpc>
                <a:spcPct val="107000"/>
              </a:lnSpc>
              <a:spcAft>
                <a:spcPts val="800"/>
              </a:spcAft>
            </a:pPr>
            <a:r>
              <a:rPr lang="en-US" sz="2000" b="1"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Trips by Every hour and month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188E816-22C1-E05C-8514-81CFCCFCCD7E}"/>
              </a:ext>
            </a:extLst>
          </p:cNvPr>
          <p:cNvPicPr>
            <a:picLocks noChangeAspect="1"/>
          </p:cNvPicPr>
          <p:nvPr/>
        </p:nvPicPr>
        <p:blipFill>
          <a:blip r:embed="rId2"/>
          <a:stretch>
            <a:fillRect/>
          </a:stretch>
        </p:blipFill>
        <p:spPr>
          <a:xfrm>
            <a:off x="0" y="1371759"/>
            <a:ext cx="4214813" cy="1378793"/>
          </a:xfrm>
          <a:prstGeom prst="rect">
            <a:avLst/>
          </a:prstGeom>
        </p:spPr>
      </p:pic>
      <p:pic>
        <p:nvPicPr>
          <p:cNvPr id="4" name="Picture 3">
            <a:extLst>
              <a:ext uri="{FF2B5EF4-FFF2-40B4-BE49-F238E27FC236}">
                <a16:creationId xmlns:a16="http://schemas.microsoft.com/office/drawing/2014/main" id="{3181A6F3-06F7-6EFB-4C42-BE33109A9E40}"/>
              </a:ext>
            </a:extLst>
          </p:cNvPr>
          <p:cNvPicPr>
            <a:picLocks noChangeAspect="1"/>
          </p:cNvPicPr>
          <p:nvPr/>
        </p:nvPicPr>
        <p:blipFill>
          <a:blip r:embed="rId3"/>
          <a:stretch>
            <a:fillRect/>
          </a:stretch>
        </p:blipFill>
        <p:spPr>
          <a:xfrm>
            <a:off x="3833972" y="1653381"/>
            <a:ext cx="5228517" cy="3490119"/>
          </a:xfrm>
          <a:prstGeom prst="rect">
            <a:avLst/>
          </a:prstGeom>
        </p:spPr>
      </p:pic>
    </p:spTree>
    <p:extLst>
      <p:ext uri="{BB962C8B-B14F-4D97-AF65-F5344CB8AC3E}">
        <p14:creationId xmlns:p14="http://schemas.microsoft.com/office/powerpoint/2010/main" val="319934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2B2A6-E178-8622-546D-899C4E059249}"/>
              </a:ext>
            </a:extLst>
          </p:cNvPr>
          <p:cNvSpPr txBox="1"/>
          <p:nvPr/>
        </p:nvSpPr>
        <p:spPr>
          <a:xfrm>
            <a:off x="0" y="121445"/>
            <a:ext cx="4800600" cy="646331"/>
          </a:xfrm>
          <a:prstGeom prst="rect">
            <a:avLst/>
          </a:prstGeom>
          <a:noFill/>
        </p:spPr>
        <p:txBody>
          <a:bodyPr wrap="square" rtlCol="0">
            <a:spAutoFit/>
          </a:bodyPr>
          <a:lstStyle/>
          <a:p>
            <a:pPr fontAlgn="base">
              <a:spcAft>
                <a:spcPts val="1050"/>
              </a:spcAft>
            </a:pPr>
            <a:r>
              <a:rPr lang="en-IN" sz="1800" b="1" spc="-40" dirty="0">
                <a:solidFill>
                  <a:schemeClr val="bg2"/>
                </a:solidFill>
                <a:effectLst/>
                <a:latin typeface="Times New Roman" panose="02020603050405020304" pitchFamily="18" charset="0"/>
                <a:ea typeface="Times New Roman" panose="02020603050405020304" pitchFamily="18" charset="0"/>
              </a:rPr>
              <a:t>Plotting data by trips during every day of the month</a:t>
            </a:r>
            <a:endParaRPr lang="en-IN" sz="1800" b="1" dirty="0">
              <a:solidFill>
                <a:schemeClr val="bg2"/>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ED9F463-4CB0-6AC9-0271-8825301C573C}"/>
              </a:ext>
            </a:extLst>
          </p:cNvPr>
          <p:cNvSpPr txBox="1"/>
          <p:nvPr/>
        </p:nvSpPr>
        <p:spPr>
          <a:xfrm flipH="1">
            <a:off x="0" y="1014413"/>
            <a:ext cx="9144000" cy="869597"/>
          </a:xfrm>
          <a:prstGeom prst="rect">
            <a:avLst/>
          </a:prstGeom>
          <a:noFill/>
        </p:spPr>
        <p:txBody>
          <a:bodyPr wrap="square" rtlCol="0">
            <a:spAutoFit/>
          </a:bodyPr>
          <a:lstStyle/>
          <a:p>
            <a:pPr>
              <a:lnSpc>
                <a:spcPct val="107000"/>
              </a:lnSpc>
              <a:spcAft>
                <a:spcPts val="800"/>
              </a:spcAft>
            </a:pPr>
            <a:r>
              <a:rPr lang="en-IN"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Here, we will be plotting our data based on every day of the month. We observe from the resulting visualization that </a:t>
            </a:r>
            <a:r>
              <a:rPr lang="en-IN" sz="1600" b="1" u="sng"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30th of the month</a:t>
            </a:r>
            <a:r>
              <a:rPr lang="en-IN" sz="16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had the highest trips in the year which is mostly contributed by the month of April</a:t>
            </a:r>
            <a:r>
              <a:rPr lang="en-IN" sz="1600" dirty="0">
                <a:solidFill>
                  <a:srgbClr val="444444"/>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A840FED-3B0B-CB3A-9D31-90745960F5C0}"/>
              </a:ext>
            </a:extLst>
          </p:cNvPr>
          <p:cNvPicPr>
            <a:picLocks noChangeAspect="1"/>
          </p:cNvPicPr>
          <p:nvPr/>
        </p:nvPicPr>
        <p:blipFill>
          <a:blip r:embed="rId2"/>
          <a:stretch>
            <a:fillRect/>
          </a:stretch>
        </p:blipFill>
        <p:spPr>
          <a:xfrm>
            <a:off x="1420495" y="1572260"/>
            <a:ext cx="5731510" cy="941705"/>
          </a:xfrm>
          <a:prstGeom prst="rect">
            <a:avLst/>
          </a:prstGeom>
        </p:spPr>
      </p:pic>
      <p:pic>
        <p:nvPicPr>
          <p:cNvPr id="5" name="Picture 4">
            <a:extLst>
              <a:ext uri="{FF2B5EF4-FFF2-40B4-BE49-F238E27FC236}">
                <a16:creationId xmlns:a16="http://schemas.microsoft.com/office/drawing/2014/main" id="{7A18DD48-BE95-1E43-2165-F147BEB06BB9}"/>
              </a:ext>
            </a:extLst>
          </p:cNvPr>
          <p:cNvPicPr>
            <a:picLocks noChangeAspect="1"/>
          </p:cNvPicPr>
          <p:nvPr/>
        </p:nvPicPr>
        <p:blipFill>
          <a:blip r:embed="rId3"/>
          <a:stretch>
            <a:fillRect/>
          </a:stretch>
        </p:blipFill>
        <p:spPr>
          <a:xfrm>
            <a:off x="0" y="2441857"/>
            <a:ext cx="4629150" cy="2756155"/>
          </a:xfrm>
          <a:prstGeom prst="rect">
            <a:avLst/>
          </a:prstGeom>
        </p:spPr>
      </p:pic>
      <p:pic>
        <p:nvPicPr>
          <p:cNvPr id="6" name="Picture 5">
            <a:extLst>
              <a:ext uri="{FF2B5EF4-FFF2-40B4-BE49-F238E27FC236}">
                <a16:creationId xmlns:a16="http://schemas.microsoft.com/office/drawing/2014/main" id="{B7DF5D6F-7A03-322D-3CB0-AECD27AFCAE5}"/>
              </a:ext>
            </a:extLst>
          </p:cNvPr>
          <p:cNvPicPr>
            <a:picLocks noChangeAspect="1"/>
          </p:cNvPicPr>
          <p:nvPr/>
        </p:nvPicPr>
        <p:blipFill>
          <a:blip r:embed="rId4"/>
          <a:stretch>
            <a:fillRect/>
          </a:stretch>
        </p:blipFill>
        <p:spPr>
          <a:xfrm>
            <a:off x="4720908" y="2513965"/>
            <a:ext cx="4382456" cy="2684047"/>
          </a:xfrm>
          <a:prstGeom prst="rect">
            <a:avLst/>
          </a:prstGeom>
        </p:spPr>
      </p:pic>
    </p:spTree>
    <p:extLst>
      <p:ext uri="{BB962C8B-B14F-4D97-AF65-F5344CB8AC3E}">
        <p14:creationId xmlns:p14="http://schemas.microsoft.com/office/powerpoint/2010/main" val="54360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CFB10D-57EA-FE24-C50A-400A1440011C}"/>
              </a:ext>
            </a:extLst>
          </p:cNvPr>
          <p:cNvPicPr>
            <a:picLocks noChangeAspect="1"/>
          </p:cNvPicPr>
          <p:nvPr/>
        </p:nvPicPr>
        <p:blipFill>
          <a:blip r:embed="rId2"/>
          <a:stretch>
            <a:fillRect/>
          </a:stretch>
        </p:blipFill>
        <p:spPr>
          <a:xfrm>
            <a:off x="0" y="1585912"/>
            <a:ext cx="4938092" cy="2930795"/>
          </a:xfrm>
          <a:prstGeom prst="rect">
            <a:avLst/>
          </a:prstGeom>
        </p:spPr>
      </p:pic>
      <p:pic>
        <p:nvPicPr>
          <p:cNvPr id="3" name="Picture 2">
            <a:extLst>
              <a:ext uri="{FF2B5EF4-FFF2-40B4-BE49-F238E27FC236}">
                <a16:creationId xmlns:a16="http://schemas.microsoft.com/office/drawing/2014/main" id="{541A4CD7-0E07-46B6-D0BA-6D40C97E8D38}"/>
              </a:ext>
            </a:extLst>
          </p:cNvPr>
          <p:cNvPicPr>
            <a:picLocks noChangeAspect="1"/>
          </p:cNvPicPr>
          <p:nvPr/>
        </p:nvPicPr>
        <p:blipFill>
          <a:blip r:embed="rId3"/>
          <a:stretch>
            <a:fillRect/>
          </a:stretch>
        </p:blipFill>
        <p:spPr>
          <a:xfrm>
            <a:off x="5191267" y="1585912"/>
            <a:ext cx="4644984" cy="2811384"/>
          </a:xfrm>
          <a:prstGeom prst="rect">
            <a:avLst/>
          </a:prstGeom>
        </p:spPr>
      </p:pic>
    </p:spTree>
    <p:extLst>
      <p:ext uri="{BB962C8B-B14F-4D97-AF65-F5344CB8AC3E}">
        <p14:creationId xmlns:p14="http://schemas.microsoft.com/office/powerpoint/2010/main" val="32704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28E1BB-DE30-2D2A-D2C4-98924465D18D}"/>
              </a:ext>
            </a:extLst>
          </p:cNvPr>
          <p:cNvPicPr>
            <a:picLocks noChangeAspect="1"/>
          </p:cNvPicPr>
          <p:nvPr/>
        </p:nvPicPr>
        <p:blipFill>
          <a:blip r:embed="rId2"/>
          <a:stretch>
            <a:fillRect/>
          </a:stretch>
        </p:blipFill>
        <p:spPr>
          <a:xfrm>
            <a:off x="335069" y="979046"/>
            <a:ext cx="7480194" cy="4164454"/>
          </a:xfrm>
          <a:prstGeom prst="rect">
            <a:avLst/>
          </a:prstGeom>
        </p:spPr>
      </p:pic>
      <p:sp>
        <p:nvSpPr>
          <p:cNvPr id="3" name="TextBox 2">
            <a:extLst>
              <a:ext uri="{FF2B5EF4-FFF2-40B4-BE49-F238E27FC236}">
                <a16:creationId xmlns:a16="http://schemas.microsoft.com/office/drawing/2014/main" id="{89589D7F-AB85-E9C7-1F1A-AD00001D3F86}"/>
              </a:ext>
            </a:extLst>
          </p:cNvPr>
          <p:cNvSpPr txBox="1"/>
          <p:nvPr/>
        </p:nvSpPr>
        <p:spPr>
          <a:xfrm>
            <a:off x="335069" y="300037"/>
            <a:ext cx="2150269" cy="461665"/>
          </a:xfrm>
          <a:prstGeom prst="rect">
            <a:avLst/>
          </a:prstGeom>
          <a:noFill/>
        </p:spPr>
        <p:txBody>
          <a:bodyPr wrap="square" rtlCol="0">
            <a:spAutoFit/>
          </a:bodyPr>
          <a:lstStyle/>
          <a:p>
            <a:r>
              <a:rPr lang="en-US" sz="2400" dirty="0">
                <a:solidFill>
                  <a:schemeClr val="bg2"/>
                </a:solidFill>
              </a:rPr>
              <a:t>Trips Every Day</a:t>
            </a:r>
            <a:endParaRPr lang="en-IN" sz="2400" dirty="0">
              <a:solidFill>
                <a:schemeClr val="bg2"/>
              </a:solidFill>
            </a:endParaRPr>
          </a:p>
        </p:txBody>
      </p:sp>
    </p:spTree>
    <p:extLst>
      <p:ext uri="{BB962C8B-B14F-4D97-AF65-F5344CB8AC3E}">
        <p14:creationId xmlns:p14="http://schemas.microsoft.com/office/powerpoint/2010/main" val="125424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p>
        </p:txBody>
      </p:sp>
      <p:sp>
        <p:nvSpPr>
          <p:cNvPr id="3" name="Content Placeholder 2"/>
          <p:cNvSpPr>
            <a:spLocks noGrp="1"/>
          </p:cNvSpPr>
          <p:nvPr>
            <p:ph idx="1"/>
          </p:nvPr>
        </p:nvSpPr>
        <p:spPr/>
        <p:txBody>
          <a:bodyPr>
            <a:normAutofit lnSpcReduction="10000"/>
          </a:bodyPr>
          <a:lstStyle/>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analytics has helped many companies to optimize and grow their performance for the decades. Data analytics and visualization has aided us with several benefits, few of them being identifying emerging trends, studying relationships and patterns in data, analysis in depth. This project is all about understanding one such data set of uber from New York City and is very component to understand the use of data analytics and visualization. It is generated with the help of ‘R’ programming language using libraries and packages such as ggplot2, lubridate, dplyr and tidyr. Through projects like this, we can gain knowledge of various complex operations performed in data visualization. It will enable us to recognize the patterns in data of this huge organization and provides critical insights of untapped information. Also guide us in understanding the operations of different R libraries</a:t>
            </a:r>
            <a:r>
              <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US" sz="2000" dirty="0"/>
              <a:t>Keywords: </a:t>
            </a:r>
            <a:r>
              <a:rPr lang="en-IN" sz="1800" dirty="0">
                <a:solidFill>
                  <a:srgbClr val="0B00F0"/>
                </a:solidFill>
                <a:effectLst/>
                <a:latin typeface="Times New Roman" panose="02020603050405020304" pitchFamily="18" charset="0"/>
                <a:ea typeface="Calibri" panose="020F0502020204030204" pitchFamily="34" charset="0"/>
                <a:cs typeface="Times New Roman" panose="02020603050405020304" pitchFamily="18" charset="0"/>
              </a:rPr>
              <a:t>Uber, Data analytics, Data visualization, R programming, ggplot, lubridate, dplyr, tidyr, DT, scales.</a:t>
            </a:r>
            <a:endParaRPr lang="en-IN" sz="1800" dirty="0">
              <a:solidFill>
                <a:srgbClr val="0B00F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AD1C1-787F-E294-A89A-5EED70D5E20E}"/>
              </a:ext>
            </a:extLst>
          </p:cNvPr>
          <p:cNvSpPr txBox="1"/>
          <p:nvPr/>
        </p:nvSpPr>
        <p:spPr>
          <a:xfrm>
            <a:off x="321468" y="200025"/>
            <a:ext cx="2943225" cy="407035"/>
          </a:xfrm>
          <a:prstGeom prst="rect">
            <a:avLst/>
          </a:prstGeom>
          <a:noFill/>
        </p:spPr>
        <p:txBody>
          <a:bodyPr wrap="square" rtlCol="0">
            <a:spAutoFit/>
          </a:bodyPr>
          <a:lstStyle/>
          <a:p>
            <a:pPr>
              <a:lnSpc>
                <a:spcPct val="107000"/>
              </a:lnSpc>
              <a:spcAft>
                <a:spcPts val="800"/>
              </a:spcAft>
            </a:pPr>
            <a:r>
              <a:rPr lang="en-IN" sz="20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Trips by Day and Month</a:t>
            </a:r>
            <a:r>
              <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3" name="Picture 2">
            <a:extLst>
              <a:ext uri="{FF2B5EF4-FFF2-40B4-BE49-F238E27FC236}">
                <a16:creationId xmlns:a16="http://schemas.microsoft.com/office/drawing/2014/main" id="{E6944D6C-6EDA-CCE1-C20C-1E1CE116EA74}"/>
              </a:ext>
            </a:extLst>
          </p:cNvPr>
          <p:cNvPicPr>
            <a:picLocks noChangeAspect="1"/>
          </p:cNvPicPr>
          <p:nvPr/>
        </p:nvPicPr>
        <p:blipFill>
          <a:blip r:embed="rId2"/>
          <a:stretch>
            <a:fillRect/>
          </a:stretch>
        </p:blipFill>
        <p:spPr>
          <a:xfrm>
            <a:off x="0" y="1378744"/>
            <a:ext cx="5216048" cy="1236345"/>
          </a:xfrm>
          <a:prstGeom prst="rect">
            <a:avLst/>
          </a:prstGeom>
        </p:spPr>
      </p:pic>
      <p:pic>
        <p:nvPicPr>
          <p:cNvPr id="4" name="Picture 3">
            <a:extLst>
              <a:ext uri="{FF2B5EF4-FFF2-40B4-BE49-F238E27FC236}">
                <a16:creationId xmlns:a16="http://schemas.microsoft.com/office/drawing/2014/main" id="{585F9C58-F34E-5DF0-4A73-C681F147B90D}"/>
              </a:ext>
            </a:extLst>
          </p:cNvPr>
          <p:cNvPicPr>
            <a:picLocks noChangeAspect="1"/>
          </p:cNvPicPr>
          <p:nvPr/>
        </p:nvPicPr>
        <p:blipFill>
          <a:blip r:embed="rId3"/>
          <a:stretch>
            <a:fillRect/>
          </a:stretch>
        </p:blipFill>
        <p:spPr>
          <a:xfrm>
            <a:off x="4125905" y="1378744"/>
            <a:ext cx="5018095" cy="3557588"/>
          </a:xfrm>
          <a:prstGeom prst="rect">
            <a:avLst/>
          </a:prstGeom>
        </p:spPr>
      </p:pic>
    </p:spTree>
    <p:extLst>
      <p:ext uri="{BB962C8B-B14F-4D97-AF65-F5344CB8AC3E}">
        <p14:creationId xmlns:p14="http://schemas.microsoft.com/office/powerpoint/2010/main" val="3615037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092AC-CB6A-EAB1-9BD5-46F089DEF5F3}"/>
              </a:ext>
            </a:extLst>
          </p:cNvPr>
          <p:cNvSpPr txBox="1"/>
          <p:nvPr/>
        </p:nvSpPr>
        <p:spPr>
          <a:xfrm>
            <a:off x="100012" y="0"/>
            <a:ext cx="4300537" cy="707886"/>
          </a:xfrm>
          <a:prstGeom prst="rect">
            <a:avLst/>
          </a:prstGeom>
          <a:noFill/>
        </p:spPr>
        <p:txBody>
          <a:bodyPr wrap="square" rtlCol="0">
            <a:spAutoFit/>
          </a:bodyPr>
          <a:lstStyle/>
          <a:p>
            <a:pPr fontAlgn="base">
              <a:spcAft>
                <a:spcPts val="1050"/>
              </a:spcAft>
            </a:pPr>
            <a:r>
              <a:rPr lang="en-IN" sz="2000" b="1" spc="-40" dirty="0">
                <a:solidFill>
                  <a:schemeClr val="bg2"/>
                </a:solidFill>
                <a:effectLst/>
                <a:latin typeface="Times New Roman" panose="02020603050405020304" pitchFamily="18" charset="0"/>
                <a:ea typeface="Times New Roman" panose="02020603050405020304" pitchFamily="18" charset="0"/>
              </a:rPr>
              <a:t>Number of Trips taking place during months in a year</a:t>
            </a:r>
            <a:endParaRPr lang="en-IN" sz="2000" b="1" dirty="0">
              <a:solidFill>
                <a:schemeClr val="bg2"/>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FEE194BA-DF25-AA74-1CCE-31DE817E87A2}"/>
              </a:ext>
            </a:extLst>
          </p:cNvPr>
          <p:cNvSpPr txBox="1"/>
          <p:nvPr/>
        </p:nvSpPr>
        <p:spPr>
          <a:xfrm>
            <a:off x="0" y="1078707"/>
            <a:ext cx="9486899" cy="990015"/>
          </a:xfrm>
          <a:prstGeom prst="rect">
            <a:avLst/>
          </a:prstGeom>
          <a:noFill/>
        </p:spPr>
        <p:txBody>
          <a:bodyPr wrap="square" rtlCol="0">
            <a:spAutoFit/>
          </a:bodyPr>
          <a:lstStyle/>
          <a:p>
            <a:pPr fontAlgn="base">
              <a:lnSpc>
                <a:spcPts val="1560"/>
              </a:lnSpc>
              <a:spcAft>
                <a:spcPts val="1050"/>
              </a:spcAft>
            </a:pPr>
            <a:r>
              <a:rPr lang="en-IN" sz="1600" b="0" dirty="0">
                <a:solidFill>
                  <a:srgbClr val="000000"/>
                </a:solidFill>
                <a:effectLst/>
                <a:latin typeface="Times New Roman" panose="02020603050405020304" pitchFamily="18" charset="0"/>
                <a:ea typeface="Times New Roman" panose="02020603050405020304" pitchFamily="18" charset="0"/>
              </a:rPr>
              <a:t>Here, we will visualize the number of trips that are taking place each month of the year. </a:t>
            </a:r>
            <a:endParaRPr lang="en-IN" sz="1600" b="1" dirty="0">
              <a:effectLst/>
              <a:latin typeface="Times New Roman" panose="02020603050405020304" pitchFamily="18" charset="0"/>
              <a:ea typeface="Times New Roman" panose="02020603050405020304" pitchFamily="18" charset="0"/>
            </a:endParaRPr>
          </a:p>
          <a:p>
            <a:pPr fontAlgn="base">
              <a:lnSpc>
                <a:spcPts val="1560"/>
              </a:lnSpc>
              <a:spcAft>
                <a:spcPts val="1050"/>
              </a:spcAft>
            </a:pPr>
            <a:r>
              <a:rPr lang="en-IN" sz="1600" b="0" dirty="0">
                <a:solidFill>
                  <a:srgbClr val="000000"/>
                </a:solidFill>
                <a:effectLst/>
                <a:latin typeface="Times New Roman" panose="02020603050405020304" pitchFamily="18" charset="0"/>
                <a:ea typeface="Times New Roman" panose="02020603050405020304" pitchFamily="18" charset="0"/>
              </a:rPr>
              <a:t>In the output visualization, we observe that most trips were made during the </a:t>
            </a:r>
            <a:r>
              <a:rPr lang="en-IN" sz="1600" b="1" u="sng" dirty="0">
                <a:solidFill>
                  <a:srgbClr val="000000"/>
                </a:solidFill>
                <a:effectLst/>
                <a:latin typeface="Times New Roman" panose="02020603050405020304" pitchFamily="18" charset="0"/>
                <a:ea typeface="Times New Roman" panose="02020603050405020304" pitchFamily="18" charset="0"/>
              </a:rPr>
              <a:t>month of September.</a:t>
            </a:r>
            <a:endParaRPr lang="en-IN" sz="1600" b="1" dirty="0">
              <a:effectLst/>
              <a:latin typeface="Times New Roman" panose="02020603050405020304" pitchFamily="18" charset="0"/>
              <a:ea typeface="Times New Roman" panose="02020603050405020304" pitchFamily="18" charset="0"/>
            </a:endParaRPr>
          </a:p>
          <a:p>
            <a:pPr fontAlgn="base">
              <a:lnSpc>
                <a:spcPts val="1560"/>
              </a:lnSpc>
              <a:spcAft>
                <a:spcPts val="1050"/>
              </a:spcAft>
            </a:pPr>
            <a:r>
              <a:rPr lang="en-IN" sz="1600" b="0" dirty="0">
                <a:solidFill>
                  <a:srgbClr val="000000"/>
                </a:solidFill>
                <a:effectLst/>
                <a:latin typeface="Times New Roman" panose="02020603050405020304" pitchFamily="18" charset="0"/>
                <a:ea typeface="Times New Roman" panose="02020603050405020304" pitchFamily="18" charset="0"/>
              </a:rPr>
              <a:t> Furthermore, we also obtain visual reports of the number of trips that were made on every day of the week.</a:t>
            </a:r>
            <a:endParaRPr lang="en-IN" sz="1600" b="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4147322-03B2-9F71-6CF5-8D6A1C90DF8C}"/>
              </a:ext>
            </a:extLst>
          </p:cNvPr>
          <p:cNvPicPr>
            <a:picLocks noChangeAspect="1"/>
          </p:cNvPicPr>
          <p:nvPr/>
        </p:nvPicPr>
        <p:blipFill>
          <a:blip r:embed="rId2"/>
          <a:stretch>
            <a:fillRect/>
          </a:stretch>
        </p:blipFill>
        <p:spPr>
          <a:xfrm>
            <a:off x="100012" y="2047349"/>
            <a:ext cx="5731510" cy="1027430"/>
          </a:xfrm>
          <a:prstGeom prst="rect">
            <a:avLst/>
          </a:prstGeom>
        </p:spPr>
      </p:pic>
      <p:pic>
        <p:nvPicPr>
          <p:cNvPr id="5" name="Picture 4">
            <a:extLst>
              <a:ext uri="{FF2B5EF4-FFF2-40B4-BE49-F238E27FC236}">
                <a16:creationId xmlns:a16="http://schemas.microsoft.com/office/drawing/2014/main" id="{5BEEFC17-8A40-64C4-CF7F-E1099EFE1BF5}"/>
              </a:ext>
            </a:extLst>
          </p:cNvPr>
          <p:cNvPicPr>
            <a:picLocks noChangeAspect="1"/>
          </p:cNvPicPr>
          <p:nvPr/>
        </p:nvPicPr>
        <p:blipFill>
          <a:blip r:embed="rId3"/>
          <a:stretch>
            <a:fillRect/>
          </a:stretch>
        </p:blipFill>
        <p:spPr>
          <a:xfrm>
            <a:off x="3754279" y="2047349"/>
            <a:ext cx="5389721" cy="3260942"/>
          </a:xfrm>
          <a:prstGeom prst="rect">
            <a:avLst/>
          </a:prstGeom>
        </p:spPr>
      </p:pic>
    </p:spTree>
    <p:extLst>
      <p:ext uri="{BB962C8B-B14F-4D97-AF65-F5344CB8AC3E}">
        <p14:creationId xmlns:p14="http://schemas.microsoft.com/office/powerpoint/2010/main" val="30460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D0D4C4-97FE-48AB-82D1-5D1D8C3B1B36}"/>
              </a:ext>
            </a:extLst>
          </p:cNvPr>
          <p:cNvPicPr>
            <a:picLocks noChangeAspect="1"/>
          </p:cNvPicPr>
          <p:nvPr/>
        </p:nvPicPr>
        <p:blipFill>
          <a:blip r:embed="rId2"/>
          <a:stretch>
            <a:fillRect/>
          </a:stretch>
        </p:blipFill>
        <p:spPr>
          <a:xfrm>
            <a:off x="0" y="1250950"/>
            <a:ext cx="5731510" cy="1098550"/>
          </a:xfrm>
          <a:prstGeom prst="rect">
            <a:avLst/>
          </a:prstGeom>
        </p:spPr>
      </p:pic>
      <p:pic>
        <p:nvPicPr>
          <p:cNvPr id="3" name="Picture 2">
            <a:extLst>
              <a:ext uri="{FF2B5EF4-FFF2-40B4-BE49-F238E27FC236}">
                <a16:creationId xmlns:a16="http://schemas.microsoft.com/office/drawing/2014/main" id="{3F4EF6F8-F2A9-0485-CE91-98EAB75831F6}"/>
              </a:ext>
            </a:extLst>
          </p:cNvPr>
          <p:cNvPicPr>
            <a:picLocks noChangeAspect="1"/>
          </p:cNvPicPr>
          <p:nvPr/>
        </p:nvPicPr>
        <p:blipFill>
          <a:blip r:embed="rId3"/>
          <a:stretch>
            <a:fillRect/>
          </a:stretch>
        </p:blipFill>
        <p:spPr>
          <a:xfrm>
            <a:off x="3620770" y="1250950"/>
            <a:ext cx="5469415" cy="3766661"/>
          </a:xfrm>
          <a:prstGeom prst="rect">
            <a:avLst/>
          </a:prstGeom>
        </p:spPr>
      </p:pic>
    </p:spTree>
    <p:extLst>
      <p:ext uri="{BB962C8B-B14F-4D97-AF65-F5344CB8AC3E}">
        <p14:creationId xmlns:p14="http://schemas.microsoft.com/office/powerpoint/2010/main" val="1553791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A34DE-3B3E-189E-9E0A-F309232127C9}"/>
              </a:ext>
            </a:extLst>
          </p:cNvPr>
          <p:cNvSpPr txBox="1"/>
          <p:nvPr/>
        </p:nvSpPr>
        <p:spPr>
          <a:xfrm>
            <a:off x="142875" y="64295"/>
            <a:ext cx="4193381" cy="954107"/>
          </a:xfrm>
          <a:prstGeom prst="rect">
            <a:avLst/>
          </a:prstGeom>
          <a:noFill/>
        </p:spPr>
        <p:txBody>
          <a:bodyPr wrap="square" rtlCol="0">
            <a:spAutoFit/>
          </a:bodyPr>
          <a:lstStyle/>
          <a:p>
            <a:r>
              <a:rPr lang="en-IN" sz="2800" b="1" spc="-40" dirty="0">
                <a:solidFill>
                  <a:schemeClr val="accent6">
                    <a:lumMod val="20000"/>
                    <a:lumOff val="80000"/>
                  </a:schemeClr>
                </a:solidFill>
                <a:effectLst/>
                <a:latin typeface="Times New Roman" panose="02020603050405020304" pitchFamily="18" charset="0"/>
                <a:ea typeface="Times New Roman" panose="02020603050405020304" pitchFamily="18" charset="0"/>
              </a:rPr>
              <a:t>Finding out the number of Trips by bases</a:t>
            </a:r>
            <a:endParaRPr lang="en-IN" sz="2800" b="1" dirty="0">
              <a:solidFill>
                <a:schemeClr val="accent6">
                  <a:lumMod val="20000"/>
                  <a:lumOff val="80000"/>
                </a:schemeClr>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66349F33-7AE3-D713-A928-ED76249C3C15}"/>
              </a:ext>
            </a:extLst>
          </p:cNvPr>
          <p:cNvSpPr txBox="1"/>
          <p:nvPr/>
        </p:nvSpPr>
        <p:spPr>
          <a:xfrm>
            <a:off x="0" y="1135856"/>
            <a:ext cx="8851106" cy="1477328"/>
          </a:xfrm>
          <a:prstGeom prst="rect">
            <a:avLst/>
          </a:prstGeom>
          <a:noFill/>
        </p:spPr>
        <p:txBody>
          <a:bodyPr wrap="square" rtlCol="0">
            <a:spAutoFit/>
          </a:bodyPr>
          <a:lstStyle/>
          <a:p>
            <a:r>
              <a:rPr lang="en-IN" sz="1800" b="0" spc="-40" dirty="0">
                <a:solidFill>
                  <a:srgbClr val="000000"/>
                </a:solidFill>
                <a:effectLst/>
                <a:latin typeface="Times New Roman" panose="02020603050405020304" pitchFamily="18" charset="0"/>
                <a:ea typeface="Times New Roman" panose="02020603050405020304" pitchFamily="18" charset="0"/>
              </a:rPr>
              <a:t>In the following visualization, we plot the number of trips that have been taken by the passengers from each of the bases. There are five bases in all out of which, we observe that </a:t>
            </a:r>
            <a:r>
              <a:rPr lang="en-IN" sz="1800" b="1" u="sng" spc="-40" dirty="0">
                <a:solidFill>
                  <a:srgbClr val="000000"/>
                </a:solidFill>
                <a:effectLst/>
                <a:latin typeface="Times New Roman" panose="02020603050405020304" pitchFamily="18" charset="0"/>
                <a:ea typeface="Times New Roman" panose="02020603050405020304" pitchFamily="18" charset="0"/>
              </a:rPr>
              <a:t>B02617 had the highest number of trips</a:t>
            </a:r>
            <a:r>
              <a:rPr lang="en-IN" sz="1800" b="0" spc="-40" dirty="0">
                <a:solidFill>
                  <a:srgbClr val="000000"/>
                </a:solidFill>
                <a:effectLst/>
                <a:latin typeface="Times New Roman" panose="02020603050405020304" pitchFamily="18" charset="0"/>
                <a:ea typeface="Times New Roman" panose="02020603050405020304" pitchFamily="18" charset="0"/>
              </a:rPr>
              <a:t>. Furthermore, this base had the highest number of trips in the month B02617</a:t>
            </a:r>
            <a:r>
              <a:rPr lang="en-IN" sz="1800" b="0" u="sng" spc="-40" dirty="0">
                <a:solidFill>
                  <a:srgbClr val="000000"/>
                </a:solidFill>
                <a:effectLst/>
                <a:latin typeface="Times New Roman" panose="02020603050405020304" pitchFamily="18" charset="0"/>
                <a:ea typeface="Times New Roman" panose="02020603050405020304" pitchFamily="18" charset="0"/>
              </a:rPr>
              <a:t>. Thursday observed</a:t>
            </a:r>
            <a:r>
              <a:rPr lang="en-IN" sz="1800" b="0" spc="-40" dirty="0">
                <a:solidFill>
                  <a:srgbClr val="000000"/>
                </a:solidFill>
                <a:effectLst/>
                <a:latin typeface="Times New Roman" panose="02020603050405020304" pitchFamily="18" charset="0"/>
                <a:ea typeface="Times New Roman" panose="02020603050405020304" pitchFamily="18" charset="0"/>
              </a:rPr>
              <a:t> highest trips in the three bases – B02598, B02617, B02682.</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4EFDCC-C795-A0EC-FD0F-0BCCAD016259}"/>
              </a:ext>
            </a:extLst>
          </p:cNvPr>
          <p:cNvPicPr>
            <a:picLocks noChangeAspect="1"/>
          </p:cNvPicPr>
          <p:nvPr/>
        </p:nvPicPr>
        <p:blipFill>
          <a:blip r:embed="rId2"/>
          <a:stretch>
            <a:fillRect/>
          </a:stretch>
        </p:blipFill>
        <p:spPr>
          <a:xfrm>
            <a:off x="0" y="2303918"/>
            <a:ext cx="5394960" cy="853440"/>
          </a:xfrm>
          <a:prstGeom prst="rect">
            <a:avLst/>
          </a:prstGeom>
        </p:spPr>
      </p:pic>
      <p:pic>
        <p:nvPicPr>
          <p:cNvPr id="5" name="Picture 4">
            <a:extLst>
              <a:ext uri="{FF2B5EF4-FFF2-40B4-BE49-F238E27FC236}">
                <a16:creationId xmlns:a16="http://schemas.microsoft.com/office/drawing/2014/main" id="{C7C099EA-E6C0-D7F3-395A-B9D21D580024}"/>
              </a:ext>
            </a:extLst>
          </p:cNvPr>
          <p:cNvPicPr>
            <a:picLocks noChangeAspect="1"/>
          </p:cNvPicPr>
          <p:nvPr/>
        </p:nvPicPr>
        <p:blipFill>
          <a:blip r:embed="rId3"/>
          <a:stretch>
            <a:fillRect/>
          </a:stretch>
        </p:blipFill>
        <p:spPr>
          <a:xfrm>
            <a:off x="4257675" y="2286117"/>
            <a:ext cx="4037010" cy="2840130"/>
          </a:xfrm>
          <a:prstGeom prst="rect">
            <a:avLst/>
          </a:prstGeom>
        </p:spPr>
      </p:pic>
    </p:spTree>
    <p:extLst>
      <p:ext uri="{BB962C8B-B14F-4D97-AF65-F5344CB8AC3E}">
        <p14:creationId xmlns:p14="http://schemas.microsoft.com/office/powerpoint/2010/main" val="185816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EB394-50DC-1BBA-3EAF-96D7C9C0CB18}"/>
              </a:ext>
            </a:extLst>
          </p:cNvPr>
          <p:cNvSpPr txBox="1"/>
          <p:nvPr/>
        </p:nvSpPr>
        <p:spPr>
          <a:xfrm>
            <a:off x="0" y="300037"/>
            <a:ext cx="4250531" cy="461665"/>
          </a:xfrm>
          <a:prstGeom prst="rect">
            <a:avLst/>
          </a:prstGeom>
          <a:noFill/>
        </p:spPr>
        <p:txBody>
          <a:bodyPr wrap="square" rtlCol="0">
            <a:spAutoFit/>
          </a:bodyPr>
          <a:lstStyle/>
          <a:p>
            <a:r>
              <a:rPr lang="en-US" sz="2400" dirty="0">
                <a:solidFill>
                  <a:schemeClr val="accent6">
                    <a:lumMod val="20000"/>
                    <a:lumOff val="80000"/>
                  </a:schemeClr>
                </a:solidFill>
              </a:rPr>
              <a:t>Trips By Bases and Months:</a:t>
            </a:r>
            <a:endParaRPr lang="en-IN" sz="2400" dirty="0">
              <a:solidFill>
                <a:schemeClr val="accent6">
                  <a:lumMod val="20000"/>
                  <a:lumOff val="80000"/>
                </a:schemeClr>
              </a:solidFill>
            </a:endParaRPr>
          </a:p>
        </p:txBody>
      </p:sp>
      <p:pic>
        <p:nvPicPr>
          <p:cNvPr id="3" name="Picture 2">
            <a:extLst>
              <a:ext uri="{FF2B5EF4-FFF2-40B4-BE49-F238E27FC236}">
                <a16:creationId xmlns:a16="http://schemas.microsoft.com/office/drawing/2014/main" id="{9AF310DD-3AEE-103E-3FBC-105918313F10}"/>
              </a:ext>
            </a:extLst>
          </p:cNvPr>
          <p:cNvPicPr>
            <a:picLocks noChangeAspect="1"/>
          </p:cNvPicPr>
          <p:nvPr/>
        </p:nvPicPr>
        <p:blipFill>
          <a:blip r:embed="rId2"/>
          <a:stretch>
            <a:fillRect/>
          </a:stretch>
        </p:blipFill>
        <p:spPr>
          <a:xfrm>
            <a:off x="-57626" y="1021557"/>
            <a:ext cx="5044440" cy="914400"/>
          </a:xfrm>
          <a:prstGeom prst="rect">
            <a:avLst/>
          </a:prstGeom>
        </p:spPr>
      </p:pic>
      <p:pic>
        <p:nvPicPr>
          <p:cNvPr id="4" name="Picture 3">
            <a:extLst>
              <a:ext uri="{FF2B5EF4-FFF2-40B4-BE49-F238E27FC236}">
                <a16:creationId xmlns:a16="http://schemas.microsoft.com/office/drawing/2014/main" id="{502347B9-3492-93B8-9E09-66E5670CCA9B}"/>
              </a:ext>
            </a:extLst>
          </p:cNvPr>
          <p:cNvPicPr>
            <a:picLocks noChangeAspect="1"/>
          </p:cNvPicPr>
          <p:nvPr/>
        </p:nvPicPr>
        <p:blipFill>
          <a:blip r:embed="rId3"/>
          <a:stretch>
            <a:fillRect/>
          </a:stretch>
        </p:blipFill>
        <p:spPr>
          <a:xfrm>
            <a:off x="3693319" y="1332998"/>
            <a:ext cx="5351780" cy="3749092"/>
          </a:xfrm>
          <a:prstGeom prst="rect">
            <a:avLst/>
          </a:prstGeom>
        </p:spPr>
      </p:pic>
    </p:spTree>
    <p:extLst>
      <p:ext uri="{BB962C8B-B14F-4D97-AF65-F5344CB8AC3E}">
        <p14:creationId xmlns:p14="http://schemas.microsoft.com/office/powerpoint/2010/main" val="150120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FD143-6CBE-7FDD-2B04-5818580D36E1}"/>
              </a:ext>
            </a:extLst>
          </p:cNvPr>
          <p:cNvSpPr txBox="1"/>
          <p:nvPr/>
        </p:nvSpPr>
        <p:spPr>
          <a:xfrm>
            <a:off x="50007" y="0"/>
            <a:ext cx="3557587" cy="830997"/>
          </a:xfrm>
          <a:prstGeom prst="rect">
            <a:avLst/>
          </a:prstGeom>
          <a:noFill/>
        </p:spPr>
        <p:txBody>
          <a:bodyPr wrap="square" rtlCol="0">
            <a:spAutoFit/>
          </a:bodyPr>
          <a:lstStyle/>
          <a:p>
            <a:r>
              <a:rPr lang="en-US" sz="2400" b="1" dirty="0">
                <a:solidFill>
                  <a:schemeClr val="accent6">
                    <a:lumMod val="20000"/>
                    <a:lumOff val="80000"/>
                  </a:schemeClr>
                </a:solidFill>
              </a:rPr>
              <a:t>Trips By bases and Day of week:</a:t>
            </a:r>
            <a:endParaRPr lang="en-IN" sz="2400" b="1" dirty="0">
              <a:solidFill>
                <a:schemeClr val="accent6">
                  <a:lumMod val="20000"/>
                  <a:lumOff val="80000"/>
                </a:schemeClr>
              </a:solidFill>
            </a:endParaRPr>
          </a:p>
        </p:txBody>
      </p:sp>
      <p:pic>
        <p:nvPicPr>
          <p:cNvPr id="4" name="Picture 3">
            <a:extLst>
              <a:ext uri="{FF2B5EF4-FFF2-40B4-BE49-F238E27FC236}">
                <a16:creationId xmlns:a16="http://schemas.microsoft.com/office/drawing/2014/main" id="{FEB5FC9B-C6CC-A786-A37E-F5E54A36D75D}"/>
              </a:ext>
            </a:extLst>
          </p:cNvPr>
          <p:cNvPicPr>
            <a:picLocks noChangeAspect="1"/>
          </p:cNvPicPr>
          <p:nvPr/>
        </p:nvPicPr>
        <p:blipFill>
          <a:blip r:embed="rId2"/>
          <a:stretch>
            <a:fillRect/>
          </a:stretch>
        </p:blipFill>
        <p:spPr>
          <a:xfrm>
            <a:off x="0" y="1089660"/>
            <a:ext cx="4945380" cy="906780"/>
          </a:xfrm>
          <a:prstGeom prst="rect">
            <a:avLst/>
          </a:prstGeom>
        </p:spPr>
      </p:pic>
      <p:pic>
        <p:nvPicPr>
          <p:cNvPr id="5" name="Picture 4">
            <a:extLst>
              <a:ext uri="{FF2B5EF4-FFF2-40B4-BE49-F238E27FC236}">
                <a16:creationId xmlns:a16="http://schemas.microsoft.com/office/drawing/2014/main" id="{174B7824-A170-91EA-B9C1-9C8DA9827710}"/>
              </a:ext>
            </a:extLst>
          </p:cNvPr>
          <p:cNvPicPr>
            <a:picLocks noChangeAspect="1"/>
          </p:cNvPicPr>
          <p:nvPr/>
        </p:nvPicPr>
        <p:blipFill>
          <a:blip r:embed="rId3"/>
          <a:stretch>
            <a:fillRect/>
          </a:stretch>
        </p:blipFill>
        <p:spPr>
          <a:xfrm>
            <a:off x="3855418" y="1283119"/>
            <a:ext cx="5238576" cy="3763812"/>
          </a:xfrm>
          <a:prstGeom prst="rect">
            <a:avLst/>
          </a:prstGeom>
        </p:spPr>
      </p:pic>
    </p:spTree>
    <p:extLst>
      <p:ext uri="{BB962C8B-B14F-4D97-AF65-F5344CB8AC3E}">
        <p14:creationId xmlns:p14="http://schemas.microsoft.com/office/powerpoint/2010/main" val="3579499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EA796-A70B-1EAA-3C56-4217D1FA92E8}"/>
              </a:ext>
            </a:extLst>
          </p:cNvPr>
          <p:cNvSpPr txBox="1"/>
          <p:nvPr/>
        </p:nvSpPr>
        <p:spPr>
          <a:xfrm>
            <a:off x="78580" y="157163"/>
            <a:ext cx="4429125" cy="923330"/>
          </a:xfrm>
          <a:prstGeom prst="rect">
            <a:avLst/>
          </a:prstGeom>
          <a:noFill/>
        </p:spPr>
        <p:txBody>
          <a:bodyPr wrap="square" rtlCol="0">
            <a:spAutoFit/>
          </a:bodyPr>
          <a:lstStyle/>
          <a:p>
            <a:r>
              <a:rPr lang="en-IN" sz="1800" b="1" spc="-40" dirty="0">
                <a:solidFill>
                  <a:schemeClr val="accent6">
                    <a:lumMod val="20000"/>
                    <a:lumOff val="80000"/>
                  </a:schemeClr>
                </a:solidFill>
                <a:effectLst/>
                <a:latin typeface="Times New Roman" panose="02020603050405020304" pitchFamily="18" charset="0"/>
                <a:ea typeface="Times New Roman" panose="02020603050405020304" pitchFamily="18" charset="0"/>
              </a:rPr>
              <a:t>Creating a Heatmap visualization of day, hour and month</a:t>
            </a:r>
            <a:endParaRPr lang="en-IN" sz="1800" b="1" dirty="0">
              <a:solidFill>
                <a:schemeClr val="accent6">
                  <a:lumMod val="20000"/>
                  <a:lumOff val="80000"/>
                </a:schemeClr>
              </a:solidFill>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A577E420-0E29-5EA1-1A81-BF56A6650A93}"/>
              </a:ext>
            </a:extLst>
          </p:cNvPr>
          <p:cNvPicPr>
            <a:picLocks noChangeAspect="1"/>
          </p:cNvPicPr>
          <p:nvPr/>
        </p:nvPicPr>
        <p:blipFill>
          <a:blip r:embed="rId2"/>
          <a:stretch>
            <a:fillRect/>
          </a:stretch>
        </p:blipFill>
        <p:spPr>
          <a:xfrm>
            <a:off x="0" y="1080493"/>
            <a:ext cx="4518660" cy="1272540"/>
          </a:xfrm>
          <a:prstGeom prst="rect">
            <a:avLst/>
          </a:prstGeom>
        </p:spPr>
      </p:pic>
      <p:pic>
        <p:nvPicPr>
          <p:cNvPr id="4" name="Picture 3">
            <a:extLst>
              <a:ext uri="{FF2B5EF4-FFF2-40B4-BE49-F238E27FC236}">
                <a16:creationId xmlns:a16="http://schemas.microsoft.com/office/drawing/2014/main" id="{FADE2E87-DE0C-24FE-389D-03392875F358}"/>
              </a:ext>
            </a:extLst>
          </p:cNvPr>
          <p:cNvPicPr>
            <a:picLocks noChangeAspect="1"/>
          </p:cNvPicPr>
          <p:nvPr/>
        </p:nvPicPr>
        <p:blipFill>
          <a:blip r:embed="rId3"/>
          <a:stretch>
            <a:fillRect/>
          </a:stretch>
        </p:blipFill>
        <p:spPr>
          <a:xfrm>
            <a:off x="2642076" y="1080493"/>
            <a:ext cx="5731510" cy="3974465"/>
          </a:xfrm>
          <a:prstGeom prst="rect">
            <a:avLst/>
          </a:prstGeom>
        </p:spPr>
      </p:pic>
    </p:spTree>
    <p:extLst>
      <p:ext uri="{BB962C8B-B14F-4D97-AF65-F5344CB8AC3E}">
        <p14:creationId xmlns:p14="http://schemas.microsoft.com/office/powerpoint/2010/main" val="3857563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849DCA-68C3-9D0C-5163-F68AC472D9D8}"/>
              </a:ext>
            </a:extLst>
          </p:cNvPr>
          <p:cNvPicPr>
            <a:picLocks noChangeAspect="1"/>
          </p:cNvPicPr>
          <p:nvPr/>
        </p:nvPicPr>
        <p:blipFill>
          <a:blip r:embed="rId2"/>
          <a:stretch>
            <a:fillRect/>
          </a:stretch>
        </p:blipFill>
        <p:spPr>
          <a:xfrm>
            <a:off x="0" y="1060609"/>
            <a:ext cx="5082540" cy="922020"/>
          </a:xfrm>
          <a:prstGeom prst="rect">
            <a:avLst/>
          </a:prstGeom>
        </p:spPr>
      </p:pic>
      <p:pic>
        <p:nvPicPr>
          <p:cNvPr id="3" name="Picture 2">
            <a:extLst>
              <a:ext uri="{FF2B5EF4-FFF2-40B4-BE49-F238E27FC236}">
                <a16:creationId xmlns:a16="http://schemas.microsoft.com/office/drawing/2014/main" id="{36BAB745-DA2C-265C-9C1F-C057EC335E6D}"/>
              </a:ext>
            </a:extLst>
          </p:cNvPr>
          <p:cNvPicPr>
            <a:picLocks noChangeAspect="1"/>
          </p:cNvPicPr>
          <p:nvPr/>
        </p:nvPicPr>
        <p:blipFill>
          <a:blip r:embed="rId3"/>
          <a:stretch>
            <a:fillRect/>
          </a:stretch>
        </p:blipFill>
        <p:spPr>
          <a:xfrm>
            <a:off x="0" y="1637824"/>
            <a:ext cx="4830484" cy="3238975"/>
          </a:xfrm>
          <a:prstGeom prst="rect">
            <a:avLst/>
          </a:prstGeom>
        </p:spPr>
      </p:pic>
      <p:pic>
        <p:nvPicPr>
          <p:cNvPr id="4" name="Picture 3">
            <a:extLst>
              <a:ext uri="{FF2B5EF4-FFF2-40B4-BE49-F238E27FC236}">
                <a16:creationId xmlns:a16="http://schemas.microsoft.com/office/drawing/2014/main" id="{CE3A72F5-4FAD-AD73-263E-F21BFC67BE19}"/>
              </a:ext>
            </a:extLst>
          </p:cNvPr>
          <p:cNvPicPr>
            <a:picLocks noChangeAspect="1"/>
          </p:cNvPicPr>
          <p:nvPr/>
        </p:nvPicPr>
        <p:blipFill rotWithShape="1">
          <a:blip r:embed="rId4"/>
          <a:srcRect l="-6483" t="-5754" r="31356" b="5754"/>
          <a:stretch/>
        </p:blipFill>
        <p:spPr>
          <a:xfrm>
            <a:off x="4848921" y="1150144"/>
            <a:ext cx="3973610" cy="666274"/>
          </a:xfrm>
          <a:prstGeom prst="rect">
            <a:avLst/>
          </a:prstGeom>
        </p:spPr>
      </p:pic>
      <p:pic>
        <p:nvPicPr>
          <p:cNvPr id="5" name="Picture 4">
            <a:extLst>
              <a:ext uri="{FF2B5EF4-FFF2-40B4-BE49-F238E27FC236}">
                <a16:creationId xmlns:a16="http://schemas.microsoft.com/office/drawing/2014/main" id="{92C349E1-C9DD-D4D9-0556-3828C328FBB6}"/>
              </a:ext>
            </a:extLst>
          </p:cNvPr>
          <p:cNvPicPr>
            <a:picLocks noChangeAspect="1"/>
          </p:cNvPicPr>
          <p:nvPr/>
        </p:nvPicPr>
        <p:blipFill>
          <a:blip r:embed="rId5"/>
          <a:stretch>
            <a:fillRect/>
          </a:stretch>
        </p:blipFill>
        <p:spPr>
          <a:xfrm>
            <a:off x="4731575" y="1864638"/>
            <a:ext cx="4412425" cy="3130153"/>
          </a:xfrm>
          <a:prstGeom prst="rect">
            <a:avLst/>
          </a:prstGeom>
        </p:spPr>
      </p:pic>
    </p:spTree>
    <p:extLst>
      <p:ext uri="{BB962C8B-B14F-4D97-AF65-F5344CB8AC3E}">
        <p14:creationId xmlns:p14="http://schemas.microsoft.com/office/powerpoint/2010/main" val="1993299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FF6CA8-C5BB-60D1-8A8E-E6B8B7DCEFB1}"/>
              </a:ext>
            </a:extLst>
          </p:cNvPr>
          <p:cNvPicPr>
            <a:picLocks noChangeAspect="1"/>
          </p:cNvPicPr>
          <p:nvPr/>
        </p:nvPicPr>
        <p:blipFill>
          <a:blip r:embed="rId2"/>
          <a:stretch>
            <a:fillRect/>
          </a:stretch>
        </p:blipFill>
        <p:spPr>
          <a:xfrm>
            <a:off x="0" y="1037908"/>
            <a:ext cx="5731510" cy="638810"/>
          </a:xfrm>
          <a:prstGeom prst="rect">
            <a:avLst/>
          </a:prstGeom>
        </p:spPr>
      </p:pic>
      <p:pic>
        <p:nvPicPr>
          <p:cNvPr id="3" name="Picture 2">
            <a:extLst>
              <a:ext uri="{FF2B5EF4-FFF2-40B4-BE49-F238E27FC236}">
                <a16:creationId xmlns:a16="http://schemas.microsoft.com/office/drawing/2014/main" id="{47F33BAD-AD92-F2CA-9B2E-D143C0ABFBDE}"/>
              </a:ext>
            </a:extLst>
          </p:cNvPr>
          <p:cNvPicPr>
            <a:picLocks noChangeAspect="1"/>
          </p:cNvPicPr>
          <p:nvPr/>
        </p:nvPicPr>
        <p:blipFill>
          <a:blip r:embed="rId3"/>
          <a:stretch>
            <a:fillRect/>
          </a:stretch>
        </p:blipFill>
        <p:spPr>
          <a:xfrm>
            <a:off x="0" y="1630130"/>
            <a:ext cx="4930298" cy="3513370"/>
          </a:xfrm>
          <a:prstGeom prst="rect">
            <a:avLst/>
          </a:prstGeom>
        </p:spPr>
      </p:pic>
      <p:pic>
        <p:nvPicPr>
          <p:cNvPr id="4" name="Picture 3">
            <a:extLst>
              <a:ext uri="{FF2B5EF4-FFF2-40B4-BE49-F238E27FC236}">
                <a16:creationId xmlns:a16="http://schemas.microsoft.com/office/drawing/2014/main" id="{57C8697E-02C1-FA0D-A92B-B48074791293}"/>
              </a:ext>
            </a:extLst>
          </p:cNvPr>
          <p:cNvPicPr>
            <a:picLocks noChangeAspect="1"/>
          </p:cNvPicPr>
          <p:nvPr/>
        </p:nvPicPr>
        <p:blipFill>
          <a:blip r:embed="rId4"/>
          <a:stretch>
            <a:fillRect/>
          </a:stretch>
        </p:blipFill>
        <p:spPr>
          <a:xfrm>
            <a:off x="4930299" y="961587"/>
            <a:ext cx="4213702" cy="1040091"/>
          </a:xfrm>
          <a:prstGeom prst="rect">
            <a:avLst/>
          </a:prstGeom>
        </p:spPr>
      </p:pic>
      <p:pic>
        <p:nvPicPr>
          <p:cNvPr id="5" name="Picture 4">
            <a:extLst>
              <a:ext uri="{FF2B5EF4-FFF2-40B4-BE49-F238E27FC236}">
                <a16:creationId xmlns:a16="http://schemas.microsoft.com/office/drawing/2014/main" id="{61AC4ECD-C486-55DF-D36A-3060AEB5D546}"/>
              </a:ext>
            </a:extLst>
          </p:cNvPr>
          <p:cNvPicPr>
            <a:picLocks noChangeAspect="1"/>
          </p:cNvPicPr>
          <p:nvPr/>
        </p:nvPicPr>
        <p:blipFill>
          <a:blip r:embed="rId5"/>
          <a:stretch>
            <a:fillRect/>
          </a:stretch>
        </p:blipFill>
        <p:spPr>
          <a:xfrm>
            <a:off x="4930298" y="2137558"/>
            <a:ext cx="4213702" cy="2929654"/>
          </a:xfrm>
          <a:prstGeom prst="rect">
            <a:avLst/>
          </a:prstGeom>
        </p:spPr>
      </p:pic>
    </p:spTree>
    <p:extLst>
      <p:ext uri="{BB962C8B-B14F-4D97-AF65-F5344CB8AC3E}">
        <p14:creationId xmlns:p14="http://schemas.microsoft.com/office/powerpoint/2010/main" val="1124069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8307F8-5018-CB01-75E4-96E00425C47C}"/>
              </a:ext>
            </a:extLst>
          </p:cNvPr>
          <p:cNvPicPr>
            <a:picLocks noChangeAspect="1"/>
          </p:cNvPicPr>
          <p:nvPr/>
        </p:nvPicPr>
        <p:blipFill>
          <a:blip r:embed="rId2"/>
          <a:stretch>
            <a:fillRect/>
          </a:stretch>
        </p:blipFill>
        <p:spPr>
          <a:xfrm>
            <a:off x="0" y="1117759"/>
            <a:ext cx="5158740" cy="579120"/>
          </a:xfrm>
          <a:prstGeom prst="rect">
            <a:avLst/>
          </a:prstGeom>
        </p:spPr>
      </p:pic>
      <p:pic>
        <p:nvPicPr>
          <p:cNvPr id="3" name="Picture 2">
            <a:extLst>
              <a:ext uri="{FF2B5EF4-FFF2-40B4-BE49-F238E27FC236}">
                <a16:creationId xmlns:a16="http://schemas.microsoft.com/office/drawing/2014/main" id="{924E9C80-A9D0-7754-4B71-C43B291AE09B}"/>
              </a:ext>
            </a:extLst>
          </p:cNvPr>
          <p:cNvPicPr>
            <a:picLocks noChangeAspect="1"/>
          </p:cNvPicPr>
          <p:nvPr/>
        </p:nvPicPr>
        <p:blipFill>
          <a:blip r:embed="rId3"/>
          <a:stretch>
            <a:fillRect/>
          </a:stretch>
        </p:blipFill>
        <p:spPr>
          <a:xfrm>
            <a:off x="92869" y="1606540"/>
            <a:ext cx="4849136" cy="3451235"/>
          </a:xfrm>
          <a:prstGeom prst="rect">
            <a:avLst/>
          </a:prstGeom>
        </p:spPr>
      </p:pic>
    </p:spTree>
    <p:extLst>
      <p:ext uri="{BB962C8B-B14F-4D97-AF65-F5344CB8AC3E}">
        <p14:creationId xmlns:p14="http://schemas.microsoft.com/office/powerpoint/2010/main" val="42468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71588" cy="414337"/>
          </a:xfrm>
        </p:spPr>
        <p:txBody>
          <a:bodyPr>
            <a:normAutofit fontScale="90000"/>
          </a:bodyPr>
          <a:lstStyle/>
          <a:p>
            <a:pPr lvl="0" fontAlgn="base">
              <a:lnSpc>
                <a:spcPct val="107000"/>
              </a:lnSpc>
              <a:spcAft>
                <a:spcPts val="800"/>
              </a:spcAft>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800" b="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Packages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400" dirty="0"/>
          </a:p>
        </p:txBody>
      </p:sp>
      <p:sp>
        <p:nvSpPr>
          <p:cNvPr id="5" name="Content Placeholder 4"/>
          <p:cNvSpPr>
            <a:spLocks noGrp="1"/>
          </p:cNvSpPr>
          <p:nvPr>
            <p:ph idx="1"/>
          </p:nvPr>
        </p:nvSpPr>
        <p:spPr>
          <a:xfrm>
            <a:off x="0" y="321469"/>
            <a:ext cx="7129817" cy="5000625"/>
          </a:xfrm>
        </p:spPr>
        <p:txBody>
          <a:bodyPr>
            <a:noAutofit/>
          </a:bodyPr>
          <a:lstStyle/>
          <a:p>
            <a:pPr marL="342900" lvl="0" indent="-342900" algn="just" fontAlgn="base">
              <a:lnSpc>
                <a:spcPct val="107000"/>
              </a:lnSpc>
              <a:spcAft>
                <a:spcPts val="800"/>
              </a:spcAft>
              <a:buFont typeface="Symbol" panose="05050102010706020507" pitchFamily="18" charset="2"/>
              <a:buChar char=""/>
            </a:pPr>
            <a:r>
              <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Ggplot2</a:t>
            </a:r>
            <a:r>
              <a:rPr lang="en-IN" sz="16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6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backbone of this project. ggplot2 is the most popular data visualization library that is most widely used for creating aesthetic visualization plots.</a:t>
            </a:r>
            <a:endParaRPr lang="en-IN" sz="16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Font typeface="Symbol" panose="05050102010706020507" pitchFamily="18"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Ggthemes:</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This is more of an add-on to our main ggplot2 library. With this, we can create better create extra themes and scales with the mainstream ggplot2 package</a:t>
            </a: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Dplyr</a:t>
            </a:r>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B00F0"/>
                </a:solidFill>
                <a:effectLst/>
                <a:latin typeface="Times New Roman" panose="02020603050405020304" pitchFamily="18" charset="0"/>
                <a:ea typeface="Times New Roman" panose="02020603050405020304" pitchFamily="18" charset="0"/>
                <a:cs typeface="Times New Roman" panose="02020603050405020304" pitchFamily="18" charset="0"/>
              </a:rPr>
              <a:t>This package is the lingua franca of data manipulation in R.</a:t>
            </a:r>
            <a:endParaRPr lang="en-IN" sz="1600" dirty="0">
              <a:solidFill>
                <a:srgbClr val="0B00F0"/>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IN" sz="16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tidyr</a:t>
            </a:r>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This package will help you to tidy your data. The basic principle of tidyr is to tidy the columns where each variable is present in a column, each observation is represented by a row and each value depicts a cell.</a:t>
            </a:r>
            <a:endParaRPr lang="en-IN" sz="16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2286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DT</a:t>
            </a:r>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With the help of this package, we will be able to interface with the</a:t>
            </a:r>
            <a:r>
              <a:rPr lang="en-IN" sz="1600" b="1" i="1" dirty="0">
                <a:effectLst/>
                <a:latin typeface="Times New Roman" panose="02020603050405020304" pitchFamily="18" charset="0"/>
                <a:ea typeface="Times New Roman" panose="02020603050405020304" pitchFamily="18" charset="0"/>
                <a:cs typeface="Times New Roman" panose="02020603050405020304" pitchFamily="18" charset="0"/>
              </a:rPr>
              <a:t> JavaScript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Library called – Data tables.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6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Scales</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fontAlgn="base">
              <a:lnSpc>
                <a:spcPct val="107000"/>
              </a:lnSpc>
              <a:spcAft>
                <a:spcPts val="800"/>
              </a:spcAft>
              <a:buSzPts val="1000"/>
              <a:buNone/>
              <a:tabLst>
                <a:tab pos="457200" algn="l"/>
              </a:tabLst>
            </a:pPr>
            <a:r>
              <a:rPr lang="en-IN" sz="1600" b="1" dirty="0">
                <a:solidFill>
                  <a:srgbClr val="007033"/>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7033"/>
                </a:solidFill>
                <a:effectLst/>
                <a:latin typeface="Times New Roman" panose="02020603050405020304" pitchFamily="18" charset="0"/>
                <a:ea typeface="Times New Roman" panose="02020603050405020304" pitchFamily="18" charset="0"/>
                <a:cs typeface="Times New Roman" panose="02020603050405020304" pitchFamily="18" charset="0"/>
              </a:rPr>
              <a:t>  With the help of graphical scales, we can automatically map the data to the correct scales with well-placed axes and legends.</a:t>
            </a:r>
            <a:r>
              <a:rPr lang="en-IN" sz="1600" dirty="0">
                <a:solidFill>
                  <a:srgbClr val="007033"/>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solidFill>
                <a:srgbClr val="007033"/>
              </a:solidFill>
            </a:endParaRP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DF77A-5010-CD74-5F39-4D11F09B0376}"/>
              </a:ext>
            </a:extLst>
          </p:cNvPr>
          <p:cNvSpPr txBox="1"/>
          <p:nvPr/>
        </p:nvSpPr>
        <p:spPr>
          <a:xfrm>
            <a:off x="407194" y="228600"/>
            <a:ext cx="3529012" cy="923330"/>
          </a:xfrm>
          <a:prstGeom prst="rect">
            <a:avLst/>
          </a:prstGeom>
          <a:noFill/>
        </p:spPr>
        <p:txBody>
          <a:bodyPr wrap="square" rtlCol="0">
            <a:spAutoFit/>
          </a:bodyPr>
          <a:lstStyle/>
          <a:p>
            <a:r>
              <a:rPr lang="en-IN" sz="1800" b="1" spc="-40" dirty="0">
                <a:solidFill>
                  <a:schemeClr val="bg2"/>
                </a:solidFill>
                <a:effectLst/>
                <a:latin typeface="Georgia" panose="02040502050405020303" pitchFamily="18" charset="0"/>
                <a:ea typeface="Times New Roman" panose="02020603050405020304" pitchFamily="18" charset="0"/>
              </a:rPr>
              <a:t>Creating a map visualization of rides in New York</a:t>
            </a:r>
            <a:endParaRPr lang="en-IN" sz="1800" b="1" dirty="0">
              <a:solidFill>
                <a:schemeClr val="bg2"/>
              </a:solidFill>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41553FA5-D033-E591-6D71-0ED93BF7CF37}"/>
              </a:ext>
            </a:extLst>
          </p:cNvPr>
          <p:cNvSpPr txBox="1"/>
          <p:nvPr/>
        </p:nvSpPr>
        <p:spPr>
          <a:xfrm>
            <a:off x="57151" y="1050131"/>
            <a:ext cx="8822530" cy="861774"/>
          </a:xfrm>
          <a:prstGeom prst="rect">
            <a:avLst/>
          </a:prstGeom>
          <a:noFill/>
        </p:spPr>
        <p:txBody>
          <a:bodyPr wrap="square" rtlCol="0">
            <a:spAutoFit/>
          </a:bodyPr>
          <a:lstStyle/>
          <a:p>
            <a:r>
              <a:rPr lang="en-IN" sz="1600" b="0" dirty="0">
                <a:solidFill>
                  <a:srgbClr val="444444"/>
                </a:solidFill>
                <a:effectLst/>
                <a:latin typeface="Times New Roman" panose="02020603050405020304" pitchFamily="18" charset="0"/>
                <a:ea typeface="Times New Roman" panose="02020603050405020304" pitchFamily="18" charset="0"/>
              </a:rPr>
              <a:t>In the final section, we will visualize the rides in New York city by creating a geo-plot that will help us to visualize the rides during 2014 (Apr – Sep) and by the bases in the same period</a:t>
            </a:r>
            <a:r>
              <a:rPr lang="en-IN" sz="1600" b="1" dirty="0">
                <a:solidFill>
                  <a:srgbClr val="444444"/>
                </a:solidFill>
                <a:effectLst/>
                <a:latin typeface="Georgia" panose="02040502050405020303" pitchFamily="18" charset="0"/>
                <a:ea typeface="Times New Roman" panose="02020603050405020304" pitchFamily="18" charset="0"/>
              </a:rPr>
              <a:t>.</a:t>
            </a:r>
            <a:endParaRPr lang="en-IN" sz="1600" b="1"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6E9C281-9C11-1F2E-EC1B-D8125DC69548}"/>
              </a:ext>
            </a:extLst>
          </p:cNvPr>
          <p:cNvPicPr>
            <a:picLocks noChangeAspect="1"/>
          </p:cNvPicPr>
          <p:nvPr/>
        </p:nvPicPr>
        <p:blipFill rotWithShape="1">
          <a:blip r:embed="rId2"/>
          <a:srcRect r="19477"/>
          <a:stretch/>
        </p:blipFill>
        <p:spPr>
          <a:xfrm>
            <a:off x="5137470" y="1728373"/>
            <a:ext cx="3949380" cy="1707357"/>
          </a:xfrm>
          <a:prstGeom prst="rect">
            <a:avLst/>
          </a:prstGeom>
        </p:spPr>
      </p:pic>
      <p:pic>
        <p:nvPicPr>
          <p:cNvPr id="5" name="Picture 4">
            <a:extLst>
              <a:ext uri="{FF2B5EF4-FFF2-40B4-BE49-F238E27FC236}">
                <a16:creationId xmlns:a16="http://schemas.microsoft.com/office/drawing/2014/main" id="{40C6358A-2D2E-40DC-382D-A4386ECBE2AC}"/>
              </a:ext>
            </a:extLst>
          </p:cNvPr>
          <p:cNvPicPr>
            <a:picLocks noChangeAspect="1"/>
          </p:cNvPicPr>
          <p:nvPr/>
        </p:nvPicPr>
        <p:blipFill>
          <a:blip r:embed="rId3"/>
          <a:stretch>
            <a:fillRect/>
          </a:stretch>
        </p:blipFill>
        <p:spPr>
          <a:xfrm>
            <a:off x="57150" y="1603647"/>
            <a:ext cx="5080318" cy="3455922"/>
          </a:xfrm>
          <a:prstGeom prst="rect">
            <a:avLst/>
          </a:prstGeom>
        </p:spPr>
      </p:pic>
    </p:spTree>
    <p:extLst>
      <p:ext uri="{BB962C8B-B14F-4D97-AF65-F5344CB8AC3E}">
        <p14:creationId xmlns:p14="http://schemas.microsoft.com/office/powerpoint/2010/main" val="205482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A05014-A4B6-EED7-1115-F581FC9E4BAD}"/>
              </a:ext>
            </a:extLst>
          </p:cNvPr>
          <p:cNvPicPr>
            <a:picLocks noChangeAspect="1"/>
          </p:cNvPicPr>
          <p:nvPr/>
        </p:nvPicPr>
        <p:blipFill>
          <a:blip r:embed="rId2"/>
          <a:stretch>
            <a:fillRect/>
          </a:stretch>
        </p:blipFill>
        <p:spPr>
          <a:xfrm>
            <a:off x="4122399" y="1214438"/>
            <a:ext cx="5021601" cy="3660773"/>
          </a:xfrm>
          <a:prstGeom prst="rect">
            <a:avLst/>
          </a:prstGeom>
        </p:spPr>
      </p:pic>
      <p:sp>
        <p:nvSpPr>
          <p:cNvPr id="3" name="TextBox 2">
            <a:extLst>
              <a:ext uri="{FF2B5EF4-FFF2-40B4-BE49-F238E27FC236}">
                <a16:creationId xmlns:a16="http://schemas.microsoft.com/office/drawing/2014/main" id="{60D2C242-35BF-6532-9A8A-F7F4B64317D2}"/>
              </a:ext>
            </a:extLst>
          </p:cNvPr>
          <p:cNvSpPr txBox="1"/>
          <p:nvPr/>
        </p:nvSpPr>
        <p:spPr>
          <a:xfrm>
            <a:off x="36174" y="1214439"/>
            <a:ext cx="3842881" cy="2739211"/>
          </a:xfrm>
          <a:prstGeom prst="rect">
            <a:avLst/>
          </a:prstGeom>
          <a:noFill/>
        </p:spPr>
        <p:txBody>
          <a:bodyPr wrap="square" rtlCol="0">
            <a:spAutoFit/>
          </a:bodyPr>
          <a:lstStyle/>
          <a:p>
            <a:pPr algn="just"/>
            <a:r>
              <a:rPr lang="en-IN" sz="1400" b="0" dirty="0">
                <a:solidFill>
                  <a:srgbClr val="000000"/>
                </a:solidFill>
                <a:effectLst/>
                <a:latin typeface="Times New Roman" panose="02020603050405020304" pitchFamily="18" charset="0"/>
                <a:ea typeface="Times New Roman" panose="02020603050405020304" pitchFamily="18" charset="0"/>
              </a:rPr>
              <a:t>At the end of the Uber data analysis R project, we observed how to create data visualizations. We made use of packages like ggplot2 that allowed us to plot various types of visualizations that pertained to several time-frames of the year. </a:t>
            </a:r>
          </a:p>
          <a:p>
            <a:pPr algn="just"/>
            <a:endParaRPr lang="en-IN" sz="1400" b="0" dirty="0">
              <a:solidFill>
                <a:srgbClr val="000000"/>
              </a:solidFill>
              <a:effectLst/>
              <a:latin typeface="Times New Roman" panose="02020603050405020304" pitchFamily="18" charset="0"/>
              <a:ea typeface="Times New Roman" panose="02020603050405020304" pitchFamily="18" charset="0"/>
            </a:endParaRPr>
          </a:p>
          <a:p>
            <a:endParaRPr lang="en-IN" sz="1400" dirty="0">
              <a:solidFill>
                <a:srgbClr val="000000"/>
              </a:solidFill>
              <a:latin typeface="Times New Roman" panose="02020603050405020304" pitchFamily="18" charset="0"/>
              <a:ea typeface="Times New Roman" panose="02020603050405020304" pitchFamily="18" charset="0"/>
            </a:endParaRPr>
          </a:p>
          <a:p>
            <a:pPr algn="just"/>
            <a:r>
              <a:rPr lang="en-IN" sz="1400" b="0" dirty="0">
                <a:solidFill>
                  <a:srgbClr val="000000"/>
                </a:solidFill>
                <a:effectLst/>
                <a:latin typeface="Times New Roman" panose="02020603050405020304" pitchFamily="18" charset="0"/>
                <a:ea typeface="Times New Roman" panose="02020603050405020304" pitchFamily="18" charset="0"/>
              </a:rPr>
              <a:t>With this, we could conclude how time affected customer trips. Finally, we made a geo plot of New York that provided us with the details of how various users made trips from different bases.</a:t>
            </a:r>
            <a:endParaRPr lang="en-IN" sz="14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17858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9DF9A-DC0D-72D2-1A34-66E919450FCB}"/>
              </a:ext>
            </a:extLst>
          </p:cNvPr>
          <p:cNvSpPr txBox="1"/>
          <p:nvPr/>
        </p:nvSpPr>
        <p:spPr>
          <a:xfrm>
            <a:off x="57150" y="378619"/>
            <a:ext cx="4143375" cy="461665"/>
          </a:xfrm>
          <a:prstGeom prst="rect">
            <a:avLst/>
          </a:prstGeom>
          <a:noFill/>
        </p:spPr>
        <p:txBody>
          <a:bodyPr wrap="square" rtlCol="0">
            <a:spAutoFit/>
          </a:bodyPr>
          <a:lstStyle/>
          <a:p>
            <a:r>
              <a:rPr lang="en-US" sz="2400" dirty="0">
                <a:solidFill>
                  <a:schemeClr val="bg2"/>
                </a:solidFill>
              </a:rPr>
              <a:t>Comparing with the next year:</a:t>
            </a:r>
            <a:endParaRPr lang="en-IN" sz="2400" dirty="0">
              <a:solidFill>
                <a:schemeClr val="bg2"/>
              </a:solidFill>
            </a:endParaRPr>
          </a:p>
        </p:txBody>
      </p:sp>
      <p:sp>
        <p:nvSpPr>
          <p:cNvPr id="3" name="TextBox 2">
            <a:extLst>
              <a:ext uri="{FF2B5EF4-FFF2-40B4-BE49-F238E27FC236}">
                <a16:creationId xmlns:a16="http://schemas.microsoft.com/office/drawing/2014/main" id="{A0C97658-6DE9-DB30-7711-A2243C91D685}"/>
              </a:ext>
            </a:extLst>
          </p:cNvPr>
          <p:cNvSpPr txBox="1"/>
          <p:nvPr/>
        </p:nvSpPr>
        <p:spPr>
          <a:xfrm>
            <a:off x="0" y="1150144"/>
            <a:ext cx="4036219" cy="1754326"/>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2014 to 2015, Uber trips increased dramatically  by 10 million (223.3%), while taxi trips (include both yellow and green taxis) decreased slightly by 0.8 million (1.0%).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D3A2EAD-8C1A-86C4-45CF-42CA4BE2A462}"/>
              </a:ext>
            </a:extLst>
          </p:cNvPr>
          <p:cNvPicPr>
            <a:picLocks noChangeAspect="1"/>
          </p:cNvPicPr>
          <p:nvPr/>
        </p:nvPicPr>
        <p:blipFill>
          <a:blip r:embed="rId2"/>
          <a:stretch>
            <a:fillRect/>
          </a:stretch>
        </p:blipFill>
        <p:spPr>
          <a:xfrm>
            <a:off x="4007644" y="1958975"/>
            <a:ext cx="5022635" cy="3134519"/>
          </a:xfrm>
          <a:prstGeom prst="rect">
            <a:avLst/>
          </a:prstGeom>
        </p:spPr>
      </p:pic>
    </p:spTree>
    <p:extLst>
      <p:ext uri="{BB962C8B-B14F-4D97-AF65-F5344CB8AC3E}">
        <p14:creationId xmlns:p14="http://schemas.microsoft.com/office/powerpoint/2010/main" val="2799304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20662-DB4F-9C7D-FAB3-61264AE15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 y="1782223"/>
            <a:ext cx="9144000" cy="2907792"/>
          </a:xfrm>
          <a:prstGeom prst="rect">
            <a:avLst/>
          </a:prstGeom>
        </p:spPr>
      </p:pic>
    </p:spTree>
    <p:extLst>
      <p:ext uri="{BB962C8B-B14F-4D97-AF65-F5344CB8AC3E}">
        <p14:creationId xmlns:p14="http://schemas.microsoft.com/office/powerpoint/2010/main" val="3719614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CB71D-0AA6-3176-73BB-CFA08CD7AD35}"/>
              </a:ext>
            </a:extLst>
          </p:cNvPr>
          <p:cNvSpPr txBox="1"/>
          <p:nvPr/>
        </p:nvSpPr>
        <p:spPr>
          <a:xfrm>
            <a:off x="-14287" y="1032233"/>
            <a:ext cx="8779667" cy="1678473"/>
          </a:xfrm>
          <a:prstGeom prst="rect">
            <a:avLst/>
          </a:prstGeom>
          <a:noFill/>
        </p:spPr>
        <p:txBody>
          <a:bodyPr wrap="square">
            <a:spAutoFit/>
          </a:bodyPr>
          <a:lstStyle/>
          <a:p>
            <a:pPr fontAlgn="base">
              <a:lnSpc>
                <a:spcPts val="1560"/>
              </a:lnSpc>
              <a:spcAft>
                <a:spcPts val="1050"/>
              </a:spcAft>
            </a:pPr>
            <a:r>
              <a:rPr lang="en-IN" sz="1800" b="1" dirty="0">
                <a:solidFill>
                  <a:srgbClr val="000000"/>
                </a:solidFill>
                <a:effectLst/>
                <a:latin typeface="Times New Roman" panose="02020603050405020304" pitchFamily="18" charset="0"/>
                <a:ea typeface="Times New Roman" panose="02020603050405020304" pitchFamily="18" charset="0"/>
              </a:rPr>
              <a:t>Summary:</a:t>
            </a:r>
            <a:endParaRPr lang="en-IN" sz="1800" b="1" dirty="0">
              <a:effectLst/>
              <a:latin typeface="Times New Roman" panose="02020603050405020304" pitchFamily="18" charset="0"/>
              <a:ea typeface="Times New Roman" panose="02020603050405020304" pitchFamily="18" charset="0"/>
            </a:endParaRPr>
          </a:p>
          <a:p>
            <a:pPr algn="just" fontAlgn="base">
              <a:lnSpc>
                <a:spcPts val="1560"/>
              </a:lnSpc>
              <a:spcAft>
                <a:spcPts val="1050"/>
              </a:spcAft>
            </a:pPr>
            <a:r>
              <a:rPr lang="en-IN" sz="2000" dirty="0">
                <a:solidFill>
                  <a:srgbClr val="F50B96"/>
                </a:solidFill>
                <a:effectLst/>
                <a:latin typeface="Times New Roman" panose="02020603050405020304" pitchFamily="18" charset="0"/>
                <a:ea typeface="Times New Roman" panose="02020603050405020304" pitchFamily="18" charset="0"/>
              </a:rPr>
              <a:t>Toward the finish of the Uber data analysis R project, we saw how to make Data visualizations. We utilized packages like ggplot2 that permitted us to plot different kinds of representations that related to a few time periods of the year. With this, we could finish up what time meant for client trips. At last, we made a geo plot of New York City that gave us the brief idea of how different clients made trips from various bases.</a:t>
            </a:r>
          </a:p>
        </p:txBody>
      </p:sp>
      <p:sp>
        <p:nvSpPr>
          <p:cNvPr id="4" name="TextBox 3">
            <a:extLst>
              <a:ext uri="{FF2B5EF4-FFF2-40B4-BE49-F238E27FC236}">
                <a16:creationId xmlns:a16="http://schemas.microsoft.com/office/drawing/2014/main" id="{5AC78964-3464-568A-6CA0-8AF37EF7E79A}"/>
              </a:ext>
            </a:extLst>
          </p:cNvPr>
          <p:cNvSpPr txBox="1"/>
          <p:nvPr/>
        </p:nvSpPr>
        <p:spPr>
          <a:xfrm>
            <a:off x="57150" y="3165419"/>
            <a:ext cx="8079581" cy="1677382"/>
          </a:xfrm>
          <a:prstGeom prst="rect">
            <a:avLst/>
          </a:prstGeom>
          <a:noFill/>
        </p:spPr>
        <p:txBody>
          <a:bodyPr wrap="square" rtlCol="0">
            <a:spAutoFit/>
          </a:bodyPr>
          <a:lstStyle/>
          <a:p>
            <a:pPr fontAlgn="base">
              <a:lnSpc>
                <a:spcPts val="1560"/>
              </a:lnSpc>
              <a:spcAft>
                <a:spcPts val="1050"/>
              </a:spcAft>
            </a:pPr>
            <a:r>
              <a:rPr lang="en-IN" sz="1800" b="1" dirty="0">
                <a:solidFill>
                  <a:srgbClr val="000000"/>
                </a:solidFill>
                <a:effectLst/>
                <a:latin typeface="Times New Roman" panose="02020603050405020304" pitchFamily="18" charset="0"/>
                <a:ea typeface="Times New Roman" panose="02020603050405020304" pitchFamily="18" charset="0"/>
              </a:rPr>
              <a:t>Conclusion:</a:t>
            </a:r>
            <a:endParaRPr lang="en-IN" sz="1800" b="1" dirty="0">
              <a:effectLst/>
              <a:latin typeface="Times New Roman" panose="02020603050405020304" pitchFamily="18" charset="0"/>
              <a:ea typeface="Times New Roman" panose="02020603050405020304" pitchFamily="18" charset="0"/>
            </a:endParaRPr>
          </a:p>
          <a:p>
            <a:pPr algn="just" fontAlgn="base">
              <a:lnSpc>
                <a:spcPts val="1560"/>
              </a:lnSpc>
              <a:spcAft>
                <a:spcPts val="1050"/>
              </a:spcAft>
            </a:pPr>
            <a:r>
              <a:rPr lang="en-IN" sz="1800" b="0" dirty="0">
                <a:solidFill>
                  <a:srgbClr val="007033"/>
                </a:solidFill>
                <a:effectLst/>
                <a:latin typeface="Times New Roman" panose="02020603050405020304" pitchFamily="18" charset="0"/>
                <a:ea typeface="Times New Roman" panose="02020603050405020304" pitchFamily="18" charset="0"/>
              </a:rPr>
              <a:t>At the end of this Uber data analysis R project, we studied how to create data visualizations. We used package ggplot2 that helped us to plot various types of visualizations that pertained to several time-frames of the year. With this, we conclude how time and place affected customer trips.</a:t>
            </a:r>
            <a:endParaRPr lang="en-IN" sz="1800" b="1" dirty="0">
              <a:solidFill>
                <a:srgbClr val="007033"/>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28232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329C06-9991-7195-A57F-A97B867BA79F}"/>
              </a:ext>
            </a:extLst>
          </p:cNvPr>
          <p:cNvSpPr txBox="1"/>
          <p:nvPr/>
        </p:nvSpPr>
        <p:spPr>
          <a:xfrm>
            <a:off x="64296" y="1157288"/>
            <a:ext cx="8015286" cy="2098010"/>
          </a:xfrm>
          <a:prstGeom prst="rect">
            <a:avLst/>
          </a:prstGeom>
          <a:noFill/>
        </p:spPr>
        <p:txBody>
          <a:bodyPr wrap="square" rtlCol="0">
            <a:spAutoFit/>
          </a:bodyPr>
          <a:lstStyle/>
          <a:p>
            <a:pPr fontAlgn="base">
              <a:lnSpc>
                <a:spcPts val="1560"/>
              </a:lnSpc>
              <a:spcAft>
                <a:spcPts val="1050"/>
              </a:spcAft>
            </a:pPr>
            <a:r>
              <a:rPr lang="en-IN" sz="1800" b="0" dirty="0">
                <a:solidFill>
                  <a:srgbClr val="FF0000"/>
                </a:solidFill>
                <a:effectLst/>
                <a:latin typeface="Times New Roman" panose="02020603050405020304" pitchFamily="18" charset="0"/>
                <a:ea typeface="Times New Roman" panose="02020603050405020304" pitchFamily="18" charset="0"/>
              </a:rPr>
              <a:t>Finally, we made visualization a Geo plot of New York that provided us with the details of how various users made trips from different bases.</a:t>
            </a:r>
            <a:endParaRPr lang="en-IN" sz="1800" b="1" dirty="0">
              <a:solidFill>
                <a:srgbClr val="FF0000"/>
              </a:solidFill>
              <a:effectLst/>
              <a:latin typeface="Times New Roman" panose="02020603050405020304" pitchFamily="18" charset="0"/>
              <a:ea typeface="Times New Roman" panose="02020603050405020304" pitchFamily="18" charset="0"/>
            </a:endParaRPr>
          </a:p>
          <a:p>
            <a:pPr fontAlgn="base">
              <a:lnSpc>
                <a:spcPts val="1560"/>
              </a:lnSpc>
              <a:spcAft>
                <a:spcPts val="1050"/>
              </a:spcAft>
            </a:pPr>
            <a:r>
              <a:rPr lang="en-IN" sz="1800" b="1" dirty="0">
                <a:solidFill>
                  <a:srgbClr val="000000"/>
                </a:solidFill>
                <a:effectLst/>
                <a:latin typeface="Times New Roman" panose="02020603050405020304" pitchFamily="18" charset="0"/>
                <a:ea typeface="Times New Roman" panose="02020603050405020304" pitchFamily="18" charset="0"/>
              </a:rPr>
              <a:t>Future Scope:</a:t>
            </a:r>
            <a:endParaRPr lang="en-IN" sz="1800" b="1" dirty="0">
              <a:effectLst/>
              <a:latin typeface="Times New Roman" panose="02020603050405020304" pitchFamily="18" charset="0"/>
              <a:ea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use this data for training a model using ML and building a smart AI based predictive system. Model can automatically send the insights to the authorities or drivers related to areas having most trips and passenger count in certain areas. This big data can be used to study passenger’s behaviour.</a:t>
            </a:r>
            <a:endParaRPr lang="en-IN" dirty="0"/>
          </a:p>
        </p:txBody>
      </p:sp>
    </p:spTree>
    <p:extLst>
      <p:ext uri="{BB962C8B-B14F-4D97-AF65-F5344CB8AC3E}">
        <p14:creationId xmlns:p14="http://schemas.microsoft.com/office/powerpoint/2010/main" val="1204694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a:extLst>
              <a:ext uri="{FF2B5EF4-FFF2-40B4-BE49-F238E27FC236}">
                <a16:creationId xmlns:a16="http://schemas.microsoft.com/office/drawing/2014/main" id="{709C52F5-B55E-B30D-1E90-D7747C49A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24" y="1499330"/>
            <a:ext cx="6795914" cy="335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24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57188"/>
            <a:ext cx="3563938" cy="706437"/>
          </a:xfrm>
        </p:spPr>
        <p:txBody>
          <a:bodyPr>
            <a:normAutofit/>
          </a:bodyPr>
          <a:lstStyle/>
          <a:p>
            <a:r>
              <a:rPr lang="en-US" sz="2800" dirty="0">
                <a:solidFill>
                  <a:srgbClr val="F4F4F2"/>
                </a:solidFill>
              </a:rPr>
              <a:t>Problem Statement</a:t>
            </a:r>
          </a:p>
        </p:txBody>
      </p:sp>
      <p:sp>
        <p:nvSpPr>
          <p:cNvPr id="7" name="Text Placeholder 6"/>
          <p:cNvSpPr>
            <a:spLocks noGrp="1"/>
          </p:cNvSpPr>
          <p:nvPr>
            <p:ph type="body" sz="quarter" idx="4294967295"/>
          </p:nvPr>
        </p:nvSpPr>
        <p:spPr>
          <a:xfrm>
            <a:off x="-1" y="1063625"/>
            <a:ext cx="5925186" cy="4079875"/>
          </a:xfrm>
        </p:spPr>
        <p:txBody>
          <a:bodyPr>
            <a:normAutofit/>
          </a:bodyPr>
          <a:lstStyle/>
          <a:p>
            <a:pPr marL="0" indent="0" algn="just">
              <a:lnSpc>
                <a:spcPts val="2400"/>
              </a:lnSpc>
              <a:spcBef>
                <a:spcPts val="2400"/>
              </a:spcBef>
              <a:buNone/>
            </a:pPr>
            <a:r>
              <a:rPr lang="en-US" sz="2200" spc="-5" dirty="0">
                <a:solidFill>
                  <a:srgbClr val="FF0000"/>
                </a:solidFill>
                <a:effectLst/>
                <a:latin typeface="Times New Roman" panose="02020603050405020304" pitchFamily="18" charset="0"/>
                <a:ea typeface="Times New Roman" panose="02020603050405020304" pitchFamily="18" charset="0"/>
              </a:rPr>
              <a:t> Uber is an application-based transportation organization and taxi organization. In its many rides in a specific city, large numbers of its users face the problem of cancellation by the driver or non-availability of cars.</a:t>
            </a:r>
          </a:p>
          <a:p>
            <a:pPr marL="0" indent="0" algn="just">
              <a:lnSpc>
                <a:spcPts val="2400"/>
              </a:lnSpc>
              <a:spcBef>
                <a:spcPts val="2400"/>
              </a:spcBef>
              <a:buNone/>
            </a:pPr>
            <a:r>
              <a:rPr lang="en-US" sz="2200" spc="-5" dirty="0">
                <a:solidFill>
                  <a:srgbClr val="FF0000"/>
                </a:solidFill>
                <a:effectLst/>
                <a:latin typeface="Times New Roman" panose="02020603050405020304" pitchFamily="18" charset="0"/>
                <a:ea typeface="Times New Roman" panose="02020603050405020304" pitchFamily="18" charset="0"/>
              </a:rPr>
              <a:t>     These issues influence the matter of Uber and it misses out on its income.</a:t>
            </a:r>
            <a:endParaRPr lang="en-US" dirty="0"/>
          </a:p>
        </p:txBody>
      </p:sp>
      <p:pic>
        <p:nvPicPr>
          <p:cNvPr id="1026" name="Picture 2" descr="How Does Uber Work? What To Know To Ride In 2022">
            <a:extLst>
              <a:ext uri="{FF2B5EF4-FFF2-40B4-BE49-F238E27FC236}">
                <a16:creationId xmlns:a16="http://schemas.microsoft.com/office/drawing/2014/main" id="{E40F5923-0400-2915-73CD-E35CFB02A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185" y="2053705"/>
            <a:ext cx="3218815" cy="187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A6448-0A4A-0CC8-4222-E939BCFF2C52}"/>
              </a:ext>
            </a:extLst>
          </p:cNvPr>
          <p:cNvSpPr txBox="1"/>
          <p:nvPr/>
        </p:nvSpPr>
        <p:spPr>
          <a:xfrm>
            <a:off x="814387" y="235744"/>
            <a:ext cx="2262992" cy="584775"/>
          </a:xfrm>
          <a:prstGeom prst="rect">
            <a:avLst/>
          </a:prstGeom>
          <a:noFill/>
        </p:spPr>
        <p:txBody>
          <a:bodyPr wrap="none" rtlCol="0">
            <a:spAutoFit/>
          </a:bodyPr>
          <a:lstStyle/>
          <a:p>
            <a:r>
              <a:rPr lang="en-US" sz="3200" dirty="0">
                <a:solidFill>
                  <a:schemeClr val="bg2"/>
                </a:solidFill>
              </a:rPr>
              <a:t>Introduction</a:t>
            </a:r>
            <a:endParaRPr lang="en-IN" sz="3200" dirty="0">
              <a:solidFill>
                <a:schemeClr val="bg2"/>
              </a:solidFill>
            </a:endParaRPr>
          </a:p>
        </p:txBody>
      </p:sp>
      <p:sp>
        <p:nvSpPr>
          <p:cNvPr id="5" name="TextBox 4">
            <a:extLst>
              <a:ext uri="{FF2B5EF4-FFF2-40B4-BE49-F238E27FC236}">
                <a16:creationId xmlns:a16="http://schemas.microsoft.com/office/drawing/2014/main" id="{79E0C294-E381-16A0-075E-41D9917880B3}"/>
              </a:ext>
            </a:extLst>
          </p:cNvPr>
          <p:cNvSpPr txBox="1"/>
          <p:nvPr/>
        </p:nvSpPr>
        <p:spPr>
          <a:xfrm flipH="1">
            <a:off x="2783" y="1094422"/>
            <a:ext cx="9022558" cy="2153731"/>
          </a:xfrm>
          <a:prstGeom prst="rect">
            <a:avLst/>
          </a:prstGeom>
          <a:noFill/>
        </p:spPr>
        <p:txBody>
          <a:bodyPr wrap="square" rtlCol="0">
            <a:spAutoFit/>
          </a:bodyPr>
          <a:lstStyle/>
          <a:p>
            <a:pPr algn="just">
              <a:lnSpc>
                <a:spcPct val="107000"/>
              </a:lnSpc>
              <a:spcAft>
                <a:spcPts val="800"/>
              </a:spcAft>
            </a:pPr>
            <a:r>
              <a:rPr lang="en-IN" sz="1800" dirty="0">
                <a:solidFill>
                  <a:srgbClr val="F50B96"/>
                </a:solidFill>
                <a:effectLst/>
                <a:latin typeface="Calibri" panose="020F0502020204030204" pitchFamily="34" charset="0"/>
                <a:ea typeface="Calibri" panose="020F0502020204030204" pitchFamily="34" charset="0"/>
                <a:cs typeface="Times New Roman" panose="02020603050405020304" pitchFamily="18" charset="0"/>
              </a:rPr>
              <a:t>            To grow business with this competitive environment data analysis is necessary. Data analysis reports, and other kinds of analysis and report documents must be developed by businesses so that they can have references for peculiar activities and undertakings especially when making decisions for the future operations of the company. The Excel files with the weather data and Uber pick-up data should be joined together for the analysis. A data analysis can be developed accordingly if you can arrange all the information based on the activity that you will undergo. </a:t>
            </a:r>
          </a:p>
        </p:txBody>
      </p:sp>
      <p:sp>
        <p:nvSpPr>
          <p:cNvPr id="3" name="TextBox 2">
            <a:extLst>
              <a:ext uri="{FF2B5EF4-FFF2-40B4-BE49-F238E27FC236}">
                <a16:creationId xmlns:a16="http://schemas.microsoft.com/office/drawing/2014/main" id="{D527D0C2-9C28-C814-44FC-A18907BBDA2D}"/>
              </a:ext>
            </a:extLst>
          </p:cNvPr>
          <p:cNvSpPr txBox="1"/>
          <p:nvPr/>
        </p:nvSpPr>
        <p:spPr>
          <a:xfrm>
            <a:off x="114299" y="3310414"/>
            <a:ext cx="8515351" cy="1477328"/>
          </a:xfrm>
          <a:prstGeom prst="rect">
            <a:avLst/>
          </a:prstGeom>
          <a:noFill/>
        </p:spPr>
        <p:txBody>
          <a:bodyPr wrap="square" rtlCol="0">
            <a:spAutoFit/>
          </a:bodyPr>
          <a:lstStyle/>
          <a:p>
            <a:pPr algn="just"/>
            <a:r>
              <a:rPr lang="en-US" dirty="0">
                <a:solidFill>
                  <a:srgbClr val="F50B96"/>
                </a:solidFill>
              </a:rPr>
              <a:t>In the modern world, Uber has emerged as the leading organization for setting up new transportation options. People use analytics in their businesses to help it grow, and this market is one that is rapidly expanding. This project will improve our understanding of how to use the ggplot2 library to comprehend the data and to acquire an intuition for comprehending the consumers who benefit from the travels.</a:t>
            </a:r>
            <a:endParaRPr lang="en-IN" dirty="0">
              <a:solidFill>
                <a:srgbClr val="F50B96"/>
              </a:solidFill>
            </a:endParaRP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F124E-5D02-B951-99A9-9ED901B509AC}"/>
              </a:ext>
            </a:extLst>
          </p:cNvPr>
          <p:cNvSpPr txBox="1"/>
          <p:nvPr/>
        </p:nvSpPr>
        <p:spPr>
          <a:xfrm>
            <a:off x="128587" y="1250157"/>
            <a:ext cx="8579644" cy="1754326"/>
          </a:xfrm>
          <a:prstGeom prst="rect">
            <a:avLst/>
          </a:prstGeom>
          <a:noFill/>
        </p:spPr>
        <p:txBody>
          <a:bodyPr wrap="square" rtlCol="0">
            <a:spAutoFit/>
          </a:bodyPr>
          <a:lstStyle/>
          <a:p>
            <a:r>
              <a:rPr lang="en-IN" sz="1800" dirty="0">
                <a:solidFill>
                  <a:srgbClr val="F50B96"/>
                </a:solidFill>
                <a:effectLst/>
                <a:latin typeface="Times New Roman" panose="02020603050405020304" pitchFamily="18" charset="0"/>
                <a:ea typeface="Calibri" panose="020F0502020204030204" pitchFamily="34" charset="0"/>
                <a:cs typeface="Times New Roman" panose="02020603050405020304" pitchFamily="18" charset="0"/>
              </a:rPr>
              <a:t>The only transportation service to analyse and communicate actual sustainability statistics is Uber. Our goal in this R project is to analyse the dataset for Uber pickups in New York City. This project focuses primarily on data visualisation and will teach us how to use the ggplot2 library to understand the data and develop an accurate understanding of the travellers.</a:t>
            </a:r>
            <a:endParaRPr lang="en-IN" sz="1800" dirty="0">
              <a:solidFill>
                <a:srgbClr val="F50B9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64E2350C-80CE-5D2F-2194-546EA3E3F38A}"/>
              </a:ext>
            </a:extLst>
          </p:cNvPr>
          <p:cNvSpPr txBox="1"/>
          <p:nvPr/>
        </p:nvSpPr>
        <p:spPr>
          <a:xfrm>
            <a:off x="335756" y="3064669"/>
            <a:ext cx="7872413" cy="923330"/>
          </a:xfrm>
          <a:prstGeom prst="rect">
            <a:avLst/>
          </a:prstGeom>
          <a:noFill/>
        </p:spPr>
        <p:txBody>
          <a:bodyPr wrap="square" rtlCol="0">
            <a:spAutoFit/>
          </a:bodyPr>
          <a:lstStyle/>
          <a:p>
            <a:r>
              <a:rPr lang="en-IN" sz="1800" dirty="0">
                <a:solidFill>
                  <a:srgbClr val="F50B96"/>
                </a:solidFill>
                <a:effectLst/>
                <a:latin typeface="Times New Roman" panose="02020603050405020304" pitchFamily="18" charset="0"/>
                <a:ea typeface="Calibri" panose="020F0502020204030204" pitchFamily="34" charset="0"/>
                <a:cs typeface="Times New Roman" panose="02020603050405020304" pitchFamily="18" charset="0"/>
              </a:rPr>
              <a:t>Uber analyses historical data for, say, the past three or four weeks and finds areas of the city where demand is particularly strong.</a:t>
            </a:r>
            <a:endParaRPr lang="en-IN" sz="1800" dirty="0">
              <a:solidFill>
                <a:srgbClr val="F50B9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171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86118-E8B5-4C14-DC9A-845153F518F2}"/>
              </a:ext>
            </a:extLst>
          </p:cNvPr>
          <p:cNvSpPr txBox="1"/>
          <p:nvPr/>
        </p:nvSpPr>
        <p:spPr>
          <a:xfrm>
            <a:off x="392907" y="278606"/>
            <a:ext cx="3857625" cy="584775"/>
          </a:xfrm>
          <a:prstGeom prst="rect">
            <a:avLst/>
          </a:prstGeom>
          <a:noFill/>
        </p:spPr>
        <p:txBody>
          <a:bodyPr wrap="square" rtlCol="0">
            <a:spAutoFit/>
          </a:bodyPr>
          <a:lstStyle/>
          <a:p>
            <a:r>
              <a:rPr lang="en-US" sz="3200" dirty="0">
                <a:solidFill>
                  <a:schemeClr val="bg2"/>
                </a:solidFill>
              </a:rPr>
              <a:t>Objectives</a:t>
            </a:r>
            <a:endParaRPr lang="en-IN" sz="3200" dirty="0">
              <a:solidFill>
                <a:schemeClr val="bg2"/>
              </a:solidFill>
            </a:endParaRPr>
          </a:p>
        </p:txBody>
      </p:sp>
      <p:sp>
        <p:nvSpPr>
          <p:cNvPr id="4" name="TextBox 3">
            <a:extLst>
              <a:ext uri="{FF2B5EF4-FFF2-40B4-BE49-F238E27FC236}">
                <a16:creationId xmlns:a16="http://schemas.microsoft.com/office/drawing/2014/main" id="{289BD6DE-6415-F460-1AD3-411DCD935740}"/>
              </a:ext>
            </a:extLst>
          </p:cNvPr>
          <p:cNvSpPr txBox="1"/>
          <p:nvPr/>
        </p:nvSpPr>
        <p:spPr>
          <a:xfrm flipH="1">
            <a:off x="-1" y="1203605"/>
            <a:ext cx="7972425" cy="3258969"/>
          </a:xfrm>
          <a:prstGeom prst="rect">
            <a:avLst/>
          </a:prstGeom>
          <a:noFill/>
        </p:spPr>
        <p:txBody>
          <a:bodyPr wrap="square" rtlCol="0">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Our main objectives of this project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660066"/>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660066"/>
                </a:solidFill>
                <a:effectLst/>
                <a:latin typeface="Calibri" panose="020F0502020204030204" pitchFamily="34" charset="0"/>
                <a:ea typeface="Calibri" panose="020F0502020204030204" pitchFamily="34" charset="0"/>
                <a:cs typeface="Times New Roman" panose="02020603050405020304" pitchFamily="18" charset="0"/>
              </a:rPr>
              <a:t>Visualize the growth of Uber in NYC;</a:t>
            </a:r>
          </a:p>
          <a:p>
            <a:pPr>
              <a:lnSpc>
                <a:spcPct val="107000"/>
              </a:lnSpc>
              <a:spcAft>
                <a:spcPts val="800"/>
              </a:spcAft>
            </a:pPr>
            <a:r>
              <a:rPr lang="en-US" sz="2400" dirty="0">
                <a:solidFill>
                  <a:srgbClr val="660066"/>
                </a:solidFill>
                <a:effectLst/>
                <a:latin typeface="Calibri" panose="020F0502020204030204" pitchFamily="34" charset="0"/>
                <a:ea typeface="Calibri" panose="020F0502020204030204" pitchFamily="34" charset="0"/>
                <a:cs typeface="Times New Roman" panose="02020603050405020304" pitchFamily="18" charset="0"/>
              </a:rPr>
              <a:t>• Analyze</a:t>
            </a:r>
            <a:r>
              <a:rPr lang="en-US" sz="2400" dirty="0">
                <a:solidFill>
                  <a:srgbClr val="660066"/>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660066"/>
                </a:solidFill>
                <a:effectLst/>
                <a:latin typeface="Calibri" panose="020F0502020204030204" pitchFamily="34" charset="0"/>
                <a:ea typeface="Calibri" panose="020F0502020204030204" pitchFamily="34" charset="0"/>
                <a:cs typeface="Times New Roman" panose="02020603050405020304" pitchFamily="18" charset="0"/>
              </a:rPr>
              <a:t>the demand based on trends in the time series; </a:t>
            </a:r>
          </a:p>
          <a:p>
            <a:pPr>
              <a:lnSpc>
                <a:spcPct val="107000"/>
              </a:lnSpc>
              <a:spcAft>
                <a:spcPts val="800"/>
              </a:spcAft>
            </a:pPr>
            <a:r>
              <a:rPr lang="en-US" sz="2400" dirty="0">
                <a:solidFill>
                  <a:srgbClr val="660066"/>
                </a:solidFill>
                <a:effectLst/>
                <a:latin typeface="Calibri" panose="020F0502020204030204" pitchFamily="34" charset="0"/>
                <a:ea typeface="Calibri" panose="020F0502020204030204" pitchFamily="34" charset="0"/>
                <a:cs typeface="Times New Roman" panose="02020603050405020304" pitchFamily="18" charset="0"/>
              </a:rPr>
              <a:t>• and calculate the market size for Uber in NYC.</a:t>
            </a:r>
          </a:p>
          <a:p>
            <a:pPr>
              <a:lnSpc>
                <a:spcPct val="107000"/>
              </a:lnSpc>
              <a:spcAft>
                <a:spcPts val="800"/>
              </a:spcAft>
            </a:pPr>
            <a:r>
              <a:rPr lang="en-US" sz="2400" dirty="0">
                <a:solidFill>
                  <a:srgbClr val="660066"/>
                </a:solidFill>
                <a:effectLst/>
                <a:latin typeface="Calibri" panose="020F0502020204030204" pitchFamily="34" charset="0"/>
                <a:ea typeface="Calibri" panose="020F0502020204030204" pitchFamily="34" charset="0"/>
                <a:cs typeface="Times New Roman" panose="02020603050405020304" pitchFamily="18" charset="0"/>
              </a:rPr>
              <a:t>• Additional information on how the service is used; </a:t>
            </a:r>
          </a:p>
          <a:p>
            <a:pPr>
              <a:lnSpc>
                <a:spcPct val="107000"/>
              </a:lnSpc>
              <a:spcAft>
                <a:spcPts val="800"/>
              </a:spcAft>
            </a:pPr>
            <a:r>
              <a:rPr lang="en-US" sz="2400" dirty="0">
                <a:solidFill>
                  <a:srgbClr val="660066"/>
                </a:solidFill>
                <a:effectLst/>
                <a:latin typeface="Calibri" panose="020F0502020204030204" pitchFamily="34" charset="0"/>
                <a:ea typeface="Calibri" panose="020F0502020204030204" pitchFamily="34" charset="0"/>
                <a:cs typeface="Times New Roman" panose="02020603050405020304" pitchFamily="18" charset="0"/>
              </a:rPr>
              <a:t>• An effort to estimate the rise in demand.</a:t>
            </a:r>
          </a:p>
        </p:txBody>
      </p:sp>
      <p:sp>
        <p:nvSpPr>
          <p:cNvPr id="5" name="AutoShape 4" descr="Ola Uber: Five-year-old court order saves Ola and Uber in Karnataka - The  Economic Times">
            <a:extLst>
              <a:ext uri="{FF2B5EF4-FFF2-40B4-BE49-F238E27FC236}">
                <a16:creationId xmlns:a16="http://schemas.microsoft.com/office/drawing/2014/main" id="{8FE20BEB-5B57-0F91-0880-F00DAE983E1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Ola Uber: Five-year-old court order saves Ola and Uber in Karnataka - The  Economic Times">
            <a:extLst>
              <a:ext uri="{FF2B5EF4-FFF2-40B4-BE49-F238E27FC236}">
                <a16:creationId xmlns:a16="http://schemas.microsoft.com/office/drawing/2014/main" id="{4583ADBE-3BA4-F86B-A182-56E0650D6EA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3518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06826-54DE-FB05-6144-58461EB11730}"/>
              </a:ext>
            </a:extLst>
          </p:cNvPr>
          <p:cNvSpPr txBox="1"/>
          <p:nvPr/>
        </p:nvSpPr>
        <p:spPr>
          <a:xfrm flipH="1">
            <a:off x="117156" y="192881"/>
            <a:ext cx="3911918" cy="523220"/>
          </a:xfrm>
          <a:prstGeom prst="rect">
            <a:avLst/>
          </a:prstGeom>
          <a:noFill/>
        </p:spPr>
        <p:txBody>
          <a:bodyPr wrap="square" rtlCol="0">
            <a:spAutoFit/>
          </a:bodyPr>
          <a:lstStyle/>
          <a:p>
            <a:r>
              <a:rPr lang="en-US" sz="2800" dirty="0">
                <a:solidFill>
                  <a:schemeClr val="bg2"/>
                </a:solidFill>
              </a:rPr>
              <a:t>Description of dataset</a:t>
            </a:r>
            <a:endParaRPr lang="en-IN" sz="2800" dirty="0">
              <a:solidFill>
                <a:schemeClr val="bg2"/>
              </a:solidFill>
            </a:endParaRPr>
          </a:p>
        </p:txBody>
      </p:sp>
      <p:sp>
        <p:nvSpPr>
          <p:cNvPr id="3" name="TextBox 2">
            <a:extLst>
              <a:ext uri="{FF2B5EF4-FFF2-40B4-BE49-F238E27FC236}">
                <a16:creationId xmlns:a16="http://schemas.microsoft.com/office/drawing/2014/main" id="{EFADA330-E7D0-5854-26DA-3C90FF11EC0A}"/>
              </a:ext>
            </a:extLst>
          </p:cNvPr>
          <p:cNvSpPr txBox="1"/>
          <p:nvPr/>
        </p:nvSpPr>
        <p:spPr>
          <a:xfrm>
            <a:off x="117156" y="1073288"/>
            <a:ext cx="7293770" cy="3749168"/>
          </a:xfrm>
          <a:prstGeom prst="rect">
            <a:avLst/>
          </a:prstGeom>
          <a:noFill/>
        </p:spPr>
        <p:txBody>
          <a:bodyPr wrap="square" rtlCol="0">
            <a:sp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dataset includes data on Uber pickups in New York City between April 2014 and September 2014. </a:t>
            </a: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There are more than 500k pickups (rows) with the following 4 columns:</a:t>
            </a:r>
          </a:p>
          <a:p>
            <a:pPr>
              <a:lnSpc>
                <a:spcPct val="107000"/>
              </a:lnSpc>
              <a:spcAft>
                <a:spcPts val="800"/>
              </a:spcAft>
            </a:pPr>
            <a:r>
              <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Date/Time - The time and date of Pickup</a:t>
            </a:r>
          </a:p>
          <a:p>
            <a:pPr>
              <a:lnSpc>
                <a:spcPct val="107000"/>
              </a:lnSpc>
              <a:spcAft>
                <a:spcPts val="800"/>
              </a:spcAft>
            </a:pPr>
            <a:r>
              <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Latitude of pickup</a:t>
            </a:r>
          </a:p>
          <a:p>
            <a:pPr>
              <a:lnSpc>
                <a:spcPct val="107000"/>
              </a:lnSpc>
              <a:spcAft>
                <a:spcPts val="800"/>
              </a:spcAft>
            </a:pPr>
            <a:r>
              <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Longitude of pickup </a:t>
            </a:r>
          </a:p>
          <a:p>
            <a:pPr>
              <a:lnSpc>
                <a:spcPct val="107000"/>
              </a:lnSpc>
              <a:spcAft>
                <a:spcPts val="800"/>
              </a:spcAft>
            </a:pPr>
            <a:r>
              <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base</a:t>
            </a:r>
            <a:endParaRPr lang="en-IN"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235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E31FE-09E0-CA2C-6471-E7353CEB0511}"/>
              </a:ext>
            </a:extLst>
          </p:cNvPr>
          <p:cNvSpPr txBox="1"/>
          <p:nvPr/>
        </p:nvSpPr>
        <p:spPr>
          <a:xfrm>
            <a:off x="128588" y="157163"/>
            <a:ext cx="3186112" cy="523220"/>
          </a:xfrm>
          <a:prstGeom prst="rect">
            <a:avLst/>
          </a:prstGeom>
          <a:noFill/>
        </p:spPr>
        <p:txBody>
          <a:bodyPr wrap="square" rtlCol="0">
            <a:spAutoFit/>
          </a:bodyPr>
          <a:lstStyle/>
          <a:p>
            <a:r>
              <a:rPr lang="en-US" sz="2800" dirty="0">
                <a:solidFill>
                  <a:schemeClr val="bg2"/>
                </a:solidFill>
              </a:rPr>
              <a:t>Methodology</a:t>
            </a:r>
            <a:endParaRPr lang="en-IN" sz="2800" dirty="0">
              <a:solidFill>
                <a:schemeClr val="bg2"/>
              </a:solidFill>
            </a:endParaRPr>
          </a:p>
        </p:txBody>
      </p:sp>
      <p:sp>
        <p:nvSpPr>
          <p:cNvPr id="3" name="TextBox 2">
            <a:extLst>
              <a:ext uri="{FF2B5EF4-FFF2-40B4-BE49-F238E27FC236}">
                <a16:creationId xmlns:a16="http://schemas.microsoft.com/office/drawing/2014/main" id="{CA5B652C-F17D-87DC-E10A-566354320761}"/>
              </a:ext>
            </a:extLst>
          </p:cNvPr>
          <p:cNvSpPr txBox="1"/>
          <p:nvPr/>
        </p:nvSpPr>
        <p:spPr>
          <a:xfrm flipH="1">
            <a:off x="57149" y="1091429"/>
            <a:ext cx="8715375" cy="4052071"/>
          </a:xfrm>
          <a:prstGeom prst="rect">
            <a:avLst/>
          </a:prstGeom>
          <a:noFill/>
        </p:spPr>
        <p:txBody>
          <a:bodyPr wrap="square" rtlCol="0">
            <a:spAutoFit/>
          </a:bodyPr>
          <a:lstStyle/>
          <a:p>
            <a:pPr>
              <a:lnSpc>
                <a:spcPct val="107000"/>
              </a:lnSpc>
              <a:spcAft>
                <a:spcPts val="800"/>
              </a:spcAft>
            </a:pPr>
            <a:r>
              <a:rPr lang="en-IN" sz="2000" b="1"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Initial Analysis</a:t>
            </a:r>
            <a:r>
              <a:rPr lang="en-IN" sz="20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spc="-5"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the dataset given. Look through its structure, identify the datatypes of various columns and get a basic idea of the dataset to proceed further</a:t>
            </a:r>
            <a:r>
              <a:rPr lang="en-IN" sz="20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1560"/>
              </a:lnSpc>
              <a:spcAft>
                <a:spcPts val="1050"/>
              </a:spcAft>
            </a:pPr>
            <a:r>
              <a:rPr lang="en-IN" sz="2000" b="1"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Cleaning</a:t>
            </a:r>
            <a:r>
              <a:rPr lang="en-IN" sz="20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p>
          <a:p>
            <a:pPr algn="just" fontAlgn="base">
              <a:lnSpc>
                <a:spcPts val="1560"/>
              </a:lnSpc>
              <a:spcAft>
                <a:spcPts val="1050"/>
              </a:spcAft>
            </a:pPr>
            <a:r>
              <a:rPr lang="en-IN" sz="20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Look out for visible data quality issues and rectify them. Check for blanks, duplicate data and convert certain columns to required datatypes.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1560"/>
              </a:lnSpc>
              <a:spcAft>
                <a:spcPts val="1050"/>
              </a:spcAft>
            </a:pPr>
            <a:r>
              <a:rPr lang="en-IN" sz="2000" b="1"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0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p>
          <a:p>
            <a:pPr algn="just" fontAlgn="base">
              <a:lnSpc>
                <a:spcPts val="1560"/>
              </a:lnSpc>
              <a:spcAft>
                <a:spcPts val="1050"/>
              </a:spcAft>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Making use of R, carry out various EDA operations like Univariate and Segmented Univariate analysis and come up with intuitive insights of the Supply-Demand problem.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1560"/>
              </a:lnSpc>
              <a:spcAft>
                <a:spcPts val="1050"/>
              </a:spcAft>
            </a:pPr>
            <a:r>
              <a:rPr lang="en-IN" sz="2000" b="1"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Visualization:</a:t>
            </a:r>
          </a:p>
          <a:p>
            <a:pPr algn="just" fontAlgn="base">
              <a:lnSpc>
                <a:spcPts val="1560"/>
              </a:lnSpc>
              <a:spcAft>
                <a:spcPts val="1050"/>
              </a:spcAft>
            </a:pPr>
            <a:r>
              <a:rPr lang="en-IN" sz="2000" b="1" spc="-5"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lang="en-IN" sz="20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use of R libraries &amp; package to plot various graphs with proper aesthetics and geometry, clearly displaying important insights</a:t>
            </a: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6096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1904</Words>
  <Application>Microsoft Office PowerPoint</Application>
  <PresentationFormat>On-screen Show (16:9)</PresentationFormat>
  <Paragraphs>96</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Georgia</vt:lpstr>
      <vt:lpstr>Symbol</vt:lpstr>
      <vt:lpstr>Times New Roman</vt:lpstr>
      <vt:lpstr>Office Theme</vt:lpstr>
      <vt:lpstr>UBER DATA ANALYSIS</vt:lpstr>
      <vt:lpstr>Abstract</vt:lpstr>
      <vt:lpstr>  Packages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2022-11-30T06:50:03Z</dcterms:modified>
</cp:coreProperties>
</file>