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A7FA-9548-4E54-9ABA-5BFA83C18EC2}"/>
              </a:ext>
            </a:extLst>
          </p:cNvPr>
          <p:cNvSpPr>
            <a:spLocks noGrp="1"/>
          </p:cNvSpPr>
          <p:nvPr>
            <p:ph type="ctrTitle"/>
          </p:nvPr>
        </p:nvSpPr>
        <p:spPr/>
        <p:txBody>
          <a:bodyPr>
            <a:normAutofit fontScale="90000"/>
          </a:bodyPr>
          <a:lstStyle/>
          <a:p>
            <a:r>
              <a:rPr lang="en-IN" b="1" dirty="0"/>
              <a:t>                  NLP</a:t>
            </a:r>
            <a:br>
              <a:rPr lang="en-IN" b="1" dirty="0"/>
            </a:br>
            <a:r>
              <a:rPr lang="en-IN" sz="4900" b="1" dirty="0"/>
              <a:t>(Natural language processing)</a:t>
            </a:r>
            <a:br>
              <a:rPr lang="en-IN" dirty="0"/>
            </a:br>
            <a:br>
              <a:rPr lang="en-IN" dirty="0"/>
            </a:br>
            <a:endParaRPr lang="en-IN" dirty="0"/>
          </a:p>
        </p:txBody>
      </p:sp>
      <p:sp>
        <p:nvSpPr>
          <p:cNvPr id="3" name="Subtitle 2">
            <a:extLst>
              <a:ext uri="{FF2B5EF4-FFF2-40B4-BE49-F238E27FC236}">
                <a16:creationId xmlns:a16="http://schemas.microsoft.com/office/drawing/2014/main" id="{B2A59033-EE44-483A-8028-AED762DA6438}"/>
              </a:ext>
            </a:extLst>
          </p:cNvPr>
          <p:cNvSpPr>
            <a:spLocks noGrp="1"/>
          </p:cNvSpPr>
          <p:nvPr>
            <p:ph type="subTitle" idx="1"/>
          </p:nvPr>
        </p:nvSpPr>
        <p:spPr>
          <a:xfrm>
            <a:off x="2589213" y="3896291"/>
            <a:ext cx="8915399" cy="1126283"/>
          </a:xfrm>
        </p:spPr>
        <p:txBody>
          <a:bodyPr>
            <a:normAutofit/>
          </a:bodyPr>
          <a:lstStyle/>
          <a:p>
            <a:r>
              <a:rPr lang="en-IN" sz="3200" dirty="0"/>
              <a:t>             Analysis of iPhone reviews</a:t>
            </a:r>
          </a:p>
        </p:txBody>
      </p:sp>
      <p:sp>
        <p:nvSpPr>
          <p:cNvPr id="7" name="TextBox 6">
            <a:extLst>
              <a:ext uri="{FF2B5EF4-FFF2-40B4-BE49-F238E27FC236}">
                <a16:creationId xmlns:a16="http://schemas.microsoft.com/office/drawing/2014/main" id="{CBE2728E-23A4-4228-9248-D9C7BF4CCB4E}"/>
              </a:ext>
            </a:extLst>
          </p:cNvPr>
          <p:cNvSpPr txBox="1"/>
          <p:nvPr/>
        </p:nvSpPr>
        <p:spPr>
          <a:xfrm>
            <a:off x="8612188" y="5835906"/>
            <a:ext cx="3579812" cy="646331"/>
          </a:xfrm>
          <a:prstGeom prst="rect">
            <a:avLst/>
          </a:prstGeom>
          <a:noFill/>
        </p:spPr>
        <p:txBody>
          <a:bodyPr wrap="square" rtlCol="0">
            <a:spAutoFit/>
          </a:bodyPr>
          <a:lstStyle/>
          <a:p>
            <a:r>
              <a:rPr lang="en-IN" dirty="0"/>
              <a:t>        Name- Tarun</a:t>
            </a:r>
          </a:p>
          <a:p>
            <a:r>
              <a:rPr lang="en-IN" dirty="0"/>
              <a:t>        Roll-no – 2K15/CO/134 </a:t>
            </a:r>
          </a:p>
        </p:txBody>
      </p:sp>
    </p:spTree>
    <p:extLst>
      <p:ext uri="{BB962C8B-B14F-4D97-AF65-F5344CB8AC3E}">
        <p14:creationId xmlns:p14="http://schemas.microsoft.com/office/powerpoint/2010/main" val="231796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1078583-A6E9-4644-B466-8D1D82FBFCC1}"/>
              </a:ext>
            </a:extLst>
          </p:cNvPr>
          <p:cNvSpPr>
            <a:spLocks noGrp="1"/>
          </p:cNvSpPr>
          <p:nvPr>
            <p:ph type="title"/>
          </p:nvPr>
        </p:nvSpPr>
        <p:spPr>
          <a:xfrm>
            <a:off x="1982788" y="491366"/>
            <a:ext cx="8912225" cy="2862322"/>
          </a:xfrm>
          <a:prstGeom prst="rect">
            <a:avLst/>
          </a:prstGeom>
        </p:spPr>
        <p:txBody>
          <a:bodyPr wrap="square">
            <a:spAutoFit/>
          </a:bodyPr>
          <a:lstStyle/>
          <a:p>
            <a:pPr fontAlgn="base"/>
            <a:r>
              <a:rPr lang="en-IN" sz="2000" b="1" dirty="0">
                <a:latin typeface="Roboto"/>
              </a:rPr>
              <a:t>Step 6: Fitting a Predictive Model </a:t>
            </a:r>
          </a:p>
          <a:p>
            <a:pPr fontAlgn="base"/>
            <a:endParaRPr lang="en-IN" sz="2000" b="1" dirty="0">
              <a:latin typeface="Roboto"/>
            </a:endParaRPr>
          </a:p>
          <a:p>
            <a:pPr fontAlgn="base"/>
            <a:r>
              <a:rPr lang="en-IN" sz="2000" dirty="0">
                <a:latin typeface="Roboto"/>
              </a:rPr>
              <a:t>Various Available models :</a:t>
            </a:r>
          </a:p>
          <a:p>
            <a:pPr>
              <a:buFont typeface="+mj-lt"/>
              <a:buAutoNum type="arabicPeriod"/>
            </a:pPr>
            <a:r>
              <a:rPr lang="en-IN" sz="2000" dirty="0">
                <a:solidFill>
                  <a:srgbClr val="595858"/>
                </a:solidFill>
                <a:latin typeface="roboto"/>
              </a:rPr>
              <a:t>Naive Bayes Classifier</a:t>
            </a:r>
          </a:p>
          <a:p>
            <a:pPr>
              <a:buFont typeface="+mj-lt"/>
              <a:buAutoNum type="arabicPeriod"/>
            </a:pPr>
            <a:r>
              <a:rPr lang="en-IN" sz="2000" dirty="0">
                <a:solidFill>
                  <a:srgbClr val="595858"/>
                </a:solidFill>
                <a:latin typeface="roboto"/>
              </a:rPr>
              <a:t>Linear Classifier</a:t>
            </a:r>
          </a:p>
          <a:p>
            <a:pPr>
              <a:buFont typeface="+mj-lt"/>
              <a:buAutoNum type="arabicPeriod"/>
            </a:pPr>
            <a:r>
              <a:rPr lang="en-IN" sz="2000" dirty="0">
                <a:solidFill>
                  <a:srgbClr val="595858"/>
                </a:solidFill>
                <a:latin typeface="roboto"/>
              </a:rPr>
              <a:t>Support Vector Machine</a:t>
            </a:r>
          </a:p>
          <a:p>
            <a:pPr>
              <a:buFont typeface="+mj-lt"/>
              <a:buAutoNum type="arabicPeriod"/>
            </a:pPr>
            <a:r>
              <a:rPr lang="en-IN" sz="2000" dirty="0">
                <a:solidFill>
                  <a:srgbClr val="595858"/>
                </a:solidFill>
                <a:latin typeface="roboto"/>
              </a:rPr>
              <a:t>Random Forest Classifier</a:t>
            </a:r>
            <a:br>
              <a:rPr lang="en-IN" sz="2000" dirty="0">
                <a:solidFill>
                  <a:srgbClr val="595858"/>
                </a:solidFill>
                <a:latin typeface="roboto"/>
              </a:rPr>
            </a:br>
            <a:endParaRPr lang="en-IN" sz="2000" dirty="0">
              <a:latin typeface="Roboto"/>
            </a:endParaRPr>
          </a:p>
          <a:p>
            <a:pPr fontAlgn="base">
              <a:buFont typeface="Arial" panose="020B0604020202020204" pitchFamily="34" charset="0"/>
              <a:buChar char="•"/>
            </a:pPr>
            <a:r>
              <a:rPr lang="en-IN" sz="2000" dirty="0">
                <a:latin typeface="Roboto"/>
              </a:rPr>
              <a:t>Fit the model via .fit() method with attributes </a:t>
            </a:r>
            <a:r>
              <a:rPr lang="en-IN" sz="2000" dirty="0" err="1">
                <a:latin typeface="Roboto"/>
              </a:rPr>
              <a:t>X_train</a:t>
            </a:r>
            <a:r>
              <a:rPr lang="en-IN" sz="2000" dirty="0">
                <a:latin typeface="Roboto"/>
              </a:rPr>
              <a:t> and </a:t>
            </a:r>
            <a:r>
              <a:rPr lang="en-IN" sz="2000" dirty="0" err="1">
                <a:latin typeface="Roboto"/>
              </a:rPr>
              <a:t>y_train</a:t>
            </a:r>
            <a:endParaRPr lang="en-IN" sz="2000" b="0" i="0" dirty="0">
              <a:effectLst/>
              <a:latin typeface="Roboto"/>
            </a:endParaRPr>
          </a:p>
        </p:txBody>
      </p:sp>
      <p:sp>
        <p:nvSpPr>
          <p:cNvPr id="2" name="TextBox 1">
            <a:extLst>
              <a:ext uri="{FF2B5EF4-FFF2-40B4-BE49-F238E27FC236}">
                <a16:creationId xmlns:a16="http://schemas.microsoft.com/office/drawing/2014/main" id="{94F3C442-DB29-491B-8F55-E48A3A7C23D6}"/>
              </a:ext>
            </a:extLst>
          </p:cNvPr>
          <p:cNvSpPr txBox="1"/>
          <p:nvPr/>
        </p:nvSpPr>
        <p:spPr>
          <a:xfrm>
            <a:off x="2989954" y="4341396"/>
            <a:ext cx="8706679" cy="369332"/>
          </a:xfrm>
          <a:prstGeom prst="rect">
            <a:avLst/>
          </a:prstGeom>
          <a:noFill/>
        </p:spPr>
        <p:txBody>
          <a:bodyPr wrap="square" rtlCol="0">
            <a:spAutoFit/>
          </a:bodyPr>
          <a:lstStyle/>
          <a:p>
            <a:r>
              <a:rPr lang="en-IN" dirty="0"/>
              <a:t>https://github.com/Tarun9920/Iphone-review-analyses</a:t>
            </a:r>
          </a:p>
        </p:txBody>
      </p:sp>
    </p:spTree>
    <p:extLst>
      <p:ext uri="{BB962C8B-B14F-4D97-AF65-F5344CB8AC3E}">
        <p14:creationId xmlns:p14="http://schemas.microsoft.com/office/powerpoint/2010/main" val="113414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05AB-1CD4-4BA9-BDC1-4F83FA490407}"/>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E362DFE7-85B3-4B79-AD7C-3F815CBEFAA4}"/>
              </a:ext>
            </a:extLst>
          </p:cNvPr>
          <p:cNvPicPr>
            <a:picLocks noGrp="1" noChangeAspect="1"/>
          </p:cNvPicPr>
          <p:nvPr>
            <p:ph idx="1"/>
          </p:nvPr>
        </p:nvPicPr>
        <p:blipFill>
          <a:blip r:embed="rId2"/>
          <a:stretch>
            <a:fillRect/>
          </a:stretch>
        </p:blipFill>
        <p:spPr>
          <a:xfrm>
            <a:off x="1470992" y="624110"/>
            <a:ext cx="10243929" cy="5220099"/>
          </a:xfrm>
        </p:spPr>
      </p:pic>
      <p:sp>
        <p:nvSpPr>
          <p:cNvPr id="7" name="TextBox 6">
            <a:extLst>
              <a:ext uri="{FF2B5EF4-FFF2-40B4-BE49-F238E27FC236}">
                <a16:creationId xmlns:a16="http://schemas.microsoft.com/office/drawing/2014/main" id="{CD6B9286-BE42-4471-9036-29EEE86595BF}"/>
              </a:ext>
            </a:extLst>
          </p:cNvPr>
          <p:cNvSpPr txBox="1"/>
          <p:nvPr/>
        </p:nvSpPr>
        <p:spPr>
          <a:xfrm>
            <a:off x="5923722" y="5976730"/>
            <a:ext cx="5791199" cy="369332"/>
          </a:xfrm>
          <a:prstGeom prst="rect">
            <a:avLst/>
          </a:prstGeom>
          <a:noFill/>
        </p:spPr>
        <p:txBody>
          <a:bodyPr wrap="square" rtlCol="0">
            <a:spAutoFit/>
          </a:bodyPr>
          <a:lstStyle/>
          <a:p>
            <a:r>
              <a:rPr lang="en-IN" dirty="0"/>
              <a:t>                                                       Accuracy= 72%</a:t>
            </a:r>
          </a:p>
        </p:txBody>
      </p:sp>
    </p:spTree>
    <p:extLst>
      <p:ext uri="{BB962C8B-B14F-4D97-AF65-F5344CB8AC3E}">
        <p14:creationId xmlns:p14="http://schemas.microsoft.com/office/powerpoint/2010/main" val="420493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EBE9-1E8D-45F9-B65C-7DCF422C66C8}"/>
              </a:ext>
            </a:extLst>
          </p:cNvPr>
          <p:cNvSpPr>
            <a:spLocks noGrp="1"/>
          </p:cNvSpPr>
          <p:nvPr>
            <p:ph type="title"/>
          </p:nvPr>
        </p:nvSpPr>
        <p:spPr>
          <a:xfrm>
            <a:off x="3984402" y="3124200"/>
            <a:ext cx="5596919" cy="1125178"/>
          </a:xfrm>
        </p:spPr>
        <p:txBody>
          <a:bodyPr>
            <a:normAutofit/>
          </a:bodyPr>
          <a:lstStyle/>
          <a:p>
            <a:r>
              <a:rPr lang="en-IN" sz="5400" dirty="0"/>
              <a:t>Thank You</a:t>
            </a:r>
          </a:p>
        </p:txBody>
      </p:sp>
    </p:spTree>
    <p:extLst>
      <p:ext uri="{BB962C8B-B14F-4D97-AF65-F5344CB8AC3E}">
        <p14:creationId xmlns:p14="http://schemas.microsoft.com/office/powerpoint/2010/main" val="135164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0C79-006C-44F2-958C-7BEBEFC51404}"/>
              </a:ext>
            </a:extLst>
          </p:cNvPr>
          <p:cNvSpPr>
            <a:spLocks noGrp="1"/>
          </p:cNvSpPr>
          <p:nvPr>
            <p:ph type="title"/>
          </p:nvPr>
        </p:nvSpPr>
        <p:spPr>
          <a:xfrm>
            <a:off x="2628180" y="730127"/>
            <a:ext cx="8911687" cy="2357630"/>
          </a:xfrm>
        </p:spPr>
        <p:txBody>
          <a:bodyPr>
            <a:normAutofit/>
          </a:bodyPr>
          <a:lstStyle/>
          <a:p>
            <a:pPr algn="just"/>
            <a:r>
              <a:rPr lang="en-IN" sz="2600" b="1" dirty="0">
                <a:solidFill>
                  <a:srgbClr val="000000"/>
                </a:solidFill>
                <a:latin typeface="Times New Roman" panose="02020603050405020304" pitchFamily="18" charset="0"/>
              </a:rPr>
              <a:t>Natural language processing (NLP)</a:t>
            </a:r>
            <a:r>
              <a:rPr lang="en-IN" sz="2800" b="1" dirty="0">
                <a:solidFill>
                  <a:srgbClr val="000000"/>
                </a:solidFill>
                <a:latin typeface="Times New Roman" panose="02020603050405020304" pitchFamily="18" charset="0"/>
              </a:rPr>
              <a:t> </a:t>
            </a:r>
            <a:r>
              <a:rPr lang="en-IN" sz="1800" dirty="0">
                <a:latin typeface="Roboto"/>
              </a:rPr>
              <a:t>is an area of computer science and artificial intelligence concerned with the interactions between computers and human (natural) languages, in particular how to program computers to process and analyse large amounts of natural language data. It is the branch of machine learning which is about analysing any text and handling predictive analysis.</a:t>
            </a:r>
            <a:endParaRPr lang="en-IN" sz="1800" dirty="0"/>
          </a:p>
        </p:txBody>
      </p:sp>
      <p:sp>
        <p:nvSpPr>
          <p:cNvPr id="3" name="Content Placeholder 2">
            <a:extLst>
              <a:ext uri="{FF2B5EF4-FFF2-40B4-BE49-F238E27FC236}">
                <a16:creationId xmlns:a16="http://schemas.microsoft.com/office/drawing/2014/main" id="{C25523E0-77FB-4C7A-963F-5826A7BFFC5E}"/>
              </a:ext>
            </a:extLst>
          </p:cNvPr>
          <p:cNvSpPr>
            <a:spLocks noGrp="1"/>
          </p:cNvSpPr>
          <p:nvPr>
            <p:ph idx="1"/>
          </p:nvPr>
        </p:nvSpPr>
        <p:spPr>
          <a:xfrm>
            <a:off x="2589212" y="3429000"/>
            <a:ext cx="8915400" cy="2482222"/>
          </a:xfrm>
        </p:spPr>
        <p:txBody>
          <a:bodyPr/>
          <a:lstStyle/>
          <a:p>
            <a:pPr marL="0" indent="0">
              <a:buNone/>
            </a:pPr>
            <a:r>
              <a:rPr lang="en-IN" sz="2800" b="1" dirty="0">
                <a:solidFill>
                  <a:srgbClr val="000000"/>
                </a:solidFill>
                <a:latin typeface="Times New Roman" panose="02020603050405020304" pitchFamily="18" charset="0"/>
              </a:rPr>
              <a:t>                                        GOAL</a:t>
            </a:r>
            <a:endParaRPr lang="en-IN" sz="2800" dirty="0">
              <a:solidFill>
                <a:srgbClr val="000000"/>
              </a:solidFill>
              <a:latin typeface="Times New Roman" panose="02020603050405020304" pitchFamily="18" charset="0"/>
            </a:endParaRPr>
          </a:p>
          <a:p>
            <a:pPr marL="0" indent="0">
              <a:buNone/>
            </a:pPr>
            <a:r>
              <a:rPr lang="en-IN" dirty="0">
                <a:solidFill>
                  <a:srgbClr val="000000"/>
                </a:solidFill>
                <a:latin typeface="Times New Roman" panose="02020603050405020304" pitchFamily="18" charset="0"/>
              </a:rPr>
              <a:t>    </a:t>
            </a:r>
            <a:r>
              <a:rPr lang="en-IN" sz="2000" dirty="0">
                <a:solidFill>
                  <a:srgbClr val="000000"/>
                </a:solidFill>
                <a:latin typeface="Times New Roman" panose="02020603050405020304" pitchFamily="18" charset="0"/>
              </a:rPr>
              <a:t>To develop a program using ‘Naïve Bayes’ to find out whether given                      </a:t>
            </a:r>
          </a:p>
          <a:p>
            <a:pPr marL="0" indent="0">
              <a:buNone/>
            </a:pPr>
            <a:r>
              <a:rPr lang="en-IN" sz="2000" dirty="0">
                <a:solidFill>
                  <a:srgbClr val="000000"/>
                </a:solidFill>
                <a:latin typeface="Times New Roman" panose="02020603050405020304" pitchFamily="18" charset="0"/>
              </a:rPr>
              <a:t>     iPhone review is positive or negative</a:t>
            </a:r>
            <a:r>
              <a:rPr lang="en-IN" dirty="0">
                <a:solidFill>
                  <a:srgbClr val="000000"/>
                </a:solidFill>
                <a:latin typeface="Times New Roman" panose="02020603050405020304" pitchFamily="18" charset="0"/>
              </a:rPr>
              <a:t>. </a:t>
            </a:r>
            <a:endParaRPr lang="en-IN" dirty="0"/>
          </a:p>
          <a:p>
            <a:pPr marL="0" indent="0">
              <a:buNone/>
            </a:pPr>
            <a:endParaRPr lang="en-IN" dirty="0"/>
          </a:p>
        </p:txBody>
      </p:sp>
    </p:spTree>
    <p:extLst>
      <p:ext uri="{BB962C8B-B14F-4D97-AF65-F5344CB8AC3E}">
        <p14:creationId xmlns:p14="http://schemas.microsoft.com/office/powerpoint/2010/main" val="153456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B522-7114-480E-8F9C-7FD3AC08D584}"/>
              </a:ext>
            </a:extLst>
          </p:cNvPr>
          <p:cNvSpPr>
            <a:spLocks noGrp="1"/>
          </p:cNvSpPr>
          <p:nvPr>
            <p:ph type="title"/>
          </p:nvPr>
        </p:nvSpPr>
        <p:spPr>
          <a:xfrm>
            <a:off x="2592925" y="624109"/>
            <a:ext cx="8911687" cy="2804891"/>
          </a:xfrm>
        </p:spPr>
        <p:txBody>
          <a:bodyPr>
            <a:normAutofit/>
          </a:bodyPr>
          <a:lstStyle/>
          <a:p>
            <a:r>
              <a:rPr lang="en-IN" sz="1200" dirty="0">
                <a:solidFill>
                  <a:srgbClr val="000000"/>
                </a:solidFill>
                <a:latin typeface="Times New Roman" panose="02020603050405020304" pitchFamily="18" charset="0"/>
              </a:rPr>
              <a:t> </a:t>
            </a:r>
            <a:r>
              <a:rPr lang="en-IN" sz="2000" b="1" dirty="0">
                <a:solidFill>
                  <a:srgbClr val="000000"/>
                </a:solidFill>
                <a:latin typeface="Times New Roman" panose="02020603050405020304" pitchFamily="18" charset="0"/>
              </a:rPr>
              <a:t>ABSTRACT: </a:t>
            </a:r>
            <a:br>
              <a:rPr lang="en-IN" sz="2000" dirty="0">
                <a:solidFill>
                  <a:srgbClr val="000000"/>
                </a:solidFill>
                <a:latin typeface="Times New Roman" panose="02020603050405020304" pitchFamily="18" charset="0"/>
              </a:rPr>
            </a:br>
            <a:r>
              <a:rPr lang="en-IN" sz="2000" dirty="0">
                <a:solidFill>
                  <a:srgbClr val="000000"/>
                </a:solidFill>
                <a:latin typeface="Times New Roman" panose="02020603050405020304" pitchFamily="18" charset="0"/>
              </a:rPr>
              <a:t>The program is written in python. Each review from data set is labelled </a:t>
            </a:r>
            <a:r>
              <a:rPr lang="en-IN" sz="2000" b="1" dirty="0">
                <a:solidFill>
                  <a:srgbClr val="000000"/>
                </a:solidFill>
                <a:latin typeface="Times New Roman" panose="02020603050405020304" pitchFamily="18" charset="0"/>
              </a:rPr>
              <a:t>1 for ‘positive’ </a:t>
            </a:r>
            <a:r>
              <a:rPr lang="en-IN" sz="2000" dirty="0">
                <a:solidFill>
                  <a:srgbClr val="000000"/>
                </a:solidFill>
                <a:latin typeface="Times New Roman" panose="02020603050405020304" pitchFamily="18" charset="0"/>
              </a:rPr>
              <a:t>and </a:t>
            </a:r>
            <a:r>
              <a:rPr lang="en-IN" sz="2000" b="1" dirty="0">
                <a:solidFill>
                  <a:srgbClr val="000000"/>
                </a:solidFill>
                <a:latin typeface="Times New Roman" panose="02020603050405020304" pitchFamily="18" charset="0"/>
              </a:rPr>
              <a:t>0 for ‘negative’. </a:t>
            </a:r>
            <a:r>
              <a:rPr lang="en-IN" sz="2000" dirty="0">
                <a:solidFill>
                  <a:srgbClr val="000000"/>
                </a:solidFill>
                <a:latin typeface="Times New Roman" panose="02020603050405020304" pitchFamily="18" charset="0"/>
              </a:rPr>
              <a:t>Program uses </a:t>
            </a:r>
            <a:r>
              <a:rPr lang="en-IN" sz="2000" b="1" dirty="0">
                <a:solidFill>
                  <a:srgbClr val="000000"/>
                </a:solidFill>
                <a:latin typeface="Times New Roman" panose="02020603050405020304" pitchFamily="18" charset="0"/>
              </a:rPr>
              <a:t>80:20 ratio of training samples vs test samples</a:t>
            </a:r>
            <a:r>
              <a:rPr lang="en-IN" sz="2000" dirty="0">
                <a:solidFill>
                  <a:srgbClr val="000000"/>
                </a:solidFill>
                <a:latin typeface="Times New Roman" panose="02020603050405020304" pitchFamily="18" charset="0"/>
              </a:rPr>
              <a:t>. Pre-processing is done which include tokenization using a python library NLTK and feature selection. Our goal is to classify whether the review is positive or negative using machine learning model, here </a:t>
            </a:r>
            <a:r>
              <a:rPr lang="en-IN" sz="2000" b="1" dirty="0">
                <a:solidFill>
                  <a:srgbClr val="000000"/>
                </a:solidFill>
                <a:latin typeface="Times New Roman" panose="02020603050405020304" pitchFamily="18" charset="0"/>
              </a:rPr>
              <a:t>Naïve Bayes </a:t>
            </a:r>
            <a:r>
              <a:rPr lang="en-IN" sz="2000" dirty="0">
                <a:solidFill>
                  <a:srgbClr val="000000"/>
                </a:solidFill>
                <a:latin typeface="Times New Roman" panose="02020603050405020304" pitchFamily="18" charset="0"/>
              </a:rPr>
              <a:t>is used.</a:t>
            </a:r>
            <a:endParaRPr lang="en-IN" sz="2000" dirty="0"/>
          </a:p>
        </p:txBody>
      </p:sp>
      <p:sp>
        <p:nvSpPr>
          <p:cNvPr id="3" name="Content Placeholder 2">
            <a:extLst>
              <a:ext uri="{FF2B5EF4-FFF2-40B4-BE49-F238E27FC236}">
                <a16:creationId xmlns:a16="http://schemas.microsoft.com/office/drawing/2014/main" id="{C3161B9C-A798-4C8B-AD65-F5E8B2BAD942}"/>
              </a:ext>
            </a:extLst>
          </p:cNvPr>
          <p:cNvSpPr>
            <a:spLocks noGrp="1"/>
          </p:cNvSpPr>
          <p:nvPr>
            <p:ph idx="1"/>
          </p:nvPr>
        </p:nvSpPr>
        <p:spPr>
          <a:xfrm>
            <a:off x="2589212" y="2753139"/>
            <a:ext cx="8915400" cy="2482222"/>
          </a:xfrm>
        </p:spPr>
        <p:txBody>
          <a:bodyPr/>
          <a:lstStyle/>
          <a:p>
            <a:r>
              <a:rPr lang="en-IN" sz="2600" b="1" dirty="0">
                <a:solidFill>
                  <a:srgbClr val="000000"/>
                </a:solidFill>
                <a:latin typeface="Times New Roman" panose="02020603050405020304" pitchFamily="18" charset="0"/>
              </a:rPr>
              <a:t>Prerequisite and setting up the environment</a:t>
            </a:r>
          </a:p>
          <a:p>
            <a:r>
              <a:rPr lang="en-IN" dirty="0">
                <a:latin typeface="medium-content-serif-font"/>
              </a:rPr>
              <a:t>The prerequisites to follow this example are python version</a:t>
            </a:r>
            <a:r>
              <a:rPr lang="en-IN" b="1" dirty="0">
                <a:latin typeface="medium-content-serif-font"/>
              </a:rPr>
              <a:t> 3.7</a:t>
            </a:r>
            <a:r>
              <a:rPr lang="en-IN" dirty="0">
                <a:latin typeface="medium-content-serif-font"/>
              </a:rPr>
              <a:t> </a:t>
            </a:r>
            <a:r>
              <a:rPr lang="en-IN" dirty="0" err="1">
                <a:latin typeface="medium-content-serif-font"/>
              </a:rPr>
              <a:t>Jupyter</a:t>
            </a:r>
            <a:r>
              <a:rPr lang="en-IN" dirty="0">
                <a:latin typeface="medium-content-serif-font"/>
              </a:rPr>
              <a:t> Notebook. </a:t>
            </a:r>
            <a:r>
              <a:rPr lang="en-IN" b="1" dirty="0">
                <a:latin typeface="medium-content-serif-font"/>
              </a:rPr>
              <a:t>You can just install anaconda and it will get everything for you. </a:t>
            </a:r>
            <a:r>
              <a:rPr lang="en-IN" dirty="0">
                <a:latin typeface="medium-content-serif-font"/>
              </a:rPr>
              <a:t>Also, little bit of python and ML basics including text classification is required. We will be using </a:t>
            </a:r>
            <a:r>
              <a:rPr lang="en-IN" dirty="0" err="1">
                <a:latin typeface="medium-content-serif-font"/>
              </a:rPr>
              <a:t>scikit</a:t>
            </a:r>
            <a:r>
              <a:rPr lang="en-IN" dirty="0">
                <a:latin typeface="medium-content-serif-font"/>
              </a:rPr>
              <a:t>-learn (python) libraries for our example.</a:t>
            </a:r>
          </a:p>
          <a:p>
            <a:endParaRPr lang="en-IN" dirty="0"/>
          </a:p>
        </p:txBody>
      </p:sp>
      <p:sp>
        <p:nvSpPr>
          <p:cNvPr id="4" name="TextBox 3">
            <a:extLst>
              <a:ext uri="{FF2B5EF4-FFF2-40B4-BE49-F238E27FC236}">
                <a16:creationId xmlns:a16="http://schemas.microsoft.com/office/drawing/2014/main" id="{CE386B76-763F-43C0-A541-37FADFD8A3E9}"/>
              </a:ext>
            </a:extLst>
          </p:cNvPr>
          <p:cNvSpPr txBox="1"/>
          <p:nvPr/>
        </p:nvSpPr>
        <p:spPr>
          <a:xfrm>
            <a:off x="2589212" y="4617878"/>
            <a:ext cx="8807658" cy="1477328"/>
          </a:xfrm>
          <a:prstGeom prst="rect">
            <a:avLst/>
          </a:prstGeom>
          <a:noFill/>
        </p:spPr>
        <p:txBody>
          <a:bodyPr wrap="square" rtlCol="0">
            <a:spAutoFit/>
          </a:bodyPr>
          <a:lstStyle/>
          <a:p>
            <a:r>
              <a:rPr lang="en-IN" b="1" u="sng">
                <a:latin typeface="Roboto"/>
              </a:rPr>
              <a:t>Scikit-learn </a:t>
            </a:r>
            <a:r>
              <a:rPr lang="en-IN">
                <a:latin typeface="Roboto"/>
              </a:rPr>
              <a:t> is a free software machine learning library for Python programming language. Scikit-learn is largely written in Python, with some core algorithms written in Cython to achieve performance. Cython is a superset of the Python programming language, designed to give C-like performance with code that is written mostly in Python.</a:t>
            </a:r>
            <a:endParaRPr lang="en-IN" dirty="0"/>
          </a:p>
        </p:txBody>
      </p:sp>
    </p:spTree>
    <p:extLst>
      <p:ext uri="{BB962C8B-B14F-4D97-AF65-F5344CB8AC3E}">
        <p14:creationId xmlns:p14="http://schemas.microsoft.com/office/powerpoint/2010/main" val="151843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EF13-E630-4DF2-96D0-BC15733D28D6}"/>
              </a:ext>
            </a:extLst>
          </p:cNvPr>
          <p:cNvSpPr>
            <a:spLocks noGrp="1"/>
          </p:cNvSpPr>
          <p:nvPr>
            <p:ph type="title"/>
          </p:nvPr>
        </p:nvSpPr>
        <p:spPr>
          <a:xfrm>
            <a:off x="2592925" y="624109"/>
            <a:ext cx="8911687" cy="3391299"/>
          </a:xfrm>
        </p:spPr>
        <p:txBody>
          <a:bodyPr>
            <a:normAutofit/>
          </a:bodyPr>
          <a:lstStyle/>
          <a:p>
            <a:pPr fontAlgn="base"/>
            <a:r>
              <a:rPr lang="en-IN" b="1" dirty="0">
                <a:latin typeface="Roboto"/>
              </a:rPr>
              <a:t>Steps Involved</a:t>
            </a:r>
            <a:br>
              <a:rPr lang="en-IN" b="1" dirty="0">
                <a:latin typeface="Roboto"/>
              </a:rPr>
            </a:br>
            <a:br>
              <a:rPr lang="en-IN" b="1" dirty="0">
                <a:latin typeface="Roboto"/>
              </a:rPr>
            </a:br>
            <a:r>
              <a:rPr lang="en-IN" sz="2000" b="1" dirty="0">
                <a:latin typeface="Roboto"/>
              </a:rPr>
              <a:t>Step 1:</a:t>
            </a:r>
            <a:r>
              <a:rPr lang="en-IN" sz="2000" dirty="0">
                <a:latin typeface="Roboto"/>
              </a:rPr>
              <a:t> </a:t>
            </a:r>
            <a:br>
              <a:rPr lang="en-IN" sz="2000" dirty="0">
                <a:latin typeface="Roboto"/>
              </a:rPr>
            </a:br>
            <a:r>
              <a:rPr lang="en-IN" sz="2000" dirty="0">
                <a:latin typeface="Roboto"/>
              </a:rPr>
              <a:t>Import dataset using pandas library by ‘</a:t>
            </a:r>
            <a:r>
              <a:rPr lang="en-IN" sz="2000" dirty="0" err="1">
                <a:latin typeface="Roboto"/>
              </a:rPr>
              <a:t>read_csv</a:t>
            </a:r>
            <a:r>
              <a:rPr lang="en-IN" sz="2000" dirty="0">
                <a:latin typeface="Roboto"/>
              </a:rPr>
              <a:t> function. Reviews and their category(0 or 1) are separated by comma.</a:t>
            </a:r>
            <a:endParaRPr lang="en-IN" sz="2000" dirty="0"/>
          </a:p>
        </p:txBody>
      </p:sp>
      <p:pic>
        <p:nvPicPr>
          <p:cNvPr id="5" name="Content Placeholder 4">
            <a:extLst>
              <a:ext uri="{FF2B5EF4-FFF2-40B4-BE49-F238E27FC236}">
                <a16:creationId xmlns:a16="http://schemas.microsoft.com/office/drawing/2014/main" id="{F89B7DDB-FC7D-48D7-9ABA-DF25B2E36E2E}"/>
              </a:ext>
            </a:extLst>
          </p:cNvPr>
          <p:cNvPicPr>
            <a:picLocks noGrp="1" noChangeAspect="1"/>
          </p:cNvPicPr>
          <p:nvPr>
            <p:ph idx="1"/>
          </p:nvPr>
        </p:nvPicPr>
        <p:blipFill>
          <a:blip r:embed="rId2"/>
          <a:stretch>
            <a:fillRect/>
          </a:stretch>
        </p:blipFill>
        <p:spPr>
          <a:xfrm>
            <a:off x="1166192" y="3428999"/>
            <a:ext cx="10338422" cy="2348949"/>
          </a:xfrm>
        </p:spPr>
      </p:pic>
    </p:spTree>
    <p:extLst>
      <p:ext uri="{BB962C8B-B14F-4D97-AF65-F5344CB8AC3E}">
        <p14:creationId xmlns:p14="http://schemas.microsoft.com/office/powerpoint/2010/main" val="198088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3592-0F7F-4870-B806-DA93B88757A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8D54592-8FC8-437A-A1AA-14046AC65825}"/>
              </a:ext>
            </a:extLst>
          </p:cNvPr>
          <p:cNvPicPr>
            <a:picLocks noGrp="1" noChangeAspect="1"/>
          </p:cNvPicPr>
          <p:nvPr>
            <p:ph idx="1"/>
          </p:nvPr>
        </p:nvPicPr>
        <p:blipFill>
          <a:blip r:embed="rId2"/>
          <a:stretch>
            <a:fillRect/>
          </a:stretch>
        </p:blipFill>
        <p:spPr>
          <a:xfrm>
            <a:off x="1497497" y="265044"/>
            <a:ext cx="10376452" cy="6427304"/>
          </a:xfrm>
        </p:spPr>
      </p:pic>
    </p:spTree>
    <p:extLst>
      <p:ext uri="{BB962C8B-B14F-4D97-AF65-F5344CB8AC3E}">
        <p14:creationId xmlns:p14="http://schemas.microsoft.com/office/powerpoint/2010/main" val="349612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040B-96D8-4BBE-A8CE-9841D089C99E}"/>
              </a:ext>
            </a:extLst>
          </p:cNvPr>
          <p:cNvSpPr>
            <a:spLocks noGrp="1"/>
          </p:cNvSpPr>
          <p:nvPr>
            <p:ph type="title"/>
          </p:nvPr>
        </p:nvSpPr>
        <p:spPr>
          <a:xfrm>
            <a:off x="1828801" y="965353"/>
            <a:ext cx="9675812" cy="2891030"/>
          </a:xfrm>
        </p:spPr>
        <p:txBody>
          <a:bodyPr>
            <a:normAutofit/>
          </a:bodyPr>
          <a:lstStyle/>
          <a:p>
            <a:pPr fontAlgn="base"/>
            <a:br>
              <a:rPr lang="en-IN" sz="2000" b="1" dirty="0">
                <a:latin typeface="Roboto"/>
              </a:rPr>
            </a:br>
            <a:r>
              <a:rPr lang="en-IN" sz="2000" b="1" dirty="0">
                <a:latin typeface="Roboto"/>
              </a:rPr>
              <a:t>Step 2:</a:t>
            </a:r>
            <a:r>
              <a:rPr lang="en-IN" sz="2000" dirty="0">
                <a:latin typeface="Roboto"/>
              </a:rPr>
              <a:t> Text Cleaning or Pre-processing</a:t>
            </a:r>
            <a:br>
              <a:rPr lang="en-IN" sz="2000" dirty="0">
                <a:latin typeface="Roboto"/>
              </a:rPr>
            </a:br>
            <a:br>
              <a:rPr lang="en-IN" sz="2000" dirty="0">
                <a:latin typeface="Roboto"/>
              </a:rPr>
            </a:br>
            <a:r>
              <a:rPr lang="en-IN" sz="2000" b="1" dirty="0">
                <a:latin typeface="Roboto"/>
              </a:rPr>
              <a:t>Remove Punctuations, Numbers</a:t>
            </a:r>
            <a:r>
              <a:rPr lang="en-IN" sz="2000" dirty="0">
                <a:latin typeface="Roboto"/>
              </a:rPr>
              <a:t>: Punctuations, Numbers doesn’t help much in processing the given text, if included, they will just increase the size of bag of words that we will create as last step and decrease the efficiency of algorithm.</a:t>
            </a:r>
            <a:br>
              <a:rPr lang="en-IN" sz="2000" dirty="0">
                <a:latin typeface="Roboto"/>
              </a:rPr>
            </a:br>
            <a:endParaRPr lang="en-IN" sz="2000" dirty="0"/>
          </a:p>
        </p:txBody>
      </p:sp>
      <p:sp>
        <p:nvSpPr>
          <p:cNvPr id="3" name="Content Placeholder 2">
            <a:extLst>
              <a:ext uri="{FF2B5EF4-FFF2-40B4-BE49-F238E27FC236}">
                <a16:creationId xmlns:a16="http://schemas.microsoft.com/office/drawing/2014/main" id="{C433D6A4-ED4B-49B6-81CF-A562EA543C2D}"/>
              </a:ext>
            </a:extLst>
          </p:cNvPr>
          <p:cNvSpPr>
            <a:spLocks noGrp="1"/>
          </p:cNvSpPr>
          <p:nvPr>
            <p:ph idx="1"/>
          </p:nvPr>
        </p:nvSpPr>
        <p:spPr>
          <a:xfrm>
            <a:off x="1828801" y="3763617"/>
            <a:ext cx="8915400" cy="1325217"/>
          </a:xfrm>
        </p:spPr>
        <p:txBody>
          <a:bodyPr/>
          <a:lstStyle/>
          <a:p>
            <a:pPr marL="0" indent="0">
              <a:buNone/>
            </a:pPr>
            <a:r>
              <a:rPr lang="en-IN" b="1" dirty="0">
                <a:latin typeface="Roboto"/>
              </a:rPr>
              <a:t>Convert each word into its lower case</a:t>
            </a:r>
            <a:r>
              <a:rPr lang="en-IN" dirty="0">
                <a:latin typeface="Roboto"/>
              </a:rPr>
              <a:t>: For example, it useless to have same words in different cases (</a:t>
            </a:r>
            <a:r>
              <a:rPr lang="en-IN" dirty="0" err="1">
                <a:latin typeface="Roboto"/>
              </a:rPr>
              <a:t>eg</a:t>
            </a:r>
            <a:r>
              <a:rPr lang="en-IN" dirty="0">
                <a:latin typeface="Roboto"/>
              </a:rPr>
              <a:t> : ‘good’ and ‘GOOD’).</a:t>
            </a:r>
          </a:p>
          <a:p>
            <a:pPr marL="0" indent="0">
              <a:buNone/>
            </a:pPr>
            <a:endParaRPr lang="en-IN" dirty="0"/>
          </a:p>
        </p:txBody>
      </p:sp>
    </p:spTree>
    <p:extLst>
      <p:ext uri="{BB962C8B-B14F-4D97-AF65-F5344CB8AC3E}">
        <p14:creationId xmlns:p14="http://schemas.microsoft.com/office/powerpoint/2010/main" val="165859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ACF7-B546-4A20-947B-E562801B19CF}"/>
              </a:ext>
            </a:extLst>
          </p:cNvPr>
          <p:cNvSpPr>
            <a:spLocks noGrp="1"/>
          </p:cNvSpPr>
          <p:nvPr>
            <p:ph type="title"/>
          </p:nvPr>
        </p:nvSpPr>
        <p:spPr>
          <a:xfrm>
            <a:off x="2221864" y="809641"/>
            <a:ext cx="8911687" cy="1280890"/>
          </a:xfrm>
        </p:spPr>
        <p:txBody>
          <a:bodyPr>
            <a:normAutofit/>
          </a:bodyPr>
          <a:lstStyle/>
          <a:p>
            <a:br>
              <a:rPr lang="en-IN" sz="1800" dirty="0"/>
            </a:br>
            <a:br>
              <a:rPr lang="en-IN" sz="1800" dirty="0"/>
            </a:br>
            <a:r>
              <a:rPr lang="en-IN" sz="1800" dirty="0"/>
              <a:t>                    </a:t>
            </a:r>
            <a:r>
              <a:rPr lang="en-IN" sz="1600" dirty="0"/>
              <a:t>  review : “iPhone cover is Bad”</a:t>
            </a:r>
            <a:br>
              <a:rPr lang="en-IN" sz="1600" dirty="0"/>
            </a:br>
            <a:r>
              <a:rPr lang="en-IN" sz="1600" dirty="0"/>
              <a:t>                         Setting </a:t>
            </a:r>
            <a:r>
              <a:rPr lang="en-IN" sz="1600" dirty="0" err="1"/>
              <a:t>stopwords</a:t>
            </a:r>
            <a:r>
              <a:rPr lang="en-IN" sz="1600" dirty="0"/>
              <a:t> of English Language </a:t>
            </a:r>
            <a:endParaRPr lang="en-IN" sz="1800" dirty="0"/>
          </a:p>
        </p:txBody>
      </p:sp>
      <p:pic>
        <p:nvPicPr>
          <p:cNvPr id="5" name="Content Placeholder 4">
            <a:extLst>
              <a:ext uri="{FF2B5EF4-FFF2-40B4-BE49-F238E27FC236}">
                <a16:creationId xmlns:a16="http://schemas.microsoft.com/office/drawing/2014/main" id="{4A87EC84-13F0-4CC1-ACBC-F51E293D31B2}"/>
              </a:ext>
            </a:extLst>
          </p:cNvPr>
          <p:cNvPicPr>
            <a:picLocks noGrp="1" noChangeAspect="1"/>
          </p:cNvPicPr>
          <p:nvPr>
            <p:ph idx="1"/>
          </p:nvPr>
        </p:nvPicPr>
        <p:blipFill>
          <a:blip r:embed="rId2"/>
          <a:stretch>
            <a:fillRect/>
          </a:stretch>
        </p:blipFill>
        <p:spPr>
          <a:xfrm>
            <a:off x="1338469" y="2090531"/>
            <a:ext cx="10099883" cy="3859695"/>
          </a:xfrm>
        </p:spPr>
      </p:pic>
    </p:spTree>
    <p:extLst>
      <p:ext uri="{BB962C8B-B14F-4D97-AF65-F5344CB8AC3E}">
        <p14:creationId xmlns:p14="http://schemas.microsoft.com/office/powerpoint/2010/main" val="262688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5129-642B-46E4-9307-732154DE416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011C22C-51C3-436C-84CA-BF277B8B1810}"/>
              </a:ext>
            </a:extLst>
          </p:cNvPr>
          <p:cNvPicPr>
            <a:picLocks noGrp="1" noChangeAspect="1"/>
          </p:cNvPicPr>
          <p:nvPr>
            <p:ph idx="1"/>
          </p:nvPr>
        </p:nvPicPr>
        <p:blipFill>
          <a:blip r:embed="rId2"/>
          <a:stretch>
            <a:fillRect/>
          </a:stretch>
        </p:blipFill>
        <p:spPr>
          <a:xfrm>
            <a:off x="2398644" y="624110"/>
            <a:ext cx="9105968" cy="6333281"/>
          </a:xfrm>
        </p:spPr>
      </p:pic>
    </p:spTree>
    <p:extLst>
      <p:ext uri="{BB962C8B-B14F-4D97-AF65-F5344CB8AC3E}">
        <p14:creationId xmlns:p14="http://schemas.microsoft.com/office/powerpoint/2010/main" val="419926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8DB9-666D-4F5E-A410-244226B1B10B}"/>
              </a:ext>
            </a:extLst>
          </p:cNvPr>
          <p:cNvSpPr>
            <a:spLocks noGrp="1"/>
          </p:cNvSpPr>
          <p:nvPr>
            <p:ph type="title"/>
          </p:nvPr>
        </p:nvSpPr>
        <p:spPr>
          <a:xfrm>
            <a:off x="2486907" y="624109"/>
            <a:ext cx="8911687" cy="2804891"/>
          </a:xfrm>
        </p:spPr>
        <p:txBody>
          <a:bodyPr>
            <a:normAutofit/>
          </a:bodyPr>
          <a:lstStyle/>
          <a:p>
            <a:pPr fontAlgn="base"/>
            <a:r>
              <a:rPr lang="en-IN" sz="1800" b="1" dirty="0">
                <a:latin typeface="Roboto"/>
              </a:rPr>
              <a:t>Step 3: </a:t>
            </a:r>
            <a:r>
              <a:rPr lang="en-IN" sz="1800" dirty="0">
                <a:latin typeface="Roboto"/>
              </a:rPr>
              <a:t>Tokenization, involves splitting sentences and words from the body of the text.</a:t>
            </a:r>
            <a:br>
              <a:rPr lang="en-IN" sz="1800" dirty="0">
                <a:latin typeface="Roboto"/>
              </a:rPr>
            </a:br>
            <a:br>
              <a:rPr lang="en-IN" sz="1800" dirty="0"/>
            </a:br>
            <a:r>
              <a:rPr lang="en-IN" sz="1800" b="1" dirty="0">
                <a:latin typeface="Roboto"/>
              </a:rPr>
              <a:t>Step 4:</a:t>
            </a:r>
            <a:r>
              <a:rPr lang="en-IN" sz="1800" dirty="0">
                <a:latin typeface="Roboto"/>
              </a:rPr>
              <a:t> Making the bag of words via sparse matrix</a:t>
            </a:r>
            <a:br>
              <a:rPr lang="en-IN" sz="1800" dirty="0">
                <a:latin typeface="Roboto"/>
              </a:rPr>
            </a:br>
            <a:r>
              <a:rPr lang="en-IN" sz="1800" dirty="0">
                <a:latin typeface="Roboto"/>
              </a:rPr>
              <a:t>Take all the different words of reviews in the dataset without repeating of words.</a:t>
            </a:r>
            <a:br>
              <a:rPr lang="en-IN" sz="1800" dirty="0">
                <a:latin typeface="Roboto"/>
              </a:rPr>
            </a:br>
            <a:r>
              <a:rPr lang="en-IN" sz="1800" dirty="0">
                <a:latin typeface="Roboto"/>
              </a:rPr>
              <a:t>One column for each word, therefore there are going to be many columns.</a:t>
            </a:r>
            <a:br>
              <a:rPr lang="en-IN" sz="1800" dirty="0">
                <a:latin typeface="Roboto"/>
              </a:rPr>
            </a:br>
            <a:r>
              <a:rPr lang="en-IN" sz="1800" dirty="0">
                <a:latin typeface="Roboto"/>
              </a:rPr>
              <a:t>Rows are reviews</a:t>
            </a:r>
            <a:br>
              <a:rPr lang="en-IN" sz="1800" dirty="0">
                <a:latin typeface="Roboto"/>
              </a:rPr>
            </a:br>
            <a:r>
              <a:rPr lang="en-IN" sz="1800" dirty="0">
                <a:latin typeface="Roboto"/>
              </a:rPr>
              <a:t>If word is there in row of dataset of reviews, then the count of word will be there in row of bag of words under the column of the word.</a:t>
            </a:r>
            <a:br>
              <a:rPr lang="en-IN" sz="1800" dirty="0">
                <a:latin typeface="Roboto"/>
              </a:rPr>
            </a:br>
            <a:endParaRPr lang="en-IN" sz="1800" dirty="0"/>
          </a:p>
        </p:txBody>
      </p:sp>
      <p:sp>
        <p:nvSpPr>
          <p:cNvPr id="3" name="Content Placeholder 2">
            <a:extLst>
              <a:ext uri="{FF2B5EF4-FFF2-40B4-BE49-F238E27FC236}">
                <a16:creationId xmlns:a16="http://schemas.microsoft.com/office/drawing/2014/main" id="{4EEFA085-8ED0-49F5-891D-EEFA4033985D}"/>
              </a:ext>
            </a:extLst>
          </p:cNvPr>
          <p:cNvSpPr>
            <a:spLocks noGrp="1"/>
          </p:cNvSpPr>
          <p:nvPr>
            <p:ph idx="1"/>
          </p:nvPr>
        </p:nvSpPr>
        <p:spPr>
          <a:xfrm>
            <a:off x="2486907" y="3631096"/>
            <a:ext cx="8915400" cy="2040835"/>
          </a:xfrm>
        </p:spPr>
        <p:txBody>
          <a:bodyPr/>
          <a:lstStyle/>
          <a:p>
            <a:r>
              <a:rPr lang="en-IN" b="1" dirty="0">
                <a:latin typeface="Roboto"/>
              </a:rPr>
              <a:t>Step 5 :</a:t>
            </a:r>
            <a:r>
              <a:rPr lang="en-IN" dirty="0">
                <a:latin typeface="Roboto"/>
              </a:rPr>
              <a:t> Splitting Corpus into Training and Test set.</a:t>
            </a:r>
          </a:p>
          <a:p>
            <a:r>
              <a:rPr lang="en-IN" dirty="0">
                <a:latin typeface="Roboto"/>
              </a:rPr>
              <a:t>For this we need class </a:t>
            </a:r>
            <a:r>
              <a:rPr lang="en-IN" dirty="0" err="1">
                <a:latin typeface="Roboto"/>
              </a:rPr>
              <a:t>train_test_split</a:t>
            </a:r>
            <a:r>
              <a:rPr lang="en-IN" dirty="0">
                <a:latin typeface="Roboto"/>
              </a:rPr>
              <a:t> from </a:t>
            </a:r>
            <a:r>
              <a:rPr lang="en-IN" dirty="0" err="1">
                <a:latin typeface="Roboto"/>
              </a:rPr>
              <a:t>sklearn.cross_validation</a:t>
            </a:r>
            <a:r>
              <a:rPr lang="en-IN" dirty="0">
                <a:latin typeface="Roboto"/>
              </a:rPr>
              <a:t>. Split can be made 70/30 or 80/20 or 85/15 or 75/25, here I choose 80/20 via “</a:t>
            </a:r>
            <a:r>
              <a:rPr lang="en-IN" dirty="0" err="1">
                <a:latin typeface="Roboto"/>
              </a:rPr>
              <a:t>test_size</a:t>
            </a:r>
            <a:r>
              <a:rPr lang="en-IN" dirty="0">
                <a:latin typeface="Roboto"/>
              </a:rPr>
              <a:t>”.</a:t>
            </a:r>
            <a:br>
              <a:rPr lang="en-IN" dirty="0"/>
            </a:br>
            <a:r>
              <a:rPr lang="en-IN" dirty="0">
                <a:latin typeface="Roboto"/>
              </a:rPr>
              <a:t>x is the bag of words, y is 0 or 1 (positive or negative).</a:t>
            </a:r>
            <a:endParaRPr lang="en-IN" dirty="0"/>
          </a:p>
          <a:p>
            <a:endParaRPr lang="en-IN" dirty="0"/>
          </a:p>
        </p:txBody>
      </p:sp>
    </p:spTree>
    <p:extLst>
      <p:ext uri="{BB962C8B-B14F-4D97-AF65-F5344CB8AC3E}">
        <p14:creationId xmlns:p14="http://schemas.microsoft.com/office/powerpoint/2010/main" val="3101879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TotalTime>
  <Words>125</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Century Gothic</vt:lpstr>
      <vt:lpstr>medium-content-serif-font</vt:lpstr>
      <vt:lpstr>roboto</vt:lpstr>
      <vt:lpstr>roboto</vt:lpstr>
      <vt:lpstr>Times New Roman</vt:lpstr>
      <vt:lpstr>Wingdings 3</vt:lpstr>
      <vt:lpstr>Wisp</vt:lpstr>
      <vt:lpstr>                  NLP (Natural language processing)  </vt:lpstr>
      <vt:lpstr>Natural language processing (NLP) is an area of computer science and artificial intelligence concerned with the interactions between computers and human (natural) languages, in particular how to program computers to process and analyse large amounts of natural language data. It is the branch of machine learning which is about analysing any text and handling predictive analysis.</vt:lpstr>
      <vt:lpstr> ABSTRACT:  The program is written in python. Each review from data set is labelled 1 for ‘positive’ and 0 for ‘negative’. Program uses 80:20 ratio of training samples vs test samples. Pre-processing is done which include tokenization using a python library NLTK and feature selection. Our goal is to classify whether the review is positive or negative using machine learning model, here Naïve Bayes is used.</vt:lpstr>
      <vt:lpstr>Steps Involved  Step 1:  Import dataset using pandas library by ‘read_csv function. Reviews and their category(0 or 1) are separated by comma.</vt:lpstr>
      <vt:lpstr>PowerPoint Presentation</vt:lpstr>
      <vt:lpstr> Step 2: Text Cleaning or Pre-processing  Remove Punctuations, Numbers: Punctuations, Numbers doesn’t help much in processing the given text, if included, they will just increase the size of bag of words that we will create as last step and decrease the efficiency of algorithm. </vt:lpstr>
      <vt:lpstr>                        review : “iPhone cover is Bad”                          Setting stopwords of English Language </vt:lpstr>
      <vt:lpstr>PowerPoint Presentation</vt:lpstr>
      <vt:lpstr>Step 3: Tokenization, involves splitting sentences and words from the body of the text.  Step 4: Making the bag of words via sparse matrix Take all the different words of reviews in the dataset without repeating of words. One column for each word, therefore there are going to be many columns. Rows are reviews If word is there in row of dataset of reviews, then the count of word will be there in row of bag of words under the column of the word. </vt:lpstr>
      <vt:lpstr>Step 6: Fitting a Predictive Model   Various Available models : Naive Bayes Classifier Linear Classifier Support Vector Machine Random Forest Classifier  Fit the model via .fit() method with attributes X_train and y_train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NLP (Natural language processing)  </dc:title>
  <dc:creator>Tarun Kumar</dc:creator>
  <cp:lastModifiedBy>Tarun Kumar</cp:lastModifiedBy>
  <cp:revision>9</cp:revision>
  <dcterms:created xsi:type="dcterms:W3CDTF">2018-11-15T18:50:33Z</dcterms:created>
  <dcterms:modified xsi:type="dcterms:W3CDTF">2018-11-15T19:43:27Z</dcterms:modified>
</cp:coreProperties>
</file>