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9" r:id="rId3"/>
    <p:sldId id="260" r:id="rId4"/>
    <p:sldId id="261" r:id="rId5"/>
    <p:sldId id="262" r:id="rId6"/>
    <p:sldId id="264" r:id="rId7"/>
    <p:sldId id="263" r:id="rId8"/>
    <p:sldId id="265" r:id="rId9"/>
    <p:sldId id="266"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7D0525-A38D-4107-9676-622F7B21480A}" type="datetimeFigureOut">
              <a:rPr lang="en-IN" smtClean="0"/>
              <a:t>15-11-2018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72B7A9-5CBE-476D-97EB-6DBE701E2EF6}" type="slidenum">
              <a:rPr lang="en-IN" smtClean="0"/>
              <a:t>‹#›</a:t>
            </a:fld>
            <a:endParaRPr lang="en-IN"/>
          </a:p>
        </p:txBody>
      </p:sp>
    </p:spTree>
    <p:extLst>
      <p:ext uri="{BB962C8B-B14F-4D97-AF65-F5344CB8AC3E}">
        <p14:creationId xmlns:p14="http://schemas.microsoft.com/office/powerpoint/2010/main" val="4228729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7D0525-A38D-4107-9676-622F7B21480A}" type="datetimeFigureOut">
              <a:rPr lang="en-IN" smtClean="0"/>
              <a:t>15-11-2018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72B7A9-5CBE-476D-97EB-6DBE701E2EF6}" type="slidenum">
              <a:rPr lang="en-IN" smtClean="0"/>
              <a:t>‹#›</a:t>
            </a:fld>
            <a:endParaRPr lang="en-IN"/>
          </a:p>
        </p:txBody>
      </p:sp>
    </p:spTree>
    <p:extLst>
      <p:ext uri="{BB962C8B-B14F-4D97-AF65-F5344CB8AC3E}">
        <p14:creationId xmlns:p14="http://schemas.microsoft.com/office/powerpoint/2010/main" val="461148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7D0525-A38D-4107-9676-622F7B21480A}" type="datetimeFigureOut">
              <a:rPr lang="en-IN" smtClean="0"/>
              <a:t>15-11-2018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72B7A9-5CBE-476D-97EB-6DBE701E2EF6}" type="slidenum">
              <a:rPr lang="en-IN" smtClean="0"/>
              <a:t>‹#›</a:t>
            </a:fld>
            <a:endParaRPr lang="en-IN"/>
          </a:p>
        </p:txBody>
      </p:sp>
    </p:spTree>
    <p:extLst>
      <p:ext uri="{BB962C8B-B14F-4D97-AF65-F5344CB8AC3E}">
        <p14:creationId xmlns:p14="http://schemas.microsoft.com/office/powerpoint/2010/main" val="911097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7D0525-A38D-4107-9676-622F7B21480A}" type="datetimeFigureOut">
              <a:rPr lang="en-IN" smtClean="0"/>
              <a:t>15-11-2018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72B7A9-5CBE-476D-97EB-6DBE701E2EF6}"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90146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7D0525-A38D-4107-9676-622F7B21480A}" type="datetimeFigureOut">
              <a:rPr lang="en-IN" smtClean="0"/>
              <a:t>15-11-2018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72B7A9-5CBE-476D-97EB-6DBE701E2EF6}" type="slidenum">
              <a:rPr lang="en-IN" smtClean="0"/>
              <a:t>‹#›</a:t>
            </a:fld>
            <a:endParaRPr lang="en-IN"/>
          </a:p>
        </p:txBody>
      </p:sp>
    </p:spTree>
    <p:extLst>
      <p:ext uri="{BB962C8B-B14F-4D97-AF65-F5344CB8AC3E}">
        <p14:creationId xmlns:p14="http://schemas.microsoft.com/office/powerpoint/2010/main" val="1521235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07D0525-A38D-4107-9676-622F7B21480A}" type="datetimeFigureOut">
              <a:rPr lang="en-IN" smtClean="0"/>
              <a:t>15-11-2018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72B7A9-5CBE-476D-97EB-6DBE701E2EF6}" type="slidenum">
              <a:rPr lang="en-IN" smtClean="0"/>
              <a:t>‹#›</a:t>
            </a:fld>
            <a:endParaRPr lang="en-IN"/>
          </a:p>
        </p:txBody>
      </p:sp>
    </p:spTree>
    <p:extLst>
      <p:ext uri="{BB962C8B-B14F-4D97-AF65-F5344CB8AC3E}">
        <p14:creationId xmlns:p14="http://schemas.microsoft.com/office/powerpoint/2010/main" val="2643228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07D0525-A38D-4107-9676-622F7B21480A}" type="datetimeFigureOut">
              <a:rPr lang="en-IN" smtClean="0"/>
              <a:t>15-11-2018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72B7A9-5CBE-476D-97EB-6DBE701E2EF6}" type="slidenum">
              <a:rPr lang="en-IN" smtClean="0"/>
              <a:t>‹#›</a:t>
            </a:fld>
            <a:endParaRPr lang="en-IN"/>
          </a:p>
        </p:txBody>
      </p:sp>
    </p:spTree>
    <p:extLst>
      <p:ext uri="{BB962C8B-B14F-4D97-AF65-F5344CB8AC3E}">
        <p14:creationId xmlns:p14="http://schemas.microsoft.com/office/powerpoint/2010/main" val="407527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D0525-A38D-4107-9676-622F7B21480A}" type="datetimeFigureOut">
              <a:rPr lang="en-IN" smtClean="0"/>
              <a:t>15-11-2018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72B7A9-5CBE-476D-97EB-6DBE701E2EF6}" type="slidenum">
              <a:rPr lang="en-IN" smtClean="0"/>
              <a:t>‹#›</a:t>
            </a:fld>
            <a:endParaRPr lang="en-IN"/>
          </a:p>
        </p:txBody>
      </p:sp>
    </p:spTree>
    <p:extLst>
      <p:ext uri="{BB962C8B-B14F-4D97-AF65-F5344CB8AC3E}">
        <p14:creationId xmlns:p14="http://schemas.microsoft.com/office/powerpoint/2010/main" val="2038856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D0525-A38D-4107-9676-622F7B21480A}" type="datetimeFigureOut">
              <a:rPr lang="en-IN" smtClean="0"/>
              <a:t>15-11-2018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72B7A9-5CBE-476D-97EB-6DBE701E2EF6}" type="slidenum">
              <a:rPr lang="en-IN" smtClean="0"/>
              <a:t>‹#›</a:t>
            </a:fld>
            <a:endParaRPr lang="en-IN"/>
          </a:p>
        </p:txBody>
      </p:sp>
    </p:spTree>
    <p:extLst>
      <p:ext uri="{BB962C8B-B14F-4D97-AF65-F5344CB8AC3E}">
        <p14:creationId xmlns:p14="http://schemas.microsoft.com/office/powerpoint/2010/main" val="3063792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D0525-A38D-4107-9676-622F7B21480A}" type="datetimeFigureOut">
              <a:rPr lang="en-IN" smtClean="0"/>
              <a:t>15-11-2018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72B7A9-5CBE-476D-97EB-6DBE701E2EF6}" type="slidenum">
              <a:rPr lang="en-IN" smtClean="0"/>
              <a:t>‹#›</a:t>
            </a:fld>
            <a:endParaRPr lang="en-IN"/>
          </a:p>
        </p:txBody>
      </p:sp>
    </p:spTree>
    <p:extLst>
      <p:ext uri="{BB962C8B-B14F-4D97-AF65-F5344CB8AC3E}">
        <p14:creationId xmlns:p14="http://schemas.microsoft.com/office/powerpoint/2010/main" val="2937791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7D0525-A38D-4107-9676-622F7B21480A}" type="datetimeFigureOut">
              <a:rPr lang="en-IN" smtClean="0"/>
              <a:t>15-11-2018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72B7A9-5CBE-476D-97EB-6DBE701E2EF6}" type="slidenum">
              <a:rPr lang="en-IN" smtClean="0"/>
              <a:t>‹#›</a:t>
            </a:fld>
            <a:endParaRPr lang="en-IN"/>
          </a:p>
        </p:txBody>
      </p:sp>
    </p:spTree>
    <p:extLst>
      <p:ext uri="{BB962C8B-B14F-4D97-AF65-F5344CB8AC3E}">
        <p14:creationId xmlns:p14="http://schemas.microsoft.com/office/powerpoint/2010/main" val="649527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7D0525-A38D-4107-9676-622F7B21480A}" type="datetimeFigureOut">
              <a:rPr lang="en-IN" smtClean="0"/>
              <a:t>15-11-2018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72B7A9-5CBE-476D-97EB-6DBE701E2EF6}" type="slidenum">
              <a:rPr lang="en-IN" smtClean="0"/>
              <a:t>‹#›</a:t>
            </a:fld>
            <a:endParaRPr lang="en-IN"/>
          </a:p>
        </p:txBody>
      </p:sp>
    </p:spTree>
    <p:extLst>
      <p:ext uri="{BB962C8B-B14F-4D97-AF65-F5344CB8AC3E}">
        <p14:creationId xmlns:p14="http://schemas.microsoft.com/office/powerpoint/2010/main" val="2213066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7D0525-A38D-4107-9676-622F7B21480A}" type="datetimeFigureOut">
              <a:rPr lang="en-IN" smtClean="0"/>
              <a:t>15-11-2018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72B7A9-5CBE-476D-97EB-6DBE701E2EF6}" type="slidenum">
              <a:rPr lang="en-IN" smtClean="0"/>
              <a:t>‹#›</a:t>
            </a:fld>
            <a:endParaRPr lang="en-IN"/>
          </a:p>
        </p:txBody>
      </p:sp>
    </p:spTree>
    <p:extLst>
      <p:ext uri="{BB962C8B-B14F-4D97-AF65-F5344CB8AC3E}">
        <p14:creationId xmlns:p14="http://schemas.microsoft.com/office/powerpoint/2010/main" val="122417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7D0525-A38D-4107-9676-622F7B21480A}" type="datetimeFigureOut">
              <a:rPr lang="en-IN" smtClean="0"/>
              <a:t>15-11-2018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72B7A9-5CBE-476D-97EB-6DBE701E2EF6}" type="slidenum">
              <a:rPr lang="en-IN" smtClean="0"/>
              <a:t>‹#›</a:t>
            </a:fld>
            <a:endParaRPr lang="en-IN"/>
          </a:p>
        </p:txBody>
      </p:sp>
    </p:spTree>
    <p:extLst>
      <p:ext uri="{BB962C8B-B14F-4D97-AF65-F5344CB8AC3E}">
        <p14:creationId xmlns:p14="http://schemas.microsoft.com/office/powerpoint/2010/main" val="4102889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07D0525-A38D-4107-9676-622F7B21480A}" type="datetimeFigureOut">
              <a:rPr lang="en-IN" smtClean="0"/>
              <a:t>15-11-2018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72B7A9-5CBE-476D-97EB-6DBE701E2EF6}" type="slidenum">
              <a:rPr lang="en-IN" smtClean="0"/>
              <a:t>‹#›</a:t>
            </a:fld>
            <a:endParaRPr lang="en-IN"/>
          </a:p>
        </p:txBody>
      </p:sp>
    </p:spTree>
    <p:extLst>
      <p:ext uri="{BB962C8B-B14F-4D97-AF65-F5344CB8AC3E}">
        <p14:creationId xmlns:p14="http://schemas.microsoft.com/office/powerpoint/2010/main" val="4212998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7D0525-A38D-4107-9676-622F7B21480A}" type="datetimeFigureOut">
              <a:rPr lang="en-IN" smtClean="0"/>
              <a:t>15-11-2018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72B7A9-5CBE-476D-97EB-6DBE701E2EF6}" type="slidenum">
              <a:rPr lang="en-IN" smtClean="0"/>
              <a:t>‹#›</a:t>
            </a:fld>
            <a:endParaRPr lang="en-IN"/>
          </a:p>
        </p:txBody>
      </p:sp>
    </p:spTree>
    <p:extLst>
      <p:ext uri="{BB962C8B-B14F-4D97-AF65-F5344CB8AC3E}">
        <p14:creationId xmlns:p14="http://schemas.microsoft.com/office/powerpoint/2010/main" val="1019703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7D0525-A38D-4107-9676-622F7B21480A}" type="datetimeFigureOut">
              <a:rPr lang="en-IN" smtClean="0"/>
              <a:t>15-11-2018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72B7A9-5CBE-476D-97EB-6DBE701E2EF6}" type="slidenum">
              <a:rPr lang="en-IN" smtClean="0"/>
              <a:t>‹#›</a:t>
            </a:fld>
            <a:endParaRPr lang="en-IN"/>
          </a:p>
        </p:txBody>
      </p:sp>
    </p:spTree>
    <p:extLst>
      <p:ext uri="{BB962C8B-B14F-4D97-AF65-F5344CB8AC3E}">
        <p14:creationId xmlns:p14="http://schemas.microsoft.com/office/powerpoint/2010/main" val="3832508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07D0525-A38D-4107-9676-622F7B21480A}" type="datetimeFigureOut">
              <a:rPr lang="en-IN" smtClean="0"/>
              <a:t>15-11-2018</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972B7A9-5CBE-476D-97EB-6DBE701E2EF6}" type="slidenum">
              <a:rPr lang="en-IN" smtClean="0"/>
              <a:t>‹#›</a:t>
            </a:fld>
            <a:endParaRPr lang="en-IN"/>
          </a:p>
        </p:txBody>
      </p:sp>
    </p:spTree>
    <p:extLst>
      <p:ext uri="{BB962C8B-B14F-4D97-AF65-F5344CB8AC3E}">
        <p14:creationId xmlns:p14="http://schemas.microsoft.com/office/powerpoint/2010/main" val="216413819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A8D1A-744C-4EB0-9DB1-3160E8707D38}"/>
              </a:ext>
            </a:extLst>
          </p:cNvPr>
          <p:cNvSpPr>
            <a:spLocks noGrp="1"/>
          </p:cNvSpPr>
          <p:nvPr>
            <p:ph type="ctrTitle"/>
          </p:nvPr>
        </p:nvSpPr>
        <p:spPr>
          <a:xfrm>
            <a:off x="1401305" y="2512291"/>
            <a:ext cx="9001462" cy="2387600"/>
          </a:xfrm>
        </p:spPr>
        <p:txBody>
          <a:bodyPr>
            <a:normAutofit fontScale="90000"/>
          </a:bodyPr>
          <a:lstStyle/>
          <a:p>
            <a:r>
              <a:rPr lang="en-IN" b="1" dirty="0"/>
              <a:t>NLP</a:t>
            </a:r>
            <a:br>
              <a:rPr lang="en-IN" b="1" dirty="0"/>
            </a:br>
            <a:r>
              <a:rPr lang="en-IN" b="1" dirty="0"/>
              <a:t>(Natural language processing)</a:t>
            </a:r>
            <a:br>
              <a:rPr lang="en-IN" dirty="0"/>
            </a:br>
            <a:br>
              <a:rPr lang="en-IN" dirty="0"/>
            </a:br>
            <a:r>
              <a:rPr lang="en-IN" dirty="0"/>
              <a:t>Analysis</a:t>
            </a:r>
            <a:br>
              <a:rPr lang="en-IN" dirty="0"/>
            </a:br>
            <a:r>
              <a:rPr lang="en-IN" dirty="0"/>
              <a:t> of </a:t>
            </a:r>
            <a:br>
              <a:rPr lang="en-IN" dirty="0"/>
            </a:br>
            <a:r>
              <a:rPr lang="en-IN" dirty="0"/>
              <a:t>restaurant reviews</a:t>
            </a:r>
          </a:p>
        </p:txBody>
      </p:sp>
    </p:spTree>
    <p:extLst>
      <p:ext uri="{BB962C8B-B14F-4D97-AF65-F5344CB8AC3E}">
        <p14:creationId xmlns:p14="http://schemas.microsoft.com/office/powerpoint/2010/main" val="391496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81ABDC-8E55-4F62-81E8-B061730414CE}"/>
              </a:ext>
            </a:extLst>
          </p:cNvPr>
          <p:cNvSpPr/>
          <p:nvPr/>
        </p:nvSpPr>
        <p:spPr>
          <a:xfrm>
            <a:off x="955963" y="787113"/>
            <a:ext cx="10515601" cy="4001095"/>
          </a:xfrm>
          <a:prstGeom prst="rect">
            <a:avLst/>
          </a:prstGeom>
        </p:spPr>
        <p:txBody>
          <a:bodyPr wrap="square">
            <a:spAutoFit/>
          </a:bodyPr>
          <a:lstStyle/>
          <a:p>
            <a:pPr fontAlgn="base"/>
            <a:r>
              <a:rPr lang="en-IN" sz="2000" b="1" dirty="0">
                <a:latin typeface="Roboto"/>
              </a:rPr>
              <a:t>Step 6: </a:t>
            </a:r>
            <a:r>
              <a:rPr lang="en-IN" b="1" dirty="0">
                <a:latin typeface="Roboto"/>
              </a:rPr>
              <a:t>Fitting a Predictive Model </a:t>
            </a:r>
          </a:p>
          <a:p>
            <a:pPr fontAlgn="base"/>
            <a:endParaRPr lang="en-IN" b="1" dirty="0">
              <a:latin typeface="Roboto"/>
            </a:endParaRPr>
          </a:p>
          <a:p>
            <a:pPr fontAlgn="base"/>
            <a:r>
              <a:rPr lang="en-IN" dirty="0">
                <a:latin typeface="Roboto"/>
              </a:rPr>
              <a:t>Various Available models :</a:t>
            </a:r>
          </a:p>
          <a:p>
            <a:pPr>
              <a:buFont typeface="+mj-lt"/>
              <a:buAutoNum type="arabicPeriod"/>
            </a:pPr>
            <a:r>
              <a:rPr lang="en-IN" dirty="0">
                <a:solidFill>
                  <a:srgbClr val="595858"/>
                </a:solidFill>
                <a:latin typeface="roboto"/>
              </a:rPr>
              <a:t>Naive Bayes Classifier</a:t>
            </a:r>
          </a:p>
          <a:p>
            <a:pPr>
              <a:buFont typeface="+mj-lt"/>
              <a:buAutoNum type="arabicPeriod"/>
            </a:pPr>
            <a:r>
              <a:rPr lang="en-IN" dirty="0">
                <a:solidFill>
                  <a:srgbClr val="595858"/>
                </a:solidFill>
                <a:latin typeface="roboto"/>
              </a:rPr>
              <a:t>Linear Classifier</a:t>
            </a:r>
          </a:p>
          <a:p>
            <a:pPr>
              <a:buFont typeface="+mj-lt"/>
              <a:buAutoNum type="arabicPeriod"/>
            </a:pPr>
            <a:r>
              <a:rPr lang="en-IN" dirty="0">
                <a:solidFill>
                  <a:srgbClr val="595858"/>
                </a:solidFill>
                <a:latin typeface="roboto"/>
              </a:rPr>
              <a:t>Support Vector Machine</a:t>
            </a:r>
          </a:p>
          <a:p>
            <a:pPr>
              <a:buFont typeface="+mj-lt"/>
              <a:buAutoNum type="arabicPeriod"/>
            </a:pPr>
            <a:r>
              <a:rPr lang="en-IN" dirty="0">
                <a:solidFill>
                  <a:srgbClr val="595858"/>
                </a:solidFill>
                <a:latin typeface="roboto"/>
              </a:rPr>
              <a:t>Bagging Models</a:t>
            </a:r>
          </a:p>
          <a:p>
            <a:pPr>
              <a:buFont typeface="+mj-lt"/>
              <a:buAutoNum type="arabicPeriod"/>
            </a:pPr>
            <a:r>
              <a:rPr lang="en-IN" dirty="0">
                <a:solidFill>
                  <a:srgbClr val="595858"/>
                </a:solidFill>
                <a:latin typeface="roboto"/>
              </a:rPr>
              <a:t>Shallow Neural Networks</a:t>
            </a:r>
          </a:p>
          <a:p>
            <a:pPr>
              <a:buFont typeface="+mj-lt"/>
              <a:buAutoNum type="arabicPeriod"/>
            </a:pPr>
            <a:r>
              <a:rPr lang="en-IN" dirty="0">
                <a:solidFill>
                  <a:srgbClr val="595858"/>
                </a:solidFill>
                <a:latin typeface="roboto"/>
              </a:rPr>
              <a:t>Deep Neural Networks</a:t>
            </a:r>
          </a:p>
          <a:p>
            <a:pPr marL="742950" lvl="1" indent="-285750">
              <a:buFont typeface="+mj-lt"/>
              <a:buAutoNum type="arabicPeriod"/>
            </a:pPr>
            <a:r>
              <a:rPr lang="en-IN" dirty="0">
                <a:solidFill>
                  <a:srgbClr val="595858"/>
                </a:solidFill>
                <a:latin typeface="roboto"/>
              </a:rPr>
              <a:t>Convolutional Neural Network (CNN)</a:t>
            </a:r>
          </a:p>
          <a:p>
            <a:pPr marL="742950" lvl="1" indent="-285750">
              <a:buFont typeface="+mj-lt"/>
              <a:buAutoNum type="arabicPeriod"/>
            </a:pPr>
            <a:r>
              <a:rPr lang="en-IN" dirty="0">
                <a:solidFill>
                  <a:srgbClr val="595858"/>
                </a:solidFill>
                <a:latin typeface="roboto"/>
              </a:rPr>
              <a:t>Bidirectional RNN</a:t>
            </a:r>
          </a:p>
          <a:p>
            <a:pPr marL="742950" lvl="1" indent="-285750">
              <a:buFont typeface="+mj-lt"/>
              <a:buAutoNum type="arabicPeriod"/>
            </a:pPr>
            <a:r>
              <a:rPr lang="en-IN" dirty="0">
                <a:solidFill>
                  <a:srgbClr val="595858"/>
                </a:solidFill>
                <a:latin typeface="roboto"/>
              </a:rPr>
              <a:t>Recurrent Convolutional Neural Network (RCNN)</a:t>
            </a:r>
          </a:p>
          <a:p>
            <a:pPr fontAlgn="base"/>
            <a:endParaRPr lang="en-IN" dirty="0">
              <a:latin typeface="Roboto"/>
            </a:endParaRPr>
          </a:p>
          <a:p>
            <a:pPr fontAlgn="base">
              <a:buFont typeface="Arial" panose="020B0604020202020204" pitchFamily="34" charset="0"/>
              <a:buChar char="•"/>
            </a:pPr>
            <a:r>
              <a:rPr lang="en-IN" dirty="0">
                <a:latin typeface="Roboto"/>
              </a:rPr>
              <a:t>Fit the model via .fit() method with attributes </a:t>
            </a:r>
            <a:r>
              <a:rPr lang="en-IN" dirty="0" err="1">
                <a:latin typeface="Roboto"/>
              </a:rPr>
              <a:t>X_train</a:t>
            </a:r>
            <a:r>
              <a:rPr lang="en-IN" dirty="0">
                <a:latin typeface="Roboto"/>
              </a:rPr>
              <a:t> and </a:t>
            </a:r>
            <a:r>
              <a:rPr lang="en-IN" dirty="0" err="1">
                <a:latin typeface="Roboto"/>
              </a:rPr>
              <a:t>y_train</a:t>
            </a:r>
            <a:endParaRPr lang="en-IN" b="0" i="0" dirty="0">
              <a:effectLst/>
              <a:latin typeface="Roboto"/>
            </a:endParaRPr>
          </a:p>
        </p:txBody>
      </p:sp>
      <p:pic>
        <p:nvPicPr>
          <p:cNvPr id="7" name="Picture 6">
            <a:extLst>
              <a:ext uri="{FF2B5EF4-FFF2-40B4-BE49-F238E27FC236}">
                <a16:creationId xmlns:a16="http://schemas.microsoft.com/office/drawing/2014/main" id="{6FC1CA8D-ECAE-482E-AB63-F10E8887827D}"/>
              </a:ext>
            </a:extLst>
          </p:cNvPr>
          <p:cNvPicPr>
            <a:picLocks noChangeAspect="1"/>
          </p:cNvPicPr>
          <p:nvPr/>
        </p:nvPicPr>
        <p:blipFill>
          <a:blip r:embed="rId2"/>
          <a:stretch>
            <a:fillRect/>
          </a:stretch>
        </p:blipFill>
        <p:spPr>
          <a:xfrm>
            <a:off x="955963" y="4899313"/>
            <a:ext cx="10335492" cy="1769509"/>
          </a:xfrm>
          <a:prstGeom prst="rect">
            <a:avLst/>
          </a:prstGeom>
        </p:spPr>
      </p:pic>
    </p:spTree>
    <p:extLst>
      <p:ext uri="{BB962C8B-B14F-4D97-AF65-F5344CB8AC3E}">
        <p14:creationId xmlns:p14="http://schemas.microsoft.com/office/powerpoint/2010/main" val="3374552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04E60D-4D33-4C96-9AB2-9FEAE488AFF7}"/>
              </a:ext>
            </a:extLst>
          </p:cNvPr>
          <p:cNvSpPr/>
          <p:nvPr/>
        </p:nvSpPr>
        <p:spPr>
          <a:xfrm>
            <a:off x="1431293" y="692020"/>
            <a:ext cx="8843472" cy="461665"/>
          </a:xfrm>
          <a:prstGeom prst="rect">
            <a:avLst/>
          </a:prstGeom>
        </p:spPr>
        <p:txBody>
          <a:bodyPr wrap="square">
            <a:spAutoFit/>
          </a:bodyPr>
          <a:lstStyle/>
          <a:p>
            <a:r>
              <a:rPr lang="en-IN" sz="2400" b="1" dirty="0">
                <a:latin typeface="Roboto"/>
              </a:rPr>
              <a:t>Step 7:</a:t>
            </a:r>
            <a:r>
              <a:rPr lang="en-IN" b="1" dirty="0">
                <a:latin typeface="Roboto"/>
              </a:rPr>
              <a:t> </a:t>
            </a:r>
            <a:r>
              <a:rPr lang="en-IN" dirty="0">
                <a:latin typeface="Roboto"/>
              </a:rPr>
              <a:t>Predicting Final Results via using .predict() method with attribute </a:t>
            </a:r>
            <a:r>
              <a:rPr lang="en-IN" dirty="0" err="1">
                <a:latin typeface="Roboto"/>
              </a:rPr>
              <a:t>x_test</a:t>
            </a:r>
            <a:endParaRPr lang="en-IN" dirty="0"/>
          </a:p>
        </p:txBody>
      </p:sp>
      <p:pic>
        <p:nvPicPr>
          <p:cNvPr id="3" name="Picture 2">
            <a:extLst>
              <a:ext uri="{FF2B5EF4-FFF2-40B4-BE49-F238E27FC236}">
                <a16:creationId xmlns:a16="http://schemas.microsoft.com/office/drawing/2014/main" id="{6F8B3838-1BDC-4AEC-A757-2BFD8DF204F6}"/>
              </a:ext>
            </a:extLst>
          </p:cNvPr>
          <p:cNvPicPr>
            <a:picLocks noChangeAspect="1"/>
          </p:cNvPicPr>
          <p:nvPr/>
        </p:nvPicPr>
        <p:blipFill rotWithShape="1">
          <a:blip r:embed="rId2"/>
          <a:srcRect l="768" r="43593"/>
          <a:stretch/>
        </p:blipFill>
        <p:spPr>
          <a:xfrm>
            <a:off x="1875672" y="1653748"/>
            <a:ext cx="8547220" cy="1020042"/>
          </a:xfrm>
          <a:prstGeom prst="rect">
            <a:avLst/>
          </a:prstGeom>
        </p:spPr>
      </p:pic>
      <p:sp>
        <p:nvSpPr>
          <p:cNvPr id="4" name="Rectangle 3">
            <a:extLst>
              <a:ext uri="{FF2B5EF4-FFF2-40B4-BE49-F238E27FC236}">
                <a16:creationId xmlns:a16="http://schemas.microsoft.com/office/drawing/2014/main" id="{822C9E0E-4572-4A43-B717-69C3369A0E68}"/>
              </a:ext>
            </a:extLst>
          </p:cNvPr>
          <p:cNvSpPr/>
          <p:nvPr/>
        </p:nvSpPr>
        <p:spPr>
          <a:xfrm>
            <a:off x="1431293" y="2943020"/>
            <a:ext cx="8843473" cy="461665"/>
          </a:xfrm>
          <a:prstGeom prst="rect">
            <a:avLst/>
          </a:prstGeom>
        </p:spPr>
        <p:txBody>
          <a:bodyPr wrap="square">
            <a:spAutoFit/>
          </a:bodyPr>
          <a:lstStyle/>
          <a:p>
            <a:pPr fontAlgn="base"/>
            <a:r>
              <a:rPr lang="en-IN" sz="2400" b="1" dirty="0">
                <a:latin typeface="Roboto"/>
              </a:rPr>
              <a:t>Step 8:</a:t>
            </a:r>
            <a:r>
              <a:rPr lang="en-IN" b="1" dirty="0">
                <a:latin typeface="Roboto"/>
              </a:rPr>
              <a:t> </a:t>
            </a:r>
            <a:r>
              <a:rPr lang="en-IN" dirty="0">
                <a:latin typeface="Roboto"/>
              </a:rPr>
              <a:t>To know the accuracy, confusion matrix is needed.</a:t>
            </a:r>
          </a:p>
        </p:txBody>
      </p:sp>
      <p:pic>
        <p:nvPicPr>
          <p:cNvPr id="5" name="Picture 4">
            <a:extLst>
              <a:ext uri="{FF2B5EF4-FFF2-40B4-BE49-F238E27FC236}">
                <a16:creationId xmlns:a16="http://schemas.microsoft.com/office/drawing/2014/main" id="{74278C65-1206-4824-B62B-7E69EDDF268C}"/>
              </a:ext>
            </a:extLst>
          </p:cNvPr>
          <p:cNvPicPr>
            <a:picLocks noChangeAspect="1"/>
          </p:cNvPicPr>
          <p:nvPr/>
        </p:nvPicPr>
        <p:blipFill rotWithShape="1">
          <a:blip r:embed="rId3"/>
          <a:srcRect r="24080" b="40155"/>
          <a:stretch/>
        </p:blipFill>
        <p:spPr>
          <a:xfrm>
            <a:off x="558458" y="3602956"/>
            <a:ext cx="4616954" cy="3005662"/>
          </a:xfrm>
          <a:prstGeom prst="rect">
            <a:avLst/>
          </a:prstGeom>
        </p:spPr>
      </p:pic>
      <p:sp>
        <p:nvSpPr>
          <p:cNvPr id="7" name="Rectangle 6">
            <a:extLst>
              <a:ext uri="{FF2B5EF4-FFF2-40B4-BE49-F238E27FC236}">
                <a16:creationId xmlns:a16="http://schemas.microsoft.com/office/drawing/2014/main" id="{4BF53904-4BD2-476B-8BDA-0E3D1B63849A}"/>
              </a:ext>
            </a:extLst>
          </p:cNvPr>
          <p:cNvSpPr/>
          <p:nvPr/>
        </p:nvSpPr>
        <p:spPr>
          <a:xfrm>
            <a:off x="5537542" y="4431108"/>
            <a:ext cx="6096000" cy="923330"/>
          </a:xfrm>
          <a:prstGeom prst="rect">
            <a:avLst/>
          </a:prstGeom>
        </p:spPr>
        <p:txBody>
          <a:bodyPr>
            <a:spAutoFit/>
          </a:bodyPr>
          <a:lstStyle/>
          <a:p>
            <a:r>
              <a:rPr lang="en-IN" b="1" dirty="0">
                <a:latin typeface="Roboto"/>
              </a:rPr>
              <a:t>Note: </a:t>
            </a:r>
            <a:r>
              <a:rPr lang="en-IN" dirty="0">
                <a:latin typeface="Roboto"/>
              </a:rPr>
              <a:t>Accuracy with Logistic Regression was 71%.(It may be different when performed experiment with different test size, here = 0.20).</a:t>
            </a:r>
            <a:endParaRPr lang="en-IN" dirty="0"/>
          </a:p>
        </p:txBody>
      </p:sp>
    </p:spTree>
    <p:extLst>
      <p:ext uri="{BB962C8B-B14F-4D97-AF65-F5344CB8AC3E}">
        <p14:creationId xmlns:p14="http://schemas.microsoft.com/office/powerpoint/2010/main" val="2459620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FD07-9190-407E-9D9D-E9ABFEA8F93C}"/>
              </a:ext>
            </a:extLst>
          </p:cNvPr>
          <p:cNvSpPr>
            <a:spLocks noGrp="1"/>
          </p:cNvSpPr>
          <p:nvPr>
            <p:ph type="title"/>
          </p:nvPr>
        </p:nvSpPr>
        <p:spPr>
          <a:xfrm>
            <a:off x="913774" y="2630911"/>
            <a:ext cx="10364451" cy="1596177"/>
          </a:xfrm>
        </p:spPr>
        <p:txBody>
          <a:bodyPr>
            <a:normAutofit/>
          </a:bodyPr>
          <a:lstStyle/>
          <a:p>
            <a:r>
              <a:rPr lang="en-IN" sz="6000" b="1" dirty="0"/>
              <a:t>THANK YOU</a:t>
            </a:r>
          </a:p>
        </p:txBody>
      </p:sp>
    </p:spTree>
    <p:extLst>
      <p:ext uri="{BB962C8B-B14F-4D97-AF65-F5344CB8AC3E}">
        <p14:creationId xmlns:p14="http://schemas.microsoft.com/office/powerpoint/2010/main" val="564382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E531FE-5694-46A1-BE26-E2D924708BA9}"/>
              </a:ext>
            </a:extLst>
          </p:cNvPr>
          <p:cNvSpPr/>
          <p:nvPr/>
        </p:nvSpPr>
        <p:spPr>
          <a:xfrm>
            <a:off x="727363" y="1665192"/>
            <a:ext cx="10737274" cy="1354217"/>
          </a:xfrm>
          <a:prstGeom prst="rect">
            <a:avLst/>
          </a:prstGeom>
        </p:spPr>
        <p:txBody>
          <a:bodyPr wrap="square">
            <a:spAutoFit/>
          </a:bodyPr>
          <a:lstStyle/>
          <a:p>
            <a:pPr algn="just"/>
            <a:r>
              <a:rPr lang="en-IN" sz="2600" b="1" dirty="0">
                <a:solidFill>
                  <a:srgbClr val="000000"/>
                </a:solidFill>
                <a:latin typeface="Times New Roman" panose="02020603050405020304" pitchFamily="18" charset="0"/>
              </a:rPr>
              <a:t>Natural language processing (NLP)</a:t>
            </a:r>
            <a:r>
              <a:rPr lang="en-IN" sz="2800" b="1" dirty="0">
                <a:solidFill>
                  <a:srgbClr val="000000"/>
                </a:solidFill>
                <a:latin typeface="Times New Roman" panose="02020603050405020304" pitchFamily="18" charset="0"/>
              </a:rPr>
              <a:t> </a:t>
            </a:r>
            <a:r>
              <a:rPr lang="en-IN" dirty="0">
                <a:latin typeface="Roboto"/>
              </a:rPr>
              <a:t>is an area of computer science and artificial intelligence concerned with the interactions between computers and human (natural) languages, in particular how to program computers to process and analyse large amounts of natural language data. It is the branch of machine learning which is about analysing any text and handling predictive analysis.</a:t>
            </a:r>
            <a:endParaRPr lang="en-IN" dirty="0"/>
          </a:p>
        </p:txBody>
      </p:sp>
      <p:sp>
        <p:nvSpPr>
          <p:cNvPr id="6" name="Rectangle 5">
            <a:extLst>
              <a:ext uri="{FF2B5EF4-FFF2-40B4-BE49-F238E27FC236}">
                <a16:creationId xmlns:a16="http://schemas.microsoft.com/office/drawing/2014/main" id="{F9B18F5D-A8A4-419E-9593-2A65975C04B6}"/>
              </a:ext>
            </a:extLst>
          </p:cNvPr>
          <p:cNvSpPr/>
          <p:nvPr/>
        </p:nvSpPr>
        <p:spPr>
          <a:xfrm>
            <a:off x="815686" y="3622964"/>
            <a:ext cx="10560628" cy="1292662"/>
          </a:xfrm>
          <a:prstGeom prst="rect">
            <a:avLst/>
          </a:prstGeom>
        </p:spPr>
        <p:txBody>
          <a:bodyPr wrap="square">
            <a:spAutoFit/>
          </a:bodyPr>
          <a:lstStyle/>
          <a:p>
            <a:endParaRPr lang="en-IN" sz="1400" dirty="0">
              <a:solidFill>
                <a:srgbClr val="000000"/>
              </a:solidFill>
              <a:latin typeface="Times New Roman" panose="02020603050405020304" pitchFamily="18" charset="0"/>
            </a:endParaRPr>
          </a:p>
          <a:p>
            <a:r>
              <a:rPr lang="en-IN" sz="1400" dirty="0">
                <a:solidFill>
                  <a:srgbClr val="000000"/>
                </a:solidFill>
                <a:latin typeface="Times New Roman" panose="02020603050405020304" pitchFamily="18" charset="0"/>
              </a:rPr>
              <a:t> </a:t>
            </a:r>
            <a:r>
              <a:rPr lang="en-IN" sz="2800" b="1" dirty="0">
                <a:solidFill>
                  <a:srgbClr val="000000"/>
                </a:solidFill>
                <a:latin typeface="Times New Roman" panose="02020603050405020304" pitchFamily="18" charset="0"/>
              </a:rPr>
              <a:t>GOAL</a:t>
            </a:r>
            <a:endParaRPr lang="en-IN" sz="2800" dirty="0">
              <a:solidFill>
                <a:srgbClr val="000000"/>
              </a:solidFill>
              <a:latin typeface="Times New Roman" panose="02020603050405020304" pitchFamily="18" charset="0"/>
            </a:endParaRPr>
          </a:p>
          <a:p>
            <a:r>
              <a:rPr lang="en-IN" dirty="0">
                <a:solidFill>
                  <a:srgbClr val="000000"/>
                </a:solidFill>
                <a:latin typeface="Times New Roman" panose="02020603050405020304" pitchFamily="18" charset="0"/>
              </a:rPr>
              <a:t>To develop a program using ‘Logistic Regression Model’ to find out whether given Restaurant review is positive or negative. </a:t>
            </a:r>
            <a:endParaRPr lang="en-IN" dirty="0"/>
          </a:p>
        </p:txBody>
      </p:sp>
    </p:spTree>
    <p:extLst>
      <p:ext uri="{BB962C8B-B14F-4D97-AF65-F5344CB8AC3E}">
        <p14:creationId xmlns:p14="http://schemas.microsoft.com/office/powerpoint/2010/main" val="3812297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6F4AD0-332D-4BFB-8270-FBCD8658BB49}"/>
              </a:ext>
            </a:extLst>
          </p:cNvPr>
          <p:cNvSpPr/>
          <p:nvPr/>
        </p:nvSpPr>
        <p:spPr>
          <a:xfrm>
            <a:off x="834735" y="858981"/>
            <a:ext cx="10522529" cy="1846659"/>
          </a:xfrm>
          <a:prstGeom prst="rect">
            <a:avLst/>
          </a:prstGeom>
        </p:spPr>
        <p:txBody>
          <a:bodyPr wrap="square">
            <a:spAutoFit/>
          </a:bodyPr>
          <a:lstStyle/>
          <a:p>
            <a:endParaRPr lang="en-IN" sz="1400" dirty="0">
              <a:solidFill>
                <a:srgbClr val="000000"/>
              </a:solidFill>
              <a:latin typeface="Times New Roman" panose="02020603050405020304" pitchFamily="18" charset="0"/>
            </a:endParaRPr>
          </a:p>
          <a:p>
            <a:r>
              <a:rPr lang="en-IN" sz="1400" dirty="0">
                <a:solidFill>
                  <a:srgbClr val="000000"/>
                </a:solidFill>
                <a:latin typeface="Times New Roman" panose="02020603050405020304" pitchFamily="18" charset="0"/>
              </a:rPr>
              <a:t> </a:t>
            </a:r>
            <a:r>
              <a:rPr lang="en-IN" sz="2800" b="1" dirty="0">
                <a:solidFill>
                  <a:srgbClr val="000000"/>
                </a:solidFill>
                <a:latin typeface="Times New Roman" panose="02020603050405020304" pitchFamily="18" charset="0"/>
              </a:rPr>
              <a:t>ABSTRACT: </a:t>
            </a:r>
            <a:endParaRPr lang="en-IN" sz="2800" dirty="0">
              <a:solidFill>
                <a:srgbClr val="000000"/>
              </a:solidFill>
              <a:latin typeface="Times New Roman" panose="02020603050405020304" pitchFamily="18" charset="0"/>
            </a:endParaRPr>
          </a:p>
          <a:p>
            <a:pPr algn="just"/>
            <a:r>
              <a:rPr lang="en-IN" dirty="0">
                <a:solidFill>
                  <a:srgbClr val="000000"/>
                </a:solidFill>
                <a:latin typeface="Times New Roman" panose="02020603050405020304" pitchFamily="18" charset="0"/>
              </a:rPr>
              <a:t>The program is written in python. Each review from data set is labelled </a:t>
            </a:r>
            <a:r>
              <a:rPr lang="en-IN" b="1" dirty="0">
                <a:solidFill>
                  <a:srgbClr val="000000"/>
                </a:solidFill>
                <a:latin typeface="Times New Roman" panose="02020603050405020304" pitchFamily="18" charset="0"/>
              </a:rPr>
              <a:t>1 for ‘positive’ </a:t>
            </a:r>
            <a:r>
              <a:rPr lang="en-IN" dirty="0">
                <a:solidFill>
                  <a:srgbClr val="000000"/>
                </a:solidFill>
                <a:latin typeface="Times New Roman" panose="02020603050405020304" pitchFamily="18" charset="0"/>
              </a:rPr>
              <a:t>and </a:t>
            </a:r>
            <a:r>
              <a:rPr lang="en-IN" b="1" dirty="0">
                <a:solidFill>
                  <a:srgbClr val="000000"/>
                </a:solidFill>
                <a:latin typeface="Times New Roman" panose="02020603050405020304" pitchFamily="18" charset="0"/>
              </a:rPr>
              <a:t>0 for ‘negative’. </a:t>
            </a:r>
            <a:r>
              <a:rPr lang="en-IN" dirty="0">
                <a:solidFill>
                  <a:srgbClr val="000000"/>
                </a:solidFill>
                <a:latin typeface="Times New Roman" panose="02020603050405020304" pitchFamily="18" charset="0"/>
              </a:rPr>
              <a:t>Program uses </a:t>
            </a:r>
            <a:r>
              <a:rPr lang="en-IN" b="1" dirty="0">
                <a:solidFill>
                  <a:srgbClr val="000000"/>
                </a:solidFill>
                <a:latin typeface="Times New Roman" panose="02020603050405020304" pitchFamily="18" charset="0"/>
              </a:rPr>
              <a:t>80:20 ratio of training samples vs test samples</a:t>
            </a:r>
            <a:r>
              <a:rPr lang="en-IN" dirty="0">
                <a:solidFill>
                  <a:srgbClr val="000000"/>
                </a:solidFill>
                <a:latin typeface="Times New Roman" panose="02020603050405020304" pitchFamily="18" charset="0"/>
              </a:rPr>
              <a:t>. Pre-processing is done which include tokenization using a python library NLTK and feature selection. Our goal is to classify whether the review is positive or negative using machine learning model, here </a:t>
            </a:r>
            <a:r>
              <a:rPr lang="en-IN" b="1" dirty="0">
                <a:solidFill>
                  <a:srgbClr val="000000"/>
                </a:solidFill>
                <a:latin typeface="Times New Roman" panose="02020603050405020304" pitchFamily="18" charset="0"/>
              </a:rPr>
              <a:t>Logistic Regression </a:t>
            </a:r>
            <a:r>
              <a:rPr lang="en-IN" dirty="0">
                <a:solidFill>
                  <a:srgbClr val="000000"/>
                </a:solidFill>
                <a:latin typeface="Times New Roman" panose="02020603050405020304" pitchFamily="18" charset="0"/>
              </a:rPr>
              <a:t>is used. </a:t>
            </a:r>
            <a:endParaRPr lang="en-IN" dirty="0"/>
          </a:p>
        </p:txBody>
      </p:sp>
      <p:sp>
        <p:nvSpPr>
          <p:cNvPr id="5" name="Rectangle 4">
            <a:extLst>
              <a:ext uri="{FF2B5EF4-FFF2-40B4-BE49-F238E27FC236}">
                <a16:creationId xmlns:a16="http://schemas.microsoft.com/office/drawing/2014/main" id="{BD7B4D5B-BF76-442C-AA82-0E5EBA3B1ECD}"/>
              </a:ext>
            </a:extLst>
          </p:cNvPr>
          <p:cNvSpPr/>
          <p:nvPr/>
        </p:nvSpPr>
        <p:spPr>
          <a:xfrm>
            <a:off x="834735" y="3027218"/>
            <a:ext cx="10522529" cy="1354217"/>
          </a:xfrm>
          <a:prstGeom prst="rect">
            <a:avLst/>
          </a:prstGeom>
        </p:spPr>
        <p:txBody>
          <a:bodyPr wrap="square">
            <a:spAutoFit/>
          </a:bodyPr>
          <a:lstStyle/>
          <a:p>
            <a:r>
              <a:rPr lang="en-IN" sz="2600" b="1" dirty="0">
                <a:solidFill>
                  <a:srgbClr val="000000"/>
                </a:solidFill>
                <a:latin typeface="Times New Roman" panose="02020603050405020304" pitchFamily="18" charset="0"/>
              </a:rPr>
              <a:t>Prerequisite and setting up the environment</a:t>
            </a:r>
          </a:p>
          <a:p>
            <a:r>
              <a:rPr lang="en-IN" dirty="0">
                <a:latin typeface="medium-content-serif-font"/>
              </a:rPr>
              <a:t>The prerequisites to follow this example are python version</a:t>
            </a:r>
            <a:r>
              <a:rPr lang="en-IN" b="1" dirty="0">
                <a:latin typeface="medium-content-serif-font"/>
              </a:rPr>
              <a:t> 3.7</a:t>
            </a:r>
            <a:r>
              <a:rPr lang="en-IN" dirty="0">
                <a:latin typeface="medium-content-serif-font"/>
              </a:rPr>
              <a:t> and Spyder IDE. </a:t>
            </a:r>
            <a:r>
              <a:rPr lang="en-IN" b="1" dirty="0">
                <a:latin typeface="medium-content-serif-font"/>
              </a:rPr>
              <a:t>You can just install anaconda and it will get everything for you. </a:t>
            </a:r>
            <a:r>
              <a:rPr lang="en-IN" dirty="0">
                <a:latin typeface="medium-content-serif-font"/>
              </a:rPr>
              <a:t>Also, little bit of python and ML basics including text classification is required. We will be using </a:t>
            </a:r>
            <a:r>
              <a:rPr lang="en-IN" dirty="0" err="1">
                <a:latin typeface="medium-content-serif-font"/>
              </a:rPr>
              <a:t>scikit</a:t>
            </a:r>
            <a:r>
              <a:rPr lang="en-IN" dirty="0">
                <a:latin typeface="medium-content-serif-font"/>
              </a:rPr>
              <a:t>-learn (python) libraries for our example.</a:t>
            </a:r>
            <a:endParaRPr lang="en-IN" b="0" i="0" dirty="0">
              <a:effectLst/>
              <a:latin typeface="medium-content-serif-font"/>
            </a:endParaRPr>
          </a:p>
        </p:txBody>
      </p:sp>
      <p:sp>
        <p:nvSpPr>
          <p:cNvPr id="6" name="Rectangle 5">
            <a:extLst>
              <a:ext uri="{FF2B5EF4-FFF2-40B4-BE49-F238E27FC236}">
                <a16:creationId xmlns:a16="http://schemas.microsoft.com/office/drawing/2014/main" id="{53A5DFDE-C069-4D81-BD85-FEEA459929DB}"/>
              </a:ext>
            </a:extLst>
          </p:cNvPr>
          <p:cNvSpPr/>
          <p:nvPr/>
        </p:nvSpPr>
        <p:spPr>
          <a:xfrm>
            <a:off x="834734" y="4703013"/>
            <a:ext cx="10522529" cy="1200329"/>
          </a:xfrm>
          <a:prstGeom prst="rect">
            <a:avLst/>
          </a:prstGeom>
        </p:spPr>
        <p:txBody>
          <a:bodyPr wrap="square">
            <a:spAutoFit/>
          </a:bodyPr>
          <a:lstStyle/>
          <a:p>
            <a:r>
              <a:rPr lang="en-IN" b="1" u="sng" dirty="0">
                <a:latin typeface="Roboto"/>
              </a:rPr>
              <a:t>Scikit-learn </a:t>
            </a:r>
            <a:r>
              <a:rPr lang="en-IN" dirty="0">
                <a:latin typeface="Roboto"/>
              </a:rPr>
              <a:t> is a free software machine learning library for Python programming language. Scikit-learn is largely written in Python, with some core algorithms written in </a:t>
            </a:r>
            <a:r>
              <a:rPr lang="en-IN" dirty="0" err="1">
                <a:latin typeface="Roboto"/>
              </a:rPr>
              <a:t>Cython</a:t>
            </a:r>
            <a:r>
              <a:rPr lang="en-IN" dirty="0">
                <a:latin typeface="Roboto"/>
              </a:rPr>
              <a:t> to achieve performance. </a:t>
            </a:r>
            <a:r>
              <a:rPr lang="en-IN" dirty="0" err="1">
                <a:latin typeface="Roboto"/>
              </a:rPr>
              <a:t>Cython</a:t>
            </a:r>
            <a:r>
              <a:rPr lang="en-IN" dirty="0">
                <a:latin typeface="Roboto"/>
              </a:rPr>
              <a:t> is a superset of the Python programming language, designed to give C-like performance with code that is written mostly in Python.</a:t>
            </a:r>
            <a:endParaRPr lang="en-IN" dirty="0"/>
          </a:p>
        </p:txBody>
      </p:sp>
    </p:spTree>
    <p:extLst>
      <p:ext uri="{BB962C8B-B14F-4D97-AF65-F5344CB8AC3E}">
        <p14:creationId xmlns:p14="http://schemas.microsoft.com/office/powerpoint/2010/main" val="3198178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67757E6-DD7E-4D95-8ACB-27F85FE07F77}"/>
              </a:ext>
            </a:extLst>
          </p:cNvPr>
          <p:cNvSpPr/>
          <p:nvPr/>
        </p:nvSpPr>
        <p:spPr>
          <a:xfrm>
            <a:off x="796004" y="689789"/>
            <a:ext cx="10141527" cy="3016210"/>
          </a:xfrm>
          <a:prstGeom prst="rect">
            <a:avLst/>
          </a:prstGeom>
        </p:spPr>
        <p:txBody>
          <a:bodyPr wrap="square">
            <a:spAutoFit/>
          </a:bodyPr>
          <a:lstStyle/>
          <a:p>
            <a:pPr algn="ctr" fontAlgn="base"/>
            <a:r>
              <a:rPr lang="en-IN" sz="3200" b="1" dirty="0">
                <a:latin typeface="Roboto"/>
              </a:rPr>
              <a:t>Steps Involved</a:t>
            </a:r>
          </a:p>
          <a:p>
            <a:pPr algn="ctr" fontAlgn="base"/>
            <a:endParaRPr lang="en-IN" sz="3200" b="1" dirty="0">
              <a:latin typeface="Roboto"/>
            </a:endParaRPr>
          </a:p>
          <a:p>
            <a:pPr fontAlgn="base"/>
            <a:r>
              <a:rPr lang="en-IN" b="1" dirty="0">
                <a:latin typeface="Roboto"/>
              </a:rPr>
              <a:t>Step 1:</a:t>
            </a:r>
            <a:r>
              <a:rPr lang="en-IN" dirty="0">
                <a:latin typeface="Roboto"/>
              </a:rPr>
              <a:t> </a:t>
            </a:r>
          </a:p>
          <a:p>
            <a:pPr fontAlgn="base"/>
            <a:r>
              <a:rPr lang="en-IN" dirty="0">
                <a:latin typeface="Roboto"/>
              </a:rPr>
              <a:t>Import dataset with setting delimiter as ‘\t’ as columns are separated as tab space. Reviews and their category(0 or 1) are not separated by any other symbol but with tab space as most of the other symbols are is the review (like $ for price, ….!, etc) and the algorithm might use them as delimiter, which will lead to strange behaviour (like errors, weird output) in output.</a:t>
            </a:r>
          </a:p>
          <a:p>
            <a:br>
              <a:rPr lang="en-IN" dirty="0"/>
            </a:br>
            <a:endParaRPr lang="en-IN" dirty="0"/>
          </a:p>
        </p:txBody>
      </p:sp>
      <p:pic>
        <p:nvPicPr>
          <p:cNvPr id="6" name="Picture 5">
            <a:extLst>
              <a:ext uri="{FF2B5EF4-FFF2-40B4-BE49-F238E27FC236}">
                <a16:creationId xmlns:a16="http://schemas.microsoft.com/office/drawing/2014/main" id="{A8033BA0-DC1B-454A-8D4C-059F1912DF04}"/>
              </a:ext>
            </a:extLst>
          </p:cNvPr>
          <p:cNvPicPr>
            <a:picLocks noChangeAspect="1"/>
          </p:cNvPicPr>
          <p:nvPr/>
        </p:nvPicPr>
        <p:blipFill>
          <a:blip r:embed="rId2"/>
          <a:stretch>
            <a:fillRect/>
          </a:stretch>
        </p:blipFill>
        <p:spPr>
          <a:xfrm>
            <a:off x="796004" y="3429000"/>
            <a:ext cx="10452297" cy="2320636"/>
          </a:xfrm>
          <a:prstGeom prst="rect">
            <a:avLst/>
          </a:prstGeom>
        </p:spPr>
      </p:pic>
    </p:spTree>
    <p:extLst>
      <p:ext uri="{BB962C8B-B14F-4D97-AF65-F5344CB8AC3E}">
        <p14:creationId xmlns:p14="http://schemas.microsoft.com/office/powerpoint/2010/main" val="4278482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B2FF3F0-B4C0-4B76-9425-FE57D862418A}"/>
              </a:ext>
            </a:extLst>
          </p:cNvPr>
          <p:cNvSpPr/>
          <p:nvPr/>
        </p:nvSpPr>
        <p:spPr>
          <a:xfrm>
            <a:off x="955963" y="736939"/>
            <a:ext cx="10141528" cy="2031325"/>
          </a:xfrm>
          <a:prstGeom prst="rect">
            <a:avLst/>
          </a:prstGeom>
        </p:spPr>
        <p:txBody>
          <a:bodyPr wrap="square">
            <a:spAutoFit/>
          </a:bodyPr>
          <a:lstStyle/>
          <a:p>
            <a:pPr fontAlgn="base"/>
            <a:r>
              <a:rPr lang="en-IN" b="1" dirty="0">
                <a:latin typeface="Roboto"/>
              </a:rPr>
              <a:t>Step 2:</a:t>
            </a:r>
            <a:r>
              <a:rPr lang="en-IN" dirty="0">
                <a:latin typeface="Roboto"/>
              </a:rPr>
              <a:t> Text Cleaning or Pre-processing</a:t>
            </a:r>
          </a:p>
          <a:p>
            <a:pPr fontAlgn="base"/>
            <a:endParaRPr lang="en-IN" dirty="0">
              <a:latin typeface="Roboto"/>
            </a:endParaRPr>
          </a:p>
          <a:p>
            <a:pPr fontAlgn="base">
              <a:buFont typeface="Arial" panose="020B0604020202020204" pitchFamily="34" charset="0"/>
              <a:buChar char="•"/>
            </a:pPr>
            <a:r>
              <a:rPr lang="en-IN" b="1" dirty="0">
                <a:latin typeface="Roboto"/>
              </a:rPr>
              <a:t>Remove Punctuations, Numbers</a:t>
            </a:r>
            <a:r>
              <a:rPr lang="en-IN" dirty="0">
                <a:latin typeface="Roboto"/>
              </a:rPr>
              <a:t>: Punctuations, Numbers doesn’t help much in processing the given text, if included, they will just increase the size of bag of words that we will create as last step and decrease the efficiency of algorithm.</a:t>
            </a:r>
          </a:p>
          <a:p>
            <a:pPr fontAlgn="base">
              <a:buFont typeface="Arial" panose="020B0604020202020204" pitchFamily="34" charset="0"/>
              <a:buChar char="•"/>
            </a:pPr>
            <a:r>
              <a:rPr lang="en-IN" b="1" dirty="0">
                <a:latin typeface="Roboto"/>
              </a:rPr>
              <a:t>Stemming</a:t>
            </a:r>
            <a:r>
              <a:rPr lang="en-IN" dirty="0">
                <a:latin typeface="Roboto"/>
              </a:rPr>
              <a:t>: Take roots of the word</a:t>
            </a:r>
          </a:p>
          <a:p>
            <a:pPr fontAlgn="base">
              <a:buFont typeface="Arial" panose="020B0604020202020204" pitchFamily="34" charset="0"/>
              <a:buChar char="•"/>
            </a:pPr>
            <a:endParaRPr lang="en-IN" b="0" i="0" dirty="0">
              <a:effectLst/>
              <a:latin typeface="Roboto"/>
            </a:endParaRPr>
          </a:p>
        </p:txBody>
      </p:sp>
      <p:sp>
        <p:nvSpPr>
          <p:cNvPr id="5" name="Rectangle 4">
            <a:extLst>
              <a:ext uri="{FF2B5EF4-FFF2-40B4-BE49-F238E27FC236}">
                <a16:creationId xmlns:a16="http://schemas.microsoft.com/office/drawing/2014/main" id="{B975218A-6D48-41EE-B630-544B402213CF}"/>
              </a:ext>
            </a:extLst>
          </p:cNvPr>
          <p:cNvSpPr/>
          <p:nvPr/>
        </p:nvSpPr>
        <p:spPr>
          <a:xfrm>
            <a:off x="955963" y="5364170"/>
            <a:ext cx="10377054" cy="646331"/>
          </a:xfrm>
          <a:prstGeom prst="rect">
            <a:avLst/>
          </a:prstGeom>
        </p:spPr>
        <p:txBody>
          <a:bodyPr wrap="square">
            <a:spAutoFit/>
          </a:bodyPr>
          <a:lstStyle/>
          <a:p>
            <a:pPr fontAlgn="base">
              <a:buFont typeface="Arial" panose="020B0604020202020204" pitchFamily="34" charset="0"/>
              <a:buChar char="•"/>
            </a:pPr>
            <a:r>
              <a:rPr lang="en-IN" b="1" dirty="0">
                <a:latin typeface="Roboto"/>
              </a:rPr>
              <a:t>Convert each word into its lower case</a:t>
            </a:r>
            <a:r>
              <a:rPr lang="en-IN" dirty="0">
                <a:latin typeface="Roboto"/>
              </a:rPr>
              <a:t>: For example, it useless to have same words in different cases (</a:t>
            </a:r>
            <a:r>
              <a:rPr lang="en-IN" dirty="0" err="1">
                <a:latin typeface="Roboto"/>
              </a:rPr>
              <a:t>eg</a:t>
            </a:r>
            <a:r>
              <a:rPr lang="en-IN" dirty="0">
                <a:latin typeface="Roboto"/>
              </a:rPr>
              <a:t> : ‘good’ and ‘GOOD’).</a:t>
            </a:r>
            <a:endParaRPr lang="en-IN" b="0" i="0" dirty="0">
              <a:effectLst/>
              <a:latin typeface="Roboto"/>
            </a:endParaRPr>
          </a:p>
        </p:txBody>
      </p:sp>
      <p:pic>
        <p:nvPicPr>
          <p:cNvPr id="7" name="Picture 6">
            <a:extLst>
              <a:ext uri="{FF2B5EF4-FFF2-40B4-BE49-F238E27FC236}">
                <a16:creationId xmlns:a16="http://schemas.microsoft.com/office/drawing/2014/main" id="{72EA4487-72DF-4E21-999B-D3DD1088A52D}"/>
              </a:ext>
            </a:extLst>
          </p:cNvPr>
          <p:cNvPicPr>
            <a:picLocks noChangeAspect="1"/>
          </p:cNvPicPr>
          <p:nvPr/>
        </p:nvPicPr>
        <p:blipFill>
          <a:blip r:embed="rId2"/>
          <a:stretch>
            <a:fillRect/>
          </a:stretch>
        </p:blipFill>
        <p:spPr>
          <a:xfrm>
            <a:off x="5147397" y="2345313"/>
            <a:ext cx="5174239" cy="2776103"/>
          </a:xfrm>
          <a:prstGeom prst="rect">
            <a:avLst/>
          </a:prstGeom>
        </p:spPr>
      </p:pic>
    </p:spTree>
    <p:extLst>
      <p:ext uri="{BB962C8B-B14F-4D97-AF65-F5344CB8AC3E}">
        <p14:creationId xmlns:p14="http://schemas.microsoft.com/office/powerpoint/2010/main" val="765254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AB874C-5F99-443B-9A9C-C7ECBA59917F}"/>
              </a:ext>
            </a:extLst>
          </p:cNvPr>
          <p:cNvPicPr>
            <a:picLocks noChangeAspect="1"/>
          </p:cNvPicPr>
          <p:nvPr/>
        </p:nvPicPr>
        <p:blipFill>
          <a:blip r:embed="rId2"/>
          <a:stretch>
            <a:fillRect/>
          </a:stretch>
        </p:blipFill>
        <p:spPr>
          <a:xfrm>
            <a:off x="720435" y="790098"/>
            <a:ext cx="10960437" cy="5679974"/>
          </a:xfrm>
          <a:prstGeom prst="rect">
            <a:avLst/>
          </a:prstGeom>
        </p:spPr>
      </p:pic>
    </p:spTree>
    <p:extLst>
      <p:ext uri="{BB962C8B-B14F-4D97-AF65-F5344CB8AC3E}">
        <p14:creationId xmlns:p14="http://schemas.microsoft.com/office/powerpoint/2010/main" val="2828691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6C0414-2527-4F82-A991-9C765A3A6890}"/>
              </a:ext>
            </a:extLst>
          </p:cNvPr>
          <p:cNvPicPr>
            <a:picLocks noChangeAspect="1"/>
          </p:cNvPicPr>
          <p:nvPr/>
        </p:nvPicPr>
        <p:blipFill>
          <a:blip r:embed="rId2"/>
          <a:stretch>
            <a:fillRect/>
          </a:stretch>
        </p:blipFill>
        <p:spPr>
          <a:xfrm>
            <a:off x="2355273" y="0"/>
            <a:ext cx="6941127" cy="6915561"/>
          </a:xfrm>
          <a:prstGeom prst="rect">
            <a:avLst/>
          </a:prstGeom>
        </p:spPr>
      </p:pic>
    </p:spTree>
    <p:extLst>
      <p:ext uri="{BB962C8B-B14F-4D97-AF65-F5344CB8AC3E}">
        <p14:creationId xmlns:p14="http://schemas.microsoft.com/office/powerpoint/2010/main" val="1889462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B4F03E-6994-49DA-8EE8-420A9883F83F}"/>
              </a:ext>
            </a:extLst>
          </p:cNvPr>
          <p:cNvPicPr>
            <a:picLocks noChangeAspect="1"/>
          </p:cNvPicPr>
          <p:nvPr/>
        </p:nvPicPr>
        <p:blipFill>
          <a:blip r:embed="rId2"/>
          <a:stretch>
            <a:fillRect/>
          </a:stretch>
        </p:blipFill>
        <p:spPr>
          <a:xfrm>
            <a:off x="5971311" y="1011382"/>
            <a:ext cx="6220689" cy="5179419"/>
          </a:xfrm>
          <a:prstGeom prst="rect">
            <a:avLst/>
          </a:prstGeom>
        </p:spPr>
      </p:pic>
      <p:pic>
        <p:nvPicPr>
          <p:cNvPr id="5" name="Picture 4">
            <a:extLst>
              <a:ext uri="{FF2B5EF4-FFF2-40B4-BE49-F238E27FC236}">
                <a16:creationId xmlns:a16="http://schemas.microsoft.com/office/drawing/2014/main" id="{F73F77CB-E87A-4526-8B19-A2FA4CF68E9C}"/>
              </a:ext>
            </a:extLst>
          </p:cNvPr>
          <p:cNvPicPr>
            <a:picLocks noChangeAspect="1"/>
          </p:cNvPicPr>
          <p:nvPr/>
        </p:nvPicPr>
        <p:blipFill>
          <a:blip r:embed="rId3"/>
          <a:stretch>
            <a:fillRect/>
          </a:stretch>
        </p:blipFill>
        <p:spPr>
          <a:xfrm>
            <a:off x="-34324" y="1011383"/>
            <a:ext cx="6005636" cy="5179418"/>
          </a:xfrm>
          <a:prstGeom prst="rect">
            <a:avLst/>
          </a:prstGeom>
        </p:spPr>
      </p:pic>
      <p:sp>
        <p:nvSpPr>
          <p:cNvPr id="6" name="Rectangle 5">
            <a:extLst>
              <a:ext uri="{FF2B5EF4-FFF2-40B4-BE49-F238E27FC236}">
                <a16:creationId xmlns:a16="http://schemas.microsoft.com/office/drawing/2014/main" id="{6E191597-8F62-4F11-A7A0-96400E8B7AB9}"/>
              </a:ext>
            </a:extLst>
          </p:cNvPr>
          <p:cNvSpPr/>
          <p:nvPr/>
        </p:nvSpPr>
        <p:spPr>
          <a:xfrm>
            <a:off x="2341419" y="344033"/>
            <a:ext cx="7245926" cy="523220"/>
          </a:xfrm>
          <a:prstGeom prst="rect">
            <a:avLst/>
          </a:prstGeom>
        </p:spPr>
        <p:txBody>
          <a:bodyPr wrap="square">
            <a:spAutoFit/>
          </a:bodyPr>
          <a:lstStyle/>
          <a:p>
            <a:pPr algn="ctr"/>
            <a:r>
              <a:rPr lang="en-IN" sz="2800" b="1" dirty="0">
                <a:latin typeface="Roboto"/>
              </a:rPr>
              <a:t> Before and after applying above code </a:t>
            </a:r>
            <a:endParaRPr lang="en-IN" dirty="0"/>
          </a:p>
        </p:txBody>
      </p:sp>
    </p:spTree>
    <p:extLst>
      <p:ext uri="{BB962C8B-B14F-4D97-AF65-F5344CB8AC3E}">
        <p14:creationId xmlns:p14="http://schemas.microsoft.com/office/powerpoint/2010/main" val="2077418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B9BA7E-CB64-41B2-868A-888C0679857E}"/>
              </a:ext>
            </a:extLst>
          </p:cNvPr>
          <p:cNvSpPr/>
          <p:nvPr/>
        </p:nvSpPr>
        <p:spPr>
          <a:xfrm>
            <a:off x="914399" y="958381"/>
            <a:ext cx="10072255" cy="369332"/>
          </a:xfrm>
          <a:prstGeom prst="rect">
            <a:avLst/>
          </a:prstGeom>
        </p:spPr>
        <p:txBody>
          <a:bodyPr wrap="square">
            <a:spAutoFit/>
          </a:bodyPr>
          <a:lstStyle/>
          <a:p>
            <a:r>
              <a:rPr lang="en-IN" b="1" dirty="0">
                <a:latin typeface="Roboto"/>
              </a:rPr>
              <a:t>Step 3: </a:t>
            </a:r>
            <a:r>
              <a:rPr lang="en-IN" dirty="0">
                <a:latin typeface="Roboto"/>
              </a:rPr>
              <a:t>Tokenization, involves splitting sentences and words from the body of the text.</a:t>
            </a:r>
            <a:endParaRPr lang="en-IN" dirty="0"/>
          </a:p>
        </p:txBody>
      </p:sp>
      <p:sp>
        <p:nvSpPr>
          <p:cNvPr id="5" name="Rectangle 4">
            <a:extLst>
              <a:ext uri="{FF2B5EF4-FFF2-40B4-BE49-F238E27FC236}">
                <a16:creationId xmlns:a16="http://schemas.microsoft.com/office/drawing/2014/main" id="{5ECD0F38-FA12-4572-8AB7-25D71707E073}"/>
              </a:ext>
            </a:extLst>
          </p:cNvPr>
          <p:cNvSpPr/>
          <p:nvPr/>
        </p:nvSpPr>
        <p:spPr>
          <a:xfrm>
            <a:off x="914399" y="1578211"/>
            <a:ext cx="9393383" cy="1754326"/>
          </a:xfrm>
          <a:prstGeom prst="rect">
            <a:avLst/>
          </a:prstGeom>
        </p:spPr>
        <p:txBody>
          <a:bodyPr wrap="square">
            <a:spAutoFit/>
          </a:bodyPr>
          <a:lstStyle/>
          <a:p>
            <a:pPr fontAlgn="base"/>
            <a:r>
              <a:rPr lang="en-IN" b="1" dirty="0">
                <a:latin typeface="Roboto"/>
              </a:rPr>
              <a:t>Step 4:</a:t>
            </a:r>
            <a:r>
              <a:rPr lang="en-IN" dirty="0">
                <a:latin typeface="Roboto"/>
              </a:rPr>
              <a:t> Making the bag of words via sparse matrix</a:t>
            </a:r>
          </a:p>
          <a:p>
            <a:pPr fontAlgn="base">
              <a:buFont typeface="Arial" panose="020B0604020202020204" pitchFamily="34" charset="0"/>
              <a:buChar char="•"/>
            </a:pPr>
            <a:r>
              <a:rPr lang="en-IN" dirty="0">
                <a:latin typeface="Roboto"/>
              </a:rPr>
              <a:t>Take all the different words of reviews in the dataset without repeating of words.</a:t>
            </a:r>
          </a:p>
          <a:p>
            <a:pPr fontAlgn="base">
              <a:buFont typeface="Arial" panose="020B0604020202020204" pitchFamily="34" charset="0"/>
              <a:buChar char="•"/>
            </a:pPr>
            <a:r>
              <a:rPr lang="en-IN" dirty="0">
                <a:latin typeface="Roboto"/>
              </a:rPr>
              <a:t>One column for each word, therefore there are going to be many columns.</a:t>
            </a:r>
          </a:p>
          <a:p>
            <a:pPr fontAlgn="base">
              <a:buFont typeface="Arial" panose="020B0604020202020204" pitchFamily="34" charset="0"/>
              <a:buChar char="•"/>
            </a:pPr>
            <a:r>
              <a:rPr lang="en-IN" dirty="0">
                <a:latin typeface="Roboto"/>
              </a:rPr>
              <a:t>Rows are reviews</a:t>
            </a:r>
          </a:p>
          <a:p>
            <a:pPr fontAlgn="base">
              <a:buFont typeface="Arial" panose="020B0604020202020204" pitchFamily="34" charset="0"/>
              <a:buChar char="•"/>
            </a:pPr>
            <a:r>
              <a:rPr lang="en-IN" dirty="0">
                <a:latin typeface="Roboto"/>
              </a:rPr>
              <a:t>If word is there in row of dataset of reviews, then the count of word will be there in row of bag of words under the column of the word.</a:t>
            </a:r>
            <a:endParaRPr lang="en-IN" b="0" i="0" dirty="0">
              <a:effectLst/>
              <a:latin typeface="Roboto"/>
            </a:endParaRPr>
          </a:p>
        </p:txBody>
      </p:sp>
      <p:sp>
        <p:nvSpPr>
          <p:cNvPr id="6" name="Rectangle 5">
            <a:extLst>
              <a:ext uri="{FF2B5EF4-FFF2-40B4-BE49-F238E27FC236}">
                <a16:creationId xmlns:a16="http://schemas.microsoft.com/office/drawing/2014/main" id="{F40FC57D-026C-4923-A4AF-7516AB1BFDD5}"/>
              </a:ext>
            </a:extLst>
          </p:cNvPr>
          <p:cNvSpPr/>
          <p:nvPr/>
        </p:nvSpPr>
        <p:spPr>
          <a:xfrm>
            <a:off x="914399" y="3583035"/>
            <a:ext cx="9615056" cy="1200329"/>
          </a:xfrm>
          <a:prstGeom prst="rect">
            <a:avLst/>
          </a:prstGeom>
        </p:spPr>
        <p:txBody>
          <a:bodyPr wrap="square">
            <a:spAutoFit/>
          </a:bodyPr>
          <a:lstStyle/>
          <a:p>
            <a:r>
              <a:rPr lang="en-IN" b="1" dirty="0">
                <a:latin typeface="Roboto"/>
              </a:rPr>
              <a:t>Step 5 :</a:t>
            </a:r>
            <a:r>
              <a:rPr lang="en-IN" dirty="0">
                <a:latin typeface="Roboto"/>
              </a:rPr>
              <a:t> Splitting Corpus into Training and Test set.</a:t>
            </a:r>
          </a:p>
          <a:p>
            <a:r>
              <a:rPr lang="en-IN" dirty="0">
                <a:latin typeface="Roboto"/>
              </a:rPr>
              <a:t>For this we need class </a:t>
            </a:r>
            <a:r>
              <a:rPr lang="en-IN" dirty="0" err="1">
                <a:latin typeface="Roboto"/>
              </a:rPr>
              <a:t>train_test_split</a:t>
            </a:r>
            <a:r>
              <a:rPr lang="en-IN" dirty="0">
                <a:latin typeface="Roboto"/>
              </a:rPr>
              <a:t> from </a:t>
            </a:r>
            <a:r>
              <a:rPr lang="en-IN" dirty="0" err="1">
                <a:latin typeface="Roboto"/>
              </a:rPr>
              <a:t>sklearn.cross_validation</a:t>
            </a:r>
            <a:r>
              <a:rPr lang="en-IN" dirty="0">
                <a:latin typeface="Roboto"/>
              </a:rPr>
              <a:t>. Split can be made 70/30 or 80/20 or 85/15 or 75/25, here I choose 80/20 via “</a:t>
            </a:r>
            <a:r>
              <a:rPr lang="en-IN" dirty="0" err="1">
                <a:latin typeface="Roboto"/>
              </a:rPr>
              <a:t>test_size</a:t>
            </a:r>
            <a:r>
              <a:rPr lang="en-IN" dirty="0">
                <a:latin typeface="Roboto"/>
              </a:rPr>
              <a:t>”.</a:t>
            </a:r>
            <a:br>
              <a:rPr lang="en-IN" dirty="0"/>
            </a:br>
            <a:r>
              <a:rPr lang="en-IN" dirty="0">
                <a:latin typeface="Roboto"/>
              </a:rPr>
              <a:t>x is the bag of words, y is 0 or 1 (positive or negative).</a:t>
            </a:r>
            <a:endParaRPr lang="en-IN" dirty="0"/>
          </a:p>
        </p:txBody>
      </p:sp>
      <p:pic>
        <p:nvPicPr>
          <p:cNvPr id="7" name="Picture 6">
            <a:extLst>
              <a:ext uri="{FF2B5EF4-FFF2-40B4-BE49-F238E27FC236}">
                <a16:creationId xmlns:a16="http://schemas.microsoft.com/office/drawing/2014/main" id="{3C902A21-8F61-40F3-BD10-890EA95E0E3D}"/>
              </a:ext>
            </a:extLst>
          </p:cNvPr>
          <p:cNvPicPr>
            <a:picLocks noChangeAspect="1"/>
          </p:cNvPicPr>
          <p:nvPr/>
        </p:nvPicPr>
        <p:blipFill rotWithShape="1">
          <a:blip r:embed="rId2"/>
          <a:srcRect l="634"/>
          <a:stretch/>
        </p:blipFill>
        <p:spPr>
          <a:xfrm>
            <a:off x="449917" y="5033862"/>
            <a:ext cx="11292166" cy="1331614"/>
          </a:xfrm>
          <a:prstGeom prst="rect">
            <a:avLst/>
          </a:prstGeom>
        </p:spPr>
      </p:pic>
    </p:spTree>
    <p:extLst>
      <p:ext uri="{BB962C8B-B14F-4D97-AF65-F5344CB8AC3E}">
        <p14:creationId xmlns:p14="http://schemas.microsoft.com/office/powerpoint/2010/main" val="286552329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184</TotalTime>
  <Words>184</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medium-content-serif-font</vt:lpstr>
      <vt:lpstr>Roboto</vt:lpstr>
      <vt:lpstr>Roboto</vt:lpstr>
      <vt:lpstr>Times New Roman</vt:lpstr>
      <vt:lpstr>Tw Cen MT</vt:lpstr>
      <vt:lpstr>Droplet</vt:lpstr>
      <vt:lpstr>NLP (Natural language processing)  Analysis  of  restaurant reviews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NIVESH KUMAR SINGH</dc:creator>
  <cp:lastModifiedBy>NIVESH KUMAR SINGH</cp:lastModifiedBy>
  <cp:revision>13</cp:revision>
  <dcterms:created xsi:type="dcterms:W3CDTF">2018-11-15T12:58:16Z</dcterms:created>
  <dcterms:modified xsi:type="dcterms:W3CDTF">2018-11-15T16:02:29Z</dcterms:modified>
</cp:coreProperties>
</file>