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68" r:id="rId2"/>
    <p:sldId id="256" r:id="rId3"/>
    <p:sldId id="267" r:id="rId4"/>
    <p:sldId id="257" r:id="rId5"/>
    <p:sldId id="258" r:id="rId6"/>
    <p:sldId id="259" r:id="rId7"/>
    <p:sldId id="260" r:id="rId8"/>
    <p:sldId id="261" r:id="rId9"/>
    <p:sldId id="262" r:id="rId10"/>
    <p:sldId id="263" r:id="rId11"/>
    <p:sldId id="264" r:id="rId12"/>
    <p:sldId id="265"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286" autoAdjust="0"/>
    <p:restoredTop sz="94660"/>
  </p:normalViewPr>
  <p:slideViewPr>
    <p:cSldViewPr snapToGrid="0">
      <p:cViewPr varScale="1">
        <p:scale>
          <a:sx n="65" d="100"/>
          <a:sy n="65" d="100"/>
        </p:scale>
        <p:origin x="80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10B29BB-B71D-4CDE-91CD-3ABA23B98175}" type="datetimeFigureOut">
              <a:rPr lang="en-IN" smtClean="0"/>
              <a:t>07-12-2024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2C2967-CF93-4F42-8C1E-E3DDD58AF2E2}" type="slidenum">
              <a:rPr lang="en-IN" smtClean="0"/>
              <a:t>‹#›</a:t>
            </a:fld>
            <a:endParaRPr lang="en-IN"/>
          </a:p>
        </p:txBody>
      </p:sp>
    </p:spTree>
    <p:extLst>
      <p:ext uri="{BB962C8B-B14F-4D97-AF65-F5344CB8AC3E}">
        <p14:creationId xmlns:p14="http://schemas.microsoft.com/office/powerpoint/2010/main" val="1878515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0B29BB-B71D-4CDE-91CD-3ABA23B98175}" type="datetimeFigureOut">
              <a:rPr lang="en-IN" smtClean="0"/>
              <a:t>07-12-2024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2C2967-CF93-4F42-8C1E-E3DDD58AF2E2}" type="slidenum">
              <a:rPr lang="en-IN" smtClean="0"/>
              <a:t>‹#›</a:t>
            </a:fld>
            <a:endParaRPr lang="en-IN"/>
          </a:p>
        </p:txBody>
      </p:sp>
    </p:spTree>
    <p:extLst>
      <p:ext uri="{BB962C8B-B14F-4D97-AF65-F5344CB8AC3E}">
        <p14:creationId xmlns:p14="http://schemas.microsoft.com/office/powerpoint/2010/main" val="2247738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0B29BB-B71D-4CDE-91CD-3ABA23B98175}" type="datetimeFigureOut">
              <a:rPr lang="en-IN" smtClean="0"/>
              <a:t>07-12-2024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2C2967-CF93-4F42-8C1E-E3DDD58AF2E2}"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522785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0B29BB-B71D-4CDE-91CD-3ABA23B98175}" type="datetimeFigureOut">
              <a:rPr lang="en-IN" smtClean="0"/>
              <a:t>07-12-2024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2C2967-CF93-4F42-8C1E-E3DDD58AF2E2}" type="slidenum">
              <a:rPr lang="en-IN" smtClean="0"/>
              <a:t>‹#›</a:t>
            </a:fld>
            <a:endParaRPr lang="en-IN"/>
          </a:p>
        </p:txBody>
      </p:sp>
    </p:spTree>
    <p:extLst>
      <p:ext uri="{BB962C8B-B14F-4D97-AF65-F5344CB8AC3E}">
        <p14:creationId xmlns:p14="http://schemas.microsoft.com/office/powerpoint/2010/main" val="35527484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0B29BB-B71D-4CDE-91CD-3ABA23B98175}" type="datetimeFigureOut">
              <a:rPr lang="en-IN" smtClean="0"/>
              <a:t>07-12-2024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2C2967-CF93-4F42-8C1E-E3DDD58AF2E2}"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53349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0B29BB-B71D-4CDE-91CD-3ABA23B98175}" type="datetimeFigureOut">
              <a:rPr lang="en-IN" smtClean="0"/>
              <a:t>07-12-2024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2C2967-CF93-4F42-8C1E-E3DDD58AF2E2}" type="slidenum">
              <a:rPr lang="en-IN" smtClean="0"/>
              <a:t>‹#›</a:t>
            </a:fld>
            <a:endParaRPr lang="en-IN"/>
          </a:p>
        </p:txBody>
      </p:sp>
    </p:spTree>
    <p:extLst>
      <p:ext uri="{BB962C8B-B14F-4D97-AF65-F5344CB8AC3E}">
        <p14:creationId xmlns:p14="http://schemas.microsoft.com/office/powerpoint/2010/main" val="2931465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0B29BB-B71D-4CDE-91CD-3ABA23B98175}" type="datetimeFigureOut">
              <a:rPr lang="en-IN" smtClean="0"/>
              <a:t>07-12-2024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2C2967-CF93-4F42-8C1E-E3DDD58AF2E2}" type="slidenum">
              <a:rPr lang="en-IN" smtClean="0"/>
              <a:t>‹#›</a:t>
            </a:fld>
            <a:endParaRPr lang="en-IN"/>
          </a:p>
        </p:txBody>
      </p:sp>
    </p:spTree>
    <p:extLst>
      <p:ext uri="{BB962C8B-B14F-4D97-AF65-F5344CB8AC3E}">
        <p14:creationId xmlns:p14="http://schemas.microsoft.com/office/powerpoint/2010/main" val="28081659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0B29BB-B71D-4CDE-91CD-3ABA23B98175}" type="datetimeFigureOut">
              <a:rPr lang="en-IN" smtClean="0"/>
              <a:t>07-12-2024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2C2967-CF93-4F42-8C1E-E3DDD58AF2E2}" type="slidenum">
              <a:rPr lang="en-IN" smtClean="0"/>
              <a:t>‹#›</a:t>
            </a:fld>
            <a:endParaRPr lang="en-IN"/>
          </a:p>
        </p:txBody>
      </p:sp>
    </p:spTree>
    <p:extLst>
      <p:ext uri="{BB962C8B-B14F-4D97-AF65-F5344CB8AC3E}">
        <p14:creationId xmlns:p14="http://schemas.microsoft.com/office/powerpoint/2010/main" val="2473634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0B29BB-B71D-4CDE-91CD-3ABA23B98175}" type="datetimeFigureOut">
              <a:rPr lang="en-IN" smtClean="0"/>
              <a:t>07-12-2024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2C2967-CF93-4F42-8C1E-E3DDD58AF2E2}" type="slidenum">
              <a:rPr lang="en-IN" smtClean="0"/>
              <a:t>‹#›</a:t>
            </a:fld>
            <a:endParaRPr lang="en-IN"/>
          </a:p>
        </p:txBody>
      </p:sp>
    </p:spTree>
    <p:extLst>
      <p:ext uri="{BB962C8B-B14F-4D97-AF65-F5344CB8AC3E}">
        <p14:creationId xmlns:p14="http://schemas.microsoft.com/office/powerpoint/2010/main" val="4251992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0B29BB-B71D-4CDE-91CD-3ABA23B98175}" type="datetimeFigureOut">
              <a:rPr lang="en-IN" smtClean="0"/>
              <a:t>07-12-2024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2C2967-CF93-4F42-8C1E-E3DDD58AF2E2}" type="slidenum">
              <a:rPr lang="en-IN" smtClean="0"/>
              <a:t>‹#›</a:t>
            </a:fld>
            <a:endParaRPr lang="en-IN"/>
          </a:p>
        </p:txBody>
      </p:sp>
    </p:spTree>
    <p:extLst>
      <p:ext uri="{BB962C8B-B14F-4D97-AF65-F5344CB8AC3E}">
        <p14:creationId xmlns:p14="http://schemas.microsoft.com/office/powerpoint/2010/main" val="4133443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10B29BB-B71D-4CDE-91CD-3ABA23B98175}" type="datetimeFigureOut">
              <a:rPr lang="en-IN" smtClean="0"/>
              <a:t>07-12-2024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E2C2967-CF93-4F42-8C1E-E3DDD58AF2E2}" type="slidenum">
              <a:rPr lang="en-IN" smtClean="0"/>
              <a:t>‹#›</a:t>
            </a:fld>
            <a:endParaRPr lang="en-IN"/>
          </a:p>
        </p:txBody>
      </p:sp>
    </p:spTree>
    <p:extLst>
      <p:ext uri="{BB962C8B-B14F-4D97-AF65-F5344CB8AC3E}">
        <p14:creationId xmlns:p14="http://schemas.microsoft.com/office/powerpoint/2010/main" val="1337021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10B29BB-B71D-4CDE-91CD-3ABA23B98175}" type="datetimeFigureOut">
              <a:rPr lang="en-IN" smtClean="0"/>
              <a:t>07-12-2024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E2C2967-CF93-4F42-8C1E-E3DDD58AF2E2}" type="slidenum">
              <a:rPr lang="en-IN" smtClean="0"/>
              <a:t>‹#›</a:t>
            </a:fld>
            <a:endParaRPr lang="en-IN"/>
          </a:p>
        </p:txBody>
      </p:sp>
    </p:spTree>
    <p:extLst>
      <p:ext uri="{BB962C8B-B14F-4D97-AF65-F5344CB8AC3E}">
        <p14:creationId xmlns:p14="http://schemas.microsoft.com/office/powerpoint/2010/main" val="14445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10B29BB-B71D-4CDE-91CD-3ABA23B98175}" type="datetimeFigureOut">
              <a:rPr lang="en-IN" smtClean="0"/>
              <a:t>07-12-2024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E2C2967-CF93-4F42-8C1E-E3DDD58AF2E2}" type="slidenum">
              <a:rPr lang="en-IN" smtClean="0"/>
              <a:t>‹#›</a:t>
            </a:fld>
            <a:endParaRPr lang="en-IN"/>
          </a:p>
        </p:txBody>
      </p:sp>
    </p:spTree>
    <p:extLst>
      <p:ext uri="{BB962C8B-B14F-4D97-AF65-F5344CB8AC3E}">
        <p14:creationId xmlns:p14="http://schemas.microsoft.com/office/powerpoint/2010/main" val="4213549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0B29BB-B71D-4CDE-91CD-3ABA23B98175}" type="datetimeFigureOut">
              <a:rPr lang="en-IN" smtClean="0"/>
              <a:t>07-12-2024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E2C2967-CF93-4F42-8C1E-E3DDD58AF2E2}" type="slidenum">
              <a:rPr lang="en-IN" smtClean="0"/>
              <a:t>‹#›</a:t>
            </a:fld>
            <a:endParaRPr lang="en-IN"/>
          </a:p>
        </p:txBody>
      </p:sp>
    </p:spTree>
    <p:extLst>
      <p:ext uri="{BB962C8B-B14F-4D97-AF65-F5344CB8AC3E}">
        <p14:creationId xmlns:p14="http://schemas.microsoft.com/office/powerpoint/2010/main" val="1810396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10B29BB-B71D-4CDE-91CD-3ABA23B98175}" type="datetimeFigureOut">
              <a:rPr lang="en-IN" smtClean="0"/>
              <a:t>07-12-2024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E2C2967-CF93-4F42-8C1E-E3DDD58AF2E2}" type="slidenum">
              <a:rPr lang="en-IN" smtClean="0"/>
              <a:t>‹#›</a:t>
            </a:fld>
            <a:endParaRPr lang="en-IN"/>
          </a:p>
        </p:txBody>
      </p:sp>
    </p:spTree>
    <p:extLst>
      <p:ext uri="{BB962C8B-B14F-4D97-AF65-F5344CB8AC3E}">
        <p14:creationId xmlns:p14="http://schemas.microsoft.com/office/powerpoint/2010/main" val="181974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0B29BB-B71D-4CDE-91CD-3ABA23B98175}" type="datetimeFigureOut">
              <a:rPr lang="en-IN" smtClean="0"/>
              <a:t>07-12-2024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E2C2967-CF93-4F42-8C1E-E3DDD58AF2E2}" type="slidenum">
              <a:rPr lang="en-IN" smtClean="0"/>
              <a:t>‹#›</a:t>
            </a:fld>
            <a:endParaRPr lang="en-IN"/>
          </a:p>
        </p:txBody>
      </p:sp>
    </p:spTree>
    <p:extLst>
      <p:ext uri="{BB962C8B-B14F-4D97-AF65-F5344CB8AC3E}">
        <p14:creationId xmlns:p14="http://schemas.microsoft.com/office/powerpoint/2010/main" val="1958515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10B29BB-B71D-4CDE-91CD-3ABA23B98175}" type="datetimeFigureOut">
              <a:rPr lang="en-IN" smtClean="0"/>
              <a:t>07-12-2024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E2C2967-CF93-4F42-8C1E-E3DDD58AF2E2}" type="slidenum">
              <a:rPr lang="en-IN" smtClean="0"/>
              <a:t>‹#›</a:t>
            </a:fld>
            <a:endParaRPr lang="en-IN"/>
          </a:p>
        </p:txBody>
      </p:sp>
    </p:spTree>
    <p:extLst>
      <p:ext uri="{BB962C8B-B14F-4D97-AF65-F5344CB8AC3E}">
        <p14:creationId xmlns:p14="http://schemas.microsoft.com/office/powerpoint/2010/main" val="1499366295"/>
      </p:ext>
    </p:extLst>
  </p:cSld>
  <p:clrMap bg1="dk1" tx1="lt1" bg2="dk2" tx2="lt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A090A-3AE6-4DE0-4125-2FEC6EB387FE}"/>
              </a:ext>
            </a:extLst>
          </p:cNvPr>
          <p:cNvSpPr>
            <a:spLocks noGrp="1"/>
          </p:cNvSpPr>
          <p:nvPr>
            <p:ph type="title"/>
          </p:nvPr>
        </p:nvSpPr>
        <p:spPr/>
        <p:txBody>
          <a:bodyPr/>
          <a:lstStyle/>
          <a:p>
            <a:pPr algn="ctr"/>
            <a:r>
              <a:rPr lang="en-IN" b="1" dirty="0">
                <a:latin typeface="Arial Black" panose="020B0A04020102020204" pitchFamily="34" charset="0"/>
              </a:rPr>
              <a:t>Shivranjani ( The Music Society )</a:t>
            </a:r>
            <a:br>
              <a:rPr lang="en-IN" b="1" dirty="0">
                <a:latin typeface="Arial Black" panose="020B0A04020102020204" pitchFamily="34" charset="0"/>
              </a:rPr>
            </a:br>
            <a:r>
              <a:rPr lang="en-IN" b="1" dirty="0">
                <a:latin typeface="Arial Black" panose="020B0A04020102020204" pitchFamily="34" charset="0"/>
              </a:rPr>
              <a:t>Website</a:t>
            </a:r>
          </a:p>
        </p:txBody>
      </p:sp>
      <p:sp>
        <p:nvSpPr>
          <p:cNvPr id="3" name="Content Placeholder 2">
            <a:extLst>
              <a:ext uri="{FF2B5EF4-FFF2-40B4-BE49-F238E27FC236}">
                <a16:creationId xmlns:a16="http://schemas.microsoft.com/office/drawing/2014/main" id="{E7087DE1-BEC5-B0ED-DA37-090658193558}"/>
              </a:ext>
            </a:extLst>
          </p:cNvPr>
          <p:cNvSpPr>
            <a:spLocks noGrp="1"/>
          </p:cNvSpPr>
          <p:nvPr>
            <p:ph idx="1"/>
          </p:nvPr>
        </p:nvSpPr>
        <p:spPr>
          <a:xfrm>
            <a:off x="424543" y="2160589"/>
            <a:ext cx="11288486" cy="4545011"/>
          </a:xfrm>
        </p:spPr>
        <p:txBody>
          <a:bodyPr>
            <a:normAutofit/>
          </a:bodyPr>
          <a:lstStyle/>
          <a:p>
            <a:pPr marL="0" indent="0">
              <a:buNone/>
            </a:pPr>
            <a:r>
              <a:rPr lang="en-IN" sz="3200" dirty="0">
                <a:latin typeface="Arial Rounded MT Bold" panose="020F0704030504030204" pitchFamily="34" charset="0"/>
              </a:rPr>
              <a:t>     </a:t>
            </a:r>
            <a:r>
              <a:rPr lang="en-IN" sz="3600" dirty="0">
                <a:latin typeface="Arial Rounded MT Bold" panose="020F0704030504030204" pitchFamily="34" charset="0"/>
              </a:rPr>
              <a:t>Name :  Tarun Joshi </a:t>
            </a:r>
          </a:p>
          <a:p>
            <a:pPr marL="0" indent="0">
              <a:buNone/>
            </a:pPr>
            <a:r>
              <a:rPr lang="en-IN" sz="3600" dirty="0">
                <a:latin typeface="Arial Rounded MT Bold" panose="020F0704030504030204" pitchFamily="34" charset="0"/>
              </a:rPr>
              <a:t>    College Roll No :  20222760</a:t>
            </a:r>
          </a:p>
          <a:p>
            <a:pPr marL="0" indent="0">
              <a:buNone/>
            </a:pPr>
            <a:r>
              <a:rPr lang="en-IN" sz="3600" dirty="0">
                <a:latin typeface="Arial Rounded MT Bold" panose="020F0704030504030204" pitchFamily="34" charset="0"/>
              </a:rPr>
              <a:t>    University Roll No :  22020107041</a:t>
            </a:r>
          </a:p>
          <a:p>
            <a:pPr marL="0" indent="0">
              <a:buNone/>
            </a:pPr>
            <a:r>
              <a:rPr lang="en-IN" sz="3600" dirty="0">
                <a:latin typeface="Arial Rounded MT Bold" panose="020F0704030504030204" pitchFamily="34" charset="0"/>
              </a:rPr>
              <a:t>    Course :  B. Vocation Software Development</a:t>
            </a:r>
          </a:p>
          <a:p>
            <a:pPr marL="0" indent="0">
              <a:buNone/>
            </a:pPr>
            <a:r>
              <a:rPr lang="en-IN" sz="3600" dirty="0">
                <a:latin typeface="Arial Rounded MT Bold" panose="020F0704030504030204" pitchFamily="34" charset="0"/>
              </a:rPr>
              <a:t>    Subject :  Minor Project</a:t>
            </a:r>
          </a:p>
          <a:p>
            <a:pPr marL="0" indent="0">
              <a:buNone/>
            </a:pPr>
            <a:r>
              <a:rPr lang="en-IN" sz="2800" dirty="0">
                <a:latin typeface="Arial Rounded MT Bold" panose="020F0704030504030204" pitchFamily="34" charset="0"/>
              </a:rPr>
              <a:t>     </a:t>
            </a:r>
          </a:p>
          <a:p>
            <a:pPr marL="0" indent="0">
              <a:buNone/>
            </a:pPr>
            <a:endParaRPr lang="en-IN" sz="2000" dirty="0"/>
          </a:p>
        </p:txBody>
      </p:sp>
    </p:spTree>
    <p:extLst>
      <p:ext uri="{BB962C8B-B14F-4D97-AF65-F5344CB8AC3E}">
        <p14:creationId xmlns:p14="http://schemas.microsoft.com/office/powerpoint/2010/main" val="2218116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5A46F-87D4-D1BE-B533-43D458116025}"/>
              </a:ext>
            </a:extLst>
          </p:cNvPr>
          <p:cNvSpPr>
            <a:spLocks noGrp="1"/>
          </p:cNvSpPr>
          <p:nvPr>
            <p:ph type="title"/>
          </p:nvPr>
        </p:nvSpPr>
        <p:spPr>
          <a:xfrm>
            <a:off x="97970" y="365125"/>
            <a:ext cx="11408229" cy="1325563"/>
          </a:xfrm>
        </p:spPr>
        <p:txBody>
          <a:bodyPr>
            <a:normAutofit fontScale="90000"/>
          </a:bodyPr>
          <a:lstStyle/>
          <a:p>
            <a:r>
              <a:rPr lang="en-IN" sz="5400" dirty="0">
                <a:latin typeface="Algerian" panose="04020705040A02060702" pitchFamily="82" charset="0"/>
              </a:rPr>
              <a:t>Entity-Relationship (ER) Diagram</a:t>
            </a:r>
          </a:p>
        </p:txBody>
      </p:sp>
      <p:sp>
        <p:nvSpPr>
          <p:cNvPr id="3" name="Content Placeholder 2">
            <a:extLst>
              <a:ext uri="{FF2B5EF4-FFF2-40B4-BE49-F238E27FC236}">
                <a16:creationId xmlns:a16="http://schemas.microsoft.com/office/drawing/2014/main" id="{D1EEE845-017E-0D67-B924-A0B4EEF5501F}"/>
              </a:ext>
            </a:extLst>
          </p:cNvPr>
          <p:cNvSpPr>
            <a:spLocks noGrp="1"/>
          </p:cNvSpPr>
          <p:nvPr>
            <p:ph idx="1"/>
          </p:nvPr>
        </p:nvSpPr>
        <p:spPr>
          <a:xfrm>
            <a:off x="838200" y="1825625"/>
            <a:ext cx="9927771" cy="4351338"/>
          </a:xfrm>
        </p:spPr>
        <p:txBody>
          <a:bodyPr/>
          <a:lstStyle/>
          <a:p>
            <a:pPr marL="0" indent="0">
              <a:buNone/>
            </a:pPr>
            <a:r>
              <a:rPr lang="en-IN" dirty="0"/>
              <a:t> </a:t>
            </a:r>
            <a:r>
              <a:rPr lang="en-US" sz="3200" dirty="0"/>
              <a:t>The ER diagram highlights the relationships between key entities such as Users, Login Sessions, Private Information, and the Mission. Each user has a unique ID and password, which links to multiple login sessions. Logged-in users can access private information. The mission data is centrally managed and displayed for all users.</a:t>
            </a:r>
            <a:endParaRPr lang="en-IN" dirty="0"/>
          </a:p>
        </p:txBody>
      </p:sp>
    </p:spTree>
    <p:extLst>
      <p:ext uri="{BB962C8B-B14F-4D97-AF65-F5344CB8AC3E}">
        <p14:creationId xmlns:p14="http://schemas.microsoft.com/office/powerpoint/2010/main" val="733172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15879-C481-CC1C-98B3-562685BBDC20}"/>
              </a:ext>
            </a:extLst>
          </p:cNvPr>
          <p:cNvSpPr>
            <a:spLocks noGrp="1"/>
          </p:cNvSpPr>
          <p:nvPr>
            <p:ph type="title"/>
          </p:nvPr>
        </p:nvSpPr>
        <p:spPr>
          <a:xfrm>
            <a:off x="119743" y="365125"/>
            <a:ext cx="12072257" cy="1325563"/>
          </a:xfrm>
        </p:spPr>
        <p:txBody>
          <a:bodyPr>
            <a:normAutofit/>
          </a:bodyPr>
          <a:lstStyle/>
          <a:p>
            <a:r>
              <a:rPr lang="en-IN" sz="6000" dirty="0">
                <a:latin typeface="Algerian" panose="04020705040A02060702" pitchFamily="82" charset="0"/>
              </a:rPr>
              <a:t>Data Flow Diagram (DFD)</a:t>
            </a:r>
          </a:p>
        </p:txBody>
      </p:sp>
      <p:sp>
        <p:nvSpPr>
          <p:cNvPr id="3" name="Content Placeholder 2">
            <a:extLst>
              <a:ext uri="{FF2B5EF4-FFF2-40B4-BE49-F238E27FC236}">
                <a16:creationId xmlns:a16="http://schemas.microsoft.com/office/drawing/2014/main" id="{422CCB84-6606-A6A0-B2A2-9350FBD0F9EB}"/>
              </a:ext>
            </a:extLst>
          </p:cNvPr>
          <p:cNvSpPr>
            <a:spLocks noGrp="1"/>
          </p:cNvSpPr>
          <p:nvPr>
            <p:ph idx="1"/>
          </p:nvPr>
        </p:nvSpPr>
        <p:spPr>
          <a:xfrm>
            <a:off x="677334" y="2160589"/>
            <a:ext cx="9468152" cy="4332286"/>
          </a:xfrm>
        </p:spPr>
        <p:txBody>
          <a:bodyPr>
            <a:normAutofit/>
          </a:bodyPr>
          <a:lstStyle/>
          <a:p>
            <a:pPr marL="0" indent="0">
              <a:buNone/>
            </a:pPr>
            <a:r>
              <a:rPr lang="en-IN" sz="3200" dirty="0"/>
              <a:t> </a:t>
            </a:r>
            <a:r>
              <a:rPr lang="en-US" sz="3200" dirty="0"/>
              <a:t>The data flow begins with users interacting with the website interface. Requests are processed by the Django backend, and content is fetched dynamically from the database. Administrators manage data through the admin panel, ensuring that updates to events, member profiles, and multimedia are instantly reflected on the website.</a:t>
            </a:r>
            <a:endParaRPr lang="en-IN" sz="3200" dirty="0"/>
          </a:p>
        </p:txBody>
      </p:sp>
    </p:spTree>
    <p:extLst>
      <p:ext uri="{BB962C8B-B14F-4D97-AF65-F5344CB8AC3E}">
        <p14:creationId xmlns:p14="http://schemas.microsoft.com/office/powerpoint/2010/main" val="7735319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99BC4-75A9-0852-5D25-FCA4B183D987}"/>
              </a:ext>
            </a:extLst>
          </p:cNvPr>
          <p:cNvSpPr>
            <a:spLocks noGrp="1"/>
          </p:cNvSpPr>
          <p:nvPr>
            <p:ph type="title"/>
          </p:nvPr>
        </p:nvSpPr>
        <p:spPr>
          <a:xfrm>
            <a:off x="0" y="272143"/>
            <a:ext cx="11266714" cy="1393372"/>
          </a:xfrm>
        </p:spPr>
        <p:txBody>
          <a:bodyPr>
            <a:normAutofit fontScale="90000"/>
          </a:bodyPr>
          <a:lstStyle/>
          <a:p>
            <a:r>
              <a:rPr lang="en-IN" sz="5400" dirty="0">
                <a:latin typeface="Algerian" panose="04020705040A02060702" pitchFamily="82" charset="0"/>
              </a:rPr>
              <a:t>Challenges Faced and Solutions</a:t>
            </a:r>
          </a:p>
        </p:txBody>
      </p:sp>
      <p:sp>
        <p:nvSpPr>
          <p:cNvPr id="3" name="Content Placeholder 2">
            <a:extLst>
              <a:ext uri="{FF2B5EF4-FFF2-40B4-BE49-F238E27FC236}">
                <a16:creationId xmlns:a16="http://schemas.microsoft.com/office/drawing/2014/main" id="{48D4D6D0-A0F2-0AC1-18CD-D0560841246D}"/>
              </a:ext>
            </a:extLst>
          </p:cNvPr>
          <p:cNvSpPr>
            <a:spLocks noGrp="1"/>
          </p:cNvSpPr>
          <p:nvPr>
            <p:ph idx="1"/>
          </p:nvPr>
        </p:nvSpPr>
        <p:spPr>
          <a:xfrm>
            <a:off x="500743" y="1904999"/>
            <a:ext cx="9034516" cy="4136363"/>
          </a:xfrm>
        </p:spPr>
        <p:txBody>
          <a:bodyPr>
            <a:normAutofit lnSpcReduction="10000"/>
          </a:bodyPr>
          <a:lstStyle/>
          <a:p>
            <a:pPr marL="0" indent="0">
              <a:buNone/>
            </a:pPr>
            <a:r>
              <a:rPr lang="en-IN" dirty="0"/>
              <a:t> </a:t>
            </a:r>
            <a:r>
              <a:rPr lang="en-US" sz="3200" dirty="0"/>
              <a:t>During the project, challenges included managing dynamic content and ensuring a secure login system. By using Django’s ORM and built-in authentication system, these challenges were effectively resolved. Another challenge was designing a responsive layout, which was achieved using Bootstrap. Regular testing ensured that the website worked smoothly across all devices.</a:t>
            </a:r>
            <a:endParaRPr lang="en-IN" dirty="0"/>
          </a:p>
        </p:txBody>
      </p:sp>
    </p:spTree>
    <p:extLst>
      <p:ext uri="{BB962C8B-B14F-4D97-AF65-F5344CB8AC3E}">
        <p14:creationId xmlns:p14="http://schemas.microsoft.com/office/powerpoint/2010/main" val="23714126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22CAC-6E5F-1799-B242-5C594EF8A8BC}"/>
              </a:ext>
            </a:extLst>
          </p:cNvPr>
          <p:cNvSpPr>
            <a:spLocks noGrp="1"/>
          </p:cNvSpPr>
          <p:nvPr>
            <p:ph type="title"/>
          </p:nvPr>
        </p:nvSpPr>
        <p:spPr>
          <a:xfrm>
            <a:off x="576942" y="402771"/>
            <a:ext cx="10689771" cy="1287917"/>
          </a:xfrm>
        </p:spPr>
        <p:txBody>
          <a:bodyPr>
            <a:normAutofit fontScale="90000"/>
          </a:bodyPr>
          <a:lstStyle/>
          <a:p>
            <a:r>
              <a:rPr lang="en-IN" sz="6000" dirty="0">
                <a:latin typeface="Algerian" panose="04020705040A02060702" pitchFamily="82" charset="0"/>
              </a:rPr>
              <a:t>Conclusion and Future Scope</a:t>
            </a:r>
          </a:p>
        </p:txBody>
      </p:sp>
      <p:sp>
        <p:nvSpPr>
          <p:cNvPr id="3" name="Content Placeholder 2">
            <a:extLst>
              <a:ext uri="{FF2B5EF4-FFF2-40B4-BE49-F238E27FC236}">
                <a16:creationId xmlns:a16="http://schemas.microsoft.com/office/drawing/2014/main" id="{6B04C3CD-D0C6-CF6A-72D7-A4A2719555A7}"/>
              </a:ext>
            </a:extLst>
          </p:cNvPr>
          <p:cNvSpPr>
            <a:spLocks noGrp="1"/>
          </p:cNvSpPr>
          <p:nvPr>
            <p:ph idx="1"/>
          </p:nvPr>
        </p:nvSpPr>
        <p:spPr>
          <a:xfrm>
            <a:off x="838200" y="1956253"/>
            <a:ext cx="10515600" cy="4351338"/>
          </a:xfrm>
        </p:spPr>
        <p:txBody>
          <a:bodyPr/>
          <a:lstStyle/>
          <a:p>
            <a:pPr marL="0" indent="0">
              <a:buNone/>
            </a:pPr>
            <a:r>
              <a:rPr lang="en-IN" dirty="0"/>
              <a:t> </a:t>
            </a:r>
            <a:r>
              <a:rPr lang="en-US" sz="3200" dirty="0"/>
              <a:t>The Shivranjani Music Society website successfully achieves its goals of providing a digital space for music enthusiasts. It is a secure, user-friendly platform that balances dynamic content with a collaborative community experience. In the future, features like live music streaming, advanced member analytics, and an AI-powered recommendation system can be integrated to enhance user engagement.</a:t>
            </a:r>
          </a:p>
          <a:p>
            <a:pPr marL="0" indent="0">
              <a:buNone/>
            </a:pPr>
            <a:endParaRPr lang="en-IN" dirty="0"/>
          </a:p>
        </p:txBody>
      </p:sp>
    </p:spTree>
    <p:extLst>
      <p:ext uri="{BB962C8B-B14F-4D97-AF65-F5344CB8AC3E}">
        <p14:creationId xmlns:p14="http://schemas.microsoft.com/office/powerpoint/2010/main" val="704220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A92BB-70AA-ADCB-D585-001B1499A2EA}"/>
              </a:ext>
            </a:extLst>
          </p:cNvPr>
          <p:cNvSpPr>
            <a:spLocks noGrp="1"/>
          </p:cNvSpPr>
          <p:nvPr>
            <p:ph type="ctrTitle"/>
          </p:nvPr>
        </p:nvSpPr>
        <p:spPr>
          <a:xfrm>
            <a:off x="859972" y="191179"/>
            <a:ext cx="10559142" cy="1615849"/>
          </a:xfrm>
        </p:spPr>
        <p:txBody>
          <a:bodyPr/>
          <a:lstStyle/>
          <a:p>
            <a:pPr algn="ctr"/>
            <a:r>
              <a:rPr lang="en-IN" sz="6000" dirty="0">
                <a:latin typeface="Algerian" panose="04020705040A02060702" pitchFamily="82" charset="0"/>
              </a:rPr>
              <a:t>Introduction</a:t>
            </a:r>
          </a:p>
        </p:txBody>
      </p:sp>
      <p:sp>
        <p:nvSpPr>
          <p:cNvPr id="3" name="Subtitle 2">
            <a:extLst>
              <a:ext uri="{FF2B5EF4-FFF2-40B4-BE49-F238E27FC236}">
                <a16:creationId xmlns:a16="http://schemas.microsoft.com/office/drawing/2014/main" id="{72BF4AB7-11D8-42F2-CD69-6E58DD6EB4C1}"/>
              </a:ext>
            </a:extLst>
          </p:cNvPr>
          <p:cNvSpPr>
            <a:spLocks noGrp="1"/>
          </p:cNvSpPr>
          <p:nvPr>
            <p:ph type="subTitle" idx="1"/>
          </p:nvPr>
        </p:nvSpPr>
        <p:spPr>
          <a:xfrm>
            <a:off x="859971" y="2242457"/>
            <a:ext cx="10319657" cy="4424364"/>
          </a:xfrm>
        </p:spPr>
        <p:txBody>
          <a:bodyPr>
            <a:normAutofit/>
          </a:bodyPr>
          <a:lstStyle/>
          <a:p>
            <a:pPr algn="just"/>
            <a:r>
              <a:rPr lang="en-US" sz="3200" dirty="0"/>
              <a:t>Welcome to the official website of the Shivranjani Music Society! We are dedicated to bringing together passionate musicians, music lovers, and artists from all walks of life to celebrate the universal language of music. Whether you are a performer, a listener, or simply someone interested in learning more about the world of music, our </a:t>
            </a:r>
            <a:r>
              <a:rPr lang="en-US" sz="3600" dirty="0"/>
              <a:t>community</a:t>
            </a:r>
            <a:r>
              <a:rPr lang="en-US" sz="3200" dirty="0"/>
              <a:t> offers something for everyone.</a:t>
            </a:r>
            <a:endParaRPr lang="en-IN" sz="3200" dirty="0"/>
          </a:p>
        </p:txBody>
      </p:sp>
    </p:spTree>
    <p:extLst>
      <p:ext uri="{BB962C8B-B14F-4D97-AF65-F5344CB8AC3E}">
        <p14:creationId xmlns:p14="http://schemas.microsoft.com/office/powerpoint/2010/main" val="3487456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1AAA6E-516F-75B7-C548-CA8926BE3CE8}"/>
              </a:ext>
            </a:extLst>
          </p:cNvPr>
          <p:cNvSpPr>
            <a:spLocks noGrp="1"/>
          </p:cNvSpPr>
          <p:nvPr>
            <p:ph idx="1"/>
          </p:nvPr>
        </p:nvSpPr>
        <p:spPr/>
        <p:txBody>
          <a:bodyPr/>
          <a:lstStyle/>
          <a:p>
            <a:pPr marL="0" indent="0">
              <a:buNone/>
            </a:pPr>
            <a:r>
              <a:rPr lang="en-IN" dirty="0"/>
              <a:t> </a:t>
            </a:r>
          </a:p>
        </p:txBody>
      </p:sp>
      <p:pic>
        <p:nvPicPr>
          <p:cNvPr id="5" name="Picture 4">
            <a:extLst>
              <a:ext uri="{FF2B5EF4-FFF2-40B4-BE49-F238E27FC236}">
                <a16:creationId xmlns:a16="http://schemas.microsoft.com/office/drawing/2014/main" id="{AF9CA918-AE02-CB2B-B510-AEA3F2C0BB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027" y="711200"/>
            <a:ext cx="9200106" cy="4690532"/>
          </a:xfrm>
          <a:prstGeom prst="rect">
            <a:avLst/>
          </a:prstGeom>
        </p:spPr>
      </p:pic>
    </p:spTree>
    <p:extLst>
      <p:ext uri="{BB962C8B-B14F-4D97-AF65-F5344CB8AC3E}">
        <p14:creationId xmlns:p14="http://schemas.microsoft.com/office/powerpoint/2010/main" val="270219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ABB9E-A04A-57A3-6DC3-6DCB5B35D787}"/>
              </a:ext>
            </a:extLst>
          </p:cNvPr>
          <p:cNvSpPr>
            <a:spLocks noGrp="1"/>
          </p:cNvSpPr>
          <p:nvPr>
            <p:ph type="ctrTitle"/>
          </p:nvPr>
        </p:nvSpPr>
        <p:spPr>
          <a:xfrm>
            <a:off x="-555171" y="202633"/>
            <a:ext cx="11691256" cy="1647937"/>
          </a:xfrm>
        </p:spPr>
        <p:txBody>
          <a:bodyPr/>
          <a:lstStyle/>
          <a:p>
            <a:r>
              <a:rPr lang="en-IN" sz="6000" dirty="0">
                <a:latin typeface="Algerian" panose="04020705040A02060702" pitchFamily="82" charset="0"/>
              </a:rPr>
              <a:t>Objectives of the Website</a:t>
            </a:r>
          </a:p>
        </p:txBody>
      </p:sp>
      <p:sp>
        <p:nvSpPr>
          <p:cNvPr id="3" name="Subtitle 2">
            <a:extLst>
              <a:ext uri="{FF2B5EF4-FFF2-40B4-BE49-F238E27FC236}">
                <a16:creationId xmlns:a16="http://schemas.microsoft.com/office/drawing/2014/main" id="{682D8818-56E3-7484-6655-42DC7C3F7935}"/>
              </a:ext>
            </a:extLst>
          </p:cNvPr>
          <p:cNvSpPr>
            <a:spLocks noGrp="1"/>
          </p:cNvSpPr>
          <p:nvPr>
            <p:ph type="subTitle" idx="1"/>
          </p:nvPr>
        </p:nvSpPr>
        <p:spPr>
          <a:xfrm>
            <a:off x="914401" y="2416629"/>
            <a:ext cx="10450285" cy="4103914"/>
          </a:xfrm>
        </p:spPr>
        <p:txBody>
          <a:bodyPr>
            <a:normAutofit/>
          </a:bodyPr>
          <a:lstStyle/>
          <a:p>
            <a:pPr algn="just"/>
            <a:r>
              <a:rPr lang="en-US" sz="3200" dirty="0"/>
              <a:t>The main objective of the website is to provide an organized digital space for managing and promoting the activities of the Shivranjani Music Society. It ensures smooth communication between members, showcases upcoming events, and highlights the society's mission and achievements. The website also aims to enhance the visibility of the society by making its resources and goals accessible online.</a:t>
            </a:r>
            <a:endParaRPr lang="en-IN" sz="3200" dirty="0"/>
          </a:p>
        </p:txBody>
      </p:sp>
    </p:spTree>
    <p:extLst>
      <p:ext uri="{BB962C8B-B14F-4D97-AF65-F5344CB8AC3E}">
        <p14:creationId xmlns:p14="http://schemas.microsoft.com/office/powerpoint/2010/main" val="3530853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C4877-7686-D514-BA9B-728BA57B7159}"/>
              </a:ext>
            </a:extLst>
          </p:cNvPr>
          <p:cNvSpPr>
            <a:spLocks noGrp="1"/>
          </p:cNvSpPr>
          <p:nvPr>
            <p:ph type="ctrTitle"/>
          </p:nvPr>
        </p:nvSpPr>
        <p:spPr>
          <a:xfrm>
            <a:off x="489857" y="0"/>
            <a:ext cx="10907486" cy="1713820"/>
          </a:xfrm>
        </p:spPr>
        <p:txBody>
          <a:bodyPr/>
          <a:lstStyle/>
          <a:p>
            <a:pPr algn="ctr"/>
            <a:r>
              <a:rPr lang="en-IN" sz="6000" dirty="0">
                <a:latin typeface="Algerian" panose="04020705040A02060702" pitchFamily="82" charset="0"/>
              </a:rPr>
              <a:t>Technologies Used</a:t>
            </a:r>
          </a:p>
        </p:txBody>
      </p:sp>
      <p:sp>
        <p:nvSpPr>
          <p:cNvPr id="3" name="Subtitle 2">
            <a:extLst>
              <a:ext uri="{FF2B5EF4-FFF2-40B4-BE49-F238E27FC236}">
                <a16:creationId xmlns:a16="http://schemas.microsoft.com/office/drawing/2014/main" id="{74DF7F50-BD37-1927-B550-D86472C2DC10}"/>
              </a:ext>
            </a:extLst>
          </p:cNvPr>
          <p:cNvSpPr>
            <a:spLocks noGrp="1"/>
          </p:cNvSpPr>
          <p:nvPr>
            <p:ph type="subTitle" idx="1"/>
          </p:nvPr>
        </p:nvSpPr>
        <p:spPr>
          <a:xfrm>
            <a:off x="707571" y="2209800"/>
            <a:ext cx="10689772" cy="4648199"/>
          </a:xfrm>
        </p:spPr>
        <p:txBody>
          <a:bodyPr>
            <a:normAutofit/>
          </a:bodyPr>
          <a:lstStyle/>
          <a:p>
            <a:pPr algn="just"/>
            <a:r>
              <a:rPr lang="en-IN" sz="3200" dirty="0"/>
              <a:t>This project integrates modern web development tools to ensure scalability, security, and responsiveness. The backend is powered by Django, a Python framework known for its robustness and speed. Frontend design uses HTML5, CSS3, and Bootstrap for a mobile-first and user-friendly interface. JavaScript adds interactivity, while the Django database (SQLite/PostgreSQL) handles data storage for events, member details, and other dynamic content.</a:t>
            </a:r>
          </a:p>
        </p:txBody>
      </p:sp>
    </p:spTree>
    <p:extLst>
      <p:ext uri="{BB962C8B-B14F-4D97-AF65-F5344CB8AC3E}">
        <p14:creationId xmlns:p14="http://schemas.microsoft.com/office/powerpoint/2010/main" val="2520274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50AE4-B63D-A8AA-CEBD-2F31A0EA8E62}"/>
              </a:ext>
            </a:extLst>
          </p:cNvPr>
          <p:cNvSpPr>
            <a:spLocks noGrp="1"/>
          </p:cNvSpPr>
          <p:nvPr>
            <p:ph type="ctrTitle"/>
          </p:nvPr>
        </p:nvSpPr>
        <p:spPr>
          <a:xfrm>
            <a:off x="-849086" y="97971"/>
            <a:ext cx="11930743" cy="1594077"/>
          </a:xfrm>
        </p:spPr>
        <p:txBody>
          <a:bodyPr/>
          <a:lstStyle/>
          <a:p>
            <a:r>
              <a:rPr lang="en-US" dirty="0">
                <a:latin typeface="Algerian" panose="04020705040A02060702" pitchFamily="82" charset="0"/>
              </a:rPr>
              <a:t>Key Features of the Website</a:t>
            </a:r>
            <a:endParaRPr lang="en-IN" dirty="0">
              <a:latin typeface="Algerian" panose="04020705040A02060702" pitchFamily="82" charset="0"/>
            </a:endParaRPr>
          </a:p>
        </p:txBody>
      </p:sp>
      <p:sp>
        <p:nvSpPr>
          <p:cNvPr id="3" name="Subtitle 2">
            <a:extLst>
              <a:ext uri="{FF2B5EF4-FFF2-40B4-BE49-F238E27FC236}">
                <a16:creationId xmlns:a16="http://schemas.microsoft.com/office/drawing/2014/main" id="{E7E48B42-C78F-B106-E913-7FE87317C075}"/>
              </a:ext>
            </a:extLst>
          </p:cNvPr>
          <p:cNvSpPr>
            <a:spLocks noGrp="1"/>
          </p:cNvSpPr>
          <p:nvPr>
            <p:ph type="subTitle" idx="1"/>
          </p:nvPr>
        </p:nvSpPr>
        <p:spPr>
          <a:xfrm>
            <a:off x="261257" y="2083934"/>
            <a:ext cx="11430000" cy="4774066"/>
          </a:xfrm>
        </p:spPr>
        <p:txBody>
          <a:bodyPr>
            <a:normAutofit lnSpcReduction="10000"/>
          </a:bodyPr>
          <a:lstStyle/>
          <a:p>
            <a:pPr algn="ctr"/>
            <a:r>
              <a:rPr lang="en-US" sz="3200" dirty="0"/>
              <a:t>The website boasts several innovative features:</a:t>
            </a:r>
          </a:p>
          <a:p>
            <a:pPr algn="just">
              <a:buFont typeface="Arial" panose="020B0604020202020204" pitchFamily="34" charset="0"/>
              <a:buChar char="•"/>
            </a:pPr>
            <a:r>
              <a:rPr lang="en-US" sz="3200" b="1" dirty="0"/>
              <a:t>Responsive Design</a:t>
            </a:r>
            <a:r>
              <a:rPr lang="en-US" sz="3200" dirty="0"/>
              <a:t>: Works seamlessly across devices with a Bootstrap framework.</a:t>
            </a:r>
          </a:p>
          <a:p>
            <a:pPr algn="just">
              <a:buFont typeface="Arial" panose="020B0604020202020204" pitchFamily="34" charset="0"/>
              <a:buChar char="•"/>
            </a:pPr>
            <a:r>
              <a:rPr lang="en-US" sz="3200" b="1" dirty="0"/>
              <a:t>Dynamic Content Management</a:t>
            </a:r>
            <a:r>
              <a:rPr lang="en-US" sz="3200" dirty="0"/>
              <a:t>: Django ORM ensures smooth integration of data like event schedules.</a:t>
            </a:r>
          </a:p>
          <a:p>
            <a:pPr algn="just">
              <a:buFont typeface="Arial" panose="020B0604020202020204" pitchFamily="34" charset="0"/>
              <a:buChar char="•"/>
            </a:pPr>
            <a:r>
              <a:rPr lang="en-US" sz="3200" b="1" dirty="0"/>
              <a:t>Interactive Features</a:t>
            </a:r>
            <a:r>
              <a:rPr lang="en-US" sz="3200" dirty="0"/>
              <a:t>: JavaScript-powered elements like event notifications and music samples.</a:t>
            </a:r>
          </a:p>
          <a:p>
            <a:pPr algn="just">
              <a:buFont typeface="Arial" panose="020B0604020202020204" pitchFamily="34" charset="0"/>
              <a:buChar char="•"/>
            </a:pPr>
            <a:r>
              <a:rPr lang="en-US" sz="3200" b="1" dirty="0"/>
              <a:t>Secure User Login</a:t>
            </a:r>
            <a:r>
              <a:rPr lang="en-US" sz="3200" dirty="0"/>
              <a:t>: A dedicated login system protects sensitive information and ensures role-based access.</a:t>
            </a:r>
          </a:p>
          <a:p>
            <a:endParaRPr lang="en-IN" dirty="0"/>
          </a:p>
        </p:txBody>
      </p:sp>
    </p:spTree>
    <p:extLst>
      <p:ext uri="{BB962C8B-B14F-4D97-AF65-F5344CB8AC3E}">
        <p14:creationId xmlns:p14="http://schemas.microsoft.com/office/powerpoint/2010/main" val="636398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3B775-652E-9F3D-9F29-35003C360BA7}"/>
              </a:ext>
            </a:extLst>
          </p:cNvPr>
          <p:cNvSpPr>
            <a:spLocks noGrp="1"/>
          </p:cNvSpPr>
          <p:nvPr>
            <p:ph type="title"/>
          </p:nvPr>
        </p:nvSpPr>
        <p:spPr>
          <a:xfrm>
            <a:off x="141514" y="152400"/>
            <a:ext cx="12192000" cy="1494745"/>
          </a:xfrm>
        </p:spPr>
        <p:txBody>
          <a:bodyPr>
            <a:noAutofit/>
          </a:bodyPr>
          <a:lstStyle/>
          <a:p>
            <a:r>
              <a:rPr lang="en-IN" sz="5500" dirty="0">
                <a:latin typeface="Algerian" panose="04020705040A02060702" pitchFamily="82" charset="0"/>
              </a:rPr>
              <a:t>Creating the Website Structure</a:t>
            </a:r>
          </a:p>
        </p:txBody>
      </p:sp>
      <p:sp>
        <p:nvSpPr>
          <p:cNvPr id="3" name="Content Placeholder 2">
            <a:extLst>
              <a:ext uri="{FF2B5EF4-FFF2-40B4-BE49-F238E27FC236}">
                <a16:creationId xmlns:a16="http://schemas.microsoft.com/office/drawing/2014/main" id="{2F649BBE-B527-DF39-BD9F-C3E17408B3CF}"/>
              </a:ext>
            </a:extLst>
          </p:cNvPr>
          <p:cNvSpPr>
            <a:spLocks noGrp="1"/>
          </p:cNvSpPr>
          <p:nvPr>
            <p:ph idx="1"/>
          </p:nvPr>
        </p:nvSpPr>
        <p:spPr>
          <a:xfrm>
            <a:off x="500744" y="1825625"/>
            <a:ext cx="10580914" cy="4351338"/>
          </a:xfrm>
        </p:spPr>
        <p:txBody>
          <a:bodyPr/>
          <a:lstStyle/>
          <a:p>
            <a:pPr marL="0" indent="0">
              <a:buNone/>
            </a:pPr>
            <a:r>
              <a:rPr lang="en-IN" dirty="0"/>
              <a:t> </a:t>
            </a:r>
            <a:r>
              <a:rPr lang="en-US" sz="3200" dirty="0"/>
              <a:t>The website follows a structured approach using Django’s MVT (Model-View-Template) architecture. The database is designed to store user data, event details, and multimedia content. Templates were created to design pages like Home, About, Mission, Members, and Achievements. The admin interface simplifies data management, enabling administrators to update content easily.</a:t>
            </a:r>
            <a:endParaRPr lang="en-IN" dirty="0"/>
          </a:p>
        </p:txBody>
      </p:sp>
    </p:spTree>
    <p:extLst>
      <p:ext uri="{BB962C8B-B14F-4D97-AF65-F5344CB8AC3E}">
        <p14:creationId xmlns:p14="http://schemas.microsoft.com/office/powerpoint/2010/main" val="2922516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3B104-537E-F9EE-736C-BFDDAD77C2CE}"/>
              </a:ext>
            </a:extLst>
          </p:cNvPr>
          <p:cNvSpPr>
            <a:spLocks noGrp="1"/>
          </p:cNvSpPr>
          <p:nvPr>
            <p:ph type="title"/>
          </p:nvPr>
        </p:nvSpPr>
        <p:spPr>
          <a:xfrm>
            <a:off x="108857" y="365125"/>
            <a:ext cx="11244943" cy="1325563"/>
          </a:xfrm>
        </p:spPr>
        <p:txBody>
          <a:bodyPr>
            <a:normAutofit/>
          </a:bodyPr>
          <a:lstStyle/>
          <a:p>
            <a:r>
              <a:rPr lang="en-US" sz="6000" dirty="0">
                <a:latin typeface="Algerian" panose="04020705040A02060702" pitchFamily="82" charset="0"/>
              </a:rPr>
              <a:t>Use Case of the Website</a:t>
            </a:r>
            <a:endParaRPr lang="en-IN" sz="6000" dirty="0">
              <a:latin typeface="Algerian" panose="04020705040A02060702" pitchFamily="82" charset="0"/>
            </a:endParaRPr>
          </a:p>
        </p:txBody>
      </p:sp>
      <p:sp>
        <p:nvSpPr>
          <p:cNvPr id="3" name="Content Placeholder 2">
            <a:extLst>
              <a:ext uri="{FF2B5EF4-FFF2-40B4-BE49-F238E27FC236}">
                <a16:creationId xmlns:a16="http://schemas.microsoft.com/office/drawing/2014/main" id="{0BA3D282-88AE-7215-D574-252BA39C621D}"/>
              </a:ext>
            </a:extLst>
          </p:cNvPr>
          <p:cNvSpPr>
            <a:spLocks noGrp="1"/>
          </p:cNvSpPr>
          <p:nvPr>
            <p:ph idx="1"/>
          </p:nvPr>
        </p:nvSpPr>
        <p:spPr>
          <a:xfrm>
            <a:off x="838200" y="1825625"/>
            <a:ext cx="10069286" cy="4351338"/>
          </a:xfrm>
        </p:spPr>
        <p:txBody>
          <a:bodyPr/>
          <a:lstStyle/>
          <a:p>
            <a:pPr marL="0" indent="0">
              <a:buNone/>
            </a:pPr>
            <a:r>
              <a:rPr lang="en-IN" dirty="0"/>
              <a:t> </a:t>
            </a:r>
            <a:r>
              <a:rPr lang="en-US" sz="3200" dirty="0"/>
              <a:t>This website is designed to streamline the management and communication processes for the Shivranjani Music Society. It allows members to register, view event details, and share their profiles. Administrators can update the mission, add events, and track member contributions. Visitors can explore public content, learn about the society, and engage with the musical community.</a:t>
            </a:r>
            <a:endParaRPr lang="en-IN" dirty="0"/>
          </a:p>
        </p:txBody>
      </p:sp>
    </p:spTree>
    <p:extLst>
      <p:ext uri="{BB962C8B-B14F-4D97-AF65-F5344CB8AC3E}">
        <p14:creationId xmlns:p14="http://schemas.microsoft.com/office/powerpoint/2010/main" val="3107110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C86E4-18AC-4D43-B39D-46B2400EBE77}"/>
              </a:ext>
            </a:extLst>
          </p:cNvPr>
          <p:cNvSpPr>
            <a:spLocks noGrp="1"/>
          </p:cNvSpPr>
          <p:nvPr>
            <p:ph type="title"/>
          </p:nvPr>
        </p:nvSpPr>
        <p:spPr>
          <a:xfrm>
            <a:off x="391886" y="365125"/>
            <a:ext cx="10961914" cy="1325563"/>
          </a:xfrm>
        </p:spPr>
        <p:txBody>
          <a:bodyPr>
            <a:normAutofit/>
          </a:bodyPr>
          <a:lstStyle/>
          <a:p>
            <a:r>
              <a:rPr lang="en-IN" sz="6000" dirty="0">
                <a:latin typeface="Algerian" panose="04020705040A02060702" pitchFamily="82" charset="0"/>
              </a:rPr>
              <a:t>Development Workflow</a:t>
            </a:r>
          </a:p>
        </p:txBody>
      </p:sp>
      <p:sp>
        <p:nvSpPr>
          <p:cNvPr id="3" name="Content Placeholder 2">
            <a:extLst>
              <a:ext uri="{FF2B5EF4-FFF2-40B4-BE49-F238E27FC236}">
                <a16:creationId xmlns:a16="http://schemas.microsoft.com/office/drawing/2014/main" id="{8D7CA289-8D9C-486B-C883-40D8CA60B7A6}"/>
              </a:ext>
            </a:extLst>
          </p:cNvPr>
          <p:cNvSpPr>
            <a:spLocks noGrp="1"/>
          </p:cNvSpPr>
          <p:nvPr>
            <p:ph idx="1"/>
          </p:nvPr>
        </p:nvSpPr>
        <p:spPr>
          <a:xfrm>
            <a:off x="772886" y="1934482"/>
            <a:ext cx="9742714" cy="4351338"/>
          </a:xfrm>
        </p:spPr>
        <p:txBody>
          <a:bodyPr/>
          <a:lstStyle/>
          <a:p>
            <a:pPr marL="0" indent="0">
              <a:buNone/>
            </a:pPr>
            <a:r>
              <a:rPr lang="en-IN" dirty="0"/>
              <a:t> </a:t>
            </a:r>
            <a:r>
              <a:rPr lang="en-US" sz="3200" dirty="0"/>
              <a:t>The development process began with setting up a Django project and creating a virtual environment for managing dependencies. The structure was built by dividing functionalities into Django apps. A database was integrated using Django ORM, and the frontend was designed using Bootstrap for responsiveness. Migration files were created to sync the database schema with the models.</a:t>
            </a:r>
            <a:endParaRPr lang="en-IN" dirty="0"/>
          </a:p>
        </p:txBody>
      </p:sp>
    </p:spTree>
    <p:extLst>
      <p:ext uri="{BB962C8B-B14F-4D97-AF65-F5344CB8AC3E}">
        <p14:creationId xmlns:p14="http://schemas.microsoft.com/office/powerpoint/2010/main" val="1339422401"/>
      </p:ext>
    </p:extLst>
  </p:cSld>
  <p:clrMapOvr>
    <a:masterClrMapping/>
  </p:clrMapOvr>
</p:sld>
</file>

<file path=ppt/theme/theme1.xml><?xml version="1.0" encoding="utf-8"?>
<a:theme xmlns:a="http://schemas.openxmlformats.org/drawingml/2006/main" name="Facet">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279</TotalTime>
  <Words>777</Words>
  <Application>Microsoft Office PowerPoint</Application>
  <PresentationFormat>Widescreen</PresentationFormat>
  <Paragraphs>34</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Algerian</vt:lpstr>
      <vt:lpstr>Arial</vt:lpstr>
      <vt:lpstr>Arial Black</vt:lpstr>
      <vt:lpstr>Arial Rounded MT Bold</vt:lpstr>
      <vt:lpstr>Trebuchet MS</vt:lpstr>
      <vt:lpstr>Wingdings 3</vt:lpstr>
      <vt:lpstr>Facet</vt:lpstr>
      <vt:lpstr>Shivranjani ( The Music Society ) Website</vt:lpstr>
      <vt:lpstr>Introduction</vt:lpstr>
      <vt:lpstr>PowerPoint Presentation</vt:lpstr>
      <vt:lpstr>Objectives of the Website</vt:lpstr>
      <vt:lpstr>Technologies Used</vt:lpstr>
      <vt:lpstr>Key Features of the Website</vt:lpstr>
      <vt:lpstr>Creating the Website Structure</vt:lpstr>
      <vt:lpstr>Use Case of the Website</vt:lpstr>
      <vt:lpstr>Development Workflow</vt:lpstr>
      <vt:lpstr>Entity-Relationship (ER) Diagram</vt:lpstr>
      <vt:lpstr>Data Flow Diagram (DFD)</vt:lpstr>
      <vt:lpstr>Challenges Faced and Solutions</vt:lpstr>
      <vt:lpstr>Conclusion and Future Scope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Punit Sharma</dc:creator>
  <cp:lastModifiedBy>Tarun Joshi</cp:lastModifiedBy>
  <cp:revision>5</cp:revision>
  <dcterms:created xsi:type="dcterms:W3CDTF">2024-12-07T13:37:57Z</dcterms:created>
  <dcterms:modified xsi:type="dcterms:W3CDTF">2024-12-07T18:21:30Z</dcterms:modified>
</cp:coreProperties>
</file>