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2" r:id="rId9"/>
    <p:sldId id="2146847063" r:id="rId10"/>
    <p:sldId id="2146847064" r:id="rId11"/>
    <p:sldId id="2146847065" r:id="rId12"/>
    <p:sldId id="265" r:id="rId13"/>
    <p:sldId id="266" r:id="rId14"/>
    <p:sldId id="2146847066" r:id="rId15"/>
    <p:sldId id="267"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9" autoAdjust="0"/>
    <p:restoredTop sz="94660"/>
  </p:normalViewPr>
  <p:slideViewPr>
    <p:cSldViewPr snapToGrid="0">
      <p:cViewPr varScale="1">
        <p:scale>
          <a:sx n="82" d="100"/>
          <a:sy n="82" d="100"/>
        </p:scale>
        <p:origin x="629" y="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docs/en/cloud-paks/cp-data/4.7.x?topic=ml-watson-machine-learning" TargetMode="External"/><Relationship Id="rId2" Type="http://schemas.openxmlformats.org/officeDocument/2006/relationships/hyperlink" Target="https://www.ibm.com/docs/en/cloud-paks/cp-data/4.7.x?topic=services-autoai" TargetMode="External"/><Relationship Id="rId1" Type="http://schemas.openxmlformats.org/officeDocument/2006/relationships/slideLayout" Target="../slideLayouts/slideLayout2.xml"/><Relationship Id="rId4" Type="http://schemas.openxmlformats.org/officeDocument/2006/relationships/hyperlink" Target="https://docs.streamlit.io/"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Intelligent classification for rural Infrastructure projects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Tarun Koneru</a:t>
            </a:r>
          </a:p>
          <a:p>
            <a:r>
              <a:rPr lang="en-US" sz="2000" b="1" dirty="0">
                <a:solidFill>
                  <a:schemeClr val="accent1">
                    <a:lumMod val="75000"/>
                  </a:schemeClr>
                </a:solidFill>
                <a:latin typeface="Arial"/>
                <a:cs typeface="Arial"/>
              </a:rPr>
              <a:t>Vasavi College of Engineering (ECE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2000" b="1" dirty="0">
                <a:latin typeface="Calibri" panose="020F0502020204030204" pitchFamily="34" charset="0"/>
                <a:ea typeface="Calibri" panose="020F0502020204030204" pitchFamily="34" charset="0"/>
                <a:cs typeface="Calibri" panose="020F0502020204030204" pitchFamily="34" charset="0"/>
              </a:rPr>
              <a:t>Algorithm Selection:</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IN" dirty="0">
                <a:ea typeface="+mn-lt"/>
                <a:cs typeface="+mn-lt"/>
              </a:rPr>
              <a:t>After the dataset was provided, the IBM AutoML selected </a:t>
            </a:r>
            <a:r>
              <a:rPr lang="en-IN" b="1" dirty="0">
                <a:ea typeface="+mn-lt"/>
                <a:cs typeface="+mn-lt"/>
              </a:rPr>
              <a:t>XGB Classifier</a:t>
            </a:r>
            <a:r>
              <a:rPr lang="en-IN" dirty="0">
                <a:ea typeface="+mn-lt"/>
                <a:cs typeface="+mn-lt"/>
              </a:rPr>
              <a:t> as the best-performing algorithm. </a:t>
            </a:r>
          </a:p>
          <a:p>
            <a:pPr marL="629920" lvl="1" indent="-305435"/>
            <a:r>
              <a:rPr lang="en-US" dirty="0"/>
              <a:t>Gradient Boosting is a technique where new models (typically decision trees) are added sequentially to correct the errors made by the existing ensemble of models. Each new tree tries to fix the shortcomings of the previous trees.</a:t>
            </a:r>
          </a:p>
          <a:p>
            <a:pPr marL="629920" lvl="1" indent="-305435"/>
            <a:r>
              <a:rPr lang="en-US" dirty="0"/>
              <a:t>The </a:t>
            </a:r>
            <a:r>
              <a:rPr lang="en-US" b="1" dirty="0"/>
              <a:t>XGBoost classifier</a:t>
            </a:r>
            <a:r>
              <a:rPr lang="en-US" dirty="0"/>
              <a:t> is an advanced implementation of the </a:t>
            </a:r>
            <a:r>
              <a:rPr lang="en-US" b="1" dirty="0"/>
              <a:t>Gradient Boosting</a:t>
            </a:r>
            <a:r>
              <a:rPr lang="en-US" dirty="0"/>
              <a:t> algorithm designed specifically for performance and speed. It is short for </a:t>
            </a:r>
            <a:r>
              <a:rPr lang="en-US" b="1" dirty="0"/>
              <a:t>Extreme Gradient Boosting</a:t>
            </a:r>
            <a:r>
              <a:rPr lang="en-US" dirty="0"/>
              <a:t>..</a:t>
            </a:r>
          </a:p>
          <a:p>
            <a:pPr marL="629920" lvl="1" indent="-305435"/>
            <a:r>
              <a:rPr lang="en-US" dirty="0"/>
              <a:t>This model was chosen due to its </a:t>
            </a:r>
            <a:r>
              <a:rPr lang="en-US" b="1" dirty="0"/>
              <a:t>high performance with structured data </a:t>
            </a:r>
            <a:r>
              <a:rPr lang="en-US" dirty="0"/>
              <a:t>and </a:t>
            </a:r>
            <a:r>
              <a:rPr lang="en-US" b="1" dirty="0"/>
              <a:t>robustness against overfitting through regularization.</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0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Training of the model:</a:t>
            </a:r>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a:p>
            <a:pPr marL="629920" marR="0" lvl="1" indent="-305435" algn="l" defTabSz="457200" rtl="0" eaLnBrk="1" fontAlgn="auto" latinLnBrk="0" hangingPunct="1">
              <a:lnSpc>
                <a:spcPct val="100000"/>
              </a:lnSpc>
              <a:spcBef>
                <a:spcPct val="20000"/>
              </a:spcBef>
              <a:spcAft>
                <a:spcPts val="600"/>
              </a:spcAft>
              <a:buClr>
                <a:srgbClr val="1CADE4"/>
              </a:buClr>
              <a:buSzPct val="92000"/>
              <a:buFont typeface="Wingdings 2" panose="05020102010507070707" pitchFamily="18" charset="2"/>
              <a:buChar char=""/>
              <a:tabLst/>
              <a:defRPr/>
            </a:pPr>
            <a:r>
              <a:rPr lang="en-IN" dirty="0">
                <a:solidFill>
                  <a:prstClr val="black">
                    <a:lumMod val="75000"/>
                    <a:lumOff val="25000"/>
                  </a:prstClr>
                </a:solidFill>
                <a:latin typeface="Franklin Gothic Book" panose="020B0502020104020203"/>
                <a:ea typeface="+mn-lt"/>
                <a:cs typeface="+mn-lt"/>
              </a:rPr>
              <a:t>The training of the model was done in the following way:</a:t>
            </a:r>
          </a:p>
          <a:p>
            <a:pPr marL="667385" marR="0" lvl="1" indent="-342900" algn="l" defTabSz="457200" rtl="0" eaLnBrk="1" fontAlgn="auto" latinLnBrk="0" hangingPunct="1">
              <a:lnSpc>
                <a:spcPct val="100000"/>
              </a:lnSpc>
              <a:spcBef>
                <a:spcPct val="20000"/>
              </a:spcBef>
              <a:spcAft>
                <a:spcPts val="600"/>
              </a:spcAft>
              <a:buClr>
                <a:srgbClr val="1CADE4"/>
              </a:buClr>
              <a:buSzPct val="92000"/>
              <a:buFont typeface="+mj-lt"/>
              <a:buAutoNum type="arabicPeriod"/>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lt"/>
                <a:cs typeface="+mn-lt"/>
              </a:rPr>
              <a:t>The dataset was uploaded in the .csv format to the watsonx.ai studio under a new AutoML experiment. The target variable was selected was </a:t>
            </a:r>
            <a:r>
              <a:rPr kumimoji="0" lang="en-IN" sz="14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lt"/>
                <a:cs typeface="+mn-lt"/>
              </a:rPr>
              <a:t>PMGSY_SCHEME.</a:t>
            </a:r>
          </a:p>
          <a:p>
            <a:pPr marL="667385" marR="0" lvl="1" indent="-342900" algn="l" defTabSz="457200" rtl="0" eaLnBrk="1" fontAlgn="auto" latinLnBrk="0" hangingPunct="1">
              <a:lnSpc>
                <a:spcPct val="100000"/>
              </a:lnSpc>
              <a:spcBef>
                <a:spcPct val="20000"/>
              </a:spcBef>
              <a:spcAft>
                <a:spcPts val="600"/>
              </a:spcAft>
              <a:buClr>
                <a:srgbClr val="1CADE4"/>
              </a:buClr>
              <a:buSzPct val="92000"/>
              <a:buFont typeface="+mj-lt"/>
              <a:buAutoNum type="arabicPeriod"/>
              <a:tabLst/>
              <a:defRPr/>
            </a:pPr>
            <a:r>
              <a:rPr kumimoji="0" lang="en-IN" sz="14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lt"/>
                <a:cs typeface="+mn-lt"/>
              </a:rPr>
              <a:t>The AutoML performed the </a:t>
            </a:r>
            <a:r>
              <a:rPr kumimoji="0" lang="en-IN" sz="14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lt"/>
                <a:cs typeface="+mn-lt"/>
              </a:rPr>
              <a:t>data cleaning(handling the missing values and encoding), Model selection and train-test-validation splitting </a:t>
            </a:r>
            <a:r>
              <a:rPr kumimoji="0" lang="en-IN" sz="14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lt"/>
                <a:cs typeface="+mn-lt"/>
              </a:rPr>
              <a:t>internally.</a:t>
            </a:r>
          </a:p>
          <a:p>
            <a:pPr marL="667385" marR="0" lvl="1" indent="-342900" algn="l" defTabSz="457200" rtl="0" eaLnBrk="1" fontAlgn="auto" latinLnBrk="0" hangingPunct="1">
              <a:lnSpc>
                <a:spcPct val="100000"/>
              </a:lnSpc>
              <a:spcBef>
                <a:spcPct val="20000"/>
              </a:spcBef>
              <a:spcAft>
                <a:spcPts val="600"/>
              </a:spcAft>
              <a:buClr>
                <a:srgbClr val="1CADE4"/>
              </a:buClr>
              <a:buSzPct val="92000"/>
              <a:buFont typeface="+mj-lt"/>
              <a:buAutoNum type="arabicPeriod"/>
              <a:tabLst/>
              <a:defRPr/>
            </a:pPr>
            <a:r>
              <a:rPr kumimoji="0" lang="en-IN" sz="14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lt"/>
                <a:cs typeface="+mn-lt"/>
              </a:rPr>
              <a:t>The </a:t>
            </a:r>
            <a:r>
              <a:rPr lang="en-IN" dirty="0">
                <a:solidFill>
                  <a:prstClr val="black">
                    <a:lumMod val="75000"/>
                    <a:lumOff val="25000"/>
                  </a:prstClr>
                </a:solidFill>
                <a:latin typeface="Franklin Gothic Book" panose="020B0502020104020203"/>
                <a:ea typeface="+mn-lt"/>
                <a:cs typeface="+mn-lt"/>
              </a:rPr>
              <a:t>training process included </a:t>
            </a:r>
            <a:r>
              <a:rPr lang="en-IN" b="1" dirty="0">
                <a:solidFill>
                  <a:prstClr val="black">
                    <a:lumMod val="75000"/>
                    <a:lumOff val="25000"/>
                  </a:prstClr>
                </a:solidFill>
                <a:latin typeface="Franklin Gothic Book" panose="020B0502020104020203"/>
                <a:ea typeface="+mn-lt"/>
                <a:cs typeface="+mn-lt"/>
              </a:rPr>
              <a:t>cross-validation to avoid overfitting, Evaluation of multiple pipelines </a:t>
            </a:r>
            <a:r>
              <a:rPr lang="en-IN" dirty="0">
                <a:solidFill>
                  <a:prstClr val="black">
                    <a:lumMod val="75000"/>
                    <a:lumOff val="25000"/>
                  </a:prstClr>
                </a:solidFill>
                <a:latin typeface="Franklin Gothic Book" panose="020B0502020104020203"/>
                <a:ea typeface="+mn-lt"/>
                <a:cs typeface="+mn-lt"/>
              </a:rPr>
              <a:t>and</a:t>
            </a:r>
            <a:r>
              <a:rPr lang="en-IN" b="1" dirty="0">
                <a:solidFill>
                  <a:prstClr val="black">
                    <a:lumMod val="75000"/>
                    <a:lumOff val="25000"/>
                  </a:prstClr>
                </a:solidFill>
                <a:latin typeface="Franklin Gothic Book" panose="020B0502020104020203"/>
                <a:ea typeface="+mn-lt"/>
                <a:cs typeface="+mn-lt"/>
              </a:rPr>
              <a:t> final model selection</a:t>
            </a:r>
            <a:r>
              <a:rPr lang="en-IN" dirty="0">
                <a:solidFill>
                  <a:prstClr val="black">
                    <a:lumMod val="75000"/>
                    <a:lumOff val="25000"/>
                  </a:prstClr>
                </a:solidFill>
                <a:latin typeface="Franklin Gothic Book" panose="020B0502020104020203"/>
                <a:ea typeface="+mn-lt"/>
                <a:cs typeface="+mn-lt"/>
              </a:rPr>
              <a:t>.</a:t>
            </a:r>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BF520-458A-3D0C-5856-7A67936D0A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B51D2C-3415-AC4D-F110-E1D8CC44407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4CDA6AF5-FF21-3415-FD5A-03B646D7E6D8}"/>
              </a:ext>
            </a:extLst>
          </p:cNvPr>
          <p:cNvSpPr>
            <a:spLocks noGrp="1"/>
          </p:cNvSpPr>
          <p:nvPr>
            <p:ph idx="1"/>
          </p:nvPr>
        </p:nvSpPr>
        <p:spPr/>
        <p:txBody>
          <a:bodyPr/>
          <a:lstStyle/>
          <a:p>
            <a:pPr marL="305435" indent="-305435"/>
            <a:r>
              <a:rPr lang="en-IN" sz="2000" b="1" dirty="0">
                <a:latin typeface="Calibri" panose="020F0502020204030204" pitchFamily="34" charset="0"/>
                <a:ea typeface="Calibri" panose="020F0502020204030204" pitchFamily="34" charset="0"/>
                <a:cs typeface="Calibri" panose="020F0502020204030204" pitchFamily="34" charset="0"/>
              </a:rPr>
              <a:t>Model Deployment: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dirty="0"/>
              <a:t>For deploying of the model, I created a deployment space in the </a:t>
            </a:r>
            <a:r>
              <a:rPr lang="en-US" b="1" dirty="0"/>
              <a:t>IBM Cloud.</a:t>
            </a:r>
          </a:p>
          <a:p>
            <a:pPr marL="629920" lvl="1" indent="-305435"/>
            <a:r>
              <a:rPr lang="en-US" dirty="0"/>
              <a:t>In the deployment space, </a:t>
            </a:r>
            <a:r>
              <a:rPr lang="en-US" b="1" dirty="0"/>
              <a:t>watsonx.ai runtime service </a:t>
            </a:r>
            <a:r>
              <a:rPr lang="en-US" dirty="0"/>
              <a:t>and </a:t>
            </a:r>
            <a:r>
              <a:rPr lang="en-US" b="1" dirty="0"/>
              <a:t>Cloud Object Storage </a:t>
            </a:r>
            <a:r>
              <a:rPr lang="en-US" dirty="0"/>
              <a:t>were associated. The type of deployment selected was </a:t>
            </a:r>
            <a:r>
              <a:rPr lang="en-US" b="1" dirty="0"/>
              <a:t>Online Deployment.</a:t>
            </a:r>
          </a:p>
          <a:p>
            <a:pPr marL="629920" lvl="1" indent="-305435"/>
            <a:r>
              <a:rPr lang="en-US" dirty="0"/>
              <a:t>After the deployment is done, the </a:t>
            </a:r>
            <a:r>
              <a:rPr lang="en-US" b="1" dirty="0"/>
              <a:t>API endpoint (both private and public)</a:t>
            </a:r>
            <a:r>
              <a:rPr lang="en-US" dirty="0"/>
              <a:t> to send the JSON input data and </a:t>
            </a:r>
            <a:r>
              <a:rPr lang="en-US" b="1" dirty="0"/>
              <a:t>bearer token </a:t>
            </a:r>
            <a:r>
              <a:rPr lang="en-US" dirty="0"/>
              <a:t>are generated.</a:t>
            </a:r>
          </a:p>
          <a:p>
            <a:pPr marL="629920" lvl="1" indent="-305435"/>
            <a:r>
              <a:rPr lang="en-US" dirty="0"/>
              <a:t>The API endpoint and the API key (created on watsonx.ai studio) can be used to use the deployed model outside the IBM Cloud (like a web app).</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0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Accuracy and model evaluation:</a:t>
            </a:r>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a:p>
            <a:pPr marL="629920" marR="0" lvl="1" indent="-305435" algn="l" defTabSz="457200" rtl="0" eaLnBrk="1" fontAlgn="auto" latinLnBrk="0" hangingPunct="1">
              <a:lnSpc>
                <a:spcPct val="100000"/>
              </a:lnSpc>
              <a:spcBef>
                <a:spcPct val="20000"/>
              </a:spcBef>
              <a:spcAft>
                <a:spcPts val="600"/>
              </a:spcAft>
              <a:buClr>
                <a:srgbClr val="1CADE4"/>
              </a:buClr>
              <a:buSzPct val="92000"/>
              <a:buFont typeface="Wingdings 2" panose="05020102010507070707" pitchFamily="18" charset="2"/>
              <a:buChar char=""/>
              <a:tabLst/>
              <a:defRPr/>
            </a:pPr>
            <a:r>
              <a:rPr lang="en-IN" dirty="0">
                <a:solidFill>
                  <a:prstClr val="black">
                    <a:lumMod val="75000"/>
                    <a:lumOff val="25000"/>
                  </a:prstClr>
                </a:solidFill>
                <a:latin typeface="Franklin Gothic Book" panose="020B0502020104020203"/>
                <a:ea typeface="+mn-lt"/>
                <a:cs typeface="+mn-lt"/>
              </a:rPr>
              <a:t>The model performance was evaluated using: </a:t>
            </a:r>
          </a:p>
          <a:p>
            <a:pPr marL="667385" marR="0" lvl="1" indent="-342900" algn="l" defTabSz="457200" rtl="0" eaLnBrk="1" fontAlgn="auto" latinLnBrk="0" hangingPunct="1">
              <a:lnSpc>
                <a:spcPct val="100000"/>
              </a:lnSpc>
              <a:spcBef>
                <a:spcPct val="20000"/>
              </a:spcBef>
              <a:spcAft>
                <a:spcPts val="600"/>
              </a:spcAft>
              <a:buClr>
                <a:srgbClr val="1CADE4"/>
              </a:buClr>
              <a:buSzPct val="92000"/>
              <a:buFont typeface="+mj-lt"/>
              <a:buAutoNum type="arabicPeriod"/>
              <a:tabLst/>
              <a:defRPr/>
            </a:pPr>
            <a:r>
              <a:rPr lang="en-IN" b="1" dirty="0">
                <a:solidFill>
                  <a:prstClr val="black">
                    <a:lumMod val="75000"/>
                    <a:lumOff val="25000"/>
                  </a:prstClr>
                </a:solidFill>
                <a:latin typeface="Franklin Gothic Book" panose="020B0502020104020203"/>
                <a:ea typeface="+mn-lt"/>
                <a:cs typeface="+mn-lt"/>
              </a:rPr>
              <a:t>Accuracy %: </a:t>
            </a:r>
            <a:r>
              <a:rPr lang="en-IN" dirty="0">
                <a:solidFill>
                  <a:prstClr val="black">
                    <a:lumMod val="75000"/>
                    <a:lumOff val="25000"/>
                  </a:prstClr>
                </a:solidFill>
                <a:latin typeface="Franklin Gothic Book" panose="020B0502020104020203"/>
                <a:ea typeface="+mn-lt"/>
                <a:cs typeface="+mn-lt"/>
              </a:rPr>
              <a:t>Percentage of correct predictions across all the classes.</a:t>
            </a:r>
            <a:endParaRPr lang="en-IN" b="1" dirty="0">
              <a:solidFill>
                <a:prstClr val="black">
                  <a:lumMod val="75000"/>
                  <a:lumOff val="25000"/>
                </a:prstClr>
              </a:solidFill>
              <a:latin typeface="Franklin Gothic Book" panose="020B0502020104020203"/>
              <a:ea typeface="+mn-lt"/>
              <a:cs typeface="+mn-lt"/>
            </a:endParaRPr>
          </a:p>
          <a:p>
            <a:pPr marL="667385" lvl="1" indent="-342900">
              <a:buClr>
                <a:srgbClr val="1CADE4"/>
              </a:buClr>
              <a:buFont typeface="+mj-lt"/>
              <a:buAutoNum type="arabicPeriod"/>
              <a:defRPr/>
            </a:pPr>
            <a:r>
              <a:rPr lang="en-IN" b="1" dirty="0">
                <a:solidFill>
                  <a:prstClr val="black">
                    <a:lumMod val="75000"/>
                    <a:lumOff val="25000"/>
                  </a:prstClr>
                </a:solidFill>
                <a:latin typeface="Franklin Gothic Book" panose="020B0502020104020203"/>
                <a:ea typeface="+mn-lt"/>
                <a:cs typeface="+mn-lt"/>
              </a:rPr>
              <a:t>F1-Score: </a:t>
            </a:r>
            <a:r>
              <a:rPr lang="en-US" dirty="0"/>
              <a:t>Harmonic mean of precision and recall (used for class imbalance)</a:t>
            </a:r>
            <a:endParaRPr lang="en-IN" b="1" dirty="0">
              <a:solidFill>
                <a:prstClr val="black">
                  <a:lumMod val="75000"/>
                  <a:lumOff val="25000"/>
                </a:prstClr>
              </a:solidFill>
              <a:latin typeface="Franklin Gothic Book" panose="020B0502020104020203"/>
              <a:ea typeface="+mn-lt"/>
              <a:cs typeface="+mn-lt"/>
            </a:endParaRPr>
          </a:p>
          <a:p>
            <a:pPr marL="629920" marR="0" lvl="1" indent="-305435" algn="l" defTabSz="457200" rtl="0" eaLnBrk="1" fontAlgn="auto" latinLnBrk="0" hangingPunct="1">
              <a:lnSpc>
                <a:spcPct val="100000"/>
              </a:lnSpc>
              <a:spcBef>
                <a:spcPct val="20000"/>
              </a:spcBef>
              <a:spcAft>
                <a:spcPts val="600"/>
              </a:spcAft>
              <a:buClr>
                <a:srgbClr val="1CADE4"/>
              </a:buClr>
              <a:buSzPct val="92000"/>
              <a:buFont typeface="Wingdings 2" panose="05020102010507070707" pitchFamily="18" charset="2"/>
              <a:buChar char=""/>
              <a:tabLst/>
              <a:defRPr/>
            </a:pPr>
            <a:r>
              <a:rPr lang="en-IN" dirty="0">
                <a:solidFill>
                  <a:prstClr val="black">
                    <a:lumMod val="75000"/>
                    <a:lumOff val="25000"/>
                  </a:prstClr>
                </a:solidFill>
                <a:latin typeface="Franklin Gothic Book" panose="020B0502020104020203"/>
                <a:ea typeface="+mn-lt"/>
                <a:cs typeface="+mn-lt"/>
              </a:rPr>
              <a:t>The accuracy of the model was found to be </a:t>
            </a:r>
            <a:r>
              <a:rPr lang="en-IN" b="1" dirty="0">
                <a:solidFill>
                  <a:prstClr val="black">
                    <a:lumMod val="75000"/>
                    <a:lumOff val="25000"/>
                  </a:prstClr>
                </a:solidFill>
                <a:latin typeface="Franklin Gothic Book" panose="020B0502020104020203"/>
                <a:ea typeface="+mn-lt"/>
                <a:cs typeface="+mn-lt"/>
              </a:rPr>
              <a:t>91.8% </a:t>
            </a:r>
            <a:r>
              <a:rPr lang="en-IN" dirty="0">
                <a:solidFill>
                  <a:prstClr val="black">
                    <a:lumMod val="75000"/>
                    <a:lumOff val="25000"/>
                  </a:prstClr>
                </a:solidFill>
                <a:latin typeface="Franklin Gothic Book" panose="020B0502020104020203"/>
                <a:ea typeface="+mn-lt"/>
                <a:cs typeface="+mn-lt"/>
              </a:rPr>
              <a:t>and the F1-score was found to be </a:t>
            </a:r>
            <a:r>
              <a:rPr lang="en-IN" b="1" dirty="0">
                <a:solidFill>
                  <a:prstClr val="black">
                    <a:lumMod val="75000"/>
                    <a:lumOff val="25000"/>
                  </a:prstClr>
                </a:solidFill>
                <a:latin typeface="Franklin Gothic Book" panose="020B0502020104020203"/>
                <a:ea typeface="+mn-lt"/>
                <a:cs typeface="+mn-lt"/>
              </a:rPr>
              <a:t>0.916</a:t>
            </a:r>
            <a:r>
              <a:rPr lang="en-IN" dirty="0">
                <a:solidFill>
                  <a:prstClr val="black">
                    <a:lumMod val="75000"/>
                    <a:lumOff val="25000"/>
                  </a:prstClr>
                </a:solidFill>
                <a:latin typeface="Franklin Gothic Book" panose="020B0502020104020203"/>
                <a:ea typeface="+mn-lt"/>
                <a:cs typeface="+mn-lt"/>
              </a:rPr>
              <a:t>.</a:t>
            </a:r>
            <a:endParaRPr lang="en-IN" b="1" dirty="0">
              <a:solidFill>
                <a:prstClr val="black">
                  <a:lumMod val="75000"/>
                  <a:lumOff val="25000"/>
                </a:prstClr>
              </a:solidFill>
              <a:latin typeface="Franklin Gothic Book" panose="020B0502020104020203"/>
              <a:ea typeface="+mn-lt"/>
              <a:cs typeface="+mn-lt"/>
            </a:endParaRPr>
          </a:p>
        </p:txBody>
      </p:sp>
    </p:spTree>
    <p:extLst>
      <p:ext uri="{BB962C8B-B14F-4D97-AF65-F5344CB8AC3E}">
        <p14:creationId xmlns:p14="http://schemas.microsoft.com/office/powerpoint/2010/main" val="322548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1" name="Content Placeholder 10">
            <a:extLst>
              <a:ext uri="{FF2B5EF4-FFF2-40B4-BE49-F238E27FC236}">
                <a16:creationId xmlns:a16="http://schemas.microsoft.com/office/drawing/2014/main" id="{697D1AB6-1F8B-A88A-E92A-6F05BE8019F1}"/>
              </a:ext>
            </a:extLst>
          </p:cNvPr>
          <p:cNvSpPr>
            <a:spLocks noGrp="1"/>
          </p:cNvSpPr>
          <p:nvPr>
            <p:ph idx="1"/>
          </p:nvPr>
        </p:nvSpPr>
        <p:spPr/>
        <p:txBody>
          <a:bodyPr>
            <a:normAutofit/>
          </a:bodyPr>
          <a:lstStyle/>
          <a:p>
            <a:endParaRPr lang="en-IN" sz="1800" b="1" dirty="0"/>
          </a:p>
          <a:p>
            <a:r>
              <a:rPr lang="en-IN" sz="1800" b="1" dirty="0"/>
              <a:t>After successfully finishing all the steps, the following results are obtained:</a:t>
            </a:r>
          </a:p>
          <a:p>
            <a:pPr marL="0" indent="0">
              <a:buNone/>
            </a:pPr>
            <a:endParaRPr lang="en-IN" sz="1800" b="1" dirty="0"/>
          </a:p>
          <a:p>
            <a:endParaRPr lang="en-IN" sz="1800" b="1" dirty="0"/>
          </a:p>
          <a:p>
            <a:endParaRPr lang="en-IN" sz="1800" b="1" dirty="0"/>
          </a:p>
          <a:p>
            <a:endParaRPr lang="en-IN" sz="1800" b="1" dirty="0"/>
          </a:p>
          <a:p>
            <a:endParaRPr lang="en-IN" sz="1800" b="1" dirty="0"/>
          </a:p>
          <a:p>
            <a:endParaRPr lang="en-IN" sz="1800" b="1" dirty="0"/>
          </a:p>
          <a:p>
            <a:endParaRPr lang="en-IN" sz="1800" b="1" dirty="0"/>
          </a:p>
          <a:p>
            <a:endParaRPr lang="en-IN" sz="1800" b="1" dirty="0"/>
          </a:p>
          <a:p>
            <a:endParaRPr lang="en-IN" sz="1800" b="1" dirty="0"/>
          </a:p>
          <a:p>
            <a:endParaRPr lang="en-IN" sz="1800" b="1" dirty="0"/>
          </a:p>
        </p:txBody>
      </p:sp>
      <p:pic>
        <p:nvPicPr>
          <p:cNvPr id="3" name="Picture 2">
            <a:extLst>
              <a:ext uri="{FF2B5EF4-FFF2-40B4-BE49-F238E27FC236}">
                <a16:creationId xmlns:a16="http://schemas.microsoft.com/office/drawing/2014/main" id="{AC54F54C-DEAB-B39C-F387-D7981BA11054}"/>
              </a:ext>
            </a:extLst>
          </p:cNvPr>
          <p:cNvPicPr>
            <a:picLocks noChangeAspect="1"/>
          </p:cNvPicPr>
          <p:nvPr/>
        </p:nvPicPr>
        <p:blipFill>
          <a:blip r:embed="rId2"/>
          <a:stretch>
            <a:fillRect/>
          </a:stretch>
        </p:blipFill>
        <p:spPr>
          <a:xfrm>
            <a:off x="7766515" y="2382028"/>
            <a:ext cx="4042698" cy="3199252"/>
          </a:xfrm>
          <a:prstGeom prst="rect">
            <a:avLst/>
          </a:prstGeom>
        </p:spPr>
      </p:pic>
      <p:pic>
        <p:nvPicPr>
          <p:cNvPr id="6" name="Picture 5">
            <a:extLst>
              <a:ext uri="{FF2B5EF4-FFF2-40B4-BE49-F238E27FC236}">
                <a16:creationId xmlns:a16="http://schemas.microsoft.com/office/drawing/2014/main" id="{F37A2E55-8113-F0B4-C7F7-F6CD451B34BD}"/>
              </a:ext>
            </a:extLst>
          </p:cNvPr>
          <p:cNvPicPr>
            <a:picLocks noChangeAspect="1"/>
          </p:cNvPicPr>
          <p:nvPr/>
        </p:nvPicPr>
        <p:blipFill>
          <a:blip r:embed="rId3"/>
          <a:stretch>
            <a:fillRect/>
          </a:stretch>
        </p:blipFill>
        <p:spPr>
          <a:xfrm>
            <a:off x="3856006" y="2382029"/>
            <a:ext cx="3910509" cy="3199251"/>
          </a:xfrm>
          <a:prstGeom prst="rect">
            <a:avLst/>
          </a:prstGeom>
        </p:spPr>
      </p:pic>
      <p:pic>
        <p:nvPicPr>
          <p:cNvPr id="8" name="Picture 7">
            <a:extLst>
              <a:ext uri="{FF2B5EF4-FFF2-40B4-BE49-F238E27FC236}">
                <a16:creationId xmlns:a16="http://schemas.microsoft.com/office/drawing/2014/main" id="{C10A70E5-59C1-5564-E9DB-2AF47BD36BC9}"/>
              </a:ext>
            </a:extLst>
          </p:cNvPr>
          <p:cNvPicPr>
            <a:picLocks noChangeAspect="1"/>
          </p:cNvPicPr>
          <p:nvPr/>
        </p:nvPicPr>
        <p:blipFill>
          <a:blip r:embed="rId4"/>
          <a:stretch>
            <a:fillRect/>
          </a:stretch>
        </p:blipFill>
        <p:spPr>
          <a:xfrm>
            <a:off x="328389" y="2382028"/>
            <a:ext cx="3462905" cy="319925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latin typeface="Calibri" panose="020F0502020204030204" pitchFamily="34" charset="0"/>
                <a:ea typeface="Calibri" panose="020F0502020204030204" pitchFamily="34" charset="0"/>
                <a:cs typeface="Calibri" panose="020F0502020204030204" pitchFamily="34" charset="0"/>
              </a:rPr>
              <a:t>In conclusion, this project successfully demonstrated the use of IBM Cloud’s </a:t>
            </a:r>
            <a:r>
              <a:rPr lang="en-US" sz="2000" dirty="0" err="1">
                <a:latin typeface="Calibri" panose="020F0502020204030204" pitchFamily="34" charset="0"/>
                <a:ea typeface="Calibri" panose="020F0502020204030204" pitchFamily="34" charset="0"/>
                <a:cs typeface="Calibri" panose="020F0502020204030204" pitchFamily="34" charset="0"/>
              </a:rPr>
              <a:t>AutoAI</a:t>
            </a:r>
            <a:r>
              <a:rPr lang="en-US" sz="2000" dirty="0">
                <a:latin typeface="Calibri" panose="020F0502020204030204" pitchFamily="34" charset="0"/>
                <a:ea typeface="Calibri" panose="020F0502020204030204" pitchFamily="34" charset="0"/>
                <a:cs typeface="Calibri" panose="020F0502020204030204" pitchFamily="34" charset="0"/>
              </a:rPr>
              <a:t> capabilities to intelligently classify rural infrastructure projects under the Pradhan Mantri Gram Sadak Yojana (PMGSY) into their respective schemes. By leveraging the XGBoost classifier along with automated hyperparameter tuning and feature engineering, the model achieved high accuracy and efficiency in classification. The deployment of the trained model as a REST API on Watson Machine Learning further enabled seamless integration for real-time predictions, offering a scalable and reliable solution for aiding government bodies and infrastructure planners in project monitoring and decision-making.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Calibri" panose="020F0502020204030204" pitchFamily="34" charset="0"/>
                <a:ea typeface="Calibri" panose="020F0502020204030204" pitchFamily="34" charset="0"/>
                <a:cs typeface="Calibri" panose="020F0502020204030204" pitchFamily="34" charset="0"/>
              </a:rPr>
              <a:t>In the future, this project can be expanded to include additional data sources such as satellite imagery, geographic information system data, and on-ground progress reports to improve classification accuracy and support broader infrastructure analytics. </a:t>
            </a:r>
          </a:p>
          <a:p>
            <a:pPr marL="305435" indent="-305435"/>
            <a:r>
              <a:rPr lang="en-US" sz="2000" dirty="0">
                <a:latin typeface="Calibri" panose="020F0502020204030204" pitchFamily="34" charset="0"/>
                <a:ea typeface="Calibri" panose="020F0502020204030204" pitchFamily="34" charset="0"/>
                <a:cs typeface="Calibri" panose="020F0502020204030204" pitchFamily="34" charset="0"/>
              </a:rPr>
              <a:t>With further refinement and integration into government dashboards, it can contribute to transparent governance and data-driven policy-making.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1" dirty="0">
                <a:solidFill>
                  <a:srgbClr val="0F0F0F"/>
                </a:solidFill>
                <a:latin typeface="Calibri" panose="020F0502020204030204" pitchFamily="34" charset="0"/>
                <a:ea typeface="Calibri" panose="020F0502020204030204" pitchFamily="34" charset="0"/>
                <a:cs typeface="Calibri" panose="020F0502020204030204" pitchFamily="34" charset="0"/>
              </a:rPr>
              <a:t>I</a:t>
            </a:r>
            <a:r>
              <a:rPr lang="en-US" sz="2400" b="1" dirty="0">
                <a:solidFill>
                  <a:srgbClr val="0F0F0F"/>
                </a:solidFill>
                <a:latin typeface="Calibri" panose="020F0502020204030204" pitchFamily="34" charset="0"/>
                <a:ea typeface="Calibri" panose="020F0502020204030204" pitchFamily="34" charset="0"/>
                <a:cs typeface="Calibri" panose="020F0502020204030204" pitchFamily="34" charset="0"/>
              </a:rPr>
              <a:t>BM Cloud Docs – </a:t>
            </a:r>
            <a:r>
              <a:rPr lang="en-US" sz="2400" b="1" dirty="0" err="1">
                <a:solidFill>
                  <a:srgbClr val="0F0F0F"/>
                </a:solidFill>
                <a:latin typeface="Calibri" panose="020F0502020204030204" pitchFamily="34" charset="0"/>
                <a:ea typeface="Calibri" panose="020F0502020204030204" pitchFamily="34" charset="0"/>
                <a:cs typeface="Calibri" panose="020F0502020204030204" pitchFamily="34" charset="0"/>
              </a:rPr>
              <a:t>AutoAI</a:t>
            </a:r>
            <a:r>
              <a:rPr lang="en-US" sz="2400" b="1" dirty="0">
                <a:solidFill>
                  <a:srgbClr val="0F0F0F"/>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F0F0F"/>
                </a:solidFill>
                <a:latin typeface="Calibri" panose="020F0502020204030204" pitchFamily="34" charset="0"/>
                <a:ea typeface="Calibri" panose="020F0502020204030204" pitchFamily="34" charset="0"/>
                <a:cs typeface="Calibri" panose="020F0502020204030204" pitchFamily="34" charset="0"/>
                <a:hlinkClick r:id="rId2"/>
              </a:rPr>
              <a:t>https://www.ibm.com/docs/en/cloud-paks/cp-data/4.7.x?topic=services-autoai</a:t>
            </a:r>
            <a:endParaRPr lang="en-US" sz="2400"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b="1" dirty="0">
                <a:solidFill>
                  <a:srgbClr val="0F0F0F"/>
                </a:solidFill>
                <a:latin typeface="Calibri" panose="020F0502020204030204" pitchFamily="34" charset="0"/>
                <a:ea typeface="Calibri" panose="020F0502020204030204" pitchFamily="34" charset="0"/>
                <a:cs typeface="Calibri" panose="020F0502020204030204" pitchFamily="34" charset="0"/>
              </a:rPr>
              <a:t>IBM Cloud Docs – Watson Machine Learning: </a:t>
            </a:r>
            <a:r>
              <a:rPr lang="en-US" sz="2400" dirty="0">
                <a:solidFill>
                  <a:srgbClr val="0F0F0F"/>
                </a:solidFill>
                <a:latin typeface="Calibri" panose="020F0502020204030204" pitchFamily="34" charset="0"/>
                <a:ea typeface="Calibri" panose="020F0502020204030204" pitchFamily="34" charset="0"/>
                <a:cs typeface="Calibri" panose="020F0502020204030204" pitchFamily="34" charset="0"/>
                <a:hlinkClick r:id="rId3"/>
              </a:rPr>
              <a:t>https://www.ibm.com/docs/en/cloud-paks/cp-data/4.7.x?topic=ml-watson-machine-learning</a:t>
            </a:r>
            <a:endParaRPr lang="en-US" sz="2400"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b="1" dirty="0">
                <a:solidFill>
                  <a:srgbClr val="0F0F0F"/>
                </a:solidFill>
                <a:latin typeface="Calibri" panose="020F0502020204030204" pitchFamily="34" charset="0"/>
                <a:ea typeface="Calibri" panose="020F0502020204030204" pitchFamily="34" charset="0"/>
                <a:cs typeface="Calibri" panose="020F0502020204030204" pitchFamily="34" charset="0"/>
              </a:rPr>
              <a:t>Streamlit Docs: </a:t>
            </a:r>
            <a:r>
              <a:rPr lang="en-US" sz="2400" b="1" dirty="0">
                <a:solidFill>
                  <a:srgbClr val="0F0F0F"/>
                </a:solidFill>
                <a:latin typeface="Calibri" panose="020F0502020204030204" pitchFamily="34" charset="0"/>
                <a:ea typeface="Calibri" panose="020F0502020204030204" pitchFamily="34" charset="0"/>
                <a:cs typeface="Calibri" panose="020F0502020204030204" pitchFamily="34" charset="0"/>
                <a:hlinkClick r:id="rId4"/>
              </a:rPr>
              <a:t>https://docs.streamlit.io/</a:t>
            </a:r>
            <a:endParaRPr lang="en-US" sz="24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3" y="1707468"/>
            <a:ext cx="11029615" cy="4673324"/>
          </a:xfrm>
        </p:spPr>
        <p:txBody>
          <a:bodyPr/>
          <a:lstStyle/>
          <a:p>
            <a:pPr marL="0" indent="0">
              <a:buNone/>
            </a:pPr>
            <a:endParaRPr lang="en-IN" dirty="0"/>
          </a:p>
        </p:txBody>
      </p:sp>
      <p:pic>
        <p:nvPicPr>
          <p:cNvPr id="7" name="Picture 6">
            <a:extLst>
              <a:ext uri="{FF2B5EF4-FFF2-40B4-BE49-F238E27FC236}">
                <a16:creationId xmlns:a16="http://schemas.microsoft.com/office/drawing/2014/main" id="{3F00F0F8-6157-6F0B-643F-62CA70DA1E13}"/>
              </a:ext>
            </a:extLst>
          </p:cNvPr>
          <p:cNvPicPr>
            <a:picLocks noChangeAspect="1"/>
          </p:cNvPicPr>
          <p:nvPr/>
        </p:nvPicPr>
        <p:blipFill>
          <a:blip r:embed="rId2"/>
          <a:stretch>
            <a:fillRect/>
          </a:stretch>
        </p:blipFill>
        <p:spPr>
          <a:xfrm>
            <a:off x="581192" y="1707468"/>
            <a:ext cx="6166743" cy="467332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708564"/>
            <a:ext cx="11029615" cy="4673324"/>
          </a:xfrm>
        </p:spPr>
        <p:txBody>
          <a:bodyPr/>
          <a:lstStyle/>
          <a:p>
            <a:pPr marL="0" indent="0">
              <a:buNone/>
            </a:pPr>
            <a:endParaRPr lang="en-IN" dirty="0"/>
          </a:p>
        </p:txBody>
      </p:sp>
      <p:pic>
        <p:nvPicPr>
          <p:cNvPr id="5" name="Picture 4">
            <a:extLst>
              <a:ext uri="{FF2B5EF4-FFF2-40B4-BE49-F238E27FC236}">
                <a16:creationId xmlns:a16="http://schemas.microsoft.com/office/drawing/2014/main" id="{45F67464-81F4-1387-7243-1E8F6DFBA881}"/>
              </a:ext>
            </a:extLst>
          </p:cNvPr>
          <p:cNvPicPr>
            <a:picLocks noChangeAspect="1"/>
          </p:cNvPicPr>
          <p:nvPr/>
        </p:nvPicPr>
        <p:blipFill>
          <a:blip r:embed="rId2"/>
          <a:srcRect b="2179"/>
          <a:stretch>
            <a:fillRect/>
          </a:stretch>
        </p:blipFill>
        <p:spPr>
          <a:xfrm>
            <a:off x="581193" y="1708563"/>
            <a:ext cx="6216422" cy="469864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3" y="1482520"/>
            <a:ext cx="11029615" cy="4673324"/>
          </a:xfrm>
        </p:spPr>
        <p:txBody>
          <a:bodyPr/>
          <a:lstStyle/>
          <a:p>
            <a:pPr marL="0" indent="0">
              <a:buNone/>
            </a:pPr>
            <a:endParaRPr lang="en-IN" dirty="0"/>
          </a:p>
        </p:txBody>
      </p:sp>
      <p:pic>
        <p:nvPicPr>
          <p:cNvPr id="9" name="Picture 8">
            <a:extLst>
              <a:ext uri="{FF2B5EF4-FFF2-40B4-BE49-F238E27FC236}">
                <a16:creationId xmlns:a16="http://schemas.microsoft.com/office/drawing/2014/main" id="{9A70A5BB-9F31-7630-E88F-5F6F96FA1467}"/>
              </a:ext>
            </a:extLst>
          </p:cNvPr>
          <p:cNvPicPr>
            <a:picLocks noChangeAspect="1"/>
          </p:cNvPicPr>
          <p:nvPr/>
        </p:nvPicPr>
        <p:blipFill>
          <a:blip r:embed="rId2"/>
          <a:stretch>
            <a:fillRect/>
          </a:stretch>
        </p:blipFill>
        <p:spPr>
          <a:xfrm>
            <a:off x="581192" y="1482520"/>
            <a:ext cx="6594702" cy="467332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The Pradhan Mantri Gram Sadak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dirty="0">
                <a:latin typeface="Calibri"/>
                <a:ea typeface="+mn-lt"/>
                <a:cs typeface="+mn-lt"/>
              </a:rPr>
              <a:t>To effectively address the problem statement, I propose a solution that leverages Machine Learning algorithms to accurately classify each rural infrastructure construction project into its appropriate PMGSY_SCHEME category. While it is possible to develop the model entirely from scratch using open-source tools, this approach can be time-consuming and resource-intensive. Therefore, I opted to use the IBM Cloud platform, which offers an integrated environment for data preparation, model development, and deployment. The solution consists of the following components: </a:t>
            </a:r>
            <a:endParaRPr lang="en-IN" sz="1800" dirty="0">
              <a:latin typeface="Calibri"/>
              <a:ea typeface="+mn-lt"/>
              <a:cs typeface="+mn-lt"/>
            </a:endParaRPr>
          </a:p>
          <a:p>
            <a:pPr marL="305435" indent="-305435"/>
            <a:r>
              <a:rPr lang="en-IN" sz="2000" b="1" dirty="0">
                <a:latin typeface="Calibri"/>
                <a:ea typeface="+mn-lt"/>
                <a:cs typeface="+mn-lt"/>
              </a:rPr>
              <a:t>Data Collection:</a:t>
            </a:r>
            <a:endParaRPr lang="en-IN" sz="2000" b="1" dirty="0">
              <a:latin typeface="Calibri"/>
              <a:cs typeface="Calibri"/>
            </a:endParaRPr>
          </a:p>
          <a:p>
            <a:pPr marL="629920" lvl="1" indent="-305435"/>
            <a:r>
              <a:rPr lang="en-IN" sz="1800" dirty="0">
                <a:latin typeface="Calibri"/>
                <a:ea typeface="+mn-lt"/>
                <a:cs typeface="+mn-lt"/>
              </a:rPr>
              <a:t>The data required was obtained from the ‘AI Kosh’ website which is India's first large-scale non-personal data repository.</a:t>
            </a:r>
          </a:p>
          <a:p>
            <a:pPr marL="629920" lvl="1" indent="-305435"/>
            <a:r>
              <a:rPr lang="en-IN" sz="1800" dirty="0">
                <a:latin typeface="Calibri"/>
                <a:ea typeface="+mn-lt"/>
                <a:cs typeface="+mn-lt"/>
              </a:rPr>
              <a:t>The dataset used is called ‘</a:t>
            </a:r>
            <a:r>
              <a:rPr lang="en-IN" sz="1800" dirty="0">
                <a:latin typeface="Calibri" panose="020F0502020204030204" pitchFamily="34" charset="0"/>
                <a:ea typeface="Calibri" panose="020F0502020204030204" pitchFamily="34" charset="0"/>
                <a:cs typeface="Calibri" panose="020F0502020204030204" pitchFamily="34" charset="0"/>
              </a:rPr>
              <a:t>Pradhan Mantri Gram Sadak Yojna (PMGSY)</a:t>
            </a:r>
            <a:r>
              <a:rPr lang="en-IN" sz="1800" dirty="0">
                <a:latin typeface="Calibri"/>
                <a:ea typeface="+mn-lt"/>
                <a:cs typeface="+mn-lt"/>
              </a:rPr>
              <a:t>’.</a:t>
            </a:r>
            <a:endParaRPr lang="en-IN" sz="1800" dirty="0">
              <a:latin typeface="Calibri"/>
              <a:cs typeface="Calibri"/>
            </a:endParaRPr>
          </a:p>
          <a:p>
            <a:pPr marL="305435" indent="-305435"/>
            <a:r>
              <a:rPr lang="en-IN" sz="2000" b="1" dirty="0">
                <a:latin typeface="Calibri"/>
                <a:ea typeface="+mn-lt"/>
                <a:cs typeface="+mn-lt"/>
              </a:rPr>
              <a:t>Data Preprocessing:</a:t>
            </a:r>
            <a:endParaRPr lang="en-IN" sz="2000" b="1" dirty="0">
              <a:latin typeface="Calibri"/>
              <a:cs typeface="Calibri"/>
            </a:endParaRPr>
          </a:p>
          <a:p>
            <a:pPr marL="629920" lvl="1" indent="-305435"/>
            <a:r>
              <a:rPr lang="en-IN" sz="1800" dirty="0">
                <a:latin typeface="Calibri"/>
                <a:ea typeface="+mn-lt"/>
                <a:cs typeface="+mn-lt"/>
              </a:rPr>
              <a:t>The dataset was cleaned using the ‘Data Refinery’ on IBM Cloud where I cleaned the data to handle outliers, missing values and inconsistencies.</a:t>
            </a:r>
          </a:p>
          <a:p>
            <a:pPr marL="629920" lvl="1" indent="-305435"/>
            <a:r>
              <a:rPr lang="en-IN" sz="1800" dirty="0">
                <a:latin typeface="Calibri"/>
                <a:ea typeface="+mn-lt"/>
                <a:cs typeface="+mn-lt"/>
              </a:rPr>
              <a:t>Like removing the empty columns, making sure that all the columns have data with consistent data type and so 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F7D86-AFC1-6824-E8C4-15D39C137F0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18CCC6C-346D-9559-01B1-68BD167C9435}"/>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10EAEDA-B602-7BCA-E3CF-8C8FC4224CFA}"/>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b="1" dirty="0">
                <a:latin typeface="Calibri"/>
                <a:ea typeface="+mn-lt"/>
                <a:cs typeface="+mn-lt"/>
              </a:rPr>
              <a:t>Building the Machine Learning Model:</a:t>
            </a:r>
            <a:endParaRPr lang="en-IN" sz="2000" b="1" dirty="0">
              <a:latin typeface="Calibri"/>
              <a:cs typeface="Calibri"/>
            </a:endParaRPr>
          </a:p>
          <a:p>
            <a:pPr marL="629920" lvl="1" indent="-305435"/>
            <a:r>
              <a:rPr lang="en-IN" sz="1800" dirty="0">
                <a:latin typeface="Calibri"/>
                <a:ea typeface="+mn-lt"/>
                <a:cs typeface="+mn-lt"/>
              </a:rPr>
              <a:t>Now that I have the cleaned data I proceeded with the next step which is building the ML model.</a:t>
            </a:r>
          </a:p>
          <a:p>
            <a:pPr marL="629920" lvl="1" indent="-305435"/>
            <a:r>
              <a:rPr lang="en-IN" sz="1800" dirty="0">
                <a:latin typeface="Calibri"/>
                <a:ea typeface="+mn-lt"/>
                <a:cs typeface="+mn-lt"/>
              </a:rPr>
              <a:t>For this I used the watsonx.ai studio service available on IBM Cloud. This service allows us to build the ML models automatically.</a:t>
            </a:r>
          </a:p>
          <a:p>
            <a:pPr marL="629920" lvl="1" indent="-305435"/>
            <a:r>
              <a:rPr lang="en-IN" sz="1800" dirty="0">
                <a:latin typeface="Calibri"/>
                <a:ea typeface="+mn-lt"/>
                <a:cs typeface="+mn-lt"/>
              </a:rPr>
              <a:t>For this we have to import the cleaned dataset and select the target column which has to be predicted. The Auto ML feature analyses the dataset, automates the selection of the proper classification algorithm and gives us a set of best ML pipelines.</a:t>
            </a: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324485" lvl="1" indent="0">
              <a:buNone/>
            </a:pPr>
            <a:endParaRPr lang="en-IN" sz="1800" b="1" dirty="0">
              <a:latin typeface="Calibri"/>
              <a:ea typeface="+mn-lt"/>
              <a:cs typeface="+mn-lt"/>
            </a:endParaRPr>
          </a:p>
          <a:p>
            <a:pPr marL="324485" lvl="1" indent="0">
              <a:buNone/>
            </a:pPr>
            <a:endParaRPr lang="en-IN" sz="1800" b="1" dirty="0">
              <a:latin typeface="Calibri"/>
              <a:ea typeface="+mn-lt"/>
              <a:cs typeface="+mn-lt"/>
            </a:endParaRPr>
          </a:p>
        </p:txBody>
      </p:sp>
      <p:pic>
        <p:nvPicPr>
          <p:cNvPr id="11" name="Picture 10">
            <a:extLst>
              <a:ext uri="{FF2B5EF4-FFF2-40B4-BE49-F238E27FC236}">
                <a16:creationId xmlns:a16="http://schemas.microsoft.com/office/drawing/2014/main" id="{178C2F95-5439-3B69-78C7-7832C2E0DE4B}"/>
              </a:ext>
            </a:extLst>
          </p:cNvPr>
          <p:cNvPicPr>
            <a:picLocks noChangeAspect="1"/>
          </p:cNvPicPr>
          <p:nvPr/>
        </p:nvPicPr>
        <p:blipFill>
          <a:blip r:embed="rId2"/>
          <a:stretch>
            <a:fillRect/>
          </a:stretch>
        </p:blipFill>
        <p:spPr>
          <a:xfrm>
            <a:off x="581192" y="3870298"/>
            <a:ext cx="4825042" cy="2285546"/>
          </a:xfrm>
          <a:prstGeom prst="rect">
            <a:avLst/>
          </a:prstGeom>
        </p:spPr>
      </p:pic>
      <p:pic>
        <p:nvPicPr>
          <p:cNvPr id="13" name="Picture 12">
            <a:extLst>
              <a:ext uri="{FF2B5EF4-FFF2-40B4-BE49-F238E27FC236}">
                <a16:creationId xmlns:a16="http://schemas.microsoft.com/office/drawing/2014/main" id="{67D518BE-7A66-F119-A6FE-2E9E807B1BC1}"/>
              </a:ext>
            </a:extLst>
          </p:cNvPr>
          <p:cNvPicPr>
            <a:picLocks noChangeAspect="1"/>
          </p:cNvPicPr>
          <p:nvPr/>
        </p:nvPicPr>
        <p:blipFill>
          <a:blip r:embed="rId3"/>
          <a:stretch>
            <a:fillRect/>
          </a:stretch>
        </p:blipFill>
        <p:spPr>
          <a:xfrm>
            <a:off x="6720917" y="3865061"/>
            <a:ext cx="4889891" cy="2290783"/>
          </a:xfrm>
          <a:prstGeom prst="rect">
            <a:avLst/>
          </a:prstGeom>
        </p:spPr>
      </p:pic>
    </p:spTree>
    <p:extLst>
      <p:ext uri="{BB962C8B-B14F-4D97-AF65-F5344CB8AC3E}">
        <p14:creationId xmlns:p14="http://schemas.microsoft.com/office/powerpoint/2010/main" val="31923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23436-B9F0-7659-E607-62356C2194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EBCB49-7D74-C8E1-A503-A7C6F574AFAA}"/>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FD99EC3A-B7A0-AEA8-1C8E-D637406E6119}"/>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b="1" dirty="0">
                <a:latin typeface="Calibri"/>
                <a:ea typeface="+mn-lt"/>
                <a:cs typeface="+mn-lt"/>
              </a:rPr>
              <a:t>Evaluation:</a:t>
            </a:r>
          </a:p>
          <a:p>
            <a:pPr marL="629920" lvl="1" indent="-305435"/>
            <a:r>
              <a:rPr lang="en-IN" sz="1800" dirty="0">
                <a:latin typeface="Calibri"/>
                <a:ea typeface="+mn-lt"/>
                <a:cs typeface="+mn-lt"/>
              </a:rPr>
              <a:t>Out of the select pipelines, pipeline-8 which uses an XG Boost Classifier with Feature Engineering and 2 Hyperparameter optimizations.</a:t>
            </a:r>
          </a:p>
          <a:p>
            <a:pPr marL="629920" lvl="1" indent="-305435"/>
            <a:r>
              <a:rPr lang="en-IN" sz="1800" dirty="0">
                <a:latin typeface="Calibri"/>
                <a:ea typeface="+mn-lt"/>
                <a:cs typeface="+mn-lt"/>
              </a:rPr>
              <a:t>When compared with other pipelines’ performance metrics this pipeline was found to be more accurate.</a:t>
            </a: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p:txBody>
      </p:sp>
      <p:pic>
        <p:nvPicPr>
          <p:cNvPr id="9" name="Picture 8">
            <a:extLst>
              <a:ext uri="{FF2B5EF4-FFF2-40B4-BE49-F238E27FC236}">
                <a16:creationId xmlns:a16="http://schemas.microsoft.com/office/drawing/2014/main" id="{4033A1B2-ADD7-84A7-FCDA-5B617872E031}"/>
              </a:ext>
            </a:extLst>
          </p:cNvPr>
          <p:cNvPicPr>
            <a:picLocks noChangeAspect="1"/>
          </p:cNvPicPr>
          <p:nvPr/>
        </p:nvPicPr>
        <p:blipFill>
          <a:blip r:embed="rId2"/>
          <a:stretch>
            <a:fillRect/>
          </a:stretch>
        </p:blipFill>
        <p:spPr>
          <a:xfrm>
            <a:off x="2521962" y="3190398"/>
            <a:ext cx="7148076" cy="3460953"/>
          </a:xfrm>
          <a:prstGeom prst="rect">
            <a:avLst/>
          </a:prstGeom>
        </p:spPr>
      </p:pic>
    </p:spTree>
    <p:extLst>
      <p:ext uri="{BB962C8B-B14F-4D97-AF65-F5344CB8AC3E}">
        <p14:creationId xmlns:p14="http://schemas.microsoft.com/office/powerpoint/2010/main" val="138500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A0621-936D-1999-8887-7FD1E0F251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1272149-1E1D-7B16-112A-6A3EA1E4F24C}"/>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14B51198-8069-5E57-8ADD-BB3CB11B44E9}"/>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b="1" dirty="0">
                <a:latin typeface="Calibri"/>
                <a:ea typeface="+mn-lt"/>
                <a:cs typeface="+mn-lt"/>
              </a:rPr>
              <a:t>Obtained Results:</a:t>
            </a:r>
          </a:p>
          <a:p>
            <a:pPr marL="629920" lvl="1" indent="-305435"/>
            <a:r>
              <a:rPr lang="en-IN" sz="1800" dirty="0">
                <a:latin typeface="Calibri"/>
                <a:ea typeface="+mn-lt"/>
                <a:cs typeface="+mn-lt"/>
              </a:rPr>
              <a:t>After saving the pipeline as an ML model and deploying it as a REST API, it was tested on IBM cloud using a sample dataset and the following results were obtained:</a:t>
            </a:r>
          </a:p>
          <a:p>
            <a:pPr marL="324485" lvl="1" indent="0">
              <a:buNone/>
            </a:pPr>
            <a:endParaRPr lang="en-IN" sz="1800" b="1" dirty="0">
              <a:latin typeface="Calibri"/>
              <a:ea typeface="+mn-lt"/>
              <a:cs typeface="+mn-lt"/>
            </a:endParaRPr>
          </a:p>
          <a:p>
            <a:pPr marL="324485" lvl="1" indent="0">
              <a:buNone/>
            </a:pPr>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p:txBody>
      </p:sp>
      <p:pic>
        <p:nvPicPr>
          <p:cNvPr id="4" name="Picture 3">
            <a:extLst>
              <a:ext uri="{FF2B5EF4-FFF2-40B4-BE49-F238E27FC236}">
                <a16:creationId xmlns:a16="http://schemas.microsoft.com/office/drawing/2014/main" id="{BF798A29-5BAA-73BA-C1CF-AF54617E340B}"/>
              </a:ext>
            </a:extLst>
          </p:cNvPr>
          <p:cNvPicPr>
            <a:picLocks noChangeAspect="1"/>
          </p:cNvPicPr>
          <p:nvPr/>
        </p:nvPicPr>
        <p:blipFill>
          <a:blip r:embed="rId2"/>
          <a:stretch>
            <a:fillRect/>
          </a:stretch>
        </p:blipFill>
        <p:spPr>
          <a:xfrm>
            <a:off x="1793030" y="2625237"/>
            <a:ext cx="8605940" cy="3922597"/>
          </a:xfrm>
          <a:prstGeom prst="rect">
            <a:avLst/>
          </a:prstGeom>
        </p:spPr>
      </p:pic>
    </p:spTree>
    <p:extLst>
      <p:ext uri="{BB962C8B-B14F-4D97-AF65-F5344CB8AC3E}">
        <p14:creationId xmlns:p14="http://schemas.microsoft.com/office/powerpoint/2010/main" val="314893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455A-57E6-6D4C-2203-A9F694CBF81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56F147-801C-0372-F9A6-3F1035AAAE75}"/>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CFC35A80-D9CA-65F9-8C67-8D11C67C464A}"/>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b="1" dirty="0">
                <a:latin typeface="Calibri"/>
                <a:ea typeface="+mn-lt"/>
                <a:cs typeface="+mn-lt"/>
              </a:rPr>
              <a:t>Creating a web app using streamlit:</a:t>
            </a:r>
          </a:p>
          <a:p>
            <a:pPr marL="629920" lvl="1" indent="-305435"/>
            <a:r>
              <a:rPr lang="en-IN" sz="1800" dirty="0">
                <a:latin typeface="Calibri"/>
                <a:ea typeface="+mn-lt"/>
                <a:cs typeface="+mn-lt"/>
              </a:rPr>
              <a:t>After the model is tested, a simple yet effective UI is created using python’s streamlit library for entering the input data and get the predicted scheme.</a:t>
            </a:r>
          </a:p>
          <a:p>
            <a:pPr marL="324485" lvl="1" indent="0">
              <a:buNone/>
            </a:pPr>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a:p>
            <a:pPr marL="629920" lvl="1" indent="-305435"/>
            <a:endParaRPr lang="en-IN" sz="1800" b="1" dirty="0">
              <a:latin typeface="Calibri"/>
              <a:ea typeface="+mn-lt"/>
              <a:cs typeface="+mn-lt"/>
            </a:endParaRPr>
          </a:p>
        </p:txBody>
      </p:sp>
      <p:pic>
        <p:nvPicPr>
          <p:cNvPr id="6" name="Picture 5">
            <a:extLst>
              <a:ext uri="{FF2B5EF4-FFF2-40B4-BE49-F238E27FC236}">
                <a16:creationId xmlns:a16="http://schemas.microsoft.com/office/drawing/2014/main" id="{3D8D382B-FA3E-3C22-D096-AA656D8E4BCA}"/>
              </a:ext>
            </a:extLst>
          </p:cNvPr>
          <p:cNvPicPr>
            <a:picLocks noChangeAspect="1"/>
          </p:cNvPicPr>
          <p:nvPr/>
        </p:nvPicPr>
        <p:blipFill>
          <a:blip r:embed="rId2"/>
          <a:stretch>
            <a:fillRect/>
          </a:stretch>
        </p:blipFill>
        <p:spPr>
          <a:xfrm>
            <a:off x="2387197" y="2708694"/>
            <a:ext cx="7417606" cy="3942657"/>
          </a:xfrm>
          <a:prstGeom prst="rect">
            <a:avLst/>
          </a:prstGeom>
        </p:spPr>
      </p:pic>
    </p:spTree>
    <p:extLst>
      <p:ext uri="{BB962C8B-B14F-4D97-AF65-F5344CB8AC3E}">
        <p14:creationId xmlns:p14="http://schemas.microsoft.com/office/powerpoint/2010/main" val="35342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2000" b="1" dirty="0">
                <a:latin typeface="Calibri"/>
                <a:ea typeface="+mn-lt"/>
                <a:cs typeface="+mn-lt"/>
              </a:rPr>
              <a:t>Hardware Requirements:</a:t>
            </a:r>
            <a:endParaRPr lang="en-IN" sz="2000" b="1" dirty="0">
              <a:latin typeface="Calibri"/>
              <a:cs typeface="Calibri"/>
            </a:endParaRPr>
          </a:p>
          <a:p>
            <a:pPr marL="629920" lvl="1" indent="-305435"/>
            <a:r>
              <a:rPr lang="en-IN" sz="1800" dirty="0">
                <a:latin typeface="Calibri"/>
                <a:ea typeface="+mn-lt"/>
                <a:cs typeface="+mn-lt"/>
              </a:rPr>
              <a:t>Laptop (with min 8GB RAM)</a:t>
            </a:r>
          </a:p>
          <a:p>
            <a:pPr marL="629920" lvl="1" indent="-305435"/>
            <a:endParaRPr lang="en-IN" sz="1800" b="1" dirty="0">
              <a:latin typeface="Calibri"/>
              <a:ea typeface="+mn-lt"/>
              <a:cs typeface="+mn-lt"/>
            </a:endParaRPr>
          </a:p>
          <a:p>
            <a:pPr marL="305435" indent="-305435"/>
            <a:r>
              <a:rPr lang="en-IN" sz="2000" b="1" dirty="0">
                <a:latin typeface="Calibri"/>
                <a:ea typeface="+mn-lt"/>
                <a:cs typeface="+mn-lt"/>
              </a:rPr>
              <a:t>Software Requirements:</a:t>
            </a:r>
            <a:endParaRPr lang="en-IN" sz="2000" b="1" dirty="0">
              <a:latin typeface="Calibri"/>
              <a:cs typeface="Calibri"/>
            </a:endParaRPr>
          </a:p>
          <a:p>
            <a:pPr marL="629920" lvl="1" indent="-305435"/>
            <a:r>
              <a:rPr lang="en-IN" sz="1800" dirty="0">
                <a:latin typeface="Calibri"/>
                <a:ea typeface="+mn-lt"/>
                <a:cs typeface="+mn-lt"/>
              </a:rPr>
              <a:t>IBM Cloud</a:t>
            </a:r>
          </a:p>
          <a:p>
            <a:pPr marL="629920" lvl="1" indent="-305435"/>
            <a:r>
              <a:rPr lang="en-IN" sz="1800" dirty="0">
                <a:latin typeface="Calibri"/>
                <a:ea typeface="+mn-lt"/>
                <a:cs typeface="+mn-lt"/>
              </a:rPr>
              <a:t>Watsonx.ai studio and runtime service</a:t>
            </a:r>
          </a:p>
          <a:p>
            <a:pPr marL="629920" lvl="1" indent="-305435"/>
            <a:r>
              <a:rPr lang="en-IN" sz="1800" dirty="0">
                <a:latin typeface="Calibri"/>
                <a:ea typeface="+mn-lt"/>
                <a:cs typeface="+mn-lt"/>
              </a:rPr>
              <a:t>Cloud Object Storage</a:t>
            </a:r>
          </a:p>
          <a:p>
            <a:pPr marL="629920" lvl="1" indent="-305435"/>
            <a:r>
              <a:rPr lang="en-IN" sz="1800" dirty="0">
                <a:latin typeface="Calibri"/>
                <a:ea typeface="+mn-lt"/>
                <a:cs typeface="+mn-lt"/>
              </a:rPr>
              <a:t>Streamlit Library (for web App UI)</a:t>
            </a:r>
          </a:p>
          <a:p>
            <a:pPr marL="629920" lvl="1" indent="-305435"/>
            <a:r>
              <a:rPr lang="en-IN" sz="1800" dirty="0">
                <a:latin typeface="Calibri"/>
                <a:ea typeface="+mn-lt"/>
                <a:cs typeface="+mn-lt"/>
              </a:rPr>
              <a:t>VS code (to run streamlit python code)</a:t>
            </a:r>
          </a:p>
          <a:p>
            <a:pPr marL="629920" lvl="1" indent="-305435"/>
            <a:endParaRPr lang="en-IN" sz="1800" b="1" dirty="0">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879</TotalTime>
  <Words>1224</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Intelligent classification for rural Infrastructure projects</vt:lpstr>
      <vt:lpstr>OUTLINE</vt:lpstr>
      <vt:lpstr>Problem Statement</vt:lpstr>
      <vt:lpstr>Proposed Solution</vt:lpstr>
      <vt:lpstr>Proposed Solution</vt:lpstr>
      <vt:lpstr>Proposed Solution</vt:lpstr>
      <vt:lpstr>Proposed Solution</vt:lpstr>
      <vt:lpstr>Proposed Solution</vt:lpstr>
      <vt:lpstr>System  Approach</vt:lpstr>
      <vt:lpstr>Algorithm &amp; Deployment</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Tarun Koneru</cp:lastModifiedBy>
  <cp:revision>27</cp:revision>
  <dcterms:created xsi:type="dcterms:W3CDTF">2021-05-26T16:50:10Z</dcterms:created>
  <dcterms:modified xsi:type="dcterms:W3CDTF">2025-08-04T17:08:25Z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