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8" r:id="rId2"/>
  </p:sldMasterIdLst>
  <p:notesMasterIdLst>
    <p:notesMasterId r:id="rId29"/>
  </p:notesMasterIdLst>
  <p:sldIdLst>
    <p:sldId id="344" r:id="rId3"/>
    <p:sldId id="257" r:id="rId4"/>
    <p:sldId id="264" r:id="rId5"/>
    <p:sldId id="317" r:id="rId6"/>
    <p:sldId id="338" r:id="rId7"/>
    <p:sldId id="339" r:id="rId8"/>
    <p:sldId id="314" r:id="rId9"/>
    <p:sldId id="315" r:id="rId10"/>
    <p:sldId id="316" r:id="rId11"/>
    <p:sldId id="258" r:id="rId12"/>
    <p:sldId id="320" r:id="rId13"/>
    <p:sldId id="323" r:id="rId14"/>
    <p:sldId id="321" r:id="rId15"/>
    <p:sldId id="330" r:id="rId16"/>
    <p:sldId id="259" r:id="rId17"/>
    <p:sldId id="276" r:id="rId18"/>
    <p:sldId id="270" r:id="rId19"/>
    <p:sldId id="271" r:id="rId20"/>
    <p:sldId id="272" r:id="rId21"/>
    <p:sldId id="336" r:id="rId22"/>
    <p:sldId id="342" r:id="rId23"/>
    <p:sldId id="343" r:id="rId24"/>
    <p:sldId id="328" r:id="rId25"/>
    <p:sldId id="296" r:id="rId26"/>
    <p:sldId id="345" r:id="rId27"/>
    <p:sldId id="346" r:id="rId2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67" d="100"/>
          <a:sy n="67" d="100"/>
        </p:scale>
        <p:origin x="120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83885250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4"/>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Beginning</a:t>
            </a:r>
            <a:r>
              <a:rPr lang="en-US" baseline="0" dirty="0"/>
              <a:t> c</a:t>
            </a:r>
            <a:r>
              <a:rPr lang="en-US" dirty="0"/>
              <a:t>ourse details </a:t>
            </a:r>
            <a:r>
              <a:rPr lang="en-US" baseline="0" dirty="0"/>
              <a:t>and/or books/materials needed for a class/project.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38138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A schedule design for optional periods of time/objectives.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182761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Relative </a:t>
            </a:r>
            <a:r>
              <a:rPr lang="en-US" baseline="0" dirty="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93283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list of procedures and steps,</a:t>
            </a:r>
            <a:r>
              <a:rPr lang="en-US" baseline="0" dirty="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132479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 graph/chart.</a:t>
            </a:r>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168941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lgn="ctr"/>
            <a:fld id="{743653DA-8BF4-4869-96FE-9BCF43372D46}" type="datetime8">
              <a:rPr lang="en-US" smtClean="0"/>
              <a:pPr algn="ctr"/>
              <a:t>9/28/2021 9:44 AM</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solidFill>
                <a:schemeClr val="tx2"/>
              </a:solidFill>
            </a:endParaRPr>
          </a:p>
        </p:txBody>
      </p:sp>
    </p:spTree>
    <p:extLst>
      <p:ext uri="{BB962C8B-B14F-4D97-AF65-F5344CB8AC3E}">
        <p14:creationId xmlns:p14="http://schemas.microsoft.com/office/powerpoint/2010/main" val="95863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9/28/2021 9:44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77705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9/28/2021 9:44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989731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9/28/2021 9:44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29108-AC8D-4212-9283-60D9E99BF07A}" type="datetime8">
              <a:rPr lang="en-US" smtClean="0"/>
              <a:pPr/>
              <a:t>9/28/2021 9:44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90016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pPr/>
              <a:t>9/28/2021 9:44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extLst>
      <p:ext uri="{BB962C8B-B14F-4D97-AF65-F5344CB8AC3E}">
        <p14:creationId xmlns:p14="http://schemas.microsoft.com/office/powerpoint/2010/main" val="229587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5F1E3E-4B2F-4895-B65E-28B2E64F39F6}" type="datetime8">
              <a:rPr lang="en-US" smtClean="0"/>
              <a:pPr/>
              <a:t>9/28/2021 9:44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194796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085435-8225-4333-BFFA-0096413F0D76}" type="datetime8">
              <a:rPr lang="en-US" smtClean="0"/>
              <a:pPr/>
              <a:t>9/28/2021 9:44 AM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45688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9/28/2021 9:44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301218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9/28/2021 9:44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extLst>
      <p:ext uri="{BB962C8B-B14F-4D97-AF65-F5344CB8AC3E}">
        <p14:creationId xmlns:p14="http://schemas.microsoft.com/office/powerpoint/2010/main" val="406310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D3816DF-213E-421B-92D3-C068DBB023D6}" type="datetime8">
              <a:rPr lang="en-US" smtClean="0">
                <a:solidFill>
                  <a:schemeClr val="tx2"/>
                </a:solidFill>
              </a:rPr>
              <a:pPr/>
              <a:t>9/28/2021 9:44 AM</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54379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pPr/>
              <a:t>9/28/2021 9:44 AM</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extLst>
      <p:ext uri="{BB962C8B-B14F-4D97-AF65-F5344CB8AC3E}">
        <p14:creationId xmlns:p14="http://schemas.microsoft.com/office/powerpoint/2010/main" val="31756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3816DF-213E-421B-92D3-C068DBB023D6}" type="datetime8">
              <a:rPr lang="en-US" smtClean="0">
                <a:solidFill>
                  <a:schemeClr val="tx2"/>
                </a:solidFill>
              </a:rPr>
              <a:pPr/>
              <a:t>9/28/2021 9:44 AM</a:t>
            </a:fld>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15364479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0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9219"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r>
              <a:rPr lang="en-US" sz="6000" dirty="0">
                <a:solidFill>
                  <a:srgbClr val="00B0F0"/>
                </a:solidFill>
                <a:latin typeface="Verdana" pitchFamily="34" charset="0"/>
              </a:rPr>
              <a:t>www.studymafia.org</a:t>
            </a:r>
            <a:endParaRPr lang="en-US" sz="6000" dirty="0">
              <a:solidFill>
                <a:srgbClr val="00B0F0"/>
              </a:solidFill>
            </a:endParaRPr>
          </a:p>
        </p:txBody>
      </p:sp>
      <p:sp>
        <p:nvSpPr>
          <p:cNvPr id="9221" name="Text Box 9"/>
          <p:cNvSpPr txBox="1">
            <a:spLocks noChangeArrowheads="1"/>
          </p:cNvSpPr>
          <p:nvPr/>
        </p:nvSpPr>
        <p:spPr bwMode="auto">
          <a:xfrm>
            <a:off x="533400" y="5181600"/>
            <a:ext cx="8610600" cy="677108"/>
          </a:xfrm>
          <a:prstGeom prst="rect">
            <a:avLst/>
          </a:prstGeom>
          <a:noFill/>
          <a:ln w="9525">
            <a:noFill/>
            <a:miter lim="800000"/>
            <a:headEnd/>
            <a:tailEnd/>
          </a:ln>
        </p:spPr>
        <p:txBody>
          <a:bodyPr>
            <a:spAutoFit/>
          </a:bodyPr>
          <a:lstStyle/>
          <a:p>
            <a:pPr>
              <a:spcBef>
                <a:spcPct val="50000"/>
              </a:spcBef>
            </a:pPr>
            <a:r>
              <a:rPr lang="en-US" sz="2000" b="1" dirty="0"/>
              <a:t>Submitted To:				                      Submitted By:</a:t>
            </a:r>
          </a:p>
          <a:p>
            <a:r>
              <a:rPr lang="en-US" b="1" dirty="0"/>
              <a:t>www.studymafia.org                                                                         </a:t>
            </a:r>
            <a:r>
              <a:rPr lang="en-US" b="1" dirty="0" err="1"/>
              <a:t>www.studymafia.org</a:t>
            </a:r>
            <a:r>
              <a:rPr lang="en-US" dirty="0"/>
              <a:t> </a:t>
            </a:r>
            <a:endParaRPr lang="en-US" b="1" dirty="0"/>
          </a:p>
        </p:txBody>
      </p:sp>
      <p:sp>
        <p:nvSpPr>
          <p:cNvPr id="11270" name="Rectangle 8"/>
          <p:cNvSpPr>
            <a:spLocks noChangeArrowheads="1"/>
          </p:cNvSpPr>
          <p:nvPr/>
        </p:nvSpPr>
        <p:spPr bwMode="auto">
          <a:xfrm>
            <a:off x="-828600" y="2420888"/>
            <a:ext cx="6400800" cy="1754326"/>
          </a:xfrm>
          <a:prstGeom prst="rect">
            <a:avLst/>
          </a:prstGeom>
          <a:noFill/>
          <a:ln w="9525">
            <a:noFill/>
            <a:miter lim="800000"/>
            <a:headEnd/>
            <a:tailEnd/>
          </a:ln>
        </p:spPr>
        <p:txBody>
          <a:bodyPr>
            <a:spAutoFit/>
          </a:bodyPr>
          <a:lstStyle/>
          <a:p>
            <a:pPr algn="ctr">
              <a:defRPr/>
            </a:pPr>
            <a:r>
              <a:rPr lang="en-US" sz="3600" b="1" dirty="0">
                <a:solidFill>
                  <a:srgbClr val="00B0F0"/>
                </a:solidFill>
                <a:latin typeface="Times New Roman" pitchFamily="18" charset="0"/>
                <a:cs typeface="Times New Roman" pitchFamily="18" charset="0"/>
              </a:rPr>
              <a:t>   Seminar </a:t>
            </a:r>
          </a:p>
          <a:p>
            <a:pPr algn="ctr">
              <a:defRPr/>
            </a:pPr>
            <a:r>
              <a:rPr lang="en-US" sz="3600" b="1" dirty="0">
                <a:solidFill>
                  <a:srgbClr val="00B0F0"/>
                </a:solidFill>
                <a:latin typeface="Times New Roman" pitchFamily="18" charset="0"/>
                <a:cs typeface="Times New Roman" pitchFamily="18" charset="0"/>
              </a:rPr>
              <a:t>   On</a:t>
            </a:r>
          </a:p>
          <a:p>
            <a:pPr algn="ctr">
              <a:defRPr/>
            </a:pPr>
            <a:r>
              <a:rPr lang="en-US" sz="3600" b="1" dirty="0">
                <a:solidFill>
                  <a:srgbClr val="00B0F0"/>
                </a:solidFill>
                <a:latin typeface="Times New Roman" pitchFamily="18" charset="0"/>
                <a:cs typeface="Times New Roman" pitchFamily="18" charset="0"/>
              </a:rPr>
              <a:t>    Wireless Electricity</a:t>
            </a:r>
          </a:p>
        </p:txBody>
      </p:sp>
      <p:pic>
        <p:nvPicPr>
          <p:cNvPr id="4" name="Picture 3">
            <a:extLst>
              <a:ext uri="{FF2B5EF4-FFF2-40B4-BE49-F238E27FC236}">
                <a16:creationId xmlns:a16="http://schemas.microsoft.com/office/drawing/2014/main" id="{C7B9166B-01BC-4A19-A4B2-8451E71B36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2093907"/>
            <a:ext cx="4362604" cy="2559229"/>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it Works</a:t>
            </a:r>
          </a:p>
        </p:txBody>
      </p:sp>
      <p:sp>
        <p:nvSpPr>
          <p:cNvPr id="3" name="Rectangle 2"/>
          <p:cNvSpPr>
            <a:spLocks noGrp="1"/>
          </p:cNvSpPr>
          <p:nvPr>
            <p:ph idx="1"/>
          </p:nvPr>
        </p:nvSpPr>
        <p:spPr/>
        <p:txBody>
          <a:bodyPr>
            <a:normAutofit/>
          </a:bodyPr>
          <a:lstStyle/>
          <a:p>
            <a:pPr>
              <a:buFont typeface="Wingdings" panose="05000000000000000000" pitchFamily="2" charset="2"/>
              <a:buChar char="v"/>
            </a:pPr>
            <a:r>
              <a:rPr lang="en-IN" sz="2800" dirty="0"/>
              <a:t>Wireless Electricity uses the principle which involves the usage of inductively coupled objects with same resonant frequency.</a:t>
            </a:r>
          </a:p>
          <a:p>
            <a:pPr>
              <a:buFont typeface="Wingdings" panose="05000000000000000000" pitchFamily="2" charset="2"/>
              <a:buChar char="v"/>
            </a:pPr>
            <a:r>
              <a:rPr lang="en-IN" sz="2800" dirty="0"/>
              <a:t> The principle Electromagnetic Induction states that a coil generating magnetic field induces a current in another coil as it is being placed in the field of the former coil.</a:t>
            </a:r>
          </a:p>
          <a:p>
            <a:pPr>
              <a:buFont typeface="Wingdings" panose="05000000000000000000" pitchFamily="2" charset="2"/>
              <a:buChar char="v"/>
            </a:pPr>
            <a:r>
              <a:rPr lang="en-IN" sz="2800" dirty="0"/>
              <a:t>On the usage of resonance, the energy is well transferred between coils having same resonant frequency without any interruption.</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48680"/>
            <a:ext cx="7776864" cy="2492990"/>
          </a:xfrm>
          <a:prstGeom prst="rect">
            <a:avLst/>
          </a:prstGeom>
          <a:noFill/>
        </p:spPr>
        <p:txBody>
          <a:bodyPr wrap="square" rtlCol="0">
            <a:spAutoFit/>
          </a:bodyPr>
          <a:lstStyle/>
          <a:p>
            <a:r>
              <a:rPr lang="en-US" sz="2800" dirty="0"/>
              <a:t>There are two copper coils arranged. One at the sender end and the other at the receiver end.</a:t>
            </a:r>
          </a:p>
          <a:p>
            <a:pPr marL="514350" indent="-514350">
              <a:buFont typeface="+mj-lt"/>
              <a:buAutoNum type="arabicPeriod"/>
            </a:pPr>
            <a:r>
              <a:rPr lang="en-US" sz="2000" dirty="0"/>
              <a:t>Power Supply</a:t>
            </a:r>
          </a:p>
          <a:p>
            <a:pPr marL="514350" indent="-514350">
              <a:buFont typeface="+mj-lt"/>
              <a:buAutoNum type="arabicPeriod"/>
            </a:pPr>
            <a:r>
              <a:rPr lang="en-US" sz="2000" dirty="0"/>
              <a:t>Transmitting Coil</a:t>
            </a:r>
          </a:p>
          <a:p>
            <a:pPr marL="514350" indent="-514350">
              <a:buFont typeface="+mj-lt"/>
              <a:buAutoNum type="arabicPeriod"/>
            </a:pPr>
            <a:r>
              <a:rPr lang="en-US" sz="2000" dirty="0"/>
              <a:t>Magnetic field</a:t>
            </a:r>
          </a:p>
          <a:p>
            <a:pPr marL="514350" indent="-514350">
              <a:buFont typeface="+mj-lt"/>
              <a:buAutoNum type="arabicPeriod"/>
            </a:pPr>
            <a:r>
              <a:rPr lang="en-US" sz="2000" dirty="0"/>
              <a:t>Receiving Coil</a:t>
            </a:r>
          </a:p>
          <a:p>
            <a:pPr marL="514350" indent="-514350">
              <a:buFont typeface="+mj-lt"/>
              <a:buAutoNum type="arabicPeriod"/>
            </a:pPr>
            <a:r>
              <a:rPr lang="en-US" sz="2000" dirty="0"/>
              <a:t>Status of Battery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311" y="3212976"/>
            <a:ext cx="7197378" cy="3645024"/>
          </a:xfrm>
          <a:prstGeom prst="rect">
            <a:avLst/>
          </a:prstGeom>
        </p:spPr>
      </p:pic>
    </p:spTree>
    <p:extLst>
      <p:ext uri="{BB962C8B-B14F-4D97-AF65-F5344CB8AC3E}">
        <p14:creationId xmlns:p14="http://schemas.microsoft.com/office/powerpoint/2010/main" val="352157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474" y="764704"/>
            <a:ext cx="7886700" cy="1325563"/>
          </a:xfrm>
        </p:spPr>
        <p:txBody>
          <a:bodyPr/>
          <a:lstStyle/>
          <a:p>
            <a:r>
              <a:rPr lang="en-US" dirty="0"/>
              <a:t>Primary Coil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93935" y="1680182"/>
            <a:ext cx="5550065" cy="4059667"/>
          </a:xfrm>
          <a:prstGeom prst="rect">
            <a:avLst/>
          </a:prstGeom>
        </p:spPr>
      </p:pic>
      <p:sp>
        <p:nvSpPr>
          <p:cNvPr id="5" name="TextBox 4"/>
          <p:cNvSpPr txBox="1"/>
          <p:nvPr/>
        </p:nvSpPr>
        <p:spPr>
          <a:xfrm>
            <a:off x="755576" y="2262739"/>
            <a:ext cx="3528392" cy="3108543"/>
          </a:xfrm>
          <a:prstGeom prst="rect">
            <a:avLst/>
          </a:prstGeom>
          <a:noFill/>
        </p:spPr>
        <p:txBody>
          <a:bodyPr wrap="square" rtlCol="0">
            <a:spAutoFit/>
          </a:bodyPr>
          <a:lstStyle/>
          <a:p>
            <a:r>
              <a:rPr lang="en-US" sz="2800" dirty="0"/>
              <a:t>When the power is switched on the first coil converts the electricity into magnetic field, which is oscillating at a particular frequency.</a:t>
            </a:r>
          </a:p>
        </p:txBody>
      </p:sp>
    </p:spTree>
    <p:extLst>
      <p:ext uri="{BB962C8B-B14F-4D97-AF65-F5344CB8AC3E}">
        <p14:creationId xmlns:p14="http://schemas.microsoft.com/office/powerpoint/2010/main" val="138721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Coil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7025" y="1916832"/>
            <a:ext cx="4687423" cy="4013543"/>
          </a:xfrm>
          <a:prstGeom prst="rect">
            <a:avLst/>
          </a:prstGeom>
        </p:spPr>
      </p:pic>
      <p:sp>
        <p:nvSpPr>
          <p:cNvPr id="5" name="TextBox 4"/>
          <p:cNvSpPr txBox="1"/>
          <p:nvPr/>
        </p:nvSpPr>
        <p:spPr>
          <a:xfrm>
            <a:off x="467544" y="2072212"/>
            <a:ext cx="3630950" cy="3108543"/>
          </a:xfrm>
          <a:prstGeom prst="rect">
            <a:avLst/>
          </a:prstGeom>
          <a:noFill/>
        </p:spPr>
        <p:txBody>
          <a:bodyPr wrap="square" rtlCol="0">
            <a:spAutoFit/>
          </a:bodyPr>
          <a:lstStyle/>
          <a:p>
            <a:r>
              <a:rPr lang="en-US" sz="2800" dirty="0"/>
              <a:t>The second coil at the receiving end converts the oscillating magnetic field into electricity.</a:t>
            </a:r>
          </a:p>
          <a:p>
            <a:r>
              <a:rPr lang="en-US" sz="2800" dirty="0"/>
              <a:t>The surrounding environment remains unaffected.</a:t>
            </a:r>
          </a:p>
        </p:txBody>
      </p:sp>
    </p:spTree>
    <p:extLst>
      <p:ext uri="{BB962C8B-B14F-4D97-AF65-F5344CB8AC3E}">
        <p14:creationId xmlns:p14="http://schemas.microsoft.com/office/powerpoint/2010/main" val="340060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3200" dirty="0">
                <a:latin typeface="Times New Roman" panose="02020603050405020304" pitchFamily="18" charset="0"/>
                <a:cs typeface="Times New Roman" panose="02020603050405020304" pitchFamily="18" charset="0"/>
              </a:rPr>
              <a:t>PHYSICS BEHIND WIRELESS TECHNOLOGY</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3871342" cy="4351338"/>
              </a:xfrm>
            </p:spPr>
            <p:txBody>
              <a:bodyPr/>
              <a:lstStyle/>
              <a:p>
                <a:pPr marL="0" indent="0">
                  <a:buNone/>
                </a:pPr>
                <a:r>
                  <a:rPr lang="en-US" sz="2400" u="sng" dirty="0"/>
                  <a:t>Resonance:</a:t>
                </a:r>
              </a:p>
              <a:p>
                <a:r>
                  <a:rPr lang="en-US" sz="2400" dirty="0"/>
                  <a:t>Resonance involves energy oscillating between two modes.</a:t>
                </a:r>
              </a:p>
              <a:p>
                <a:r>
                  <a:rPr lang="en-US" sz="2400" dirty="0"/>
                  <a:t>The resonant factor for this resonator:</a:t>
                </a:r>
              </a:p>
              <a:p>
                <a:pPr marL="0" indent="0">
                  <a:buNone/>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𝜔</m:t>
                      </m:r>
                      <m:r>
                        <a:rPr lang="en-US" sz="3600" b="0" i="1" smtClean="0">
                          <a:latin typeface="Cambria Math" panose="02040503050406030204" pitchFamily="18" charset="0"/>
                          <a:ea typeface="Cambria Math" panose="02040503050406030204" pitchFamily="18" charset="0"/>
                        </a:rPr>
                        <m:t>= </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1</m:t>
                          </m:r>
                        </m:num>
                        <m:den>
                          <m:rad>
                            <m:radPr>
                              <m:degHide m:val="on"/>
                              <m:ctrlPr>
                                <a:rPr lang="en-US" sz="3600" b="0" i="1" smtClean="0">
                                  <a:latin typeface="Cambria Math" panose="02040503050406030204" pitchFamily="18" charset="0"/>
                                  <a:ea typeface="Cambria Math" panose="02040503050406030204" pitchFamily="18" charset="0"/>
                                </a:rPr>
                              </m:ctrlPr>
                            </m:radPr>
                            <m:deg/>
                            <m:e>
                              <m:r>
                                <a:rPr lang="en-US" sz="3600" b="0" i="1" smtClean="0">
                                  <a:latin typeface="Cambria Math" panose="02040503050406030204" pitchFamily="18" charset="0"/>
                                  <a:ea typeface="Cambria Math" panose="02040503050406030204" pitchFamily="18" charset="0"/>
                                </a:rPr>
                                <m:t>𝐿𝐶</m:t>
                              </m:r>
                            </m:e>
                          </m:rad>
                        </m:den>
                      </m:f>
                    </m:oMath>
                  </m:oMathPara>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3871342" cy="4351338"/>
              </a:xfrm>
              <a:blipFill rotWithShape="0">
                <a:blip r:embed="rId2" cstate="print"/>
                <a:stretch>
                  <a:fillRect l="-2362" t="-1961" r="-472"/>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272" y="1690689"/>
            <a:ext cx="4114816" cy="3384376"/>
          </a:xfrm>
          <a:prstGeom prst="rect">
            <a:avLst/>
          </a:prstGeom>
        </p:spPr>
      </p:pic>
    </p:spTree>
    <p:extLst>
      <p:ext uri="{BB962C8B-B14F-4D97-AF65-F5344CB8AC3E}">
        <p14:creationId xmlns:p14="http://schemas.microsoft.com/office/powerpoint/2010/main" val="362016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7504" y="231229"/>
            <a:ext cx="8560407" cy="1325563"/>
          </a:xfrm>
        </p:spPr>
        <p:txBody>
          <a:bodyPr>
            <a:normAutofit/>
          </a:bodyPr>
          <a:lstStyle/>
          <a:p>
            <a:r>
              <a:rPr lang="en-US" sz="3200" dirty="0">
                <a:latin typeface="Times New Roman" panose="02020603050405020304" pitchFamily="18" charset="0"/>
                <a:cs typeface="Times New Roman" panose="02020603050405020304" pitchFamily="18" charset="0"/>
              </a:rPr>
              <a:t>PHYSICS BEHIND WIRELESS TECHNOLOGY</a:t>
            </a:r>
          </a:p>
        </p:txBody>
      </p:sp>
      <p:sp>
        <p:nvSpPr>
          <p:cNvPr id="3" name="Rectangle 2"/>
          <p:cNvSpPr>
            <a:spLocks noGrp="1"/>
          </p:cNvSpPr>
          <p:nvPr>
            <p:ph sz="half" idx="1"/>
          </p:nvPr>
        </p:nvSpPr>
        <p:spPr>
          <a:xfrm>
            <a:off x="609600" y="1556792"/>
            <a:ext cx="7994848" cy="3384376"/>
          </a:xfrm>
        </p:spPr>
        <p:txBody>
          <a:bodyPr>
            <a:normAutofit/>
          </a:bodyPr>
          <a:lstStyle/>
          <a:p>
            <a:pPr marL="365760" lvl="1" indent="0">
              <a:buNone/>
            </a:pPr>
            <a:endParaRPr lang="en-IN"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Two objects having similar resonance tend to exchange energy without causing any effects on the surrounding objects.</a:t>
            </a: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 diagram</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71600" y="1460082"/>
            <a:ext cx="7886700" cy="5364506"/>
          </a:xfrm>
        </p:spPr>
      </p:pic>
    </p:spTree>
    <p:extLst>
      <p:ext uri="{BB962C8B-B14F-4D97-AF65-F5344CB8AC3E}">
        <p14:creationId xmlns:p14="http://schemas.microsoft.com/office/powerpoint/2010/main" val="150043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Sequence of flow of Power</a:t>
            </a:r>
          </a:p>
        </p:txBody>
      </p:sp>
      <p:sp>
        <p:nvSpPr>
          <p:cNvPr id="4" name="Content Placeholder 3"/>
          <p:cNvSpPr>
            <a:spLocks noGrp="1"/>
          </p:cNvSpPr>
          <p:nvPr>
            <p:ph sz="half" idx="1"/>
          </p:nvPr>
        </p:nvSpPr>
        <p:spPr>
          <a:xfrm>
            <a:off x="609600" y="1589567"/>
            <a:ext cx="8121501" cy="2847545"/>
          </a:xfrm>
        </p:spPr>
        <p:txBody>
          <a:bodyPr>
            <a:normAutofit/>
          </a:bodyPr>
          <a:lstStyle/>
          <a:p>
            <a:pPr marL="0" indent="0">
              <a:buNone/>
            </a:pPr>
            <a:r>
              <a:rPr lang="en-IN" sz="2800" u="sng" dirty="0">
                <a:latin typeface="Times New Roman" panose="02020603050405020304" pitchFamily="18" charset="0"/>
                <a:cs typeface="Times New Roman" panose="02020603050405020304" pitchFamily="18" charset="0"/>
              </a:rPr>
              <a:t>Step 1</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 circuit [A] attached to the wall socket converts the DC current to 2 megahertz and feeds it to the transmitting coil [B].</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The oscillating current inside the transmitting coil causes the coil to emit a 2 -megahertz magnetic field</a:t>
            </a:r>
          </a:p>
          <a:p>
            <a:pPr>
              <a:buFont typeface="Wingdings" panose="05000000000000000000" pitchFamily="2" charset="2"/>
              <a:buChar char="v"/>
            </a:pPr>
            <a:endParaRPr lang="en-IN" sz="2800" dirty="0"/>
          </a:p>
        </p:txBody>
      </p:sp>
      <p:pic>
        <p:nvPicPr>
          <p:cNvPr id="6" name="Picture 5"/>
          <p:cNvPicPr>
            <a:picLocks noChangeAspect="1"/>
          </p:cNvPicPr>
          <p:nvPr/>
        </p:nvPicPr>
        <p:blipFill>
          <a:blip r:embed="rId2" cstate="print"/>
          <a:stretch>
            <a:fillRect/>
          </a:stretch>
        </p:blipFill>
        <p:spPr>
          <a:xfrm>
            <a:off x="1043608" y="4460976"/>
            <a:ext cx="7272808" cy="2064368"/>
          </a:xfrm>
          <a:prstGeom prst="rect">
            <a:avLst/>
          </a:prstGeom>
        </p:spPr>
      </p:pic>
    </p:spTree>
    <p:extLst>
      <p:ext uri="{BB962C8B-B14F-4D97-AF65-F5344CB8AC3E}">
        <p14:creationId xmlns:p14="http://schemas.microsoft.com/office/powerpoint/2010/main" val="18261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609600" y="1589567"/>
            <a:ext cx="7994848" cy="2487505"/>
          </a:xfrm>
        </p:spPr>
        <p:txBody>
          <a:bodyPr>
            <a:noAutofit/>
          </a:bodyPr>
          <a:lstStyle/>
          <a:p>
            <a:pPr marL="0" indent="0">
              <a:buNone/>
            </a:pPr>
            <a:r>
              <a:rPr lang="en-IN" sz="2800" u="sng" dirty="0">
                <a:latin typeface="Times New Roman" panose="02020603050405020304" pitchFamily="18" charset="0"/>
                <a:cs typeface="Times New Roman" panose="02020603050405020304" pitchFamily="18" charset="0"/>
              </a:rPr>
              <a:t>Step 2</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receiving coil [C] is designed to resonate at the same frequency </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Magnetic induction takes place.</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Receiving coil picks up the energy of the first coil's magnetic field.</a:t>
            </a:r>
          </a:p>
        </p:txBody>
      </p:sp>
      <p:pic>
        <p:nvPicPr>
          <p:cNvPr id="5" name="Picture 4"/>
          <p:cNvPicPr>
            <a:picLocks noChangeAspect="1"/>
          </p:cNvPicPr>
          <p:nvPr/>
        </p:nvPicPr>
        <p:blipFill>
          <a:blip r:embed="rId2" cstate="print"/>
          <a:stretch>
            <a:fillRect/>
          </a:stretch>
        </p:blipFill>
        <p:spPr>
          <a:xfrm>
            <a:off x="971600" y="4365104"/>
            <a:ext cx="7488832" cy="2152650"/>
          </a:xfrm>
          <a:prstGeom prst="rect">
            <a:avLst/>
          </a:prstGeom>
        </p:spPr>
      </p:pic>
    </p:spTree>
    <p:extLst>
      <p:ext uri="{BB962C8B-B14F-4D97-AF65-F5344CB8AC3E}">
        <p14:creationId xmlns:p14="http://schemas.microsoft.com/office/powerpoint/2010/main" val="16659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sz="half" idx="1"/>
          </p:nvPr>
        </p:nvSpPr>
        <p:spPr>
          <a:xfrm>
            <a:off x="609600" y="1589567"/>
            <a:ext cx="7994848" cy="1839433"/>
          </a:xfrm>
        </p:spPr>
        <p:txBody>
          <a:bodyPr>
            <a:normAutofit/>
          </a:bodyPr>
          <a:lstStyle/>
          <a:p>
            <a:pPr marL="342900" lvl="1" indent="0">
              <a:buNone/>
            </a:pPr>
            <a:r>
              <a:rPr lang="en-IN" sz="2800" u="sng" dirty="0">
                <a:latin typeface="Times New Roman" panose="02020603050405020304" pitchFamily="18" charset="0"/>
                <a:cs typeface="Times New Roman" panose="02020603050405020304" pitchFamily="18" charset="0"/>
              </a:rPr>
              <a:t>Step 3</a:t>
            </a:r>
          </a:p>
          <a:p>
            <a:pPr lvl="1">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energy of the oscillating magnetic field induces an electrical current in the receiving coil, lighting the bulb [D].</a:t>
            </a:r>
          </a:p>
        </p:txBody>
      </p:sp>
      <p:pic>
        <p:nvPicPr>
          <p:cNvPr id="5" name="Picture 4"/>
          <p:cNvPicPr>
            <a:picLocks noChangeAspect="1"/>
          </p:cNvPicPr>
          <p:nvPr/>
        </p:nvPicPr>
        <p:blipFill>
          <a:blip r:embed="rId2" cstate="print"/>
          <a:stretch>
            <a:fillRect/>
          </a:stretch>
        </p:blipFill>
        <p:spPr>
          <a:xfrm>
            <a:off x="1043608" y="3655350"/>
            <a:ext cx="7344816" cy="2653969"/>
          </a:xfrm>
          <a:prstGeom prst="rect">
            <a:avLst/>
          </a:prstGeom>
        </p:spPr>
      </p:pic>
    </p:spTree>
    <p:extLst>
      <p:ext uri="{BB962C8B-B14F-4D97-AF65-F5344CB8AC3E}">
        <p14:creationId xmlns:p14="http://schemas.microsoft.com/office/powerpoint/2010/main" val="74552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CONTENT</a:t>
            </a:r>
          </a:p>
        </p:txBody>
      </p:sp>
      <p:sp>
        <p:nvSpPr>
          <p:cNvPr id="3" name="Rectangle 2"/>
          <p:cNvSpPr>
            <a:spLocks noGrp="1"/>
          </p:cNvSpPr>
          <p:nvPr>
            <p:ph sz="half" idx="1"/>
          </p:nvPr>
        </p:nvSpPr>
        <p:spPr>
          <a:xfrm>
            <a:off x="609600" y="1752600"/>
            <a:ext cx="8282880" cy="4844752"/>
          </a:xfrm>
          <a:ln w="19050" cmpd="dbl">
            <a:solidFill>
              <a:schemeClr val="accent2">
                <a:lumMod val="75000"/>
              </a:schemeClr>
            </a:solidFill>
          </a:ln>
        </p:spPr>
        <p:txBody>
          <a:bodyPr>
            <a:normAutofit lnSpcReduction="10000"/>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What is Wireless Electricity ?</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History</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Physics behind Wireless electricity</a:t>
            </a:r>
          </a:p>
          <a:p>
            <a:pPr>
              <a:buFont typeface="Wingdings" panose="05000000000000000000" pitchFamily="2" charset="2"/>
              <a:buChar char="v"/>
            </a:pPr>
            <a:r>
              <a:rPr lang="en-US" sz="3200" dirty="0" err="1">
                <a:latin typeface="Times New Roman" panose="02020603050405020304" pitchFamily="18" charset="0"/>
                <a:cs typeface="Times New Roman" panose="02020603050405020304" pitchFamily="18" charset="0"/>
              </a:rPr>
              <a:t>Witricity</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Reference</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322"/>
            <a:ext cx="7886700" cy="1325563"/>
          </a:xfrm>
        </p:spPr>
        <p:txBody>
          <a:bodyPr>
            <a:normAutofit/>
          </a:bodyPr>
          <a:lstStyle/>
          <a:p>
            <a:r>
              <a:rPr lang="en-US" sz="4400" dirty="0"/>
              <a:t>Applications</a:t>
            </a:r>
          </a:p>
        </p:txBody>
      </p:sp>
      <p:sp>
        <p:nvSpPr>
          <p:cNvPr id="3" name="Content Placeholder 2"/>
          <p:cNvSpPr>
            <a:spLocks noGrp="1"/>
          </p:cNvSpPr>
          <p:nvPr>
            <p:ph sz="half" idx="1"/>
          </p:nvPr>
        </p:nvSpPr>
        <p:spPr>
          <a:xfrm>
            <a:off x="323528" y="1503128"/>
            <a:ext cx="6212688" cy="2357920"/>
          </a:xfrm>
        </p:spPr>
        <p:txBody>
          <a:bodyPr>
            <a:noAutofit/>
          </a:bodyPr>
          <a:lstStyle/>
          <a:p>
            <a:r>
              <a:rPr lang="en-US" sz="2800" dirty="0"/>
              <a:t>Totally replaces the wires</a:t>
            </a:r>
          </a:p>
          <a:p>
            <a:r>
              <a:rPr lang="en-US" sz="2800" dirty="0"/>
              <a:t>Electronic gadgets like laptops, mobiles, iPod etc. can be charged wirelessly</a:t>
            </a:r>
          </a:p>
          <a:p>
            <a:r>
              <a:rPr lang="en-US" sz="2800" dirty="0"/>
              <a:t>Charging is automatic, without human intervention</a:t>
            </a:r>
          </a:p>
          <a:p>
            <a:endParaRPr lang="en-US" sz="2800" dirty="0"/>
          </a:p>
        </p:txBody>
      </p:sp>
    </p:spTree>
    <p:extLst>
      <p:ext uri="{BB962C8B-B14F-4D97-AF65-F5344CB8AC3E}">
        <p14:creationId xmlns:p14="http://schemas.microsoft.com/office/powerpoint/2010/main" val="33707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lvl="0"/>
            <a:r>
              <a:rPr lang="en-US" sz="2800" dirty="0"/>
              <a:t>It doesn’t require line of sight.</a:t>
            </a:r>
          </a:p>
          <a:p>
            <a:pPr lvl="0"/>
            <a:r>
              <a:rPr lang="en-US" sz="2800" dirty="0"/>
              <a:t>It doesn’t require batteries and power cables.</a:t>
            </a:r>
          </a:p>
          <a:p>
            <a:pPr lvl="0"/>
            <a:r>
              <a:rPr lang="en-US" sz="2800" dirty="0"/>
              <a:t>It doesn’t interfere with radio waves.</a:t>
            </a:r>
          </a:p>
          <a:p>
            <a:pPr lvl="0"/>
            <a:r>
              <a:rPr lang="en-US" sz="2800" dirty="0"/>
              <a:t>In this, wastage of power is in a small quantity.</a:t>
            </a:r>
          </a:p>
          <a:p>
            <a:pPr lvl="0"/>
            <a:r>
              <a:rPr lang="en-US" sz="2800" dirty="0"/>
              <a:t>It is highly efficient when compared with electromagnetic induction.</a:t>
            </a:r>
          </a:p>
          <a:p>
            <a:pPr lvl="0"/>
            <a:r>
              <a:rPr lang="en-US" sz="2800" dirty="0"/>
              <a:t>It is affordable.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49" y="651743"/>
            <a:ext cx="7886700" cy="1325563"/>
          </a:xfrm>
        </p:spPr>
        <p:txBody>
          <a:bodyPr/>
          <a:lstStyle/>
          <a:p>
            <a:r>
              <a:rPr lang="en-US" b="1" dirty="0"/>
              <a:t>Limitations</a:t>
            </a:r>
          </a:p>
        </p:txBody>
      </p:sp>
      <p:sp>
        <p:nvSpPr>
          <p:cNvPr id="3" name="Content Placeholder 2"/>
          <p:cNvSpPr>
            <a:spLocks noGrp="1"/>
          </p:cNvSpPr>
          <p:nvPr>
            <p:ph idx="1"/>
          </p:nvPr>
        </p:nvSpPr>
        <p:spPr/>
        <p:txBody>
          <a:bodyPr/>
          <a:lstStyle/>
          <a:p>
            <a:pPr lvl="0"/>
            <a:r>
              <a:rPr lang="en-US" sz="2800" dirty="0"/>
              <a:t>Size </a:t>
            </a:r>
          </a:p>
          <a:p>
            <a:pPr lvl="0"/>
            <a:r>
              <a:rPr lang="en-US" sz="2800" dirty="0"/>
              <a:t>Cost </a:t>
            </a:r>
          </a:p>
          <a:p>
            <a:pPr lvl="0"/>
            <a:r>
              <a:rPr lang="en-US" sz="2800" dirty="0"/>
              <a:t>Range and </a:t>
            </a:r>
          </a:p>
          <a:p>
            <a:pPr lvl="0"/>
            <a:r>
              <a:rPr lang="en-US" sz="2800" dirty="0"/>
              <a:t>Efficiency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of Wireless Electricity</a:t>
            </a:r>
          </a:p>
        </p:txBody>
      </p:sp>
      <p:sp>
        <p:nvSpPr>
          <p:cNvPr id="4" name="Content Placeholder 3">
            <a:extLst>
              <a:ext uri="{FF2B5EF4-FFF2-40B4-BE49-F238E27FC236}">
                <a16:creationId xmlns:a16="http://schemas.microsoft.com/office/drawing/2014/main" id="{112B2A4C-7F70-4D25-AE46-ADD102392074}"/>
              </a:ext>
            </a:extLst>
          </p:cNvPr>
          <p:cNvSpPr>
            <a:spLocks noGrp="1"/>
          </p:cNvSpPr>
          <p:nvPr>
            <p:ph sz="half" idx="1"/>
          </p:nvPr>
        </p:nvSpPr>
        <p:spPr>
          <a:xfrm>
            <a:off x="628650" y="1825625"/>
            <a:ext cx="7886700" cy="4351338"/>
          </a:xfrm>
        </p:spPr>
        <p:txBody>
          <a:bodyPr>
            <a:normAutofit/>
          </a:bodyPr>
          <a:lstStyle/>
          <a:p>
            <a:r>
              <a:rPr lang="en-US" sz="2200" dirty="0"/>
              <a:t>Think of the revolutionary impact of the wireless phone. Now, imagine that same impact on power. The future is one where power can be completely untethered and can be installed anywhere, at a fraction of the cost. This will create a huge disruption to the monopoly held by power distributors.</a:t>
            </a:r>
          </a:p>
          <a:p>
            <a:r>
              <a:rPr lang="en-US" sz="2200" dirty="0"/>
              <a:t>Wireless smart control, or smart off-grid, is going to be what enables this big shift in the power industry.  Big Data, advanced analytics, and soon, artificial intelligence (AI), will also have a material impact on performance and </a:t>
            </a:r>
          </a:p>
          <a:p>
            <a:endParaRPr lang="en-IN" sz="2200" dirty="0"/>
          </a:p>
        </p:txBody>
      </p:sp>
    </p:spTree>
    <p:extLst>
      <p:ext uri="{BB962C8B-B14F-4D97-AF65-F5344CB8AC3E}">
        <p14:creationId xmlns:p14="http://schemas.microsoft.com/office/powerpoint/2010/main" val="2920714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5" name="Content Placeholder 4"/>
          <p:cNvSpPr>
            <a:spLocks noGrp="1"/>
          </p:cNvSpPr>
          <p:nvPr>
            <p:ph idx="1"/>
          </p:nvPr>
        </p:nvSpPr>
        <p:spPr>
          <a:xfrm>
            <a:off x="612648" y="1600200"/>
            <a:ext cx="8153400" cy="4925144"/>
          </a:xfrm>
        </p:spPr>
        <p:txBody>
          <a:bodyPr>
            <a:normAutofit/>
          </a:bodyPr>
          <a:lstStyle/>
          <a:p>
            <a:pPr>
              <a:buFont typeface="Wingdings" panose="05000000000000000000" pitchFamily="2" charset="2"/>
              <a:buChar char="v"/>
            </a:pPr>
            <a:r>
              <a:rPr lang="en-IN" dirty="0"/>
              <a:t>Non-radioactive mode of energy transfer. </a:t>
            </a:r>
          </a:p>
          <a:p>
            <a:pPr>
              <a:buFont typeface="Wingdings" panose="05000000000000000000" pitchFamily="2" charset="2"/>
              <a:buChar char="v"/>
            </a:pPr>
            <a:r>
              <a:rPr lang="en-IN" dirty="0"/>
              <a:t>Magnetic fields interact very weakly with biological organisms—people and animals and are scientifically regarded to be safe. </a:t>
            </a:r>
          </a:p>
          <a:p>
            <a:pPr>
              <a:buFont typeface="Wingdings" panose="05000000000000000000" pitchFamily="2" charset="2"/>
              <a:buChar char="v"/>
            </a:pPr>
            <a:r>
              <a:rPr lang="en-IN" dirty="0"/>
              <a:t>It can transfer the power through walls and any metal obstacles.</a:t>
            </a:r>
          </a:p>
          <a:p>
            <a:pPr>
              <a:buFont typeface="Wingdings" panose="05000000000000000000" pitchFamily="2" charset="2"/>
              <a:buChar char="v"/>
            </a:pPr>
            <a:r>
              <a:rPr lang="en-IN" dirty="0"/>
              <a:t>Transmission efficiency is maximum over short range of distance (mm).</a:t>
            </a:r>
          </a:p>
          <a:p>
            <a:pPr>
              <a:buFont typeface="Wingdings" panose="05000000000000000000" pitchFamily="2" charset="2"/>
              <a:buChar char="v"/>
            </a:pPr>
            <a:r>
              <a:rPr lang="en-IN" dirty="0"/>
              <a:t>Wireless Electricity  technology is based on sharply resonant strong coupling.</a:t>
            </a:r>
          </a:p>
          <a:p>
            <a:pPr>
              <a:buFont typeface="Wingdings" panose="05000000000000000000" pitchFamily="2" charset="2"/>
              <a:buChar char="v"/>
            </a:pPr>
            <a:r>
              <a:rPr lang="en-IN"/>
              <a:t>It is </a:t>
            </a:r>
            <a:r>
              <a:rPr lang="en-IN" dirty="0"/>
              <a:t>able to transfer power efficiently even when the distances between the power source and capture device are several times the size of the devices themselves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sz="quarter" idx="1"/>
          </p:nvPr>
        </p:nvSpPr>
        <p:spPr/>
        <p:txBody>
          <a:bodyPr/>
          <a:lstStyle/>
          <a:p>
            <a:r>
              <a:rPr lang="en-US" b="1" u="sng" dirty="0">
                <a:hlinkClick r:id="rId2"/>
              </a:rPr>
              <a:t>www.google.com</a:t>
            </a:r>
            <a:r>
              <a:rPr lang="en-US" b="1" u="sng" dirty="0"/>
              <a:t> </a:t>
            </a:r>
            <a:endParaRPr lang="en-US" dirty="0"/>
          </a:p>
          <a:p>
            <a:r>
              <a:rPr lang="en-US" b="1" u="sng" dirty="0">
                <a:hlinkClick r:id="rId3"/>
              </a:rPr>
              <a:t>www.wikipedia.com</a:t>
            </a:r>
            <a:r>
              <a:rPr lang="en-US" b="1" u="sng" dirty="0"/>
              <a:t> </a:t>
            </a:r>
            <a:endParaRPr lang="en-US" dirty="0"/>
          </a:p>
          <a:p>
            <a:r>
              <a:rPr lang="en-US" b="1" u="sng" dirty="0">
                <a:hlinkClick r:id="rId4"/>
              </a:rPr>
              <a:t>www.studymafia.org</a:t>
            </a:r>
            <a:r>
              <a:rPr lang="en-US" b="1" u="sng" dirty="0"/>
              <a:t> </a:t>
            </a: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564904"/>
            <a:ext cx="7886700" cy="1325563"/>
          </a:xfrm>
        </p:spPr>
        <p:txBody>
          <a:bodyPr>
            <a:noAutofit/>
          </a:bodyPr>
          <a:lstStyle/>
          <a:p>
            <a:pPr algn="ctr"/>
            <a:r>
              <a:rPr lang="en-US" sz="9600" dirty="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What is Wireless Electricity </a:t>
            </a:r>
            <a:endParaRPr lang="en-US" dirty="0"/>
          </a:p>
        </p:txBody>
      </p:sp>
      <p:sp>
        <p:nvSpPr>
          <p:cNvPr id="5" name="Content Placeholder 4"/>
          <p:cNvSpPr>
            <a:spLocks noGrp="1"/>
          </p:cNvSpPr>
          <p:nvPr>
            <p:ph idx="1"/>
          </p:nvPr>
        </p:nvSpPr>
        <p:spPr>
          <a:xfrm>
            <a:off x="467544" y="1844824"/>
            <a:ext cx="7704856" cy="4819228"/>
          </a:xfrm>
        </p:spPr>
        <p:txBody>
          <a:bodyPr>
            <a:normAutofit/>
          </a:bodyPr>
          <a:lstStyle/>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Transmission of electrical energy from power source to an electrical load without using wires. </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Different from cellular transmission of signals </a:t>
            </a:r>
          </a:p>
          <a:p>
            <a:pPr marL="0" indent="0">
              <a:buNone/>
            </a:pPr>
            <a:endParaRPr lang="en-IN" sz="2800" dirty="0"/>
          </a:p>
          <a:p>
            <a:pPr marL="0" indent="0">
              <a:buNone/>
            </a:pP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648" y="4293096"/>
            <a:ext cx="8153400" cy="4495800"/>
          </a:xfrm>
        </p:spPr>
        <p:txBody>
          <a:bodyPr/>
          <a:lstStyle/>
          <a:p>
            <a:r>
              <a:rPr lang="en-US" sz="2800" dirty="0"/>
              <a:t>Cell transmission of signals - radio waves </a:t>
            </a:r>
          </a:p>
          <a:p>
            <a:r>
              <a:rPr lang="en-US" sz="2800" dirty="0"/>
              <a:t>Wireless mode of transmission - oscillating magnetic pulses.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2784" y="1697608"/>
            <a:ext cx="6933128" cy="2590800"/>
          </a:xfrm>
          <a:prstGeom prst="rect">
            <a:avLst/>
          </a:prstGeom>
        </p:spPr>
      </p:pic>
    </p:spTree>
    <p:extLst>
      <p:ext uri="{BB962C8B-B14F-4D97-AF65-F5344CB8AC3E}">
        <p14:creationId xmlns:p14="http://schemas.microsoft.com/office/powerpoint/2010/main" val="411634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Water – Current Analogy</a:t>
            </a:r>
          </a:p>
        </p:txBody>
      </p:sp>
      <p:sp>
        <p:nvSpPr>
          <p:cNvPr id="3" name="Content Placeholder 2"/>
          <p:cNvSpPr>
            <a:spLocks noGrp="1"/>
          </p:cNvSpPr>
          <p:nvPr>
            <p:ph sz="half" idx="1"/>
          </p:nvPr>
        </p:nvSpPr>
        <p:spPr>
          <a:xfrm>
            <a:off x="628650" y="1825625"/>
            <a:ext cx="6967686" cy="4351338"/>
          </a:xfrm>
        </p:spPr>
        <p:txBody>
          <a:bodyPr>
            <a:normAutofit/>
          </a:bodyPr>
          <a:lstStyle/>
          <a:p>
            <a:r>
              <a:rPr lang="en-US" sz="3600" dirty="0"/>
              <a:t>Pumping of water through a host</a:t>
            </a:r>
          </a:p>
          <a:p>
            <a:r>
              <a:rPr lang="en-US" sz="3600" dirty="0"/>
              <a:t>The flow of water- current </a:t>
            </a:r>
          </a:p>
          <a:p>
            <a:r>
              <a:rPr lang="en-US" sz="3600" dirty="0"/>
              <a:t>Pressure – Voltage</a:t>
            </a:r>
          </a:p>
          <a:p>
            <a:r>
              <a:rPr lang="en-US" sz="3600" dirty="0"/>
              <a:t>Nozzle –Capacitive terminals</a:t>
            </a:r>
          </a:p>
          <a:p>
            <a:endParaRPr lang="en-US" sz="3600" dirty="0"/>
          </a:p>
          <a:p>
            <a:endParaRPr lang="en-US" sz="3600" dirty="0"/>
          </a:p>
        </p:txBody>
      </p:sp>
    </p:spTree>
    <p:extLst>
      <p:ext uri="{BB962C8B-B14F-4D97-AF65-F5344CB8AC3E}">
        <p14:creationId xmlns:p14="http://schemas.microsoft.com/office/powerpoint/2010/main" val="118470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Tesla Coil</a:t>
            </a:r>
          </a:p>
        </p:txBody>
      </p:sp>
      <p:sp>
        <p:nvSpPr>
          <p:cNvPr id="3" name="Content Placeholder 2"/>
          <p:cNvSpPr>
            <a:spLocks noGrp="1"/>
          </p:cNvSpPr>
          <p:nvPr>
            <p:ph sz="half" idx="1"/>
          </p:nvPr>
        </p:nvSpPr>
        <p:spPr>
          <a:xfrm>
            <a:off x="628650" y="1690689"/>
            <a:ext cx="7886700" cy="4351338"/>
          </a:xfrm>
        </p:spPr>
        <p:txBody>
          <a:bodyPr>
            <a:normAutofit/>
          </a:bodyPr>
          <a:lstStyle/>
          <a:p>
            <a:r>
              <a:rPr lang="en-US" sz="2800" dirty="0" err="1"/>
              <a:t>Similary</a:t>
            </a:r>
            <a:r>
              <a:rPr lang="en-US" sz="2800" dirty="0"/>
              <a:t>, when current is passed through a small primary coil to a larger secondary coil</a:t>
            </a:r>
          </a:p>
          <a:p>
            <a:r>
              <a:rPr lang="en-US" sz="2800" dirty="0"/>
              <a:t>As a result, the voltage steps up tremendously.</a:t>
            </a:r>
          </a:p>
          <a:p>
            <a:r>
              <a:rPr lang="en-US" sz="2800" dirty="0"/>
              <a:t>This makes the Tesla Coil a Transformer.</a:t>
            </a:r>
          </a:p>
          <a:p>
            <a:endParaRPr lang="en-US" sz="2800" dirty="0"/>
          </a:p>
          <a:p>
            <a:endParaRPr lang="en-US" sz="2800" dirty="0"/>
          </a:p>
        </p:txBody>
      </p:sp>
    </p:spTree>
    <p:extLst>
      <p:ext uri="{BB962C8B-B14F-4D97-AF65-F5344CB8AC3E}">
        <p14:creationId xmlns:p14="http://schemas.microsoft.com/office/powerpoint/2010/main" val="195181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Tesla Coil</a:t>
            </a:r>
          </a:p>
        </p:txBody>
      </p:sp>
      <p:sp>
        <p:nvSpPr>
          <p:cNvPr id="3" name="Content Placeholder 2"/>
          <p:cNvSpPr>
            <a:spLocks noGrp="1"/>
          </p:cNvSpPr>
          <p:nvPr>
            <p:ph sz="half" idx="1"/>
          </p:nvPr>
        </p:nvSpPr>
        <p:spPr>
          <a:xfrm>
            <a:off x="628650" y="1988840"/>
            <a:ext cx="7886700" cy="5007785"/>
          </a:xfrm>
        </p:spPr>
        <p:txBody>
          <a:bodyPr>
            <a:normAutofit/>
          </a:bodyPr>
          <a:lstStyle/>
          <a:p>
            <a:r>
              <a:rPr lang="en-US" sz="2400" dirty="0"/>
              <a:t> The transmission distance was increased by using a receiving LC circuit ,tuned to resonance with the transmitter's LC circuit. </a:t>
            </a:r>
          </a:p>
          <a:p>
            <a:r>
              <a:rPr lang="en-US" sz="2400" dirty="0"/>
              <a:t>Using voltages of the order of 20 megavolts generated by an enormous coil, </a:t>
            </a:r>
          </a:p>
          <a:p>
            <a:pPr>
              <a:buFont typeface="Wingdings" panose="05000000000000000000" pitchFamily="2" charset="2"/>
              <a:buChar char="ü"/>
            </a:pPr>
            <a:r>
              <a:rPr lang="en-US" sz="2400" dirty="0"/>
              <a:t>He was able to light three incandescent lamps by resonant inductive coupling </a:t>
            </a:r>
          </a:p>
          <a:p>
            <a:pPr>
              <a:buFont typeface="Wingdings" panose="05000000000000000000" pitchFamily="2" charset="2"/>
              <a:buChar char="ü"/>
            </a:pPr>
            <a:r>
              <a:rPr lang="en-US" sz="2400" dirty="0"/>
              <a:t>Distance -100 feet (30 m). </a:t>
            </a:r>
          </a:p>
        </p:txBody>
      </p:sp>
    </p:spTree>
    <p:extLst>
      <p:ext uri="{BB962C8B-B14F-4D97-AF65-F5344CB8AC3E}">
        <p14:creationId xmlns:p14="http://schemas.microsoft.com/office/powerpoint/2010/main" val="228909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92498"/>
            <a:ext cx="7886700" cy="1325563"/>
          </a:xfrm>
        </p:spPr>
        <p:txBody>
          <a:bodyPr/>
          <a:lstStyle/>
          <a:p>
            <a:r>
              <a:rPr lang="en-US" dirty="0" err="1"/>
              <a:t>Wardenclyffe</a:t>
            </a:r>
            <a:r>
              <a:rPr lang="en-US" dirty="0"/>
              <a:t> Tower</a:t>
            </a:r>
          </a:p>
        </p:txBody>
      </p:sp>
      <p:sp>
        <p:nvSpPr>
          <p:cNvPr id="3" name="Content Placeholder 2"/>
          <p:cNvSpPr>
            <a:spLocks noGrp="1"/>
          </p:cNvSpPr>
          <p:nvPr>
            <p:ph sz="half" idx="1"/>
          </p:nvPr>
        </p:nvSpPr>
        <p:spPr>
          <a:xfrm>
            <a:off x="395536" y="2060848"/>
            <a:ext cx="6480596" cy="5112568"/>
          </a:xfrm>
        </p:spPr>
        <p:txBody>
          <a:bodyPr>
            <a:normAutofit/>
          </a:bodyPr>
          <a:lstStyle/>
          <a:p>
            <a:r>
              <a:rPr lang="en-US" sz="2400" dirty="0"/>
              <a:t>Tesla began construction of a large high-voltage coil facility, the </a:t>
            </a:r>
            <a:r>
              <a:rPr lang="en-US" sz="2400" dirty="0" err="1"/>
              <a:t>Wardenclyffe</a:t>
            </a:r>
            <a:r>
              <a:rPr lang="en-US" sz="2400" dirty="0"/>
              <a:t> Tower</a:t>
            </a:r>
          </a:p>
          <a:p>
            <a:r>
              <a:rPr lang="en-US" sz="2400" dirty="0"/>
              <a:t>A prototype transmitter for a "World Wireless System" </a:t>
            </a:r>
          </a:p>
          <a:p>
            <a:r>
              <a:rPr lang="en-US" sz="2400" dirty="0"/>
              <a:t>To transmit power worldwide.</a:t>
            </a:r>
          </a:p>
          <a:p>
            <a:r>
              <a:rPr lang="en-US" sz="2400" dirty="0"/>
              <a:t> The facility was never completed, due to lack of funding</a:t>
            </a:r>
          </a:p>
        </p:txBody>
      </p:sp>
    </p:spTree>
    <p:extLst>
      <p:ext uri="{BB962C8B-B14F-4D97-AF65-F5344CB8AC3E}">
        <p14:creationId xmlns:p14="http://schemas.microsoft.com/office/powerpoint/2010/main" val="165651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0" y="1556792"/>
            <a:ext cx="8280920" cy="3096344"/>
          </a:xfrm>
        </p:spPr>
        <p:txBody>
          <a:bodyPr>
            <a:normAutofit/>
          </a:bodyPr>
          <a:lstStyle/>
          <a:p>
            <a:r>
              <a:rPr lang="en-US" sz="2400" dirty="0"/>
              <a:t>Now-a-days there is a rapid increase of electronic goods like cell phones ,laptops ,I-pods etc., which rely on the chemical storage of energy by the battery which need to be recharged frequently As these are becoming daily needs to the present generation wireless energy transfer </a:t>
            </a:r>
            <a:r>
              <a:rPr lang="en-US" sz="2400" dirty="0" err="1"/>
              <a:t>i.e</a:t>
            </a:r>
            <a:r>
              <a:rPr lang="en-US" sz="2400" dirty="0"/>
              <a:t>, </a:t>
            </a:r>
            <a:r>
              <a:rPr lang="en-US" sz="2400" dirty="0" err="1"/>
              <a:t>witricity</a:t>
            </a:r>
            <a:r>
              <a:rPr lang="en-US" sz="2400" dirty="0"/>
              <a:t> would be useful for many applications as these things need mid range energy.</a:t>
            </a:r>
          </a:p>
          <a:p>
            <a:endParaRPr lang="en-US"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771800" y="4237064"/>
            <a:ext cx="3591426" cy="2648320"/>
          </a:xfrm>
          <a:prstGeom prst="rect">
            <a:avLst/>
          </a:prstGeom>
        </p:spPr>
      </p:pic>
      <p:sp>
        <p:nvSpPr>
          <p:cNvPr id="2" name="TextBox 1"/>
          <p:cNvSpPr txBox="1"/>
          <p:nvPr/>
        </p:nvSpPr>
        <p:spPr>
          <a:xfrm>
            <a:off x="2704503" y="476672"/>
            <a:ext cx="3726020" cy="646331"/>
          </a:xfrm>
          <a:prstGeom prst="rect">
            <a:avLst/>
          </a:prstGeom>
          <a:noFill/>
        </p:spPr>
        <p:txBody>
          <a:bodyPr wrap="none" rtlCol="0">
            <a:spAutoFit/>
          </a:bodyPr>
          <a:lstStyle/>
          <a:p>
            <a:pPr algn="ctr"/>
            <a:r>
              <a:rPr lang="en-US" sz="3600" dirty="0"/>
              <a:t>Wireless Electricity</a:t>
            </a:r>
          </a:p>
        </p:txBody>
      </p:sp>
    </p:spTree>
    <p:extLst>
      <p:ext uri="{BB962C8B-B14F-4D97-AF65-F5344CB8AC3E}">
        <p14:creationId xmlns:p14="http://schemas.microsoft.com/office/powerpoint/2010/main" val="414545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898</Words>
  <Application>Microsoft Office PowerPoint</Application>
  <PresentationFormat>On-screen Show (4:3)</PresentationFormat>
  <Paragraphs>123</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Times New Roman</vt:lpstr>
      <vt:lpstr>Verdana</vt:lpstr>
      <vt:lpstr>Wingdings</vt:lpstr>
      <vt:lpstr>Office Theme</vt:lpstr>
      <vt:lpstr>PowerPoint Presentation</vt:lpstr>
      <vt:lpstr>CONTENT</vt:lpstr>
      <vt:lpstr>What is Wireless Electricity </vt:lpstr>
      <vt:lpstr>PowerPoint Presentation</vt:lpstr>
      <vt:lpstr>Water – Current Analogy</vt:lpstr>
      <vt:lpstr>Tesla Coil</vt:lpstr>
      <vt:lpstr>Tesla Coil</vt:lpstr>
      <vt:lpstr>Wardenclyffe Tower</vt:lpstr>
      <vt:lpstr>PowerPoint Presentation</vt:lpstr>
      <vt:lpstr>How it Works</vt:lpstr>
      <vt:lpstr>PowerPoint Presentation</vt:lpstr>
      <vt:lpstr>Primary Coil</vt:lpstr>
      <vt:lpstr>Secondary Coil</vt:lpstr>
      <vt:lpstr>PHYSICS BEHIND WIRELESS TECHNOLOGY</vt:lpstr>
      <vt:lpstr>PHYSICS BEHIND WIRELESS TECHNOLOGY</vt:lpstr>
      <vt:lpstr>Basic block diagram</vt:lpstr>
      <vt:lpstr>Sequence of flow of Power</vt:lpstr>
      <vt:lpstr>Continued…</vt:lpstr>
      <vt:lpstr>Continued…</vt:lpstr>
      <vt:lpstr>Applications</vt:lpstr>
      <vt:lpstr>Advantages</vt:lpstr>
      <vt:lpstr>Limitations</vt:lpstr>
      <vt:lpstr>Future of Wireless Electricity</vt:lpstr>
      <vt:lpstr>Conclusion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2014-09-30T07:30:27Z</dcterms:created>
  <dcterms:modified xsi:type="dcterms:W3CDTF">2021-09-28T04:20:27Z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