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DM Sans" pitchFamily="2" charset="0"/>
      <p:regular r:id="rId8"/>
    </p:embeddedFont>
    <p:embeddedFont>
      <p:font typeface="DM Sans Bold" charset="0"/>
      <p:regular r:id="rId9"/>
    </p:embeddedFont>
    <p:embeddedFont>
      <p:font typeface="DM Sans Italics" panose="020B0604020202020204" charset="0"/>
      <p:regular r:id="rId10"/>
    </p:embeddedFont>
    <p:embeddedFont>
      <p:font typeface="Now Bold" panose="020B0604020202020204" charset="0"/>
      <p:regular r:id="rId11"/>
    </p:embeddedFont>
    <p:embeddedFont>
      <p:font typeface="Poppins" panose="00000500000000000000" pitchFamily="2" charset="0"/>
      <p:regular r:id="rId12"/>
    </p:embeddedFont>
    <p:embeddedFont>
      <p:font typeface="Poppins Semi-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D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85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sv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2228120" y="4178837"/>
            <a:ext cx="10287001" cy="1929323"/>
            <a:chOff x="0" y="0"/>
            <a:chExt cx="3149472" cy="508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508135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208957" y="-101114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73748" y="7036704"/>
            <a:ext cx="7913921" cy="462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27"/>
              </a:lnSpc>
              <a:spcBef>
                <a:spcPct val="0"/>
              </a:spcBef>
            </a:pPr>
            <a:r>
              <a:rPr lang="en-US" sz="3030" i="1" dirty="0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Presented by: Tarun Mondal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71889" y="3389627"/>
            <a:ext cx="1442825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568"/>
              </a:lnSpc>
            </a:pPr>
            <a:r>
              <a:rPr lang="en-US" sz="4000" b="1" dirty="0">
                <a:solidFill>
                  <a:srgbClr val="FFFBFB"/>
                </a:solidFill>
                <a:latin typeface="Now Bold"/>
                <a:ea typeface="Now Bold"/>
                <a:cs typeface="Now Bold"/>
                <a:sym typeface="Now Bold"/>
              </a:rPr>
              <a:t>PREDICTION OF POTENTIAL FRAUD IN INCOME TAX</a:t>
            </a:r>
          </a:p>
        </p:txBody>
      </p:sp>
      <p:sp>
        <p:nvSpPr>
          <p:cNvPr id="10" name="Freeform 10"/>
          <p:cNvSpPr/>
          <p:nvPr/>
        </p:nvSpPr>
        <p:spPr>
          <a:xfrm>
            <a:off x="-295175" y="863050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579324" y="4695418"/>
            <a:ext cx="9659937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568"/>
              </a:lnSpc>
            </a:pPr>
            <a:r>
              <a:rPr lang="en-US" sz="4400" b="1" dirty="0">
                <a:solidFill>
                  <a:srgbClr val="56AEFF"/>
                </a:solidFill>
                <a:latin typeface="Now Bold"/>
                <a:ea typeface="Now Bold"/>
                <a:cs typeface="Now Bold"/>
                <a:sym typeface="Now Bold"/>
              </a:rPr>
              <a:t>RANDOM FOREST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38600" y="3695700"/>
            <a:ext cx="2613061" cy="2273181"/>
            <a:chOff x="0" y="0"/>
            <a:chExt cx="991873" cy="8628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1873" cy="862860"/>
            </a:xfrm>
            <a:custGeom>
              <a:avLst/>
              <a:gdLst/>
              <a:ahLst/>
              <a:cxnLst/>
              <a:rect l="l" t="t" r="r" b="b"/>
              <a:pathLst>
                <a:path w="991873" h="862860">
                  <a:moveTo>
                    <a:pt x="0" y="0"/>
                  </a:moveTo>
                  <a:lnTo>
                    <a:pt x="991873" y="0"/>
                  </a:lnTo>
                  <a:lnTo>
                    <a:pt x="991873" y="862860"/>
                  </a:lnTo>
                  <a:lnTo>
                    <a:pt x="0" y="86286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91873" cy="9009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8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4185897" y="5252020"/>
            <a:ext cx="2203125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6896497" y="3695700"/>
            <a:ext cx="2613061" cy="2273181"/>
            <a:chOff x="0" y="0"/>
            <a:chExt cx="991873" cy="8628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91873" cy="862860"/>
            </a:xfrm>
            <a:custGeom>
              <a:avLst/>
              <a:gdLst/>
              <a:ahLst/>
              <a:cxnLst/>
              <a:rect l="l" t="t" r="r" b="b"/>
              <a:pathLst>
                <a:path w="991873" h="862860">
                  <a:moveTo>
                    <a:pt x="0" y="0"/>
                  </a:moveTo>
                  <a:lnTo>
                    <a:pt x="991873" y="0"/>
                  </a:lnTo>
                  <a:lnTo>
                    <a:pt x="991873" y="862860"/>
                  </a:lnTo>
                  <a:lnTo>
                    <a:pt x="0" y="86286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991873" cy="9009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83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 flipV="1">
            <a:off x="7043794" y="5252020"/>
            <a:ext cx="2203125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8" name="Group 18"/>
          <p:cNvGrpSpPr/>
          <p:nvPr/>
        </p:nvGrpSpPr>
        <p:grpSpPr>
          <a:xfrm>
            <a:off x="9757208" y="3695700"/>
            <a:ext cx="2613061" cy="2273181"/>
            <a:chOff x="0" y="0"/>
            <a:chExt cx="991873" cy="86286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91873" cy="862860"/>
            </a:xfrm>
            <a:custGeom>
              <a:avLst/>
              <a:gdLst/>
              <a:ahLst/>
              <a:cxnLst/>
              <a:rect l="l" t="t" r="r" b="b"/>
              <a:pathLst>
                <a:path w="991873" h="862860">
                  <a:moveTo>
                    <a:pt x="0" y="0"/>
                  </a:moveTo>
                  <a:lnTo>
                    <a:pt x="991873" y="0"/>
                  </a:lnTo>
                  <a:lnTo>
                    <a:pt x="991873" y="862860"/>
                  </a:lnTo>
                  <a:lnTo>
                    <a:pt x="0" y="86286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991873" cy="9009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83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 flipV="1">
            <a:off x="9904505" y="5252020"/>
            <a:ext cx="2203125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4038600" y="1682995"/>
            <a:ext cx="8437330" cy="1214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25"/>
              </a:lnSpc>
              <a:spcBef>
                <a:spcPct val="0"/>
              </a:spcBef>
            </a:pPr>
            <a:r>
              <a:rPr lang="en-US" sz="8020" b="1" dirty="0">
                <a:solidFill>
                  <a:srgbClr val="56AEFF"/>
                </a:solidFill>
                <a:latin typeface="Now Bold"/>
                <a:ea typeface="Now Bold"/>
                <a:cs typeface="Now Bold"/>
                <a:sym typeface="Now Bold"/>
              </a:rPr>
              <a:t>OVERVIEW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185897" y="5407411"/>
            <a:ext cx="2318467" cy="318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Objective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499903" y="3837459"/>
            <a:ext cx="1690455" cy="973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4"/>
              </a:lnSpc>
            </a:pPr>
            <a:r>
              <a:rPr lang="en-US" sz="5735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043794" y="5407411"/>
            <a:ext cx="2318467" cy="318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Solution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357800" y="3837459"/>
            <a:ext cx="1690455" cy="973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4"/>
              </a:lnSpc>
            </a:pPr>
            <a:r>
              <a:rPr lang="en-US" sz="5735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9904505" y="5407411"/>
            <a:ext cx="2318467" cy="318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Business Impact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0218511" y="3837459"/>
            <a:ext cx="1690455" cy="973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4"/>
              </a:lnSpc>
            </a:pPr>
            <a:r>
              <a:rPr lang="en-US" sz="5735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676106"/>
            <a:chOff x="0" y="0"/>
            <a:chExt cx="5223220" cy="13670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23220" cy="1367034"/>
            </a:xfrm>
            <a:custGeom>
              <a:avLst/>
              <a:gdLst/>
              <a:ahLst/>
              <a:cxnLst/>
              <a:rect l="l" t="t" r="r" b="b"/>
              <a:pathLst>
                <a:path w="5223220" h="1367034">
                  <a:moveTo>
                    <a:pt x="0" y="0"/>
                  </a:moveTo>
                  <a:lnTo>
                    <a:pt x="5223220" y="0"/>
                  </a:lnTo>
                  <a:lnTo>
                    <a:pt x="5223220" y="1367034"/>
                  </a:lnTo>
                  <a:lnTo>
                    <a:pt x="0" y="1367034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223220" cy="14051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94044" y="1438121"/>
            <a:ext cx="7730835" cy="7730835"/>
          </a:xfrm>
          <a:custGeom>
            <a:avLst/>
            <a:gdLst/>
            <a:ahLst/>
            <a:cxnLst/>
            <a:rect l="l" t="t" r="r" b="b"/>
            <a:pathLst>
              <a:path w="7730835" h="7730835">
                <a:moveTo>
                  <a:pt x="0" y="0"/>
                </a:moveTo>
                <a:lnTo>
                  <a:pt x="7730836" y="0"/>
                </a:lnTo>
                <a:lnTo>
                  <a:pt x="7730836" y="7730835"/>
                </a:lnTo>
                <a:lnTo>
                  <a:pt x="0" y="7730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171077" y="2241557"/>
            <a:ext cx="6176770" cy="6176745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24999" r="-24999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394044" y="2644765"/>
            <a:ext cx="1010107" cy="101010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619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179951" y="8053285"/>
            <a:ext cx="1010107" cy="101010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74C59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070478" y="5189238"/>
            <a:ext cx="1498289" cy="319387"/>
            <a:chOff x="0" y="0"/>
            <a:chExt cx="1906481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06481" cy="406400"/>
            </a:xfrm>
            <a:custGeom>
              <a:avLst/>
              <a:gdLst/>
              <a:ahLst/>
              <a:cxnLst/>
              <a:rect l="l" t="t" r="r" b="b"/>
              <a:pathLst>
                <a:path w="1906481" h="406400">
                  <a:moveTo>
                    <a:pt x="1703281" y="0"/>
                  </a:moveTo>
                  <a:cubicBezTo>
                    <a:pt x="1815505" y="0"/>
                    <a:pt x="1906481" y="90976"/>
                    <a:pt x="1906481" y="203200"/>
                  </a:cubicBezTo>
                  <a:cubicBezTo>
                    <a:pt x="1906481" y="315424"/>
                    <a:pt x="1815505" y="406400"/>
                    <a:pt x="170328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906481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800025" y="5189238"/>
            <a:ext cx="837889" cy="319387"/>
            <a:chOff x="0" y="0"/>
            <a:chExt cx="1066162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66162" cy="406400"/>
            </a:xfrm>
            <a:custGeom>
              <a:avLst/>
              <a:gdLst/>
              <a:ahLst/>
              <a:cxnLst/>
              <a:rect l="l" t="t" r="r" b="b"/>
              <a:pathLst>
                <a:path w="1066162" h="406400">
                  <a:moveTo>
                    <a:pt x="862962" y="0"/>
                  </a:moveTo>
                  <a:cubicBezTo>
                    <a:pt x="975187" y="0"/>
                    <a:pt x="1066162" y="90976"/>
                    <a:pt x="1066162" y="203200"/>
                  </a:cubicBezTo>
                  <a:cubicBezTo>
                    <a:pt x="1066162" y="315424"/>
                    <a:pt x="975187" y="406400"/>
                    <a:pt x="86296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74C59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066162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8800025" y="2233278"/>
            <a:ext cx="6229354" cy="939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89"/>
              </a:lnSpc>
            </a:pPr>
            <a:r>
              <a:rPr lang="en-US" sz="7179" b="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Objectives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807214" y="5806498"/>
            <a:ext cx="8121759" cy="2271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94"/>
              </a:lnSpc>
            </a:pPr>
            <a:r>
              <a:rPr lang="en-US" sz="2996" dirty="0">
                <a:solidFill>
                  <a:srgbClr val="074C59"/>
                </a:solidFill>
                <a:latin typeface="Poppins"/>
                <a:ea typeface="Poppins"/>
                <a:cs typeface="Poppins"/>
                <a:sym typeface="Poppins"/>
              </a:rPr>
              <a:t>The aim of this project is to develop a Random Forest Classification model to identify individuals with ‘Risky’ taxable income.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29585"/>
            <a:chOff x="0" y="0"/>
            <a:chExt cx="5223220" cy="7490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23220" cy="749020"/>
            </a:xfrm>
            <a:custGeom>
              <a:avLst/>
              <a:gdLst/>
              <a:ahLst/>
              <a:cxnLst/>
              <a:rect l="l" t="t" r="r" b="b"/>
              <a:pathLst>
                <a:path w="5223220" h="749020">
                  <a:moveTo>
                    <a:pt x="0" y="0"/>
                  </a:moveTo>
                  <a:lnTo>
                    <a:pt x="5223220" y="0"/>
                  </a:lnTo>
                  <a:lnTo>
                    <a:pt x="5223220" y="749020"/>
                  </a:lnTo>
                  <a:lnTo>
                    <a:pt x="0" y="749020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223220" cy="7871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433403" y="2709415"/>
            <a:ext cx="1498289" cy="319387"/>
            <a:chOff x="0" y="0"/>
            <a:chExt cx="1906481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06481" cy="406400"/>
            </a:xfrm>
            <a:custGeom>
              <a:avLst/>
              <a:gdLst/>
              <a:ahLst/>
              <a:cxnLst/>
              <a:rect l="l" t="t" r="r" b="b"/>
              <a:pathLst>
                <a:path w="1906481" h="406400">
                  <a:moveTo>
                    <a:pt x="1703281" y="0"/>
                  </a:moveTo>
                  <a:cubicBezTo>
                    <a:pt x="1815505" y="0"/>
                    <a:pt x="1906481" y="90976"/>
                    <a:pt x="1906481" y="203200"/>
                  </a:cubicBezTo>
                  <a:cubicBezTo>
                    <a:pt x="1906481" y="315424"/>
                    <a:pt x="1815505" y="406400"/>
                    <a:pt x="170328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906481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162950" y="2709415"/>
            <a:ext cx="837889" cy="319387"/>
            <a:chOff x="0" y="0"/>
            <a:chExt cx="1066162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66162" cy="406400"/>
            </a:xfrm>
            <a:custGeom>
              <a:avLst/>
              <a:gdLst/>
              <a:ahLst/>
              <a:cxnLst/>
              <a:rect l="l" t="t" r="r" b="b"/>
              <a:pathLst>
                <a:path w="1066162" h="406400">
                  <a:moveTo>
                    <a:pt x="862962" y="0"/>
                  </a:moveTo>
                  <a:cubicBezTo>
                    <a:pt x="975187" y="0"/>
                    <a:pt x="1066162" y="90976"/>
                    <a:pt x="1066162" y="203200"/>
                  </a:cubicBezTo>
                  <a:cubicBezTo>
                    <a:pt x="1066162" y="315424"/>
                    <a:pt x="975187" y="406400"/>
                    <a:pt x="86296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74C5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066162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548080" y="2709415"/>
            <a:ext cx="1498289" cy="319387"/>
            <a:chOff x="0" y="0"/>
            <a:chExt cx="1906481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06481" cy="406400"/>
            </a:xfrm>
            <a:custGeom>
              <a:avLst/>
              <a:gdLst/>
              <a:ahLst/>
              <a:cxnLst/>
              <a:rect l="l" t="t" r="r" b="b"/>
              <a:pathLst>
                <a:path w="1906481" h="406400">
                  <a:moveTo>
                    <a:pt x="1703281" y="0"/>
                  </a:moveTo>
                  <a:cubicBezTo>
                    <a:pt x="1815505" y="0"/>
                    <a:pt x="1906481" y="90976"/>
                    <a:pt x="1906481" y="203200"/>
                  </a:cubicBezTo>
                  <a:cubicBezTo>
                    <a:pt x="1906481" y="315424"/>
                    <a:pt x="1815505" y="406400"/>
                    <a:pt x="170328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906481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277627" y="2709415"/>
            <a:ext cx="837889" cy="319387"/>
            <a:chOff x="0" y="0"/>
            <a:chExt cx="1066162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66162" cy="406400"/>
            </a:xfrm>
            <a:custGeom>
              <a:avLst/>
              <a:gdLst/>
              <a:ahLst/>
              <a:cxnLst/>
              <a:rect l="l" t="t" r="r" b="b"/>
              <a:pathLst>
                <a:path w="1066162" h="406400">
                  <a:moveTo>
                    <a:pt x="862962" y="0"/>
                  </a:moveTo>
                  <a:cubicBezTo>
                    <a:pt x="975187" y="0"/>
                    <a:pt x="1066162" y="90976"/>
                    <a:pt x="1066162" y="203200"/>
                  </a:cubicBezTo>
                  <a:cubicBezTo>
                    <a:pt x="1066162" y="315424"/>
                    <a:pt x="975187" y="406400"/>
                    <a:pt x="86296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74C59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066162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751895" y="2709415"/>
            <a:ext cx="1498289" cy="319387"/>
            <a:chOff x="0" y="0"/>
            <a:chExt cx="1906481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06481" cy="406400"/>
            </a:xfrm>
            <a:custGeom>
              <a:avLst/>
              <a:gdLst/>
              <a:ahLst/>
              <a:cxnLst/>
              <a:rect l="l" t="t" r="r" b="b"/>
              <a:pathLst>
                <a:path w="1906481" h="406400">
                  <a:moveTo>
                    <a:pt x="1703281" y="0"/>
                  </a:moveTo>
                  <a:cubicBezTo>
                    <a:pt x="1815505" y="0"/>
                    <a:pt x="1906481" y="90976"/>
                    <a:pt x="1906481" y="203200"/>
                  </a:cubicBezTo>
                  <a:cubicBezTo>
                    <a:pt x="1906481" y="315424"/>
                    <a:pt x="1815505" y="406400"/>
                    <a:pt x="170328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06481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81442" y="2709415"/>
            <a:ext cx="837889" cy="319387"/>
            <a:chOff x="0" y="0"/>
            <a:chExt cx="1066162" cy="4064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66162" cy="406400"/>
            </a:xfrm>
            <a:custGeom>
              <a:avLst/>
              <a:gdLst/>
              <a:ahLst/>
              <a:cxnLst/>
              <a:rect l="l" t="t" r="r" b="b"/>
              <a:pathLst>
                <a:path w="1066162" h="406400">
                  <a:moveTo>
                    <a:pt x="862962" y="0"/>
                  </a:moveTo>
                  <a:cubicBezTo>
                    <a:pt x="975187" y="0"/>
                    <a:pt x="1066162" y="90976"/>
                    <a:pt x="1066162" y="203200"/>
                  </a:cubicBezTo>
                  <a:cubicBezTo>
                    <a:pt x="1066162" y="315424"/>
                    <a:pt x="975187" y="406400"/>
                    <a:pt x="86296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74C59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066162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575806" y="2663677"/>
            <a:ext cx="1498289" cy="312093"/>
            <a:chOff x="0" y="0"/>
            <a:chExt cx="1906481" cy="39712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906481" cy="397120"/>
            </a:xfrm>
            <a:custGeom>
              <a:avLst/>
              <a:gdLst/>
              <a:ahLst/>
              <a:cxnLst/>
              <a:rect l="l" t="t" r="r" b="b"/>
              <a:pathLst>
                <a:path w="1906481" h="397120">
                  <a:moveTo>
                    <a:pt x="1703281" y="0"/>
                  </a:moveTo>
                  <a:cubicBezTo>
                    <a:pt x="1815505" y="0"/>
                    <a:pt x="1906481" y="88898"/>
                    <a:pt x="1906481" y="198560"/>
                  </a:cubicBezTo>
                  <a:cubicBezTo>
                    <a:pt x="1906481" y="308221"/>
                    <a:pt x="1815505" y="397120"/>
                    <a:pt x="1703281" y="397120"/>
                  </a:cubicBezTo>
                  <a:lnTo>
                    <a:pt x="203200" y="397120"/>
                  </a:lnTo>
                  <a:cubicBezTo>
                    <a:pt x="90976" y="397120"/>
                    <a:pt x="0" y="308221"/>
                    <a:pt x="0" y="198560"/>
                  </a:cubicBezTo>
                  <a:cubicBezTo>
                    <a:pt x="0" y="8889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906481" cy="4352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575806" y="2656384"/>
            <a:ext cx="837889" cy="319387"/>
            <a:chOff x="0" y="0"/>
            <a:chExt cx="1066162" cy="4064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066162" cy="406400"/>
            </a:xfrm>
            <a:custGeom>
              <a:avLst/>
              <a:gdLst/>
              <a:ahLst/>
              <a:cxnLst/>
              <a:rect l="l" t="t" r="r" b="b"/>
              <a:pathLst>
                <a:path w="1066162" h="406400">
                  <a:moveTo>
                    <a:pt x="862962" y="0"/>
                  </a:moveTo>
                  <a:cubicBezTo>
                    <a:pt x="975187" y="0"/>
                    <a:pt x="1066162" y="90976"/>
                    <a:pt x="1066162" y="203200"/>
                  </a:cubicBezTo>
                  <a:cubicBezTo>
                    <a:pt x="1066162" y="315424"/>
                    <a:pt x="975187" y="406400"/>
                    <a:pt x="86296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74C59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1066162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3374567" y="2716875"/>
            <a:ext cx="1498289" cy="319220"/>
            <a:chOff x="0" y="0"/>
            <a:chExt cx="1906481" cy="406188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906481" cy="406188"/>
            </a:xfrm>
            <a:custGeom>
              <a:avLst/>
              <a:gdLst/>
              <a:ahLst/>
              <a:cxnLst/>
              <a:rect l="l" t="t" r="r" b="b"/>
              <a:pathLst>
                <a:path w="1906481" h="406188">
                  <a:moveTo>
                    <a:pt x="1703281" y="0"/>
                  </a:moveTo>
                  <a:cubicBezTo>
                    <a:pt x="1815505" y="0"/>
                    <a:pt x="1906481" y="90928"/>
                    <a:pt x="1906481" y="203094"/>
                  </a:cubicBezTo>
                  <a:cubicBezTo>
                    <a:pt x="1906481" y="315260"/>
                    <a:pt x="1815505" y="406188"/>
                    <a:pt x="1703281" y="406188"/>
                  </a:cubicBezTo>
                  <a:lnTo>
                    <a:pt x="203200" y="406188"/>
                  </a:lnTo>
                  <a:cubicBezTo>
                    <a:pt x="90976" y="406188"/>
                    <a:pt x="0" y="315260"/>
                    <a:pt x="0" y="203094"/>
                  </a:cubicBezTo>
                  <a:cubicBezTo>
                    <a:pt x="0" y="909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1906481" cy="4442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3285822" y="2709415"/>
            <a:ext cx="837889" cy="326680"/>
            <a:chOff x="0" y="0"/>
            <a:chExt cx="1066162" cy="41568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066162" cy="415680"/>
            </a:xfrm>
            <a:custGeom>
              <a:avLst/>
              <a:gdLst/>
              <a:ahLst/>
              <a:cxnLst/>
              <a:rect l="l" t="t" r="r" b="b"/>
              <a:pathLst>
                <a:path w="1066162" h="415680">
                  <a:moveTo>
                    <a:pt x="862962" y="0"/>
                  </a:moveTo>
                  <a:cubicBezTo>
                    <a:pt x="975187" y="0"/>
                    <a:pt x="1066162" y="93053"/>
                    <a:pt x="1066162" y="207840"/>
                  </a:cubicBezTo>
                  <a:cubicBezTo>
                    <a:pt x="1066162" y="322627"/>
                    <a:pt x="975187" y="415680"/>
                    <a:pt x="862962" y="415680"/>
                  </a:cubicBezTo>
                  <a:lnTo>
                    <a:pt x="203200" y="415680"/>
                  </a:lnTo>
                  <a:cubicBezTo>
                    <a:pt x="90976" y="415680"/>
                    <a:pt x="0" y="322627"/>
                    <a:pt x="0" y="207840"/>
                  </a:cubicBezTo>
                  <a:cubicBezTo>
                    <a:pt x="0" y="9305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74C59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1066162" cy="4537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361775" y="2724002"/>
            <a:ext cx="1498289" cy="312093"/>
            <a:chOff x="0" y="0"/>
            <a:chExt cx="1906481" cy="39712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906481" cy="397120"/>
            </a:xfrm>
            <a:custGeom>
              <a:avLst/>
              <a:gdLst/>
              <a:ahLst/>
              <a:cxnLst/>
              <a:rect l="l" t="t" r="r" b="b"/>
              <a:pathLst>
                <a:path w="1906481" h="397120">
                  <a:moveTo>
                    <a:pt x="1703281" y="0"/>
                  </a:moveTo>
                  <a:cubicBezTo>
                    <a:pt x="1815505" y="0"/>
                    <a:pt x="1906481" y="88898"/>
                    <a:pt x="1906481" y="198560"/>
                  </a:cubicBezTo>
                  <a:cubicBezTo>
                    <a:pt x="1906481" y="308221"/>
                    <a:pt x="1815505" y="397120"/>
                    <a:pt x="1703281" y="397120"/>
                  </a:cubicBezTo>
                  <a:lnTo>
                    <a:pt x="203200" y="397120"/>
                  </a:lnTo>
                  <a:cubicBezTo>
                    <a:pt x="90976" y="397120"/>
                    <a:pt x="0" y="308221"/>
                    <a:pt x="0" y="198560"/>
                  </a:cubicBezTo>
                  <a:cubicBezTo>
                    <a:pt x="0" y="8889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1906481" cy="4352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6273031" y="2709415"/>
            <a:ext cx="837889" cy="319387"/>
            <a:chOff x="0" y="0"/>
            <a:chExt cx="1066162" cy="4064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066162" cy="406400"/>
            </a:xfrm>
            <a:custGeom>
              <a:avLst/>
              <a:gdLst/>
              <a:ahLst/>
              <a:cxnLst/>
              <a:rect l="l" t="t" r="r" b="b"/>
              <a:pathLst>
                <a:path w="1066162" h="406400">
                  <a:moveTo>
                    <a:pt x="862962" y="0"/>
                  </a:moveTo>
                  <a:cubicBezTo>
                    <a:pt x="975187" y="0"/>
                    <a:pt x="1066162" y="90976"/>
                    <a:pt x="1066162" y="203200"/>
                  </a:cubicBezTo>
                  <a:cubicBezTo>
                    <a:pt x="1066162" y="315424"/>
                    <a:pt x="975187" y="406400"/>
                    <a:pt x="86296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74C59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1066162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2" name="TextBox 52"/>
          <p:cNvSpPr txBox="1"/>
          <p:nvPr/>
        </p:nvSpPr>
        <p:spPr>
          <a:xfrm>
            <a:off x="7235120" y="580087"/>
            <a:ext cx="6229354" cy="1749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89"/>
              </a:lnSpc>
            </a:pPr>
            <a:r>
              <a:rPr lang="en-US" sz="7179" b="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Solution</a:t>
            </a:r>
          </a:p>
          <a:p>
            <a:pPr algn="l">
              <a:lnSpc>
                <a:spcPts val="6389"/>
              </a:lnSpc>
            </a:pPr>
            <a:endParaRPr lang="en-US" sz="7179" b="1">
              <a:solidFill>
                <a:srgbClr val="FFFFFF"/>
              </a:solidFill>
              <a:latin typeface="Poppins Semi-Bold"/>
              <a:ea typeface="Poppins Semi-Bold"/>
              <a:cs typeface="Poppins Semi-Bold"/>
              <a:sym typeface="Poppins Semi-Bold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8902117" y="3281785"/>
            <a:ext cx="3085596" cy="1178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3"/>
              </a:lnSpc>
            </a:pPr>
            <a:r>
              <a:rPr lang="en-US" sz="3296" b="1">
                <a:solidFill>
                  <a:srgbClr val="074C59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Data Preprocessing</a:t>
            </a:r>
          </a:p>
          <a:p>
            <a:pPr algn="l">
              <a:lnSpc>
                <a:spcPts val="2933"/>
              </a:lnSpc>
            </a:pPr>
            <a:endParaRPr lang="en-US" sz="3296" b="1">
              <a:solidFill>
                <a:srgbClr val="074C59"/>
              </a:solidFill>
              <a:latin typeface="Poppins Semi-Bold"/>
              <a:ea typeface="Poppins Semi-Bold"/>
              <a:cs typeface="Poppins Semi-Bold"/>
              <a:sym typeface="Poppins Semi-Bold"/>
            </a:endParaRPr>
          </a:p>
        </p:txBody>
      </p:sp>
      <p:sp>
        <p:nvSpPr>
          <p:cNvPr id="54" name="TextBox 54"/>
          <p:cNvSpPr txBox="1"/>
          <p:nvPr/>
        </p:nvSpPr>
        <p:spPr>
          <a:xfrm>
            <a:off x="12603068" y="3476477"/>
            <a:ext cx="1722813" cy="434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3"/>
              </a:lnSpc>
            </a:pPr>
            <a:r>
              <a:rPr lang="en-US" sz="3296" b="1">
                <a:solidFill>
                  <a:srgbClr val="074C59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EDA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4945006" y="3281785"/>
            <a:ext cx="3052880" cy="1178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3"/>
              </a:lnSpc>
            </a:pPr>
            <a:r>
              <a:rPr lang="en-US" sz="3296" b="1">
                <a:solidFill>
                  <a:srgbClr val="074C59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Model development</a:t>
            </a:r>
          </a:p>
          <a:p>
            <a:pPr algn="l">
              <a:lnSpc>
                <a:spcPts val="2933"/>
              </a:lnSpc>
            </a:pPr>
            <a:endParaRPr lang="en-US" sz="3296" b="1">
              <a:solidFill>
                <a:srgbClr val="074C59"/>
              </a:solidFill>
              <a:latin typeface="Poppins Semi-Bold"/>
              <a:ea typeface="Poppins Semi-Bold"/>
              <a:cs typeface="Poppins Semi-Bold"/>
              <a:sym typeface="Poppins Semi-Bold"/>
            </a:endParaRPr>
          </a:p>
        </p:txBody>
      </p:sp>
      <p:sp>
        <p:nvSpPr>
          <p:cNvPr id="56" name="TextBox 56"/>
          <p:cNvSpPr txBox="1"/>
          <p:nvPr/>
        </p:nvSpPr>
        <p:spPr>
          <a:xfrm>
            <a:off x="5804955" y="3281785"/>
            <a:ext cx="2616292" cy="1178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3"/>
              </a:lnSpc>
            </a:pPr>
            <a:r>
              <a:rPr lang="en-US" sz="3296" b="1">
                <a:solidFill>
                  <a:srgbClr val="074C59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Data Exploration</a:t>
            </a:r>
          </a:p>
          <a:p>
            <a:pPr algn="l">
              <a:lnSpc>
                <a:spcPts val="2933"/>
              </a:lnSpc>
            </a:pPr>
            <a:endParaRPr lang="en-US" sz="3296" b="1">
              <a:solidFill>
                <a:srgbClr val="074C59"/>
              </a:solidFill>
              <a:latin typeface="Poppins Semi-Bold"/>
              <a:ea typeface="Poppins Semi-Bold"/>
              <a:cs typeface="Poppins Semi-Bold"/>
              <a:sym typeface="Poppins Semi-Bold"/>
            </a:endParaRPr>
          </a:p>
        </p:txBody>
      </p:sp>
      <p:sp>
        <p:nvSpPr>
          <p:cNvPr id="57" name="TextBox 57"/>
          <p:cNvSpPr txBox="1"/>
          <p:nvPr/>
        </p:nvSpPr>
        <p:spPr>
          <a:xfrm>
            <a:off x="3155250" y="3281785"/>
            <a:ext cx="2015583" cy="1178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3"/>
              </a:lnSpc>
            </a:pPr>
            <a:r>
              <a:rPr lang="en-US" sz="3296" b="1">
                <a:solidFill>
                  <a:srgbClr val="074C59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Data Loading</a:t>
            </a:r>
          </a:p>
          <a:p>
            <a:pPr algn="l">
              <a:lnSpc>
                <a:spcPts val="2933"/>
              </a:lnSpc>
            </a:pPr>
            <a:endParaRPr lang="en-US" sz="3296" b="1">
              <a:solidFill>
                <a:srgbClr val="074C59"/>
              </a:solidFill>
              <a:latin typeface="Poppins Semi-Bold"/>
              <a:ea typeface="Poppins Semi-Bold"/>
              <a:cs typeface="Poppins Semi-Bold"/>
              <a:sym typeface="Poppins Semi-Bold"/>
            </a:endParaRPr>
          </a:p>
        </p:txBody>
      </p:sp>
      <p:sp>
        <p:nvSpPr>
          <p:cNvPr id="58" name="TextBox 58"/>
          <p:cNvSpPr txBox="1"/>
          <p:nvPr/>
        </p:nvSpPr>
        <p:spPr>
          <a:xfrm>
            <a:off x="204210" y="3281785"/>
            <a:ext cx="2391026" cy="1178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3"/>
              </a:lnSpc>
            </a:pPr>
            <a:r>
              <a:rPr lang="en-US" sz="3296" b="1">
                <a:solidFill>
                  <a:srgbClr val="074C59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Libraries importing</a:t>
            </a:r>
          </a:p>
          <a:p>
            <a:pPr algn="l">
              <a:lnSpc>
                <a:spcPts val="2933"/>
              </a:lnSpc>
            </a:pPr>
            <a:endParaRPr lang="en-US" sz="3296" b="1">
              <a:solidFill>
                <a:srgbClr val="074C59"/>
              </a:solidFill>
              <a:latin typeface="Poppins Semi-Bold"/>
              <a:ea typeface="Poppins Semi-Bold"/>
              <a:cs typeface="Poppins Semi-Bold"/>
              <a:sym typeface="Poppins Semi-Bold"/>
            </a:endParaRPr>
          </a:p>
        </p:txBody>
      </p:sp>
      <p:pic>
        <p:nvPicPr>
          <p:cNvPr id="59" name="image13.png">
            <a:extLst>
              <a:ext uri="{FF2B5EF4-FFF2-40B4-BE49-F238E27FC236}">
                <a16:creationId xmlns:a16="http://schemas.microsoft.com/office/drawing/2014/main" id="{74828179-2AD3-2E3D-7A1E-327AB4FA5F1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1512" y="3988295"/>
            <a:ext cx="5133975" cy="3124200"/>
          </a:xfrm>
          <a:prstGeom prst="rect">
            <a:avLst/>
          </a:prstGeom>
          <a:ln/>
        </p:spPr>
      </p:pic>
      <p:pic>
        <p:nvPicPr>
          <p:cNvPr id="60" name="image6.png">
            <a:extLst>
              <a:ext uri="{FF2B5EF4-FFF2-40B4-BE49-F238E27FC236}">
                <a16:creationId xmlns:a16="http://schemas.microsoft.com/office/drawing/2014/main" id="{794A69C8-D98D-3307-588F-FFDB1D1009C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1512" y="7296716"/>
            <a:ext cx="4481895" cy="2948978"/>
          </a:xfrm>
          <a:prstGeom prst="rect">
            <a:avLst/>
          </a:prstGeom>
          <a:ln/>
        </p:spPr>
      </p:pic>
      <p:pic>
        <p:nvPicPr>
          <p:cNvPr id="61" name="image7.png">
            <a:extLst>
              <a:ext uri="{FF2B5EF4-FFF2-40B4-BE49-F238E27FC236}">
                <a16:creationId xmlns:a16="http://schemas.microsoft.com/office/drawing/2014/main" id="{F4BE3619-989F-5016-3792-1558840CC515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151356" y="4127350"/>
            <a:ext cx="1323975" cy="685800"/>
          </a:xfrm>
          <a:prstGeom prst="rect">
            <a:avLst/>
          </a:prstGeom>
          <a:ln/>
        </p:spPr>
      </p:pic>
      <p:pic>
        <p:nvPicPr>
          <p:cNvPr id="62" name="image1.png">
            <a:extLst>
              <a:ext uri="{FF2B5EF4-FFF2-40B4-BE49-F238E27FC236}">
                <a16:creationId xmlns:a16="http://schemas.microsoft.com/office/drawing/2014/main" id="{E3982661-32C4-6274-9112-2E351724BCF7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5530145" y="4813150"/>
            <a:ext cx="3409950" cy="2495550"/>
          </a:xfrm>
          <a:prstGeom prst="rect">
            <a:avLst/>
          </a:prstGeom>
          <a:ln/>
        </p:spPr>
      </p:pic>
      <p:pic>
        <p:nvPicPr>
          <p:cNvPr id="63" name="image2.png">
            <a:extLst>
              <a:ext uri="{FF2B5EF4-FFF2-40B4-BE49-F238E27FC236}">
                <a16:creationId xmlns:a16="http://schemas.microsoft.com/office/drawing/2014/main" id="{5D3DE898-9E2E-4ADA-90B0-5A5E111CBF31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9347907" y="4153317"/>
            <a:ext cx="1781175" cy="1571625"/>
          </a:xfrm>
          <a:prstGeom prst="rect">
            <a:avLst/>
          </a:prstGeom>
          <a:ln/>
        </p:spPr>
      </p:pic>
      <p:pic>
        <p:nvPicPr>
          <p:cNvPr id="64" name="image8.png">
            <a:extLst>
              <a:ext uri="{FF2B5EF4-FFF2-40B4-BE49-F238E27FC236}">
                <a16:creationId xmlns:a16="http://schemas.microsoft.com/office/drawing/2014/main" id="{A2A916CD-D9A3-1684-5B64-65BB5A56C166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9325859" y="5826842"/>
            <a:ext cx="2047875" cy="619125"/>
          </a:xfrm>
          <a:prstGeom prst="rect">
            <a:avLst/>
          </a:prstGeom>
          <a:ln/>
        </p:spPr>
      </p:pic>
      <p:pic>
        <p:nvPicPr>
          <p:cNvPr id="65" name="image15.png">
            <a:extLst>
              <a:ext uri="{FF2B5EF4-FFF2-40B4-BE49-F238E27FC236}">
                <a16:creationId xmlns:a16="http://schemas.microsoft.com/office/drawing/2014/main" id="{9AC155E8-4F73-5CD9-A49B-C571D4A21AE7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5245487" y="7245954"/>
            <a:ext cx="3828571" cy="2999740"/>
          </a:xfrm>
          <a:prstGeom prst="rect">
            <a:avLst/>
          </a:prstGeom>
          <a:ln/>
        </p:spPr>
      </p:pic>
      <p:pic>
        <p:nvPicPr>
          <p:cNvPr id="66" name="image10.png">
            <a:extLst>
              <a:ext uri="{FF2B5EF4-FFF2-40B4-BE49-F238E27FC236}">
                <a16:creationId xmlns:a16="http://schemas.microsoft.com/office/drawing/2014/main" id="{437447F0-2497-29E6-03C8-ECD866B2B5A1}"/>
              </a:ext>
            </a:extLst>
          </p:cNvPr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11577864" y="4130638"/>
            <a:ext cx="3367142" cy="2003462"/>
          </a:xfrm>
          <a:prstGeom prst="rect">
            <a:avLst/>
          </a:prstGeom>
          <a:ln/>
        </p:spPr>
      </p:pic>
      <p:pic>
        <p:nvPicPr>
          <p:cNvPr id="67" name="image12.png">
            <a:extLst>
              <a:ext uri="{FF2B5EF4-FFF2-40B4-BE49-F238E27FC236}">
                <a16:creationId xmlns:a16="http://schemas.microsoft.com/office/drawing/2014/main" id="{D45A1A79-660C-B9B2-BB36-3C154EBBCAC3}"/>
              </a:ext>
            </a:extLst>
          </p:cNvPr>
          <p:cNvPicPr/>
          <p:nvPr/>
        </p:nvPicPr>
        <p:blipFill>
          <a:blip r:embed="rId10"/>
          <a:srcRect/>
          <a:stretch>
            <a:fillRect/>
          </a:stretch>
        </p:blipFill>
        <p:spPr>
          <a:xfrm>
            <a:off x="9129995" y="6292234"/>
            <a:ext cx="3052880" cy="2003463"/>
          </a:xfrm>
          <a:prstGeom prst="rect">
            <a:avLst/>
          </a:prstGeom>
          <a:ln/>
        </p:spPr>
      </p:pic>
      <p:pic>
        <p:nvPicPr>
          <p:cNvPr id="68" name="image3.png">
            <a:extLst>
              <a:ext uri="{FF2B5EF4-FFF2-40B4-BE49-F238E27FC236}">
                <a16:creationId xmlns:a16="http://schemas.microsoft.com/office/drawing/2014/main" id="{289EC73F-8F4F-05F7-6C0E-3A85D05A84DA}"/>
              </a:ext>
            </a:extLst>
          </p:cNvPr>
          <p:cNvPicPr/>
          <p:nvPr/>
        </p:nvPicPr>
        <p:blipFill>
          <a:blip r:embed="rId11"/>
          <a:srcRect/>
          <a:stretch>
            <a:fillRect/>
          </a:stretch>
        </p:blipFill>
        <p:spPr>
          <a:xfrm>
            <a:off x="9213944" y="8369300"/>
            <a:ext cx="5943600" cy="1917700"/>
          </a:xfrm>
          <a:prstGeom prst="rect">
            <a:avLst/>
          </a:prstGeom>
          <a:ln/>
        </p:spPr>
      </p:pic>
      <p:pic>
        <p:nvPicPr>
          <p:cNvPr id="69" name="image4.png">
            <a:extLst>
              <a:ext uri="{FF2B5EF4-FFF2-40B4-BE49-F238E27FC236}">
                <a16:creationId xmlns:a16="http://schemas.microsoft.com/office/drawing/2014/main" id="{00634D50-7211-CAA7-0E93-F5C9E32536E9}"/>
              </a:ext>
            </a:extLst>
          </p:cNvPr>
          <p:cNvPicPr/>
          <p:nvPr/>
        </p:nvPicPr>
        <p:blipFill>
          <a:blip r:embed="rId12"/>
          <a:srcRect/>
          <a:stretch>
            <a:fillRect/>
          </a:stretch>
        </p:blipFill>
        <p:spPr>
          <a:xfrm>
            <a:off x="12317062" y="6107619"/>
            <a:ext cx="2483100" cy="2256633"/>
          </a:xfrm>
          <a:prstGeom prst="rect">
            <a:avLst/>
          </a:prstGeom>
          <a:ln/>
        </p:spPr>
      </p:pic>
      <p:pic>
        <p:nvPicPr>
          <p:cNvPr id="70" name="image5.png">
            <a:extLst>
              <a:ext uri="{FF2B5EF4-FFF2-40B4-BE49-F238E27FC236}">
                <a16:creationId xmlns:a16="http://schemas.microsoft.com/office/drawing/2014/main" id="{A083CB6F-94D3-9628-6E6E-B6259E112596}"/>
              </a:ext>
            </a:extLst>
          </p:cNvPr>
          <p:cNvPicPr/>
          <p:nvPr/>
        </p:nvPicPr>
        <p:blipFill>
          <a:blip r:embed="rId13"/>
          <a:srcRect/>
          <a:stretch>
            <a:fillRect/>
          </a:stretch>
        </p:blipFill>
        <p:spPr>
          <a:xfrm>
            <a:off x="14870105" y="4048274"/>
            <a:ext cx="3213685" cy="2495550"/>
          </a:xfrm>
          <a:prstGeom prst="rect">
            <a:avLst/>
          </a:prstGeom>
          <a:ln/>
        </p:spPr>
      </p:pic>
      <p:pic>
        <p:nvPicPr>
          <p:cNvPr id="71" name="image11.png">
            <a:extLst>
              <a:ext uri="{FF2B5EF4-FFF2-40B4-BE49-F238E27FC236}">
                <a16:creationId xmlns:a16="http://schemas.microsoft.com/office/drawing/2014/main" id="{B09A842F-99FD-CF18-1EFE-14BCA06B400E}"/>
              </a:ext>
            </a:extLst>
          </p:cNvPr>
          <p:cNvPicPr/>
          <p:nvPr/>
        </p:nvPicPr>
        <p:blipFill>
          <a:blip r:embed="rId14"/>
          <a:srcRect/>
          <a:stretch>
            <a:fillRect/>
          </a:stretch>
        </p:blipFill>
        <p:spPr>
          <a:xfrm>
            <a:off x="15078010" y="6695359"/>
            <a:ext cx="2890091" cy="1876613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28465" y="897760"/>
            <a:ext cx="7730835" cy="7730835"/>
          </a:xfrm>
          <a:custGeom>
            <a:avLst/>
            <a:gdLst/>
            <a:ahLst/>
            <a:cxnLst/>
            <a:rect l="l" t="t" r="r" b="b"/>
            <a:pathLst>
              <a:path w="7730835" h="7730835">
                <a:moveTo>
                  <a:pt x="0" y="0"/>
                </a:moveTo>
                <a:lnTo>
                  <a:pt x="7730835" y="0"/>
                </a:lnTo>
                <a:lnTo>
                  <a:pt x="7730835" y="7730835"/>
                </a:lnTo>
                <a:lnTo>
                  <a:pt x="0" y="7730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484619" y="1853914"/>
            <a:ext cx="5818527" cy="581852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0F0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309124" y="897760"/>
            <a:ext cx="2169518" cy="2169518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2549368" y="951190"/>
            <a:ext cx="1881648" cy="1881648"/>
          </a:xfrm>
          <a:custGeom>
            <a:avLst/>
            <a:gdLst/>
            <a:ahLst/>
            <a:cxnLst/>
            <a:rect l="l" t="t" r="r" b="b"/>
            <a:pathLst>
              <a:path w="1881648" h="1881648">
                <a:moveTo>
                  <a:pt x="0" y="0"/>
                </a:moveTo>
                <a:lnTo>
                  <a:pt x="1881648" y="0"/>
                </a:lnTo>
                <a:lnTo>
                  <a:pt x="1881648" y="1881648"/>
                </a:lnTo>
                <a:lnTo>
                  <a:pt x="0" y="18816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0" y="0"/>
            <a:ext cx="6736153" cy="10161164"/>
            <a:chOff x="0" y="0"/>
            <a:chExt cx="8981537" cy="13548218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4000"/>
            </a:blip>
            <a:srcRect l="249" r="249"/>
            <a:stretch>
              <a:fillRect/>
            </a:stretch>
          </p:blipFill>
          <p:spPr>
            <a:xfrm>
              <a:off x="0" y="0"/>
              <a:ext cx="8981537" cy="13548218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0" y="9390923"/>
            <a:ext cx="18288000" cy="3086100"/>
            <a:chOff x="0" y="0"/>
            <a:chExt cx="4816593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791210"/>
                  </a:lnTo>
                  <a:cubicBezTo>
                    <a:pt x="4816592" y="803134"/>
                    <a:pt x="4806926" y="812800"/>
                    <a:pt x="4795002" y="812800"/>
                  </a:cubicBezTo>
                  <a:lnTo>
                    <a:pt x="21590" y="812800"/>
                  </a:lnTo>
                  <a:cubicBezTo>
                    <a:pt x="9666" y="812800"/>
                    <a:pt x="0" y="803134"/>
                    <a:pt x="0" y="791210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4816593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028700" y="1278177"/>
            <a:ext cx="1321514" cy="1321514"/>
          </a:xfrm>
          <a:custGeom>
            <a:avLst/>
            <a:gdLst/>
            <a:ahLst/>
            <a:cxnLst/>
            <a:rect l="l" t="t" r="r" b="b"/>
            <a:pathLst>
              <a:path w="1321514" h="1321514">
                <a:moveTo>
                  <a:pt x="0" y="0"/>
                </a:moveTo>
                <a:lnTo>
                  <a:pt x="1321514" y="0"/>
                </a:lnTo>
                <a:lnTo>
                  <a:pt x="1321514" y="1321514"/>
                </a:lnTo>
                <a:lnTo>
                  <a:pt x="0" y="13215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028700" y="3759301"/>
            <a:ext cx="1321514" cy="1321514"/>
          </a:xfrm>
          <a:custGeom>
            <a:avLst/>
            <a:gdLst/>
            <a:ahLst/>
            <a:cxnLst/>
            <a:rect l="l" t="t" r="r" b="b"/>
            <a:pathLst>
              <a:path w="1321514" h="1321514">
                <a:moveTo>
                  <a:pt x="0" y="0"/>
                </a:moveTo>
                <a:lnTo>
                  <a:pt x="1321514" y="0"/>
                </a:lnTo>
                <a:lnTo>
                  <a:pt x="1321514" y="1321514"/>
                </a:lnTo>
                <a:lnTo>
                  <a:pt x="0" y="13215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028700" y="6240426"/>
            <a:ext cx="1321514" cy="1321514"/>
          </a:xfrm>
          <a:custGeom>
            <a:avLst/>
            <a:gdLst/>
            <a:ahLst/>
            <a:cxnLst/>
            <a:rect l="l" t="t" r="r" b="b"/>
            <a:pathLst>
              <a:path w="1321514" h="1321514">
                <a:moveTo>
                  <a:pt x="0" y="0"/>
                </a:moveTo>
                <a:lnTo>
                  <a:pt x="1321514" y="0"/>
                </a:lnTo>
                <a:lnTo>
                  <a:pt x="1321514" y="1321514"/>
                </a:lnTo>
                <a:lnTo>
                  <a:pt x="0" y="13215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988921" y="3911633"/>
            <a:ext cx="4809923" cy="2606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13"/>
              </a:lnSpc>
            </a:pPr>
            <a:r>
              <a:rPr lang="en-US" sz="7318" b="1" dirty="0">
                <a:solidFill>
                  <a:srgbClr val="074C59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Business Impact</a:t>
            </a:r>
          </a:p>
          <a:p>
            <a:pPr algn="ctr">
              <a:lnSpc>
                <a:spcPts val="6513"/>
              </a:lnSpc>
            </a:pPr>
            <a:endParaRPr lang="en-US" sz="7318" b="1" dirty="0">
              <a:solidFill>
                <a:srgbClr val="074C59"/>
              </a:solidFill>
              <a:latin typeface="Poppins Semi-Bold"/>
              <a:ea typeface="Poppins Semi-Bold"/>
              <a:cs typeface="Poppins Semi-Bold"/>
              <a:sym typeface="Poppins Semi-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752261" y="1610105"/>
            <a:ext cx="5658733" cy="1033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3"/>
              </a:lnSpc>
            </a:pPr>
            <a:r>
              <a:rPr lang="en-US" sz="4397" b="1" dirty="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Prediction of Fraud in Income tax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752261" y="3885108"/>
            <a:ext cx="6711223" cy="1533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3"/>
              </a:lnSpc>
            </a:pPr>
            <a:r>
              <a:rPr lang="en-US" sz="4397" b="1" dirty="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Estimation of Risk in Income Taxation across Population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752261" y="6396919"/>
            <a:ext cx="5977012" cy="1533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3"/>
              </a:lnSpc>
            </a:pPr>
            <a:r>
              <a:rPr lang="en-US" sz="4397" b="1" dirty="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Evaluation of Tax paying ability across population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83520" y="1590911"/>
            <a:ext cx="2651835" cy="2651835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5" y="0"/>
                </a:lnTo>
                <a:lnTo>
                  <a:pt x="2651835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346549" y="4090346"/>
            <a:ext cx="10434893" cy="2632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543"/>
              </a:lnSpc>
            </a:pPr>
            <a:r>
              <a:rPr lang="en-US" sz="7530" b="1" spc="459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Thank's For Watching</a:t>
            </a:r>
          </a:p>
        </p:txBody>
      </p:sp>
      <p:sp>
        <p:nvSpPr>
          <p:cNvPr id="4" name="Freeform 4"/>
          <p:cNvSpPr/>
          <p:nvPr/>
        </p:nvSpPr>
        <p:spPr>
          <a:xfrm>
            <a:off x="-789475" y="-570381"/>
            <a:ext cx="2651835" cy="2651835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6" y="0"/>
                </a:lnTo>
                <a:lnTo>
                  <a:pt x="2651836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84</Words>
  <Application>Microsoft Office PowerPoint</Application>
  <PresentationFormat>Custom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Poppins Semi-Bold</vt:lpstr>
      <vt:lpstr>Arial</vt:lpstr>
      <vt:lpstr>Calibri</vt:lpstr>
      <vt:lpstr>DM Sans</vt:lpstr>
      <vt:lpstr>DM Sans Bold</vt:lpstr>
      <vt:lpstr>Poppins</vt:lpstr>
      <vt:lpstr>DM Sans Italics</vt:lpstr>
      <vt:lpstr>Now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salary_prj2_Presentation</dc:title>
  <cp:lastModifiedBy>tarunmondal951@gmail.com</cp:lastModifiedBy>
  <cp:revision>2</cp:revision>
  <dcterms:created xsi:type="dcterms:W3CDTF">2006-08-16T00:00:00Z</dcterms:created>
  <dcterms:modified xsi:type="dcterms:W3CDTF">2024-09-13T17:26:31Z</dcterms:modified>
  <dc:identifier>DAGOB0-YQmY</dc:identifier>
</cp:coreProperties>
</file>