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  <p:embeddedFont>
      <p:font typeface="Canva Sans Italics" charset="1" panose="020B0503030501040103"/>
      <p:regular r:id="rId28"/>
    </p:embeddedFont>
    <p:embeddedFont>
      <p:font typeface="Canva Sans Bold Italics" charset="1" panose="020B0803030501040103"/>
      <p:regular r:id="rId29"/>
    </p:embeddedFont>
    <p:embeddedFont>
      <p:font typeface="Canva Sans Medium" charset="1" panose="020B0603030501040103"/>
      <p:regular r:id="rId30"/>
    </p:embeddedFont>
    <p:embeddedFont>
      <p:font typeface="Canva Sans Medium Italics" charset="1" panose="020B06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07601" y="4553274"/>
            <a:ext cx="17051699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7601" y="47750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CS 678 ADVANCED NLP FINAL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601" y="3369042"/>
            <a:ext cx="17151975" cy="191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80"/>
              </a:lnSpc>
            </a:pPr>
            <a:r>
              <a:rPr lang="en-US" sz="8000" spc="40">
                <a:solidFill>
                  <a:srgbClr val="2B2C30"/>
                </a:solidFill>
                <a:latin typeface="Playfair Display"/>
              </a:rPr>
              <a:t>Multi-Question Guided Fact Checker</a:t>
            </a:r>
          </a:p>
          <a:p>
            <a:pPr>
              <a:lnSpc>
                <a:spcPts val="72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30029" y="8568690"/>
            <a:ext cx="900059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Samanvitha Matta, G01252738--George Mason University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Tarun Sai Naga Chadaram, G01445928--George Mason University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Sai Prakash Jallu, G01442762--George Mason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16896" y="2239830"/>
          <a:ext cx="12136816" cy="7586558"/>
        </p:xfrm>
        <a:graphic>
          <a:graphicData uri="http://schemas.openxmlformats.org/drawingml/2006/table">
            <a:tbl>
              <a:tblPr/>
              <a:tblGrid>
                <a:gridCol w="2027434"/>
                <a:gridCol w="2571058"/>
                <a:gridCol w="2571058"/>
                <a:gridCol w="2564229"/>
                <a:gridCol w="2403038"/>
              </a:tblGrid>
              <a:tr h="24985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No Perturbations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All Perturbations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(Synonyms, Typos, No Punctuation)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Only Synonyms Perturbation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Only Typos &amp; No Punctuation Perturbations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2923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EFEEE7"/>
                          </a:solidFill>
                          <a:latin typeface="Public Sans"/>
                        </a:rPr>
                        <a:t>Hover 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EFEEE7"/>
                          </a:solidFill>
                          <a:latin typeface="Public Sans"/>
                        </a:rPr>
                        <a:t>2-HOP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59.27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49.97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51.75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52.45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3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EFEEE7"/>
                          </a:solidFill>
                          <a:latin typeface="Public Sans"/>
                        </a:rPr>
                        <a:t>Hover 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EFEEE7"/>
                          </a:solidFill>
                          <a:latin typeface="Public Sans"/>
                        </a:rPr>
                        <a:t>3-HOP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55.33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59.82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51.83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44.92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3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EFEEE7"/>
                          </a:solidFill>
                          <a:latin typeface="Public Sans"/>
                        </a:rPr>
                        <a:t>Hover 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EFEEE7"/>
                          </a:solidFill>
                          <a:latin typeface="Public Sans"/>
                        </a:rPr>
                        <a:t>4-HOP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54.95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47.50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49.44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54.16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8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EFEEE7"/>
                          </a:solidFill>
                          <a:latin typeface="Public Sans"/>
                        </a:rPr>
                        <a:t>Feverous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56.43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E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50.00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51.00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TBD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RESULTS PERTURBATION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90951" y="4042384"/>
            <a:ext cx="5551173" cy="395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The table summarizes our model’s prediction performance using the F1 scores evaluation metric for all three types of perturbed datasets in comparison with the original non perturbed dataset.</a:t>
            </a:r>
          </a:p>
          <a:p>
            <a:pPr algn="ctr">
              <a:lnSpc>
                <a:spcPts val="39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72020"/>
            <a:ext cx="15759094" cy="799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 spc="17">
                <a:solidFill>
                  <a:srgbClr val="2B2C30"/>
                </a:solidFill>
                <a:latin typeface="Playfair Display"/>
              </a:rPr>
              <a:t>Implementing pre-processing techniques using NLTK functions to improve the performance of question answering and question generation on noisy data.</a:t>
            </a:r>
          </a:p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 spc="17">
                <a:solidFill>
                  <a:srgbClr val="2B2C30"/>
                </a:solidFill>
                <a:latin typeface="Playfair Display"/>
              </a:rPr>
              <a:t>Adjusting model parameters to optimize performance for fact-checking tasks after modifying question answering and question generation modules. </a:t>
            </a:r>
          </a:p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 spc="17">
                <a:solidFill>
                  <a:srgbClr val="2B2C30"/>
                </a:solidFill>
                <a:latin typeface="Playfair Display"/>
              </a:rPr>
              <a:t>Testing</a:t>
            </a:r>
            <a:r>
              <a:rPr lang="en-US" sz="3500" spc="17">
                <a:solidFill>
                  <a:srgbClr val="2B2C30"/>
                </a:solidFill>
                <a:latin typeface="Playfair Display"/>
              </a:rPr>
              <a:t> accuracy and efficiency in fact-checking for new improved modules.</a:t>
            </a:r>
          </a:p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 spc="17">
                <a:solidFill>
                  <a:srgbClr val="2B2C30"/>
                </a:solidFill>
                <a:latin typeface="Playfair Display"/>
              </a:rPr>
              <a:t>I</a:t>
            </a:r>
            <a:r>
              <a:rPr lang="en-US" sz="3500" spc="17">
                <a:solidFill>
                  <a:srgbClr val="2B2C30"/>
                </a:solidFill>
                <a:latin typeface="Playfair Display"/>
              </a:rPr>
              <a:t>mplementing task-specific modifications to optimize performance in fact-checking and claim verification.</a:t>
            </a:r>
          </a:p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 spc="17">
                <a:solidFill>
                  <a:srgbClr val="2B2C30"/>
                </a:solidFill>
                <a:latin typeface="Playfair Display"/>
              </a:rPr>
              <a:t>Beyond class work we want to Explore the integration of LLM agents like BERT and RoBERTa for enhanced natural language understanding and processing capabilities.</a:t>
            </a:r>
          </a:p>
          <a:p>
            <a:pPr>
              <a:lnSpc>
                <a:spcPts val="455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FUTURE WORK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21038" y="9044646"/>
            <a:ext cx="4566962" cy="1242354"/>
          </a:xfrm>
          <a:custGeom>
            <a:avLst/>
            <a:gdLst/>
            <a:ahLst/>
            <a:cxnLst/>
            <a:rect r="r" b="b" t="t" l="l"/>
            <a:pathLst>
              <a:path h="1242354" w="4566962">
                <a:moveTo>
                  <a:pt x="0" y="0"/>
                </a:moveTo>
                <a:lnTo>
                  <a:pt x="4566962" y="0"/>
                </a:lnTo>
                <a:lnTo>
                  <a:pt x="4566962" y="1242354"/>
                </a:lnTo>
                <a:lnTo>
                  <a:pt x="0" y="1242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SOURCES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11247858" cy="6524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https://aclanthology.org/2020.acl-main.442.pdf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https://aclanthology.org/2023.emnlp-demo.23.pdf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https://github.com/marcotcr/checklist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https://github.com/XinyuanLu00/QACheck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https://arxiv.org/pdf/2011.03088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https://arxiv.org/pdf/2106.05707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https://fever.ai/dataset/feverous.html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https://huggingface.co/datasets/hover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https://github.com/hover-nlp/hover/tree/main?tab=readme-ov-file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FOR LISTENING TO 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7602855"/>
            <a:ext cx="7862435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Samanvitha Matta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Tarun Sai Naga Chadaram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Sai Prakash Jallu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29 April</a:t>
            </a:r>
            <a:r>
              <a:rPr lang="en-US" sz="2300">
                <a:solidFill>
                  <a:srgbClr val="2B2C30"/>
                </a:solidFill>
                <a:latin typeface="Public Sans"/>
              </a:rPr>
              <a:t>, 2024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OUTLINE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9978083" cy="718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Introduction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Approach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Fact-Checker Architecture 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Fact-Checker Problem Approach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Experiments: Dataset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Experiments: CHKP 1: Base Model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Results: F1 Metrics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Experiments: CHKP 2: Robustness 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 Results: Perturbation Data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Future Work</a:t>
            </a:r>
          </a:p>
          <a:p>
            <a:pPr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Sources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708275"/>
            <a:ext cx="16242893" cy="655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Fact-checking is crucial in combating the rapid spread of misinformation.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It ensures the credibility and reliability of information.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The motivation behind fact-checking is to prevent harm from false information.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Our system is designed to provide a guided reasoning process through a series of relevant questions for verifying a claim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19">
                <a:solidFill>
                  <a:srgbClr val="2B2C30"/>
                </a:solidFill>
                <a:latin typeface="Playfair Display"/>
              </a:rPr>
              <a:t>We utilize GPT 3.5 turbo API to enhance the efficiency of the fact-checking system.</a:t>
            </a:r>
          </a:p>
          <a:p>
            <a:pPr>
              <a:lnSpc>
                <a:spcPts val="51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INTRODUCTION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APPROACH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144000" y="1028700"/>
            <a:ext cx="8860281" cy="7938875"/>
            <a:chOff x="0" y="0"/>
            <a:chExt cx="2694937" cy="24146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94937" cy="2414683"/>
            </a:xfrm>
            <a:custGeom>
              <a:avLst/>
              <a:gdLst/>
              <a:ahLst/>
              <a:cxnLst/>
              <a:rect r="r" b="b" t="t" l="l"/>
              <a:pathLst>
                <a:path h="2414683" w="2694937">
                  <a:moveTo>
                    <a:pt x="0" y="0"/>
                  </a:moveTo>
                  <a:lnTo>
                    <a:pt x="2694937" y="0"/>
                  </a:lnTo>
                  <a:lnTo>
                    <a:pt x="2694937" y="2414683"/>
                  </a:lnTo>
                  <a:lnTo>
                    <a:pt x="0" y="24146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694937" cy="2443258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961318" y="1311387"/>
            <a:ext cx="7554526" cy="6531861"/>
          </a:xfrm>
          <a:custGeom>
            <a:avLst/>
            <a:gdLst/>
            <a:ahLst/>
            <a:cxnLst/>
            <a:rect r="r" b="b" t="t" l="l"/>
            <a:pathLst>
              <a:path h="6531861" w="7554526">
                <a:moveTo>
                  <a:pt x="0" y="0"/>
                </a:moveTo>
                <a:lnTo>
                  <a:pt x="7554526" y="0"/>
                </a:lnTo>
                <a:lnTo>
                  <a:pt x="7554526" y="6531861"/>
                </a:lnTo>
                <a:lnTo>
                  <a:pt x="0" y="6531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9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689" y="2227065"/>
            <a:ext cx="7877184" cy="836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Our approach uses multi-hop reasoning guided by automatically generated questions.</a:t>
            </a: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This enables transparent and explainable verification of claims using fact_checker.py file by breaking down the reasoning into interpretable steps.</a:t>
            </a: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For each claim, the system provides:</a:t>
            </a:r>
          </a:p>
          <a:p>
            <a:pPr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A final verdict of true or false.</a:t>
            </a:r>
          </a:p>
          <a:p>
            <a:pPr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A detailed rationale explaining the reasoning process step-by-step.</a:t>
            </a:r>
          </a:p>
          <a:p>
            <a:pPr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Includes the relevant questions and evidence used at each step.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796878" y="8030762"/>
            <a:ext cx="7883408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2B2C30"/>
                </a:solidFill>
                <a:latin typeface="Canva Sans Italics"/>
              </a:rPr>
              <a:t>Figure 1: An example of question-guided reasoning for fact-checking on real-world claims.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738581" y="9049419"/>
            <a:ext cx="4549419" cy="1237581"/>
          </a:xfrm>
          <a:custGeom>
            <a:avLst/>
            <a:gdLst/>
            <a:ahLst/>
            <a:cxnLst/>
            <a:rect r="r" b="b" t="t" l="l"/>
            <a:pathLst>
              <a:path h="1237581" w="4549419">
                <a:moveTo>
                  <a:pt x="0" y="0"/>
                </a:moveTo>
                <a:lnTo>
                  <a:pt x="4549419" y="0"/>
                </a:lnTo>
                <a:lnTo>
                  <a:pt x="4549419" y="1237581"/>
                </a:lnTo>
                <a:lnTo>
                  <a:pt x="0" y="1237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965957"/>
            <a:ext cx="9144000" cy="91440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03606" y="3070974"/>
            <a:ext cx="6536789" cy="6477248"/>
          </a:xfrm>
          <a:custGeom>
            <a:avLst/>
            <a:gdLst/>
            <a:ahLst/>
            <a:cxnLst/>
            <a:rect r="r" b="b" t="t" l="l"/>
            <a:pathLst>
              <a:path h="6477248" w="6536789">
                <a:moveTo>
                  <a:pt x="0" y="0"/>
                </a:moveTo>
                <a:lnTo>
                  <a:pt x="6536788" y="0"/>
                </a:lnTo>
                <a:lnTo>
                  <a:pt x="6536788" y="6477248"/>
                </a:lnTo>
                <a:lnTo>
                  <a:pt x="0" y="647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95" r="0" b="-106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FACT-CHECKER ARCHITECTURE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338392" y="3372598"/>
            <a:ext cx="7746907" cy="6639173"/>
            <a:chOff x="0" y="0"/>
            <a:chExt cx="10329209" cy="88522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10256559" cy="632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6"/>
                </a:lnSpc>
              </a:pPr>
              <a:r>
                <a:rPr lang="en-US" sz="2790">
                  <a:solidFill>
                    <a:srgbClr val="2B2C30"/>
                  </a:solidFill>
                  <a:latin typeface="Public Sans Bold"/>
                </a:rPr>
                <a:t>CLAIM VERIFIER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06428"/>
              <a:ext cx="10256559" cy="1579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08"/>
                </a:lnSpc>
              </a:pPr>
              <a:r>
                <a:rPr lang="en-US" sz="2291">
                  <a:solidFill>
                    <a:srgbClr val="2B2C30"/>
                  </a:solidFill>
                  <a:latin typeface="Public Sans"/>
                </a:rPr>
                <a:t>Assessing the sufficiency of gathered information for claim verification.</a:t>
              </a:r>
            </a:p>
            <a:p>
              <a:pPr algn="ctr">
                <a:lnSpc>
                  <a:spcPts val="3208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6325" y="3293878"/>
              <a:ext cx="10292884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QUESTION ANSWERING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6325" y="3932477"/>
              <a:ext cx="10292884" cy="1579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B2C30"/>
                  </a:solidFill>
                  <a:latin typeface="Public Sans"/>
                </a:rPr>
                <a:t>Providing answers to raised questions, and facilitating continuous verification.</a:t>
              </a:r>
            </a:p>
            <a:p>
              <a:pPr algn="ctr">
                <a:lnSpc>
                  <a:spcPts val="321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6325" y="1511315"/>
              <a:ext cx="10292884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QUESTION GENERATOR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6325" y="2165483"/>
              <a:ext cx="10292884" cy="1579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B2C30"/>
                  </a:solidFill>
                  <a:latin typeface="Public Sans"/>
                </a:rPr>
                <a:t>Generating relevant questions to guide the reasoning process.</a:t>
              </a:r>
            </a:p>
            <a:p>
              <a:pPr algn="ctr">
                <a:lnSpc>
                  <a:spcPts val="3219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599266"/>
              <a:ext cx="10256559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REASONER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6325" y="7272773"/>
              <a:ext cx="10256559" cy="1579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B2C30"/>
                  </a:solidFill>
                  <a:latin typeface="Public Sans"/>
                </a:rPr>
                <a:t>Producing the final verdict based on all collected contexts.</a:t>
              </a:r>
            </a:p>
            <a:p>
              <a:pPr algn="ctr">
                <a:lnSpc>
                  <a:spcPts val="3219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72650" y="4946572"/>
              <a:ext cx="10256559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QA VALIDATOR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2650" y="5585171"/>
              <a:ext cx="10256559" cy="1046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B2C30"/>
                  </a:solidFill>
                  <a:latin typeface="Public Sans"/>
                </a:rPr>
                <a:t>Evaluating the usefulness of generated question-answer pairs.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30296" y="9662522"/>
            <a:ext cx="7883408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2B2C30"/>
                </a:solidFill>
                <a:latin typeface="Canva Sans Italics"/>
              </a:rPr>
              <a:t>Figure 2: Fact-Checker System Architecture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99615" y="1713545"/>
            <a:ext cx="8745596" cy="192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2B2C30"/>
                </a:solidFill>
                <a:latin typeface="Public Sans"/>
              </a:rPr>
              <a:t>Our system utilizes a five-module architecture to guide the reasoning process through a series of relevant questions critical for verifying a claim. </a:t>
            </a:r>
          </a:p>
          <a:p>
            <a:pPr algn="ctr">
              <a:lnSpc>
                <a:spcPts val="3899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506441" y="9258300"/>
            <a:ext cx="3781559" cy="1028700"/>
          </a:xfrm>
          <a:custGeom>
            <a:avLst/>
            <a:gdLst/>
            <a:ahLst/>
            <a:cxnLst/>
            <a:rect r="r" b="b" t="t" l="l"/>
            <a:pathLst>
              <a:path h="1028700" w="3781559">
                <a:moveTo>
                  <a:pt x="0" y="0"/>
                </a:moveTo>
                <a:lnTo>
                  <a:pt x="3781559" y="0"/>
                </a:lnTo>
                <a:lnTo>
                  <a:pt x="3781559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94908" y="2697549"/>
            <a:ext cx="11520038" cy="2025545"/>
            <a:chOff x="0" y="0"/>
            <a:chExt cx="5298763" cy="9316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98763" cy="931671"/>
            </a:xfrm>
            <a:custGeom>
              <a:avLst/>
              <a:gdLst/>
              <a:ahLst/>
              <a:cxnLst/>
              <a:rect r="r" b="b" t="t" l="l"/>
              <a:pathLst>
                <a:path h="931671" w="5298763">
                  <a:moveTo>
                    <a:pt x="0" y="0"/>
                  </a:moveTo>
                  <a:lnTo>
                    <a:pt x="5298763" y="0"/>
                  </a:lnTo>
                  <a:lnTo>
                    <a:pt x="5298763" y="931671"/>
                  </a:lnTo>
                  <a:lnTo>
                    <a:pt x="0" y="9316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298763" cy="960246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253415" y="3611595"/>
            <a:ext cx="6217121" cy="2223000"/>
            <a:chOff x="0" y="0"/>
            <a:chExt cx="2859631" cy="1022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9631" cy="1022492"/>
            </a:xfrm>
            <a:custGeom>
              <a:avLst/>
              <a:gdLst/>
              <a:ahLst/>
              <a:cxnLst/>
              <a:rect r="r" b="b" t="t" l="l"/>
              <a:pathLst>
                <a:path h="1022492" w="2859631">
                  <a:moveTo>
                    <a:pt x="0" y="0"/>
                  </a:moveTo>
                  <a:lnTo>
                    <a:pt x="2859631" y="0"/>
                  </a:lnTo>
                  <a:lnTo>
                    <a:pt x="2859631" y="1022492"/>
                  </a:lnTo>
                  <a:lnTo>
                    <a:pt x="0" y="10224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859631" cy="1051067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3430" y="3109804"/>
            <a:ext cx="3108620" cy="1849433"/>
            <a:chOff x="0" y="0"/>
            <a:chExt cx="4144827" cy="2465911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4417" t="0" r="4417" b="0"/>
            <a:stretch>
              <a:fillRect/>
            </a:stretch>
          </p:blipFill>
          <p:spPr>
            <a:xfrm flipH="false" flipV="false">
              <a:off x="0" y="0"/>
              <a:ext cx="4144827" cy="2465911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4906425" y="3109804"/>
            <a:ext cx="3339476" cy="1849433"/>
            <a:chOff x="0" y="0"/>
            <a:chExt cx="4452634" cy="2465911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3"/>
            <a:srcRect l="0" t="12191" r="0" b="12191"/>
            <a:stretch>
              <a:fillRect/>
            </a:stretch>
          </p:blipFill>
          <p:spPr>
            <a:xfrm flipH="false" flipV="false">
              <a:off x="0" y="0"/>
              <a:ext cx="4452634" cy="2465911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8816062" y="2899868"/>
            <a:ext cx="3044207" cy="2269305"/>
            <a:chOff x="0" y="0"/>
            <a:chExt cx="4058942" cy="3025740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4"/>
            <a:srcRect l="875" t="0" r="875" b="0"/>
            <a:stretch>
              <a:fillRect/>
            </a:stretch>
          </p:blipFill>
          <p:spPr>
            <a:xfrm flipH="false" flipV="false">
              <a:off x="0" y="0"/>
              <a:ext cx="4058942" cy="3025740"/>
            </a:xfrm>
            <a:prstGeom prst="rect">
              <a:avLst/>
            </a:prstGeom>
          </p:spPr>
        </p:pic>
      </p:grpSp>
      <p:grpSp>
        <p:nvGrpSpPr>
          <p:cNvPr name="Group 15" id="15"/>
          <p:cNvGrpSpPr/>
          <p:nvPr/>
        </p:nvGrpSpPr>
        <p:grpSpPr>
          <a:xfrm rot="0">
            <a:off x="12573493" y="3424138"/>
            <a:ext cx="5389974" cy="1804127"/>
            <a:chOff x="0" y="0"/>
            <a:chExt cx="7186632" cy="2405503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5"/>
            <a:srcRect l="0" t="13158" r="0" b="13158"/>
            <a:stretch>
              <a:fillRect/>
            </a:stretch>
          </p:blipFill>
          <p:spPr>
            <a:xfrm flipH="false" flipV="false">
              <a:off x="0" y="0"/>
              <a:ext cx="7186632" cy="2405503"/>
            </a:xfrm>
            <a:prstGeom prst="rect">
              <a:avLst/>
            </a:prstGeom>
          </p:spPr>
        </p:pic>
      </p:grpSp>
      <p:sp>
        <p:nvSpPr>
          <p:cNvPr name="TextBox 17" id="17"/>
          <p:cNvSpPr txBox="true"/>
          <p:nvPr/>
        </p:nvSpPr>
        <p:spPr>
          <a:xfrm rot="0">
            <a:off x="1239936" y="6019047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8"/>
              </a:lnSpc>
            </a:pPr>
            <a:r>
              <a:rPr lang="en-US" sz="2899" spc="14">
                <a:solidFill>
                  <a:srgbClr val="2B2C30"/>
                </a:solidFill>
                <a:latin typeface="Playfair Display Italics"/>
              </a:rPr>
              <a:t>Hover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87510" y="6019047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8"/>
              </a:lnSpc>
            </a:pPr>
            <a:r>
              <a:rPr lang="en-US" sz="2899" spc="14">
                <a:solidFill>
                  <a:srgbClr val="2B2C30"/>
                </a:solidFill>
                <a:latin typeface="Playfair Display Italics"/>
              </a:rPr>
              <a:t>Hover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39694" y="6019047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8"/>
              </a:lnSpc>
            </a:pPr>
            <a:r>
              <a:rPr lang="en-US" sz="2899" spc="14">
                <a:solidFill>
                  <a:srgbClr val="2B2C30"/>
                </a:solidFill>
                <a:latin typeface="Playfair Display Italics"/>
              </a:rPr>
              <a:t>Hover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08877" y="6019047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8"/>
              </a:lnSpc>
            </a:pPr>
            <a:r>
              <a:rPr lang="en-US" sz="2899" spc="14">
                <a:solidFill>
                  <a:srgbClr val="2B2C30"/>
                </a:solidFill>
                <a:latin typeface="Playfair Display Italics"/>
              </a:rPr>
              <a:t>Feverous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EXPERIMENT: DATASETS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7643" y="6383028"/>
            <a:ext cx="377395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2-HOP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87510" y="6383028"/>
            <a:ext cx="37720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3-HOP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45483" y="6383028"/>
            <a:ext cx="37720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4-HOP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703455" y="6383028"/>
            <a:ext cx="376708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MULTI-HOP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7643" y="6997709"/>
            <a:ext cx="3773952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2B2C30"/>
                </a:solidFill>
                <a:latin typeface="Public Sans"/>
              </a:rPr>
              <a:t>We utilized 202 records from HOVER two-hop data to evaluate our model’s performance as well as compare our metrics with the original paper.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87510" y="6997709"/>
            <a:ext cx="377205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</a:rPr>
              <a:t>We utilized 202 records from HOVER three-hop data to evaluate our model’s performance as well as compare our metrics with the original paper.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45483" y="6997709"/>
            <a:ext cx="377205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</a:rPr>
              <a:t>We utilized 202 records from HOVER four-hop data to evaluate our model’s performance as well as compare our metrics with the original paper.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703455" y="6997709"/>
            <a:ext cx="3767081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</a:rPr>
              <a:t>We utilized 202 records from the FEVEROUS multi-hop data to evaluate our model’s performance as well as compare our metrics with the original paper.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579" y="942975"/>
            <a:ext cx="16715423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EXPERIMENTS: CHKP 1: BASE MODEL 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71579" y="2018753"/>
            <a:ext cx="9100785" cy="880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>
                <a:solidFill>
                  <a:srgbClr val="2B2C30"/>
                </a:solidFill>
                <a:latin typeface="Public Sans Bold Italics"/>
              </a:rPr>
              <a:t>Baseline Method: Fact-Checker:</a:t>
            </a:r>
          </a:p>
          <a:p>
            <a:pPr marL="474983" indent="-237491" lvl="1">
              <a:lnSpc>
                <a:spcPts val="3300"/>
              </a:lnSpc>
              <a:buFont typeface="Arial"/>
              <a:buChar char="•"/>
            </a:pPr>
            <a:r>
              <a:rPr lang="en-US" sz="2200">
                <a:solidFill>
                  <a:srgbClr val="2B2C30"/>
                </a:solidFill>
                <a:latin typeface="Public Sans"/>
              </a:rPr>
              <a:t>Verifies the truthfulness of a claim using the GPT 3.5 fact-checking system.</a:t>
            </a:r>
          </a:p>
          <a:p>
            <a:pPr marL="474983" indent="-237491" lvl="1">
              <a:lnSpc>
                <a:spcPts val="3300"/>
              </a:lnSpc>
              <a:buFont typeface="Arial"/>
              <a:buChar char="•"/>
            </a:pPr>
            <a:r>
              <a:rPr lang="en-US" sz="2200">
                <a:solidFill>
                  <a:srgbClr val="2B2C30"/>
                </a:solidFill>
                <a:latin typeface="Public Sans"/>
              </a:rPr>
              <a:t>Iteratively generates questions, retrieves answers, and assesses evidence until a conclusion is reached or a stopping criterion is met.</a:t>
            </a:r>
          </a:p>
          <a:p>
            <a:pPr marL="474983" indent="-237491" lvl="1">
              <a:lnSpc>
                <a:spcPts val="3300"/>
              </a:lnSpc>
              <a:buFont typeface="Arial"/>
              <a:buChar char="•"/>
            </a:pPr>
            <a:r>
              <a:rPr lang="en-US" sz="2200">
                <a:solidFill>
                  <a:srgbClr val="2B2C30"/>
                </a:solidFill>
                <a:latin typeface="Public Sans"/>
              </a:rPr>
              <a:t>It comprises three key modules: question generator, question answerer, and fact reasoner.</a:t>
            </a:r>
          </a:p>
          <a:p>
            <a:pPr marL="949965" indent="-316655" lvl="2">
              <a:lnSpc>
                <a:spcPts val="3300"/>
              </a:lnSpc>
              <a:buFont typeface="Arial"/>
              <a:buChar char="⚬"/>
            </a:pPr>
            <a:r>
              <a:rPr lang="en-US" sz="2200">
                <a:solidFill>
                  <a:srgbClr val="2B2C30"/>
                </a:solidFill>
                <a:latin typeface="Public Sans Bold"/>
              </a:rPr>
              <a:t>Question Generator</a:t>
            </a:r>
            <a:r>
              <a:rPr lang="en-US" sz="2200">
                <a:solidFill>
                  <a:srgbClr val="2B2C30"/>
                </a:solidFill>
                <a:latin typeface="Public Sans"/>
              </a:rPr>
              <a:t>: Based on GPT-3 which creates relevant questions based on the claim.</a:t>
            </a:r>
          </a:p>
          <a:p>
            <a:pPr marL="949965" indent="-316655" lvl="2">
              <a:lnSpc>
                <a:spcPts val="3300"/>
              </a:lnSpc>
              <a:buFont typeface="Arial"/>
              <a:buChar char="⚬"/>
            </a:pPr>
            <a:r>
              <a:rPr lang="en-US" sz="2200">
                <a:solidFill>
                  <a:srgbClr val="2B2C30"/>
                </a:solidFill>
                <a:latin typeface="Public Sans Bold"/>
              </a:rPr>
              <a:t>Question Answerer</a:t>
            </a:r>
            <a:r>
              <a:rPr lang="en-US" sz="2200">
                <a:solidFill>
                  <a:srgbClr val="2B2C30"/>
                </a:solidFill>
                <a:latin typeface="Public Sans"/>
              </a:rPr>
              <a:t>: Based on GPT-3 and provides answers to these questions.</a:t>
            </a:r>
          </a:p>
          <a:p>
            <a:pPr marL="949965" indent="-316655" lvl="2">
              <a:lnSpc>
                <a:spcPts val="3300"/>
              </a:lnSpc>
              <a:buFont typeface="Arial"/>
              <a:buChar char="⚬"/>
            </a:pPr>
            <a:r>
              <a:rPr lang="en-US" sz="2200">
                <a:solidFill>
                  <a:srgbClr val="2B2C30"/>
                </a:solidFill>
                <a:latin typeface="Public Sans Bold"/>
              </a:rPr>
              <a:t>Fact Reasoner</a:t>
            </a:r>
            <a:r>
              <a:rPr lang="en-US" sz="2200">
                <a:solidFill>
                  <a:srgbClr val="2B2C30"/>
                </a:solidFill>
                <a:latin typeface="Public Sans"/>
              </a:rPr>
              <a:t>: Analyzes the collected evidence to determine the claim's veracity.</a:t>
            </a:r>
          </a:p>
          <a:p>
            <a:pPr>
              <a:lnSpc>
                <a:spcPts val="3300"/>
              </a:lnSpc>
            </a:pPr>
            <a:r>
              <a:rPr lang="en-US" sz="2200">
                <a:solidFill>
                  <a:srgbClr val="2B2C30"/>
                </a:solidFill>
                <a:latin typeface="Public Sans Bold Italics"/>
              </a:rPr>
              <a:t>Evaluation Metric: F1 Score</a:t>
            </a:r>
          </a:p>
          <a:p>
            <a:pPr marL="474983" indent="-237491" lvl="1">
              <a:lnSpc>
                <a:spcPts val="3300"/>
              </a:lnSpc>
              <a:buFont typeface="Arial"/>
              <a:buChar char="•"/>
            </a:pPr>
            <a:r>
              <a:rPr lang="en-US" sz="2200">
                <a:solidFill>
                  <a:srgbClr val="2B2C30"/>
                </a:solidFill>
                <a:latin typeface="Public Sans"/>
              </a:rPr>
              <a:t>The F1 score offers a balanced assessment of our system's precision and recalls</a:t>
            </a:r>
          </a:p>
          <a:p>
            <a:pPr marL="474983" indent="-237491" lvl="1">
              <a:lnSpc>
                <a:spcPts val="3300"/>
              </a:lnSpc>
              <a:buFont typeface="Arial"/>
              <a:buChar char="•"/>
            </a:pPr>
            <a:r>
              <a:rPr lang="en-US" sz="2200">
                <a:solidFill>
                  <a:srgbClr val="2B2C30"/>
                </a:solidFill>
                <a:latin typeface="Public Sans"/>
              </a:rPr>
              <a:t>It is crucial for fact-checking tasks where minimizing false positives and false negatives is paramount.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9722567" y="2967992"/>
            <a:ext cx="8281714" cy="5063759"/>
            <a:chOff x="0" y="0"/>
            <a:chExt cx="2518960" cy="15401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18960" cy="1540190"/>
            </a:xfrm>
            <a:custGeom>
              <a:avLst/>
              <a:gdLst/>
              <a:ahLst/>
              <a:cxnLst/>
              <a:rect r="r" b="b" t="t" l="l"/>
              <a:pathLst>
                <a:path h="1540190" w="2518960">
                  <a:moveTo>
                    <a:pt x="0" y="0"/>
                  </a:moveTo>
                  <a:lnTo>
                    <a:pt x="2518960" y="0"/>
                  </a:lnTo>
                  <a:lnTo>
                    <a:pt x="2518960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518960" cy="1568764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01067" y="3341330"/>
            <a:ext cx="7324714" cy="4317083"/>
            <a:chOff x="0" y="0"/>
            <a:chExt cx="9766285" cy="575611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380" t="0" r="380" b="0"/>
            <a:stretch>
              <a:fillRect/>
            </a:stretch>
          </p:blipFill>
          <p:spPr>
            <a:xfrm flipH="false" flipV="false">
              <a:off x="0" y="0"/>
              <a:ext cx="9766285" cy="5756111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014136" y="2704177"/>
          <a:ext cx="11075031" cy="5958389"/>
        </p:xfrm>
        <a:graphic>
          <a:graphicData uri="http://schemas.openxmlformats.org/drawingml/2006/table">
            <a:tbl>
              <a:tblPr/>
              <a:tblGrid>
                <a:gridCol w="2792541"/>
                <a:gridCol w="2035873"/>
                <a:gridCol w="2035873"/>
                <a:gridCol w="2012706"/>
                <a:gridCol w="2198038"/>
              </a:tblGrid>
              <a:tr h="17847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HOVER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 2-HOP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ublic Sans Bold"/>
                        </a:rPr>
                        <a:t>HOVER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 3-HOP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HOVER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 4-HOP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FEVEROUS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Public Sans Bold"/>
                        </a:rPr>
                        <a:t>MULTI-HOP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20868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EFEEE7"/>
                          </a:solidFill>
                          <a:latin typeface="Public Sans"/>
                        </a:rPr>
                        <a:t>GIVEN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55.67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54.67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52.35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59.47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8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EFEEE7"/>
                          </a:solidFill>
                          <a:latin typeface="Public Sans"/>
                        </a:rPr>
                        <a:t>OUR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59.27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E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55.33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54.95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Public Sans"/>
                        </a:rPr>
                        <a:t>56.43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781" y="3838983"/>
            <a:ext cx="6598573" cy="403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 spc="15">
                <a:solidFill>
                  <a:srgbClr val="2B2C30"/>
                </a:solidFill>
                <a:latin typeface="Playfair Display"/>
              </a:rPr>
              <a:t>The F1 metric table summarizes our model’s performance in predicting labels. We ran our model on the Hover (2-Hop, 3-Hop, 4-Hop) datasets and the Feverous multi-hop dataset with about 200 records in each. </a:t>
            </a:r>
          </a:p>
          <a:p>
            <a:pPr algn="ctr">
              <a:lnSpc>
                <a:spcPts val="402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EXPERIMENTS: CHKP 2: ROBUSTNESS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227065"/>
            <a:ext cx="7877184" cy="94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 Bold Italics"/>
              </a:rPr>
              <a:t>Dataset Dimensions:</a:t>
            </a: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MFT: </a:t>
            </a:r>
            <a:r>
              <a:rPr lang="en-US" sz="2799">
                <a:solidFill>
                  <a:srgbClr val="2B2C30"/>
                </a:solidFill>
                <a:latin typeface="Public Sans"/>
              </a:rPr>
              <a:t>Adopted the techniques of the Minimum Functionality Test in shortlisting the data from HOVER and FEVEROUS.</a:t>
            </a: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INV:</a:t>
            </a:r>
            <a:r>
              <a:rPr lang="en-US" sz="2799">
                <a:solidFill>
                  <a:srgbClr val="2B2C30"/>
                </a:solidFill>
                <a:latin typeface="Public Sans"/>
              </a:rPr>
              <a:t> Adopted the techniques of the Invariance Test by creating one dataset with synonym perturbation, another with typos &amp; no punctuation perturbation, and one that combined perturbation datasets.</a:t>
            </a: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 Bold Italics"/>
              </a:rPr>
              <a:t>Evaluation Metrics:</a:t>
            </a: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We used the same F1 score to evaluate metrics to check the model’s performance on each dataset for every perturbation.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9722567" y="2312790"/>
            <a:ext cx="7773804" cy="5063759"/>
            <a:chOff x="0" y="0"/>
            <a:chExt cx="2364475" cy="15401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64475" cy="1540190"/>
            </a:xfrm>
            <a:custGeom>
              <a:avLst/>
              <a:gdLst/>
              <a:ahLst/>
              <a:cxnLst/>
              <a:rect r="r" b="b" t="t" l="l"/>
              <a:pathLst>
                <a:path h="1540190" w="2364475">
                  <a:moveTo>
                    <a:pt x="0" y="0"/>
                  </a:moveTo>
                  <a:lnTo>
                    <a:pt x="2364475" y="0"/>
                  </a:lnTo>
                  <a:lnTo>
                    <a:pt x="2364475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364475" cy="1568764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333265" y="2686128"/>
            <a:ext cx="6552408" cy="4317083"/>
            <a:chOff x="0" y="0"/>
            <a:chExt cx="8736544" cy="575611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555" r="0" b="555"/>
            <a:stretch>
              <a:fillRect/>
            </a:stretch>
          </p:blipFill>
          <p:spPr>
            <a:xfrm flipH="false" flipV="false">
              <a:off x="0" y="0"/>
              <a:ext cx="8736544" cy="5756111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13437719" y="8967575"/>
            <a:ext cx="4850281" cy="1319425"/>
          </a:xfrm>
          <a:custGeom>
            <a:avLst/>
            <a:gdLst/>
            <a:ahLst/>
            <a:cxnLst/>
            <a:rect r="r" b="b" t="t" l="l"/>
            <a:pathLst>
              <a:path h="1319425" w="4850281">
                <a:moveTo>
                  <a:pt x="0" y="0"/>
                </a:moveTo>
                <a:lnTo>
                  <a:pt x="4850281" y="0"/>
                </a:lnTo>
                <a:lnTo>
                  <a:pt x="4850281" y="1319425"/>
                </a:lnTo>
                <a:lnTo>
                  <a:pt x="0" y="1319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DAGDvxSYwoU</dc:identifier>
  <dcterms:modified xsi:type="dcterms:W3CDTF">2011-08-01T06:04:30Z</dcterms:modified>
  <cp:revision>1</cp:revision>
  <dc:title>Cream Neutral Minimalist New Business Pitch Deck Presentation</dc:title>
</cp:coreProperties>
</file>