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9" r:id="rId3"/>
    <p:sldId id="268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0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2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8AF7-5024-4B95-BA07-0BA656A22D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41E831-0308-4D35-A812-7F96B15E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4893-F6A3-4A91-AB71-0E2D6670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27422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Browallia New" panose="020B0604020202020204" pitchFamily="34" charset="-34"/>
                <a:ea typeface="BatangChe" panose="02030609000101010101" pitchFamily="49" charset="-127"/>
                <a:cs typeface="Browallia New" panose="020B0604020202020204" pitchFamily="34" charset="-34"/>
              </a:rPr>
              <a:t>DESIGN DOCUMENTATION FOR ELECTRONIC VOTING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462B54-77CE-440E-8808-981505BD6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Batch:B19</a:t>
            </a:r>
          </a:p>
          <a:p>
            <a:pPr algn="l"/>
            <a:r>
              <a:rPr lang="en-US" b="1" dirty="0"/>
              <a:t>-Likith(020)</a:t>
            </a:r>
          </a:p>
          <a:p>
            <a:pPr algn="l"/>
            <a:r>
              <a:rPr lang="en-US" b="1" dirty="0"/>
              <a:t>-Tarun(050)</a:t>
            </a:r>
          </a:p>
        </p:txBody>
      </p:sp>
    </p:spTree>
    <p:extLst>
      <p:ext uri="{BB962C8B-B14F-4D97-AF65-F5344CB8AC3E}">
        <p14:creationId xmlns:p14="http://schemas.microsoft.com/office/powerpoint/2010/main" val="98729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3FC765-1ED7-402B-B12B-DABD94E0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7402"/>
            <a:ext cx="3013153" cy="3862319"/>
          </a:xfrm>
        </p:spPr>
        <p:txBody>
          <a:bodyPr>
            <a:normAutofit/>
          </a:bodyPr>
          <a:lstStyle/>
          <a:p>
            <a:r>
              <a:rPr lang="en-US" sz="2400" b="1" dirty="0"/>
              <a:t>Use Case Diagram for Reference: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88E89-978D-4839-AAAA-D7C05BD50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9" y="1298507"/>
            <a:ext cx="8656351" cy="5159696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A700FF-0196-4972-A3FC-7A36134CFFB4}"/>
              </a:ext>
            </a:extLst>
          </p:cNvPr>
          <p:cNvCxnSpPr/>
          <p:nvPr/>
        </p:nvCxnSpPr>
        <p:spPr>
          <a:xfrm>
            <a:off x="3803374" y="3246783"/>
            <a:ext cx="16962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D993E-8BE7-4FF7-AA79-BC34582BE492}"/>
              </a:ext>
            </a:extLst>
          </p:cNvPr>
          <p:cNvCxnSpPr/>
          <p:nvPr/>
        </p:nvCxnSpPr>
        <p:spPr>
          <a:xfrm>
            <a:off x="3909391" y="1577009"/>
            <a:ext cx="157700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FB6780-46AF-4AC7-A59D-FF60414819DC}"/>
              </a:ext>
            </a:extLst>
          </p:cNvPr>
          <p:cNvCxnSpPr/>
          <p:nvPr/>
        </p:nvCxnSpPr>
        <p:spPr>
          <a:xfrm>
            <a:off x="7142922" y="3246783"/>
            <a:ext cx="16962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102F51F-B45D-4409-B20B-F67CBE1A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37" y="3399183"/>
            <a:ext cx="304826" cy="1646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F6E22E-31E6-4250-8B7B-B6D4EE59D27F}"/>
              </a:ext>
            </a:extLst>
          </p:cNvPr>
          <p:cNvSpPr/>
          <p:nvPr/>
        </p:nvSpPr>
        <p:spPr>
          <a:xfrm>
            <a:off x="5926162" y="3399183"/>
            <a:ext cx="993317" cy="16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026B7-26DC-4F96-8557-BB58830F1905}"/>
              </a:ext>
            </a:extLst>
          </p:cNvPr>
          <p:cNvSpPr/>
          <p:nvPr/>
        </p:nvSpPr>
        <p:spPr>
          <a:xfrm>
            <a:off x="4015409" y="2676943"/>
            <a:ext cx="357807" cy="530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102D2-C677-410C-B2E2-9BB6408612DC}"/>
              </a:ext>
            </a:extLst>
          </p:cNvPr>
          <p:cNvSpPr/>
          <p:nvPr/>
        </p:nvSpPr>
        <p:spPr>
          <a:xfrm>
            <a:off x="5804452" y="5320954"/>
            <a:ext cx="1338469" cy="343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7EA20-CE2E-4886-A99C-9BA3765B6836}"/>
              </a:ext>
            </a:extLst>
          </p:cNvPr>
          <p:cNvSpPr/>
          <p:nvPr/>
        </p:nvSpPr>
        <p:spPr>
          <a:xfrm>
            <a:off x="4015409" y="4200943"/>
            <a:ext cx="447609" cy="53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A2EBA1-9694-48DB-877F-60FBFA369528}"/>
              </a:ext>
            </a:extLst>
          </p:cNvPr>
          <p:cNvSpPr/>
          <p:nvPr/>
        </p:nvSpPr>
        <p:spPr>
          <a:xfrm>
            <a:off x="3013152" y="5346938"/>
            <a:ext cx="896239" cy="343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917B24-0785-46A0-8CDE-B9539EDCFFC0}"/>
              </a:ext>
            </a:extLst>
          </p:cNvPr>
          <p:cNvSpPr/>
          <p:nvPr/>
        </p:nvSpPr>
        <p:spPr>
          <a:xfrm>
            <a:off x="1814209" y="4128057"/>
            <a:ext cx="372400" cy="602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988CA-9188-430A-BD96-C88FF1479B9B}"/>
              </a:ext>
            </a:extLst>
          </p:cNvPr>
          <p:cNvSpPr/>
          <p:nvPr/>
        </p:nvSpPr>
        <p:spPr>
          <a:xfrm>
            <a:off x="5499627" y="3207022"/>
            <a:ext cx="3472095" cy="921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78F-0E39-4D90-9046-A6FDB033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270" y="26340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75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2D5D-50CD-46E3-81DE-93A820F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our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901C-069E-437D-9642-B0AD242B1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Voter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5031F-0D14-42F6-B69A-48E6D941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43097"/>
            <a:ext cx="4185623" cy="33041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Receive voting instructions</a:t>
            </a:r>
          </a:p>
          <a:p>
            <a:r>
              <a:rPr lang="en-US" dirty="0"/>
              <a:t>Ask for help</a:t>
            </a:r>
          </a:p>
          <a:p>
            <a:r>
              <a:rPr lang="en-US" dirty="0"/>
              <a:t>Vote</a:t>
            </a:r>
          </a:p>
          <a:p>
            <a:r>
              <a:rPr lang="en-US" dirty="0"/>
              <a:t>Change vote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9A7CB-17B6-4260-B500-50EB72E5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Election Officer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278D-66A2-4B10-819B-680DE615FA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Authorize new election</a:t>
            </a:r>
          </a:p>
          <a:p>
            <a:r>
              <a:rPr lang="en-US" dirty="0"/>
              <a:t>Suspend election</a:t>
            </a:r>
          </a:p>
          <a:p>
            <a:r>
              <a:rPr lang="en-US" dirty="0"/>
              <a:t>Restore election</a:t>
            </a:r>
          </a:p>
          <a:p>
            <a:r>
              <a:rPr lang="en-US" dirty="0"/>
              <a:t>Set election settings</a:t>
            </a:r>
          </a:p>
        </p:txBody>
      </p:sp>
    </p:spTree>
    <p:extLst>
      <p:ext uri="{BB962C8B-B14F-4D97-AF65-F5344CB8AC3E}">
        <p14:creationId xmlns:p14="http://schemas.microsoft.com/office/powerpoint/2010/main" val="95891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EDB5-36EF-454D-94E8-F6848184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18" y="11256"/>
            <a:ext cx="3642875" cy="62323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4EBDB-2F1C-4C08-BFCC-BEA576631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9548"/>
            <a:ext cx="2040836" cy="2210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5A4F3-147C-4DBA-9DCB-FCBB4E3E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7" y="650838"/>
            <a:ext cx="2597803" cy="40854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3D0369-16E3-45A7-893D-7221DA683BA5}"/>
              </a:ext>
            </a:extLst>
          </p:cNvPr>
          <p:cNvSpPr/>
          <p:nvPr/>
        </p:nvSpPr>
        <p:spPr>
          <a:xfrm>
            <a:off x="3660925" y="1017106"/>
            <a:ext cx="1901713" cy="63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voting options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679156-1E43-4CD4-A6F6-FBF1A1138929}"/>
              </a:ext>
            </a:extLst>
          </p:cNvPr>
          <p:cNvSpPr/>
          <p:nvPr/>
        </p:nvSpPr>
        <p:spPr>
          <a:xfrm>
            <a:off x="3660924" y="2006600"/>
            <a:ext cx="1901713" cy="62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 vote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CDFAA4-4399-4843-A8E6-16E622B04F86}"/>
              </a:ext>
            </a:extLst>
          </p:cNvPr>
          <p:cNvSpPr/>
          <p:nvPr/>
        </p:nvSpPr>
        <p:spPr>
          <a:xfrm>
            <a:off x="3697355" y="3043583"/>
            <a:ext cx="1901713" cy="62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vote selection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80B1C-C107-411C-9A78-75E9D65166F2}"/>
              </a:ext>
            </a:extLst>
          </p:cNvPr>
          <p:cNvSpPr/>
          <p:nvPr/>
        </p:nvSpPr>
        <p:spPr>
          <a:xfrm>
            <a:off x="3697355" y="4015131"/>
            <a:ext cx="1901713" cy="63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recorded votes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ECA9-B4BC-42A8-BD3F-C45760E83278}"/>
              </a:ext>
            </a:extLst>
          </p:cNvPr>
          <p:cNvSpPr/>
          <p:nvPr/>
        </p:nvSpPr>
        <p:spPr>
          <a:xfrm>
            <a:off x="3733784" y="4967389"/>
            <a:ext cx="1865284" cy="63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voter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27DC8D-F3D0-4B71-9546-7BE0E4D4B9A3}"/>
              </a:ext>
            </a:extLst>
          </p:cNvPr>
          <p:cNvSpPr/>
          <p:nvPr/>
        </p:nvSpPr>
        <p:spPr>
          <a:xfrm>
            <a:off x="3733785" y="6016487"/>
            <a:ext cx="1865284" cy="63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B3934-C55E-438E-B643-B5B074755D8E}"/>
              </a:ext>
            </a:extLst>
          </p:cNvPr>
          <p:cNvSpPr/>
          <p:nvPr/>
        </p:nvSpPr>
        <p:spPr>
          <a:xfrm rot="1107820">
            <a:off x="5960707" y="4411405"/>
            <a:ext cx="1179135" cy="62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4D627-B885-4D94-BDCB-DAD275B59688}"/>
              </a:ext>
            </a:extLst>
          </p:cNvPr>
          <p:cNvSpPr/>
          <p:nvPr/>
        </p:nvSpPr>
        <p:spPr>
          <a:xfrm rot="920569">
            <a:off x="1822446" y="3248472"/>
            <a:ext cx="1589389" cy="302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D2E3F0-3199-45C8-A424-32BB539FE52B}"/>
              </a:ext>
            </a:extLst>
          </p:cNvPr>
          <p:cNvSpPr/>
          <p:nvPr/>
        </p:nvSpPr>
        <p:spPr>
          <a:xfrm rot="20929253">
            <a:off x="5989745" y="5415332"/>
            <a:ext cx="980661" cy="208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03C0-EB43-47AF-ACEF-ED4E9C32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BC3C-D237-44CA-8323-F985841A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315251"/>
          </a:xfrm>
        </p:spPr>
        <p:txBody>
          <a:bodyPr>
            <a:normAutofit/>
          </a:bodyPr>
          <a:lstStyle/>
          <a:p>
            <a:r>
              <a:rPr lang="en-US" dirty="0"/>
              <a:t>Use case Id:UC01</a:t>
            </a:r>
          </a:p>
          <a:p>
            <a:r>
              <a:rPr lang="en-US" dirty="0"/>
              <a:t>Name :List voting options</a:t>
            </a:r>
          </a:p>
          <a:p>
            <a:r>
              <a:rPr lang="en-US" dirty="0"/>
              <a:t>Actors : Voter</a:t>
            </a:r>
          </a:p>
          <a:p>
            <a:r>
              <a:rPr lang="en-US" dirty="0"/>
              <a:t>Description: This use case lists the candidates and resolutions available in the current election.</a:t>
            </a:r>
          </a:p>
          <a:p>
            <a:r>
              <a:rPr lang="en-US" dirty="0"/>
              <a:t>Pre Condition : The voter has identified themself.</a:t>
            </a:r>
          </a:p>
          <a:p>
            <a:r>
              <a:rPr lang="en-US" dirty="0"/>
              <a:t>Post Condition : The possible voting options are displayed.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52D3B6-D70B-4F9E-AE56-E2121ADA5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47886"/>
              </p:ext>
            </p:extLst>
          </p:nvPr>
        </p:nvGraphicFramePr>
        <p:xfrm>
          <a:off x="1146002" y="503173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07333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4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8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List voting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0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Displays list of all the candidates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0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8AE7-F2BC-4ABA-A60B-55124A2B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3F18-A844-4F62-8021-60301C1C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438988"/>
          </a:xfrm>
        </p:spPr>
        <p:txBody>
          <a:bodyPr>
            <a:normAutofit/>
          </a:bodyPr>
          <a:lstStyle/>
          <a:p>
            <a:r>
              <a:rPr lang="en-US" dirty="0"/>
              <a:t>Use case Id:UC02</a:t>
            </a:r>
          </a:p>
          <a:p>
            <a:r>
              <a:rPr lang="en-US" dirty="0"/>
              <a:t>Name :Cast Vote</a:t>
            </a:r>
          </a:p>
          <a:p>
            <a:r>
              <a:rPr lang="en-US" dirty="0"/>
              <a:t>Actors : Voter</a:t>
            </a:r>
          </a:p>
          <a:p>
            <a:r>
              <a:rPr lang="en-US" dirty="0"/>
              <a:t>Description : This use case collects the voter's ballot and sends them to the central receiving authority.</a:t>
            </a:r>
          </a:p>
          <a:p>
            <a:r>
              <a:rPr lang="en-US" dirty="0"/>
              <a:t>Pre Condition : The voter has reviewed and accepted their selections.</a:t>
            </a:r>
          </a:p>
          <a:p>
            <a:r>
              <a:rPr lang="en-US" dirty="0"/>
              <a:t>Post Condition : The votes have been confirmed by the central receiving authority.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F611363-0999-453C-9581-18519DEA4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86702"/>
              </p:ext>
            </p:extLst>
          </p:nvPr>
        </p:nvGraphicFramePr>
        <p:xfrm>
          <a:off x="911668" y="514654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23464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57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1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cast vote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7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Collects the voters ballot and sends them to the authority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4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7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40D6-B6B1-4ED0-9AA5-AF281F9C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D49C-BCF2-4E1F-8854-7054BF2E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930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 Id:UC03</a:t>
            </a:r>
          </a:p>
          <a:p>
            <a:r>
              <a:rPr lang="en-US" dirty="0"/>
              <a:t>Name :Make vote selection</a:t>
            </a:r>
          </a:p>
          <a:p>
            <a:r>
              <a:rPr lang="en-US" dirty="0"/>
              <a:t>Actors : Voter</a:t>
            </a:r>
          </a:p>
          <a:p>
            <a:r>
              <a:rPr lang="en-US" dirty="0"/>
              <a:t>Description : This use case records a voter's selection for an individual race or resolution.</a:t>
            </a:r>
          </a:p>
          <a:p>
            <a:r>
              <a:rPr lang="en-US" dirty="0"/>
              <a:t>Pre Condition : The voter has selected an election in which to vote.</a:t>
            </a:r>
          </a:p>
          <a:p>
            <a:r>
              <a:rPr lang="en-US" dirty="0"/>
              <a:t>Post Condition : The voter has made a valid selection in an election.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CF3BBB-78DD-45BA-B2F3-2C20430DA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89459"/>
              </p:ext>
            </p:extLst>
          </p:nvPr>
        </p:nvGraphicFramePr>
        <p:xfrm>
          <a:off x="911668" y="461580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30118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3116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make vote selection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Records a voters selection for an individual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9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8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C3D6-5828-4683-AD15-592919CE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331D-7D2C-409C-944B-6377F239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341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 Id:UC04</a:t>
            </a:r>
          </a:p>
          <a:p>
            <a:r>
              <a:rPr lang="en-US" dirty="0"/>
              <a:t>Name : Review recorded votes</a:t>
            </a:r>
          </a:p>
          <a:p>
            <a:r>
              <a:rPr lang="en-US" dirty="0"/>
              <a:t>Actors : Voter</a:t>
            </a:r>
          </a:p>
          <a:p>
            <a:r>
              <a:rPr lang="en-US" dirty="0"/>
              <a:t>Description: This use case displays the voter's ballot to them as recorded locally and as recorded by the central voting authority.</a:t>
            </a:r>
          </a:p>
          <a:p>
            <a:r>
              <a:rPr lang="en-US" dirty="0"/>
              <a:t>Pre Condition: The votes have been received without error at the reviewing authority. </a:t>
            </a:r>
          </a:p>
          <a:p>
            <a:r>
              <a:rPr lang="en-US" dirty="0"/>
              <a:t>Post Condition: The voter confirms that the votes have been properly received.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F9B216-E021-4C2A-BC85-62ED94E97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38448"/>
              </p:ext>
            </p:extLst>
          </p:nvPr>
        </p:nvGraphicFramePr>
        <p:xfrm>
          <a:off x="1146002" y="5031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06027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9158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2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review recorded votes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8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voter’s ballot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2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43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8FD-4ADC-464F-84F8-B7465C23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A24E-66AE-4FB7-B860-14CB44E1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3036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 Id:UC05</a:t>
            </a:r>
          </a:p>
          <a:p>
            <a:r>
              <a:rPr lang="en-US" dirty="0"/>
              <a:t>Name : Register voter</a:t>
            </a:r>
          </a:p>
          <a:p>
            <a:r>
              <a:rPr lang="en-US" dirty="0"/>
              <a:t>Actors : Election Official</a:t>
            </a:r>
          </a:p>
          <a:p>
            <a:r>
              <a:rPr lang="en-US" dirty="0"/>
              <a:t>Description: This use case allows an Election Official to enter the list of registered voters for an election.</a:t>
            </a:r>
          </a:p>
          <a:p>
            <a:r>
              <a:rPr lang="en-US" dirty="0"/>
              <a:t>Pre Condition: The voting system has been properly initialized.</a:t>
            </a:r>
          </a:p>
          <a:p>
            <a:r>
              <a:rPr lang="en-US" dirty="0"/>
              <a:t>Post Condition: The voter has been confirmed to be eligible to vote.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D9E53F3-163B-43D1-8482-A750E2208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98046"/>
              </p:ext>
            </p:extLst>
          </p:nvPr>
        </p:nvGraphicFramePr>
        <p:xfrm>
          <a:off x="911668" y="486664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3637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764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Election Official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9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register voter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him to enter the lists of registered voters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16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90B6-6229-439A-96D8-430843FC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2518-B7F9-412A-A582-DEAA8DFD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811670"/>
          </a:xfrm>
        </p:spPr>
        <p:txBody>
          <a:bodyPr>
            <a:normAutofit/>
          </a:bodyPr>
          <a:lstStyle/>
          <a:p>
            <a:r>
              <a:rPr lang="en-US" dirty="0"/>
              <a:t>Use case Id:UC06</a:t>
            </a:r>
          </a:p>
          <a:p>
            <a:r>
              <a:rPr lang="en-US" dirty="0"/>
              <a:t>Name : Review results</a:t>
            </a:r>
          </a:p>
          <a:p>
            <a:r>
              <a:rPr lang="en-US" dirty="0"/>
              <a:t>Actors : Election Official</a:t>
            </a:r>
          </a:p>
          <a:p>
            <a:r>
              <a:rPr lang="en-US" dirty="0"/>
              <a:t>Description: This use case displays the election results to the election official.</a:t>
            </a:r>
          </a:p>
          <a:p>
            <a:r>
              <a:rPr lang="en-US" dirty="0"/>
              <a:t>Pre Condition: At least one voter has voted in the election.</a:t>
            </a:r>
          </a:p>
          <a:p>
            <a:r>
              <a:rPr lang="en-US" dirty="0"/>
              <a:t>Post Condition: A summary of the current results are displayed.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547E4F-1601-42A3-82AC-452407BC6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72729"/>
              </p:ext>
            </p:extLst>
          </p:nvPr>
        </p:nvGraphicFramePr>
        <p:xfrm>
          <a:off x="911668" y="4585252"/>
          <a:ext cx="8128000" cy="138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0268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5664100"/>
                    </a:ext>
                  </a:extLst>
                </a:gridCol>
              </a:tblGrid>
              <a:tr h="374889">
                <a:tc>
                  <a:txBody>
                    <a:bodyPr/>
                    <a:lstStyle/>
                    <a:p>
                      <a:r>
                        <a:rPr lang="en-US" dirty="0"/>
                        <a:t>Election Official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1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review result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5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election results to the election official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06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534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Browallia New</vt:lpstr>
      <vt:lpstr>Trebuchet MS</vt:lpstr>
      <vt:lpstr>Wingdings 3</vt:lpstr>
      <vt:lpstr>Facet</vt:lpstr>
      <vt:lpstr>DESIGN DOCUMENTATION FOR ELECTRONIC VOTING</vt:lpstr>
      <vt:lpstr>Features of our project</vt:lpstr>
      <vt:lpstr>Use case diagram: </vt:lpstr>
      <vt:lpstr>Use Case Description:</vt:lpstr>
      <vt:lpstr>Use Case Description:</vt:lpstr>
      <vt:lpstr>Use Case Description:</vt:lpstr>
      <vt:lpstr>Use Case Description:</vt:lpstr>
      <vt:lpstr>Use Case Description:</vt:lpstr>
      <vt:lpstr>Use Case Description:</vt:lpstr>
      <vt:lpstr>Use Case Diagram for 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</dc:title>
  <dc:creator>323</dc:creator>
  <cp:lastModifiedBy>323</cp:lastModifiedBy>
  <cp:revision>27</cp:revision>
  <dcterms:created xsi:type="dcterms:W3CDTF">2020-11-05T09:54:11Z</dcterms:created>
  <dcterms:modified xsi:type="dcterms:W3CDTF">2020-11-18T17:55:38Z</dcterms:modified>
</cp:coreProperties>
</file>