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425" r:id="rId2"/>
    <p:sldId id="475" r:id="rId3"/>
    <p:sldId id="478" r:id="rId4"/>
    <p:sldId id="492" r:id="rId5"/>
    <p:sldId id="487" r:id="rId6"/>
    <p:sldId id="495" r:id="rId7"/>
    <p:sldId id="496" r:id="rId8"/>
    <p:sldId id="497" r:id="rId9"/>
    <p:sldId id="502" r:id="rId10"/>
    <p:sldId id="486" r:id="rId11"/>
    <p:sldId id="503" r:id="rId12"/>
    <p:sldId id="504" r:id="rId13"/>
    <p:sldId id="476" r:id="rId14"/>
    <p:sldId id="480" r:id="rId15"/>
    <p:sldId id="479" r:id="rId16"/>
    <p:sldId id="481" r:id="rId17"/>
    <p:sldId id="482" r:id="rId18"/>
    <p:sldId id="490" r:id="rId19"/>
    <p:sldId id="499" r:id="rId20"/>
    <p:sldId id="493" r:id="rId21"/>
    <p:sldId id="477" r:id="rId22"/>
    <p:sldId id="491" r:id="rId23"/>
    <p:sldId id="442" r:id="rId24"/>
  </p:sldIdLst>
  <p:sldSz cx="9144000" cy="6858000" type="screen4x3"/>
  <p:notesSz cx="6731000" cy="9867900"/>
  <p:defaultTextStyle>
    <a:defPPr>
      <a:defRPr lang="en-US"/>
    </a:defPPr>
    <a:lvl1pPr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1pPr>
    <a:lvl2pPr marL="4572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2pPr>
    <a:lvl3pPr marL="9144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3pPr>
    <a:lvl4pPr marL="13716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4pPr>
    <a:lvl5pPr marL="1828800" algn="ctr" rtl="0" eaLnBrk="0" fontAlgn="base" hangingPunct="0">
      <a:lnSpc>
        <a:spcPct val="85000"/>
      </a:lnSpc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8761"/>
    <a:srgbClr val="C0B893"/>
    <a:srgbClr val="A14054"/>
    <a:srgbClr val="6D1A32"/>
    <a:srgbClr val="00553D"/>
    <a:srgbClr val="91B59E"/>
    <a:srgbClr val="649785"/>
    <a:srgbClr val="B9EC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 autoAdjust="0"/>
    <p:restoredTop sz="90244" autoAdjust="0"/>
  </p:normalViewPr>
  <p:slideViewPr>
    <p:cSldViewPr snapToGrid="0" snapToObjects="1">
      <p:cViewPr>
        <p:scale>
          <a:sx n="100" d="100"/>
          <a:sy n="100" d="100"/>
        </p:scale>
        <p:origin x="9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2"/>
    </p:cViewPr>
  </p:sorterViewPr>
  <p:notesViewPr>
    <p:cSldViewPr snapToGrid="0" snapToObjects="1">
      <p:cViewPr varScale="1">
        <p:scale>
          <a:sx n="82" d="100"/>
          <a:sy n="82" d="100"/>
        </p:scale>
        <p:origin x="-2454" y="-84"/>
      </p:cViewPr>
      <p:guideLst>
        <p:guide orient="horz" pos="3108"/>
        <p:guide pos="21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9F2C1-7EA5-0F4F-A05C-E2D64CD3CB5F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73B3F-9289-F149-890F-23A1F2745F0A}">
      <dgm:prSet phldrT="[Text]"/>
      <dgm:spPr/>
      <dgm:t>
        <a:bodyPr/>
        <a:lstStyle/>
        <a:p>
          <a:r>
            <a:rPr lang="en-US" dirty="0" smtClean="0"/>
            <a:t>Address of txt variable</a:t>
          </a:r>
          <a:endParaRPr lang="en-US" dirty="0"/>
        </a:p>
      </dgm:t>
    </dgm:pt>
    <dgm:pt modelId="{17E10204-B068-804B-AB08-C5C961666ED1}" type="parTrans" cxnId="{366B8AD4-2501-F24B-943A-68F6C349947A}">
      <dgm:prSet/>
      <dgm:spPr/>
      <dgm:t>
        <a:bodyPr/>
        <a:lstStyle/>
        <a:p>
          <a:endParaRPr lang="en-US"/>
        </a:p>
      </dgm:t>
    </dgm:pt>
    <dgm:pt modelId="{4203CC8F-A6DB-EF4F-A0FC-090D8A8CFDE9}" type="sibTrans" cxnId="{366B8AD4-2501-F24B-943A-68F6C349947A}">
      <dgm:prSet/>
      <dgm:spPr/>
      <dgm:t>
        <a:bodyPr/>
        <a:lstStyle/>
        <a:p>
          <a:endParaRPr lang="en-US"/>
        </a:p>
      </dgm:t>
    </dgm:pt>
    <dgm:pt modelId="{2EC02AB1-B4F4-A54C-A8D6-5F2DC16DC92B}">
      <dgm:prSet phldrT="[Text]"/>
      <dgm:spPr/>
      <dgm:t>
        <a:bodyPr/>
        <a:lstStyle/>
        <a:p>
          <a:r>
            <a:rPr lang="en-US" dirty="0" smtClean="0"/>
            <a:t>void </a:t>
          </a:r>
          <a:r>
            <a:rPr lang="en-US" dirty="0" err="1" smtClean="0"/>
            <a:t>myPrint</a:t>
          </a:r>
          <a:r>
            <a:rPr lang="en-US" dirty="0" smtClean="0"/>
            <a:t>(char *</a:t>
          </a:r>
          <a:r>
            <a:rPr lang="en-US" dirty="0" err="1" smtClean="0"/>
            <a:t>ptr</a:t>
          </a:r>
          <a:r>
            <a:rPr lang="en-US" dirty="0" smtClean="0"/>
            <a:t>) </a:t>
          </a:r>
          <a:endParaRPr lang="en-US" dirty="0"/>
        </a:p>
      </dgm:t>
    </dgm:pt>
    <dgm:pt modelId="{4D1B325D-D8F1-394C-9EE8-C9AEF15B8BA5}" type="parTrans" cxnId="{9771FB27-9D5F-0342-A851-78C0BE1597D9}">
      <dgm:prSet/>
      <dgm:spPr/>
      <dgm:t>
        <a:bodyPr/>
        <a:lstStyle/>
        <a:p>
          <a:endParaRPr lang="en-US"/>
        </a:p>
      </dgm:t>
    </dgm:pt>
    <dgm:pt modelId="{5D49ED1C-8908-A04A-8A4E-EFDFEDF96268}" type="sibTrans" cxnId="{9771FB27-9D5F-0342-A851-78C0BE1597D9}">
      <dgm:prSet/>
      <dgm:spPr/>
      <dgm:t>
        <a:bodyPr/>
        <a:lstStyle/>
        <a:p>
          <a:endParaRPr lang="en-US"/>
        </a:p>
      </dgm:t>
    </dgm:pt>
    <dgm:pt modelId="{3C55CCA1-374A-4445-8E8A-AB4D2B4EDAE9}">
      <dgm:prSet phldrT="[Text]"/>
      <dgm:spPr/>
      <dgm:t>
        <a:bodyPr/>
        <a:lstStyle/>
        <a:p>
          <a:r>
            <a:rPr lang="en-US" dirty="0" smtClean="0"/>
            <a:t>Address of </a:t>
          </a:r>
          <a:r>
            <a:rPr lang="en-US" dirty="0" err="1" smtClean="0"/>
            <a:t>ptr</a:t>
          </a:r>
          <a:endParaRPr lang="en-US" dirty="0"/>
        </a:p>
      </dgm:t>
    </dgm:pt>
    <dgm:pt modelId="{42B70729-0B09-1A4A-89F1-6456F719354B}" type="parTrans" cxnId="{0D16E4DD-83C5-2F4E-A333-AE2F9E663C05}">
      <dgm:prSet/>
      <dgm:spPr/>
      <dgm:t>
        <a:bodyPr/>
        <a:lstStyle/>
        <a:p>
          <a:endParaRPr lang="en-US"/>
        </a:p>
      </dgm:t>
    </dgm:pt>
    <dgm:pt modelId="{86659EFE-72E8-C241-B901-DC33BEAB950D}" type="sibTrans" cxnId="{0D16E4DD-83C5-2F4E-A333-AE2F9E663C05}">
      <dgm:prSet/>
      <dgm:spPr/>
      <dgm:t>
        <a:bodyPr/>
        <a:lstStyle/>
        <a:p>
          <a:endParaRPr lang="en-US"/>
        </a:p>
      </dgm:t>
    </dgm:pt>
    <dgm:pt modelId="{5884206D-58AF-B44F-8429-33D143454744}">
      <dgm:prSet phldrT="[Text]"/>
      <dgm:spPr/>
      <dgm:t>
        <a:bodyPr/>
        <a:lstStyle/>
        <a:p>
          <a:r>
            <a:rPr lang="en-US" dirty="0" smtClean="0"/>
            <a:t>char *txt=“Hello World”;</a:t>
          </a:r>
        </a:p>
        <a:p>
          <a:r>
            <a:rPr lang="en-US" dirty="0" err="1" smtClean="0"/>
            <a:t>myPrint</a:t>
          </a:r>
          <a:r>
            <a:rPr lang="en-US" dirty="0" smtClean="0"/>
            <a:t>(*txt);</a:t>
          </a:r>
          <a:endParaRPr lang="en-US" dirty="0"/>
        </a:p>
      </dgm:t>
    </dgm:pt>
    <dgm:pt modelId="{A249AF2B-F869-E441-A2A9-A3FF5BB4929F}" type="parTrans" cxnId="{06E3C7EC-9380-AE41-87D5-5AF29998E44B}">
      <dgm:prSet/>
      <dgm:spPr/>
      <dgm:t>
        <a:bodyPr/>
        <a:lstStyle/>
        <a:p>
          <a:endParaRPr lang="en-US"/>
        </a:p>
      </dgm:t>
    </dgm:pt>
    <dgm:pt modelId="{930BB69A-3DC4-B841-A370-E531AD5AAFF4}" type="sibTrans" cxnId="{06E3C7EC-9380-AE41-87D5-5AF29998E44B}">
      <dgm:prSet/>
      <dgm:spPr/>
      <dgm:t>
        <a:bodyPr/>
        <a:lstStyle/>
        <a:p>
          <a:endParaRPr lang="en-US"/>
        </a:p>
      </dgm:t>
    </dgm:pt>
    <dgm:pt modelId="{4222E7F4-6B91-D643-8634-84C36CDEDC38}" type="pres">
      <dgm:prSet presAssocID="{1FC9F2C1-7EA5-0F4F-A05C-E2D64CD3CB5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4B57D0-9126-6C4B-BC8F-EC52023D2F7D}" type="pres">
      <dgm:prSet presAssocID="{80173B3F-9289-F149-890F-23A1F2745F0A}" presName="thickLine" presStyleLbl="alignNode1" presStyleIdx="0" presStyleCnt="2"/>
      <dgm:spPr/>
    </dgm:pt>
    <dgm:pt modelId="{114B3021-09BF-1649-A8FE-7BB3681673EE}" type="pres">
      <dgm:prSet presAssocID="{80173B3F-9289-F149-890F-23A1F2745F0A}" presName="horz1" presStyleCnt="0"/>
      <dgm:spPr/>
    </dgm:pt>
    <dgm:pt modelId="{533B16FF-9A6E-B645-95B6-D4DA3970C724}" type="pres">
      <dgm:prSet presAssocID="{80173B3F-9289-F149-890F-23A1F2745F0A}" presName="tx1" presStyleLbl="revTx" presStyleIdx="0" presStyleCnt="4"/>
      <dgm:spPr/>
      <dgm:t>
        <a:bodyPr/>
        <a:lstStyle/>
        <a:p>
          <a:endParaRPr lang="en-US"/>
        </a:p>
      </dgm:t>
    </dgm:pt>
    <dgm:pt modelId="{3FFEDED9-0520-BD40-9D26-EAAC525250A2}" type="pres">
      <dgm:prSet presAssocID="{80173B3F-9289-F149-890F-23A1F2745F0A}" presName="vert1" presStyleCnt="0"/>
      <dgm:spPr/>
    </dgm:pt>
    <dgm:pt modelId="{DB83F185-BFED-9541-B8F1-431F4FC33774}" type="pres">
      <dgm:prSet presAssocID="{5884206D-58AF-B44F-8429-33D143454744}" presName="vertSpace2a" presStyleCnt="0"/>
      <dgm:spPr/>
    </dgm:pt>
    <dgm:pt modelId="{3370E7DE-2E5E-0F40-8618-4F3F4406BE1B}" type="pres">
      <dgm:prSet presAssocID="{5884206D-58AF-B44F-8429-33D143454744}" presName="horz2" presStyleCnt="0"/>
      <dgm:spPr/>
    </dgm:pt>
    <dgm:pt modelId="{E5DDD544-15CB-284A-980D-7441378EDE77}" type="pres">
      <dgm:prSet presAssocID="{5884206D-58AF-B44F-8429-33D143454744}" presName="horzSpace2" presStyleCnt="0"/>
      <dgm:spPr/>
    </dgm:pt>
    <dgm:pt modelId="{DDC02919-D25F-CF45-8694-9B102AC23BB2}" type="pres">
      <dgm:prSet presAssocID="{5884206D-58AF-B44F-8429-33D143454744}" presName="tx2" presStyleLbl="revTx" presStyleIdx="1" presStyleCnt="4"/>
      <dgm:spPr/>
      <dgm:t>
        <a:bodyPr/>
        <a:lstStyle/>
        <a:p>
          <a:endParaRPr lang="en-US"/>
        </a:p>
      </dgm:t>
    </dgm:pt>
    <dgm:pt modelId="{49AF13D7-95A9-CD4B-8C35-95533DC1094B}" type="pres">
      <dgm:prSet presAssocID="{5884206D-58AF-B44F-8429-33D143454744}" presName="vert2" presStyleCnt="0"/>
      <dgm:spPr/>
    </dgm:pt>
    <dgm:pt modelId="{A7C4449F-E1CB-7944-9681-60BDE16843A9}" type="pres">
      <dgm:prSet presAssocID="{5884206D-58AF-B44F-8429-33D143454744}" presName="thinLine2b" presStyleLbl="callout" presStyleIdx="0" presStyleCnt="2"/>
      <dgm:spPr/>
    </dgm:pt>
    <dgm:pt modelId="{CA001CAB-36D3-BB41-AA4F-184064382723}" type="pres">
      <dgm:prSet presAssocID="{5884206D-58AF-B44F-8429-33D143454744}" presName="vertSpace2b" presStyleCnt="0"/>
      <dgm:spPr/>
    </dgm:pt>
    <dgm:pt modelId="{6B0F7FCC-E091-FD4F-84D2-2EFAB4CAB2B8}" type="pres">
      <dgm:prSet presAssocID="{3C55CCA1-374A-4445-8E8A-AB4D2B4EDAE9}" presName="thickLine" presStyleLbl="alignNode1" presStyleIdx="1" presStyleCnt="2"/>
      <dgm:spPr/>
    </dgm:pt>
    <dgm:pt modelId="{7AB25813-2180-904D-AC6C-8BF0443FACE2}" type="pres">
      <dgm:prSet presAssocID="{3C55CCA1-374A-4445-8E8A-AB4D2B4EDAE9}" presName="horz1" presStyleCnt="0"/>
      <dgm:spPr/>
    </dgm:pt>
    <dgm:pt modelId="{DB08F4E0-F39B-8644-8362-C1FA2DE6A929}" type="pres">
      <dgm:prSet presAssocID="{3C55CCA1-374A-4445-8E8A-AB4D2B4EDAE9}" presName="tx1" presStyleLbl="revTx" presStyleIdx="2" presStyleCnt="4"/>
      <dgm:spPr/>
      <dgm:t>
        <a:bodyPr/>
        <a:lstStyle/>
        <a:p>
          <a:endParaRPr lang="en-US"/>
        </a:p>
      </dgm:t>
    </dgm:pt>
    <dgm:pt modelId="{28D008F7-8CB4-E945-8176-9814AE183710}" type="pres">
      <dgm:prSet presAssocID="{3C55CCA1-374A-4445-8E8A-AB4D2B4EDAE9}" presName="vert1" presStyleCnt="0"/>
      <dgm:spPr/>
    </dgm:pt>
    <dgm:pt modelId="{6707CB7C-3102-2F4D-A56C-8C4B5CD9EFD3}" type="pres">
      <dgm:prSet presAssocID="{2EC02AB1-B4F4-A54C-A8D6-5F2DC16DC92B}" presName="vertSpace2a" presStyleCnt="0"/>
      <dgm:spPr/>
    </dgm:pt>
    <dgm:pt modelId="{2CC0AA4F-00AF-5F4E-9A8D-307178AEF567}" type="pres">
      <dgm:prSet presAssocID="{2EC02AB1-B4F4-A54C-A8D6-5F2DC16DC92B}" presName="horz2" presStyleCnt="0"/>
      <dgm:spPr/>
    </dgm:pt>
    <dgm:pt modelId="{A74D0639-E74A-8D49-BF86-A4FA1E5E402B}" type="pres">
      <dgm:prSet presAssocID="{2EC02AB1-B4F4-A54C-A8D6-5F2DC16DC92B}" presName="horzSpace2" presStyleCnt="0"/>
      <dgm:spPr/>
    </dgm:pt>
    <dgm:pt modelId="{9AB83AAF-27D8-6343-BC82-D2F29ABA0BE7}" type="pres">
      <dgm:prSet presAssocID="{2EC02AB1-B4F4-A54C-A8D6-5F2DC16DC92B}" presName="tx2" presStyleLbl="revTx" presStyleIdx="3" presStyleCnt="4"/>
      <dgm:spPr/>
      <dgm:t>
        <a:bodyPr/>
        <a:lstStyle/>
        <a:p>
          <a:endParaRPr lang="en-US"/>
        </a:p>
      </dgm:t>
    </dgm:pt>
    <dgm:pt modelId="{A00A5DC8-750B-8940-8027-0845E4F6F851}" type="pres">
      <dgm:prSet presAssocID="{2EC02AB1-B4F4-A54C-A8D6-5F2DC16DC92B}" presName="vert2" presStyleCnt="0"/>
      <dgm:spPr/>
    </dgm:pt>
    <dgm:pt modelId="{87E10C41-15CC-8F4C-A414-3DEC3F3620C6}" type="pres">
      <dgm:prSet presAssocID="{2EC02AB1-B4F4-A54C-A8D6-5F2DC16DC92B}" presName="thinLine2b" presStyleLbl="callout" presStyleIdx="1" presStyleCnt="2"/>
      <dgm:spPr/>
    </dgm:pt>
    <dgm:pt modelId="{6FD12A18-CA4C-7941-B8D4-7A2353A43F48}" type="pres">
      <dgm:prSet presAssocID="{2EC02AB1-B4F4-A54C-A8D6-5F2DC16DC92B}" presName="vertSpace2b" presStyleCnt="0"/>
      <dgm:spPr/>
    </dgm:pt>
  </dgm:ptLst>
  <dgm:cxnLst>
    <dgm:cxn modelId="{882A6A98-B228-EE44-BC43-8A530D534102}" type="presOf" srcId="{80173B3F-9289-F149-890F-23A1F2745F0A}" destId="{533B16FF-9A6E-B645-95B6-D4DA3970C724}" srcOrd="0" destOrd="0" presId="urn:microsoft.com/office/officeart/2008/layout/LinedList"/>
    <dgm:cxn modelId="{2DCE8E15-2AC9-DA43-ABBC-04D51A717118}" type="presOf" srcId="{1FC9F2C1-7EA5-0F4F-A05C-E2D64CD3CB5F}" destId="{4222E7F4-6B91-D643-8634-84C36CDEDC38}" srcOrd="0" destOrd="0" presId="urn:microsoft.com/office/officeart/2008/layout/LinedList"/>
    <dgm:cxn modelId="{9CE386F6-F628-5446-B076-220874C62304}" type="presOf" srcId="{5884206D-58AF-B44F-8429-33D143454744}" destId="{DDC02919-D25F-CF45-8694-9B102AC23BB2}" srcOrd="0" destOrd="0" presId="urn:microsoft.com/office/officeart/2008/layout/LinedList"/>
    <dgm:cxn modelId="{06E3C7EC-9380-AE41-87D5-5AF29998E44B}" srcId="{80173B3F-9289-F149-890F-23A1F2745F0A}" destId="{5884206D-58AF-B44F-8429-33D143454744}" srcOrd="0" destOrd="0" parTransId="{A249AF2B-F869-E441-A2A9-A3FF5BB4929F}" sibTransId="{930BB69A-3DC4-B841-A370-E531AD5AAFF4}"/>
    <dgm:cxn modelId="{9771FB27-9D5F-0342-A851-78C0BE1597D9}" srcId="{3C55CCA1-374A-4445-8E8A-AB4D2B4EDAE9}" destId="{2EC02AB1-B4F4-A54C-A8D6-5F2DC16DC92B}" srcOrd="0" destOrd="0" parTransId="{4D1B325D-D8F1-394C-9EE8-C9AEF15B8BA5}" sibTransId="{5D49ED1C-8908-A04A-8A4E-EFDFEDF96268}"/>
    <dgm:cxn modelId="{0D16E4DD-83C5-2F4E-A333-AE2F9E663C05}" srcId="{1FC9F2C1-7EA5-0F4F-A05C-E2D64CD3CB5F}" destId="{3C55CCA1-374A-4445-8E8A-AB4D2B4EDAE9}" srcOrd="1" destOrd="0" parTransId="{42B70729-0B09-1A4A-89F1-6456F719354B}" sibTransId="{86659EFE-72E8-C241-B901-DC33BEAB950D}"/>
    <dgm:cxn modelId="{8FB4A970-BCAA-534F-9043-896AF204C4DC}" type="presOf" srcId="{2EC02AB1-B4F4-A54C-A8D6-5F2DC16DC92B}" destId="{9AB83AAF-27D8-6343-BC82-D2F29ABA0BE7}" srcOrd="0" destOrd="0" presId="urn:microsoft.com/office/officeart/2008/layout/LinedList"/>
    <dgm:cxn modelId="{1A6A6AB0-42AA-F049-A4D0-2D0271E17D29}" type="presOf" srcId="{3C55CCA1-374A-4445-8E8A-AB4D2B4EDAE9}" destId="{DB08F4E0-F39B-8644-8362-C1FA2DE6A929}" srcOrd="0" destOrd="0" presId="urn:microsoft.com/office/officeart/2008/layout/LinedList"/>
    <dgm:cxn modelId="{366B8AD4-2501-F24B-943A-68F6C349947A}" srcId="{1FC9F2C1-7EA5-0F4F-A05C-E2D64CD3CB5F}" destId="{80173B3F-9289-F149-890F-23A1F2745F0A}" srcOrd="0" destOrd="0" parTransId="{17E10204-B068-804B-AB08-C5C961666ED1}" sibTransId="{4203CC8F-A6DB-EF4F-A0FC-090D8A8CFDE9}"/>
    <dgm:cxn modelId="{A01D81F0-7648-1542-8145-EBBC1C276667}" type="presParOf" srcId="{4222E7F4-6B91-D643-8634-84C36CDEDC38}" destId="{D84B57D0-9126-6C4B-BC8F-EC52023D2F7D}" srcOrd="0" destOrd="0" presId="urn:microsoft.com/office/officeart/2008/layout/LinedList"/>
    <dgm:cxn modelId="{20CE9B35-E24B-2141-AD71-B64A57AC3015}" type="presParOf" srcId="{4222E7F4-6B91-D643-8634-84C36CDEDC38}" destId="{114B3021-09BF-1649-A8FE-7BB3681673EE}" srcOrd="1" destOrd="0" presId="urn:microsoft.com/office/officeart/2008/layout/LinedList"/>
    <dgm:cxn modelId="{D42077DD-72C8-D341-A204-47E19E43D621}" type="presParOf" srcId="{114B3021-09BF-1649-A8FE-7BB3681673EE}" destId="{533B16FF-9A6E-B645-95B6-D4DA3970C724}" srcOrd="0" destOrd="0" presId="urn:microsoft.com/office/officeart/2008/layout/LinedList"/>
    <dgm:cxn modelId="{64B4CEAF-7124-B34F-9903-6E460C22D370}" type="presParOf" srcId="{114B3021-09BF-1649-A8FE-7BB3681673EE}" destId="{3FFEDED9-0520-BD40-9D26-EAAC525250A2}" srcOrd="1" destOrd="0" presId="urn:microsoft.com/office/officeart/2008/layout/LinedList"/>
    <dgm:cxn modelId="{CBC9DA8E-3363-654B-8C39-7AAC0BE8683C}" type="presParOf" srcId="{3FFEDED9-0520-BD40-9D26-EAAC525250A2}" destId="{DB83F185-BFED-9541-B8F1-431F4FC33774}" srcOrd="0" destOrd="0" presId="urn:microsoft.com/office/officeart/2008/layout/LinedList"/>
    <dgm:cxn modelId="{8387E25C-A658-6F49-B636-3632AE4F1498}" type="presParOf" srcId="{3FFEDED9-0520-BD40-9D26-EAAC525250A2}" destId="{3370E7DE-2E5E-0F40-8618-4F3F4406BE1B}" srcOrd="1" destOrd="0" presId="urn:microsoft.com/office/officeart/2008/layout/LinedList"/>
    <dgm:cxn modelId="{20ECD3BC-C60C-664D-8DA1-0AA8F8B24207}" type="presParOf" srcId="{3370E7DE-2E5E-0F40-8618-4F3F4406BE1B}" destId="{E5DDD544-15CB-284A-980D-7441378EDE77}" srcOrd="0" destOrd="0" presId="urn:microsoft.com/office/officeart/2008/layout/LinedList"/>
    <dgm:cxn modelId="{60CC59FB-F5EC-6643-96AD-EA8198CC80FF}" type="presParOf" srcId="{3370E7DE-2E5E-0F40-8618-4F3F4406BE1B}" destId="{DDC02919-D25F-CF45-8694-9B102AC23BB2}" srcOrd="1" destOrd="0" presId="urn:microsoft.com/office/officeart/2008/layout/LinedList"/>
    <dgm:cxn modelId="{04226A53-9EE8-0242-B7AF-7D1FDEEA842B}" type="presParOf" srcId="{3370E7DE-2E5E-0F40-8618-4F3F4406BE1B}" destId="{49AF13D7-95A9-CD4B-8C35-95533DC1094B}" srcOrd="2" destOrd="0" presId="urn:microsoft.com/office/officeart/2008/layout/LinedList"/>
    <dgm:cxn modelId="{02EAAA28-3478-724E-ABEA-2825FE4A11EE}" type="presParOf" srcId="{3FFEDED9-0520-BD40-9D26-EAAC525250A2}" destId="{A7C4449F-E1CB-7944-9681-60BDE16843A9}" srcOrd="2" destOrd="0" presId="urn:microsoft.com/office/officeart/2008/layout/LinedList"/>
    <dgm:cxn modelId="{C274D329-34D2-3440-8968-872043BC2503}" type="presParOf" srcId="{3FFEDED9-0520-BD40-9D26-EAAC525250A2}" destId="{CA001CAB-36D3-BB41-AA4F-184064382723}" srcOrd="3" destOrd="0" presId="urn:microsoft.com/office/officeart/2008/layout/LinedList"/>
    <dgm:cxn modelId="{68605843-AFAE-C94C-908C-A90B5248FF0E}" type="presParOf" srcId="{4222E7F4-6B91-D643-8634-84C36CDEDC38}" destId="{6B0F7FCC-E091-FD4F-84D2-2EFAB4CAB2B8}" srcOrd="2" destOrd="0" presId="urn:microsoft.com/office/officeart/2008/layout/LinedList"/>
    <dgm:cxn modelId="{821CAA49-B62D-AC4C-A743-FB7928AB7619}" type="presParOf" srcId="{4222E7F4-6B91-D643-8634-84C36CDEDC38}" destId="{7AB25813-2180-904D-AC6C-8BF0443FACE2}" srcOrd="3" destOrd="0" presId="urn:microsoft.com/office/officeart/2008/layout/LinedList"/>
    <dgm:cxn modelId="{9AF216DB-B487-1643-9CA5-CAAECE2CB31D}" type="presParOf" srcId="{7AB25813-2180-904D-AC6C-8BF0443FACE2}" destId="{DB08F4E0-F39B-8644-8362-C1FA2DE6A929}" srcOrd="0" destOrd="0" presId="urn:microsoft.com/office/officeart/2008/layout/LinedList"/>
    <dgm:cxn modelId="{A6082EE3-B7DF-724C-9C85-2233B4983463}" type="presParOf" srcId="{7AB25813-2180-904D-AC6C-8BF0443FACE2}" destId="{28D008F7-8CB4-E945-8176-9814AE183710}" srcOrd="1" destOrd="0" presId="urn:microsoft.com/office/officeart/2008/layout/LinedList"/>
    <dgm:cxn modelId="{83E952A4-BED3-4148-B65C-2D81501AAACF}" type="presParOf" srcId="{28D008F7-8CB4-E945-8176-9814AE183710}" destId="{6707CB7C-3102-2F4D-A56C-8C4B5CD9EFD3}" srcOrd="0" destOrd="0" presId="urn:microsoft.com/office/officeart/2008/layout/LinedList"/>
    <dgm:cxn modelId="{0099EECA-AB7B-BF44-A41A-3BDEA9BB1314}" type="presParOf" srcId="{28D008F7-8CB4-E945-8176-9814AE183710}" destId="{2CC0AA4F-00AF-5F4E-9A8D-307178AEF567}" srcOrd="1" destOrd="0" presId="urn:microsoft.com/office/officeart/2008/layout/LinedList"/>
    <dgm:cxn modelId="{A42C8FF3-F9E2-DA44-A143-B738AFA1394B}" type="presParOf" srcId="{2CC0AA4F-00AF-5F4E-9A8D-307178AEF567}" destId="{A74D0639-E74A-8D49-BF86-A4FA1E5E402B}" srcOrd="0" destOrd="0" presId="urn:microsoft.com/office/officeart/2008/layout/LinedList"/>
    <dgm:cxn modelId="{AC55B77E-45F2-8741-BE74-BAC930E986C3}" type="presParOf" srcId="{2CC0AA4F-00AF-5F4E-9A8D-307178AEF567}" destId="{9AB83AAF-27D8-6343-BC82-D2F29ABA0BE7}" srcOrd="1" destOrd="0" presId="urn:microsoft.com/office/officeart/2008/layout/LinedList"/>
    <dgm:cxn modelId="{813904DE-D1A2-9346-A5F0-BFE06D02BBDC}" type="presParOf" srcId="{2CC0AA4F-00AF-5F4E-9A8D-307178AEF567}" destId="{A00A5DC8-750B-8940-8027-0845E4F6F851}" srcOrd="2" destOrd="0" presId="urn:microsoft.com/office/officeart/2008/layout/LinedList"/>
    <dgm:cxn modelId="{C5DB2562-DB99-5C49-A85D-5872BE30AAF2}" type="presParOf" srcId="{28D008F7-8CB4-E945-8176-9814AE183710}" destId="{87E10C41-15CC-8F4C-A414-3DEC3F3620C6}" srcOrd="2" destOrd="0" presId="urn:microsoft.com/office/officeart/2008/layout/LinedList"/>
    <dgm:cxn modelId="{C88C1153-29BB-1A40-A92E-C40DE7C44094}" type="presParOf" srcId="{28D008F7-8CB4-E945-8176-9814AE183710}" destId="{6FD12A18-CA4C-7941-B8D4-7A2353A43F4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4B57D0-9126-6C4B-BC8F-EC52023D2F7D}">
      <dsp:nvSpPr>
        <dsp:cNvPr id="0" name=""/>
        <dsp:cNvSpPr/>
      </dsp:nvSpPr>
      <dsp:spPr>
        <a:xfrm>
          <a:off x="0" y="0"/>
          <a:ext cx="424338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B16FF-9A6E-B645-95B6-D4DA3970C724}">
      <dsp:nvSpPr>
        <dsp:cNvPr id="0" name=""/>
        <dsp:cNvSpPr/>
      </dsp:nvSpPr>
      <dsp:spPr>
        <a:xfrm>
          <a:off x="0" y="0"/>
          <a:ext cx="848677" cy="241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 of txt variable</a:t>
          </a:r>
          <a:endParaRPr lang="en-US" sz="1500" kern="1200" dirty="0"/>
        </a:p>
      </dsp:txBody>
      <dsp:txXfrm>
        <a:off x="0" y="0"/>
        <a:ext cx="848677" cy="2419350"/>
      </dsp:txXfrm>
    </dsp:sp>
    <dsp:sp modelId="{DDC02919-D25F-CF45-8694-9B102AC23BB2}">
      <dsp:nvSpPr>
        <dsp:cNvPr id="0" name=""/>
        <dsp:cNvSpPr/>
      </dsp:nvSpPr>
      <dsp:spPr>
        <a:xfrm>
          <a:off x="912328" y="109863"/>
          <a:ext cx="3331058" cy="219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char *txt=“Hello World”;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myPrint</a:t>
          </a:r>
          <a:r>
            <a:rPr lang="en-US" sz="3500" kern="1200" dirty="0" smtClean="0"/>
            <a:t>(*txt);</a:t>
          </a:r>
          <a:endParaRPr lang="en-US" sz="3500" kern="1200" dirty="0"/>
        </a:p>
      </dsp:txBody>
      <dsp:txXfrm>
        <a:off x="912328" y="109863"/>
        <a:ext cx="3331058" cy="2197261"/>
      </dsp:txXfrm>
    </dsp:sp>
    <dsp:sp modelId="{A7C4449F-E1CB-7944-9681-60BDE16843A9}">
      <dsp:nvSpPr>
        <dsp:cNvPr id="0" name=""/>
        <dsp:cNvSpPr/>
      </dsp:nvSpPr>
      <dsp:spPr>
        <a:xfrm>
          <a:off x="848677" y="2307124"/>
          <a:ext cx="33947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0F7FCC-E091-FD4F-84D2-2EFAB4CAB2B8}">
      <dsp:nvSpPr>
        <dsp:cNvPr id="0" name=""/>
        <dsp:cNvSpPr/>
      </dsp:nvSpPr>
      <dsp:spPr>
        <a:xfrm>
          <a:off x="0" y="2419350"/>
          <a:ext cx="424338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8F4E0-F39B-8644-8362-C1FA2DE6A929}">
      <dsp:nvSpPr>
        <dsp:cNvPr id="0" name=""/>
        <dsp:cNvSpPr/>
      </dsp:nvSpPr>
      <dsp:spPr>
        <a:xfrm>
          <a:off x="0" y="2419350"/>
          <a:ext cx="848677" cy="241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Address of </a:t>
          </a:r>
          <a:r>
            <a:rPr lang="en-US" sz="1500" kern="1200" dirty="0" err="1" smtClean="0"/>
            <a:t>ptr</a:t>
          </a:r>
          <a:endParaRPr lang="en-US" sz="1500" kern="1200" dirty="0"/>
        </a:p>
      </dsp:txBody>
      <dsp:txXfrm>
        <a:off x="0" y="2419350"/>
        <a:ext cx="848677" cy="2419350"/>
      </dsp:txXfrm>
    </dsp:sp>
    <dsp:sp modelId="{9AB83AAF-27D8-6343-BC82-D2F29ABA0BE7}">
      <dsp:nvSpPr>
        <dsp:cNvPr id="0" name=""/>
        <dsp:cNvSpPr/>
      </dsp:nvSpPr>
      <dsp:spPr>
        <a:xfrm>
          <a:off x="912328" y="2529213"/>
          <a:ext cx="3331058" cy="219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void </a:t>
          </a:r>
          <a:r>
            <a:rPr lang="en-US" sz="3500" kern="1200" dirty="0" err="1" smtClean="0"/>
            <a:t>myPrint</a:t>
          </a:r>
          <a:r>
            <a:rPr lang="en-US" sz="3500" kern="1200" dirty="0" smtClean="0"/>
            <a:t>(char *</a:t>
          </a:r>
          <a:r>
            <a:rPr lang="en-US" sz="3500" kern="1200" dirty="0" err="1" smtClean="0"/>
            <a:t>ptr</a:t>
          </a:r>
          <a:r>
            <a:rPr lang="en-US" sz="3500" kern="1200" dirty="0" smtClean="0"/>
            <a:t>) </a:t>
          </a:r>
          <a:endParaRPr lang="en-US" sz="3500" kern="1200" dirty="0"/>
        </a:p>
      </dsp:txBody>
      <dsp:txXfrm>
        <a:off x="912328" y="2529213"/>
        <a:ext cx="3331058" cy="2197261"/>
      </dsp:txXfrm>
    </dsp:sp>
    <dsp:sp modelId="{87E10C41-15CC-8F4C-A414-3DEC3F3620C6}">
      <dsp:nvSpPr>
        <dsp:cNvPr id="0" name=""/>
        <dsp:cNvSpPr/>
      </dsp:nvSpPr>
      <dsp:spPr>
        <a:xfrm>
          <a:off x="848677" y="4726474"/>
          <a:ext cx="33947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02788"/>
            <a:ext cx="2940050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0950" y="9602788"/>
            <a:ext cx="29400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DAB691-952D-4D5E-BEA3-0C63BFFE3F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8848725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 anchor="b"/>
          <a:lstStyle/>
          <a:p>
            <a:pPr algn="l">
              <a:lnSpc>
                <a:spcPct val="100000"/>
              </a:lnSpc>
            </a:pPr>
            <a:endParaRPr lang="en-GB" sz="800" b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 anchor="b"/>
          <a:lstStyle/>
          <a:p>
            <a:pPr algn="r">
              <a:lnSpc>
                <a:spcPct val="100000"/>
              </a:lnSpc>
            </a:pPr>
            <a:endParaRPr lang="en-GB" sz="800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0" y="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4577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4763" y="0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2950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800" b="0"/>
            </a:lvl1pPr>
          </a:lstStyle>
          <a:p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62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/>
            </a:lvl1pPr>
          </a:lstStyle>
          <a:p>
            <a:fld id="{D07C7564-FE58-466F-B106-3B561E66A70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8625" y="4724400"/>
            <a:ext cx="59245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/>
              <a:t>© 2006 Capgemini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3039507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2006 Capgemini - All rights reserved</a:t>
            </a:r>
          </a:p>
        </p:txBody>
      </p:sp>
      <p:sp>
        <p:nvSpPr>
          <p:cNvPr id="1638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ABAE8-8A7F-4DB0-AEE9-D142E9D144B8}" type="slidenum">
              <a:rPr lang="en-GB"/>
              <a:pPr/>
              <a:t>0</a:t>
            </a:fld>
            <a:endParaRPr lang="en-GB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pPr eaLnBrk="1" hangingPunct="1"/>
            <a:endParaRPr lang="es-ES" smtClean="0">
              <a:latin typeface="Arial" pitchFamily="34" charset="0"/>
              <a:ea typeface="ＭＳ Ｐゴシック" pitchFamily="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2" charset="-128"/>
              </a:rPr>
              <a:t>Variable names, function names are together referred to as symbols in C.</a:t>
            </a:r>
          </a:p>
          <a:p>
            <a:endParaRPr lang="en-US" smtClean="0">
              <a:latin typeface="Arial" pitchFamily="34" charset="0"/>
              <a:ea typeface="ＭＳ Ｐゴシック" pitchFamily="2" charset="-128"/>
            </a:endParaRPr>
          </a:p>
          <a:p>
            <a:r>
              <a:rPr lang="en-US" smtClean="0">
                <a:latin typeface="Arial" pitchFamily="34" charset="0"/>
                <a:ea typeface="ＭＳ Ｐゴシック" pitchFamily="2" charset="-128"/>
              </a:rPr>
              <a:t>This can be used with cscope application.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2006 Capgemini - All rights reserved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A9D7B-A534-496D-B2A9-0AC97662D8D0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2" charset="-128"/>
            </a:endParaRP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2006 Capgemini - All rights reserved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6505E-1882-4564-97A4-27B8127AD66C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2006 Capgemini - All rights reserved</a:t>
            </a:r>
          </a:p>
        </p:txBody>
      </p:sp>
      <p:sp>
        <p:nvSpPr>
          <p:cNvPr id="4198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46C6F-9349-46A5-B2BC-75BAF9FAD38F}" type="slidenum">
              <a:rPr lang="en-GB"/>
              <a:pPr/>
              <a:t>22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42950"/>
            <a:ext cx="4930775" cy="36972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79950"/>
            <a:ext cx="5956300" cy="4441825"/>
          </a:xfrm>
          <a:noFill/>
          <a:ln/>
        </p:spPr>
        <p:txBody>
          <a:bodyPr lIns="90872" tIns="45436" rIns="90872" bIns="45436"/>
          <a:lstStyle/>
          <a:p>
            <a:endParaRPr lang="es-ES" smtClean="0">
              <a:latin typeface="Arial" pitchFamily="34" charset="0"/>
              <a:ea typeface="ＭＳ Ｐゴシック" pitchFamily="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 userDrawn="1"/>
        </p:nvSpPr>
        <p:spPr bwMode="gray">
          <a:xfrm>
            <a:off x="-14288" y="-14288"/>
            <a:ext cx="9158288" cy="6400801"/>
          </a:xfrm>
          <a:custGeom>
            <a:avLst/>
            <a:gdLst>
              <a:gd name="T0" fmla="*/ 633 w 5769"/>
              <a:gd name="T1" fmla="*/ 2936 h 4032"/>
              <a:gd name="T2" fmla="*/ 724 w 5769"/>
              <a:gd name="T3" fmla="*/ 2862 h 4032"/>
              <a:gd name="T4" fmla="*/ 814 w 5769"/>
              <a:gd name="T5" fmla="*/ 2794 h 4032"/>
              <a:gd name="T6" fmla="*/ 907 w 5769"/>
              <a:gd name="T7" fmla="*/ 2731 h 4032"/>
              <a:gd name="T8" fmla="*/ 1002 w 5769"/>
              <a:gd name="T9" fmla="*/ 2671 h 4032"/>
              <a:gd name="T10" fmla="*/ 1098 w 5769"/>
              <a:gd name="T11" fmla="*/ 2617 h 4032"/>
              <a:gd name="T12" fmla="*/ 1294 w 5769"/>
              <a:gd name="T13" fmla="*/ 2520 h 4032"/>
              <a:gd name="T14" fmla="*/ 1494 w 5769"/>
              <a:gd name="T15" fmla="*/ 2435 h 4032"/>
              <a:gd name="T16" fmla="*/ 1702 w 5769"/>
              <a:gd name="T17" fmla="*/ 2361 h 4032"/>
              <a:gd name="T18" fmla="*/ 1913 w 5769"/>
              <a:gd name="T19" fmla="*/ 2296 h 4032"/>
              <a:gd name="T20" fmla="*/ 2127 w 5769"/>
              <a:gd name="T21" fmla="*/ 2235 h 4032"/>
              <a:gd name="T22" fmla="*/ 2238 w 5769"/>
              <a:gd name="T23" fmla="*/ 2207 h 4032"/>
              <a:gd name="T24" fmla="*/ 2484 w 5769"/>
              <a:gd name="T25" fmla="*/ 2149 h 4032"/>
              <a:gd name="T26" fmla="*/ 2729 w 5769"/>
              <a:gd name="T27" fmla="*/ 2096 h 4032"/>
              <a:gd name="T28" fmla="*/ 3214 w 5769"/>
              <a:gd name="T29" fmla="*/ 2001 h 4032"/>
              <a:gd name="T30" fmla="*/ 3207 w 5769"/>
              <a:gd name="T31" fmla="*/ 2001 h 4032"/>
              <a:gd name="T32" fmla="*/ 3938 w 5769"/>
              <a:gd name="T33" fmla="*/ 1849 h 4032"/>
              <a:gd name="T34" fmla="*/ 4238 w 5769"/>
              <a:gd name="T35" fmla="*/ 1778 h 4032"/>
              <a:gd name="T36" fmla="*/ 4418 w 5769"/>
              <a:gd name="T37" fmla="*/ 1729 h 4032"/>
              <a:gd name="T38" fmla="*/ 4582 w 5769"/>
              <a:gd name="T39" fmla="*/ 1677 h 4032"/>
              <a:gd name="T40" fmla="*/ 4734 w 5769"/>
              <a:gd name="T41" fmla="*/ 1621 h 4032"/>
              <a:gd name="T42" fmla="*/ 4876 w 5769"/>
              <a:gd name="T43" fmla="*/ 1558 h 4032"/>
              <a:gd name="T44" fmla="*/ 5009 w 5769"/>
              <a:gd name="T45" fmla="*/ 1487 h 4032"/>
              <a:gd name="T46" fmla="*/ 5134 w 5769"/>
              <a:gd name="T47" fmla="*/ 1406 h 4032"/>
              <a:gd name="T48" fmla="*/ 5254 w 5769"/>
              <a:gd name="T49" fmla="*/ 1314 h 4032"/>
              <a:gd name="T50" fmla="*/ 5371 w 5769"/>
              <a:gd name="T51" fmla="*/ 1209 h 4032"/>
              <a:gd name="T52" fmla="*/ 5484 w 5769"/>
              <a:gd name="T53" fmla="*/ 1090 h 4032"/>
              <a:gd name="T54" fmla="*/ 5596 w 5769"/>
              <a:gd name="T55" fmla="*/ 954 h 4032"/>
              <a:gd name="T56" fmla="*/ 5711 w 5769"/>
              <a:gd name="T57" fmla="*/ 801 h 4032"/>
              <a:gd name="T58" fmla="*/ 5769 w 5769"/>
              <a:gd name="T59" fmla="*/ 0 h 4032"/>
              <a:gd name="T60" fmla="*/ 9 w 5769"/>
              <a:gd name="T61" fmla="*/ 4032 h 4032"/>
              <a:gd name="T62" fmla="*/ 29 w 5769"/>
              <a:gd name="T63" fmla="*/ 4032 h 4032"/>
              <a:gd name="T64" fmla="*/ 64 w 5769"/>
              <a:gd name="T65" fmla="*/ 3864 h 4032"/>
              <a:gd name="T66" fmla="*/ 111 w 5769"/>
              <a:gd name="T67" fmla="*/ 3702 h 4032"/>
              <a:gd name="T68" fmla="*/ 133 w 5769"/>
              <a:gd name="T69" fmla="*/ 3646 h 4032"/>
              <a:gd name="T70" fmla="*/ 178 w 5769"/>
              <a:gd name="T71" fmla="*/ 3540 h 4032"/>
              <a:gd name="T72" fmla="*/ 229 w 5769"/>
              <a:gd name="T73" fmla="*/ 3435 h 4032"/>
              <a:gd name="T74" fmla="*/ 287 w 5769"/>
              <a:gd name="T75" fmla="*/ 3337 h 4032"/>
              <a:gd name="T76" fmla="*/ 351 w 5769"/>
              <a:gd name="T77" fmla="*/ 3240 h 4032"/>
              <a:gd name="T78" fmla="*/ 424 w 5769"/>
              <a:gd name="T79" fmla="*/ 3148 h 4032"/>
              <a:gd name="T80" fmla="*/ 502 w 5769"/>
              <a:gd name="T81" fmla="*/ 3059 h 4032"/>
              <a:gd name="T82" fmla="*/ 587 w 5769"/>
              <a:gd name="T83" fmla="*/ 2977 h 4032"/>
              <a:gd name="T84" fmla="*/ 633 w 5769"/>
              <a:gd name="T85" fmla="*/ 2936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5915025"/>
            <a:ext cx="9144000" cy="942975"/>
            <a:chOff x="0" y="5915025"/>
            <a:chExt cx="9144000" cy="942975"/>
          </a:xfrm>
        </p:grpSpPr>
        <p:grpSp>
          <p:nvGrpSpPr>
            <p:cNvPr id="4" name="Group 13"/>
            <p:cNvGrpSpPr>
              <a:grpSpLocks/>
            </p:cNvGrpSpPr>
            <p:nvPr userDrawn="1"/>
          </p:nvGrpSpPr>
          <p:grpSpPr bwMode="auto">
            <a:xfrm>
              <a:off x="0" y="5915025"/>
              <a:ext cx="9144000" cy="942975"/>
              <a:chOff x="0" y="5915025"/>
              <a:chExt cx="9144000" cy="942975"/>
            </a:xfrm>
          </p:grpSpPr>
          <p:sp>
            <p:nvSpPr>
              <p:cNvPr id="6" name="Rectangle 14"/>
              <p:cNvSpPr>
                <a:spLocks noChangeArrowheads="1"/>
              </p:cNvSpPr>
              <p:nvPr userDrawn="1"/>
            </p:nvSpPr>
            <p:spPr bwMode="gray">
              <a:xfrm>
                <a:off x="0" y="6353175"/>
                <a:ext cx="9144000" cy="5048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sp>
            <p:nvSpPr>
              <p:cNvPr id="7" name="Oval 15"/>
              <p:cNvSpPr>
                <a:spLocks noChangeArrowheads="1"/>
              </p:cNvSpPr>
              <p:nvPr userDrawn="1"/>
            </p:nvSpPr>
            <p:spPr bwMode="gray">
              <a:xfrm>
                <a:off x="7808913" y="5915025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8" name="Picture 16" descr="CBE_CMJN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7877175" y="5981700"/>
                <a:ext cx="768350" cy="744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" name="Image 7" descr="Capgemini_Slogan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21571" y="6426559"/>
              <a:ext cx="2852934" cy="29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CreativeServices\07_PowerPoint\2010\Images\sea_gulls_4277787-2161x3300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3"/>
          <p:cNvSpPr>
            <a:spLocks/>
          </p:cNvSpPr>
          <p:nvPr userDrawn="1"/>
        </p:nvSpPr>
        <p:spPr bwMode="gray">
          <a:xfrm>
            <a:off x="-14288" y="-14288"/>
            <a:ext cx="9158288" cy="5929313"/>
          </a:xfrm>
          <a:custGeom>
            <a:avLst/>
            <a:gdLst>
              <a:gd name="T0" fmla="*/ 633 w 5769"/>
              <a:gd name="T1" fmla="*/ 2936 h 4032"/>
              <a:gd name="T2" fmla="*/ 724 w 5769"/>
              <a:gd name="T3" fmla="*/ 2862 h 4032"/>
              <a:gd name="T4" fmla="*/ 814 w 5769"/>
              <a:gd name="T5" fmla="*/ 2794 h 4032"/>
              <a:gd name="T6" fmla="*/ 907 w 5769"/>
              <a:gd name="T7" fmla="*/ 2731 h 4032"/>
              <a:gd name="T8" fmla="*/ 1002 w 5769"/>
              <a:gd name="T9" fmla="*/ 2671 h 4032"/>
              <a:gd name="T10" fmla="*/ 1098 w 5769"/>
              <a:gd name="T11" fmla="*/ 2617 h 4032"/>
              <a:gd name="T12" fmla="*/ 1294 w 5769"/>
              <a:gd name="T13" fmla="*/ 2520 h 4032"/>
              <a:gd name="T14" fmla="*/ 1494 w 5769"/>
              <a:gd name="T15" fmla="*/ 2435 h 4032"/>
              <a:gd name="T16" fmla="*/ 1702 w 5769"/>
              <a:gd name="T17" fmla="*/ 2361 h 4032"/>
              <a:gd name="T18" fmla="*/ 1913 w 5769"/>
              <a:gd name="T19" fmla="*/ 2296 h 4032"/>
              <a:gd name="T20" fmla="*/ 2127 w 5769"/>
              <a:gd name="T21" fmla="*/ 2235 h 4032"/>
              <a:gd name="T22" fmla="*/ 2238 w 5769"/>
              <a:gd name="T23" fmla="*/ 2207 h 4032"/>
              <a:gd name="T24" fmla="*/ 2484 w 5769"/>
              <a:gd name="T25" fmla="*/ 2149 h 4032"/>
              <a:gd name="T26" fmla="*/ 2729 w 5769"/>
              <a:gd name="T27" fmla="*/ 2096 h 4032"/>
              <a:gd name="T28" fmla="*/ 3214 w 5769"/>
              <a:gd name="T29" fmla="*/ 2001 h 4032"/>
              <a:gd name="T30" fmla="*/ 3207 w 5769"/>
              <a:gd name="T31" fmla="*/ 2001 h 4032"/>
              <a:gd name="T32" fmla="*/ 3938 w 5769"/>
              <a:gd name="T33" fmla="*/ 1849 h 4032"/>
              <a:gd name="T34" fmla="*/ 4238 w 5769"/>
              <a:gd name="T35" fmla="*/ 1778 h 4032"/>
              <a:gd name="T36" fmla="*/ 4418 w 5769"/>
              <a:gd name="T37" fmla="*/ 1729 h 4032"/>
              <a:gd name="T38" fmla="*/ 4582 w 5769"/>
              <a:gd name="T39" fmla="*/ 1677 h 4032"/>
              <a:gd name="T40" fmla="*/ 4734 w 5769"/>
              <a:gd name="T41" fmla="*/ 1621 h 4032"/>
              <a:gd name="T42" fmla="*/ 4876 w 5769"/>
              <a:gd name="T43" fmla="*/ 1558 h 4032"/>
              <a:gd name="T44" fmla="*/ 5009 w 5769"/>
              <a:gd name="T45" fmla="*/ 1487 h 4032"/>
              <a:gd name="T46" fmla="*/ 5134 w 5769"/>
              <a:gd name="T47" fmla="*/ 1406 h 4032"/>
              <a:gd name="T48" fmla="*/ 5254 w 5769"/>
              <a:gd name="T49" fmla="*/ 1314 h 4032"/>
              <a:gd name="T50" fmla="*/ 5371 w 5769"/>
              <a:gd name="T51" fmla="*/ 1209 h 4032"/>
              <a:gd name="T52" fmla="*/ 5484 w 5769"/>
              <a:gd name="T53" fmla="*/ 1090 h 4032"/>
              <a:gd name="T54" fmla="*/ 5596 w 5769"/>
              <a:gd name="T55" fmla="*/ 954 h 4032"/>
              <a:gd name="T56" fmla="*/ 5711 w 5769"/>
              <a:gd name="T57" fmla="*/ 801 h 4032"/>
              <a:gd name="T58" fmla="*/ 5769 w 5769"/>
              <a:gd name="T59" fmla="*/ 0 h 4032"/>
              <a:gd name="T60" fmla="*/ 9 w 5769"/>
              <a:gd name="T61" fmla="*/ 4032 h 4032"/>
              <a:gd name="T62" fmla="*/ 29 w 5769"/>
              <a:gd name="T63" fmla="*/ 4032 h 4032"/>
              <a:gd name="T64" fmla="*/ 64 w 5769"/>
              <a:gd name="T65" fmla="*/ 3864 h 4032"/>
              <a:gd name="T66" fmla="*/ 111 w 5769"/>
              <a:gd name="T67" fmla="*/ 3702 h 4032"/>
              <a:gd name="T68" fmla="*/ 133 w 5769"/>
              <a:gd name="T69" fmla="*/ 3646 h 4032"/>
              <a:gd name="T70" fmla="*/ 178 w 5769"/>
              <a:gd name="T71" fmla="*/ 3540 h 4032"/>
              <a:gd name="T72" fmla="*/ 229 w 5769"/>
              <a:gd name="T73" fmla="*/ 3435 h 4032"/>
              <a:gd name="T74" fmla="*/ 287 w 5769"/>
              <a:gd name="T75" fmla="*/ 3337 h 4032"/>
              <a:gd name="T76" fmla="*/ 351 w 5769"/>
              <a:gd name="T77" fmla="*/ 3240 h 4032"/>
              <a:gd name="T78" fmla="*/ 424 w 5769"/>
              <a:gd name="T79" fmla="*/ 3148 h 4032"/>
              <a:gd name="T80" fmla="*/ 502 w 5769"/>
              <a:gd name="T81" fmla="*/ 3059 h 4032"/>
              <a:gd name="T82" fmla="*/ 587 w 5769"/>
              <a:gd name="T83" fmla="*/ 2977 h 4032"/>
              <a:gd name="T84" fmla="*/ 633 w 5769"/>
              <a:gd name="T85" fmla="*/ 2936 h 40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1B153-D208-4A63-A411-4EE912EA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8588"/>
            <a:ext cx="2286000" cy="5972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8588"/>
            <a:ext cx="6705600" cy="5972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757B-06AF-4865-BF55-0887C2C09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7150100" y="6719888"/>
            <a:ext cx="1808163" cy="1031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8DA4A-EAE8-4890-9537-A1FA2F294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5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D8F1F-613C-424E-8721-1A1D998F2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262063"/>
            <a:ext cx="42418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262063"/>
            <a:ext cx="42433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71097-7F33-4D9A-A390-F70972E48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8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9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3DBF4-D21B-4F92-B1B0-05A338438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FCBC9-57A5-42FF-A46C-A95CC1671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3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B9E84-BF10-47AC-BDBA-CA57AA4CD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C09E7-B627-4360-A936-173BD7ECE5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6" name="Rectangle 10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7" name="Rectangle 10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65C7E-1332-4218-BFE6-E25960F66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285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4000" tIns="36000" rIns="43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 Du Masque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262063"/>
            <a:ext cx="86375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0" rIns="18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Premier niveau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34388" y="6719888"/>
            <a:ext cx="523875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b="0">
                <a:solidFill>
                  <a:srgbClr val="000000"/>
                </a:solidFill>
              </a:defRPr>
            </a:lvl1pPr>
          </a:lstStyle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5158" name="Rectangle 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1525" y="6719888"/>
            <a:ext cx="401638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800" b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719888"/>
            <a:ext cx="19685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fld id="{77DEE0E3-0045-4F4E-9B03-2836D832B7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rgbClr val="DFDBC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0"/>
          <p:cNvSpPr>
            <a:spLocks noChangeArrowheads="1"/>
          </p:cNvSpPr>
          <p:nvPr/>
        </p:nvSpPr>
        <p:spPr bwMode="auto">
          <a:xfrm>
            <a:off x="7670800" y="6307138"/>
            <a:ext cx="148113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rIns="72000">
            <a:spAutoFit/>
          </a:bodyPr>
          <a:lstStyle/>
          <a:p>
            <a:pPr algn="r">
              <a:lnSpc>
                <a:spcPct val="100000"/>
              </a:lnSpc>
              <a:spcBef>
                <a:spcPct val="10000"/>
              </a:spcBef>
            </a:pPr>
            <a:r>
              <a:rPr lang="en-GB" altLang="en-US" sz="1200">
                <a:solidFill>
                  <a:srgbClr val="00553D"/>
                </a:solidFill>
              </a:rPr>
              <a:t>Learning &amp; Culture</a:t>
            </a:r>
          </a:p>
        </p:txBody>
      </p:sp>
      <p:pic>
        <p:nvPicPr>
          <p:cNvPr id="1033" name="Picture 124" descr="OK_Capgemin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900" y="642461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31"/>
          <p:cNvSpPr>
            <a:spLocks noChangeArrowheads="1"/>
          </p:cNvSpPr>
          <p:nvPr/>
        </p:nvSpPr>
        <p:spPr bwMode="auto">
          <a:xfrm>
            <a:off x="5765800" y="6572250"/>
            <a:ext cx="3292475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0" bIns="0" anchor="ctr">
            <a:spAutoFit/>
          </a:bodyPr>
          <a:lstStyle/>
          <a:p>
            <a:pPr algn="r"/>
            <a:r>
              <a:rPr lang="en-US" sz="800" b="0" i="1">
                <a:solidFill>
                  <a:srgbClr val="00553D"/>
                </a:solidFill>
              </a:rPr>
              <a:t>All work described was performed by Capgemini or a Capgemini affiliate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Narrow" pitchFamily="34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38213" indent="-176213" algn="l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charset="0"/>
        </a:defRPr>
      </a:lvl3pPr>
      <a:lvl4pPr marL="1547813" indent="-2286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  <a:ea typeface="ＭＳ Ｐゴシック" charset="0"/>
        </a:defRPr>
      </a:lvl4pPr>
      <a:lvl5pPr marL="19669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0"/>
        </a:defRPr>
      </a:lvl5pPr>
      <a:lvl6pPr marL="24241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8813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3385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795713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lib/reallo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-faq.com/misc/endiantes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Tutorial/C/0040__Data-Type/Bitsrightandleftshift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oru.com/2011/12/gdb-logging-function-parameters-part-2/" TargetMode="External"/><Relationship Id="rId2" Type="http://schemas.openxmlformats.org/officeDocument/2006/relationships/hyperlink" Target="http://www.linuxforu.com/2011/11/gdb-logging-function-parameters-part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chinaunix.net/special/ebook/addisonWesley/APUE2/0201433079/ch07lev1sec6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5921920/difference-between-initialization-of-static-variables-in-c-and-c" TargetMode="External"/><Relationship Id="rId4" Type="http://schemas.openxmlformats.org/officeDocument/2006/relationships/hyperlink" Target="http://www.cyberplusindia.com/blog/index.php/2008/10/16/memory-layout-for-c-programs-in-linux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5875" y="1308100"/>
            <a:ext cx="8966200" cy="919163"/>
          </a:xfrm>
        </p:spPr>
        <p:txBody>
          <a:bodyPr/>
          <a:lstStyle/>
          <a:p>
            <a:r>
              <a:rPr lang="en-US" sz="3600" dirty="0" smtClean="0">
                <a:ea typeface="ＭＳ Ｐゴシック" pitchFamily="2" charset="-128"/>
              </a:rPr>
              <a:t>C programming Language</a:t>
            </a:r>
            <a:endParaRPr lang="en-US" sz="3600" dirty="0" smtClean="0">
              <a:ea typeface="ＭＳ Ｐゴシック" pitchFamily="2" charset="-128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87875" y="3184525"/>
            <a:ext cx="45720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dirty="0"/>
              <a:t>Fresher Learning Program </a:t>
            </a:r>
          </a:p>
          <a:p>
            <a:pPr algn="r"/>
            <a:r>
              <a:rPr lang="en-US" dirty="0" smtClean="0"/>
              <a:t>January, 2012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Dynamic memory managment functions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err="1" smtClean="0">
                <a:ea typeface="ＭＳ Ｐゴシック" pitchFamily="2" charset="-128"/>
              </a:rPr>
              <a:t>Malloc</a:t>
            </a:r>
            <a:r>
              <a:rPr lang="en-US" sz="1400" dirty="0" smtClean="0">
                <a:ea typeface="ＭＳ Ｐゴシック" pitchFamily="2" charset="-128"/>
              </a:rPr>
              <a:t>: Attempts to allocate the requested amount of memory in contiguous blocks. Example: 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register void *value = </a:t>
            </a:r>
            <a:r>
              <a:rPr lang="en-US" sz="1400" dirty="0" err="1" smtClean="0">
                <a:ea typeface="ＭＳ Ｐゴシック" pitchFamily="2" charset="-128"/>
              </a:rPr>
              <a:t>malloc</a:t>
            </a:r>
            <a:r>
              <a:rPr lang="en-US" sz="1400" dirty="0" smtClean="0">
                <a:ea typeface="ＭＳ Ｐゴシック" pitchFamily="2" charset="-128"/>
              </a:rPr>
              <a:t> (size); 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if (value == 0) 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	</a:t>
            </a:r>
            <a:r>
              <a:rPr lang="en-US" sz="1400" dirty="0" err="1" smtClean="0">
                <a:ea typeface="ＭＳ Ｐゴシック" pitchFamily="2" charset="-128"/>
              </a:rPr>
              <a:t>fprintf</a:t>
            </a:r>
            <a:r>
              <a:rPr lang="en-US" sz="1400" dirty="0" smtClean="0">
                <a:ea typeface="ＭＳ Ｐゴシック" pitchFamily="2" charset="-128"/>
              </a:rPr>
              <a:t> (</a:t>
            </a:r>
            <a:r>
              <a:rPr lang="en-US" sz="1400" b="1" dirty="0" err="1" smtClean="0">
                <a:solidFill>
                  <a:srgbClr val="FF0000"/>
                </a:solidFill>
                <a:ea typeface="ＭＳ Ｐゴシック" pitchFamily="2" charset="-128"/>
              </a:rPr>
              <a:t>stderr</a:t>
            </a:r>
            <a:r>
              <a:rPr lang="en-US" sz="1400" dirty="0" smtClean="0">
                <a:ea typeface="ＭＳ Ｐゴシック" pitchFamily="2" charset="-128"/>
              </a:rPr>
              <a:t>, "virtual memory exhausted");	</a:t>
            </a:r>
          </a:p>
          <a:p>
            <a:r>
              <a:rPr lang="en-US" sz="1400" b="1" dirty="0" err="1" smtClean="0">
                <a:ea typeface="ＭＳ Ｐゴシック" pitchFamily="2" charset="-128"/>
              </a:rPr>
              <a:t>Calloc</a:t>
            </a:r>
            <a:r>
              <a:rPr lang="en-US" sz="1400" b="1" dirty="0" smtClean="0">
                <a:ea typeface="ＭＳ Ｐゴシック" pitchFamily="2" charset="-128"/>
              </a:rPr>
              <a:t>: </a:t>
            </a:r>
            <a:r>
              <a:rPr lang="en-US" sz="1400" dirty="0" smtClean="0">
                <a:ea typeface="ＭＳ Ｐゴシック" pitchFamily="2" charset="-128"/>
              </a:rPr>
              <a:t>In addition to allocating </a:t>
            </a:r>
            <a:r>
              <a:rPr lang="en-US" sz="1400" dirty="0" err="1" smtClean="0">
                <a:ea typeface="ＭＳ Ｐゴシック" pitchFamily="2" charset="-128"/>
              </a:rPr>
              <a:t>memoryand</a:t>
            </a:r>
            <a:r>
              <a:rPr lang="en-US" sz="1400" dirty="0" smtClean="0">
                <a:ea typeface="ＭＳ Ｐゴシック" pitchFamily="2" charset="-128"/>
              </a:rPr>
              <a:t> initializes the memory content to </a:t>
            </a:r>
            <a:r>
              <a:rPr lang="en-US" altLang="en-US" sz="1400" dirty="0" smtClean="0">
                <a:ea typeface="ＭＳ Ｐゴシック" pitchFamily="2" charset="-128"/>
              </a:rPr>
              <a:t>‘</a:t>
            </a:r>
            <a:r>
              <a:rPr lang="en-US" altLang="ja-JP" sz="1400" i="1" dirty="0" smtClean="0">
                <a:ea typeface="ＭＳ Ｐゴシック" pitchFamily="2" charset="-128"/>
              </a:rPr>
              <a:t>0</a:t>
            </a:r>
            <a:r>
              <a:rPr lang="en-US" altLang="en-US" sz="1400" i="1" dirty="0" smtClean="0">
                <a:ea typeface="ＭＳ Ｐゴシック" pitchFamily="2" charset="-128"/>
              </a:rPr>
              <a:t>’</a:t>
            </a:r>
            <a:r>
              <a:rPr lang="en-US" altLang="ja-JP" sz="1400" i="1" dirty="0" smtClean="0">
                <a:ea typeface="ＭＳ Ｐゴシック" pitchFamily="2" charset="-128"/>
              </a:rPr>
              <a:t> </a:t>
            </a:r>
            <a:r>
              <a:rPr lang="en-US" altLang="ja-JP" sz="1400" dirty="0" smtClean="0">
                <a:ea typeface="ＭＳ Ｐゴシック" pitchFamily="2" charset="-128"/>
              </a:rPr>
              <a:t>or NULL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/* Allocate space for an array with ten elements of type int. */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err="1" smtClean="0">
                <a:ea typeface="ＭＳ Ｐゴシック" pitchFamily="2" charset="-128"/>
              </a:rPr>
              <a:t>int</a:t>
            </a:r>
            <a:r>
              <a:rPr lang="en-US" sz="1400" dirty="0" smtClean="0">
                <a:ea typeface="ＭＳ Ｐゴシック" pitchFamily="2" charset="-128"/>
              </a:rPr>
              <a:t> *</a:t>
            </a:r>
            <a:r>
              <a:rPr lang="en-US" sz="1400" dirty="0" err="1" smtClean="0">
                <a:ea typeface="ＭＳ Ｐゴシック" pitchFamily="2" charset="-128"/>
              </a:rPr>
              <a:t>ptr</a:t>
            </a:r>
            <a:r>
              <a:rPr lang="en-US" sz="1400" dirty="0" smtClean="0">
                <a:ea typeface="ＭＳ Ｐゴシック" pitchFamily="2" charset="-128"/>
              </a:rPr>
              <a:t> = </a:t>
            </a:r>
            <a:r>
              <a:rPr lang="en-US" sz="1400" dirty="0" err="1" smtClean="0">
                <a:ea typeface="ＭＳ Ｐゴシック" pitchFamily="2" charset="-128"/>
              </a:rPr>
              <a:t>calloc</a:t>
            </a:r>
            <a:r>
              <a:rPr lang="en-US" sz="1400" dirty="0" smtClean="0">
                <a:ea typeface="ＭＳ Ｐゴシック" pitchFamily="2" charset="-128"/>
              </a:rPr>
              <a:t>(10,sizeof (</a:t>
            </a:r>
            <a:r>
              <a:rPr lang="en-US" sz="1400" dirty="0" err="1" smtClean="0">
                <a:ea typeface="ＭＳ Ｐゴシック" pitchFamily="2" charset="-128"/>
              </a:rPr>
              <a:t>int</a:t>
            </a:r>
            <a:r>
              <a:rPr lang="en-US" sz="1400" dirty="0" smtClean="0">
                <a:ea typeface="ＭＳ Ｐゴシック" pitchFamily="2" charset="-128"/>
              </a:rPr>
              <a:t>));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if (</a:t>
            </a:r>
            <a:r>
              <a:rPr lang="en-US" sz="1400" dirty="0" err="1" smtClean="0">
                <a:ea typeface="ＭＳ Ｐゴシック" pitchFamily="2" charset="-128"/>
              </a:rPr>
              <a:t>ptr</a:t>
            </a:r>
            <a:r>
              <a:rPr lang="en-US" sz="1400" dirty="0" smtClean="0">
                <a:ea typeface="ＭＳ Ｐゴシック" pitchFamily="2" charset="-128"/>
              </a:rPr>
              <a:t> == NULL) {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 /* Memory could not be allocated, so print an error and exit. */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 </a:t>
            </a:r>
            <a:r>
              <a:rPr lang="en-US" sz="1400" dirty="0" err="1" smtClean="0">
                <a:ea typeface="ＭＳ Ｐゴシック" pitchFamily="2" charset="-128"/>
              </a:rPr>
              <a:t>fprintf</a:t>
            </a:r>
            <a:r>
              <a:rPr lang="en-US" sz="1400" dirty="0" smtClean="0">
                <a:ea typeface="ＭＳ Ｐゴシック" pitchFamily="2" charset="-128"/>
              </a:rPr>
              <a:t>(</a:t>
            </a:r>
            <a:r>
              <a:rPr lang="en-US" sz="1400" dirty="0" err="1" smtClean="0">
                <a:ea typeface="ＭＳ Ｐゴシック" pitchFamily="2" charset="-128"/>
              </a:rPr>
              <a:t>stderr</a:t>
            </a:r>
            <a:r>
              <a:rPr lang="en-US" sz="1400" dirty="0" smtClean="0">
                <a:ea typeface="ＭＳ Ｐゴシック" pitchFamily="2" charset="-128"/>
              </a:rPr>
              <a:t>, "Couldn't allocate memory\n");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 exit(EXIT_FAILURE);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} 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/* Allocation succeeded. */</a:t>
            </a:r>
          </a:p>
          <a:p>
            <a:r>
              <a:rPr lang="en-US" sz="1400" b="1" dirty="0" err="1" smtClean="0">
                <a:ea typeface="ＭＳ Ｐゴシック" pitchFamily="2" charset="-128"/>
              </a:rPr>
              <a:t>Realloc</a:t>
            </a:r>
            <a:r>
              <a:rPr lang="en-US" sz="1400" b="1" dirty="0" smtClean="0">
                <a:ea typeface="ＭＳ Ｐゴシック" pitchFamily="2" charset="-128"/>
              </a:rPr>
              <a:t>: </a:t>
            </a:r>
            <a:r>
              <a:rPr lang="en-US" sz="1400" dirty="0" smtClean="0">
                <a:ea typeface="ＭＳ Ｐゴシック" pitchFamily="2" charset="-128"/>
              </a:rPr>
              <a:t>Alters the size of </a:t>
            </a:r>
            <a:r>
              <a:rPr lang="en-US" sz="1400" dirty="0" err="1" smtClean="0">
                <a:ea typeface="ＭＳ Ｐゴシック" pitchFamily="2" charset="-128"/>
              </a:rPr>
              <a:t>ptr</a:t>
            </a:r>
            <a:r>
              <a:rPr lang="en-US" sz="1400" dirty="0" smtClean="0">
                <a:ea typeface="ＭＳ Ｐゴシック" pitchFamily="2" charset="-128"/>
              </a:rPr>
              <a:t>, if memory is unavailable frees the </a:t>
            </a:r>
            <a:r>
              <a:rPr lang="en-US" sz="1400" dirty="0" err="1" smtClean="0">
                <a:ea typeface="ＭＳ Ｐゴシック" pitchFamily="2" charset="-128"/>
              </a:rPr>
              <a:t>ptr</a:t>
            </a:r>
            <a:r>
              <a:rPr lang="en-US" sz="1400" dirty="0" smtClean="0">
                <a:ea typeface="ＭＳ Ｐゴシック" pitchFamily="2" charset="-128"/>
              </a:rPr>
              <a:t> and returns NULL.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</a:t>
            </a:r>
            <a:r>
              <a:rPr lang="en-US" sz="1400" dirty="0" err="1" smtClean="0">
                <a:ea typeface="ＭＳ Ｐゴシック" pitchFamily="2" charset="-128"/>
              </a:rPr>
              <a:t>more_numbers</a:t>
            </a:r>
            <a:r>
              <a:rPr lang="en-US" sz="1400" dirty="0" smtClean="0">
                <a:ea typeface="ＭＳ Ｐゴシック" pitchFamily="2" charset="-128"/>
              </a:rPr>
              <a:t> = (</a:t>
            </a:r>
            <a:r>
              <a:rPr lang="en-US" sz="1400" i="1" dirty="0" err="1" smtClean="0">
                <a:ea typeface="ＭＳ Ｐゴシック" pitchFamily="2" charset="-128"/>
              </a:rPr>
              <a:t>int</a:t>
            </a:r>
            <a:r>
              <a:rPr lang="en-US" sz="1400" dirty="0" smtClean="0">
                <a:ea typeface="ＭＳ Ｐゴシック" pitchFamily="2" charset="-128"/>
              </a:rPr>
              <a:t>*) </a:t>
            </a:r>
            <a:r>
              <a:rPr lang="en-US" sz="1400" dirty="0" err="1" smtClean="0">
                <a:ea typeface="ＭＳ Ｐゴシック" pitchFamily="2" charset="-128"/>
              </a:rPr>
              <a:t>realloc</a:t>
            </a:r>
            <a:r>
              <a:rPr lang="en-US" sz="1400" dirty="0" smtClean="0">
                <a:ea typeface="ＭＳ Ｐゴシック" pitchFamily="2" charset="-128"/>
              </a:rPr>
              <a:t> (numbers, count * </a:t>
            </a:r>
            <a:r>
              <a:rPr lang="en-US" sz="1400" i="1" dirty="0" err="1" smtClean="0">
                <a:ea typeface="ＭＳ Ｐゴシック" pitchFamily="2" charset="-128"/>
              </a:rPr>
              <a:t>sizeof</a:t>
            </a:r>
            <a:r>
              <a:rPr lang="en-US" sz="1400" dirty="0" smtClean="0">
                <a:ea typeface="ＭＳ Ｐゴシック" pitchFamily="2" charset="-128"/>
              </a:rPr>
              <a:t>(</a:t>
            </a:r>
            <a:r>
              <a:rPr lang="en-US" sz="1400" i="1" dirty="0" err="1" smtClean="0">
                <a:ea typeface="ＭＳ Ｐゴシック" pitchFamily="2" charset="-128"/>
              </a:rPr>
              <a:t>int</a:t>
            </a:r>
            <a:r>
              <a:rPr lang="en-US" sz="1400" dirty="0" smtClean="0">
                <a:ea typeface="ＭＳ Ｐゴシック" pitchFamily="2" charset="-128"/>
              </a:rPr>
              <a:t>));</a:t>
            </a:r>
          </a:p>
          <a:p>
            <a:pPr>
              <a:buFont typeface="Wingdings" pitchFamily="2" charset="2"/>
              <a:buNone/>
            </a:pPr>
            <a:endParaRPr lang="en-US" sz="600" dirty="0" smtClean="0">
              <a:ea typeface="ＭＳ Ｐゴシック" pitchFamily="2" charset="-128"/>
            </a:endParaRPr>
          </a:p>
          <a:p>
            <a:r>
              <a:rPr lang="en-US" sz="1400" b="1" dirty="0" smtClean="0">
                <a:ea typeface="ＭＳ Ｐゴシック" pitchFamily="2" charset="-128"/>
              </a:rPr>
              <a:t>Free: </a:t>
            </a:r>
            <a:r>
              <a:rPr lang="en-US" sz="1400" dirty="0" smtClean="0">
                <a:ea typeface="ＭＳ Ｐゴシック" pitchFamily="2" charset="-128"/>
              </a:rPr>
              <a:t>free</a:t>
            </a:r>
            <a:r>
              <a:rPr lang="ja-JP" altLang="en-US" sz="1400" smtClean="0">
                <a:ea typeface="ＭＳ Ｐゴシック" pitchFamily="2" charset="-128"/>
              </a:rPr>
              <a:t>’</a:t>
            </a:r>
            <a:r>
              <a:rPr lang="en-US" altLang="ja-JP" sz="1400" dirty="0" smtClean="0">
                <a:ea typeface="ＭＳ Ｐゴシック" pitchFamily="2" charset="-128"/>
              </a:rPr>
              <a:t>s the memory used by the pointer for later use. Example: free (numbers);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Refer to </a:t>
            </a:r>
            <a:r>
              <a:rPr lang="en-US" sz="1400" dirty="0" smtClean="0">
                <a:ea typeface="ＭＳ Ｐゴシック" pitchFamily="2" charset="-128"/>
                <a:hlinkClick r:id="rId2"/>
              </a:rPr>
              <a:t>http://www.cplusplus.com/reference/clibrary/cstdlib/realloc/</a:t>
            </a:r>
            <a:endParaRPr lang="en-US" sz="1400" dirty="0" smtClean="0">
              <a:ea typeface="ＭＳ Ｐゴシック" pitchFamily="2" charset="-128"/>
            </a:endParaRPr>
          </a:p>
          <a:p>
            <a:pPr>
              <a:buFont typeface="Wingdings" pitchFamily="2" charset="2"/>
              <a:buNone/>
            </a:pPr>
            <a:endParaRPr lang="en-US" sz="1400" dirty="0" smtClean="0">
              <a:ea typeface="ＭＳ Ｐゴシック" pitchFamily="2" charset="-128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D66E9-F234-4F75-9391-FD53F82E44F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while looping is used to control when an selected number of iterations are to be performed</a:t>
            </a:r>
          </a:p>
          <a:p>
            <a:endParaRPr lang="en-US" dirty="0" smtClean="0"/>
          </a:p>
          <a:p>
            <a:r>
              <a:rPr lang="en-US" dirty="0" smtClean="0"/>
              <a:t>There is a possibility of infinite looping with the while statement.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read until the End-of-file (EOF), this macro is defined in C standard headers to compare function output</a:t>
            </a:r>
          </a:p>
          <a:p>
            <a:pPr marL="838200" lvl="1" indent="-457200">
              <a:buFont typeface="+mj-lt"/>
              <a:buAutoNum type="alphaLcPeriod"/>
            </a:pPr>
            <a:r>
              <a:rPr lang="en-US" dirty="0" smtClean="0"/>
              <a:t>while ((c = </a:t>
            </a:r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)) != EOF) { </a:t>
            </a:r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c”,c</a:t>
            </a:r>
            <a:r>
              <a:rPr lang="en-US" dirty="0" smtClean="0"/>
              <a:t>);}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print a string literal a certain number of times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2011 Capgemini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DA4A-EAE8-4890-9537-A1FA2F2942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Switch-case,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switch</a:t>
            </a:r>
            <a:r>
              <a:rPr lang="en-US" dirty="0" smtClean="0"/>
              <a:t> can be used to process user arguments from the command line, or multiple cases where an if-else would seem too verbose</a:t>
            </a:r>
          </a:p>
          <a:p>
            <a:endParaRPr lang="en-US" dirty="0" smtClean="0"/>
          </a:p>
          <a:p>
            <a:r>
              <a:rPr lang="en-US" i="1" dirty="0" smtClean="0"/>
              <a:t>Note: The </a:t>
            </a:r>
            <a:r>
              <a:rPr lang="en-US" b="1" i="1" dirty="0" smtClean="0"/>
              <a:t>case </a:t>
            </a:r>
            <a:r>
              <a:rPr lang="en-US" i="1" dirty="0" smtClean="0"/>
              <a:t>statement works only with Integer values.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smtClean="0"/>
              <a:t>Example: shown on right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colors {RED=1, GREEN, YELLOW, BLUE};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 </a:t>
            </a:r>
            <a:r>
              <a:rPr lang="en-US" dirty="0" err="1" smtClean="0"/>
              <a:t>argv</a:t>
            </a:r>
            <a:r>
              <a:rPr lang="en-US" dirty="0" smtClean="0"/>
              <a:t>[])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input = 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argc</a:t>
            </a:r>
            <a:r>
              <a:rPr lang="en-US" dirty="0" smtClean="0"/>
              <a:t> != 2)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 ("Usage: %s &lt;integer&gt;", </a:t>
            </a:r>
            <a:r>
              <a:rPr lang="en-US" dirty="0" err="1" smtClean="0"/>
              <a:t>argv</a:t>
            </a:r>
            <a:r>
              <a:rPr lang="en-US" dirty="0" smtClean="0"/>
              <a:t>[0]);</a:t>
            </a:r>
          </a:p>
          <a:p>
            <a:pPr>
              <a:buNone/>
            </a:pPr>
            <a:r>
              <a:rPr lang="en-US" dirty="0" smtClean="0"/>
              <a:t>	else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switch (input)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case RED: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("RED selected\n");</a:t>
            </a:r>
          </a:p>
          <a:p>
            <a:pPr>
              <a:buNone/>
            </a:pPr>
            <a:r>
              <a:rPr lang="en-US" dirty="0" smtClean="0"/>
              <a:t>		case GREEN: /* fall through */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("GREEN selected\n");</a:t>
            </a:r>
          </a:p>
          <a:p>
            <a:pPr>
              <a:buNone/>
            </a:pPr>
            <a:r>
              <a:rPr lang="en-US" dirty="0" smtClean="0"/>
              <a:t>			break;</a:t>
            </a:r>
          </a:p>
          <a:p>
            <a:pPr>
              <a:buNone/>
            </a:pPr>
            <a:r>
              <a:rPr lang="en-US" dirty="0" smtClean="0"/>
              <a:t>		case YELLOW: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("YELLOW selected\n");</a:t>
            </a:r>
          </a:p>
          <a:p>
            <a:pPr>
              <a:buNone/>
            </a:pPr>
            <a:r>
              <a:rPr lang="en-US" dirty="0" smtClean="0"/>
              <a:t>			break;</a:t>
            </a:r>
          </a:p>
          <a:p>
            <a:pPr>
              <a:buNone/>
            </a:pPr>
            <a:r>
              <a:rPr lang="en-US" dirty="0" smtClean="0"/>
              <a:t>		case BLUE: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("BLUE selected\n");</a:t>
            </a:r>
          </a:p>
          <a:p>
            <a:pPr>
              <a:buNone/>
            </a:pPr>
            <a:r>
              <a:rPr lang="en-US" dirty="0" smtClean="0"/>
              <a:t>			break;</a:t>
            </a:r>
          </a:p>
          <a:p>
            <a:pPr>
              <a:buNone/>
            </a:pPr>
            <a:r>
              <a:rPr lang="en-US" dirty="0" smtClean="0"/>
              <a:t>		default: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("Invalid input %d, range( %d to %d)\n", </a:t>
            </a:r>
          </a:p>
          <a:p>
            <a:pPr>
              <a:buNone/>
            </a:pPr>
            <a:r>
              <a:rPr lang="en-US" dirty="0" smtClean="0"/>
              <a:t>				input, RED, BLUE);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2011 Capgemini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DA4A-EAE8-4890-9537-A1FA2F2942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Variables, Constants	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ea typeface="ＭＳ Ｐゴシック" pitchFamily="2" charset="-128"/>
              </a:rPr>
              <a:t>Variable: </a:t>
            </a:r>
            <a:r>
              <a:rPr lang="en-US" smtClean="0">
                <a:ea typeface="ＭＳ Ｐゴシック" pitchFamily="2" charset="-128"/>
              </a:rPr>
              <a:t>Name given to a location in a memory.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2" charset="-128"/>
              </a:rPr>
              <a:t>	Example: int a = 10; (Creates a variable in the Read/Write section of the program data segment)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2" charset="-128"/>
            </a:endParaRPr>
          </a:p>
          <a:p>
            <a:r>
              <a:rPr lang="en-US" b="1" smtClean="0">
                <a:ea typeface="ＭＳ Ｐゴシック" pitchFamily="2" charset="-128"/>
              </a:rPr>
              <a:t>Constants: </a:t>
            </a:r>
            <a:r>
              <a:rPr lang="en-US" smtClean="0">
                <a:ea typeface="ＭＳ Ｐゴシック" pitchFamily="2" charset="-128"/>
              </a:rPr>
              <a:t>Allows C compiler to optimize memory access with the use of </a:t>
            </a:r>
            <a:r>
              <a:rPr lang="en-US" i="1" smtClean="0">
                <a:ea typeface="ＭＳ Ｐゴシック" pitchFamily="2" charset="-128"/>
              </a:rPr>
              <a:t>const</a:t>
            </a:r>
            <a:r>
              <a:rPr lang="en-US" smtClean="0">
                <a:ea typeface="ＭＳ Ｐゴシック" pitchFamily="2" charset="-128"/>
              </a:rPr>
              <a:t> keyword.</a:t>
            </a:r>
          </a:p>
          <a:p>
            <a:pPr lvl="1"/>
            <a:r>
              <a:rPr lang="en-US" smtClean="0">
                <a:ea typeface="ＭＳ Ｐゴシック" pitchFamily="2" charset="-128"/>
              </a:rPr>
              <a:t>C allows constant pointers or constant data or both. Details would be discussed in the Pointers section</a:t>
            </a:r>
          </a:p>
          <a:p>
            <a:pPr lvl="1"/>
            <a:r>
              <a:rPr lang="en-US" smtClean="0">
                <a:ea typeface="ＭＳ Ｐゴシック" pitchFamily="2" charset="-128"/>
              </a:rPr>
              <a:t>Enums are an example</a:t>
            </a:r>
          </a:p>
          <a:p>
            <a:r>
              <a:rPr lang="en-US" smtClean="0">
                <a:ea typeface="ＭＳ Ｐゴシック" pitchFamily="2" charset="-128"/>
              </a:rPr>
              <a:t>Both Constants (read only) and Variables are stored in the </a:t>
            </a:r>
            <a:r>
              <a:rPr lang="en-US" i="1" smtClean="0">
                <a:ea typeface="ＭＳ Ｐゴシック" pitchFamily="2" charset="-128"/>
              </a:rPr>
              <a:t>Initialized Data section</a:t>
            </a:r>
            <a:r>
              <a:rPr lang="en-US" smtClean="0">
                <a:ea typeface="ＭＳ Ｐゴシック" pitchFamily="2" charset="-128"/>
              </a:rPr>
              <a:t> in the C executable in a </a:t>
            </a:r>
            <a:r>
              <a:rPr lang="en-US" i="1" smtClean="0">
                <a:ea typeface="ＭＳ Ｐゴシック" pitchFamily="2" charset="-128"/>
              </a:rPr>
              <a:t>Stack. </a:t>
            </a:r>
            <a:r>
              <a:rPr lang="en-US" smtClean="0">
                <a:ea typeface="ＭＳ Ｐゴシック" pitchFamily="2" charset="-128"/>
                <a:hlinkClick r:id="rId2" action="ppaction://hlinksldjump"/>
              </a:rPr>
              <a:t>[1][2]</a:t>
            </a:r>
            <a:endParaRPr lang="en-US" smtClean="0">
              <a:ea typeface="ＭＳ Ｐゴシック" pitchFamily="2" charset="-128"/>
            </a:endParaRP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2" charset="-128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D5A479-807F-4CC4-9051-A616770AA92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Datatypes in C [5]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There are only a few basic data types in C:</a:t>
            </a:r>
          </a:p>
          <a:p>
            <a:r>
              <a:rPr lang="en-US" b="1" smtClean="0">
                <a:ea typeface="ＭＳ Ｐゴシック" pitchFamily="2" charset="-128"/>
              </a:rPr>
              <a:t>char</a:t>
            </a:r>
            <a:r>
              <a:rPr lang="en-US" smtClean="0">
                <a:ea typeface="ＭＳ Ｐゴシック" pitchFamily="2" charset="-128"/>
              </a:rPr>
              <a:t> a single byte, capable of holding one character in the local character set</a:t>
            </a:r>
          </a:p>
          <a:p>
            <a:r>
              <a:rPr lang="en-US" b="1" smtClean="0">
                <a:ea typeface="ＭＳ Ｐゴシック" pitchFamily="2" charset="-128"/>
              </a:rPr>
              <a:t>int</a:t>
            </a:r>
            <a:r>
              <a:rPr lang="en-US" smtClean="0">
                <a:ea typeface="ＭＳ Ｐゴシック" pitchFamily="2" charset="-128"/>
              </a:rPr>
              <a:t> an integer, typically reflecting the natural size of integers on the host machine</a:t>
            </a:r>
          </a:p>
          <a:p>
            <a:r>
              <a:rPr lang="en-US" b="1" smtClean="0">
                <a:ea typeface="ＭＳ Ｐゴシック" pitchFamily="2" charset="-128"/>
              </a:rPr>
              <a:t>float</a:t>
            </a:r>
            <a:r>
              <a:rPr lang="en-US" smtClean="0">
                <a:ea typeface="ＭＳ Ｐゴシック" pitchFamily="2" charset="-128"/>
              </a:rPr>
              <a:t> single-precision floating point</a:t>
            </a:r>
          </a:p>
          <a:p>
            <a:r>
              <a:rPr lang="en-US" b="1" smtClean="0">
                <a:ea typeface="ＭＳ Ｐゴシック" pitchFamily="2" charset="-128"/>
              </a:rPr>
              <a:t>double</a:t>
            </a:r>
            <a:r>
              <a:rPr lang="en-US" smtClean="0">
                <a:ea typeface="ＭＳ Ｐゴシック" pitchFamily="2" charset="-128"/>
              </a:rPr>
              <a:t> double-precision floating point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DF713-8AFC-4BCF-A00B-B871B5811BF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ＭＳ Ｐゴシック" pitchFamily="2" charset="-128"/>
              </a:rPr>
              <a:t>Structs</a:t>
            </a:r>
            <a:r>
              <a:rPr lang="en-US" dirty="0" smtClean="0">
                <a:ea typeface="ＭＳ Ｐゴシック" pitchFamily="2" charset="-128"/>
              </a:rPr>
              <a:t>, </a:t>
            </a:r>
            <a:r>
              <a:rPr lang="en-US" dirty="0" err="1" smtClean="0">
                <a:ea typeface="ＭＳ Ｐゴシック" pitchFamily="2" charset="-128"/>
              </a:rPr>
              <a:t>Enums</a:t>
            </a:r>
            <a:endParaRPr lang="en-US" dirty="0" smtClean="0">
              <a:ea typeface="ＭＳ Ｐゴシック" pitchFamily="2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err="1" smtClean="0">
                <a:ea typeface="+mn-ea"/>
              </a:rPr>
              <a:t>Struct</a:t>
            </a:r>
            <a:r>
              <a:rPr lang="en-US" sz="1800" b="1" dirty="0" smtClean="0">
                <a:ea typeface="+mn-ea"/>
              </a:rPr>
              <a:t>: </a:t>
            </a:r>
            <a:r>
              <a:rPr lang="en-US" sz="1800" dirty="0" smtClean="0">
                <a:ea typeface="+mn-ea"/>
              </a:rPr>
              <a:t>Defines a </a:t>
            </a:r>
            <a:r>
              <a:rPr lang="en-US" sz="1800" dirty="0" err="1" smtClean="0">
                <a:ea typeface="+mn-ea"/>
              </a:rPr>
              <a:t>datatype</a:t>
            </a:r>
            <a:r>
              <a:rPr lang="en-US" sz="1800" dirty="0" smtClean="0">
                <a:ea typeface="+mn-ea"/>
              </a:rPr>
              <a:t> consisting of one or more data members</a:t>
            </a:r>
          </a:p>
          <a:p>
            <a:pPr lvl="1">
              <a:buFontTx/>
              <a:buNone/>
              <a:defRPr/>
            </a:pPr>
            <a:r>
              <a:rPr lang="en-US" sz="1800" dirty="0" err="1" smtClean="0"/>
              <a:t>struct</a:t>
            </a:r>
            <a:r>
              <a:rPr lang="en-US" sz="1800" dirty="0" smtClean="0"/>
              <a:t> Rectangle {</a:t>
            </a:r>
          </a:p>
          <a:p>
            <a:pPr lvl="1">
              <a:buFontTx/>
              <a:buNone/>
              <a:defRPr/>
            </a:pPr>
            <a:r>
              <a:rPr lang="en-US" sz="1800" dirty="0" smtClean="0"/>
              <a:t>	short </a:t>
            </a:r>
            <a:r>
              <a:rPr lang="en-US" sz="1800" dirty="0" err="1" smtClean="0"/>
              <a:t>int</a:t>
            </a:r>
            <a:r>
              <a:rPr lang="en-US" sz="1800" dirty="0" smtClean="0"/>
              <a:t> Length;</a:t>
            </a:r>
          </a:p>
          <a:p>
            <a:pPr lvl="1">
              <a:buFontTx/>
              <a:buNone/>
              <a:defRPr/>
            </a:pPr>
            <a:r>
              <a:rPr lang="en-US" sz="1800" dirty="0" smtClean="0"/>
              <a:t>	short </a:t>
            </a:r>
            <a:r>
              <a:rPr lang="en-US" sz="1800" dirty="0" err="1" smtClean="0"/>
              <a:t>int</a:t>
            </a:r>
            <a:r>
              <a:rPr lang="en-US" sz="1800" dirty="0" smtClean="0"/>
              <a:t> Breadth;</a:t>
            </a:r>
          </a:p>
          <a:p>
            <a:pPr lvl="1">
              <a:buFontTx/>
              <a:buNone/>
              <a:defRPr/>
            </a:pPr>
            <a:r>
              <a:rPr lang="en-US" sz="1800" dirty="0" smtClean="0"/>
              <a:t>};</a:t>
            </a:r>
          </a:p>
          <a:p>
            <a:pPr lvl="1">
              <a:buFontTx/>
              <a:buNone/>
              <a:defRPr/>
            </a:pPr>
            <a:endParaRPr lang="en-US" sz="1800" dirty="0" smtClean="0"/>
          </a:p>
          <a:p>
            <a:pPr marL="190500" lvl="1"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1800" b="1" dirty="0" err="1" smtClean="0"/>
              <a:t>Enums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Enum</a:t>
            </a:r>
            <a:r>
              <a:rPr lang="en-US" sz="1800" dirty="0" smtClean="0"/>
              <a:t> is an example of C constant</a:t>
            </a:r>
          </a:p>
          <a:p>
            <a:pPr marL="557213" lvl="2"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enum</a:t>
            </a:r>
            <a:r>
              <a:rPr lang="en-US" dirty="0" smtClean="0"/>
              <a:t> colors {RED, YELLOW, GREEN, BLUE}; </a:t>
            </a:r>
          </a:p>
          <a:p>
            <a:pPr marL="557213" lvl="2">
              <a:buClr>
                <a:schemeClr val="accent2"/>
              </a:buClr>
              <a:buFont typeface="Symbol" pitchFamily="18" charset="2"/>
              <a:buNone/>
              <a:defRPr/>
            </a:pPr>
            <a:r>
              <a:rPr lang="en-US" dirty="0" smtClean="0"/>
              <a:t>This is the same effect as </a:t>
            </a:r>
            <a:r>
              <a:rPr lang="en-US" dirty="0" err="1" smtClean="0"/>
              <a:t>enum</a:t>
            </a:r>
            <a:r>
              <a:rPr lang="en-US" dirty="0" smtClean="0"/>
              <a:t> colors {RED=0, YELLOW=1, GREEN=2, BLUE=3};</a:t>
            </a:r>
          </a:p>
          <a:p>
            <a:pPr marL="557213" lvl="2">
              <a:buClr>
                <a:schemeClr val="accent2"/>
              </a:buClr>
              <a:buFont typeface="Symbol" pitchFamily="18" charset="2"/>
              <a:buNone/>
              <a:defRPr/>
            </a:pPr>
            <a:r>
              <a:rPr lang="en-US" dirty="0" smtClean="0"/>
              <a:t>RED </a:t>
            </a:r>
          </a:p>
          <a:p>
            <a:pPr marL="557213" lvl="2"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dirty="0" err="1" smtClean="0"/>
              <a:t>enum</a:t>
            </a:r>
            <a:r>
              <a:rPr lang="en-US" dirty="0" smtClean="0"/>
              <a:t> colors {RED=1, YELLOW, GREEN=6, BLUE }; </a:t>
            </a:r>
          </a:p>
          <a:p>
            <a:pPr marL="557213" lvl="2">
              <a:buClr>
                <a:schemeClr val="accent2"/>
              </a:buClr>
              <a:buFont typeface="Symbol" pitchFamily="18" charset="2"/>
              <a:buNone/>
              <a:defRPr/>
            </a:pPr>
            <a:r>
              <a:rPr lang="en-US" dirty="0" smtClean="0"/>
              <a:t>YELLOW is set to 2, whereas BLUE is set to 7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39D206-E0BB-41E7-94A1-630875256C3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.. and Unions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lvl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800" b="1" dirty="0" smtClean="0">
                <a:ea typeface="ＭＳ Ｐゴシック" pitchFamily="2" charset="-128"/>
              </a:rPr>
              <a:t>Unions: </a:t>
            </a:r>
            <a:r>
              <a:rPr lang="en-US" sz="1800" dirty="0" smtClean="0">
                <a:ea typeface="ＭＳ Ｐゴシック" pitchFamily="2" charset="-128"/>
              </a:rPr>
              <a:t>A variable that can store different values at different times. The following examples shows the </a:t>
            </a:r>
            <a:r>
              <a:rPr lang="ja-JP" altLang="en-US" sz="1800" dirty="0" smtClean="0">
                <a:ea typeface="ＭＳ Ｐゴシック" pitchFamily="2" charset="-128"/>
              </a:rPr>
              <a:t>“</a:t>
            </a:r>
            <a:r>
              <a:rPr lang="en-US" altLang="ja-JP" sz="1800" dirty="0" smtClean="0">
                <a:ea typeface="ＭＳ Ｐゴシック" pitchFamily="2" charset="-128"/>
              </a:rPr>
              <a:t>why</a:t>
            </a:r>
            <a:r>
              <a:rPr lang="ja-JP" altLang="en-US" sz="1800" dirty="0" smtClean="0">
                <a:ea typeface="ＭＳ Ｐゴシック" pitchFamily="2" charset="-128"/>
              </a:rPr>
              <a:t>”</a:t>
            </a:r>
            <a:r>
              <a:rPr lang="en-US" altLang="ja-JP" sz="1800" dirty="0" smtClean="0">
                <a:ea typeface="ＭＳ Ｐゴシック" pitchFamily="2" charset="-128"/>
              </a:rPr>
              <a:t> and </a:t>
            </a:r>
            <a:r>
              <a:rPr lang="ja-JP" altLang="en-US" sz="1800" dirty="0" smtClean="0">
                <a:ea typeface="ＭＳ Ｐゴシック" pitchFamily="2" charset="-128"/>
              </a:rPr>
              <a:t>“</a:t>
            </a:r>
            <a:r>
              <a:rPr lang="en-US" altLang="ja-JP" sz="1800" dirty="0" smtClean="0">
                <a:ea typeface="ＭＳ Ｐゴシック" pitchFamily="2" charset="-128"/>
              </a:rPr>
              <a:t>what</a:t>
            </a:r>
            <a:r>
              <a:rPr lang="ja-JP" altLang="en-US" sz="1800" dirty="0" smtClean="0">
                <a:ea typeface="ＭＳ Ｐゴシック" pitchFamily="2" charset="-128"/>
              </a:rPr>
              <a:t>”</a:t>
            </a:r>
            <a:r>
              <a:rPr lang="en-US" altLang="ja-JP" sz="1800" dirty="0" smtClean="0">
                <a:ea typeface="ＭＳ Ｐゴシック" pitchFamily="2" charset="-128"/>
              </a:rPr>
              <a:t> a Union stores from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  <a:hlinkClick r:id="rId2"/>
              </a:rPr>
              <a:t>http://c-faq.com/misc/endiantest.html</a:t>
            </a:r>
            <a:r>
              <a:rPr lang="en-US" sz="1800" dirty="0" smtClean="0">
                <a:ea typeface="ＭＳ Ｐゴシック" pitchFamily="2" charset="-128"/>
              </a:rPr>
              <a:t> 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union {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	</a:t>
            </a:r>
            <a:r>
              <a:rPr lang="en-US" sz="1800" dirty="0" err="1" smtClean="0">
                <a:ea typeface="ＭＳ Ｐゴシック" pitchFamily="2" charset="-128"/>
              </a:rPr>
              <a:t>int</a:t>
            </a:r>
            <a:r>
              <a:rPr lang="en-US" sz="1800" dirty="0" smtClean="0">
                <a:ea typeface="ＭＳ Ｐゴシック" pitchFamily="2" charset="-128"/>
              </a:rPr>
              <a:t> </a:t>
            </a:r>
            <a:r>
              <a:rPr lang="en-US" sz="1800" dirty="0" err="1" smtClean="0">
                <a:ea typeface="ＭＳ Ｐゴシック" pitchFamily="2" charset="-128"/>
              </a:rPr>
              <a:t>i</a:t>
            </a:r>
            <a:r>
              <a:rPr lang="en-US" sz="1800" dirty="0" smtClean="0">
                <a:ea typeface="ＭＳ Ｐゴシック" pitchFamily="2" charset="-128"/>
              </a:rPr>
              <a:t>;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	char c[</a:t>
            </a:r>
            <a:r>
              <a:rPr lang="en-US" sz="1800" dirty="0" err="1" smtClean="0">
                <a:ea typeface="ＭＳ Ｐゴシック" pitchFamily="2" charset="-128"/>
              </a:rPr>
              <a:t>sizeof</a:t>
            </a:r>
            <a:r>
              <a:rPr lang="en-US" sz="1800" dirty="0" smtClean="0">
                <a:ea typeface="ＭＳ Ｐゴシック" pitchFamily="2" charset="-128"/>
              </a:rPr>
              <a:t>(</a:t>
            </a:r>
            <a:r>
              <a:rPr lang="en-US" sz="1800" dirty="0" err="1" smtClean="0">
                <a:ea typeface="ＭＳ Ｐゴシック" pitchFamily="2" charset="-128"/>
              </a:rPr>
              <a:t>int</a:t>
            </a:r>
            <a:r>
              <a:rPr lang="en-US" sz="1800" dirty="0" smtClean="0">
                <a:ea typeface="ＭＳ Ｐゴシック" pitchFamily="2" charset="-128"/>
              </a:rPr>
              <a:t>)];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} x;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</a:t>
            </a:r>
            <a:r>
              <a:rPr lang="en-US" sz="1800" dirty="0" err="1" smtClean="0">
                <a:ea typeface="ＭＳ Ｐゴシック" pitchFamily="2" charset="-128"/>
              </a:rPr>
              <a:t>x.i</a:t>
            </a:r>
            <a:r>
              <a:rPr lang="en-US" sz="1800" dirty="0" smtClean="0">
                <a:ea typeface="ＭＳ Ｐゴシック" pitchFamily="2" charset="-128"/>
              </a:rPr>
              <a:t> = 1;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if(</a:t>
            </a:r>
            <a:r>
              <a:rPr lang="en-US" sz="1800" dirty="0" err="1" smtClean="0">
                <a:ea typeface="ＭＳ Ｐゴシック" pitchFamily="2" charset="-128"/>
              </a:rPr>
              <a:t>x.c</a:t>
            </a:r>
            <a:r>
              <a:rPr lang="en-US" sz="1800" dirty="0" smtClean="0">
                <a:ea typeface="ＭＳ Ｐゴシック" pitchFamily="2" charset="-128"/>
              </a:rPr>
              <a:t>[0] == 1)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	</a:t>
            </a:r>
            <a:r>
              <a:rPr lang="en-US" sz="1800" dirty="0" err="1" smtClean="0">
                <a:ea typeface="ＭＳ Ｐゴシック" pitchFamily="2" charset="-128"/>
              </a:rPr>
              <a:t>printf</a:t>
            </a:r>
            <a:r>
              <a:rPr lang="en-US" sz="1800" dirty="0" smtClean="0">
                <a:ea typeface="ＭＳ Ｐゴシック" pitchFamily="2" charset="-128"/>
              </a:rPr>
              <a:t>("little-endian\n");</a:t>
            </a:r>
          </a:p>
          <a:p>
            <a:pPr marL="190500" lvl="1">
              <a:buClr>
                <a:schemeClr val="accent2"/>
              </a:buClr>
              <a:buFontTx/>
              <a:buNone/>
            </a:pPr>
            <a:r>
              <a:rPr lang="en-US" sz="1800" dirty="0" smtClean="0">
                <a:ea typeface="ＭＳ Ｐゴシック" pitchFamily="2" charset="-128"/>
              </a:rPr>
              <a:t>	else	</a:t>
            </a:r>
            <a:r>
              <a:rPr lang="en-US" sz="1800" dirty="0" err="1" smtClean="0">
                <a:ea typeface="ＭＳ Ｐゴシック" pitchFamily="2" charset="-128"/>
              </a:rPr>
              <a:t>printf</a:t>
            </a:r>
            <a:r>
              <a:rPr lang="en-US" sz="1800" dirty="0" smtClean="0">
                <a:ea typeface="ＭＳ Ｐゴシック" pitchFamily="2" charset="-128"/>
              </a:rPr>
              <a:t>("big-endian\n");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ea typeface="ＭＳ Ｐゴシック" pitchFamily="2" charset="-128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ea typeface="ＭＳ Ｐゴシック" pitchFamily="2" charset="-128"/>
              </a:rPr>
              <a:t>The example above can determine if the digit </a:t>
            </a:r>
            <a:r>
              <a:rPr lang="ja-JP" altLang="en-US" sz="1800" dirty="0" smtClean="0">
                <a:ea typeface="ＭＳ Ｐゴシック" pitchFamily="2" charset="-128"/>
              </a:rPr>
              <a:t>‘</a:t>
            </a:r>
            <a:r>
              <a:rPr lang="en-US" altLang="ja-JP" sz="1800" dirty="0" smtClean="0">
                <a:ea typeface="ＭＳ Ｐゴシック" pitchFamily="2" charset="-128"/>
              </a:rPr>
              <a:t>1</a:t>
            </a:r>
            <a:r>
              <a:rPr lang="ja-JP" altLang="en-US" sz="1800" dirty="0" smtClean="0">
                <a:ea typeface="ＭＳ Ｐゴシック" pitchFamily="2" charset="-128"/>
              </a:rPr>
              <a:t>’</a:t>
            </a:r>
            <a:r>
              <a:rPr lang="en-US" altLang="ja-JP" sz="1800" dirty="0" smtClean="0">
                <a:ea typeface="ＭＳ Ｐゴシック" pitchFamily="2" charset="-128"/>
              </a:rPr>
              <a:t> is stored in binary as </a:t>
            </a:r>
            <a:r>
              <a:rPr lang="ja-JP" altLang="en-US" sz="1800" dirty="0" smtClean="0">
                <a:ea typeface="ＭＳ Ｐゴシック" pitchFamily="2" charset="-128"/>
              </a:rPr>
              <a:t>“</a:t>
            </a:r>
            <a:r>
              <a:rPr lang="en-US" altLang="ja-JP" sz="1800" dirty="0" smtClean="0">
                <a:ea typeface="ＭＳ Ｐゴシック" pitchFamily="2" charset="-128"/>
              </a:rPr>
              <a:t>0001</a:t>
            </a:r>
            <a:r>
              <a:rPr lang="ja-JP" altLang="en-US" sz="1800" dirty="0" smtClean="0">
                <a:ea typeface="ＭＳ Ｐゴシック" pitchFamily="2" charset="-128"/>
              </a:rPr>
              <a:t>”</a:t>
            </a:r>
            <a:r>
              <a:rPr lang="en-US" altLang="ja-JP" sz="1800" dirty="0" smtClean="0">
                <a:ea typeface="ＭＳ Ｐゴシック" pitchFamily="2" charset="-128"/>
              </a:rPr>
              <a:t> (little-endian) or </a:t>
            </a:r>
            <a:r>
              <a:rPr lang="ja-JP" altLang="en-US" sz="1800" dirty="0" smtClean="0">
                <a:ea typeface="ＭＳ Ｐゴシック" pitchFamily="2" charset="-128"/>
              </a:rPr>
              <a:t>“</a:t>
            </a:r>
            <a:r>
              <a:rPr lang="en-US" altLang="ja-JP" sz="1800" dirty="0" smtClean="0">
                <a:ea typeface="ＭＳ Ｐゴシック" pitchFamily="2" charset="-128"/>
              </a:rPr>
              <a:t>1000</a:t>
            </a:r>
            <a:r>
              <a:rPr lang="ja-JP" altLang="en-US" sz="1800" dirty="0" smtClean="0">
                <a:ea typeface="ＭＳ Ｐゴシック" pitchFamily="2" charset="-128"/>
              </a:rPr>
              <a:t>”</a:t>
            </a:r>
            <a:r>
              <a:rPr lang="en-US" altLang="ja-JP" sz="1800" dirty="0" smtClean="0">
                <a:ea typeface="ＭＳ Ｐゴシック" pitchFamily="2" charset="-128"/>
              </a:rPr>
              <a:t> (big-endian).</a:t>
            </a:r>
            <a:endParaRPr lang="en-US" sz="1800" dirty="0" smtClean="0">
              <a:ea typeface="ＭＳ Ｐゴシック" pitchFamily="2" charset="-128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B6194-1B5A-4E1D-A9DA-181D62F7855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Bit shifting left and right example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320675" y="1262063"/>
            <a:ext cx="8637588" cy="4838700"/>
          </a:xfrm>
        </p:spPr>
        <p:txBody>
          <a:bodyPr/>
          <a:lstStyle/>
          <a:p>
            <a:r>
              <a:rPr lang="en-US" sz="1200" dirty="0" smtClean="0">
                <a:ea typeface="ＭＳ Ｐゴシック" pitchFamily="2" charset="-128"/>
              </a:rPr>
              <a:t>How would you reverse a hexadecimal integer by shifting the digits ?</a:t>
            </a:r>
            <a:endParaRPr lang="en-US" sz="1200" dirty="0" smtClean="0">
              <a:ea typeface="ＭＳ Ｐゴシック" pitchFamily="2" charset="-128"/>
              <a:hlinkClick r:id="rId2"/>
            </a:endParaRPr>
          </a:p>
          <a:p>
            <a:r>
              <a:rPr lang="en-US" sz="1200" dirty="0" smtClean="0">
                <a:ea typeface="ＭＳ Ｐゴシック" pitchFamily="2" charset="-128"/>
                <a:hlinkClick r:id="rId2"/>
              </a:rPr>
              <a:t>http://www.java2s.com/Tutorial/C/0040__Data-Type/Bitsrightandleftshift.htm</a:t>
            </a:r>
            <a:endParaRPr lang="en-US" sz="1200" dirty="0" smtClean="0">
              <a:ea typeface="ＭＳ Ｐゴシック" pitchFamily="2" charset="-128"/>
            </a:endParaRPr>
          </a:p>
          <a:p>
            <a:pPr>
              <a:buFont typeface="Wingdings" pitchFamily="2" charset="2"/>
              <a:buNone/>
            </a:pPr>
            <a:r>
              <a:rPr lang="en-US" sz="1200" dirty="0" smtClean="0">
                <a:ea typeface="ＭＳ Ｐゴシック" pitchFamily="2" charset="-128"/>
              </a:rPr>
              <a:t>	#include &lt;</a:t>
            </a:r>
            <a:r>
              <a:rPr lang="en-US" sz="1200" dirty="0" err="1" smtClean="0">
                <a:ea typeface="ＭＳ Ｐゴシック" pitchFamily="2" charset="-128"/>
              </a:rPr>
              <a:t>stdio.h</a:t>
            </a:r>
            <a:r>
              <a:rPr lang="en-US" sz="1200" dirty="0" smtClean="0">
                <a:ea typeface="ＭＳ Ｐゴシック" pitchFamily="2" charset="-128"/>
              </a:rPr>
              <a:t>&gt;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/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b="1" dirty="0" err="1" smtClean="0">
                <a:ea typeface="ＭＳ Ｐゴシック" pitchFamily="2" charset="-128"/>
              </a:rPr>
              <a:t>int</a:t>
            </a:r>
            <a:r>
              <a:rPr lang="en-US" sz="1200" b="1" dirty="0" smtClean="0">
                <a:ea typeface="ＭＳ Ｐゴシック" pitchFamily="2" charset="-128"/>
              </a:rPr>
              <a:t> </a:t>
            </a:r>
            <a:r>
              <a:rPr lang="en-US" sz="1200" dirty="0" smtClean="0">
                <a:ea typeface="ＭＳ Ｐゴシック" pitchFamily="2" charset="-128"/>
              </a:rPr>
              <a:t>main(</a:t>
            </a:r>
            <a:r>
              <a:rPr lang="en-US" sz="1200" b="1" dirty="0" smtClean="0">
                <a:ea typeface="ＭＳ Ｐゴシック" pitchFamily="2" charset="-128"/>
              </a:rPr>
              <a:t>void</a:t>
            </a:r>
            <a:r>
              <a:rPr lang="en-US" sz="1200" dirty="0" smtClean="0">
                <a:ea typeface="ＭＳ Ｐゴシック" pitchFamily="2" charset="-128"/>
              </a:rPr>
              <a:t>)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{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unsigned </a:t>
            </a:r>
            <a:r>
              <a:rPr lang="en-US" sz="1200" b="1" dirty="0" err="1" smtClean="0">
                <a:ea typeface="ＭＳ Ｐゴシック" pitchFamily="2" charset="-128"/>
              </a:rPr>
              <a:t>int</a:t>
            </a:r>
            <a:r>
              <a:rPr lang="en-US" sz="1200" b="1" dirty="0" smtClean="0">
                <a:ea typeface="ＭＳ Ｐゴシック" pitchFamily="2" charset="-128"/>
              </a:rPr>
              <a:t> </a:t>
            </a:r>
            <a:r>
              <a:rPr lang="en-US" sz="1200" dirty="0" smtClean="0">
                <a:ea typeface="ＭＳ Ｐゴシック" pitchFamily="2" charset="-128"/>
              </a:rPr>
              <a:t>original = 0xABC;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unsigned </a:t>
            </a:r>
            <a:r>
              <a:rPr lang="en-US" sz="1200" b="1" dirty="0" err="1" smtClean="0">
                <a:ea typeface="ＭＳ Ｐゴシック" pitchFamily="2" charset="-128"/>
              </a:rPr>
              <a:t>int</a:t>
            </a:r>
            <a:r>
              <a:rPr lang="en-US" sz="1200" b="1" dirty="0" smtClean="0">
                <a:ea typeface="ＭＳ Ｐゴシック" pitchFamily="2" charset="-128"/>
              </a:rPr>
              <a:t> </a:t>
            </a:r>
            <a:r>
              <a:rPr lang="en-US" sz="1200" dirty="0" smtClean="0">
                <a:ea typeface="ＭＳ Ｐゴシック" pitchFamily="2" charset="-128"/>
              </a:rPr>
              <a:t>result = 0;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unsigned </a:t>
            </a:r>
            <a:r>
              <a:rPr lang="en-US" sz="1200" b="1" dirty="0" err="1" smtClean="0">
                <a:ea typeface="ＭＳ Ｐゴシック" pitchFamily="2" charset="-128"/>
              </a:rPr>
              <a:t>int</a:t>
            </a:r>
            <a:r>
              <a:rPr lang="en-US" sz="1200" b="1" dirty="0" smtClean="0">
                <a:ea typeface="ＭＳ Ｐゴシック" pitchFamily="2" charset="-128"/>
              </a:rPr>
              <a:t> </a:t>
            </a:r>
            <a:r>
              <a:rPr lang="en-US" sz="1200" dirty="0" smtClean="0">
                <a:ea typeface="ＭＳ Ｐゴシック" pitchFamily="2" charset="-128"/>
              </a:rPr>
              <a:t>mask = 0xF;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/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</a:t>
            </a:r>
            <a:r>
              <a:rPr lang="en-US" sz="1200" dirty="0" err="1" smtClean="0">
                <a:ea typeface="ＭＳ Ｐゴシック" pitchFamily="2" charset="-128"/>
              </a:rPr>
              <a:t>printf</a:t>
            </a:r>
            <a:r>
              <a:rPr lang="en-US" sz="1200" dirty="0" smtClean="0">
                <a:ea typeface="ＭＳ Ｐゴシック" pitchFamily="2" charset="-128"/>
              </a:rPr>
              <a:t>("\n original = %X", original);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/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/* Insert first digit in result */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result |= </a:t>
            </a:r>
            <a:r>
              <a:rPr lang="en-US" sz="1200" dirty="0" err="1" smtClean="0">
                <a:ea typeface="ＭＳ Ｐゴシック" pitchFamily="2" charset="-128"/>
              </a:rPr>
              <a:t>original&amp;mask</a:t>
            </a:r>
            <a:r>
              <a:rPr lang="en-US" sz="1200" dirty="0" smtClean="0">
                <a:ea typeface="ＭＳ Ｐゴシック" pitchFamily="2" charset="-128"/>
              </a:rPr>
              <a:t>;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/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/* Get second digit */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original &gt;&gt;= 4;         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result &lt;&lt;= 4;           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result |= </a:t>
            </a:r>
            <a:r>
              <a:rPr lang="en-US" sz="1200" dirty="0" err="1" smtClean="0">
                <a:ea typeface="ＭＳ Ｐゴシック" pitchFamily="2" charset="-128"/>
              </a:rPr>
              <a:t>original&amp;mask</a:t>
            </a:r>
            <a:r>
              <a:rPr lang="en-US" sz="1200" dirty="0" smtClean="0">
                <a:ea typeface="ＭＳ Ｐゴシック" pitchFamily="2" charset="-128"/>
              </a:rPr>
              <a:t>;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/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/* Get third digit */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original &gt;&gt;= 4;         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result &lt;&lt;= 4;           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result |= </a:t>
            </a:r>
            <a:r>
              <a:rPr lang="en-US" sz="1200" dirty="0" err="1" smtClean="0">
                <a:ea typeface="ＭＳ Ｐゴシック" pitchFamily="2" charset="-128"/>
              </a:rPr>
              <a:t>original&amp;mask</a:t>
            </a:r>
            <a:r>
              <a:rPr lang="en-US" sz="1200" dirty="0" smtClean="0">
                <a:ea typeface="ＭＳ Ｐゴシック" pitchFamily="2" charset="-128"/>
              </a:rPr>
              <a:t>;    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</a:t>
            </a:r>
            <a:r>
              <a:rPr lang="en-US" sz="1200" dirty="0" err="1" smtClean="0">
                <a:ea typeface="ＭＳ Ｐゴシック" pitchFamily="2" charset="-128"/>
              </a:rPr>
              <a:t>printf</a:t>
            </a:r>
            <a:r>
              <a:rPr lang="en-US" sz="1200" dirty="0" smtClean="0">
                <a:ea typeface="ＭＳ Ｐゴシック" pitchFamily="2" charset="-128"/>
              </a:rPr>
              <a:t>("\t result = %X\n", result);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  </a:t>
            </a:r>
            <a:r>
              <a:rPr lang="en-US" sz="1200" b="1" dirty="0" smtClean="0">
                <a:ea typeface="ＭＳ Ｐゴシック" pitchFamily="2" charset="-128"/>
              </a:rPr>
              <a:t>return </a:t>
            </a:r>
            <a:r>
              <a:rPr lang="en-US" sz="1200" dirty="0" smtClean="0">
                <a:ea typeface="ＭＳ Ｐゴシック" pitchFamily="2" charset="-128"/>
              </a:rPr>
              <a:t>0;</a:t>
            </a:r>
            <a:br>
              <a:rPr lang="en-US" sz="1200" dirty="0" smtClean="0">
                <a:ea typeface="ＭＳ Ｐゴシック" pitchFamily="2" charset="-128"/>
              </a:rPr>
            </a:br>
            <a:r>
              <a:rPr lang="en-US" sz="1200" dirty="0" smtClean="0">
                <a:ea typeface="ＭＳ Ｐゴシック" pitchFamily="2" charset="-128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1200" dirty="0" smtClean="0">
              <a:ea typeface="ＭＳ Ｐゴシック" pitchFamily="2" charset="-128"/>
            </a:endParaRPr>
          </a:p>
          <a:p>
            <a:pPr>
              <a:buFont typeface="Wingdings" pitchFamily="2" charset="2"/>
              <a:buNone/>
            </a:pPr>
            <a:endParaRPr lang="en-US" sz="1200" dirty="0" smtClean="0">
              <a:ea typeface="ＭＳ Ｐゴシック" pitchFamily="2" charset="-128"/>
            </a:endParaRP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EE210-4AA8-4996-88FD-77DB6CB2F44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File I/O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pitchFamily="2" charset="-128"/>
              </a:rPr>
              <a:t>Files can either be text or binary</a:t>
            </a:r>
          </a:p>
          <a:p>
            <a:pPr lvl="1"/>
            <a:r>
              <a:rPr lang="en-US" sz="2000" dirty="0" smtClean="0">
                <a:ea typeface="ＭＳ Ｐゴシック" pitchFamily="2" charset="-128"/>
              </a:rPr>
              <a:t>Text files contain data, code , readable data</a:t>
            </a:r>
          </a:p>
          <a:p>
            <a:pPr lvl="1"/>
            <a:r>
              <a:rPr lang="en-US" sz="2000" dirty="0" smtClean="0">
                <a:ea typeface="ＭＳ Ｐゴシック" pitchFamily="2" charset="-128"/>
              </a:rPr>
              <a:t>Binary files are usually MP3, movies, </a:t>
            </a:r>
            <a:r>
              <a:rPr lang="en-US" sz="2000" dirty="0" err="1" smtClean="0">
                <a:ea typeface="ＭＳ Ｐゴシック" pitchFamily="2" charset="-128"/>
              </a:rPr>
              <a:t>pdf</a:t>
            </a:r>
            <a:r>
              <a:rPr lang="en-US" sz="2000" dirty="0" smtClean="0">
                <a:ea typeface="ＭＳ Ｐゴシック" pitchFamily="2" charset="-128"/>
              </a:rPr>
              <a:t> data that require more than a text reader. The file properties would indicate the type of the file in addition to its extension. </a:t>
            </a:r>
          </a:p>
          <a:p>
            <a:r>
              <a:rPr lang="en-US" sz="2400" dirty="0" smtClean="0">
                <a:ea typeface="ＭＳ Ｐゴシック" pitchFamily="2" charset="-128"/>
              </a:rPr>
              <a:t>Knowing the file will ensure that data is not corrupted, say if we are writing a file transfer application.</a:t>
            </a:r>
          </a:p>
          <a:p>
            <a:pPr>
              <a:buNone/>
            </a:pPr>
            <a:endParaRPr lang="en-US" sz="2000" dirty="0" smtClean="0">
              <a:ea typeface="ＭＳ Ｐゴシック" pitchFamily="2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017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B4B59F-A861-4FA0-AD22-761E12D95AA7}" type="slidenum">
              <a:rPr lang="en-US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905374" y="1352550"/>
            <a:ext cx="2505075" cy="297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Harry met Sally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62725" y="2838450"/>
            <a:ext cx="2381250" cy="297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10101010101010101010101010101010101111111111111111111111111100000000010101010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fopen</a:t>
            </a:r>
            <a:r>
              <a:rPr lang="en-US" dirty="0" smtClean="0"/>
              <a:t>():  Opens a file in the requested mode</a:t>
            </a:r>
          </a:p>
          <a:p>
            <a:r>
              <a:rPr lang="en-US" dirty="0" err="1" smtClean="0"/>
              <a:t>fclose</a:t>
            </a:r>
            <a:r>
              <a:rPr lang="en-US" dirty="0" smtClean="0"/>
              <a:t>() : Closes the file descriptor</a:t>
            </a:r>
          </a:p>
          <a:p>
            <a:pPr marL="381000" lvl="1" indent="0">
              <a:buNone/>
            </a:pPr>
            <a:r>
              <a:rPr lang="en-US" sz="1400" dirty="0" smtClean="0"/>
              <a:t>Example: </a:t>
            </a:r>
          </a:p>
          <a:p>
            <a:pPr marL="381000" lvl="1" indent="0">
              <a:buNone/>
            </a:pPr>
            <a:r>
              <a:rPr lang="en-US" sz="1400" dirty="0"/>
              <a:t>#include 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381000" lvl="1" indent="0">
              <a:buNone/>
            </a:pPr>
            <a:r>
              <a:rPr lang="en-US" sz="1400" dirty="0"/>
              <a:t>#include 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381000" lvl="1" indent="0">
              <a:buNone/>
            </a:pPr>
            <a:r>
              <a:rPr lang="en-US" sz="1400" b="1" dirty="0"/>
              <a:t>void </a:t>
            </a:r>
            <a:r>
              <a:rPr lang="en-US" sz="1400" dirty="0"/>
              <a:t>main() {</a:t>
            </a:r>
          </a:p>
          <a:p>
            <a:pPr marL="381000" lvl="1" indent="0">
              <a:buNone/>
            </a:pPr>
            <a:r>
              <a:rPr lang="en-US" sz="1400" dirty="0"/>
              <a:t>  FILE *</a:t>
            </a:r>
            <a:r>
              <a:rPr lang="en-US" sz="1400" dirty="0" err="1"/>
              <a:t>fp</a:t>
            </a:r>
            <a:r>
              <a:rPr lang="en-US" sz="1400" dirty="0"/>
              <a:t>;</a:t>
            </a:r>
          </a:p>
          <a:p>
            <a:pPr marL="38100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fp</a:t>
            </a:r>
            <a:r>
              <a:rPr lang="en-US" sz="1400" dirty="0"/>
              <a:t> = </a:t>
            </a:r>
            <a:r>
              <a:rPr lang="en-US" sz="1400" dirty="0" err="1"/>
              <a:t>fopen</a:t>
            </a:r>
            <a:r>
              <a:rPr lang="en-US" sz="1400" dirty="0"/>
              <a:t>("</a:t>
            </a:r>
            <a:r>
              <a:rPr lang="en-US" sz="1400" dirty="0" err="1"/>
              <a:t>MYFILE.txt</a:t>
            </a:r>
            <a:r>
              <a:rPr lang="en-US" sz="1400" dirty="0"/>
              <a:t>", "a");</a:t>
            </a:r>
          </a:p>
          <a:p>
            <a:pPr marL="38100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fprintf</a:t>
            </a:r>
            <a:r>
              <a:rPr lang="en-US" sz="1400" dirty="0"/>
              <a:t>(</a:t>
            </a:r>
            <a:r>
              <a:rPr lang="en-US" sz="1400" dirty="0" err="1"/>
              <a:t>fp</a:t>
            </a:r>
            <a:r>
              <a:rPr lang="en-US" sz="1400" dirty="0"/>
              <a:t>, "%s\n ", "Hello World, Where there is will, there is a way.");</a:t>
            </a:r>
          </a:p>
          <a:p>
            <a:pPr marL="38100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fclose</a:t>
            </a:r>
            <a:r>
              <a:rPr lang="en-US" sz="1400" dirty="0"/>
              <a:t>(</a:t>
            </a:r>
            <a:r>
              <a:rPr lang="en-US" sz="1400" dirty="0" err="1"/>
              <a:t>fp</a:t>
            </a:r>
            <a:r>
              <a:rPr lang="en-US" sz="1400" dirty="0"/>
              <a:t>) ;</a:t>
            </a:r>
          </a:p>
          <a:p>
            <a:pPr marL="381000" lvl="1" indent="0">
              <a:buNone/>
            </a:pPr>
            <a:r>
              <a:rPr lang="en-US" sz="1400" dirty="0"/>
              <a:t>}</a:t>
            </a:r>
            <a:endParaRPr lang="en-US" sz="1400" dirty="0" smtClean="0"/>
          </a:p>
          <a:p>
            <a:r>
              <a:rPr lang="en-US" dirty="0" smtClean="0"/>
              <a:t>read/write functions</a:t>
            </a:r>
          </a:p>
          <a:p>
            <a:r>
              <a:rPr lang="en-US" dirty="0" smtClean="0"/>
              <a:t>unlink() : Delete or remove a file</a:t>
            </a:r>
          </a:p>
          <a:p>
            <a:r>
              <a:rPr lang="en-US" dirty="0" smtClean="0"/>
              <a:t>Stat() : Obtain file statistics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2007 Capgemini -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097-7F33-4D9A-A390-F70972E482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45013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2" charset="-128"/>
              </a:rPr>
              <a:t>C Keywords – do not use these as variable names !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6388" y="1262063"/>
          <a:ext cx="8637588" cy="3851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397"/>
                <a:gridCol w="2159397"/>
                <a:gridCol w="2159397"/>
                <a:gridCol w="2159397"/>
              </a:tblGrid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break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else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switch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case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enum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typedef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extern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union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continue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signed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goto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sizeof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volatile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48140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if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static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while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2667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26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25AE4-96A1-4F87-92CA-1C8449B1D5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GDB And DDD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b="1" dirty="0" smtClean="0"/>
              <a:t>GDB</a:t>
            </a:r>
            <a:r>
              <a:rPr lang="en-US" dirty="0" smtClean="0"/>
              <a:t> is a CLI tool useful for pinpointing errors in code at runtime. For GDB refer to :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hlinkClick r:id="rId2"/>
              </a:rPr>
              <a:t>http://www.linuxforu.com/2011/11/gdb-logging-function-parameters-part-1/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dirty="0" smtClean="0">
                <a:hlinkClick r:id="rId3"/>
              </a:rPr>
              <a:t>http://www.linuxforu.com/2011/12/gdb-logging-function-parameters-part-2/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Char char="§"/>
              <a:defRPr/>
            </a:pPr>
            <a:r>
              <a:rPr lang="en-US" b="1" dirty="0" smtClean="0"/>
              <a:t>DDD: </a:t>
            </a:r>
            <a:r>
              <a:rPr lang="en-US" dirty="0" smtClean="0"/>
              <a:t>DDD serves as a graphical front-end for 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dbx</a:t>
            </a:r>
            <a:r>
              <a:rPr lang="en-US" dirty="0" smtClean="0"/>
              <a:t> (</a:t>
            </a:r>
            <a:r>
              <a:rPr lang="en-US" dirty="0" err="1" smtClean="0"/>
              <a:t>solaris</a:t>
            </a:r>
            <a:r>
              <a:rPr lang="en-US" dirty="0" smtClean="0"/>
              <a:t>), Perl, Python </a:t>
            </a:r>
            <a:endParaRPr lang="en-US" dirty="0"/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03EAE8-A00D-470F-8527-B188B943BB1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References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pitchFamily="2" charset="-128"/>
              </a:rPr>
              <a:t>Memory layout of a C program</a:t>
            </a:r>
          </a:p>
          <a:p>
            <a:pPr lvl="1">
              <a:buFontTx/>
              <a:buNone/>
            </a:pPr>
            <a:r>
              <a:rPr lang="en-US" smtClean="0">
                <a:ea typeface="ＭＳ Ｐゴシック" pitchFamily="2" charset="-128"/>
                <a:hlinkClick r:id="rId3"/>
              </a:rPr>
              <a:t>http://book.chinaunix.net/special/ebook/addisonWesley/APUE2/0201433079/ch07lev1sec6.html</a:t>
            </a:r>
            <a:endParaRPr lang="en-US" smtClean="0">
              <a:ea typeface="ＭＳ Ｐゴシック" pitchFamily="2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pitchFamily="2" charset="-128"/>
              </a:rPr>
              <a:t>Memory layout of a C program </a:t>
            </a:r>
            <a:r>
              <a:rPr lang="en-US" smtClean="0">
                <a:ea typeface="ＭＳ Ｐゴシック" pitchFamily="2" charset="-128"/>
                <a:hlinkClick r:id="rId4"/>
              </a:rPr>
              <a:t>http://www.cyberplusindia.com/blog/index.php/2008/10/16/memory-layout-for-c-programs-in-linux/</a:t>
            </a:r>
            <a:endParaRPr lang="en-US" smtClean="0">
              <a:ea typeface="ＭＳ Ｐゴシック" pitchFamily="2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pitchFamily="2" charset="-128"/>
              </a:rPr>
              <a:t>Static variables in C and C++: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pitchFamily="2" charset="-128"/>
                <a:hlinkClick r:id="rId5"/>
              </a:rPr>
              <a:t>http://stackoverflow.com/questions/5921920/difference-between-initialization-of-static-variables-in-c-and-c</a:t>
            </a:r>
            <a:endParaRPr lang="en-US" smtClean="0">
              <a:ea typeface="ＭＳ Ｐゴシック" pitchFamily="2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smtClean="0">
                <a:ea typeface="ＭＳ Ｐゴシック" pitchFamily="2" charset="-128"/>
              </a:rPr>
              <a:t>The C Programming Language – Kerninghan &amp; Ritchie</a:t>
            </a:r>
          </a:p>
          <a:p>
            <a:pPr marL="457200" indent="-457200">
              <a:buFont typeface="Wingdings" pitchFamily="2" charset="2"/>
              <a:buNone/>
            </a:pPr>
            <a:endParaRPr lang="en-US" smtClean="0">
              <a:ea typeface="ＭＳ Ｐゴシック" pitchFamily="2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endParaRPr lang="en-US" smtClean="0">
              <a:ea typeface="ＭＳ Ｐゴシック" pitchFamily="2" charset="-128"/>
            </a:endParaRPr>
          </a:p>
          <a:p>
            <a:pPr marL="457200" indent="-457200">
              <a:buFont typeface="Arial Narrow" pitchFamily="34" charset="0"/>
              <a:buAutoNum type="arabicPeriod"/>
            </a:pPr>
            <a:endParaRPr lang="en-US" smtClean="0">
              <a:ea typeface="ＭＳ Ｐゴシック" pitchFamily="2" charset="-128"/>
            </a:endParaRPr>
          </a:p>
          <a:p>
            <a:pPr lvl="1">
              <a:buFontTx/>
              <a:buNone/>
            </a:pPr>
            <a:endParaRPr lang="en-US" smtClean="0">
              <a:ea typeface="ＭＳ Ｐゴシック" pitchFamily="2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5D3F3E-A406-4032-B6A9-055CBA26580C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Project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Read a file and process the data and convert the file format </a:t>
            </a:r>
          </a:p>
          <a:p>
            <a:pPr lvl="1"/>
            <a:r>
              <a:rPr lang="en-US" smtClean="0">
                <a:ea typeface="ＭＳ Ｐゴシック" pitchFamily="2" charset="-128"/>
              </a:rPr>
              <a:t>Tasks :</a:t>
            </a:r>
            <a:br>
              <a:rPr lang="en-US" smtClean="0">
                <a:ea typeface="ＭＳ Ｐゴシック" pitchFamily="2" charset="-128"/>
              </a:rPr>
            </a:br>
            <a:r>
              <a:rPr lang="en-US" smtClean="0">
                <a:ea typeface="ＭＳ Ｐゴシック" pitchFamily="2" charset="-128"/>
              </a:rPr>
              <a:t>i) Print the data</a:t>
            </a:r>
            <a:r>
              <a:rPr lang="en-US" altLang="en-US" smtClean="0">
                <a:ea typeface="ＭＳ Ｐゴシック" pitchFamily="2" charset="-128"/>
              </a:rPr>
              <a:t>’</a:t>
            </a:r>
            <a:r>
              <a:rPr lang="en-US" smtClean="0">
                <a:ea typeface="ＭＳ Ｐゴシック" pitchFamily="2" charset="-128"/>
              </a:rPr>
              <a:t>s in ascending and descending order.</a:t>
            </a:r>
            <a:br>
              <a:rPr lang="en-US" smtClean="0">
                <a:ea typeface="ＭＳ Ｐゴシック" pitchFamily="2" charset="-128"/>
              </a:rPr>
            </a:br>
            <a:r>
              <a:rPr lang="en-US" smtClean="0">
                <a:ea typeface="ＭＳ Ｐゴシック" pitchFamily="2" charset="-128"/>
              </a:rPr>
              <a:t>ii) Give provision to add new data</a:t>
            </a:r>
            <a:r>
              <a:rPr lang="en-US" altLang="en-US" smtClean="0">
                <a:ea typeface="ＭＳ Ｐゴシック" pitchFamily="2" charset="-128"/>
              </a:rPr>
              <a:t>’</a:t>
            </a:r>
            <a:r>
              <a:rPr lang="en-US" smtClean="0">
                <a:ea typeface="ＭＳ Ｐゴシック" pitchFamily="2" charset="-128"/>
              </a:rPr>
              <a:t>s in tree.</a:t>
            </a:r>
            <a:br>
              <a:rPr lang="en-US" smtClean="0">
                <a:ea typeface="ＭＳ Ｐゴシック" pitchFamily="2" charset="-128"/>
              </a:rPr>
            </a:br>
            <a:r>
              <a:rPr lang="en-US" smtClean="0">
                <a:ea typeface="ＭＳ Ｐゴシック" pitchFamily="2" charset="-128"/>
              </a:rPr>
              <a:t>iii) Give provision to delete existing data</a:t>
            </a:r>
            <a:r>
              <a:rPr lang="en-US" altLang="en-US" smtClean="0">
                <a:ea typeface="ＭＳ Ｐゴシック" pitchFamily="2" charset="-128"/>
              </a:rPr>
              <a:t>’</a:t>
            </a:r>
            <a:r>
              <a:rPr lang="en-US" smtClean="0">
                <a:ea typeface="ＭＳ Ｐゴシック" pitchFamily="2" charset="-128"/>
              </a:rPr>
              <a:t>s in tree.</a:t>
            </a:r>
            <a:br>
              <a:rPr lang="en-US" smtClean="0">
                <a:ea typeface="ＭＳ Ｐゴシック" pitchFamily="2" charset="-128"/>
              </a:rPr>
            </a:br>
            <a:r>
              <a:rPr lang="en-US" smtClean="0">
                <a:ea typeface="ＭＳ Ｐゴシック" pitchFamily="2" charset="-128"/>
              </a:rPr>
              <a:t>iv) Give provision to update data</a:t>
            </a:r>
            <a:r>
              <a:rPr lang="en-US" altLang="en-US" smtClean="0">
                <a:ea typeface="ＭＳ Ｐゴシック" pitchFamily="2" charset="-128"/>
              </a:rPr>
              <a:t>’</a:t>
            </a:r>
            <a:r>
              <a:rPr lang="en-US" smtClean="0">
                <a:ea typeface="ＭＳ Ｐゴシック" pitchFamily="2" charset="-128"/>
              </a:rPr>
              <a:t>s in existing tree.</a:t>
            </a:r>
            <a:br>
              <a:rPr lang="en-US" smtClean="0">
                <a:ea typeface="ＭＳ Ｐゴシック" pitchFamily="2" charset="-128"/>
              </a:rPr>
            </a:br>
            <a:r>
              <a:rPr lang="en-US" smtClean="0">
                <a:ea typeface="ＭＳ Ｐゴシック" pitchFamily="2" charset="-128"/>
              </a:rPr>
              <a:t>v) Write the content of the tree to the file which is given by user.</a:t>
            </a:r>
            <a:br>
              <a:rPr lang="en-US" smtClean="0">
                <a:ea typeface="ＭＳ Ｐゴシック" pitchFamily="2" charset="-128"/>
              </a:rPr>
            </a:br>
            <a:endParaRPr lang="en-US" smtClean="0">
              <a:ea typeface="ＭＳ Ｐゴシック" pitchFamily="2" charset="-128"/>
            </a:endParaRP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768ED-2695-4818-A13B-79645F869C8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68325" y="1930400"/>
            <a:ext cx="6310313" cy="996950"/>
          </a:xfrm>
          <a:noFill/>
        </p:spPr>
        <p:txBody>
          <a:bodyPr lIns="45720" rIns="360000"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ea typeface="ＭＳ Ｐゴシック" pitchFamily="2" charset="-128"/>
              </a:rPr>
              <a:t>Thank You For Your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2" charset="-128"/>
              </a:rPr>
              <a:t>Rules for writing </a:t>
            </a:r>
            <a:endParaRPr lang="en-US" dirty="0" smtClean="0">
              <a:ea typeface="ＭＳ Ｐゴシック" pitchFamily="2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charset="0"/>
              <a:buChar char="§"/>
              <a:defRPr/>
            </a:pPr>
            <a:r>
              <a:rPr lang="en-US" i="1" dirty="0"/>
              <a:t>Declaration: </a:t>
            </a:r>
            <a:r>
              <a:rPr lang="en-US" dirty="0"/>
              <a:t>A statement that provides type information on a particular </a:t>
            </a:r>
            <a:r>
              <a:rPr lang="en-US" i="1" dirty="0"/>
              <a:t>symbol</a:t>
            </a:r>
            <a:r>
              <a:rPr lang="en-US" dirty="0"/>
              <a:t>. Example: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ad;</a:t>
            </a:r>
          </a:p>
          <a:p>
            <a:pPr>
              <a:buFont typeface="Wingdings" charset="0"/>
              <a:buChar char="§"/>
              <a:defRPr/>
            </a:pPr>
            <a:endParaRPr lang="en-US" dirty="0"/>
          </a:p>
          <a:p>
            <a:pPr>
              <a:buFont typeface="Wingdings" charset="0"/>
              <a:buChar char="§"/>
              <a:defRPr/>
            </a:pPr>
            <a:r>
              <a:rPr lang="en-US" i="1" dirty="0"/>
              <a:t>Definition: </a:t>
            </a:r>
            <a:r>
              <a:rPr lang="en-US" dirty="0"/>
              <a:t>The actual value of the variable, here we are setting the value of a integer </a:t>
            </a: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		</a:t>
            </a:r>
            <a:r>
              <a:rPr lang="en-US" dirty="0">
                <a:latin typeface="Courier"/>
                <a:cs typeface="Courier"/>
              </a:rPr>
              <a:t>#define FALSE 0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latin typeface="Courier"/>
                <a:cs typeface="Courier"/>
              </a:rPr>
              <a:t>		signed short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 = FALSE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>
              <a:buFont typeface="Wingdings" charset="0"/>
              <a:defRPr/>
            </a:pPr>
            <a:r>
              <a:rPr lang="en-US" dirty="0" smtClean="0"/>
              <a:t>Variables should start with either an underscore or an alphabet. Examples of </a:t>
            </a:r>
            <a:r>
              <a:rPr lang="en-US" dirty="0" smtClean="0"/>
              <a:t>valid variable names : 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</a:p>
          <a:p>
            <a:pPr lvl="1">
              <a:buNone/>
              <a:defRPr/>
            </a:pPr>
            <a:r>
              <a:rPr lang="en-US" dirty="0" smtClean="0"/>
              <a:t>Bar </a:t>
            </a:r>
          </a:p>
          <a:p>
            <a:pPr lvl="1">
              <a:buNone/>
              <a:defRPr/>
            </a:pPr>
            <a:r>
              <a:rPr lang="en-US" dirty="0" smtClean="0"/>
              <a:t>BAZ </a:t>
            </a:r>
          </a:p>
          <a:p>
            <a:pPr lvl="1">
              <a:buNone/>
              <a:defRPr/>
            </a:pPr>
            <a:r>
              <a:rPr lang="en-US" dirty="0" err="1" smtClean="0"/>
              <a:t>foo_bar</a:t>
            </a:r>
            <a:r>
              <a:rPr lang="en-US" dirty="0" smtClean="0"/>
              <a:t> </a:t>
            </a:r>
          </a:p>
          <a:p>
            <a:pPr lvl="1">
              <a:buNone/>
              <a:defRPr/>
            </a:pPr>
            <a:r>
              <a:rPr lang="en-US" dirty="0" smtClean="0"/>
              <a:t>_</a:t>
            </a:r>
            <a:r>
              <a:rPr lang="en-US" dirty="0" smtClean="0"/>
              <a:t>foo42 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_</a:t>
            </a:r>
          </a:p>
          <a:p>
            <a:pPr lvl="1">
              <a:buNone/>
              <a:defRPr/>
            </a:pPr>
            <a:r>
              <a:rPr lang="en-US" dirty="0" err="1" smtClean="0"/>
              <a:t>QuUx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D3E1D-EBF6-4F8E-B8EF-4F4558E4D3D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smtClean="0">
                <a:ea typeface="ＭＳ Ｐゴシック" pitchFamily="2" charset="-128"/>
              </a:rPr>
              <a:t>Standard streams</a:t>
            </a:r>
            <a:r>
              <a:rPr lang="en-US" sz="1400" dirty="0" smtClean="0">
                <a:ea typeface="ＭＳ Ｐゴシック" pitchFamily="2" charset="-128"/>
              </a:rPr>
              <a:t>: </a:t>
            </a:r>
            <a:r>
              <a:rPr lang="en-US" sz="1400" i="1" dirty="0" err="1" smtClean="0">
                <a:ea typeface="ＭＳ Ｐゴシック" pitchFamily="2" charset="-128"/>
              </a:rPr>
              <a:t>stdin</a:t>
            </a:r>
            <a:r>
              <a:rPr lang="en-US" sz="1400" dirty="0" smtClean="0">
                <a:ea typeface="ＭＳ Ｐゴシック" pitchFamily="2" charset="-128"/>
              </a:rPr>
              <a:t>, </a:t>
            </a:r>
            <a:r>
              <a:rPr lang="en-US" sz="1400" i="1" dirty="0" err="1" smtClean="0">
                <a:ea typeface="ＭＳ Ｐゴシック" pitchFamily="2" charset="-128"/>
              </a:rPr>
              <a:t>stderr</a:t>
            </a:r>
            <a:r>
              <a:rPr lang="en-US" sz="1400" dirty="0" smtClean="0">
                <a:ea typeface="ＭＳ Ｐゴシック" pitchFamily="2" charset="-128"/>
              </a:rPr>
              <a:t>, </a:t>
            </a:r>
            <a:r>
              <a:rPr lang="en-US" sz="1400" i="1" dirty="0" err="1" smtClean="0">
                <a:ea typeface="ＭＳ Ｐゴシック" pitchFamily="2" charset="-128"/>
              </a:rPr>
              <a:t>stdout</a:t>
            </a:r>
            <a:r>
              <a:rPr lang="en-US" sz="1400" i="1" dirty="0" smtClean="0">
                <a:ea typeface="ＭＳ Ｐゴシック" pitchFamily="2" charset="-128"/>
              </a:rPr>
              <a:t> </a:t>
            </a:r>
            <a:r>
              <a:rPr lang="en-US" sz="1400" dirty="0" smtClean="0">
                <a:ea typeface="ＭＳ Ｐゴシック" pitchFamily="2" charset="-128"/>
              </a:rPr>
              <a:t> are used for input (keyboard), output (screen), error (log-file or screen) respectively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	</a:t>
            </a:r>
            <a:r>
              <a:rPr lang="en-US" sz="1400" dirty="0" err="1" smtClean="0">
                <a:ea typeface="ＭＳ Ｐゴシック" pitchFamily="2" charset="-128"/>
              </a:rPr>
              <a:t>printf</a:t>
            </a:r>
            <a:r>
              <a:rPr lang="en-US" sz="1400" dirty="0" smtClean="0">
                <a:ea typeface="ＭＳ Ｐゴシック" pitchFamily="2" charset="-128"/>
              </a:rPr>
              <a:t> ("Enter your family name: ");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	</a:t>
            </a:r>
            <a:r>
              <a:rPr lang="en-US" sz="1400" dirty="0" err="1" smtClean="0">
                <a:ea typeface="ＭＳ Ｐゴシック" pitchFamily="2" charset="-128"/>
              </a:rPr>
              <a:t>scanf</a:t>
            </a:r>
            <a:r>
              <a:rPr lang="en-US" sz="1400" dirty="0" smtClean="0">
                <a:ea typeface="ＭＳ Ｐゴシック" pitchFamily="2" charset="-128"/>
              </a:rPr>
              <a:t> ("%</a:t>
            </a:r>
            <a:r>
              <a:rPr lang="en-US" sz="1400" dirty="0" err="1" smtClean="0">
                <a:ea typeface="ＭＳ Ｐゴシック" pitchFamily="2" charset="-128"/>
              </a:rPr>
              <a:t>s",str</a:t>
            </a:r>
            <a:r>
              <a:rPr lang="en-US" sz="1400" dirty="0" smtClean="0">
                <a:ea typeface="ＭＳ Ｐゴシック" pitchFamily="2" charset="-128"/>
              </a:rPr>
              <a:t>); /* Reads data into </a:t>
            </a:r>
            <a:r>
              <a:rPr lang="en-US" sz="1400" dirty="0" err="1" smtClean="0">
                <a:ea typeface="ＭＳ Ｐゴシック" pitchFamily="2" charset="-128"/>
              </a:rPr>
              <a:t>stdin</a:t>
            </a:r>
            <a:r>
              <a:rPr lang="en-US" sz="1400" dirty="0" smtClean="0">
                <a:ea typeface="ＭＳ Ｐゴシック" pitchFamily="2" charset="-128"/>
              </a:rPr>
              <a:t> stream */</a:t>
            </a:r>
          </a:p>
          <a:p>
            <a:pPr marL="381000" lvl="1" indent="0">
              <a:buFontTx/>
              <a:buNone/>
            </a:pPr>
            <a:r>
              <a:rPr lang="en-US" sz="1400" dirty="0" smtClean="0">
                <a:ea typeface="ＭＳ Ｐゴシック" pitchFamily="2" charset="-128"/>
              </a:rPr>
              <a:t>Buffers data into </a:t>
            </a:r>
            <a:r>
              <a:rPr lang="en-US" sz="1400" dirty="0" err="1" smtClean="0">
                <a:ea typeface="ＭＳ Ｐゴシック" pitchFamily="2" charset="-128"/>
              </a:rPr>
              <a:t>stdin</a:t>
            </a:r>
            <a:r>
              <a:rPr lang="en-US" sz="1400" dirty="0" smtClean="0">
                <a:ea typeface="ＭＳ Ｐゴシック" pitchFamily="2" charset="-128"/>
              </a:rPr>
              <a:t> stream for </a:t>
            </a:r>
            <a:r>
              <a:rPr lang="en-US" sz="1400" dirty="0" err="1" smtClean="0">
                <a:ea typeface="ＭＳ Ｐゴシック" pitchFamily="2" charset="-128"/>
              </a:rPr>
              <a:t>upto</a:t>
            </a:r>
            <a:r>
              <a:rPr lang="en-US" sz="1400" dirty="0" smtClean="0">
                <a:ea typeface="ＭＳ Ｐゴシック" pitchFamily="2" charset="-128"/>
              </a:rPr>
              <a:t> Enter key </a:t>
            </a:r>
            <a:r>
              <a:rPr lang="en-US" altLang="en-US" sz="1400" dirty="0" smtClean="0">
                <a:ea typeface="ＭＳ Ｐゴシック" pitchFamily="2" charset="-128"/>
              </a:rPr>
              <a:t>“</a:t>
            </a:r>
            <a:r>
              <a:rPr lang="en-US" sz="1400" dirty="0" smtClean="0">
                <a:ea typeface="ＭＳ Ｐゴシック" pitchFamily="2" charset="-128"/>
              </a:rPr>
              <a:t>\n</a:t>
            </a:r>
            <a:r>
              <a:rPr lang="en-US" altLang="en-US" sz="1400" dirty="0" smtClean="0">
                <a:ea typeface="ＭＳ Ｐゴシック" pitchFamily="2" charset="-128"/>
              </a:rPr>
              <a:t>”</a:t>
            </a:r>
            <a:r>
              <a:rPr lang="en-US" sz="1400" dirty="0" smtClean="0">
                <a:ea typeface="ＭＳ Ｐゴシック" pitchFamily="2" charset="-128"/>
              </a:rPr>
              <a:t> character.</a:t>
            </a:r>
          </a:p>
          <a:p>
            <a:pPr marL="381000" lvl="1" indent="0">
              <a:buFontTx/>
              <a:buNone/>
            </a:pPr>
            <a:r>
              <a:rPr lang="en-US" sz="1400" dirty="0" smtClean="0">
                <a:ea typeface="ＭＳ Ｐゴシック" pitchFamily="2" charset="-128"/>
              </a:rPr>
              <a:t>	</a:t>
            </a:r>
            <a:r>
              <a:rPr lang="en-US" sz="1400" dirty="0" err="1" smtClean="0">
                <a:ea typeface="ＭＳ Ｐゴシック" pitchFamily="2" charset="-128"/>
              </a:rPr>
              <a:t>fprintf</a:t>
            </a:r>
            <a:r>
              <a:rPr lang="en-US" sz="1400" dirty="0" smtClean="0">
                <a:ea typeface="ＭＳ Ｐゴシック" pitchFamily="2" charset="-128"/>
              </a:rPr>
              <a:t> (</a:t>
            </a:r>
            <a:r>
              <a:rPr lang="en-US" sz="1400" i="1" dirty="0" err="1" smtClean="0">
                <a:ea typeface="ＭＳ Ｐゴシック" pitchFamily="2" charset="-128"/>
              </a:rPr>
              <a:t>stdout</a:t>
            </a:r>
            <a:r>
              <a:rPr lang="en-US" sz="1400" dirty="0" smtClean="0">
                <a:ea typeface="ＭＳ Ｐゴシック" pitchFamily="2" charset="-128"/>
              </a:rPr>
              <a:t> , </a:t>
            </a:r>
            <a:r>
              <a:rPr lang="en-US" altLang="en-US" sz="1400" dirty="0" smtClean="0">
                <a:ea typeface="ＭＳ Ｐゴシック" pitchFamily="2" charset="-128"/>
              </a:rPr>
              <a:t>“</a:t>
            </a:r>
            <a:r>
              <a:rPr lang="en-US" sz="1400" dirty="0" smtClean="0">
                <a:ea typeface="ＭＳ Ｐゴシック" pitchFamily="2" charset="-128"/>
              </a:rPr>
              <a:t>Hello World\n</a:t>
            </a:r>
            <a:r>
              <a:rPr lang="en-US" altLang="en-US" sz="1400" dirty="0" smtClean="0">
                <a:ea typeface="ＭＳ Ｐゴシック" pitchFamily="2" charset="-128"/>
              </a:rPr>
              <a:t>”</a:t>
            </a:r>
            <a:r>
              <a:rPr lang="en-US" sz="1400" dirty="0" smtClean="0">
                <a:ea typeface="ＭＳ Ｐゴシック" pitchFamily="2" charset="-128"/>
              </a:rPr>
              <a:t>);</a:t>
            </a:r>
          </a:p>
          <a:p>
            <a:pPr marL="381000" lvl="1" indent="0">
              <a:buFontTx/>
              <a:buNone/>
            </a:pPr>
            <a:r>
              <a:rPr lang="en-US" sz="1400" i="1" dirty="0" err="1" smtClean="0">
                <a:ea typeface="ＭＳ Ｐゴシック" pitchFamily="2" charset="-128"/>
              </a:rPr>
              <a:t>Stdout</a:t>
            </a:r>
            <a:r>
              <a:rPr lang="en-US" sz="1400" dirty="0" smtClean="0">
                <a:ea typeface="ＭＳ Ｐゴシック" pitchFamily="2" charset="-128"/>
              </a:rPr>
              <a:t>  will display </a:t>
            </a:r>
            <a:r>
              <a:rPr lang="en-US" altLang="en-US" sz="1400" dirty="0" smtClean="0">
                <a:ea typeface="ＭＳ Ｐゴシック" pitchFamily="2" charset="-128"/>
              </a:rPr>
              <a:t>“</a:t>
            </a:r>
            <a:r>
              <a:rPr lang="en-US" sz="1400" dirty="0" smtClean="0">
                <a:ea typeface="ＭＳ Ｐゴシック" pitchFamily="2" charset="-128"/>
              </a:rPr>
              <a:t>Hello World</a:t>
            </a:r>
            <a:r>
              <a:rPr lang="en-US" altLang="en-US" sz="1400" dirty="0" smtClean="0">
                <a:ea typeface="ＭＳ Ｐゴシック" pitchFamily="2" charset="-128"/>
              </a:rPr>
              <a:t>”</a:t>
            </a:r>
            <a:r>
              <a:rPr lang="en-US" sz="1400" dirty="0" smtClean="0">
                <a:ea typeface="ＭＳ Ｐゴシック" pitchFamily="2" charset="-128"/>
              </a:rPr>
              <a:t>. If you compile this program to </a:t>
            </a:r>
            <a:r>
              <a:rPr lang="en-US" sz="1400" dirty="0" err="1" smtClean="0">
                <a:ea typeface="ＭＳ Ｐゴシック" pitchFamily="2" charset="-128"/>
              </a:rPr>
              <a:t>a.out</a:t>
            </a:r>
            <a:r>
              <a:rPr lang="en-US" sz="1400" dirty="0" smtClean="0">
                <a:ea typeface="ＭＳ Ｐゴシック" pitchFamily="2" charset="-128"/>
              </a:rPr>
              <a:t> and run ./</a:t>
            </a:r>
            <a:r>
              <a:rPr lang="en-US" sz="1400" dirty="0" err="1" smtClean="0">
                <a:ea typeface="ＭＳ Ｐゴシック" pitchFamily="2" charset="-128"/>
              </a:rPr>
              <a:t>a.out</a:t>
            </a:r>
            <a:r>
              <a:rPr lang="en-US" sz="1400" dirty="0" smtClean="0">
                <a:ea typeface="ＭＳ Ｐゴシック" pitchFamily="2" charset="-128"/>
              </a:rPr>
              <a:t> &gt; test.txt. The file test.txt will contain the </a:t>
            </a:r>
            <a:r>
              <a:rPr lang="en-US" altLang="en-US" sz="1400" dirty="0" smtClean="0">
                <a:ea typeface="ＭＳ Ｐゴシック" pitchFamily="2" charset="-128"/>
              </a:rPr>
              <a:t>“</a:t>
            </a:r>
            <a:r>
              <a:rPr lang="en-US" sz="1400" dirty="0" smtClean="0">
                <a:ea typeface="ＭＳ Ｐゴシック" pitchFamily="2" charset="-128"/>
              </a:rPr>
              <a:t>Hello World</a:t>
            </a:r>
            <a:r>
              <a:rPr lang="en-US" altLang="en-US" sz="1400" dirty="0" smtClean="0">
                <a:ea typeface="ＭＳ Ｐゴシック" pitchFamily="2" charset="-128"/>
              </a:rPr>
              <a:t>”</a:t>
            </a:r>
            <a:r>
              <a:rPr lang="en-US" sz="1400" dirty="0" smtClean="0">
                <a:ea typeface="ＭＳ Ｐゴシック" pitchFamily="2" charset="-128"/>
              </a:rPr>
              <a:t> text. This file will be overwritten if it exists.</a:t>
            </a:r>
            <a:endParaRPr lang="en-US" sz="1400" i="1" dirty="0" smtClean="0">
              <a:ea typeface="ＭＳ Ｐゴシック" pitchFamily="2" charset="-128"/>
            </a:endParaRPr>
          </a:p>
          <a:p>
            <a:pPr marL="381000" lvl="1" indent="0">
              <a:buFontTx/>
              <a:buNone/>
            </a:pPr>
            <a:endParaRPr lang="en-US" sz="1400" dirty="0" smtClean="0">
              <a:ea typeface="ＭＳ Ｐゴシック" pitchFamily="2" charset="-128"/>
            </a:endParaRPr>
          </a:p>
          <a:p>
            <a:pPr marL="747713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#include &lt;</a:t>
            </a:r>
            <a:r>
              <a:rPr lang="en-US" sz="1400" dirty="0" err="1" smtClean="0">
                <a:ea typeface="ＭＳ Ｐゴシック" pitchFamily="2" charset="-128"/>
              </a:rPr>
              <a:t>stdio.h</a:t>
            </a:r>
            <a:r>
              <a:rPr lang="en-US" sz="1400" dirty="0" smtClean="0">
                <a:ea typeface="ＭＳ Ｐゴシック" pitchFamily="2" charset="-128"/>
              </a:rPr>
              <a:t>&gt;</a:t>
            </a:r>
          </a:p>
          <a:p>
            <a:pPr marL="747713" lvl="2" indent="0">
              <a:buFont typeface="Symbol" pitchFamily="18" charset="2"/>
              <a:buNone/>
            </a:pPr>
            <a:endParaRPr lang="en-US" sz="1400" dirty="0" smtClean="0">
              <a:ea typeface="ＭＳ Ｐゴシック" pitchFamily="2" charset="-128"/>
            </a:endParaRPr>
          </a:p>
          <a:p>
            <a:pPr marL="747713" lvl="2" indent="0">
              <a:buFont typeface="Symbol" pitchFamily="18" charset="2"/>
              <a:buNone/>
            </a:pPr>
            <a:r>
              <a:rPr lang="en-US" sz="1400" dirty="0" err="1" smtClean="0">
                <a:ea typeface="ＭＳ Ｐゴシック" pitchFamily="2" charset="-128"/>
              </a:rPr>
              <a:t>int</a:t>
            </a:r>
            <a:r>
              <a:rPr lang="en-US" sz="1400" dirty="0" smtClean="0">
                <a:ea typeface="ＭＳ Ｐゴシック" pitchFamily="2" charset="-128"/>
              </a:rPr>
              <a:t> main () {</a:t>
            </a:r>
          </a:p>
          <a:p>
            <a:pPr marL="747713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  </a:t>
            </a:r>
            <a:r>
              <a:rPr lang="en-US" sz="1400" dirty="0" err="1" smtClean="0">
                <a:ea typeface="ＭＳ Ｐゴシック" pitchFamily="2" charset="-128"/>
              </a:rPr>
              <a:t>fprintf</a:t>
            </a:r>
            <a:r>
              <a:rPr lang="en-US" sz="1400" dirty="0" smtClean="0">
                <a:ea typeface="ＭＳ Ｐゴシック" pitchFamily="2" charset="-128"/>
              </a:rPr>
              <a:t> (</a:t>
            </a:r>
            <a:r>
              <a:rPr lang="en-US" sz="1400" dirty="0" err="1" smtClean="0">
                <a:ea typeface="ＭＳ Ｐゴシック" pitchFamily="2" charset="-128"/>
              </a:rPr>
              <a:t>stderr</a:t>
            </a:r>
            <a:r>
              <a:rPr lang="en-US" sz="1400" dirty="0" smtClean="0">
                <a:ea typeface="ＭＳ Ｐゴシック" pitchFamily="2" charset="-128"/>
              </a:rPr>
              <a:t>, "Test error message\n");</a:t>
            </a:r>
          </a:p>
          <a:p>
            <a:pPr marL="747713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    return 0;</a:t>
            </a:r>
          </a:p>
          <a:p>
            <a:pPr marL="747713" lvl="2" indent="0">
              <a:buFont typeface="Symbol" pitchFamily="18" charset="2"/>
              <a:buNone/>
            </a:pPr>
            <a:r>
              <a:rPr lang="en-US" sz="1400" dirty="0" smtClean="0">
                <a:ea typeface="ＭＳ Ｐゴシック" pitchFamily="2" charset="-128"/>
              </a:rPr>
              <a:t>}</a:t>
            </a:r>
          </a:p>
          <a:p>
            <a:pPr marL="381000" lvl="1" indent="0">
              <a:buFontTx/>
              <a:buNone/>
            </a:pPr>
            <a:r>
              <a:rPr lang="en-US" sz="1400" i="1" dirty="0" err="1" smtClean="0">
                <a:ea typeface="ＭＳ Ｐゴシック" pitchFamily="2" charset="-128"/>
              </a:rPr>
              <a:t>Stderr</a:t>
            </a:r>
            <a:r>
              <a:rPr lang="en-US" sz="1400" dirty="0" smtClean="0">
                <a:ea typeface="ＭＳ Ｐゴシック" pitchFamily="2" charset="-128"/>
              </a:rPr>
              <a:t> will show the error message </a:t>
            </a:r>
            <a:r>
              <a:rPr lang="en-US" altLang="en-US" sz="1400" dirty="0" smtClean="0">
                <a:ea typeface="ＭＳ Ｐゴシック" pitchFamily="2" charset="-128"/>
              </a:rPr>
              <a:t>“</a:t>
            </a:r>
            <a:r>
              <a:rPr lang="en-US" sz="1400" dirty="0" smtClean="0">
                <a:ea typeface="ＭＳ Ｐゴシック" pitchFamily="2" charset="-128"/>
              </a:rPr>
              <a:t>Test error message</a:t>
            </a:r>
            <a:r>
              <a:rPr lang="en-US" altLang="en-US" sz="1400" dirty="0" smtClean="0">
                <a:ea typeface="ＭＳ Ｐゴシック" pitchFamily="2" charset="-128"/>
              </a:rPr>
              <a:t>”</a:t>
            </a:r>
            <a:r>
              <a:rPr lang="en-US" sz="1400" dirty="0" smtClean="0">
                <a:ea typeface="ＭＳ Ｐゴシック" pitchFamily="2" charset="-128"/>
              </a:rPr>
              <a:t>. For instance, compile this to </a:t>
            </a:r>
            <a:r>
              <a:rPr lang="en-US" sz="1400" dirty="0" err="1" smtClean="0">
                <a:ea typeface="ＭＳ Ｐゴシック" pitchFamily="2" charset="-128"/>
              </a:rPr>
              <a:t>a.out</a:t>
            </a:r>
            <a:r>
              <a:rPr lang="en-US" sz="1400" dirty="0" smtClean="0">
                <a:ea typeface="ＭＳ Ｐゴシック" pitchFamily="2" charset="-128"/>
              </a:rPr>
              <a:t> and then run ./</a:t>
            </a:r>
            <a:r>
              <a:rPr lang="en-US" sz="1400" dirty="0" err="1" smtClean="0">
                <a:ea typeface="ＭＳ Ｐゴシック" pitchFamily="2" charset="-128"/>
              </a:rPr>
              <a:t>a.out</a:t>
            </a:r>
            <a:r>
              <a:rPr lang="en-US" sz="1400" dirty="0" smtClean="0">
                <a:ea typeface="ＭＳ Ｐゴシック" pitchFamily="2" charset="-128"/>
              </a:rPr>
              <a:t> &gt; test.txt. The error message will still be displayed on screen since it is the error stream and not output</a:t>
            </a:r>
            <a:r>
              <a:rPr lang="en-US" sz="1000" dirty="0" smtClean="0">
                <a:ea typeface="ＭＳ Ｐゴシック" pitchFamily="2" charset="-128"/>
              </a:rPr>
              <a:t>.</a:t>
            </a:r>
            <a:endParaRPr lang="en-US" sz="1000" i="1" dirty="0" smtClean="0">
              <a:ea typeface="ＭＳ Ｐゴシック" pitchFamily="2" charset="-128"/>
            </a:endParaRPr>
          </a:p>
          <a:p>
            <a:r>
              <a:rPr lang="en-US" sz="1400" b="1" dirty="0" smtClean="0">
                <a:ea typeface="ＭＳ Ｐゴシック" pitchFamily="2" charset="-128"/>
              </a:rPr>
              <a:t>File stream</a:t>
            </a:r>
            <a:r>
              <a:rPr lang="en-US" sz="1400" dirty="0" smtClean="0">
                <a:ea typeface="ＭＳ Ｐゴシック" pitchFamily="2" charset="-128"/>
              </a:rPr>
              <a:t>: Provides random or sequential file read/write access to files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1E519-31B7-445A-B600-A9148C2BB453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Pointers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i="1" dirty="0" smtClean="0"/>
              <a:t>Multiple variables can point to the same address in computer memory.</a:t>
            </a:r>
          </a:p>
          <a:p>
            <a:pPr>
              <a:buFont typeface="Wingdings" charset="0"/>
              <a:buChar char="§"/>
              <a:defRPr/>
            </a:pPr>
            <a:r>
              <a:rPr lang="en-US" b="1" dirty="0" smtClean="0"/>
              <a:t>Pointer:</a:t>
            </a:r>
            <a:r>
              <a:rPr lang="en-US" dirty="0" smtClean="0"/>
              <a:t>  A variable containing the address of another variable. 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The operator * is used to precede the name of the pointer variable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*</a:t>
            </a:r>
            <a:r>
              <a:rPr lang="en-US" sz="1800" dirty="0" smtClean="0">
                <a:latin typeface="Courier"/>
                <a:cs typeface="Courier"/>
              </a:rPr>
              <a:t>Array=</a:t>
            </a:r>
            <a:r>
              <a:rPr lang="en-US" sz="1800" b="1" dirty="0" smtClean="0">
                <a:latin typeface="Courier"/>
                <a:cs typeface="Courier"/>
              </a:rPr>
              <a:t>(</a:t>
            </a:r>
            <a:r>
              <a:rPr lang="en-US" sz="1800" b="1" dirty="0" err="1" smtClean="0">
                <a:latin typeface="Courier"/>
                <a:cs typeface="Courier"/>
              </a:rPr>
              <a:t>int</a:t>
            </a:r>
            <a:r>
              <a:rPr lang="en-US" sz="1800" b="1" dirty="0" smtClean="0">
                <a:latin typeface="Courier"/>
                <a:cs typeface="Courier"/>
              </a:rPr>
              <a:t> *)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malloc</a:t>
            </a:r>
            <a:r>
              <a:rPr lang="en-US" sz="1800" dirty="0" smtClean="0">
                <a:latin typeface="Courier"/>
                <a:cs typeface="Courier"/>
              </a:rPr>
              <a:t> (Length * </a:t>
            </a:r>
            <a:r>
              <a:rPr lang="en-US" sz="1800" dirty="0" err="1" smtClean="0">
                <a:latin typeface="Courier"/>
                <a:cs typeface="Courier"/>
              </a:rPr>
              <a:t>sizeof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dirty="0" smtClean="0"/>
              <a:t>The output of </a:t>
            </a:r>
            <a:r>
              <a:rPr lang="en-US" dirty="0" err="1" smtClean="0"/>
              <a:t>malloc</a:t>
            </a:r>
            <a:r>
              <a:rPr lang="en-US" dirty="0" smtClean="0"/>
              <a:t> is of type (void *). This needs to be converted to be of type (</a:t>
            </a:r>
            <a:r>
              <a:rPr lang="en-US" dirty="0" err="1" smtClean="0"/>
              <a:t>int</a:t>
            </a:r>
            <a:r>
              <a:rPr lang="en-US" dirty="0" smtClean="0"/>
              <a:t> *) for an integer variable.</a:t>
            </a:r>
            <a:endParaRPr lang="en-US" b="1" dirty="0" smtClean="0"/>
          </a:p>
          <a:p>
            <a:pPr marL="762000" lvl="2" indent="0">
              <a:buFont typeface="Symbol" charset="0"/>
              <a:buNone/>
              <a:defRPr/>
            </a:pPr>
            <a:endParaRPr lang="en-US" dirty="0" smtClean="0"/>
          </a:p>
          <a:p>
            <a:pPr>
              <a:buFont typeface="Wingdings" charset="0"/>
              <a:buChar char="§"/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C845C-5AC5-4E2F-AC3C-51CB8230E24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Pointers .. continued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The operator &amp; when used with non-pointer variable returns the address of the variable.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mtClean="0">
                <a:latin typeface="Courier" pitchFamily="2" charset="0"/>
                <a:ea typeface="ＭＳ Ｐゴシック" pitchFamily="2" charset="-128"/>
              </a:rPr>
              <a:t>int Variable1 = 235;  /* Allocates memory while loading the executable */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mtClean="0">
                <a:latin typeface="Courier" pitchFamily="2" charset="0"/>
                <a:ea typeface="ＭＳ Ｐゴシック" pitchFamily="2" charset="-128"/>
              </a:rPr>
              <a:t>printf("%d",Variable1);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mtClean="0">
                <a:latin typeface="Courier" pitchFamily="2" charset="0"/>
                <a:ea typeface="ＭＳ Ｐゴシック" pitchFamily="2" charset="-128"/>
              </a:rPr>
              <a:t>int </a:t>
            </a:r>
            <a:r>
              <a:rPr lang="en-US" i="1" smtClean="0">
                <a:latin typeface="Courier" pitchFamily="2" charset="0"/>
                <a:ea typeface="ＭＳ Ｐゴシック" pitchFamily="2" charset="-128"/>
              </a:rPr>
              <a:t>*Var_ptr </a:t>
            </a:r>
            <a:r>
              <a:rPr lang="en-US" smtClean="0">
                <a:latin typeface="Courier" pitchFamily="2" charset="0"/>
                <a:ea typeface="ＭＳ Ｐゴシック" pitchFamily="2" charset="-128"/>
              </a:rPr>
              <a:t>= </a:t>
            </a:r>
            <a:r>
              <a:rPr lang="en-US" b="1" smtClean="0">
                <a:solidFill>
                  <a:srgbClr val="FF0000"/>
                </a:solidFill>
                <a:latin typeface="Courier" pitchFamily="2" charset="0"/>
                <a:ea typeface="ＭＳ Ｐゴシック" pitchFamily="2" charset="-128"/>
              </a:rPr>
              <a:t>&amp;</a:t>
            </a:r>
            <a:r>
              <a:rPr lang="en-US" smtClean="0">
                <a:latin typeface="Courier" pitchFamily="2" charset="0"/>
                <a:ea typeface="ＭＳ Ｐゴシック" pitchFamily="2" charset="-128"/>
              </a:rPr>
              <a:t>Variable1; /* Pointer Var_ptr contains the address */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mtClean="0">
                <a:latin typeface="Courier" pitchFamily="2" charset="0"/>
                <a:ea typeface="ＭＳ Ｐゴシック" pitchFamily="2" charset="-128"/>
              </a:rPr>
              <a:t>printf(</a:t>
            </a:r>
            <a:r>
              <a:rPr lang="en-US" altLang="en-US" smtClean="0">
                <a:latin typeface="Courier" pitchFamily="2" charset="0"/>
                <a:ea typeface="ＭＳ Ｐゴシック" pitchFamily="2" charset="-128"/>
              </a:rPr>
              <a:t>“</a:t>
            </a:r>
            <a:r>
              <a:rPr lang="en-US" smtClean="0">
                <a:latin typeface="Courier" pitchFamily="2" charset="0"/>
                <a:ea typeface="ＭＳ Ｐゴシック" pitchFamily="2" charset="-128"/>
              </a:rPr>
              <a:t>%p points to %p</a:t>
            </a:r>
            <a:r>
              <a:rPr lang="en-US" altLang="en-US" smtClean="0">
                <a:latin typeface="Courier" pitchFamily="2" charset="0"/>
                <a:ea typeface="ＭＳ Ｐゴシック" pitchFamily="2" charset="-128"/>
              </a:rPr>
              <a:t>”</a:t>
            </a:r>
            <a:r>
              <a:rPr lang="en-US" smtClean="0">
                <a:latin typeface="Courier" pitchFamily="2" charset="0"/>
                <a:ea typeface="ＭＳ Ｐゴシック" pitchFamily="2" charset="-128"/>
              </a:rPr>
              <a:t>, Var_ptr, &amp;Variable1); </a:t>
            </a:r>
          </a:p>
          <a:p>
            <a:pPr marL="762000" lvl="2" indent="0">
              <a:buFont typeface="Symbol" pitchFamily="18" charset="2"/>
              <a:buNone/>
            </a:pPr>
            <a:r>
              <a:rPr lang="en-US" smtClean="0">
                <a:latin typeface="Courier" pitchFamily="2" charset="0"/>
                <a:ea typeface="ＭＳ Ｐゴシック" pitchFamily="2" charset="-128"/>
              </a:rPr>
              <a:t>/* The memory locations should be identical */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0F6FC9-7D12-4C53-B4B0-E0D7A1866AB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Pointers as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7187" indent="-342900">
              <a:buFont typeface="Wingdings" charset="0"/>
              <a:buChar char="§"/>
              <a:defRPr/>
            </a:pPr>
            <a:r>
              <a:rPr lang="en-US" sz="2200" dirty="0" smtClean="0">
                <a:cs typeface="Courier"/>
              </a:rPr>
              <a:t>When used as function arguments, C allows a choice if the copy of the pointer or pointer itself is used.</a:t>
            </a:r>
          </a:p>
          <a:p>
            <a:pPr marL="738187" lvl="1" indent="-342900">
              <a:defRPr/>
            </a:pPr>
            <a:r>
              <a:rPr lang="en-US" sz="2000" dirty="0" smtClean="0">
                <a:cs typeface="Courier"/>
              </a:rPr>
              <a:t>To use a copy as a string-literal as shown in the figure, pass the pointer to the function</a:t>
            </a:r>
          </a:p>
          <a:p>
            <a:pPr marL="738187" lvl="1" indent="-342900">
              <a:defRPr/>
            </a:pPr>
            <a:r>
              <a:rPr lang="en-US" sz="2000" dirty="0" smtClean="0">
                <a:cs typeface="Courier"/>
              </a:rPr>
              <a:t>To modify the argument itself, use </a:t>
            </a:r>
            <a:r>
              <a:rPr lang="en-US" sz="2000" dirty="0" err="1" smtClean="0">
                <a:cs typeface="Courier"/>
              </a:rPr>
              <a:t>myPrint</a:t>
            </a:r>
            <a:r>
              <a:rPr lang="en-US" sz="2000" dirty="0" smtClean="0">
                <a:cs typeface="Courier"/>
              </a:rPr>
              <a:t>(</a:t>
            </a:r>
            <a:r>
              <a:rPr lang="en-US" sz="2000" b="1" i="1" dirty="0" smtClean="0">
                <a:solidFill>
                  <a:srgbClr val="0000FF"/>
                </a:solidFill>
                <a:cs typeface="Courier"/>
              </a:rPr>
              <a:t>&amp;</a:t>
            </a:r>
            <a:r>
              <a:rPr lang="en-US" sz="2000" dirty="0" smtClean="0">
                <a:cs typeface="Courier"/>
              </a:rPr>
              <a:t>txt). This is useful for linked list implementation</a:t>
            </a:r>
          </a:p>
          <a:p>
            <a:pPr>
              <a:buFont typeface="Wingdings" charset="0"/>
              <a:buChar char="§"/>
              <a:defRPr/>
            </a:pPr>
            <a:endParaRPr lang="en-US" sz="20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4700588" y="1262063"/>
          <a:ext cx="4243387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2011 Capgemini - All rights reserved</a:t>
            </a:r>
            <a:endParaRPr lang="en-US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15D2C-FF53-4BD6-A087-A9CDE51A155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2" charset="-128"/>
              </a:rPr>
              <a:t>Pointer arithmetic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dirty="0" smtClean="0"/>
              <a:t>Arithmetic cannot be used on void * pointers</a:t>
            </a:r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Difference between two pointers in </a:t>
            </a:r>
            <a:r>
              <a:rPr lang="en-US" dirty="0" err="1"/>
              <a:t>c</a:t>
            </a:r>
            <a:r>
              <a:rPr lang="en-US" dirty="0" err="1" smtClean="0"/>
              <a:t>ontiguos</a:t>
            </a:r>
            <a:r>
              <a:rPr lang="en-US" dirty="0" smtClean="0"/>
              <a:t> memory locations will give the size of the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	</a:t>
            </a:r>
            <a:endParaRPr lang="en-US" dirty="0" smtClean="0"/>
          </a:p>
          <a:p>
            <a:pPr>
              <a:buFont typeface="Wingdings" charset="0"/>
              <a:buChar char="§"/>
              <a:defRPr/>
            </a:pPr>
            <a:r>
              <a:rPr lang="en-US" dirty="0" smtClean="0"/>
              <a:t>Pointers and Arrays can be used interchangeably</a:t>
            </a:r>
            <a:endParaRPr lang="en-US" dirty="0"/>
          </a:p>
        </p:txBody>
      </p:sp>
      <p:sp>
        <p:nvSpPr>
          <p:cNvPr id="4915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/>
              <a:t>© 2007 Capgemini - All rights reserved</a:t>
            </a:r>
            <a:endParaRPr lang="en-US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EF751C-EFCE-48EB-81BA-444BA490CFA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If-then-else statements:</a:t>
            </a:r>
          </a:p>
          <a:p>
            <a:pPr lvl="1"/>
            <a:r>
              <a:rPr lang="en-US" dirty="0" smtClean="0"/>
              <a:t>if (expression results in value 1) {</a:t>
            </a:r>
          </a:p>
          <a:p>
            <a:pPr lvl="2"/>
            <a:r>
              <a:rPr lang="en-US" dirty="0" smtClean="0"/>
              <a:t>statements to be executed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else </a:t>
            </a:r>
          </a:p>
          <a:p>
            <a:pPr lvl="2">
              <a:buNone/>
            </a:pPr>
            <a:r>
              <a:rPr lang="en-US" dirty="0" smtClean="0"/>
              <a:t>{</a:t>
            </a:r>
          </a:p>
          <a:p>
            <a:pPr lvl="2">
              <a:buNone/>
            </a:pPr>
            <a:r>
              <a:rPr lang="en-US" dirty="0" smtClean="0"/>
              <a:t>	statements to be executed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endParaRPr lang="en-US" dirty="0" smtClean="0"/>
          </a:p>
          <a:p>
            <a:pPr>
              <a:tabLst>
                <a:tab pos="914400" algn="l"/>
              </a:tabLst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2011 Capgemini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DA4A-EAE8-4890-9537-A1FA2F2942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apgemini_FS SBU Print">
  <a:themeElements>
    <a:clrScheme name="Capgemini_FS SBU Print 2">
      <a:dk1>
        <a:srgbClr val="000000"/>
      </a:dk1>
      <a:lt1>
        <a:srgbClr val="FFFFFF"/>
      </a:lt1>
      <a:dk2>
        <a:srgbClr val="E65A0F"/>
      </a:dk2>
      <a:lt2>
        <a:srgbClr val="FFFFFF"/>
      </a:lt2>
      <a:accent1>
        <a:srgbClr val="D4CDB8"/>
      </a:accent1>
      <a:accent2>
        <a:srgbClr val="FFBC1D"/>
      </a:accent2>
      <a:accent3>
        <a:srgbClr val="FFFFFF"/>
      </a:accent3>
      <a:accent4>
        <a:srgbClr val="000000"/>
      </a:accent4>
      <a:accent5>
        <a:srgbClr val="E6E3D8"/>
      </a:accent5>
      <a:accent6>
        <a:srgbClr val="E7AA19"/>
      </a:accent6>
      <a:hlink>
        <a:srgbClr val="C8BB00"/>
      </a:hlink>
      <a:folHlink>
        <a:srgbClr val="C42F36"/>
      </a:folHlink>
    </a:clrScheme>
    <a:fontScheme name="Capgemini_FS SBU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_FS SBU Print 1">
        <a:dk1>
          <a:srgbClr val="000000"/>
        </a:dk1>
        <a:lt1>
          <a:srgbClr val="FFFFFF"/>
        </a:lt1>
        <a:dk2>
          <a:srgbClr val="9E9E9E"/>
        </a:dk2>
        <a:lt2>
          <a:srgbClr val="F8F8F8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_FS SBU Print 2">
        <a:dk1>
          <a:srgbClr val="000000"/>
        </a:dk1>
        <a:lt1>
          <a:srgbClr val="FFFFFF"/>
        </a:lt1>
        <a:dk2>
          <a:srgbClr val="E65A0F"/>
        </a:dk2>
        <a:lt2>
          <a:srgbClr val="FFFFFF"/>
        </a:lt2>
        <a:accent1>
          <a:srgbClr val="D4CDB8"/>
        </a:accent1>
        <a:accent2>
          <a:srgbClr val="FFBC1D"/>
        </a:accent2>
        <a:accent3>
          <a:srgbClr val="FFFFFF"/>
        </a:accent3>
        <a:accent4>
          <a:srgbClr val="000000"/>
        </a:accent4>
        <a:accent5>
          <a:srgbClr val="E6E3D8"/>
        </a:accent5>
        <a:accent6>
          <a:srgbClr val="E7AA19"/>
        </a:accent6>
        <a:hlink>
          <a:srgbClr val="C8BB00"/>
        </a:hlink>
        <a:folHlink>
          <a:srgbClr val="C42F3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Capgemini_FS SBU Print</Template>
  <TotalTime>5163</TotalTime>
  <Words>1084</Words>
  <Application>Microsoft Office PowerPoint</Application>
  <PresentationFormat>On-screen Show (4:3)</PresentationFormat>
  <Paragraphs>311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Capgemini_FS SBU Print</vt:lpstr>
      <vt:lpstr>C programming Language</vt:lpstr>
      <vt:lpstr>C Keywords – do not use these as variable names !</vt:lpstr>
      <vt:lpstr>Rules for writing </vt:lpstr>
      <vt:lpstr>Streams</vt:lpstr>
      <vt:lpstr>Pointers</vt:lpstr>
      <vt:lpstr>Pointers .. continued</vt:lpstr>
      <vt:lpstr>Pointers as function arguments</vt:lpstr>
      <vt:lpstr>Pointer arithmetic</vt:lpstr>
      <vt:lpstr>If-else flow control</vt:lpstr>
      <vt:lpstr>Dynamic memory managment functions</vt:lpstr>
      <vt:lpstr>While flow control</vt:lpstr>
      <vt:lpstr>Switch-case, default</vt:lpstr>
      <vt:lpstr>Variables, Constants </vt:lpstr>
      <vt:lpstr>Datatypes in C [5]</vt:lpstr>
      <vt:lpstr>Structs, Enums</vt:lpstr>
      <vt:lpstr>.. and Unions</vt:lpstr>
      <vt:lpstr>Bit shifting left and right example</vt:lpstr>
      <vt:lpstr>File I/O</vt:lpstr>
      <vt:lpstr>File Operations</vt:lpstr>
      <vt:lpstr>GDB And DDD debugging</vt:lpstr>
      <vt:lpstr>References</vt:lpstr>
      <vt:lpstr>Project</vt:lpstr>
      <vt:lpstr>Slide 22</vt:lpstr>
    </vt:vector>
  </TitlesOfParts>
  <Company>Kanbay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Financial Services Overview Deck - Print</dc:title>
  <dc:subject>White background</dc:subject>
  <dc:creator>Stacy Prassas</dc:creator>
  <cp:lastModifiedBy>srrajan</cp:lastModifiedBy>
  <cp:revision>310</cp:revision>
  <cp:lastPrinted>2001-10-18T16:19:51Z</cp:lastPrinted>
  <dcterms:created xsi:type="dcterms:W3CDTF">2007-07-25T19:19:09Z</dcterms:created>
  <dcterms:modified xsi:type="dcterms:W3CDTF">2012-01-17T07:45:57Z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actice2">
    <vt:lpwstr>Global Financial Services</vt:lpwstr>
  </property>
  <property fmtid="{D5CDD505-2E9C-101B-9397-08002B2CF9AE}" pid="3" name="Solutions">
    <vt:lpwstr>Other</vt:lpwstr>
  </property>
  <property fmtid="{D5CDD505-2E9C-101B-9397-08002B2CF9AE}" pid="4" name="Collateral Type">
    <vt:lpwstr>Sales deck or kit</vt:lpwstr>
  </property>
  <property fmtid="{D5CDD505-2E9C-101B-9397-08002B2CF9AE}" pid="5" name="Industry">
    <vt:lpwstr>Financial Services</vt:lpwstr>
  </property>
  <property fmtid="{D5CDD505-2E9C-101B-9397-08002B2CF9AE}" pid="6" name="Practice">
    <vt:lpwstr>Financial Services</vt:lpwstr>
  </property>
  <property fmtid="{D5CDD505-2E9C-101B-9397-08002B2CF9AE}" pid="7" name="Author0">
    <vt:lpwstr>Larry Gordon and Karen Cohen</vt:lpwstr>
  </property>
</Properties>
</file>