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9" r:id="rId3"/>
    <p:sldId id="257" r:id="rId4"/>
    <p:sldId id="258" r:id="rId5"/>
    <p:sldId id="259" r:id="rId6"/>
    <p:sldId id="270" r:id="rId7"/>
    <p:sldId id="262" r:id="rId8"/>
    <p:sldId id="260" r:id="rId9"/>
    <p:sldId id="272" r:id="rId10"/>
    <p:sldId id="273" r:id="rId11"/>
    <p:sldId id="261" r:id="rId12"/>
    <p:sldId id="271" r:id="rId13"/>
    <p:sldId id="268" r:id="rId14"/>
    <p:sldId id="266"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46D3E4-C9F5-4484-ACBF-D21845FDDAB5}" v="2" dt="2020-04-23T22:40:13.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40" autoAdjust="0"/>
    <p:restoredTop sz="94694"/>
  </p:normalViewPr>
  <p:slideViewPr>
    <p:cSldViewPr snapToGrid="0">
      <p:cViewPr varScale="1">
        <p:scale>
          <a:sx n="107" d="100"/>
          <a:sy n="107" d="100"/>
        </p:scale>
        <p:origin x="576"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Pasumarthi" userId="c8019a89e284d0b8" providerId="LiveId" clId="{2846D3E4-C9F5-4484-ACBF-D21845FDDAB5}"/>
    <pc:docChg chg="modSld">
      <pc:chgData name="Tarun Pasumarthi" userId="c8019a89e284d0b8" providerId="LiveId" clId="{2846D3E4-C9F5-4484-ACBF-D21845FDDAB5}" dt="2020-04-23T22:40:13.465" v="0"/>
      <pc:docMkLst>
        <pc:docMk/>
      </pc:docMkLst>
      <pc:sldChg chg="modSp">
        <pc:chgData name="Tarun Pasumarthi" userId="c8019a89e284d0b8" providerId="LiveId" clId="{2846D3E4-C9F5-4484-ACBF-D21845FDDAB5}" dt="2020-04-23T22:40:13.465" v="0"/>
        <pc:sldMkLst>
          <pc:docMk/>
          <pc:sldMk cId="0" sldId="262"/>
        </pc:sldMkLst>
        <pc:spChg chg="mod">
          <ac:chgData name="Tarun Pasumarthi" userId="c8019a89e284d0b8" providerId="LiveId" clId="{2846D3E4-C9F5-4484-ACBF-D21845FDDAB5}" dt="2020-04-23T22:40:13.465" v="0"/>
          <ac:spMkLst>
            <pc:docMk/>
            <pc:sldMk cId="0" sldId="262"/>
            <ac:spMk id="5" creationId="{42463987-9822-164D-AFC5-40B70A8ACD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396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5976d581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5976d581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664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912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7098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289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097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641531257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64153125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1531257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1531257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41531257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41531257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8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5976d581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5976d58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5976d58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5976d58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15312573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15312573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2360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CS 4476/6476</a:t>
            </a:r>
            <a:br>
              <a:rPr lang="en" dirty="0"/>
            </a:br>
            <a:r>
              <a:rPr lang="en" dirty="0"/>
              <a:t> PS 5</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Tarun Pasumarthi</a:t>
            </a:r>
            <a:endParaRPr dirty="0"/>
          </a:p>
          <a:p>
            <a:pPr marL="0" lvl="0" indent="0" algn="ctr" rtl="0">
              <a:spcBef>
                <a:spcPts val="0"/>
              </a:spcBef>
              <a:spcAft>
                <a:spcPts val="0"/>
              </a:spcAft>
              <a:buNone/>
            </a:pPr>
            <a:r>
              <a:rPr lang="en" dirty="0"/>
              <a:t>tpasumarthi3@gatech.edu</a:t>
            </a:r>
            <a:endParaRPr dirty="0"/>
          </a:p>
          <a:p>
            <a:pPr marL="0" lvl="0" indent="0" algn="ctr" rtl="0">
              <a:spcBef>
                <a:spcPts val="0"/>
              </a:spcBef>
              <a:spcAft>
                <a:spcPts val="0"/>
              </a:spcAft>
              <a:buNone/>
            </a:pPr>
            <a:r>
              <a:rPr lang="en" dirty="0"/>
              <a:t>903085537</a:t>
            </a:r>
            <a:endParaRPr dirty="0"/>
          </a:p>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buNone/>
            </a:pPr>
            <a:r>
              <a:rPr lang="en" b="1" dirty="0"/>
              <a:t>Part 2.4.a: Paste the confusion matrix for your best result with the previous experimentation in this slide.</a:t>
            </a:r>
          </a:p>
          <a:p>
            <a:pPr marL="0" lvl="0" indent="0">
              <a:buNone/>
            </a:pPr>
            <a:endParaRPr lang="en" b="1" dirty="0"/>
          </a:p>
          <a:p>
            <a:pPr marL="0" lvl="0" indent="0">
              <a:buNone/>
            </a:pPr>
            <a:r>
              <a:rPr lang="en" dirty="0"/>
              <a:t>&lt;Plot here&gt;</a:t>
            </a:r>
            <a:endParaRPr dirty="0"/>
          </a:p>
        </p:txBody>
      </p:sp>
      <p:sp>
        <p:nvSpPr>
          <p:cNvPr id="4" name="Google Shape;67;p15">
            <a:extLst>
              <a:ext uri="{FF2B5EF4-FFF2-40B4-BE49-F238E27FC236}">
                <a16:creationId xmlns:a16="http://schemas.microsoft.com/office/drawing/2014/main" id="{A71F98A9-0067-FC4F-BB0A-784A701938FC}"/>
              </a:ext>
            </a:extLst>
          </p:cNvPr>
          <p:cNvSpPr txBox="1"/>
          <p:nvPr/>
        </p:nvSpPr>
        <p:spPr>
          <a:xfrm>
            <a:off x="5246370" y="1275125"/>
            <a:ext cx="2459095" cy="2800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err="1">
                <a:solidFill>
                  <a:schemeClr val="dk2"/>
                </a:solidFill>
              </a:rPr>
              <a:t>vocab_size</a:t>
            </a:r>
            <a:r>
              <a:rPr lang="en-IN" dirty="0">
                <a:solidFill>
                  <a:schemeClr val="dk2"/>
                </a:solidFill>
              </a:rPr>
              <a:t>: </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US" dirty="0">
                <a:solidFill>
                  <a:schemeClr val="dk2"/>
                </a:solidFill>
              </a:rPr>
              <a:t>k: </a:t>
            </a: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r>
              <a:rPr lang="en-US" dirty="0" err="1">
                <a:solidFill>
                  <a:schemeClr val="dk2"/>
                </a:solidFill>
              </a:rPr>
              <a:t>max_iter</a:t>
            </a:r>
            <a:r>
              <a:rPr lang="en-US" dirty="0">
                <a:solidFill>
                  <a:schemeClr val="dk2"/>
                </a:solidFill>
              </a:rPr>
              <a:t>: 10</a:t>
            </a: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r>
              <a:rPr lang="en-US" dirty="0">
                <a:solidFill>
                  <a:schemeClr val="dk2"/>
                </a:solidFill>
              </a:rPr>
              <a:t>stride(</a:t>
            </a:r>
            <a:r>
              <a:rPr lang="en-US" dirty="0" err="1">
                <a:solidFill>
                  <a:schemeClr val="dk2"/>
                </a:solidFill>
              </a:rPr>
              <a:t>build_vocab</a:t>
            </a:r>
            <a:r>
              <a:rPr lang="en-US" dirty="0">
                <a:solidFill>
                  <a:schemeClr val="dk2"/>
                </a:solidFill>
              </a:rPr>
              <a:t>): 20</a:t>
            </a:r>
          </a:p>
          <a:p>
            <a:pPr marL="0" lvl="0" indent="0" algn="l" rtl="0">
              <a:spcBef>
                <a:spcPts val="0"/>
              </a:spcBef>
              <a:spcAft>
                <a:spcPts val="0"/>
              </a:spcAft>
              <a:buNone/>
            </a:pPr>
            <a:endParaRPr lang="en-US" dirty="0">
              <a:solidFill>
                <a:schemeClr val="dk2"/>
              </a:solidFill>
            </a:endParaRPr>
          </a:p>
          <a:p>
            <a:pPr marL="0" lvl="0" indent="0" algn="l" rtl="0">
              <a:spcBef>
                <a:spcPts val="0"/>
              </a:spcBef>
              <a:spcAft>
                <a:spcPts val="0"/>
              </a:spcAft>
              <a:buNone/>
            </a:pPr>
            <a:r>
              <a:rPr lang="en-US" dirty="0">
                <a:solidFill>
                  <a:schemeClr val="dk2"/>
                </a:solidFill>
              </a:rPr>
              <a:t>stride(</a:t>
            </a:r>
            <a:r>
              <a:rPr lang="en-US" dirty="0" err="1">
                <a:solidFill>
                  <a:schemeClr val="dk2"/>
                </a:solidFill>
              </a:rPr>
              <a:t>get_bags_of_sift</a:t>
            </a:r>
            <a:r>
              <a:rPr lang="en-US" dirty="0">
                <a:solidFill>
                  <a:schemeClr val="dk2"/>
                </a:solidFill>
              </a:rPr>
              <a:t>): 5</a:t>
            </a:r>
            <a:endParaRPr dirty="0">
              <a:solidFill>
                <a:schemeClr val="dk2"/>
              </a:solidFill>
            </a:endParaRPr>
          </a:p>
        </p:txBody>
      </p:sp>
    </p:spTree>
    <p:extLst>
      <p:ext uri="{BB962C8B-B14F-4D97-AF65-F5344CB8AC3E}">
        <p14:creationId xmlns:p14="http://schemas.microsoft.com/office/powerpoint/2010/main" val="802830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2.4.b: Reflection: when experimenting with the value k in </a:t>
            </a:r>
            <a:r>
              <a:rPr lang="en" b="1" dirty="0" err="1"/>
              <a:t>kNN</a:t>
            </a:r>
            <a:r>
              <a:rPr lang="en" b="1" dirty="0"/>
              <a:t>, what did you observe? Compare the performance difference with the k value experiment in Part 1.3, what can you tell from this?</a:t>
            </a:r>
            <a:endParaRPr b="1" dirty="0"/>
          </a:p>
          <a:p>
            <a:pPr marL="0" lvl="0" indent="0" algn="l" rtl="0">
              <a:spcBef>
                <a:spcPts val="1600"/>
              </a:spcBef>
              <a:spcAft>
                <a:spcPts val="1600"/>
              </a:spcAft>
              <a:buNone/>
            </a:pPr>
            <a:r>
              <a:rPr lang="en" dirty="0"/>
              <a:t>&lt;Text solution here&gt;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744575"/>
            <a:ext cx="9143999" cy="2052600"/>
          </a:xfrm>
          <a:prstGeom prst="rect">
            <a:avLst/>
          </a:prstGeom>
        </p:spPr>
        <p:txBody>
          <a:bodyPr spcFirstLastPara="1" wrap="square" lIns="91425" tIns="91425" rIns="91425" bIns="91425" anchor="b" anchorCtr="0">
            <a:noAutofit/>
          </a:bodyPr>
          <a:lstStyle/>
          <a:p>
            <a:pPr lvl="0"/>
            <a:r>
              <a:rPr lang="en-US" sz="4000" dirty="0"/>
              <a:t>Part 3: Extra Credit</a:t>
            </a:r>
            <a:endParaRPr sz="4000" dirty="0"/>
          </a:p>
        </p:txBody>
      </p:sp>
    </p:spTree>
    <p:extLst>
      <p:ext uri="{BB962C8B-B14F-4D97-AF65-F5344CB8AC3E}">
        <p14:creationId xmlns:p14="http://schemas.microsoft.com/office/powerpoint/2010/main" val="2396386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indent="0">
              <a:buNone/>
            </a:pPr>
            <a:r>
              <a:rPr lang="en" b="1" dirty="0"/>
              <a:t>EXTRA CREDIT</a:t>
            </a:r>
          </a:p>
          <a:p>
            <a:pPr marL="0" lvl="0" indent="0" algn="l" rtl="0">
              <a:spcBef>
                <a:spcPts val="0"/>
              </a:spcBef>
              <a:spcAft>
                <a:spcPts val="0"/>
              </a:spcAft>
              <a:buNone/>
            </a:pPr>
            <a:r>
              <a:rPr lang="en" b="1" dirty="0"/>
              <a:t>Part 3.1: Post best confusion matrix, together with the accuracy out of all the parameters you tested. Report the parameter settings used to obtain this result.</a:t>
            </a:r>
            <a:endParaRPr b="1" dirty="0"/>
          </a:p>
          <a:p>
            <a:pPr marL="0" lvl="0" indent="0" algn="l" rtl="0">
              <a:spcBef>
                <a:spcPts val="1600"/>
              </a:spcBef>
              <a:spcAft>
                <a:spcPts val="1600"/>
              </a:spcAft>
              <a:buNone/>
            </a:pPr>
            <a:r>
              <a:rPr lang="en" dirty="0"/>
              <a:t>&lt;Plot here&gt;</a:t>
            </a:r>
            <a:endParaRPr dirty="0"/>
          </a:p>
        </p:txBody>
      </p:sp>
      <p:sp>
        <p:nvSpPr>
          <p:cNvPr id="78" name="Google Shape;78;p17"/>
          <p:cNvSpPr txBox="1"/>
          <p:nvPr/>
        </p:nvSpPr>
        <p:spPr>
          <a:xfrm>
            <a:off x="5105520" y="1427592"/>
            <a:ext cx="34278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Parameter settings:</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lang="en" dirty="0">
              <a:solidFill>
                <a:schemeClr val="dk2"/>
              </a:solidFill>
            </a:endParaRPr>
          </a:p>
          <a:p>
            <a:pPr marL="0" lvl="0" indent="0" algn="l" rtl="0">
              <a:spcBef>
                <a:spcPts val="0"/>
              </a:spcBef>
              <a:spcAft>
                <a:spcPts val="0"/>
              </a:spcAft>
              <a:buNone/>
            </a:pPr>
            <a:r>
              <a:rPr lang="en-US" dirty="0">
                <a:solidFill>
                  <a:schemeClr val="dk2"/>
                </a:solidFill>
              </a:rPr>
              <a:t>m</a:t>
            </a:r>
            <a:r>
              <a:rPr lang="en" dirty="0" err="1">
                <a:solidFill>
                  <a:schemeClr val="dk2"/>
                </a:solidFill>
              </a:rPr>
              <a:t>ax_iter</a:t>
            </a:r>
            <a:r>
              <a:rPr lang="en" dirty="0">
                <a:solidFill>
                  <a:schemeClr val="dk2"/>
                </a:solidFill>
              </a:rPr>
              <a:t>:</a:t>
            </a:r>
          </a:p>
          <a:p>
            <a:pPr marL="0" lvl="0" indent="0" algn="l" rtl="0">
              <a:spcBef>
                <a:spcPts val="0"/>
              </a:spcBef>
              <a:spcAft>
                <a:spcPts val="0"/>
              </a:spcAft>
              <a:buNone/>
            </a:pPr>
            <a:endParaRPr lang="en" dirty="0">
              <a:solidFill>
                <a:schemeClr val="dk2"/>
              </a:solidFill>
            </a:endParaRPr>
          </a:p>
          <a:p>
            <a:pPr marL="0" lvl="0" indent="0" algn="l" rtl="0">
              <a:spcBef>
                <a:spcPts val="0"/>
              </a:spcBef>
              <a:spcAft>
                <a:spcPts val="0"/>
              </a:spcAft>
              <a:buNone/>
            </a:pPr>
            <a:r>
              <a:rPr lang="en-US" dirty="0">
                <a:solidFill>
                  <a:schemeClr val="dk2"/>
                </a:solidFill>
              </a:rPr>
              <a:t>s</a:t>
            </a:r>
            <a:r>
              <a:rPr lang="en" dirty="0" err="1">
                <a:solidFill>
                  <a:schemeClr val="dk2"/>
                </a:solidFill>
              </a:rPr>
              <a:t>tride</a:t>
            </a:r>
            <a:r>
              <a:rPr lang="en" dirty="0">
                <a:solidFill>
                  <a:schemeClr val="dk2"/>
                </a:solidFill>
              </a:rPr>
              <a:t>(</a:t>
            </a:r>
            <a:r>
              <a:rPr lang="en" dirty="0" err="1">
                <a:solidFill>
                  <a:schemeClr val="dk2"/>
                </a:solidFill>
              </a:rPr>
              <a:t>build_vocab</a:t>
            </a:r>
            <a:r>
              <a:rPr lang="en" dirty="0">
                <a:solidFill>
                  <a:schemeClr val="dk2"/>
                </a:solidFill>
              </a:rPr>
              <a:t>):</a:t>
            </a:r>
          </a:p>
          <a:p>
            <a:pPr marL="0" lvl="0" indent="0" algn="l" rtl="0">
              <a:spcBef>
                <a:spcPts val="0"/>
              </a:spcBef>
              <a:spcAft>
                <a:spcPts val="0"/>
              </a:spcAft>
              <a:buNone/>
            </a:pPr>
            <a:endParaRPr lang="en" dirty="0">
              <a:solidFill>
                <a:schemeClr val="dk2"/>
              </a:solidFill>
            </a:endParaRPr>
          </a:p>
          <a:p>
            <a:pPr marL="0" lvl="0" indent="0" algn="l" rtl="0">
              <a:spcBef>
                <a:spcPts val="0"/>
              </a:spcBef>
              <a:spcAft>
                <a:spcPts val="0"/>
              </a:spcAft>
              <a:buNone/>
            </a:pPr>
            <a:r>
              <a:rPr lang="en-US" dirty="0">
                <a:solidFill>
                  <a:schemeClr val="dk2"/>
                </a:solidFill>
              </a:rPr>
              <a:t>stride(</a:t>
            </a:r>
            <a:r>
              <a:rPr lang="en-US" dirty="0" err="1">
                <a:solidFill>
                  <a:schemeClr val="dk2"/>
                </a:solidFill>
              </a:rPr>
              <a:t>get_bags_of_sift</a:t>
            </a:r>
            <a:r>
              <a:rPr lang="en-US" dirty="0">
                <a:solidFill>
                  <a:schemeClr val="dk2"/>
                </a:solidFill>
              </a:rPr>
              <a:t>):</a:t>
            </a:r>
            <a:endParaRPr lang="en" dirty="0">
              <a:solidFill>
                <a:schemeClr val="dk2"/>
              </a:solidFill>
            </a:endParaRPr>
          </a:p>
          <a:p>
            <a:pPr marL="0" lvl="0" indent="0" algn="l" rtl="0">
              <a:spcBef>
                <a:spcPts val="0"/>
              </a:spcBef>
              <a:spcAft>
                <a:spcPts val="0"/>
              </a:spcAft>
              <a:buNone/>
            </a:pPr>
            <a:endParaRPr lang="en" dirty="0">
              <a:solidFill>
                <a:schemeClr val="dk2"/>
              </a:solidFill>
            </a:endParaRPr>
          </a:p>
          <a:p>
            <a:pPr marL="0" lvl="0" indent="0" algn="l" rtl="0">
              <a:spcBef>
                <a:spcPts val="0"/>
              </a:spcBef>
              <a:spcAft>
                <a:spcPts val="0"/>
              </a:spcAft>
              <a:buNone/>
            </a:pPr>
            <a:r>
              <a:rPr lang="en" dirty="0" err="1">
                <a:solidFill>
                  <a:schemeClr val="dk2"/>
                </a:solidFill>
              </a:rPr>
              <a:t>vocab_size</a:t>
            </a:r>
            <a:r>
              <a:rPr lang="en" dirty="0">
                <a:solidFill>
                  <a:schemeClr val="dk2"/>
                </a:solidFill>
              </a:rPr>
              <a:t>:</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k (</a:t>
            </a:r>
            <a:r>
              <a:rPr lang="en" dirty="0" err="1">
                <a:solidFill>
                  <a:schemeClr val="dk2"/>
                </a:solidFill>
              </a:rPr>
              <a:t>kNN</a:t>
            </a:r>
            <a:r>
              <a:rPr lang="en" dirty="0">
                <a:solidFill>
                  <a:schemeClr val="dk2"/>
                </a:solidFill>
              </a:rPr>
              <a:t>):</a:t>
            </a:r>
            <a:endParaRPr dirty="0">
              <a:solidFill>
                <a:schemeClr val="dk2"/>
              </a:solidFill>
            </a:endParaRPr>
          </a:p>
        </p:txBody>
      </p:sp>
    </p:spTree>
    <p:extLst>
      <p:ext uri="{BB962C8B-B14F-4D97-AF65-F5344CB8AC3E}">
        <p14:creationId xmlns:p14="http://schemas.microsoft.com/office/powerpoint/2010/main" val="278161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EXTRA CREDIT</a:t>
            </a:r>
          </a:p>
          <a:p>
            <a:pPr marL="0" lvl="0" indent="0" algn="l" rtl="0">
              <a:spcBef>
                <a:spcPts val="0"/>
              </a:spcBef>
              <a:spcAft>
                <a:spcPts val="0"/>
              </a:spcAft>
              <a:buNone/>
            </a:pPr>
            <a:r>
              <a:rPr lang="en" b="1" dirty="0"/>
              <a:t>Part 3.2: Post confusion matrix along with the distance metric that you used for achieving a better accuracy on standard parameters. Why do you think it performs better?</a:t>
            </a:r>
          </a:p>
          <a:p>
            <a:pPr marL="0" lvl="0" indent="0" algn="l" rtl="0">
              <a:spcBef>
                <a:spcPts val="0"/>
              </a:spcBef>
              <a:spcAft>
                <a:spcPts val="0"/>
              </a:spcAft>
              <a:buNone/>
            </a:pPr>
            <a:endParaRPr lang="en" b="1" dirty="0"/>
          </a:p>
          <a:p>
            <a:pPr marL="0" lvl="0" indent="0" algn="l" rtl="0">
              <a:spcBef>
                <a:spcPts val="0"/>
              </a:spcBef>
              <a:spcAft>
                <a:spcPts val="0"/>
              </a:spcAft>
              <a:buNone/>
            </a:pPr>
            <a:r>
              <a:rPr lang="en" dirty="0"/>
              <a:t>&lt;Plot here&gt;</a:t>
            </a:r>
            <a:endParaRPr dirty="0"/>
          </a:p>
        </p:txBody>
      </p:sp>
      <p:sp>
        <p:nvSpPr>
          <p:cNvPr id="78" name="Google Shape;78;p17"/>
          <p:cNvSpPr txBox="1"/>
          <p:nvPr/>
        </p:nvSpPr>
        <p:spPr>
          <a:xfrm>
            <a:off x="5001825" y="1455872"/>
            <a:ext cx="34278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2"/>
                </a:solidFill>
              </a:rPr>
              <a:t>Distance metric and why it works better:</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p:txBody>
      </p:sp>
    </p:spTree>
    <p:extLst>
      <p:ext uri="{BB962C8B-B14F-4D97-AF65-F5344CB8AC3E}">
        <p14:creationId xmlns:p14="http://schemas.microsoft.com/office/powerpoint/2010/main" val="3091608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EXTRA CREDIT</a:t>
            </a:r>
          </a:p>
          <a:p>
            <a:pPr marL="0" lvl="0" indent="0" algn="l" rtl="0">
              <a:spcBef>
                <a:spcPts val="0"/>
              </a:spcBef>
              <a:spcAft>
                <a:spcPts val="0"/>
              </a:spcAft>
              <a:buNone/>
            </a:pPr>
            <a:r>
              <a:rPr lang="en" b="1" dirty="0"/>
              <a:t>Part 3.3: Post confusion matrix along with your explanation of your SVM model and detail any other changes your made to reach an accuracy of 65% or greater.</a:t>
            </a:r>
            <a:endParaRPr b="1" dirty="0"/>
          </a:p>
          <a:p>
            <a:pPr marL="0" lvl="0" indent="0" algn="l" rtl="0">
              <a:spcBef>
                <a:spcPts val="1600"/>
              </a:spcBef>
              <a:spcAft>
                <a:spcPts val="1600"/>
              </a:spcAft>
              <a:buNone/>
            </a:pPr>
            <a:r>
              <a:rPr lang="en" dirty="0"/>
              <a:t>&lt;Plot here&gt;</a:t>
            </a:r>
            <a:endParaRPr dirty="0"/>
          </a:p>
        </p:txBody>
      </p:sp>
      <p:sp>
        <p:nvSpPr>
          <p:cNvPr id="78" name="Google Shape;78;p17"/>
          <p:cNvSpPr txBox="1"/>
          <p:nvPr/>
        </p:nvSpPr>
        <p:spPr>
          <a:xfrm>
            <a:off x="4992398" y="1408738"/>
            <a:ext cx="34278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Description of your model:</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p:txBody>
      </p:sp>
    </p:spTree>
    <p:extLst>
      <p:ext uri="{BB962C8B-B14F-4D97-AF65-F5344CB8AC3E}">
        <p14:creationId xmlns:p14="http://schemas.microsoft.com/office/powerpoint/2010/main" val="3795702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US" sz="4000" dirty="0"/>
              <a:t>Part 1: Tiny Image Representation and Nearest-Neighbor Classification</a:t>
            </a:r>
            <a:endParaRPr sz="4000" dirty="0"/>
          </a:p>
        </p:txBody>
      </p:sp>
    </p:spTree>
    <p:extLst>
      <p:ext uri="{BB962C8B-B14F-4D97-AF65-F5344CB8AC3E}">
        <p14:creationId xmlns:p14="http://schemas.microsoft.com/office/powerpoint/2010/main" val="47921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1.3.a: Your confusion matrix, together with the accuracy for Part 1 with the standard parameter set (</a:t>
            </a:r>
            <a:r>
              <a:rPr lang="en" b="1" dirty="0" err="1"/>
              <a:t>image_size</a:t>
            </a:r>
            <a:r>
              <a:rPr lang="en" b="1" dirty="0"/>
              <a:t> = 16, k = 3)</a:t>
            </a:r>
            <a:endParaRPr b="1" dirty="0"/>
          </a:p>
          <a:p>
            <a:pPr marL="0" lvl="0" indent="0" algn="l" rtl="0">
              <a:spcBef>
                <a:spcPts val="1600"/>
              </a:spcBef>
              <a:spcAft>
                <a:spcPts val="1600"/>
              </a:spcAft>
              <a:buNone/>
            </a:pPr>
            <a:r>
              <a:rPr lang="en" dirty="0"/>
              <a:t>&lt;Plot here&gt;</a:t>
            </a:r>
            <a:endParaRPr dirty="0"/>
          </a:p>
        </p:txBody>
      </p:sp>
      <p:pic>
        <p:nvPicPr>
          <p:cNvPr id="3" name="Picture 2" descr="A picture containing drawing&#10;&#10;Description automatically generated">
            <a:extLst>
              <a:ext uri="{FF2B5EF4-FFF2-40B4-BE49-F238E27FC236}">
                <a16:creationId xmlns:a16="http://schemas.microsoft.com/office/drawing/2014/main" id="{39A0A1FA-4559-49C8-9E72-4C5B5BE373F2}"/>
              </a:ext>
            </a:extLst>
          </p:cNvPr>
          <p:cNvPicPr>
            <a:picLocks noChangeAspect="1"/>
          </p:cNvPicPr>
          <p:nvPr/>
        </p:nvPicPr>
        <p:blipFill>
          <a:blip r:embed="rId3"/>
          <a:stretch>
            <a:fillRect/>
          </a:stretch>
        </p:blipFill>
        <p:spPr>
          <a:xfrm>
            <a:off x="1744625" y="1342140"/>
            <a:ext cx="5487650" cy="36584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429100" cy="11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1.3.b: Experiments: change image size and k individually using the following values, and report the accuracy (when tuning one parameter, keep the other as the standard (16 x 16, 3)):</a:t>
            </a:r>
            <a:endParaRPr b="1" dirty="0"/>
          </a:p>
          <a:p>
            <a:pPr marL="0" lvl="0" indent="0" algn="l" rtl="0">
              <a:spcBef>
                <a:spcPts val="1600"/>
              </a:spcBef>
              <a:spcAft>
                <a:spcPts val="0"/>
              </a:spcAft>
              <a:buNone/>
            </a:pPr>
            <a:r>
              <a:rPr lang="en" b="1" dirty="0" err="1"/>
              <a:t>ie</a:t>
            </a:r>
            <a:r>
              <a:rPr lang="en" b="1" dirty="0"/>
              <a:t>. when you’re tuning image size, keep k at 3, when changing k, keep image size as 16x16</a:t>
            </a:r>
            <a:endParaRPr b="1" dirty="0"/>
          </a:p>
          <a:p>
            <a:pPr marL="0" lvl="0" indent="0" algn="l" rtl="0">
              <a:spcBef>
                <a:spcPts val="1600"/>
              </a:spcBef>
              <a:spcAft>
                <a:spcPts val="1600"/>
              </a:spcAft>
              <a:buNone/>
            </a:pPr>
            <a:endParaRPr dirty="0"/>
          </a:p>
        </p:txBody>
      </p:sp>
      <p:sp>
        <p:nvSpPr>
          <p:cNvPr id="66" name="Google Shape;66;p15"/>
          <p:cNvSpPr txBox="1"/>
          <p:nvPr/>
        </p:nvSpPr>
        <p:spPr>
          <a:xfrm>
            <a:off x="1059050"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image size:</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8 x 8: 18.53%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16 x 16: 20.80%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32 x 32: 19.87%</a:t>
            </a:r>
            <a:endParaRPr dirty="0">
              <a:solidFill>
                <a:schemeClr val="dk2"/>
              </a:solidFill>
            </a:endParaRPr>
          </a:p>
        </p:txBody>
      </p:sp>
      <p:sp>
        <p:nvSpPr>
          <p:cNvPr id="67" name="Google Shape;67;p15"/>
          <p:cNvSpPr txBox="1"/>
          <p:nvPr/>
        </p:nvSpPr>
        <p:spPr>
          <a:xfrm>
            <a:off x="4926175" y="1765050"/>
            <a:ext cx="2059200" cy="300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k:</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 21.00%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 20.80%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5: 20.60%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10:20.80%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15: 21.47%</a:t>
            </a:r>
            <a:endParaRPr dirty="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438800"/>
            <a:ext cx="8395500" cy="41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1.3.c: When tuning the parameters (image size and k), what did you observe about the </a:t>
            </a:r>
            <a:r>
              <a:rPr lang="en" b="1" i="1" dirty="0"/>
              <a:t>processing time and accuracy</a:t>
            </a:r>
            <a:r>
              <a:rPr lang="en" b="1" dirty="0"/>
              <a:t>? What do you think led to this observation?</a:t>
            </a:r>
            <a:endParaRPr b="1" dirty="0"/>
          </a:p>
          <a:p>
            <a:pPr marL="0" lvl="0" indent="0" algn="l" rtl="0">
              <a:spcBef>
                <a:spcPts val="1600"/>
              </a:spcBef>
              <a:spcAft>
                <a:spcPts val="1600"/>
              </a:spcAft>
              <a:buNone/>
            </a:pPr>
            <a:r>
              <a:rPr lang="en-US" dirty="0"/>
              <a:t>The accuracies remained about the same as I changed both the image size and k. The best image size was 16x16 and the best k value was 15. I think this lack in change was due to the fact that increasing these parameters did not change the neighboring value’s mode class.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744575"/>
            <a:ext cx="9143999" cy="2052600"/>
          </a:xfrm>
          <a:prstGeom prst="rect">
            <a:avLst/>
          </a:prstGeom>
        </p:spPr>
        <p:txBody>
          <a:bodyPr spcFirstLastPara="1" wrap="square" lIns="91425" tIns="91425" rIns="91425" bIns="91425" anchor="b" anchorCtr="0">
            <a:noAutofit/>
          </a:bodyPr>
          <a:lstStyle/>
          <a:p>
            <a:pPr lvl="0"/>
            <a:r>
              <a:rPr lang="en-US" sz="4000" dirty="0"/>
              <a:t>Part 2: Bag-of-words with SIFT Features</a:t>
            </a:r>
            <a:endParaRPr sz="4000" dirty="0"/>
          </a:p>
        </p:txBody>
      </p:sp>
    </p:spTree>
    <p:extLst>
      <p:ext uri="{BB962C8B-B14F-4D97-AF65-F5344CB8AC3E}">
        <p14:creationId xmlns:p14="http://schemas.microsoft.com/office/powerpoint/2010/main" val="232914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5" name="Google Shape;83;p18">
            <a:extLst>
              <a:ext uri="{FF2B5EF4-FFF2-40B4-BE49-F238E27FC236}">
                <a16:creationId xmlns:a16="http://schemas.microsoft.com/office/drawing/2014/main" id="{42463987-9822-164D-AFC5-40B70A8ACD26}"/>
              </a:ext>
            </a:extLst>
          </p:cNvPr>
          <p:cNvSpPr txBox="1">
            <a:spLocks/>
          </p:cNvSpPr>
          <p:nvPr/>
        </p:nvSpPr>
        <p:spPr>
          <a:xfrm>
            <a:off x="198578" y="186768"/>
            <a:ext cx="8395500" cy="413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r>
              <a:rPr lang="en-US" b="1" dirty="0"/>
              <a:t>Part 2.3: Reflection on Tiny Image Representation vs. Bag of Words with SIFT features:</a:t>
            </a:r>
          </a:p>
          <a:p>
            <a:pPr marL="0" indent="0">
              <a:buFont typeface="Arial"/>
              <a:buNone/>
            </a:pPr>
            <a:endParaRPr lang="en-US" b="1" dirty="0"/>
          </a:p>
          <a:p>
            <a:pPr marL="0" indent="0">
              <a:buFont typeface="Arial"/>
              <a:buNone/>
            </a:pPr>
            <a:r>
              <a:rPr lang="en-US" b="1" dirty="0"/>
              <a:t>Why do you think that the tiny image representation gives a much worse accuracy than bag of words? Additionally why do you think Bag of Words is better in this case?</a:t>
            </a:r>
          </a:p>
          <a:p>
            <a:pPr marL="0" indent="0">
              <a:spcBef>
                <a:spcPts val="1600"/>
              </a:spcBef>
              <a:spcAft>
                <a:spcPts val="1600"/>
              </a:spcAft>
              <a:buNone/>
            </a:pPr>
            <a:r>
              <a:rPr lang="en-US" dirty="0"/>
              <a:t>I think the tiny image representation gives a much worse accuracy because it discards all of the high frequency image content and is not especially invariant to spatial or brightness shifts. Especially in this case where the classes are grayscale, and from various orientations, I would predict bag of words with sift, which is invariant of these features, to perform better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438800"/>
            <a:ext cx="8353500" cy="4130100"/>
          </a:xfrm>
          <a:prstGeom prst="rect">
            <a:avLst/>
          </a:prstGeom>
        </p:spPr>
        <p:txBody>
          <a:bodyPr spcFirstLastPara="1" wrap="square" lIns="91425" tIns="91425" rIns="91425" bIns="91425" anchor="t" anchorCtr="0">
            <a:noAutofit/>
          </a:bodyPr>
          <a:lstStyle/>
          <a:p>
            <a:pPr marL="0" lvl="0" indent="0">
              <a:buNone/>
            </a:pPr>
            <a:r>
              <a:rPr lang="en" b="1" dirty="0"/>
              <a:t>Part 2.4.a: Your confusion matrix, together with the accuracy for Part 2 with the standard parameter set (</a:t>
            </a:r>
            <a:r>
              <a:rPr lang="en" b="1" dirty="0" err="1"/>
              <a:t>vocab_size</a:t>
            </a:r>
            <a:r>
              <a:rPr lang="en" b="1" dirty="0"/>
              <a:t> = 50, k = 3, </a:t>
            </a:r>
            <a:r>
              <a:rPr lang="en" b="1" dirty="0" err="1"/>
              <a:t>max_iter</a:t>
            </a:r>
            <a:r>
              <a:rPr lang="en" b="1" dirty="0"/>
              <a:t> = 10, stride(</a:t>
            </a:r>
            <a:r>
              <a:rPr lang="en" b="1" dirty="0" err="1"/>
              <a:t>build_vocab</a:t>
            </a:r>
            <a:r>
              <a:rPr lang="en" b="1" dirty="0"/>
              <a:t>) = 20, stride(</a:t>
            </a:r>
            <a:r>
              <a:rPr lang="en" b="1" dirty="0" err="1"/>
              <a:t>get_bags_of_sift</a:t>
            </a:r>
            <a:r>
              <a:rPr lang="en" b="1" dirty="0"/>
              <a:t>)  = 5</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body" idx="1"/>
          </p:nvPr>
        </p:nvSpPr>
        <p:spPr>
          <a:xfrm>
            <a:off x="311700" y="438800"/>
            <a:ext cx="8429100" cy="1567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Part 2.4.a: Experiments: change </a:t>
            </a:r>
            <a:r>
              <a:rPr lang="en" b="1" dirty="0" err="1"/>
              <a:t>vocab_size</a:t>
            </a:r>
            <a:r>
              <a:rPr lang="en" b="1" dirty="0"/>
              <a:t> and k individually using the following values, and report the accuracy (when tuning one parameter, keep the other as the standard (50, 3)):</a:t>
            </a:r>
            <a:endParaRPr b="1" dirty="0"/>
          </a:p>
          <a:p>
            <a:pPr marL="0" lvl="0" indent="0">
              <a:spcBef>
                <a:spcPts val="1600"/>
              </a:spcBef>
              <a:buNone/>
            </a:pPr>
            <a:r>
              <a:rPr lang="en" b="1" dirty="0" err="1"/>
              <a:t>ie</a:t>
            </a:r>
            <a:r>
              <a:rPr lang="en" b="1" dirty="0"/>
              <a:t>. when you’re tuning </a:t>
            </a:r>
            <a:r>
              <a:rPr lang="en" b="1" dirty="0" err="1"/>
              <a:t>vocab_size</a:t>
            </a:r>
            <a:r>
              <a:rPr lang="en" b="1" dirty="0"/>
              <a:t>, keep k at 3, when changing k, keep </a:t>
            </a:r>
            <a:r>
              <a:rPr lang="en" b="1" dirty="0" err="1"/>
              <a:t>vocab_size</a:t>
            </a:r>
            <a:r>
              <a:rPr lang="en" b="1" dirty="0"/>
              <a:t> as </a:t>
            </a:r>
            <a:r>
              <a:rPr lang="en-US" b="1" dirty="0"/>
              <a:t>50. (Other params </a:t>
            </a:r>
            <a:r>
              <a:rPr lang="en" b="1" dirty="0" err="1"/>
              <a:t>max_iter</a:t>
            </a:r>
            <a:r>
              <a:rPr lang="en" b="1" dirty="0"/>
              <a:t> = 10, stride(</a:t>
            </a:r>
            <a:r>
              <a:rPr lang="en" b="1" dirty="0" err="1"/>
              <a:t>build_vocab</a:t>
            </a:r>
            <a:r>
              <a:rPr lang="en" b="1" dirty="0"/>
              <a:t>) = 20, stride(</a:t>
            </a:r>
            <a:r>
              <a:rPr lang="en" b="1" dirty="0" err="1"/>
              <a:t>get_bags_of_sift</a:t>
            </a:r>
            <a:r>
              <a:rPr lang="en" b="1" dirty="0"/>
              <a:t>)  = 5)</a:t>
            </a:r>
            <a:endParaRPr lang="en-US" b="1" dirty="0"/>
          </a:p>
          <a:p>
            <a:pPr marL="0" lvl="0" indent="0" algn="l" rtl="0">
              <a:spcBef>
                <a:spcPts val="1600"/>
              </a:spcBef>
              <a:spcAft>
                <a:spcPts val="0"/>
              </a:spcAft>
              <a:buNone/>
            </a:pPr>
            <a:endParaRPr lang="en-US" b="1" dirty="0"/>
          </a:p>
          <a:p>
            <a:pPr marL="0" lvl="0" indent="0" algn="l" rtl="0">
              <a:spcBef>
                <a:spcPts val="1600"/>
              </a:spcBef>
              <a:spcAft>
                <a:spcPts val="0"/>
              </a:spcAft>
              <a:buNone/>
            </a:pPr>
            <a:endParaRPr lang="en-US" b="1" dirty="0"/>
          </a:p>
          <a:p>
            <a:pPr marL="0" lvl="0" indent="0" algn="l" rtl="0">
              <a:spcBef>
                <a:spcPts val="1600"/>
              </a:spcBef>
              <a:spcAft>
                <a:spcPts val="0"/>
              </a:spcAft>
              <a:buNone/>
            </a:pPr>
            <a:endParaRPr b="1" dirty="0"/>
          </a:p>
          <a:p>
            <a:pPr marL="0" lvl="0" indent="0" algn="l" rtl="0">
              <a:spcBef>
                <a:spcPts val="1600"/>
              </a:spcBef>
              <a:spcAft>
                <a:spcPts val="1600"/>
              </a:spcAft>
              <a:buNone/>
            </a:pPr>
            <a:endParaRPr dirty="0"/>
          </a:p>
        </p:txBody>
      </p:sp>
      <p:sp>
        <p:nvSpPr>
          <p:cNvPr id="66" name="Google Shape;66;p15"/>
          <p:cNvSpPr txBox="1"/>
          <p:nvPr/>
        </p:nvSpPr>
        <p:spPr>
          <a:xfrm>
            <a:off x="956413" y="2258008"/>
            <a:ext cx="2059200" cy="250734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vocab size:</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50: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100: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200:</a:t>
            </a:r>
            <a:endParaRPr dirty="0">
              <a:solidFill>
                <a:schemeClr val="dk2"/>
              </a:solidFill>
            </a:endParaRPr>
          </a:p>
        </p:txBody>
      </p:sp>
      <p:sp>
        <p:nvSpPr>
          <p:cNvPr id="67" name="Google Shape;67;p15"/>
          <p:cNvSpPr txBox="1"/>
          <p:nvPr/>
        </p:nvSpPr>
        <p:spPr>
          <a:xfrm>
            <a:off x="4926175" y="2343150"/>
            <a:ext cx="2059200" cy="2800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k:</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3:</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5:</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10:</a:t>
            </a:r>
            <a:endParaRPr dirty="0">
              <a:solidFill>
                <a:schemeClr val="dk2"/>
              </a:solidFill>
            </a:endParaRPr>
          </a:p>
          <a:p>
            <a:pPr marL="0" lvl="0" indent="0" algn="l" rtl="0">
              <a:spcBef>
                <a:spcPts val="0"/>
              </a:spcBef>
              <a:spcAft>
                <a:spcPts val="0"/>
              </a:spcAft>
              <a:buNone/>
            </a:pPr>
            <a:endParaRPr dirty="0">
              <a:solidFill>
                <a:schemeClr val="dk2"/>
              </a:solidFill>
            </a:endParaRPr>
          </a:p>
          <a:p>
            <a:pPr marL="0" lvl="0" indent="0" algn="l" rtl="0">
              <a:spcBef>
                <a:spcPts val="0"/>
              </a:spcBef>
              <a:spcAft>
                <a:spcPts val="0"/>
              </a:spcAft>
              <a:buNone/>
            </a:pPr>
            <a:r>
              <a:rPr lang="en" dirty="0">
                <a:solidFill>
                  <a:schemeClr val="dk2"/>
                </a:solidFill>
              </a:rPr>
              <a:t>15:</a:t>
            </a:r>
            <a:endParaRPr dirty="0">
              <a:solidFill>
                <a:schemeClr val="dk2"/>
              </a:solidFill>
            </a:endParaRPr>
          </a:p>
        </p:txBody>
      </p:sp>
    </p:spTree>
    <p:extLst>
      <p:ext uri="{BB962C8B-B14F-4D97-AF65-F5344CB8AC3E}">
        <p14:creationId xmlns:p14="http://schemas.microsoft.com/office/powerpoint/2010/main" val="13170064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1432</TotalTime>
  <Words>812</Words>
  <Application>Microsoft Office PowerPoint</Application>
  <PresentationFormat>On-screen Show (16:9)</PresentationFormat>
  <Paragraphs>100</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Light</vt:lpstr>
      <vt:lpstr>CS 4476/6476  PS 5</vt:lpstr>
      <vt:lpstr>Part 1: Tiny Image Representation and Nearest-Neighbor Classification</vt:lpstr>
      <vt:lpstr>PowerPoint Presentation</vt:lpstr>
      <vt:lpstr>PowerPoint Presentation</vt:lpstr>
      <vt:lpstr>PowerPoint Presentation</vt:lpstr>
      <vt:lpstr>Part 2: Bag-of-words with SIFT Features</vt:lpstr>
      <vt:lpstr>PowerPoint Presentation</vt:lpstr>
      <vt:lpstr>PowerPoint Presentation</vt:lpstr>
      <vt:lpstr>PowerPoint Presentation</vt:lpstr>
      <vt:lpstr>PowerPoint Presentation</vt:lpstr>
      <vt:lpstr>PowerPoint Presentation</vt:lpstr>
      <vt:lpstr>Part 3: Extra Credit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PS 5</dc:title>
  <cp:lastModifiedBy>Tarun Pasumarthi</cp:lastModifiedBy>
  <cp:revision>14</cp:revision>
  <dcterms:modified xsi:type="dcterms:W3CDTF">2020-04-23T22:41:57Z</dcterms:modified>
</cp:coreProperties>
</file>