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6" r:id="rId20"/>
    <p:sldId id="272"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02"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DDC7B-0F36-6CD0-4316-4E50F77628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505DF3-2A6C-93FC-5170-FDE1BC3400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71D4BC-4BCC-4C5E-F25B-05EEC4DF0217}"/>
              </a:ext>
            </a:extLst>
          </p:cNvPr>
          <p:cNvSpPr>
            <a:spLocks noGrp="1"/>
          </p:cNvSpPr>
          <p:nvPr>
            <p:ph type="dt" sz="half" idx="10"/>
          </p:nvPr>
        </p:nvSpPr>
        <p:spPr/>
        <p:txBody>
          <a:bodyPr/>
          <a:lstStyle/>
          <a:p>
            <a:fld id="{A4737C9D-4483-4E5A-AF30-F2C21DBD6044}" type="datetimeFigureOut">
              <a:rPr lang="en-IN" smtClean="0"/>
              <a:t>23-08-2023</a:t>
            </a:fld>
            <a:endParaRPr lang="en-IN"/>
          </a:p>
        </p:txBody>
      </p:sp>
      <p:sp>
        <p:nvSpPr>
          <p:cNvPr id="5" name="Footer Placeholder 4">
            <a:extLst>
              <a:ext uri="{FF2B5EF4-FFF2-40B4-BE49-F238E27FC236}">
                <a16:creationId xmlns:a16="http://schemas.microsoft.com/office/drawing/2014/main" id="{006F9153-3DB3-6F50-C50A-D66B4CE256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D8989E-9EA0-6A00-D94C-FCBB016994D4}"/>
              </a:ext>
            </a:extLst>
          </p:cNvPr>
          <p:cNvSpPr>
            <a:spLocks noGrp="1"/>
          </p:cNvSpPr>
          <p:nvPr>
            <p:ph type="sldNum" sz="quarter" idx="12"/>
          </p:nvPr>
        </p:nvSpPr>
        <p:spPr/>
        <p:txBody>
          <a:bodyPr/>
          <a:lstStyle/>
          <a:p>
            <a:fld id="{AD96C654-1EC1-4DCE-AC07-81AC3432250E}" type="slidenum">
              <a:rPr lang="en-IN" smtClean="0"/>
              <a:t>‹#›</a:t>
            </a:fld>
            <a:endParaRPr lang="en-IN"/>
          </a:p>
        </p:txBody>
      </p:sp>
    </p:spTree>
    <p:extLst>
      <p:ext uri="{BB962C8B-B14F-4D97-AF65-F5344CB8AC3E}">
        <p14:creationId xmlns:p14="http://schemas.microsoft.com/office/powerpoint/2010/main" val="932245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6772E-8313-BE0F-8762-DAE6472640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18D6B8-0107-C58E-3A00-729EEAACD0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8D0480-636A-A7DD-4182-E0F5DFF8712E}"/>
              </a:ext>
            </a:extLst>
          </p:cNvPr>
          <p:cNvSpPr>
            <a:spLocks noGrp="1"/>
          </p:cNvSpPr>
          <p:nvPr>
            <p:ph type="dt" sz="half" idx="10"/>
          </p:nvPr>
        </p:nvSpPr>
        <p:spPr/>
        <p:txBody>
          <a:bodyPr/>
          <a:lstStyle/>
          <a:p>
            <a:fld id="{A4737C9D-4483-4E5A-AF30-F2C21DBD6044}" type="datetimeFigureOut">
              <a:rPr lang="en-IN" smtClean="0"/>
              <a:t>23-08-2023</a:t>
            </a:fld>
            <a:endParaRPr lang="en-IN"/>
          </a:p>
        </p:txBody>
      </p:sp>
      <p:sp>
        <p:nvSpPr>
          <p:cNvPr id="5" name="Footer Placeholder 4">
            <a:extLst>
              <a:ext uri="{FF2B5EF4-FFF2-40B4-BE49-F238E27FC236}">
                <a16:creationId xmlns:a16="http://schemas.microsoft.com/office/drawing/2014/main" id="{5809299D-2C68-FE50-A2FB-1CA5273804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5A41DB-D8C8-BC7E-9831-36A52EA838E0}"/>
              </a:ext>
            </a:extLst>
          </p:cNvPr>
          <p:cNvSpPr>
            <a:spLocks noGrp="1"/>
          </p:cNvSpPr>
          <p:nvPr>
            <p:ph type="sldNum" sz="quarter" idx="12"/>
          </p:nvPr>
        </p:nvSpPr>
        <p:spPr/>
        <p:txBody>
          <a:bodyPr/>
          <a:lstStyle/>
          <a:p>
            <a:fld id="{AD96C654-1EC1-4DCE-AC07-81AC3432250E}" type="slidenum">
              <a:rPr lang="en-IN" smtClean="0"/>
              <a:t>‹#›</a:t>
            </a:fld>
            <a:endParaRPr lang="en-IN"/>
          </a:p>
        </p:txBody>
      </p:sp>
    </p:spTree>
    <p:extLst>
      <p:ext uri="{BB962C8B-B14F-4D97-AF65-F5344CB8AC3E}">
        <p14:creationId xmlns:p14="http://schemas.microsoft.com/office/powerpoint/2010/main" val="3298714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0753A-9D4E-EF19-4941-76C4D4870C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F02540-F194-E513-AE66-0D4B88F499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5ACA75-C62C-9FEE-F3B6-DBCEC9D2EB7F}"/>
              </a:ext>
            </a:extLst>
          </p:cNvPr>
          <p:cNvSpPr>
            <a:spLocks noGrp="1"/>
          </p:cNvSpPr>
          <p:nvPr>
            <p:ph type="dt" sz="half" idx="10"/>
          </p:nvPr>
        </p:nvSpPr>
        <p:spPr/>
        <p:txBody>
          <a:bodyPr/>
          <a:lstStyle/>
          <a:p>
            <a:fld id="{A4737C9D-4483-4E5A-AF30-F2C21DBD6044}" type="datetimeFigureOut">
              <a:rPr lang="en-IN" smtClean="0"/>
              <a:t>23-08-2023</a:t>
            </a:fld>
            <a:endParaRPr lang="en-IN"/>
          </a:p>
        </p:txBody>
      </p:sp>
      <p:sp>
        <p:nvSpPr>
          <p:cNvPr id="5" name="Footer Placeholder 4">
            <a:extLst>
              <a:ext uri="{FF2B5EF4-FFF2-40B4-BE49-F238E27FC236}">
                <a16:creationId xmlns:a16="http://schemas.microsoft.com/office/drawing/2014/main" id="{CE98D46C-2442-4D35-09D8-6FE9A2A463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83F8B8-0A4D-81BC-5C54-FE8D23AE9280}"/>
              </a:ext>
            </a:extLst>
          </p:cNvPr>
          <p:cNvSpPr>
            <a:spLocks noGrp="1"/>
          </p:cNvSpPr>
          <p:nvPr>
            <p:ph type="sldNum" sz="quarter" idx="12"/>
          </p:nvPr>
        </p:nvSpPr>
        <p:spPr/>
        <p:txBody>
          <a:bodyPr/>
          <a:lstStyle/>
          <a:p>
            <a:fld id="{AD96C654-1EC1-4DCE-AC07-81AC3432250E}" type="slidenum">
              <a:rPr lang="en-IN" smtClean="0"/>
              <a:t>‹#›</a:t>
            </a:fld>
            <a:endParaRPr lang="en-IN"/>
          </a:p>
        </p:txBody>
      </p:sp>
    </p:spTree>
    <p:extLst>
      <p:ext uri="{BB962C8B-B14F-4D97-AF65-F5344CB8AC3E}">
        <p14:creationId xmlns:p14="http://schemas.microsoft.com/office/powerpoint/2010/main" val="156372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299F5-FF9C-B425-A1A0-52F743CA6E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5DDED9-FAA4-2280-F36B-E60ADC22E1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047A73-B0F1-EE48-D509-69C9F4FBBE87}"/>
              </a:ext>
            </a:extLst>
          </p:cNvPr>
          <p:cNvSpPr>
            <a:spLocks noGrp="1"/>
          </p:cNvSpPr>
          <p:nvPr>
            <p:ph type="dt" sz="half" idx="10"/>
          </p:nvPr>
        </p:nvSpPr>
        <p:spPr/>
        <p:txBody>
          <a:bodyPr/>
          <a:lstStyle/>
          <a:p>
            <a:fld id="{A4737C9D-4483-4E5A-AF30-F2C21DBD6044}" type="datetimeFigureOut">
              <a:rPr lang="en-IN" smtClean="0"/>
              <a:t>23-08-2023</a:t>
            </a:fld>
            <a:endParaRPr lang="en-IN"/>
          </a:p>
        </p:txBody>
      </p:sp>
      <p:sp>
        <p:nvSpPr>
          <p:cNvPr id="5" name="Footer Placeholder 4">
            <a:extLst>
              <a:ext uri="{FF2B5EF4-FFF2-40B4-BE49-F238E27FC236}">
                <a16:creationId xmlns:a16="http://schemas.microsoft.com/office/drawing/2014/main" id="{9CE34C02-3DFB-3A61-35E0-BF72BE7E31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185827-7EC2-E651-2237-E2B69DA39BC6}"/>
              </a:ext>
            </a:extLst>
          </p:cNvPr>
          <p:cNvSpPr>
            <a:spLocks noGrp="1"/>
          </p:cNvSpPr>
          <p:nvPr>
            <p:ph type="sldNum" sz="quarter" idx="12"/>
          </p:nvPr>
        </p:nvSpPr>
        <p:spPr/>
        <p:txBody>
          <a:bodyPr/>
          <a:lstStyle/>
          <a:p>
            <a:fld id="{AD96C654-1EC1-4DCE-AC07-81AC3432250E}" type="slidenum">
              <a:rPr lang="en-IN" smtClean="0"/>
              <a:t>‹#›</a:t>
            </a:fld>
            <a:endParaRPr lang="en-IN"/>
          </a:p>
        </p:txBody>
      </p:sp>
    </p:spTree>
    <p:extLst>
      <p:ext uri="{BB962C8B-B14F-4D97-AF65-F5344CB8AC3E}">
        <p14:creationId xmlns:p14="http://schemas.microsoft.com/office/powerpoint/2010/main" val="1250375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F8AA8-3343-6C8D-240C-AD822AD1DA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08A71B-ECAD-69EB-511D-3ABEE16107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24AD37-7A29-6D11-4893-D13EFBF3E136}"/>
              </a:ext>
            </a:extLst>
          </p:cNvPr>
          <p:cNvSpPr>
            <a:spLocks noGrp="1"/>
          </p:cNvSpPr>
          <p:nvPr>
            <p:ph type="dt" sz="half" idx="10"/>
          </p:nvPr>
        </p:nvSpPr>
        <p:spPr/>
        <p:txBody>
          <a:bodyPr/>
          <a:lstStyle/>
          <a:p>
            <a:fld id="{A4737C9D-4483-4E5A-AF30-F2C21DBD6044}" type="datetimeFigureOut">
              <a:rPr lang="en-IN" smtClean="0"/>
              <a:t>23-08-2023</a:t>
            </a:fld>
            <a:endParaRPr lang="en-IN"/>
          </a:p>
        </p:txBody>
      </p:sp>
      <p:sp>
        <p:nvSpPr>
          <p:cNvPr id="5" name="Footer Placeholder 4">
            <a:extLst>
              <a:ext uri="{FF2B5EF4-FFF2-40B4-BE49-F238E27FC236}">
                <a16:creationId xmlns:a16="http://schemas.microsoft.com/office/drawing/2014/main" id="{CEA55E5E-755C-363A-8EA8-E1CBA7F11E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24B52A-B4D2-B2D3-7906-6277BADE7671}"/>
              </a:ext>
            </a:extLst>
          </p:cNvPr>
          <p:cNvSpPr>
            <a:spLocks noGrp="1"/>
          </p:cNvSpPr>
          <p:nvPr>
            <p:ph type="sldNum" sz="quarter" idx="12"/>
          </p:nvPr>
        </p:nvSpPr>
        <p:spPr/>
        <p:txBody>
          <a:bodyPr/>
          <a:lstStyle/>
          <a:p>
            <a:fld id="{AD96C654-1EC1-4DCE-AC07-81AC3432250E}" type="slidenum">
              <a:rPr lang="en-IN" smtClean="0"/>
              <a:t>‹#›</a:t>
            </a:fld>
            <a:endParaRPr lang="en-IN"/>
          </a:p>
        </p:txBody>
      </p:sp>
    </p:spTree>
    <p:extLst>
      <p:ext uri="{BB962C8B-B14F-4D97-AF65-F5344CB8AC3E}">
        <p14:creationId xmlns:p14="http://schemas.microsoft.com/office/powerpoint/2010/main" val="1520484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498DC-038D-EB6C-169D-939BC62DD4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73C4D0-722C-6D35-7D18-0EC867EBD7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7C9427-7F5E-D5FB-1D58-D7DA76998D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8BB05F-B3C2-4BF6-E193-3E751E4B5A8C}"/>
              </a:ext>
            </a:extLst>
          </p:cNvPr>
          <p:cNvSpPr>
            <a:spLocks noGrp="1"/>
          </p:cNvSpPr>
          <p:nvPr>
            <p:ph type="dt" sz="half" idx="10"/>
          </p:nvPr>
        </p:nvSpPr>
        <p:spPr/>
        <p:txBody>
          <a:bodyPr/>
          <a:lstStyle/>
          <a:p>
            <a:fld id="{A4737C9D-4483-4E5A-AF30-F2C21DBD6044}" type="datetimeFigureOut">
              <a:rPr lang="en-IN" smtClean="0"/>
              <a:t>23-08-2023</a:t>
            </a:fld>
            <a:endParaRPr lang="en-IN"/>
          </a:p>
        </p:txBody>
      </p:sp>
      <p:sp>
        <p:nvSpPr>
          <p:cNvPr id="6" name="Footer Placeholder 5">
            <a:extLst>
              <a:ext uri="{FF2B5EF4-FFF2-40B4-BE49-F238E27FC236}">
                <a16:creationId xmlns:a16="http://schemas.microsoft.com/office/drawing/2014/main" id="{319BF6B5-3FCD-CD96-FE93-7680681FFF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7FD2AF-5506-4638-6837-75253B9E5D1C}"/>
              </a:ext>
            </a:extLst>
          </p:cNvPr>
          <p:cNvSpPr>
            <a:spLocks noGrp="1"/>
          </p:cNvSpPr>
          <p:nvPr>
            <p:ph type="sldNum" sz="quarter" idx="12"/>
          </p:nvPr>
        </p:nvSpPr>
        <p:spPr/>
        <p:txBody>
          <a:bodyPr/>
          <a:lstStyle/>
          <a:p>
            <a:fld id="{AD96C654-1EC1-4DCE-AC07-81AC3432250E}" type="slidenum">
              <a:rPr lang="en-IN" smtClean="0"/>
              <a:t>‹#›</a:t>
            </a:fld>
            <a:endParaRPr lang="en-IN"/>
          </a:p>
        </p:txBody>
      </p:sp>
    </p:spTree>
    <p:extLst>
      <p:ext uri="{BB962C8B-B14F-4D97-AF65-F5344CB8AC3E}">
        <p14:creationId xmlns:p14="http://schemas.microsoft.com/office/powerpoint/2010/main" val="898947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1598-385F-426F-37B2-CBE4702598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B1CA7F-9FE3-01F0-9505-C834AB158D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972AAA-2256-0BF7-C366-CFB5A93B65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A55D37-8E28-FBC0-C9A1-C24AB7D6F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E1FF0-F434-5DE9-FEA8-7DD537E658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680215-D317-3FB6-D69B-1E2B7EBBF57F}"/>
              </a:ext>
            </a:extLst>
          </p:cNvPr>
          <p:cNvSpPr>
            <a:spLocks noGrp="1"/>
          </p:cNvSpPr>
          <p:nvPr>
            <p:ph type="dt" sz="half" idx="10"/>
          </p:nvPr>
        </p:nvSpPr>
        <p:spPr/>
        <p:txBody>
          <a:bodyPr/>
          <a:lstStyle/>
          <a:p>
            <a:fld id="{A4737C9D-4483-4E5A-AF30-F2C21DBD6044}" type="datetimeFigureOut">
              <a:rPr lang="en-IN" smtClean="0"/>
              <a:t>23-08-2023</a:t>
            </a:fld>
            <a:endParaRPr lang="en-IN"/>
          </a:p>
        </p:txBody>
      </p:sp>
      <p:sp>
        <p:nvSpPr>
          <p:cNvPr id="8" name="Footer Placeholder 7">
            <a:extLst>
              <a:ext uri="{FF2B5EF4-FFF2-40B4-BE49-F238E27FC236}">
                <a16:creationId xmlns:a16="http://schemas.microsoft.com/office/drawing/2014/main" id="{343DE030-14F1-CD15-D6AE-9290EBD908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A435F4-5473-F485-7644-FD9B71968AA1}"/>
              </a:ext>
            </a:extLst>
          </p:cNvPr>
          <p:cNvSpPr>
            <a:spLocks noGrp="1"/>
          </p:cNvSpPr>
          <p:nvPr>
            <p:ph type="sldNum" sz="quarter" idx="12"/>
          </p:nvPr>
        </p:nvSpPr>
        <p:spPr/>
        <p:txBody>
          <a:bodyPr/>
          <a:lstStyle/>
          <a:p>
            <a:fld id="{AD96C654-1EC1-4DCE-AC07-81AC3432250E}" type="slidenum">
              <a:rPr lang="en-IN" smtClean="0"/>
              <a:t>‹#›</a:t>
            </a:fld>
            <a:endParaRPr lang="en-IN"/>
          </a:p>
        </p:txBody>
      </p:sp>
    </p:spTree>
    <p:extLst>
      <p:ext uri="{BB962C8B-B14F-4D97-AF65-F5344CB8AC3E}">
        <p14:creationId xmlns:p14="http://schemas.microsoft.com/office/powerpoint/2010/main" val="4154342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3129-8508-727D-032A-F0C6A191DC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AE2FA8-64B9-93DF-968D-22FE58658C88}"/>
              </a:ext>
            </a:extLst>
          </p:cNvPr>
          <p:cNvSpPr>
            <a:spLocks noGrp="1"/>
          </p:cNvSpPr>
          <p:nvPr>
            <p:ph type="dt" sz="half" idx="10"/>
          </p:nvPr>
        </p:nvSpPr>
        <p:spPr/>
        <p:txBody>
          <a:bodyPr/>
          <a:lstStyle/>
          <a:p>
            <a:fld id="{A4737C9D-4483-4E5A-AF30-F2C21DBD6044}" type="datetimeFigureOut">
              <a:rPr lang="en-IN" smtClean="0"/>
              <a:t>23-08-2023</a:t>
            </a:fld>
            <a:endParaRPr lang="en-IN"/>
          </a:p>
        </p:txBody>
      </p:sp>
      <p:sp>
        <p:nvSpPr>
          <p:cNvPr id="4" name="Footer Placeholder 3">
            <a:extLst>
              <a:ext uri="{FF2B5EF4-FFF2-40B4-BE49-F238E27FC236}">
                <a16:creationId xmlns:a16="http://schemas.microsoft.com/office/drawing/2014/main" id="{CDC99FB5-DCF6-1430-FABF-1E26430C49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2542A7-EEA5-AF66-62D7-295A29A56A39}"/>
              </a:ext>
            </a:extLst>
          </p:cNvPr>
          <p:cNvSpPr>
            <a:spLocks noGrp="1"/>
          </p:cNvSpPr>
          <p:nvPr>
            <p:ph type="sldNum" sz="quarter" idx="12"/>
          </p:nvPr>
        </p:nvSpPr>
        <p:spPr/>
        <p:txBody>
          <a:bodyPr/>
          <a:lstStyle/>
          <a:p>
            <a:fld id="{AD96C654-1EC1-4DCE-AC07-81AC3432250E}" type="slidenum">
              <a:rPr lang="en-IN" smtClean="0"/>
              <a:t>‹#›</a:t>
            </a:fld>
            <a:endParaRPr lang="en-IN"/>
          </a:p>
        </p:txBody>
      </p:sp>
    </p:spTree>
    <p:extLst>
      <p:ext uri="{BB962C8B-B14F-4D97-AF65-F5344CB8AC3E}">
        <p14:creationId xmlns:p14="http://schemas.microsoft.com/office/powerpoint/2010/main" val="373694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4E5F0B-2A73-4FE9-7750-68722BD18D52}"/>
              </a:ext>
            </a:extLst>
          </p:cNvPr>
          <p:cNvSpPr>
            <a:spLocks noGrp="1"/>
          </p:cNvSpPr>
          <p:nvPr>
            <p:ph type="dt" sz="half" idx="10"/>
          </p:nvPr>
        </p:nvSpPr>
        <p:spPr/>
        <p:txBody>
          <a:bodyPr/>
          <a:lstStyle/>
          <a:p>
            <a:fld id="{A4737C9D-4483-4E5A-AF30-F2C21DBD6044}" type="datetimeFigureOut">
              <a:rPr lang="en-IN" smtClean="0"/>
              <a:t>23-08-2023</a:t>
            </a:fld>
            <a:endParaRPr lang="en-IN"/>
          </a:p>
        </p:txBody>
      </p:sp>
      <p:sp>
        <p:nvSpPr>
          <p:cNvPr id="3" name="Footer Placeholder 2">
            <a:extLst>
              <a:ext uri="{FF2B5EF4-FFF2-40B4-BE49-F238E27FC236}">
                <a16:creationId xmlns:a16="http://schemas.microsoft.com/office/drawing/2014/main" id="{87DAB6BE-A4A1-96AA-381D-56923B20D6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C480FC2-33D6-D26D-15C5-9F1A876516E2}"/>
              </a:ext>
            </a:extLst>
          </p:cNvPr>
          <p:cNvSpPr>
            <a:spLocks noGrp="1"/>
          </p:cNvSpPr>
          <p:nvPr>
            <p:ph type="sldNum" sz="quarter" idx="12"/>
          </p:nvPr>
        </p:nvSpPr>
        <p:spPr/>
        <p:txBody>
          <a:bodyPr/>
          <a:lstStyle/>
          <a:p>
            <a:fld id="{AD96C654-1EC1-4DCE-AC07-81AC3432250E}" type="slidenum">
              <a:rPr lang="en-IN" smtClean="0"/>
              <a:t>‹#›</a:t>
            </a:fld>
            <a:endParaRPr lang="en-IN"/>
          </a:p>
        </p:txBody>
      </p:sp>
    </p:spTree>
    <p:extLst>
      <p:ext uri="{BB962C8B-B14F-4D97-AF65-F5344CB8AC3E}">
        <p14:creationId xmlns:p14="http://schemas.microsoft.com/office/powerpoint/2010/main" val="358409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A28D-7B52-7BAD-B3B4-B7BC24812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60173D-4068-70B5-C169-DB32DE7DC3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E84D85-8216-3EF9-2FAA-C9D5921B4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409597-637F-E202-A132-8C458F3A385E}"/>
              </a:ext>
            </a:extLst>
          </p:cNvPr>
          <p:cNvSpPr>
            <a:spLocks noGrp="1"/>
          </p:cNvSpPr>
          <p:nvPr>
            <p:ph type="dt" sz="half" idx="10"/>
          </p:nvPr>
        </p:nvSpPr>
        <p:spPr/>
        <p:txBody>
          <a:bodyPr/>
          <a:lstStyle/>
          <a:p>
            <a:fld id="{A4737C9D-4483-4E5A-AF30-F2C21DBD6044}" type="datetimeFigureOut">
              <a:rPr lang="en-IN" smtClean="0"/>
              <a:t>23-08-2023</a:t>
            </a:fld>
            <a:endParaRPr lang="en-IN"/>
          </a:p>
        </p:txBody>
      </p:sp>
      <p:sp>
        <p:nvSpPr>
          <p:cNvPr id="6" name="Footer Placeholder 5">
            <a:extLst>
              <a:ext uri="{FF2B5EF4-FFF2-40B4-BE49-F238E27FC236}">
                <a16:creationId xmlns:a16="http://schemas.microsoft.com/office/drawing/2014/main" id="{CE075241-D486-3635-E5E0-4E0B958D3B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22BA0A-6696-5F17-275D-0830069E4B27}"/>
              </a:ext>
            </a:extLst>
          </p:cNvPr>
          <p:cNvSpPr>
            <a:spLocks noGrp="1"/>
          </p:cNvSpPr>
          <p:nvPr>
            <p:ph type="sldNum" sz="quarter" idx="12"/>
          </p:nvPr>
        </p:nvSpPr>
        <p:spPr/>
        <p:txBody>
          <a:bodyPr/>
          <a:lstStyle/>
          <a:p>
            <a:fld id="{AD96C654-1EC1-4DCE-AC07-81AC3432250E}" type="slidenum">
              <a:rPr lang="en-IN" smtClean="0"/>
              <a:t>‹#›</a:t>
            </a:fld>
            <a:endParaRPr lang="en-IN"/>
          </a:p>
        </p:txBody>
      </p:sp>
    </p:spTree>
    <p:extLst>
      <p:ext uri="{BB962C8B-B14F-4D97-AF65-F5344CB8AC3E}">
        <p14:creationId xmlns:p14="http://schemas.microsoft.com/office/powerpoint/2010/main" val="67520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720F-4982-EF39-6A64-D018EE993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A79275-790F-9A14-8241-EFAC29DFC5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9EC58C-5899-1D00-6851-F3E00C854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A8F880-0C12-1130-C27A-1C6421E7AFF2}"/>
              </a:ext>
            </a:extLst>
          </p:cNvPr>
          <p:cNvSpPr>
            <a:spLocks noGrp="1"/>
          </p:cNvSpPr>
          <p:nvPr>
            <p:ph type="dt" sz="half" idx="10"/>
          </p:nvPr>
        </p:nvSpPr>
        <p:spPr/>
        <p:txBody>
          <a:bodyPr/>
          <a:lstStyle/>
          <a:p>
            <a:fld id="{A4737C9D-4483-4E5A-AF30-F2C21DBD6044}" type="datetimeFigureOut">
              <a:rPr lang="en-IN" smtClean="0"/>
              <a:t>23-08-2023</a:t>
            </a:fld>
            <a:endParaRPr lang="en-IN"/>
          </a:p>
        </p:txBody>
      </p:sp>
      <p:sp>
        <p:nvSpPr>
          <p:cNvPr id="6" name="Footer Placeholder 5">
            <a:extLst>
              <a:ext uri="{FF2B5EF4-FFF2-40B4-BE49-F238E27FC236}">
                <a16:creationId xmlns:a16="http://schemas.microsoft.com/office/drawing/2014/main" id="{531C57EF-91F6-3820-16B5-F615784D0E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02104D-E295-D1D6-814F-4F8DEA9E16D0}"/>
              </a:ext>
            </a:extLst>
          </p:cNvPr>
          <p:cNvSpPr>
            <a:spLocks noGrp="1"/>
          </p:cNvSpPr>
          <p:nvPr>
            <p:ph type="sldNum" sz="quarter" idx="12"/>
          </p:nvPr>
        </p:nvSpPr>
        <p:spPr/>
        <p:txBody>
          <a:bodyPr/>
          <a:lstStyle/>
          <a:p>
            <a:fld id="{AD96C654-1EC1-4DCE-AC07-81AC3432250E}" type="slidenum">
              <a:rPr lang="en-IN" smtClean="0"/>
              <a:t>‹#›</a:t>
            </a:fld>
            <a:endParaRPr lang="en-IN"/>
          </a:p>
        </p:txBody>
      </p:sp>
    </p:spTree>
    <p:extLst>
      <p:ext uri="{BB962C8B-B14F-4D97-AF65-F5344CB8AC3E}">
        <p14:creationId xmlns:p14="http://schemas.microsoft.com/office/powerpoint/2010/main" val="373131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F0D60F-64B8-A46E-C249-3A7C4299F3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E37AE7-73A4-1535-F0D1-9F5F8E969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C0ED2B-B6DA-88DD-3761-4E29810639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37C9D-4483-4E5A-AF30-F2C21DBD6044}" type="datetimeFigureOut">
              <a:rPr lang="en-IN" smtClean="0"/>
              <a:t>23-08-2023</a:t>
            </a:fld>
            <a:endParaRPr lang="en-IN"/>
          </a:p>
        </p:txBody>
      </p:sp>
      <p:sp>
        <p:nvSpPr>
          <p:cNvPr id="5" name="Footer Placeholder 4">
            <a:extLst>
              <a:ext uri="{FF2B5EF4-FFF2-40B4-BE49-F238E27FC236}">
                <a16:creationId xmlns:a16="http://schemas.microsoft.com/office/drawing/2014/main" id="{3BCA182B-5B57-E1C8-CD12-7709711DF1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B87E59-CDDD-7497-88BA-724E3B563D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6C654-1EC1-4DCE-AC07-81AC3432250E}" type="slidenum">
              <a:rPr lang="en-IN" smtClean="0"/>
              <a:t>‹#›</a:t>
            </a:fld>
            <a:endParaRPr lang="en-IN"/>
          </a:p>
        </p:txBody>
      </p:sp>
    </p:spTree>
    <p:extLst>
      <p:ext uri="{BB962C8B-B14F-4D97-AF65-F5344CB8AC3E}">
        <p14:creationId xmlns:p14="http://schemas.microsoft.com/office/powerpoint/2010/main" val="3441221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ABE7E-96BF-3CF5-E9D9-EB0E40BC0302}"/>
              </a:ext>
            </a:extLst>
          </p:cNvPr>
          <p:cNvSpPr>
            <a:spLocks noGrp="1"/>
          </p:cNvSpPr>
          <p:nvPr>
            <p:ph type="ctrTitle"/>
          </p:nvPr>
        </p:nvSpPr>
        <p:spPr/>
        <p:txBody>
          <a:bodyPr/>
          <a:lstStyle/>
          <a:p>
            <a:r>
              <a:rPr lang="en-US" dirty="0"/>
              <a:t>Classes</a:t>
            </a:r>
            <a:endParaRPr lang="en-IN" dirty="0"/>
          </a:p>
        </p:txBody>
      </p:sp>
      <p:sp>
        <p:nvSpPr>
          <p:cNvPr id="3" name="Subtitle 2">
            <a:extLst>
              <a:ext uri="{FF2B5EF4-FFF2-40B4-BE49-F238E27FC236}">
                <a16:creationId xmlns:a16="http://schemas.microsoft.com/office/drawing/2014/main" id="{FDF75F30-799A-84F5-44F2-3DA757D11D0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11447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D0088-1A8B-43D8-27C3-6B0E478AD2C3}"/>
              </a:ext>
            </a:extLst>
          </p:cNvPr>
          <p:cNvSpPr>
            <a:spLocks noGrp="1"/>
          </p:cNvSpPr>
          <p:nvPr>
            <p:ph idx="1"/>
          </p:nvPr>
        </p:nvSpPr>
        <p:spPr>
          <a:xfrm>
            <a:off x="838200" y="369455"/>
            <a:ext cx="10515600" cy="5807508"/>
          </a:xfrm>
        </p:spPr>
        <p:txBody>
          <a:bodyPr numCol="2">
            <a:noAutofit/>
          </a:bodyPr>
          <a:lstStyle/>
          <a:p>
            <a:pPr marL="0" indent="0" algn="l">
              <a:buNone/>
            </a:pPr>
            <a:r>
              <a:rPr lang="en-IN" sz="1400" b="0" i="0" u="none" strike="noStrike" baseline="0" dirty="0">
                <a:latin typeface="CourierStd"/>
              </a:rPr>
              <a:t>class Box {</a:t>
            </a:r>
          </a:p>
          <a:p>
            <a:pPr marL="0" indent="0" algn="l">
              <a:buNone/>
            </a:pPr>
            <a:r>
              <a:rPr lang="en-IN" sz="1400" b="0" i="0" u="none" strike="noStrike" baseline="0" dirty="0">
                <a:latin typeface="CourierStd"/>
              </a:rPr>
              <a:t>double width;</a:t>
            </a:r>
          </a:p>
          <a:p>
            <a:pPr marL="0" indent="0" algn="l">
              <a:buNone/>
            </a:pPr>
            <a:r>
              <a:rPr lang="en-IN" sz="1400" b="0" i="0" u="none" strike="noStrike" baseline="0" dirty="0">
                <a:latin typeface="CourierStd"/>
              </a:rPr>
              <a:t>double height;</a:t>
            </a:r>
          </a:p>
          <a:p>
            <a:pPr marL="0" indent="0" algn="l">
              <a:buNone/>
            </a:pPr>
            <a:r>
              <a:rPr lang="en-IN" sz="1400" b="0" i="0" u="none" strike="noStrike" baseline="0" dirty="0">
                <a:latin typeface="CourierStd"/>
              </a:rPr>
              <a:t>double depth;</a:t>
            </a:r>
          </a:p>
          <a:p>
            <a:pPr marL="0" indent="0" algn="l">
              <a:buNone/>
            </a:pPr>
            <a:r>
              <a:rPr lang="en-US" sz="1400" b="1" i="0" u="none" strike="noStrike" baseline="0" dirty="0">
                <a:highlight>
                  <a:srgbClr val="FFFF00"/>
                </a:highlight>
                <a:latin typeface="CourierStd"/>
              </a:rPr>
              <a:t>// This is the constructor for Box.</a:t>
            </a:r>
          </a:p>
          <a:p>
            <a:pPr marL="0" indent="0" algn="l">
              <a:buNone/>
            </a:pPr>
            <a:r>
              <a:rPr lang="en-IN" sz="1400" b="1" i="0" u="none" strike="noStrike" baseline="0" dirty="0">
                <a:highlight>
                  <a:srgbClr val="FFFF00"/>
                </a:highlight>
                <a:latin typeface="CourierStd"/>
              </a:rPr>
              <a:t>Box() {</a:t>
            </a:r>
          </a:p>
          <a:p>
            <a:pPr marL="0" indent="0" algn="l">
              <a:buNone/>
            </a:pPr>
            <a:r>
              <a:rPr lang="en-US" sz="1400" b="1" i="0" u="none" strike="noStrike" baseline="0" dirty="0" err="1">
                <a:highlight>
                  <a:srgbClr val="FFFF00"/>
                </a:highlight>
                <a:latin typeface="CourierStd"/>
              </a:rPr>
              <a:t>System.out.println</a:t>
            </a:r>
            <a:r>
              <a:rPr lang="en-US" sz="1400" b="1" i="0" u="none" strike="noStrike" baseline="0" dirty="0">
                <a:highlight>
                  <a:srgbClr val="FFFF00"/>
                </a:highlight>
                <a:latin typeface="CourierStd"/>
              </a:rPr>
              <a:t>("Constructing Box");</a:t>
            </a:r>
          </a:p>
          <a:p>
            <a:pPr marL="0" indent="0" algn="l">
              <a:buNone/>
            </a:pPr>
            <a:r>
              <a:rPr lang="en-IN" sz="1400" b="1" i="0" u="none" strike="noStrike" baseline="0" dirty="0">
                <a:highlight>
                  <a:srgbClr val="FFFF00"/>
                </a:highlight>
                <a:latin typeface="CourierStd"/>
              </a:rPr>
              <a:t>width = 10;</a:t>
            </a:r>
          </a:p>
          <a:p>
            <a:pPr marL="0" indent="0" algn="l">
              <a:buNone/>
            </a:pPr>
            <a:r>
              <a:rPr lang="en-IN" sz="1400" b="1" i="0" u="none" strike="noStrike" baseline="0" dirty="0">
                <a:highlight>
                  <a:srgbClr val="FFFF00"/>
                </a:highlight>
                <a:latin typeface="CourierStd"/>
              </a:rPr>
              <a:t>height = 10;</a:t>
            </a:r>
          </a:p>
          <a:p>
            <a:pPr marL="0" indent="0" algn="l">
              <a:buNone/>
            </a:pPr>
            <a:r>
              <a:rPr lang="en-IN" sz="1400" b="1" i="0" u="none" strike="noStrike" baseline="0" dirty="0">
                <a:highlight>
                  <a:srgbClr val="FFFF00"/>
                </a:highlight>
                <a:latin typeface="CourierStd"/>
              </a:rPr>
              <a:t>depth = 10;</a:t>
            </a:r>
          </a:p>
          <a:p>
            <a:pPr marL="0" indent="0" algn="l">
              <a:buNone/>
            </a:pPr>
            <a:r>
              <a:rPr lang="en-IN" sz="1400" b="1" i="0" u="none" strike="noStrike" baseline="0" dirty="0">
                <a:highlight>
                  <a:srgbClr val="FFFF00"/>
                </a:highlight>
                <a:latin typeface="CourierStd"/>
              </a:rPr>
              <a:t>}</a:t>
            </a:r>
          </a:p>
          <a:p>
            <a:pPr marL="0" indent="0" algn="l">
              <a:buNone/>
            </a:pPr>
            <a:r>
              <a:rPr lang="en-IN" sz="1400" b="0" i="0" u="none" strike="noStrike" baseline="0" dirty="0">
                <a:latin typeface="CourierStd"/>
              </a:rPr>
              <a:t>// compute and return volume</a:t>
            </a:r>
          </a:p>
          <a:p>
            <a:pPr marL="0" indent="0" algn="l">
              <a:buNone/>
            </a:pPr>
            <a:r>
              <a:rPr lang="en-IN" sz="1400" b="0" i="0" u="none" strike="noStrike" baseline="0" dirty="0">
                <a:latin typeface="CourierStd"/>
              </a:rPr>
              <a:t>double volume() {</a:t>
            </a:r>
          </a:p>
          <a:p>
            <a:pPr marL="0" indent="0" algn="l">
              <a:buNone/>
            </a:pPr>
            <a:r>
              <a:rPr lang="en-IN" sz="1400" b="0" i="0" u="none" strike="noStrike" baseline="0" dirty="0">
                <a:latin typeface="CourierStd"/>
              </a:rPr>
              <a:t>return width * height * depth;</a:t>
            </a:r>
          </a:p>
          <a:p>
            <a:pPr marL="0" indent="0" algn="l">
              <a:buNone/>
            </a:pPr>
            <a:r>
              <a:rPr lang="en-IN" sz="1400" b="0" i="0" u="none" strike="noStrike" baseline="0" dirty="0">
                <a:latin typeface="CourierStd"/>
              </a:rPr>
              <a:t>}</a:t>
            </a:r>
          </a:p>
          <a:p>
            <a:pPr marL="0" indent="0" algn="l">
              <a:buNone/>
            </a:pPr>
            <a:r>
              <a:rPr lang="en-IN" sz="1400" b="0" i="0" u="none" strike="noStrike" baseline="0" dirty="0">
                <a:latin typeface="CourierStd"/>
              </a:rPr>
              <a:t>}</a:t>
            </a:r>
          </a:p>
          <a:p>
            <a:pPr marL="0" indent="0" algn="l">
              <a:buNone/>
            </a:pPr>
            <a:r>
              <a:rPr lang="en-IN" sz="1400" b="0" i="0" u="none" strike="noStrike" baseline="0" dirty="0">
                <a:latin typeface="CourierStd"/>
              </a:rPr>
              <a:t>class BoxDemo6 {</a:t>
            </a:r>
          </a:p>
          <a:p>
            <a:pPr marL="0" indent="0" algn="l">
              <a:buNone/>
            </a:pPr>
            <a:r>
              <a:rPr lang="en-US" sz="1400" b="0" i="0" u="none" strike="noStrike" baseline="0" dirty="0">
                <a:latin typeface="CourierStd"/>
              </a:rPr>
              <a:t>public static void main(String </a:t>
            </a:r>
            <a:r>
              <a:rPr lang="en-US" sz="1400" b="0" i="0" u="none" strike="noStrike" baseline="0" dirty="0" err="1">
                <a:latin typeface="CourierStd"/>
              </a:rPr>
              <a:t>args</a:t>
            </a:r>
            <a:r>
              <a:rPr lang="en-US" sz="1400" b="0" i="0" u="none" strike="noStrike" baseline="0" dirty="0">
                <a:latin typeface="CourierStd"/>
              </a:rPr>
              <a:t>[]) {</a:t>
            </a:r>
          </a:p>
          <a:p>
            <a:pPr marL="0" indent="0" algn="l">
              <a:buNone/>
            </a:pPr>
            <a:r>
              <a:rPr lang="en-US" sz="1400" b="1" i="0" u="none" strike="noStrike" baseline="0" dirty="0">
                <a:highlight>
                  <a:srgbClr val="FFFF00"/>
                </a:highlight>
                <a:latin typeface="CourierStd"/>
              </a:rPr>
              <a:t>// declare, allocate, and initialize Box objects</a:t>
            </a:r>
          </a:p>
          <a:p>
            <a:pPr marL="0" indent="0" algn="l">
              <a:buNone/>
            </a:pPr>
            <a:r>
              <a:rPr lang="en-IN" sz="1400" b="1" i="0" u="none" strike="noStrike" baseline="0" dirty="0">
                <a:highlight>
                  <a:srgbClr val="FFFF00"/>
                </a:highlight>
                <a:latin typeface="CourierStd"/>
              </a:rPr>
              <a:t>Box mybox1 = new Box();</a:t>
            </a:r>
          </a:p>
          <a:p>
            <a:pPr marL="0" indent="0" algn="l">
              <a:buNone/>
            </a:pPr>
            <a:r>
              <a:rPr lang="en-IN" sz="1400" b="1" i="0" u="none" strike="noStrike" baseline="0" dirty="0">
                <a:highlight>
                  <a:srgbClr val="FFFF00"/>
                </a:highlight>
                <a:latin typeface="CourierStd"/>
              </a:rPr>
              <a:t>Box mybox2 = new Box();</a:t>
            </a:r>
          </a:p>
          <a:p>
            <a:pPr marL="0" indent="0" algn="l">
              <a:buNone/>
            </a:pPr>
            <a:r>
              <a:rPr lang="en-IN" sz="1400" b="0" i="0" u="none" strike="noStrike" baseline="0" dirty="0">
                <a:latin typeface="CourierStd"/>
              </a:rPr>
              <a:t>double vol;</a:t>
            </a:r>
          </a:p>
          <a:p>
            <a:pPr marL="0" indent="0" algn="l">
              <a:buNone/>
            </a:pPr>
            <a:r>
              <a:rPr lang="en-US" sz="1400" b="0" i="0" u="none" strike="noStrike" baseline="0" dirty="0">
                <a:latin typeface="CourierStd"/>
              </a:rPr>
              <a:t>// get volume of first box</a:t>
            </a:r>
          </a:p>
          <a:p>
            <a:pPr marL="0" indent="0" algn="l">
              <a:buNone/>
            </a:pPr>
            <a:r>
              <a:rPr lang="en-IN" sz="1400" b="0" i="0" u="none" strike="noStrike" baseline="0" dirty="0">
                <a:latin typeface="CourierStd"/>
              </a:rPr>
              <a:t>vol = mybox1.volume();</a:t>
            </a:r>
          </a:p>
          <a:p>
            <a:pPr marL="0" indent="0" algn="l">
              <a:buNone/>
            </a:pPr>
            <a:r>
              <a:rPr lang="nl-NL" sz="1400" b="0" i="0" u="none" strike="noStrike" baseline="0" dirty="0">
                <a:latin typeface="CourierStd"/>
              </a:rPr>
              <a:t>System.out.println("Volume is " + vol);</a:t>
            </a:r>
          </a:p>
          <a:p>
            <a:pPr marL="0" indent="0" algn="l">
              <a:buNone/>
            </a:pPr>
            <a:r>
              <a:rPr lang="en-US" sz="1400" b="0" i="0" u="none" strike="noStrike" baseline="0" dirty="0">
                <a:latin typeface="CourierStd"/>
              </a:rPr>
              <a:t>// get volume of second box</a:t>
            </a:r>
          </a:p>
          <a:p>
            <a:pPr marL="0" indent="0" algn="l">
              <a:buNone/>
            </a:pPr>
            <a:r>
              <a:rPr lang="en-IN" sz="1400" b="0" i="0" u="none" strike="noStrike" baseline="0" dirty="0">
                <a:latin typeface="CourierStd"/>
              </a:rPr>
              <a:t>vol = mybox2.volume();</a:t>
            </a:r>
          </a:p>
          <a:p>
            <a:pPr marL="0" indent="0" algn="l">
              <a:buNone/>
            </a:pPr>
            <a:r>
              <a:rPr lang="nl-NL" sz="1400" b="0" i="0" u="none" strike="noStrike" baseline="0" dirty="0">
                <a:latin typeface="CourierStd"/>
              </a:rPr>
              <a:t>System.out.println("Volume is " + vol);</a:t>
            </a:r>
          </a:p>
          <a:p>
            <a:pPr marL="0" indent="0" algn="l">
              <a:buNone/>
            </a:pPr>
            <a:r>
              <a:rPr lang="en-IN" sz="1400" b="0" i="0" u="none" strike="noStrike" baseline="0" dirty="0">
                <a:latin typeface="CourierStd"/>
              </a:rPr>
              <a:t>}</a:t>
            </a:r>
          </a:p>
          <a:p>
            <a:pPr marL="0" indent="0" algn="l">
              <a:buNone/>
            </a:pPr>
            <a:r>
              <a:rPr lang="en-IN" sz="1400" b="0" i="0" u="none" strike="noStrike" baseline="0" dirty="0">
                <a:latin typeface="CourierStd"/>
              </a:rPr>
              <a:t>}</a:t>
            </a:r>
            <a:endParaRPr lang="en-IN" sz="1400" dirty="0"/>
          </a:p>
        </p:txBody>
      </p:sp>
    </p:spTree>
    <p:extLst>
      <p:ext uri="{BB962C8B-B14F-4D97-AF65-F5344CB8AC3E}">
        <p14:creationId xmlns:p14="http://schemas.microsoft.com/office/powerpoint/2010/main" val="4127078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533D6-72D0-EDAF-831B-64AAEA3F6A34}"/>
              </a:ext>
            </a:extLst>
          </p:cNvPr>
          <p:cNvSpPr>
            <a:spLocks noGrp="1"/>
          </p:cNvSpPr>
          <p:nvPr>
            <p:ph type="title"/>
          </p:nvPr>
        </p:nvSpPr>
        <p:spPr>
          <a:xfrm>
            <a:off x="838200" y="365126"/>
            <a:ext cx="10515600" cy="687820"/>
          </a:xfrm>
        </p:spPr>
        <p:txBody>
          <a:bodyPr>
            <a:normAutofit fontScale="90000"/>
          </a:bodyPr>
          <a:lstStyle/>
          <a:p>
            <a:r>
              <a:rPr lang="en-IN" dirty="0"/>
              <a:t>Parameterized Constructors</a:t>
            </a:r>
          </a:p>
        </p:txBody>
      </p:sp>
      <p:sp>
        <p:nvSpPr>
          <p:cNvPr id="3" name="Content Placeholder 2">
            <a:extLst>
              <a:ext uri="{FF2B5EF4-FFF2-40B4-BE49-F238E27FC236}">
                <a16:creationId xmlns:a16="http://schemas.microsoft.com/office/drawing/2014/main" id="{BB3D0013-9BAA-591E-81A2-E9595068FC12}"/>
              </a:ext>
            </a:extLst>
          </p:cNvPr>
          <p:cNvSpPr>
            <a:spLocks noGrp="1"/>
          </p:cNvSpPr>
          <p:nvPr>
            <p:ph idx="1"/>
          </p:nvPr>
        </p:nvSpPr>
        <p:spPr>
          <a:xfrm>
            <a:off x="838200" y="1145309"/>
            <a:ext cx="10515600" cy="5089236"/>
          </a:xfrm>
        </p:spPr>
        <p:txBody>
          <a:bodyPr numCol="2">
            <a:noAutofit/>
          </a:bodyPr>
          <a:lstStyle/>
          <a:p>
            <a:pPr marL="0" indent="0" algn="l">
              <a:buNone/>
            </a:pPr>
            <a:r>
              <a:rPr lang="en-IN" sz="1400" b="0" i="0" u="none" strike="noStrike" baseline="0" dirty="0">
                <a:latin typeface="CourierStd"/>
              </a:rPr>
              <a:t>class Box {</a:t>
            </a:r>
          </a:p>
          <a:p>
            <a:pPr marL="0" indent="0" algn="l">
              <a:buNone/>
            </a:pPr>
            <a:r>
              <a:rPr lang="en-IN" sz="1400" b="0" i="0" u="none" strike="noStrike" baseline="0" dirty="0">
                <a:latin typeface="CourierStd"/>
              </a:rPr>
              <a:t>double width;</a:t>
            </a:r>
          </a:p>
          <a:p>
            <a:pPr marL="0" indent="0" algn="l">
              <a:buNone/>
            </a:pPr>
            <a:r>
              <a:rPr lang="en-IN" sz="1400" b="0" i="0" u="none" strike="noStrike" baseline="0" dirty="0">
                <a:latin typeface="CourierStd"/>
              </a:rPr>
              <a:t>double height;</a:t>
            </a:r>
          </a:p>
          <a:p>
            <a:pPr marL="0" indent="0" algn="l">
              <a:buNone/>
            </a:pPr>
            <a:r>
              <a:rPr lang="en-IN" sz="1400" b="0" i="0" u="none" strike="noStrike" baseline="0" dirty="0">
                <a:latin typeface="CourierStd"/>
              </a:rPr>
              <a:t>double depth;</a:t>
            </a:r>
          </a:p>
          <a:p>
            <a:pPr marL="0" indent="0" algn="l">
              <a:buNone/>
            </a:pPr>
            <a:r>
              <a:rPr lang="en-US" sz="1400" b="0" i="0" u="none" strike="noStrike" baseline="0" dirty="0">
                <a:latin typeface="CourierStd"/>
              </a:rPr>
              <a:t>// This is the constructor for Box.</a:t>
            </a:r>
          </a:p>
          <a:p>
            <a:pPr marL="0" indent="0" algn="l">
              <a:buNone/>
            </a:pPr>
            <a:r>
              <a:rPr lang="fr-FR" sz="1400" b="1" i="0" u="none" strike="noStrike" baseline="0" dirty="0">
                <a:latin typeface="CourierStd"/>
              </a:rPr>
              <a:t>Box(double w, double h, double d) {</a:t>
            </a:r>
          </a:p>
          <a:p>
            <a:pPr marL="0" indent="0" algn="l">
              <a:buNone/>
            </a:pPr>
            <a:r>
              <a:rPr lang="en-IN" sz="1400" b="0" i="0" u="none" strike="noStrike" baseline="0" dirty="0">
                <a:latin typeface="CourierStd"/>
              </a:rPr>
              <a:t>width = w;</a:t>
            </a:r>
          </a:p>
          <a:p>
            <a:pPr marL="0" indent="0" algn="l">
              <a:buNone/>
            </a:pPr>
            <a:r>
              <a:rPr lang="en-IN" sz="1400" b="0" i="0" u="none" strike="noStrike" baseline="0" dirty="0">
                <a:latin typeface="CourierStd"/>
              </a:rPr>
              <a:t>height = h;</a:t>
            </a:r>
          </a:p>
          <a:p>
            <a:pPr marL="0" indent="0" algn="l">
              <a:buNone/>
            </a:pPr>
            <a:r>
              <a:rPr lang="en-IN" sz="1400" b="0" i="0" u="none" strike="noStrike" baseline="0" dirty="0">
                <a:latin typeface="CourierStd"/>
              </a:rPr>
              <a:t>depth = d;</a:t>
            </a:r>
          </a:p>
          <a:p>
            <a:pPr marL="0" indent="0" algn="l">
              <a:buNone/>
            </a:pPr>
            <a:r>
              <a:rPr lang="en-IN" sz="1400" b="0" i="0" u="none" strike="noStrike" baseline="0" dirty="0">
                <a:latin typeface="CourierStd"/>
              </a:rPr>
              <a:t>}</a:t>
            </a:r>
          </a:p>
          <a:p>
            <a:pPr marL="0" indent="0" algn="l">
              <a:buNone/>
            </a:pPr>
            <a:r>
              <a:rPr lang="en-IN" sz="1400" b="0" i="0" u="none" strike="noStrike" baseline="0" dirty="0">
                <a:latin typeface="CourierStd"/>
              </a:rPr>
              <a:t>// compute and return volume</a:t>
            </a:r>
          </a:p>
          <a:p>
            <a:pPr marL="0" indent="0" algn="l">
              <a:buNone/>
            </a:pPr>
            <a:r>
              <a:rPr lang="en-IN" sz="1400" b="0" i="0" u="none" strike="noStrike" baseline="0" dirty="0">
                <a:latin typeface="CourierStd"/>
              </a:rPr>
              <a:t>double volume() {</a:t>
            </a:r>
          </a:p>
          <a:p>
            <a:pPr marL="0" indent="0" algn="l">
              <a:buNone/>
            </a:pPr>
            <a:r>
              <a:rPr lang="en-IN" sz="1400" b="0" i="0" u="none" strike="noStrike" baseline="0" dirty="0">
                <a:latin typeface="CourierStd"/>
              </a:rPr>
              <a:t>return width * height * depth;</a:t>
            </a:r>
          </a:p>
          <a:p>
            <a:pPr marL="534988" indent="0" algn="l">
              <a:buNone/>
            </a:pPr>
            <a:r>
              <a:rPr lang="en-IN" sz="1400" b="0" i="0" u="none" strike="noStrike" baseline="0" dirty="0">
                <a:latin typeface="CourierStd"/>
              </a:rPr>
              <a:t>}</a:t>
            </a:r>
          </a:p>
          <a:p>
            <a:pPr marL="534988" indent="0" algn="l">
              <a:buNone/>
            </a:pPr>
            <a:r>
              <a:rPr lang="en-IN" sz="1400" b="0" i="0" u="none" strike="noStrike" baseline="0" dirty="0">
                <a:latin typeface="CourierStd"/>
              </a:rPr>
              <a:t>}</a:t>
            </a:r>
          </a:p>
          <a:p>
            <a:pPr marL="534988" indent="0" algn="l">
              <a:buNone/>
            </a:pPr>
            <a:r>
              <a:rPr lang="en-IN" sz="1400" b="0" i="0" u="none" strike="noStrike" baseline="0" dirty="0">
                <a:latin typeface="CourierStd"/>
              </a:rPr>
              <a:t>class BoxDemo7 {</a:t>
            </a:r>
          </a:p>
          <a:p>
            <a:pPr marL="534988" indent="0" algn="l">
              <a:buNone/>
            </a:pPr>
            <a:r>
              <a:rPr lang="en-US" sz="1400" b="0" i="0" u="none" strike="noStrike" baseline="0" dirty="0">
                <a:latin typeface="CourierStd"/>
              </a:rPr>
              <a:t>public static void main(String </a:t>
            </a:r>
            <a:r>
              <a:rPr lang="en-US" sz="1400" b="0" i="0" u="none" strike="noStrike" baseline="0" dirty="0" err="1">
                <a:latin typeface="CourierStd"/>
              </a:rPr>
              <a:t>args</a:t>
            </a:r>
            <a:r>
              <a:rPr lang="en-US" sz="1400" b="0" i="0" u="none" strike="noStrike" baseline="0" dirty="0">
                <a:latin typeface="CourierStd"/>
              </a:rPr>
              <a:t>[]) {</a:t>
            </a:r>
          </a:p>
          <a:p>
            <a:pPr marL="534988" indent="0" algn="l">
              <a:buNone/>
            </a:pPr>
            <a:r>
              <a:rPr lang="en-US" sz="1400" b="0" i="0" u="none" strike="noStrike" baseline="0" dirty="0">
                <a:latin typeface="CourierStd"/>
              </a:rPr>
              <a:t>// declare, allocate, and initialize Box objects</a:t>
            </a:r>
          </a:p>
          <a:p>
            <a:pPr marL="534988" indent="0" algn="l">
              <a:buNone/>
            </a:pPr>
            <a:r>
              <a:rPr lang="en-US" sz="1400" b="0" i="0" u="none" strike="noStrike" baseline="0" dirty="0">
                <a:latin typeface="CourierStd"/>
              </a:rPr>
              <a:t>Box mybox1 = new Box(10, 20, 15);</a:t>
            </a:r>
          </a:p>
          <a:p>
            <a:pPr marL="534988" indent="0" algn="l">
              <a:buNone/>
            </a:pPr>
            <a:r>
              <a:rPr lang="en-US" sz="1400" b="0" i="0" u="none" strike="noStrike" baseline="0" dirty="0">
                <a:latin typeface="CourierStd"/>
              </a:rPr>
              <a:t>Box mybox2 = new Box(3, 6, 9);</a:t>
            </a:r>
          </a:p>
          <a:p>
            <a:pPr marL="534988" indent="0" algn="l">
              <a:buNone/>
            </a:pPr>
            <a:r>
              <a:rPr lang="en-IN" sz="1400" b="0" i="0" u="none" strike="noStrike" baseline="0" dirty="0">
                <a:latin typeface="CourierStd"/>
              </a:rPr>
              <a:t>double vol;</a:t>
            </a:r>
          </a:p>
          <a:p>
            <a:pPr marL="534988" indent="0" algn="l">
              <a:buNone/>
            </a:pPr>
            <a:r>
              <a:rPr lang="en-US" sz="1400" b="0" i="0" u="none" strike="noStrike" baseline="0" dirty="0">
                <a:latin typeface="CourierStd"/>
              </a:rPr>
              <a:t>// get volume of first box</a:t>
            </a:r>
          </a:p>
          <a:p>
            <a:pPr marL="534988" indent="0" algn="l">
              <a:buNone/>
            </a:pPr>
            <a:r>
              <a:rPr lang="en-IN" sz="1400" b="0" i="0" u="none" strike="noStrike" baseline="0" dirty="0">
                <a:latin typeface="CourierStd"/>
              </a:rPr>
              <a:t>vol = mybox1.volume();</a:t>
            </a:r>
          </a:p>
          <a:p>
            <a:pPr marL="534988" indent="0" algn="l">
              <a:buNone/>
            </a:pPr>
            <a:r>
              <a:rPr lang="nl-NL" sz="1400" b="0" i="0" u="none" strike="noStrike" baseline="0" dirty="0">
                <a:latin typeface="CourierStd"/>
              </a:rPr>
              <a:t>System.out.println("Volume is " + vol);</a:t>
            </a:r>
          </a:p>
          <a:p>
            <a:pPr marL="534988" indent="0" algn="l">
              <a:buNone/>
            </a:pPr>
            <a:r>
              <a:rPr lang="en-US" sz="1400" b="0" i="0" u="none" strike="noStrike" baseline="0" dirty="0">
                <a:latin typeface="CourierStd"/>
              </a:rPr>
              <a:t>// get volume of second box</a:t>
            </a:r>
          </a:p>
          <a:p>
            <a:pPr marL="534988" indent="0" algn="l">
              <a:buNone/>
            </a:pPr>
            <a:r>
              <a:rPr lang="en-IN" sz="1400" b="0" i="0" u="none" strike="noStrike" baseline="0" dirty="0">
                <a:latin typeface="CourierStd"/>
              </a:rPr>
              <a:t>vol = mybox2.volume();</a:t>
            </a:r>
          </a:p>
          <a:p>
            <a:pPr marL="534988" indent="0" algn="l">
              <a:buNone/>
            </a:pPr>
            <a:r>
              <a:rPr lang="nl-NL" sz="1400" b="0" i="0" u="none" strike="noStrike" baseline="0" dirty="0">
                <a:latin typeface="CourierStd"/>
              </a:rPr>
              <a:t>System.out.println("Volume is " + vol);</a:t>
            </a:r>
          </a:p>
          <a:p>
            <a:pPr marL="534988" indent="0" algn="l">
              <a:buNone/>
            </a:pPr>
            <a:r>
              <a:rPr lang="en-IN" sz="1400" b="0" i="0" u="none" strike="noStrike" baseline="0" dirty="0">
                <a:latin typeface="CourierStd"/>
              </a:rPr>
              <a:t>}</a:t>
            </a:r>
          </a:p>
          <a:p>
            <a:pPr marL="534988" indent="0" algn="l">
              <a:buNone/>
            </a:pPr>
            <a:r>
              <a:rPr lang="en-IN" sz="1400" b="0" i="0" u="none" strike="noStrike" baseline="0" dirty="0">
                <a:latin typeface="CourierStd"/>
              </a:rPr>
              <a:t>}</a:t>
            </a:r>
            <a:endParaRPr lang="en-IN" sz="1400" dirty="0"/>
          </a:p>
        </p:txBody>
      </p:sp>
    </p:spTree>
    <p:extLst>
      <p:ext uri="{BB962C8B-B14F-4D97-AF65-F5344CB8AC3E}">
        <p14:creationId xmlns:p14="http://schemas.microsoft.com/office/powerpoint/2010/main" val="389043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820F-8825-4812-5C30-8B0AE1484F79}"/>
              </a:ext>
            </a:extLst>
          </p:cNvPr>
          <p:cNvSpPr>
            <a:spLocks noGrp="1"/>
          </p:cNvSpPr>
          <p:nvPr>
            <p:ph type="title"/>
          </p:nvPr>
        </p:nvSpPr>
        <p:spPr/>
        <p:txBody>
          <a:bodyPr/>
          <a:lstStyle/>
          <a:p>
            <a:r>
              <a:rPr lang="en-IN" sz="4400" b="1" i="0" u="none" strike="noStrike" baseline="0" dirty="0">
                <a:latin typeface="DINMittelEFOP-Bold"/>
              </a:rPr>
              <a:t>The this Keyword</a:t>
            </a:r>
            <a:endParaRPr lang="en-IN" dirty="0"/>
          </a:p>
        </p:txBody>
      </p:sp>
      <p:sp>
        <p:nvSpPr>
          <p:cNvPr id="3" name="Content Placeholder 2">
            <a:extLst>
              <a:ext uri="{FF2B5EF4-FFF2-40B4-BE49-F238E27FC236}">
                <a16:creationId xmlns:a16="http://schemas.microsoft.com/office/drawing/2014/main" id="{4FE14AC8-F52C-89EC-F492-0C66AE6F162C}"/>
              </a:ext>
            </a:extLst>
          </p:cNvPr>
          <p:cNvSpPr>
            <a:spLocks noGrp="1"/>
          </p:cNvSpPr>
          <p:nvPr>
            <p:ph idx="1"/>
          </p:nvPr>
        </p:nvSpPr>
        <p:spPr/>
        <p:txBody>
          <a:bodyPr/>
          <a:lstStyle/>
          <a:p>
            <a:pPr algn="l"/>
            <a:r>
              <a:rPr lang="en-US" sz="1800" b="0" i="0" u="none" strike="noStrike" baseline="0" dirty="0">
                <a:latin typeface="NewBaskervilleStd-Roman"/>
              </a:rPr>
              <a:t>Sometimes a method will need to refer to the object that invoked it. </a:t>
            </a:r>
          </a:p>
          <a:p>
            <a:pPr algn="l"/>
            <a:r>
              <a:rPr lang="en-US" sz="1800" b="0" i="0" u="none" strike="noStrike" baseline="0" dirty="0">
                <a:latin typeface="NewBaskervilleStd-Roman"/>
              </a:rPr>
              <a:t>To allow this, Java defines the </a:t>
            </a:r>
            <a:r>
              <a:rPr lang="en-US" sz="1800" b="1" i="0" u="none" strike="noStrike" baseline="0" dirty="0">
                <a:latin typeface="NewBaskervilleStd-Bold"/>
              </a:rPr>
              <a:t>this </a:t>
            </a:r>
            <a:r>
              <a:rPr lang="en-US" sz="1800" b="0" i="0" u="none" strike="noStrike" baseline="0" dirty="0">
                <a:latin typeface="NewBaskervilleStd-Roman"/>
              </a:rPr>
              <a:t>keyword. </a:t>
            </a:r>
            <a:r>
              <a:rPr lang="en-US" sz="1800" b="1" i="0" u="none" strike="noStrike" baseline="0" dirty="0">
                <a:latin typeface="NewBaskervilleStd-Bold"/>
              </a:rPr>
              <a:t>this </a:t>
            </a:r>
            <a:r>
              <a:rPr lang="en-US" sz="1800" b="0" i="0" u="none" strike="noStrike" baseline="0" dirty="0">
                <a:latin typeface="NewBaskervilleStd-Roman"/>
              </a:rPr>
              <a:t>can be used inside any method to refer to the </a:t>
            </a:r>
            <a:r>
              <a:rPr lang="en-US" sz="1800" b="0" i="1" u="none" strike="noStrike" baseline="0" dirty="0">
                <a:latin typeface="NewBaskervilleStd-Italic"/>
              </a:rPr>
              <a:t>current </a:t>
            </a:r>
            <a:r>
              <a:rPr lang="en-US" sz="1800" b="0" i="0" u="none" strike="noStrike" baseline="0" dirty="0">
                <a:latin typeface="NewBaskervilleStd-Roman"/>
              </a:rPr>
              <a:t>object.</a:t>
            </a:r>
          </a:p>
          <a:p>
            <a:pPr algn="l"/>
            <a:r>
              <a:rPr lang="en-US" sz="1800" b="0" i="0" u="none" strike="noStrike" baseline="0" dirty="0">
                <a:latin typeface="NewBaskervilleStd-Roman"/>
              </a:rPr>
              <a:t>That is, </a:t>
            </a:r>
            <a:r>
              <a:rPr lang="en-US" sz="1800" b="1" i="0" u="none" strike="noStrike" baseline="0" dirty="0">
                <a:latin typeface="NewBaskervilleStd-Bold"/>
              </a:rPr>
              <a:t>this </a:t>
            </a:r>
            <a:r>
              <a:rPr lang="en-US" sz="1800" b="0" i="0" u="none" strike="noStrike" baseline="0" dirty="0">
                <a:latin typeface="NewBaskervilleStd-Roman"/>
              </a:rPr>
              <a:t>is always a reference to the object on which the method was invoked.</a:t>
            </a:r>
          </a:p>
          <a:p>
            <a:pPr algn="l"/>
            <a:r>
              <a:rPr lang="en-US" sz="1800" b="0" i="0" u="none" strike="noStrike" baseline="0" dirty="0">
                <a:latin typeface="NewBaskervilleStd-Roman"/>
              </a:rPr>
              <a:t> You can use </a:t>
            </a:r>
            <a:r>
              <a:rPr lang="en-US" sz="1800" b="1" i="0" u="none" strike="noStrike" baseline="0" dirty="0">
                <a:latin typeface="NewBaskervilleStd-Bold"/>
              </a:rPr>
              <a:t>this </a:t>
            </a:r>
            <a:r>
              <a:rPr lang="en-US" sz="1800" b="0" i="0" u="none" strike="noStrike" baseline="0" dirty="0">
                <a:latin typeface="NewBaskervilleStd-Roman"/>
              </a:rPr>
              <a:t>anywhere a reference to an object of the current </a:t>
            </a:r>
            <a:r>
              <a:rPr lang="en-US" sz="1800" b="0" i="0" u="none" strike="noStrike" baseline="0" dirty="0" err="1">
                <a:latin typeface="NewBaskervilleStd-Roman"/>
              </a:rPr>
              <a:t>class’</a:t>
            </a:r>
            <a:r>
              <a:rPr lang="en-US" sz="1800" b="0" i="0" u="none" strike="noStrike" baseline="0" dirty="0">
                <a:latin typeface="NewBaskervilleStd-Roman"/>
              </a:rPr>
              <a:t> type is permitted.</a:t>
            </a:r>
          </a:p>
          <a:p>
            <a:pPr algn="l"/>
            <a:r>
              <a:rPr lang="en-US" sz="1800" b="0" i="0" u="none" strike="noStrike" baseline="0" dirty="0">
                <a:latin typeface="NewBaskervilleStd-Roman"/>
              </a:rPr>
              <a:t>To better understand what </a:t>
            </a:r>
            <a:r>
              <a:rPr lang="en-US" sz="1800" b="1" i="0" u="none" strike="noStrike" baseline="0" dirty="0">
                <a:latin typeface="NewBaskervilleStd-Bold"/>
              </a:rPr>
              <a:t>this </a:t>
            </a:r>
            <a:r>
              <a:rPr lang="en-US" sz="1800" b="0" i="0" u="none" strike="noStrike" baseline="0" dirty="0">
                <a:latin typeface="NewBaskervilleStd-Roman"/>
              </a:rPr>
              <a:t>refers to, consider the following version of </a:t>
            </a:r>
            <a:r>
              <a:rPr lang="en-US" sz="1800" b="1" i="0" u="none" strike="noStrike" baseline="0" dirty="0">
                <a:latin typeface="NewBaskervilleStd-Bold"/>
              </a:rPr>
              <a:t>Box( )</a:t>
            </a:r>
            <a:r>
              <a:rPr lang="en-US" sz="1800" b="0" i="0" u="none" strike="noStrike" baseline="0" dirty="0">
                <a:latin typeface="NewBaskervilleStd-Roman"/>
              </a:rPr>
              <a:t>:</a:t>
            </a:r>
          </a:p>
          <a:p>
            <a:pPr algn="l"/>
            <a:endParaRPr lang="en-IN" dirty="0"/>
          </a:p>
        </p:txBody>
      </p:sp>
      <p:pic>
        <p:nvPicPr>
          <p:cNvPr id="5" name="Picture 4">
            <a:extLst>
              <a:ext uri="{FF2B5EF4-FFF2-40B4-BE49-F238E27FC236}">
                <a16:creationId xmlns:a16="http://schemas.microsoft.com/office/drawing/2014/main" id="{99FEF703-F694-D65A-9CC0-1FFB800ACF55}"/>
              </a:ext>
            </a:extLst>
          </p:cNvPr>
          <p:cNvPicPr>
            <a:picLocks noChangeAspect="1"/>
          </p:cNvPicPr>
          <p:nvPr/>
        </p:nvPicPr>
        <p:blipFill>
          <a:blip r:embed="rId2"/>
          <a:stretch>
            <a:fillRect/>
          </a:stretch>
        </p:blipFill>
        <p:spPr>
          <a:xfrm>
            <a:off x="1466272" y="4001294"/>
            <a:ext cx="4629727" cy="1696236"/>
          </a:xfrm>
          <a:prstGeom prst="rect">
            <a:avLst/>
          </a:prstGeom>
        </p:spPr>
      </p:pic>
    </p:spTree>
    <p:extLst>
      <p:ext uri="{BB962C8B-B14F-4D97-AF65-F5344CB8AC3E}">
        <p14:creationId xmlns:p14="http://schemas.microsoft.com/office/powerpoint/2010/main" val="3762281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5B6C-836C-9AA4-9D67-24507DDA9066}"/>
              </a:ext>
            </a:extLst>
          </p:cNvPr>
          <p:cNvSpPr>
            <a:spLocks noGrp="1"/>
          </p:cNvSpPr>
          <p:nvPr>
            <p:ph type="title"/>
          </p:nvPr>
        </p:nvSpPr>
        <p:spPr>
          <a:xfrm>
            <a:off x="838200" y="18255"/>
            <a:ext cx="10515600" cy="1325563"/>
          </a:xfrm>
        </p:spPr>
        <p:txBody>
          <a:bodyPr/>
          <a:lstStyle/>
          <a:p>
            <a:r>
              <a:rPr lang="en-IN" dirty="0"/>
              <a:t>Overloading Methods</a:t>
            </a:r>
          </a:p>
        </p:txBody>
      </p:sp>
      <p:sp>
        <p:nvSpPr>
          <p:cNvPr id="3" name="Content Placeholder 2">
            <a:extLst>
              <a:ext uri="{FF2B5EF4-FFF2-40B4-BE49-F238E27FC236}">
                <a16:creationId xmlns:a16="http://schemas.microsoft.com/office/drawing/2014/main" id="{3775CBC3-9008-6BD2-B1BF-CC88504327BA}"/>
              </a:ext>
            </a:extLst>
          </p:cNvPr>
          <p:cNvSpPr>
            <a:spLocks noGrp="1"/>
          </p:cNvSpPr>
          <p:nvPr>
            <p:ph idx="1"/>
          </p:nvPr>
        </p:nvSpPr>
        <p:spPr>
          <a:xfrm>
            <a:off x="838200" y="1413164"/>
            <a:ext cx="10515600" cy="4763799"/>
          </a:xfrm>
        </p:spPr>
        <p:txBody>
          <a:bodyPr>
            <a:normAutofit/>
          </a:bodyPr>
          <a:lstStyle/>
          <a:p>
            <a:pPr algn="l"/>
            <a:r>
              <a:rPr lang="en-US" sz="1800" b="0" i="0" u="none" strike="noStrike" baseline="0" dirty="0">
                <a:latin typeface="NewBaskervilleStd-Roman"/>
              </a:rPr>
              <a:t>In Java, it is possible to define two or more methods within the same class that share the same name, as long as their parameter declarations are different. </a:t>
            </a:r>
          </a:p>
          <a:p>
            <a:pPr algn="l"/>
            <a:r>
              <a:rPr lang="en-US" sz="1800" b="0" i="0" u="none" strike="noStrike" baseline="0" dirty="0">
                <a:latin typeface="NewBaskervilleStd-Roman"/>
              </a:rPr>
              <a:t>When this is the case, </a:t>
            </a:r>
            <a:r>
              <a:rPr lang="en-US" sz="1800" b="1" i="0" u="none" strike="noStrike" baseline="0" dirty="0">
                <a:latin typeface="NewBaskervilleStd-Roman"/>
              </a:rPr>
              <a:t>the methods are said to be overloaded</a:t>
            </a:r>
            <a:r>
              <a:rPr lang="en-US" sz="1800" b="0" i="0" u="none" strike="noStrike" baseline="0" dirty="0">
                <a:latin typeface="NewBaskervilleStd-Roman"/>
              </a:rPr>
              <a:t>, and the process is referred to as </a:t>
            </a:r>
            <a:r>
              <a:rPr lang="en-US" sz="1800" b="1" i="1" u="none" strike="noStrike" baseline="0" dirty="0">
                <a:latin typeface="NewBaskervilleStd-Italic"/>
              </a:rPr>
              <a:t>method overloading</a:t>
            </a:r>
            <a:r>
              <a:rPr lang="en-US" sz="1800" b="1" i="0" u="none" strike="noStrike" baseline="0" dirty="0">
                <a:latin typeface="NewBaskervilleStd-Roman"/>
              </a:rPr>
              <a:t>.</a:t>
            </a:r>
          </a:p>
          <a:p>
            <a:pPr algn="l"/>
            <a:r>
              <a:rPr lang="en-US" sz="1800" b="0" i="0" u="none" strike="noStrike" baseline="0" dirty="0">
                <a:latin typeface="NewBaskervilleStd-Roman"/>
              </a:rPr>
              <a:t>Method overloading is one of the ways that Java supports polymorphism. </a:t>
            </a:r>
          </a:p>
          <a:p>
            <a:pPr algn="l"/>
            <a:r>
              <a:rPr lang="en-US" sz="1800" b="0" i="0" u="none" strike="noStrike" baseline="0" dirty="0">
                <a:latin typeface="NewBaskervilleStd-Roman"/>
              </a:rPr>
              <a:t>When an overloaded method is invoked, Java uses the type and/or number of arguments as its guide to determine which version of the overloaded method to actually call.</a:t>
            </a:r>
          </a:p>
          <a:p>
            <a:pPr algn="l"/>
            <a:r>
              <a:rPr lang="en-US" sz="1800" b="0" i="0" u="none" strike="noStrike" baseline="0" dirty="0">
                <a:latin typeface="NewBaskervilleStd-Roman"/>
              </a:rPr>
              <a:t> Thus, overloaded methods must differ in the </a:t>
            </a:r>
            <a:r>
              <a:rPr lang="en-US" sz="1800" b="1" i="0" u="none" strike="noStrike" baseline="0" dirty="0">
                <a:latin typeface="NewBaskervilleStd-Roman"/>
              </a:rPr>
              <a:t>type and/or number </a:t>
            </a:r>
            <a:r>
              <a:rPr lang="en-US" sz="1800" b="0" i="0" u="none" strike="noStrike" baseline="0" dirty="0">
                <a:latin typeface="NewBaskervilleStd-Roman"/>
              </a:rPr>
              <a:t>of their parameters. </a:t>
            </a:r>
          </a:p>
          <a:p>
            <a:pPr algn="l"/>
            <a:r>
              <a:rPr lang="en-US" sz="1800" b="0" i="0" u="none" strike="noStrike" baseline="0" dirty="0">
                <a:latin typeface="NewBaskervilleStd-Roman"/>
              </a:rPr>
              <a:t>While overloaded methods may have different return types, the return type alone is insufficient to</a:t>
            </a:r>
          </a:p>
          <a:p>
            <a:pPr algn="l"/>
            <a:r>
              <a:rPr lang="en-US" sz="1800" b="0" i="0" u="none" strike="noStrike" baseline="0" dirty="0">
                <a:latin typeface="NewBaskervilleStd-Roman"/>
              </a:rPr>
              <a:t>distinguish two versions of a method. </a:t>
            </a:r>
          </a:p>
          <a:p>
            <a:pPr algn="l"/>
            <a:r>
              <a:rPr lang="en-US" sz="1800" b="0" i="0" u="none" strike="noStrike" baseline="0" dirty="0">
                <a:latin typeface="NewBaskervilleStd-Roman"/>
              </a:rPr>
              <a:t>When Java encounters a call to an overloaded method, it simply executes the version of the method whose parameters match the arguments used in </a:t>
            </a:r>
            <a:r>
              <a:rPr lang="en-IN" sz="1800" b="0" i="0" u="none" strike="noStrike" baseline="0" dirty="0">
                <a:latin typeface="NewBaskervilleStd-Roman"/>
              </a:rPr>
              <a:t>the call.</a:t>
            </a:r>
            <a:endParaRPr lang="en-IN" dirty="0"/>
          </a:p>
        </p:txBody>
      </p:sp>
    </p:spTree>
    <p:extLst>
      <p:ext uri="{BB962C8B-B14F-4D97-AF65-F5344CB8AC3E}">
        <p14:creationId xmlns:p14="http://schemas.microsoft.com/office/powerpoint/2010/main" val="4243088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AFE51F-0AE9-97E4-D058-39EA58312D5F}"/>
              </a:ext>
            </a:extLst>
          </p:cNvPr>
          <p:cNvPicPr>
            <a:picLocks noGrp="1" noChangeAspect="1"/>
          </p:cNvPicPr>
          <p:nvPr>
            <p:ph idx="1"/>
          </p:nvPr>
        </p:nvPicPr>
        <p:blipFill>
          <a:blip r:embed="rId2"/>
          <a:stretch>
            <a:fillRect/>
          </a:stretch>
        </p:blipFill>
        <p:spPr>
          <a:xfrm>
            <a:off x="652319" y="372269"/>
            <a:ext cx="6934200" cy="2648022"/>
          </a:xfrm>
        </p:spPr>
      </p:pic>
      <p:pic>
        <p:nvPicPr>
          <p:cNvPr id="7" name="Picture 6">
            <a:extLst>
              <a:ext uri="{FF2B5EF4-FFF2-40B4-BE49-F238E27FC236}">
                <a16:creationId xmlns:a16="http://schemas.microsoft.com/office/drawing/2014/main" id="{8F6F438D-E049-4071-3C0C-D53B9AB5112B}"/>
              </a:ext>
            </a:extLst>
          </p:cNvPr>
          <p:cNvPicPr>
            <a:picLocks noChangeAspect="1"/>
          </p:cNvPicPr>
          <p:nvPr/>
        </p:nvPicPr>
        <p:blipFill>
          <a:blip r:embed="rId3"/>
          <a:stretch>
            <a:fillRect/>
          </a:stretch>
        </p:blipFill>
        <p:spPr>
          <a:xfrm>
            <a:off x="652319" y="2933412"/>
            <a:ext cx="7334250" cy="5886450"/>
          </a:xfrm>
          <a:prstGeom prst="rect">
            <a:avLst/>
          </a:prstGeom>
        </p:spPr>
      </p:pic>
    </p:spTree>
    <p:extLst>
      <p:ext uri="{BB962C8B-B14F-4D97-AF65-F5344CB8AC3E}">
        <p14:creationId xmlns:p14="http://schemas.microsoft.com/office/powerpoint/2010/main" val="1966846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04CE7D-841F-BC29-92DF-3E7D140A9773}"/>
              </a:ext>
            </a:extLst>
          </p:cNvPr>
          <p:cNvSpPr>
            <a:spLocks noGrp="1"/>
          </p:cNvSpPr>
          <p:nvPr>
            <p:ph sz="half" idx="1"/>
          </p:nvPr>
        </p:nvSpPr>
        <p:spPr>
          <a:xfrm>
            <a:off x="265547" y="452581"/>
            <a:ext cx="5950526" cy="5881400"/>
          </a:xfrm>
        </p:spPr>
        <p:txBody>
          <a:bodyPr>
            <a:normAutofit fontScale="85000" lnSpcReduction="20000"/>
          </a:bodyPr>
          <a:lstStyle/>
          <a:p>
            <a:pPr marL="0" indent="0" algn="l">
              <a:buNone/>
            </a:pPr>
            <a:r>
              <a:rPr lang="en-IN" sz="2000" b="0" i="0" u="none" strike="noStrike" baseline="0" dirty="0">
                <a:latin typeface="CourierStd"/>
              </a:rPr>
              <a:t>// Demonstrate method overloading.</a:t>
            </a:r>
          </a:p>
          <a:p>
            <a:pPr marL="0" indent="0" algn="l">
              <a:buNone/>
            </a:pPr>
            <a:r>
              <a:rPr lang="en-IN" sz="2000" b="0" i="0" u="none" strike="noStrike" baseline="0" dirty="0">
                <a:latin typeface="CourierStd"/>
              </a:rPr>
              <a:t>class </a:t>
            </a:r>
            <a:r>
              <a:rPr lang="en-IN" sz="2000" b="0" i="0" u="none" strike="noStrike" baseline="0" dirty="0" err="1">
                <a:latin typeface="CourierStd"/>
              </a:rPr>
              <a:t>OverloadDemo</a:t>
            </a:r>
            <a:r>
              <a:rPr lang="en-IN" sz="2000" b="0" i="0" u="none" strike="noStrike" baseline="0" dirty="0">
                <a:latin typeface="CourierStd"/>
              </a:rPr>
              <a:t> {</a:t>
            </a:r>
          </a:p>
          <a:p>
            <a:pPr marL="0" indent="0" algn="l">
              <a:buNone/>
            </a:pPr>
            <a:r>
              <a:rPr lang="en-IN" sz="2000" b="0" i="0" u="none" strike="noStrike" baseline="0" dirty="0">
                <a:latin typeface="CourierStd"/>
              </a:rPr>
              <a:t>void test() {</a:t>
            </a:r>
          </a:p>
          <a:p>
            <a:pPr marL="0" indent="0" algn="l">
              <a:buNone/>
            </a:pPr>
            <a:r>
              <a:rPr lang="en-IN" sz="2000" b="0" i="0" u="none" strike="noStrike" baseline="0" dirty="0" err="1">
                <a:latin typeface="CourierStd"/>
              </a:rPr>
              <a:t>System.out.println</a:t>
            </a:r>
            <a:r>
              <a:rPr lang="en-IN" sz="2000" b="0" i="0" u="none" strike="noStrike" baseline="0" dirty="0">
                <a:latin typeface="CourierStd"/>
              </a:rPr>
              <a:t>("No parameters");</a:t>
            </a:r>
          </a:p>
          <a:p>
            <a:pPr marL="0" indent="0" algn="l">
              <a:buNone/>
            </a:pPr>
            <a:r>
              <a:rPr lang="en-IN" sz="2000" b="0" i="0" u="none" strike="noStrike" baseline="0" dirty="0">
                <a:latin typeface="CourierStd"/>
              </a:rPr>
              <a:t>}</a:t>
            </a:r>
          </a:p>
          <a:p>
            <a:pPr marL="0" indent="0" algn="l">
              <a:buNone/>
            </a:pPr>
            <a:r>
              <a:rPr lang="en-US" sz="2000" b="0" i="0" u="none" strike="noStrike" baseline="0" dirty="0">
                <a:latin typeface="CourierStd"/>
              </a:rPr>
              <a:t>// Overload test for one integer parameter.</a:t>
            </a:r>
          </a:p>
          <a:p>
            <a:pPr marL="0" indent="0" algn="l">
              <a:buNone/>
            </a:pPr>
            <a:r>
              <a:rPr lang="en-IN" sz="2000" b="1" i="0" u="none" strike="noStrike" baseline="0" dirty="0">
                <a:latin typeface="CourierStd"/>
              </a:rPr>
              <a:t>void test(int a) {</a:t>
            </a:r>
          </a:p>
          <a:p>
            <a:pPr marL="0" indent="0" algn="l">
              <a:buNone/>
            </a:pPr>
            <a:r>
              <a:rPr lang="en-IN" sz="2000" b="1" i="0" u="none" strike="noStrike" baseline="0" dirty="0" err="1">
                <a:latin typeface="CourierStd"/>
              </a:rPr>
              <a:t>System.out.println</a:t>
            </a:r>
            <a:r>
              <a:rPr lang="en-IN" sz="2000" b="1" i="0" u="none" strike="noStrike" baseline="0" dirty="0">
                <a:latin typeface="CourierStd"/>
              </a:rPr>
              <a:t>("a: " + a);</a:t>
            </a:r>
          </a:p>
          <a:p>
            <a:pPr marL="0" indent="0" algn="l">
              <a:buNone/>
            </a:pPr>
            <a:r>
              <a:rPr lang="en-IN" sz="2000" b="1" i="0" u="none" strike="noStrike" baseline="0" dirty="0">
                <a:latin typeface="CourierStd"/>
              </a:rPr>
              <a:t>}</a:t>
            </a:r>
          </a:p>
          <a:p>
            <a:pPr marL="0" indent="0" algn="l">
              <a:buNone/>
            </a:pPr>
            <a:r>
              <a:rPr lang="en-US" sz="2000" b="0" i="0" u="none" strike="noStrike" baseline="0" dirty="0">
                <a:latin typeface="CourierStd"/>
              </a:rPr>
              <a:t>// Overload test for two integer parameters.</a:t>
            </a:r>
          </a:p>
          <a:p>
            <a:pPr marL="0" indent="0" algn="l">
              <a:buNone/>
            </a:pPr>
            <a:r>
              <a:rPr lang="en-US" sz="2000" b="1" i="0" u="none" strike="noStrike" baseline="0" dirty="0">
                <a:latin typeface="CourierStd"/>
              </a:rPr>
              <a:t>void test(int a, int b) {</a:t>
            </a:r>
          </a:p>
          <a:p>
            <a:pPr marL="0" indent="0" algn="l">
              <a:buNone/>
            </a:pPr>
            <a:r>
              <a:rPr lang="en-US" sz="2000" b="1" i="0" u="none" strike="noStrike" baseline="0" dirty="0" err="1">
                <a:latin typeface="CourierStd"/>
              </a:rPr>
              <a:t>System.out.println</a:t>
            </a:r>
            <a:r>
              <a:rPr lang="en-US" sz="2000" b="1" i="0" u="none" strike="noStrike" baseline="0" dirty="0">
                <a:latin typeface="CourierStd"/>
              </a:rPr>
              <a:t>("a and b: " + a + " " + b);</a:t>
            </a:r>
          </a:p>
          <a:p>
            <a:pPr marL="0" indent="0" algn="l">
              <a:buNone/>
            </a:pPr>
            <a:r>
              <a:rPr lang="en-IN" sz="2000" b="1" i="0" u="none" strike="noStrike" baseline="0" dirty="0">
                <a:latin typeface="CourierStd"/>
              </a:rPr>
              <a:t>}</a:t>
            </a:r>
          </a:p>
          <a:p>
            <a:pPr marL="0" indent="0" algn="l">
              <a:buNone/>
            </a:pPr>
            <a:endParaRPr lang="en-IN" sz="2000" dirty="0"/>
          </a:p>
        </p:txBody>
      </p:sp>
      <p:sp>
        <p:nvSpPr>
          <p:cNvPr id="4" name="Content Placeholder 3">
            <a:extLst>
              <a:ext uri="{FF2B5EF4-FFF2-40B4-BE49-F238E27FC236}">
                <a16:creationId xmlns:a16="http://schemas.microsoft.com/office/drawing/2014/main" id="{495517C7-CF9B-8E08-48E0-A66B08446545}"/>
              </a:ext>
            </a:extLst>
          </p:cNvPr>
          <p:cNvSpPr>
            <a:spLocks noGrp="1"/>
          </p:cNvSpPr>
          <p:nvPr>
            <p:ph sz="half" idx="2"/>
          </p:nvPr>
        </p:nvSpPr>
        <p:spPr>
          <a:xfrm>
            <a:off x="6744853" y="452581"/>
            <a:ext cx="5373255" cy="5585836"/>
          </a:xfrm>
        </p:spPr>
        <p:txBody>
          <a:bodyPr>
            <a:normAutofit fontScale="85000" lnSpcReduction="20000"/>
          </a:bodyPr>
          <a:lstStyle/>
          <a:p>
            <a:pPr marL="0" indent="0" algn="l">
              <a:buNone/>
            </a:pPr>
            <a:r>
              <a:rPr lang="en-US" sz="1800" b="0" i="0" u="none" strike="noStrike" baseline="0" dirty="0">
                <a:latin typeface="CourierStd"/>
              </a:rPr>
              <a:t>// Overload test for a double parameter</a:t>
            </a:r>
          </a:p>
          <a:p>
            <a:pPr marL="0" indent="0" algn="l">
              <a:buNone/>
            </a:pPr>
            <a:r>
              <a:rPr lang="en-IN" sz="1800" b="1" i="0" u="none" strike="noStrike" baseline="0" dirty="0">
                <a:latin typeface="CourierStd"/>
              </a:rPr>
              <a:t>double test(double a) {</a:t>
            </a:r>
          </a:p>
          <a:p>
            <a:pPr marL="0" indent="0" algn="l">
              <a:buNone/>
            </a:pPr>
            <a:r>
              <a:rPr lang="en-IN" sz="1800" b="1" i="0" u="none" strike="noStrike" baseline="0" dirty="0" err="1">
                <a:latin typeface="CourierStd"/>
              </a:rPr>
              <a:t>System.out.println</a:t>
            </a:r>
            <a:r>
              <a:rPr lang="en-IN" sz="1800" b="1" i="0" u="none" strike="noStrike" baseline="0" dirty="0">
                <a:latin typeface="CourierStd"/>
              </a:rPr>
              <a:t>("double a: " + a);</a:t>
            </a:r>
          </a:p>
          <a:p>
            <a:pPr marL="0" indent="0" algn="l">
              <a:buNone/>
            </a:pPr>
            <a:r>
              <a:rPr lang="en-IN" sz="1800" b="1" i="0" u="none" strike="noStrike" baseline="0" dirty="0">
                <a:latin typeface="CourierStd"/>
              </a:rPr>
              <a:t>return a*a;</a:t>
            </a:r>
          </a:p>
          <a:p>
            <a:pPr marL="0" indent="0" algn="l">
              <a:buNone/>
            </a:pPr>
            <a:r>
              <a:rPr lang="en-IN" sz="1800" b="1" i="0" u="none" strike="noStrike" baseline="0" dirty="0">
                <a:latin typeface="CourierStd"/>
              </a:rPr>
              <a:t>}</a:t>
            </a:r>
          </a:p>
          <a:p>
            <a:pPr marL="0" indent="0" algn="l">
              <a:buNone/>
            </a:pPr>
            <a:r>
              <a:rPr lang="en-IN" sz="1800" b="0" i="0" u="none" strike="noStrike" baseline="0" dirty="0">
                <a:latin typeface="CourierStd"/>
              </a:rPr>
              <a:t>}</a:t>
            </a:r>
          </a:p>
          <a:p>
            <a:pPr marL="0" indent="0" algn="l">
              <a:buNone/>
            </a:pPr>
            <a:r>
              <a:rPr lang="en-IN" sz="1800" b="0" i="0" u="none" strike="noStrike" baseline="0" dirty="0">
                <a:latin typeface="CourierStd"/>
              </a:rPr>
              <a:t>class Overload {</a:t>
            </a:r>
          </a:p>
          <a:p>
            <a:pPr marL="0" indent="0" algn="l">
              <a:buNone/>
            </a:pPr>
            <a:r>
              <a:rPr lang="en-US" sz="1800" b="0" i="0" u="none" strike="noStrike" baseline="0" dirty="0">
                <a:latin typeface="CourierStd"/>
              </a:rPr>
              <a:t>public static void main(String </a:t>
            </a:r>
            <a:r>
              <a:rPr lang="en-US" sz="1800" b="0" i="0" u="none" strike="noStrike" baseline="0" dirty="0" err="1">
                <a:latin typeface="CourierStd"/>
              </a:rPr>
              <a:t>args</a:t>
            </a:r>
            <a:r>
              <a:rPr lang="en-US" sz="1800" b="0" i="0" u="none" strike="noStrike" baseline="0" dirty="0">
                <a:latin typeface="CourierStd"/>
              </a:rPr>
              <a:t>[]) {</a:t>
            </a:r>
          </a:p>
          <a:p>
            <a:pPr marL="0" indent="0" algn="l">
              <a:buNone/>
            </a:pPr>
            <a:r>
              <a:rPr lang="en-IN" sz="1800" b="0" i="0" u="none" strike="noStrike" baseline="0" dirty="0" err="1">
                <a:latin typeface="CourierStd"/>
              </a:rPr>
              <a:t>OverloadDemo</a:t>
            </a:r>
            <a:r>
              <a:rPr lang="en-IN" sz="1800" b="0" i="0" u="none" strike="noStrike" baseline="0" dirty="0">
                <a:latin typeface="CourierStd"/>
              </a:rPr>
              <a:t> </a:t>
            </a:r>
            <a:r>
              <a:rPr lang="en-IN" sz="1800" b="0" i="0" u="none" strike="noStrike" baseline="0" dirty="0" err="1">
                <a:latin typeface="CourierStd"/>
              </a:rPr>
              <a:t>ob</a:t>
            </a:r>
            <a:r>
              <a:rPr lang="en-IN" sz="1800" b="0" i="0" u="none" strike="noStrike" baseline="0" dirty="0">
                <a:latin typeface="CourierStd"/>
              </a:rPr>
              <a:t> = new </a:t>
            </a:r>
            <a:r>
              <a:rPr lang="en-IN" sz="1800" b="0" i="0" u="none" strike="noStrike" baseline="0" dirty="0" err="1">
                <a:latin typeface="CourierStd"/>
              </a:rPr>
              <a:t>OverloadDemo</a:t>
            </a:r>
            <a:r>
              <a:rPr lang="en-IN" sz="1800" b="0" i="0" u="none" strike="noStrike" baseline="0" dirty="0">
                <a:latin typeface="CourierStd"/>
              </a:rPr>
              <a:t>();</a:t>
            </a:r>
          </a:p>
          <a:p>
            <a:pPr marL="0" indent="0" algn="l">
              <a:buNone/>
            </a:pPr>
            <a:r>
              <a:rPr lang="en-IN" sz="1800" b="0" i="0" u="none" strike="noStrike" baseline="0" dirty="0">
                <a:latin typeface="CourierStd"/>
              </a:rPr>
              <a:t>double result;</a:t>
            </a:r>
          </a:p>
          <a:p>
            <a:pPr marL="0" indent="0" algn="l">
              <a:buNone/>
            </a:pPr>
            <a:r>
              <a:rPr lang="en-US" sz="1800" b="0" i="0" u="none" strike="noStrike" baseline="0" dirty="0">
                <a:latin typeface="CourierStd"/>
              </a:rPr>
              <a:t>// call all versions of test()</a:t>
            </a:r>
          </a:p>
          <a:p>
            <a:pPr marL="0" indent="0" algn="l">
              <a:buNone/>
            </a:pPr>
            <a:r>
              <a:rPr lang="en-IN" sz="1800" b="1" i="0" u="none" strike="noStrike" baseline="0" dirty="0" err="1">
                <a:latin typeface="CourierStd"/>
              </a:rPr>
              <a:t>ob.test</a:t>
            </a:r>
            <a:r>
              <a:rPr lang="en-IN" sz="1800" b="1" i="0" u="none" strike="noStrike" baseline="0" dirty="0">
                <a:latin typeface="CourierStd"/>
              </a:rPr>
              <a:t>();</a:t>
            </a:r>
          </a:p>
          <a:p>
            <a:pPr marL="0" indent="0" algn="l">
              <a:buNone/>
            </a:pPr>
            <a:r>
              <a:rPr lang="en-IN" sz="1800" b="1" i="0" u="none" strike="noStrike" baseline="0" dirty="0" err="1">
                <a:latin typeface="CourierStd"/>
              </a:rPr>
              <a:t>ob.test</a:t>
            </a:r>
            <a:r>
              <a:rPr lang="en-IN" sz="1800" b="1" i="0" u="none" strike="noStrike" baseline="0" dirty="0">
                <a:latin typeface="CourierStd"/>
              </a:rPr>
              <a:t>(10);</a:t>
            </a:r>
          </a:p>
          <a:p>
            <a:pPr marL="0" indent="0" algn="l">
              <a:buNone/>
            </a:pPr>
            <a:r>
              <a:rPr lang="en-IN" sz="1800" b="1" i="0" u="none" strike="noStrike" baseline="0" dirty="0" err="1">
                <a:latin typeface="CourierStd"/>
              </a:rPr>
              <a:t>ob.test</a:t>
            </a:r>
            <a:r>
              <a:rPr lang="en-IN" sz="1800" b="1" i="0" u="none" strike="noStrike" baseline="0" dirty="0">
                <a:latin typeface="CourierStd"/>
              </a:rPr>
              <a:t>(10, 20);</a:t>
            </a:r>
          </a:p>
          <a:p>
            <a:pPr marL="0" indent="0" algn="l">
              <a:buNone/>
            </a:pPr>
            <a:r>
              <a:rPr lang="en-IN" sz="1800" b="0" i="0" u="none" strike="noStrike" baseline="0" dirty="0">
                <a:latin typeface="CourierStd"/>
              </a:rPr>
              <a:t>result = </a:t>
            </a:r>
            <a:r>
              <a:rPr lang="en-IN" sz="1800" b="0" i="0" u="none" strike="noStrike" baseline="0" dirty="0" err="1">
                <a:latin typeface="CourierStd"/>
              </a:rPr>
              <a:t>ob.test</a:t>
            </a:r>
            <a:r>
              <a:rPr lang="en-IN" sz="1800" b="0" i="0" u="none" strike="noStrike" baseline="0" dirty="0">
                <a:latin typeface="CourierStd"/>
              </a:rPr>
              <a:t>(123.25);</a:t>
            </a:r>
          </a:p>
          <a:p>
            <a:pPr marL="0" indent="0" algn="l">
              <a:buNone/>
            </a:pPr>
            <a:r>
              <a:rPr lang="en-US" sz="1800" b="0" i="0" u="none" strike="noStrike" baseline="0" dirty="0" err="1">
                <a:latin typeface="CourierStd"/>
              </a:rPr>
              <a:t>System.out.println</a:t>
            </a:r>
            <a:r>
              <a:rPr lang="en-US" sz="1800" b="0" i="0" u="none" strike="noStrike" baseline="0" dirty="0">
                <a:latin typeface="CourierStd"/>
              </a:rPr>
              <a:t>("Result of </a:t>
            </a:r>
            <a:r>
              <a:rPr lang="en-US" sz="1800" b="0" i="0" u="none" strike="noStrike" baseline="0" dirty="0" err="1">
                <a:latin typeface="CourierStd"/>
              </a:rPr>
              <a:t>ob.test</a:t>
            </a:r>
            <a:r>
              <a:rPr lang="en-US" sz="1800" b="0" i="0" u="none" strike="noStrike" baseline="0" dirty="0">
                <a:latin typeface="CourierStd"/>
              </a:rPr>
              <a:t>(123.25): " + result);</a:t>
            </a:r>
          </a:p>
          <a:p>
            <a:pPr marL="0" indent="0" algn="l">
              <a:buNone/>
            </a:pPr>
            <a:r>
              <a:rPr lang="en-IN" sz="1800" b="0" i="0" u="none" strike="noStrike" baseline="0" dirty="0">
                <a:latin typeface="CourierStd"/>
              </a:rPr>
              <a:t>}</a:t>
            </a:r>
          </a:p>
          <a:p>
            <a:pPr marL="0" indent="0" algn="l">
              <a:buNone/>
            </a:pPr>
            <a:r>
              <a:rPr lang="en-IN" sz="1800" b="0" i="0" u="none" strike="noStrike" baseline="0" dirty="0">
                <a:latin typeface="CourierStd"/>
              </a:rPr>
              <a:t>}</a:t>
            </a:r>
            <a:endParaRPr lang="en-IN" dirty="0"/>
          </a:p>
        </p:txBody>
      </p:sp>
    </p:spTree>
    <p:extLst>
      <p:ext uri="{BB962C8B-B14F-4D97-AF65-F5344CB8AC3E}">
        <p14:creationId xmlns:p14="http://schemas.microsoft.com/office/powerpoint/2010/main" val="3075208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1076-74A8-E007-4530-1672C1117F67}"/>
              </a:ext>
            </a:extLst>
          </p:cNvPr>
          <p:cNvSpPr>
            <a:spLocks noGrp="1"/>
          </p:cNvSpPr>
          <p:nvPr>
            <p:ph type="title"/>
          </p:nvPr>
        </p:nvSpPr>
        <p:spPr>
          <a:xfrm>
            <a:off x="762000" y="57871"/>
            <a:ext cx="10515600" cy="623166"/>
          </a:xfrm>
        </p:spPr>
        <p:txBody>
          <a:bodyPr>
            <a:normAutofit fontScale="90000"/>
          </a:bodyPr>
          <a:lstStyle/>
          <a:p>
            <a:r>
              <a:rPr lang="en-IN" dirty="0"/>
              <a:t>Overloading Constructors</a:t>
            </a:r>
          </a:p>
        </p:txBody>
      </p:sp>
      <p:sp>
        <p:nvSpPr>
          <p:cNvPr id="3" name="Content Placeholder 2">
            <a:extLst>
              <a:ext uri="{FF2B5EF4-FFF2-40B4-BE49-F238E27FC236}">
                <a16:creationId xmlns:a16="http://schemas.microsoft.com/office/drawing/2014/main" id="{76FF298B-3930-B048-A547-C9D960D44AF7}"/>
              </a:ext>
            </a:extLst>
          </p:cNvPr>
          <p:cNvSpPr>
            <a:spLocks noGrp="1"/>
          </p:cNvSpPr>
          <p:nvPr>
            <p:ph sz="half" idx="1"/>
          </p:nvPr>
        </p:nvSpPr>
        <p:spPr>
          <a:xfrm>
            <a:off x="284018" y="833725"/>
            <a:ext cx="5654963" cy="6024275"/>
          </a:xfrm>
        </p:spPr>
        <p:txBody>
          <a:bodyPr>
            <a:noAutofit/>
          </a:bodyPr>
          <a:lstStyle/>
          <a:p>
            <a:pPr marL="0" indent="0" algn="l">
              <a:buNone/>
            </a:pPr>
            <a:r>
              <a:rPr lang="en-IN" sz="1400" b="0" i="0" u="none" strike="noStrike" baseline="0" dirty="0">
                <a:latin typeface="CourierStd"/>
              </a:rPr>
              <a:t>class Box {</a:t>
            </a:r>
          </a:p>
          <a:p>
            <a:pPr marL="0" indent="0" algn="l">
              <a:buNone/>
            </a:pPr>
            <a:r>
              <a:rPr lang="en-IN" sz="1400" b="0" i="0" u="none" strike="noStrike" baseline="0" dirty="0">
                <a:latin typeface="CourierStd"/>
              </a:rPr>
              <a:t>double width;</a:t>
            </a:r>
          </a:p>
          <a:p>
            <a:pPr marL="0" indent="0" algn="l">
              <a:buNone/>
            </a:pPr>
            <a:r>
              <a:rPr lang="en-IN" sz="1400" b="0" i="0" u="none" strike="noStrike" baseline="0" dirty="0">
                <a:latin typeface="CourierStd"/>
              </a:rPr>
              <a:t>double height;</a:t>
            </a:r>
          </a:p>
          <a:p>
            <a:pPr marL="0" indent="0" algn="l">
              <a:buNone/>
            </a:pPr>
            <a:r>
              <a:rPr lang="en-IN" sz="1400" b="0" i="0" u="none" strike="noStrike" baseline="0" dirty="0">
                <a:latin typeface="CourierStd"/>
              </a:rPr>
              <a:t>double depth;</a:t>
            </a:r>
          </a:p>
          <a:p>
            <a:pPr marL="0" indent="0" algn="l">
              <a:buNone/>
            </a:pPr>
            <a:r>
              <a:rPr lang="en-US" sz="1400" b="0" i="0" u="none" strike="noStrike" baseline="0" dirty="0">
                <a:latin typeface="CourierStd"/>
              </a:rPr>
              <a:t>// constructor used when all dimensions specified</a:t>
            </a:r>
          </a:p>
          <a:p>
            <a:pPr marL="0" indent="0" algn="l">
              <a:buNone/>
            </a:pPr>
            <a:r>
              <a:rPr lang="fr-FR" sz="1400" b="0" i="0" u="none" strike="noStrike" baseline="0" dirty="0">
                <a:latin typeface="CourierStd"/>
              </a:rPr>
              <a:t>Box(double w, double h, double d) {</a:t>
            </a:r>
          </a:p>
          <a:p>
            <a:pPr marL="0" indent="0" algn="l">
              <a:buNone/>
            </a:pPr>
            <a:r>
              <a:rPr lang="en-IN" sz="1400" b="0" i="0" u="none" strike="noStrike" baseline="0" dirty="0">
                <a:latin typeface="CourierStd"/>
              </a:rPr>
              <a:t>width = w;</a:t>
            </a:r>
          </a:p>
          <a:p>
            <a:pPr marL="0" indent="0" algn="l">
              <a:buNone/>
            </a:pPr>
            <a:r>
              <a:rPr lang="en-IN" sz="1400" b="0" i="0" u="none" strike="noStrike" baseline="0" dirty="0">
                <a:latin typeface="CourierStd"/>
              </a:rPr>
              <a:t>height = h;</a:t>
            </a:r>
          </a:p>
          <a:p>
            <a:pPr marL="0" indent="0" algn="l">
              <a:buNone/>
            </a:pPr>
            <a:r>
              <a:rPr lang="en-IN" sz="1400" b="0" i="0" u="none" strike="noStrike" baseline="0" dirty="0">
                <a:latin typeface="CourierStd"/>
              </a:rPr>
              <a:t>depth = d;</a:t>
            </a:r>
          </a:p>
          <a:p>
            <a:pPr marL="0" indent="0" algn="l">
              <a:buNone/>
            </a:pPr>
            <a:r>
              <a:rPr lang="en-IN" sz="1400" b="0" i="0" u="none" strike="noStrike" baseline="0" dirty="0">
                <a:latin typeface="CourierStd"/>
              </a:rPr>
              <a:t>}</a:t>
            </a:r>
          </a:p>
          <a:p>
            <a:pPr marL="0" indent="0" algn="l">
              <a:buNone/>
            </a:pPr>
            <a:r>
              <a:rPr lang="en-US" sz="1400" b="0" i="0" u="none" strike="noStrike" baseline="0" dirty="0">
                <a:latin typeface="CourierStd"/>
              </a:rPr>
              <a:t>// constructor used when no dimensions specified</a:t>
            </a:r>
          </a:p>
          <a:p>
            <a:pPr marL="0" indent="0" algn="l">
              <a:buNone/>
            </a:pPr>
            <a:r>
              <a:rPr lang="en-IN" sz="1400" b="0" i="0" u="none" strike="noStrike" baseline="0" dirty="0">
                <a:latin typeface="CourierStd"/>
              </a:rPr>
              <a:t>Box() {</a:t>
            </a:r>
          </a:p>
          <a:p>
            <a:pPr marL="0" indent="0" algn="l">
              <a:buNone/>
            </a:pPr>
            <a:r>
              <a:rPr lang="en-US" sz="1400" b="0" i="0" u="none" strike="noStrike" baseline="0" dirty="0">
                <a:latin typeface="CourierStd"/>
              </a:rPr>
              <a:t>width = -1; // use -1 to indicate</a:t>
            </a:r>
          </a:p>
          <a:p>
            <a:pPr marL="0" indent="0" algn="l">
              <a:buNone/>
            </a:pPr>
            <a:r>
              <a:rPr lang="en-IN" sz="1400" b="0" i="0" u="none" strike="noStrike" baseline="0" dirty="0">
                <a:latin typeface="CourierStd"/>
              </a:rPr>
              <a:t>height = -1; // an uninitialized</a:t>
            </a:r>
          </a:p>
          <a:p>
            <a:pPr marL="0" indent="0" algn="l">
              <a:buNone/>
            </a:pPr>
            <a:r>
              <a:rPr lang="en-IN" sz="1400" b="0" i="0" u="none" strike="noStrike" baseline="0" dirty="0">
                <a:latin typeface="CourierStd"/>
              </a:rPr>
              <a:t>depth = -1; // box</a:t>
            </a:r>
          </a:p>
          <a:p>
            <a:pPr marL="0" indent="0" algn="l">
              <a:buNone/>
            </a:pPr>
            <a:r>
              <a:rPr lang="en-IN" sz="1400" b="0" i="0" u="none" strike="noStrike" baseline="0" dirty="0">
                <a:latin typeface="CourierStd"/>
              </a:rPr>
              <a:t>}</a:t>
            </a:r>
          </a:p>
          <a:p>
            <a:pPr marL="0" indent="0" algn="l">
              <a:buNone/>
            </a:pPr>
            <a:r>
              <a:rPr lang="en-IN" sz="1400" b="0" i="0" u="none" strike="noStrike" baseline="0" dirty="0">
                <a:latin typeface="CourierStd"/>
              </a:rPr>
              <a:t>Box(double </a:t>
            </a:r>
            <a:r>
              <a:rPr lang="en-IN" sz="1400" b="0" i="0" u="none" strike="noStrike" baseline="0" dirty="0" err="1">
                <a:latin typeface="CourierStd"/>
              </a:rPr>
              <a:t>len</a:t>
            </a:r>
            <a:r>
              <a:rPr lang="en-IN" sz="1400" b="0" i="0" u="none" strike="noStrike" baseline="0" dirty="0">
                <a:latin typeface="CourierStd"/>
              </a:rPr>
              <a:t>) {</a:t>
            </a:r>
          </a:p>
          <a:p>
            <a:pPr marL="0" indent="0" algn="l">
              <a:buNone/>
            </a:pPr>
            <a:r>
              <a:rPr lang="en-IN" sz="1400" b="0" i="0" u="none" strike="noStrike" baseline="0" dirty="0">
                <a:latin typeface="CourierStd"/>
              </a:rPr>
              <a:t>width = height = depth = </a:t>
            </a:r>
            <a:r>
              <a:rPr lang="en-IN" sz="1400" b="0" i="0" u="none" strike="noStrike" baseline="0" dirty="0" err="1">
                <a:latin typeface="CourierStd"/>
              </a:rPr>
              <a:t>len</a:t>
            </a:r>
            <a:r>
              <a:rPr lang="en-IN" sz="1400" b="0" i="0" u="none" strike="noStrike" baseline="0" dirty="0">
                <a:latin typeface="CourierStd"/>
              </a:rPr>
              <a:t>;</a:t>
            </a:r>
          </a:p>
          <a:p>
            <a:pPr marL="0" indent="0" algn="l">
              <a:buNone/>
            </a:pPr>
            <a:r>
              <a:rPr lang="en-IN" sz="1400" b="0" i="0" u="none" strike="noStrike" baseline="0" dirty="0">
                <a:latin typeface="CourierStd"/>
              </a:rPr>
              <a:t>}</a:t>
            </a:r>
          </a:p>
          <a:p>
            <a:pPr marL="0" indent="0" algn="l">
              <a:buNone/>
            </a:pPr>
            <a:endParaRPr lang="en-IN" sz="1400" dirty="0"/>
          </a:p>
        </p:txBody>
      </p:sp>
      <p:sp>
        <p:nvSpPr>
          <p:cNvPr id="4" name="Content Placeholder 3">
            <a:extLst>
              <a:ext uri="{FF2B5EF4-FFF2-40B4-BE49-F238E27FC236}">
                <a16:creationId xmlns:a16="http://schemas.microsoft.com/office/drawing/2014/main" id="{B675A323-5C51-FB6D-9FD3-5D93BB3E11A9}"/>
              </a:ext>
            </a:extLst>
          </p:cNvPr>
          <p:cNvSpPr>
            <a:spLocks noGrp="1"/>
          </p:cNvSpPr>
          <p:nvPr>
            <p:ph sz="half" idx="2"/>
          </p:nvPr>
        </p:nvSpPr>
        <p:spPr>
          <a:xfrm>
            <a:off x="6911109" y="69560"/>
            <a:ext cx="5181600" cy="7719146"/>
          </a:xfrm>
        </p:spPr>
        <p:txBody>
          <a:bodyPr>
            <a:noAutofit/>
          </a:bodyPr>
          <a:lstStyle/>
          <a:p>
            <a:pPr marL="0" indent="0" algn="l">
              <a:buNone/>
            </a:pPr>
            <a:r>
              <a:rPr lang="en-IN" sz="1200" b="0" i="0" u="none" strike="noStrike" baseline="0" dirty="0">
                <a:latin typeface="CourierStd"/>
              </a:rPr>
              <a:t>// compute and return volume</a:t>
            </a:r>
          </a:p>
          <a:p>
            <a:pPr marL="0" indent="0" algn="l">
              <a:buNone/>
            </a:pPr>
            <a:r>
              <a:rPr lang="en-IN" sz="1200" b="0" i="0" u="none" strike="noStrike" baseline="0" dirty="0">
                <a:latin typeface="CourierStd"/>
              </a:rPr>
              <a:t>double volume() {</a:t>
            </a:r>
          </a:p>
          <a:p>
            <a:pPr marL="0" indent="0" algn="l">
              <a:buNone/>
            </a:pPr>
            <a:r>
              <a:rPr lang="en-IN" sz="1200" b="0" i="0" u="none" strike="noStrike" baseline="0" dirty="0">
                <a:latin typeface="CourierStd"/>
              </a:rPr>
              <a:t>return width * height * depth;</a:t>
            </a:r>
          </a:p>
          <a:p>
            <a:pPr marL="0" indent="0" algn="l">
              <a:buNone/>
            </a:pPr>
            <a:r>
              <a:rPr lang="en-IN" sz="1200" b="0" i="0" u="none" strike="noStrike" baseline="0" dirty="0">
                <a:latin typeface="CourierStd"/>
              </a:rPr>
              <a:t>}</a:t>
            </a:r>
          </a:p>
          <a:p>
            <a:pPr marL="0" indent="0" algn="l">
              <a:buNone/>
            </a:pPr>
            <a:r>
              <a:rPr lang="en-IN" sz="1200" b="0" i="0" u="none" strike="noStrike" baseline="0" dirty="0">
                <a:latin typeface="CourierStd"/>
              </a:rPr>
              <a:t>} </a:t>
            </a:r>
          </a:p>
          <a:p>
            <a:pPr marL="0" indent="0" algn="l">
              <a:buNone/>
            </a:pPr>
            <a:r>
              <a:rPr lang="en-IN" sz="1200" b="0" i="0" u="none" strike="noStrike" baseline="0" dirty="0">
                <a:latin typeface="CourierStd"/>
              </a:rPr>
              <a:t>class </a:t>
            </a:r>
            <a:r>
              <a:rPr lang="en-IN" sz="1200" b="0" i="0" u="none" strike="noStrike" baseline="0" dirty="0" err="1">
                <a:latin typeface="CourierStd"/>
              </a:rPr>
              <a:t>OverloadCons</a:t>
            </a:r>
            <a:r>
              <a:rPr lang="en-IN" sz="1200" b="0" i="0" u="none" strike="noStrike" baseline="0" dirty="0">
                <a:latin typeface="CourierStd"/>
              </a:rPr>
              <a:t> {</a:t>
            </a:r>
          </a:p>
          <a:p>
            <a:pPr marL="0" indent="0" algn="l">
              <a:buNone/>
            </a:pPr>
            <a:r>
              <a:rPr lang="en-US" sz="1200" b="0" i="0" u="none" strike="noStrike" baseline="0" dirty="0">
                <a:latin typeface="CourierStd"/>
              </a:rPr>
              <a:t>public static void main(String </a:t>
            </a:r>
            <a:r>
              <a:rPr lang="en-US" sz="1200" b="0" i="0" u="none" strike="noStrike" baseline="0" dirty="0" err="1">
                <a:latin typeface="CourierStd"/>
              </a:rPr>
              <a:t>args</a:t>
            </a:r>
            <a:r>
              <a:rPr lang="en-US" sz="1200" b="0" i="0" u="none" strike="noStrike" baseline="0" dirty="0">
                <a:latin typeface="CourierStd"/>
              </a:rPr>
              <a:t>[]) {</a:t>
            </a:r>
          </a:p>
          <a:p>
            <a:pPr marL="0" indent="0" algn="l">
              <a:buNone/>
            </a:pPr>
            <a:r>
              <a:rPr lang="en-US" sz="1200" b="0" i="0" u="none" strike="noStrike" baseline="0" dirty="0">
                <a:latin typeface="CourierStd"/>
              </a:rPr>
              <a:t>// create boxes using the various constructors</a:t>
            </a:r>
          </a:p>
          <a:p>
            <a:pPr marL="0" indent="0" algn="l">
              <a:buNone/>
            </a:pPr>
            <a:r>
              <a:rPr lang="en-US" sz="1200" b="0" i="0" u="none" strike="noStrike" baseline="0" dirty="0">
                <a:latin typeface="CourierStd"/>
              </a:rPr>
              <a:t>Box mybox1 = new Box(10, 20, 15);</a:t>
            </a:r>
          </a:p>
          <a:p>
            <a:pPr marL="0" indent="0" algn="l">
              <a:buNone/>
            </a:pPr>
            <a:r>
              <a:rPr lang="en-IN" sz="1200" b="0" i="0" u="none" strike="noStrike" baseline="0" dirty="0">
                <a:latin typeface="CourierStd"/>
              </a:rPr>
              <a:t>Box mybox2 = new Box();</a:t>
            </a:r>
          </a:p>
          <a:p>
            <a:pPr marL="0" indent="0" algn="l">
              <a:buNone/>
            </a:pPr>
            <a:r>
              <a:rPr lang="en-US" sz="1200" b="0" i="0" u="none" strike="noStrike" baseline="0" dirty="0">
                <a:latin typeface="CourierStd"/>
              </a:rPr>
              <a:t>Box </a:t>
            </a:r>
            <a:r>
              <a:rPr lang="en-US" sz="1200" b="0" i="0" u="none" strike="noStrike" baseline="0" dirty="0" err="1">
                <a:latin typeface="CourierStd"/>
              </a:rPr>
              <a:t>mycube</a:t>
            </a:r>
            <a:r>
              <a:rPr lang="en-US" sz="1200" b="0" i="0" u="none" strike="noStrike" baseline="0" dirty="0">
                <a:latin typeface="CourierStd"/>
              </a:rPr>
              <a:t> = new Box(7);</a:t>
            </a:r>
          </a:p>
          <a:p>
            <a:pPr marL="0" indent="0" algn="l">
              <a:buNone/>
            </a:pPr>
            <a:r>
              <a:rPr lang="en-IN" sz="1200" b="0" i="0" u="none" strike="noStrike" baseline="0" dirty="0">
                <a:latin typeface="CourierStd"/>
              </a:rPr>
              <a:t>double vol;</a:t>
            </a:r>
          </a:p>
          <a:p>
            <a:pPr marL="0" indent="0" algn="l">
              <a:buNone/>
            </a:pPr>
            <a:r>
              <a:rPr lang="en-US" sz="1200" b="0" i="0" u="none" strike="noStrike" baseline="0" dirty="0">
                <a:latin typeface="CourierStd"/>
              </a:rPr>
              <a:t>// get volume of first box</a:t>
            </a:r>
          </a:p>
          <a:p>
            <a:pPr marL="0" indent="0" algn="l">
              <a:buNone/>
            </a:pPr>
            <a:r>
              <a:rPr lang="en-IN" sz="1200" b="0" i="0" u="none" strike="noStrike" baseline="0" dirty="0">
                <a:latin typeface="CourierStd"/>
              </a:rPr>
              <a:t>vol = mybox1.volume();</a:t>
            </a:r>
          </a:p>
          <a:p>
            <a:pPr marL="0" indent="0" algn="l">
              <a:buNone/>
            </a:pPr>
            <a:r>
              <a:rPr lang="en-IN" sz="1200" b="0" i="0" u="none" strike="noStrike" baseline="0" dirty="0" err="1">
                <a:latin typeface="CourierStd"/>
              </a:rPr>
              <a:t>System.out.println</a:t>
            </a:r>
            <a:r>
              <a:rPr lang="en-IN" sz="1200" b="0" i="0" u="none" strike="noStrike" baseline="0" dirty="0">
                <a:latin typeface="CourierStd"/>
              </a:rPr>
              <a:t>("Volume of mybox1 is " + vol);</a:t>
            </a:r>
          </a:p>
          <a:p>
            <a:pPr marL="0" indent="0" algn="l">
              <a:buNone/>
            </a:pPr>
            <a:r>
              <a:rPr lang="en-US" sz="1200" b="0" i="0" u="none" strike="noStrike" baseline="0" dirty="0">
                <a:latin typeface="CourierStd"/>
              </a:rPr>
              <a:t>// get volume of second box</a:t>
            </a:r>
          </a:p>
          <a:p>
            <a:pPr marL="0" indent="0" algn="l">
              <a:buNone/>
            </a:pPr>
            <a:r>
              <a:rPr lang="en-IN" sz="1200" b="0" i="0" u="none" strike="noStrike" baseline="0" dirty="0">
                <a:latin typeface="CourierStd"/>
              </a:rPr>
              <a:t>vol = mybox2.volume();</a:t>
            </a:r>
          </a:p>
          <a:p>
            <a:pPr marL="0" indent="0" algn="l">
              <a:buNone/>
            </a:pPr>
            <a:r>
              <a:rPr lang="en-IN" sz="1200" b="0" i="0" u="none" strike="noStrike" baseline="0" dirty="0" err="1">
                <a:latin typeface="CourierStd"/>
              </a:rPr>
              <a:t>System.out.println</a:t>
            </a:r>
            <a:r>
              <a:rPr lang="en-IN" sz="1200" b="0" i="0" u="none" strike="noStrike" baseline="0" dirty="0">
                <a:latin typeface="CourierStd"/>
              </a:rPr>
              <a:t>("Volume of mybox2 is " + vol);</a:t>
            </a:r>
          </a:p>
          <a:p>
            <a:pPr marL="0" indent="0" algn="l">
              <a:buNone/>
            </a:pPr>
            <a:r>
              <a:rPr lang="en-IN" sz="1200" b="0" i="0" u="none" strike="noStrike" baseline="0" dirty="0">
                <a:latin typeface="CourierStd"/>
              </a:rPr>
              <a:t>// get volume of cube</a:t>
            </a:r>
          </a:p>
          <a:p>
            <a:pPr marL="0" indent="0" algn="l">
              <a:buNone/>
            </a:pPr>
            <a:r>
              <a:rPr lang="en-IN" sz="1200" b="0" i="0" u="none" strike="noStrike" baseline="0" dirty="0">
                <a:latin typeface="CourierStd"/>
              </a:rPr>
              <a:t>vol = </a:t>
            </a:r>
            <a:r>
              <a:rPr lang="en-IN" sz="1200" b="0" i="0" u="none" strike="noStrike" baseline="0" dirty="0" err="1">
                <a:latin typeface="CourierStd"/>
              </a:rPr>
              <a:t>mycube.volume</a:t>
            </a:r>
            <a:r>
              <a:rPr lang="en-IN" sz="1200" b="0" i="0" u="none" strike="noStrike" baseline="0" dirty="0">
                <a:latin typeface="CourierStd"/>
              </a:rPr>
              <a:t>();</a:t>
            </a:r>
          </a:p>
          <a:p>
            <a:pPr marL="0" indent="0" algn="l">
              <a:buNone/>
            </a:pPr>
            <a:r>
              <a:rPr lang="en-IN" sz="1200" b="0" i="0" u="none" strike="noStrike" baseline="0" dirty="0" err="1">
                <a:latin typeface="CourierStd"/>
              </a:rPr>
              <a:t>System.out.println</a:t>
            </a:r>
            <a:r>
              <a:rPr lang="en-IN" sz="1200" b="0" i="0" u="none" strike="noStrike" baseline="0" dirty="0">
                <a:latin typeface="CourierStd"/>
              </a:rPr>
              <a:t>("Volume of </a:t>
            </a:r>
            <a:r>
              <a:rPr lang="en-IN" sz="1200" b="0" i="0" u="none" strike="noStrike" baseline="0" dirty="0" err="1">
                <a:latin typeface="CourierStd"/>
              </a:rPr>
              <a:t>mycube</a:t>
            </a:r>
            <a:r>
              <a:rPr lang="en-IN" sz="1200" b="0" i="0" u="none" strike="noStrike" baseline="0" dirty="0">
                <a:latin typeface="CourierStd"/>
              </a:rPr>
              <a:t> is " + vol);</a:t>
            </a:r>
          </a:p>
          <a:p>
            <a:pPr marL="0" indent="0" algn="l">
              <a:buNone/>
            </a:pPr>
            <a:r>
              <a:rPr lang="en-IN" sz="1200" b="0" i="0" u="none" strike="noStrike" baseline="0" dirty="0">
                <a:latin typeface="CourierStd"/>
              </a:rPr>
              <a:t>}</a:t>
            </a:r>
          </a:p>
          <a:p>
            <a:pPr marL="0" indent="0" algn="l">
              <a:buNone/>
            </a:pPr>
            <a:r>
              <a:rPr lang="en-IN" sz="1200" b="0" i="0" u="none" strike="noStrike" baseline="0" dirty="0">
                <a:latin typeface="CourierStd"/>
              </a:rPr>
              <a:t>}</a:t>
            </a:r>
            <a:endParaRPr lang="en-IN" sz="1200" dirty="0"/>
          </a:p>
        </p:txBody>
      </p:sp>
    </p:spTree>
    <p:extLst>
      <p:ext uri="{BB962C8B-B14F-4D97-AF65-F5344CB8AC3E}">
        <p14:creationId xmlns:p14="http://schemas.microsoft.com/office/powerpoint/2010/main" val="622795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0CA94-8618-4276-C16C-E84EDBC6EDBD}"/>
              </a:ext>
            </a:extLst>
          </p:cNvPr>
          <p:cNvSpPr>
            <a:spLocks noGrp="1"/>
          </p:cNvSpPr>
          <p:nvPr>
            <p:ph type="title"/>
          </p:nvPr>
        </p:nvSpPr>
        <p:spPr>
          <a:xfrm>
            <a:off x="838200" y="365125"/>
            <a:ext cx="10515600" cy="697057"/>
          </a:xfrm>
        </p:spPr>
        <p:txBody>
          <a:bodyPr/>
          <a:lstStyle/>
          <a:p>
            <a:r>
              <a:rPr lang="en-IN" dirty="0"/>
              <a:t>Using Objects as Parameters</a:t>
            </a:r>
          </a:p>
        </p:txBody>
      </p:sp>
      <p:sp>
        <p:nvSpPr>
          <p:cNvPr id="3" name="Content Placeholder 2">
            <a:extLst>
              <a:ext uri="{FF2B5EF4-FFF2-40B4-BE49-F238E27FC236}">
                <a16:creationId xmlns:a16="http://schemas.microsoft.com/office/drawing/2014/main" id="{035F86B7-A53F-8F9A-525C-32EA8B3A2C2A}"/>
              </a:ext>
            </a:extLst>
          </p:cNvPr>
          <p:cNvSpPr>
            <a:spLocks noGrp="1"/>
          </p:cNvSpPr>
          <p:nvPr>
            <p:ph idx="1"/>
          </p:nvPr>
        </p:nvSpPr>
        <p:spPr>
          <a:xfrm>
            <a:off x="284018" y="1080655"/>
            <a:ext cx="5257800" cy="5356802"/>
          </a:xfrm>
        </p:spPr>
        <p:txBody>
          <a:bodyPr>
            <a:normAutofit/>
          </a:bodyPr>
          <a:lstStyle/>
          <a:p>
            <a:pPr marL="0" indent="0" algn="l">
              <a:buNone/>
            </a:pPr>
            <a:r>
              <a:rPr lang="en-US" sz="1800" b="0" i="0" u="none" strike="noStrike" baseline="0" dirty="0">
                <a:latin typeface="CourierStd"/>
              </a:rPr>
              <a:t>// Objects may be passed to methods.</a:t>
            </a:r>
          </a:p>
          <a:p>
            <a:pPr marL="0" indent="0" algn="l">
              <a:buNone/>
            </a:pPr>
            <a:r>
              <a:rPr lang="en-IN" sz="1800" b="0" i="0" u="none" strike="noStrike" baseline="0" dirty="0">
                <a:latin typeface="CourierStd"/>
              </a:rPr>
              <a:t>class Test {</a:t>
            </a:r>
          </a:p>
          <a:p>
            <a:pPr marL="0" indent="0" algn="l">
              <a:buNone/>
            </a:pPr>
            <a:r>
              <a:rPr lang="en-IN" sz="1800" b="0" i="0" u="none" strike="noStrike" baseline="0" dirty="0">
                <a:latin typeface="CourierStd"/>
              </a:rPr>
              <a:t>int a, b;</a:t>
            </a:r>
          </a:p>
          <a:p>
            <a:pPr marL="0" indent="0" algn="l">
              <a:buNone/>
            </a:pPr>
            <a:r>
              <a:rPr lang="en-IN" sz="1800" b="0" i="0" u="none" strike="noStrike" baseline="0" dirty="0">
                <a:latin typeface="CourierStd"/>
              </a:rPr>
              <a:t>Test(int </a:t>
            </a:r>
            <a:r>
              <a:rPr lang="en-IN" sz="1800" b="0" i="0" u="none" strike="noStrike" baseline="0" dirty="0" err="1">
                <a:latin typeface="CourierStd"/>
              </a:rPr>
              <a:t>i</a:t>
            </a:r>
            <a:r>
              <a:rPr lang="en-IN" sz="1800" b="0" i="0" u="none" strike="noStrike" baseline="0" dirty="0">
                <a:latin typeface="CourierStd"/>
              </a:rPr>
              <a:t>, int j) {</a:t>
            </a:r>
          </a:p>
          <a:p>
            <a:pPr marL="0" indent="0" algn="l">
              <a:buNone/>
            </a:pPr>
            <a:r>
              <a:rPr lang="en-IN" sz="1800" b="0" i="0" u="none" strike="noStrike" baseline="0" dirty="0">
                <a:latin typeface="CourierStd"/>
              </a:rPr>
              <a:t>a = </a:t>
            </a:r>
            <a:r>
              <a:rPr lang="en-IN" sz="1800" b="0" i="0" u="none" strike="noStrike" baseline="0" dirty="0" err="1">
                <a:latin typeface="CourierStd"/>
              </a:rPr>
              <a:t>i</a:t>
            </a:r>
            <a:r>
              <a:rPr lang="en-IN" sz="1800" b="0" i="0" u="none" strike="noStrike" baseline="0" dirty="0">
                <a:latin typeface="CourierStd"/>
              </a:rPr>
              <a:t>;</a:t>
            </a:r>
          </a:p>
          <a:p>
            <a:pPr marL="0" indent="0" algn="l">
              <a:buNone/>
            </a:pPr>
            <a:r>
              <a:rPr lang="en-IN" sz="1800" b="0" i="0" u="none" strike="noStrike" baseline="0" dirty="0">
                <a:latin typeface="CourierStd"/>
              </a:rPr>
              <a:t>b = j;</a:t>
            </a:r>
          </a:p>
          <a:p>
            <a:pPr marL="0" indent="0" algn="l">
              <a:buNone/>
            </a:pPr>
            <a:r>
              <a:rPr lang="en-IN" sz="1800" b="0" i="0" u="none" strike="noStrike" baseline="0" dirty="0">
                <a:latin typeface="CourierStd"/>
              </a:rPr>
              <a:t>}</a:t>
            </a:r>
          </a:p>
          <a:p>
            <a:pPr marL="0" indent="0" algn="l">
              <a:buNone/>
            </a:pPr>
            <a:r>
              <a:rPr lang="en-US" sz="1800" b="0" i="0" u="none" strike="noStrike" baseline="0" dirty="0">
                <a:latin typeface="CourierStd"/>
              </a:rPr>
              <a:t>// return true if o is equal to the invoking object</a:t>
            </a:r>
          </a:p>
          <a:p>
            <a:pPr marL="0" indent="0" algn="l">
              <a:buNone/>
            </a:pPr>
            <a:r>
              <a:rPr lang="en-IN" sz="1800" b="0" i="0" u="none" strike="noStrike" baseline="0" dirty="0" err="1">
                <a:latin typeface="CourierStd"/>
              </a:rPr>
              <a:t>boolean</a:t>
            </a:r>
            <a:r>
              <a:rPr lang="en-IN" sz="1800" b="0" i="0" u="none" strike="noStrike" baseline="0" dirty="0">
                <a:latin typeface="CourierStd"/>
              </a:rPr>
              <a:t> </a:t>
            </a:r>
            <a:r>
              <a:rPr lang="en-IN" sz="1800" b="0" i="0" u="none" strike="noStrike" baseline="0" dirty="0" err="1">
                <a:latin typeface="CourierStd"/>
              </a:rPr>
              <a:t>equalTo</a:t>
            </a:r>
            <a:r>
              <a:rPr lang="en-IN" sz="1800" b="0" i="0" u="none" strike="noStrike" baseline="0" dirty="0">
                <a:latin typeface="CourierStd"/>
              </a:rPr>
              <a:t>(Test o) {</a:t>
            </a:r>
          </a:p>
          <a:p>
            <a:pPr marL="0" indent="0" algn="l">
              <a:buNone/>
            </a:pPr>
            <a:r>
              <a:rPr lang="en-US" sz="1800" b="1" i="0" u="none" strike="noStrike" baseline="0" dirty="0">
                <a:latin typeface="CourierStd"/>
              </a:rPr>
              <a:t>if(</a:t>
            </a:r>
            <a:r>
              <a:rPr lang="en-US" sz="1800" b="1" i="0" u="none" strike="noStrike" baseline="0" dirty="0" err="1">
                <a:latin typeface="CourierStd"/>
              </a:rPr>
              <a:t>o.a</a:t>
            </a:r>
            <a:r>
              <a:rPr lang="en-US" sz="1800" b="1" i="0" u="none" strike="noStrike" baseline="0" dirty="0">
                <a:latin typeface="CourierStd"/>
              </a:rPr>
              <a:t> == a &amp;&amp; </a:t>
            </a:r>
            <a:r>
              <a:rPr lang="en-US" sz="1800" b="1" i="0" u="none" strike="noStrike" baseline="0" dirty="0" err="1">
                <a:latin typeface="CourierStd"/>
              </a:rPr>
              <a:t>o.b</a:t>
            </a:r>
            <a:r>
              <a:rPr lang="en-US" sz="1800" b="1" i="0" u="none" strike="noStrike" baseline="0" dirty="0">
                <a:latin typeface="CourierStd"/>
              </a:rPr>
              <a:t> == b) return true;</a:t>
            </a:r>
          </a:p>
          <a:p>
            <a:pPr marL="0" indent="0" algn="l">
              <a:buNone/>
            </a:pPr>
            <a:r>
              <a:rPr lang="en-IN" sz="1800" b="1" i="0" u="none" strike="noStrike" baseline="0" dirty="0">
                <a:latin typeface="CourierStd"/>
              </a:rPr>
              <a:t>else return false;</a:t>
            </a:r>
          </a:p>
          <a:p>
            <a:pPr marL="0" indent="0" algn="l">
              <a:buNone/>
            </a:pPr>
            <a:r>
              <a:rPr lang="en-IN" sz="1800" b="1" i="0" u="none" strike="noStrike" baseline="0" dirty="0">
                <a:latin typeface="CourierStd"/>
              </a:rPr>
              <a:t>}</a:t>
            </a:r>
          </a:p>
          <a:p>
            <a:pPr marL="0" indent="0" algn="l">
              <a:buNone/>
            </a:pPr>
            <a:r>
              <a:rPr lang="en-IN" sz="1800" b="0" i="0" u="none" strike="noStrike" baseline="0" dirty="0">
                <a:latin typeface="CourierStd"/>
              </a:rPr>
              <a:t>}</a:t>
            </a:r>
          </a:p>
        </p:txBody>
      </p:sp>
      <p:sp>
        <p:nvSpPr>
          <p:cNvPr id="5" name="TextBox 4">
            <a:extLst>
              <a:ext uri="{FF2B5EF4-FFF2-40B4-BE49-F238E27FC236}">
                <a16:creationId xmlns:a16="http://schemas.microsoft.com/office/drawing/2014/main" id="{2706EC5D-3100-4EB3-A61B-E5DAF369708D}"/>
              </a:ext>
            </a:extLst>
          </p:cNvPr>
          <p:cNvSpPr txBox="1"/>
          <p:nvPr/>
        </p:nvSpPr>
        <p:spPr>
          <a:xfrm>
            <a:off x="6585526" y="1062182"/>
            <a:ext cx="6096000" cy="3970318"/>
          </a:xfrm>
          <a:prstGeom prst="rect">
            <a:avLst/>
          </a:prstGeom>
          <a:noFill/>
        </p:spPr>
        <p:txBody>
          <a:bodyPr wrap="square">
            <a:spAutoFit/>
          </a:bodyPr>
          <a:lstStyle/>
          <a:p>
            <a:pPr marL="0" indent="0" algn="l">
              <a:buNone/>
            </a:pPr>
            <a:r>
              <a:rPr lang="en-IN" sz="1800" b="0" i="0" u="none" strike="noStrike" baseline="0" dirty="0">
                <a:latin typeface="CourierStd"/>
              </a:rPr>
              <a:t>class </a:t>
            </a:r>
            <a:r>
              <a:rPr lang="en-IN" sz="1800" b="0" i="0" u="none" strike="noStrike" baseline="0" dirty="0" err="1">
                <a:latin typeface="CourierStd"/>
              </a:rPr>
              <a:t>PassOb</a:t>
            </a:r>
            <a:r>
              <a:rPr lang="en-IN" sz="1800" b="0" i="0" u="none" strike="noStrike" baseline="0" dirty="0">
                <a:latin typeface="CourierStd"/>
              </a:rPr>
              <a:t> </a:t>
            </a:r>
          </a:p>
          <a:p>
            <a:pPr marL="0" indent="0" algn="l">
              <a:buNone/>
            </a:pPr>
            <a:r>
              <a:rPr lang="en-IN" sz="1800" b="0" i="0" u="none" strike="noStrike" baseline="0" dirty="0">
                <a:latin typeface="CourierStd"/>
              </a:rPr>
              <a:t>{</a:t>
            </a:r>
          </a:p>
          <a:p>
            <a:pPr marL="0" indent="0" algn="l">
              <a:buNone/>
            </a:pPr>
            <a:r>
              <a:rPr lang="en-US" sz="1800" b="0" i="0" u="none" strike="noStrike" baseline="0" dirty="0">
                <a:latin typeface="CourierStd"/>
              </a:rPr>
              <a:t>public static void main(String </a:t>
            </a:r>
            <a:r>
              <a:rPr lang="en-US" sz="1800" b="0" i="0" u="none" strike="noStrike" baseline="0" dirty="0" err="1">
                <a:latin typeface="CourierStd"/>
              </a:rPr>
              <a:t>args</a:t>
            </a:r>
            <a:r>
              <a:rPr lang="en-US" sz="1800" b="0" i="0" u="none" strike="noStrike" baseline="0" dirty="0">
                <a:latin typeface="CourierStd"/>
              </a:rPr>
              <a:t>[]) </a:t>
            </a:r>
          </a:p>
          <a:p>
            <a:pPr marL="0" indent="0" algn="l">
              <a:buNone/>
            </a:pPr>
            <a:r>
              <a:rPr lang="en-US" sz="1800" b="0" i="0" u="none" strike="noStrike" baseline="0" dirty="0">
                <a:latin typeface="CourierStd"/>
              </a:rPr>
              <a:t>{</a:t>
            </a:r>
          </a:p>
          <a:p>
            <a:pPr marL="0" indent="0" algn="l">
              <a:buNone/>
            </a:pPr>
            <a:r>
              <a:rPr lang="en-US" sz="1800" b="0" i="0" u="none" strike="noStrike" baseline="0" dirty="0">
                <a:latin typeface="CourierStd"/>
              </a:rPr>
              <a:t>Test ob1 = new Test(100, 22);</a:t>
            </a:r>
          </a:p>
          <a:p>
            <a:pPr marL="0" indent="0" algn="l">
              <a:buNone/>
            </a:pPr>
            <a:r>
              <a:rPr lang="en-US" sz="1800" b="0" i="0" u="none" strike="noStrike" baseline="0" dirty="0">
                <a:latin typeface="CourierStd"/>
              </a:rPr>
              <a:t>Test ob2 = new Test(100, 22);</a:t>
            </a:r>
          </a:p>
          <a:p>
            <a:pPr marL="0" indent="0" algn="l">
              <a:buNone/>
            </a:pPr>
            <a:r>
              <a:rPr lang="en-US" sz="1800" b="0" i="0" u="none" strike="noStrike" baseline="0" dirty="0">
                <a:latin typeface="CourierStd"/>
              </a:rPr>
              <a:t>Test ob3 = new Test(-1, -1);</a:t>
            </a:r>
          </a:p>
          <a:p>
            <a:pPr marL="0" indent="0" algn="l">
              <a:buNone/>
            </a:pPr>
            <a:endParaRPr lang="en-US" sz="1800" b="0" i="0" u="none" strike="noStrike" baseline="0" dirty="0">
              <a:latin typeface="CourierStd"/>
            </a:endParaRPr>
          </a:p>
          <a:p>
            <a:pPr marL="0" indent="0" algn="l">
              <a:buNone/>
            </a:pPr>
            <a:r>
              <a:rPr lang="de-DE" sz="1800" b="0" i="0" u="none" strike="noStrike" baseline="0" dirty="0">
                <a:latin typeface="CourierStd"/>
              </a:rPr>
              <a:t>System.out.println("ob1 == ob2: " + ob1.equalTo(ob2));</a:t>
            </a:r>
          </a:p>
          <a:p>
            <a:pPr marL="0" indent="0" algn="l">
              <a:buNone/>
            </a:pPr>
            <a:r>
              <a:rPr lang="de-DE" sz="1800" b="0" i="0" u="none" strike="noStrike" baseline="0" dirty="0">
                <a:latin typeface="CourierStd"/>
              </a:rPr>
              <a:t>System.out.println("ob1 == ob3: " + ob1.equalTo(ob3));</a:t>
            </a:r>
          </a:p>
          <a:p>
            <a:pPr marL="0" indent="0" algn="l">
              <a:buNone/>
            </a:pPr>
            <a:r>
              <a:rPr lang="en-IN" sz="1800" b="0" i="0" u="none" strike="noStrike" baseline="0" dirty="0">
                <a:latin typeface="CourierStd"/>
              </a:rPr>
              <a:t>}</a:t>
            </a:r>
          </a:p>
          <a:p>
            <a:pPr marL="0" indent="0" algn="l">
              <a:buNone/>
            </a:pPr>
            <a:r>
              <a:rPr lang="en-IN" sz="1800" b="0" i="0" u="none" strike="noStrike" baseline="0" dirty="0">
                <a:latin typeface="CourierStd"/>
              </a:rPr>
              <a:t>}</a:t>
            </a:r>
            <a:endParaRPr lang="en-IN" dirty="0"/>
          </a:p>
        </p:txBody>
      </p:sp>
    </p:spTree>
    <p:extLst>
      <p:ext uri="{BB962C8B-B14F-4D97-AF65-F5344CB8AC3E}">
        <p14:creationId xmlns:p14="http://schemas.microsoft.com/office/powerpoint/2010/main" val="1071663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5FC2-A43D-429A-ACEC-025ADF7CDD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D09341-ABF2-7E86-77EB-B264F995EC97}"/>
              </a:ext>
            </a:extLst>
          </p:cNvPr>
          <p:cNvSpPr>
            <a:spLocks noGrp="1"/>
          </p:cNvSpPr>
          <p:nvPr>
            <p:ph idx="1"/>
          </p:nvPr>
        </p:nvSpPr>
        <p:spPr/>
        <p:txBody>
          <a:bodyPr/>
          <a:lstStyle/>
          <a:p>
            <a:pPr algn="l"/>
            <a:r>
              <a:rPr lang="en-US" sz="1800" b="0" i="0" u="none" strike="noStrike" baseline="0" dirty="0">
                <a:latin typeface="NewBaskervilleStd-Roman"/>
              </a:rPr>
              <a:t>This program generates the following output:</a:t>
            </a:r>
          </a:p>
          <a:p>
            <a:pPr algn="l"/>
            <a:r>
              <a:rPr lang="en-IN" sz="1800" b="0" i="0" u="none" strike="noStrike" baseline="0" dirty="0">
                <a:latin typeface="CourierStd"/>
              </a:rPr>
              <a:t>ob1 == ob2: true</a:t>
            </a:r>
          </a:p>
          <a:p>
            <a:pPr algn="l"/>
            <a:r>
              <a:rPr lang="en-IN" sz="1800" b="0" i="0" u="none" strike="noStrike" baseline="0" dirty="0">
                <a:latin typeface="CourierStd"/>
              </a:rPr>
              <a:t>ob1 == ob3: false</a:t>
            </a:r>
            <a:endParaRPr lang="en-IN" dirty="0"/>
          </a:p>
        </p:txBody>
      </p:sp>
    </p:spTree>
    <p:extLst>
      <p:ext uri="{BB962C8B-B14F-4D97-AF65-F5344CB8AC3E}">
        <p14:creationId xmlns:p14="http://schemas.microsoft.com/office/powerpoint/2010/main" val="4444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7AF40F-77FE-7903-ED0B-383E9D4A6CF7}"/>
              </a:ext>
            </a:extLst>
          </p:cNvPr>
          <p:cNvSpPr>
            <a:spLocks noGrp="1"/>
          </p:cNvSpPr>
          <p:nvPr>
            <p:ph idx="1"/>
          </p:nvPr>
        </p:nvSpPr>
        <p:spPr>
          <a:xfrm>
            <a:off x="838200" y="350982"/>
            <a:ext cx="10515600" cy="6096000"/>
          </a:xfrm>
        </p:spPr>
        <p:txBody>
          <a:bodyPr>
            <a:normAutofit fontScale="77500" lnSpcReduction="20000"/>
          </a:bodyPr>
          <a:lstStyle/>
          <a:p>
            <a:pPr marL="0" indent="0" algn="l">
              <a:buNone/>
            </a:pPr>
            <a:r>
              <a:rPr lang="en-IN" sz="1800" b="0" i="0" u="none" strike="noStrike" baseline="0" dirty="0">
                <a:latin typeface="CourierStd"/>
              </a:rPr>
              <a:t>class Box {</a:t>
            </a:r>
          </a:p>
          <a:p>
            <a:pPr marL="0" indent="0" algn="l">
              <a:buNone/>
            </a:pPr>
            <a:r>
              <a:rPr lang="en-IN" sz="1800" b="0" i="0" u="none" strike="noStrike" baseline="0" dirty="0">
                <a:latin typeface="CourierStd"/>
              </a:rPr>
              <a:t>double width;</a:t>
            </a:r>
          </a:p>
          <a:p>
            <a:pPr marL="0" indent="0" algn="l">
              <a:buNone/>
            </a:pPr>
            <a:r>
              <a:rPr lang="en-IN" sz="1800" b="0" i="0" u="none" strike="noStrike" baseline="0" dirty="0">
                <a:latin typeface="CourierStd"/>
              </a:rPr>
              <a:t>double height;</a:t>
            </a:r>
          </a:p>
          <a:p>
            <a:pPr marL="0" indent="0" algn="l">
              <a:buNone/>
            </a:pPr>
            <a:r>
              <a:rPr lang="en-IN" sz="1800" b="0" i="0" u="none" strike="noStrike" baseline="0" dirty="0">
                <a:latin typeface="CourierStd"/>
              </a:rPr>
              <a:t>double depth;</a:t>
            </a:r>
          </a:p>
          <a:p>
            <a:pPr marL="0" indent="0" algn="l">
              <a:buNone/>
            </a:pPr>
            <a:r>
              <a:rPr lang="en-US" sz="1800" b="0" i="0" u="none" strike="noStrike" baseline="0" dirty="0">
                <a:latin typeface="CourierStd"/>
              </a:rPr>
              <a:t>// Notice this constructor. It takes an object of type Box.</a:t>
            </a:r>
          </a:p>
          <a:p>
            <a:pPr marL="0" indent="0" algn="l">
              <a:buNone/>
            </a:pPr>
            <a:r>
              <a:rPr lang="en-US" sz="1800" b="1" i="0" u="none" strike="noStrike" baseline="0" dirty="0">
                <a:latin typeface="CourierStd"/>
              </a:rPr>
              <a:t>Box(Box </a:t>
            </a:r>
            <a:r>
              <a:rPr lang="en-US" sz="1800" b="1" i="0" u="none" strike="noStrike" baseline="0" dirty="0" err="1">
                <a:latin typeface="CourierStd"/>
              </a:rPr>
              <a:t>ob</a:t>
            </a:r>
            <a:r>
              <a:rPr lang="en-US" sz="1800" b="1" i="0" u="none" strike="noStrike" baseline="0" dirty="0">
                <a:latin typeface="CourierStd"/>
              </a:rPr>
              <a:t>) { // pass object to constructor</a:t>
            </a:r>
          </a:p>
          <a:p>
            <a:pPr marL="0" indent="0" algn="l">
              <a:buNone/>
            </a:pPr>
            <a:r>
              <a:rPr lang="en-IN" sz="1800" b="1" i="0" u="none" strike="noStrike" baseline="0" dirty="0">
                <a:latin typeface="CourierStd"/>
              </a:rPr>
              <a:t>width = </a:t>
            </a:r>
            <a:r>
              <a:rPr lang="en-IN" sz="1800" b="1" i="0" u="none" strike="noStrike" baseline="0" dirty="0" err="1">
                <a:latin typeface="CourierStd"/>
              </a:rPr>
              <a:t>ob.width</a:t>
            </a:r>
            <a:r>
              <a:rPr lang="en-IN" sz="1800" b="1" i="0" u="none" strike="noStrike" baseline="0" dirty="0">
                <a:latin typeface="CourierStd"/>
              </a:rPr>
              <a:t>;</a:t>
            </a:r>
          </a:p>
          <a:p>
            <a:pPr marL="0" indent="0" algn="l">
              <a:buNone/>
            </a:pPr>
            <a:r>
              <a:rPr lang="en-IN" sz="1800" b="1" i="0" u="none" strike="noStrike" baseline="0" dirty="0">
                <a:latin typeface="CourierStd"/>
              </a:rPr>
              <a:t>height = </a:t>
            </a:r>
            <a:r>
              <a:rPr lang="en-IN" sz="1800" b="1" i="0" u="none" strike="noStrike" baseline="0" dirty="0" err="1">
                <a:latin typeface="CourierStd"/>
              </a:rPr>
              <a:t>ob.height</a:t>
            </a:r>
            <a:r>
              <a:rPr lang="en-IN" sz="1800" b="1" i="0" u="none" strike="noStrike" baseline="0" dirty="0">
                <a:latin typeface="CourierStd"/>
              </a:rPr>
              <a:t>;</a:t>
            </a:r>
          </a:p>
          <a:p>
            <a:pPr marL="0" indent="0" algn="l">
              <a:buNone/>
            </a:pPr>
            <a:r>
              <a:rPr lang="en-IN" sz="1800" b="1" i="0" u="none" strike="noStrike" baseline="0" dirty="0">
                <a:latin typeface="CourierStd"/>
              </a:rPr>
              <a:t>depth = </a:t>
            </a:r>
            <a:r>
              <a:rPr lang="en-IN" sz="1800" b="1" i="0" u="none" strike="noStrike" baseline="0" dirty="0" err="1">
                <a:latin typeface="CourierStd"/>
              </a:rPr>
              <a:t>ob.depth</a:t>
            </a:r>
            <a:r>
              <a:rPr lang="en-IN" sz="1800" b="1" i="0" u="none" strike="noStrike" baseline="0" dirty="0">
                <a:latin typeface="CourierStd"/>
              </a:rPr>
              <a:t>;</a:t>
            </a:r>
          </a:p>
          <a:p>
            <a:pPr marL="0" indent="0" algn="l">
              <a:buNone/>
            </a:pPr>
            <a:r>
              <a:rPr lang="en-IN" sz="1800" b="1" i="0" u="none" strike="noStrike" baseline="0" dirty="0">
                <a:latin typeface="CourierStd"/>
              </a:rPr>
              <a:t>}</a:t>
            </a:r>
          </a:p>
          <a:p>
            <a:pPr marL="0" indent="0" algn="l">
              <a:buNone/>
            </a:pPr>
            <a:r>
              <a:rPr lang="en-US" sz="1800" b="0" i="0" u="none" strike="noStrike" baseline="0" dirty="0">
                <a:latin typeface="CourierStd"/>
              </a:rPr>
              <a:t>// constructor used when all dimensions specified</a:t>
            </a:r>
          </a:p>
          <a:p>
            <a:pPr marL="0" indent="0" algn="l">
              <a:buNone/>
            </a:pPr>
            <a:r>
              <a:rPr lang="fr-FR" sz="1800" b="0" i="0" u="none" strike="noStrike" baseline="0" dirty="0">
                <a:latin typeface="CourierStd"/>
              </a:rPr>
              <a:t>Box(double w, double h, double d) {</a:t>
            </a:r>
          </a:p>
          <a:p>
            <a:pPr marL="0" indent="0" algn="l">
              <a:buNone/>
            </a:pPr>
            <a:r>
              <a:rPr lang="en-IN" sz="1800" b="0" i="0" u="none" strike="noStrike" baseline="0" dirty="0">
                <a:latin typeface="CourierStd"/>
              </a:rPr>
              <a:t>width = w;</a:t>
            </a:r>
          </a:p>
          <a:p>
            <a:pPr marL="0" indent="0" algn="l">
              <a:buNone/>
            </a:pPr>
            <a:r>
              <a:rPr lang="en-IN" sz="1800" b="0" i="0" u="none" strike="noStrike" baseline="0" dirty="0">
                <a:latin typeface="CourierStd"/>
              </a:rPr>
              <a:t>height = h;</a:t>
            </a:r>
          </a:p>
          <a:p>
            <a:pPr marL="0" indent="0" algn="l">
              <a:buNone/>
            </a:pPr>
            <a:r>
              <a:rPr lang="en-IN" sz="1800" b="0" i="0" u="none" strike="noStrike" baseline="0" dirty="0">
                <a:latin typeface="CourierStd"/>
              </a:rPr>
              <a:t>depth = d;</a:t>
            </a:r>
          </a:p>
          <a:p>
            <a:pPr marL="0" indent="0" algn="l">
              <a:buNone/>
            </a:pPr>
            <a:r>
              <a:rPr lang="en-IN" sz="1800" b="0" i="0" u="none" strike="noStrike" baseline="0" dirty="0">
                <a:latin typeface="CourierStd"/>
              </a:rPr>
              <a:t>}</a:t>
            </a:r>
          </a:p>
          <a:p>
            <a:pPr marL="0" indent="0" algn="l">
              <a:buNone/>
            </a:pPr>
            <a:r>
              <a:rPr lang="en-US" sz="1800" b="0" i="0" u="none" strike="noStrike" baseline="0" dirty="0">
                <a:latin typeface="CourierStd"/>
              </a:rPr>
              <a:t>// constructor used when no dimensions specified</a:t>
            </a:r>
          </a:p>
          <a:p>
            <a:pPr marL="0" indent="0" algn="l">
              <a:buNone/>
            </a:pPr>
            <a:r>
              <a:rPr lang="en-IN" sz="1800" b="0" i="0" u="none" strike="noStrike" baseline="0" dirty="0">
                <a:latin typeface="CourierStd"/>
              </a:rPr>
              <a:t>Box() {</a:t>
            </a:r>
          </a:p>
          <a:p>
            <a:pPr marL="0" indent="0" algn="l">
              <a:buNone/>
            </a:pPr>
            <a:r>
              <a:rPr lang="en-US" sz="1800" b="0" i="0" u="none" strike="noStrike" baseline="0" dirty="0">
                <a:latin typeface="CourierStd"/>
              </a:rPr>
              <a:t>width = -1; // use -1 to indicate</a:t>
            </a:r>
          </a:p>
          <a:p>
            <a:pPr marL="0" indent="0" algn="l">
              <a:buNone/>
            </a:pPr>
            <a:r>
              <a:rPr lang="en-IN" sz="1800" b="0" i="0" u="none" strike="noStrike" baseline="0" dirty="0">
                <a:latin typeface="CourierStd"/>
              </a:rPr>
              <a:t>height = -1; // an uninitialized</a:t>
            </a:r>
          </a:p>
          <a:p>
            <a:pPr marL="0" indent="0" algn="l">
              <a:buNone/>
            </a:pPr>
            <a:r>
              <a:rPr lang="en-IN" sz="1800" b="0" i="0" u="none" strike="noStrike" baseline="0" dirty="0">
                <a:latin typeface="CourierStd"/>
              </a:rPr>
              <a:t>depth = -1; // box</a:t>
            </a:r>
          </a:p>
          <a:p>
            <a:pPr marL="0" indent="0" algn="l">
              <a:buNone/>
            </a:pPr>
            <a:r>
              <a:rPr lang="en-IN" sz="1800" b="0" i="0" u="none" strike="noStrike" baseline="0" dirty="0">
                <a:latin typeface="CourierStd"/>
              </a:rPr>
              <a:t>}</a:t>
            </a:r>
            <a:endParaRPr lang="en-IN" dirty="0"/>
          </a:p>
        </p:txBody>
      </p:sp>
    </p:spTree>
    <p:extLst>
      <p:ext uri="{BB962C8B-B14F-4D97-AF65-F5344CB8AC3E}">
        <p14:creationId xmlns:p14="http://schemas.microsoft.com/office/powerpoint/2010/main" val="2298944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C03C-D4FF-DE45-18F6-7BAEB2CACC14}"/>
              </a:ext>
            </a:extLst>
          </p:cNvPr>
          <p:cNvSpPr>
            <a:spLocks noGrp="1"/>
          </p:cNvSpPr>
          <p:nvPr>
            <p:ph type="title"/>
          </p:nvPr>
        </p:nvSpPr>
        <p:spPr/>
        <p:txBody>
          <a:bodyPr/>
          <a:lstStyle/>
          <a:p>
            <a:r>
              <a:rPr lang="en-US" b="1" i="0" dirty="0">
                <a:solidFill>
                  <a:srgbClr val="273239"/>
                </a:solidFill>
                <a:effectLst/>
                <a:latin typeface="Nunito" pitchFamily="2" charset="0"/>
              </a:rPr>
              <a:t>Java Classes</a:t>
            </a:r>
            <a:endParaRPr lang="en-IN" dirty="0"/>
          </a:p>
        </p:txBody>
      </p:sp>
      <p:sp>
        <p:nvSpPr>
          <p:cNvPr id="3" name="Content Placeholder 2">
            <a:extLst>
              <a:ext uri="{FF2B5EF4-FFF2-40B4-BE49-F238E27FC236}">
                <a16:creationId xmlns:a16="http://schemas.microsoft.com/office/drawing/2014/main" id="{04DA642B-7EB4-EF95-4051-5AF79E33ED55}"/>
              </a:ext>
            </a:extLst>
          </p:cNvPr>
          <p:cNvSpPr>
            <a:spLocks noGrp="1"/>
          </p:cNvSpPr>
          <p:nvPr>
            <p:ph idx="1"/>
          </p:nvPr>
        </p:nvSpPr>
        <p:spPr/>
        <p:txBody>
          <a:bodyPr/>
          <a:lstStyle/>
          <a:p>
            <a:pPr algn="l" fontAlgn="base"/>
            <a:r>
              <a:rPr lang="en-US" b="0" i="0" dirty="0">
                <a:solidFill>
                  <a:srgbClr val="273239"/>
                </a:solidFill>
                <a:effectLst/>
                <a:latin typeface="Nunito" pitchFamily="2" charset="0"/>
              </a:rPr>
              <a:t>A class in Java is a set of objects which shares common characteristics/ behavior and common properties/ attributes.</a:t>
            </a:r>
          </a:p>
          <a:p>
            <a:pPr algn="l" fontAlgn="base"/>
            <a:r>
              <a:rPr lang="en-US" b="0" i="0" dirty="0">
                <a:solidFill>
                  <a:srgbClr val="273239"/>
                </a:solidFill>
                <a:effectLst/>
                <a:latin typeface="Nunito" pitchFamily="2" charset="0"/>
              </a:rPr>
              <a:t> It is a user-defined blueprint or prototype from which objects are created. </a:t>
            </a:r>
          </a:p>
          <a:p>
            <a:pPr algn="l" fontAlgn="base"/>
            <a:r>
              <a:rPr lang="en-US" b="0" i="0" dirty="0">
                <a:solidFill>
                  <a:srgbClr val="273239"/>
                </a:solidFill>
                <a:effectLst/>
                <a:latin typeface="Nunito" pitchFamily="2" charset="0"/>
              </a:rPr>
              <a:t>For example, Student is a class while a particular student named Ravi is an object.</a:t>
            </a:r>
          </a:p>
          <a:p>
            <a:endParaRPr lang="en-IN" dirty="0"/>
          </a:p>
        </p:txBody>
      </p:sp>
    </p:spTree>
    <p:extLst>
      <p:ext uri="{BB962C8B-B14F-4D97-AF65-F5344CB8AC3E}">
        <p14:creationId xmlns:p14="http://schemas.microsoft.com/office/powerpoint/2010/main" val="917355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96097D-04B9-D3D0-FDC8-DCB62946E000}"/>
              </a:ext>
            </a:extLst>
          </p:cNvPr>
          <p:cNvSpPr>
            <a:spLocks noGrp="1"/>
          </p:cNvSpPr>
          <p:nvPr>
            <p:ph sz="half" idx="1"/>
          </p:nvPr>
        </p:nvSpPr>
        <p:spPr>
          <a:xfrm>
            <a:off x="274782" y="581891"/>
            <a:ext cx="5181600" cy="5595072"/>
          </a:xfrm>
        </p:spPr>
        <p:txBody>
          <a:bodyPr>
            <a:normAutofit fontScale="85000" lnSpcReduction="10000"/>
          </a:bodyPr>
          <a:lstStyle/>
          <a:p>
            <a:pPr marL="0" indent="0" algn="l">
              <a:buNone/>
            </a:pPr>
            <a:r>
              <a:rPr lang="en-US" sz="1800" b="0" i="0" u="none" strike="noStrike" baseline="0" dirty="0">
                <a:latin typeface="CourierStd"/>
              </a:rPr>
              <a:t>// constructor used when cube is created</a:t>
            </a:r>
          </a:p>
          <a:p>
            <a:pPr marL="0" indent="0" algn="l">
              <a:buNone/>
            </a:pPr>
            <a:r>
              <a:rPr lang="en-IN" sz="1800" b="0" i="0" u="none" strike="noStrike" baseline="0" dirty="0">
                <a:latin typeface="CourierStd"/>
              </a:rPr>
              <a:t>Box(double </a:t>
            </a:r>
            <a:r>
              <a:rPr lang="en-IN" sz="1800" b="0" i="0" u="none" strike="noStrike" baseline="0" dirty="0" err="1">
                <a:latin typeface="CourierStd"/>
              </a:rPr>
              <a:t>len</a:t>
            </a:r>
            <a:r>
              <a:rPr lang="en-IN" sz="1800" b="0" i="0" u="none" strike="noStrike" baseline="0" dirty="0">
                <a:latin typeface="CourierStd"/>
              </a:rPr>
              <a:t>) {</a:t>
            </a:r>
          </a:p>
          <a:p>
            <a:pPr marL="0" indent="0" algn="l">
              <a:buNone/>
            </a:pPr>
            <a:r>
              <a:rPr lang="en-IN" sz="1800" b="0" i="0" u="none" strike="noStrike" baseline="0" dirty="0">
                <a:latin typeface="CourierStd"/>
              </a:rPr>
              <a:t>width = height = depth = </a:t>
            </a:r>
            <a:r>
              <a:rPr lang="en-IN" sz="1800" b="0" i="0" u="none" strike="noStrike" baseline="0" dirty="0" err="1">
                <a:latin typeface="CourierStd"/>
              </a:rPr>
              <a:t>len</a:t>
            </a:r>
            <a:r>
              <a:rPr lang="en-IN" sz="1800" b="0" i="0" u="none" strike="noStrike" baseline="0" dirty="0">
                <a:latin typeface="CourierStd"/>
              </a:rPr>
              <a:t>;</a:t>
            </a:r>
          </a:p>
          <a:p>
            <a:pPr marL="0" indent="0" algn="l">
              <a:buNone/>
            </a:pPr>
            <a:r>
              <a:rPr lang="en-IN" sz="1800" b="0" i="0" u="none" strike="noStrike" baseline="0" dirty="0">
                <a:latin typeface="CourierStd"/>
              </a:rPr>
              <a:t>}</a:t>
            </a:r>
          </a:p>
          <a:p>
            <a:pPr marL="0" indent="0" algn="l">
              <a:buNone/>
            </a:pPr>
            <a:r>
              <a:rPr lang="en-IN" sz="1800" b="0" i="0" u="none" strike="noStrike" baseline="0" dirty="0">
                <a:latin typeface="CourierStd"/>
              </a:rPr>
              <a:t>// compute and return volume</a:t>
            </a:r>
          </a:p>
          <a:p>
            <a:pPr marL="0" indent="0" algn="l">
              <a:buNone/>
            </a:pPr>
            <a:r>
              <a:rPr lang="en-IN" sz="1800" b="0" i="0" u="none" strike="noStrike" baseline="0" dirty="0">
                <a:latin typeface="CourierStd"/>
              </a:rPr>
              <a:t>double volume() {</a:t>
            </a:r>
          </a:p>
          <a:p>
            <a:pPr marL="0" indent="0" algn="l">
              <a:buNone/>
            </a:pPr>
            <a:r>
              <a:rPr lang="en-IN" sz="1800" b="0" i="0" u="none" strike="noStrike" baseline="0" dirty="0">
                <a:latin typeface="CourierStd"/>
              </a:rPr>
              <a:t>return width * height * depth;</a:t>
            </a:r>
          </a:p>
          <a:p>
            <a:pPr marL="0" indent="0" algn="l">
              <a:buNone/>
            </a:pPr>
            <a:r>
              <a:rPr lang="en-IN" sz="1800" b="0" i="0" u="none" strike="noStrike" baseline="0" dirty="0">
                <a:latin typeface="CourierStd"/>
              </a:rPr>
              <a:t>}</a:t>
            </a:r>
          </a:p>
          <a:p>
            <a:pPr marL="0" indent="0" algn="l">
              <a:buNone/>
            </a:pPr>
            <a:r>
              <a:rPr lang="en-IN" sz="1800" b="0" i="0" u="none" strike="noStrike" baseline="0" dirty="0">
                <a:latin typeface="CourierStd"/>
              </a:rPr>
              <a:t>}</a:t>
            </a:r>
          </a:p>
          <a:p>
            <a:pPr marL="0" indent="0" algn="l">
              <a:buNone/>
            </a:pPr>
            <a:r>
              <a:rPr lang="en-IN" sz="1800" b="0" i="0" u="none" strike="noStrike" baseline="0" dirty="0">
                <a:latin typeface="CourierStd"/>
              </a:rPr>
              <a:t>class OverloadCons2 {</a:t>
            </a:r>
          </a:p>
          <a:p>
            <a:pPr marL="0" indent="0" algn="l">
              <a:buNone/>
            </a:pPr>
            <a:r>
              <a:rPr lang="en-US" sz="1800" b="0" i="0" u="none" strike="noStrike" baseline="0" dirty="0">
                <a:latin typeface="CourierStd"/>
              </a:rPr>
              <a:t>public static void main(String </a:t>
            </a:r>
            <a:r>
              <a:rPr lang="en-US" sz="1800" b="0" i="0" u="none" strike="noStrike" baseline="0" dirty="0" err="1">
                <a:latin typeface="CourierStd"/>
              </a:rPr>
              <a:t>args</a:t>
            </a:r>
            <a:r>
              <a:rPr lang="en-US" sz="1800" b="0" i="0" u="none" strike="noStrike" baseline="0" dirty="0">
                <a:latin typeface="CourierStd"/>
              </a:rPr>
              <a:t>[]) {</a:t>
            </a:r>
          </a:p>
          <a:p>
            <a:pPr marL="0" indent="0" algn="l">
              <a:buNone/>
            </a:pPr>
            <a:r>
              <a:rPr lang="en-US" sz="1800" b="0" i="0" u="none" strike="noStrike" baseline="0" dirty="0">
                <a:latin typeface="CourierStd"/>
              </a:rPr>
              <a:t>// create boxes using the various constructors</a:t>
            </a:r>
          </a:p>
          <a:p>
            <a:pPr marL="0" indent="0" algn="l">
              <a:buNone/>
            </a:pPr>
            <a:r>
              <a:rPr lang="en-US" sz="2100" b="0" i="0" u="none" strike="noStrike" baseline="0" dirty="0">
                <a:latin typeface="CourierStd"/>
              </a:rPr>
              <a:t>Box mybox1 = new Box(10, 20, 15);</a:t>
            </a:r>
          </a:p>
          <a:p>
            <a:pPr marL="0" indent="0" algn="l">
              <a:buNone/>
            </a:pPr>
            <a:r>
              <a:rPr lang="en-IN" sz="2100" b="0" i="0" u="none" strike="noStrike" baseline="0" dirty="0">
                <a:latin typeface="CourierStd"/>
              </a:rPr>
              <a:t>Box mybox2 = new Box();</a:t>
            </a:r>
          </a:p>
          <a:p>
            <a:pPr marL="0" indent="0" algn="l">
              <a:buNone/>
            </a:pPr>
            <a:r>
              <a:rPr lang="en-US" sz="2100" b="0" i="0" u="none" strike="noStrike" baseline="0" dirty="0">
                <a:latin typeface="CourierStd"/>
              </a:rPr>
              <a:t>Box </a:t>
            </a:r>
            <a:r>
              <a:rPr lang="en-US" sz="2100" b="0" i="0" u="none" strike="noStrike" baseline="0" dirty="0" err="1">
                <a:latin typeface="CourierStd"/>
              </a:rPr>
              <a:t>mycube</a:t>
            </a:r>
            <a:r>
              <a:rPr lang="en-US" sz="2100" b="0" i="0" u="none" strike="noStrike" baseline="0" dirty="0">
                <a:latin typeface="CourierStd"/>
              </a:rPr>
              <a:t> = new Box(7);</a:t>
            </a:r>
          </a:p>
          <a:p>
            <a:pPr marL="0" indent="0" algn="l">
              <a:buNone/>
            </a:pPr>
            <a:endParaRPr lang="en-IN" dirty="0"/>
          </a:p>
        </p:txBody>
      </p:sp>
      <p:sp>
        <p:nvSpPr>
          <p:cNvPr id="4" name="Content Placeholder 3">
            <a:extLst>
              <a:ext uri="{FF2B5EF4-FFF2-40B4-BE49-F238E27FC236}">
                <a16:creationId xmlns:a16="http://schemas.microsoft.com/office/drawing/2014/main" id="{35F2CA78-C56F-023D-52AE-B4C734E19ABE}"/>
              </a:ext>
            </a:extLst>
          </p:cNvPr>
          <p:cNvSpPr>
            <a:spLocks noGrp="1"/>
          </p:cNvSpPr>
          <p:nvPr>
            <p:ph sz="half" idx="2"/>
          </p:nvPr>
        </p:nvSpPr>
        <p:spPr>
          <a:xfrm>
            <a:off x="6225310" y="517236"/>
            <a:ext cx="5966690" cy="5659727"/>
          </a:xfrm>
        </p:spPr>
        <p:txBody>
          <a:bodyPr>
            <a:normAutofit fontScale="85000" lnSpcReduction="10000"/>
          </a:bodyPr>
          <a:lstStyle/>
          <a:p>
            <a:pPr marL="0" indent="0" algn="l">
              <a:buNone/>
            </a:pPr>
            <a:r>
              <a:rPr lang="en-US" sz="1800" b="1" i="0" u="none" strike="noStrike" baseline="0" dirty="0">
                <a:latin typeface="CourierStd"/>
              </a:rPr>
              <a:t>Box </a:t>
            </a:r>
            <a:r>
              <a:rPr lang="en-US" sz="1800" b="1" i="0" u="none" strike="noStrike" baseline="0" dirty="0" err="1">
                <a:latin typeface="CourierStd"/>
              </a:rPr>
              <a:t>myclone</a:t>
            </a:r>
            <a:r>
              <a:rPr lang="en-US" sz="1800" b="1" i="0" u="none" strike="noStrike" baseline="0" dirty="0">
                <a:latin typeface="CourierStd"/>
              </a:rPr>
              <a:t> = new Box(mybox1); // create copy of mybox1</a:t>
            </a:r>
          </a:p>
          <a:p>
            <a:pPr marL="0" indent="0" algn="l">
              <a:buNone/>
            </a:pPr>
            <a:r>
              <a:rPr lang="en-IN" sz="1800" b="0" i="0" u="none" strike="noStrike" baseline="0" dirty="0">
                <a:latin typeface="CourierStd"/>
              </a:rPr>
              <a:t>double vol;</a:t>
            </a:r>
          </a:p>
          <a:p>
            <a:pPr marL="0" indent="0" algn="l">
              <a:buNone/>
            </a:pPr>
            <a:r>
              <a:rPr lang="en-US" sz="1800" b="0" i="0" u="none" strike="noStrike" baseline="0" dirty="0">
                <a:latin typeface="CourierStd"/>
              </a:rPr>
              <a:t>// get volume of first box</a:t>
            </a:r>
          </a:p>
          <a:p>
            <a:pPr marL="0" indent="0" algn="l">
              <a:buNone/>
            </a:pPr>
            <a:r>
              <a:rPr lang="en-IN" sz="1800" b="0" i="0" u="none" strike="noStrike" baseline="0" dirty="0">
                <a:latin typeface="CourierStd"/>
              </a:rPr>
              <a:t>vol = mybox1.volume();</a:t>
            </a:r>
          </a:p>
          <a:p>
            <a:pPr marL="0" indent="0" algn="l">
              <a:buNone/>
            </a:pPr>
            <a:r>
              <a:rPr lang="en-IN" sz="1800" b="0" i="0" u="none" strike="noStrike" baseline="0" dirty="0" err="1">
                <a:latin typeface="CourierStd"/>
              </a:rPr>
              <a:t>System.out.println</a:t>
            </a:r>
            <a:r>
              <a:rPr lang="en-IN" sz="1800" b="0" i="0" u="none" strike="noStrike" baseline="0" dirty="0">
                <a:latin typeface="CourierStd"/>
              </a:rPr>
              <a:t>("Volume of mybox1 is " + vol);</a:t>
            </a:r>
          </a:p>
          <a:p>
            <a:pPr marL="0" indent="0" algn="l">
              <a:buNone/>
            </a:pPr>
            <a:r>
              <a:rPr lang="en-US" sz="1800" b="0" i="0" u="none" strike="noStrike" baseline="0" dirty="0">
                <a:latin typeface="CourierStd"/>
              </a:rPr>
              <a:t>// get volume of second box</a:t>
            </a:r>
          </a:p>
          <a:p>
            <a:pPr marL="0" indent="0" algn="l">
              <a:buNone/>
            </a:pPr>
            <a:r>
              <a:rPr lang="en-IN" sz="1800" b="0" i="0" u="none" strike="noStrike" baseline="0" dirty="0">
                <a:latin typeface="CourierStd"/>
              </a:rPr>
              <a:t>vol = mybox2.volume();</a:t>
            </a:r>
          </a:p>
          <a:p>
            <a:pPr marL="0" indent="0" algn="l">
              <a:buNone/>
            </a:pPr>
            <a:r>
              <a:rPr lang="en-IN" sz="1800" b="0" i="0" u="none" strike="noStrike" baseline="0" dirty="0" err="1">
                <a:latin typeface="CourierStd"/>
              </a:rPr>
              <a:t>System.out.println</a:t>
            </a:r>
            <a:r>
              <a:rPr lang="en-IN" sz="1800" b="0" i="0" u="none" strike="noStrike" baseline="0" dirty="0">
                <a:latin typeface="CourierStd"/>
              </a:rPr>
              <a:t>("Volume of mybox2 is " + vol);</a:t>
            </a:r>
          </a:p>
          <a:p>
            <a:pPr marL="0" indent="0" algn="l">
              <a:buNone/>
            </a:pPr>
            <a:r>
              <a:rPr lang="en-IN" sz="1800" b="0" i="0" u="none" strike="noStrike" baseline="0" dirty="0">
                <a:latin typeface="CourierStd"/>
              </a:rPr>
              <a:t>// get volume of cube</a:t>
            </a:r>
          </a:p>
          <a:p>
            <a:pPr marL="0" indent="0" algn="l">
              <a:buNone/>
            </a:pPr>
            <a:r>
              <a:rPr lang="en-IN" sz="1800" b="0" i="0" u="none" strike="noStrike" baseline="0" dirty="0">
                <a:latin typeface="CourierStd"/>
              </a:rPr>
              <a:t>vol = </a:t>
            </a:r>
            <a:r>
              <a:rPr lang="en-IN" sz="1800" b="0" i="0" u="none" strike="noStrike" baseline="0" dirty="0" err="1">
                <a:latin typeface="CourierStd"/>
              </a:rPr>
              <a:t>mycube.volume</a:t>
            </a:r>
            <a:r>
              <a:rPr lang="en-IN" sz="1800" b="0" i="0" u="none" strike="noStrike" baseline="0" dirty="0">
                <a:latin typeface="CourierStd"/>
              </a:rPr>
              <a:t>();</a:t>
            </a:r>
          </a:p>
          <a:p>
            <a:pPr marL="0" indent="0" algn="l">
              <a:buNone/>
            </a:pPr>
            <a:r>
              <a:rPr lang="en-IN" sz="1800" b="0" i="0" u="none" strike="noStrike" baseline="0" dirty="0" err="1">
                <a:latin typeface="CourierStd"/>
              </a:rPr>
              <a:t>System.out.println</a:t>
            </a:r>
            <a:r>
              <a:rPr lang="en-IN" sz="1800" b="0" i="0" u="none" strike="noStrike" baseline="0" dirty="0">
                <a:latin typeface="CourierStd"/>
              </a:rPr>
              <a:t>("Volume of cube is " + vol);</a:t>
            </a:r>
          </a:p>
          <a:p>
            <a:pPr marL="0" indent="0" algn="l">
              <a:buNone/>
            </a:pPr>
            <a:r>
              <a:rPr lang="en-IN" sz="1800" b="0" i="0" u="none" strike="noStrike" baseline="0" dirty="0">
                <a:latin typeface="CourierStd"/>
              </a:rPr>
              <a:t>// get volume of clone</a:t>
            </a:r>
          </a:p>
          <a:p>
            <a:pPr marL="0" indent="0" algn="l">
              <a:buNone/>
            </a:pPr>
            <a:r>
              <a:rPr lang="en-IN" sz="1800" b="0" i="0" u="none" strike="noStrike" baseline="0" dirty="0">
                <a:latin typeface="CourierStd"/>
              </a:rPr>
              <a:t>vol = </a:t>
            </a:r>
            <a:r>
              <a:rPr lang="en-IN" sz="1800" b="0" i="0" u="none" strike="noStrike" baseline="0" dirty="0" err="1">
                <a:latin typeface="CourierStd"/>
              </a:rPr>
              <a:t>myclone.volume</a:t>
            </a:r>
            <a:r>
              <a:rPr lang="en-IN" sz="1800" b="0" i="0" u="none" strike="noStrike" baseline="0" dirty="0">
                <a:latin typeface="CourierStd"/>
              </a:rPr>
              <a:t>();</a:t>
            </a:r>
          </a:p>
          <a:p>
            <a:pPr marL="0" indent="0" algn="l">
              <a:buNone/>
            </a:pPr>
            <a:r>
              <a:rPr lang="en-IN" sz="1800" b="0" i="0" u="none" strike="noStrike" baseline="0" dirty="0" err="1">
                <a:latin typeface="CourierStd"/>
              </a:rPr>
              <a:t>System.out.println</a:t>
            </a:r>
            <a:r>
              <a:rPr lang="en-IN" sz="1800" b="0" i="0" u="none" strike="noStrike" baseline="0" dirty="0">
                <a:latin typeface="CourierStd"/>
              </a:rPr>
              <a:t>("Volume of clone is " + vol);</a:t>
            </a:r>
          </a:p>
          <a:p>
            <a:pPr marL="0" indent="0" algn="l">
              <a:buNone/>
            </a:pPr>
            <a:r>
              <a:rPr lang="en-IN" sz="1800" b="0" i="0" u="none" strike="noStrike" baseline="0" dirty="0">
                <a:latin typeface="CourierStd"/>
              </a:rPr>
              <a:t>}</a:t>
            </a:r>
          </a:p>
          <a:p>
            <a:pPr marL="0" indent="0" algn="l">
              <a:buNone/>
            </a:pPr>
            <a:r>
              <a:rPr lang="en-IN" sz="1800" b="0" i="0" u="none" strike="noStrike" baseline="0" dirty="0">
                <a:latin typeface="CourierStd"/>
              </a:rPr>
              <a:t>}</a:t>
            </a:r>
            <a:endParaRPr lang="en-IN" dirty="0"/>
          </a:p>
        </p:txBody>
      </p:sp>
    </p:spTree>
    <p:extLst>
      <p:ext uri="{BB962C8B-B14F-4D97-AF65-F5344CB8AC3E}">
        <p14:creationId xmlns:p14="http://schemas.microsoft.com/office/powerpoint/2010/main" val="2001807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41C9-A8D0-BF09-50B3-1EB26B6A041B}"/>
              </a:ext>
            </a:extLst>
          </p:cNvPr>
          <p:cNvSpPr>
            <a:spLocks noGrp="1"/>
          </p:cNvSpPr>
          <p:nvPr>
            <p:ph type="title"/>
          </p:nvPr>
        </p:nvSpPr>
        <p:spPr/>
        <p:txBody>
          <a:bodyPr/>
          <a:lstStyle/>
          <a:p>
            <a:r>
              <a:rPr lang="en-US" sz="4400" b="1" i="0" u="none" strike="noStrike" baseline="0" dirty="0">
                <a:latin typeface="DINMittelEFOP-Bold"/>
              </a:rPr>
              <a:t>A Closer Look at Argument Passing</a:t>
            </a:r>
            <a:endParaRPr lang="en-IN" dirty="0"/>
          </a:p>
        </p:txBody>
      </p:sp>
      <p:sp>
        <p:nvSpPr>
          <p:cNvPr id="3" name="Content Placeholder 2">
            <a:extLst>
              <a:ext uri="{FF2B5EF4-FFF2-40B4-BE49-F238E27FC236}">
                <a16:creationId xmlns:a16="http://schemas.microsoft.com/office/drawing/2014/main" id="{03BA9CD3-837D-64CC-FC83-DC0ECEFAECC5}"/>
              </a:ext>
            </a:extLst>
          </p:cNvPr>
          <p:cNvSpPr>
            <a:spLocks noGrp="1"/>
          </p:cNvSpPr>
          <p:nvPr>
            <p:ph idx="1"/>
          </p:nvPr>
        </p:nvSpPr>
        <p:spPr/>
        <p:txBody>
          <a:bodyPr/>
          <a:lstStyle/>
          <a:p>
            <a:pPr algn="l"/>
            <a:r>
              <a:rPr lang="en-US" sz="1800" b="0" i="0" u="none" strike="noStrike" baseline="0" dirty="0">
                <a:latin typeface="NewBaskervilleStd-Roman"/>
              </a:rPr>
              <a:t>In general, there are two ways that a computer language can pass an argument to a subroutine.</a:t>
            </a:r>
          </a:p>
          <a:p>
            <a:pPr algn="l"/>
            <a:r>
              <a:rPr lang="en-US" sz="1800" b="1" i="0" u="none" strike="noStrike" baseline="0" dirty="0">
                <a:latin typeface="NewBaskervilleStd-Roman"/>
              </a:rPr>
              <a:t>The first way is </a:t>
            </a:r>
            <a:r>
              <a:rPr lang="en-US" sz="1800" b="1" i="1" u="none" strike="noStrike" baseline="0" dirty="0">
                <a:latin typeface="NewBaskervilleStd-Italic"/>
              </a:rPr>
              <a:t>call-by-value</a:t>
            </a:r>
            <a:r>
              <a:rPr lang="en-US" sz="1800" b="0" i="0" u="none" strike="noStrike" baseline="0" dirty="0">
                <a:latin typeface="NewBaskervilleStd-Roman"/>
              </a:rPr>
              <a:t>. </a:t>
            </a:r>
          </a:p>
          <a:p>
            <a:pPr algn="l"/>
            <a:r>
              <a:rPr lang="en-US" sz="1800" b="0" i="0" u="none" strike="noStrike" baseline="0" dirty="0">
                <a:latin typeface="NewBaskervilleStd-Roman"/>
              </a:rPr>
              <a:t>This approach copies the </a:t>
            </a:r>
            <a:r>
              <a:rPr lang="en-US" sz="1800" b="0" i="1" u="none" strike="noStrike" baseline="0" dirty="0">
                <a:latin typeface="NewBaskervilleStd-Italic"/>
              </a:rPr>
              <a:t>value </a:t>
            </a:r>
            <a:r>
              <a:rPr lang="en-US" sz="1800" b="0" i="0" u="none" strike="noStrike" baseline="0" dirty="0">
                <a:latin typeface="NewBaskervilleStd-Roman"/>
              </a:rPr>
              <a:t>of an argument into the formal parameter of the subroutine. Therefore, changes made to the parameter of the subroutine have no effect on the argument. </a:t>
            </a:r>
          </a:p>
          <a:p>
            <a:pPr algn="l"/>
            <a:r>
              <a:rPr lang="en-US" sz="1800" b="0" i="0" u="none" strike="noStrike" baseline="0" dirty="0">
                <a:latin typeface="NewBaskervilleStd-Roman"/>
              </a:rPr>
              <a:t>The second way an argument can be passed is </a:t>
            </a:r>
            <a:r>
              <a:rPr lang="en-US" sz="1800" b="1" i="1" u="none" strike="noStrike" baseline="0" dirty="0">
                <a:latin typeface="NewBaskervilleStd-Italic"/>
              </a:rPr>
              <a:t>call-by-reference</a:t>
            </a:r>
            <a:r>
              <a:rPr lang="en-US" sz="1800" b="1" i="0" u="none" strike="noStrike" baseline="0" dirty="0">
                <a:latin typeface="NewBaskervilleStd-Roman"/>
              </a:rPr>
              <a:t>.</a:t>
            </a:r>
          </a:p>
          <a:p>
            <a:pPr algn="l"/>
            <a:r>
              <a:rPr lang="en-US" sz="1800" b="0" i="0" u="none" strike="noStrike" baseline="0" dirty="0">
                <a:latin typeface="NewBaskervilleStd-Roman"/>
              </a:rPr>
              <a:t>In this approach, a reference to an argument (not the value of the argument) is passed to the parameter. </a:t>
            </a:r>
          </a:p>
          <a:p>
            <a:pPr algn="l"/>
            <a:r>
              <a:rPr lang="en-US" sz="1800" b="0" i="0" u="none" strike="noStrike" baseline="0" dirty="0">
                <a:latin typeface="NewBaskervilleStd-Roman"/>
              </a:rPr>
              <a:t>Inside the subroutine, this reference is used to access the actual argument specified in the call. This means that changes made to the parameter will affect the argument used to call the subroutine. </a:t>
            </a:r>
          </a:p>
        </p:txBody>
      </p:sp>
    </p:spTree>
    <p:extLst>
      <p:ext uri="{BB962C8B-B14F-4D97-AF65-F5344CB8AC3E}">
        <p14:creationId xmlns:p14="http://schemas.microsoft.com/office/powerpoint/2010/main" val="3832949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2AEEF6-2B81-AC06-1C74-3395A00C9C52}"/>
              </a:ext>
            </a:extLst>
          </p:cNvPr>
          <p:cNvSpPr>
            <a:spLocks noGrp="1"/>
          </p:cNvSpPr>
          <p:nvPr>
            <p:ph idx="1"/>
          </p:nvPr>
        </p:nvSpPr>
        <p:spPr>
          <a:xfrm>
            <a:off x="508000" y="166254"/>
            <a:ext cx="10845800" cy="6315825"/>
          </a:xfrm>
        </p:spPr>
        <p:txBody>
          <a:bodyPr>
            <a:normAutofit/>
          </a:bodyPr>
          <a:lstStyle/>
          <a:p>
            <a:pPr marL="0" indent="0" algn="l">
              <a:buNone/>
            </a:pPr>
            <a:r>
              <a:rPr lang="en-US" sz="1800" b="0" i="0" u="none" strike="noStrike" baseline="0" dirty="0">
                <a:latin typeface="CourierStd"/>
              </a:rPr>
              <a:t>// Primitive types are passed by value.</a:t>
            </a:r>
          </a:p>
          <a:p>
            <a:pPr marL="0" indent="0" algn="l">
              <a:buNone/>
            </a:pPr>
            <a:r>
              <a:rPr lang="en-IN" sz="1800" b="0" i="0" u="none" strike="noStrike" baseline="0" dirty="0">
                <a:latin typeface="CourierStd"/>
              </a:rPr>
              <a:t>class Test {</a:t>
            </a:r>
          </a:p>
          <a:p>
            <a:pPr marL="0" indent="0" algn="l">
              <a:buNone/>
            </a:pPr>
            <a:r>
              <a:rPr lang="sv-SE" sz="1800" b="0" i="0" u="none" strike="noStrike" baseline="0" dirty="0">
                <a:latin typeface="CourierStd"/>
              </a:rPr>
              <a:t>void meth(int i, int j) {</a:t>
            </a:r>
          </a:p>
          <a:p>
            <a:pPr marL="0" indent="0" algn="l">
              <a:buNone/>
            </a:pPr>
            <a:r>
              <a:rPr lang="en-IN" sz="1800" b="0" i="0" u="none" strike="noStrike" baseline="0" dirty="0" err="1">
                <a:latin typeface="CourierStd"/>
              </a:rPr>
              <a:t>i</a:t>
            </a:r>
            <a:r>
              <a:rPr lang="en-IN" sz="1800" b="0" i="0" u="none" strike="noStrike" baseline="0" dirty="0">
                <a:latin typeface="CourierStd"/>
              </a:rPr>
              <a:t> *= 2;</a:t>
            </a:r>
          </a:p>
          <a:p>
            <a:pPr marL="0" indent="0" algn="l">
              <a:buNone/>
            </a:pPr>
            <a:r>
              <a:rPr lang="en-IN" sz="1800" b="0" i="0" u="none" strike="noStrike" baseline="0" dirty="0">
                <a:latin typeface="CourierStd"/>
              </a:rPr>
              <a:t>j /= 2;</a:t>
            </a:r>
          </a:p>
          <a:p>
            <a:pPr marL="0" indent="0" algn="l">
              <a:buNone/>
            </a:pPr>
            <a:r>
              <a:rPr lang="en-IN" sz="1800" b="0" i="0" u="none" strike="noStrike" baseline="0" dirty="0">
                <a:latin typeface="CourierStd"/>
              </a:rPr>
              <a:t>}</a:t>
            </a:r>
          </a:p>
          <a:p>
            <a:pPr marL="0" indent="0" algn="l">
              <a:buNone/>
            </a:pPr>
            <a:r>
              <a:rPr lang="en-IN" sz="1800" b="0" i="0" u="none" strike="noStrike" baseline="0" dirty="0">
                <a:latin typeface="CourierStd"/>
              </a:rPr>
              <a:t>}</a:t>
            </a:r>
          </a:p>
          <a:p>
            <a:pPr marL="0" indent="0" algn="l">
              <a:buNone/>
            </a:pPr>
            <a:r>
              <a:rPr lang="en-IN" sz="1800" b="0" i="0" u="none" strike="noStrike" baseline="0" dirty="0">
                <a:latin typeface="CourierStd"/>
              </a:rPr>
              <a:t>class </a:t>
            </a:r>
            <a:r>
              <a:rPr lang="en-IN" sz="1800" b="0" i="0" u="none" strike="noStrike" baseline="0" dirty="0" err="1">
                <a:latin typeface="CourierStd"/>
              </a:rPr>
              <a:t>CallByValue</a:t>
            </a:r>
            <a:r>
              <a:rPr lang="en-IN" sz="1800" b="0" i="0" u="none" strike="noStrike" baseline="0" dirty="0">
                <a:latin typeface="CourierStd"/>
              </a:rPr>
              <a:t> {</a:t>
            </a:r>
          </a:p>
          <a:p>
            <a:pPr marL="0" indent="0" algn="l">
              <a:buNone/>
            </a:pPr>
            <a:r>
              <a:rPr lang="en-US" sz="1800" b="0" i="0" u="none" strike="noStrike" baseline="0" dirty="0">
                <a:latin typeface="CourierStd"/>
              </a:rPr>
              <a:t>public static void main(String </a:t>
            </a:r>
            <a:r>
              <a:rPr lang="en-US" sz="1800" b="0" i="0" u="none" strike="noStrike" baseline="0" dirty="0" err="1">
                <a:latin typeface="CourierStd"/>
              </a:rPr>
              <a:t>args</a:t>
            </a:r>
            <a:r>
              <a:rPr lang="en-US" sz="1800" b="0" i="0" u="none" strike="noStrike" baseline="0" dirty="0">
                <a:latin typeface="CourierStd"/>
              </a:rPr>
              <a:t>[]) {</a:t>
            </a:r>
          </a:p>
          <a:p>
            <a:pPr marL="457200" lvl="1" indent="0">
              <a:buNone/>
            </a:pPr>
            <a:r>
              <a:rPr lang="en-IN" sz="1800" b="0" i="0" u="none" strike="noStrike" baseline="0" dirty="0">
                <a:latin typeface="CourierStd"/>
              </a:rPr>
              <a:t>Test </a:t>
            </a:r>
            <a:r>
              <a:rPr lang="en-IN" sz="1800" b="0" i="0" u="none" strike="noStrike" baseline="0" dirty="0" err="1">
                <a:latin typeface="CourierStd"/>
              </a:rPr>
              <a:t>ob</a:t>
            </a:r>
            <a:r>
              <a:rPr lang="en-IN" sz="1800" b="0" i="0" u="none" strike="noStrike" baseline="0" dirty="0">
                <a:latin typeface="CourierStd"/>
              </a:rPr>
              <a:t> = new Test();</a:t>
            </a:r>
          </a:p>
          <a:p>
            <a:pPr marL="457200" lvl="1" indent="0">
              <a:buNone/>
            </a:pPr>
            <a:r>
              <a:rPr lang="en-US" sz="1800" b="0" i="0" u="none" strike="noStrike" baseline="0" dirty="0">
                <a:latin typeface="CourierStd"/>
              </a:rPr>
              <a:t>int a = 15, b = 20;</a:t>
            </a:r>
          </a:p>
          <a:p>
            <a:pPr marL="457200" lvl="1" indent="0">
              <a:buNone/>
            </a:pPr>
            <a:r>
              <a:rPr lang="en-US" sz="1800" b="0" i="0" u="none" strike="noStrike" baseline="0" dirty="0" err="1">
                <a:latin typeface="CourierStd"/>
              </a:rPr>
              <a:t>System.out.println</a:t>
            </a:r>
            <a:r>
              <a:rPr lang="en-US" sz="1800" b="0" i="0" u="none" strike="noStrike" baseline="0" dirty="0">
                <a:latin typeface="CourierStd"/>
              </a:rPr>
              <a:t>("a and b before call: " + </a:t>
            </a:r>
            <a:r>
              <a:rPr lang="en-IN" sz="1800" b="0" i="0" u="none" strike="noStrike" baseline="0" dirty="0">
                <a:latin typeface="CourierStd"/>
              </a:rPr>
              <a:t>a + " " + b);</a:t>
            </a:r>
          </a:p>
          <a:p>
            <a:pPr marL="457200" lvl="1" indent="0">
              <a:buNone/>
            </a:pPr>
            <a:r>
              <a:rPr lang="en-IN" sz="1800" b="1" i="0" u="none" strike="noStrike" baseline="0" dirty="0" err="1">
                <a:latin typeface="CourierStd"/>
              </a:rPr>
              <a:t>ob.meth</a:t>
            </a:r>
            <a:r>
              <a:rPr lang="en-IN" sz="1800" b="1" i="0" u="none" strike="noStrike" baseline="0" dirty="0">
                <a:latin typeface="CourierStd"/>
              </a:rPr>
              <a:t>(a, b);</a:t>
            </a:r>
          </a:p>
          <a:p>
            <a:pPr marL="457200" lvl="1" indent="0">
              <a:buNone/>
            </a:pPr>
            <a:r>
              <a:rPr lang="en-US" sz="1800" b="0" i="0" u="none" strike="noStrike" baseline="0" dirty="0" err="1">
                <a:latin typeface="CourierStd"/>
              </a:rPr>
              <a:t>System.out.println</a:t>
            </a:r>
            <a:r>
              <a:rPr lang="en-US" sz="1800" b="0" i="0" u="none" strike="noStrike" baseline="0" dirty="0">
                <a:latin typeface="CourierStd"/>
              </a:rPr>
              <a:t>("a and b after call: " + </a:t>
            </a:r>
            <a:r>
              <a:rPr lang="en-IN" sz="1800" b="0" i="0" u="none" strike="noStrike" baseline="0" dirty="0">
                <a:latin typeface="CourierStd"/>
              </a:rPr>
              <a:t>a + " " + b);</a:t>
            </a:r>
          </a:p>
          <a:p>
            <a:pPr marL="0" indent="0" algn="l">
              <a:buNone/>
            </a:pPr>
            <a:r>
              <a:rPr lang="en-IN" sz="1800" b="0" i="0" u="none" strike="noStrike" baseline="0" dirty="0">
                <a:latin typeface="CourierStd"/>
              </a:rPr>
              <a:t>}</a:t>
            </a:r>
          </a:p>
          <a:p>
            <a:pPr marL="0" indent="0" algn="l">
              <a:buNone/>
            </a:pPr>
            <a:r>
              <a:rPr lang="en-IN" sz="1800" b="0" i="0" u="none" strike="noStrike" baseline="0" dirty="0">
                <a:latin typeface="CourierStd"/>
              </a:rPr>
              <a:t>}</a:t>
            </a:r>
            <a:endParaRPr lang="en-IN" dirty="0"/>
          </a:p>
        </p:txBody>
      </p:sp>
    </p:spTree>
    <p:extLst>
      <p:ext uri="{BB962C8B-B14F-4D97-AF65-F5344CB8AC3E}">
        <p14:creationId xmlns:p14="http://schemas.microsoft.com/office/powerpoint/2010/main" val="2813838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AE8C20-2C4A-ED7D-0E56-B02496C2BE9B}"/>
              </a:ext>
            </a:extLst>
          </p:cNvPr>
          <p:cNvPicPr>
            <a:picLocks noGrp="1" noChangeAspect="1"/>
          </p:cNvPicPr>
          <p:nvPr>
            <p:ph idx="1"/>
          </p:nvPr>
        </p:nvPicPr>
        <p:blipFill>
          <a:blip r:embed="rId2"/>
          <a:stretch>
            <a:fillRect/>
          </a:stretch>
        </p:blipFill>
        <p:spPr>
          <a:xfrm>
            <a:off x="1476057" y="1184434"/>
            <a:ext cx="4810125" cy="1143000"/>
          </a:xfrm>
        </p:spPr>
      </p:pic>
    </p:spTree>
    <p:extLst>
      <p:ext uri="{BB962C8B-B14F-4D97-AF65-F5344CB8AC3E}">
        <p14:creationId xmlns:p14="http://schemas.microsoft.com/office/powerpoint/2010/main" val="2426047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2B3D1B-0364-D015-BF3F-528A08661CDC}"/>
              </a:ext>
            </a:extLst>
          </p:cNvPr>
          <p:cNvSpPr>
            <a:spLocks noGrp="1"/>
          </p:cNvSpPr>
          <p:nvPr>
            <p:ph idx="1"/>
          </p:nvPr>
        </p:nvSpPr>
        <p:spPr>
          <a:xfrm>
            <a:off x="86360" y="162560"/>
            <a:ext cx="11099800" cy="6421120"/>
          </a:xfrm>
        </p:spPr>
        <p:txBody>
          <a:bodyPr>
            <a:noAutofit/>
          </a:bodyPr>
          <a:lstStyle/>
          <a:p>
            <a:pPr marL="0" indent="0" algn="l">
              <a:buNone/>
            </a:pPr>
            <a:r>
              <a:rPr lang="en-US" sz="1400" b="0" i="0" u="none" strike="noStrike" baseline="0" dirty="0">
                <a:latin typeface="CourierStd"/>
              </a:rPr>
              <a:t>// Objects are passed through their references.</a:t>
            </a:r>
          </a:p>
          <a:p>
            <a:pPr marL="0" indent="0" algn="l">
              <a:buNone/>
            </a:pPr>
            <a:r>
              <a:rPr lang="en-IN" sz="1400" b="0" i="0" u="none" strike="noStrike" baseline="0" dirty="0">
                <a:latin typeface="CourierStd"/>
              </a:rPr>
              <a:t>class Test {</a:t>
            </a:r>
          </a:p>
          <a:p>
            <a:pPr marL="0" indent="0" algn="l">
              <a:buNone/>
            </a:pPr>
            <a:r>
              <a:rPr lang="en-IN" sz="1400" b="0" i="0" u="none" strike="noStrike" baseline="0" dirty="0">
                <a:latin typeface="CourierStd"/>
              </a:rPr>
              <a:t>int a, b;</a:t>
            </a:r>
          </a:p>
          <a:p>
            <a:pPr marL="0" indent="0" algn="l">
              <a:buNone/>
            </a:pPr>
            <a:r>
              <a:rPr lang="en-IN" sz="1400" b="0" i="0" u="none" strike="noStrike" baseline="0" dirty="0">
                <a:latin typeface="CourierStd"/>
              </a:rPr>
              <a:t>Test(int </a:t>
            </a:r>
            <a:r>
              <a:rPr lang="en-IN" sz="1400" b="0" i="0" u="none" strike="noStrike" baseline="0" dirty="0" err="1">
                <a:latin typeface="CourierStd"/>
              </a:rPr>
              <a:t>i</a:t>
            </a:r>
            <a:r>
              <a:rPr lang="en-IN" sz="1400" b="0" i="0" u="none" strike="noStrike" baseline="0" dirty="0">
                <a:latin typeface="CourierStd"/>
              </a:rPr>
              <a:t>, int j) {</a:t>
            </a:r>
          </a:p>
          <a:p>
            <a:pPr marL="0" indent="0" algn="l">
              <a:buNone/>
            </a:pPr>
            <a:r>
              <a:rPr lang="en-IN" sz="1400" b="0" i="0" u="none" strike="noStrike" baseline="0" dirty="0">
                <a:latin typeface="CourierStd"/>
              </a:rPr>
              <a:t>a = </a:t>
            </a:r>
            <a:r>
              <a:rPr lang="en-IN" sz="1400" b="0" i="0" u="none" strike="noStrike" baseline="0" dirty="0" err="1">
                <a:latin typeface="CourierStd"/>
              </a:rPr>
              <a:t>i</a:t>
            </a:r>
            <a:r>
              <a:rPr lang="en-IN" sz="1400" b="0" i="0" u="none" strike="noStrike" baseline="0" dirty="0">
                <a:latin typeface="CourierStd"/>
              </a:rPr>
              <a:t>;</a:t>
            </a:r>
          </a:p>
          <a:p>
            <a:pPr marL="0" indent="0" algn="l">
              <a:buNone/>
            </a:pPr>
            <a:r>
              <a:rPr lang="en-IN" sz="1400" b="0" i="0" u="none" strike="noStrike" baseline="0" dirty="0">
                <a:latin typeface="CourierStd"/>
              </a:rPr>
              <a:t>b = j;</a:t>
            </a:r>
          </a:p>
          <a:p>
            <a:pPr marL="0" indent="0" algn="l">
              <a:buNone/>
            </a:pPr>
            <a:r>
              <a:rPr lang="en-IN" sz="1400" b="0" i="0" u="none" strike="noStrike" baseline="0" dirty="0">
                <a:latin typeface="CourierStd"/>
              </a:rPr>
              <a:t>}</a:t>
            </a:r>
          </a:p>
          <a:p>
            <a:pPr marL="0" indent="0" algn="l">
              <a:buNone/>
            </a:pPr>
            <a:r>
              <a:rPr lang="en-IN" sz="1400" b="0" i="0" u="none" strike="noStrike" baseline="0" dirty="0">
                <a:latin typeface="CourierStd"/>
              </a:rPr>
              <a:t>void meth(Test o) {</a:t>
            </a:r>
          </a:p>
          <a:p>
            <a:pPr marL="0" indent="0" algn="l">
              <a:buNone/>
            </a:pPr>
            <a:r>
              <a:rPr lang="en-IN" sz="1400" b="0" i="0" u="none" strike="noStrike" baseline="0" dirty="0" err="1">
                <a:latin typeface="CourierStd"/>
              </a:rPr>
              <a:t>o.a</a:t>
            </a:r>
            <a:r>
              <a:rPr lang="en-IN" sz="1400" b="0" i="0" u="none" strike="noStrike" baseline="0" dirty="0">
                <a:latin typeface="CourierStd"/>
              </a:rPr>
              <a:t> *= 2;</a:t>
            </a:r>
          </a:p>
          <a:p>
            <a:pPr marL="0" indent="0" algn="l">
              <a:buNone/>
            </a:pPr>
            <a:r>
              <a:rPr lang="en-IN" sz="1400" b="0" i="0" u="none" strike="noStrike" baseline="0" dirty="0" err="1">
                <a:latin typeface="CourierStd"/>
              </a:rPr>
              <a:t>o.b</a:t>
            </a:r>
            <a:r>
              <a:rPr lang="en-IN" sz="1400" b="0" i="0" u="none" strike="noStrike" baseline="0" dirty="0">
                <a:latin typeface="CourierStd"/>
              </a:rPr>
              <a:t> /= 2;</a:t>
            </a:r>
          </a:p>
          <a:p>
            <a:pPr marL="0" indent="0" algn="l">
              <a:buNone/>
            </a:pPr>
            <a:r>
              <a:rPr lang="en-IN" sz="1400" b="0" i="0" u="none" strike="noStrike" baseline="0" dirty="0">
                <a:latin typeface="CourierStd"/>
              </a:rPr>
              <a:t>}</a:t>
            </a:r>
          </a:p>
          <a:p>
            <a:pPr marL="0" indent="0" algn="l">
              <a:buNone/>
            </a:pPr>
            <a:r>
              <a:rPr lang="en-IN" sz="1400" b="0" i="0" u="none" strike="noStrike" baseline="0" dirty="0">
                <a:latin typeface="CourierStd"/>
              </a:rPr>
              <a:t>}</a:t>
            </a:r>
          </a:p>
          <a:p>
            <a:pPr marL="0" indent="0" algn="l">
              <a:buNone/>
            </a:pPr>
            <a:r>
              <a:rPr lang="en-IN" sz="1400" b="0" i="0" u="none" strike="noStrike" baseline="0" dirty="0">
                <a:latin typeface="CourierStd"/>
              </a:rPr>
              <a:t>class </a:t>
            </a:r>
            <a:r>
              <a:rPr lang="en-IN" sz="1400" b="0" i="0" u="none" strike="noStrike" baseline="0" dirty="0" err="1">
                <a:latin typeface="CourierStd"/>
              </a:rPr>
              <a:t>PassObjRef</a:t>
            </a:r>
            <a:r>
              <a:rPr lang="en-IN" sz="1400" b="0" i="0" u="none" strike="noStrike" baseline="0" dirty="0">
                <a:latin typeface="CourierStd"/>
              </a:rPr>
              <a:t> {</a:t>
            </a:r>
          </a:p>
          <a:p>
            <a:pPr marL="0" indent="0" algn="l">
              <a:buNone/>
            </a:pPr>
            <a:r>
              <a:rPr lang="en-US" sz="1400" b="0" i="0" u="none" strike="noStrike" baseline="0" dirty="0">
                <a:latin typeface="CourierStd"/>
              </a:rPr>
              <a:t>public static void main(String </a:t>
            </a:r>
            <a:r>
              <a:rPr lang="en-US" sz="1400" b="0" i="0" u="none" strike="noStrike" baseline="0" dirty="0" err="1">
                <a:latin typeface="CourierStd"/>
              </a:rPr>
              <a:t>args</a:t>
            </a:r>
            <a:r>
              <a:rPr lang="en-US" sz="1400" b="0" i="0" u="none" strike="noStrike" baseline="0" dirty="0">
                <a:latin typeface="CourierStd"/>
              </a:rPr>
              <a:t>[]) {</a:t>
            </a:r>
          </a:p>
          <a:p>
            <a:pPr marL="0" indent="0" algn="l">
              <a:buNone/>
            </a:pPr>
            <a:r>
              <a:rPr lang="en-US" sz="1400" b="0" i="0" u="none" strike="noStrike" baseline="0" dirty="0">
                <a:latin typeface="CourierStd"/>
              </a:rPr>
              <a:t>   Test </a:t>
            </a:r>
            <a:r>
              <a:rPr lang="en-US" sz="1400" b="0" i="0" u="none" strike="noStrike" baseline="0" dirty="0" err="1">
                <a:latin typeface="CourierStd"/>
              </a:rPr>
              <a:t>ob</a:t>
            </a:r>
            <a:r>
              <a:rPr lang="en-US" sz="1400" b="0" i="0" u="none" strike="noStrike" baseline="0" dirty="0">
                <a:latin typeface="CourierStd"/>
              </a:rPr>
              <a:t> = new Test(15, 20);</a:t>
            </a:r>
          </a:p>
          <a:p>
            <a:pPr marL="0" indent="0" algn="l">
              <a:buNone/>
            </a:pPr>
            <a:r>
              <a:rPr lang="en-US" sz="1400" b="0" i="0" u="none" strike="noStrike" baseline="0" dirty="0">
                <a:latin typeface="CourierStd"/>
              </a:rPr>
              <a:t>   </a:t>
            </a:r>
            <a:r>
              <a:rPr lang="en-US" sz="1400" b="0" i="0" u="none" strike="noStrike" baseline="0" dirty="0" err="1">
                <a:latin typeface="CourierStd"/>
              </a:rPr>
              <a:t>System.out.println</a:t>
            </a:r>
            <a:r>
              <a:rPr lang="en-US" sz="1400" b="0" i="0" u="none" strike="noStrike" baseline="0" dirty="0">
                <a:latin typeface="CourierStd"/>
              </a:rPr>
              <a:t>("</a:t>
            </a:r>
            <a:r>
              <a:rPr lang="en-US" sz="1400" b="0" i="0" u="none" strike="noStrike" baseline="0" dirty="0" err="1">
                <a:latin typeface="CourierStd"/>
              </a:rPr>
              <a:t>ob.a</a:t>
            </a:r>
            <a:r>
              <a:rPr lang="en-US" sz="1400" b="0" i="0" u="none" strike="noStrike" baseline="0" dirty="0">
                <a:latin typeface="CourierStd"/>
              </a:rPr>
              <a:t> and </a:t>
            </a:r>
            <a:r>
              <a:rPr lang="en-US" sz="1400" b="0" i="0" u="none" strike="noStrike" baseline="0" dirty="0" err="1">
                <a:latin typeface="CourierStd"/>
              </a:rPr>
              <a:t>ob.b</a:t>
            </a:r>
            <a:r>
              <a:rPr lang="en-US" sz="1400" b="0" i="0" u="none" strike="noStrike" baseline="0" dirty="0">
                <a:latin typeface="CourierStd"/>
              </a:rPr>
              <a:t> before call: " + </a:t>
            </a:r>
            <a:r>
              <a:rPr lang="en-IN" sz="1400" b="0" i="0" u="none" strike="noStrike" baseline="0" dirty="0" err="1">
                <a:latin typeface="CourierStd"/>
              </a:rPr>
              <a:t>ob.a</a:t>
            </a:r>
            <a:r>
              <a:rPr lang="en-IN" sz="1400" b="0" i="0" u="none" strike="noStrike" baseline="0" dirty="0">
                <a:latin typeface="CourierStd"/>
              </a:rPr>
              <a:t> + " " + </a:t>
            </a:r>
            <a:r>
              <a:rPr lang="en-IN" sz="1400" b="0" i="0" u="none" strike="noStrike" baseline="0" dirty="0" err="1">
                <a:latin typeface="CourierStd"/>
              </a:rPr>
              <a:t>ob.b</a:t>
            </a:r>
            <a:r>
              <a:rPr lang="en-IN" sz="1400" b="0" i="0" u="none" strike="noStrike" baseline="0" dirty="0">
                <a:latin typeface="CourierStd"/>
              </a:rPr>
              <a:t>);</a:t>
            </a:r>
          </a:p>
          <a:p>
            <a:pPr marL="0" indent="0" algn="l">
              <a:buNone/>
            </a:pPr>
            <a:r>
              <a:rPr lang="en-IN" sz="1400" b="0" i="0" u="none" strike="noStrike" baseline="0" dirty="0">
                <a:latin typeface="CourierStd"/>
              </a:rPr>
              <a:t>   </a:t>
            </a:r>
            <a:r>
              <a:rPr lang="en-IN" sz="1400" b="0" i="0" u="none" strike="noStrike" baseline="0" dirty="0" err="1">
                <a:latin typeface="CourierStd"/>
              </a:rPr>
              <a:t>ob.meth</a:t>
            </a:r>
            <a:r>
              <a:rPr lang="en-IN" sz="1400" b="0" i="0" u="none" strike="noStrike" baseline="0" dirty="0">
                <a:latin typeface="CourierStd"/>
              </a:rPr>
              <a:t>(</a:t>
            </a:r>
            <a:r>
              <a:rPr lang="en-IN" sz="1400" b="1" i="0" u="none" strike="noStrike" baseline="0" dirty="0" err="1">
                <a:latin typeface="CourierStd"/>
              </a:rPr>
              <a:t>ob</a:t>
            </a:r>
            <a:r>
              <a:rPr lang="en-IN" sz="1400" b="0" i="0" u="none" strike="noStrike" baseline="0" dirty="0">
                <a:latin typeface="CourierStd"/>
              </a:rPr>
              <a:t>);</a:t>
            </a:r>
          </a:p>
          <a:p>
            <a:pPr marL="0" indent="0" algn="l">
              <a:buNone/>
            </a:pPr>
            <a:r>
              <a:rPr lang="en-US" sz="1400" b="0" i="0" u="none" strike="noStrike" baseline="0" dirty="0">
                <a:latin typeface="CourierStd"/>
              </a:rPr>
              <a:t>   </a:t>
            </a:r>
            <a:r>
              <a:rPr lang="en-US" sz="1400" b="0" i="0" u="none" strike="noStrike" baseline="0" dirty="0" err="1">
                <a:latin typeface="CourierStd"/>
              </a:rPr>
              <a:t>System.out.println</a:t>
            </a:r>
            <a:r>
              <a:rPr lang="en-US" sz="1400" b="0" i="0" u="none" strike="noStrike" baseline="0" dirty="0">
                <a:latin typeface="CourierStd"/>
              </a:rPr>
              <a:t>("</a:t>
            </a:r>
            <a:r>
              <a:rPr lang="en-US" sz="1400" b="0" i="0" u="none" strike="noStrike" baseline="0" dirty="0" err="1">
                <a:latin typeface="CourierStd"/>
              </a:rPr>
              <a:t>ob.a</a:t>
            </a:r>
            <a:r>
              <a:rPr lang="en-US" sz="1400" b="0" i="0" u="none" strike="noStrike" baseline="0" dirty="0">
                <a:latin typeface="CourierStd"/>
              </a:rPr>
              <a:t> and </a:t>
            </a:r>
            <a:r>
              <a:rPr lang="en-US" sz="1400" b="0" i="0" u="none" strike="noStrike" baseline="0" dirty="0" err="1">
                <a:latin typeface="CourierStd"/>
              </a:rPr>
              <a:t>ob.b</a:t>
            </a:r>
            <a:r>
              <a:rPr lang="en-US" sz="1400" b="0" i="0" u="none" strike="noStrike" baseline="0" dirty="0">
                <a:latin typeface="CourierStd"/>
              </a:rPr>
              <a:t> after call: " + </a:t>
            </a:r>
            <a:r>
              <a:rPr lang="en-IN" sz="1400" b="0" i="0" u="none" strike="noStrike" baseline="0" dirty="0" err="1">
                <a:latin typeface="CourierStd"/>
              </a:rPr>
              <a:t>ob.a</a:t>
            </a:r>
            <a:r>
              <a:rPr lang="en-IN" sz="1400" b="0" i="0" u="none" strike="noStrike" baseline="0" dirty="0">
                <a:latin typeface="CourierStd"/>
              </a:rPr>
              <a:t> + " " + </a:t>
            </a:r>
            <a:r>
              <a:rPr lang="en-IN" sz="1400" b="0" i="0" u="none" strike="noStrike" baseline="0" dirty="0" err="1">
                <a:latin typeface="CourierStd"/>
              </a:rPr>
              <a:t>ob.b</a:t>
            </a:r>
            <a:r>
              <a:rPr lang="en-IN" sz="1400" b="0" i="0" u="none" strike="noStrike" baseline="0" dirty="0">
                <a:latin typeface="CourierStd"/>
              </a:rPr>
              <a:t>);</a:t>
            </a:r>
          </a:p>
          <a:p>
            <a:pPr marL="0" indent="0" algn="l">
              <a:buNone/>
            </a:pPr>
            <a:r>
              <a:rPr lang="en-IN" sz="1400" b="0" i="0" u="none" strike="noStrike" baseline="0" dirty="0">
                <a:latin typeface="CourierStd"/>
              </a:rPr>
              <a:t>}</a:t>
            </a:r>
          </a:p>
          <a:p>
            <a:pPr marL="0" indent="0" algn="l">
              <a:buNone/>
            </a:pPr>
            <a:r>
              <a:rPr lang="en-IN" sz="1400" b="0" i="0" u="none" strike="noStrike" baseline="0" dirty="0">
                <a:latin typeface="CourierStd"/>
              </a:rPr>
              <a:t>}</a:t>
            </a:r>
            <a:endParaRPr lang="en-IN" sz="1400" dirty="0"/>
          </a:p>
        </p:txBody>
      </p:sp>
    </p:spTree>
    <p:extLst>
      <p:ext uri="{BB962C8B-B14F-4D97-AF65-F5344CB8AC3E}">
        <p14:creationId xmlns:p14="http://schemas.microsoft.com/office/powerpoint/2010/main" val="2381821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E338-896D-908E-627E-6915FE2D7772}"/>
              </a:ext>
            </a:extLst>
          </p:cNvPr>
          <p:cNvSpPr>
            <a:spLocks noGrp="1"/>
          </p:cNvSpPr>
          <p:nvPr>
            <p:ph type="title"/>
          </p:nvPr>
        </p:nvSpPr>
        <p:spPr/>
        <p:txBody>
          <a:bodyPr/>
          <a:lstStyle/>
          <a:p>
            <a:r>
              <a:rPr lang="en-IN" sz="4400" b="1" i="0" u="none" strike="noStrike" baseline="0" dirty="0">
                <a:latin typeface="DINMittelEFOP-Bold"/>
              </a:rPr>
              <a:t>Recursion</a:t>
            </a:r>
            <a:endParaRPr lang="en-IN" dirty="0"/>
          </a:p>
        </p:txBody>
      </p:sp>
      <p:sp>
        <p:nvSpPr>
          <p:cNvPr id="3" name="Content Placeholder 2">
            <a:extLst>
              <a:ext uri="{FF2B5EF4-FFF2-40B4-BE49-F238E27FC236}">
                <a16:creationId xmlns:a16="http://schemas.microsoft.com/office/drawing/2014/main" id="{7F14084B-331A-7A04-35B8-1B09B6D9398C}"/>
              </a:ext>
            </a:extLst>
          </p:cNvPr>
          <p:cNvSpPr>
            <a:spLocks noGrp="1"/>
          </p:cNvSpPr>
          <p:nvPr>
            <p:ph idx="1"/>
          </p:nvPr>
        </p:nvSpPr>
        <p:spPr/>
        <p:txBody>
          <a:bodyPr/>
          <a:lstStyle/>
          <a:p>
            <a:pPr algn="l"/>
            <a:r>
              <a:rPr lang="en-US" sz="1800" b="0" i="0" u="none" strike="noStrike" baseline="0" dirty="0">
                <a:latin typeface="NewBaskervilleStd-Roman"/>
              </a:rPr>
              <a:t>Java supports </a:t>
            </a:r>
            <a:r>
              <a:rPr lang="en-US" sz="1800" b="0" i="1" u="none" strike="noStrike" baseline="0" dirty="0">
                <a:latin typeface="NewBaskervilleStd-Italic"/>
              </a:rPr>
              <a:t>recursion</a:t>
            </a:r>
            <a:r>
              <a:rPr lang="en-US" sz="1800" b="0" i="0" u="none" strike="noStrike" baseline="0" dirty="0">
                <a:latin typeface="NewBaskervilleStd-Roman"/>
              </a:rPr>
              <a:t>. Recursion is the process of defining something in terms of itself. </a:t>
            </a:r>
          </a:p>
          <a:p>
            <a:pPr algn="l"/>
            <a:r>
              <a:rPr lang="en-US" sz="1800" b="0" i="0" u="none" strike="noStrike" baseline="0" dirty="0">
                <a:latin typeface="NewBaskervilleStd-Roman"/>
              </a:rPr>
              <a:t>Recursion is the attribute that allows a method to call itself.</a:t>
            </a:r>
          </a:p>
          <a:p>
            <a:pPr algn="l"/>
            <a:r>
              <a:rPr lang="en-US" sz="1800" b="0" i="0" u="none" strike="noStrike" baseline="0" dirty="0">
                <a:latin typeface="NewBaskervilleStd-Roman"/>
              </a:rPr>
              <a:t>A method that calls itself is said to be </a:t>
            </a:r>
            <a:r>
              <a:rPr lang="en-US" sz="1800" b="0" i="1" u="none" strike="noStrike" baseline="0" dirty="0">
                <a:latin typeface="NewBaskervilleStd-Italic"/>
              </a:rPr>
              <a:t>recursive</a:t>
            </a:r>
            <a:r>
              <a:rPr lang="en-US" sz="1800" b="0" i="0" u="none" strike="noStrike" baseline="0" dirty="0">
                <a:latin typeface="NewBaskervilleStd-Roman"/>
              </a:rPr>
              <a:t>.</a:t>
            </a:r>
          </a:p>
          <a:p>
            <a:pPr algn="l"/>
            <a:r>
              <a:rPr lang="en-US" sz="1800" b="0" i="0" u="none" strike="noStrike" baseline="0" dirty="0">
                <a:latin typeface="NewBaskervilleStd-Roman"/>
              </a:rPr>
              <a:t>The classic example of recursion is the computation of the factorial of a number. The factorial of a number </a:t>
            </a:r>
            <a:r>
              <a:rPr lang="en-US" sz="1800" b="0" i="1" u="none" strike="noStrike" baseline="0" dirty="0">
                <a:latin typeface="NewBaskervilleStd-Italic"/>
              </a:rPr>
              <a:t>N </a:t>
            </a:r>
            <a:r>
              <a:rPr lang="en-US" sz="1800" b="0" i="0" u="none" strike="noStrike" baseline="0" dirty="0">
                <a:latin typeface="NewBaskervilleStd-Roman"/>
              </a:rPr>
              <a:t>is the product of all the whole numbers between 1 and </a:t>
            </a:r>
            <a:r>
              <a:rPr lang="en-US" sz="1800" b="0" i="1" u="none" strike="noStrike" baseline="0" dirty="0">
                <a:latin typeface="NewBaskervilleStd-Italic"/>
              </a:rPr>
              <a:t>N</a:t>
            </a:r>
            <a:r>
              <a:rPr lang="en-US" sz="1800" b="0" i="0" u="none" strike="noStrike" baseline="0" dirty="0">
                <a:latin typeface="NewBaskervilleStd-Roman"/>
              </a:rPr>
              <a:t>. </a:t>
            </a:r>
          </a:p>
          <a:p>
            <a:pPr algn="l"/>
            <a:r>
              <a:rPr lang="en-US" sz="1800" b="0" i="0" u="none" strike="noStrike" baseline="0" dirty="0">
                <a:latin typeface="NewBaskervilleStd-Roman"/>
              </a:rPr>
              <a:t>For</a:t>
            </a:r>
          </a:p>
          <a:p>
            <a:pPr algn="l"/>
            <a:r>
              <a:rPr lang="en-US" sz="1800" b="0" i="0" u="none" strike="noStrike" baseline="0" dirty="0">
                <a:latin typeface="NewBaskervilleStd-Roman"/>
              </a:rPr>
              <a:t>example, 3 factorial is 1 × 2 × 3 ×, or 6. Here is how a factorial can be computed by use</a:t>
            </a:r>
          </a:p>
          <a:p>
            <a:pPr algn="l"/>
            <a:r>
              <a:rPr lang="en-IN" sz="1800" b="0" i="0" u="none" strike="noStrike" baseline="0" dirty="0">
                <a:latin typeface="NewBaskervilleStd-Roman"/>
              </a:rPr>
              <a:t>of a recursive method:</a:t>
            </a:r>
            <a:endParaRPr lang="en-IN" dirty="0"/>
          </a:p>
        </p:txBody>
      </p:sp>
    </p:spTree>
    <p:extLst>
      <p:ext uri="{BB962C8B-B14F-4D97-AF65-F5344CB8AC3E}">
        <p14:creationId xmlns:p14="http://schemas.microsoft.com/office/powerpoint/2010/main" val="952556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E9DA2C-83A5-B2FF-148B-E8E7241EE669}"/>
              </a:ext>
            </a:extLst>
          </p:cNvPr>
          <p:cNvPicPr>
            <a:picLocks noGrp="1" noChangeAspect="1"/>
          </p:cNvPicPr>
          <p:nvPr>
            <p:ph idx="1"/>
          </p:nvPr>
        </p:nvPicPr>
        <p:blipFill>
          <a:blip r:embed="rId2"/>
          <a:stretch>
            <a:fillRect/>
          </a:stretch>
        </p:blipFill>
        <p:spPr>
          <a:xfrm>
            <a:off x="1290320" y="570536"/>
            <a:ext cx="8473440" cy="5606427"/>
          </a:xfrm>
        </p:spPr>
      </p:pic>
    </p:spTree>
    <p:extLst>
      <p:ext uri="{BB962C8B-B14F-4D97-AF65-F5344CB8AC3E}">
        <p14:creationId xmlns:p14="http://schemas.microsoft.com/office/powerpoint/2010/main" val="1642911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CB105-AE89-7D4A-C8ED-EE8C9F761172}"/>
              </a:ext>
            </a:extLst>
          </p:cNvPr>
          <p:cNvSpPr>
            <a:spLocks noGrp="1"/>
          </p:cNvSpPr>
          <p:nvPr>
            <p:ph type="title"/>
          </p:nvPr>
        </p:nvSpPr>
        <p:spPr/>
        <p:txBody>
          <a:bodyPr/>
          <a:lstStyle/>
          <a:p>
            <a:r>
              <a:rPr lang="en-IN" dirty="0"/>
              <a:t>Introducing Access Control</a:t>
            </a:r>
          </a:p>
        </p:txBody>
      </p:sp>
      <p:sp>
        <p:nvSpPr>
          <p:cNvPr id="3" name="Content Placeholder 2">
            <a:extLst>
              <a:ext uri="{FF2B5EF4-FFF2-40B4-BE49-F238E27FC236}">
                <a16:creationId xmlns:a16="http://schemas.microsoft.com/office/drawing/2014/main" id="{1189E41E-88A0-7720-5ECA-3A34723647E4}"/>
              </a:ext>
            </a:extLst>
          </p:cNvPr>
          <p:cNvSpPr>
            <a:spLocks noGrp="1"/>
          </p:cNvSpPr>
          <p:nvPr>
            <p:ph idx="1"/>
          </p:nvPr>
        </p:nvSpPr>
        <p:spPr/>
        <p:txBody>
          <a:bodyPr/>
          <a:lstStyle/>
          <a:p>
            <a:pPr algn="l"/>
            <a:r>
              <a:rPr lang="en-US" sz="1800" b="0" i="0" u="none" strike="noStrike" baseline="0" dirty="0">
                <a:latin typeface="NewBaskervilleStd-Roman"/>
              </a:rPr>
              <a:t>As you know, encapsulation links data with the code that manipulates it. </a:t>
            </a:r>
          </a:p>
          <a:p>
            <a:pPr algn="l"/>
            <a:r>
              <a:rPr lang="en-US" sz="1800" b="0" i="0" u="none" strike="noStrike" baseline="0" dirty="0">
                <a:latin typeface="NewBaskervilleStd-Roman"/>
              </a:rPr>
              <a:t>However, encapsulation provides another important attribute: </a:t>
            </a:r>
            <a:r>
              <a:rPr lang="en-US" sz="1800" b="0" i="1" u="none" strike="noStrike" baseline="0" dirty="0">
                <a:latin typeface="NewBaskervilleStd-Italic"/>
              </a:rPr>
              <a:t>access control</a:t>
            </a:r>
            <a:r>
              <a:rPr lang="en-US" sz="1800" b="0" i="0" u="none" strike="noStrike" baseline="0" dirty="0">
                <a:latin typeface="NewBaskervilleStd-Roman"/>
              </a:rPr>
              <a:t>. </a:t>
            </a:r>
          </a:p>
          <a:p>
            <a:pPr algn="l"/>
            <a:r>
              <a:rPr lang="en-US" sz="1800" b="0" i="0" u="none" strike="noStrike" baseline="0" dirty="0">
                <a:latin typeface="NewBaskervilleStd-Roman"/>
              </a:rPr>
              <a:t>Through encapsulation, you can control what parts of a program can access the members of a class. </a:t>
            </a:r>
          </a:p>
          <a:p>
            <a:pPr algn="l"/>
            <a:r>
              <a:rPr lang="en-US" sz="1800" b="0" i="0" u="none" strike="noStrike" baseline="0" dirty="0">
                <a:latin typeface="NewBaskervilleStd-Roman"/>
              </a:rPr>
              <a:t>By controlling access, you can prevent misuse.</a:t>
            </a:r>
          </a:p>
          <a:p>
            <a:pPr algn="l"/>
            <a:r>
              <a:rPr lang="en-US" sz="1800" b="0" i="0" u="none" strike="noStrike" baseline="0" dirty="0">
                <a:latin typeface="NewBaskervilleStd-Roman"/>
              </a:rPr>
              <a:t> For example, allowing access to data only through a well defined set of methods, you can prevent the misuse of that data. </a:t>
            </a:r>
          </a:p>
          <a:p>
            <a:pPr algn="l"/>
            <a:r>
              <a:rPr lang="en-US" sz="1800" b="0" i="0" u="none" strike="noStrike" baseline="0" dirty="0">
                <a:latin typeface="NewBaskervilleStd-Roman"/>
              </a:rPr>
              <a:t>Thus, when correctly implemented, a class creates a “black box” which may be used, but the inner workings of which are not open to tampering</a:t>
            </a:r>
            <a:endParaRPr lang="en-IN" dirty="0"/>
          </a:p>
        </p:txBody>
      </p:sp>
    </p:spTree>
    <p:extLst>
      <p:ext uri="{BB962C8B-B14F-4D97-AF65-F5344CB8AC3E}">
        <p14:creationId xmlns:p14="http://schemas.microsoft.com/office/powerpoint/2010/main" val="1116655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B2B5DB-F65B-038C-0556-1CD1A6204982}"/>
              </a:ext>
            </a:extLst>
          </p:cNvPr>
          <p:cNvSpPr>
            <a:spLocks noGrp="1"/>
          </p:cNvSpPr>
          <p:nvPr>
            <p:ph idx="1"/>
          </p:nvPr>
        </p:nvSpPr>
        <p:spPr>
          <a:xfrm>
            <a:off x="838200" y="345440"/>
            <a:ext cx="10515600" cy="5831523"/>
          </a:xfrm>
        </p:spPr>
        <p:txBody>
          <a:bodyPr/>
          <a:lstStyle/>
          <a:p>
            <a:pPr algn="l"/>
            <a:r>
              <a:rPr lang="en-US" sz="1800" b="0" i="0" u="none" strike="noStrike" baseline="0" dirty="0">
                <a:latin typeface="Cambria" panose="02040503050406030204" pitchFamily="18" charset="0"/>
                <a:ea typeface="Cambria" panose="02040503050406030204" pitchFamily="18" charset="0"/>
              </a:rPr>
              <a:t>Java’s access modifiers are </a:t>
            </a:r>
            <a:r>
              <a:rPr lang="en-US" sz="1800" b="1" i="0" u="none" strike="noStrike" baseline="0" dirty="0">
                <a:latin typeface="Cambria" panose="02040503050406030204" pitchFamily="18" charset="0"/>
                <a:ea typeface="Cambria" panose="02040503050406030204" pitchFamily="18" charset="0"/>
              </a:rPr>
              <a:t>public</a:t>
            </a:r>
            <a:r>
              <a:rPr lang="en-US" sz="1800" b="0" i="0" u="none" strike="noStrike" baseline="0" dirty="0">
                <a:latin typeface="Cambria" panose="02040503050406030204" pitchFamily="18" charset="0"/>
                <a:ea typeface="Cambria" panose="02040503050406030204" pitchFamily="18" charset="0"/>
              </a:rPr>
              <a:t>, </a:t>
            </a:r>
            <a:r>
              <a:rPr lang="en-US" sz="1800" b="1" i="0" u="none" strike="noStrike" baseline="0" dirty="0">
                <a:latin typeface="Cambria" panose="02040503050406030204" pitchFamily="18" charset="0"/>
                <a:ea typeface="Cambria" panose="02040503050406030204" pitchFamily="18" charset="0"/>
              </a:rPr>
              <a:t>private</a:t>
            </a:r>
            <a:r>
              <a:rPr lang="en-US" sz="1800" b="0" i="0" u="none" strike="noStrike" baseline="0" dirty="0">
                <a:latin typeface="Cambria" panose="02040503050406030204" pitchFamily="18" charset="0"/>
                <a:ea typeface="Cambria" panose="02040503050406030204" pitchFamily="18" charset="0"/>
              </a:rPr>
              <a:t>, and </a:t>
            </a:r>
            <a:r>
              <a:rPr lang="en-US" sz="1800" b="1" i="0" u="none" strike="noStrike" baseline="0" dirty="0">
                <a:latin typeface="Cambria" panose="02040503050406030204" pitchFamily="18" charset="0"/>
                <a:ea typeface="Cambria" panose="02040503050406030204" pitchFamily="18" charset="0"/>
              </a:rPr>
              <a:t>protected</a:t>
            </a:r>
            <a:r>
              <a:rPr lang="en-US" sz="1800" b="0" i="0" u="none" strike="noStrike" baseline="0" dirty="0">
                <a:latin typeface="Cambria" panose="02040503050406030204" pitchFamily="18" charset="0"/>
                <a:ea typeface="Cambria" panose="02040503050406030204" pitchFamily="18" charset="0"/>
              </a:rPr>
              <a:t>.</a:t>
            </a:r>
          </a:p>
          <a:p>
            <a:pPr algn="l"/>
            <a:r>
              <a:rPr lang="en-US" sz="1800" b="0" i="0" u="none" strike="noStrike" baseline="0" dirty="0">
                <a:latin typeface="Cambria" panose="02040503050406030204" pitchFamily="18" charset="0"/>
                <a:ea typeface="Cambria" panose="02040503050406030204" pitchFamily="18" charset="0"/>
              </a:rPr>
              <a:t> Java also defines a default access level. </a:t>
            </a:r>
            <a:r>
              <a:rPr lang="en-US" sz="1800" b="1" i="0" u="none" strike="noStrike" baseline="0" dirty="0">
                <a:latin typeface="Cambria" panose="02040503050406030204" pitchFamily="18" charset="0"/>
                <a:ea typeface="Cambria" panose="02040503050406030204" pitchFamily="18" charset="0"/>
              </a:rPr>
              <a:t>protected </a:t>
            </a:r>
            <a:r>
              <a:rPr lang="en-US" sz="1800" b="0" i="0" u="none" strike="noStrike" baseline="0" dirty="0">
                <a:latin typeface="Cambria" panose="02040503050406030204" pitchFamily="18" charset="0"/>
                <a:ea typeface="Cambria" panose="02040503050406030204" pitchFamily="18" charset="0"/>
              </a:rPr>
              <a:t>applies only when inheritance is involved.</a:t>
            </a:r>
          </a:p>
          <a:p>
            <a:pPr algn="l"/>
            <a:endParaRPr lang="en-US" sz="1800" dirty="0">
              <a:latin typeface="Cambria" panose="02040503050406030204" pitchFamily="18" charset="0"/>
              <a:ea typeface="Cambria" panose="02040503050406030204" pitchFamily="18" charset="0"/>
            </a:endParaRPr>
          </a:p>
          <a:p>
            <a:pPr marL="0" indent="0" algn="l">
              <a:buNone/>
            </a:pPr>
            <a:r>
              <a:rPr lang="en-US" sz="1800" b="1" i="0" u="none" strike="noStrike" baseline="0" dirty="0">
                <a:latin typeface="Cambria" panose="02040503050406030204" pitchFamily="18" charset="0"/>
                <a:ea typeface="Cambria" panose="02040503050406030204" pitchFamily="18" charset="0"/>
              </a:rPr>
              <a:t>public </a:t>
            </a:r>
            <a:r>
              <a:rPr lang="en-US" sz="1800" b="0" i="0" u="none" strike="noStrike" baseline="0" dirty="0">
                <a:latin typeface="Cambria" panose="02040503050406030204" pitchFamily="18" charset="0"/>
                <a:ea typeface="Cambria" panose="02040503050406030204" pitchFamily="18" charset="0"/>
              </a:rPr>
              <a:t>and </a:t>
            </a:r>
            <a:r>
              <a:rPr lang="en-US" sz="1800" b="1" i="0" u="none" strike="noStrike" baseline="0" dirty="0">
                <a:latin typeface="Cambria" panose="02040503050406030204" pitchFamily="18" charset="0"/>
                <a:ea typeface="Cambria" panose="02040503050406030204" pitchFamily="18" charset="0"/>
              </a:rPr>
              <a:t>private</a:t>
            </a:r>
            <a:endParaRPr lang="en-US" sz="1800" b="0" i="0" u="none" strike="noStrike" baseline="0" dirty="0">
              <a:latin typeface="Cambria" panose="02040503050406030204" pitchFamily="18" charset="0"/>
              <a:ea typeface="Cambria" panose="02040503050406030204" pitchFamily="18" charset="0"/>
            </a:endParaRPr>
          </a:p>
          <a:p>
            <a:pPr marL="0" indent="0" algn="l">
              <a:buNone/>
            </a:pPr>
            <a:endParaRPr lang="en-US" sz="1800" b="0" i="0" u="none" strike="noStrike" baseline="0" dirty="0">
              <a:latin typeface="Cambria" panose="02040503050406030204" pitchFamily="18" charset="0"/>
              <a:ea typeface="Cambria" panose="02040503050406030204" pitchFamily="18" charset="0"/>
            </a:endParaRPr>
          </a:p>
          <a:p>
            <a:pPr algn="l"/>
            <a:r>
              <a:rPr lang="en-US" sz="1800" b="0" i="0" u="none" strike="noStrike" baseline="0" dirty="0">
                <a:latin typeface="Cambria" panose="02040503050406030204" pitchFamily="18" charset="0"/>
                <a:ea typeface="Cambria" panose="02040503050406030204" pitchFamily="18" charset="0"/>
              </a:rPr>
              <a:t>When a member of a class is modified by </a:t>
            </a:r>
            <a:r>
              <a:rPr lang="en-US" sz="1800" b="1" i="0" u="none" strike="noStrike" baseline="0" dirty="0">
                <a:latin typeface="Cambria" panose="02040503050406030204" pitchFamily="18" charset="0"/>
                <a:ea typeface="Cambria" panose="02040503050406030204" pitchFamily="18" charset="0"/>
              </a:rPr>
              <a:t>public</a:t>
            </a:r>
            <a:r>
              <a:rPr lang="en-US" sz="1800" b="0" i="0" u="none" strike="noStrike" baseline="0" dirty="0">
                <a:latin typeface="Cambria" panose="02040503050406030204" pitchFamily="18" charset="0"/>
                <a:ea typeface="Cambria" panose="02040503050406030204" pitchFamily="18" charset="0"/>
              </a:rPr>
              <a:t>, then that member can be accessed by any other code. </a:t>
            </a:r>
          </a:p>
          <a:p>
            <a:pPr algn="l"/>
            <a:r>
              <a:rPr lang="en-US" sz="1800" b="0" i="0" u="none" strike="noStrike" baseline="0" dirty="0">
                <a:latin typeface="Cambria" panose="02040503050406030204" pitchFamily="18" charset="0"/>
                <a:ea typeface="Cambria" panose="02040503050406030204" pitchFamily="18" charset="0"/>
              </a:rPr>
              <a:t>When a member of a class is specified as </a:t>
            </a:r>
            <a:r>
              <a:rPr lang="en-US" sz="1800" b="1" i="0" u="none" strike="noStrike" baseline="0" dirty="0">
                <a:latin typeface="Cambria" panose="02040503050406030204" pitchFamily="18" charset="0"/>
                <a:ea typeface="Cambria" panose="02040503050406030204" pitchFamily="18" charset="0"/>
              </a:rPr>
              <a:t>private</a:t>
            </a:r>
            <a:r>
              <a:rPr lang="en-US" sz="1800" b="0" i="0" u="none" strike="noStrike" baseline="0" dirty="0">
                <a:latin typeface="Cambria" panose="02040503050406030204" pitchFamily="18" charset="0"/>
                <a:ea typeface="Cambria" panose="02040503050406030204" pitchFamily="18" charset="0"/>
              </a:rPr>
              <a:t>, then that member can only be accessed by other members of its class.</a:t>
            </a:r>
          </a:p>
          <a:p>
            <a:pPr algn="l"/>
            <a:r>
              <a:rPr lang="en-US" sz="1800" b="0" i="0" u="none" strike="noStrike" baseline="0" dirty="0">
                <a:latin typeface="Cambria" panose="02040503050406030204" pitchFamily="18" charset="0"/>
                <a:ea typeface="Cambria" panose="02040503050406030204" pitchFamily="18" charset="0"/>
              </a:rPr>
              <a:t>That’s why </a:t>
            </a:r>
            <a:r>
              <a:rPr lang="en-US" sz="1800" b="1" i="0" u="none" strike="noStrike" baseline="0" dirty="0">
                <a:latin typeface="Cambria" panose="02040503050406030204" pitchFamily="18" charset="0"/>
                <a:ea typeface="Cambria" panose="02040503050406030204" pitchFamily="18" charset="0"/>
              </a:rPr>
              <a:t>main( ) </a:t>
            </a:r>
            <a:r>
              <a:rPr lang="en-US" sz="1800" b="0" i="0" u="none" strike="noStrike" baseline="0" dirty="0">
                <a:latin typeface="Cambria" panose="02040503050406030204" pitchFamily="18" charset="0"/>
                <a:ea typeface="Cambria" panose="02040503050406030204" pitchFamily="18" charset="0"/>
              </a:rPr>
              <a:t>has always been preceded by the </a:t>
            </a:r>
            <a:r>
              <a:rPr lang="en-US" sz="1800" b="1" i="0" u="none" strike="noStrike" baseline="0" dirty="0">
                <a:latin typeface="Cambria" panose="02040503050406030204" pitchFamily="18" charset="0"/>
                <a:ea typeface="Cambria" panose="02040503050406030204" pitchFamily="18" charset="0"/>
              </a:rPr>
              <a:t>public </a:t>
            </a:r>
            <a:r>
              <a:rPr lang="en-US" sz="1800" b="0" i="0" u="none" strike="noStrike" baseline="0" dirty="0">
                <a:latin typeface="Cambria" panose="02040503050406030204" pitchFamily="18" charset="0"/>
                <a:ea typeface="Cambria" panose="02040503050406030204" pitchFamily="18" charset="0"/>
              </a:rPr>
              <a:t>modifier. </a:t>
            </a:r>
          </a:p>
          <a:p>
            <a:pPr algn="l"/>
            <a:r>
              <a:rPr lang="en-US" sz="1800" b="0" i="0" u="none" strike="noStrike" baseline="0" dirty="0">
                <a:latin typeface="Cambria" panose="02040503050406030204" pitchFamily="18" charset="0"/>
                <a:ea typeface="Cambria" panose="02040503050406030204" pitchFamily="18" charset="0"/>
              </a:rPr>
              <a:t>It is called by code that is outside the program—that is, by the Java run-time system. </a:t>
            </a:r>
          </a:p>
          <a:p>
            <a:pPr algn="l"/>
            <a:r>
              <a:rPr lang="en-US" sz="1800" b="1" i="0" u="none" strike="noStrike" baseline="0" dirty="0">
                <a:latin typeface="Cambria" panose="02040503050406030204" pitchFamily="18" charset="0"/>
                <a:ea typeface="Cambria" panose="02040503050406030204" pitchFamily="18" charset="0"/>
              </a:rPr>
              <a:t>When no access modifier is used, then by default the member of a class is public within </a:t>
            </a:r>
            <a:r>
              <a:rPr lang="en-US" sz="1800" b="0" i="0" u="none" strike="noStrike" baseline="0" dirty="0">
                <a:latin typeface="Cambria" panose="02040503050406030204" pitchFamily="18" charset="0"/>
                <a:ea typeface="Cambria" panose="02040503050406030204" pitchFamily="18" charset="0"/>
              </a:rPr>
              <a:t>its own package, but cannot be accessed outside of its package. </a:t>
            </a:r>
          </a:p>
        </p:txBody>
      </p:sp>
    </p:spTree>
    <p:extLst>
      <p:ext uri="{BB962C8B-B14F-4D97-AF65-F5344CB8AC3E}">
        <p14:creationId xmlns:p14="http://schemas.microsoft.com/office/powerpoint/2010/main" val="1358976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F9F9E-34CA-0AC6-4D3A-137D223DE478}"/>
              </a:ext>
            </a:extLst>
          </p:cNvPr>
          <p:cNvSpPr>
            <a:spLocks noGrp="1"/>
          </p:cNvSpPr>
          <p:nvPr>
            <p:ph idx="1"/>
          </p:nvPr>
        </p:nvSpPr>
        <p:spPr>
          <a:xfrm>
            <a:off x="838200" y="599440"/>
            <a:ext cx="10515600" cy="5577523"/>
          </a:xfrm>
        </p:spPr>
        <p:txBody>
          <a:bodyPr/>
          <a:lstStyle/>
          <a:p>
            <a:r>
              <a:rPr lang="en-US" sz="1800" b="0" i="0" u="none" strike="noStrike" baseline="0" dirty="0">
                <a:latin typeface="NewBaskervilleStd-Roman"/>
              </a:rPr>
              <a:t>An access modifier precedes the rest of a member’s type specification. That is, it must begin a member’s declaration statement. </a:t>
            </a:r>
          </a:p>
          <a:p>
            <a:endParaRPr lang="en-US" sz="1800" b="0" i="0" u="none" strike="noStrike" baseline="0" dirty="0">
              <a:latin typeface="NewBaskervilleStd-Roman"/>
            </a:endParaRPr>
          </a:p>
          <a:p>
            <a:r>
              <a:rPr lang="en-US" sz="1800" b="0" i="0" u="none" strike="noStrike" baseline="0" dirty="0">
                <a:latin typeface="NewBaskervilleStd-Roman"/>
              </a:rPr>
              <a:t>Here is an example:</a:t>
            </a:r>
          </a:p>
          <a:p>
            <a:pPr marL="0" indent="0">
              <a:buNone/>
            </a:pPr>
            <a:r>
              <a:rPr lang="en-IN" sz="1800" b="0" i="0" u="none" strike="noStrike" baseline="0" dirty="0">
                <a:latin typeface="CourierStd"/>
              </a:rPr>
              <a:t>public int </a:t>
            </a:r>
            <a:r>
              <a:rPr lang="en-IN" sz="1800" b="0" i="0" u="none" strike="noStrike" baseline="0" dirty="0" err="1">
                <a:latin typeface="CourierStd"/>
              </a:rPr>
              <a:t>i</a:t>
            </a:r>
            <a:r>
              <a:rPr lang="en-IN" sz="1800" b="0" i="0" u="none" strike="noStrike" baseline="0" dirty="0">
                <a:latin typeface="CourierStd"/>
              </a:rPr>
              <a:t>;</a:t>
            </a:r>
          </a:p>
          <a:p>
            <a:pPr marL="0" indent="0">
              <a:buNone/>
            </a:pPr>
            <a:r>
              <a:rPr lang="en-IN" sz="1800" b="0" i="0" u="none" strike="noStrike" baseline="0" dirty="0">
                <a:latin typeface="CourierStd"/>
              </a:rPr>
              <a:t>private double j;</a:t>
            </a:r>
          </a:p>
          <a:p>
            <a:pPr marL="0" indent="0">
              <a:buNone/>
            </a:pPr>
            <a:r>
              <a:rPr lang="en-US" sz="1800" b="0" i="0" u="none" strike="noStrike" baseline="0" dirty="0">
                <a:latin typeface="CourierStd"/>
              </a:rPr>
              <a:t>private int </a:t>
            </a:r>
            <a:r>
              <a:rPr lang="en-US" sz="1800" b="0" i="0" u="none" strike="noStrike" baseline="0" dirty="0" err="1">
                <a:latin typeface="CourierStd"/>
              </a:rPr>
              <a:t>myMethod</a:t>
            </a:r>
            <a:r>
              <a:rPr lang="en-US" sz="1800" b="0" i="0" u="none" strike="noStrike" baseline="0" dirty="0">
                <a:latin typeface="CourierStd"/>
              </a:rPr>
              <a:t>(int a, char b) { //...</a:t>
            </a:r>
            <a:endParaRPr lang="en-IN" dirty="0"/>
          </a:p>
        </p:txBody>
      </p:sp>
    </p:spTree>
    <p:extLst>
      <p:ext uri="{BB962C8B-B14F-4D97-AF65-F5344CB8AC3E}">
        <p14:creationId xmlns:p14="http://schemas.microsoft.com/office/powerpoint/2010/main" val="2871824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F7410-494E-0F19-80CA-C656385FB4E9}"/>
              </a:ext>
            </a:extLst>
          </p:cNvPr>
          <p:cNvSpPr>
            <a:spLocks noGrp="1"/>
          </p:cNvSpPr>
          <p:nvPr>
            <p:ph type="title"/>
          </p:nvPr>
        </p:nvSpPr>
        <p:spPr/>
        <p:txBody>
          <a:bodyPr/>
          <a:lstStyle/>
          <a:p>
            <a:r>
              <a:rPr lang="en-US" b="1" i="0" dirty="0">
                <a:solidFill>
                  <a:srgbClr val="273239"/>
                </a:solidFill>
                <a:effectLst/>
                <a:latin typeface="Nunito" pitchFamily="2" charset="0"/>
              </a:rPr>
              <a:t>Properties of Java Classes</a:t>
            </a:r>
            <a:endParaRPr lang="en-IN" dirty="0"/>
          </a:p>
        </p:txBody>
      </p:sp>
      <p:sp>
        <p:nvSpPr>
          <p:cNvPr id="3" name="Content Placeholder 2">
            <a:extLst>
              <a:ext uri="{FF2B5EF4-FFF2-40B4-BE49-F238E27FC236}">
                <a16:creationId xmlns:a16="http://schemas.microsoft.com/office/drawing/2014/main" id="{A76B6FE0-E010-17E4-1443-52EA20FA9D8E}"/>
              </a:ext>
            </a:extLst>
          </p:cNvPr>
          <p:cNvSpPr>
            <a:spLocks noGrp="1"/>
          </p:cNvSpPr>
          <p:nvPr>
            <p:ph idx="1"/>
          </p:nvPr>
        </p:nvSpPr>
        <p:spPr/>
        <p:txBody>
          <a:bodyPr>
            <a:normAutofit fontScale="92500" lnSpcReduction="10000"/>
          </a:bodyPr>
          <a:lstStyle/>
          <a:p>
            <a:pPr algn="l" fontAlgn="base">
              <a:buFont typeface="+mj-lt"/>
              <a:buAutoNum type="arabicPeriod"/>
            </a:pPr>
            <a:r>
              <a:rPr lang="en-US" b="0" i="0" dirty="0">
                <a:solidFill>
                  <a:srgbClr val="273239"/>
                </a:solidFill>
                <a:effectLst/>
                <a:latin typeface="Nunito" pitchFamily="2" charset="0"/>
              </a:rPr>
              <a:t>Class is not a real-world entity. It is just a template or blueprint or prototype from which objects are created.</a:t>
            </a:r>
          </a:p>
          <a:p>
            <a:pPr algn="l" fontAlgn="base">
              <a:buFont typeface="+mj-lt"/>
              <a:buAutoNum type="arabicPeriod"/>
            </a:pPr>
            <a:r>
              <a:rPr lang="en-US" b="0" i="0" dirty="0">
                <a:solidFill>
                  <a:srgbClr val="273239"/>
                </a:solidFill>
                <a:effectLst/>
                <a:latin typeface="Nunito" pitchFamily="2" charset="0"/>
              </a:rPr>
              <a:t>Class does not occupy memory.</a:t>
            </a:r>
          </a:p>
          <a:p>
            <a:pPr algn="l" fontAlgn="base">
              <a:buFont typeface="+mj-lt"/>
              <a:buAutoNum type="arabicPeriod"/>
            </a:pPr>
            <a:r>
              <a:rPr lang="en-US" b="0" i="0" dirty="0">
                <a:solidFill>
                  <a:srgbClr val="273239"/>
                </a:solidFill>
                <a:effectLst/>
                <a:latin typeface="Nunito" pitchFamily="2" charset="0"/>
              </a:rPr>
              <a:t>Class is a group of variables of different data types and a group of methods.</a:t>
            </a:r>
          </a:p>
          <a:p>
            <a:pPr algn="l" fontAlgn="base">
              <a:buFont typeface="+mj-lt"/>
              <a:buAutoNum type="arabicPeriod"/>
            </a:pPr>
            <a:r>
              <a:rPr lang="en-US" b="0" i="0" dirty="0">
                <a:solidFill>
                  <a:srgbClr val="273239"/>
                </a:solidFill>
                <a:effectLst/>
                <a:latin typeface="Nunito" pitchFamily="2" charset="0"/>
              </a:rPr>
              <a:t>A Class in Java can contain:</a:t>
            </a:r>
          </a:p>
          <a:p>
            <a:pPr marL="742950" lvl="1" indent="-285750" algn="l" fontAlgn="base">
              <a:buFont typeface="+mj-lt"/>
              <a:buAutoNum type="arabicPeriod"/>
            </a:pPr>
            <a:r>
              <a:rPr lang="en-US" b="0" i="0" dirty="0">
                <a:solidFill>
                  <a:srgbClr val="273239"/>
                </a:solidFill>
                <a:effectLst/>
                <a:latin typeface="Nunito" pitchFamily="2" charset="0"/>
              </a:rPr>
              <a:t>Data member</a:t>
            </a:r>
          </a:p>
          <a:p>
            <a:pPr marL="742950" lvl="1" indent="-285750" algn="l" fontAlgn="base">
              <a:buFont typeface="+mj-lt"/>
              <a:buAutoNum type="arabicPeriod"/>
            </a:pPr>
            <a:r>
              <a:rPr lang="en-US" b="0" i="0" dirty="0">
                <a:solidFill>
                  <a:srgbClr val="273239"/>
                </a:solidFill>
                <a:effectLst/>
                <a:latin typeface="Nunito" pitchFamily="2" charset="0"/>
              </a:rPr>
              <a:t>Method</a:t>
            </a:r>
          </a:p>
          <a:p>
            <a:pPr marL="742950" lvl="1" indent="-285750" algn="l" fontAlgn="base">
              <a:buFont typeface="+mj-lt"/>
              <a:buAutoNum type="arabicPeriod"/>
            </a:pPr>
            <a:r>
              <a:rPr lang="en-US" b="0" i="0" dirty="0">
                <a:solidFill>
                  <a:srgbClr val="273239"/>
                </a:solidFill>
                <a:effectLst/>
                <a:latin typeface="Nunito" pitchFamily="2" charset="0"/>
              </a:rPr>
              <a:t>Constructor</a:t>
            </a:r>
          </a:p>
          <a:p>
            <a:pPr marL="742950" lvl="1" indent="-285750" algn="l" fontAlgn="base">
              <a:buFont typeface="+mj-lt"/>
              <a:buAutoNum type="arabicPeriod"/>
            </a:pPr>
            <a:r>
              <a:rPr lang="en-US" b="0" i="0" dirty="0">
                <a:solidFill>
                  <a:srgbClr val="273239"/>
                </a:solidFill>
                <a:effectLst/>
                <a:latin typeface="Nunito" pitchFamily="2" charset="0"/>
              </a:rPr>
              <a:t>Nested Class</a:t>
            </a:r>
          </a:p>
          <a:p>
            <a:pPr marL="742950" lvl="1" indent="-285750" algn="l" fontAlgn="base">
              <a:buFont typeface="+mj-lt"/>
              <a:buAutoNum type="arabicPeriod"/>
            </a:pPr>
            <a:r>
              <a:rPr lang="en-US" b="0" i="0" dirty="0">
                <a:solidFill>
                  <a:srgbClr val="273239"/>
                </a:solidFill>
                <a:effectLst/>
                <a:latin typeface="Nunito" pitchFamily="2" charset="0"/>
              </a:rPr>
              <a:t>Interface</a:t>
            </a:r>
          </a:p>
          <a:p>
            <a:endParaRPr lang="en-IN" dirty="0"/>
          </a:p>
        </p:txBody>
      </p:sp>
    </p:spTree>
    <p:extLst>
      <p:ext uri="{BB962C8B-B14F-4D97-AF65-F5344CB8AC3E}">
        <p14:creationId xmlns:p14="http://schemas.microsoft.com/office/powerpoint/2010/main" val="856794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86F80B-13BA-1D72-1B8D-645FA2B5518F}"/>
              </a:ext>
            </a:extLst>
          </p:cNvPr>
          <p:cNvSpPr>
            <a:spLocks noGrp="1"/>
          </p:cNvSpPr>
          <p:nvPr>
            <p:ph idx="1"/>
          </p:nvPr>
        </p:nvSpPr>
        <p:spPr>
          <a:xfrm>
            <a:off x="838200" y="314960"/>
            <a:ext cx="10515600" cy="5862003"/>
          </a:xfrm>
        </p:spPr>
        <p:txBody>
          <a:bodyPr>
            <a:normAutofit/>
          </a:bodyPr>
          <a:lstStyle/>
          <a:p>
            <a:pPr marL="0" indent="0" algn="l">
              <a:buNone/>
            </a:pPr>
            <a:r>
              <a:rPr lang="en-US" sz="1800" b="0" i="0" u="none" strike="noStrike" baseline="0" dirty="0">
                <a:latin typeface="NewBaskervilleStd-Roman"/>
              </a:rPr>
              <a:t>To understand the effects of public and private access, consider the following program:</a:t>
            </a:r>
          </a:p>
          <a:p>
            <a:pPr marL="0" indent="0" algn="l">
              <a:buNone/>
            </a:pPr>
            <a:r>
              <a:rPr lang="en-US" sz="1800" b="0" i="0" u="none" strike="noStrike" baseline="0" dirty="0">
                <a:latin typeface="CourierStd"/>
              </a:rPr>
              <a:t>/* This program demonstrates the difference between </a:t>
            </a:r>
            <a:r>
              <a:rPr lang="en-IN" sz="1800" b="0" i="0" u="none" strike="noStrike" baseline="0" dirty="0">
                <a:latin typeface="CourierStd"/>
              </a:rPr>
              <a:t>public and private.*/</a:t>
            </a:r>
          </a:p>
          <a:p>
            <a:pPr marL="0" indent="0" algn="l">
              <a:buNone/>
            </a:pPr>
            <a:r>
              <a:rPr lang="en-IN" sz="1800" b="0" i="0" u="none" strike="noStrike" baseline="0" dirty="0">
                <a:latin typeface="CourierStd"/>
              </a:rPr>
              <a:t>class Test {</a:t>
            </a:r>
          </a:p>
          <a:p>
            <a:pPr marL="0" indent="0" algn="l">
              <a:buNone/>
            </a:pPr>
            <a:r>
              <a:rPr lang="en-IN" sz="1800" b="0" i="0" u="none" strike="noStrike" baseline="0" dirty="0">
                <a:latin typeface="CourierStd"/>
              </a:rPr>
              <a:t>int a; // default access</a:t>
            </a:r>
          </a:p>
          <a:p>
            <a:pPr marL="0" indent="0" algn="l">
              <a:buNone/>
            </a:pPr>
            <a:r>
              <a:rPr lang="en-US" sz="1800" b="1" i="0" u="none" strike="noStrike" baseline="0" dirty="0">
                <a:latin typeface="CourierStd"/>
              </a:rPr>
              <a:t>public int b; // public access</a:t>
            </a:r>
          </a:p>
          <a:p>
            <a:pPr marL="0" indent="0" algn="l">
              <a:buNone/>
            </a:pPr>
            <a:r>
              <a:rPr lang="en-IN" sz="1800" b="1" i="0" u="none" strike="noStrike" baseline="0" dirty="0">
                <a:latin typeface="CourierStd"/>
              </a:rPr>
              <a:t>private int c; // private access</a:t>
            </a:r>
          </a:p>
          <a:p>
            <a:pPr marL="0" indent="0" algn="l">
              <a:buNone/>
            </a:pPr>
            <a:r>
              <a:rPr lang="en-IN" sz="1800" b="0" i="0" u="none" strike="noStrike" baseline="0" dirty="0">
                <a:latin typeface="CourierStd"/>
              </a:rPr>
              <a:t>// methods to access c</a:t>
            </a:r>
          </a:p>
          <a:p>
            <a:pPr marL="0" indent="0" algn="l">
              <a:buNone/>
            </a:pPr>
            <a:r>
              <a:rPr lang="en-US" sz="1800" b="0" i="0" u="none" strike="noStrike" baseline="0" dirty="0">
                <a:latin typeface="CourierStd"/>
              </a:rPr>
              <a:t>void </a:t>
            </a:r>
            <a:r>
              <a:rPr lang="en-US" sz="1800" b="0" i="0" u="none" strike="noStrike" baseline="0" dirty="0" err="1">
                <a:latin typeface="CourierStd"/>
              </a:rPr>
              <a:t>setc</a:t>
            </a:r>
            <a:r>
              <a:rPr lang="en-US" sz="1800" b="0" i="0" u="none" strike="noStrike" baseline="0" dirty="0">
                <a:latin typeface="CourierStd"/>
              </a:rPr>
              <a:t>(int </a:t>
            </a:r>
            <a:r>
              <a:rPr lang="en-US" sz="1800" b="0" i="0" u="none" strike="noStrike" baseline="0" dirty="0" err="1">
                <a:latin typeface="CourierStd"/>
              </a:rPr>
              <a:t>i</a:t>
            </a:r>
            <a:r>
              <a:rPr lang="en-US" sz="1800" b="0" i="0" u="none" strike="noStrike" baseline="0" dirty="0">
                <a:latin typeface="CourierStd"/>
              </a:rPr>
              <a:t>) { // set c's value</a:t>
            </a:r>
          </a:p>
          <a:p>
            <a:pPr marL="0" indent="0" algn="l">
              <a:buNone/>
            </a:pPr>
            <a:r>
              <a:rPr lang="en-IN" sz="1800" b="0" i="0" u="none" strike="noStrike" baseline="0" dirty="0">
                <a:latin typeface="CourierStd"/>
              </a:rPr>
              <a:t>c = </a:t>
            </a:r>
            <a:r>
              <a:rPr lang="en-IN" sz="1800" b="0" i="0" u="none" strike="noStrike" baseline="0" dirty="0" err="1">
                <a:latin typeface="CourierStd"/>
              </a:rPr>
              <a:t>i</a:t>
            </a:r>
            <a:r>
              <a:rPr lang="en-IN" sz="1800" b="0" i="0" u="none" strike="noStrike" baseline="0" dirty="0">
                <a:latin typeface="CourierStd"/>
              </a:rPr>
              <a:t>;</a:t>
            </a:r>
          </a:p>
          <a:p>
            <a:pPr marL="0" indent="0" algn="l">
              <a:buNone/>
            </a:pPr>
            <a:r>
              <a:rPr lang="en-IN" sz="1800" b="0" i="0" u="none" strike="noStrike" baseline="0" dirty="0">
                <a:latin typeface="CourierStd"/>
              </a:rPr>
              <a:t>}</a:t>
            </a:r>
          </a:p>
          <a:p>
            <a:pPr marL="0" indent="0" algn="l">
              <a:buNone/>
            </a:pPr>
            <a:r>
              <a:rPr lang="en-US" sz="1800" b="0" i="0" u="none" strike="noStrike" baseline="0" dirty="0">
                <a:latin typeface="CourierStd"/>
              </a:rPr>
              <a:t>int </a:t>
            </a:r>
            <a:r>
              <a:rPr lang="en-US" sz="1800" b="0" i="0" u="none" strike="noStrike" baseline="0" dirty="0" err="1">
                <a:latin typeface="CourierStd"/>
              </a:rPr>
              <a:t>getc</a:t>
            </a:r>
            <a:r>
              <a:rPr lang="en-US" sz="1800" b="0" i="0" u="none" strike="noStrike" baseline="0" dirty="0">
                <a:latin typeface="CourierStd"/>
              </a:rPr>
              <a:t>() { // get c's value</a:t>
            </a:r>
          </a:p>
          <a:p>
            <a:pPr marL="0" indent="0" algn="l">
              <a:buNone/>
            </a:pPr>
            <a:r>
              <a:rPr lang="en-IN" sz="1800" b="0" i="0" u="none" strike="noStrike" baseline="0" dirty="0">
                <a:latin typeface="CourierStd"/>
              </a:rPr>
              <a:t>return c;</a:t>
            </a:r>
          </a:p>
          <a:p>
            <a:pPr marL="0" indent="0" algn="l">
              <a:buNone/>
            </a:pPr>
            <a:r>
              <a:rPr lang="en-IN" sz="1800" b="0" i="0" u="none" strike="noStrike" baseline="0" dirty="0">
                <a:latin typeface="CourierStd"/>
              </a:rPr>
              <a:t>}</a:t>
            </a:r>
          </a:p>
          <a:p>
            <a:pPr marL="0" indent="0" algn="l">
              <a:buNone/>
            </a:pPr>
            <a:r>
              <a:rPr lang="en-IN" sz="1800" b="0" i="0" u="none" strike="noStrike" baseline="0" dirty="0">
                <a:latin typeface="CourierStd"/>
              </a:rPr>
              <a:t>}</a:t>
            </a:r>
            <a:endParaRPr lang="en-IN" dirty="0"/>
          </a:p>
        </p:txBody>
      </p:sp>
    </p:spTree>
    <p:extLst>
      <p:ext uri="{BB962C8B-B14F-4D97-AF65-F5344CB8AC3E}">
        <p14:creationId xmlns:p14="http://schemas.microsoft.com/office/powerpoint/2010/main" val="498588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3E668B-08E1-12B0-2C46-ED935FA0DA74}"/>
              </a:ext>
            </a:extLst>
          </p:cNvPr>
          <p:cNvSpPr>
            <a:spLocks noGrp="1"/>
          </p:cNvSpPr>
          <p:nvPr>
            <p:ph idx="1"/>
          </p:nvPr>
        </p:nvSpPr>
        <p:spPr>
          <a:xfrm>
            <a:off x="838200" y="436880"/>
            <a:ext cx="10515600" cy="5740083"/>
          </a:xfrm>
        </p:spPr>
        <p:txBody>
          <a:bodyPr>
            <a:normAutofit/>
          </a:bodyPr>
          <a:lstStyle/>
          <a:p>
            <a:pPr marL="0" indent="0" algn="l">
              <a:buNone/>
            </a:pPr>
            <a:r>
              <a:rPr lang="en-IN" sz="1800" b="0" i="0" u="none" strike="noStrike" baseline="0" dirty="0">
                <a:latin typeface="CourierStd"/>
              </a:rPr>
              <a:t>class </a:t>
            </a:r>
            <a:r>
              <a:rPr lang="en-IN" sz="1800" b="0" i="0" u="none" strike="noStrike" baseline="0" dirty="0" err="1">
                <a:latin typeface="CourierStd"/>
              </a:rPr>
              <a:t>AccessTest</a:t>
            </a:r>
            <a:r>
              <a:rPr lang="en-IN" sz="1800" b="0" i="0" u="none" strike="noStrike" baseline="0" dirty="0">
                <a:latin typeface="CourierStd"/>
              </a:rPr>
              <a:t> {</a:t>
            </a:r>
          </a:p>
          <a:p>
            <a:pPr marL="0" indent="0" algn="l">
              <a:buNone/>
            </a:pPr>
            <a:r>
              <a:rPr lang="en-US" sz="1800" b="0" i="0" u="none" strike="noStrike" baseline="0" dirty="0">
                <a:latin typeface="CourierStd"/>
              </a:rPr>
              <a:t>public static void main(String </a:t>
            </a:r>
            <a:r>
              <a:rPr lang="en-US" sz="1800" b="0" i="0" u="none" strike="noStrike" baseline="0" dirty="0" err="1">
                <a:latin typeface="CourierStd"/>
              </a:rPr>
              <a:t>args</a:t>
            </a:r>
            <a:r>
              <a:rPr lang="en-US" sz="1800" b="0" i="0" u="none" strike="noStrike" baseline="0" dirty="0">
                <a:latin typeface="CourierStd"/>
              </a:rPr>
              <a:t>[]) {</a:t>
            </a:r>
          </a:p>
          <a:p>
            <a:pPr marL="0" indent="0" algn="l">
              <a:buNone/>
            </a:pPr>
            <a:r>
              <a:rPr lang="en-IN" sz="1800" b="0" i="0" u="none" strike="noStrike" baseline="0" dirty="0">
                <a:latin typeface="CourierStd"/>
              </a:rPr>
              <a:t>Test </a:t>
            </a:r>
            <a:r>
              <a:rPr lang="en-IN" sz="1800" b="0" i="0" u="none" strike="noStrike" baseline="0" dirty="0" err="1">
                <a:latin typeface="CourierStd"/>
              </a:rPr>
              <a:t>ob</a:t>
            </a:r>
            <a:r>
              <a:rPr lang="en-IN" sz="1800" b="0" i="0" u="none" strike="noStrike" baseline="0" dirty="0">
                <a:latin typeface="CourierStd"/>
              </a:rPr>
              <a:t> = new Test();</a:t>
            </a:r>
          </a:p>
          <a:p>
            <a:pPr marL="0" indent="0" algn="l">
              <a:buNone/>
            </a:pPr>
            <a:r>
              <a:rPr lang="en-US" sz="1800" b="0" i="0" u="none" strike="noStrike" baseline="0" dirty="0">
                <a:latin typeface="CourierStd"/>
              </a:rPr>
              <a:t>// These are OK, a and b may be accessed directly</a:t>
            </a:r>
          </a:p>
          <a:p>
            <a:pPr marL="0" indent="0" algn="l">
              <a:buNone/>
            </a:pPr>
            <a:r>
              <a:rPr lang="en-IN" sz="1800" b="0" i="0" u="none" strike="noStrike" baseline="0" dirty="0" err="1">
                <a:latin typeface="CourierStd"/>
              </a:rPr>
              <a:t>ob.a</a:t>
            </a:r>
            <a:r>
              <a:rPr lang="en-IN" sz="1800" b="0" i="0" u="none" strike="noStrike" baseline="0" dirty="0">
                <a:latin typeface="CourierStd"/>
              </a:rPr>
              <a:t> = 10;</a:t>
            </a:r>
          </a:p>
          <a:p>
            <a:pPr marL="0" indent="0" algn="l">
              <a:buNone/>
            </a:pPr>
            <a:r>
              <a:rPr lang="en-IN" sz="1800" b="0" i="0" u="none" strike="noStrike" baseline="0" dirty="0" err="1">
                <a:latin typeface="CourierStd"/>
              </a:rPr>
              <a:t>ob.b</a:t>
            </a:r>
            <a:r>
              <a:rPr lang="en-IN" sz="1800" b="0" i="0" u="none" strike="noStrike" baseline="0" dirty="0">
                <a:latin typeface="CourierStd"/>
              </a:rPr>
              <a:t> = 20;</a:t>
            </a:r>
          </a:p>
          <a:p>
            <a:pPr marL="0" indent="0" algn="l">
              <a:buNone/>
            </a:pPr>
            <a:r>
              <a:rPr lang="en-US" sz="1800" b="0" i="0" u="none" strike="noStrike" baseline="0" dirty="0">
                <a:latin typeface="CourierStd"/>
              </a:rPr>
              <a:t>// This is not OK and will cause an error</a:t>
            </a:r>
          </a:p>
          <a:p>
            <a:pPr marL="0" indent="0" algn="l">
              <a:buNone/>
            </a:pPr>
            <a:r>
              <a:rPr lang="en-IN" sz="1800" b="0" i="0" u="none" strike="noStrike" baseline="0" dirty="0">
                <a:latin typeface="CourierStd"/>
              </a:rPr>
              <a:t>// </a:t>
            </a:r>
            <a:r>
              <a:rPr lang="en-IN" sz="1800" b="0" i="0" u="none" strike="noStrike" baseline="0" dirty="0" err="1">
                <a:latin typeface="CourierStd"/>
              </a:rPr>
              <a:t>ob.c</a:t>
            </a:r>
            <a:r>
              <a:rPr lang="en-IN" sz="1800" b="0" i="0" u="none" strike="noStrike" baseline="0" dirty="0">
                <a:latin typeface="CourierStd"/>
              </a:rPr>
              <a:t> = 100; // Error!</a:t>
            </a:r>
          </a:p>
          <a:p>
            <a:pPr marL="0" indent="0" algn="l">
              <a:buNone/>
            </a:pPr>
            <a:r>
              <a:rPr lang="en-US" sz="1800" b="0" i="0" u="none" strike="noStrike" baseline="0" dirty="0">
                <a:latin typeface="CourierStd"/>
              </a:rPr>
              <a:t>// You must access c through its methods</a:t>
            </a:r>
          </a:p>
          <a:p>
            <a:pPr marL="0" indent="0" algn="l">
              <a:buNone/>
            </a:pPr>
            <a:r>
              <a:rPr lang="en-IN" sz="1800" b="0" i="0" u="none" strike="noStrike" baseline="0" dirty="0" err="1">
                <a:latin typeface="CourierStd"/>
              </a:rPr>
              <a:t>ob.setc</a:t>
            </a:r>
            <a:r>
              <a:rPr lang="en-IN" sz="1800" b="0" i="0" u="none" strike="noStrike" baseline="0" dirty="0">
                <a:latin typeface="CourierStd"/>
              </a:rPr>
              <a:t>(100); // OK</a:t>
            </a:r>
          </a:p>
          <a:p>
            <a:pPr marL="0" indent="0" algn="l">
              <a:buNone/>
            </a:pPr>
            <a:r>
              <a:rPr lang="en-US" sz="1800" b="0" i="0" u="none" strike="noStrike" baseline="0" dirty="0" err="1">
                <a:latin typeface="CourierStd"/>
              </a:rPr>
              <a:t>System.out.println</a:t>
            </a:r>
            <a:r>
              <a:rPr lang="en-US" sz="1800" b="0" i="0" u="none" strike="noStrike" baseline="0" dirty="0">
                <a:latin typeface="CourierStd"/>
              </a:rPr>
              <a:t>("a, b, and c: " + </a:t>
            </a:r>
            <a:r>
              <a:rPr lang="en-US" sz="1800" b="0" i="0" u="none" strike="noStrike" baseline="0" dirty="0" err="1">
                <a:latin typeface="CourierStd"/>
              </a:rPr>
              <a:t>ob.a</a:t>
            </a:r>
            <a:r>
              <a:rPr lang="en-US" sz="1800" b="0" i="0" u="none" strike="noStrike" baseline="0" dirty="0">
                <a:latin typeface="CourierStd"/>
              </a:rPr>
              <a:t> + " " +</a:t>
            </a:r>
          </a:p>
          <a:p>
            <a:pPr marL="0" indent="0" algn="l">
              <a:buNone/>
            </a:pPr>
            <a:r>
              <a:rPr lang="en-IN" sz="1800" b="0" i="0" u="none" strike="noStrike" baseline="0" dirty="0" err="1">
                <a:latin typeface="CourierStd"/>
              </a:rPr>
              <a:t>ob.b</a:t>
            </a:r>
            <a:r>
              <a:rPr lang="en-IN" sz="1800" b="0" i="0" u="none" strike="noStrike" baseline="0" dirty="0">
                <a:latin typeface="CourierStd"/>
              </a:rPr>
              <a:t> + " " + </a:t>
            </a:r>
            <a:r>
              <a:rPr lang="en-IN" sz="1800" b="0" i="0" u="none" strike="noStrike" baseline="0" dirty="0" err="1">
                <a:latin typeface="CourierStd"/>
              </a:rPr>
              <a:t>ob.getc</a:t>
            </a:r>
            <a:r>
              <a:rPr lang="en-IN" sz="1800" b="0" i="0" u="none" strike="noStrike" baseline="0" dirty="0">
                <a:latin typeface="CourierStd"/>
              </a:rPr>
              <a:t>());</a:t>
            </a:r>
          </a:p>
          <a:p>
            <a:pPr marL="0" indent="0" algn="l">
              <a:buNone/>
            </a:pPr>
            <a:r>
              <a:rPr lang="en-IN" sz="1800" b="0" i="0" u="none" strike="noStrike" baseline="0" dirty="0">
                <a:latin typeface="CourierStd"/>
              </a:rPr>
              <a:t>}</a:t>
            </a:r>
          </a:p>
          <a:p>
            <a:pPr marL="0" indent="0" algn="l">
              <a:buNone/>
            </a:pPr>
            <a:r>
              <a:rPr lang="en-IN" sz="1800" b="0" i="0" u="none" strike="noStrike" baseline="0" dirty="0">
                <a:latin typeface="CourierStd"/>
              </a:rPr>
              <a:t>}</a:t>
            </a:r>
            <a:endParaRPr lang="en-IN" dirty="0"/>
          </a:p>
        </p:txBody>
      </p:sp>
    </p:spTree>
    <p:extLst>
      <p:ext uri="{BB962C8B-B14F-4D97-AF65-F5344CB8AC3E}">
        <p14:creationId xmlns:p14="http://schemas.microsoft.com/office/powerpoint/2010/main" val="4244770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9198A-EF17-18C6-BC10-132394A812DC}"/>
              </a:ext>
            </a:extLst>
          </p:cNvPr>
          <p:cNvSpPr>
            <a:spLocks noGrp="1"/>
          </p:cNvSpPr>
          <p:nvPr>
            <p:ph type="title"/>
          </p:nvPr>
        </p:nvSpPr>
        <p:spPr>
          <a:xfrm>
            <a:off x="838200" y="365125"/>
            <a:ext cx="10515600" cy="854075"/>
          </a:xfrm>
        </p:spPr>
        <p:txBody>
          <a:bodyPr/>
          <a:lstStyle/>
          <a:p>
            <a:r>
              <a:rPr lang="en-IN" dirty="0"/>
              <a:t>Understanding static</a:t>
            </a:r>
          </a:p>
        </p:txBody>
      </p:sp>
      <p:sp>
        <p:nvSpPr>
          <p:cNvPr id="3" name="Content Placeholder 2">
            <a:extLst>
              <a:ext uri="{FF2B5EF4-FFF2-40B4-BE49-F238E27FC236}">
                <a16:creationId xmlns:a16="http://schemas.microsoft.com/office/drawing/2014/main" id="{28ED0F22-3D33-FFE0-9716-313706F9B357}"/>
              </a:ext>
            </a:extLst>
          </p:cNvPr>
          <p:cNvSpPr>
            <a:spLocks noGrp="1"/>
          </p:cNvSpPr>
          <p:nvPr>
            <p:ph idx="1"/>
          </p:nvPr>
        </p:nvSpPr>
        <p:spPr>
          <a:xfrm>
            <a:off x="838200" y="1219200"/>
            <a:ext cx="10515600" cy="4988243"/>
          </a:xfrm>
        </p:spPr>
        <p:txBody>
          <a:bodyPr>
            <a:normAutofit/>
          </a:bodyPr>
          <a:lstStyle/>
          <a:p>
            <a:pPr algn="l"/>
            <a:r>
              <a:rPr lang="en-US" sz="1800" b="0" i="0" u="none" strike="noStrike" baseline="0" dirty="0">
                <a:latin typeface="NewBaskervilleStd-Roman"/>
              </a:rPr>
              <a:t>There will be times when you will want to define a class member that will be used independently of any object of that class. </a:t>
            </a:r>
          </a:p>
          <a:p>
            <a:pPr algn="l"/>
            <a:r>
              <a:rPr lang="en-US" sz="1800" b="0" i="0" u="none" strike="noStrike" baseline="0" dirty="0">
                <a:latin typeface="NewBaskervilleStd-Roman"/>
              </a:rPr>
              <a:t>Normally, a class member must be accessed only in conjunction with an object of its class. </a:t>
            </a:r>
          </a:p>
          <a:p>
            <a:pPr algn="l"/>
            <a:r>
              <a:rPr lang="en-US" sz="1800" b="0" i="0" u="none" strike="noStrike" baseline="0" dirty="0">
                <a:latin typeface="NewBaskervilleStd-Roman"/>
              </a:rPr>
              <a:t>However, it is possible to create a member that can be used by itself, without reference to a specific instance. </a:t>
            </a:r>
          </a:p>
          <a:p>
            <a:pPr algn="l"/>
            <a:r>
              <a:rPr lang="en-US" sz="1800" b="0" i="0" u="none" strike="noStrike" baseline="0" dirty="0">
                <a:latin typeface="NewBaskervilleStd-Roman"/>
              </a:rPr>
              <a:t>To create such a member, precede its declaration with the keyword </a:t>
            </a:r>
            <a:r>
              <a:rPr lang="en-US" sz="1800" b="1" i="0" u="none" strike="noStrike" baseline="0" dirty="0">
                <a:latin typeface="NewBaskervilleStd-Bold"/>
              </a:rPr>
              <a:t>static</a:t>
            </a:r>
            <a:r>
              <a:rPr lang="en-US" sz="1800" b="0" i="0" u="none" strike="noStrike" baseline="0" dirty="0">
                <a:latin typeface="NewBaskervilleStd-Roman"/>
              </a:rPr>
              <a:t>. </a:t>
            </a:r>
          </a:p>
          <a:p>
            <a:pPr algn="l"/>
            <a:r>
              <a:rPr lang="en-US" sz="1800" b="0" i="0" u="none" strike="noStrike" baseline="0" dirty="0">
                <a:latin typeface="NewBaskervilleStd-Roman"/>
              </a:rPr>
              <a:t>When a member is declared </a:t>
            </a:r>
            <a:r>
              <a:rPr lang="en-US" sz="1800" b="1" i="0" u="none" strike="noStrike" baseline="0" dirty="0">
                <a:latin typeface="NewBaskervilleStd-Bold"/>
              </a:rPr>
              <a:t>static</a:t>
            </a:r>
            <a:r>
              <a:rPr lang="en-US" sz="1800" b="0" i="0" u="none" strike="noStrike" baseline="0" dirty="0">
                <a:latin typeface="NewBaskervilleStd-Roman"/>
              </a:rPr>
              <a:t>, it can be accessed before any objects of its class are created, and without reference to any object. </a:t>
            </a:r>
          </a:p>
          <a:p>
            <a:pPr algn="l"/>
            <a:r>
              <a:rPr lang="en-US" sz="1800" b="0" i="0" u="none" strike="noStrike" baseline="0" dirty="0">
                <a:latin typeface="NewBaskervilleStd-Roman"/>
              </a:rPr>
              <a:t>You can declare both methods and variables to be </a:t>
            </a:r>
            <a:r>
              <a:rPr lang="en-US" sz="1800" b="1" i="0" u="none" strike="noStrike" baseline="0" dirty="0">
                <a:latin typeface="NewBaskervilleStd-Bold"/>
              </a:rPr>
              <a:t>static</a:t>
            </a:r>
            <a:r>
              <a:rPr lang="en-US" sz="1800" b="0" i="0" u="none" strike="noStrike" baseline="0" dirty="0">
                <a:latin typeface="NewBaskervilleStd-Roman"/>
              </a:rPr>
              <a:t>.</a:t>
            </a:r>
          </a:p>
          <a:p>
            <a:pPr algn="l"/>
            <a:r>
              <a:rPr lang="en-US" sz="1800" b="0" i="0" u="none" strike="noStrike" baseline="0" dirty="0">
                <a:latin typeface="NewBaskervilleStd-Roman"/>
              </a:rPr>
              <a:t> The most common example of a </a:t>
            </a:r>
            <a:r>
              <a:rPr lang="en-US" sz="1800" b="1" i="0" u="none" strike="noStrike" baseline="0" dirty="0">
                <a:latin typeface="NewBaskervilleStd-Bold"/>
              </a:rPr>
              <a:t>static </a:t>
            </a:r>
            <a:r>
              <a:rPr lang="en-US" sz="1800" b="0" i="0" u="none" strike="noStrike" baseline="0" dirty="0">
                <a:latin typeface="NewBaskervilleStd-Roman"/>
              </a:rPr>
              <a:t>member is </a:t>
            </a:r>
            <a:r>
              <a:rPr lang="en-US" sz="1800" b="1" i="0" u="none" strike="noStrike" baseline="0" dirty="0">
                <a:latin typeface="NewBaskervilleStd-Bold"/>
              </a:rPr>
              <a:t>main( )</a:t>
            </a:r>
            <a:r>
              <a:rPr lang="en-US" sz="1800" b="0" i="0" u="none" strike="noStrike" baseline="0" dirty="0">
                <a:latin typeface="NewBaskervilleStd-Roman"/>
              </a:rPr>
              <a:t>. </a:t>
            </a:r>
            <a:r>
              <a:rPr lang="en-US" sz="1800" b="1" i="0" u="none" strike="noStrike" baseline="0" dirty="0">
                <a:latin typeface="NewBaskervilleStd-Bold"/>
              </a:rPr>
              <a:t>main( ) </a:t>
            </a:r>
            <a:r>
              <a:rPr lang="en-US" sz="1800" b="0" i="0" u="none" strike="noStrike" baseline="0" dirty="0">
                <a:latin typeface="NewBaskervilleStd-Roman"/>
              </a:rPr>
              <a:t>is declared as </a:t>
            </a:r>
            <a:r>
              <a:rPr lang="en-US" sz="1800" b="1" i="0" u="none" strike="noStrike" baseline="0" dirty="0">
                <a:latin typeface="NewBaskervilleStd-Bold"/>
              </a:rPr>
              <a:t>static </a:t>
            </a:r>
            <a:r>
              <a:rPr lang="en-US" sz="1800" b="0" i="0" u="none" strike="noStrike" baseline="0" dirty="0">
                <a:latin typeface="NewBaskervilleStd-Roman"/>
              </a:rPr>
              <a:t>because it must be called before any objects exist.</a:t>
            </a:r>
          </a:p>
          <a:p>
            <a:pPr algn="l"/>
            <a:r>
              <a:rPr lang="en-US" sz="1800" b="0" i="0" u="none" strike="noStrike" baseline="0" dirty="0">
                <a:latin typeface="NewBaskervilleStd-Roman"/>
              </a:rPr>
              <a:t>Instance variables declared as </a:t>
            </a:r>
            <a:r>
              <a:rPr lang="en-US" sz="1800" b="1" i="0" u="none" strike="noStrike" baseline="0" dirty="0">
                <a:latin typeface="NewBaskervilleStd-Bold"/>
              </a:rPr>
              <a:t>static </a:t>
            </a:r>
            <a:r>
              <a:rPr lang="en-US" sz="1800" b="0" i="0" u="none" strike="noStrike" baseline="0" dirty="0">
                <a:latin typeface="NewBaskervilleStd-Roman"/>
              </a:rPr>
              <a:t>are, essentially, global variables. </a:t>
            </a:r>
          </a:p>
          <a:p>
            <a:pPr algn="l"/>
            <a:r>
              <a:rPr lang="en-US" sz="1800" b="0" i="0" u="none" strike="noStrike" baseline="0" dirty="0">
                <a:latin typeface="NewBaskervilleStd-Roman"/>
              </a:rPr>
              <a:t>When objects of its class are declared, no copy of a </a:t>
            </a:r>
            <a:r>
              <a:rPr lang="en-US" sz="1800" b="1" i="0" u="none" strike="noStrike" baseline="0" dirty="0">
                <a:latin typeface="NewBaskervilleStd-Bold"/>
              </a:rPr>
              <a:t>static </a:t>
            </a:r>
            <a:r>
              <a:rPr lang="en-US" sz="1800" b="0" i="0" u="none" strike="noStrike" baseline="0" dirty="0">
                <a:latin typeface="NewBaskervilleStd-Roman"/>
              </a:rPr>
              <a:t>variable is made. Instead, all instances of the class share the same </a:t>
            </a:r>
            <a:r>
              <a:rPr lang="en-US" sz="1800" b="1" i="0" u="none" strike="noStrike" baseline="0" dirty="0">
                <a:latin typeface="NewBaskervilleStd-Bold"/>
              </a:rPr>
              <a:t>static </a:t>
            </a:r>
            <a:r>
              <a:rPr lang="en-US" sz="1800" b="0" i="0" u="none" strike="noStrike" baseline="0" dirty="0">
                <a:latin typeface="NewBaskervilleStd-Roman"/>
              </a:rPr>
              <a:t>variable.</a:t>
            </a:r>
            <a:endParaRPr lang="en-IN" dirty="0"/>
          </a:p>
        </p:txBody>
      </p:sp>
    </p:spTree>
    <p:extLst>
      <p:ext uri="{BB962C8B-B14F-4D97-AF65-F5344CB8AC3E}">
        <p14:creationId xmlns:p14="http://schemas.microsoft.com/office/powerpoint/2010/main" val="1507232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7E3A74-4DA3-C4FE-4B0E-DC6C34F70A01}"/>
              </a:ext>
            </a:extLst>
          </p:cNvPr>
          <p:cNvSpPr>
            <a:spLocks noGrp="1"/>
          </p:cNvSpPr>
          <p:nvPr>
            <p:ph idx="1"/>
          </p:nvPr>
        </p:nvSpPr>
        <p:spPr>
          <a:xfrm>
            <a:off x="838200" y="792480"/>
            <a:ext cx="10515600" cy="5384483"/>
          </a:xfrm>
        </p:spPr>
        <p:txBody>
          <a:bodyPr/>
          <a:lstStyle/>
          <a:p>
            <a:pPr marL="0" indent="0" algn="l">
              <a:buNone/>
            </a:pPr>
            <a:r>
              <a:rPr lang="en-US" sz="1800" b="0" i="0" u="none" strike="noStrike" baseline="0" dirty="0">
                <a:latin typeface="NewBaskervilleStd-Roman"/>
              </a:rPr>
              <a:t>Methods declared as </a:t>
            </a:r>
            <a:r>
              <a:rPr lang="en-US" sz="1800" b="1" i="0" u="none" strike="noStrike" baseline="0" dirty="0">
                <a:latin typeface="NewBaskervilleStd-Bold"/>
              </a:rPr>
              <a:t>static </a:t>
            </a:r>
            <a:r>
              <a:rPr lang="en-US" sz="1800" b="0" i="0" u="none" strike="noStrike" baseline="0" dirty="0">
                <a:latin typeface="NewBaskervilleStd-Roman"/>
              </a:rPr>
              <a:t>have several restrictions:</a:t>
            </a:r>
          </a:p>
          <a:p>
            <a:pPr marL="0" indent="0" algn="l">
              <a:buNone/>
            </a:pPr>
            <a:r>
              <a:rPr lang="en-US" sz="1800" b="0" i="0" u="none" strike="noStrike" baseline="0" dirty="0">
                <a:latin typeface="NewBaskervilleStd-Roman"/>
              </a:rPr>
              <a:t>• They can only directly call other </a:t>
            </a:r>
            <a:r>
              <a:rPr lang="en-US" sz="1800" b="1" i="0" u="none" strike="noStrike" baseline="0" dirty="0">
                <a:latin typeface="NewBaskervilleStd-Bold"/>
              </a:rPr>
              <a:t>static </a:t>
            </a:r>
            <a:r>
              <a:rPr lang="en-US" sz="1800" b="0" i="0" u="none" strike="noStrike" baseline="0" dirty="0">
                <a:latin typeface="NewBaskervilleStd-Roman"/>
              </a:rPr>
              <a:t>methods.</a:t>
            </a:r>
          </a:p>
          <a:p>
            <a:pPr marL="0" indent="0" algn="l">
              <a:buNone/>
            </a:pPr>
            <a:r>
              <a:rPr lang="en-US" sz="1800" b="0" i="0" u="none" strike="noStrike" baseline="0" dirty="0">
                <a:latin typeface="NewBaskervilleStd-Roman"/>
              </a:rPr>
              <a:t>• They can only directly access </a:t>
            </a:r>
            <a:r>
              <a:rPr lang="en-US" sz="1800" b="1" i="0" u="none" strike="noStrike" baseline="0" dirty="0">
                <a:latin typeface="NewBaskervilleStd-Bold"/>
              </a:rPr>
              <a:t>static </a:t>
            </a:r>
            <a:r>
              <a:rPr lang="en-US" sz="1800" b="0" i="0" u="none" strike="noStrike" baseline="0" dirty="0">
                <a:latin typeface="NewBaskervilleStd-Roman"/>
              </a:rPr>
              <a:t>data.</a:t>
            </a:r>
          </a:p>
          <a:p>
            <a:pPr marL="0" indent="0" algn="l">
              <a:buNone/>
            </a:pPr>
            <a:r>
              <a:rPr lang="en-US" sz="1800" b="0" i="0" u="none" strike="noStrike" baseline="0" dirty="0">
                <a:latin typeface="NewBaskervilleStd-Roman"/>
              </a:rPr>
              <a:t>• They cannot refer to </a:t>
            </a:r>
            <a:r>
              <a:rPr lang="en-US" sz="1800" b="1" i="0" u="none" strike="noStrike" baseline="0" dirty="0">
                <a:latin typeface="NewBaskervilleStd-Bold"/>
              </a:rPr>
              <a:t>this </a:t>
            </a:r>
            <a:r>
              <a:rPr lang="en-US" sz="1800" b="0" i="0" u="none" strike="noStrike" baseline="0" dirty="0">
                <a:latin typeface="NewBaskervilleStd-Roman"/>
              </a:rPr>
              <a:t>or </a:t>
            </a:r>
            <a:r>
              <a:rPr lang="en-US" sz="1800" b="1" i="0" u="none" strike="noStrike" baseline="0" dirty="0">
                <a:latin typeface="NewBaskervilleStd-Bold"/>
              </a:rPr>
              <a:t>super </a:t>
            </a:r>
            <a:r>
              <a:rPr lang="en-US" sz="1800" b="0" i="0" u="none" strike="noStrike" baseline="0" dirty="0">
                <a:latin typeface="NewBaskervilleStd-Roman"/>
              </a:rPr>
              <a:t>in any way.</a:t>
            </a:r>
          </a:p>
          <a:p>
            <a:pPr algn="l"/>
            <a:r>
              <a:rPr lang="en-US" sz="1800" b="0" i="0" u="none" strike="noStrike" baseline="0" dirty="0">
                <a:latin typeface="NewBaskervilleStd-Roman"/>
              </a:rPr>
              <a:t>if you wish to call a </a:t>
            </a:r>
            <a:r>
              <a:rPr lang="en-US" sz="1800" b="1" i="0" u="none" strike="noStrike" baseline="0" dirty="0">
                <a:latin typeface="NewBaskervilleStd-Bold"/>
              </a:rPr>
              <a:t>static </a:t>
            </a:r>
            <a:r>
              <a:rPr lang="en-US" sz="1800" b="0" i="0" u="none" strike="noStrike" baseline="0" dirty="0">
                <a:latin typeface="NewBaskervilleStd-Roman"/>
              </a:rPr>
              <a:t>method from outside its class, you can do so using the following general form</a:t>
            </a:r>
          </a:p>
          <a:p>
            <a:pPr marL="0" indent="0" algn="l">
              <a:buNone/>
            </a:pPr>
            <a:r>
              <a:rPr lang="en-IN" sz="1800" b="1" i="1" u="none" strike="noStrike" baseline="0" dirty="0">
                <a:latin typeface="NewBaskervilleStd-Italic"/>
              </a:rPr>
              <a:t>          </a:t>
            </a:r>
            <a:r>
              <a:rPr lang="en-IN" sz="1800" b="1" i="1" u="none" strike="noStrike" baseline="0" dirty="0" err="1">
                <a:latin typeface="NewBaskervilleStd-Italic"/>
              </a:rPr>
              <a:t>classname.method</a:t>
            </a:r>
            <a:r>
              <a:rPr lang="en-IN" sz="1800" b="1" i="0" u="none" strike="noStrike" baseline="0" dirty="0">
                <a:latin typeface="NewBaskervilleStd-Roman"/>
              </a:rPr>
              <a:t>( )</a:t>
            </a:r>
          </a:p>
          <a:p>
            <a:pPr algn="l"/>
            <a:r>
              <a:rPr lang="en-US" sz="1800" b="0" i="0" u="none" strike="noStrike" baseline="0" dirty="0">
                <a:latin typeface="NewBaskervilleStd-Roman"/>
              </a:rPr>
              <a:t>Here, </a:t>
            </a:r>
            <a:r>
              <a:rPr lang="en-US" sz="1800" b="0" i="1" u="none" strike="noStrike" baseline="0" dirty="0" err="1">
                <a:latin typeface="NewBaskervilleStd-Italic"/>
              </a:rPr>
              <a:t>classname</a:t>
            </a:r>
            <a:r>
              <a:rPr lang="en-US" sz="1800" b="0" i="1" u="none" strike="noStrike" baseline="0" dirty="0">
                <a:latin typeface="NewBaskervilleStd-Italic"/>
              </a:rPr>
              <a:t> </a:t>
            </a:r>
            <a:r>
              <a:rPr lang="en-US" sz="1800" b="0" i="0" u="none" strike="noStrike" baseline="0" dirty="0">
                <a:latin typeface="NewBaskervilleStd-Roman"/>
              </a:rPr>
              <a:t>is the name of the class in which the </a:t>
            </a:r>
            <a:r>
              <a:rPr lang="en-US" sz="1800" b="1" i="0" u="none" strike="noStrike" baseline="0" dirty="0">
                <a:latin typeface="NewBaskervilleStd-Bold"/>
              </a:rPr>
              <a:t>static </a:t>
            </a:r>
            <a:r>
              <a:rPr lang="en-US" sz="1800" b="0" i="0" u="none" strike="noStrike" baseline="0" dirty="0">
                <a:latin typeface="NewBaskervilleStd-Roman"/>
              </a:rPr>
              <a:t>method is declared</a:t>
            </a:r>
            <a:endParaRPr lang="en-IN" dirty="0"/>
          </a:p>
        </p:txBody>
      </p:sp>
    </p:spTree>
    <p:extLst>
      <p:ext uri="{BB962C8B-B14F-4D97-AF65-F5344CB8AC3E}">
        <p14:creationId xmlns:p14="http://schemas.microsoft.com/office/powerpoint/2010/main" val="1944430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EE8492-ED42-CCEA-2CE9-24EE97345BC3}"/>
              </a:ext>
            </a:extLst>
          </p:cNvPr>
          <p:cNvSpPr>
            <a:spLocks noGrp="1"/>
          </p:cNvSpPr>
          <p:nvPr>
            <p:ph idx="1"/>
          </p:nvPr>
        </p:nvSpPr>
        <p:spPr>
          <a:xfrm>
            <a:off x="838200" y="640080"/>
            <a:ext cx="10515600" cy="5536883"/>
          </a:xfrm>
        </p:spPr>
        <p:txBody>
          <a:bodyPr>
            <a:normAutofit/>
          </a:bodyPr>
          <a:lstStyle/>
          <a:p>
            <a:pPr marL="0" indent="0" algn="l">
              <a:buNone/>
            </a:pPr>
            <a:r>
              <a:rPr lang="en-IN" sz="1800" b="0" i="0" u="none" strike="noStrike" baseline="0" dirty="0">
                <a:latin typeface="CourierStd"/>
              </a:rPr>
              <a:t>class </a:t>
            </a:r>
            <a:r>
              <a:rPr lang="en-IN" sz="1800" b="0" i="0" u="none" strike="noStrike" baseline="0" dirty="0" err="1">
                <a:latin typeface="CourierStd"/>
              </a:rPr>
              <a:t>StaticDemo</a:t>
            </a:r>
            <a:r>
              <a:rPr lang="en-IN" sz="1800" b="0" i="0" u="none" strike="noStrike" baseline="0" dirty="0">
                <a:latin typeface="CourierStd"/>
              </a:rPr>
              <a:t> {</a:t>
            </a:r>
          </a:p>
          <a:p>
            <a:pPr marL="0" indent="0" algn="l">
              <a:buNone/>
            </a:pPr>
            <a:r>
              <a:rPr lang="en-IN" sz="1800" b="0" i="0" u="none" strike="noStrike" baseline="0" dirty="0">
                <a:latin typeface="CourierStd"/>
              </a:rPr>
              <a:t>static int a = 42;</a:t>
            </a:r>
          </a:p>
          <a:p>
            <a:pPr marL="0" indent="0" algn="l">
              <a:buNone/>
            </a:pPr>
            <a:r>
              <a:rPr lang="en-IN" sz="1800" b="0" i="0" u="none" strike="noStrike" baseline="0" dirty="0">
                <a:latin typeface="CourierStd"/>
              </a:rPr>
              <a:t>static int b = 99;</a:t>
            </a:r>
          </a:p>
          <a:p>
            <a:pPr marL="0" indent="0" algn="l">
              <a:buNone/>
            </a:pPr>
            <a:r>
              <a:rPr lang="en-IN" sz="1800" b="0" i="0" u="none" strike="noStrike" baseline="0" dirty="0">
                <a:latin typeface="CourierStd"/>
              </a:rPr>
              <a:t>static void </a:t>
            </a:r>
            <a:r>
              <a:rPr lang="en-IN" sz="1800" b="0" i="0" u="none" strike="noStrike" baseline="0" dirty="0" err="1">
                <a:latin typeface="CourierStd"/>
              </a:rPr>
              <a:t>callme</a:t>
            </a:r>
            <a:r>
              <a:rPr lang="en-IN" sz="1800" b="0" i="0" u="none" strike="noStrike" baseline="0" dirty="0">
                <a:latin typeface="CourierStd"/>
              </a:rPr>
              <a:t>() {</a:t>
            </a:r>
          </a:p>
          <a:p>
            <a:pPr marL="0" indent="0" algn="l">
              <a:buNone/>
            </a:pPr>
            <a:r>
              <a:rPr lang="en-IN" sz="1800" b="0" i="0" u="none" strike="noStrike" baseline="0" dirty="0" err="1">
                <a:latin typeface="CourierStd"/>
              </a:rPr>
              <a:t>System.out.println</a:t>
            </a:r>
            <a:r>
              <a:rPr lang="en-IN" sz="1800" b="0" i="0" u="none" strike="noStrike" baseline="0" dirty="0">
                <a:latin typeface="CourierStd"/>
              </a:rPr>
              <a:t>("a = " + a);</a:t>
            </a:r>
          </a:p>
          <a:p>
            <a:pPr marL="0" indent="0" algn="l">
              <a:buNone/>
            </a:pPr>
            <a:r>
              <a:rPr lang="en-IN" sz="1800" b="0" i="0" u="none" strike="noStrike" baseline="0" dirty="0">
                <a:latin typeface="CourierStd"/>
              </a:rPr>
              <a:t>}</a:t>
            </a:r>
          </a:p>
          <a:p>
            <a:pPr marL="0" indent="0" algn="l">
              <a:buNone/>
            </a:pPr>
            <a:r>
              <a:rPr lang="en-IN" sz="1800" b="0" i="0" u="none" strike="noStrike" baseline="0" dirty="0">
                <a:latin typeface="CourierStd"/>
              </a:rPr>
              <a:t>}</a:t>
            </a:r>
          </a:p>
          <a:p>
            <a:pPr marL="0" indent="0" algn="l">
              <a:buNone/>
            </a:pPr>
            <a:r>
              <a:rPr lang="en-IN" sz="1800" b="0" i="0" u="none" strike="noStrike" baseline="0" dirty="0">
                <a:latin typeface="CourierStd"/>
              </a:rPr>
              <a:t>class </a:t>
            </a:r>
            <a:r>
              <a:rPr lang="en-IN" sz="1800" b="0" i="0" u="none" strike="noStrike" baseline="0" dirty="0" err="1">
                <a:latin typeface="CourierStd"/>
              </a:rPr>
              <a:t>StaticByName</a:t>
            </a:r>
            <a:r>
              <a:rPr lang="en-IN" sz="1800" b="0" i="0" u="none" strike="noStrike" baseline="0" dirty="0">
                <a:latin typeface="CourierStd"/>
              </a:rPr>
              <a:t> {</a:t>
            </a:r>
          </a:p>
          <a:p>
            <a:pPr marL="0" indent="0" algn="l">
              <a:buNone/>
            </a:pPr>
            <a:r>
              <a:rPr lang="en-US" sz="1800" b="0" i="0" u="none" strike="noStrike" baseline="0" dirty="0">
                <a:latin typeface="CourierStd"/>
              </a:rPr>
              <a:t>public static void main(String </a:t>
            </a:r>
            <a:r>
              <a:rPr lang="en-US" sz="1800" b="0" i="0" u="none" strike="noStrike" baseline="0" dirty="0" err="1">
                <a:latin typeface="CourierStd"/>
              </a:rPr>
              <a:t>args</a:t>
            </a:r>
            <a:r>
              <a:rPr lang="en-US" sz="1800" b="0" i="0" u="none" strike="noStrike" baseline="0" dirty="0">
                <a:latin typeface="CourierStd"/>
              </a:rPr>
              <a:t>[]) {</a:t>
            </a:r>
          </a:p>
          <a:p>
            <a:pPr marL="0" indent="0" algn="l">
              <a:buNone/>
            </a:pPr>
            <a:r>
              <a:rPr lang="en-IN" sz="1800" b="0" i="0" u="none" strike="noStrike" baseline="0" dirty="0" err="1">
                <a:latin typeface="CourierStd"/>
              </a:rPr>
              <a:t>StaticDemo.callme</a:t>
            </a:r>
            <a:r>
              <a:rPr lang="en-IN" sz="1800" b="0" i="0" u="none" strike="noStrike" baseline="0" dirty="0">
                <a:latin typeface="CourierStd"/>
              </a:rPr>
              <a:t>();</a:t>
            </a:r>
          </a:p>
          <a:p>
            <a:pPr marL="0" indent="0" algn="l">
              <a:buNone/>
            </a:pPr>
            <a:r>
              <a:rPr lang="en-IN" sz="1800" b="0" i="0" u="none" strike="noStrike" baseline="0" dirty="0" err="1">
                <a:latin typeface="CourierStd"/>
              </a:rPr>
              <a:t>System.out.println</a:t>
            </a:r>
            <a:r>
              <a:rPr lang="en-IN" sz="1800" b="0" i="0" u="none" strike="noStrike" baseline="0" dirty="0">
                <a:latin typeface="CourierStd"/>
              </a:rPr>
              <a:t>("b = " + </a:t>
            </a:r>
            <a:r>
              <a:rPr lang="en-IN" sz="1800" b="0" i="0" u="none" strike="noStrike" baseline="0" dirty="0" err="1">
                <a:latin typeface="CourierStd"/>
              </a:rPr>
              <a:t>StaticDemo.b</a:t>
            </a:r>
            <a:r>
              <a:rPr lang="en-IN" sz="1800" b="0" i="0" u="none" strike="noStrike" baseline="0" dirty="0">
                <a:latin typeface="CourierStd"/>
              </a:rPr>
              <a:t>);</a:t>
            </a:r>
          </a:p>
          <a:p>
            <a:pPr marL="0" indent="0" algn="l">
              <a:buNone/>
            </a:pPr>
            <a:r>
              <a:rPr lang="en-IN" sz="1800" b="0" i="0" u="none" strike="noStrike" baseline="0" dirty="0">
                <a:latin typeface="CourierStd"/>
              </a:rPr>
              <a:t>}</a:t>
            </a:r>
          </a:p>
          <a:p>
            <a:pPr marL="0" indent="0" algn="l">
              <a:buNone/>
            </a:pPr>
            <a:r>
              <a:rPr lang="en-IN" sz="1800" b="0" i="0" u="none" strike="noStrike" baseline="0" dirty="0">
                <a:latin typeface="CourierStd"/>
              </a:rPr>
              <a:t>}</a:t>
            </a:r>
            <a:endParaRPr lang="en-IN" dirty="0"/>
          </a:p>
        </p:txBody>
      </p:sp>
    </p:spTree>
    <p:extLst>
      <p:ext uri="{BB962C8B-B14F-4D97-AF65-F5344CB8AC3E}">
        <p14:creationId xmlns:p14="http://schemas.microsoft.com/office/powerpoint/2010/main" val="1152585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29AC-DEC2-FF64-98FF-41A5668E2ABC}"/>
              </a:ext>
            </a:extLst>
          </p:cNvPr>
          <p:cNvSpPr>
            <a:spLocks noGrp="1"/>
          </p:cNvSpPr>
          <p:nvPr>
            <p:ph type="title"/>
          </p:nvPr>
        </p:nvSpPr>
        <p:spPr>
          <a:xfrm>
            <a:off x="838200" y="365125"/>
            <a:ext cx="10515600" cy="681355"/>
          </a:xfrm>
        </p:spPr>
        <p:txBody>
          <a:bodyPr>
            <a:normAutofit fontScale="90000"/>
          </a:bodyPr>
          <a:lstStyle/>
          <a:p>
            <a:r>
              <a:rPr lang="en-IN" sz="4400" b="1" i="0" u="none" strike="noStrike" baseline="0" dirty="0">
                <a:latin typeface="DINMittelEFOP-Bold"/>
              </a:rPr>
              <a:t>final</a:t>
            </a:r>
            <a:endParaRPr lang="en-IN" dirty="0"/>
          </a:p>
        </p:txBody>
      </p:sp>
      <p:sp>
        <p:nvSpPr>
          <p:cNvPr id="3" name="Content Placeholder 2">
            <a:extLst>
              <a:ext uri="{FF2B5EF4-FFF2-40B4-BE49-F238E27FC236}">
                <a16:creationId xmlns:a16="http://schemas.microsoft.com/office/drawing/2014/main" id="{EAFCD52A-A14F-F0A8-705B-0E129D50ACF0}"/>
              </a:ext>
            </a:extLst>
          </p:cNvPr>
          <p:cNvSpPr>
            <a:spLocks noGrp="1"/>
          </p:cNvSpPr>
          <p:nvPr>
            <p:ph idx="1"/>
          </p:nvPr>
        </p:nvSpPr>
        <p:spPr>
          <a:xfrm>
            <a:off x="838200" y="1046480"/>
            <a:ext cx="10515600" cy="5130483"/>
          </a:xfrm>
        </p:spPr>
        <p:txBody>
          <a:bodyPr>
            <a:normAutofit/>
          </a:bodyPr>
          <a:lstStyle/>
          <a:p>
            <a:pPr algn="l"/>
            <a:r>
              <a:rPr lang="en-US" sz="1800" b="0" i="0" u="none" strike="noStrike" baseline="0" dirty="0">
                <a:latin typeface="NewBaskervilleStd-Roman"/>
              </a:rPr>
              <a:t>A field can be declared as </a:t>
            </a:r>
            <a:r>
              <a:rPr lang="en-US" sz="1800" b="1" i="0" u="none" strike="noStrike" baseline="0" dirty="0">
                <a:latin typeface="NewBaskervilleStd-Bold"/>
              </a:rPr>
              <a:t>final</a:t>
            </a:r>
            <a:r>
              <a:rPr lang="en-US" sz="1800" b="0" i="0" u="none" strike="noStrike" baseline="0" dirty="0">
                <a:latin typeface="NewBaskervilleStd-Roman"/>
              </a:rPr>
              <a:t>. </a:t>
            </a:r>
          </a:p>
          <a:p>
            <a:pPr algn="l"/>
            <a:r>
              <a:rPr lang="en-US" sz="1800" b="0" i="0" u="none" strike="noStrike" baseline="0" dirty="0">
                <a:latin typeface="NewBaskervilleStd-Roman"/>
              </a:rPr>
              <a:t>Doing so prevents its contents from being modified, making it, essentially, a constant. </a:t>
            </a:r>
          </a:p>
          <a:p>
            <a:pPr algn="l"/>
            <a:r>
              <a:rPr lang="en-US" sz="1800" b="0" i="0" u="none" strike="noStrike" baseline="0" dirty="0">
                <a:latin typeface="NewBaskervilleStd-Roman"/>
              </a:rPr>
              <a:t>This means that you must initialize a </a:t>
            </a:r>
            <a:r>
              <a:rPr lang="en-US" sz="1800" b="1" i="0" u="none" strike="noStrike" baseline="0" dirty="0">
                <a:latin typeface="NewBaskervilleStd-Bold"/>
              </a:rPr>
              <a:t>final </a:t>
            </a:r>
            <a:r>
              <a:rPr lang="en-US" sz="1800" b="0" i="0" u="none" strike="noStrike" baseline="0" dirty="0">
                <a:latin typeface="NewBaskervilleStd-Roman"/>
              </a:rPr>
              <a:t>field when it is declared. </a:t>
            </a:r>
          </a:p>
          <a:p>
            <a:pPr algn="l"/>
            <a:r>
              <a:rPr lang="en-US" sz="1800" b="0" i="0" u="none" strike="noStrike" baseline="0" dirty="0">
                <a:latin typeface="NewBaskervilleStd-Roman"/>
              </a:rPr>
              <a:t>You can do this in one of two ways: First, you can give it a value when it is</a:t>
            </a:r>
          </a:p>
          <a:p>
            <a:pPr algn="l"/>
            <a:r>
              <a:rPr lang="en-US" sz="1800" b="0" i="0" u="none" strike="noStrike" baseline="0" dirty="0">
                <a:latin typeface="NewBaskervilleStd-Roman"/>
              </a:rPr>
              <a:t>declared. Second, you can assign it a value within a constructor. </a:t>
            </a:r>
          </a:p>
          <a:p>
            <a:pPr algn="l"/>
            <a:r>
              <a:rPr lang="en-US" sz="1800" b="0" i="0" u="none" strike="noStrike" baseline="0" dirty="0">
                <a:latin typeface="NewBaskervilleStd-Roman"/>
              </a:rPr>
              <a:t>The first approach is the most common. Here is an example:</a:t>
            </a:r>
          </a:p>
          <a:p>
            <a:pPr algn="l"/>
            <a:r>
              <a:rPr lang="en-US" sz="1800" b="0" i="0" u="none" strike="noStrike" baseline="0" dirty="0">
                <a:latin typeface="CourierStd"/>
              </a:rPr>
              <a:t>final int FILE_NEW = 1;</a:t>
            </a:r>
          </a:p>
          <a:p>
            <a:pPr algn="l"/>
            <a:r>
              <a:rPr lang="en-US" sz="1800" b="0" i="0" u="none" strike="noStrike" baseline="0" dirty="0">
                <a:latin typeface="CourierStd"/>
              </a:rPr>
              <a:t>final int FILE_OPEN = 2;</a:t>
            </a:r>
          </a:p>
          <a:p>
            <a:pPr algn="l"/>
            <a:r>
              <a:rPr lang="en-US" sz="1800" b="0" i="0" u="none" strike="noStrike" baseline="0" dirty="0">
                <a:latin typeface="CourierStd"/>
              </a:rPr>
              <a:t>final int FILE_SAVE = 3;</a:t>
            </a:r>
          </a:p>
          <a:p>
            <a:pPr algn="l"/>
            <a:endParaRPr lang="en-US" sz="1800" b="0" i="0" u="none" strike="noStrike" baseline="0" dirty="0">
              <a:latin typeface="CourierStd"/>
            </a:endParaRPr>
          </a:p>
          <a:p>
            <a:pPr algn="l"/>
            <a:r>
              <a:rPr lang="en-US" sz="1800" b="0" i="0" u="none" strike="noStrike" baseline="0" dirty="0">
                <a:latin typeface="NewBaskervilleStd-Roman"/>
              </a:rPr>
              <a:t>It is a common coding convention to choose all uppercase identifiers for </a:t>
            </a:r>
            <a:r>
              <a:rPr lang="en-US" sz="1800" b="1" i="0" u="none" strike="noStrike" baseline="0" dirty="0">
                <a:latin typeface="NewBaskervilleStd-Bold"/>
              </a:rPr>
              <a:t>final </a:t>
            </a:r>
            <a:r>
              <a:rPr lang="en-US" sz="1800" b="0" i="0" u="none" strike="noStrike" baseline="0" dirty="0">
                <a:latin typeface="NewBaskervilleStd-Roman"/>
              </a:rPr>
              <a:t>fields,</a:t>
            </a:r>
            <a:endParaRPr lang="en-US" sz="1800" b="0" i="0" u="none" strike="noStrike" baseline="0" dirty="0">
              <a:latin typeface="CourierStd"/>
            </a:endParaRPr>
          </a:p>
        </p:txBody>
      </p:sp>
    </p:spTree>
    <p:extLst>
      <p:ext uri="{BB962C8B-B14F-4D97-AF65-F5344CB8AC3E}">
        <p14:creationId xmlns:p14="http://schemas.microsoft.com/office/powerpoint/2010/main" val="4258522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4C7E-04BC-C44A-34D1-1EDB55D024C9}"/>
              </a:ext>
            </a:extLst>
          </p:cNvPr>
          <p:cNvSpPr>
            <a:spLocks noGrp="1"/>
          </p:cNvSpPr>
          <p:nvPr>
            <p:ph type="title"/>
          </p:nvPr>
        </p:nvSpPr>
        <p:spPr/>
        <p:txBody>
          <a:bodyPr/>
          <a:lstStyle/>
          <a:p>
            <a:r>
              <a:rPr lang="en-US" dirty="0"/>
              <a:t>Class Declaration in Java</a:t>
            </a:r>
            <a:endParaRPr lang="en-IN" dirty="0"/>
          </a:p>
        </p:txBody>
      </p:sp>
      <p:sp>
        <p:nvSpPr>
          <p:cNvPr id="3" name="Content Placeholder 2">
            <a:extLst>
              <a:ext uri="{FF2B5EF4-FFF2-40B4-BE49-F238E27FC236}">
                <a16:creationId xmlns:a16="http://schemas.microsoft.com/office/drawing/2014/main" id="{2D947321-6FC8-5CC6-8DC0-3732A2EADA8D}"/>
              </a:ext>
            </a:extLst>
          </p:cNvPr>
          <p:cNvSpPr>
            <a:spLocks noGrp="1"/>
          </p:cNvSpPr>
          <p:nvPr>
            <p:ph idx="1"/>
          </p:nvPr>
        </p:nvSpPr>
        <p:spPr/>
        <p:txBody>
          <a:bodyPr>
            <a:normAutofit/>
          </a:bodyPr>
          <a:lstStyle/>
          <a:p>
            <a:pPr marL="0" indent="0">
              <a:buNone/>
            </a:pPr>
            <a:r>
              <a:rPr lang="en-US" b="1" dirty="0" err="1"/>
              <a:t>access_modifier</a:t>
            </a:r>
            <a:r>
              <a:rPr lang="en-US" b="1" dirty="0"/>
              <a:t> class</a:t>
            </a:r>
            <a:r>
              <a:rPr lang="en-US" dirty="0"/>
              <a:t> &lt;</a:t>
            </a:r>
            <a:r>
              <a:rPr lang="en-US" dirty="0" err="1"/>
              <a:t>class_name</a:t>
            </a:r>
            <a:r>
              <a:rPr lang="en-US" dirty="0"/>
              <a:t>&gt;</a:t>
            </a:r>
          </a:p>
          <a:p>
            <a:pPr marL="0" indent="0">
              <a:buNone/>
            </a:pPr>
            <a:r>
              <a:rPr lang="en-US" dirty="0"/>
              <a:t>{  </a:t>
            </a:r>
          </a:p>
          <a:p>
            <a:pPr marL="0" indent="0">
              <a:buNone/>
            </a:pPr>
            <a:r>
              <a:rPr lang="en-US" dirty="0"/>
              <a:t>    data member;  </a:t>
            </a:r>
          </a:p>
          <a:p>
            <a:pPr marL="0" indent="0">
              <a:buNone/>
            </a:pPr>
            <a:r>
              <a:rPr lang="en-US" dirty="0"/>
              <a:t>    method;  </a:t>
            </a:r>
          </a:p>
          <a:p>
            <a:pPr marL="0" indent="0">
              <a:buNone/>
            </a:pPr>
            <a:r>
              <a:rPr lang="en-US" dirty="0"/>
              <a:t>    constructor;</a:t>
            </a:r>
          </a:p>
          <a:p>
            <a:pPr marL="0" indent="0">
              <a:buNone/>
            </a:pPr>
            <a:r>
              <a:rPr lang="en-US" dirty="0"/>
              <a:t>    nested class;</a:t>
            </a:r>
          </a:p>
          <a:p>
            <a:pPr marL="0" indent="0">
              <a:buNone/>
            </a:pPr>
            <a:r>
              <a:rPr lang="en-US" dirty="0"/>
              <a:t>    interface;</a:t>
            </a:r>
          </a:p>
          <a:p>
            <a:pPr marL="0" indent="0">
              <a:buNone/>
            </a:pPr>
            <a:r>
              <a:rPr lang="en-US" dirty="0"/>
              <a:t>}</a:t>
            </a:r>
            <a:endParaRPr lang="en-IN" dirty="0"/>
          </a:p>
        </p:txBody>
      </p:sp>
    </p:spTree>
    <p:extLst>
      <p:ext uri="{BB962C8B-B14F-4D97-AF65-F5344CB8AC3E}">
        <p14:creationId xmlns:p14="http://schemas.microsoft.com/office/powerpoint/2010/main" val="2359433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5DC84-2207-6301-A8E1-E7AF076BB5E1}"/>
              </a:ext>
            </a:extLst>
          </p:cNvPr>
          <p:cNvSpPr>
            <a:spLocks noGrp="1"/>
          </p:cNvSpPr>
          <p:nvPr>
            <p:ph idx="1"/>
          </p:nvPr>
        </p:nvSpPr>
        <p:spPr>
          <a:xfrm>
            <a:off x="838200" y="341745"/>
            <a:ext cx="10515600" cy="5890636"/>
          </a:xfrm>
        </p:spPr>
        <p:txBody>
          <a:bodyPr numCol="2">
            <a:noAutofit/>
          </a:bodyPr>
          <a:lstStyle/>
          <a:p>
            <a:pPr marL="0" indent="0" algn="l">
              <a:lnSpc>
                <a:spcPct val="120000"/>
              </a:lnSpc>
              <a:buNone/>
            </a:pPr>
            <a:r>
              <a:rPr lang="en-US" sz="1400" b="0" i="0" u="none" strike="noStrike" baseline="0" dirty="0">
                <a:latin typeface="CourierStd"/>
              </a:rPr>
              <a:t>/* A program that uses the Box class.</a:t>
            </a:r>
          </a:p>
          <a:p>
            <a:pPr marL="0" indent="0" algn="l">
              <a:lnSpc>
                <a:spcPct val="120000"/>
              </a:lnSpc>
              <a:buNone/>
            </a:pPr>
            <a:r>
              <a:rPr lang="en-US" sz="1400" b="0" i="0" u="none" strike="noStrike" baseline="0" dirty="0">
                <a:latin typeface="CourierStd"/>
              </a:rPr>
              <a:t>Call this file BoxDemo.java</a:t>
            </a:r>
          </a:p>
          <a:p>
            <a:pPr marL="0" indent="0" algn="l">
              <a:lnSpc>
                <a:spcPct val="120000"/>
              </a:lnSpc>
              <a:buNone/>
            </a:pPr>
            <a:r>
              <a:rPr lang="en-IN" sz="1400" b="0" i="0" u="none" strike="noStrike" baseline="0" dirty="0">
                <a:latin typeface="CourierStd"/>
              </a:rPr>
              <a:t>*/</a:t>
            </a:r>
          </a:p>
          <a:p>
            <a:pPr marL="0" indent="0" algn="l">
              <a:lnSpc>
                <a:spcPct val="120000"/>
              </a:lnSpc>
              <a:buNone/>
            </a:pPr>
            <a:r>
              <a:rPr lang="en-IN" sz="1400" b="0" i="0" u="none" strike="noStrike" baseline="0" dirty="0">
                <a:latin typeface="CourierStd"/>
              </a:rPr>
              <a:t>class Box {</a:t>
            </a:r>
          </a:p>
          <a:p>
            <a:pPr marL="0" indent="0" algn="l">
              <a:lnSpc>
                <a:spcPct val="120000"/>
              </a:lnSpc>
              <a:buNone/>
            </a:pPr>
            <a:r>
              <a:rPr lang="en-IN" sz="1400" b="0" i="0" u="none" strike="noStrike" baseline="0" dirty="0">
                <a:latin typeface="CourierStd"/>
              </a:rPr>
              <a:t>double width;</a:t>
            </a:r>
          </a:p>
          <a:p>
            <a:pPr marL="0" indent="0" algn="l">
              <a:lnSpc>
                <a:spcPct val="120000"/>
              </a:lnSpc>
              <a:buNone/>
            </a:pPr>
            <a:r>
              <a:rPr lang="en-IN" sz="1400" b="0" i="0" u="none" strike="noStrike" baseline="0" dirty="0">
                <a:latin typeface="CourierStd"/>
              </a:rPr>
              <a:t>double height;</a:t>
            </a:r>
          </a:p>
          <a:p>
            <a:pPr marL="0" indent="0" algn="l">
              <a:lnSpc>
                <a:spcPct val="120000"/>
              </a:lnSpc>
              <a:buNone/>
            </a:pPr>
            <a:r>
              <a:rPr lang="en-IN" sz="1400" b="0" i="0" u="none" strike="noStrike" baseline="0" dirty="0">
                <a:latin typeface="CourierStd"/>
              </a:rPr>
              <a:t>double depth;</a:t>
            </a:r>
          </a:p>
          <a:p>
            <a:pPr marL="0" indent="0" algn="l">
              <a:lnSpc>
                <a:spcPct val="120000"/>
              </a:lnSpc>
              <a:buNone/>
            </a:pPr>
            <a:r>
              <a:rPr lang="en-IN" sz="1400" b="0" i="0" u="none" strike="noStrike" baseline="0" dirty="0">
                <a:latin typeface="CourierStd"/>
              </a:rPr>
              <a:t>}</a:t>
            </a:r>
          </a:p>
          <a:p>
            <a:pPr marL="0" indent="0" algn="l">
              <a:lnSpc>
                <a:spcPct val="120000"/>
              </a:lnSpc>
              <a:buNone/>
            </a:pPr>
            <a:r>
              <a:rPr lang="en-US" sz="1400" b="0" i="0" u="none" strike="noStrike" baseline="0" dirty="0">
                <a:latin typeface="CourierStd"/>
              </a:rPr>
              <a:t>// This class declares an object of type Box.</a:t>
            </a:r>
          </a:p>
          <a:p>
            <a:pPr marL="0" indent="0" algn="l">
              <a:lnSpc>
                <a:spcPct val="120000"/>
              </a:lnSpc>
              <a:buNone/>
            </a:pPr>
            <a:r>
              <a:rPr lang="en-IN" sz="1400" b="0" i="0" u="none" strike="noStrike" baseline="0" dirty="0">
                <a:latin typeface="CourierStd"/>
              </a:rPr>
              <a:t>class </a:t>
            </a:r>
            <a:r>
              <a:rPr lang="en-IN" sz="1400" b="0" i="0" u="none" strike="noStrike" baseline="0" dirty="0" err="1">
                <a:latin typeface="CourierStd"/>
              </a:rPr>
              <a:t>BoxDemo</a:t>
            </a:r>
            <a:r>
              <a:rPr lang="en-IN" sz="1400" b="0" i="0" u="none" strike="noStrike" baseline="0" dirty="0">
                <a:latin typeface="CourierStd"/>
              </a:rPr>
              <a:t> {</a:t>
            </a:r>
          </a:p>
          <a:p>
            <a:pPr marL="0" indent="0" algn="l">
              <a:lnSpc>
                <a:spcPct val="120000"/>
              </a:lnSpc>
              <a:buNone/>
            </a:pPr>
            <a:r>
              <a:rPr lang="en-US" sz="1400" b="0" i="0" u="none" strike="noStrike" baseline="0" dirty="0">
                <a:latin typeface="CourierStd"/>
              </a:rPr>
              <a:t>public static void main(String </a:t>
            </a:r>
            <a:r>
              <a:rPr lang="en-US" sz="1400" b="0" i="0" u="none" strike="noStrike" baseline="0" dirty="0" err="1">
                <a:latin typeface="CourierStd"/>
              </a:rPr>
              <a:t>args</a:t>
            </a:r>
            <a:r>
              <a:rPr lang="en-US" sz="1400" b="0" i="0" u="none" strike="noStrike" baseline="0" dirty="0">
                <a:latin typeface="CourierStd"/>
              </a:rPr>
              <a:t>[]) {</a:t>
            </a:r>
          </a:p>
          <a:p>
            <a:pPr marL="0" indent="0" algn="l">
              <a:lnSpc>
                <a:spcPct val="120000"/>
              </a:lnSpc>
              <a:buNone/>
            </a:pPr>
            <a:r>
              <a:rPr lang="en-IN" sz="1400" b="1" i="0" u="none" strike="noStrike" baseline="0" dirty="0">
                <a:latin typeface="CourierStd"/>
              </a:rPr>
              <a:t>Box </a:t>
            </a:r>
            <a:r>
              <a:rPr lang="en-IN" sz="1400" b="1" i="0" u="none" strike="noStrike" baseline="0" dirty="0" err="1">
                <a:latin typeface="CourierStd"/>
              </a:rPr>
              <a:t>mybox</a:t>
            </a:r>
            <a:r>
              <a:rPr lang="en-IN" sz="1400" b="1" i="0" u="none" strike="noStrike" baseline="0" dirty="0">
                <a:latin typeface="CourierStd"/>
              </a:rPr>
              <a:t> = new Box();</a:t>
            </a:r>
          </a:p>
          <a:p>
            <a:pPr marL="0" indent="0" algn="l">
              <a:lnSpc>
                <a:spcPct val="120000"/>
              </a:lnSpc>
              <a:buNone/>
            </a:pPr>
            <a:r>
              <a:rPr lang="en-IN" sz="1400" b="0" i="0" u="none" strike="noStrike" baseline="0" dirty="0">
                <a:latin typeface="CourierStd"/>
              </a:rPr>
              <a:t>double vol;</a:t>
            </a:r>
          </a:p>
          <a:p>
            <a:pPr marL="0" indent="0" algn="l">
              <a:lnSpc>
                <a:spcPct val="120000"/>
              </a:lnSpc>
              <a:buNone/>
            </a:pPr>
            <a:r>
              <a:rPr lang="en-US" sz="1400" b="0" i="0" u="none" strike="noStrike" baseline="0" dirty="0">
                <a:latin typeface="CourierStd"/>
              </a:rPr>
              <a:t>// assign values to </a:t>
            </a:r>
            <a:r>
              <a:rPr lang="en-US" sz="1400" b="0" i="0" u="none" strike="noStrike" baseline="0" dirty="0" err="1">
                <a:latin typeface="CourierStd"/>
              </a:rPr>
              <a:t>mybox's</a:t>
            </a:r>
            <a:r>
              <a:rPr lang="en-US" sz="1400" b="0" i="0" u="none" strike="noStrike" baseline="0" dirty="0">
                <a:latin typeface="CourierStd"/>
              </a:rPr>
              <a:t> instance variables</a:t>
            </a:r>
          </a:p>
          <a:p>
            <a:pPr marL="0" indent="0" algn="l">
              <a:lnSpc>
                <a:spcPct val="120000"/>
              </a:lnSpc>
              <a:buNone/>
            </a:pPr>
            <a:r>
              <a:rPr lang="en-IN" sz="1400" b="0" i="0" u="none" strike="noStrike" baseline="0" dirty="0" err="1">
                <a:latin typeface="CourierStd"/>
              </a:rPr>
              <a:t>mybox.width</a:t>
            </a:r>
            <a:r>
              <a:rPr lang="en-IN" sz="1400" b="0" i="0" u="none" strike="noStrike" baseline="0" dirty="0">
                <a:latin typeface="CourierStd"/>
              </a:rPr>
              <a:t> = 10;</a:t>
            </a:r>
          </a:p>
          <a:p>
            <a:pPr marL="0" indent="0" algn="l">
              <a:lnSpc>
                <a:spcPct val="120000"/>
              </a:lnSpc>
              <a:buNone/>
            </a:pPr>
            <a:r>
              <a:rPr lang="en-IN" sz="1400" b="0" i="0" u="none" strike="noStrike" baseline="0" dirty="0" err="1">
                <a:latin typeface="CourierStd"/>
              </a:rPr>
              <a:t>mybox.height</a:t>
            </a:r>
            <a:r>
              <a:rPr lang="en-IN" sz="1400" b="0" i="0" u="none" strike="noStrike" baseline="0" dirty="0">
                <a:latin typeface="CourierStd"/>
              </a:rPr>
              <a:t> = 20;</a:t>
            </a:r>
          </a:p>
          <a:p>
            <a:pPr marL="0" indent="0" algn="l">
              <a:lnSpc>
                <a:spcPct val="120000"/>
              </a:lnSpc>
              <a:buNone/>
            </a:pPr>
            <a:r>
              <a:rPr lang="en-IN" sz="1400" b="0" i="0" u="none" strike="noStrike" baseline="0" dirty="0" err="1">
                <a:latin typeface="CourierStd"/>
              </a:rPr>
              <a:t>mybox.depth</a:t>
            </a:r>
            <a:r>
              <a:rPr lang="en-IN" sz="1400" b="0" i="0" u="none" strike="noStrike" baseline="0" dirty="0">
                <a:latin typeface="CourierStd"/>
              </a:rPr>
              <a:t> = 15;</a:t>
            </a:r>
          </a:p>
          <a:p>
            <a:pPr marL="0" indent="0" algn="l">
              <a:lnSpc>
                <a:spcPct val="120000"/>
              </a:lnSpc>
              <a:buNone/>
            </a:pPr>
            <a:r>
              <a:rPr lang="en-IN" sz="1400" b="0" i="0" u="none" strike="noStrike" baseline="0" dirty="0">
                <a:latin typeface="CourierStd"/>
              </a:rPr>
              <a:t>// compute volume of box</a:t>
            </a:r>
          </a:p>
          <a:p>
            <a:pPr marL="0" indent="0" algn="l">
              <a:lnSpc>
                <a:spcPct val="120000"/>
              </a:lnSpc>
              <a:buNone/>
            </a:pPr>
            <a:r>
              <a:rPr lang="en-IN" sz="1400" b="0" i="0" u="none" strike="noStrike" baseline="0" dirty="0">
                <a:latin typeface="CourierStd"/>
              </a:rPr>
              <a:t>vol = </a:t>
            </a:r>
            <a:r>
              <a:rPr lang="en-IN" sz="1400" b="0" i="0" u="none" strike="noStrike" baseline="0" dirty="0" err="1">
                <a:latin typeface="CourierStd"/>
              </a:rPr>
              <a:t>mybox.width</a:t>
            </a:r>
            <a:r>
              <a:rPr lang="en-IN" sz="1400" b="0" i="0" u="none" strike="noStrike" baseline="0" dirty="0">
                <a:latin typeface="CourierStd"/>
              </a:rPr>
              <a:t> * </a:t>
            </a:r>
            <a:r>
              <a:rPr lang="en-IN" sz="1400" b="0" i="0" u="none" strike="noStrike" baseline="0" dirty="0" err="1">
                <a:latin typeface="CourierStd"/>
              </a:rPr>
              <a:t>mybox.height</a:t>
            </a:r>
            <a:r>
              <a:rPr lang="en-IN" sz="1400" b="0" i="0" u="none" strike="noStrike" baseline="0" dirty="0">
                <a:latin typeface="CourierStd"/>
              </a:rPr>
              <a:t> * </a:t>
            </a:r>
            <a:r>
              <a:rPr lang="en-IN" sz="1400" b="0" i="0" u="none" strike="noStrike" baseline="0" dirty="0" err="1">
                <a:latin typeface="CourierStd"/>
              </a:rPr>
              <a:t>mybox.depth</a:t>
            </a:r>
            <a:r>
              <a:rPr lang="en-IN" sz="1400" b="0" i="0" u="none" strike="noStrike" baseline="0" dirty="0">
                <a:latin typeface="CourierStd"/>
              </a:rPr>
              <a:t>;</a:t>
            </a:r>
          </a:p>
          <a:p>
            <a:pPr marL="0" indent="0" algn="l">
              <a:lnSpc>
                <a:spcPct val="120000"/>
              </a:lnSpc>
              <a:buNone/>
            </a:pPr>
            <a:r>
              <a:rPr lang="nl-NL" sz="1400" b="0" i="0" u="none" strike="noStrike" baseline="0" dirty="0">
                <a:latin typeface="CourierStd"/>
              </a:rPr>
              <a:t>System.out.println("Volume is " + vol);</a:t>
            </a:r>
          </a:p>
          <a:p>
            <a:pPr marL="0" indent="0" algn="l">
              <a:lnSpc>
                <a:spcPct val="120000"/>
              </a:lnSpc>
              <a:buNone/>
            </a:pPr>
            <a:r>
              <a:rPr lang="en-IN" sz="1400" b="0" i="0" u="none" strike="noStrike" baseline="0" dirty="0">
                <a:latin typeface="CourierStd"/>
              </a:rPr>
              <a:t>}</a:t>
            </a:r>
          </a:p>
          <a:p>
            <a:pPr marL="0" indent="0" algn="l">
              <a:lnSpc>
                <a:spcPct val="120000"/>
              </a:lnSpc>
              <a:buNone/>
            </a:pPr>
            <a:r>
              <a:rPr lang="en-IN" sz="1400" b="0" i="0" u="none" strike="noStrike" baseline="0" dirty="0">
                <a:latin typeface="CourierStd"/>
              </a:rPr>
              <a:t>}</a:t>
            </a:r>
            <a:endParaRPr lang="en-IN" sz="1400" dirty="0"/>
          </a:p>
        </p:txBody>
      </p:sp>
    </p:spTree>
    <p:extLst>
      <p:ext uri="{BB962C8B-B14F-4D97-AF65-F5344CB8AC3E}">
        <p14:creationId xmlns:p14="http://schemas.microsoft.com/office/powerpoint/2010/main" val="387389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AB541B-9076-6F93-9EAD-3BD9500D346C}"/>
              </a:ext>
            </a:extLst>
          </p:cNvPr>
          <p:cNvSpPr>
            <a:spLocks noGrp="1"/>
          </p:cNvSpPr>
          <p:nvPr>
            <p:ph idx="1"/>
          </p:nvPr>
        </p:nvSpPr>
        <p:spPr>
          <a:xfrm>
            <a:off x="295564" y="267856"/>
            <a:ext cx="11058236" cy="5909108"/>
          </a:xfrm>
        </p:spPr>
        <p:txBody>
          <a:bodyPr numCol="2">
            <a:noAutofit/>
          </a:bodyPr>
          <a:lstStyle/>
          <a:p>
            <a:pPr marL="0" indent="0" algn="l">
              <a:buNone/>
            </a:pPr>
            <a:r>
              <a:rPr lang="en-US" sz="1400" b="1" i="0" u="none" strike="noStrike" baseline="0" dirty="0">
                <a:latin typeface="CourierStd"/>
              </a:rPr>
              <a:t>// This program includes a method inside the box   </a:t>
            </a:r>
            <a:r>
              <a:rPr lang="en-US" sz="1400" b="0" i="0" u="none" strike="noStrike" baseline="0" dirty="0">
                <a:latin typeface="CourierStd"/>
              </a:rPr>
              <a:t>class.</a:t>
            </a:r>
          </a:p>
          <a:p>
            <a:pPr marL="0" indent="0" algn="l">
              <a:buNone/>
            </a:pPr>
            <a:r>
              <a:rPr lang="en-IN" sz="1400" b="0" i="0" u="none" strike="noStrike" baseline="0" dirty="0">
                <a:latin typeface="CourierStd"/>
              </a:rPr>
              <a:t>class Box {</a:t>
            </a:r>
          </a:p>
          <a:p>
            <a:pPr marL="0" indent="0" algn="l">
              <a:buNone/>
            </a:pPr>
            <a:r>
              <a:rPr lang="en-IN" sz="1400" b="0" i="0" u="none" strike="noStrike" baseline="0" dirty="0">
                <a:latin typeface="CourierStd"/>
              </a:rPr>
              <a:t>double width;</a:t>
            </a:r>
          </a:p>
          <a:p>
            <a:pPr marL="0" indent="0" algn="l">
              <a:buNone/>
            </a:pPr>
            <a:r>
              <a:rPr lang="en-IN" sz="1400" b="0" i="0" u="none" strike="noStrike" baseline="0" dirty="0">
                <a:latin typeface="CourierStd"/>
              </a:rPr>
              <a:t>double height;</a:t>
            </a:r>
          </a:p>
          <a:p>
            <a:pPr marL="0" indent="0" algn="l">
              <a:buNone/>
            </a:pPr>
            <a:r>
              <a:rPr lang="en-IN" sz="1400" b="0" i="0" u="none" strike="noStrike" baseline="0" dirty="0">
                <a:latin typeface="CourierStd"/>
              </a:rPr>
              <a:t>double depth;</a:t>
            </a:r>
          </a:p>
          <a:p>
            <a:pPr marL="0" indent="0" algn="l">
              <a:buNone/>
            </a:pPr>
            <a:r>
              <a:rPr lang="en-US" sz="1400" b="0" i="0" u="none" strike="noStrike" baseline="0" dirty="0">
                <a:latin typeface="CourierStd"/>
              </a:rPr>
              <a:t>// display volume of a box</a:t>
            </a:r>
          </a:p>
          <a:p>
            <a:pPr marL="0" indent="0" algn="l">
              <a:buNone/>
            </a:pPr>
            <a:r>
              <a:rPr lang="en-IN" sz="1400" b="0" i="0" u="none" strike="noStrike" baseline="0" dirty="0">
                <a:latin typeface="CourierStd"/>
              </a:rPr>
              <a:t>void volume() {</a:t>
            </a:r>
          </a:p>
          <a:p>
            <a:pPr marL="0" indent="0" algn="l">
              <a:buNone/>
            </a:pPr>
            <a:r>
              <a:rPr lang="en-IN" sz="1400" b="0" i="0" u="none" strike="noStrike" baseline="0" dirty="0" err="1">
                <a:latin typeface="CourierStd"/>
              </a:rPr>
              <a:t>System.out.print</a:t>
            </a:r>
            <a:r>
              <a:rPr lang="en-IN" sz="1400" b="0" i="0" u="none" strike="noStrike" baseline="0" dirty="0">
                <a:latin typeface="CourierStd"/>
              </a:rPr>
              <a:t>("Volume is ");</a:t>
            </a:r>
          </a:p>
          <a:p>
            <a:pPr marL="0" indent="0" algn="l">
              <a:buNone/>
            </a:pPr>
            <a:r>
              <a:rPr lang="en-IN" sz="1400" b="0" i="0" u="none" strike="noStrike" baseline="0" dirty="0" err="1">
                <a:latin typeface="CourierStd"/>
              </a:rPr>
              <a:t>System.out.println</a:t>
            </a:r>
            <a:r>
              <a:rPr lang="en-IN" sz="1400" b="0" i="0" u="none" strike="noStrike" baseline="0" dirty="0">
                <a:latin typeface="CourierStd"/>
              </a:rPr>
              <a:t>(width * height * depth);</a:t>
            </a:r>
          </a:p>
          <a:p>
            <a:pPr marL="0" indent="0" algn="l">
              <a:buNone/>
            </a:pPr>
            <a:r>
              <a:rPr lang="en-IN" sz="1400" b="0" i="0" u="none" strike="noStrike" baseline="0" dirty="0">
                <a:latin typeface="CourierStd"/>
              </a:rPr>
              <a:t>}</a:t>
            </a:r>
          </a:p>
          <a:p>
            <a:pPr marL="0" indent="0" algn="l">
              <a:buNone/>
            </a:pPr>
            <a:r>
              <a:rPr lang="en-IN" sz="1400" b="0" i="0" u="none" strike="noStrike" baseline="0" dirty="0">
                <a:latin typeface="CourierStd"/>
              </a:rPr>
              <a:t>}</a:t>
            </a:r>
          </a:p>
          <a:p>
            <a:pPr marL="0" indent="0" algn="l">
              <a:buNone/>
            </a:pPr>
            <a:r>
              <a:rPr lang="en-IN" sz="1400" b="0" i="0" u="none" strike="noStrike" baseline="0" dirty="0">
                <a:latin typeface="CourierStd"/>
              </a:rPr>
              <a:t>class BoxDemo3 {</a:t>
            </a:r>
          </a:p>
          <a:p>
            <a:pPr marL="0" indent="0" algn="l">
              <a:buNone/>
            </a:pPr>
            <a:r>
              <a:rPr lang="en-US" sz="1400" b="0" i="0" u="none" strike="noStrike" baseline="0" dirty="0">
                <a:latin typeface="CourierStd"/>
              </a:rPr>
              <a:t>public static void main(String </a:t>
            </a:r>
            <a:r>
              <a:rPr lang="en-US" sz="1400" b="0" i="0" u="none" strike="noStrike" baseline="0" dirty="0" err="1">
                <a:latin typeface="CourierStd"/>
              </a:rPr>
              <a:t>args</a:t>
            </a:r>
            <a:r>
              <a:rPr lang="en-US" sz="1400" b="0" i="0" u="none" strike="noStrike" baseline="0" dirty="0">
                <a:latin typeface="CourierStd"/>
              </a:rPr>
              <a:t>[]) {</a:t>
            </a:r>
          </a:p>
          <a:p>
            <a:pPr marL="0" indent="0" algn="l">
              <a:buNone/>
            </a:pPr>
            <a:r>
              <a:rPr lang="en-IN" sz="1400" b="0" i="0" u="none" strike="noStrike" baseline="0" dirty="0">
                <a:latin typeface="CourierStd"/>
              </a:rPr>
              <a:t>Box mybox1 = new Box();</a:t>
            </a:r>
          </a:p>
          <a:p>
            <a:pPr marL="0" indent="0" algn="l">
              <a:buNone/>
            </a:pPr>
            <a:r>
              <a:rPr lang="en-IN" sz="1400" b="0" i="0" u="none" strike="noStrike" baseline="0" dirty="0">
                <a:latin typeface="CourierStd"/>
              </a:rPr>
              <a:t>Box mybox2 = new Box();</a:t>
            </a:r>
          </a:p>
          <a:p>
            <a:pPr marL="0" indent="0" algn="l">
              <a:buNone/>
            </a:pPr>
            <a:r>
              <a:rPr lang="en-US" sz="1400" b="0" i="0" u="none" strike="noStrike" baseline="0" dirty="0">
                <a:latin typeface="CourierStd"/>
              </a:rPr>
              <a:t>// assign values to mybox1's instance variables</a:t>
            </a:r>
          </a:p>
          <a:p>
            <a:pPr marL="0" indent="0" algn="l">
              <a:buNone/>
            </a:pPr>
            <a:r>
              <a:rPr lang="en-IN" sz="1400" b="0" i="0" u="none" strike="noStrike" baseline="0" dirty="0">
                <a:latin typeface="CourierStd"/>
              </a:rPr>
              <a:t>mybox1.width = 10;</a:t>
            </a:r>
          </a:p>
          <a:p>
            <a:pPr marL="0" indent="0" algn="l">
              <a:buNone/>
            </a:pPr>
            <a:r>
              <a:rPr lang="en-IN" sz="1400" b="0" i="0" u="none" strike="noStrike" baseline="0" dirty="0">
                <a:latin typeface="CourierStd"/>
              </a:rPr>
              <a:t>mybox1.height = 20;</a:t>
            </a:r>
          </a:p>
          <a:p>
            <a:pPr marL="360363" indent="0" algn="l">
              <a:buNone/>
            </a:pPr>
            <a:endParaRPr lang="en-IN" sz="1400" b="0" i="0" u="none" strike="noStrike" baseline="0" dirty="0">
              <a:latin typeface="CourierStd"/>
            </a:endParaRPr>
          </a:p>
          <a:p>
            <a:pPr marL="360363" indent="0" algn="l">
              <a:buNone/>
            </a:pPr>
            <a:endParaRPr lang="en-IN" sz="1400" dirty="0">
              <a:latin typeface="CourierStd"/>
            </a:endParaRPr>
          </a:p>
          <a:p>
            <a:pPr marL="360363" indent="0" algn="l">
              <a:buNone/>
            </a:pPr>
            <a:r>
              <a:rPr lang="en-IN" sz="1400" b="0" i="0" u="none" strike="noStrike" baseline="0" dirty="0">
                <a:latin typeface="CourierStd"/>
              </a:rPr>
              <a:t>mybox1.depth = 15;</a:t>
            </a:r>
          </a:p>
          <a:p>
            <a:pPr marL="360363" indent="0" algn="l">
              <a:buNone/>
            </a:pPr>
            <a:r>
              <a:rPr lang="en-US" sz="1400" b="0" i="0" u="none" strike="noStrike" baseline="0" dirty="0">
                <a:latin typeface="CourierStd"/>
              </a:rPr>
              <a:t>/* assign different values to mybox2's</a:t>
            </a:r>
          </a:p>
          <a:p>
            <a:pPr marL="360363" indent="0" algn="l">
              <a:buNone/>
            </a:pPr>
            <a:r>
              <a:rPr lang="en-IN" sz="1400" b="0" i="0" u="none" strike="noStrike" baseline="0" dirty="0">
                <a:latin typeface="CourierStd"/>
              </a:rPr>
              <a:t>instance variables */</a:t>
            </a:r>
          </a:p>
          <a:p>
            <a:pPr marL="360363" indent="0" algn="l">
              <a:buNone/>
            </a:pPr>
            <a:r>
              <a:rPr lang="en-IN" sz="1400" b="0" i="0" u="none" strike="noStrike" baseline="0" dirty="0">
                <a:latin typeface="CourierStd"/>
              </a:rPr>
              <a:t>mybox2.width = 3;</a:t>
            </a:r>
          </a:p>
          <a:p>
            <a:pPr marL="360363" indent="0" algn="l">
              <a:buNone/>
            </a:pPr>
            <a:r>
              <a:rPr lang="en-IN" sz="1400" b="0" i="0" u="none" strike="noStrike" baseline="0" dirty="0">
                <a:latin typeface="CourierStd"/>
              </a:rPr>
              <a:t>mybox2.height = 6;</a:t>
            </a:r>
          </a:p>
          <a:p>
            <a:pPr marL="360363" indent="0" algn="l">
              <a:buNone/>
            </a:pPr>
            <a:r>
              <a:rPr lang="en-IN" sz="1400" b="0" i="0" u="none" strike="noStrike" baseline="0" dirty="0">
                <a:latin typeface="CourierStd"/>
              </a:rPr>
              <a:t>mybox2.depth = 9;</a:t>
            </a:r>
          </a:p>
          <a:p>
            <a:pPr marL="360363" indent="0" algn="l">
              <a:buNone/>
            </a:pPr>
            <a:r>
              <a:rPr lang="en-US" sz="1400" b="0" i="0" u="none" strike="noStrike" baseline="0" dirty="0">
                <a:latin typeface="CourierStd"/>
              </a:rPr>
              <a:t>// display volume of first box</a:t>
            </a:r>
          </a:p>
          <a:p>
            <a:pPr marL="360363" indent="0" algn="l">
              <a:buNone/>
            </a:pPr>
            <a:r>
              <a:rPr lang="en-IN" sz="1400" b="0" i="0" u="none" strike="noStrike" baseline="0" dirty="0">
                <a:latin typeface="CourierStd"/>
              </a:rPr>
              <a:t>mybox1.volume();</a:t>
            </a:r>
          </a:p>
          <a:p>
            <a:pPr marL="360363" indent="0" algn="l">
              <a:buNone/>
            </a:pPr>
            <a:r>
              <a:rPr lang="en-US" sz="1400" b="0" i="0" u="none" strike="noStrike" baseline="0" dirty="0">
                <a:latin typeface="CourierStd"/>
              </a:rPr>
              <a:t>// display volume of second box</a:t>
            </a:r>
          </a:p>
          <a:p>
            <a:pPr marL="360363" indent="0" algn="l">
              <a:buNone/>
            </a:pPr>
            <a:r>
              <a:rPr lang="en-IN" sz="1400" b="0" i="0" u="none" strike="noStrike" baseline="0" dirty="0">
                <a:latin typeface="CourierStd"/>
              </a:rPr>
              <a:t>mybox2.volume();</a:t>
            </a:r>
          </a:p>
          <a:p>
            <a:pPr marL="360363" indent="0" algn="l">
              <a:buNone/>
            </a:pPr>
            <a:r>
              <a:rPr lang="en-IN" sz="1400" b="0" i="0" u="none" strike="noStrike" baseline="0" dirty="0">
                <a:latin typeface="CourierStd"/>
              </a:rPr>
              <a:t>}</a:t>
            </a:r>
          </a:p>
          <a:p>
            <a:pPr marL="360363" indent="0" algn="l">
              <a:buNone/>
            </a:pPr>
            <a:r>
              <a:rPr lang="en-IN" sz="1400" b="0" i="0" u="none" strike="noStrike" baseline="0" dirty="0">
                <a:latin typeface="CourierStd"/>
              </a:rPr>
              <a:t>}</a:t>
            </a:r>
            <a:endParaRPr lang="en-IN" sz="1400" dirty="0"/>
          </a:p>
        </p:txBody>
      </p:sp>
    </p:spTree>
    <p:extLst>
      <p:ext uri="{BB962C8B-B14F-4D97-AF65-F5344CB8AC3E}">
        <p14:creationId xmlns:p14="http://schemas.microsoft.com/office/powerpoint/2010/main" val="1557252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1AE444-EEC9-C64B-DC76-0BF83369BE0B}"/>
              </a:ext>
            </a:extLst>
          </p:cNvPr>
          <p:cNvSpPr>
            <a:spLocks noGrp="1"/>
          </p:cNvSpPr>
          <p:nvPr>
            <p:ph idx="1"/>
          </p:nvPr>
        </p:nvSpPr>
        <p:spPr>
          <a:xfrm>
            <a:off x="350982" y="230909"/>
            <a:ext cx="11002818" cy="6086764"/>
          </a:xfrm>
        </p:spPr>
        <p:txBody>
          <a:bodyPr numCol="2">
            <a:noAutofit/>
          </a:bodyPr>
          <a:lstStyle/>
          <a:p>
            <a:pPr marL="0" indent="0" algn="l">
              <a:buNone/>
            </a:pPr>
            <a:r>
              <a:rPr lang="en-US" sz="1400" b="1" i="0" u="none" strike="noStrike" baseline="0" dirty="0">
                <a:latin typeface="CourierStd"/>
              </a:rPr>
              <a:t>// Now, volume() returns the volume of a box.</a:t>
            </a:r>
          </a:p>
          <a:p>
            <a:pPr marL="0" indent="0" algn="l">
              <a:buNone/>
            </a:pPr>
            <a:r>
              <a:rPr lang="en-IN" sz="1400" b="0" i="0" u="none" strike="noStrike" baseline="0" dirty="0">
                <a:latin typeface="CourierStd"/>
              </a:rPr>
              <a:t>class Box {</a:t>
            </a:r>
          </a:p>
          <a:p>
            <a:pPr marL="0" indent="0" algn="l">
              <a:buNone/>
            </a:pPr>
            <a:r>
              <a:rPr lang="en-IN" sz="1400" b="0" i="0" u="none" strike="noStrike" baseline="0" dirty="0">
                <a:latin typeface="CourierStd"/>
              </a:rPr>
              <a:t>double width;</a:t>
            </a:r>
          </a:p>
          <a:p>
            <a:pPr marL="0" indent="0" algn="l">
              <a:buNone/>
            </a:pPr>
            <a:r>
              <a:rPr lang="en-IN" sz="1400" b="0" i="0" u="none" strike="noStrike" baseline="0" dirty="0">
                <a:latin typeface="CourierStd"/>
              </a:rPr>
              <a:t>double height;</a:t>
            </a:r>
          </a:p>
          <a:p>
            <a:pPr marL="0" indent="0" algn="l">
              <a:buNone/>
            </a:pPr>
            <a:r>
              <a:rPr lang="en-IN" sz="1400" b="0" i="0" u="none" strike="noStrike" baseline="0" dirty="0">
                <a:latin typeface="CourierStd"/>
              </a:rPr>
              <a:t>double depth;</a:t>
            </a:r>
          </a:p>
          <a:p>
            <a:pPr marL="0" indent="0" algn="l">
              <a:buNone/>
            </a:pPr>
            <a:r>
              <a:rPr lang="en-IN" sz="1400" b="0" i="0" u="none" strike="noStrike" baseline="0" dirty="0">
                <a:latin typeface="CourierStd"/>
              </a:rPr>
              <a:t>// compute and return volume</a:t>
            </a:r>
          </a:p>
          <a:p>
            <a:pPr marL="0" indent="0" algn="l">
              <a:buNone/>
            </a:pPr>
            <a:r>
              <a:rPr lang="en-IN" sz="1400" b="0" i="0" u="none" strike="noStrike" baseline="0" dirty="0">
                <a:latin typeface="CourierStd"/>
              </a:rPr>
              <a:t>double volume() {</a:t>
            </a:r>
          </a:p>
          <a:p>
            <a:pPr marL="0" indent="0" algn="l">
              <a:buNone/>
            </a:pPr>
            <a:r>
              <a:rPr lang="en-IN" sz="1400" b="1" i="0" u="none" strike="noStrike" baseline="0" dirty="0">
                <a:latin typeface="CourierStd"/>
              </a:rPr>
              <a:t>return width * height * depth;</a:t>
            </a:r>
          </a:p>
          <a:p>
            <a:pPr marL="0" indent="0" algn="l">
              <a:buNone/>
            </a:pPr>
            <a:r>
              <a:rPr lang="en-IN" sz="1400" b="0" i="0" u="none" strike="noStrike" baseline="0" dirty="0">
                <a:latin typeface="CourierStd"/>
              </a:rPr>
              <a:t>}</a:t>
            </a:r>
          </a:p>
          <a:p>
            <a:pPr marL="0" indent="0" algn="l">
              <a:buNone/>
            </a:pPr>
            <a:r>
              <a:rPr lang="en-IN" sz="1400" b="0" i="0" u="none" strike="noStrike" baseline="0" dirty="0">
                <a:latin typeface="CourierStd"/>
              </a:rPr>
              <a:t>}</a:t>
            </a:r>
          </a:p>
          <a:p>
            <a:pPr marL="0" indent="0" algn="l">
              <a:buNone/>
            </a:pPr>
            <a:r>
              <a:rPr lang="en-IN" sz="1400" b="0" i="0" u="none" strike="noStrike" baseline="0" dirty="0">
                <a:latin typeface="CourierStd"/>
              </a:rPr>
              <a:t>class BoxDemo4 {</a:t>
            </a:r>
          </a:p>
          <a:p>
            <a:pPr marL="0" indent="0" algn="l">
              <a:buNone/>
            </a:pPr>
            <a:r>
              <a:rPr lang="en-US" sz="1400" b="0" i="0" u="none" strike="noStrike" baseline="0" dirty="0">
                <a:latin typeface="CourierStd"/>
              </a:rPr>
              <a:t>public static void main(String </a:t>
            </a:r>
            <a:r>
              <a:rPr lang="en-US" sz="1400" b="0" i="0" u="none" strike="noStrike" baseline="0" dirty="0" err="1">
                <a:latin typeface="CourierStd"/>
              </a:rPr>
              <a:t>args</a:t>
            </a:r>
            <a:r>
              <a:rPr lang="en-US" sz="1400" b="0" i="0" u="none" strike="noStrike" baseline="0" dirty="0">
                <a:latin typeface="CourierStd"/>
              </a:rPr>
              <a:t>[]) {</a:t>
            </a:r>
          </a:p>
          <a:p>
            <a:pPr marL="0" indent="0" algn="l">
              <a:buNone/>
            </a:pPr>
            <a:r>
              <a:rPr lang="en-IN" sz="1400" b="0" i="0" u="none" strike="noStrike" baseline="0" dirty="0">
                <a:latin typeface="CourierStd"/>
              </a:rPr>
              <a:t>Box mybox1 = new Box();</a:t>
            </a:r>
          </a:p>
          <a:p>
            <a:pPr marL="0" indent="0" algn="l">
              <a:buNone/>
            </a:pPr>
            <a:r>
              <a:rPr lang="en-IN" sz="1400" b="0" i="0" u="none" strike="noStrike" baseline="0" dirty="0">
                <a:latin typeface="CourierStd"/>
              </a:rPr>
              <a:t>Box mybox2 = new Box();</a:t>
            </a:r>
          </a:p>
          <a:p>
            <a:pPr marL="0" indent="0" algn="l">
              <a:buNone/>
            </a:pPr>
            <a:r>
              <a:rPr lang="en-IN" sz="1400" b="0" i="0" u="none" strike="noStrike" baseline="0" dirty="0">
                <a:latin typeface="CourierStd"/>
              </a:rPr>
              <a:t>double vol;</a:t>
            </a:r>
          </a:p>
          <a:p>
            <a:pPr marL="0" indent="0" algn="l">
              <a:buNone/>
            </a:pPr>
            <a:r>
              <a:rPr lang="en-US" sz="1400" b="0" i="0" u="none" strike="noStrike" baseline="0" dirty="0">
                <a:latin typeface="CourierStd"/>
              </a:rPr>
              <a:t>// assign values to mybox1's instance variables</a:t>
            </a:r>
          </a:p>
          <a:p>
            <a:pPr marL="0" indent="0" algn="l">
              <a:buNone/>
            </a:pPr>
            <a:r>
              <a:rPr lang="en-IN" sz="1400" b="0" i="0" u="none" strike="noStrike" baseline="0" dirty="0">
                <a:latin typeface="CourierStd"/>
              </a:rPr>
              <a:t>mybox1.width = 10;</a:t>
            </a:r>
          </a:p>
          <a:p>
            <a:pPr marL="534988" indent="0" algn="l">
              <a:buNone/>
            </a:pPr>
            <a:r>
              <a:rPr lang="en-IN" sz="1400" b="0" i="0" u="none" strike="noStrike" baseline="0" dirty="0">
                <a:latin typeface="CourierStd"/>
              </a:rPr>
              <a:t>mybox1.height = 20;</a:t>
            </a:r>
          </a:p>
          <a:p>
            <a:pPr marL="534988" indent="0" algn="l">
              <a:buNone/>
            </a:pPr>
            <a:r>
              <a:rPr lang="en-IN" sz="1400" b="0" i="0" u="none" strike="noStrike" baseline="0" dirty="0">
                <a:latin typeface="CourierStd"/>
              </a:rPr>
              <a:t>mybox1.depth = 15;</a:t>
            </a:r>
          </a:p>
          <a:p>
            <a:pPr marL="534988" indent="0" algn="l">
              <a:buNone/>
            </a:pPr>
            <a:r>
              <a:rPr lang="en-US" sz="1400" b="0" i="0" u="none" strike="noStrike" baseline="0" dirty="0">
                <a:latin typeface="CourierStd"/>
              </a:rPr>
              <a:t>/* assign different values to mybox2's</a:t>
            </a:r>
          </a:p>
          <a:p>
            <a:pPr marL="534988" indent="0" algn="l">
              <a:buNone/>
            </a:pPr>
            <a:r>
              <a:rPr lang="en-IN" sz="1400" b="0" i="0" u="none" strike="noStrike" baseline="0" dirty="0">
                <a:latin typeface="CourierStd"/>
              </a:rPr>
              <a:t>instance variables */</a:t>
            </a:r>
          </a:p>
          <a:p>
            <a:pPr marL="534988" indent="0" algn="l">
              <a:buNone/>
            </a:pPr>
            <a:r>
              <a:rPr lang="en-IN" sz="1400" b="0" i="0" u="none" strike="noStrike" baseline="0" dirty="0">
                <a:latin typeface="CourierStd"/>
              </a:rPr>
              <a:t>mybox2.width = 3;</a:t>
            </a:r>
          </a:p>
          <a:p>
            <a:pPr marL="534988" indent="0" algn="l">
              <a:buNone/>
            </a:pPr>
            <a:r>
              <a:rPr lang="en-IN" sz="1400" b="0" i="0" u="none" strike="noStrike" baseline="0" dirty="0">
                <a:latin typeface="CourierStd"/>
              </a:rPr>
              <a:t>mybox2.height = 6;</a:t>
            </a:r>
          </a:p>
          <a:p>
            <a:pPr marL="534988" indent="0" algn="l">
              <a:buNone/>
            </a:pPr>
            <a:r>
              <a:rPr lang="en-IN" sz="1400" b="0" i="0" u="none" strike="noStrike" baseline="0" dirty="0">
                <a:latin typeface="CourierStd"/>
              </a:rPr>
              <a:t>mybox2.depth = 9;</a:t>
            </a:r>
          </a:p>
          <a:p>
            <a:pPr marL="534988" indent="0" algn="l">
              <a:buNone/>
            </a:pPr>
            <a:r>
              <a:rPr lang="en-US" sz="1400" b="0" i="0" u="none" strike="noStrike" baseline="0" dirty="0">
                <a:latin typeface="CourierStd"/>
              </a:rPr>
              <a:t>// get volume of first box</a:t>
            </a:r>
          </a:p>
          <a:p>
            <a:pPr marL="534988" indent="0" algn="l">
              <a:buNone/>
            </a:pPr>
            <a:r>
              <a:rPr lang="en-IN" sz="1400" b="1" i="0" u="none" strike="noStrike" baseline="0" dirty="0">
                <a:latin typeface="CourierStd"/>
              </a:rPr>
              <a:t>vol = mybox1.volume();</a:t>
            </a:r>
          </a:p>
          <a:p>
            <a:pPr marL="534988" indent="0" algn="l">
              <a:buNone/>
            </a:pPr>
            <a:r>
              <a:rPr lang="nl-NL" sz="1400" b="0" i="0" u="none" strike="noStrike" baseline="0" dirty="0">
                <a:latin typeface="CourierStd"/>
              </a:rPr>
              <a:t>System.out.println("Volume is " + vol);</a:t>
            </a:r>
          </a:p>
          <a:p>
            <a:pPr marL="534988" indent="0" algn="l">
              <a:buNone/>
            </a:pPr>
            <a:r>
              <a:rPr lang="en-US" sz="1400" b="0" i="0" u="none" strike="noStrike" baseline="0" dirty="0">
                <a:latin typeface="CourierStd"/>
              </a:rPr>
              <a:t>// get volume of second box</a:t>
            </a:r>
          </a:p>
          <a:p>
            <a:pPr marL="534988" indent="0" algn="l">
              <a:buNone/>
            </a:pPr>
            <a:r>
              <a:rPr lang="en-IN" sz="1400" b="0" i="0" u="none" strike="noStrike" baseline="0" dirty="0">
                <a:latin typeface="CourierStd"/>
              </a:rPr>
              <a:t>vol = mybox2.volume();</a:t>
            </a:r>
          </a:p>
          <a:p>
            <a:pPr marL="534988" indent="0" algn="l">
              <a:buNone/>
            </a:pPr>
            <a:r>
              <a:rPr lang="nl-NL" sz="1400" b="0" i="0" u="none" strike="noStrike" baseline="0" dirty="0">
                <a:latin typeface="CourierStd"/>
              </a:rPr>
              <a:t>System.out.println("Volume is " + vol);</a:t>
            </a:r>
          </a:p>
          <a:p>
            <a:pPr marL="534988" indent="0" algn="l">
              <a:buNone/>
            </a:pPr>
            <a:r>
              <a:rPr lang="en-IN" sz="1400" b="0" i="0" u="none" strike="noStrike" baseline="0" dirty="0">
                <a:latin typeface="CourierStd"/>
              </a:rPr>
              <a:t>}</a:t>
            </a:r>
          </a:p>
          <a:p>
            <a:pPr marL="534988" indent="0" algn="l">
              <a:buNone/>
            </a:pPr>
            <a:r>
              <a:rPr lang="en-IN" sz="1400" b="0" i="0" u="none" strike="noStrike" baseline="0" dirty="0">
                <a:latin typeface="CourierStd"/>
              </a:rPr>
              <a:t>}</a:t>
            </a:r>
            <a:endParaRPr lang="en-IN" sz="1400" dirty="0"/>
          </a:p>
        </p:txBody>
      </p:sp>
    </p:spTree>
    <p:extLst>
      <p:ext uri="{BB962C8B-B14F-4D97-AF65-F5344CB8AC3E}">
        <p14:creationId xmlns:p14="http://schemas.microsoft.com/office/powerpoint/2010/main" val="3514663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8FEC1D-C72C-2F57-A488-42CB14B9006A}"/>
              </a:ext>
            </a:extLst>
          </p:cNvPr>
          <p:cNvSpPr>
            <a:spLocks noGrp="1"/>
          </p:cNvSpPr>
          <p:nvPr>
            <p:ph idx="1"/>
          </p:nvPr>
        </p:nvSpPr>
        <p:spPr>
          <a:xfrm>
            <a:off x="838200" y="212436"/>
            <a:ext cx="10515600" cy="5964527"/>
          </a:xfrm>
        </p:spPr>
        <p:txBody>
          <a:bodyPr numCol="2">
            <a:noAutofit/>
          </a:bodyPr>
          <a:lstStyle/>
          <a:p>
            <a:pPr marL="0" indent="0" algn="l">
              <a:buNone/>
            </a:pPr>
            <a:r>
              <a:rPr lang="en-US" sz="1400" b="1" i="0" u="none" strike="noStrike" baseline="0" dirty="0">
                <a:latin typeface="CourierStd"/>
              </a:rPr>
              <a:t>// This program uses a parameterized method.</a:t>
            </a:r>
          </a:p>
          <a:p>
            <a:pPr marL="0" indent="0" algn="l">
              <a:buNone/>
            </a:pPr>
            <a:r>
              <a:rPr lang="en-IN" sz="1400" b="0" i="0" u="none" strike="noStrike" baseline="0" dirty="0">
                <a:latin typeface="CourierStd"/>
              </a:rPr>
              <a:t>class Box {</a:t>
            </a:r>
          </a:p>
          <a:p>
            <a:pPr marL="0" indent="0" algn="l">
              <a:buNone/>
            </a:pPr>
            <a:r>
              <a:rPr lang="en-IN" sz="1400" b="0" i="0" u="none" strike="noStrike" baseline="0" dirty="0">
                <a:latin typeface="CourierStd"/>
              </a:rPr>
              <a:t>double width;</a:t>
            </a:r>
          </a:p>
          <a:p>
            <a:pPr marL="0" indent="0" algn="l">
              <a:buNone/>
            </a:pPr>
            <a:r>
              <a:rPr lang="en-IN" sz="1400" b="0" i="0" u="none" strike="noStrike" baseline="0" dirty="0">
                <a:latin typeface="CourierStd"/>
              </a:rPr>
              <a:t>double height;</a:t>
            </a:r>
          </a:p>
          <a:p>
            <a:pPr marL="0" indent="0" algn="l">
              <a:buNone/>
            </a:pPr>
            <a:r>
              <a:rPr lang="en-IN" sz="1400" b="0" i="0" u="none" strike="noStrike" baseline="0" dirty="0">
                <a:latin typeface="CourierStd"/>
              </a:rPr>
              <a:t>double depth;</a:t>
            </a:r>
          </a:p>
          <a:p>
            <a:pPr marL="0" indent="0" algn="l">
              <a:buNone/>
            </a:pPr>
            <a:r>
              <a:rPr lang="en-IN" sz="1400" b="0" i="0" u="none" strike="noStrike" baseline="0" dirty="0">
                <a:latin typeface="CourierStd"/>
              </a:rPr>
              <a:t>// compute and return volume</a:t>
            </a:r>
          </a:p>
          <a:p>
            <a:pPr marL="0" indent="0" algn="l">
              <a:buNone/>
            </a:pPr>
            <a:r>
              <a:rPr lang="en-IN" sz="1400" b="0" i="0" u="none" strike="noStrike" baseline="0" dirty="0">
                <a:latin typeface="CourierStd"/>
              </a:rPr>
              <a:t>double volume() {</a:t>
            </a:r>
          </a:p>
          <a:p>
            <a:pPr marL="0" indent="0" algn="l">
              <a:buNone/>
            </a:pPr>
            <a:r>
              <a:rPr lang="en-IN" sz="1400" b="0" i="0" u="none" strike="noStrike" baseline="0" dirty="0">
                <a:latin typeface="CourierStd"/>
              </a:rPr>
              <a:t>return width * height * depth;</a:t>
            </a:r>
          </a:p>
          <a:p>
            <a:pPr marL="0" indent="0" algn="l">
              <a:buNone/>
            </a:pPr>
            <a:r>
              <a:rPr lang="en-IN" sz="1400" b="0" i="0" u="none" strike="noStrike" baseline="0" dirty="0">
                <a:latin typeface="CourierStd"/>
              </a:rPr>
              <a:t>}</a:t>
            </a:r>
          </a:p>
          <a:p>
            <a:pPr marL="0" indent="0" algn="l">
              <a:buNone/>
            </a:pPr>
            <a:r>
              <a:rPr lang="en-IN" sz="1400" b="0" i="0" u="none" strike="noStrike" baseline="0" dirty="0">
                <a:latin typeface="CourierStd"/>
              </a:rPr>
              <a:t>// sets dimensions of box</a:t>
            </a:r>
          </a:p>
          <a:p>
            <a:pPr marL="0" indent="0" algn="l">
              <a:buNone/>
            </a:pPr>
            <a:r>
              <a:rPr lang="en-US" sz="1400" b="1" i="0" u="none" strike="noStrike" baseline="0" dirty="0">
                <a:latin typeface="CourierStd"/>
              </a:rPr>
              <a:t>void </a:t>
            </a:r>
            <a:r>
              <a:rPr lang="en-US" sz="1400" b="1" i="0" u="none" strike="noStrike" baseline="0" dirty="0" err="1">
                <a:latin typeface="CourierStd"/>
              </a:rPr>
              <a:t>setDim</a:t>
            </a:r>
            <a:r>
              <a:rPr lang="en-US" sz="1400" b="1" i="0" u="none" strike="noStrike" baseline="0" dirty="0">
                <a:latin typeface="CourierStd"/>
              </a:rPr>
              <a:t>(double w, double h, double d</a:t>
            </a:r>
            <a:r>
              <a:rPr lang="en-US" sz="1400" b="0" i="0" u="none" strike="noStrike" baseline="0" dirty="0">
                <a:latin typeface="CourierStd"/>
              </a:rPr>
              <a:t>) {</a:t>
            </a:r>
          </a:p>
          <a:p>
            <a:pPr marL="0" indent="0" algn="l">
              <a:buNone/>
            </a:pPr>
            <a:r>
              <a:rPr lang="en-IN" sz="1400" b="0" i="0" u="none" strike="noStrike" baseline="0" dirty="0">
                <a:latin typeface="CourierStd"/>
              </a:rPr>
              <a:t>width = w;</a:t>
            </a:r>
          </a:p>
          <a:p>
            <a:pPr marL="0" indent="0" algn="l">
              <a:buNone/>
            </a:pPr>
            <a:r>
              <a:rPr lang="en-IN" sz="1400" b="0" i="0" u="none" strike="noStrike" baseline="0" dirty="0">
                <a:latin typeface="CourierStd"/>
              </a:rPr>
              <a:t>height = h;</a:t>
            </a:r>
          </a:p>
          <a:p>
            <a:pPr marL="0" indent="0" algn="l">
              <a:buNone/>
            </a:pPr>
            <a:r>
              <a:rPr lang="en-IN" sz="1400" b="0" i="0" u="none" strike="noStrike" baseline="0" dirty="0">
                <a:latin typeface="CourierStd"/>
              </a:rPr>
              <a:t>depth = d;</a:t>
            </a:r>
          </a:p>
          <a:p>
            <a:pPr marL="0" indent="0" algn="l">
              <a:buNone/>
            </a:pPr>
            <a:r>
              <a:rPr lang="en-IN" sz="1400" b="0" i="0" u="none" strike="noStrike" baseline="0" dirty="0">
                <a:latin typeface="CourierStd"/>
              </a:rPr>
              <a:t>}</a:t>
            </a:r>
          </a:p>
          <a:p>
            <a:pPr marL="0" indent="0" algn="l">
              <a:buNone/>
            </a:pPr>
            <a:r>
              <a:rPr lang="en-IN" sz="1400" b="0" i="0" u="none" strike="noStrike" baseline="0" dirty="0">
                <a:latin typeface="CourierStd"/>
              </a:rPr>
              <a:t>}</a:t>
            </a:r>
          </a:p>
          <a:p>
            <a:pPr marL="0" indent="0" algn="l">
              <a:buNone/>
            </a:pPr>
            <a:r>
              <a:rPr lang="en-IN" sz="1400" b="0" i="0" u="none" strike="noStrike" baseline="0" dirty="0">
                <a:latin typeface="CourierStd"/>
              </a:rPr>
              <a:t>class BoxDemo5 {</a:t>
            </a:r>
          </a:p>
          <a:p>
            <a:pPr marL="0" indent="0" algn="l">
              <a:buNone/>
            </a:pPr>
            <a:r>
              <a:rPr lang="en-IN" sz="1400" dirty="0">
                <a:latin typeface="CourierStd"/>
              </a:rPr>
              <a:t>public static void main(String </a:t>
            </a:r>
            <a:r>
              <a:rPr lang="en-IN" sz="1400" dirty="0" err="1">
                <a:latin typeface="CourierStd"/>
              </a:rPr>
              <a:t>args</a:t>
            </a:r>
            <a:r>
              <a:rPr lang="en-IN" sz="1400" dirty="0">
                <a:latin typeface="CourierStd"/>
              </a:rPr>
              <a:t>[]) {</a:t>
            </a:r>
          </a:p>
          <a:p>
            <a:pPr marL="803275" indent="0" algn="l">
              <a:buNone/>
            </a:pPr>
            <a:endParaRPr lang="en-IN" sz="1400" dirty="0">
              <a:latin typeface="CourierStd"/>
            </a:endParaRPr>
          </a:p>
          <a:p>
            <a:pPr marL="803275" indent="0" algn="l">
              <a:buNone/>
            </a:pPr>
            <a:endParaRPr lang="en-IN" sz="1400" dirty="0">
              <a:latin typeface="CourierStd"/>
            </a:endParaRPr>
          </a:p>
          <a:p>
            <a:pPr marL="803275" indent="0" algn="l">
              <a:buNone/>
            </a:pPr>
            <a:r>
              <a:rPr lang="en-IN" sz="1400" dirty="0">
                <a:latin typeface="CourierStd"/>
              </a:rPr>
              <a:t>Box mybox1 = new Box();</a:t>
            </a:r>
          </a:p>
          <a:p>
            <a:pPr marL="803275" indent="0" algn="l">
              <a:buNone/>
            </a:pPr>
            <a:r>
              <a:rPr lang="en-IN" sz="1400" dirty="0">
                <a:latin typeface="CourierStd"/>
              </a:rPr>
              <a:t>Box mybox2 = new Box();</a:t>
            </a:r>
          </a:p>
          <a:p>
            <a:pPr marL="803275" indent="0" algn="l">
              <a:buNone/>
            </a:pPr>
            <a:r>
              <a:rPr lang="en-IN" sz="1400" dirty="0">
                <a:latin typeface="CourierStd"/>
              </a:rPr>
              <a:t>double vol;</a:t>
            </a:r>
          </a:p>
          <a:p>
            <a:pPr marL="803275" indent="0" algn="l">
              <a:buNone/>
            </a:pPr>
            <a:r>
              <a:rPr lang="en-IN" sz="1400" dirty="0">
                <a:latin typeface="CourierStd"/>
              </a:rPr>
              <a:t>// initialize each box</a:t>
            </a:r>
          </a:p>
          <a:p>
            <a:pPr marL="803275" indent="0" algn="l">
              <a:buNone/>
            </a:pPr>
            <a:r>
              <a:rPr lang="en-IN" sz="1400" dirty="0">
                <a:highlight>
                  <a:srgbClr val="FFFF00"/>
                </a:highlight>
                <a:latin typeface="CourierStd"/>
              </a:rPr>
              <a:t>mybox1.setDim(10, 20, 15);</a:t>
            </a:r>
          </a:p>
          <a:p>
            <a:pPr marL="803275" indent="0" algn="l">
              <a:buNone/>
            </a:pPr>
            <a:r>
              <a:rPr lang="en-IN" sz="1400" dirty="0">
                <a:highlight>
                  <a:srgbClr val="FFFF00"/>
                </a:highlight>
                <a:latin typeface="CourierStd"/>
              </a:rPr>
              <a:t>mybox2.setDim(3, 6, 9);</a:t>
            </a:r>
          </a:p>
          <a:p>
            <a:pPr marL="803275" indent="0" algn="l">
              <a:buNone/>
            </a:pPr>
            <a:r>
              <a:rPr lang="en-IN" sz="1400" dirty="0">
                <a:highlight>
                  <a:srgbClr val="FFFF00"/>
                </a:highlight>
                <a:latin typeface="CourierStd"/>
              </a:rPr>
              <a:t>// get volume of first box</a:t>
            </a:r>
          </a:p>
          <a:p>
            <a:pPr marL="803275" indent="0" algn="l">
              <a:buNone/>
            </a:pPr>
            <a:r>
              <a:rPr lang="en-IN" sz="1400" dirty="0">
                <a:latin typeface="CourierStd"/>
              </a:rPr>
              <a:t>vol = mybox1.volume();</a:t>
            </a:r>
          </a:p>
          <a:p>
            <a:pPr marL="803275" indent="0" algn="l">
              <a:buNone/>
            </a:pPr>
            <a:r>
              <a:rPr lang="en-IN" sz="1400" dirty="0" err="1">
                <a:latin typeface="CourierStd"/>
              </a:rPr>
              <a:t>System.out.println</a:t>
            </a:r>
            <a:r>
              <a:rPr lang="en-IN" sz="1400" dirty="0">
                <a:latin typeface="CourierStd"/>
              </a:rPr>
              <a:t>("Volume is " + vol);</a:t>
            </a:r>
          </a:p>
          <a:p>
            <a:pPr marL="803275" indent="0" algn="l">
              <a:buNone/>
            </a:pPr>
            <a:r>
              <a:rPr lang="en-IN" sz="1400" dirty="0">
                <a:latin typeface="CourierStd"/>
              </a:rPr>
              <a:t>// get volume of second box</a:t>
            </a:r>
          </a:p>
          <a:p>
            <a:pPr marL="803275" indent="0" algn="l">
              <a:buNone/>
            </a:pPr>
            <a:r>
              <a:rPr lang="en-IN" sz="1400" dirty="0">
                <a:latin typeface="CourierStd"/>
              </a:rPr>
              <a:t>vol = mybox2.volume();</a:t>
            </a:r>
          </a:p>
          <a:p>
            <a:pPr marL="803275" indent="0" algn="l">
              <a:buNone/>
            </a:pPr>
            <a:r>
              <a:rPr lang="en-IN" sz="1400" dirty="0" err="1">
                <a:latin typeface="CourierStd"/>
              </a:rPr>
              <a:t>System.out.println</a:t>
            </a:r>
            <a:r>
              <a:rPr lang="en-IN" sz="1400" dirty="0">
                <a:latin typeface="CourierStd"/>
              </a:rPr>
              <a:t>("Volume is " + vol);</a:t>
            </a:r>
          </a:p>
          <a:p>
            <a:pPr marL="803275" indent="0" algn="l">
              <a:buNone/>
            </a:pPr>
            <a:r>
              <a:rPr lang="en-IN" sz="1400" dirty="0">
                <a:latin typeface="CourierStd"/>
              </a:rPr>
              <a:t>}</a:t>
            </a:r>
          </a:p>
          <a:p>
            <a:pPr marL="803275" indent="0" algn="l">
              <a:buNone/>
            </a:pPr>
            <a:r>
              <a:rPr lang="en-IN" sz="1400" dirty="0">
                <a:latin typeface="CourierStd"/>
              </a:rPr>
              <a:t>}</a:t>
            </a:r>
          </a:p>
        </p:txBody>
      </p:sp>
    </p:spTree>
    <p:extLst>
      <p:ext uri="{BB962C8B-B14F-4D97-AF65-F5344CB8AC3E}">
        <p14:creationId xmlns:p14="http://schemas.microsoft.com/office/powerpoint/2010/main" val="4203886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247C-2EBD-CDA4-5CE6-AF6773E6D3B9}"/>
              </a:ext>
            </a:extLst>
          </p:cNvPr>
          <p:cNvSpPr>
            <a:spLocks noGrp="1"/>
          </p:cNvSpPr>
          <p:nvPr>
            <p:ph type="title"/>
          </p:nvPr>
        </p:nvSpPr>
        <p:spPr>
          <a:xfrm>
            <a:off x="912091" y="121371"/>
            <a:ext cx="10515600" cy="1005465"/>
          </a:xfrm>
        </p:spPr>
        <p:txBody>
          <a:bodyPr/>
          <a:lstStyle/>
          <a:p>
            <a:r>
              <a:rPr lang="en-IN" dirty="0"/>
              <a:t>Constructors</a:t>
            </a:r>
          </a:p>
        </p:txBody>
      </p:sp>
      <p:sp>
        <p:nvSpPr>
          <p:cNvPr id="3" name="Content Placeholder 2">
            <a:extLst>
              <a:ext uri="{FF2B5EF4-FFF2-40B4-BE49-F238E27FC236}">
                <a16:creationId xmlns:a16="http://schemas.microsoft.com/office/drawing/2014/main" id="{F266BB19-3408-0E9D-EA4C-D39489882346}"/>
              </a:ext>
            </a:extLst>
          </p:cNvPr>
          <p:cNvSpPr>
            <a:spLocks noGrp="1"/>
          </p:cNvSpPr>
          <p:nvPr>
            <p:ph idx="1"/>
          </p:nvPr>
        </p:nvSpPr>
        <p:spPr>
          <a:xfrm>
            <a:off x="912091" y="1126835"/>
            <a:ext cx="10515600" cy="4729019"/>
          </a:xfrm>
        </p:spPr>
        <p:txBody>
          <a:bodyPr>
            <a:normAutofit lnSpcReduction="10000"/>
          </a:bodyPr>
          <a:lstStyle/>
          <a:p>
            <a:r>
              <a:rPr lang="en-US" dirty="0"/>
              <a:t>A constructor initializes an object immediately upon creation. </a:t>
            </a:r>
          </a:p>
          <a:p>
            <a:r>
              <a:rPr lang="en-US" dirty="0"/>
              <a:t>It has the </a:t>
            </a:r>
            <a:r>
              <a:rPr lang="en-US" b="1" dirty="0"/>
              <a:t>same name as the class </a:t>
            </a:r>
            <a:r>
              <a:rPr lang="en-US" dirty="0"/>
              <a:t>in which it resides and is syntactically similar to a method. </a:t>
            </a:r>
          </a:p>
          <a:p>
            <a:r>
              <a:rPr lang="en-US" dirty="0"/>
              <a:t>Once defined, the constructor is </a:t>
            </a:r>
            <a:r>
              <a:rPr lang="en-US" b="1" dirty="0"/>
              <a:t>automatically called </a:t>
            </a:r>
            <a:r>
              <a:rPr lang="en-US" dirty="0"/>
              <a:t>when the object is created, before the new operator completes. </a:t>
            </a:r>
          </a:p>
          <a:p>
            <a:r>
              <a:rPr lang="en-US" dirty="0"/>
              <a:t>Constructors have </a:t>
            </a:r>
            <a:r>
              <a:rPr lang="en-US" b="1" dirty="0"/>
              <a:t>no return type, not even void.</a:t>
            </a:r>
          </a:p>
          <a:p>
            <a:r>
              <a:rPr lang="en-US" dirty="0"/>
              <a:t> This is because the </a:t>
            </a:r>
            <a:r>
              <a:rPr lang="en-US" b="1" dirty="0"/>
              <a:t>implicit return type of a </a:t>
            </a:r>
            <a:r>
              <a:rPr lang="en-US" b="1" dirty="0" err="1"/>
              <a:t>class’</a:t>
            </a:r>
            <a:r>
              <a:rPr lang="en-US" b="1" dirty="0"/>
              <a:t> constructor is the class type itself.</a:t>
            </a:r>
          </a:p>
          <a:p>
            <a:r>
              <a:rPr lang="en-US" dirty="0"/>
              <a:t>It is the constructor’s job to initialize the internal state of an object so that the code creating an instance will have a fully initialized, usable object immediately.</a:t>
            </a:r>
            <a:endParaRPr lang="en-IN" dirty="0"/>
          </a:p>
        </p:txBody>
      </p:sp>
    </p:spTree>
    <p:extLst>
      <p:ext uri="{BB962C8B-B14F-4D97-AF65-F5344CB8AC3E}">
        <p14:creationId xmlns:p14="http://schemas.microsoft.com/office/powerpoint/2010/main" val="3985538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3855</Words>
  <Application>Microsoft Office PowerPoint</Application>
  <PresentationFormat>Widescreen</PresentationFormat>
  <Paragraphs>526</Paragraphs>
  <Slides>35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Calibri</vt:lpstr>
      <vt:lpstr>Calibri Light</vt:lpstr>
      <vt:lpstr>Cambria</vt:lpstr>
      <vt:lpstr>CourierStd</vt:lpstr>
      <vt:lpstr>DINMittelEFOP-Bold</vt:lpstr>
      <vt:lpstr>NewBaskervilleStd-Bold</vt:lpstr>
      <vt:lpstr>NewBaskervilleStd-Italic</vt:lpstr>
      <vt:lpstr>NewBaskervilleStd-Roman</vt:lpstr>
      <vt:lpstr>Nunito</vt:lpstr>
      <vt:lpstr>Office Theme</vt:lpstr>
      <vt:lpstr>Classes</vt:lpstr>
      <vt:lpstr>Java Classes</vt:lpstr>
      <vt:lpstr>Properties of Java Classes</vt:lpstr>
      <vt:lpstr>Class Declaration in Java</vt:lpstr>
      <vt:lpstr>PowerPoint Presentation</vt:lpstr>
      <vt:lpstr>PowerPoint Presentation</vt:lpstr>
      <vt:lpstr>PowerPoint Presentation</vt:lpstr>
      <vt:lpstr>PowerPoint Presentation</vt:lpstr>
      <vt:lpstr>Constructors</vt:lpstr>
      <vt:lpstr>PowerPoint Presentation</vt:lpstr>
      <vt:lpstr>Parameterized Constructors</vt:lpstr>
      <vt:lpstr>The this Keyword</vt:lpstr>
      <vt:lpstr>Overloading Methods</vt:lpstr>
      <vt:lpstr>PowerPoint Presentation</vt:lpstr>
      <vt:lpstr>PowerPoint Presentation</vt:lpstr>
      <vt:lpstr>Overloading Constructors</vt:lpstr>
      <vt:lpstr>Using Objects as Parameters</vt:lpstr>
      <vt:lpstr>PowerPoint Presentation</vt:lpstr>
      <vt:lpstr>PowerPoint Presentation</vt:lpstr>
      <vt:lpstr>PowerPoint Presentation</vt:lpstr>
      <vt:lpstr>A Closer Look at Argument Passing</vt:lpstr>
      <vt:lpstr>PowerPoint Presentation</vt:lpstr>
      <vt:lpstr>PowerPoint Presentation</vt:lpstr>
      <vt:lpstr>PowerPoint Presentation</vt:lpstr>
      <vt:lpstr>Recursion</vt:lpstr>
      <vt:lpstr>PowerPoint Presentation</vt:lpstr>
      <vt:lpstr>Introducing Access Control</vt:lpstr>
      <vt:lpstr>PowerPoint Presentation</vt:lpstr>
      <vt:lpstr>PowerPoint Presentation</vt:lpstr>
      <vt:lpstr>PowerPoint Presentation</vt:lpstr>
      <vt:lpstr>PowerPoint Presentation</vt:lpstr>
      <vt:lpstr>Understanding static</vt:lpstr>
      <vt:lpstr>PowerPoint Presentation</vt:lpstr>
      <vt:lpstr>PowerPoint Presentation</vt:lpstr>
      <vt:lpstr>final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dc:title>
  <dc:creator>Vinay Kumar</dc:creator>
  <cp:lastModifiedBy>Vinay Kumar</cp:lastModifiedBy>
  <cp:revision>14</cp:revision>
  <dcterms:created xsi:type="dcterms:W3CDTF">2023-08-11T08:42:22Z</dcterms:created>
  <dcterms:modified xsi:type="dcterms:W3CDTF">2023-08-23T06:08:28Z</dcterms:modified>
</cp:coreProperties>
</file>