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1" r:id="rId7"/>
    <p:sldId id="264" r:id="rId8"/>
    <p:sldId id="262" r:id="rId9"/>
    <p:sldId id="265" r:id="rId10"/>
    <p:sldId id="269" r:id="rId11"/>
    <p:sldId id="270" r:id="rId12"/>
    <p:sldId id="268" r:id="rId13"/>
    <p:sldId id="271" r:id="rId14"/>
    <p:sldId id="272" r:id="rId15"/>
    <p:sldId id="267" r:id="rId16"/>
    <p:sldId id="266" r:id="rId17"/>
    <p:sldId id="273" r:id="rId18"/>
    <p:sldId id="274" r:id="rId19"/>
    <p:sldId id="275" r:id="rId20"/>
    <p:sldId id="276" r:id="rId21"/>
    <p:sldId id="277" r:id="rId22"/>
    <p:sldId id="278" r:id="rId23"/>
    <p:sldId id="280" r:id="rId24"/>
    <p:sldId id="281"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7" r:id="rId38"/>
    <p:sldId id="298" r:id="rId39"/>
    <p:sldId id="304" r:id="rId40"/>
    <p:sldId id="305" r:id="rId41"/>
    <p:sldId id="300" r:id="rId42"/>
    <p:sldId id="301" r:id="rId43"/>
    <p:sldId id="302" r:id="rId44"/>
    <p:sldId id="30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02"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140E-AB4A-4F98-0057-A1563431A9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43EC27-C2B7-0663-66A8-930DB0524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AF54AE-8877-B51C-1BA6-95CADB751B97}"/>
              </a:ext>
            </a:extLst>
          </p:cNvPr>
          <p:cNvSpPr>
            <a:spLocks noGrp="1"/>
          </p:cNvSpPr>
          <p:nvPr>
            <p:ph type="dt" sz="half" idx="10"/>
          </p:nvPr>
        </p:nvSpPr>
        <p:spPr/>
        <p:txBody>
          <a:bodyPr/>
          <a:lstStyle/>
          <a:p>
            <a:fld id="{984770B8-C055-48B0-939C-09D690087AB9}" type="datetimeFigureOut">
              <a:rPr lang="en-IN" smtClean="0"/>
              <a:t>18-08-2023</a:t>
            </a:fld>
            <a:endParaRPr lang="en-IN"/>
          </a:p>
        </p:txBody>
      </p:sp>
      <p:sp>
        <p:nvSpPr>
          <p:cNvPr id="5" name="Footer Placeholder 4">
            <a:extLst>
              <a:ext uri="{FF2B5EF4-FFF2-40B4-BE49-F238E27FC236}">
                <a16:creationId xmlns:a16="http://schemas.microsoft.com/office/drawing/2014/main" id="{4EB6C17D-C023-6463-B6CA-D6D2FB2B3C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C6B0AF-5DF2-BD65-1344-FBD268DDFD94}"/>
              </a:ext>
            </a:extLst>
          </p:cNvPr>
          <p:cNvSpPr>
            <a:spLocks noGrp="1"/>
          </p:cNvSpPr>
          <p:nvPr>
            <p:ph type="sldNum" sz="quarter" idx="12"/>
          </p:nvPr>
        </p:nvSpPr>
        <p:spPr/>
        <p:txBody>
          <a:bodyPr/>
          <a:lstStyle/>
          <a:p>
            <a:fld id="{B1C3115A-BE54-4460-AF89-803C5EA4667E}" type="slidenum">
              <a:rPr lang="en-IN" smtClean="0"/>
              <a:t>‹#›</a:t>
            </a:fld>
            <a:endParaRPr lang="en-IN"/>
          </a:p>
        </p:txBody>
      </p:sp>
    </p:spTree>
    <p:extLst>
      <p:ext uri="{BB962C8B-B14F-4D97-AF65-F5344CB8AC3E}">
        <p14:creationId xmlns:p14="http://schemas.microsoft.com/office/powerpoint/2010/main" val="45703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099E-9568-5B51-CF55-E61F2FCB83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A1FBD0-240B-17B3-D7B2-15337FA5B0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B32252-A8CE-A632-1A69-97394D3891DD}"/>
              </a:ext>
            </a:extLst>
          </p:cNvPr>
          <p:cNvSpPr>
            <a:spLocks noGrp="1"/>
          </p:cNvSpPr>
          <p:nvPr>
            <p:ph type="dt" sz="half" idx="10"/>
          </p:nvPr>
        </p:nvSpPr>
        <p:spPr/>
        <p:txBody>
          <a:bodyPr/>
          <a:lstStyle/>
          <a:p>
            <a:fld id="{984770B8-C055-48B0-939C-09D690087AB9}" type="datetimeFigureOut">
              <a:rPr lang="en-IN" smtClean="0"/>
              <a:t>18-08-2023</a:t>
            </a:fld>
            <a:endParaRPr lang="en-IN"/>
          </a:p>
        </p:txBody>
      </p:sp>
      <p:sp>
        <p:nvSpPr>
          <p:cNvPr id="5" name="Footer Placeholder 4">
            <a:extLst>
              <a:ext uri="{FF2B5EF4-FFF2-40B4-BE49-F238E27FC236}">
                <a16:creationId xmlns:a16="http://schemas.microsoft.com/office/drawing/2014/main" id="{463C2AA7-8492-C027-ADB4-665A13686F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29922A-1AEA-EEA4-CBE7-2597EE08D4F5}"/>
              </a:ext>
            </a:extLst>
          </p:cNvPr>
          <p:cNvSpPr>
            <a:spLocks noGrp="1"/>
          </p:cNvSpPr>
          <p:nvPr>
            <p:ph type="sldNum" sz="quarter" idx="12"/>
          </p:nvPr>
        </p:nvSpPr>
        <p:spPr/>
        <p:txBody>
          <a:bodyPr/>
          <a:lstStyle/>
          <a:p>
            <a:fld id="{B1C3115A-BE54-4460-AF89-803C5EA4667E}" type="slidenum">
              <a:rPr lang="en-IN" smtClean="0"/>
              <a:t>‹#›</a:t>
            </a:fld>
            <a:endParaRPr lang="en-IN"/>
          </a:p>
        </p:txBody>
      </p:sp>
    </p:spTree>
    <p:extLst>
      <p:ext uri="{BB962C8B-B14F-4D97-AF65-F5344CB8AC3E}">
        <p14:creationId xmlns:p14="http://schemas.microsoft.com/office/powerpoint/2010/main" val="160038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BB55E9-5063-E010-4800-383D44D540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FEFD64-93CE-750C-7325-4A0823E2F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873F44-5967-F9F0-DF28-50DC507D0DDA}"/>
              </a:ext>
            </a:extLst>
          </p:cNvPr>
          <p:cNvSpPr>
            <a:spLocks noGrp="1"/>
          </p:cNvSpPr>
          <p:nvPr>
            <p:ph type="dt" sz="half" idx="10"/>
          </p:nvPr>
        </p:nvSpPr>
        <p:spPr/>
        <p:txBody>
          <a:bodyPr/>
          <a:lstStyle/>
          <a:p>
            <a:fld id="{984770B8-C055-48B0-939C-09D690087AB9}" type="datetimeFigureOut">
              <a:rPr lang="en-IN" smtClean="0"/>
              <a:t>18-08-2023</a:t>
            </a:fld>
            <a:endParaRPr lang="en-IN"/>
          </a:p>
        </p:txBody>
      </p:sp>
      <p:sp>
        <p:nvSpPr>
          <p:cNvPr id="5" name="Footer Placeholder 4">
            <a:extLst>
              <a:ext uri="{FF2B5EF4-FFF2-40B4-BE49-F238E27FC236}">
                <a16:creationId xmlns:a16="http://schemas.microsoft.com/office/drawing/2014/main" id="{4BA78DB6-6EA5-8308-9202-BA7D08EC22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808B7B-4A6A-401E-BD7F-A69354455BCD}"/>
              </a:ext>
            </a:extLst>
          </p:cNvPr>
          <p:cNvSpPr>
            <a:spLocks noGrp="1"/>
          </p:cNvSpPr>
          <p:nvPr>
            <p:ph type="sldNum" sz="quarter" idx="12"/>
          </p:nvPr>
        </p:nvSpPr>
        <p:spPr/>
        <p:txBody>
          <a:bodyPr/>
          <a:lstStyle/>
          <a:p>
            <a:fld id="{B1C3115A-BE54-4460-AF89-803C5EA4667E}" type="slidenum">
              <a:rPr lang="en-IN" smtClean="0"/>
              <a:t>‹#›</a:t>
            </a:fld>
            <a:endParaRPr lang="en-IN"/>
          </a:p>
        </p:txBody>
      </p:sp>
    </p:spTree>
    <p:extLst>
      <p:ext uri="{BB962C8B-B14F-4D97-AF65-F5344CB8AC3E}">
        <p14:creationId xmlns:p14="http://schemas.microsoft.com/office/powerpoint/2010/main" val="31202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CD3C-CEC1-DD26-03D7-E305C5984F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555378-60B7-B472-ABB9-625C5458F6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F84DB1-1E3B-A6B6-25DE-947CAEA2BA2A}"/>
              </a:ext>
            </a:extLst>
          </p:cNvPr>
          <p:cNvSpPr>
            <a:spLocks noGrp="1"/>
          </p:cNvSpPr>
          <p:nvPr>
            <p:ph type="dt" sz="half" idx="10"/>
          </p:nvPr>
        </p:nvSpPr>
        <p:spPr/>
        <p:txBody>
          <a:bodyPr/>
          <a:lstStyle/>
          <a:p>
            <a:fld id="{984770B8-C055-48B0-939C-09D690087AB9}" type="datetimeFigureOut">
              <a:rPr lang="en-IN" smtClean="0"/>
              <a:t>18-08-2023</a:t>
            </a:fld>
            <a:endParaRPr lang="en-IN"/>
          </a:p>
        </p:txBody>
      </p:sp>
      <p:sp>
        <p:nvSpPr>
          <p:cNvPr id="5" name="Footer Placeholder 4">
            <a:extLst>
              <a:ext uri="{FF2B5EF4-FFF2-40B4-BE49-F238E27FC236}">
                <a16:creationId xmlns:a16="http://schemas.microsoft.com/office/drawing/2014/main" id="{A849D7C9-A6BC-F9C4-80AA-93CB348779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A65ECD-6FAF-31DF-9647-1B13D22364CB}"/>
              </a:ext>
            </a:extLst>
          </p:cNvPr>
          <p:cNvSpPr>
            <a:spLocks noGrp="1"/>
          </p:cNvSpPr>
          <p:nvPr>
            <p:ph type="sldNum" sz="quarter" idx="12"/>
          </p:nvPr>
        </p:nvSpPr>
        <p:spPr/>
        <p:txBody>
          <a:bodyPr/>
          <a:lstStyle/>
          <a:p>
            <a:fld id="{B1C3115A-BE54-4460-AF89-803C5EA4667E}" type="slidenum">
              <a:rPr lang="en-IN" smtClean="0"/>
              <a:t>‹#›</a:t>
            </a:fld>
            <a:endParaRPr lang="en-IN"/>
          </a:p>
        </p:txBody>
      </p:sp>
    </p:spTree>
    <p:extLst>
      <p:ext uri="{BB962C8B-B14F-4D97-AF65-F5344CB8AC3E}">
        <p14:creationId xmlns:p14="http://schemas.microsoft.com/office/powerpoint/2010/main" val="315540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963C5-DEFD-DFD3-77E9-E361386E37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511521-B5AF-749F-4C6F-0C80CB2F18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BB3F8-7C38-CB31-E6B5-F16477CE8271}"/>
              </a:ext>
            </a:extLst>
          </p:cNvPr>
          <p:cNvSpPr>
            <a:spLocks noGrp="1"/>
          </p:cNvSpPr>
          <p:nvPr>
            <p:ph type="dt" sz="half" idx="10"/>
          </p:nvPr>
        </p:nvSpPr>
        <p:spPr/>
        <p:txBody>
          <a:bodyPr/>
          <a:lstStyle/>
          <a:p>
            <a:fld id="{984770B8-C055-48B0-939C-09D690087AB9}" type="datetimeFigureOut">
              <a:rPr lang="en-IN" smtClean="0"/>
              <a:t>18-08-2023</a:t>
            </a:fld>
            <a:endParaRPr lang="en-IN"/>
          </a:p>
        </p:txBody>
      </p:sp>
      <p:sp>
        <p:nvSpPr>
          <p:cNvPr id="5" name="Footer Placeholder 4">
            <a:extLst>
              <a:ext uri="{FF2B5EF4-FFF2-40B4-BE49-F238E27FC236}">
                <a16:creationId xmlns:a16="http://schemas.microsoft.com/office/drawing/2014/main" id="{9B4D7F04-DA6D-7A1B-97B7-3A7DFE43BA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36DADB-A130-C702-743F-8A44DF78CE09}"/>
              </a:ext>
            </a:extLst>
          </p:cNvPr>
          <p:cNvSpPr>
            <a:spLocks noGrp="1"/>
          </p:cNvSpPr>
          <p:nvPr>
            <p:ph type="sldNum" sz="quarter" idx="12"/>
          </p:nvPr>
        </p:nvSpPr>
        <p:spPr/>
        <p:txBody>
          <a:bodyPr/>
          <a:lstStyle/>
          <a:p>
            <a:fld id="{B1C3115A-BE54-4460-AF89-803C5EA4667E}" type="slidenum">
              <a:rPr lang="en-IN" smtClean="0"/>
              <a:t>‹#›</a:t>
            </a:fld>
            <a:endParaRPr lang="en-IN"/>
          </a:p>
        </p:txBody>
      </p:sp>
    </p:spTree>
    <p:extLst>
      <p:ext uri="{BB962C8B-B14F-4D97-AF65-F5344CB8AC3E}">
        <p14:creationId xmlns:p14="http://schemas.microsoft.com/office/powerpoint/2010/main" val="14026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6424-F332-455C-4450-3FA3E58EBE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AC0D3E-11DB-5068-93F7-5BC1F7D85E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64B7D4-5334-B8D5-505A-71CB5E60E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0D34E7-B270-22F8-4B93-3A1634356D41}"/>
              </a:ext>
            </a:extLst>
          </p:cNvPr>
          <p:cNvSpPr>
            <a:spLocks noGrp="1"/>
          </p:cNvSpPr>
          <p:nvPr>
            <p:ph type="dt" sz="half" idx="10"/>
          </p:nvPr>
        </p:nvSpPr>
        <p:spPr/>
        <p:txBody>
          <a:bodyPr/>
          <a:lstStyle/>
          <a:p>
            <a:fld id="{984770B8-C055-48B0-939C-09D690087AB9}" type="datetimeFigureOut">
              <a:rPr lang="en-IN" smtClean="0"/>
              <a:t>18-08-2023</a:t>
            </a:fld>
            <a:endParaRPr lang="en-IN"/>
          </a:p>
        </p:txBody>
      </p:sp>
      <p:sp>
        <p:nvSpPr>
          <p:cNvPr id="6" name="Footer Placeholder 5">
            <a:extLst>
              <a:ext uri="{FF2B5EF4-FFF2-40B4-BE49-F238E27FC236}">
                <a16:creationId xmlns:a16="http://schemas.microsoft.com/office/drawing/2014/main" id="{1C27932D-C241-27CF-7EEC-E84526970F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5B3036-A6A7-C17B-416F-26008DEC6345}"/>
              </a:ext>
            </a:extLst>
          </p:cNvPr>
          <p:cNvSpPr>
            <a:spLocks noGrp="1"/>
          </p:cNvSpPr>
          <p:nvPr>
            <p:ph type="sldNum" sz="quarter" idx="12"/>
          </p:nvPr>
        </p:nvSpPr>
        <p:spPr/>
        <p:txBody>
          <a:bodyPr/>
          <a:lstStyle/>
          <a:p>
            <a:fld id="{B1C3115A-BE54-4460-AF89-803C5EA4667E}" type="slidenum">
              <a:rPr lang="en-IN" smtClean="0"/>
              <a:t>‹#›</a:t>
            </a:fld>
            <a:endParaRPr lang="en-IN"/>
          </a:p>
        </p:txBody>
      </p:sp>
    </p:spTree>
    <p:extLst>
      <p:ext uri="{BB962C8B-B14F-4D97-AF65-F5344CB8AC3E}">
        <p14:creationId xmlns:p14="http://schemas.microsoft.com/office/powerpoint/2010/main" val="96919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AF0BB-801B-FA18-8DE1-D218849351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4DB239-F4F3-AED4-2979-73F04D24D5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3BF589-23D1-9779-B210-9D75F80497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B02A05-FA6E-69F8-77F0-6055F3C0FC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FB7B29-40C6-3652-3DB9-B08EF9D839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3895D4-7D47-6DCC-4E45-91110FA1CEF1}"/>
              </a:ext>
            </a:extLst>
          </p:cNvPr>
          <p:cNvSpPr>
            <a:spLocks noGrp="1"/>
          </p:cNvSpPr>
          <p:nvPr>
            <p:ph type="dt" sz="half" idx="10"/>
          </p:nvPr>
        </p:nvSpPr>
        <p:spPr/>
        <p:txBody>
          <a:bodyPr/>
          <a:lstStyle/>
          <a:p>
            <a:fld id="{984770B8-C055-48B0-939C-09D690087AB9}" type="datetimeFigureOut">
              <a:rPr lang="en-IN" smtClean="0"/>
              <a:t>18-08-2023</a:t>
            </a:fld>
            <a:endParaRPr lang="en-IN"/>
          </a:p>
        </p:txBody>
      </p:sp>
      <p:sp>
        <p:nvSpPr>
          <p:cNvPr id="8" name="Footer Placeholder 7">
            <a:extLst>
              <a:ext uri="{FF2B5EF4-FFF2-40B4-BE49-F238E27FC236}">
                <a16:creationId xmlns:a16="http://schemas.microsoft.com/office/drawing/2014/main" id="{85328476-D9B7-0675-7749-56E02811D7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75A67B-FF22-1D3E-FD82-3FAF70DC68E7}"/>
              </a:ext>
            </a:extLst>
          </p:cNvPr>
          <p:cNvSpPr>
            <a:spLocks noGrp="1"/>
          </p:cNvSpPr>
          <p:nvPr>
            <p:ph type="sldNum" sz="quarter" idx="12"/>
          </p:nvPr>
        </p:nvSpPr>
        <p:spPr/>
        <p:txBody>
          <a:bodyPr/>
          <a:lstStyle/>
          <a:p>
            <a:fld id="{B1C3115A-BE54-4460-AF89-803C5EA4667E}" type="slidenum">
              <a:rPr lang="en-IN" smtClean="0"/>
              <a:t>‹#›</a:t>
            </a:fld>
            <a:endParaRPr lang="en-IN"/>
          </a:p>
        </p:txBody>
      </p:sp>
    </p:spTree>
    <p:extLst>
      <p:ext uri="{BB962C8B-B14F-4D97-AF65-F5344CB8AC3E}">
        <p14:creationId xmlns:p14="http://schemas.microsoft.com/office/powerpoint/2010/main" val="22802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7EA4-5D05-37D4-8142-A7C250E916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B10809-09A0-B4E6-CAE8-4FB6C9E07F77}"/>
              </a:ext>
            </a:extLst>
          </p:cNvPr>
          <p:cNvSpPr>
            <a:spLocks noGrp="1"/>
          </p:cNvSpPr>
          <p:nvPr>
            <p:ph type="dt" sz="half" idx="10"/>
          </p:nvPr>
        </p:nvSpPr>
        <p:spPr/>
        <p:txBody>
          <a:bodyPr/>
          <a:lstStyle/>
          <a:p>
            <a:fld id="{984770B8-C055-48B0-939C-09D690087AB9}" type="datetimeFigureOut">
              <a:rPr lang="en-IN" smtClean="0"/>
              <a:t>18-08-2023</a:t>
            </a:fld>
            <a:endParaRPr lang="en-IN"/>
          </a:p>
        </p:txBody>
      </p:sp>
      <p:sp>
        <p:nvSpPr>
          <p:cNvPr id="4" name="Footer Placeholder 3">
            <a:extLst>
              <a:ext uri="{FF2B5EF4-FFF2-40B4-BE49-F238E27FC236}">
                <a16:creationId xmlns:a16="http://schemas.microsoft.com/office/drawing/2014/main" id="{7A45B053-FCCC-0259-6C76-E9663D40B4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D1F33E-DB29-08C2-AF09-C7A7F3F45953}"/>
              </a:ext>
            </a:extLst>
          </p:cNvPr>
          <p:cNvSpPr>
            <a:spLocks noGrp="1"/>
          </p:cNvSpPr>
          <p:nvPr>
            <p:ph type="sldNum" sz="quarter" idx="12"/>
          </p:nvPr>
        </p:nvSpPr>
        <p:spPr/>
        <p:txBody>
          <a:bodyPr/>
          <a:lstStyle/>
          <a:p>
            <a:fld id="{B1C3115A-BE54-4460-AF89-803C5EA4667E}" type="slidenum">
              <a:rPr lang="en-IN" smtClean="0"/>
              <a:t>‹#›</a:t>
            </a:fld>
            <a:endParaRPr lang="en-IN"/>
          </a:p>
        </p:txBody>
      </p:sp>
    </p:spTree>
    <p:extLst>
      <p:ext uri="{BB962C8B-B14F-4D97-AF65-F5344CB8AC3E}">
        <p14:creationId xmlns:p14="http://schemas.microsoft.com/office/powerpoint/2010/main" val="25354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A3233A-5462-C463-A9B0-AA7F93C33EB7}"/>
              </a:ext>
            </a:extLst>
          </p:cNvPr>
          <p:cNvSpPr>
            <a:spLocks noGrp="1"/>
          </p:cNvSpPr>
          <p:nvPr>
            <p:ph type="dt" sz="half" idx="10"/>
          </p:nvPr>
        </p:nvSpPr>
        <p:spPr/>
        <p:txBody>
          <a:bodyPr/>
          <a:lstStyle/>
          <a:p>
            <a:fld id="{984770B8-C055-48B0-939C-09D690087AB9}" type="datetimeFigureOut">
              <a:rPr lang="en-IN" smtClean="0"/>
              <a:t>18-08-2023</a:t>
            </a:fld>
            <a:endParaRPr lang="en-IN"/>
          </a:p>
        </p:txBody>
      </p:sp>
      <p:sp>
        <p:nvSpPr>
          <p:cNvPr id="3" name="Footer Placeholder 2">
            <a:extLst>
              <a:ext uri="{FF2B5EF4-FFF2-40B4-BE49-F238E27FC236}">
                <a16:creationId xmlns:a16="http://schemas.microsoft.com/office/drawing/2014/main" id="{35466723-6494-5E63-386E-3F6FD4B66F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906568-8D1A-78AC-8E8A-EAA20D5ABD37}"/>
              </a:ext>
            </a:extLst>
          </p:cNvPr>
          <p:cNvSpPr>
            <a:spLocks noGrp="1"/>
          </p:cNvSpPr>
          <p:nvPr>
            <p:ph type="sldNum" sz="quarter" idx="12"/>
          </p:nvPr>
        </p:nvSpPr>
        <p:spPr/>
        <p:txBody>
          <a:bodyPr/>
          <a:lstStyle/>
          <a:p>
            <a:fld id="{B1C3115A-BE54-4460-AF89-803C5EA4667E}" type="slidenum">
              <a:rPr lang="en-IN" smtClean="0"/>
              <a:t>‹#›</a:t>
            </a:fld>
            <a:endParaRPr lang="en-IN"/>
          </a:p>
        </p:txBody>
      </p:sp>
    </p:spTree>
    <p:extLst>
      <p:ext uri="{BB962C8B-B14F-4D97-AF65-F5344CB8AC3E}">
        <p14:creationId xmlns:p14="http://schemas.microsoft.com/office/powerpoint/2010/main" val="2168186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4064B-39BB-05E1-7222-36AC16CB27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7608EE-2004-DF9D-FAA0-20508BD27B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D186C5-AA9A-C991-DA57-684363FEE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BB309-A7F2-DD17-58C0-E87AAB39D547}"/>
              </a:ext>
            </a:extLst>
          </p:cNvPr>
          <p:cNvSpPr>
            <a:spLocks noGrp="1"/>
          </p:cNvSpPr>
          <p:nvPr>
            <p:ph type="dt" sz="half" idx="10"/>
          </p:nvPr>
        </p:nvSpPr>
        <p:spPr/>
        <p:txBody>
          <a:bodyPr/>
          <a:lstStyle/>
          <a:p>
            <a:fld id="{984770B8-C055-48B0-939C-09D690087AB9}" type="datetimeFigureOut">
              <a:rPr lang="en-IN" smtClean="0"/>
              <a:t>18-08-2023</a:t>
            </a:fld>
            <a:endParaRPr lang="en-IN"/>
          </a:p>
        </p:txBody>
      </p:sp>
      <p:sp>
        <p:nvSpPr>
          <p:cNvPr id="6" name="Footer Placeholder 5">
            <a:extLst>
              <a:ext uri="{FF2B5EF4-FFF2-40B4-BE49-F238E27FC236}">
                <a16:creationId xmlns:a16="http://schemas.microsoft.com/office/drawing/2014/main" id="{B2EE26AD-96BF-5F88-BA22-3FC0B076FC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A5ABCC-44B0-4F67-DD51-C208585BCA13}"/>
              </a:ext>
            </a:extLst>
          </p:cNvPr>
          <p:cNvSpPr>
            <a:spLocks noGrp="1"/>
          </p:cNvSpPr>
          <p:nvPr>
            <p:ph type="sldNum" sz="quarter" idx="12"/>
          </p:nvPr>
        </p:nvSpPr>
        <p:spPr/>
        <p:txBody>
          <a:bodyPr/>
          <a:lstStyle/>
          <a:p>
            <a:fld id="{B1C3115A-BE54-4460-AF89-803C5EA4667E}" type="slidenum">
              <a:rPr lang="en-IN" smtClean="0"/>
              <a:t>‹#›</a:t>
            </a:fld>
            <a:endParaRPr lang="en-IN"/>
          </a:p>
        </p:txBody>
      </p:sp>
    </p:spTree>
    <p:extLst>
      <p:ext uri="{BB962C8B-B14F-4D97-AF65-F5344CB8AC3E}">
        <p14:creationId xmlns:p14="http://schemas.microsoft.com/office/powerpoint/2010/main" val="2126026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5CE6-884D-C822-E498-D0C1DCEDD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68B5A1-9F8D-D4B8-8956-B100FE3192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050BED-EDAF-8E76-81CF-71A1AC7C8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BBDB0-D64B-2D6A-3DB1-B1C615FF3185}"/>
              </a:ext>
            </a:extLst>
          </p:cNvPr>
          <p:cNvSpPr>
            <a:spLocks noGrp="1"/>
          </p:cNvSpPr>
          <p:nvPr>
            <p:ph type="dt" sz="half" idx="10"/>
          </p:nvPr>
        </p:nvSpPr>
        <p:spPr/>
        <p:txBody>
          <a:bodyPr/>
          <a:lstStyle/>
          <a:p>
            <a:fld id="{984770B8-C055-48B0-939C-09D690087AB9}" type="datetimeFigureOut">
              <a:rPr lang="en-IN" smtClean="0"/>
              <a:t>18-08-2023</a:t>
            </a:fld>
            <a:endParaRPr lang="en-IN"/>
          </a:p>
        </p:txBody>
      </p:sp>
      <p:sp>
        <p:nvSpPr>
          <p:cNvPr id="6" name="Footer Placeholder 5">
            <a:extLst>
              <a:ext uri="{FF2B5EF4-FFF2-40B4-BE49-F238E27FC236}">
                <a16:creationId xmlns:a16="http://schemas.microsoft.com/office/drawing/2014/main" id="{4FFBE719-C6EA-47B6-2AAF-6EE7A4D91C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F1F195-7D5F-0995-82DB-6B9055992939}"/>
              </a:ext>
            </a:extLst>
          </p:cNvPr>
          <p:cNvSpPr>
            <a:spLocks noGrp="1"/>
          </p:cNvSpPr>
          <p:nvPr>
            <p:ph type="sldNum" sz="quarter" idx="12"/>
          </p:nvPr>
        </p:nvSpPr>
        <p:spPr/>
        <p:txBody>
          <a:bodyPr/>
          <a:lstStyle/>
          <a:p>
            <a:fld id="{B1C3115A-BE54-4460-AF89-803C5EA4667E}" type="slidenum">
              <a:rPr lang="en-IN" smtClean="0"/>
              <a:t>‹#›</a:t>
            </a:fld>
            <a:endParaRPr lang="en-IN"/>
          </a:p>
        </p:txBody>
      </p:sp>
    </p:spTree>
    <p:extLst>
      <p:ext uri="{BB962C8B-B14F-4D97-AF65-F5344CB8AC3E}">
        <p14:creationId xmlns:p14="http://schemas.microsoft.com/office/powerpoint/2010/main" val="1780653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AAAB31-8F82-BD81-08F7-98C33FA72E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B54443-77D7-7F13-A5FA-05ECE1234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EC4463-C3CF-FF8A-1C3C-5ADB5F82BF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770B8-C055-48B0-939C-09D690087AB9}" type="datetimeFigureOut">
              <a:rPr lang="en-IN" smtClean="0"/>
              <a:t>18-08-2023</a:t>
            </a:fld>
            <a:endParaRPr lang="en-IN"/>
          </a:p>
        </p:txBody>
      </p:sp>
      <p:sp>
        <p:nvSpPr>
          <p:cNvPr id="5" name="Footer Placeholder 4">
            <a:extLst>
              <a:ext uri="{FF2B5EF4-FFF2-40B4-BE49-F238E27FC236}">
                <a16:creationId xmlns:a16="http://schemas.microsoft.com/office/drawing/2014/main" id="{D1E3D94D-6D65-DD23-D476-BD8BBF97D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D48520-3C9D-CB49-ED7B-F4907C3286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3115A-BE54-4460-AF89-803C5EA4667E}" type="slidenum">
              <a:rPr lang="en-IN" smtClean="0"/>
              <a:t>‹#›</a:t>
            </a:fld>
            <a:endParaRPr lang="en-IN"/>
          </a:p>
        </p:txBody>
      </p:sp>
    </p:spTree>
    <p:extLst>
      <p:ext uri="{BB962C8B-B14F-4D97-AF65-F5344CB8AC3E}">
        <p14:creationId xmlns:p14="http://schemas.microsoft.com/office/powerpoint/2010/main" val="2437134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2F5A-BA52-C2DE-D94E-17EEE2DF3FA1}"/>
              </a:ext>
            </a:extLst>
          </p:cNvPr>
          <p:cNvSpPr>
            <a:spLocks noGrp="1"/>
          </p:cNvSpPr>
          <p:nvPr>
            <p:ph type="ctrTitle"/>
          </p:nvPr>
        </p:nvSpPr>
        <p:spPr/>
        <p:txBody>
          <a:bodyPr/>
          <a:lstStyle/>
          <a:p>
            <a:r>
              <a:rPr lang="en-US" b="1" i="0" dirty="0">
                <a:solidFill>
                  <a:srgbClr val="273239"/>
                </a:solidFill>
                <a:effectLst/>
                <a:latin typeface="Source Sans Pro" panose="020B0503030403020204" pitchFamily="34" charset="0"/>
              </a:rPr>
              <a:t>if, if-else, switch, break, continue, jump</a:t>
            </a:r>
            <a:endParaRPr lang="en-IN" dirty="0"/>
          </a:p>
        </p:txBody>
      </p:sp>
      <p:sp>
        <p:nvSpPr>
          <p:cNvPr id="3" name="Subtitle 2">
            <a:extLst>
              <a:ext uri="{FF2B5EF4-FFF2-40B4-BE49-F238E27FC236}">
                <a16:creationId xmlns:a16="http://schemas.microsoft.com/office/drawing/2014/main" id="{E91571F2-2E21-3160-A5F9-87DDE89BDD8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7966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FD8F-F21F-2D73-C83E-638DBDCB3E9F}"/>
              </a:ext>
            </a:extLst>
          </p:cNvPr>
          <p:cNvSpPr>
            <a:spLocks noGrp="1"/>
          </p:cNvSpPr>
          <p:nvPr>
            <p:ph type="title"/>
          </p:nvPr>
        </p:nvSpPr>
        <p:spPr/>
        <p:txBody>
          <a:bodyPr/>
          <a:lstStyle/>
          <a:p>
            <a:r>
              <a:rPr lang="en-US" dirty="0"/>
              <a:t>Condition for leap year</a:t>
            </a:r>
            <a:endParaRPr lang="en-IN" dirty="0"/>
          </a:p>
        </p:txBody>
      </p:sp>
      <p:sp>
        <p:nvSpPr>
          <p:cNvPr id="3" name="Content Placeholder 2">
            <a:extLst>
              <a:ext uri="{FF2B5EF4-FFF2-40B4-BE49-F238E27FC236}">
                <a16:creationId xmlns:a16="http://schemas.microsoft.com/office/drawing/2014/main" id="{E3EBBBD3-0F73-0803-E696-C5A1A8B856E3}"/>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Nunito" pitchFamily="2" charset="0"/>
              </a:rPr>
              <a:t>A century year is a year ending with 00. A century year is a leap year only if it is divisible by 400.</a:t>
            </a:r>
          </a:p>
          <a:p>
            <a:pPr algn="l" fontAlgn="base">
              <a:buFont typeface="Arial" panose="020B0604020202020204" pitchFamily="34" charset="0"/>
              <a:buChar char="•"/>
            </a:pPr>
            <a:r>
              <a:rPr lang="en-US" b="0" i="0" dirty="0">
                <a:solidFill>
                  <a:srgbClr val="273239"/>
                </a:solidFill>
                <a:effectLst/>
                <a:latin typeface="Nunito" pitchFamily="2" charset="0"/>
              </a:rPr>
              <a:t>A leap year (except a century year) can be identified if it is exactly divisible by 4.</a:t>
            </a:r>
          </a:p>
          <a:p>
            <a:pPr algn="l" fontAlgn="base">
              <a:buFont typeface="Arial" panose="020B0604020202020204" pitchFamily="34" charset="0"/>
              <a:buChar char="•"/>
            </a:pPr>
            <a:r>
              <a:rPr lang="en-US" b="0" i="0" dirty="0">
                <a:solidFill>
                  <a:srgbClr val="273239"/>
                </a:solidFill>
                <a:effectLst/>
                <a:latin typeface="Nunito" pitchFamily="2" charset="0"/>
              </a:rPr>
              <a:t>A century year should be divisible by 4 and 100 both.</a:t>
            </a:r>
          </a:p>
          <a:p>
            <a:pPr algn="l" fontAlgn="base">
              <a:buFont typeface="Arial" panose="020B0604020202020204" pitchFamily="34" charset="0"/>
              <a:buChar char="•"/>
            </a:pPr>
            <a:r>
              <a:rPr lang="en-US" b="0" i="0" dirty="0">
                <a:solidFill>
                  <a:srgbClr val="273239"/>
                </a:solidFill>
                <a:effectLst/>
                <a:latin typeface="Nunito" pitchFamily="2" charset="0"/>
              </a:rPr>
              <a:t>A non-century year should be divisible only by 4.</a:t>
            </a:r>
          </a:p>
        </p:txBody>
      </p:sp>
    </p:spTree>
    <p:extLst>
      <p:ext uri="{BB962C8B-B14F-4D97-AF65-F5344CB8AC3E}">
        <p14:creationId xmlns:p14="http://schemas.microsoft.com/office/powerpoint/2010/main" val="531298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lowchart of Leap Year">
            <a:extLst>
              <a:ext uri="{FF2B5EF4-FFF2-40B4-BE49-F238E27FC236}">
                <a16:creationId xmlns:a16="http://schemas.microsoft.com/office/drawing/2014/main" id="{0CB381CC-33DF-6B06-F0A2-B887258FF1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7710" y="1191888"/>
            <a:ext cx="5975926" cy="429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316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F845-41CC-3359-C933-5C70962CB4A7}"/>
              </a:ext>
            </a:extLst>
          </p:cNvPr>
          <p:cNvSpPr>
            <a:spLocks noGrp="1"/>
          </p:cNvSpPr>
          <p:nvPr>
            <p:ph type="title"/>
          </p:nvPr>
        </p:nvSpPr>
        <p:spPr/>
        <p:txBody>
          <a:bodyPr/>
          <a:lstStyle/>
          <a:p>
            <a:r>
              <a:rPr lang="en-US" dirty="0"/>
              <a:t>Nested if</a:t>
            </a:r>
            <a:endParaRPr lang="en-IN" dirty="0"/>
          </a:p>
        </p:txBody>
      </p:sp>
      <p:sp>
        <p:nvSpPr>
          <p:cNvPr id="3" name="Content Placeholder 2">
            <a:extLst>
              <a:ext uri="{FF2B5EF4-FFF2-40B4-BE49-F238E27FC236}">
                <a16:creationId xmlns:a16="http://schemas.microsoft.com/office/drawing/2014/main" id="{A6D83A8D-AB5C-B480-99CD-4AC08BC1F30F}"/>
              </a:ext>
            </a:extLst>
          </p:cNvPr>
          <p:cNvSpPr>
            <a:spLocks noGrp="1"/>
          </p:cNvSpPr>
          <p:nvPr>
            <p:ph idx="1"/>
          </p:nvPr>
        </p:nvSpPr>
        <p:spPr/>
        <p:txBody>
          <a:bodyPr/>
          <a:lstStyle/>
          <a:p>
            <a:r>
              <a:rPr lang="en-US" dirty="0"/>
              <a:t>As discussed earlier, nesting refers to </a:t>
            </a:r>
            <a:r>
              <a:rPr lang="en-US" b="1" dirty="0"/>
              <a:t>within</a:t>
            </a:r>
            <a:r>
              <a:rPr lang="en-US" dirty="0"/>
              <a:t>.</a:t>
            </a:r>
          </a:p>
          <a:p>
            <a:r>
              <a:rPr lang="en-US" dirty="0"/>
              <a:t> Nested if </a:t>
            </a:r>
            <a:r>
              <a:rPr lang="en-US" b="1" dirty="0"/>
              <a:t>refers to if within an if statement. </a:t>
            </a:r>
          </a:p>
          <a:p>
            <a:r>
              <a:rPr lang="en-US" dirty="0"/>
              <a:t>There can be any number of if statements within another if statement. </a:t>
            </a:r>
          </a:p>
          <a:p>
            <a:r>
              <a:rPr lang="en-US" dirty="0"/>
              <a:t>The nested if statement comes under the category of the decision-making statements in Java.</a:t>
            </a:r>
            <a:endParaRPr lang="en-IN" dirty="0"/>
          </a:p>
        </p:txBody>
      </p:sp>
    </p:spTree>
    <p:extLst>
      <p:ext uri="{BB962C8B-B14F-4D97-AF65-F5344CB8AC3E}">
        <p14:creationId xmlns:p14="http://schemas.microsoft.com/office/powerpoint/2010/main" val="344412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3F6A-73DE-0C51-E97D-A56518D16F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EF357A-A9DF-B7C0-B5BA-4CEDC8EFA032}"/>
              </a:ext>
            </a:extLst>
          </p:cNvPr>
          <p:cNvSpPr>
            <a:spLocks noGrp="1"/>
          </p:cNvSpPr>
          <p:nvPr>
            <p:ph idx="1"/>
          </p:nvPr>
        </p:nvSpPr>
        <p:spPr/>
        <p:txBody>
          <a:bodyPr>
            <a:normAutofit lnSpcReduction="10000"/>
          </a:bodyPr>
          <a:lstStyle/>
          <a:p>
            <a:pPr marL="0" indent="0">
              <a:buNone/>
            </a:pPr>
            <a:r>
              <a:rPr lang="en-US" dirty="0"/>
              <a:t>if( test_condition1){</a:t>
            </a:r>
          </a:p>
          <a:p>
            <a:pPr marL="0" indent="0">
              <a:buNone/>
            </a:pPr>
            <a:r>
              <a:rPr lang="en-US" dirty="0"/>
              <a:t>    if( test_condition2){</a:t>
            </a:r>
          </a:p>
          <a:p>
            <a:pPr marL="0" indent="0">
              <a:buNone/>
            </a:pPr>
            <a:r>
              <a:rPr lang="en-US" dirty="0"/>
              <a:t>        if( test_condition3){</a:t>
            </a:r>
          </a:p>
          <a:p>
            <a:pPr marL="0" indent="0">
              <a:buNone/>
            </a:pPr>
            <a:r>
              <a:rPr lang="en-US" dirty="0"/>
              <a:t>            if( test_condition4){</a:t>
            </a:r>
          </a:p>
          <a:p>
            <a:pPr marL="0" indent="0">
              <a:buNone/>
            </a:pPr>
            <a:r>
              <a:rPr lang="en-US" dirty="0"/>
              <a:t>                //statements to execute</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endParaRPr lang="en-IN" dirty="0"/>
          </a:p>
        </p:txBody>
      </p:sp>
    </p:spTree>
    <p:extLst>
      <p:ext uri="{BB962C8B-B14F-4D97-AF65-F5344CB8AC3E}">
        <p14:creationId xmlns:p14="http://schemas.microsoft.com/office/powerpoint/2010/main" val="8128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FA86-C49B-EFD4-4ECD-7B7CFA62E7B7}"/>
              </a:ext>
            </a:extLst>
          </p:cNvPr>
          <p:cNvSpPr>
            <a:spLocks noGrp="1"/>
          </p:cNvSpPr>
          <p:nvPr>
            <p:ph type="title"/>
          </p:nvPr>
        </p:nvSpPr>
        <p:spPr/>
        <p:txBody>
          <a:bodyPr/>
          <a:lstStyle/>
          <a:p>
            <a:r>
              <a:rPr lang="en-US" dirty="0"/>
              <a:t>Nested if-else</a:t>
            </a:r>
            <a:endParaRPr lang="en-IN" dirty="0"/>
          </a:p>
        </p:txBody>
      </p:sp>
      <p:sp>
        <p:nvSpPr>
          <p:cNvPr id="3" name="Content Placeholder 2">
            <a:extLst>
              <a:ext uri="{FF2B5EF4-FFF2-40B4-BE49-F238E27FC236}">
                <a16:creationId xmlns:a16="http://schemas.microsoft.com/office/drawing/2014/main" id="{32C9CD9E-9551-2899-11EE-FDED1D803E59}"/>
              </a:ext>
            </a:extLst>
          </p:cNvPr>
          <p:cNvSpPr>
            <a:spLocks noGrp="1"/>
          </p:cNvSpPr>
          <p:nvPr>
            <p:ph idx="1"/>
          </p:nvPr>
        </p:nvSpPr>
        <p:spPr/>
        <p:txBody>
          <a:bodyPr>
            <a:normAutofit fontScale="85000" lnSpcReduction="20000"/>
          </a:bodyPr>
          <a:lstStyle/>
          <a:p>
            <a:pPr marL="0" indent="0">
              <a:buNone/>
            </a:pPr>
            <a:r>
              <a:rPr lang="en-US" b="1" dirty="0">
                <a:solidFill>
                  <a:schemeClr val="accent2"/>
                </a:solidFill>
              </a:rPr>
              <a:t>if(condition1){</a:t>
            </a:r>
          </a:p>
          <a:p>
            <a:pPr marL="0" indent="0">
              <a:buNone/>
            </a:pPr>
            <a:r>
              <a:rPr lang="en-US" dirty="0"/>
              <a:t>    </a:t>
            </a:r>
            <a:r>
              <a:rPr lang="en-US" b="1" dirty="0">
                <a:solidFill>
                  <a:schemeClr val="accent1"/>
                </a:solidFill>
              </a:rPr>
              <a:t>if(condition2){</a:t>
            </a:r>
          </a:p>
          <a:p>
            <a:pPr marL="0" indent="0">
              <a:buNone/>
            </a:pPr>
            <a:r>
              <a:rPr lang="en-US" b="1" dirty="0">
                <a:solidFill>
                  <a:schemeClr val="accent1"/>
                </a:solidFill>
              </a:rPr>
              <a:t>        //statements2.1</a:t>
            </a:r>
          </a:p>
          <a:p>
            <a:pPr marL="0" indent="0">
              <a:buNone/>
            </a:pPr>
            <a:r>
              <a:rPr lang="en-US" b="1" dirty="0">
                <a:solidFill>
                  <a:schemeClr val="accent1"/>
                </a:solidFill>
              </a:rPr>
              <a:t>    }</a:t>
            </a:r>
          </a:p>
          <a:p>
            <a:pPr marL="0" indent="0">
              <a:buNone/>
            </a:pPr>
            <a:r>
              <a:rPr lang="en-US" b="1" dirty="0">
                <a:solidFill>
                  <a:schemeClr val="accent1"/>
                </a:solidFill>
              </a:rPr>
              <a:t>    else{</a:t>
            </a:r>
          </a:p>
          <a:p>
            <a:pPr marL="0" indent="0">
              <a:buNone/>
            </a:pPr>
            <a:r>
              <a:rPr lang="en-US" b="1" dirty="0">
                <a:solidFill>
                  <a:schemeClr val="accent1"/>
                </a:solidFill>
              </a:rPr>
              <a:t>        //statements2.2</a:t>
            </a:r>
          </a:p>
          <a:p>
            <a:pPr marL="0" indent="0">
              <a:buNone/>
            </a:pPr>
            <a:r>
              <a:rPr lang="en-US" dirty="0"/>
              <a:t>    }</a:t>
            </a:r>
          </a:p>
          <a:p>
            <a:pPr marL="0" indent="0">
              <a:buNone/>
            </a:pPr>
            <a:r>
              <a:rPr lang="en-US" dirty="0"/>
              <a:t>}</a:t>
            </a:r>
          </a:p>
          <a:p>
            <a:pPr marL="0" indent="0">
              <a:buNone/>
            </a:pPr>
            <a:r>
              <a:rPr lang="en-US" b="1" dirty="0">
                <a:solidFill>
                  <a:schemeClr val="accent2"/>
                </a:solidFill>
              </a:rPr>
              <a:t>else{</a:t>
            </a:r>
          </a:p>
          <a:p>
            <a:pPr marL="0" indent="0">
              <a:buNone/>
            </a:pPr>
            <a:r>
              <a:rPr lang="en-US" dirty="0"/>
              <a:t>    //statements1</a:t>
            </a:r>
          </a:p>
          <a:p>
            <a:pPr marL="0" indent="0">
              <a:buNone/>
            </a:pPr>
            <a:r>
              <a:rPr lang="en-US" dirty="0"/>
              <a:t>}</a:t>
            </a:r>
            <a:endParaRPr lang="en-IN" dirty="0"/>
          </a:p>
        </p:txBody>
      </p:sp>
    </p:spTree>
    <p:extLst>
      <p:ext uri="{BB962C8B-B14F-4D97-AF65-F5344CB8AC3E}">
        <p14:creationId xmlns:p14="http://schemas.microsoft.com/office/powerpoint/2010/main" val="104790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84BE-EDA0-58D7-9E8E-CBAB9282CC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742209-8347-5E7A-FA4A-DF1CD41C68F6}"/>
              </a:ext>
            </a:extLst>
          </p:cNvPr>
          <p:cNvSpPr>
            <a:spLocks noGrp="1"/>
          </p:cNvSpPr>
          <p:nvPr>
            <p:ph idx="1"/>
          </p:nvPr>
        </p:nvSpPr>
        <p:spPr/>
        <p:txBody>
          <a:bodyPr/>
          <a:lstStyle/>
          <a:p>
            <a:r>
              <a:rPr lang="en-US" dirty="0" err="1"/>
              <a:t>LeapYearExample</a:t>
            </a:r>
            <a:r>
              <a:rPr lang="en-US" dirty="0"/>
              <a:t> </a:t>
            </a:r>
            <a:r>
              <a:rPr lang="en-US" dirty="0" err="1"/>
              <a:t>BlueJ</a:t>
            </a:r>
            <a:endParaRPr lang="en-IN" dirty="0"/>
          </a:p>
        </p:txBody>
      </p:sp>
    </p:spTree>
    <p:extLst>
      <p:ext uri="{BB962C8B-B14F-4D97-AF65-F5344CB8AC3E}">
        <p14:creationId xmlns:p14="http://schemas.microsoft.com/office/powerpoint/2010/main" val="348174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46AE7-6580-47E8-AA6B-120E9E7EBE8B}"/>
              </a:ext>
            </a:extLst>
          </p:cNvPr>
          <p:cNvSpPr>
            <a:spLocks noGrp="1"/>
          </p:cNvSpPr>
          <p:nvPr>
            <p:ph idx="1"/>
          </p:nvPr>
        </p:nvSpPr>
        <p:spPr>
          <a:xfrm>
            <a:off x="838200" y="554182"/>
            <a:ext cx="4851400" cy="5622781"/>
          </a:xfrm>
        </p:spPr>
        <p:txBody>
          <a:bodyPr>
            <a:normAutofit fontScale="70000" lnSpcReduction="20000"/>
          </a:bodyPr>
          <a:lstStyle/>
          <a:p>
            <a:pPr marL="0" indent="0">
              <a:buNone/>
            </a:pPr>
            <a:r>
              <a:rPr lang="en-IN" dirty="0"/>
              <a:t>import </a:t>
            </a:r>
            <a:r>
              <a:rPr lang="en-IN" dirty="0" err="1"/>
              <a:t>java.util.Scanner</a:t>
            </a:r>
            <a:r>
              <a:rPr lang="en-IN" dirty="0"/>
              <a:t>;</a:t>
            </a:r>
          </a:p>
          <a:p>
            <a:pPr marL="0" indent="0">
              <a:buNone/>
            </a:pPr>
            <a:r>
              <a:rPr lang="en-IN" dirty="0"/>
              <a:t>public class </a:t>
            </a:r>
            <a:r>
              <a:rPr lang="en-IN" dirty="0" err="1"/>
              <a:t>LeapYearProgram</a:t>
            </a:r>
            <a:r>
              <a:rPr lang="en-IN" dirty="0"/>
              <a:t> {</a:t>
            </a:r>
          </a:p>
          <a:p>
            <a:pPr marL="0" indent="0">
              <a:buNone/>
            </a:pPr>
            <a:r>
              <a:rPr lang="en-IN" dirty="0"/>
              <a:t>    public static void main(String[] </a:t>
            </a:r>
            <a:r>
              <a:rPr lang="en-IN" dirty="0" err="1"/>
              <a:t>args</a:t>
            </a:r>
            <a:r>
              <a:rPr lang="en-IN" dirty="0"/>
              <a:t>) {</a:t>
            </a:r>
          </a:p>
          <a:p>
            <a:pPr marL="0" indent="0">
              <a:buNone/>
            </a:pPr>
            <a:r>
              <a:rPr lang="en-IN" dirty="0"/>
              <a:t>        Scanner </a:t>
            </a:r>
            <a:r>
              <a:rPr lang="en-IN" dirty="0" err="1"/>
              <a:t>scanner</a:t>
            </a:r>
            <a:r>
              <a:rPr lang="en-IN" dirty="0"/>
              <a:t> = new Scanner(System.in);</a:t>
            </a:r>
          </a:p>
          <a:p>
            <a:pPr marL="0" indent="0">
              <a:buNone/>
            </a:pPr>
            <a:r>
              <a:rPr lang="en-IN" dirty="0"/>
              <a:t>        </a:t>
            </a:r>
            <a:r>
              <a:rPr lang="en-IN" dirty="0" err="1"/>
              <a:t>System.out.print</a:t>
            </a:r>
            <a:r>
              <a:rPr lang="en-IN" dirty="0"/>
              <a:t>("Enter a year: ");</a:t>
            </a:r>
          </a:p>
          <a:p>
            <a:pPr marL="0" indent="0">
              <a:buNone/>
            </a:pPr>
            <a:r>
              <a:rPr lang="en-IN" dirty="0"/>
              <a:t>        int year = </a:t>
            </a:r>
            <a:r>
              <a:rPr lang="en-IN" dirty="0" err="1"/>
              <a:t>scanner.nextInt</a:t>
            </a:r>
            <a:r>
              <a:rPr lang="en-IN" dirty="0"/>
              <a:t>();</a:t>
            </a:r>
          </a:p>
          <a:p>
            <a:pPr marL="0" indent="0">
              <a:buNone/>
            </a:pPr>
            <a:endParaRPr lang="en-IN" dirty="0"/>
          </a:p>
          <a:p>
            <a:pPr marL="0" indent="0">
              <a:buNone/>
            </a:pPr>
            <a:r>
              <a:rPr lang="en-IN" dirty="0"/>
              <a:t>        if (year % 4 == 0) {</a:t>
            </a:r>
          </a:p>
          <a:p>
            <a:pPr marL="0" indent="0">
              <a:buNone/>
            </a:pPr>
            <a:r>
              <a:rPr lang="en-IN" dirty="0"/>
              <a:t>            if (year % 100 == 0) {</a:t>
            </a:r>
          </a:p>
          <a:p>
            <a:pPr marL="0" indent="0">
              <a:buNone/>
            </a:pPr>
            <a:r>
              <a:rPr lang="en-IN" dirty="0"/>
              <a:t>                if (year % 400 == 0) {</a:t>
            </a:r>
          </a:p>
          <a:p>
            <a:pPr marL="0" indent="0">
              <a:buNone/>
            </a:pPr>
            <a:r>
              <a:rPr lang="en-IN" dirty="0"/>
              <a:t>                    </a:t>
            </a:r>
            <a:r>
              <a:rPr lang="en-IN" dirty="0" err="1"/>
              <a:t>System.out.println</a:t>
            </a:r>
            <a:r>
              <a:rPr lang="en-IN" dirty="0"/>
              <a:t>(year + " is a leap year.");</a:t>
            </a:r>
          </a:p>
          <a:p>
            <a:pPr marL="0" indent="0">
              <a:buNone/>
            </a:pPr>
            <a:r>
              <a:rPr lang="en-IN" dirty="0"/>
              <a:t>                } else {</a:t>
            </a:r>
          </a:p>
          <a:p>
            <a:pPr marL="0" indent="0">
              <a:buNone/>
            </a:pPr>
            <a:r>
              <a:rPr lang="en-IN" dirty="0"/>
              <a:t>                    </a:t>
            </a:r>
            <a:r>
              <a:rPr lang="en-IN" dirty="0" err="1"/>
              <a:t>System.out.println</a:t>
            </a:r>
            <a:r>
              <a:rPr lang="en-IN" dirty="0"/>
              <a:t>(year + " is not a leap year.");</a:t>
            </a:r>
          </a:p>
          <a:p>
            <a:pPr marL="0" indent="0">
              <a:buNone/>
            </a:pPr>
            <a:r>
              <a:rPr lang="en-IN" dirty="0"/>
              <a:t>                }</a:t>
            </a:r>
          </a:p>
          <a:p>
            <a:pPr marL="0" indent="0">
              <a:buNone/>
            </a:pPr>
            <a:endParaRPr lang="en-IN" dirty="0"/>
          </a:p>
        </p:txBody>
      </p:sp>
      <p:sp>
        <p:nvSpPr>
          <p:cNvPr id="4" name="TextBox 3">
            <a:extLst>
              <a:ext uri="{FF2B5EF4-FFF2-40B4-BE49-F238E27FC236}">
                <a16:creationId xmlns:a16="http://schemas.microsoft.com/office/drawing/2014/main" id="{9628E9C6-884F-E25C-7352-913EC5A2D140}"/>
              </a:ext>
            </a:extLst>
          </p:cNvPr>
          <p:cNvSpPr txBox="1"/>
          <p:nvPr/>
        </p:nvSpPr>
        <p:spPr>
          <a:xfrm>
            <a:off x="6954982" y="2822093"/>
            <a:ext cx="4851400" cy="2862322"/>
          </a:xfrm>
          <a:prstGeom prst="rect">
            <a:avLst/>
          </a:prstGeom>
          <a:noFill/>
        </p:spPr>
        <p:txBody>
          <a:bodyPr wrap="square">
            <a:spAutoFit/>
          </a:bodyPr>
          <a:lstStyle/>
          <a:p>
            <a:pPr marL="0" indent="0">
              <a:buNone/>
            </a:pPr>
            <a:r>
              <a:rPr lang="en-IN" dirty="0"/>
              <a:t> } else {</a:t>
            </a:r>
          </a:p>
          <a:p>
            <a:pPr marL="0" indent="0">
              <a:buNone/>
            </a:pPr>
            <a:r>
              <a:rPr lang="en-IN" dirty="0"/>
              <a:t>                </a:t>
            </a:r>
            <a:r>
              <a:rPr lang="en-IN" dirty="0" err="1"/>
              <a:t>System.out.println</a:t>
            </a:r>
            <a:r>
              <a:rPr lang="en-IN" dirty="0"/>
              <a:t>(year + " is a leap year.");</a:t>
            </a:r>
          </a:p>
          <a:p>
            <a:pPr marL="0" indent="0">
              <a:buNone/>
            </a:pPr>
            <a:r>
              <a:rPr lang="en-IN" dirty="0"/>
              <a:t>            }</a:t>
            </a:r>
          </a:p>
          <a:p>
            <a:pPr marL="0" indent="0">
              <a:buNone/>
            </a:pPr>
            <a:r>
              <a:rPr lang="en-IN" dirty="0"/>
              <a:t>        } else {</a:t>
            </a:r>
          </a:p>
          <a:p>
            <a:pPr marL="0" indent="0">
              <a:buNone/>
            </a:pPr>
            <a:r>
              <a:rPr lang="en-IN" dirty="0"/>
              <a:t>            </a:t>
            </a:r>
            <a:r>
              <a:rPr lang="en-IN" dirty="0" err="1"/>
              <a:t>System.out.println</a:t>
            </a:r>
            <a:r>
              <a:rPr lang="en-IN" dirty="0"/>
              <a:t>(year + " is not a leap year.");</a:t>
            </a:r>
          </a:p>
          <a:p>
            <a:pPr marL="0" indent="0">
              <a:buNone/>
            </a:pPr>
            <a:r>
              <a:rPr lang="en-IN" dirty="0"/>
              <a:t>        }</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273242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7B9277-89EF-FB95-707A-4F2602B34E58}"/>
              </a:ext>
            </a:extLst>
          </p:cNvPr>
          <p:cNvSpPr>
            <a:spLocks noGrp="1"/>
          </p:cNvSpPr>
          <p:nvPr>
            <p:ph idx="1"/>
          </p:nvPr>
        </p:nvSpPr>
        <p:spPr>
          <a:xfrm>
            <a:off x="838200" y="221673"/>
            <a:ext cx="10515600" cy="5955290"/>
          </a:xfrm>
        </p:spPr>
        <p:txBody>
          <a:bodyPr/>
          <a:lstStyle/>
          <a:p>
            <a:pPr marL="0" indent="0">
              <a:buNone/>
            </a:pPr>
            <a:endParaRPr lang="en-US" b="0" i="0" dirty="0">
              <a:solidFill>
                <a:srgbClr val="3C3C3C"/>
              </a:solidFill>
              <a:effectLst/>
              <a:latin typeface="Open Sans" panose="020B0606030504020204" pitchFamily="34" charset="0"/>
            </a:endParaRPr>
          </a:p>
          <a:p>
            <a:pPr marL="0" indent="0">
              <a:buNone/>
            </a:pPr>
            <a:endParaRPr lang="en-US" dirty="0">
              <a:solidFill>
                <a:srgbClr val="3C3C3C"/>
              </a:solidFill>
              <a:latin typeface="Open Sans" panose="020B0606030504020204" pitchFamily="34" charset="0"/>
            </a:endParaRPr>
          </a:p>
          <a:p>
            <a:pPr marL="0" indent="0">
              <a:buNone/>
            </a:pPr>
            <a:r>
              <a:rPr lang="en-US" b="0" i="0" dirty="0">
                <a:solidFill>
                  <a:srgbClr val="3C3C3C"/>
                </a:solidFill>
                <a:effectLst/>
                <a:latin typeface="Open Sans" panose="020B0606030504020204" pitchFamily="34" charset="0"/>
              </a:rPr>
              <a:t>Write a program to input three numbers and check whether they are equal or not. If they are unequal numbers then display the greatest among them otherwise, display the message 'All the numbers are equal'.</a:t>
            </a:r>
            <a:endParaRPr lang="en-IN" dirty="0"/>
          </a:p>
        </p:txBody>
      </p:sp>
    </p:spTree>
    <p:extLst>
      <p:ext uri="{BB962C8B-B14F-4D97-AF65-F5344CB8AC3E}">
        <p14:creationId xmlns:p14="http://schemas.microsoft.com/office/powerpoint/2010/main" val="932402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3BDAC8-1707-45B3-A6EE-9A717648631F}"/>
              </a:ext>
            </a:extLst>
          </p:cNvPr>
          <p:cNvSpPr>
            <a:spLocks noGrp="1"/>
          </p:cNvSpPr>
          <p:nvPr>
            <p:ph idx="1"/>
          </p:nvPr>
        </p:nvSpPr>
        <p:spPr>
          <a:xfrm>
            <a:off x="838200" y="249382"/>
            <a:ext cx="4198620" cy="5927581"/>
          </a:xfrm>
        </p:spPr>
        <p:txBody>
          <a:bodyPr>
            <a:noAutofit/>
          </a:bodyPr>
          <a:lstStyle/>
          <a:p>
            <a:pPr marL="0" indent="0">
              <a:buNone/>
            </a:pPr>
            <a:endParaRPr lang="en-IN" sz="1000" dirty="0"/>
          </a:p>
          <a:p>
            <a:pPr marL="0" indent="0">
              <a:buNone/>
            </a:pPr>
            <a:endParaRPr lang="en-IN" sz="1000" dirty="0"/>
          </a:p>
          <a:p>
            <a:pPr marL="0" indent="0">
              <a:buNone/>
            </a:pPr>
            <a:r>
              <a:rPr lang="en-IN" sz="1400" dirty="0"/>
              <a:t>import </a:t>
            </a:r>
            <a:r>
              <a:rPr lang="en-IN" sz="1400" dirty="0" err="1"/>
              <a:t>java.util.Scanner</a:t>
            </a:r>
            <a:r>
              <a:rPr lang="en-IN" sz="1400" dirty="0"/>
              <a:t>;</a:t>
            </a:r>
          </a:p>
          <a:p>
            <a:pPr marL="0" indent="0">
              <a:buNone/>
            </a:pPr>
            <a:r>
              <a:rPr lang="en-IN" sz="1400" dirty="0"/>
              <a:t>public class Largest</a:t>
            </a:r>
          </a:p>
          <a:p>
            <a:pPr marL="0" indent="0">
              <a:buNone/>
            </a:pPr>
            <a:r>
              <a:rPr lang="en-IN" sz="1400" dirty="0"/>
              <a:t>{</a:t>
            </a:r>
          </a:p>
          <a:p>
            <a:pPr marL="0" indent="0">
              <a:buNone/>
            </a:pPr>
            <a:r>
              <a:rPr lang="en-IN" sz="1400" dirty="0"/>
              <a:t>    public static void main(String </a:t>
            </a:r>
            <a:r>
              <a:rPr lang="en-IN" sz="1400" dirty="0" err="1"/>
              <a:t>args</a:t>
            </a:r>
            <a:r>
              <a:rPr lang="en-IN" sz="1400" dirty="0"/>
              <a:t>[]) {</a:t>
            </a:r>
          </a:p>
          <a:p>
            <a:pPr marL="0" indent="0">
              <a:buNone/>
            </a:pPr>
            <a:r>
              <a:rPr lang="en-IN" sz="1400" dirty="0"/>
              <a:t>        Scanner in = new Scanner(System.in);</a:t>
            </a:r>
          </a:p>
          <a:p>
            <a:pPr marL="0" indent="0">
              <a:buNone/>
            </a:pPr>
            <a:r>
              <a:rPr lang="en-IN" sz="1400" dirty="0"/>
              <a:t>        </a:t>
            </a:r>
            <a:r>
              <a:rPr lang="en-IN" sz="1400" dirty="0" err="1"/>
              <a:t>System.out.print</a:t>
            </a:r>
            <a:r>
              <a:rPr lang="en-IN" sz="1400" dirty="0"/>
              <a:t>("Enter first number: ");</a:t>
            </a:r>
          </a:p>
          <a:p>
            <a:pPr marL="0" indent="0">
              <a:buNone/>
            </a:pPr>
            <a:r>
              <a:rPr lang="en-IN" sz="1400" dirty="0"/>
              <a:t>        int a = </a:t>
            </a:r>
            <a:r>
              <a:rPr lang="en-IN" sz="1400" dirty="0" err="1"/>
              <a:t>in.nextInt</a:t>
            </a:r>
            <a:r>
              <a:rPr lang="en-IN" sz="1400" dirty="0"/>
              <a:t>();</a:t>
            </a:r>
          </a:p>
          <a:p>
            <a:pPr marL="0" indent="0">
              <a:buNone/>
            </a:pPr>
            <a:r>
              <a:rPr lang="en-IN" sz="1400" dirty="0"/>
              <a:t>        </a:t>
            </a:r>
            <a:r>
              <a:rPr lang="en-IN" sz="1400" dirty="0" err="1"/>
              <a:t>System.out.print</a:t>
            </a:r>
            <a:r>
              <a:rPr lang="en-IN" sz="1400" dirty="0"/>
              <a:t>("Enter second number: ");</a:t>
            </a:r>
          </a:p>
          <a:p>
            <a:pPr marL="0" indent="0">
              <a:buNone/>
            </a:pPr>
            <a:r>
              <a:rPr lang="en-IN" sz="1400" dirty="0"/>
              <a:t>        int b = </a:t>
            </a:r>
            <a:r>
              <a:rPr lang="en-IN" sz="1400" dirty="0" err="1"/>
              <a:t>in.nextInt</a:t>
            </a:r>
            <a:r>
              <a:rPr lang="en-IN" sz="1400" dirty="0"/>
              <a:t>();</a:t>
            </a:r>
          </a:p>
          <a:p>
            <a:pPr marL="0" indent="0">
              <a:buNone/>
            </a:pPr>
            <a:r>
              <a:rPr lang="en-IN" sz="1400" dirty="0"/>
              <a:t>        </a:t>
            </a:r>
            <a:r>
              <a:rPr lang="en-IN" sz="1400" dirty="0" err="1"/>
              <a:t>System.out.print</a:t>
            </a:r>
            <a:r>
              <a:rPr lang="en-IN" sz="1400" dirty="0"/>
              <a:t>("Enter third number: ");</a:t>
            </a:r>
          </a:p>
          <a:p>
            <a:pPr marL="0" indent="0">
              <a:buNone/>
            </a:pPr>
            <a:r>
              <a:rPr lang="en-IN" sz="1400" dirty="0"/>
              <a:t>        int c = </a:t>
            </a:r>
            <a:r>
              <a:rPr lang="en-IN" sz="1400" dirty="0" err="1"/>
              <a:t>in.nextInt</a:t>
            </a:r>
            <a:r>
              <a:rPr lang="en-IN" sz="1400" dirty="0"/>
              <a:t>();</a:t>
            </a:r>
          </a:p>
          <a:p>
            <a:pPr marL="0" indent="0">
              <a:buNone/>
            </a:pPr>
            <a:r>
              <a:rPr lang="en-IN" sz="1400" dirty="0"/>
              <a:t>        </a:t>
            </a:r>
          </a:p>
          <a:p>
            <a:pPr marL="0" indent="0">
              <a:buNone/>
            </a:pPr>
            <a:r>
              <a:rPr lang="en-IN" sz="1400" dirty="0"/>
              <a:t>        if (a == b &amp;&amp; b == c) {</a:t>
            </a:r>
          </a:p>
          <a:p>
            <a:pPr marL="0" indent="0">
              <a:buNone/>
            </a:pPr>
            <a:r>
              <a:rPr lang="en-IN" sz="1400" dirty="0"/>
              <a:t>            </a:t>
            </a:r>
            <a:r>
              <a:rPr lang="en-IN" sz="1400" dirty="0" err="1"/>
              <a:t>System.out.println</a:t>
            </a:r>
            <a:r>
              <a:rPr lang="en-IN" sz="1400" dirty="0"/>
              <a:t>("All the numbers are equal");</a:t>
            </a:r>
          </a:p>
          <a:p>
            <a:pPr marL="0" indent="0">
              <a:buNone/>
            </a:pPr>
            <a:r>
              <a:rPr lang="en-IN" sz="1400" dirty="0"/>
              <a:t>        }</a:t>
            </a:r>
          </a:p>
        </p:txBody>
      </p:sp>
      <p:sp>
        <p:nvSpPr>
          <p:cNvPr id="6" name="TextBox 5">
            <a:extLst>
              <a:ext uri="{FF2B5EF4-FFF2-40B4-BE49-F238E27FC236}">
                <a16:creationId xmlns:a16="http://schemas.microsoft.com/office/drawing/2014/main" id="{0F2A2A4B-8F94-81B6-4E73-8669983A5E3D}"/>
              </a:ext>
            </a:extLst>
          </p:cNvPr>
          <p:cNvSpPr txBox="1"/>
          <p:nvPr/>
        </p:nvSpPr>
        <p:spPr>
          <a:xfrm>
            <a:off x="6507482" y="958840"/>
            <a:ext cx="5052058" cy="3693319"/>
          </a:xfrm>
          <a:prstGeom prst="rect">
            <a:avLst/>
          </a:prstGeom>
          <a:noFill/>
        </p:spPr>
        <p:txBody>
          <a:bodyPr wrap="square">
            <a:spAutoFit/>
          </a:bodyPr>
          <a:lstStyle/>
          <a:p>
            <a:pPr marL="0" indent="0">
              <a:buNone/>
            </a:pPr>
            <a:r>
              <a:rPr lang="en-IN" sz="1800" dirty="0"/>
              <a:t> else {</a:t>
            </a:r>
          </a:p>
          <a:p>
            <a:pPr marL="0" indent="0">
              <a:buNone/>
            </a:pPr>
            <a:r>
              <a:rPr lang="en-IN" sz="1800" dirty="0"/>
              <a:t>            int g = a;</a:t>
            </a:r>
          </a:p>
          <a:p>
            <a:pPr marL="0" indent="0">
              <a:buNone/>
            </a:pPr>
            <a:r>
              <a:rPr lang="en-IN" sz="1800" dirty="0"/>
              <a:t>            </a:t>
            </a:r>
          </a:p>
          <a:p>
            <a:pPr marL="0" indent="0">
              <a:buNone/>
            </a:pPr>
            <a:r>
              <a:rPr lang="en-IN" sz="1800" dirty="0"/>
              <a:t>            if (b &gt; g)</a:t>
            </a:r>
          </a:p>
          <a:p>
            <a:pPr marL="0" indent="0">
              <a:buNone/>
            </a:pPr>
            <a:r>
              <a:rPr lang="en-IN" sz="1800" dirty="0"/>
              <a:t>                g = b;</a:t>
            </a:r>
          </a:p>
          <a:p>
            <a:pPr marL="0" indent="0">
              <a:buNone/>
            </a:pPr>
            <a:r>
              <a:rPr lang="en-IN" sz="1800" dirty="0"/>
              <a:t>                </a:t>
            </a:r>
          </a:p>
          <a:p>
            <a:pPr marL="0" indent="0">
              <a:buNone/>
            </a:pPr>
            <a:r>
              <a:rPr lang="en-IN" sz="1800" dirty="0"/>
              <a:t>            if (c &gt; g)</a:t>
            </a:r>
          </a:p>
          <a:p>
            <a:pPr marL="0" indent="0">
              <a:buNone/>
            </a:pPr>
            <a:r>
              <a:rPr lang="en-IN" sz="1800" dirty="0"/>
              <a:t>                g = c;</a:t>
            </a:r>
          </a:p>
          <a:p>
            <a:pPr marL="0" indent="0">
              <a:buNone/>
            </a:pPr>
            <a:r>
              <a:rPr lang="en-IN" sz="1800" dirty="0"/>
              <a:t>                </a:t>
            </a:r>
          </a:p>
          <a:p>
            <a:pPr marL="0" indent="0">
              <a:buNone/>
            </a:pPr>
            <a:r>
              <a:rPr lang="en-IN" sz="1800" dirty="0"/>
              <a:t>            </a:t>
            </a:r>
            <a:r>
              <a:rPr lang="en-IN" sz="1800" dirty="0" err="1"/>
              <a:t>System.out.println</a:t>
            </a:r>
            <a:r>
              <a:rPr lang="en-IN" sz="1800" dirty="0"/>
              <a:t>("Greatest number: " + g);</a:t>
            </a:r>
          </a:p>
          <a:p>
            <a:pPr marL="0" indent="0">
              <a:buNone/>
            </a:pPr>
            <a:r>
              <a:rPr lang="en-IN" sz="1800" dirty="0"/>
              <a:t>        }</a:t>
            </a:r>
          </a:p>
          <a:p>
            <a:pPr marL="0" indent="0">
              <a:buNone/>
            </a:pPr>
            <a:r>
              <a:rPr lang="en-IN" sz="1800" dirty="0"/>
              <a:t>    }</a:t>
            </a:r>
          </a:p>
          <a:p>
            <a:pPr marL="0" indent="0">
              <a:buNone/>
            </a:pPr>
            <a:r>
              <a:rPr lang="en-IN" dirty="0"/>
              <a:t>}</a:t>
            </a:r>
          </a:p>
        </p:txBody>
      </p:sp>
    </p:spTree>
    <p:extLst>
      <p:ext uri="{BB962C8B-B14F-4D97-AF65-F5344CB8AC3E}">
        <p14:creationId xmlns:p14="http://schemas.microsoft.com/office/powerpoint/2010/main" val="3366628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66B49-FF1F-2533-ACC9-2834C96C3D8A}"/>
              </a:ext>
            </a:extLst>
          </p:cNvPr>
          <p:cNvSpPr>
            <a:spLocks noGrp="1"/>
          </p:cNvSpPr>
          <p:nvPr>
            <p:ph idx="1"/>
          </p:nvPr>
        </p:nvSpPr>
        <p:spPr>
          <a:xfrm>
            <a:off x="838200" y="472440"/>
            <a:ext cx="10515600" cy="5704523"/>
          </a:xfrm>
        </p:spPr>
        <p:txBody>
          <a:bodyPr/>
          <a:lstStyle/>
          <a:p>
            <a:pPr marL="0" indent="0">
              <a:buNone/>
            </a:pPr>
            <a:r>
              <a:rPr lang="en-US" b="0" i="0" dirty="0">
                <a:solidFill>
                  <a:srgbClr val="3C3C3C"/>
                </a:solidFill>
                <a:effectLst/>
                <a:latin typeface="Open Sans" panose="020B0606030504020204" pitchFamily="34" charset="0"/>
              </a:rPr>
              <a:t>Write a program to accept a number and check whether the number is divisible by 3 as well as 5. </a:t>
            </a:r>
          </a:p>
          <a:p>
            <a:pPr marL="0" indent="0">
              <a:buNone/>
            </a:pPr>
            <a:r>
              <a:rPr lang="en-US" b="0" i="0" dirty="0">
                <a:solidFill>
                  <a:srgbClr val="3C3C3C"/>
                </a:solidFill>
                <a:effectLst/>
                <a:latin typeface="Open Sans" panose="020B0606030504020204" pitchFamily="34" charset="0"/>
              </a:rPr>
              <a:t>Otherwise, decide:</a:t>
            </a:r>
          </a:p>
          <a:p>
            <a:pPr marL="0" indent="0">
              <a:buNone/>
            </a:pPr>
            <a:br>
              <a:rPr lang="en-US" dirty="0"/>
            </a:br>
            <a:r>
              <a:rPr lang="en-US" b="0" i="0" dirty="0">
                <a:solidFill>
                  <a:srgbClr val="3C3C3C"/>
                </a:solidFill>
                <a:effectLst/>
                <a:latin typeface="Open Sans" panose="020B0606030504020204" pitchFamily="34" charset="0"/>
              </a:rPr>
              <a:t>(a) Is the number divisible by 3 and not by 5?</a:t>
            </a:r>
            <a:br>
              <a:rPr lang="en-US" dirty="0"/>
            </a:br>
            <a:r>
              <a:rPr lang="en-US" b="0" i="0" dirty="0">
                <a:solidFill>
                  <a:srgbClr val="3C3C3C"/>
                </a:solidFill>
                <a:effectLst/>
                <a:latin typeface="Open Sans" panose="020B0606030504020204" pitchFamily="34" charset="0"/>
              </a:rPr>
              <a:t>(b) Is the number divisible by 5 and not by 3?</a:t>
            </a:r>
            <a:br>
              <a:rPr lang="en-US" dirty="0"/>
            </a:br>
            <a:r>
              <a:rPr lang="en-US" b="0" i="0" dirty="0">
                <a:solidFill>
                  <a:srgbClr val="3C3C3C"/>
                </a:solidFill>
                <a:effectLst/>
                <a:latin typeface="Open Sans" panose="020B0606030504020204" pitchFamily="34" charset="0"/>
              </a:rPr>
              <a:t>(c) Is the number neither divisible by 3 nor by 5?</a:t>
            </a:r>
            <a:br>
              <a:rPr lang="en-US" dirty="0"/>
            </a:br>
            <a:endParaRPr lang="en-US" dirty="0"/>
          </a:p>
          <a:p>
            <a:pPr marL="0" indent="0">
              <a:buNone/>
            </a:pPr>
            <a:r>
              <a:rPr lang="en-US" b="0" i="0" dirty="0">
                <a:solidFill>
                  <a:srgbClr val="3C3C3C"/>
                </a:solidFill>
                <a:effectLst/>
                <a:latin typeface="Open Sans" panose="020B0606030504020204" pitchFamily="34" charset="0"/>
              </a:rPr>
              <a:t>The program displays the message accordingly.</a:t>
            </a:r>
            <a:endParaRPr lang="en-IN" dirty="0"/>
          </a:p>
        </p:txBody>
      </p:sp>
    </p:spTree>
    <p:extLst>
      <p:ext uri="{BB962C8B-B14F-4D97-AF65-F5344CB8AC3E}">
        <p14:creationId xmlns:p14="http://schemas.microsoft.com/office/powerpoint/2010/main" val="396180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1409-7863-24CE-2A7A-7369C98A11EC}"/>
              </a:ext>
            </a:extLst>
          </p:cNvPr>
          <p:cNvSpPr>
            <a:spLocks noGrp="1"/>
          </p:cNvSpPr>
          <p:nvPr>
            <p:ph type="title"/>
          </p:nvPr>
        </p:nvSpPr>
        <p:spPr/>
        <p:txBody>
          <a:bodyPr>
            <a:normAutofit fontScale="90000"/>
          </a:bodyPr>
          <a:lstStyle/>
          <a:p>
            <a:r>
              <a:rPr lang="en-US" b="1" i="0" dirty="0">
                <a:solidFill>
                  <a:srgbClr val="273239"/>
                </a:solidFill>
                <a:effectLst/>
                <a:latin typeface="Source Sans Pro" panose="020B0503030403020204" pitchFamily="34" charset="0"/>
              </a:rPr>
              <a:t>Decision Making in Java (if, if-else, switch, break, continue, jump)</a:t>
            </a:r>
            <a:br>
              <a:rPr lang="en-US" b="1" i="0" dirty="0">
                <a:solidFill>
                  <a:srgbClr val="273239"/>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8F508295-E347-E3B5-845D-13B6BB9FEB5E}"/>
              </a:ext>
            </a:extLst>
          </p:cNvPr>
          <p:cNvSpPr>
            <a:spLocks noGrp="1"/>
          </p:cNvSpPr>
          <p:nvPr>
            <p:ph idx="1"/>
          </p:nvPr>
        </p:nvSpPr>
        <p:spPr/>
        <p:txBody>
          <a:bodyPr/>
          <a:lstStyle/>
          <a:p>
            <a:r>
              <a:rPr lang="en-US" b="0" i="0" dirty="0">
                <a:solidFill>
                  <a:srgbClr val="273239"/>
                </a:solidFill>
                <a:effectLst/>
                <a:latin typeface="Nunito" pitchFamily="2" charset="0"/>
              </a:rPr>
              <a:t>A programming language uses control statements to control the flow of execution of a program based on certain conditions</a:t>
            </a:r>
          </a:p>
          <a:p>
            <a:endParaRPr lang="en-US" b="1" i="0" dirty="0">
              <a:solidFill>
                <a:srgbClr val="273239"/>
              </a:solidFill>
              <a:effectLst/>
              <a:latin typeface="Source Sans Pro" panose="020B0503030403020204" pitchFamily="34" charset="0"/>
            </a:endParaRPr>
          </a:p>
          <a:p>
            <a:r>
              <a:rPr lang="en-US" b="0" i="0" dirty="0">
                <a:solidFill>
                  <a:srgbClr val="333333"/>
                </a:solidFill>
                <a:effectLst/>
                <a:latin typeface="Manrope"/>
              </a:rPr>
              <a:t>Programs should be able to make logical (true/false) decisions based on the condition provided. </a:t>
            </a:r>
          </a:p>
          <a:p>
            <a:endParaRPr lang="en-US" b="0" i="0" dirty="0">
              <a:solidFill>
                <a:srgbClr val="333333"/>
              </a:solidFill>
              <a:effectLst/>
              <a:latin typeface="Manrope"/>
            </a:endParaRPr>
          </a:p>
          <a:p>
            <a:r>
              <a:rPr lang="en-US" b="0" i="0" dirty="0">
                <a:solidFill>
                  <a:srgbClr val="333333"/>
                </a:solidFill>
                <a:effectLst/>
                <a:latin typeface="Manrope"/>
              </a:rPr>
              <a:t>So controlling the execution of statements based on certain condition or decision is called </a:t>
            </a:r>
            <a:r>
              <a:rPr lang="en-US" b="1" i="0" dirty="0">
                <a:solidFill>
                  <a:srgbClr val="333333"/>
                </a:solidFill>
                <a:effectLst/>
                <a:latin typeface="Manrope"/>
              </a:rPr>
              <a:t>decision making and branching</a:t>
            </a:r>
            <a:r>
              <a:rPr lang="en-US" b="0" i="0" dirty="0">
                <a:solidFill>
                  <a:srgbClr val="333333"/>
                </a:solidFill>
                <a:effectLst/>
                <a:latin typeface="Manrope"/>
              </a:rPr>
              <a:t>.</a:t>
            </a:r>
            <a:endParaRPr lang="en-IN" dirty="0"/>
          </a:p>
        </p:txBody>
      </p:sp>
    </p:spTree>
    <p:extLst>
      <p:ext uri="{BB962C8B-B14F-4D97-AF65-F5344CB8AC3E}">
        <p14:creationId xmlns:p14="http://schemas.microsoft.com/office/powerpoint/2010/main" val="2698247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26C9EE-8A37-A899-9A6B-46E3ED06E955}"/>
              </a:ext>
            </a:extLst>
          </p:cNvPr>
          <p:cNvSpPr>
            <a:spLocks noGrp="1"/>
          </p:cNvSpPr>
          <p:nvPr>
            <p:ph idx="1"/>
          </p:nvPr>
        </p:nvSpPr>
        <p:spPr>
          <a:xfrm>
            <a:off x="838200" y="457200"/>
            <a:ext cx="10515600" cy="5719763"/>
          </a:xfrm>
        </p:spPr>
        <p:txBody>
          <a:bodyPr>
            <a:normAutofit fontScale="55000" lnSpcReduction="20000"/>
          </a:bodyPr>
          <a:lstStyle/>
          <a:p>
            <a:pPr marL="0" indent="0">
              <a:buNone/>
            </a:pPr>
            <a:endParaRPr lang="en-IN" dirty="0"/>
          </a:p>
          <a:p>
            <a:pPr marL="0" indent="0">
              <a:buNone/>
            </a:pPr>
            <a:endParaRPr lang="en-IN" dirty="0"/>
          </a:p>
          <a:p>
            <a:pPr marL="0" indent="0">
              <a:buNone/>
            </a:pPr>
            <a:r>
              <a:rPr lang="en-IN" dirty="0"/>
              <a:t>import </a:t>
            </a:r>
            <a:r>
              <a:rPr lang="en-IN" dirty="0" err="1"/>
              <a:t>java.util.Scanner</a:t>
            </a:r>
            <a:r>
              <a:rPr lang="en-IN" dirty="0"/>
              <a:t>;</a:t>
            </a:r>
          </a:p>
          <a:p>
            <a:pPr marL="0" indent="0">
              <a:buNone/>
            </a:pPr>
            <a:r>
              <a:rPr lang="en-IN" dirty="0"/>
              <a:t>public class Divisor</a:t>
            </a:r>
          </a:p>
          <a:p>
            <a:pPr marL="0" indent="0">
              <a:buNone/>
            </a:pPr>
            <a:r>
              <a:rPr lang="en-IN" dirty="0"/>
              <a:t>{</a:t>
            </a:r>
          </a:p>
          <a:p>
            <a:pPr marL="0" indent="0">
              <a:buNone/>
            </a:pPr>
            <a:r>
              <a:rPr lang="en-IN" dirty="0"/>
              <a:t>    public static void main(String </a:t>
            </a:r>
            <a:r>
              <a:rPr lang="en-IN" dirty="0" err="1"/>
              <a:t>args</a:t>
            </a:r>
            <a:r>
              <a:rPr lang="en-IN" dirty="0"/>
              <a:t>[]) {</a:t>
            </a:r>
          </a:p>
          <a:p>
            <a:pPr marL="0" indent="0">
              <a:buNone/>
            </a:pPr>
            <a:r>
              <a:rPr lang="en-IN" dirty="0"/>
              <a:t>        Scanner in = new Scanner(System.in);</a:t>
            </a:r>
          </a:p>
          <a:p>
            <a:pPr marL="0" indent="0">
              <a:buNone/>
            </a:pPr>
            <a:r>
              <a:rPr lang="en-IN" dirty="0"/>
              <a:t>        </a:t>
            </a:r>
            <a:r>
              <a:rPr lang="en-IN" dirty="0" err="1"/>
              <a:t>System.out.print</a:t>
            </a:r>
            <a:r>
              <a:rPr lang="en-IN" dirty="0"/>
              <a:t>("Enter number: ");</a:t>
            </a:r>
          </a:p>
          <a:p>
            <a:pPr marL="0" indent="0">
              <a:buNone/>
            </a:pPr>
            <a:r>
              <a:rPr lang="en-IN" dirty="0"/>
              <a:t>        int </a:t>
            </a:r>
            <a:r>
              <a:rPr lang="en-IN" dirty="0" err="1"/>
              <a:t>num</a:t>
            </a:r>
            <a:r>
              <a:rPr lang="en-IN" dirty="0"/>
              <a:t> = </a:t>
            </a:r>
            <a:r>
              <a:rPr lang="en-IN" dirty="0" err="1"/>
              <a:t>in.nextInt</a:t>
            </a:r>
            <a:r>
              <a:rPr lang="en-IN" dirty="0"/>
              <a:t>();</a:t>
            </a:r>
          </a:p>
          <a:p>
            <a:pPr marL="0" indent="0">
              <a:buNone/>
            </a:pPr>
            <a:r>
              <a:rPr lang="en-IN" dirty="0"/>
              <a:t>        </a:t>
            </a:r>
          </a:p>
          <a:p>
            <a:pPr marL="0" indent="0">
              <a:buNone/>
            </a:pPr>
            <a:r>
              <a:rPr lang="en-IN" dirty="0"/>
              <a:t>        if (</a:t>
            </a:r>
            <a:r>
              <a:rPr lang="en-IN" dirty="0" err="1"/>
              <a:t>num</a:t>
            </a:r>
            <a:r>
              <a:rPr lang="en-IN" dirty="0"/>
              <a:t> % 3 == 0 &amp;&amp; </a:t>
            </a:r>
            <a:r>
              <a:rPr lang="en-IN" dirty="0" err="1"/>
              <a:t>num</a:t>
            </a:r>
            <a:r>
              <a:rPr lang="en-IN" dirty="0"/>
              <a:t> % 5 == 0)</a:t>
            </a:r>
          </a:p>
          <a:p>
            <a:pPr marL="0" indent="0">
              <a:buNone/>
            </a:pPr>
            <a:r>
              <a:rPr lang="en-IN" dirty="0"/>
              <a:t>            </a:t>
            </a:r>
            <a:r>
              <a:rPr lang="en-IN" dirty="0" err="1"/>
              <a:t>System.out.println</a:t>
            </a:r>
            <a:r>
              <a:rPr lang="en-IN" dirty="0"/>
              <a:t>("Divisible by 3 and 5");</a:t>
            </a:r>
          </a:p>
          <a:p>
            <a:pPr marL="0" indent="0">
              <a:buNone/>
            </a:pPr>
            <a:r>
              <a:rPr lang="en-IN" dirty="0"/>
              <a:t>        else if (</a:t>
            </a:r>
            <a:r>
              <a:rPr lang="en-IN" dirty="0" err="1"/>
              <a:t>num</a:t>
            </a:r>
            <a:r>
              <a:rPr lang="en-IN" dirty="0"/>
              <a:t> % 3 == 0)</a:t>
            </a:r>
          </a:p>
          <a:p>
            <a:pPr marL="0" indent="0">
              <a:buNone/>
            </a:pPr>
            <a:r>
              <a:rPr lang="en-IN" dirty="0"/>
              <a:t>            </a:t>
            </a:r>
            <a:r>
              <a:rPr lang="en-IN" dirty="0" err="1"/>
              <a:t>System.out.println</a:t>
            </a:r>
            <a:r>
              <a:rPr lang="en-IN" dirty="0"/>
              <a:t>("Divisible by 3 but not by 5");</a:t>
            </a:r>
          </a:p>
          <a:p>
            <a:pPr marL="0" indent="0">
              <a:buNone/>
            </a:pPr>
            <a:r>
              <a:rPr lang="en-IN" dirty="0"/>
              <a:t>        else if (</a:t>
            </a:r>
            <a:r>
              <a:rPr lang="en-IN" dirty="0" err="1"/>
              <a:t>num</a:t>
            </a:r>
            <a:r>
              <a:rPr lang="en-IN" dirty="0"/>
              <a:t> % 5 == 0)</a:t>
            </a:r>
          </a:p>
          <a:p>
            <a:pPr marL="0" indent="0">
              <a:buNone/>
            </a:pPr>
            <a:r>
              <a:rPr lang="en-IN" dirty="0"/>
              <a:t>            </a:t>
            </a:r>
            <a:r>
              <a:rPr lang="en-IN" dirty="0" err="1"/>
              <a:t>System.out.println</a:t>
            </a:r>
            <a:r>
              <a:rPr lang="en-IN" dirty="0"/>
              <a:t>("Divisible by 5 but not by 3");</a:t>
            </a:r>
          </a:p>
          <a:p>
            <a:pPr marL="0" indent="0">
              <a:buNone/>
            </a:pPr>
            <a:r>
              <a:rPr lang="en-IN" dirty="0"/>
              <a:t>        else</a:t>
            </a:r>
          </a:p>
          <a:p>
            <a:pPr marL="0" indent="0">
              <a:buNone/>
            </a:pPr>
            <a:r>
              <a:rPr lang="en-IN" dirty="0"/>
              <a:t>            </a:t>
            </a:r>
            <a:r>
              <a:rPr lang="en-IN" dirty="0" err="1"/>
              <a:t>System.out.println</a:t>
            </a:r>
            <a:r>
              <a:rPr lang="en-IN" dirty="0"/>
              <a:t>("Neither divisible by 3 nor by 5");</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3020655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2E8ED-81DA-68C4-EF7F-C5BCF9BC364E}"/>
              </a:ext>
            </a:extLst>
          </p:cNvPr>
          <p:cNvSpPr>
            <a:spLocks noGrp="1"/>
          </p:cNvSpPr>
          <p:nvPr>
            <p:ph idx="1"/>
          </p:nvPr>
        </p:nvSpPr>
        <p:spPr>
          <a:xfrm>
            <a:off x="838200" y="807720"/>
            <a:ext cx="10515600" cy="5369243"/>
          </a:xfrm>
        </p:spPr>
        <p:txBody>
          <a:bodyPr/>
          <a:lstStyle/>
          <a:p>
            <a:pPr marL="0" indent="0">
              <a:buNone/>
            </a:pPr>
            <a:r>
              <a:rPr lang="en-US" b="0" i="0" dirty="0">
                <a:solidFill>
                  <a:srgbClr val="3C3C3C"/>
                </a:solidFill>
                <a:effectLst/>
                <a:latin typeface="Open Sans" panose="020B0606030504020204" pitchFamily="34" charset="0"/>
              </a:rPr>
              <a:t>Write a program to input year and check whether it is:</a:t>
            </a:r>
          </a:p>
          <a:p>
            <a:pPr marL="0" indent="0">
              <a:buNone/>
            </a:pPr>
            <a:br>
              <a:rPr lang="en-US" dirty="0"/>
            </a:br>
            <a:r>
              <a:rPr lang="en-US" b="0" i="0" dirty="0">
                <a:solidFill>
                  <a:srgbClr val="3C3C3C"/>
                </a:solidFill>
                <a:effectLst/>
                <a:latin typeface="Open Sans" panose="020B0606030504020204" pitchFamily="34" charset="0"/>
              </a:rPr>
              <a:t>(a) a Leap year </a:t>
            </a:r>
          </a:p>
          <a:p>
            <a:pPr marL="0" indent="0">
              <a:buNone/>
            </a:pPr>
            <a:r>
              <a:rPr lang="en-US" b="0" i="0" dirty="0">
                <a:solidFill>
                  <a:srgbClr val="3C3C3C"/>
                </a:solidFill>
                <a:effectLst/>
                <a:latin typeface="Open Sans" panose="020B0606030504020204" pitchFamily="34" charset="0"/>
              </a:rPr>
              <a:t>(b) a Century Leap year </a:t>
            </a:r>
          </a:p>
          <a:p>
            <a:pPr marL="0" indent="0">
              <a:buNone/>
            </a:pPr>
            <a:r>
              <a:rPr lang="en-US" b="0" i="0" dirty="0">
                <a:solidFill>
                  <a:srgbClr val="3C3C3C"/>
                </a:solidFill>
                <a:effectLst/>
                <a:latin typeface="Open Sans" panose="020B0606030504020204" pitchFamily="34" charset="0"/>
              </a:rPr>
              <a:t>(c) a Century year but not a Leap year</a:t>
            </a:r>
            <a:br>
              <a:rPr lang="en-US" dirty="0"/>
            </a:br>
            <a:endParaRPr lang="en-IN" dirty="0"/>
          </a:p>
        </p:txBody>
      </p:sp>
    </p:spTree>
    <p:extLst>
      <p:ext uri="{BB962C8B-B14F-4D97-AF65-F5344CB8AC3E}">
        <p14:creationId xmlns:p14="http://schemas.microsoft.com/office/powerpoint/2010/main" val="2584711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5B516-F37D-F76C-1267-0FCA93B71FC5}"/>
              </a:ext>
            </a:extLst>
          </p:cNvPr>
          <p:cNvSpPr>
            <a:spLocks noGrp="1"/>
          </p:cNvSpPr>
          <p:nvPr>
            <p:ph idx="1"/>
          </p:nvPr>
        </p:nvSpPr>
        <p:spPr>
          <a:xfrm>
            <a:off x="838200" y="685800"/>
            <a:ext cx="10515600" cy="5491163"/>
          </a:xfrm>
        </p:spPr>
        <p:txBody>
          <a:bodyPr>
            <a:normAutofit fontScale="55000" lnSpcReduction="20000"/>
          </a:bodyPr>
          <a:lstStyle/>
          <a:p>
            <a:pPr marL="0" indent="0">
              <a:buNone/>
            </a:pPr>
            <a:endParaRPr lang="en-IN" dirty="0"/>
          </a:p>
          <a:p>
            <a:pPr marL="0" indent="0">
              <a:buNone/>
            </a:pPr>
            <a:r>
              <a:rPr lang="en-IN" dirty="0"/>
              <a:t>import </a:t>
            </a:r>
            <a:r>
              <a:rPr lang="en-IN" dirty="0" err="1"/>
              <a:t>java.util.Scanner</a:t>
            </a:r>
            <a:r>
              <a:rPr lang="en-IN" dirty="0"/>
              <a:t>;</a:t>
            </a:r>
          </a:p>
          <a:p>
            <a:pPr marL="0" indent="0">
              <a:buNone/>
            </a:pPr>
            <a:r>
              <a:rPr lang="en-IN" dirty="0"/>
              <a:t>public class </a:t>
            </a:r>
            <a:r>
              <a:rPr lang="en-IN" dirty="0" err="1"/>
              <a:t>LeapYear</a:t>
            </a:r>
            <a:endParaRPr lang="en-IN" dirty="0"/>
          </a:p>
          <a:p>
            <a:pPr marL="0" indent="0">
              <a:buNone/>
            </a:pPr>
            <a:r>
              <a:rPr lang="en-IN" dirty="0"/>
              <a:t>{</a:t>
            </a:r>
          </a:p>
          <a:p>
            <a:pPr marL="0" indent="0">
              <a:buNone/>
            </a:pPr>
            <a:r>
              <a:rPr lang="en-IN" dirty="0"/>
              <a:t>    public static void main(String </a:t>
            </a:r>
            <a:r>
              <a:rPr lang="en-IN" dirty="0" err="1"/>
              <a:t>args</a:t>
            </a:r>
            <a:r>
              <a:rPr lang="en-IN" dirty="0"/>
              <a:t>[]) {</a:t>
            </a:r>
          </a:p>
          <a:p>
            <a:pPr marL="0" indent="0">
              <a:buNone/>
            </a:pPr>
            <a:r>
              <a:rPr lang="en-IN" dirty="0"/>
              <a:t>        Scanner in = new Scanner(System.in);</a:t>
            </a:r>
          </a:p>
          <a:p>
            <a:pPr marL="0" indent="0">
              <a:buNone/>
            </a:pPr>
            <a:r>
              <a:rPr lang="en-IN" dirty="0"/>
              <a:t>        </a:t>
            </a:r>
            <a:r>
              <a:rPr lang="en-IN" dirty="0" err="1"/>
              <a:t>System.out.print</a:t>
            </a:r>
            <a:r>
              <a:rPr lang="en-IN" dirty="0"/>
              <a:t>("Enter the year to check: ");</a:t>
            </a:r>
          </a:p>
          <a:p>
            <a:pPr marL="0" indent="0">
              <a:buNone/>
            </a:pPr>
            <a:r>
              <a:rPr lang="en-IN" dirty="0"/>
              <a:t>        int </a:t>
            </a:r>
            <a:r>
              <a:rPr lang="en-IN" dirty="0" err="1"/>
              <a:t>yr</a:t>
            </a:r>
            <a:r>
              <a:rPr lang="en-IN" dirty="0"/>
              <a:t> = </a:t>
            </a:r>
            <a:r>
              <a:rPr lang="en-IN" dirty="0" err="1"/>
              <a:t>in.nextInt</a:t>
            </a:r>
            <a:r>
              <a:rPr lang="en-IN" dirty="0"/>
              <a:t>();</a:t>
            </a:r>
          </a:p>
          <a:p>
            <a:pPr marL="0" indent="0">
              <a:buNone/>
            </a:pPr>
            <a:endParaRPr lang="en-IN" dirty="0"/>
          </a:p>
          <a:p>
            <a:pPr marL="0" indent="0">
              <a:buNone/>
            </a:pPr>
            <a:r>
              <a:rPr lang="en-IN" dirty="0"/>
              <a:t>        if (</a:t>
            </a:r>
            <a:r>
              <a:rPr lang="en-IN" dirty="0" err="1"/>
              <a:t>yr</a:t>
            </a:r>
            <a:r>
              <a:rPr lang="en-IN" dirty="0"/>
              <a:t> % 4 == 0 &amp;&amp; </a:t>
            </a:r>
            <a:r>
              <a:rPr lang="en-IN" dirty="0" err="1"/>
              <a:t>yr</a:t>
            </a:r>
            <a:r>
              <a:rPr lang="en-IN" dirty="0"/>
              <a:t> % 100 != 0)</a:t>
            </a:r>
          </a:p>
          <a:p>
            <a:pPr marL="0" indent="0">
              <a:buNone/>
            </a:pPr>
            <a:r>
              <a:rPr lang="en-IN" dirty="0"/>
              <a:t>            </a:t>
            </a:r>
            <a:r>
              <a:rPr lang="en-IN" dirty="0" err="1"/>
              <a:t>System.out.println</a:t>
            </a:r>
            <a:r>
              <a:rPr lang="en-IN" dirty="0"/>
              <a:t>("It is a Leap Year");</a:t>
            </a:r>
          </a:p>
          <a:p>
            <a:pPr marL="0" indent="0">
              <a:buNone/>
            </a:pPr>
            <a:r>
              <a:rPr lang="en-IN" dirty="0"/>
              <a:t>        else if (</a:t>
            </a:r>
            <a:r>
              <a:rPr lang="en-IN" dirty="0" err="1"/>
              <a:t>yr</a:t>
            </a:r>
            <a:r>
              <a:rPr lang="en-IN" dirty="0"/>
              <a:t> % 400 == 0)</a:t>
            </a:r>
          </a:p>
          <a:p>
            <a:pPr marL="0" indent="0">
              <a:buNone/>
            </a:pPr>
            <a:r>
              <a:rPr lang="en-IN" dirty="0"/>
              <a:t>            </a:t>
            </a:r>
            <a:r>
              <a:rPr lang="en-IN" dirty="0" err="1"/>
              <a:t>System.out.println</a:t>
            </a:r>
            <a:r>
              <a:rPr lang="en-IN" dirty="0"/>
              <a:t>("It is a Century Leap Year");</a:t>
            </a:r>
          </a:p>
          <a:p>
            <a:pPr marL="0" indent="0">
              <a:buNone/>
            </a:pPr>
            <a:r>
              <a:rPr lang="en-IN" dirty="0"/>
              <a:t>        else if (</a:t>
            </a:r>
            <a:r>
              <a:rPr lang="en-IN" dirty="0" err="1"/>
              <a:t>yr</a:t>
            </a:r>
            <a:r>
              <a:rPr lang="en-IN" dirty="0"/>
              <a:t> % 100 == 0)</a:t>
            </a:r>
          </a:p>
          <a:p>
            <a:pPr marL="0" indent="0">
              <a:buNone/>
            </a:pPr>
            <a:r>
              <a:rPr lang="en-IN" dirty="0"/>
              <a:t>            </a:t>
            </a:r>
            <a:r>
              <a:rPr lang="en-IN" dirty="0" err="1"/>
              <a:t>System.out.println</a:t>
            </a:r>
            <a:r>
              <a:rPr lang="en-IN" dirty="0"/>
              <a:t>("It is a Century Year but not a Leap Year");</a:t>
            </a:r>
          </a:p>
          <a:p>
            <a:pPr marL="0" indent="0">
              <a:buNone/>
            </a:pPr>
            <a:r>
              <a:rPr lang="en-IN" dirty="0"/>
              <a:t>        else</a:t>
            </a:r>
          </a:p>
          <a:p>
            <a:pPr marL="0" indent="0">
              <a:buNone/>
            </a:pPr>
            <a:r>
              <a:rPr lang="en-IN" dirty="0"/>
              <a:t>            </a:t>
            </a:r>
            <a:r>
              <a:rPr lang="en-IN" dirty="0" err="1"/>
              <a:t>System.out.println</a:t>
            </a:r>
            <a:r>
              <a:rPr lang="en-IN" dirty="0"/>
              <a:t>("It is neither a Century Year nor a Leap Year");</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836147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71792E-ED06-19EF-227E-0C19C5A2A3A8}"/>
              </a:ext>
            </a:extLst>
          </p:cNvPr>
          <p:cNvSpPr>
            <a:spLocks noGrp="1"/>
          </p:cNvSpPr>
          <p:nvPr>
            <p:ph idx="1"/>
          </p:nvPr>
        </p:nvSpPr>
        <p:spPr>
          <a:xfrm>
            <a:off x="838200" y="748145"/>
            <a:ext cx="10515600" cy="5428818"/>
          </a:xfrm>
        </p:spPr>
        <p:txBody>
          <a:bodyPr/>
          <a:lstStyle/>
          <a:p>
            <a:r>
              <a:rPr lang="en-US" b="0" i="0" dirty="0">
                <a:solidFill>
                  <a:srgbClr val="3C3C3C"/>
                </a:solidFill>
                <a:effectLst/>
                <a:latin typeface="Open Sans" panose="020B0606030504020204" pitchFamily="34" charset="0"/>
              </a:rPr>
              <a:t>Write a program to input three angles of a triangle and check whether a triangle is possible or not. If possible then check whether it is an acute-angled triangle, right-angled or an obtuse-angled triangle otherwise, display 'Triangle not possible'.</a:t>
            </a:r>
            <a:br>
              <a:rPr lang="en-US" dirty="0"/>
            </a:br>
            <a:r>
              <a:rPr lang="en-US" b="0" i="0" dirty="0">
                <a:solidFill>
                  <a:srgbClr val="3C3C3C"/>
                </a:solidFill>
                <a:effectLst/>
                <a:latin typeface="Open Sans" panose="020B0606030504020204" pitchFamily="34" charset="0"/>
              </a:rPr>
              <a:t>Sample Input: Enter three angles: 40, 50, 90</a:t>
            </a:r>
            <a:br>
              <a:rPr lang="en-US" dirty="0"/>
            </a:br>
            <a:r>
              <a:rPr lang="en-US" b="0" i="0" dirty="0">
                <a:solidFill>
                  <a:srgbClr val="3C3C3C"/>
                </a:solidFill>
                <a:effectLst/>
                <a:latin typeface="Open Sans" panose="020B0606030504020204" pitchFamily="34" charset="0"/>
              </a:rPr>
              <a:t>Sample Output: Right=angled Triangle</a:t>
            </a:r>
          </a:p>
          <a:p>
            <a:endParaRPr lang="en-US" dirty="0">
              <a:solidFill>
                <a:srgbClr val="3C3C3C"/>
              </a:solidFill>
              <a:latin typeface="Open Sans" panose="020B0606030504020204" pitchFamily="34" charset="0"/>
            </a:endParaRPr>
          </a:p>
          <a:p>
            <a:r>
              <a:rPr lang="en-IN" dirty="0" err="1"/>
              <a:t>TriangleAngleChk</a:t>
            </a:r>
            <a:r>
              <a:rPr lang="en-US" dirty="0">
                <a:solidFill>
                  <a:srgbClr val="3C3C3C"/>
                </a:solidFill>
                <a:latin typeface="Open Sans" panose="020B0606030504020204" pitchFamily="34" charset="0"/>
              </a:rPr>
              <a:t>- </a:t>
            </a:r>
            <a:r>
              <a:rPr lang="en-US" dirty="0" err="1">
                <a:solidFill>
                  <a:srgbClr val="3C3C3C"/>
                </a:solidFill>
                <a:latin typeface="Open Sans" panose="020B0606030504020204" pitchFamily="34" charset="0"/>
              </a:rPr>
              <a:t>BlueJ</a:t>
            </a:r>
            <a:r>
              <a:rPr lang="en-US" dirty="0">
                <a:solidFill>
                  <a:srgbClr val="3C3C3C"/>
                </a:solidFill>
                <a:latin typeface="Open Sans" panose="020B0606030504020204" pitchFamily="34" charset="0"/>
              </a:rPr>
              <a:t> Program</a:t>
            </a:r>
            <a:endParaRPr lang="en-IN" dirty="0"/>
          </a:p>
        </p:txBody>
      </p:sp>
    </p:spTree>
    <p:extLst>
      <p:ext uri="{BB962C8B-B14F-4D97-AF65-F5344CB8AC3E}">
        <p14:creationId xmlns:p14="http://schemas.microsoft.com/office/powerpoint/2010/main" val="1596261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0DA6E3-6DE7-B8D1-2324-50282148C365}"/>
              </a:ext>
            </a:extLst>
          </p:cNvPr>
          <p:cNvSpPr>
            <a:spLocks noGrp="1"/>
          </p:cNvSpPr>
          <p:nvPr>
            <p:ph idx="1"/>
          </p:nvPr>
        </p:nvSpPr>
        <p:spPr>
          <a:xfrm>
            <a:off x="838200" y="332508"/>
            <a:ext cx="10515600" cy="6525491"/>
          </a:xfrm>
        </p:spPr>
        <p:txBody>
          <a:bodyPr>
            <a:normAutofit fontScale="32500" lnSpcReduction="20000"/>
          </a:bodyPr>
          <a:lstStyle/>
          <a:p>
            <a:pPr marL="0" indent="0">
              <a:buNone/>
            </a:pPr>
            <a:r>
              <a:rPr lang="en-IN" dirty="0"/>
              <a:t>import </a:t>
            </a:r>
            <a:r>
              <a:rPr lang="en-IN" dirty="0" err="1"/>
              <a:t>java.util.Scanner</a:t>
            </a:r>
            <a:r>
              <a:rPr lang="en-IN" dirty="0"/>
              <a:t>;</a:t>
            </a:r>
          </a:p>
          <a:p>
            <a:pPr marL="0" indent="0">
              <a:buNone/>
            </a:pPr>
            <a:r>
              <a:rPr lang="en-IN" dirty="0"/>
              <a:t>public class </a:t>
            </a:r>
            <a:r>
              <a:rPr lang="en-IN" dirty="0" err="1"/>
              <a:t>TriangleAngleChk</a:t>
            </a:r>
            <a:endParaRPr lang="en-IN" dirty="0"/>
          </a:p>
          <a:p>
            <a:pPr marL="0" indent="0">
              <a:buNone/>
            </a:pPr>
            <a:r>
              <a:rPr lang="en-IN" dirty="0"/>
              <a:t>{</a:t>
            </a:r>
          </a:p>
          <a:p>
            <a:pPr marL="0" indent="0">
              <a:buNone/>
            </a:pPr>
            <a:r>
              <a:rPr lang="en-IN" dirty="0"/>
              <a:t>   public static void main(String </a:t>
            </a:r>
            <a:r>
              <a:rPr lang="en-IN" dirty="0" err="1"/>
              <a:t>args</a:t>
            </a:r>
            <a:r>
              <a:rPr lang="en-IN" dirty="0"/>
              <a:t>[]) {</a:t>
            </a:r>
          </a:p>
          <a:p>
            <a:pPr marL="0" indent="0">
              <a:buNone/>
            </a:pPr>
            <a:r>
              <a:rPr lang="en-IN" dirty="0"/>
              <a:t>       Scanner in = new Scanner(System.in);</a:t>
            </a:r>
          </a:p>
          <a:p>
            <a:pPr marL="0" indent="0">
              <a:buNone/>
            </a:pPr>
            <a:r>
              <a:rPr lang="en-IN" dirty="0"/>
              <a:t>       </a:t>
            </a:r>
            <a:r>
              <a:rPr lang="en-IN" dirty="0" err="1"/>
              <a:t>System.out.print</a:t>
            </a:r>
            <a:r>
              <a:rPr lang="en-IN" dirty="0"/>
              <a:t>("Enter first angle: ");</a:t>
            </a:r>
          </a:p>
          <a:p>
            <a:pPr marL="0" indent="0">
              <a:buNone/>
            </a:pPr>
            <a:r>
              <a:rPr lang="en-IN" dirty="0"/>
              <a:t>       int a1 = </a:t>
            </a:r>
            <a:r>
              <a:rPr lang="en-IN" dirty="0" err="1"/>
              <a:t>in.nextInt</a:t>
            </a:r>
            <a:r>
              <a:rPr lang="en-IN" dirty="0"/>
              <a:t>();</a:t>
            </a:r>
          </a:p>
          <a:p>
            <a:pPr marL="0" indent="0">
              <a:buNone/>
            </a:pPr>
            <a:r>
              <a:rPr lang="en-IN" dirty="0"/>
              <a:t>       </a:t>
            </a:r>
            <a:r>
              <a:rPr lang="en-IN" dirty="0" err="1"/>
              <a:t>System.out.print</a:t>
            </a:r>
            <a:r>
              <a:rPr lang="en-IN" dirty="0"/>
              <a:t>("Enter second angle: ");</a:t>
            </a:r>
          </a:p>
          <a:p>
            <a:pPr marL="0" indent="0">
              <a:buNone/>
            </a:pPr>
            <a:r>
              <a:rPr lang="en-IN" dirty="0"/>
              <a:t>       int a2 = </a:t>
            </a:r>
            <a:r>
              <a:rPr lang="en-IN" dirty="0" err="1"/>
              <a:t>in.nextInt</a:t>
            </a:r>
            <a:r>
              <a:rPr lang="en-IN" dirty="0"/>
              <a:t>();</a:t>
            </a:r>
          </a:p>
          <a:p>
            <a:pPr marL="0" indent="0">
              <a:buNone/>
            </a:pPr>
            <a:r>
              <a:rPr lang="en-IN" dirty="0"/>
              <a:t>       </a:t>
            </a:r>
            <a:r>
              <a:rPr lang="en-IN" dirty="0" err="1"/>
              <a:t>System.out.print</a:t>
            </a:r>
            <a:r>
              <a:rPr lang="en-IN" dirty="0"/>
              <a:t>("Enter third angle: ");</a:t>
            </a:r>
          </a:p>
          <a:p>
            <a:pPr marL="0" indent="0">
              <a:buNone/>
            </a:pPr>
            <a:r>
              <a:rPr lang="en-IN" dirty="0"/>
              <a:t>       int a3 = </a:t>
            </a:r>
            <a:r>
              <a:rPr lang="en-IN" dirty="0" err="1"/>
              <a:t>in.nextInt</a:t>
            </a:r>
            <a:r>
              <a:rPr lang="en-IN" dirty="0"/>
              <a:t>();</a:t>
            </a:r>
          </a:p>
          <a:p>
            <a:pPr marL="0" indent="0">
              <a:buNone/>
            </a:pPr>
            <a:r>
              <a:rPr lang="en-IN" dirty="0"/>
              <a:t>       int </a:t>
            </a:r>
            <a:r>
              <a:rPr lang="en-IN" dirty="0" err="1"/>
              <a:t>angleSum</a:t>
            </a:r>
            <a:r>
              <a:rPr lang="en-IN" dirty="0"/>
              <a:t> = a1 + a2 + a3;</a:t>
            </a:r>
          </a:p>
          <a:p>
            <a:pPr marL="0" indent="0">
              <a:buNone/>
            </a:pPr>
            <a:r>
              <a:rPr lang="en-IN" dirty="0"/>
              <a:t>       </a:t>
            </a:r>
          </a:p>
          <a:p>
            <a:pPr marL="0" indent="0">
              <a:buNone/>
            </a:pPr>
            <a:r>
              <a:rPr lang="en-IN" dirty="0"/>
              <a:t>       if (</a:t>
            </a:r>
            <a:r>
              <a:rPr lang="en-IN" dirty="0" err="1"/>
              <a:t>angleSum</a:t>
            </a:r>
            <a:r>
              <a:rPr lang="en-IN" dirty="0"/>
              <a:t> == 180 &amp;&amp; a1 &gt; 0 &amp;&amp; a2 &gt; 0 &amp;&amp; a3 &gt; 0) {</a:t>
            </a:r>
          </a:p>
          <a:p>
            <a:pPr marL="0" indent="0">
              <a:buNone/>
            </a:pPr>
            <a:r>
              <a:rPr lang="en-IN" dirty="0"/>
              <a:t>           if (a1 &lt; 90 &amp;&amp; a2 &lt; 90 &amp;&amp; a3 &lt; 90) {</a:t>
            </a:r>
          </a:p>
          <a:p>
            <a:pPr marL="0" indent="0">
              <a:buNone/>
            </a:pPr>
            <a:r>
              <a:rPr lang="en-IN" dirty="0"/>
              <a:t>               </a:t>
            </a:r>
            <a:r>
              <a:rPr lang="en-IN" dirty="0" err="1"/>
              <a:t>System.out.println</a:t>
            </a:r>
            <a:r>
              <a:rPr lang="en-IN" dirty="0"/>
              <a:t>("Acute-angled Triangle");</a:t>
            </a:r>
          </a:p>
          <a:p>
            <a:pPr marL="0" indent="0">
              <a:buNone/>
            </a:pPr>
            <a:r>
              <a:rPr lang="en-IN" dirty="0"/>
              <a:t>           }</a:t>
            </a:r>
          </a:p>
          <a:p>
            <a:pPr marL="0" indent="0">
              <a:buNone/>
            </a:pPr>
            <a:r>
              <a:rPr lang="en-IN" dirty="0"/>
              <a:t>           else if (a1 == 90 || a2 == 90 || a3 == 90) {</a:t>
            </a:r>
          </a:p>
          <a:p>
            <a:pPr marL="0" indent="0">
              <a:buNone/>
            </a:pPr>
            <a:r>
              <a:rPr lang="en-IN" dirty="0"/>
              <a:t>               </a:t>
            </a:r>
            <a:r>
              <a:rPr lang="en-IN" dirty="0" err="1"/>
              <a:t>System.out.println</a:t>
            </a:r>
            <a:r>
              <a:rPr lang="en-IN" dirty="0"/>
              <a:t>("Right-angled Triangle");</a:t>
            </a:r>
          </a:p>
          <a:p>
            <a:pPr marL="0" indent="0">
              <a:buNone/>
            </a:pPr>
            <a:r>
              <a:rPr lang="en-IN" dirty="0"/>
              <a:t>           }</a:t>
            </a:r>
          </a:p>
          <a:p>
            <a:pPr marL="0" indent="0">
              <a:buNone/>
            </a:pPr>
            <a:r>
              <a:rPr lang="en-IN" dirty="0"/>
              <a:t>           else {</a:t>
            </a:r>
          </a:p>
          <a:p>
            <a:pPr marL="0" indent="0">
              <a:buNone/>
            </a:pPr>
            <a:r>
              <a:rPr lang="en-IN" dirty="0"/>
              <a:t>               </a:t>
            </a:r>
            <a:r>
              <a:rPr lang="en-IN" dirty="0" err="1"/>
              <a:t>System.out.println</a:t>
            </a:r>
            <a:r>
              <a:rPr lang="en-IN" dirty="0"/>
              <a:t>("Obtuse-angled Triangle");</a:t>
            </a:r>
          </a:p>
          <a:p>
            <a:pPr marL="0" indent="0">
              <a:buNone/>
            </a:pPr>
            <a:r>
              <a:rPr lang="en-IN" dirty="0"/>
              <a:t>           }</a:t>
            </a:r>
          </a:p>
          <a:p>
            <a:pPr marL="0" indent="0">
              <a:buNone/>
            </a:pPr>
            <a:r>
              <a:rPr lang="en-IN" dirty="0"/>
              <a:t>       }</a:t>
            </a:r>
          </a:p>
          <a:p>
            <a:pPr marL="0" indent="0">
              <a:buNone/>
            </a:pPr>
            <a:r>
              <a:rPr lang="en-IN" dirty="0"/>
              <a:t>       else {</a:t>
            </a:r>
          </a:p>
          <a:p>
            <a:pPr marL="0" indent="0">
              <a:buNone/>
            </a:pPr>
            <a:r>
              <a:rPr lang="en-IN" dirty="0"/>
              <a:t>           </a:t>
            </a:r>
            <a:r>
              <a:rPr lang="en-IN" dirty="0" err="1"/>
              <a:t>System.out.println</a:t>
            </a:r>
            <a:r>
              <a:rPr lang="en-IN" dirty="0"/>
              <a:t>("Triangle not possible");</a:t>
            </a:r>
          </a:p>
          <a:p>
            <a:pPr marL="0" indent="0">
              <a:buNone/>
            </a:pPr>
            <a:r>
              <a:rPr lang="en-IN" dirty="0"/>
              <a:t>       }</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4117465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8BAD9-873E-8C62-D44D-92327C58F9FD}"/>
              </a:ext>
            </a:extLst>
          </p:cNvPr>
          <p:cNvSpPr>
            <a:spLocks noGrp="1"/>
          </p:cNvSpPr>
          <p:nvPr>
            <p:ph idx="1"/>
          </p:nvPr>
        </p:nvSpPr>
        <p:spPr>
          <a:xfrm>
            <a:off x="838200" y="1097280"/>
            <a:ext cx="10515600" cy="5079683"/>
          </a:xfrm>
        </p:spPr>
        <p:txBody>
          <a:bodyPr/>
          <a:lstStyle/>
          <a:p>
            <a:r>
              <a:rPr lang="en-US" b="0" i="0" dirty="0">
                <a:solidFill>
                  <a:srgbClr val="3C3C3C"/>
                </a:solidFill>
                <a:effectLst/>
                <a:latin typeface="Open Sans" panose="020B0606030504020204" pitchFamily="34" charset="0"/>
              </a:rPr>
              <a:t>Write a program to input three unequal numbers. Display the greatest and the smallest number.</a:t>
            </a:r>
            <a:br>
              <a:rPr lang="en-US" dirty="0"/>
            </a:br>
            <a:endParaRPr lang="en-IN" dirty="0"/>
          </a:p>
        </p:txBody>
      </p:sp>
    </p:spTree>
    <p:extLst>
      <p:ext uri="{BB962C8B-B14F-4D97-AF65-F5344CB8AC3E}">
        <p14:creationId xmlns:p14="http://schemas.microsoft.com/office/powerpoint/2010/main" val="3703416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CF6AB9-D0F0-C892-FCD8-F64E9004F970}"/>
              </a:ext>
            </a:extLst>
          </p:cNvPr>
          <p:cNvSpPr>
            <a:spLocks noGrp="1"/>
          </p:cNvSpPr>
          <p:nvPr>
            <p:ph idx="1"/>
          </p:nvPr>
        </p:nvSpPr>
        <p:spPr>
          <a:xfrm>
            <a:off x="838200" y="166255"/>
            <a:ext cx="4925291" cy="6010708"/>
          </a:xfrm>
        </p:spPr>
        <p:txBody>
          <a:bodyPr>
            <a:noAutofit/>
          </a:bodyPr>
          <a:lstStyle/>
          <a:p>
            <a:pPr marL="0" indent="0">
              <a:buNone/>
            </a:pPr>
            <a:r>
              <a:rPr lang="en-IN" sz="1600" dirty="0"/>
              <a:t>import </a:t>
            </a:r>
            <a:r>
              <a:rPr lang="en-IN" sz="1600" dirty="0" err="1"/>
              <a:t>java.util.Scanner</a:t>
            </a:r>
            <a:r>
              <a:rPr lang="en-IN" sz="1600" dirty="0"/>
              <a:t>;</a:t>
            </a:r>
          </a:p>
          <a:p>
            <a:pPr marL="0" indent="0">
              <a:buNone/>
            </a:pPr>
            <a:r>
              <a:rPr lang="en-IN" sz="1600" dirty="0"/>
              <a:t>public class </a:t>
            </a:r>
            <a:r>
              <a:rPr lang="en-IN" sz="1600" dirty="0" err="1"/>
              <a:t>KboatMinMaxNumbers</a:t>
            </a:r>
            <a:endParaRPr lang="en-IN" sz="1600" dirty="0"/>
          </a:p>
          <a:p>
            <a:pPr marL="0" indent="0">
              <a:buNone/>
            </a:pPr>
            <a:r>
              <a:rPr lang="en-IN" sz="1600" dirty="0"/>
              <a:t>{</a:t>
            </a:r>
          </a:p>
          <a:p>
            <a:pPr marL="0" indent="0">
              <a:buNone/>
            </a:pPr>
            <a:r>
              <a:rPr lang="en-IN" sz="1600" dirty="0"/>
              <a:t>    public static void main(String </a:t>
            </a:r>
            <a:r>
              <a:rPr lang="en-IN" sz="1600" dirty="0" err="1"/>
              <a:t>args</a:t>
            </a:r>
            <a:r>
              <a:rPr lang="en-IN" sz="1600" dirty="0"/>
              <a:t>[]) {</a:t>
            </a:r>
          </a:p>
          <a:p>
            <a:pPr marL="0" indent="0">
              <a:buNone/>
            </a:pPr>
            <a:r>
              <a:rPr lang="en-IN" sz="1600" dirty="0"/>
              <a:t>        Scanner in = new Scanner(System.in);</a:t>
            </a:r>
          </a:p>
          <a:p>
            <a:pPr marL="0" indent="0">
              <a:buNone/>
            </a:pPr>
            <a:r>
              <a:rPr lang="en-IN" sz="1600" dirty="0"/>
              <a:t>        </a:t>
            </a:r>
            <a:r>
              <a:rPr lang="en-IN" sz="1600" dirty="0" err="1"/>
              <a:t>System.out.println</a:t>
            </a:r>
            <a:r>
              <a:rPr lang="en-IN" sz="1600" dirty="0"/>
              <a:t>("Enter 3 unequal numbers");</a:t>
            </a:r>
          </a:p>
          <a:p>
            <a:pPr marL="0" indent="0">
              <a:buNone/>
            </a:pPr>
            <a:r>
              <a:rPr lang="en-IN" sz="1600" dirty="0"/>
              <a:t>        </a:t>
            </a:r>
            <a:r>
              <a:rPr lang="en-IN" sz="1600" dirty="0" err="1"/>
              <a:t>System.out.print</a:t>
            </a:r>
            <a:r>
              <a:rPr lang="en-IN" sz="1600" dirty="0"/>
              <a:t>("Enter first number: ");</a:t>
            </a:r>
          </a:p>
          <a:p>
            <a:pPr marL="0" indent="0">
              <a:buNone/>
            </a:pPr>
            <a:r>
              <a:rPr lang="en-IN" sz="1600" dirty="0"/>
              <a:t>        int a = </a:t>
            </a:r>
            <a:r>
              <a:rPr lang="en-IN" sz="1600" dirty="0" err="1"/>
              <a:t>in.nextInt</a:t>
            </a:r>
            <a:r>
              <a:rPr lang="en-IN" sz="1600" dirty="0"/>
              <a:t>();</a:t>
            </a:r>
          </a:p>
          <a:p>
            <a:pPr marL="0" indent="0">
              <a:buNone/>
            </a:pPr>
            <a:r>
              <a:rPr lang="en-IN" sz="1600" dirty="0"/>
              <a:t>        </a:t>
            </a:r>
            <a:r>
              <a:rPr lang="en-IN" sz="1600" dirty="0" err="1"/>
              <a:t>System.out.print</a:t>
            </a:r>
            <a:r>
              <a:rPr lang="en-IN" sz="1600" dirty="0"/>
              <a:t>("Enter second number: ");</a:t>
            </a:r>
          </a:p>
          <a:p>
            <a:pPr marL="0" indent="0">
              <a:buNone/>
            </a:pPr>
            <a:r>
              <a:rPr lang="en-IN" sz="1600" dirty="0"/>
              <a:t>        int b = </a:t>
            </a:r>
            <a:r>
              <a:rPr lang="en-IN" sz="1600" dirty="0" err="1"/>
              <a:t>in.nextInt</a:t>
            </a:r>
            <a:r>
              <a:rPr lang="en-IN" sz="1600" dirty="0"/>
              <a:t>();</a:t>
            </a:r>
          </a:p>
          <a:p>
            <a:pPr marL="0" indent="0">
              <a:buNone/>
            </a:pPr>
            <a:r>
              <a:rPr lang="en-IN" sz="1600" dirty="0"/>
              <a:t>        </a:t>
            </a:r>
            <a:r>
              <a:rPr lang="en-IN" sz="1600" dirty="0" err="1"/>
              <a:t>System.out.print</a:t>
            </a:r>
            <a:r>
              <a:rPr lang="en-IN" sz="1600" dirty="0"/>
              <a:t>("Enter third number: ");</a:t>
            </a:r>
          </a:p>
          <a:p>
            <a:pPr marL="0" indent="0">
              <a:buNone/>
            </a:pPr>
            <a:r>
              <a:rPr lang="en-IN" sz="1600" dirty="0"/>
              <a:t>        int c = </a:t>
            </a:r>
            <a:r>
              <a:rPr lang="en-IN" sz="1600" dirty="0" err="1"/>
              <a:t>in.nextInt</a:t>
            </a:r>
            <a:r>
              <a:rPr lang="en-IN" sz="1600" dirty="0"/>
              <a:t>();</a:t>
            </a:r>
          </a:p>
          <a:p>
            <a:pPr marL="0" indent="0">
              <a:buNone/>
            </a:pPr>
            <a:r>
              <a:rPr lang="en-IN" sz="1600" dirty="0"/>
              <a:t>        int min = a, max = a;</a:t>
            </a:r>
          </a:p>
          <a:p>
            <a:pPr marL="0" indent="0">
              <a:buNone/>
            </a:pPr>
            <a:r>
              <a:rPr lang="en-IN" sz="1600" dirty="0"/>
              <a:t>        min = b &lt; min ? b : min;</a:t>
            </a:r>
          </a:p>
          <a:p>
            <a:pPr marL="0" indent="0">
              <a:buNone/>
            </a:pPr>
            <a:r>
              <a:rPr lang="en-IN" sz="1600" dirty="0"/>
              <a:t>        min = c &lt; min ? c : min;</a:t>
            </a:r>
          </a:p>
          <a:p>
            <a:pPr marL="0" indent="0">
              <a:buNone/>
            </a:pPr>
            <a:r>
              <a:rPr lang="en-IN" sz="1600" dirty="0"/>
              <a:t>        max = b &gt; max ? b : max;</a:t>
            </a:r>
          </a:p>
          <a:p>
            <a:pPr marL="0" indent="0">
              <a:buNone/>
            </a:pPr>
            <a:r>
              <a:rPr lang="en-IN" sz="1600" dirty="0"/>
              <a:t>        max = c &gt; max ? c : max;</a:t>
            </a:r>
          </a:p>
          <a:p>
            <a:pPr marL="0" indent="0">
              <a:buNone/>
            </a:pPr>
            <a:r>
              <a:rPr lang="en-IN" sz="1600" dirty="0"/>
              <a:t>        </a:t>
            </a:r>
          </a:p>
        </p:txBody>
      </p:sp>
      <p:sp>
        <p:nvSpPr>
          <p:cNvPr id="6" name="TextBox 5">
            <a:extLst>
              <a:ext uri="{FF2B5EF4-FFF2-40B4-BE49-F238E27FC236}">
                <a16:creationId xmlns:a16="http://schemas.microsoft.com/office/drawing/2014/main" id="{ABCD47F6-40B0-EBFA-77ED-15DAE464BB1C}"/>
              </a:ext>
            </a:extLst>
          </p:cNvPr>
          <p:cNvSpPr txBox="1"/>
          <p:nvPr/>
        </p:nvSpPr>
        <p:spPr>
          <a:xfrm>
            <a:off x="6761019" y="623699"/>
            <a:ext cx="5347854" cy="1477328"/>
          </a:xfrm>
          <a:prstGeom prst="rect">
            <a:avLst/>
          </a:prstGeom>
          <a:noFill/>
        </p:spPr>
        <p:txBody>
          <a:bodyPr wrap="square">
            <a:spAutoFit/>
          </a:bodyPr>
          <a:lstStyle/>
          <a:p>
            <a:pPr marL="0" indent="0">
              <a:buNone/>
            </a:pPr>
            <a:r>
              <a:rPr lang="en-IN" dirty="0"/>
              <a:t>        </a:t>
            </a:r>
            <a:r>
              <a:rPr lang="en-IN" sz="1800" dirty="0" err="1"/>
              <a:t>System.out.println</a:t>
            </a:r>
            <a:r>
              <a:rPr lang="en-IN" sz="1800" dirty="0"/>
              <a:t>("Greatest Number: " + max);</a:t>
            </a:r>
          </a:p>
          <a:p>
            <a:pPr marL="0" indent="0">
              <a:buNone/>
            </a:pPr>
            <a:r>
              <a:rPr lang="en-IN" sz="1800" dirty="0"/>
              <a:t>        </a:t>
            </a:r>
            <a:r>
              <a:rPr lang="en-IN" sz="1800" dirty="0" err="1"/>
              <a:t>System.out.println</a:t>
            </a:r>
            <a:r>
              <a:rPr lang="en-IN" sz="1800" dirty="0"/>
              <a:t>("Smallest Number: " + min);</a:t>
            </a:r>
          </a:p>
          <a:p>
            <a:pPr marL="0" indent="0">
              <a:buNone/>
            </a:pPr>
            <a:r>
              <a:rPr lang="en-IN" sz="1800" dirty="0"/>
              <a:t>        </a:t>
            </a:r>
          </a:p>
          <a:p>
            <a:pPr marL="0" indent="0">
              <a:buNone/>
            </a:pPr>
            <a:r>
              <a:rPr lang="en-IN" sz="1800" dirty="0"/>
              <a:t>    }</a:t>
            </a:r>
          </a:p>
          <a:p>
            <a:pPr marL="0" indent="0">
              <a:buNone/>
            </a:pPr>
            <a:r>
              <a:rPr lang="en-IN" sz="1800" dirty="0"/>
              <a:t>}</a:t>
            </a:r>
            <a:endParaRPr lang="en-IN" dirty="0"/>
          </a:p>
        </p:txBody>
      </p:sp>
    </p:spTree>
    <p:extLst>
      <p:ext uri="{BB962C8B-B14F-4D97-AF65-F5344CB8AC3E}">
        <p14:creationId xmlns:p14="http://schemas.microsoft.com/office/powerpoint/2010/main" val="3224734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112E07-FDDE-823C-571E-66B2D34A675A}"/>
              </a:ext>
            </a:extLst>
          </p:cNvPr>
          <p:cNvSpPr>
            <a:spLocks noGrp="1"/>
          </p:cNvSpPr>
          <p:nvPr>
            <p:ph idx="1"/>
          </p:nvPr>
        </p:nvSpPr>
        <p:spPr>
          <a:xfrm>
            <a:off x="838200" y="341745"/>
            <a:ext cx="10515600" cy="5835218"/>
          </a:xfrm>
        </p:spPr>
        <p:txBody>
          <a:bodyPr>
            <a:normAutofit fontScale="92500" lnSpcReduction="20000"/>
          </a:bodyPr>
          <a:lstStyle/>
          <a:p>
            <a:pPr marL="0" indent="0">
              <a:buNone/>
            </a:pPr>
            <a:r>
              <a:rPr lang="en-US" dirty="0"/>
              <a:t>A Pre-Paid taxi charges from the passenger as per the tariff given below:</a:t>
            </a:r>
          </a:p>
          <a:p>
            <a:pPr marL="0" indent="0">
              <a:buNone/>
            </a:pPr>
            <a:endParaRPr lang="en-US" dirty="0"/>
          </a:p>
          <a:p>
            <a:pPr marL="0" indent="0">
              <a:buNone/>
            </a:pPr>
            <a:r>
              <a:rPr lang="en-US" dirty="0"/>
              <a:t>Distance	Rate</a:t>
            </a:r>
          </a:p>
          <a:p>
            <a:pPr marL="0" indent="0">
              <a:buNone/>
            </a:pPr>
            <a:r>
              <a:rPr lang="en-US" dirty="0"/>
              <a:t>Up to 5 km	₹ 100</a:t>
            </a:r>
          </a:p>
          <a:p>
            <a:pPr marL="0" indent="0">
              <a:buNone/>
            </a:pPr>
            <a:r>
              <a:rPr lang="en-US" dirty="0"/>
              <a:t>For the next 10 km	₹ 10/km</a:t>
            </a:r>
          </a:p>
          <a:p>
            <a:pPr marL="0" indent="0">
              <a:buNone/>
            </a:pPr>
            <a:r>
              <a:rPr lang="en-US" dirty="0"/>
              <a:t>For the next 10 km	₹ 8/km</a:t>
            </a:r>
          </a:p>
          <a:p>
            <a:pPr marL="0" indent="0">
              <a:buNone/>
            </a:pPr>
            <a:r>
              <a:rPr lang="en-US" dirty="0"/>
              <a:t>More than 25 km	₹ 5/km</a:t>
            </a:r>
          </a:p>
          <a:p>
            <a:pPr marL="0" indent="0">
              <a:buNone/>
            </a:pPr>
            <a:r>
              <a:rPr lang="en-US" dirty="0"/>
              <a:t>Write a program to input the distance covered and calculate the amount paid by the passenger. The program displays the printed bill with the details given below:</a:t>
            </a:r>
          </a:p>
          <a:p>
            <a:pPr marL="0" indent="0">
              <a:buNone/>
            </a:pPr>
            <a:r>
              <a:rPr lang="en-US" dirty="0"/>
              <a:t>Taxi No.                  :</a:t>
            </a:r>
          </a:p>
          <a:p>
            <a:pPr marL="0" indent="0">
              <a:buNone/>
            </a:pPr>
            <a:r>
              <a:rPr lang="en-US" dirty="0"/>
              <a:t>Distance covered   :</a:t>
            </a:r>
          </a:p>
          <a:p>
            <a:pPr marL="0" indent="0">
              <a:buNone/>
            </a:pPr>
            <a:r>
              <a:rPr lang="en-US" dirty="0"/>
              <a:t>Amount                  :</a:t>
            </a:r>
          </a:p>
          <a:p>
            <a:pPr marL="0" indent="0">
              <a:buNone/>
            </a:pPr>
            <a:r>
              <a:rPr lang="en-US" dirty="0" err="1"/>
              <a:t>BlueJProgram-PrePaidTaxi</a:t>
            </a:r>
            <a:r>
              <a:rPr lang="en-US" dirty="0"/>
              <a:t> </a:t>
            </a:r>
            <a:endParaRPr lang="en-IN" dirty="0"/>
          </a:p>
        </p:txBody>
      </p:sp>
    </p:spTree>
    <p:extLst>
      <p:ext uri="{BB962C8B-B14F-4D97-AF65-F5344CB8AC3E}">
        <p14:creationId xmlns:p14="http://schemas.microsoft.com/office/powerpoint/2010/main" val="1849409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884D2-27A0-769B-9E30-CE3CB6663CB9}"/>
              </a:ext>
            </a:extLst>
          </p:cNvPr>
          <p:cNvSpPr>
            <a:spLocks noGrp="1"/>
          </p:cNvSpPr>
          <p:nvPr>
            <p:ph idx="1"/>
          </p:nvPr>
        </p:nvSpPr>
        <p:spPr>
          <a:xfrm>
            <a:off x="838200" y="64654"/>
            <a:ext cx="10515600" cy="6687127"/>
          </a:xfrm>
        </p:spPr>
        <p:txBody>
          <a:bodyPr>
            <a:noAutofit/>
          </a:bodyPr>
          <a:lstStyle/>
          <a:p>
            <a:pPr marL="0" indent="0">
              <a:buNone/>
            </a:pPr>
            <a:r>
              <a:rPr lang="en-IN" sz="1400" dirty="0"/>
              <a:t>import </a:t>
            </a:r>
            <a:r>
              <a:rPr lang="en-IN" sz="1400" dirty="0" err="1"/>
              <a:t>java.util.Scanner</a:t>
            </a:r>
            <a:r>
              <a:rPr lang="en-IN" sz="1400" dirty="0"/>
              <a:t>;</a:t>
            </a:r>
          </a:p>
          <a:p>
            <a:pPr marL="0" indent="0">
              <a:buNone/>
            </a:pPr>
            <a:r>
              <a:rPr lang="en-IN" sz="1400" dirty="0"/>
              <a:t>public class </a:t>
            </a:r>
            <a:r>
              <a:rPr lang="en-IN" sz="1400" dirty="0" err="1"/>
              <a:t>PrePaidTaxi</a:t>
            </a:r>
            <a:endParaRPr lang="en-IN" sz="1400" dirty="0"/>
          </a:p>
          <a:p>
            <a:pPr marL="0" indent="0">
              <a:buNone/>
            </a:pPr>
            <a:r>
              <a:rPr lang="en-IN" sz="1400" dirty="0"/>
              <a:t>{      public static void main(String </a:t>
            </a:r>
            <a:r>
              <a:rPr lang="en-IN" sz="1400" dirty="0" err="1"/>
              <a:t>args</a:t>
            </a:r>
            <a:r>
              <a:rPr lang="en-IN" sz="1400" dirty="0"/>
              <a:t>[]) {</a:t>
            </a:r>
          </a:p>
          <a:p>
            <a:pPr marL="0" indent="0">
              <a:buNone/>
            </a:pPr>
            <a:r>
              <a:rPr lang="en-IN" sz="1400" dirty="0"/>
              <a:t>        Scanner in = new Scanner(System.in);</a:t>
            </a:r>
          </a:p>
          <a:p>
            <a:pPr marL="0" indent="0">
              <a:buNone/>
            </a:pPr>
            <a:r>
              <a:rPr lang="en-IN" sz="1400" dirty="0"/>
              <a:t>        </a:t>
            </a:r>
            <a:r>
              <a:rPr lang="en-IN" sz="1400" dirty="0" err="1"/>
              <a:t>System.out.print</a:t>
            </a:r>
            <a:r>
              <a:rPr lang="en-IN" sz="1400" dirty="0"/>
              <a:t>("Enter Taxi Number: ");</a:t>
            </a:r>
          </a:p>
          <a:p>
            <a:pPr marL="0" indent="0">
              <a:buNone/>
            </a:pPr>
            <a:r>
              <a:rPr lang="en-IN" sz="1400" dirty="0"/>
              <a:t>        String </a:t>
            </a:r>
            <a:r>
              <a:rPr lang="en-IN" sz="1400" dirty="0" err="1"/>
              <a:t>taxiNo</a:t>
            </a:r>
            <a:r>
              <a:rPr lang="en-IN" sz="1400" dirty="0"/>
              <a:t> = </a:t>
            </a:r>
            <a:r>
              <a:rPr lang="en-IN" sz="1400" dirty="0" err="1"/>
              <a:t>in.nextLine</a:t>
            </a:r>
            <a:r>
              <a:rPr lang="en-IN" sz="1400" dirty="0"/>
              <a:t>();</a:t>
            </a:r>
          </a:p>
          <a:p>
            <a:pPr marL="0" indent="0">
              <a:buNone/>
            </a:pPr>
            <a:r>
              <a:rPr lang="en-IN" sz="1400" dirty="0"/>
              <a:t>        </a:t>
            </a:r>
            <a:r>
              <a:rPr lang="en-IN" sz="1400" dirty="0" err="1"/>
              <a:t>System.out.print</a:t>
            </a:r>
            <a:r>
              <a:rPr lang="en-IN" sz="1400" dirty="0"/>
              <a:t>("Enter distance travelled: ");</a:t>
            </a:r>
          </a:p>
          <a:p>
            <a:pPr marL="0" indent="0">
              <a:buNone/>
            </a:pPr>
            <a:r>
              <a:rPr lang="en-IN" sz="1400" dirty="0"/>
              <a:t>        int </a:t>
            </a:r>
            <a:r>
              <a:rPr lang="en-IN" sz="1400" dirty="0" err="1"/>
              <a:t>dist</a:t>
            </a:r>
            <a:r>
              <a:rPr lang="en-IN" sz="1400" dirty="0"/>
              <a:t> = </a:t>
            </a:r>
            <a:r>
              <a:rPr lang="en-IN" sz="1400" dirty="0" err="1"/>
              <a:t>in.nextInt</a:t>
            </a:r>
            <a:r>
              <a:rPr lang="en-IN" sz="1400" dirty="0"/>
              <a:t>();</a:t>
            </a:r>
          </a:p>
          <a:p>
            <a:pPr marL="0" indent="0">
              <a:buNone/>
            </a:pPr>
            <a:r>
              <a:rPr lang="en-IN" sz="1400" dirty="0"/>
              <a:t>        int fare  = 0;</a:t>
            </a:r>
          </a:p>
          <a:p>
            <a:pPr marL="0" indent="0">
              <a:buNone/>
            </a:pPr>
            <a:r>
              <a:rPr lang="en-IN" sz="1400" dirty="0"/>
              <a:t>        if (</a:t>
            </a:r>
            <a:r>
              <a:rPr lang="en-IN" sz="1400" dirty="0" err="1"/>
              <a:t>dist</a:t>
            </a:r>
            <a:r>
              <a:rPr lang="en-IN" sz="1400" dirty="0"/>
              <a:t> &lt;= 5)</a:t>
            </a:r>
          </a:p>
          <a:p>
            <a:pPr marL="0" indent="0">
              <a:buNone/>
            </a:pPr>
            <a:r>
              <a:rPr lang="en-IN" sz="1400" dirty="0"/>
              <a:t>            fare = 100;</a:t>
            </a:r>
          </a:p>
          <a:p>
            <a:pPr marL="0" indent="0">
              <a:buNone/>
            </a:pPr>
            <a:r>
              <a:rPr lang="en-IN" sz="1400" dirty="0"/>
              <a:t>        else if (</a:t>
            </a:r>
            <a:r>
              <a:rPr lang="en-IN" sz="1400" dirty="0" err="1"/>
              <a:t>dist</a:t>
            </a:r>
            <a:r>
              <a:rPr lang="en-IN" sz="1400" dirty="0"/>
              <a:t> &lt;= 15)</a:t>
            </a:r>
          </a:p>
          <a:p>
            <a:pPr marL="0" indent="0">
              <a:buNone/>
            </a:pPr>
            <a:r>
              <a:rPr lang="en-IN" sz="1400" dirty="0"/>
              <a:t>            fare = 100 + (</a:t>
            </a:r>
            <a:r>
              <a:rPr lang="en-IN" sz="1400" dirty="0" err="1"/>
              <a:t>dist</a:t>
            </a:r>
            <a:r>
              <a:rPr lang="en-IN" sz="1400" dirty="0"/>
              <a:t> - 5) * 10;</a:t>
            </a:r>
          </a:p>
          <a:p>
            <a:pPr marL="0" indent="0">
              <a:buNone/>
            </a:pPr>
            <a:r>
              <a:rPr lang="en-IN" sz="1400" dirty="0"/>
              <a:t>        else if (</a:t>
            </a:r>
            <a:r>
              <a:rPr lang="en-IN" sz="1400" dirty="0" err="1"/>
              <a:t>dist</a:t>
            </a:r>
            <a:r>
              <a:rPr lang="en-IN" sz="1400" dirty="0"/>
              <a:t> &lt;= 25)</a:t>
            </a:r>
          </a:p>
          <a:p>
            <a:pPr marL="0" indent="0">
              <a:buNone/>
            </a:pPr>
            <a:r>
              <a:rPr lang="en-IN" sz="1400" dirty="0"/>
              <a:t>            fare = 100 + 100 + (</a:t>
            </a:r>
            <a:r>
              <a:rPr lang="en-IN" sz="1400" dirty="0" err="1"/>
              <a:t>dist</a:t>
            </a:r>
            <a:r>
              <a:rPr lang="en-IN" sz="1400" dirty="0"/>
              <a:t> - 15) * 8;</a:t>
            </a:r>
          </a:p>
          <a:p>
            <a:pPr marL="0" indent="0">
              <a:buNone/>
            </a:pPr>
            <a:r>
              <a:rPr lang="en-IN" sz="1400" dirty="0"/>
              <a:t>        else</a:t>
            </a:r>
          </a:p>
          <a:p>
            <a:pPr marL="0" indent="0">
              <a:buNone/>
            </a:pPr>
            <a:r>
              <a:rPr lang="en-IN" sz="1400" dirty="0"/>
              <a:t>            fare = 100 + 100 + 80 + (</a:t>
            </a:r>
            <a:r>
              <a:rPr lang="en-IN" sz="1400" dirty="0" err="1"/>
              <a:t>dist</a:t>
            </a:r>
            <a:r>
              <a:rPr lang="en-IN" sz="1400" dirty="0"/>
              <a:t> - 25) * 5;</a:t>
            </a:r>
          </a:p>
          <a:p>
            <a:pPr marL="0" indent="0">
              <a:buNone/>
            </a:pPr>
            <a:r>
              <a:rPr lang="en-IN" sz="1400" dirty="0"/>
              <a:t>       </a:t>
            </a:r>
            <a:r>
              <a:rPr lang="en-IN" sz="1400" dirty="0" err="1"/>
              <a:t>System.out.println</a:t>
            </a:r>
            <a:r>
              <a:rPr lang="en-IN" sz="1400" dirty="0"/>
              <a:t>("Taxi No: " + </a:t>
            </a:r>
            <a:r>
              <a:rPr lang="en-IN" sz="1400" dirty="0" err="1"/>
              <a:t>taxiNo</a:t>
            </a:r>
            <a:r>
              <a:rPr lang="en-IN" sz="1400" dirty="0"/>
              <a:t>);</a:t>
            </a:r>
          </a:p>
          <a:p>
            <a:pPr marL="0" indent="0">
              <a:buNone/>
            </a:pPr>
            <a:r>
              <a:rPr lang="en-IN" sz="1400" dirty="0"/>
              <a:t>        </a:t>
            </a:r>
            <a:r>
              <a:rPr lang="en-IN" sz="1400" dirty="0" err="1"/>
              <a:t>System.out.println</a:t>
            </a:r>
            <a:r>
              <a:rPr lang="en-IN" sz="1400" dirty="0"/>
              <a:t>("Distance covered: " + </a:t>
            </a:r>
            <a:r>
              <a:rPr lang="en-IN" sz="1400" dirty="0" err="1"/>
              <a:t>dist</a:t>
            </a:r>
            <a:r>
              <a:rPr lang="en-IN" sz="1400" dirty="0"/>
              <a:t>);</a:t>
            </a:r>
          </a:p>
          <a:p>
            <a:pPr marL="0" indent="0">
              <a:buNone/>
            </a:pPr>
            <a:r>
              <a:rPr lang="en-IN" sz="1400" dirty="0"/>
              <a:t>        </a:t>
            </a:r>
            <a:r>
              <a:rPr lang="en-IN" sz="1400" dirty="0" err="1"/>
              <a:t>System.out.println</a:t>
            </a:r>
            <a:r>
              <a:rPr lang="en-IN" sz="1400" dirty="0"/>
              <a:t>("Amount: " + fare);</a:t>
            </a:r>
          </a:p>
          <a:p>
            <a:pPr marL="0" indent="0">
              <a:buNone/>
            </a:pPr>
            <a:r>
              <a:rPr lang="en-IN" sz="1400" dirty="0"/>
              <a:t>    }</a:t>
            </a:r>
          </a:p>
          <a:p>
            <a:pPr marL="0" indent="0">
              <a:buNone/>
            </a:pPr>
            <a:r>
              <a:rPr lang="en-IN" sz="1400" dirty="0"/>
              <a:t>}</a:t>
            </a:r>
          </a:p>
        </p:txBody>
      </p:sp>
    </p:spTree>
    <p:extLst>
      <p:ext uri="{BB962C8B-B14F-4D97-AF65-F5344CB8AC3E}">
        <p14:creationId xmlns:p14="http://schemas.microsoft.com/office/powerpoint/2010/main" val="762863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11D06C-8E6A-B35B-202A-EE438EF2ED11}"/>
              </a:ext>
            </a:extLst>
          </p:cNvPr>
          <p:cNvSpPr>
            <a:spLocks noGrp="1"/>
          </p:cNvSpPr>
          <p:nvPr>
            <p:ph idx="1"/>
          </p:nvPr>
        </p:nvSpPr>
        <p:spPr>
          <a:xfrm>
            <a:off x="637309" y="452582"/>
            <a:ext cx="10716491" cy="5724381"/>
          </a:xfrm>
        </p:spPr>
        <p:txBody>
          <a:bodyPr/>
          <a:lstStyle/>
          <a:p>
            <a:pPr marL="0" indent="0">
              <a:buNone/>
            </a:pPr>
            <a:r>
              <a:rPr lang="en-US" dirty="0"/>
              <a:t>A cloth showroom has announced festival discounts and the gifts on the purchase of items, based on the total cost as given below:</a:t>
            </a:r>
          </a:p>
          <a:p>
            <a:pPr marL="0" indent="0">
              <a:buNone/>
            </a:pPr>
            <a:endParaRPr lang="en-US" dirty="0"/>
          </a:p>
          <a:p>
            <a:pPr marL="0" indent="0">
              <a:buNone/>
            </a:pPr>
            <a:r>
              <a:rPr lang="en-US" dirty="0"/>
              <a:t>Total Cost	Discount	Gift</a:t>
            </a:r>
          </a:p>
          <a:p>
            <a:pPr marL="0" indent="0">
              <a:buNone/>
            </a:pPr>
            <a:r>
              <a:rPr lang="en-US" dirty="0"/>
              <a:t>Up to ₹ 2,000	5%	Calculator</a:t>
            </a:r>
          </a:p>
          <a:p>
            <a:pPr marL="0" indent="0">
              <a:buNone/>
            </a:pPr>
            <a:r>
              <a:rPr lang="en-US" dirty="0"/>
              <a:t>₹ 2,001 to ₹ 5,000	10%	School Bag</a:t>
            </a:r>
          </a:p>
          <a:p>
            <a:pPr marL="0" indent="0">
              <a:buNone/>
            </a:pPr>
            <a:r>
              <a:rPr lang="en-US" dirty="0"/>
              <a:t>₹ 5,001 to ₹ 10,000	15%	Wall Clock</a:t>
            </a:r>
          </a:p>
          <a:p>
            <a:pPr marL="0" indent="0">
              <a:buNone/>
            </a:pPr>
            <a:r>
              <a:rPr lang="en-US" dirty="0"/>
              <a:t>Above ₹ 10,000	20%	Wrist Watch</a:t>
            </a:r>
          </a:p>
          <a:p>
            <a:pPr marL="0" indent="0">
              <a:buNone/>
            </a:pPr>
            <a:r>
              <a:rPr lang="en-US" dirty="0"/>
              <a:t>Write a program to input the total cost. Compute and display the amount to be paid by the customer along with the gift.</a:t>
            </a:r>
            <a:endParaRPr lang="en-IN" dirty="0"/>
          </a:p>
        </p:txBody>
      </p:sp>
    </p:spTree>
    <p:extLst>
      <p:ext uri="{BB962C8B-B14F-4D97-AF65-F5344CB8AC3E}">
        <p14:creationId xmlns:p14="http://schemas.microsoft.com/office/powerpoint/2010/main" val="317092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2AC07-912B-989A-B762-F0B425906C81}"/>
              </a:ext>
            </a:extLst>
          </p:cNvPr>
          <p:cNvSpPr>
            <a:spLocks noGrp="1"/>
          </p:cNvSpPr>
          <p:nvPr>
            <p:ph type="title"/>
          </p:nvPr>
        </p:nvSpPr>
        <p:spPr/>
        <p:txBody>
          <a:bodyPr>
            <a:normAutofit/>
          </a:bodyPr>
          <a:lstStyle/>
          <a:p>
            <a:r>
              <a:rPr lang="en-US" b="0" i="0" dirty="0">
                <a:solidFill>
                  <a:srgbClr val="444444"/>
                </a:solidFill>
                <a:effectLst/>
                <a:latin typeface="Georgia" panose="02040502050405020303" pitchFamily="18" charset="0"/>
              </a:rPr>
              <a:t>Types of Decision Making Statements in Java</a:t>
            </a:r>
            <a:endParaRPr lang="en-IN" dirty="0"/>
          </a:p>
        </p:txBody>
      </p:sp>
      <p:sp>
        <p:nvSpPr>
          <p:cNvPr id="3" name="Content Placeholder 2">
            <a:extLst>
              <a:ext uri="{FF2B5EF4-FFF2-40B4-BE49-F238E27FC236}">
                <a16:creationId xmlns:a16="http://schemas.microsoft.com/office/drawing/2014/main" id="{B3208729-DC17-5685-94C7-0213A53345AC}"/>
              </a:ext>
            </a:extLst>
          </p:cNvPr>
          <p:cNvSpPr>
            <a:spLocks noGrp="1"/>
          </p:cNvSpPr>
          <p:nvPr>
            <p:ph idx="1"/>
          </p:nvPr>
        </p:nvSpPr>
        <p:spPr/>
        <p:txBody>
          <a:bodyPr/>
          <a:lstStyle/>
          <a:p>
            <a:pPr marL="0" indent="0" algn="l" fontAlgn="base">
              <a:buNone/>
            </a:pPr>
            <a:r>
              <a:rPr lang="en-US" b="0" i="0" dirty="0">
                <a:solidFill>
                  <a:srgbClr val="444444"/>
                </a:solidFill>
                <a:effectLst/>
                <a:latin typeface="Georgia" panose="02040502050405020303" pitchFamily="18" charset="0"/>
              </a:rPr>
              <a:t>There are the 6 ways of exercising decision making in Java:</a:t>
            </a:r>
          </a:p>
          <a:p>
            <a:pPr marL="0" indent="0" algn="l" fontAlgn="base">
              <a:buNone/>
            </a:pPr>
            <a:br>
              <a:rPr lang="en-US" dirty="0"/>
            </a:br>
            <a:r>
              <a:rPr lang="en-US" b="1" i="0" dirty="0">
                <a:solidFill>
                  <a:srgbClr val="444444"/>
                </a:solidFill>
                <a:effectLst/>
                <a:latin typeface="Georgia" panose="02040502050405020303" pitchFamily="18" charset="0"/>
              </a:rPr>
              <a:t>1.</a:t>
            </a:r>
            <a:r>
              <a:rPr lang="en-US" b="0" i="0" dirty="0">
                <a:solidFill>
                  <a:srgbClr val="444444"/>
                </a:solidFill>
                <a:effectLst/>
                <a:latin typeface="Georgia" panose="02040502050405020303" pitchFamily="18" charset="0"/>
              </a:rPr>
              <a:t> if</a:t>
            </a:r>
            <a:br>
              <a:rPr lang="en-US" dirty="0"/>
            </a:br>
            <a:r>
              <a:rPr lang="en-US" b="1" i="0" dirty="0">
                <a:solidFill>
                  <a:srgbClr val="444444"/>
                </a:solidFill>
                <a:effectLst/>
                <a:latin typeface="Georgia" panose="02040502050405020303" pitchFamily="18" charset="0"/>
              </a:rPr>
              <a:t>2.</a:t>
            </a:r>
            <a:r>
              <a:rPr lang="en-US" b="0" i="0" dirty="0">
                <a:solidFill>
                  <a:srgbClr val="444444"/>
                </a:solidFill>
                <a:effectLst/>
                <a:latin typeface="Georgia" panose="02040502050405020303" pitchFamily="18" charset="0"/>
              </a:rPr>
              <a:t> if-else</a:t>
            </a:r>
            <a:br>
              <a:rPr lang="en-US" dirty="0"/>
            </a:br>
            <a:r>
              <a:rPr lang="en-US" b="1" i="0" dirty="0">
                <a:solidFill>
                  <a:srgbClr val="444444"/>
                </a:solidFill>
                <a:effectLst/>
                <a:latin typeface="Georgia" panose="02040502050405020303" pitchFamily="18" charset="0"/>
              </a:rPr>
              <a:t>3.</a:t>
            </a:r>
            <a:r>
              <a:rPr lang="en-US" b="0" i="0" dirty="0">
                <a:solidFill>
                  <a:srgbClr val="444444"/>
                </a:solidFill>
                <a:effectLst/>
                <a:latin typeface="Georgia" panose="02040502050405020303" pitchFamily="18" charset="0"/>
              </a:rPr>
              <a:t> nested-if</a:t>
            </a:r>
            <a:br>
              <a:rPr lang="en-US" dirty="0"/>
            </a:br>
            <a:r>
              <a:rPr lang="en-US" b="1" i="0" dirty="0">
                <a:solidFill>
                  <a:srgbClr val="444444"/>
                </a:solidFill>
                <a:effectLst/>
                <a:latin typeface="Georgia" panose="02040502050405020303" pitchFamily="18" charset="0"/>
              </a:rPr>
              <a:t>4.</a:t>
            </a:r>
            <a:r>
              <a:rPr lang="en-US" b="0" i="0" dirty="0">
                <a:solidFill>
                  <a:srgbClr val="444444"/>
                </a:solidFill>
                <a:effectLst/>
                <a:latin typeface="Georgia" panose="02040502050405020303" pitchFamily="18" charset="0"/>
              </a:rPr>
              <a:t> if-else-if</a:t>
            </a:r>
            <a:br>
              <a:rPr lang="en-US" dirty="0"/>
            </a:br>
            <a:r>
              <a:rPr lang="en-US" b="1" i="0" dirty="0">
                <a:solidFill>
                  <a:srgbClr val="444444"/>
                </a:solidFill>
                <a:effectLst/>
                <a:latin typeface="Georgia" panose="02040502050405020303" pitchFamily="18" charset="0"/>
              </a:rPr>
              <a:t>5.</a:t>
            </a:r>
            <a:r>
              <a:rPr lang="en-US" b="0" i="0" dirty="0">
                <a:solidFill>
                  <a:srgbClr val="444444"/>
                </a:solidFill>
                <a:effectLst/>
                <a:latin typeface="Georgia" panose="02040502050405020303" pitchFamily="18" charset="0"/>
              </a:rPr>
              <a:t> switch-case</a:t>
            </a:r>
            <a:br>
              <a:rPr lang="en-US" dirty="0"/>
            </a:br>
            <a:r>
              <a:rPr lang="en-US" b="1" i="0" dirty="0">
                <a:solidFill>
                  <a:srgbClr val="444444"/>
                </a:solidFill>
                <a:effectLst/>
                <a:latin typeface="Georgia" panose="02040502050405020303" pitchFamily="18" charset="0"/>
              </a:rPr>
              <a:t>6.</a:t>
            </a:r>
            <a:r>
              <a:rPr lang="en-US" b="0" i="0" dirty="0">
                <a:solidFill>
                  <a:srgbClr val="444444"/>
                </a:solidFill>
                <a:effectLst/>
                <a:latin typeface="Georgia" panose="02040502050405020303" pitchFamily="18" charset="0"/>
              </a:rPr>
              <a:t> jump-break, continue, return</a:t>
            </a:r>
            <a:endParaRPr lang="en-IN" dirty="0"/>
          </a:p>
        </p:txBody>
      </p:sp>
    </p:spTree>
    <p:extLst>
      <p:ext uri="{BB962C8B-B14F-4D97-AF65-F5344CB8AC3E}">
        <p14:creationId xmlns:p14="http://schemas.microsoft.com/office/powerpoint/2010/main" val="3045891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3CA12-E16E-A977-B32C-E0FEF53682EF}"/>
              </a:ext>
            </a:extLst>
          </p:cNvPr>
          <p:cNvSpPr>
            <a:spLocks noGrp="1"/>
          </p:cNvSpPr>
          <p:nvPr>
            <p:ph idx="1"/>
          </p:nvPr>
        </p:nvSpPr>
        <p:spPr>
          <a:xfrm>
            <a:off x="517236" y="332508"/>
            <a:ext cx="10836564" cy="6317673"/>
          </a:xfrm>
        </p:spPr>
        <p:txBody>
          <a:bodyPr>
            <a:normAutofit lnSpcReduction="10000"/>
          </a:bodyPr>
          <a:lstStyle/>
          <a:p>
            <a:pPr marL="0" indent="0">
              <a:buNone/>
            </a:pPr>
            <a:r>
              <a:rPr lang="en-US" dirty="0"/>
              <a:t>Given below is a hypothetical table showing rate of income tax for an India citizen, who is below or up to 60 years.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Write a program to input the name, age and taxable income of a person. If the age is more than 60 years then display the message "Wrong Category". If the age is less than or equal to 60 years then compute and display the income tax payable along with the name of tax payer, as per the table given above.</a:t>
            </a:r>
            <a:endParaRPr lang="en-IN" dirty="0"/>
          </a:p>
        </p:txBody>
      </p:sp>
      <p:pic>
        <p:nvPicPr>
          <p:cNvPr id="7" name="Picture 6">
            <a:extLst>
              <a:ext uri="{FF2B5EF4-FFF2-40B4-BE49-F238E27FC236}">
                <a16:creationId xmlns:a16="http://schemas.microsoft.com/office/drawing/2014/main" id="{5267C8B4-F88F-7D07-D609-C749C35F9168}"/>
              </a:ext>
            </a:extLst>
          </p:cNvPr>
          <p:cNvPicPr>
            <a:picLocks noChangeAspect="1"/>
          </p:cNvPicPr>
          <p:nvPr/>
        </p:nvPicPr>
        <p:blipFill>
          <a:blip r:embed="rId2"/>
          <a:stretch>
            <a:fillRect/>
          </a:stretch>
        </p:blipFill>
        <p:spPr>
          <a:xfrm>
            <a:off x="1309254" y="1111106"/>
            <a:ext cx="7890164" cy="3133306"/>
          </a:xfrm>
          <a:prstGeom prst="rect">
            <a:avLst/>
          </a:prstGeom>
        </p:spPr>
      </p:pic>
    </p:spTree>
    <p:extLst>
      <p:ext uri="{BB962C8B-B14F-4D97-AF65-F5344CB8AC3E}">
        <p14:creationId xmlns:p14="http://schemas.microsoft.com/office/powerpoint/2010/main" val="3509477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99B46-078F-725A-47EB-46F82A4B5412}"/>
              </a:ext>
            </a:extLst>
          </p:cNvPr>
          <p:cNvSpPr>
            <a:spLocks noGrp="1"/>
          </p:cNvSpPr>
          <p:nvPr>
            <p:ph idx="1"/>
          </p:nvPr>
        </p:nvSpPr>
        <p:spPr>
          <a:xfrm>
            <a:off x="838200" y="544945"/>
            <a:ext cx="10515600" cy="5632018"/>
          </a:xfrm>
        </p:spPr>
        <p:txBody>
          <a:bodyPr/>
          <a:lstStyle/>
          <a:p>
            <a:pPr marL="0" indent="0">
              <a:buNone/>
            </a:pPr>
            <a:r>
              <a:rPr lang="en-US" dirty="0"/>
              <a:t>Using a switch case statement, write a menu driven program to convert a given temperature from Fahrenheit to Celsius and vice-versa. For an incorrect choice, an appropriate message should be displayed.</a:t>
            </a:r>
          </a:p>
          <a:p>
            <a:pPr marL="0" indent="0">
              <a:buNone/>
            </a:pPr>
            <a:endParaRPr lang="en-US" dirty="0"/>
          </a:p>
          <a:p>
            <a:pPr marL="0" indent="0">
              <a:buNone/>
            </a:pPr>
            <a:r>
              <a:rPr lang="en-US" dirty="0"/>
              <a:t>Hint: c = 5/9*(f-32) and f=1.8*c+32</a:t>
            </a:r>
          </a:p>
          <a:p>
            <a:pPr marL="0" indent="0">
              <a:buNone/>
            </a:pPr>
            <a:endParaRPr lang="en-US" dirty="0"/>
          </a:p>
          <a:p>
            <a:pPr marL="0" indent="0">
              <a:buNone/>
            </a:pPr>
            <a:r>
              <a:rPr lang="en-IN" dirty="0"/>
              <a:t>Temperature</a:t>
            </a:r>
            <a:r>
              <a:rPr lang="en-US" dirty="0"/>
              <a:t> – </a:t>
            </a:r>
            <a:r>
              <a:rPr lang="en-US" dirty="0" err="1"/>
              <a:t>BlueJ</a:t>
            </a:r>
            <a:r>
              <a:rPr lang="en-US" dirty="0"/>
              <a:t> Program</a:t>
            </a:r>
            <a:endParaRPr lang="en-IN" dirty="0"/>
          </a:p>
        </p:txBody>
      </p:sp>
    </p:spTree>
    <p:extLst>
      <p:ext uri="{BB962C8B-B14F-4D97-AF65-F5344CB8AC3E}">
        <p14:creationId xmlns:p14="http://schemas.microsoft.com/office/powerpoint/2010/main" val="1621965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BFCC-91E9-4CF3-A972-AA93448037EF}"/>
              </a:ext>
            </a:extLst>
          </p:cNvPr>
          <p:cNvSpPr>
            <a:spLocks noGrp="1"/>
          </p:cNvSpPr>
          <p:nvPr>
            <p:ph type="title"/>
          </p:nvPr>
        </p:nvSpPr>
        <p:spPr/>
        <p:txBody>
          <a:bodyPr/>
          <a:lstStyle/>
          <a:p>
            <a:r>
              <a:rPr lang="en-US" b="0" i="0" dirty="0">
                <a:solidFill>
                  <a:srgbClr val="610B38"/>
                </a:solidFill>
                <a:effectLst/>
                <a:latin typeface="erdana"/>
              </a:rPr>
              <a:t>Java Switch Statement</a:t>
            </a:r>
            <a:endParaRPr lang="en-IN" dirty="0"/>
          </a:p>
        </p:txBody>
      </p:sp>
      <p:sp>
        <p:nvSpPr>
          <p:cNvPr id="3" name="Content Placeholder 2">
            <a:extLst>
              <a:ext uri="{FF2B5EF4-FFF2-40B4-BE49-F238E27FC236}">
                <a16:creationId xmlns:a16="http://schemas.microsoft.com/office/drawing/2014/main" id="{06F67422-9451-FDD6-55C5-C9916037EF3A}"/>
              </a:ext>
            </a:extLst>
          </p:cNvPr>
          <p:cNvSpPr>
            <a:spLocks noGrp="1"/>
          </p:cNvSpPr>
          <p:nvPr>
            <p:ph idx="1"/>
          </p:nvPr>
        </p:nvSpPr>
        <p:spPr/>
        <p:txBody>
          <a:bodyPr/>
          <a:lstStyle/>
          <a:p>
            <a:pPr algn="just"/>
            <a:r>
              <a:rPr lang="en-US" b="0" i="0" dirty="0">
                <a:solidFill>
                  <a:srgbClr val="333333"/>
                </a:solidFill>
                <a:effectLst/>
                <a:latin typeface="inter-regular"/>
              </a:rPr>
              <a:t>The Java </a:t>
            </a:r>
            <a:r>
              <a:rPr lang="en-US" b="0" i="1" dirty="0">
                <a:solidFill>
                  <a:srgbClr val="333333"/>
                </a:solidFill>
                <a:effectLst/>
                <a:latin typeface="inter-regular"/>
              </a:rPr>
              <a:t>switch statement</a:t>
            </a:r>
            <a:r>
              <a:rPr lang="en-US" b="0" i="0" dirty="0">
                <a:solidFill>
                  <a:srgbClr val="333333"/>
                </a:solidFill>
                <a:effectLst/>
                <a:latin typeface="inter-regular"/>
              </a:rPr>
              <a:t> executes one statement from multiple conditions.</a:t>
            </a:r>
          </a:p>
          <a:p>
            <a:pPr algn="just"/>
            <a:r>
              <a:rPr lang="en-US" b="0" i="0" dirty="0">
                <a:solidFill>
                  <a:srgbClr val="333333"/>
                </a:solidFill>
                <a:effectLst/>
                <a:latin typeface="inter-regular"/>
              </a:rPr>
              <a:t> It is like </a:t>
            </a:r>
            <a:r>
              <a:rPr lang="en-US" dirty="0">
                <a:solidFill>
                  <a:srgbClr val="008000"/>
                </a:solidFill>
                <a:latin typeface="inter-regular"/>
              </a:rPr>
              <a:t>if-else-if</a:t>
            </a:r>
            <a:r>
              <a:rPr lang="en-US" dirty="0">
                <a:solidFill>
                  <a:srgbClr val="333333"/>
                </a:solidFill>
                <a:latin typeface="inter-regular"/>
              </a:rPr>
              <a:t> </a:t>
            </a:r>
            <a:r>
              <a:rPr lang="en-US" b="0" i="0" dirty="0">
                <a:solidFill>
                  <a:srgbClr val="333333"/>
                </a:solidFill>
                <a:effectLst/>
                <a:latin typeface="inter-regular"/>
              </a:rPr>
              <a:t>ladder statement. </a:t>
            </a:r>
          </a:p>
          <a:p>
            <a:pPr algn="just"/>
            <a:r>
              <a:rPr lang="en-US" b="0" i="0" dirty="0">
                <a:solidFill>
                  <a:srgbClr val="333333"/>
                </a:solidFill>
                <a:effectLst/>
                <a:latin typeface="inter-regular"/>
              </a:rPr>
              <a:t>The switch statement works with byte, short, int, long, </a:t>
            </a:r>
            <a:r>
              <a:rPr lang="en-US" b="0" i="0" dirty="0" err="1">
                <a:solidFill>
                  <a:srgbClr val="333333"/>
                </a:solidFill>
                <a:effectLst/>
                <a:latin typeface="inter-regular"/>
              </a:rPr>
              <a:t>enum</a:t>
            </a:r>
            <a:r>
              <a:rPr lang="en-US" b="0" i="0" dirty="0">
                <a:solidFill>
                  <a:srgbClr val="333333"/>
                </a:solidFill>
                <a:effectLst/>
                <a:latin typeface="inter-regular"/>
              </a:rPr>
              <a:t> types, </a:t>
            </a:r>
          </a:p>
          <a:p>
            <a:pPr algn="just"/>
            <a:endParaRPr lang="en-US" dirty="0">
              <a:solidFill>
                <a:srgbClr val="333333"/>
              </a:solidFill>
              <a:latin typeface="inter-regular"/>
            </a:endParaRPr>
          </a:p>
          <a:p>
            <a:pPr algn="just"/>
            <a:r>
              <a:rPr lang="en-US" b="0" i="0" dirty="0">
                <a:solidFill>
                  <a:srgbClr val="333333"/>
                </a:solidFill>
                <a:effectLst/>
                <a:latin typeface="inter-regular"/>
              </a:rPr>
              <a:t>In other words, the switch statement tests the equality of a variable against multiple values.</a:t>
            </a:r>
          </a:p>
          <a:p>
            <a:endParaRPr lang="en-IN" dirty="0"/>
          </a:p>
        </p:txBody>
      </p:sp>
    </p:spTree>
    <p:extLst>
      <p:ext uri="{BB962C8B-B14F-4D97-AF65-F5344CB8AC3E}">
        <p14:creationId xmlns:p14="http://schemas.microsoft.com/office/powerpoint/2010/main" val="1173921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52CA-5877-9DB9-9D42-E43FCA12FD0D}"/>
              </a:ext>
            </a:extLst>
          </p:cNvPr>
          <p:cNvSpPr>
            <a:spLocks noGrp="1"/>
          </p:cNvSpPr>
          <p:nvPr>
            <p:ph type="title"/>
          </p:nvPr>
        </p:nvSpPr>
        <p:spPr/>
        <p:txBody>
          <a:bodyPr/>
          <a:lstStyle/>
          <a:p>
            <a:r>
              <a:rPr lang="en-US" b="0" i="0" dirty="0">
                <a:solidFill>
                  <a:srgbClr val="610B4B"/>
                </a:solidFill>
                <a:effectLst/>
                <a:latin typeface="erdana"/>
              </a:rPr>
              <a:t>Points to Remember</a:t>
            </a:r>
            <a:endParaRPr lang="en-IN" dirty="0"/>
          </a:p>
        </p:txBody>
      </p:sp>
      <p:sp>
        <p:nvSpPr>
          <p:cNvPr id="3" name="Content Placeholder 2">
            <a:extLst>
              <a:ext uri="{FF2B5EF4-FFF2-40B4-BE49-F238E27FC236}">
                <a16:creationId xmlns:a16="http://schemas.microsoft.com/office/drawing/2014/main" id="{07BCF44E-491A-8E82-DF89-1FD5DF1E884D}"/>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There can be </a:t>
            </a:r>
            <a:r>
              <a:rPr lang="en-US" b="1" i="1" dirty="0">
                <a:solidFill>
                  <a:srgbClr val="000000"/>
                </a:solidFill>
                <a:effectLst/>
                <a:latin typeface="inter-regular"/>
              </a:rPr>
              <a:t>one or N number of case </a:t>
            </a:r>
            <a:r>
              <a:rPr lang="en-US" b="0" i="1" dirty="0">
                <a:solidFill>
                  <a:srgbClr val="000000"/>
                </a:solidFill>
                <a:effectLst/>
                <a:latin typeface="inter-regular"/>
              </a:rPr>
              <a:t>values</a:t>
            </a:r>
            <a:r>
              <a:rPr lang="en-US" b="0" i="0" dirty="0">
                <a:solidFill>
                  <a:srgbClr val="000000"/>
                </a:solidFill>
                <a:effectLst/>
                <a:latin typeface="inter-regular"/>
              </a:rPr>
              <a:t> for a switch expression.</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case value must be of switch expression type only. The case value must be </a:t>
            </a:r>
            <a:r>
              <a:rPr lang="en-US" b="0" i="1" dirty="0">
                <a:solidFill>
                  <a:srgbClr val="000000"/>
                </a:solidFill>
                <a:effectLst/>
                <a:latin typeface="inter-regular"/>
              </a:rPr>
              <a:t>literal or constant</a:t>
            </a:r>
            <a:r>
              <a:rPr lang="en-US" b="0" i="0" dirty="0">
                <a:solidFill>
                  <a:srgbClr val="000000"/>
                </a:solidFill>
                <a:effectLst/>
                <a:latin typeface="inter-regular"/>
              </a:rPr>
              <a:t>. It doesn't allow </a:t>
            </a:r>
            <a:r>
              <a:rPr lang="en-US" dirty="0">
                <a:solidFill>
                  <a:srgbClr val="008000"/>
                </a:solidFill>
                <a:latin typeface="inter-regular"/>
              </a:rPr>
              <a:t>variables</a:t>
            </a:r>
            <a:r>
              <a:rPr lang="en-US" dirty="0">
                <a:solidFill>
                  <a:srgbClr val="000000"/>
                </a:solidFill>
                <a:latin typeface="inter-regular"/>
              </a:rPr>
              <a:t>.</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case values must be </a:t>
            </a:r>
            <a:r>
              <a:rPr lang="en-US" b="0" i="1" dirty="0">
                <a:solidFill>
                  <a:srgbClr val="000000"/>
                </a:solidFill>
                <a:effectLst/>
                <a:latin typeface="inter-regular"/>
              </a:rPr>
              <a:t>unique</a:t>
            </a:r>
            <a:r>
              <a:rPr lang="en-US" b="0" i="0" dirty="0">
                <a:solidFill>
                  <a:srgbClr val="000000"/>
                </a:solidFill>
                <a:effectLst/>
                <a:latin typeface="inter-regular"/>
              </a:rPr>
              <a:t>. In case of duplicate value, it renders compile-time error.</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Java switch expression must be of </a:t>
            </a:r>
            <a:r>
              <a:rPr lang="en-US" b="0" i="1" dirty="0">
                <a:solidFill>
                  <a:srgbClr val="000000"/>
                </a:solidFill>
                <a:effectLst/>
                <a:latin typeface="inter-regular"/>
              </a:rPr>
              <a:t>byte, short, int, long and string</a:t>
            </a:r>
            <a:r>
              <a:rPr lang="en-US" b="0" i="0" dirty="0">
                <a:solidFill>
                  <a:srgbClr val="000000"/>
                </a:solidFill>
                <a:effectLst/>
                <a:latin typeface="inter-regular"/>
              </a:rPr>
              <a:t>.</a:t>
            </a: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296988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5A05-A4EE-496D-42FF-018F0286D1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2A61E7-B529-77C8-B1F1-B11222B006A1}"/>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Each case statement can have a </a:t>
            </a:r>
            <a:r>
              <a:rPr lang="en-US" b="0" i="1" dirty="0">
                <a:solidFill>
                  <a:srgbClr val="000000"/>
                </a:solidFill>
                <a:effectLst/>
                <a:latin typeface="inter-regular"/>
              </a:rPr>
              <a:t>break statement</a:t>
            </a:r>
            <a:r>
              <a:rPr lang="en-US" b="0" i="0" dirty="0">
                <a:solidFill>
                  <a:srgbClr val="000000"/>
                </a:solidFill>
                <a:effectLst/>
                <a:latin typeface="inter-regular"/>
              </a:rPr>
              <a:t> which is optional. When control reaches to the </a:t>
            </a:r>
            <a:r>
              <a:rPr lang="en-US" b="1" dirty="0">
                <a:solidFill>
                  <a:srgbClr val="008000"/>
                </a:solidFill>
                <a:latin typeface="inter-regular"/>
              </a:rPr>
              <a:t>break statement</a:t>
            </a:r>
            <a:r>
              <a:rPr lang="en-US" b="1" dirty="0">
                <a:solidFill>
                  <a:srgbClr val="000000"/>
                </a:solidFill>
                <a:latin typeface="inter-regular"/>
              </a:rPr>
              <a:t>,</a:t>
            </a:r>
            <a:r>
              <a:rPr lang="en-US" b="1" i="0" dirty="0">
                <a:solidFill>
                  <a:srgbClr val="000000"/>
                </a:solidFill>
                <a:effectLst/>
                <a:latin typeface="inter-regular"/>
              </a:rPr>
              <a:t> </a:t>
            </a:r>
            <a:r>
              <a:rPr lang="en-US" b="0" i="0" dirty="0">
                <a:solidFill>
                  <a:srgbClr val="000000"/>
                </a:solidFill>
                <a:effectLst/>
                <a:latin typeface="inter-regular"/>
              </a:rPr>
              <a:t>it jumps the control after the switch expression. </a:t>
            </a:r>
          </a:p>
          <a:p>
            <a:pPr algn="just">
              <a:buFont typeface="Arial" panose="020B0604020202020204" pitchFamily="34" charset="0"/>
              <a:buChar char="•"/>
            </a:pPr>
            <a:endParaRPr lang="en-US" dirty="0">
              <a:solidFill>
                <a:srgbClr val="000000"/>
              </a:solidFill>
              <a:latin typeface="inter-regular"/>
            </a:endParaRPr>
          </a:p>
          <a:p>
            <a:pPr algn="just">
              <a:buFont typeface="Arial" panose="020B0604020202020204" pitchFamily="34" charset="0"/>
              <a:buChar char="•"/>
            </a:pPr>
            <a:r>
              <a:rPr lang="en-US" b="0" i="0" dirty="0">
                <a:solidFill>
                  <a:srgbClr val="000000"/>
                </a:solidFill>
                <a:effectLst/>
                <a:latin typeface="inter-regular"/>
              </a:rPr>
              <a:t>If a break statement is not found, it executes the next case.</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case value can have a </a:t>
            </a:r>
            <a:r>
              <a:rPr lang="en-US" b="0" i="1" dirty="0">
                <a:solidFill>
                  <a:srgbClr val="000000"/>
                </a:solidFill>
                <a:effectLst/>
                <a:latin typeface="inter-regular"/>
              </a:rPr>
              <a:t>default label</a:t>
            </a:r>
            <a:r>
              <a:rPr lang="en-US" b="0" i="0" dirty="0">
                <a:solidFill>
                  <a:srgbClr val="000000"/>
                </a:solidFill>
                <a:effectLst/>
                <a:latin typeface="inter-regular"/>
              </a:rPr>
              <a:t> which is optional.</a:t>
            </a:r>
          </a:p>
          <a:p>
            <a:endParaRPr lang="en-IN" dirty="0"/>
          </a:p>
        </p:txBody>
      </p:sp>
    </p:spTree>
    <p:extLst>
      <p:ext uri="{BB962C8B-B14F-4D97-AF65-F5344CB8AC3E}">
        <p14:creationId xmlns:p14="http://schemas.microsoft.com/office/powerpoint/2010/main" val="1991783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A22B-4154-0A80-9773-B1A776C16397}"/>
              </a:ext>
            </a:extLst>
          </p:cNvPr>
          <p:cNvSpPr>
            <a:spLocks noGrp="1"/>
          </p:cNvSpPr>
          <p:nvPr>
            <p:ph type="title"/>
          </p:nvPr>
        </p:nvSpPr>
        <p:spPr/>
        <p:txBody>
          <a:bodyPr/>
          <a:lstStyle/>
          <a:p>
            <a:r>
              <a:rPr lang="en-US" dirty="0"/>
              <a:t>Syntax:</a:t>
            </a:r>
            <a:endParaRPr lang="en-IN" dirty="0"/>
          </a:p>
        </p:txBody>
      </p:sp>
      <p:sp>
        <p:nvSpPr>
          <p:cNvPr id="3" name="Content Placeholder 2">
            <a:extLst>
              <a:ext uri="{FF2B5EF4-FFF2-40B4-BE49-F238E27FC236}">
                <a16:creationId xmlns:a16="http://schemas.microsoft.com/office/drawing/2014/main" id="{EBAE54A9-CF01-D91B-D4FA-82CA77E9AA36}"/>
              </a:ext>
            </a:extLst>
          </p:cNvPr>
          <p:cNvSpPr>
            <a:spLocks noGrp="1"/>
          </p:cNvSpPr>
          <p:nvPr>
            <p:ph idx="1"/>
          </p:nvPr>
        </p:nvSpPr>
        <p:spPr>
          <a:xfrm>
            <a:off x="838200" y="1403927"/>
            <a:ext cx="10515600" cy="4773036"/>
          </a:xfrm>
        </p:spPr>
        <p:txBody>
          <a:bodyPr>
            <a:normAutofit fontScale="70000" lnSpcReduction="20000"/>
          </a:bodyPr>
          <a:lstStyle/>
          <a:p>
            <a:pPr marL="0" indent="0">
              <a:buNone/>
            </a:pPr>
            <a:endParaRPr lang="en-US" dirty="0"/>
          </a:p>
          <a:p>
            <a:pPr marL="0" indent="0">
              <a:buNone/>
            </a:pPr>
            <a:r>
              <a:rPr lang="en-US" b="1" dirty="0"/>
              <a:t>switch(expression)</a:t>
            </a:r>
          </a:p>
          <a:p>
            <a:pPr marL="0" indent="0">
              <a:buNone/>
            </a:pPr>
            <a:r>
              <a:rPr lang="en-US" dirty="0"/>
              <a:t>{    </a:t>
            </a:r>
          </a:p>
          <a:p>
            <a:pPr marL="0" indent="0">
              <a:buNone/>
            </a:pPr>
            <a:r>
              <a:rPr lang="en-US" b="1" dirty="0"/>
              <a:t>case value1:    </a:t>
            </a:r>
          </a:p>
          <a:p>
            <a:pPr marL="0" indent="0">
              <a:buNone/>
            </a:pPr>
            <a:r>
              <a:rPr lang="en-US" dirty="0"/>
              <a:t> //code to be executed;    </a:t>
            </a:r>
          </a:p>
          <a:p>
            <a:pPr marL="0" indent="0">
              <a:buNone/>
            </a:pPr>
            <a:r>
              <a:rPr lang="en-US" b="1" dirty="0"/>
              <a:t> break;  </a:t>
            </a:r>
            <a:r>
              <a:rPr lang="en-US" dirty="0"/>
              <a:t>//optional  </a:t>
            </a:r>
          </a:p>
          <a:p>
            <a:pPr marL="0" indent="0">
              <a:buNone/>
            </a:pPr>
            <a:r>
              <a:rPr lang="en-US" b="1" dirty="0"/>
              <a:t>case value2:    </a:t>
            </a:r>
          </a:p>
          <a:p>
            <a:pPr marL="0" indent="0">
              <a:buNone/>
            </a:pPr>
            <a:r>
              <a:rPr lang="en-US" dirty="0"/>
              <a:t> //code to be executed;    </a:t>
            </a:r>
          </a:p>
          <a:p>
            <a:pPr marL="0" indent="0">
              <a:buNone/>
            </a:pPr>
            <a:r>
              <a:rPr lang="en-US" b="1" dirty="0"/>
              <a:t> break;  </a:t>
            </a:r>
            <a:r>
              <a:rPr lang="en-US" dirty="0"/>
              <a:t>//optional  </a:t>
            </a:r>
          </a:p>
          <a:p>
            <a:pPr marL="0" indent="0">
              <a:buNone/>
            </a:pPr>
            <a:r>
              <a:rPr lang="en-US" dirty="0"/>
              <a:t>......    </a:t>
            </a:r>
          </a:p>
          <a:p>
            <a:pPr marL="0" indent="0">
              <a:buNone/>
            </a:pPr>
            <a:r>
              <a:rPr lang="en-US" dirty="0"/>
              <a:t>    </a:t>
            </a:r>
          </a:p>
          <a:p>
            <a:pPr marL="0" indent="0">
              <a:buNone/>
            </a:pPr>
            <a:r>
              <a:rPr lang="en-US" b="1" dirty="0"/>
              <a:t>default:     </a:t>
            </a:r>
          </a:p>
          <a:p>
            <a:pPr marL="0" indent="0">
              <a:buNone/>
            </a:pPr>
            <a:r>
              <a:rPr lang="en-US" dirty="0"/>
              <a:t>  code to be executed if all cases are not matched;  </a:t>
            </a:r>
          </a:p>
          <a:p>
            <a:pPr marL="0" indent="0">
              <a:buNone/>
            </a:pPr>
            <a:r>
              <a:rPr lang="en-US" dirty="0"/>
              <a:t>} </a:t>
            </a:r>
            <a:endParaRPr lang="en-IN" dirty="0"/>
          </a:p>
        </p:txBody>
      </p:sp>
    </p:spTree>
    <p:extLst>
      <p:ext uri="{BB962C8B-B14F-4D97-AF65-F5344CB8AC3E}">
        <p14:creationId xmlns:p14="http://schemas.microsoft.com/office/powerpoint/2010/main" val="1398864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low of switch statement in java">
            <a:extLst>
              <a:ext uri="{FF2B5EF4-FFF2-40B4-BE49-F238E27FC236}">
                <a16:creationId xmlns:a16="http://schemas.microsoft.com/office/drawing/2014/main" id="{DC877D57-8B4F-F74F-49E4-CAFFB5BCF1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7491" y="536075"/>
            <a:ext cx="6016727" cy="6232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811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30A8-BFFE-E69A-715D-EDFADF99958E}"/>
              </a:ext>
            </a:extLst>
          </p:cNvPr>
          <p:cNvSpPr>
            <a:spLocks noGrp="1"/>
          </p:cNvSpPr>
          <p:nvPr>
            <p:ph type="title"/>
          </p:nvPr>
        </p:nvSpPr>
        <p:spPr/>
        <p:txBody>
          <a:bodyPr/>
          <a:lstStyle/>
          <a:p>
            <a:r>
              <a:rPr lang="en-US" dirty="0"/>
              <a:t>Switch case Example</a:t>
            </a:r>
            <a:endParaRPr lang="en-IN" dirty="0"/>
          </a:p>
        </p:txBody>
      </p:sp>
      <p:sp>
        <p:nvSpPr>
          <p:cNvPr id="3" name="Content Placeholder 2">
            <a:extLst>
              <a:ext uri="{FF2B5EF4-FFF2-40B4-BE49-F238E27FC236}">
                <a16:creationId xmlns:a16="http://schemas.microsoft.com/office/drawing/2014/main" id="{58F6599D-FB4A-3777-A3E8-6087147F1B6F}"/>
              </a:ext>
            </a:extLst>
          </p:cNvPr>
          <p:cNvSpPr>
            <a:spLocks noGrp="1"/>
          </p:cNvSpPr>
          <p:nvPr>
            <p:ph sz="half" idx="1"/>
          </p:nvPr>
        </p:nvSpPr>
        <p:spPr/>
        <p:txBody>
          <a:bodyPr>
            <a:normAutofit fontScale="55000" lnSpcReduction="20000"/>
          </a:bodyPr>
          <a:lstStyle/>
          <a:p>
            <a:pPr marL="0" indent="0">
              <a:buNone/>
            </a:pPr>
            <a:r>
              <a:rPr lang="en-IN" sz="2800" dirty="0"/>
              <a:t>int day = 4;</a:t>
            </a:r>
          </a:p>
          <a:p>
            <a:pPr marL="0" indent="0">
              <a:buNone/>
            </a:pPr>
            <a:r>
              <a:rPr lang="en-IN" sz="2800" dirty="0"/>
              <a:t>switch (day) {</a:t>
            </a:r>
          </a:p>
          <a:p>
            <a:pPr marL="0" indent="0">
              <a:buNone/>
            </a:pPr>
            <a:r>
              <a:rPr lang="en-IN" sz="2800" dirty="0"/>
              <a:t>  case 1:</a:t>
            </a:r>
          </a:p>
          <a:p>
            <a:pPr marL="0" indent="0">
              <a:buNone/>
            </a:pPr>
            <a:r>
              <a:rPr lang="en-IN" sz="2800" dirty="0"/>
              <a:t>    </a:t>
            </a:r>
            <a:r>
              <a:rPr lang="en-IN" sz="2800" dirty="0" err="1"/>
              <a:t>System.out.println</a:t>
            </a:r>
            <a:r>
              <a:rPr lang="en-IN" sz="2800" dirty="0"/>
              <a:t>("Monday");</a:t>
            </a:r>
          </a:p>
          <a:p>
            <a:pPr marL="0" indent="0">
              <a:buNone/>
            </a:pPr>
            <a:r>
              <a:rPr lang="en-IN" sz="2800" dirty="0"/>
              <a:t>    break;</a:t>
            </a:r>
          </a:p>
          <a:p>
            <a:pPr marL="0" indent="0">
              <a:buNone/>
            </a:pPr>
            <a:r>
              <a:rPr lang="en-IN" sz="2800" dirty="0"/>
              <a:t>  case 2:</a:t>
            </a:r>
          </a:p>
          <a:p>
            <a:pPr marL="0" indent="0">
              <a:buNone/>
            </a:pPr>
            <a:r>
              <a:rPr lang="en-IN" sz="2800" dirty="0"/>
              <a:t>    </a:t>
            </a:r>
            <a:r>
              <a:rPr lang="en-IN" sz="2800" dirty="0" err="1"/>
              <a:t>System.out.println</a:t>
            </a:r>
            <a:r>
              <a:rPr lang="en-IN" sz="2800" dirty="0"/>
              <a:t>("Tuesday");</a:t>
            </a:r>
          </a:p>
          <a:p>
            <a:pPr marL="0" indent="0">
              <a:buNone/>
            </a:pPr>
            <a:r>
              <a:rPr lang="en-IN" sz="2800" dirty="0"/>
              <a:t>    break;</a:t>
            </a:r>
          </a:p>
          <a:p>
            <a:pPr marL="0" indent="0">
              <a:buNone/>
            </a:pPr>
            <a:r>
              <a:rPr lang="en-IN" sz="2800" dirty="0"/>
              <a:t>  case 3:</a:t>
            </a:r>
          </a:p>
          <a:p>
            <a:pPr marL="0" indent="0">
              <a:buNone/>
            </a:pPr>
            <a:r>
              <a:rPr lang="en-IN" sz="2800" dirty="0"/>
              <a:t>    </a:t>
            </a:r>
            <a:r>
              <a:rPr lang="en-IN" sz="2800" dirty="0" err="1"/>
              <a:t>System.out.println</a:t>
            </a:r>
            <a:r>
              <a:rPr lang="en-IN" sz="2800" dirty="0"/>
              <a:t>("Wednesday");</a:t>
            </a:r>
          </a:p>
          <a:p>
            <a:pPr marL="0" indent="0">
              <a:buNone/>
            </a:pPr>
            <a:r>
              <a:rPr lang="en-IN" sz="2800" dirty="0"/>
              <a:t>    break;</a:t>
            </a:r>
          </a:p>
          <a:p>
            <a:pPr marL="0" indent="0">
              <a:buNone/>
            </a:pPr>
            <a:r>
              <a:rPr lang="en-IN" sz="2800" dirty="0"/>
              <a:t>  case 4:</a:t>
            </a:r>
          </a:p>
          <a:p>
            <a:pPr marL="0" indent="0">
              <a:buNone/>
            </a:pPr>
            <a:r>
              <a:rPr lang="en-IN" sz="2800" dirty="0"/>
              <a:t>    </a:t>
            </a:r>
            <a:r>
              <a:rPr lang="en-IN" sz="2800" dirty="0" err="1"/>
              <a:t>System.out.println</a:t>
            </a:r>
            <a:r>
              <a:rPr lang="en-IN" sz="2800" dirty="0"/>
              <a:t>("Thursday");</a:t>
            </a:r>
          </a:p>
          <a:p>
            <a:pPr marL="0" indent="0">
              <a:buNone/>
            </a:pPr>
            <a:r>
              <a:rPr lang="en-IN" sz="2800" dirty="0"/>
              <a:t>    break;</a:t>
            </a:r>
          </a:p>
          <a:p>
            <a:pPr marL="0" indent="0">
              <a:buNone/>
            </a:pPr>
            <a:endParaRPr lang="en-IN" dirty="0"/>
          </a:p>
        </p:txBody>
      </p:sp>
      <p:sp>
        <p:nvSpPr>
          <p:cNvPr id="4" name="Content Placeholder 3">
            <a:extLst>
              <a:ext uri="{FF2B5EF4-FFF2-40B4-BE49-F238E27FC236}">
                <a16:creationId xmlns:a16="http://schemas.microsoft.com/office/drawing/2014/main" id="{50DCED69-3F96-B858-A6BA-7B35FC2D7613}"/>
              </a:ext>
            </a:extLst>
          </p:cNvPr>
          <p:cNvSpPr>
            <a:spLocks noGrp="1"/>
          </p:cNvSpPr>
          <p:nvPr>
            <p:ph sz="half" idx="2"/>
          </p:nvPr>
        </p:nvSpPr>
        <p:spPr/>
        <p:txBody>
          <a:bodyPr>
            <a:normAutofit fontScale="55000" lnSpcReduction="20000"/>
          </a:bodyPr>
          <a:lstStyle/>
          <a:p>
            <a:pPr marL="0" indent="0">
              <a:buNone/>
            </a:pPr>
            <a:r>
              <a:rPr lang="en-IN" sz="2800" dirty="0"/>
              <a:t> case 5:</a:t>
            </a:r>
          </a:p>
          <a:p>
            <a:pPr marL="0" indent="0">
              <a:buNone/>
            </a:pPr>
            <a:r>
              <a:rPr lang="en-IN" sz="2800" dirty="0"/>
              <a:t>    </a:t>
            </a:r>
            <a:r>
              <a:rPr lang="en-IN" sz="2800" dirty="0" err="1"/>
              <a:t>System.out.println</a:t>
            </a:r>
            <a:r>
              <a:rPr lang="en-IN" sz="2800" dirty="0"/>
              <a:t>("Friday");</a:t>
            </a:r>
          </a:p>
          <a:p>
            <a:pPr marL="0" indent="0">
              <a:buNone/>
            </a:pPr>
            <a:r>
              <a:rPr lang="en-IN" sz="2800" dirty="0"/>
              <a:t>    break;</a:t>
            </a:r>
          </a:p>
          <a:p>
            <a:pPr marL="0" indent="0">
              <a:buNone/>
            </a:pPr>
            <a:r>
              <a:rPr lang="en-IN" sz="2800" dirty="0"/>
              <a:t>  case 6:</a:t>
            </a:r>
          </a:p>
          <a:p>
            <a:pPr marL="0" indent="0">
              <a:buNone/>
            </a:pPr>
            <a:r>
              <a:rPr lang="en-IN" sz="2800" dirty="0"/>
              <a:t>    </a:t>
            </a:r>
            <a:r>
              <a:rPr lang="en-IN" sz="2800" dirty="0" err="1"/>
              <a:t>System.out.println</a:t>
            </a:r>
            <a:r>
              <a:rPr lang="en-IN" sz="2800" dirty="0"/>
              <a:t>("Saturday");</a:t>
            </a:r>
          </a:p>
          <a:p>
            <a:pPr marL="0" indent="0">
              <a:buNone/>
            </a:pPr>
            <a:r>
              <a:rPr lang="en-IN" sz="2800" dirty="0"/>
              <a:t>    break;</a:t>
            </a:r>
          </a:p>
          <a:p>
            <a:pPr marL="0" indent="0">
              <a:buNone/>
            </a:pPr>
            <a:r>
              <a:rPr lang="en-IN" sz="2800" dirty="0"/>
              <a:t>  case 7:</a:t>
            </a:r>
          </a:p>
          <a:p>
            <a:pPr marL="0" indent="0">
              <a:buNone/>
            </a:pPr>
            <a:r>
              <a:rPr lang="en-IN" sz="2800" dirty="0"/>
              <a:t>    </a:t>
            </a:r>
            <a:r>
              <a:rPr lang="en-IN" sz="2800" dirty="0" err="1"/>
              <a:t>System.out.println</a:t>
            </a:r>
            <a:r>
              <a:rPr lang="en-IN" sz="2800" dirty="0"/>
              <a:t>("Sunday");</a:t>
            </a:r>
          </a:p>
          <a:p>
            <a:pPr marL="0" indent="0">
              <a:buNone/>
            </a:pPr>
            <a:r>
              <a:rPr lang="en-IN" sz="2800" dirty="0"/>
              <a:t>    break;</a:t>
            </a:r>
          </a:p>
          <a:p>
            <a:pPr marL="0" indent="0">
              <a:buNone/>
            </a:pPr>
            <a:r>
              <a:rPr lang="en-IN" sz="2800" dirty="0"/>
              <a:t>}</a:t>
            </a:r>
            <a:endParaRPr lang="en-IN" dirty="0"/>
          </a:p>
        </p:txBody>
      </p:sp>
    </p:spTree>
    <p:extLst>
      <p:ext uri="{BB962C8B-B14F-4D97-AF65-F5344CB8AC3E}">
        <p14:creationId xmlns:p14="http://schemas.microsoft.com/office/powerpoint/2010/main" val="4079711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D6A56-FD21-3DB4-FF0F-4524270B0D80}"/>
              </a:ext>
            </a:extLst>
          </p:cNvPr>
          <p:cNvSpPr>
            <a:spLocks noGrp="1"/>
          </p:cNvSpPr>
          <p:nvPr>
            <p:ph sz="half" idx="1"/>
          </p:nvPr>
        </p:nvSpPr>
        <p:spPr>
          <a:xfrm>
            <a:off x="838200" y="157018"/>
            <a:ext cx="5181600" cy="5992236"/>
          </a:xfrm>
        </p:spPr>
        <p:txBody>
          <a:bodyPr>
            <a:normAutofit fontScale="62500" lnSpcReduction="20000"/>
          </a:bodyPr>
          <a:lstStyle/>
          <a:p>
            <a:pPr marL="0" indent="0">
              <a:buNone/>
            </a:pPr>
            <a:r>
              <a:rPr lang="en-IN" dirty="0"/>
              <a:t>public class </a:t>
            </a:r>
            <a:r>
              <a:rPr lang="en-IN" dirty="0" err="1"/>
              <a:t>SwitchExample</a:t>
            </a:r>
            <a:r>
              <a:rPr lang="en-IN" dirty="0"/>
              <a:t> {  </a:t>
            </a:r>
          </a:p>
          <a:p>
            <a:pPr marL="0" indent="0">
              <a:buNone/>
            </a:pPr>
            <a:r>
              <a:rPr lang="en-IN" dirty="0"/>
              <a:t>public static void main(String[] </a:t>
            </a:r>
            <a:r>
              <a:rPr lang="en-IN" dirty="0" err="1"/>
              <a:t>args</a:t>
            </a:r>
            <a:r>
              <a:rPr lang="en-IN" dirty="0"/>
              <a:t>) {  </a:t>
            </a:r>
          </a:p>
          <a:p>
            <a:pPr marL="0" indent="0">
              <a:buNone/>
            </a:pPr>
            <a:r>
              <a:rPr lang="en-IN" dirty="0"/>
              <a:t>    //Declaring a variable for switch expression  </a:t>
            </a:r>
          </a:p>
          <a:p>
            <a:pPr marL="0" indent="0">
              <a:buNone/>
            </a:pPr>
            <a:r>
              <a:rPr lang="en-IN" dirty="0"/>
              <a:t>    int number=20;  </a:t>
            </a:r>
          </a:p>
          <a:p>
            <a:pPr marL="0" indent="0">
              <a:buNone/>
            </a:pPr>
            <a:r>
              <a:rPr lang="en-IN" dirty="0"/>
              <a:t>    //Switch expression  </a:t>
            </a:r>
          </a:p>
          <a:p>
            <a:pPr marL="0" indent="0">
              <a:buNone/>
            </a:pPr>
            <a:r>
              <a:rPr lang="en-IN" dirty="0"/>
              <a:t>    switch(number){  </a:t>
            </a:r>
          </a:p>
          <a:p>
            <a:pPr marL="0" indent="0">
              <a:buNone/>
            </a:pPr>
            <a:r>
              <a:rPr lang="en-IN" dirty="0"/>
              <a:t>    //Case statements  </a:t>
            </a:r>
          </a:p>
          <a:p>
            <a:pPr marL="0" indent="0">
              <a:buNone/>
            </a:pPr>
            <a:r>
              <a:rPr lang="en-IN" dirty="0"/>
              <a:t>    case 10: </a:t>
            </a:r>
            <a:r>
              <a:rPr lang="en-IN" dirty="0" err="1"/>
              <a:t>System.out.println</a:t>
            </a:r>
            <a:r>
              <a:rPr lang="en-IN" dirty="0"/>
              <a:t>("10");  </a:t>
            </a:r>
          </a:p>
          <a:p>
            <a:pPr marL="0" indent="0">
              <a:buNone/>
            </a:pPr>
            <a:r>
              <a:rPr lang="en-IN" dirty="0"/>
              <a:t>    break;  </a:t>
            </a:r>
          </a:p>
          <a:p>
            <a:pPr marL="0" indent="0">
              <a:buNone/>
            </a:pPr>
            <a:r>
              <a:rPr lang="en-IN" dirty="0"/>
              <a:t>    case 20: </a:t>
            </a:r>
            <a:r>
              <a:rPr lang="en-IN" dirty="0" err="1"/>
              <a:t>System.out.println</a:t>
            </a:r>
            <a:r>
              <a:rPr lang="en-IN" dirty="0"/>
              <a:t>("20");  </a:t>
            </a:r>
          </a:p>
          <a:p>
            <a:pPr marL="0" indent="0">
              <a:buNone/>
            </a:pPr>
            <a:r>
              <a:rPr lang="en-IN" dirty="0"/>
              <a:t>    break;  </a:t>
            </a:r>
          </a:p>
          <a:p>
            <a:pPr marL="0" indent="0">
              <a:buNone/>
            </a:pPr>
            <a:r>
              <a:rPr lang="en-IN" dirty="0"/>
              <a:t>    case 30: </a:t>
            </a:r>
            <a:r>
              <a:rPr lang="en-IN" dirty="0" err="1"/>
              <a:t>System.out.println</a:t>
            </a:r>
            <a:r>
              <a:rPr lang="en-IN" dirty="0"/>
              <a:t>("30");  </a:t>
            </a:r>
          </a:p>
          <a:p>
            <a:pPr marL="0" indent="0">
              <a:buNone/>
            </a:pPr>
            <a:r>
              <a:rPr lang="en-IN" dirty="0"/>
              <a:t>    break;  </a:t>
            </a:r>
          </a:p>
          <a:p>
            <a:pPr marL="0" indent="0">
              <a:buNone/>
            </a:pPr>
            <a:r>
              <a:rPr lang="en-IN" dirty="0"/>
              <a:t>    //Default case statement  </a:t>
            </a:r>
          </a:p>
          <a:p>
            <a:pPr marL="0" indent="0">
              <a:buNone/>
            </a:pPr>
            <a:r>
              <a:rPr lang="en-IN" dirty="0"/>
              <a:t>    </a:t>
            </a:r>
            <a:r>
              <a:rPr lang="en-IN" b="1" dirty="0" err="1"/>
              <a:t>default:</a:t>
            </a:r>
            <a:r>
              <a:rPr lang="en-IN" dirty="0" err="1"/>
              <a:t>System.out.println</a:t>
            </a:r>
            <a:r>
              <a:rPr lang="en-IN" dirty="0"/>
              <a:t>("Not in 10, 20 or 30");  </a:t>
            </a:r>
          </a:p>
          <a:p>
            <a:pPr marL="0" indent="0">
              <a:buNone/>
            </a:pPr>
            <a:r>
              <a:rPr lang="en-IN" dirty="0"/>
              <a:t>    }  </a:t>
            </a:r>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val="3221020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CD8C42-6FFE-9BF6-EB93-D49B15FD547A}"/>
              </a:ext>
            </a:extLst>
          </p:cNvPr>
          <p:cNvSpPr>
            <a:spLocks noGrp="1"/>
          </p:cNvSpPr>
          <p:nvPr>
            <p:ph sz="half" idx="1"/>
          </p:nvPr>
        </p:nvSpPr>
        <p:spPr>
          <a:xfrm>
            <a:off x="248920" y="580664"/>
            <a:ext cx="5572760" cy="5696672"/>
          </a:xfrm>
        </p:spPr>
        <p:txBody>
          <a:bodyPr>
            <a:normAutofit fontScale="92500" lnSpcReduction="10000"/>
          </a:bodyPr>
          <a:lstStyle/>
          <a:p>
            <a:pPr marL="0" indent="0" algn="l">
              <a:buNone/>
            </a:pPr>
            <a:r>
              <a:rPr lang="en-US" sz="1800" b="1" i="0" u="none" strike="noStrike" baseline="0" dirty="0">
                <a:latin typeface="CourierStd"/>
              </a:rPr>
              <a:t>// In a switch, break statements are optional.</a:t>
            </a:r>
          </a:p>
          <a:p>
            <a:pPr marL="0" indent="0" algn="l">
              <a:buNone/>
            </a:pPr>
            <a:r>
              <a:rPr lang="en-IN" sz="1800" b="0" i="0" u="none" strike="noStrike" baseline="0" dirty="0">
                <a:latin typeface="CourierStd"/>
              </a:rPr>
              <a:t>class </a:t>
            </a:r>
            <a:r>
              <a:rPr lang="en-IN" sz="1800" b="0" i="0" u="none" strike="noStrike" baseline="0" dirty="0" err="1">
                <a:latin typeface="CourierStd"/>
              </a:rPr>
              <a:t>MissingBreak</a:t>
            </a:r>
            <a:r>
              <a:rPr lang="en-IN" sz="1800" b="0" i="0" u="none" strike="noStrike" baseline="0" dirty="0">
                <a:latin typeface="CourierStd"/>
              </a:rPr>
              <a:t> {</a:t>
            </a:r>
          </a:p>
          <a:p>
            <a:pPr marL="0" indent="0" algn="l">
              <a:buNone/>
            </a:pPr>
            <a:r>
              <a:rPr lang="en-US" sz="1800" b="0" i="0" u="none" strike="noStrike" baseline="0" dirty="0">
                <a:latin typeface="CourierStd"/>
              </a:rPr>
              <a:t>public static void main(String </a:t>
            </a:r>
            <a:r>
              <a:rPr lang="en-US" sz="1800" b="0" i="0" u="none" strike="noStrike" baseline="0" dirty="0" err="1">
                <a:latin typeface="CourierStd"/>
              </a:rPr>
              <a:t>args</a:t>
            </a:r>
            <a:r>
              <a:rPr lang="en-US" sz="1800" b="0" i="0" u="none" strike="noStrike" baseline="0" dirty="0">
                <a:latin typeface="CourierStd"/>
              </a:rPr>
              <a:t>[]) {</a:t>
            </a:r>
          </a:p>
          <a:p>
            <a:pPr marL="0" indent="0" algn="l">
              <a:buNone/>
            </a:pPr>
            <a:r>
              <a:rPr lang="nn-NO" sz="1800" b="0" i="0" u="none" strike="noStrike" baseline="0" dirty="0">
                <a:latin typeface="CourierStd"/>
              </a:rPr>
              <a:t>for(int i=0; i&lt;12; i++)</a:t>
            </a:r>
          </a:p>
          <a:p>
            <a:pPr marL="0" indent="0" algn="l">
              <a:buNone/>
            </a:pPr>
            <a:r>
              <a:rPr lang="en-IN" sz="1800" b="0" i="0" u="none" strike="noStrike" baseline="0" dirty="0">
                <a:latin typeface="CourierStd"/>
              </a:rPr>
              <a:t>switch(</a:t>
            </a:r>
            <a:r>
              <a:rPr lang="en-IN" sz="1800" b="0" i="0" u="none" strike="noStrike" baseline="0" dirty="0" err="1">
                <a:latin typeface="CourierStd"/>
              </a:rPr>
              <a:t>i</a:t>
            </a:r>
            <a:r>
              <a:rPr lang="en-IN" sz="1800" b="0" i="0" u="none" strike="noStrike" baseline="0" dirty="0">
                <a:latin typeface="CourierStd"/>
              </a:rPr>
              <a:t>) {</a:t>
            </a:r>
          </a:p>
          <a:p>
            <a:pPr marL="0" indent="0" algn="l">
              <a:buNone/>
            </a:pPr>
            <a:r>
              <a:rPr lang="en-IN" sz="1800" b="0" i="0" u="none" strike="noStrike" baseline="0" dirty="0">
                <a:latin typeface="CourierStd"/>
              </a:rPr>
              <a:t>case 0:</a:t>
            </a:r>
          </a:p>
          <a:p>
            <a:pPr marL="0" indent="0" algn="l">
              <a:buNone/>
            </a:pPr>
            <a:r>
              <a:rPr lang="en-IN" sz="1800" b="0" i="0" u="none" strike="noStrike" baseline="0" dirty="0">
                <a:latin typeface="CourierStd"/>
              </a:rPr>
              <a:t>case 1:</a:t>
            </a:r>
          </a:p>
          <a:p>
            <a:pPr marL="0" indent="0" algn="l">
              <a:buNone/>
            </a:pPr>
            <a:r>
              <a:rPr lang="en-IN" sz="1800" b="0" i="0" u="none" strike="noStrike" baseline="0" dirty="0">
                <a:latin typeface="CourierStd"/>
              </a:rPr>
              <a:t>case 2:</a:t>
            </a:r>
          </a:p>
          <a:p>
            <a:pPr marL="0" indent="0" algn="l">
              <a:buNone/>
            </a:pPr>
            <a:r>
              <a:rPr lang="en-IN" sz="1800" b="0" i="0" u="none" strike="noStrike" baseline="0" dirty="0">
                <a:latin typeface="CourierStd"/>
              </a:rPr>
              <a:t>case 3:</a:t>
            </a:r>
          </a:p>
          <a:p>
            <a:pPr marL="0" indent="0" algn="l">
              <a:buNone/>
            </a:pPr>
            <a:r>
              <a:rPr lang="en-IN" sz="1800" b="0" i="0" u="none" strike="noStrike" baseline="0" dirty="0">
                <a:latin typeface="CourierStd"/>
              </a:rPr>
              <a:t>case 4:</a:t>
            </a:r>
          </a:p>
          <a:p>
            <a:pPr marL="0" indent="0" algn="l">
              <a:buNone/>
            </a:pPr>
            <a:r>
              <a:rPr lang="en-US" sz="1800" b="0" i="0" u="none" strike="noStrike" baseline="0" dirty="0" err="1">
                <a:latin typeface="CourierStd"/>
              </a:rPr>
              <a:t>System.out.println</a:t>
            </a:r>
            <a:r>
              <a:rPr lang="en-US" sz="1800" b="0" i="0" u="none" strike="noStrike" baseline="0" dirty="0">
                <a:latin typeface="CourierStd"/>
              </a:rPr>
              <a:t>("</a:t>
            </a:r>
            <a:r>
              <a:rPr lang="en-US" sz="1800" b="0" i="0" u="none" strike="noStrike" baseline="0" dirty="0" err="1">
                <a:latin typeface="CourierStd"/>
              </a:rPr>
              <a:t>i</a:t>
            </a:r>
            <a:r>
              <a:rPr lang="en-US" sz="1800" b="0" i="0" u="none" strike="noStrike" baseline="0" dirty="0">
                <a:latin typeface="CourierStd"/>
              </a:rPr>
              <a:t> is less than 5");</a:t>
            </a:r>
          </a:p>
          <a:p>
            <a:pPr marL="0" indent="0" algn="l">
              <a:buNone/>
            </a:pPr>
            <a:r>
              <a:rPr lang="en-IN" sz="1800" b="0" i="0" u="none" strike="noStrike" baseline="0" dirty="0">
                <a:latin typeface="CourierStd"/>
              </a:rPr>
              <a:t>break;</a:t>
            </a:r>
          </a:p>
          <a:p>
            <a:pPr marL="0" indent="0" algn="l">
              <a:buNone/>
            </a:pPr>
            <a:r>
              <a:rPr lang="en-IN" sz="1800" b="0" i="0" u="none" strike="noStrike" baseline="0" dirty="0">
                <a:latin typeface="CourierStd"/>
              </a:rPr>
              <a:t>case 5:</a:t>
            </a:r>
          </a:p>
          <a:p>
            <a:pPr marL="0" indent="0" algn="l">
              <a:buNone/>
            </a:pPr>
            <a:r>
              <a:rPr lang="en-IN" sz="1800" b="0" i="0" u="none" strike="noStrike" baseline="0" dirty="0">
                <a:latin typeface="CourierStd"/>
              </a:rPr>
              <a:t>case 6:</a:t>
            </a:r>
          </a:p>
          <a:p>
            <a:pPr marL="0" indent="0" algn="l">
              <a:buNone/>
            </a:pPr>
            <a:r>
              <a:rPr lang="en-IN" sz="1800" b="0" i="0" u="none" strike="noStrike" baseline="0" dirty="0">
                <a:latin typeface="CourierStd"/>
              </a:rPr>
              <a:t>case 7:</a:t>
            </a:r>
          </a:p>
          <a:p>
            <a:pPr marL="0" indent="0" algn="l">
              <a:buNone/>
            </a:pPr>
            <a:r>
              <a:rPr lang="en-IN" sz="1800" b="0" i="0" u="none" strike="noStrike" baseline="0" dirty="0">
                <a:latin typeface="CourierStd"/>
              </a:rPr>
              <a:t>case 8:</a:t>
            </a:r>
          </a:p>
          <a:p>
            <a:pPr marL="0" indent="0" algn="l">
              <a:buNone/>
            </a:pPr>
            <a:endParaRPr lang="en-US" sz="1800" b="0" i="0" u="none" strike="noStrike" baseline="0" dirty="0">
              <a:latin typeface="CourierStd"/>
            </a:endParaRPr>
          </a:p>
          <a:p>
            <a:pPr marL="0" indent="0" algn="l">
              <a:buNone/>
            </a:pPr>
            <a:endParaRPr lang="en-IN" sz="1800" b="0" i="0" u="none" strike="noStrike" baseline="0" dirty="0">
              <a:latin typeface="CourierStd"/>
            </a:endParaRPr>
          </a:p>
        </p:txBody>
      </p:sp>
      <p:sp>
        <p:nvSpPr>
          <p:cNvPr id="4" name="Content Placeholder 3">
            <a:extLst>
              <a:ext uri="{FF2B5EF4-FFF2-40B4-BE49-F238E27FC236}">
                <a16:creationId xmlns:a16="http://schemas.microsoft.com/office/drawing/2014/main" id="{DF5A9285-135E-E3F3-129B-66298DF36DC6}"/>
              </a:ext>
            </a:extLst>
          </p:cNvPr>
          <p:cNvSpPr>
            <a:spLocks noGrp="1"/>
          </p:cNvSpPr>
          <p:nvPr>
            <p:ph sz="half" idx="2"/>
          </p:nvPr>
        </p:nvSpPr>
        <p:spPr>
          <a:xfrm>
            <a:off x="6548120" y="480291"/>
            <a:ext cx="5877560" cy="5696672"/>
          </a:xfrm>
        </p:spPr>
        <p:txBody>
          <a:bodyPr>
            <a:normAutofit fontScale="92500" lnSpcReduction="10000"/>
          </a:bodyPr>
          <a:lstStyle/>
          <a:p>
            <a:pPr marL="0" indent="0" algn="l">
              <a:buNone/>
            </a:pPr>
            <a:r>
              <a:rPr lang="en-IN" sz="2800" b="0" i="0" u="none" strike="noStrike" baseline="0" dirty="0">
                <a:latin typeface="CourierStd"/>
              </a:rPr>
              <a:t>case 9:</a:t>
            </a:r>
          </a:p>
          <a:p>
            <a:pPr marL="0" indent="0" algn="l">
              <a:buNone/>
            </a:pPr>
            <a:r>
              <a:rPr lang="en-US" sz="2800" b="0" i="0" u="none" strike="noStrike" baseline="0" dirty="0" err="1">
                <a:latin typeface="CourierStd"/>
              </a:rPr>
              <a:t>System.out.println</a:t>
            </a:r>
            <a:r>
              <a:rPr lang="en-US" sz="2800" b="0" i="0" u="none" strike="noStrike" baseline="0" dirty="0">
                <a:latin typeface="CourierStd"/>
              </a:rPr>
              <a:t>("</a:t>
            </a:r>
            <a:r>
              <a:rPr lang="en-US" sz="2800" b="0" i="0" u="none" strike="noStrike" baseline="0" dirty="0" err="1">
                <a:latin typeface="CourierStd"/>
              </a:rPr>
              <a:t>i</a:t>
            </a:r>
            <a:r>
              <a:rPr lang="en-US" sz="2800" b="0" i="0" u="none" strike="noStrike" baseline="0" dirty="0">
                <a:latin typeface="CourierStd"/>
              </a:rPr>
              <a:t> is less than 10");</a:t>
            </a:r>
          </a:p>
          <a:p>
            <a:pPr marL="0" indent="0" algn="l">
              <a:buNone/>
            </a:pPr>
            <a:r>
              <a:rPr lang="en-US" sz="2800" b="0" i="0" u="none" strike="noStrike" baseline="0" dirty="0" err="1">
                <a:latin typeface="CourierStd"/>
              </a:rPr>
              <a:t>System.out.println</a:t>
            </a:r>
            <a:r>
              <a:rPr lang="en-US" sz="2800" b="0" i="0" u="none" strike="noStrike" baseline="0" dirty="0">
                <a:latin typeface="CourierStd"/>
              </a:rPr>
              <a:t>("</a:t>
            </a:r>
            <a:r>
              <a:rPr lang="en-US" sz="2800" b="0" i="0" u="none" strike="noStrike" baseline="0" dirty="0" err="1">
                <a:latin typeface="CourierStd"/>
              </a:rPr>
              <a:t>i</a:t>
            </a:r>
            <a:r>
              <a:rPr lang="en-US" sz="2800" b="0" i="0" u="none" strike="noStrike" baseline="0" dirty="0">
                <a:latin typeface="CourierStd"/>
              </a:rPr>
              <a:t> is less than 10");</a:t>
            </a:r>
          </a:p>
          <a:p>
            <a:pPr marL="0" indent="0" algn="l">
              <a:buNone/>
            </a:pPr>
            <a:r>
              <a:rPr lang="en-IN" sz="2800" b="0" i="0" u="none" strike="noStrike" baseline="0" dirty="0">
                <a:latin typeface="CourierStd"/>
              </a:rPr>
              <a:t>break;</a:t>
            </a:r>
          </a:p>
          <a:p>
            <a:pPr marL="0" indent="0" algn="l">
              <a:buNone/>
            </a:pPr>
            <a:r>
              <a:rPr lang="en-IN" sz="2800" b="0" i="0" u="none" strike="noStrike" baseline="0" dirty="0">
                <a:latin typeface="CourierStd"/>
              </a:rPr>
              <a:t>default:</a:t>
            </a:r>
          </a:p>
          <a:p>
            <a:pPr marL="0" indent="0" algn="l">
              <a:buNone/>
            </a:pPr>
            <a:r>
              <a:rPr lang="en-US" sz="2800" b="0" i="0" u="none" strike="noStrike" baseline="0" dirty="0" err="1">
                <a:latin typeface="CourierStd"/>
              </a:rPr>
              <a:t>System.out.println</a:t>
            </a:r>
            <a:r>
              <a:rPr lang="en-US" sz="2800" b="0" i="0" u="none" strike="noStrike" baseline="0" dirty="0">
                <a:latin typeface="CourierStd"/>
              </a:rPr>
              <a:t>("</a:t>
            </a:r>
            <a:r>
              <a:rPr lang="en-US" sz="2800" b="0" i="0" u="none" strike="noStrike" baseline="0" dirty="0" err="1">
                <a:latin typeface="CourierStd"/>
              </a:rPr>
              <a:t>i</a:t>
            </a:r>
            <a:r>
              <a:rPr lang="en-US" sz="2800" b="0" i="0" u="none" strike="noStrike" baseline="0" dirty="0">
                <a:latin typeface="CourierStd"/>
              </a:rPr>
              <a:t> is 10 or more");</a:t>
            </a:r>
          </a:p>
          <a:p>
            <a:pPr marL="0" indent="0" algn="l">
              <a:buNone/>
            </a:pPr>
            <a:r>
              <a:rPr lang="en-IN" sz="2800" b="0" i="0" u="none" strike="noStrike" baseline="0" dirty="0">
                <a:latin typeface="CourierStd"/>
              </a:rPr>
              <a:t>}</a:t>
            </a:r>
          </a:p>
          <a:p>
            <a:pPr marL="0" indent="0" algn="l">
              <a:buNone/>
            </a:pPr>
            <a:r>
              <a:rPr lang="en-IN" sz="2800" b="0" i="0" u="none" strike="noStrike" baseline="0" dirty="0">
                <a:latin typeface="CourierStd"/>
              </a:rPr>
              <a:t>}</a:t>
            </a:r>
          </a:p>
          <a:p>
            <a:pPr marL="0" indent="0" algn="l">
              <a:buNone/>
            </a:pPr>
            <a:r>
              <a:rPr lang="en-IN" sz="2800" b="0" i="0" u="none" strike="noStrike" baseline="0" dirty="0">
                <a:latin typeface="CourierStd"/>
              </a:rPr>
              <a:t>}</a:t>
            </a:r>
            <a:endParaRPr lang="en-IN" sz="2800" dirty="0"/>
          </a:p>
          <a:p>
            <a:pPr marL="0" indent="0">
              <a:buNone/>
            </a:pPr>
            <a:endParaRPr lang="en-IN" dirty="0"/>
          </a:p>
        </p:txBody>
      </p:sp>
    </p:spTree>
    <p:extLst>
      <p:ext uri="{BB962C8B-B14F-4D97-AF65-F5344CB8AC3E}">
        <p14:creationId xmlns:p14="http://schemas.microsoft.com/office/powerpoint/2010/main" val="383116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8369-DFD5-9C7F-59E9-BBDF4E2961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E22966-3306-04F2-B0FF-1E92F8BE17FA}"/>
              </a:ext>
            </a:extLst>
          </p:cNvPr>
          <p:cNvSpPr>
            <a:spLocks noGrp="1"/>
          </p:cNvSpPr>
          <p:nvPr>
            <p:ph idx="1"/>
          </p:nvPr>
        </p:nvSpPr>
        <p:spPr/>
        <p:txBody>
          <a:bodyPr/>
          <a:lstStyle/>
          <a:p>
            <a:pPr algn="l"/>
            <a:r>
              <a:rPr lang="en-US" b="1" i="1" dirty="0">
                <a:solidFill>
                  <a:srgbClr val="333333"/>
                </a:solidFill>
                <a:effectLst/>
                <a:latin typeface="Manrope"/>
              </a:rPr>
              <a:t>Syntax:</a:t>
            </a:r>
            <a:endParaRPr lang="en-US" b="0" i="0" dirty="0">
              <a:solidFill>
                <a:srgbClr val="333333"/>
              </a:solidFill>
              <a:effectLst/>
              <a:latin typeface="Manrope"/>
            </a:endParaRPr>
          </a:p>
          <a:p>
            <a:pPr marL="0" indent="0" algn="l">
              <a:buNone/>
            </a:pPr>
            <a:r>
              <a:rPr lang="en-US" b="0" i="0" dirty="0">
                <a:solidFill>
                  <a:srgbClr val="333333"/>
                </a:solidFill>
                <a:effectLst/>
                <a:latin typeface="Manrope"/>
              </a:rPr>
              <a:t>if(</a:t>
            </a:r>
            <a:r>
              <a:rPr lang="en-US" b="0" i="0" dirty="0" err="1">
                <a:solidFill>
                  <a:srgbClr val="333333"/>
                </a:solidFill>
                <a:effectLst/>
                <a:latin typeface="Manrope"/>
              </a:rPr>
              <a:t>Boolean_expression</a:t>
            </a:r>
            <a:r>
              <a:rPr lang="en-US" b="0" i="0" dirty="0">
                <a:solidFill>
                  <a:srgbClr val="333333"/>
                </a:solidFill>
                <a:effectLst/>
                <a:latin typeface="Manrope"/>
              </a:rPr>
              <a:t>) </a:t>
            </a:r>
          </a:p>
          <a:p>
            <a:pPr marL="0" indent="0" algn="l">
              <a:buNone/>
            </a:pPr>
            <a:r>
              <a:rPr lang="en-US" b="0" i="0" dirty="0">
                <a:solidFill>
                  <a:srgbClr val="333333"/>
                </a:solidFill>
                <a:effectLst/>
                <a:latin typeface="Manrope"/>
              </a:rPr>
              <a:t>	statement1;</a:t>
            </a:r>
          </a:p>
          <a:p>
            <a:pPr marL="0" indent="0" algn="l">
              <a:buNone/>
            </a:pPr>
            <a:r>
              <a:rPr lang="en-US" dirty="0">
                <a:solidFill>
                  <a:srgbClr val="333333"/>
                </a:solidFill>
                <a:latin typeface="Manrope"/>
              </a:rPr>
              <a:t>	statement2;</a:t>
            </a:r>
            <a:br>
              <a:rPr lang="en-US" b="0" i="0" dirty="0">
                <a:solidFill>
                  <a:srgbClr val="333333"/>
                </a:solidFill>
                <a:effectLst/>
                <a:latin typeface="Manrope"/>
              </a:rPr>
            </a:br>
            <a:r>
              <a:rPr lang="en-US" b="0" i="0" dirty="0">
                <a:solidFill>
                  <a:srgbClr val="333333"/>
                </a:solidFill>
                <a:effectLst/>
                <a:latin typeface="Manrope"/>
              </a:rPr>
              <a:t>  // Statements will execute if the Boolean expression is true</a:t>
            </a:r>
            <a:br>
              <a:rPr lang="en-US" b="0" i="0" dirty="0">
                <a:solidFill>
                  <a:srgbClr val="333333"/>
                </a:solidFill>
                <a:effectLst/>
                <a:latin typeface="Manrope"/>
              </a:rPr>
            </a:br>
            <a:br>
              <a:rPr lang="en-US" b="0" i="0" dirty="0">
                <a:solidFill>
                  <a:srgbClr val="333333"/>
                </a:solidFill>
                <a:effectLst/>
                <a:latin typeface="Manrope"/>
              </a:rPr>
            </a:br>
            <a:r>
              <a:rPr lang="en-US" b="0" i="0" dirty="0">
                <a:solidFill>
                  <a:srgbClr val="333333"/>
                </a:solidFill>
                <a:effectLst/>
                <a:latin typeface="Manrope"/>
              </a:rPr>
              <a:t>Statement-X;</a:t>
            </a:r>
          </a:p>
          <a:p>
            <a:endParaRPr lang="en-IN" dirty="0"/>
          </a:p>
        </p:txBody>
      </p:sp>
    </p:spTree>
    <p:extLst>
      <p:ext uri="{BB962C8B-B14F-4D97-AF65-F5344CB8AC3E}">
        <p14:creationId xmlns:p14="http://schemas.microsoft.com/office/powerpoint/2010/main" val="729319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DFF57-1CCF-79BF-7CF6-751C92BD4277}"/>
              </a:ext>
            </a:extLst>
          </p:cNvPr>
          <p:cNvSpPr>
            <a:spLocks noGrp="1"/>
          </p:cNvSpPr>
          <p:nvPr>
            <p:ph sz="half" idx="1"/>
          </p:nvPr>
        </p:nvSpPr>
        <p:spPr>
          <a:xfrm>
            <a:off x="838200" y="284480"/>
            <a:ext cx="8691880" cy="6258560"/>
          </a:xfrm>
        </p:spPr>
        <p:txBody>
          <a:bodyPr>
            <a:normAutofit fontScale="92500" lnSpcReduction="20000"/>
          </a:bodyPr>
          <a:lstStyle/>
          <a:p>
            <a:pPr marL="0" indent="0" algn="l">
              <a:buNone/>
            </a:pPr>
            <a:r>
              <a:rPr lang="en-US" sz="1800" b="1" i="0" u="none" strike="noStrike" baseline="0" dirty="0">
                <a:latin typeface="CourierStd"/>
              </a:rPr>
              <a:t>// Use a string to control a switch statement.</a:t>
            </a:r>
          </a:p>
          <a:p>
            <a:pPr marL="0" indent="0" algn="l">
              <a:buNone/>
            </a:pPr>
            <a:r>
              <a:rPr lang="en-IN" sz="1800" b="0" i="0" u="none" strike="noStrike" baseline="0" dirty="0">
                <a:latin typeface="CourierStd"/>
              </a:rPr>
              <a:t>class </a:t>
            </a:r>
            <a:r>
              <a:rPr lang="en-IN" sz="1800" b="0" i="0" u="none" strike="noStrike" baseline="0" dirty="0" err="1">
                <a:latin typeface="CourierStd"/>
              </a:rPr>
              <a:t>StringSwitch</a:t>
            </a:r>
            <a:r>
              <a:rPr lang="en-IN" sz="1800" b="0" i="0" u="none" strike="noStrike" baseline="0" dirty="0">
                <a:latin typeface="CourierStd"/>
              </a:rPr>
              <a:t> {</a:t>
            </a:r>
          </a:p>
          <a:p>
            <a:pPr marL="0" indent="0" algn="l">
              <a:buNone/>
            </a:pPr>
            <a:r>
              <a:rPr lang="en-US" sz="1800" b="0" i="0" u="none" strike="noStrike" baseline="0" dirty="0">
                <a:latin typeface="CourierStd"/>
              </a:rPr>
              <a:t>public static void main(String </a:t>
            </a:r>
            <a:r>
              <a:rPr lang="en-US" sz="1800" b="0" i="0" u="none" strike="noStrike" baseline="0" dirty="0" err="1">
                <a:latin typeface="CourierStd"/>
              </a:rPr>
              <a:t>args</a:t>
            </a:r>
            <a:r>
              <a:rPr lang="en-US" sz="1800" b="0" i="0" u="none" strike="noStrike" baseline="0" dirty="0">
                <a:latin typeface="CourierStd"/>
              </a:rPr>
              <a:t>[]) {</a:t>
            </a:r>
          </a:p>
          <a:p>
            <a:pPr marL="0" indent="0" algn="l">
              <a:buNone/>
            </a:pPr>
            <a:r>
              <a:rPr lang="en-IN" sz="1800" b="0" i="0" u="none" strike="noStrike" baseline="0" dirty="0">
                <a:latin typeface="CourierStd"/>
              </a:rPr>
              <a:t>String str = "two";</a:t>
            </a:r>
          </a:p>
          <a:p>
            <a:pPr marL="0" indent="0" algn="l">
              <a:buNone/>
            </a:pPr>
            <a:r>
              <a:rPr lang="en-IN" sz="1800" b="0" i="0" u="none" strike="noStrike" baseline="0" dirty="0">
                <a:latin typeface="CourierStd"/>
              </a:rPr>
              <a:t>switch(str) {</a:t>
            </a:r>
          </a:p>
          <a:p>
            <a:pPr marL="0" indent="0" algn="l">
              <a:buNone/>
            </a:pPr>
            <a:r>
              <a:rPr lang="en-IN" sz="1800" b="0" i="0" u="none" strike="noStrike" baseline="0" dirty="0">
                <a:latin typeface="CourierStd"/>
              </a:rPr>
              <a:t>case "one":</a:t>
            </a:r>
          </a:p>
          <a:p>
            <a:pPr marL="0" indent="0" algn="l">
              <a:buNone/>
            </a:pPr>
            <a:r>
              <a:rPr lang="en-IN" sz="1800" b="0" i="0" u="none" strike="noStrike" baseline="0" dirty="0" err="1">
                <a:latin typeface="CourierStd"/>
              </a:rPr>
              <a:t>System.out.println</a:t>
            </a:r>
            <a:r>
              <a:rPr lang="en-IN" sz="1800" b="0" i="0" u="none" strike="noStrike" baseline="0" dirty="0">
                <a:latin typeface="CourierStd"/>
              </a:rPr>
              <a:t>("one");</a:t>
            </a:r>
          </a:p>
          <a:p>
            <a:pPr marL="0" indent="0" algn="l">
              <a:buNone/>
            </a:pPr>
            <a:r>
              <a:rPr lang="en-IN" sz="1800" b="0" i="0" u="none" strike="noStrike" baseline="0" dirty="0">
                <a:latin typeface="CourierStd"/>
              </a:rPr>
              <a:t>break;</a:t>
            </a:r>
          </a:p>
          <a:p>
            <a:pPr marL="0" indent="0" algn="l">
              <a:buNone/>
            </a:pPr>
            <a:r>
              <a:rPr lang="en-IN" sz="1800" b="0" i="0" u="none" strike="noStrike" baseline="0" dirty="0">
                <a:latin typeface="CourierStd"/>
              </a:rPr>
              <a:t>case "two":</a:t>
            </a:r>
          </a:p>
          <a:p>
            <a:pPr marL="0" indent="0" algn="l">
              <a:buNone/>
            </a:pPr>
            <a:r>
              <a:rPr lang="en-IN" sz="1800" b="0" i="0" u="none" strike="noStrike" baseline="0" dirty="0" err="1">
                <a:latin typeface="CourierStd"/>
              </a:rPr>
              <a:t>System.out.println</a:t>
            </a:r>
            <a:r>
              <a:rPr lang="en-IN" sz="1800" b="0" i="0" u="none" strike="noStrike" baseline="0" dirty="0">
                <a:latin typeface="CourierStd"/>
              </a:rPr>
              <a:t>("two");</a:t>
            </a:r>
          </a:p>
          <a:p>
            <a:pPr marL="0" indent="0" algn="l">
              <a:buNone/>
            </a:pPr>
            <a:r>
              <a:rPr lang="en-IN" sz="1800" b="0" i="0" u="none" strike="noStrike" baseline="0" dirty="0">
                <a:latin typeface="CourierStd"/>
              </a:rPr>
              <a:t>break;</a:t>
            </a:r>
          </a:p>
          <a:p>
            <a:pPr marL="0" indent="0" algn="l">
              <a:buNone/>
            </a:pPr>
            <a:r>
              <a:rPr lang="en-IN" sz="1800" b="0" i="0" u="none" strike="noStrike" baseline="0" dirty="0">
                <a:latin typeface="CourierStd"/>
              </a:rPr>
              <a:t>case "three":</a:t>
            </a:r>
          </a:p>
          <a:p>
            <a:pPr marL="0" indent="0" algn="l">
              <a:buNone/>
            </a:pPr>
            <a:r>
              <a:rPr lang="en-IN" sz="1800" b="0" i="0" u="none" strike="noStrike" baseline="0" dirty="0" err="1">
                <a:latin typeface="CourierStd"/>
              </a:rPr>
              <a:t>System.out.println</a:t>
            </a:r>
            <a:r>
              <a:rPr lang="en-IN" sz="1800" b="0" i="0" u="none" strike="noStrike" baseline="0" dirty="0">
                <a:latin typeface="CourierStd"/>
              </a:rPr>
              <a:t>("three");</a:t>
            </a:r>
          </a:p>
          <a:p>
            <a:pPr marL="0" indent="0" algn="l">
              <a:buNone/>
            </a:pPr>
            <a:r>
              <a:rPr lang="en-IN" sz="1800" b="0" i="0" u="none" strike="noStrike" baseline="0" dirty="0">
                <a:latin typeface="CourierStd"/>
              </a:rPr>
              <a:t>break;</a:t>
            </a:r>
          </a:p>
          <a:p>
            <a:pPr marL="0" indent="0" algn="l">
              <a:buNone/>
            </a:pPr>
            <a:r>
              <a:rPr lang="en-IN" sz="1800" b="0" i="0" u="none" strike="noStrike" baseline="0" dirty="0">
                <a:latin typeface="CourierStd"/>
              </a:rPr>
              <a:t>default:</a:t>
            </a:r>
          </a:p>
          <a:p>
            <a:pPr marL="0" indent="0" algn="l">
              <a:buNone/>
            </a:pPr>
            <a:r>
              <a:rPr lang="en-US" sz="1800" b="0" i="0" u="none" strike="noStrike" baseline="0" dirty="0" err="1">
                <a:latin typeface="CourierStd"/>
              </a:rPr>
              <a:t>System.out.println</a:t>
            </a:r>
            <a:r>
              <a:rPr lang="en-US" sz="1800" b="0" i="0" u="none" strike="noStrike" baseline="0" dirty="0">
                <a:latin typeface="CourierStd"/>
              </a:rPr>
              <a:t>("no match");</a:t>
            </a:r>
          </a:p>
          <a:p>
            <a:pPr marL="0" indent="0" algn="l">
              <a:buNone/>
            </a:pPr>
            <a:r>
              <a:rPr lang="en-IN" sz="1800" b="0" i="0" u="none" strike="noStrike" baseline="0" dirty="0">
                <a:latin typeface="CourierStd"/>
              </a:rPr>
              <a:t>break;</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a:t>
            </a:r>
          </a:p>
          <a:p>
            <a:pPr marL="0" indent="0" algn="l">
              <a:buNone/>
            </a:pPr>
            <a:r>
              <a:rPr lang="en-IN" sz="1800" b="0" i="0" u="none" strike="noStrike" baseline="0" dirty="0">
                <a:latin typeface="CourierStd"/>
              </a:rPr>
              <a:t>}</a:t>
            </a:r>
            <a:endParaRPr lang="en-IN" dirty="0"/>
          </a:p>
        </p:txBody>
      </p:sp>
    </p:spTree>
    <p:extLst>
      <p:ext uri="{BB962C8B-B14F-4D97-AF65-F5344CB8AC3E}">
        <p14:creationId xmlns:p14="http://schemas.microsoft.com/office/powerpoint/2010/main" val="3366967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EECED1-4140-A525-F006-9BA6DEB6DE07}"/>
              </a:ext>
            </a:extLst>
          </p:cNvPr>
          <p:cNvSpPr>
            <a:spLocks noGrp="1"/>
          </p:cNvSpPr>
          <p:nvPr>
            <p:ph idx="1"/>
          </p:nvPr>
        </p:nvSpPr>
        <p:spPr>
          <a:xfrm>
            <a:off x="838200" y="849745"/>
            <a:ext cx="10515600" cy="5327218"/>
          </a:xfrm>
        </p:spPr>
        <p:txBody>
          <a:bodyPr/>
          <a:lstStyle/>
          <a:p>
            <a:pPr marL="0" indent="0" algn="l">
              <a:buNone/>
            </a:pPr>
            <a:r>
              <a:rPr lang="en-US" b="0" i="0" dirty="0">
                <a:solidFill>
                  <a:srgbClr val="3C3C3C"/>
                </a:solidFill>
                <a:effectLst/>
                <a:latin typeface="Open Sans" panose="020B0606030504020204" pitchFamily="34" charset="0"/>
              </a:rPr>
              <a:t>The Simple Interest (SI) and Compound Interest (CI) of a sum (P) for a given time (T) and rate (R) can be calculated as:</a:t>
            </a:r>
          </a:p>
          <a:p>
            <a:pPr marL="0" indent="0" algn="l">
              <a:buNone/>
            </a:pPr>
            <a:endParaRPr lang="en-US" b="0" i="0" dirty="0">
              <a:solidFill>
                <a:srgbClr val="3C3C3C"/>
              </a:solidFill>
              <a:effectLst/>
              <a:latin typeface="Open Sans" panose="020B0606030504020204" pitchFamily="34" charset="0"/>
            </a:endParaRPr>
          </a:p>
          <a:p>
            <a:pPr marL="514350" indent="-514350" algn="l">
              <a:buAutoNum type="alphaLcParenBoth"/>
            </a:pPr>
            <a:r>
              <a:rPr lang="en-US" b="0" i="0" dirty="0">
                <a:solidFill>
                  <a:srgbClr val="3C3C3C"/>
                </a:solidFill>
                <a:effectLst/>
                <a:latin typeface="Open Sans" panose="020B0606030504020204" pitchFamily="34" charset="0"/>
              </a:rPr>
              <a:t>SI = (p * r * t) / 100        (b) CI = P * ((1 + (R / 100))</a:t>
            </a:r>
            <a:r>
              <a:rPr lang="en-US" b="0" i="0" baseline="30000" dirty="0">
                <a:solidFill>
                  <a:srgbClr val="3C3C3C"/>
                </a:solidFill>
                <a:effectLst/>
                <a:latin typeface="Open Sans" panose="020B0606030504020204" pitchFamily="34" charset="0"/>
              </a:rPr>
              <a:t>T</a:t>
            </a:r>
            <a:r>
              <a:rPr lang="en-US" b="0" i="0" dirty="0">
                <a:solidFill>
                  <a:srgbClr val="3C3C3C"/>
                </a:solidFill>
                <a:effectLst/>
                <a:latin typeface="Open Sans" panose="020B0606030504020204" pitchFamily="34" charset="0"/>
              </a:rPr>
              <a:t> - 1)</a:t>
            </a:r>
          </a:p>
          <a:p>
            <a:pPr marL="514350" indent="-514350" algn="l">
              <a:buAutoNum type="alphaLcParenBoth"/>
            </a:pPr>
            <a:endParaRPr lang="en-US" b="0" i="0" dirty="0">
              <a:solidFill>
                <a:srgbClr val="3C3C3C"/>
              </a:solidFill>
              <a:effectLst/>
              <a:latin typeface="Open Sans" panose="020B0606030504020204" pitchFamily="34" charset="0"/>
            </a:endParaRPr>
          </a:p>
          <a:p>
            <a:pPr marL="0" indent="0" algn="l">
              <a:buNone/>
            </a:pPr>
            <a:r>
              <a:rPr lang="en-US" b="0" i="0" dirty="0">
                <a:solidFill>
                  <a:srgbClr val="3C3C3C"/>
                </a:solidFill>
                <a:effectLst/>
                <a:latin typeface="Open Sans" panose="020B0606030504020204" pitchFamily="34" charset="0"/>
              </a:rPr>
              <a:t>Write a program to </a:t>
            </a:r>
            <a:r>
              <a:rPr lang="en-US" b="1" i="0" dirty="0">
                <a:solidFill>
                  <a:srgbClr val="3C3C3C"/>
                </a:solidFill>
                <a:effectLst/>
                <a:latin typeface="Open Sans" panose="020B0606030504020204" pitchFamily="34" charset="0"/>
              </a:rPr>
              <a:t>input sum, rate, time and type of Interest </a:t>
            </a:r>
            <a:r>
              <a:rPr lang="en-US" b="0" i="0" dirty="0">
                <a:solidFill>
                  <a:srgbClr val="3C3C3C"/>
                </a:solidFill>
                <a:effectLst/>
                <a:latin typeface="Open Sans" panose="020B0606030504020204" pitchFamily="34" charset="0"/>
              </a:rPr>
              <a:t>('S' for Simple Interest and 'C' for Compound Interest). Calculate and display the sum and the interest earned.</a:t>
            </a:r>
          </a:p>
        </p:txBody>
      </p:sp>
    </p:spTree>
    <p:extLst>
      <p:ext uri="{BB962C8B-B14F-4D97-AF65-F5344CB8AC3E}">
        <p14:creationId xmlns:p14="http://schemas.microsoft.com/office/powerpoint/2010/main" val="855796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05956-6349-FD14-BE9C-74F88D93ACDF}"/>
              </a:ext>
            </a:extLst>
          </p:cNvPr>
          <p:cNvSpPr>
            <a:spLocks noGrp="1"/>
          </p:cNvSpPr>
          <p:nvPr>
            <p:ph idx="1"/>
          </p:nvPr>
        </p:nvSpPr>
        <p:spPr>
          <a:xfrm>
            <a:off x="838200" y="286326"/>
            <a:ext cx="10515600" cy="6373091"/>
          </a:xfrm>
        </p:spPr>
        <p:txBody>
          <a:bodyPr>
            <a:normAutofit fontScale="92500" lnSpcReduction="10000"/>
          </a:bodyPr>
          <a:lstStyle/>
          <a:p>
            <a:pPr algn="l"/>
            <a:r>
              <a:rPr lang="en-US" b="0" i="0" dirty="0">
                <a:solidFill>
                  <a:srgbClr val="3C3C3C"/>
                </a:solidFill>
                <a:effectLst/>
                <a:latin typeface="Open Sans" panose="020B0606030504020204" pitchFamily="34" charset="0"/>
              </a:rPr>
              <a:t>A Mega Shop has different floors which display varieties of dresses as mentioned below:</a:t>
            </a:r>
          </a:p>
          <a:p>
            <a:pPr algn="l">
              <a:buFont typeface="+mj-lt"/>
              <a:buAutoNum type="arabicPeriod"/>
            </a:pPr>
            <a:r>
              <a:rPr lang="en-US" b="0" i="0" dirty="0">
                <a:solidFill>
                  <a:srgbClr val="3C3C3C"/>
                </a:solidFill>
                <a:effectLst/>
                <a:latin typeface="Open Sans" panose="020B0606030504020204" pitchFamily="34" charset="0"/>
              </a:rPr>
              <a:t>Ground floor : Kids Wear</a:t>
            </a:r>
          </a:p>
          <a:p>
            <a:pPr algn="l">
              <a:buFont typeface="+mj-lt"/>
              <a:buAutoNum type="arabicPeriod"/>
            </a:pPr>
            <a:r>
              <a:rPr lang="en-US" b="0" i="0" dirty="0">
                <a:solidFill>
                  <a:srgbClr val="3C3C3C"/>
                </a:solidFill>
                <a:effectLst/>
                <a:latin typeface="Open Sans" panose="020B0606030504020204" pitchFamily="34" charset="0"/>
              </a:rPr>
              <a:t>First floor : Ladies Wear</a:t>
            </a:r>
          </a:p>
          <a:p>
            <a:pPr algn="l">
              <a:buFont typeface="+mj-lt"/>
              <a:buAutoNum type="arabicPeriod"/>
            </a:pPr>
            <a:r>
              <a:rPr lang="en-US" b="0" i="0" dirty="0">
                <a:solidFill>
                  <a:srgbClr val="3C3C3C"/>
                </a:solidFill>
                <a:effectLst/>
                <a:latin typeface="Open Sans" panose="020B0606030504020204" pitchFamily="34" charset="0"/>
              </a:rPr>
              <a:t>Second floor : Designer Sarees</a:t>
            </a:r>
          </a:p>
          <a:p>
            <a:pPr algn="l">
              <a:buFont typeface="+mj-lt"/>
              <a:buAutoNum type="arabicPeriod"/>
            </a:pPr>
            <a:r>
              <a:rPr lang="en-US" b="0" i="0" dirty="0">
                <a:solidFill>
                  <a:srgbClr val="3C3C3C"/>
                </a:solidFill>
                <a:effectLst/>
                <a:latin typeface="Open Sans" panose="020B0606030504020204" pitchFamily="34" charset="0"/>
              </a:rPr>
              <a:t>Third Floor : Men's Wear</a:t>
            </a:r>
          </a:p>
          <a:p>
            <a:pPr algn="l"/>
            <a:r>
              <a:rPr lang="en-US" b="0" i="0" dirty="0">
                <a:solidFill>
                  <a:srgbClr val="3C3C3C"/>
                </a:solidFill>
                <a:effectLst/>
                <a:latin typeface="Open Sans" panose="020B0606030504020204" pitchFamily="34" charset="0"/>
              </a:rPr>
              <a:t>The user enters floor number and gets the information regarding different items of the Mega shop. After shopping, the customer pays the amount at the billing counter and the shopkeeper prints the bill in the given format:</a:t>
            </a:r>
          </a:p>
          <a:p>
            <a:pPr algn="l"/>
            <a:r>
              <a:rPr lang="en-US" b="1" i="0" dirty="0">
                <a:solidFill>
                  <a:srgbClr val="3C3C3C"/>
                </a:solidFill>
                <a:effectLst/>
                <a:latin typeface="Open Sans" panose="020B0606030504020204" pitchFamily="34" charset="0"/>
              </a:rPr>
              <a:t>Name of the Shop: City Mart</a:t>
            </a:r>
            <a:br>
              <a:rPr lang="en-US" b="1" i="0" dirty="0">
                <a:solidFill>
                  <a:srgbClr val="3C3C3C"/>
                </a:solidFill>
                <a:effectLst/>
                <a:latin typeface="Open Sans" panose="020B0606030504020204" pitchFamily="34" charset="0"/>
              </a:rPr>
            </a:br>
            <a:r>
              <a:rPr lang="en-US" b="1" i="0" dirty="0">
                <a:solidFill>
                  <a:srgbClr val="3C3C3C"/>
                </a:solidFill>
                <a:effectLst/>
                <a:latin typeface="Open Sans" panose="020B0606030504020204" pitchFamily="34" charset="0"/>
              </a:rPr>
              <a:t>Total Amount:</a:t>
            </a:r>
            <a:br>
              <a:rPr lang="en-US" b="1" i="0" dirty="0">
                <a:solidFill>
                  <a:srgbClr val="3C3C3C"/>
                </a:solidFill>
                <a:effectLst/>
                <a:latin typeface="Open Sans" panose="020B0606030504020204" pitchFamily="34" charset="0"/>
              </a:rPr>
            </a:br>
            <a:r>
              <a:rPr lang="en-US" b="1" i="0" dirty="0">
                <a:solidFill>
                  <a:srgbClr val="3C3C3C"/>
                </a:solidFill>
                <a:effectLst/>
                <a:latin typeface="Open Sans" panose="020B0606030504020204" pitchFamily="34" charset="0"/>
              </a:rPr>
              <a:t>Visit Again!!</a:t>
            </a:r>
          </a:p>
          <a:p>
            <a:pPr algn="l"/>
            <a:r>
              <a:rPr lang="en-US" b="0" i="0" dirty="0">
                <a:solidFill>
                  <a:srgbClr val="3C3C3C"/>
                </a:solidFill>
                <a:effectLst/>
                <a:latin typeface="Open Sans" panose="020B0606030504020204" pitchFamily="34" charset="0"/>
              </a:rPr>
              <a:t>Write a program to perform the above task as per the user's choice.</a:t>
            </a:r>
          </a:p>
          <a:p>
            <a:r>
              <a:rPr lang="en-IN" dirty="0" err="1"/>
              <a:t>Megashop</a:t>
            </a:r>
            <a:r>
              <a:rPr lang="en-IN" dirty="0"/>
              <a:t> </a:t>
            </a:r>
            <a:r>
              <a:rPr lang="en-IN" dirty="0" err="1"/>
              <a:t>BlueJ</a:t>
            </a:r>
            <a:r>
              <a:rPr lang="en-IN" dirty="0"/>
              <a:t> Program</a:t>
            </a:r>
          </a:p>
          <a:p>
            <a:pPr algn="l"/>
            <a:endParaRPr lang="en-US" b="0" i="0" dirty="0">
              <a:solidFill>
                <a:srgbClr val="3C3C3C"/>
              </a:solidFill>
              <a:effectLst/>
              <a:latin typeface="Open Sans" panose="020B0606030504020204" pitchFamily="34" charset="0"/>
            </a:endParaRPr>
          </a:p>
          <a:p>
            <a:pPr marL="0" indent="0">
              <a:buNone/>
            </a:pPr>
            <a:endParaRPr lang="en-IN" dirty="0"/>
          </a:p>
        </p:txBody>
      </p:sp>
    </p:spTree>
    <p:extLst>
      <p:ext uri="{BB962C8B-B14F-4D97-AF65-F5344CB8AC3E}">
        <p14:creationId xmlns:p14="http://schemas.microsoft.com/office/powerpoint/2010/main" val="1552926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79436D-D86F-0FC3-2CB6-83E6123B2EF7}"/>
              </a:ext>
            </a:extLst>
          </p:cNvPr>
          <p:cNvSpPr>
            <a:spLocks noGrp="1"/>
          </p:cNvSpPr>
          <p:nvPr>
            <p:ph idx="1"/>
          </p:nvPr>
        </p:nvSpPr>
        <p:spPr>
          <a:xfrm>
            <a:off x="838200" y="498764"/>
            <a:ext cx="10515600" cy="5678199"/>
          </a:xfrm>
        </p:spPr>
        <p:txBody>
          <a:bodyPr/>
          <a:lstStyle/>
          <a:p>
            <a:pPr algn="l"/>
            <a:r>
              <a:rPr lang="en-US" b="0" i="0" dirty="0">
                <a:solidFill>
                  <a:srgbClr val="3C3C3C"/>
                </a:solidFill>
                <a:effectLst/>
                <a:latin typeface="Open Sans" panose="020B0606030504020204" pitchFamily="34" charset="0"/>
              </a:rPr>
              <a:t>The volume of solids, viz. cuboid, cylinder and cone can be calculated by the formula:</a:t>
            </a:r>
          </a:p>
          <a:p>
            <a:pPr algn="l">
              <a:buFont typeface="+mj-lt"/>
              <a:buAutoNum type="arabicPeriod"/>
            </a:pPr>
            <a:r>
              <a:rPr lang="en-US" b="0" i="0" dirty="0">
                <a:solidFill>
                  <a:srgbClr val="3C3C3C"/>
                </a:solidFill>
                <a:effectLst/>
                <a:latin typeface="Open Sans" panose="020B0606030504020204" pitchFamily="34" charset="0"/>
              </a:rPr>
              <a:t>Volume of a cuboid (v = l*b*h)</a:t>
            </a:r>
          </a:p>
          <a:p>
            <a:pPr algn="l">
              <a:buFont typeface="+mj-lt"/>
              <a:buAutoNum type="arabicPeriod"/>
            </a:pPr>
            <a:r>
              <a:rPr lang="en-US" b="0" i="0" dirty="0">
                <a:solidFill>
                  <a:srgbClr val="3C3C3C"/>
                </a:solidFill>
                <a:effectLst/>
                <a:latin typeface="Open Sans" panose="020B0606030504020204" pitchFamily="34" charset="0"/>
              </a:rPr>
              <a:t>Volume of a cylinder (v = π*r</a:t>
            </a:r>
            <a:r>
              <a:rPr lang="en-US" b="0" i="0" baseline="30000" dirty="0">
                <a:solidFill>
                  <a:srgbClr val="3C3C3C"/>
                </a:solidFill>
                <a:effectLst/>
                <a:latin typeface="Open Sans" panose="020B0606030504020204" pitchFamily="34" charset="0"/>
              </a:rPr>
              <a:t>2</a:t>
            </a:r>
            <a:r>
              <a:rPr lang="en-US" b="0" i="0" dirty="0">
                <a:solidFill>
                  <a:srgbClr val="3C3C3C"/>
                </a:solidFill>
                <a:effectLst/>
                <a:latin typeface="Open Sans" panose="020B0606030504020204" pitchFamily="34" charset="0"/>
              </a:rPr>
              <a:t>*h)</a:t>
            </a:r>
          </a:p>
          <a:p>
            <a:pPr algn="l">
              <a:buFont typeface="+mj-lt"/>
              <a:buAutoNum type="arabicPeriod"/>
            </a:pPr>
            <a:r>
              <a:rPr lang="en-US" b="0" i="0" dirty="0">
                <a:solidFill>
                  <a:srgbClr val="3C3C3C"/>
                </a:solidFill>
                <a:effectLst/>
                <a:latin typeface="Open Sans" panose="020B0606030504020204" pitchFamily="34" charset="0"/>
              </a:rPr>
              <a:t>Volume of a cone (v = (1/3)*π*r</a:t>
            </a:r>
            <a:r>
              <a:rPr lang="en-US" b="0" i="0" baseline="30000" dirty="0">
                <a:solidFill>
                  <a:srgbClr val="3C3C3C"/>
                </a:solidFill>
                <a:effectLst/>
                <a:latin typeface="Open Sans" panose="020B0606030504020204" pitchFamily="34" charset="0"/>
              </a:rPr>
              <a:t>2</a:t>
            </a:r>
            <a:r>
              <a:rPr lang="en-US" b="0" i="0" dirty="0">
                <a:solidFill>
                  <a:srgbClr val="3C3C3C"/>
                </a:solidFill>
                <a:effectLst/>
                <a:latin typeface="Open Sans" panose="020B0606030504020204" pitchFamily="34" charset="0"/>
              </a:rPr>
              <a:t>*h)</a:t>
            </a:r>
          </a:p>
          <a:p>
            <a:pPr algn="l"/>
            <a:r>
              <a:rPr lang="en-US" b="0" i="0" dirty="0">
                <a:solidFill>
                  <a:srgbClr val="3C3C3C"/>
                </a:solidFill>
                <a:effectLst/>
                <a:latin typeface="Open Sans" panose="020B0606030504020204" pitchFamily="34" charset="0"/>
              </a:rPr>
              <a:t>Using a switch case statement, write a program to find the volume of different solids by taking suitable variables and data types.</a:t>
            </a:r>
          </a:p>
          <a:p>
            <a:endParaRPr lang="en-IN" dirty="0"/>
          </a:p>
        </p:txBody>
      </p:sp>
    </p:spTree>
    <p:extLst>
      <p:ext uri="{BB962C8B-B14F-4D97-AF65-F5344CB8AC3E}">
        <p14:creationId xmlns:p14="http://schemas.microsoft.com/office/powerpoint/2010/main" val="944004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6107-3FAB-E02E-D80B-A86464C229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5BDA3E-BA91-1565-AD01-FE84FDF18D71}"/>
              </a:ext>
            </a:extLst>
          </p:cNvPr>
          <p:cNvSpPr>
            <a:spLocks noGrp="1"/>
          </p:cNvSpPr>
          <p:nvPr>
            <p:ph idx="1"/>
          </p:nvPr>
        </p:nvSpPr>
        <p:spPr/>
        <p:txBody>
          <a:bodyPr/>
          <a:lstStyle/>
          <a:p>
            <a:pPr algn="l"/>
            <a:r>
              <a:rPr lang="en-US" b="0" i="0" dirty="0">
                <a:effectLst/>
                <a:latin typeface="Helvetica" panose="020B0604020202020204" pitchFamily="34" charset="0"/>
              </a:rPr>
              <a:t>Write a Java program that requires the user to enter a single character from the alphabet. Print Vowel or Consonant, depending on user input. If the user input is not a letter (between a and z or A and Z), or is a string of length &gt; 1, print an error message.</a:t>
            </a:r>
          </a:p>
        </p:txBody>
      </p:sp>
    </p:spTree>
    <p:extLst>
      <p:ext uri="{BB962C8B-B14F-4D97-AF65-F5344CB8AC3E}">
        <p14:creationId xmlns:p14="http://schemas.microsoft.com/office/powerpoint/2010/main" val="2724584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3DC4FF-5BCA-8319-4101-CA92ED23D007}"/>
              </a:ext>
            </a:extLst>
          </p:cNvPr>
          <p:cNvSpPr>
            <a:spLocks noGrp="1"/>
          </p:cNvSpPr>
          <p:nvPr>
            <p:ph idx="1"/>
          </p:nvPr>
        </p:nvSpPr>
        <p:spPr>
          <a:xfrm>
            <a:off x="838200" y="193964"/>
            <a:ext cx="10515600" cy="5982999"/>
          </a:xfrm>
        </p:spPr>
        <p:txBody>
          <a:bodyPr>
            <a:normAutofit fontScale="55000" lnSpcReduction="20000"/>
          </a:bodyPr>
          <a:lstStyle/>
          <a:p>
            <a:r>
              <a:rPr lang="en-US" b="1" i="0" dirty="0">
                <a:solidFill>
                  <a:srgbClr val="000000"/>
                </a:solidFill>
                <a:effectLst/>
                <a:latin typeface="ProximaNova"/>
              </a:rPr>
              <a:t>Write a </a:t>
            </a:r>
            <a:r>
              <a:rPr lang="en-US" b="1" i="0" dirty="0" err="1">
                <a:solidFill>
                  <a:srgbClr val="000000"/>
                </a:solidFill>
                <a:effectLst/>
                <a:latin typeface="ProximaNova"/>
              </a:rPr>
              <a:t>programme</a:t>
            </a:r>
            <a:r>
              <a:rPr lang="en-US" b="1" i="0" dirty="0">
                <a:solidFill>
                  <a:srgbClr val="000000"/>
                </a:solidFill>
                <a:effectLst/>
                <a:latin typeface="ProximaNova"/>
              </a:rPr>
              <a:t> to compare two given numbers and display which of them greater or whether they are equal.</a:t>
            </a:r>
          </a:p>
          <a:p>
            <a:endParaRPr lang="en-US" b="1" i="0" dirty="0">
              <a:solidFill>
                <a:srgbClr val="000000"/>
              </a:solidFill>
              <a:effectLst/>
              <a:latin typeface="ProximaNova"/>
            </a:endParaRPr>
          </a:p>
          <a:p>
            <a:pPr marL="0" indent="0">
              <a:buNone/>
            </a:pPr>
            <a:r>
              <a:rPr lang="en-IN" dirty="0"/>
              <a:t>public class </a:t>
            </a:r>
            <a:r>
              <a:rPr lang="en-IN" dirty="0" err="1"/>
              <a:t>NumberComparison</a:t>
            </a:r>
            <a:r>
              <a:rPr lang="en-IN" dirty="0"/>
              <a:t> </a:t>
            </a:r>
          </a:p>
          <a:p>
            <a:pPr marL="0" indent="0">
              <a:buNone/>
            </a:pPr>
            <a:r>
              <a:rPr lang="en-IN" dirty="0"/>
              <a:t>{</a:t>
            </a:r>
          </a:p>
          <a:p>
            <a:pPr marL="0" indent="0">
              <a:buNone/>
            </a:pPr>
            <a:r>
              <a:rPr lang="en-IN" dirty="0"/>
              <a:t>    public static void main(String[] </a:t>
            </a:r>
            <a:r>
              <a:rPr lang="en-IN" dirty="0" err="1"/>
              <a:t>args</a:t>
            </a:r>
            <a:r>
              <a:rPr lang="en-IN" dirty="0"/>
              <a:t>) </a:t>
            </a:r>
          </a:p>
          <a:p>
            <a:pPr marL="0" indent="0">
              <a:buNone/>
            </a:pPr>
            <a:r>
              <a:rPr lang="en-IN" dirty="0"/>
              <a:t>   {</a:t>
            </a:r>
          </a:p>
          <a:p>
            <a:pPr marL="0" indent="0">
              <a:buNone/>
            </a:pPr>
            <a:r>
              <a:rPr lang="en-IN" dirty="0"/>
              <a:t>        int number1 = 5; // Replace with your desired number</a:t>
            </a:r>
          </a:p>
          <a:p>
            <a:pPr marL="0" indent="0">
              <a:buNone/>
            </a:pPr>
            <a:r>
              <a:rPr lang="en-IN" dirty="0"/>
              <a:t>        int number2 = 8; // Replace with your desired number</a:t>
            </a:r>
          </a:p>
          <a:p>
            <a:pPr marL="0" indent="0">
              <a:buNone/>
            </a:pPr>
            <a:r>
              <a:rPr lang="en-IN" dirty="0"/>
              <a:t>        </a:t>
            </a:r>
          </a:p>
          <a:p>
            <a:pPr marL="0" indent="0">
              <a:buNone/>
            </a:pPr>
            <a:r>
              <a:rPr lang="en-IN" dirty="0"/>
              <a:t>        if (number1 &gt; number2) {</a:t>
            </a:r>
          </a:p>
          <a:p>
            <a:pPr marL="0" indent="0">
              <a:buNone/>
            </a:pPr>
            <a:r>
              <a:rPr lang="en-IN" dirty="0"/>
              <a:t>            </a:t>
            </a:r>
            <a:r>
              <a:rPr lang="en-IN" dirty="0" err="1"/>
              <a:t>System.out.println</a:t>
            </a:r>
            <a:r>
              <a:rPr lang="en-IN" dirty="0"/>
              <a:t>(number1 + " is greater than " + number2);</a:t>
            </a:r>
          </a:p>
          <a:p>
            <a:pPr marL="0" indent="0">
              <a:buNone/>
            </a:pPr>
            <a:r>
              <a:rPr lang="en-IN" dirty="0"/>
              <a:t>        } </a:t>
            </a:r>
          </a:p>
          <a:p>
            <a:pPr marL="0" indent="0">
              <a:buNone/>
            </a:pPr>
            <a:r>
              <a:rPr lang="en-IN" dirty="0"/>
              <a:t>        if (number1 &lt; number2) {</a:t>
            </a:r>
          </a:p>
          <a:p>
            <a:pPr marL="0" indent="0">
              <a:buNone/>
            </a:pPr>
            <a:r>
              <a:rPr lang="en-IN" dirty="0"/>
              <a:t>            </a:t>
            </a:r>
            <a:r>
              <a:rPr lang="en-IN" dirty="0" err="1"/>
              <a:t>System.out.println</a:t>
            </a:r>
            <a:r>
              <a:rPr lang="en-IN" dirty="0"/>
              <a:t>(number2 + " is greater than " + number1);</a:t>
            </a:r>
          </a:p>
          <a:p>
            <a:pPr marL="0" indent="0">
              <a:buNone/>
            </a:pPr>
            <a:r>
              <a:rPr lang="en-IN" dirty="0"/>
              <a:t>        } </a:t>
            </a:r>
          </a:p>
          <a:p>
            <a:pPr marL="0" indent="0">
              <a:buNone/>
            </a:pPr>
            <a:r>
              <a:rPr lang="en-IN" dirty="0"/>
              <a:t>         if (number1 == number2) </a:t>
            </a:r>
          </a:p>
          <a:p>
            <a:pPr marL="0" indent="0">
              <a:buNone/>
            </a:pPr>
            <a:r>
              <a:rPr lang="en-IN" dirty="0"/>
              <a:t>           </a:t>
            </a:r>
            <a:r>
              <a:rPr lang="en-IN" dirty="0" err="1"/>
              <a:t>System.out.println</a:t>
            </a:r>
            <a:r>
              <a:rPr lang="en-IN" dirty="0"/>
              <a:t>(number1 + " and " + number2 + " are equal");</a:t>
            </a:r>
          </a:p>
          <a:p>
            <a:pPr marL="0" indent="0">
              <a:buNone/>
            </a:pPr>
            <a:r>
              <a:rPr lang="en-IN" dirty="0"/>
              <a:t>        }</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757306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37E0-3B01-AD67-6FAD-D7C481ABF233}"/>
              </a:ext>
            </a:extLst>
          </p:cNvPr>
          <p:cNvSpPr>
            <a:spLocks noGrp="1"/>
          </p:cNvSpPr>
          <p:nvPr>
            <p:ph type="title"/>
          </p:nvPr>
        </p:nvSpPr>
        <p:spPr/>
        <p:txBody>
          <a:bodyPr/>
          <a:lstStyle/>
          <a:p>
            <a:r>
              <a:rPr lang="en-US" dirty="0"/>
              <a:t>If-else</a:t>
            </a:r>
            <a:endParaRPr lang="en-IN" dirty="0"/>
          </a:p>
        </p:txBody>
      </p:sp>
      <p:sp>
        <p:nvSpPr>
          <p:cNvPr id="3" name="Content Placeholder 2">
            <a:extLst>
              <a:ext uri="{FF2B5EF4-FFF2-40B4-BE49-F238E27FC236}">
                <a16:creationId xmlns:a16="http://schemas.microsoft.com/office/drawing/2014/main" id="{EB1C5708-6019-E8FB-9B64-EF3F2881AC93}"/>
              </a:ext>
            </a:extLst>
          </p:cNvPr>
          <p:cNvSpPr>
            <a:spLocks noGrp="1"/>
          </p:cNvSpPr>
          <p:nvPr>
            <p:ph idx="1"/>
          </p:nvPr>
        </p:nvSpPr>
        <p:spPr/>
        <p:txBody>
          <a:bodyPr/>
          <a:lstStyle/>
          <a:p>
            <a:pPr algn="l"/>
            <a:r>
              <a:rPr lang="en-US" b="1" i="1" dirty="0">
                <a:solidFill>
                  <a:srgbClr val="333333"/>
                </a:solidFill>
                <a:effectLst/>
                <a:latin typeface="Manrope"/>
              </a:rPr>
              <a:t>Syntax:</a:t>
            </a:r>
            <a:endParaRPr lang="en-US" b="0" i="0" dirty="0">
              <a:solidFill>
                <a:srgbClr val="333333"/>
              </a:solidFill>
              <a:effectLst/>
              <a:latin typeface="Manrope"/>
            </a:endParaRPr>
          </a:p>
          <a:p>
            <a:pPr marL="0" indent="0" algn="l">
              <a:buNone/>
            </a:pPr>
            <a:r>
              <a:rPr lang="en-US" b="0" i="0" dirty="0">
                <a:solidFill>
                  <a:srgbClr val="333333"/>
                </a:solidFill>
                <a:effectLst/>
                <a:latin typeface="Manrope"/>
              </a:rPr>
              <a:t>if(</a:t>
            </a:r>
            <a:r>
              <a:rPr lang="en-US" b="0" i="0" dirty="0" err="1">
                <a:solidFill>
                  <a:srgbClr val="333333"/>
                </a:solidFill>
                <a:effectLst/>
                <a:latin typeface="Manrope"/>
              </a:rPr>
              <a:t>Boolean_expression</a:t>
            </a:r>
            <a:r>
              <a:rPr lang="en-US" b="0" i="0" dirty="0">
                <a:solidFill>
                  <a:srgbClr val="333333"/>
                </a:solidFill>
                <a:effectLst/>
                <a:latin typeface="Manrope"/>
              </a:rPr>
              <a:t>)</a:t>
            </a:r>
          </a:p>
          <a:p>
            <a:pPr marL="0" indent="0" algn="l">
              <a:buNone/>
            </a:pPr>
            <a:r>
              <a:rPr lang="en-US" b="0" i="0" dirty="0">
                <a:solidFill>
                  <a:srgbClr val="333333"/>
                </a:solidFill>
                <a:effectLst/>
                <a:latin typeface="Manrope"/>
              </a:rPr>
              <a:t> {</a:t>
            </a:r>
            <a:br>
              <a:rPr lang="en-US" b="0" i="0" dirty="0">
                <a:solidFill>
                  <a:srgbClr val="333333"/>
                </a:solidFill>
                <a:effectLst/>
                <a:latin typeface="Manrope"/>
              </a:rPr>
            </a:br>
            <a:r>
              <a:rPr lang="en-US" b="0" i="0" dirty="0">
                <a:solidFill>
                  <a:srgbClr val="333333"/>
                </a:solidFill>
                <a:effectLst/>
                <a:latin typeface="Manrope"/>
              </a:rPr>
              <a:t>  // Executes when the Boolean expression is true</a:t>
            </a:r>
            <a:br>
              <a:rPr lang="en-US" b="0" i="0" dirty="0">
                <a:solidFill>
                  <a:srgbClr val="333333"/>
                </a:solidFill>
                <a:effectLst/>
                <a:latin typeface="Manrope"/>
              </a:rPr>
            </a:br>
            <a:r>
              <a:rPr lang="en-US" b="0" i="0" dirty="0">
                <a:solidFill>
                  <a:srgbClr val="333333"/>
                </a:solidFill>
                <a:effectLst/>
                <a:latin typeface="Manrope"/>
              </a:rPr>
              <a:t>}else {</a:t>
            </a:r>
            <a:br>
              <a:rPr lang="en-US" b="0" i="0" dirty="0">
                <a:solidFill>
                  <a:srgbClr val="333333"/>
                </a:solidFill>
                <a:effectLst/>
                <a:latin typeface="Manrope"/>
              </a:rPr>
            </a:br>
            <a:r>
              <a:rPr lang="en-US" b="0" i="0" dirty="0">
                <a:solidFill>
                  <a:srgbClr val="333333"/>
                </a:solidFill>
                <a:effectLst/>
                <a:latin typeface="Manrope"/>
              </a:rPr>
              <a:t>  // Executes when the Boolean expression is false</a:t>
            </a:r>
            <a:br>
              <a:rPr lang="en-US" b="0" i="0" dirty="0">
                <a:solidFill>
                  <a:srgbClr val="333333"/>
                </a:solidFill>
                <a:effectLst/>
                <a:latin typeface="Manrope"/>
              </a:rPr>
            </a:br>
            <a:r>
              <a:rPr lang="en-US" b="0" i="0" dirty="0">
                <a:solidFill>
                  <a:srgbClr val="333333"/>
                </a:solidFill>
                <a:effectLst/>
                <a:latin typeface="Manrope"/>
              </a:rPr>
              <a:t>}</a:t>
            </a:r>
            <a:br>
              <a:rPr lang="en-US" b="0" i="0" dirty="0">
                <a:solidFill>
                  <a:srgbClr val="333333"/>
                </a:solidFill>
                <a:effectLst/>
                <a:latin typeface="Manrope"/>
              </a:rPr>
            </a:br>
            <a:r>
              <a:rPr lang="en-US" b="0" i="0" dirty="0">
                <a:solidFill>
                  <a:srgbClr val="333333"/>
                </a:solidFill>
                <a:effectLst/>
                <a:latin typeface="Manrope"/>
              </a:rPr>
              <a:t>Statement-X;</a:t>
            </a:r>
          </a:p>
          <a:p>
            <a:pPr marL="0" indent="0">
              <a:buNone/>
            </a:pPr>
            <a:endParaRPr lang="en-IN" dirty="0"/>
          </a:p>
        </p:txBody>
      </p:sp>
    </p:spTree>
    <p:extLst>
      <p:ext uri="{BB962C8B-B14F-4D97-AF65-F5344CB8AC3E}">
        <p14:creationId xmlns:p14="http://schemas.microsoft.com/office/powerpoint/2010/main" val="403663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E1A8AB-CC21-E6DE-3510-B99699D7C690}"/>
              </a:ext>
            </a:extLst>
          </p:cNvPr>
          <p:cNvSpPr>
            <a:spLocks noGrp="1"/>
          </p:cNvSpPr>
          <p:nvPr>
            <p:ph idx="1"/>
          </p:nvPr>
        </p:nvSpPr>
        <p:spPr>
          <a:xfrm>
            <a:off x="286327" y="157018"/>
            <a:ext cx="7398327" cy="6700982"/>
          </a:xfrm>
        </p:spPr>
        <p:txBody>
          <a:bodyPr>
            <a:normAutofit fontScale="77500" lnSpcReduction="20000"/>
          </a:bodyPr>
          <a:lstStyle/>
          <a:p>
            <a:pPr marL="0" indent="0">
              <a:buNone/>
            </a:pPr>
            <a:r>
              <a:rPr lang="en-IN" dirty="0"/>
              <a:t>import </a:t>
            </a:r>
            <a:r>
              <a:rPr lang="en-IN" dirty="0" err="1"/>
              <a:t>java.util.Scanner</a:t>
            </a:r>
            <a:r>
              <a:rPr lang="en-IN" dirty="0"/>
              <a:t>;</a:t>
            </a:r>
          </a:p>
          <a:p>
            <a:pPr marL="0" indent="0">
              <a:buNone/>
            </a:pPr>
            <a:endParaRPr lang="en-IN" dirty="0"/>
          </a:p>
          <a:p>
            <a:pPr marL="0" indent="0">
              <a:buNone/>
            </a:pPr>
            <a:r>
              <a:rPr lang="en-IN" dirty="0"/>
              <a:t>public class </a:t>
            </a:r>
            <a:r>
              <a:rPr lang="en-IN" dirty="0" err="1"/>
              <a:t>EvenOdd</a:t>
            </a:r>
            <a:r>
              <a:rPr lang="en-IN" dirty="0"/>
              <a:t> </a:t>
            </a:r>
          </a:p>
          <a:p>
            <a:pPr marL="0" indent="0">
              <a:buNone/>
            </a:pPr>
            <a:r>
              <a:rPr lang="en-IN" dirty="0"/>
              <a:t>{</a:t>
            </a:r>
          </a:p>
          <a:p>
            <a:pPr marL="0" indent="0">
              <a:buNone/>
            </a:pPr>
            <a:r>
              <a:rPr lang="en-IN" dirty="0"/>
              <a:t>    public static void main(String[] </a:t>
            </a:r>
            <a:r>
              <a:rPr lang="en-IN" dirty="0" err="1"/>
              <a:t>args</a:t>
            </a:r>
            <a:r>
              <a:rPr lang="en-IN" dirty="0"/>
              <a:t>) </a:t>
            </a:r>
          </a:p>
          <a:p>
            <a:pPr marL="0" indent="0">
              <a:buNone/>
            </a:pPr>
            <a:r>
              <a:rPr lang="en-IN" dirty="0"/>
              <a:t>  {</a:t>
            </a:r>
          </a:p>
          <a:p>
            <a:pPr marL="0" indent="0">
              <a:buNone/>
            </a:pPr>
            <a:r>
              <a:rPr lang="en-IN" dirty="0"/>
              <a:t>        Scanner </a:t>
            </a:r>
            <a:r>
              <a:rPr lang="en-IN" dirty="0" err="1"/>
              <a:t>sc</a:t>
            </a:r>
            <a:r>
              <a:rPr lang="en-IN" dirty="0"/>
              <a:t> = new Scanner(System.in);</a:t>
            </a:r>
          </a:p>
          <a:p>
            <a:pPr marL="0" indent="0">
              <a:buNone/>
            </a:pPr>
            <a:r>
              <a:rPr lang="en-IN" dirty="0"/>
              <a:t>        </a:t>
            </a:r>
            <a:r>
              <a:rPr lang="en-IN" dirty="0" err="1"/>
              <a:t>System.out.print</a:t>
            </a:r>
            <a:r>
              <a:rPr lang="en-IN" dirty="0"/>
              <a:t>("Enter an integer: ");</a:t>
            </a:r>
          </a:p>
          <a:p>
            <a:pPr marL="0" indent="0">
              <a:buNone/>
            </a:pPr>
            <a:r>
              <a:rPr lang="en-IN" dirty="0"/>
              <a:t>        int number = </a:t>
            </a:r>
            <a:r>
              <a:rPr lang="en-IN" dirty="0" err="1"/>
              <a:t>sc.nextInt</a:t>
            </a:r>
            <a:r>
              <a:rPr lang="en-IN" dirty="0"/>
              <a:t>();</a:t>
            </a:r>
          </a:p>
          <a:p>
            <a:pPr marL="0" indent="0">
              <a:buNone/>
            </a:pPr>
            <a:r>
              <a:rPr lang="en-IN" dirty="0"/>
              <a:t>        if (</a:t>
            </a:r>
            <a:r>
              <a:rPr lang="en-IN" dirty="0" err="1"/>
              <a:t>isEven</a:t>
            </a:r>
            <a:r>
              <a:rPr lang="en-IN" dirty="0"/>
              <a:t>(number) = = true)</a:t>
            </a:r>
          </a:p>
          <a:p>
            <a:pPr marL="0" indent="0">
              <a:buNone/>
            </a:pPr>
            <a:r>
              <a:rPr lang="en-IN" dirty="0"/>
              <a:t>       {</a:t>
            </a:r>
          </a:p>
          <a:p>
            <a:pPr marL="0" indent="0">
              <a:buNone/>
            </a:pPr>
            <a:r>
              <a:rPr lang="en-IN" dirty="0"/>
              <a:t>            </a:t>
            </a:r>
            <a:r>
              <a:rPr lang="en-IN" dirty="0" err="1"/>
              <a:t>System.out.println</a:t>
            </a:r>
            <a:r>
              <a:rPr lang="en-IN" dirty="0"/>
              <a:t>(number + " is an even number.");</a:t>
            </a:r>
          </a:p>
          <a:p>
            <a:pPr marL="0" indent="0">
              <a:buNone/>
            </a:pPr>
            <a:r>
              <a:rPr lang="en-IN" dirty="0"/>
              <a:t>        } </a:t>
            </a:r>
          </a:p>
          <a:p>
            <a:pPr marL="0" indent="0">
              <a:buNone/>
            </a:pPr>
            <a:r>
              <a:rPr lang="en-IN" dirty="0"/>
              <a:t>      else</a:t>
            </a:r>
          </a:p>
          <a:p>
            <a:pPr marL="0" indent="0">
              <a:buNone/>
            </a:pPr>
            <a:r>
              <a:rPr lang="en-IN" dirty="0"/>
              <a:t>       {</a:t>
            </a:r>
          </a:p>
          <a:p>
            <a:pPr marL="0" indent="0">
              <a:buNone/>
            </a:pPr>
            <a:r>
              <a:rPr lang="en-IN" dirty="0"/>
              <a:t>            </a:t>
            </a:r>
            <a:r>
              <a:rPr lang="en-IN" dirty="0" err="1"/>
              <a:t>System.out.println</a:t>
            </a:r>
            <a:r>
              <a:rPr lang="en-IN" dirty="0"/>
              <a:t>(number + " is an odd number.");</a:t>
            </a:r>
          </a:p>
          <a:p>
            <a:pPr marL="0" indent="0">
              <a:buNone/>
            </a:pPr>
            <a:r>
              <a:rPr lang="en-IN" dirty="0"/>
              <a:t>        }</a:t>
            </a:r>
          </a:p>
          <a:p>
            <a:pPr marL="0" indent="0">
              <a:buNone/>
            </a:pPr>
            <a:r>
              <a:rPr lang="en-IN" dirty="0"/>
              <a:t>}</a:t>
            </a:r>
          </a:p>
        </p:txBody>
      </p:sp>
      <p:sp>
        <p:nvSpPr>
          <p:cNvPr id="5" name="TextBox 4">
            <a:extLst>
              <a:ext uri="{FF2B5EF4-FFF2-40B4-BE49-F238E27FC236}">
                <a16:creationId xmlns:a16="http://schemas.microsoft.com/office/drawing/2014/main" id="{A66AADC4-65A7-54AA-067C-B56E5CEB0B60}"/>
              </a:ext>
            </a:extLst>
          </p:cNvPr>
          <p:cNvSpPr txBox="1"/>
          <p:nvPr/>
        </p:nvSpPr>
        <p:spPr>
          <a:xfrm>
            <a:off x="8146472" y="457584"/>
            <a:ext cx="4276437" cy="2308324"/>
          </a:xfrm>
          <a:prstGeom prst="rect">
            <a:avLst/>
          </a:prstGeom>
          <a:noFill/>
        </p:spPr>
        <p:txBody>
          <a:bodyPr wrap="square">
            <a:spAutoFit/>
          </a:bodyPr>
          <a:lstStyle/>
          <a:p>
            <a:pPr marL="0" indent="0">
              <a:buNone/>
            </a:pPr>
            <a:r>
              <a:rPr lang="en-IN" dirty="0"/>
              <a:t> </a:t>
            </a:r>
            <a:r>
              <a:rPr lang="en-IN" b="1" dirty="0">
                <a:solidFill>
                  <a:srgbClr val="FF0000"/>
                </a:solidFill>
              </a:rPr>
              <a:t>public static </a:t>
            </a:r>
            <a:r>
              <a:rPr lang="en-IN" b="1" dirty="0" err="1">
                <a:solidFill>
                  <a:srgbClr val="FF0000"/>
                </a:solidFill>
              </a:rPr>
              <a:t>boolean</a:t>
            </a:r>
            <a:r>
              <a:rPr lang="en-IN" b="1" dirty="0">
                <a:solidFill>
                  <a:srgbClr val="FF0000"/>
                </a:solidFill>
              </a:rPr>
              <a:t> </a:t>
            </a:r>
            <a:r>
              <a:rPr lang="en-IN" b="1" dirty="0" err="1">
                <a:solidFill>
                  <a:srgbClr val="FF0000"/>
                </a:solidFill>
              </a:rPr>
              <a:t>isEven</a:t>
            </a:r>
            <a:r>
              <a:rPr lang="en-IN" b="1" dirty="0">
                <a:solidFill>
                  <a:srgbClr val="FF0000"/>
                </a:solidFill>
              </a:rPr>
              <a:t>(int number) </a:t>
            </a:r>
          </a:p>
          <a:p>
            <a:pPr marL="0" indent="0">
              <a:buNone/>
            </a:pPr>
            <a:r>
              <a:rPr lang="en-IN" b="1" dirty="0">
                <a:solidFill>
                  <a:srgbClr val="FF0000"/>
                </a:solidFill>
              </a:rPr>
              <a:t>  {</a:t>
            </a:r>
          </a:p>
          <a:p>
            <a:pPr marL="0" indent="0">
              <a:buNone/>
            </a:pPr>
            <a:r>
              <a:rPr lang="en-IN" b="1" dirty="0">
                <a:solidFill>
                  <a:srgbClr val="FF0000"/>
                </a:solidFill>
              </a:rPr>
              <a:t>        if (number % 2 == 0)</a:t>
            </a:r>
          </a:p>
          <a:p>
            <a:pPr marL="0" indent="0">
              <a:buNone/>
            </a:pPr>
            <a:r>
              <a:rPr lang="en-IN" b="1" dirty="0">
                <a:solidFill>
                  <a:srgbClr val="FF0000"/>
                </a:solidFill>
              </a:rPr>
              <a:t>	return true;</a:t>
            </a:r>
          </a:p>
          <a:p>
            <a:pPr marL="0" indent="0">
              <a:buNone/>
            </a:pPr>
            <a:r>
              <a:rPr lang="en-IN" b="1" dirty="0">
                <a:solidFill>
                  <a:srgbClr val="FF0000"/>
                </a:solidFill>
              </a:rPr>
              <a:t>       else</a:t>
            </a:r>
          </a:p>
          <a:p>
            <a:pPr marL="0" indent="0">
              <a:buNone/>
            </a:pPr>
            <a:r>
              <a:rPr lang="en-IN" b="1" dirty="0">
                <a:solidFill>
                  <a:srgbClr val="FF0000"/>
                </a:solidFill>
              </a:rPr>
              <a:t>	return false;</a:t>
            </a:r>
          </a:p>
          <a:p>
            <a:pPr marL="0" indent="0">
              <a:buNone/>
            </a:pPr>
            <a:r>
              <a:rPr lang="en-IN" b="1" dirty="0">
                <a:solidFill>
                  <a:srgbClr val="FF0000"/>
                </a:solidFill>
              </a:rPr>
              <a:t>    }</a:t>
            </a:r>
          </a:p>
          <a:p>
            <a:pPr marL="0" indent="0">
              <a:buNone/>
            </a:pPr>
            <a:r>
              <a:rPr lang="en-IN" dirty="0"/>
              <a:t>}</a:t>
            </a:r>
          </a:p>
        </p:txBody>
      </p:sp>
    </p:spTree>
    <p:extLst>
      <p:ext uri="{BB962C8B-B14F-4D97-AF65-F5344CB8AC3E}">
        <p14:creationId xmlns:p14="http://schemas.microsoft.com/office/powerpoint/2010/main" val="86166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D831-851B-3F1E-6954-A97CD3D3874D}"/>
              </a:ext>
            </a:extLst>
          </p:cNvPr>
          <p:cNvSpPr>
            <a:spLocks noGrp="1"/>
          </p:cNvSpPr>
          <p:nvPr>
            <p:ph type="title"/>
          </p:nvPr>
        </p:nvSpPr>
        <p:spPr/>
        <p:txBody>
          <a:bodyPr/>
          <a:lstStyle/>
          <a:p>
            <a:r>
              <a:rPr lang="en-US" dirty="0"/>
              <a:t>If-else-if</a:t>
            </a:r>
            <a:endParaRPr lang="en-IN" dirty="0"/>
          </a:p>
        </p:txBody>
      </p:sp>
      <p:sp>
        <p:nvSpPr>
          <p:cNvPr id="3" name="Content Placeholder 2">
            <a:extLst>
              <a:ext uri="{FF2B5EF4-FFF2-40B4-BE49-F238E27FC236}">
                <a16:creationId xmlns:a16="http://schemas.microsoft.com/office/drawing/2014/main" id="{91D4D1F6-AB4E-ABA3-F510-859C51B101FB}"/>
              </a:ext>
            </a:extLst>
          </p:cNvPr>
          <p:cNvSpPr>
            <a:spLocks noGrp="1"/>
          </p:cNvSpPr>
          <p:nvPr>
            <p:ph idx="1"/>
          </p:nvPr>
        </p:nvSpPr>
        <p:spPr>
          <a:xfrm>
            <a:off x="838200" y="1413164"/>
            <a:ext cx="10515600" cy="5079711"/>
          </a:xfrm>
        </p:spPr>
        <p:txBody>
          <a:bodyPr>
            <a:normAutofit fontScale="92500" lnSpcReduction="10000"/>
          </a:bodyPr>
          <a:lstStyle/>
          <a:p>
            <a:pPr algn="l"/>
            <a:r>
              <a:rPr lang="en-US" b="1" i="1" dirty="0">
                <a:solidFill>
                  <a:srgbClr val="333333"/>
                </a:solidFill>
                <a:effectLst/>
                <a:latin typeface="Manrope"/>
              </a:rPr>
              <a:t>Syntax:</a:t>
            </a:r>
            <a:endParaRPr lang="en-US" b="0" i="0" dirty="0">
              <a:solidFill>
                <a:srgbClr val="333333"/>
              </a:solidFill>
              <a:effectLst/>
              <a:latin typeface="Manrope"/>
            </a:endParaRPr>
          </a:p>
          <a:p>
            <a:pPr marL="0" indent="0" algn="l">
              <a:buNone/>
            </a:pPr>
            <a:r>
              <a:rPr lang="en-US" dirty="0">
                <a:solidFill>
                  <a:srgbClr val="333333"/>
                </a:solidFill>
                <a:latin typeface="Manrope"/>
              </a:rPr>
              <a:t> </a:t>
            </a:r>
            <a:r>
              <a:rPr lang="en-US" b="0" i="0" dirty="0">
                <a:solidFill>
                  <a:srgbClr val="333333"/>
                </a:solidFill>
                <a:effectLst/>
                <a:latin typeface="Manrope"/>
              </a:rPr>
              <a:t>if(</a:t>
            </a:r>
            <a:r>
              <a:rPr lang="en-US" b="0" i="0" dirty="0" err="1">
                <a:solidFill>
                  <a:srgbClr val="333333"/>
                </a:solidFill>
                <a:effectLst/>
                <a:latin typeface="Manrope"/>
              </a:rPr>
              <a:t>Boolean_expression</a:t>
            </a:r>
            <a:r>
              <a:rPr lang="en-US" b="0" i="0" dirty="0">
                <a:solidFill>
                  <a:srgbClr val="333333"/>
                </a:solidFill>
                <a:effectLst/>
                <a:latin typeface="Manrope"/>
              </a:rPr>
              <a:t> 1) {</a:t>
            </a:r>
            <a:br>
              <a:rPr lang="en-US" b="0" i="0" dirty="0">
                <a:solidFill>
                  <a:srgbClr val="333333"/>
                </a:solidFill>
                <a:effectLst/>
                <a:latin typeface="Manrope"/>
              </a:rPr>
            </a:br>
            <a:r>
              <a:rPr lang="en-US" b="0" i="0" dirty="0">
                <a:solidFill>
                  <a:srgbClr val="333333"/>
                </a:solidFill>
                <a:effectLst/>
                <a:latin typeface="Manrope"/>
              </a:rPr>
              <a:t>  // Executes when the Boolean expression 1 is true</a:t>
            </a:r>
            <a:br>
              <a:rPr lang="en-US" b="0" i="0" dirty="0">
                <a:solidFill>
                  <a:srgbClr val="333333"/>
                </a:solidFill>
                <a:effectLst/>
                <a:latin typeface="Manrope"/>
              </a:rPr>
            </a:br>
            <a:r>
              <a:rPr lang="en-US" b="0" i="0" dirty="0">
                <a:solidFill>
                  <a:srgbClr val="333333"/>
                </a:solidFill>
                <a:effectLst/>
                <a:latin typeface="Manrope"/>
              </a:rPr>
              <a:t> }</a:t>
            </a:r>
          </a:p>
          <a:p>
            <a:pPr marL="0" indent="0" algn="l">
              <a:buNone/>
            </a:pPr>
            <a:r>
              <a:rPr lang="en-US" dirty="0">
                <a:solidFill>
                  <a:srgbClr val="333333"/>
                </a:solidFill>
                <a:latin typeface="Manrope"/>
              </a:rPr>
              <a:t>  </a:t>
            </a:r>
            <a:r>
              <a:rPr lang="en-US" b="0" i="0" dirty="0">
                <a:solidFill>
                  <a:srgbClr val="333333"/>
                </a:solidFill>
                <a:effectLst/>
                <a:latin typeface="Manrope"/>
              </a:rPr>
              <a:t>else if(</a:t>
            </a:r>
            <a:r>
              <a:rPr lang="en-US" b="0" i="0" dirty="0" err="1">
                <a:solidFill>
                  <a:srgbClr val="333333"/>
                </a:solidFill>
                <a:effectLst/>
                <a:latin typeface="Manrope"/>
              </a:rPr>
              <a:t>Boolean_expression</a:t>
            </a:r>
            <a:r>
              <a:rPr lang="en-US" b="0" i="0" dirty="0">
                <a:solidFill>
                  <a:srgbClr val="333333"/>
                </a:solidFill>
                <a:effectLst/>
                <a:latin typeface="Manrope"/>
              </a:rPr>
              <a:t> 2) {</a:t>
            </a:r>
            <a:br>
              <a:rPr lang="en-US" b="0" i="0" dirty="0">
                <a:solidFill>
                  <a:srgbClr val="333333"/>
                </a:solidFill>
                <a:effectLst/>
                <a:latin typeface="Manrope"/>
              </a:rPr>
            </a:br>
            <a:r>
              <a:rPr lang="en-US" b="0" i="0" dirty="0">
                <a:solidFill>
                  <a:srgbClr val="333333"/>
                </a:solidFill>
                <a:effectLst/>
                <a:latin typeface="Manrope"/>
              </a:rPr>
              <a:t>  // Executes when the Boolean expression 2 is true</a:t>
            </a:r>
            <a:br>
              <a:rPr lang="en-US" b="0" i="0" dirty="0">
                <a:solidFill>
                  <a:srgbClr val="333333"/>
                </a:solidFill>
                <a:effectLst/>
                <a:latin typeface="Manrope"/>
              </a:rPr>
            </a:br>
            <a:r>
              <a:rPr lang="en-US" b="0" i="0" dirty="0">
                <a:solidFill>
                  <a:srgbClr val="333333"/>
                </a:solidFill>
                <a:effectLst/>
                <a:latin typeface="Manrope"/>
              </a:rPr>
              <a:t> }</a:t>
            </a:r>
          </a:p>
          <a:p>
            <a:pPr marL="0" indent="0" algn="l">
              <a:buNone/>
            </a:pPr>
            <a:r>
              <a:rPr lang="en-US" b="0" i="0" dirty="0">
                <a:solidFill>
                  <a:srgbClr val="333333"/>
                </a:solidFill>
                <a:effectLst/>
                <a:latin typeface="Manrope"/>
              </a:rPr>
              <a:t>  else if(</a:t>
            </a:r>
            <a:r>
              <a:rPr lang="en-US" b="0" i="0" dirty="0" err="1">
                <a:solidFill>
                  <a:srgbClr val="333333"/>
                </a:solidFill>
                <a:effectLst/>
                <a:latin typeface="Manrope"/>
              </a:rPr>
              <a:t>Boolean_expression</a:t>
            </a:r>
            <a:r>
              <a:rPr lang="en-US" b="0" i="0" dirty="0">
                <a:solidFill>
                  <a:srgbClr val="333333"/>
                </a:solidFill>
                <a:effectLst/>
                <a:latin typeface="Manrope"/>
              </a:rPr>
              <a:t> 3) {</a:t>
            </a:r>
            <a:br>
              <a:rPr lang="en-US" b="0" i="0" dirty="0">
                <a:solidFill>
                  <a:srgbClr val="333333"/>
                </a:solidFill>
                <a:effectLst/>
                <a:latin typeface="Manrope"/>
              </a:rPr>
            </a:br>
            <a:r>
              <a:rPr lang="en-US" b="0" i="0" dirty="0">
                <a:solidFill>
                  <a:srgbClr val="333333"/>
                </a:solidFill>
                <a:effectLst/>
                <a:latin typeface="Manrope"/>
              </a:rPr>
              <a:t>  // Executes when the Boolean expression 3 is true</a:t>
            </a:r>
            <a:br>
              <a:rPr lang="en-US" b="0" i="0" dirty="0">
                <a:solidFill>
                  <a:srgbClr val="333333"/>
                </a:solidFill>
                <a:effectLst/>
                <a:latin typeface="Manrope"/>
              </a:rPr>
            </a:br>
            <a:r>
              <a:rPr lang="en-US" b="0" i="0" dirty="0">
                <a:solidFill>
                  <a:srgbClr val="333333"/>
                </a:solidFill>
                <a:effectLst/>
                <a:latin typeface="Manrope"/>
              </a:rPr>
              <a:t> }</a:t>
            </a:r>
          </a:p>
          <a:p>
            <a:pPr marL="0" indent="0" algn="l">
              <a:buNone/>
            </a:pPr>
            <a:r>
              <a:rPr lang="en-US" b="0" i="0" dirty="0">
                <a:solidFill>
                  <a:srgbClr val="333333"/>
                </a:solidFill>
                <a:effectLst/>
                <a:latin typeface="Manrope"/>
              </a:rPr>
              <a:t>  else {</a:t>
            </a:r>
            <a:br>
              <a:rPr lang="en-US" b="0" i="0" dirty="0">
                <a:solidFill>
                  <a:srgbClr val="333333"/>
                </a:solidFill>
                <a:effectLst/>
                <a:latin typeface="Manrope"/>
              </a:rPr>
            </a:br>
            <a:r>
              <a:rPr lang="en-US" b="0" i="0" dirty="0">
                <a:solidFill>
                  <a:srgbClr val="333333"/>
                </a:solidFill>
                <a:effectLst/>
                <a:latin typeface="Manrope"/>
              </a:rPr>
              <a:t>  // Executes when the none of the above condition is true.</a:t>
            </a:r>
            <a:br>
              <a:rPr lang="en-US" b="0" i="0" dirty="0">
                <a:solidFill>
                  <a:srgbClr val="333333"/>
                </a:solidFill>
                <a:effectLst/>
                <a:latin typeface="Manrope"/>
              </a:rPr>
            </a:br>
            <a:r>
              <a:rPr lang="en-US" b="0" i="0" dirty="0">
                <a:solidFill>
                  <a:srgbClr val="333333"/>
                </a:solidFill>
                <a:effectLst/>
                <a:latin typeface="Manrope"/>
              </a:rPr>
              <a:t> }</a:t>
            </a:r>
            <a:br>
              <a:rPr lang="en-US" b="0" i="0" dirty="0">
                <a:solidFill>
                  <a:srgbClr val="333333"/>
                </a:solidFill>
                <a:effectLst/>
                <a:latin typeface="Manrope"/>
              </a:rPr>
            </a:br>
            <a:r>
              <a:rPr lang="en-US" b="0" i="0" dirty="0">
                <a:solidFill>
                  <a:srgbClr val="333333"/>
                </a:solidFill>
                <a:effectLst/>
                <a:latin typeface="Manrope"/>
              </a:rPr>
              <a:t>Statement-X;</a:t>
            </a:r>
          </a:p>
          <a:p>
            <a:endParaRPr lang="en-IN" dirty="0"/>
          </a:p>
        </p:txBody>
      </p:sp>
    </p:spTree>
    <p:extLst>
      <p:ext uri="{BB962C8B-B14F-4D97-AF65-F5344CB8AC3E}">
        <p14:creationId xmlns:p14="http://schemas.microsoft.com/office/powerpoint/2010/main" val="4001882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f-else-if ladder statement in java">
            <a:extLst>
              <a:ext uri="{FF2B5EF4-FFF2-40B4-BE49-F238E27FC236}">
                <a16:creationId xmlns:a16="http://schemas.microsoft.com/office/drawing/2014/main" id="{7AA080C4-C852-42D4-9E7B-0E2F5B7306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0872" y="481066"/>
            <a:ext cx="8211127" cy="5864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469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3654</Words>
  <Application>Microsoft Office PowerPoint</Application>
  <PresentationFormat>Widescreen</PresentationFormat>
  <Paragraphs>458</Paragraphs>
  <Slides>44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44</vt:i4>
      </vt:variant>
    </vt:vector>
  </HeadingPairs>
  <TitlesOfParts>
    <vt:vector size="58" baseType="lpstr">
      <vt:lpstr>Arial</vt:lpstr>
      <vt:lpstr>Calibri</vt:lpstr>
      <vt:lpstr>Calibri Light</vt:lpstr>
      <vt:lpstr>CourierStd</vt:lpstr>
      <vt:lpstr>erdana</vt:lpstr>
      <vt:lpstr>Georgia</vt:lpstr>
      <vt:lpstr>Helvetica</vt:lpstr>
      <vt:lpstr>inter-regular</vt:lpstr>
      <vt:lpstr>Manrope</vt:lpstr>
      <vt:lpstr>Nunito</vt:lpstr>
      <vt:lpstr>Open Sans</vt:lpstr>
      <vt:lpstr>ProximaNova</vt:lpstr>
      <vt:lpstr>Source Sans Pro</vt:lpstr>
      <vt:lpstr>Office Theme</vt:lpstr>
      <vt:lpstr>if, if-else, switch, break, continue, jump</vt:lpstr>
      <vt:lpstr>Decision Making in Java (if, if-else, switch, break, continue, jump) </vt:lpstr>
      <vt:lpstr>Types of Decision Making Statements in Java</vt:lpstr>
      <vt:lpstr>PowerPoint Presentation</vt:lpstr>
      <vt:lpstr>PowerPoint Presentation</vt:lpstr>
      <vt:lpstr>If-else</vt:lpstr>
      <vt:lpstr>PowerPoint Presentation</vt:lpstr>
      <vt:lpstr>If-else-if</vt:lpstr>
      <vt:lpstr>PowerPoint Presentation</vt:lpstr>
      <vt:lpstr>Condition for leap year</vt:lpstr>
      <vt:lpstr>PowerPoint Presentation</vt:lpstr>
      <vt:lpstr>Nested if</vt:lpstr>
      <vt:lpstr>PowerPoint Presentation</vt:lpstr>
      <vt:lpstr>Nested if-else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Switch Statement</vt:lpstr>
      <vt:lpstr>Points to Remember</vt:lpstr>
      <vt:lpstr>PowerPoint Presentation</vt:lpstr>
      <vt:lpstr>Syntax:</vt:lpstr>
      <vt:lpstr>PowerPoint Presentation</vt:lpstr>
      <vt:lpstr>Switch case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if-else, switch, break, continue, jump</dc:title>
  <dc:creator>Divyansh Vijarania</dc:creator>
  <cp:lastModifiedBy>Vinay Kumar</cp:lastModifiedBy>
  <cp:revision>21</cp:revision>
  <dcterms:created xsi:type="dcterms:W3CDTF">2023-06-29T08:19:33Z</dcterms:created>
  <dcterms:modified xsi:type="dcterms:W3CDTF">2023-08-18T06:16:56Z</dcterms:modified>
</cp:coreProperties>
</file>