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71" r:id="rId8"/>
    <p:sldId id="272" r:id="rId9"/>
    <p:sldId id="269" r:id="rId10"/>
    <p:sldId id="270" r:id="rId11"/>
    <p:sldId id="273" r:id="rId12"/>
    <p:sldId id="274" r:id="rId13"/>
    <p:sldId id="275" r:id="rId14"/>
    <p:sldId id="276" r:id="rId15"/>
    <p:sldId id="277" r:id="rId16"/>
    <p:sldId id="278" r:id="rId17"/>
    <p:sldId id="279" r:id="rId18"/>
    <p:sldId id="280" r:id="rId19"/>
    <p:sldId id="281" r:id="rId20"/>
    <p:sldId id="283" r:id="rId21"/>
    <p:sldId id="282" r:id="rId22"/>
    <p:sldId id="262" r:id="rId23"/>
    <p:sldId id="263" r:id="rId24"/>
    <p:sldId id="264" r:id="rId25"/>
    <p:sldId id="265" r:id="rId26"/>
    <p:sldId id="266" r:id="rId27"/>
    <p:sldId id="284" r:id="rId28"/>
    <p:sldId id="285" r:id="rId29"/>
    <p:sldId id="286" r:id="rId30"/>
    <p:sldId id="287" r:id="rId31"/>
    <p:sldId id="288" r:id="rId32"/>
    <p:sldId id="289" r:id="rId33"/>
    <p:sldId id="290" r:id="rId34"/>
    <p:sldId id="291" r:id="rId35"/>
    <p:sldId id="292" r:id="rId36"/>
    <p:sldId id="294" r:id="rId37"/>
    <p:sldId id="314" r:id="rId38"/>
    <p:sldId id="293" r:id="rId39"/>
    <p:sldId id="295" r:id="rId40"/>
    <p:sldId id="296" r:id="rId41"/>
    <p:sldId id="297" r:id="rId42"/>
    <p:sldId id="298" r:id="rId43"/>
    <p:sldId id="299" r:id="rId44"/>
    <p:sldId id="338" r:id="rId45"/>
    <p:sldId id="339" r:id="rId46"/>
    <p:sldId id="300" r:id="rId47"/>
    <p:sldId id="340" r:id="rId48"/>
    <p:sldId id="341" r:id="rId49"/>
    <p:sldId id="342" r:id="rId50"/>
    <p:sldId id="343" r:id="rId51"/>
    <p:sldId id="301" r:id="rId52"/>
    <p:sldId id="302" r:id="rId53"/>
    <p:sldId id="303" r:id="rId54"/>
    <p:sldId id="304" r:id="rId55"/>
    <p:sldId id="305" r:id="rId56"/>
    <p:sldId id="306" r:id="rId57"/>
    <p:sldId id="307" r:id="rId58"/>
    <p:sldId id="308" r:id="rId59"/>
    <p:sldId id="310" r:id="rId60"/>
    <p:sldId id="309" r:id="rId61"/>
    <p:sldId id="311" r:id="rId62"/>
    <p:sldId id="312" r:id="rId63"/>
    <p:sldId id="315" r:id="rId64"/>
    <p:sldId id="316" r:id="rId65"/>
    <p:sldId id="317" r:id="rId66"/>
    <p:sldId id="318" r:id="rId67"/>
    <p:sldId id="319" r:id="rId68"/>
    <p:sldId id="320" r:id="rId69"/>
    <p:sldId id="321" r:id="rId70"/>
    <p:sldId id="322" r:id="rId71"/>
    <p:sldId id="323" r:id="rId72"/>
    <p:sldId id="324" r:id="rId73"/>
    <p:sldId id="325" r:id="rId74"/>
    <p:sldId id="330" r:id="rId75"/>
    <p:sldId id="331" r:id="rId76"/>
    <p:sldId id="332" r:id="rId77"/>
    <p:sldId id="336" r:id="rId78"/>
    <p:sldId id="333" r:id="rId79"/>
    <p:sldId id="334" r:id="rId80"/>
    <p:sldId id="335" r:id="rId81"/>
    <p:sldId id="33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80EC-3226-B975-1939-BBC4D1E51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5BB72E-68AB-7282-A041-51125386C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62CA8E-6F87-FF64-D126-286801849ECD}"/>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5" name="Footer Placeholder 4">
            <a:extLst>
              <a:ext uri="{FF2B5EF4-FFF2-40B4-BE49-F238E27FC236}">
                <a16:creationId xmlns:a16="http://schemas.microsoft.com/office/drawing/2014/main" id="{48B30BC2-8F87-4237-6690-C75B7486C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3C416-CB0E-64F2-B238-ED1F7949EC04}"/>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191870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7B33-54C4-1305-366A-B05150FF64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5E173-A7F3-20B8-4D84-CCE689250D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D277A-E7B4-33A9-37DE-164E2B509437}"/>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5" name="Footer Placeholder 4">
            <a:extLst>
              <a:ext uri="{FF2B5EF4-FFF2-40B4-BE49-F238E27FC236}">
                <a16:creationId xmlns:a16="http://schemas.microsoft.com/office/drawing/2014/main" id="{9EB9CCA1-A808-7D80-6064-C43E5CB74D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99CB1-0377-F90E-1DB6-A1D51F1DCCCE}"/>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87705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3F8FF-80FC-0998-462D-5A090F715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A9DED6-55B1-CCBB-B0AA-98570C0833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24450-3332-5368-F1A2-2001B00AD1F2}"/>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5" name="Footer Placeholder 4">
            <a:extLst>
              <a:ext uri="{FF2B5EF4-FFF2-40B4-BE49-F238E27FC236}">
                <a16:creationId xmlns:a16="http://schemas.microsoft.com/office/drawing/2014/main" id="{0D1F37E8-5611-A281-D5EE-3D7343A00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C343D9-0BF8-177D-21B2-048C03D07CF9}"/>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249572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9016-23AF-668F-4266-50D42E90EE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10C141-0ECA-BBBE-72A9-B60B5644D7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F9DD8-64D9-72A9-F8B1-27BA5BBB3F4D}"/>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5" name="Footer Placeholder 4">
            <a:extLst>
              <a:ext uri="{FF2B5EF4-FFF2-40B4-BE49-F238E27FC236}">
                <a16:creationId xmlns:a16="http://schemas.microsoft.com/office/drawing/2014/main" id="{33136517-A890-AE9E-818D-AE183BD4A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56ACDF-F798-F12B-99E3-F187C11966E6}"/>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113522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C223-35FF-A586-4624-7736B601F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0FFA78-2005-4434-0BF1-26179285A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5C5944-46E5-AE5B-2B14-2E24D0328955}"/>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5" name="Footer Placeholder 4">
            <a:extLst>
              <a:ext uri="{FF2B5EF4-FFF2-40B4-BE49-F238E27FC236}">
                <a16:creationId xmlns:a16="http://schemas.microsoft.com/office/drawing/2014/main" id="{59749F09-9E4C-045B-A88B-2BF4E3DFF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1C9C5-A29B-8C18-6805-CCBF0F5DE68F}"/>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203201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876A-3F3B-B8F7-8C35-B22E33A7E3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2B87C0-8C01-BA1C-B7FF-50BF18DECF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D7EF5F-8A2A-252B-2801-C2CDF59BB6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400051-E9FC-6AB3-F087-E8D69CEB555D}"/>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6" name="Footer Placeholder 5">
            <a:extLst>
              <a:ext uri="{FF2B5EF4-FFF2-40B4-BE49-F238E27FC236}">
                <a16:creationId xmlns:a16="http://schemas.microsoft.com/office/drawing/2014/main" id="{FAD3FF64-3473-6E13-4FF4-0CC28017C0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1ECD5-0EEB-1316-8AB6-45FAE779B4E7}"/>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31452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183-B230-FE01-2182-9C98F1811C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A45200-86E1-5E7F-6B7E-3E3DE97544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88A8-E647-D808-1BD2-435BE881F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BC6F1A-463B-BA33-ED95-79D3E9B18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14C80C-6132-39AE-956C-4E77ACFE89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69D686-DC46-A38F-9C68-65B2159D86AD}"/>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8" name="Footer Placeholder 7">
            <a:extLst>
              <a:ext uri="{FF2B5EF4-FFF2-40B4-BE49-F238E27FC236}">
                <a16:creationId xmlns:a16="http://schemas.microsoft.com/office/drawing/2014/main" id="{E29C075E-947D-2A05-2440-3E1C3D2A57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49913D-2180-8E62-AB8C-AD7675379356}"/>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392763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568E-0E96-E7A6-806C-79531A468C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DBF997-213B-0B4B-6233-3686C2B283B3}"/>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4" name="Footer Placeholder 3">
            <a:extLst>
              <a:ext uri="{FF2B5EF4-FFF2-40B4-BE49-F238E27FC236}">
                <a16:creationId xmlns:a16="http://schemas.microsoft.com/office/drawing/2014/main" id="{73B2643C-B41C-8570-0E9E-F109C73089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03848C-BA5F-F169-CC5B-9F7DDBBC2A03}"/>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394574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092CFA-A589-3C85-3D71-5A9B492419E5}"/>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3" name="Footer Placeholder 2">
            <a:extLst>
              <a:ext uri="{FF2B5EF4-FFF2-40B4-BE49-F238E27FC236}">
                <a16:creationId xmlns:a16="http://schemas.microsoft.com/office/drawing/2014/main" id="{2E666A0C-A5DC-2747-C90A-D0E2D95819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92D8E-27DC-0DEE-D5F5-40897DE92112}"/>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196483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4730-DFE7-FD75-97C3-66C5CD2AD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BA5AB6-17F8-AD81-9DBE-2A13D12ED1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EC38C9-1EC6-2DC6-11BC-0F8E6B6BE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731B48-A47F-401B-9F19-AC5695BCB151}"/>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6" name="Footer Placeholder 5">
            <a:extLst>
              <a:ext uri="{FF2B5EF4-FFF2-40B4-BE49-F238E27FC236}">
                <a16:creationId xmlns:a16="http://schemas.microsoft.com/office/drawing/2014/main" id="{53F251E9-004E-8C41-4B8B-FB23BEB87E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3B1F77-FEF0-E1E2-B635-F4788829DE2F}"/>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199976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31AE-7AC9-BC65-FECC-24A814B9E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00B17-3624-1811-6538-352EE210F0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DB8361-379A-BEC6-F7E6-B9DDF6F20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C671D-64B2-CE53-F793-74204607AEDA}"/>
              </a:ext>
            </a:extLst>
          </p:cNvPr>
          <p:cNvSpPr>
            <a:spLocks noGrp="1"/>
          </p:cNvSpPr>
          <p:nvPr>
            <p:ph type="dt" sz="half" idx="10"/>
          </p:nvPr>
        </p:nvSpPr>
        <p:spPr/>
        <p:txBody>
          <a:bodyPr/>
          <a:lstStyle/>
          <a:p>
            <a:fld id="{AB554ECF-F8CA-41DC-AEDC-6D9708975C8F}" type="datetimeFigureOut">
              <a:rPr lang="en-IN" smtClean="0"/>
              <a:t>18-08-2023</a:t>
            </a:fld>
            <a:endParaRPr lang="en-IN"/>
          </a:p>
        </p:txBody>
      </p:sp>
      <p:sp>
        <p:nvSpPr>
          <p:cNvPr id="6" name="Footer Placeholder 5">
            <a:extLst>
              <a:ext uri="{FF2B5EF4-FFF2-40B4-BE49-F238E27FC236}">
                <a16:creationId xmlns:a16="http://schemas.microsoft.com/office/drawing/2014/main" id="{0F9CD7C7-0BEA-7A9F-4848-FE6BF83FA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9BED1-FD43-16B8-A3F6-6E3EF67DCEA8}"/>
              </a:ext>
            </a:extLst>
          </p:cNvPr>
          <p:cNvSpPr>
            <a:spLocks noGrp="1"/>
          </p:cNvSpPr>
          <p:nvPr>
            <p:ph type="sldNum" sz="quarter" idx="12"/>
          </p:nvPr>
        </p:nvSpPr>
        <p:spPr/>
        <p:txBody>
          <a:bodyPr/>
          <a:lstStyle/>
          <a:p>
            <a:fld id="{37F32FA3-80D8-4EE6-82BE-4F8D5BFA65C7}" type="slidenum">
              <a:rPr lang="en-IN" smtClean="0"/>
              <a:t>‹#›</a:t>
            </a:fld>
            <a:endParaRPr lang="en-IN"/>
          </a:p>
        </p:txBody>
      </p:sp>
    </p:spTree>
    <p:extLst>
      <p:ext uri="{BB962C8B-B14F-4D97-AF65-F5344CB8AC3E}">
        <p14:creationId xmlns:p14="http://schemas.microsoft.com/office/powerpoint/2010/main" val="300834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82A191-F594-7984-4C37-355BB2AF9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DF0FD8-AEFA-D5F2-9256-0AE0E8238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F8CDE-A7D3-150D-0BEF-8685E3246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54ECF-F8CA-41DC-AEDC-6D9708975C8F}" type="datetimeFigureOut">
              <a:rPr lang="en-IN" smtClean="0"/>
              <a:t>18-08-2023</a:t>
            </a:fld>
            <a:endParaRPr lang="en-IN"/>
          </a:p>
        </p:txBody>
      </p:sp>
      <p:sp>
        <p:nvSpPr>
          <p:cNvPr id="5" name="Footer Placeholder 4">
            <a:extLst>
              <a:ext uri="{FF2B5EF4-FFF2-40B4-BE49-F238E27FC236}">
                <a16:creationId xmlns:a16="http://schemas.microsoft.com/office/drawing/2014/main" id="{4270EC43-CB7D-893D-0FDD-A45524582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72BAEC-6E10-1AE4-C594-2C56403F5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32FA3-80D8-4EE6-82BE-4F8D5BFA65C7}" type="slidenum">
              <a:rPr lang="en-IN" smtClean="0"/>
              <a:t>‹#›</a:t>
            </a:fld>
            <a:endParaRPr lang="en-IN"/>
          </a:p>
        </p:txBody>
      </p:sp>
    </p:spTree>
    <p:extLst>
      <p:ext uri="{BB962C8B-B14F-4D97-AF65-F5344CB8AC3E}">
        <p14:creationId xmlns:p14="http://schemas.microsoft.com/office/powerpoint/2010/main" val="90541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2" Type="http://schemas.openxmlformats.org/officeDocument/2006/relationships/hyperlink" Target="https://www.scaler.com/topics/java/online-java-compi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3B13-E957-771A-B3D9-6656DBCB5523}"/>
              </a:ext>
            </a:extLst>
          </p:cNvPr>
          <p:cNvSpPr>
            <a:spLocks noGrp="1"/>
          </p:cNvSpPr>
          <p:nvPr>
            <p:ph type="ctrTitle"/>
          </p:nvPr>
        </p:nvSpPr>
        <p:spPr/>
        <p:txBody>
          <a:bodyPr/>
          <a:lstStyle/>
          <a:p>
            <a:r>
              <a:rPr lang="en-US" dirty="0"/>
              <a:t>JAVA</a:t>
            </a:r>
            <a:endParaRPr lang="en-IN" dirty="0"/>
          </a:p>
        </p:txBody>
      </p:sp>
      <p:sp>
        <p:nvSpPr>
          <p:cNvPr id="3" name="Subtitle 2">
            <a:extLst>
              <a:ext uri="{FF2B5EF4-FFF2-40B4-BE49-F238E27FC236}">
                <a16:creationId xmlns:a16="http://schemas.microsoft.com/office/drawing/2014/main" id="{F21D4A90-DC99-9C0A-BD24-BA342E8040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374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9E23-766C-200D-03B0-157C2057B6FF}"/>
              </a:ext>
            </a:extLst>
          </p:cNvPr>
          <p:cNvSpPr>
            <a:spLocks noGrp="1"/>
          </p:cNvSpPr>
          <p:nvPr>
            <p:ph type="title"/>
          </p:nvPr>
        </p:nvSpPr>
        <p:spPr/>
        <p:txBody>
          <a:bodyPr/>
          <a:lstStyle/>
          <a:p>
            <a:pPr algn="ctr"/>
            <a:r>
              <a:rPr lang="en-IN" sz="4400" b="1" dirty="0"/>
              <a:t>Java Keywords List</a:t>
            </a:r>
            <a:endParaRPr lang="en-IN" b="1" dirty="0"/>
          </a:p>
        </p:txBody>
      </p:sp>
      <p:graphicFrame>
        <p:nvGraphicFramePr>
          <p:cNvPr id="4" name="Content Placeholder 3">
            <a:extLst>
              <a:ext uri="{FF2B5EF4-FFF2-40B4-BE49-F238E27FC236}">
                <a16:creationId xmlns:a16="http://schemas.microsoft.com/office/drawing/2014/main" id="{E53F5DD3-7B2E-E53C-42D6-311D390515E1}"/>
              </a:ext>
            </a:extLst>
          </p:cNvPr>
          <p:cNvGraphicFramePr>
            <a:graphicFrameLocks noGrp="1"/>
          </p:cNvGraphicFramePr>
          <p:nvPr>
            <p:ph idx="1"/>
          </p:nvPr>
        </p:nvGraphicFramePr>
        <p:xfrm>
          <a:off x="2170545" y="1348509"/>
          <a:ext cx="7989455" cy="4679570"/>
        </p:xfrm>
        <a:graphic>
          <a:graphicData uri="http://schemas.openxmlformats.org/drawingml/2006/table">
            <a:tbl>
              <a:tblPr/>
              <a:tblGrid>
                <a:gridCol w="1597891">
                  <a:extLst>
                    <a:ext uri="{9D8B030D-6E8A-4147-A177-3AD203B41FA5}">
                      <a16:colId xmlns:a16="http://schemas.microsoft.com/office/drawing/2014/main" val="2732019221"/>
                    </a:ext>
                  </a:extLst>
                </a:gridCol>
                <a:gridCol w="1597891">
                  <a:extLst>
                    <a:ext uri="{9D8B030D-6E8A-4147-A177-3AD203B41FA5}">
                      <a16:colId xmlns:a16="http://schemas.microsoft.com/office/drawing/2014/main" val="901113059"/>
                    </a:ext>
                  </a:extLst>
                </a:gridCol>
                <a:gridCol w="1597891">
                  <a:extLst>
                    <a:ext uri="{9D8B030D-6E8A-4147-A177-3AD203B41FA5}">
                      <a16:colId xmlns:a16="http://schemas.microsoft.com/office/drawing/2014/main" val="3971854112"/>
                    </a:ext>
                  </a:extLst>
                </a:gridCol>
                <a:gridCol w="1597891">
                  <a:extLst>
                    <a:ext uri="{9D8B030D-6E8A-4147-A177-3AD203B41FA5}">
                      <a16:colId xmlns:a16="http://schemas.microsoft.com/office/drawing/2014/main" val="2327244733"/>
                    </a:ext>
                  </a:extLst>
                </a:gridCol>
                <a:gridCol w="1597891">
                  <a:extLst>
                    <a:ext uri="{9D8B030D-6E8A-4147-A177-3AD203B41FA5}">
                      <a16:colId xmlns:a16="http://schemas.microsoft.com/office/drawing/2014/main" val="1076101387"/>
                    </a:ext>
                  </a:extLst>
                </a:gridCol>
              </a:tblGrid>
              <a:tr h="369071">
                <a:tc>
                  <a:txBody>
                    <a:bodyPr/>
                    <a:lstStyle/>
                    <a:p>
                      <a:r>
                        <a:rPr lang="en-IN" sz="1600" b="1" dirty="0">
                          <a:effectLst/>
                        </a:rPr>
                        <a:t>abstract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assert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err="1">
                          <a:effectLst/>
                        </a:rPr>
                        <a:t>boolean</a:t>
                      </a:r>
                      <a:endParaRPr lang="en-IN" sz="1600" b="1" dirty="0">
                        <a:effectLst/>
                      </a:endParaRP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break</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byte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823749532"/>
                  </a:ext>
                </a:extLst>
              </a:tr>
              <a:tr h="369071">
                <a:tc>
                  <a:txBody>
                    <a:bodyPr/>
                    <a:lstStyle/>
                    <a:p>
                      <a:r>
                        <a:rPr lang="en-IN" sz="1600" b="1" dirty="0">
                          <a:effectLst/>
                        </a:rPr>
                        <a:t>case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catch</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char</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class</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const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712732240"/>
                  </a:ext>
                </a:extLst>
              </a:tr>
              <a:tr h="533881">
                <a:tc>
                  <a:txBody>
                    <a:bodyPr/>
                    <a:lstStyle/>
                    <a:p>
                      <a:r>
                        <a:rPr lang="en-IN" sz="1600" b="1" dirty="0">
                          <a:effectLst/>
                        </a:rPr>
                        <a:t>continue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default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do</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double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else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953556633"/>
                  </a:ext>
                </a:extLst>
              </a:tr>
              <a:tr h="369071">
                <a:tc>
                  <a:txBody>
                    <a:bodyPr/>
                    <a:lstStyle/>
                    <a:p>
                      <a:r>
                        <a:rPr lang="en-IN" sz="1600" b="1" dirty="0" err="1">
                          <a:effectLst/>
                        </a:rPr>
                        <a:t>enum</a:t>
                      </a:r>
                      <a:endParaRPr lang="en-IN" sz="1600" b="1" dirty="0">
                        <a:effectLst/>
                      </a:endParaRP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extends</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final</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finally</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float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782841534"/>
                  </a:ext>
                </a:extLst>
              </a:tr>
              <a:tr h="533881">
                <a:tc>
                  <a:txBody>
                    <a:bodyPr/>
                    <a:lstStyle/>
                    <a:p>
                      <a:r>
                        <a:rPr lang="en-IN" sz="1600" b="1" dirty="0">
                          <a:effectLst/>
                        </a:rPr>
                        <a:t>for</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err="1">
                          <a:effectLst/>
                        </a:rPr>
                        <a:t>goto</a:t>
                      </a:r>
                      <a:endParaRPr lang="en-IN" sz="1600" b="1" dirty="0">
                        <a:effectLst/>
                      </a:endParaRP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if</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implements</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import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4144130378"/>
                  </a:ext>
                </a:extLst>
              </a:tr>
              <a:tr h="533881">
                <a:tc>
                  <a:txBody>
                    <a:bodyPr/>
                    <a:lstStyle/>
                    <a:p>
                      <a:r>
                        <a:rPr lang="en-IN" sz="1600" b="1" dirty="0" err="1">
                          <a:effectLst/>
                        </a:rPr>
                        <a:t>instanceof</a:t>
                      </a:r>
                      <a:endParaRPr lang="en-IN" sz="1600" b="1" dirty="0">
                        <a:effectLst/>
                      </a:endParaRP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int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interface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long</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native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616471067"/>
                  </a:ext>
                </a:extLst>
              </a:tr>
              <a:tr h="533881">
                <a:tc>
                  <a:txBody>
                    <a:bodyPr/>
                    <a:lstStyle/>
                    <a:p>
                      <a:r>
                        <a:rPr lang="en-IN" sz="1600" b="1" dirty="0">
                          <a:effectLst/>
                        </a:rPr>
                        <a:t>new</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package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private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protected</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public</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796206903"/>
                  </a:ext>
                </a:extLst>
              </a:tr>
              <a:tr h="369071">
                <a:tc>
                  <a:txBody>
                    <a:bodyPr/>
                    <a:lstStyle/>
                    <a:p>
                      <a:r>
                        <a:rPr lang="en-IN" sz="1600" b="1" dirty="0">
                          <a:effectLst/>
                        </a:rPr>
                        <a:t>return</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short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static</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strictfp</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super</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891701763"/>
                  </a:ext>
                </a:extLst>
              </a:tr>
              <a:tr h="533881">
                <a:tc>
                  <a:txBody>
                    <a:bodyPr/>
                    <a:lstStyle/>
                    <a:p>
                      <a:r>
                        <a:rPr lang="en-IN" sz="1600" b="1" dirty="0">
                          <a:effectLst/>
                        </a:rPr>
                        <a:t>switch</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synchronized</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this</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throw</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throws</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766387624"/>
                  </a:ext>
                </a:extLst>
              </a:tr>
              <a:tr h="533881">
                <a:tc>
                  <a:txBody>
                    <a:bodyPr/>
                    <a:lstStyle/>
                    <a:p>
                      <a:r>
                        <a:rPr lang="en-IN" sz="1600" b="1">
                          <a:effectLst/>
                        </a:rPr>
                        <a:t>transient</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try</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void</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a:effectLst/>
                        </a:rPr>
                        <a:t>volatile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b="1" dirty="0">
                          <a:effectLst/>
                        </a:rPr>
                        <a:t>while</a:t>
                      </a:r>
                    </a:p>
                  </a:txBody>
                  <a:tcPr marL="120870" marR="120870" marT="60435" marB="60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099921077"/>
                  </a:ext>
                </a:extLst>
              </a:tr>
            </a:tbl>
          </a:graphicData>
        </a:graphic>
      </p:graphicFrame>
    </p:spTree>
    <p:extLst>
      <p:ext uri="{BB962C8B-B14F-4D97-AF65-F5344CB8AC3E}">
        <p14:creationId xmlns:p14="http://schemas.microsoft.com/office/powerpoint/2010/main" val="156444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91BD-3D42-21F6-28D7-444BAC766B43}"/>
              </a:ext>
            </a:extLst>
          </p:cNvPr>
          <p:cNvSpPr>
            <a:spLocks noGrp="1"/>
          </p:cNvSpPr>
          <p:nvPr>
            <p:ph type="title"/>
          </p:nvPr>
        </p:nvSpPr>
        <p:spPr/>
        <p:txBody>
          <a:bodyPr/>
          <a:lstStyle/>
          <a:p>
            <a:r>
              <a:rPr lang="en-IN" b="0" i="0" dirty="0">
                <a:solidFill>
                  <a:srgbClr val="610B38"/>
                </a:solidFill>
                <a:effectLst/>
                <a:latin typeface="erdana"/>
              </a:rPr>
              <a:t>Identifiers in Java</a:t>
            </a:r>
            <a:endParaRPr lang="en-IN" dirty="0"/>
          </a:p>
        </p:txBody>
      </p:sp>
      <p:sp>
        <p:nvSpPr>
          <p:cNvPr id="3" name="Content Placeholder 2">
            <a:extLst>
              <a:ext uri="{FF2B5EF4-FFF2-40B4-BE49-F238E27FC236}">
                <a16:creationId xmlns:a16="http://schemas.microsoft.com/office/drawing/2014/main" id="{1AF45620-E437-9F2C-A650-451834C24575}"/>
              </a:ext>
            </a:extLst>
          </p:cNvPr>
          <p:cNvSpPr>
            <a:spLocks noGrp="1"/>
          </p:cNvSpPr>
          <p:nvPr>
            <p:ph idx="1"/>
          </p:nvPr>
        </p:nvSpPr>
        <p:spPr/>
        <p:txBody>
          <a:bodyPr/>
          <a:lstStyle/>
          <a:p>
            <a:pPr algn="just"/>
            <a:r>
              <a:rPr lang="en-US" b="0" i="0" dirty="0">
                <a:solidFill>
                  <a:srgbClr val="333333"/>
                </a:solidFill>
                <a:effectLst/>
                <a:latin typeface="inter-regular"/>
              </a:rPr>
              <a:t>Identifiers in Java are symbolic names used for identification. They can be a class name, variable name, method name, package name, constant name, and more. </a:t>
            </a:r>
          </a:p>
          <a:p>
            <a:pPr algn="just"/>
            <a:r>
              <a:rPr lang="en-US" b="0" i="0" dirty="0">
                <a:solidFill>
                  <a:srgbClr val="333333"/>
                </a:solidFill>
                <a:effectLst/>
                <a:latin typeface="inter-regular"/>
              </a:rPr>
              <a:t>However, In </a:t>
            </a:r>
            <a:r>
              <a:rPr lang="en-US" dirty="0">
                <a:solidFill>
                  <a:srgbClr val="008000"/>
                </a:solidFill>
                <a:latin typeface="inter-regular"/>
              </a:rPr>
              <a:t>Java</a:t>
            </a:r>
            <a:r>
              <a:rPr lang="en-US" b="0" i="0" dirty="0">
                <a:solidFill>
                  <a:srgbClr val="333333"/>
                </a:solidFill>
                <a:effectLst/>
                <a:latin typeface="inter-regular"/>
              </a:rPr>
              <a:t>, There are some reserved words that can not be used as an identifier.</a:t>
            </a:r>
          </a:p>
          <a:p>
            <a:pPr algn="just"/>
            <a:r>
              <a:rPr lang="en-US" b="0" i="0" dirty="0">
                <a:solidFill>
                  <a:srgbClr val="333333"/>
                </a:solidFill>
                <a:effectLst/>
                <a:latin typeface="inter-regular"/>
              </a:rPr>
              <a:t>For every identifier there are some conventions that should be used before declaring them. </a:t>
            </a:r>
          </a:p>
          <a:p>
            <a:endParaRPr lang="en-IN" dirty="0"/>
          </a:p>
        </p:txBody>
      </p:sp>
    </p:spTree>
    <p:extLst>
      <p:ext uri="{BB962C8B-B14F-4D97-AF65-F5344CB8AC3E}">
        <p14:creationId xmlns:p14="http://schemas.microsoft.com/office/powerpoint/2010/main" val="281513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E6F2-33B6-ED70-A88D-2DA7A438D472}"/>
              </a:ext>
            </a:extLst>
          </p:cNvPr>
          <p:cNvSpPr>
            <a:spLocks noGrp="1"/>
          </p:cNvSpPr>
          <p:nvPr>
            <p:ph type="title"/>
          </p:nvPr>
        </p:nvSpPr>
        <p:spPr/>
        <p:txBody>
          <a:bodyPr/>
          <a:lstStyle/>
          <a:p>
            <a:r>
              <a:rPr lang="en-US" b="0" i="0" dirty="0">
                <a:solidFill>
                  <a:srgbClr val="610B4B"/>
                </a:solidFill>
                <a:effectLst/>
                <a:latin typeface="erdana"/>
              </a:rPr>
              <a:t>Rules for Identifiers in Java</a:t>
            </a:r>
            <a:endParaRPr lang="en-IN" dirty="0"/>
          </a:p>
        </p:txBody>
      </p:sp>
      <p:sp>
        <p:nvSpPr>
          <p:cNvPr id="3" name="Content Placeholder 2">
            <a:extLst>
              <a:ext uri="{FF2B5EF4-FFF2-40B4-BE49-F238E27FC236}">
                <a16:creationId xmlns:a16="http://schemas.microsoft.com/office/drawing/2014/main" id="{2578DBCE-D88E-9E96-2537-08502DEA91A2}"/>
              </a:ext>
            </a:extLst>
          </p:cNvPr>
          <p:cNvSpPr>
            <a:spLocks noGrp="1"/>
          </p:cNvSpPr>
          <p:nvPr>
            <p:ph idx="1"/>
          </p:nvPr>
        </p:nvSpPr>
        <p:spPr>
          <a:xfrm>
            <a:off x="838200" y="1825624"/>
            <a:ext cx="10515600" cy="4808855"/>
          </a:xfrm>
        </p:spPr>
        <p:txBody>
          <a:bodyPr>
            <a:normAutofit fontScale="70000" lnSpcReduction="20000"/>
          </a:bodyPr>
          <a:lstStyle/>
          <a:p>
            <a:pPr algn="just"/>
            <a:r>
              <a:rPr lang="en-US" b="0" i="0" dirty="0">
                <a:solidFill>
                  <a:srgbClr val="333333"/>
                </a:solidFill>
                <a:effectLst/>
                <a:latin typeface="inter-regular"/>
              </a:rPr>
              <a:t>There are some rules and conventions for declaring the identifiers in Java. If the identifiers are not properly declared, we may get a compile-time error. </a:t>
            </a:r>
          </a:p>
          <a:p>
            <a:pPr marL="0" indent="0" algn="just">
              <a:buNone/>
            </a:pPr>
            <a:r>
              <a:rPr lang="en-US" b="0" i="0" dirty="0">
                <a:solidFill>
                  <a:srgbClr val="333333"/>
                </a:solidFill>
                <a:effectLst/>
                <a:latin typeface="inter-regular"/>
              </a:rPr>
              <a:t>Following are some rules and conventions for declaring identifiers:</a:t>
            </a:r>
          </a:p>
          <a:p>
            <a:pPr algn="just">
              <a:buFont typeface="Arial" panose="020B0604020202020204" pitchFamily="34" charset="0"/>
              <a:buChar char="•"/>
            </a:pPr>
            <a:r>
              <a:rPr lang="en-US" b="0" i="0" dirty="0">
                <a:solidFill>
                  <a:srgbClr val="000000"/>
                </a:solidFill>
                <a:effectLst/>
                <a:latin typeface="inter-regular"/>
              </a:rPr>
              <a:t>A valid identifier must have characters [A-Z] or [a-z] or numbers [0-9], and underscore(_) or a dollar sign ($). for example, </a:t>
            </a:r>
            <a:r>
              <a:rPr lang="en-US" b="0" i="0" dirty="0">
                <a:solidFill>
                  <a:srgbClr val="FF0000"/>
                </a:solidFill>
                <a:effectLst/>
                <a:latin typeface="inter-regular"/>
              </a:rPr>
              <a:t>@javatpoint </a:t>
            </a:r>
            <a:r>
              <a:rPr lang="en-US" b="0" i="0" dirty="0">
                <a:solidFill>
                  <a:srgbClr val="000000"/>
                </a:solidFill>
                <a:effectLst/>
                <a:latin typeface="inter-regular"/>
              </a:rPr>
              <a:t>is not a valid identifier because it contains a special character which is @.</a:t>
            </a:r>
          </a:p>
          <a:p>
            <a:pPr algn="just">
              <a:buFont typeface="Arial" panose="020B0604020202020204" pitchFamily="34" charset="0"/>
              <a:buChar char="•"/>
            </a:pPr>
            <a:r>
              <a:rPr lang="en-US" b="0" i="0" dirty="0">
                <a:solidFill>
                  <a:srgbClr val="000000"/>
                </a:solidFill>
                <a:effectLst/>
                <a:latin typeface="inter-regular"/>
              </a:rPr>
              <a:t>There should not be any space in an identifier. For example, java </a:t>
            </a:r>
            <a:r>
              <a:rPr lang="en-US" b="0" i="0" dirty="0" err="1">
                <a:solidFill>
                  <a:srgbClr val="000000"/>
                </a:solidFill>
                <a:effectLst/>
                <a:latin typeface="inter-regular"/>
              </a:rPr>
              <a:t>tpoint</a:t>
            </a:r>
            <a:r>
              <a:rPr lang="en-US" b="0" i="0" dirty="0">
                <a:solidFill>
                  <a:srgbClr val="000000"/>
                </a:solidFill>
                <a:effectLst/>
                <a:latin typeface="inter-regular"/>
              </a:rPr>
              <a:t> is an invalid identifier.</a:t>
            </a:r>
          </a:p>
          <a:p>
            <a:pPr algn="just">
              <a:buFont typeface="Arial" panose="020B0604020202020204" pitchFamily="34" charset="0"/>
              <a:buChar char="•"/>
            </a:pPr>
            <a:r>
              <a:rPr lang="en-US" b="0" i="0" dirty="0">
                <a:solidFill>
                  <a:srgbClr val="000000"/>
                </a:solidFill>
                <a:effectLst/>
                <a:latin typeface="inter-regular"/>
              </a:rPr>
              <a:t>An identifier should not contain a number at the starting. For example, </a:t>
            </a:r>
            <a:r>
              <a:rPr lang="en-US" b="1" i="0" dirty="0">
                <a:solidFill>
                  <a:srgbClr val="FF0000"/>
                </a:solidFill>
                <a:effectLst/>
                <a:latin typeface="inter-regular"/>
              </a:rPr>
              <a:t>123javatpoin</a:t>
            </a:r>
            <a:r>
              <a:rPr lang="en-US" b="0" i="0" dirty="0">
                <a:solidFill>
                  <a:srgbClr val="000000"/>
                </a:solidFill>
                <a:effectLst/>
                <a:latin typeface="inter-regular"/>
              </a:rPr>
              <a:t>t is an invalid identifier.</a:t>
            </a:r>
          </a:p>
          <a:p>
            <a:pPr algn="just">
              <a:buFont typeface="Arial" panose="020B0604020202020204" pitchFamily="34" charset="0"/>
              <a:buChar char="•"/>
            </a:pPr>
            <a:r>
              <a:rPr lang="en-US" b="0" i="0" dirty="0">
                <a:solidFill>
                  <a:srgbClr val="000000"/>
                </a:solidFill>
                <a:effectLst/>
                <a:latin typeface="inter-regular"/>
              </a:rPr>
              <a:t>An identifier should be of length 4-15 letters only. However, there is no limit on its length. But, it is good to follow the standard conventions.</a:t>
            </a:r>
          </a:p>
          <a:p>
            <a:pPr algn="just">
              <a:buFont typeface="Arial" panose="020B0604020202020204" pitchFamily="34" charset="0"/>
              <a:buChar char="•"/>
            </a:pPr>
            <a:r>
              <a:rPr lang="en-US" b="0" i="0" dirty="0">
                <a:solidFill>
                  <a:srgbClr val="000000"/>
                </a:solidFill>
                <a:effectLst/>
                <a:latin typeface="inter-regular"/>
              </a:rPr>
              <a:t>We can't use the Java reserved keywords as an identifier such as int, float, double, char, etc. For example, int double is an invalid identifier in Java.</a:t>
            </a:r>
          </a:p>
          <a:p>
            <a:pPr algn="just">
              <a:buFont typeface="Arial" panose="020B0604020202020204" pitchFamily="34" charset="0"/>
              <a:buChar char="•"/>
            </a:pPr>
            <a:r>
              <a:rPr lang="en-US" b="0" i="0" dirty="0">
                <a:solidFill>
                  <a:srgbClr val="000000"/>
                </a:solidFill>
                <a:effectLst/>
                <a:latin typeface="inter-regular"/>
              </a:rPr>
              <a:t>An identifier should not be any query language keywords such as SELECT, FROM, COUNT, DELETE, etc.</a:t>
            </a:r>
          </a:p>
          <a:p>
            <a:pPr algn="just">
              <a:buFont typeface="Arial" panose="020B0604020202020204" pitchFamily="34" charset="0"/>
              <a:buChar char="•"/>
            </a:pPr>
            <a:r>
              <a:rPr lang="en-US" b="1" dirty="0" err="1">
                <a:solidFill>
                  <a:srgbClr val="000000"/>
                </a:solidFill>
                <a:latin typeface="inter-regular"/>
              </a:rPr>
              <a:t>Abc</a:t>
            </a:r>
            <a:r>
              <a:rPr lang="en-US" b="1" dirty="0">
                <a:solidFill>
                  <a:srgbClr val="000000"/>
                </a:solidFill>
                <a:latin typeface="inter-regular"/>
              </a:rPr>
              <a:t> t</a:t>
            </a:r>
            <a:endParaRPr lang="en-US" b="1"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24653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5B27-75EB-D8D7-49D7-B6533BB9848B}"/>
              </a:ext>
            </a:extLst>
          </p:cNvPr>
          <p:cNvSpPr>
            <a:spLocks noGrp="1"/>
          </p:cNvSpPr>
          <p:nvPr>
            <p:ph type="title"/>
          </p:nvPr>
        </p:nvSpPr>
        <p:spPr/>
        <p:txBody>
          <a:bodyPr/>
          <a:lstStyle/>
          <a:p>
            <a:r>
              <a:rPr lang="en-IN" b="1" i="0" dirty="0">
                <a:solidFill>
                  <a:srgbClr val="273239"/>
                </a:solidFill>
                <a:effectLst/>
                <a:latin typeface="Source Sans Pro" panose="020B0503030403020204" pitchFamily="34" charset="0"/>
              </a:rPr>
              <a:t>Literals in Java</a:t>
            </a:r>
            <a:endParaRPr lang="en-IN" dirty="0"/>
          </a:p>
        </p:txBody>
      </p:sp>
      <p:sp>
        <p:nvSpPr>
          <p:cNvPr id="3" name="Content Placeholder 2">
            <a:extLst>
              <a:ext uri="{FF2B5EF4-FFF2-40B4-BE49-F238E27FC236}">
                <a16:creationId xmlns:a16="http://schemas.microsoft.com/office/drawing/2014/main" id="{7087926B-3825-2AEF-A88E-F5203B15FC9E}"/>
              </a:ext>
            </a:extLst>
          </p:cNvPr>
          <p:cNvSpPr>
            <a:spLocks noGrp="1"/>
          </p:cNvSpPr>
          <p:nvPr>
            <p:ph idx="1"/>
          </p:nvPr>
        </p:nvSpPr>
        <p:spPr/>
        <p:txBody>
          <a:bodyPr/>
          <a:lstStyle/>
          <a:p>
            <a:r>
              <a:rPr lang="en-US" b="0" i="0" dirty="0">
                <a:solidFill>
                  <a:srgbClr val="273239"/>
                </a:solidFill>
                <a:effectLst/>
                <a:latin typeface="Nunito" pitchFamily="2" charset="0"/>
              </a:rPr>
              <a:t>Any constant value which can be assigned to the variable is called literal/constant. </a:t>
            </a:r>
          </a:p>
          <a:p>
            <a:r>
              <a:rPr lang="en-US" b="0" i="0" dirty="0">
                <a:solidFill>
                  <a:srgbClr val="333333"/>
                </a:solidFill>
                <a:effectLst/>
                <a:latin typeface="inter-regular"/>
              </a:rPr>
              <a:t>It can be assigned directly to a variable.</a:t>
            </a:r>
          </a:p>
          <a:p>
            <a:r>
              <a:rPr lang="en-US" b="0" i="0" dirty="0">
                <a:solidFill>
                  <a:srgbClr val="333333"/>
                </a:solidFill>
                <a:effectLst/>
                <a:latin typeface="inter-regular"/>
              </a:rPr>
              <a:t> Java has various types of literals. The following figure represents a literal.</a:t>
            </a:r>
            <a:endParaRPr lang="en-IN" dirty="0"/>
          </a:p>
        </p:txBody>
      </p:sp>
      <p:pic>
        <p:nvPicPr>
          <p:cNvPr id="1026" name="Picture 2" descr="Literals in Java">
            <a:extLst>
              <a:ext uri="{FF2B5EF4-FFF2-40B4-BE49-F238E27FC236}">
                <a16:creationId xmlns:a16="http://schemas.microsoft.com/office/drawing/2014/main" id="{A49C7084-A32D-4A9B-C9A0-5BC8C00F6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545" y="4416930"/>
            <a:ext cx="2464666" cy="163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23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A9E2-015D-8EF6-9674-426E9A12B4CE}"/>
              </a:ext>
            </a:extLst>
          </p:cNvPr>
          <p:cNvSpPr>
            <a:spLocks noGrp="1"/>
          </p:cNvSpPr>
          <p:nvPr>
            <p:ph type="title"/>
          </p:nvPr>
        </p:nvSpPr>
        <p:spPr/>
        <p:txBody>
          <a:bodyPr/>
          <a:lstStyle/>
          <a:p>
            <a:r>
              <a:rPr lang="en-US" b="0" i="0" dirty="0">
                <a:solidFill>
                  <a:srgbClr val="610B38"/>
                </a:solidFill>
                <a:effectLst/>
                <a:latin typeface="erdana"/>
              </a:rPr>
              <a:t>Types of Literals in Java</a:t>
            </a:r>
            <a:endParaRPr lang="en-IN" dirty="0"/>
          </a:p>
        </p:txBody>
      </p:sp>
      <p:sp>
        <p:nvSpPr>
          <p:cNvPr id="3" name="Content Placeholder 2">
            <a:extLst>
              <a:ext uri="{FF2B5EF4-FFF2-40B4-BE49-F238E27FC236}">
                <a16:creationId xmlns:a16="http://schemas.microsoft.com/office/drawing/2014/main" id="{B585F3C7-BCE8-78E7-58A8-93275086388E}"/>
              </a:ext>
            </a:extLst>
          </p:cNvPr>
          <p:cNvSpPr>
            <a:spLocks noGrp="1"/>
          </p:cNvSpPr>
          <p:nvPr>
            <p:ph idx="1"/>
          </p:nvPr>
        </p:nvSpPr>
        <p:spPr/>
        <p:txBody>
          <a:bodyPr/>
          <a:lstStyle/>
          <a:p>
            <a:pPr marL="0" indent="0" algn="just">
              <a:buNone/>
            </a:pPr>
            <a:r>
              <a:rPr lang="en-US" b="0" i="0" dirty="0">
                <a:solidFill>
                  <a:srgbClr val="333333"/>
                </a:solidFill>
                <a:effectLst/>
                <a:latin typeface="inter-regular"/>
              </a:rPr>
              <a:t>There are the majorly </a:t>
            </a:r>
            <a:r>
              <a:rPr lang="en-US" b="1" i="0" dirty="0">
                <a:solidFill>
                  <a:srgbClr val="333333"/>
                </a:solidFill>
                <a:effectLst/>
                <a:latin typeface="inter-bold"/>
              </a:rPr>
              <a:t>four</a:t>
            </a:r>
            <a:r>
              <a:rPr lang="en-US" b="0" i="0" dirty="0">
                <a:solidFill>
                  <a:srgbClr val="333333"/>
                </a:solidFill>
                <a:effectLst/>
                <a:latin typeface="inter-regular"/>
              </a:rPr>
              <a:t> types of literals in Java:</a:t>
            </a:r>
          </a:p>
          <a:p>
            <a:pPr algn="just">
              <a:buFont typeface="+mj-lt"/>
              <a:buAutoNum type="arabicPeriod"/>
            </a:pPr>
            <a:r>
              <a:rPr lang="en-US" b="0" i="0" dirty="0">
                <a:solidFill>
                  <a:srgbClr val="000000"/>
                </a:solidFill>
                <a:effectLst/>
                <a:latin typeface="inter-regular"/>
              </a:rPr>
              <a:t>Integer Literal</a:t>
            </a:r>
          </a:p>
          <a:p>
            <a:pPr algn="just">
              <a:buFont typeface="+mj-lt"/>
              <a:buAutoNum type="arabicPeriod"/>
            </a:pPr>
            <a:r>
              <a:rPr lang="en-US" b="0" i="0" dirty="0">
                <a:solidFill>
                  <a:srgbClr val="000000"/>
                </a:solidFill>
                <a:effectLst/>
                <a:latin typeface="inter-regular"/>
              </a:rPr>
              <a:t>Character Literal</a:t>
            </a:r>
          </a:p>
          <a:p>
            <a:pPr algn="just">
              <a:buFont typeface="+mj-lt"/>
              <a:buAutoNum type="arabicPeriod"/>
            </a:pPr>
            <a:r>
              <a:rPr lang="en-US" b="0" i="0" dirty="0">
                <a:solidFill>
                  <a:srgbClr val="000000"/>
                </a:solidFill>
                <a:effectLst/>
                <a:latin typeface="inter-regular"/>
              </a:rPr>
              <a:t>Boolean Literal</a:t>
            </a:r>
          </a:p>
          <a:p>
            <a:pPr algn="just">
              <a:buFont typeface="+mj-lt"/>
              <a:buAutoNum type="arabicPeriod"/>
            </a:pPr>
            <a:r>
              <a:rPr lang="en-US" b="0" i="0" dirty="0">
                <a:solidFill>
                  <a:srgbClr val="000000"/>
                </a:solidFill>
                <a:effectLst/>
                <a:latin typeface="inter-regular"/>
              </a:rPr>
              <a:t>String Literal</a:t>
            </a:r>
          </a:p>
          <a:p>
            <a:endParaRPr lang="en-IN" dirty="0"/>
          </a:p>
        </p:txBody>
      </p:sp>
    </p:spTree>
    <p:extLst>
      <p:ext uri="{BB962C8B-B14F-4D97-AF65-F5344CB8AC3E}">
        <p14:creationId xmlns:p14="http://schemas.microsoft.com/office/powerpoint/2010/main" val="1921101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4CC3-60DD-345F-5666-54A88BD24830}"/>
              </a:ext>
            </a:extLst>
          </p:cNvPr>
          <p:cNvSpPr>
            <a:spLocks noGrp="1"/>
          </p:cNvSpPr>
          <p:nvPr>
            <p:ph type="title"/>
          </p:nvPr>
        </p:nvSpPr>
        <p:spPr/>
        <p:txBody>
          <a:bodyPr/>
          <a:lstStyle/>
          <a:p>
            <a:r>
              <a:rPr lang="en-US" b="0" i="0" dirty="0">
                <a:solidFill>
                  <a:srgbClr val="610B4B"/>
                </a:solidFill>
                <a:effectLst/>
                <a:latin typeface="erdana"/>
              </a:rPr>
              <a:t>Integer Literals</a:t>
            </a:r>
            <a:endParaRPr lang="en-IN" dirty="0"/>
          </a:p>
        </p:txBody>
      </p:sp>
      <p:sp>
        <p:nvSpPr>
          <p:cNvPr id="3" name="Content Placeholder 2">
            <a:extLst>
              <a:ext uri="{FF2B5EF4-FFF2-40B4-BE49-F238E27FC236}">
                <a16:creationId xmlns:a16="http://schemas.microsoft.com/office/drawing/2014/main" id="{61E7712D-5AF3-9B4A-43CC-F4128556E1C6}"/>
              </a:ext>
            </a:extLst>
          </p:cNvPr>
          <p:cNvSpPr>
            <a:spLocks noGrp="1"/>
          </p:cNvSpPr>
          <p:nvPr>
            <p:ph idx="1"/>
          </p:nvPr>
        </p:nvSpPr>
        <p:spPr>
          <a:xfrm>
            <a:off x="838200" y="1496291"/>
            <a:ext cx="10515600" cy="4996584"/>
          </a:xfrm>
        </p:spPr>
        <p:txBody>
          <a:bodyPr>
            <a:normAutofit fontScale="92500" lnSpcReduction="10000"/>
          </a:bodyPr>
          <a:lstStyle/>
          <a:p>
            <a:pPr algn="just"/>
            <a:r>
              <a:rPr lang="en-US" b="0" i="0" dirty="0">
                <a:solidFill>
                  <a:srgbClr val="333333"/>
                </a:solidFill>
                <a:effectLst/>
                <a:latin typeface="inter-regular"/>
              </a:rPr>
              <a:t>Integer literals are sequences of digits. There are three types of integer literals:</a:t>
            </a:r>
          </a:p>
          <a:p>
            <a:pPr algn="just">
              <a:buFont typeface="Arial" panose="020B0604020202020204" pitchFamily="34" charset="0"/>
              <a:buChar char="•"/>
            </a:pPr>
            <a:endParaRPr lang="en-US" b="1" i="0" dirty="0">
              <a:solidFill>
                <a:srgbClr val="000000"/>
              </a:solidFill>
              <a:effectLst/>
              <a:latin typeface="inter-bold"/>
            </a:endParaRPr>
          </a:p>
          <a:p>
            <a:pPr algn="just">
              <a:buFont typeface="Arial" panose="020B0604020202020204" pitchFamily="34" charset="0"/>
              <a:buChar char="•"/>
            </a:pPr>
            <a:r>
              <a:rPr lang="en-US" b="1" i="0" dirty="0">
                <a:solidFill>
                  <a:srgbClr val="000000"/>
                </a:solidFill>
                <a:effectLst/>
                <a:latin typeface="inter-bold"/>
              </a:rPr>
              <a:t>Decimal Integer:</a:t>
            </a:r>
            <a:r>
              <a:rPr lang="en-US" b="0" i="0" dirty="0">
                <a:solidFill>
                  <a:srgbClr val="000000"/>
                </a:solidFill>
                <a:effectLst/>
                <a:latin typeface="inter-regular"/>
              </a:rPr>
              <a:t> These are the set of numbers that consist of digits from 0 to 9. It may have a positive (</a:t>
            </a:r>
            <a:r>
              <a:rPr lang="en-US" b="1" i="0" dirty="0">
                <a:solidFill>
                  <a:srgbClr val="000000"/>
                </a:solidFill>
                <a:effectLst/>
                <a:latin typeface="inter-bold"/>
              </a:rPr>
              <a:t>+)</a:t>
            </a:r>
            <a:r>
              <a:rPr lang="en-US" b="0" i="0" dirty="0">
                <a:solidFill>
                  <a:srgbClr val="000000"/>
                </a:solidFill>
                <a:effectLst/>
                <a:latin typeface="inter-regular"/>
              </a:rPr>
              <a:t> or negative (</a:t>
            </a:r>
            <a:r>
              <a:rPr lang="en-US" b="1" i="0" dirty="0">
                <a:solidFill>
                  <a:srgbClr val="000000"/>
                </a:solidFill>
                <a:effectLst/>
                <a:latin typeface="inter-bold"/>
              </a:rPr>
              <a:t>-</a:t>
            </a:r>
            <a:r>
              <a:rPr lang="en-US" b="0" i="0" dirty="0">
                <a:solidFill>
                  <a:srgbClr val="000000"/>
                </a:solidFill>
                <a:effectLst/>
                <a:latin typeface="inter-regular"/>
              </a:rPr>
              <a:t>) Note that between numbers commas and non-digit characters are not permitted. For example, </a:t>
            </a:r>
            <a:r>
              <a:rPr lang="en-US" b="1" i="0" dirty="0">
                <a:solidFill>
                  <a:srgbClr val="000000"/>
                </a:solidFill>
                <a:effectLst/>
                <a:latin typeface="inter-bold"/>
              </a:rPr>
              <a:t>5678, +657, -89,</a:t>
            </a:r>
            <a:r>
              <a:rPr lang="en-US" b="0" i="0" dirty="0">
                <a:solidFill>
                  <a:srgbClr val="000000"/>
                </a:solidFill>
                <a:effectLst/>
                <a:latin typeface="inter-regular"/>
              </a:rPr>
              <a:t> etc.</a:t>
            </a:r>
          </a:p>
          <a:p>
            <a:pPr marL="0" indent="0" algn="just">
              <a:buNone/>
            </a:pPr>
            <a:r>
              <a:rPr lang="en-US" b="1" i="0" dirty="0">
                <a:solidFill>
                  <a:srgbClr val="006699"/>
                </a:solidFill>
                <a:effectLst/>
                <a:latin typeface="inter-regular"/>
              </a:rPr>
              <a:t>    </a:t>
            </a:r>
            <a:r>
              <a:rPr lang="en-US" b="1" i="0" dirty="0">
                <a:solidFill>
                  <a:srgbClr val="FF0000"/>
                </a:solidFill>
                <a:effectLst/>
                <a:latin typeface="inter-regular"/>
              </a:rPr>
              <a:t>int </a:t>
            </a:r>
            <a:r>
              <a:rPr lang="en-US" b="1" i="0" dirty="0" err="1">
                <a:solidFill>
                  <a:srgbClr val="FF0000"/>
                </a:solidFill>
                <a:effectLst/>
                <a:latin typeface="inter-regular"/>
              </a:rPr>
              <a:t>decVal</a:t>
            </a:r>
            <a:r>
              <a:rPr lang="en-US" b="1" i="0" dirty="0">
                <a:solidFill>
                  <a:srgbClr val="FF0000"/>
                </a:solidFill>
                <a:effectLst/>
                <a:latin typeface="inter-regular"/>
              </a:rPr>
              <a:t> = 26; </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Octal Integer:</a:t>
            </a:r>
            <a:r>
              <a:rPr lang="en-US" b="0" i="0" dirty="0">
                <a:solidFill>
                  <a:srgbClr val="000000"/>
                </a:solidFill>
                <a:effectLst/>
                <a:latin typeface="inter-regular"/>
              </a:rPr>
              <a:t> It is a combination of number have digits from 0 to 7 with a leading 0. For example, </a:t>
            </a:r>
            <a:r>
              <a:rPr lang="en-US" b="1" i="0" dirty="0">
                <a:solidFill>
                  <a:srgbClr val="000000"/>
                </a:solidFill>
                <a:effectLst/>
                <a:latin typeface="inter-bold"/>
              </a:rPr>
              <a:t>045, 026,</a:t>
            </a:r>
          </a:p>
          <a:p>
            <a:pPr marL="0" indent="0" algn="just">
              <a:buNone/>
            </a:pPr>
            <a:r>
              <a:rPr lang="en-US" b="1" i="0" dirty="0">
                <a:solidFill>
                  <a:srgbClr val="006699"/>
                </a:solidFill>
                <a:effectLst/>
                <a:latin typeface="inter-regular"/>
              </a:rPr>
              <a:t>	</a:t>
            </a:r>
            <a:r>
              <a:rPr lang="en-US" b="1" i="0" dirty="0">
                <a:solidFill>
                  <a:srgbClr val="FF0000"/>
                </a:solidFill>
                <a:effectLst/>
                <a:latin typeface="inter-regular"/>
              </a:rPr>
              <a:t>int </a:t>
            </a:r>
            <a:r>
              <a:rPr lang="en-US" b="1" i="0" dirty="0" err="1">
                <a:solidFill>
                  <a:srgbClr val="FF0000"/>
                </a:solidFill>
                <a:effectLst/>
                <a:latin typeface="inter-regular"/>
              </a:rPr>
              <a:t>octVal</a:t>
            </a:r>
            <a:r>
              <a:rPr lang="en-US" b="1" i="0" dirty="0">
                <a:solidFill>
                  <a:srgbClr val="FF0000"/>
                </a:solidFill>
                <a:effectLst/>
                <a:latin typeface="inter-regular"/>
              </a:rPr>
              <a:t> = 067;  </a:t>
            </a:r>
          </a:p>
          <a:p>
            <a:pPr marL="0" indent="0" algn="just">
              <a:buNone/>
            </a:pPr>
            <a:endParaRPr lang="en-US" b="1" i="0" dirty="0">
              <a:solidFill>
                <a:srgbClr val="FF0000"/>
              </a:solidFill>
              <a:effectLst/>
              <a:latin typeface="inter-regular"/>
            </a:endParaRPr>
          </a:p>
          <a:p>
            <a:endParaRPr lang="en-IN" dirty="0"/>
          </a:p>
        </p:txBody>
      </p:sp>
    </p:spTree>
    <p:extLst>
      <p:ext uri="{BB962C8B-B14F-4D97-AF65-F5344CB8AC3E}">
        <p14:creationId xmlns:p14="http://schemas.microsoft.com/office/powerpoint/2010/main" val="143044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7102B-8810-B1B1-6C20-E1CCAAC63A72}"/>
              </a:ext>
            </a:extLst>
          </p:cNvPr>
          <p:cNvSpPr>
            <a:spLocks noGrp="1"/>
          </p:cNvSpPr>
          <p:nvPr>
            <p:ph idx="1"/>
          </p:nvPr>
        </p:nvSpPr>
        <p:spPr>
          <a:xfrm>
            <a:off x="838200" y="461818"/>
            <a:ext cx="10515600" cy="5715145"/>
          </a:xfrm>
        </p:spPr>
        <p:txBody>
          <a:bodyPr>
            <a:normAutofit fontScale="92500" lnSpcReduction="20000"/>
          </a:bodyPr>
          <a:lstStyle/>
          <a:p>
            <a:pPr marL="0" indent="0" algn="just">
              <a:buNone/>
            </a:pPr>
            <a:r>
              <a:rPr lang="en-US" b="1" i="0" dirty="0">
                <a:solidFill>
                  <a:srgbClr val="000000"/>
                </a:solidFill>
                <a:effectLst/>
                <a:latin typeface="inter-bold"/>
              </a:rPr>
              <a:t>Hexa-Decimal:</a:t>
            </a:r>
            <a:r>
              <a:rPr lang="en-US" b="0" i="0" dirty="0">
                <a:solidFill>
                  <a:srgbClr val="000000"/>
                </a:solidFill>
                <a:effectLst/>
                <a:latin typeface="inter-regular"/>
              </a:rPr>
              <a:t> The sequence of digits preceded by </a:t>
            </a:r>
            <a:r>
              <a:rPr lang="en-US" b="1" i="0" dirty="0">
                <a:solidFill>
                  <a:srgbClr val="000000"/>
                </a:solidFill>
                <a:effectLst/>
                <a:latin typeface="inter-bold"/>
              </a:rPr>
              <a:t>0x</a:t>
            </a:r>
            <a:r>
              <a:rPr lang="en-US" b="0" i="0" dirty="0">
                <a:solidFill>
                  <a:srgbClr val="000000"/>
                </a:solidFill>
                <a:effectLst/>
                <a:latin typeface="inter-regular"/>
              </a:rPr>
              <a:t> or </a:t>
            </a:r>
            <a:r>
              <a:rPr lang="en-US" b="1" i="0" dirty="0">
                <a:solidFill>
                  <a:srgbClr val="000000"/>
                </a:solidFill>
                <a:effectLst/>
                <a:latin typeface="inter-bold"/>
              </a:rPr>
              <a:t>0X</a:t>
            </a:r>
            <a:r>
              <a:rPr lang="en-US" b="0" i="0" dirty="0">
                <a:solidFill>
                  <a:srgbClr val="000000"/>
                </a:solidFill>
                <a:effectLst/>
                <a:latin typeface="inter-regular"/>
              </a:rPr>
              <a:t> is considered as hexadecimal integers. It may also include a character from </a:t>
            </a:r>
            <a:r>
              <a:rPr lang="en-US" b="1" i="0" dirty="0">
                <a:solidFill>
                  <a:srgbClr val="000000"/>
                </a:solidFill>
                <a:effectLst/>
                <a:latin typeface="inter-bold"/>
              </a:rPr>
              <a:t>a</a:t>
            </a:r>
            <a:r>
              <a:rPr lang="en-US" b="0" i="0" dirty="0">
                <a:solidFill>
                  <a:srgbClr val="000000"/>
                </a:solidFill>
                <a:effectLst/>
                <a:latin typeface="inter-regular"/>
              </a:rPr>
              <a:t> to </a:t>
            </a:r>
            <a:r>
              <a:rPr lang="en-US" b="1" i="0" dirty="0">
                <a:solidFill>
                  <a:srgbClr val="000000"/>
                </a:solidFill>
                <a:effectLst/>
                <a:latin typeface="inter-bold"/>
              </a:rPr>
              <a:t>f</a:t>
            </a:r>
            <a:r>
              <a:rPr lang="en-US" b="0" i="0" dirty="0">
                <a:solidFill>
                  <a:srgbClr val="000000"/>
                </a:solidFill>
                <a:effectLst/>
                <a:latin typeface="inter-regular"/>
              </a:rPr>
              <a:t> or </a:t>
            </a:r>
            <a:r>
              <a:rPr lang="en-US" b="1" i="0" dirty="0">
                <a:solidFill>
                  <a:srgbClr val="000000"/>
                </a:solidFill>
                <a:effectLst/>
                <a:latin typeface="inter-bold"/>
              </a:rPr>
              <a:t>A</a:t>
            </a:r>
            <a:r>
              <a:rPr lang="en-US" b="0" i="0" dirty="0">
                <a:solidFill>
                  <a:srgbClr val="000000"/>
                </a:solidFill>
                <a:effectLst/>
                <a:latin typeface="inter-regular"/>
              </a:rPr>
              <a:t> to </a:t>
            </a:r>
            <a:r>
              <a:rPr lang="en-US" b="1" i="0" dirty="0">
                <a:solidFill>
                  <a:srgbClr val="000000"/>
                </a:solidFill>
                <a:effectLst/>
                <a:latin typeface="inter-bold"/>
              </a:rPr>
              <a:t>F</a:t>
            </a:r>
            <a:r>
              <a:rPr lang="en-US" b="0" i="0" dirty="0">
                <a:solidFill>
                  <a:srgbClr val="000000"/>
                </a:solidFill>
                <a:effectLst/>
                <a:latin typeface="inter-regular"/>
              </a:rPr>
              <a:t> that represents numbers from </a:t>
            </a:r>
            <a:r>
              <a:rPr lang="en-US" b="1" i="0" dirty="0">
                <a:solidFill>
                  <a:srgbClr val="000000"/>
                </a:solidFill>
                <a:effectLst/>
                <a:latin typeface="inter-bold"/>
              </a:rPr>
              <a:t>10</a:t>
            </a:r>
            <a:r>
              <a:rPr lang="en-US" b="0" i="0" dirty="0">
                <a:solidFill>
                  <a:srgbClr val="000000"/>
                </a:solidFill>
                <a:effectLst/>
                <a:latin typeface="inter-regular"/>
              </a:rPr>
              <a:t> to </a:t>
            </a:r>
            <a:r>
              <a:rPr lang="en-US" b="1" i="0" dirty="0">
                <a:solidFill>
                  <a:srgbClr val="000000"/>
                </a:solidFill>
                <a:effectLst/>
                <a:latin typeface="inter-bold"/>
              </a:rPr>
              <a:t>15</a:t>
            </a:r>
            <a:r>
              <a:rPr lang="en-US" b="0" i="0" dirty="0">
                <a:solidFill>
                  <a:srgbClr val="000000"/>
                </a:solidFill>
                <a:effectLst/>
                <a:latin typeface="inter-regular"/>
              </a:rPr>
              <a:t>, respectively. For example, </a:t>
            </a:r>
            <a:r>
              <a:rPr lang="en-US" b="1" i="0" dirty="0">
                <a:solidFill>
                  <a:srgbClr val="000000"/>
                </a:solidFill>
                <a:effectLst/>
                <a:latin typeface="inter-bold"/>
              </a:rPr>
              <a:t>0xd, 0xf,</a:t>
            </a:r>
          </a:p>
          <a:p>
            <a:pPr marL="0" indent="0" algn="just">
              <a:buNone/>
            </a:pPr>
            <a:endParaRPr lang="en-US" b="0" i="0" dirty="0">
              <a:solidFill>
                <a:srgbClr val="000000"/>
              </a:solidFill>
              <a:effectLst/>
              <a:latin typeface="inter-regular"/>
            </a:endParaRPr>
          </a:p>
          <a:p>
            <a:pPr marL="0" indent="0" algn="just">
              <a:buNone/>
            </a:pPr>
            <a:r>
              <a:rPr lang="en-US" b="1" i="0" dirty="0">
                <a:solidFill>
                  <a:srgbClr val="006699"/>
                </a:solidFill>
                <a:effectLst/>
                <a:latin typeface="inter-regular"/>
              </a:rPr>
              <a:t>	int</a:t>
            </a:r>
            <a:r>
              <a:rPr lang="en-US" b="0" i="0" dirty="0">
                <a:solidFill>
                  <a:srgbClr val="000000"/>
                </a:solidFill>
                <a:effectLst/>
                <a:latin typeface="inter-regular"/>
              </a:rPr>
              <a:t> </a:t>
            </a:r>
            <a:r>
              <a:rPr lang="en-US" b="0" i="0" dirty="0" err="1">
                <a:solidFill>
                  <a:srgbClr val="000000"/>
                </a:solidFill>
                <a:effectLst/>
                <a:latin typeface="inter-regular"/>
              </a:rPr>
              <a:t>hexVal</a:t>
            </a:r>
            <a:r>
              <a:rPr lang="en-US" b="0" i="0" dirty="0">
                <a:solidFill>
                  <a:srgbClr val="000000"/>
                </a:solidFill>
                <a:effectLst/>
                <a:latin typeface="inter-regular"/>
              </a:rPr>
              <a:t> = </a:t>
            </a:r>
            <a:r>
              <a:rPr lang="en-US" b="0" i="0" dirty="0">
                <a:solidFill>
                  <a:srgbClr val="C00000"/>
                </a:solidFill>
                <a:effectLst/>
                <a:latin typeface="inter-regular"/>
              </a:rPr>
              <a:t>0x1a</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Binary Integer:</a:t>
            </a:r>
            <a:r>
              <a:rPr lang="en-US" b="0" i="0" dirty="0">
                <a:solidFill>
                  <a:srgbClr val="000000"/>
                </a:solidFill>
                <a:effectLst/>
                <a:latin typeface="inter-regular"/>
              </a:rPr>
              <a:t> Base 2, whose digits consists of the numbers 0 and 1 Prefix 0b represents the Binary system. For example, 0b11010.</a:t>
            </a:r>
          </a:p>
          <a:p>
            <a:pPr marL="0" indent="0" algn="just">
              <a:buNone/>
            </a:pPr>
            <a:r>
              <a:rPr lang="en-US" b="1" i="0" dirty="0">
                <a:solidFill>
                  <a:srgbClr val="006699"/>
                </a:solidFill>
                <a:effectLst/>
                <a:latin typeface="inter-regular"/>
              </a:rPr>
              <a:t>	int</a:t>
            </a:r>
            <a:r>
              <a:rPr lang="en-US" b="0" i="0" dirty="0">
                <a:solidFill>
                  <a:srgbClr val="000000"/>
                </a:solidFill>
                <a:effectLst/>
                <a:latin typeface="inter-regular"/>
              </a:rPr>
              <a:t> </a:t>
            </a:r>
            <a:r>
              <a:rPr lang="en-US" b="0" i="0" dirty="0" err="1">
                <a:solidFill>
                  <a:srgbClr val="000000"/>
                </a:solidFill>
                <a:effectLst/>
                <a:latin typeface="inter-regular"/>
              </a:rPr>
              <a:t>binVal</a:t>
            </a:r>
            <a:r>
              <a:rPr lang="en-US" b="0" i="0" dirty="0">
                <a:solidFill>
                  <a:srgbClr val="000000"/>
                </a:solidFill>
                <a:effectLst/>
                <a:latin typeface="inter-regular"/>
              </a:rPr>
              <a:t> = 0b11010;  </a:t>
            </a:r>
          </a:p>
          <a:p>
            <a:pPr marL="0" indent="0" algn="just">
              <a:buNone/>
            </a:pPr>
            <a:endParaRPr lang="en-US" b="0" i="0" dirty="0">
              <a:solidFill>
                <a:srgbClr val="000000"/>
              </a:solidFill>
              <a:effectLst/>
              <a:latin typeface="inter-regular"/>
            </a:endParaRPr>
          </a:p>
          <a:p>
            <a:pPr marL="0" indent="0" algn="just">
              <a:buNone/>
            </a:pPr>
            <a:r>
              <a:rPr lang="en-US" b="1" i="0" dirty="0">
                <a:solidFill>
                  <a:srgbClr val="610B4B"/>
                </a:solidFill>
                <a:effectLst/>
                <a:latin typeface="erdana"/>
              </a:rPr>
              <a:t>Real Literals</a:t>
            </a:r>
          </a:p>
          <a:p>
            <a:pPr algn="just"/>
            <a:r>
              <a:rPr lang="en-US" b="0" i="0" dirty="0">
                <a:solidFill>
                  <a:srgbClr val="333333"/>
                </a:solidFill>
                <a:effectLst/>
                <a:latin typeface="inter-regular"/>
              </a:rPr>
              <a:t>The numbers that contain fractional parts are known as real literals. We can also represent real literals in exponent form. </a:t>
            </a:r>
          </a:p>
          <a:p>
            <a:pPr algn="just"/>
            <a:r>
              <a:rPr lang="en-US" b="0" i="0" dirty="0">
                <a:solidFill>
                  <a:srgbClr val="333333"/>
                </a:solidFill>
                <a:effectLst/>
                <a:latin typeface="inter-regular"/>
              </a:rPr>
              <a:t>For example, </a:t>
            </a:r>
            <a:r>
              <a:rPr lang="en-US" b="1" i="0" dirty="0">
                <a:solidFill>
                  <a:srgbClr val="333333"/>
                </a:solidFill>
                <a:effectLst/>
                <a:latin typeface="inter-bold"/>
              </a:rPr>
              <a:t>879.90, 99E-3,</a:t>
            </a:r>
            <a:r>
              <a:rPr lang="en-US" b="0" i="0" dirty="0">
                <a:solidFill>
                  <a:srgbClr val="333333"/>
                </a:solidFill>
                <a:effectLst/>
                <a:latin typeface="inter-regular"/>
              </a:rPr>
              <a:t> etc.</a:t>
            </a:r>
          </a:p>
          <a:p>
            <a:endParaRPr lang="en-IN" dirty="0"/>
          </a:p>
        </p:txBody>
      </p:sp>
    </p:spTree>
    <p:extLst>
      <p:ext uri="{BB962C8B-B14F-4D97-AF65-F5344CB8AC3E}">
        <p14:creationId xmlns:p14="http://schemas.microsoft.com/office/powerpoint/2010/main" val="2365519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D10-B432-E9EA-7FD8-F3DE871A899E}"/>
              </a:ext>
            </a:extLst>
          </p:cNvPr>
          <p:cNvSpPr>
            <a:spLocks noGrp="1"/>
          </p:cNvSpPr>
          <p:nvPr>
            <p:ph type="title"/>
          </p:nvPr>
        </p:nvSpPr>
        <p:spPr/>
        <p:txBody>
          <a:bodyPr/>
          <a:lstStyle/>
          <a:p>
            <a:r>
              <a:rPr lang="en-US" b="1" dirty="0"/>
              <a:t>Char literals</a:t>
            </a:r>
            <a:endParaRPr lang="en-IN" b="1" dirty="0"/>
          </a:p>
        </p:txBody>
      </p:sp>
      <p:sp>
        <p:nvSpPr>
          <p:cNvPr id="5" name="Content Placeholder 4">
            <a:extLst>
              <a:ext uri="{FF2B5EF4-FFF2-40B4-BE49-F238E27FC236}">
                <a16:creationId xmlns:a16="http://schemas.microsoft.com/office/drawing/2014/main" id="{1A3C038C-5928-2F12-1DBA-5A5259C8FE2B}"/>
              </a:ext>
            </a:extLst>
          </p:cNvPr>
          <p:cNvSpPr>
            <a:spLocks noGrp="1"/>
          </p:cNvSpPr>
          <p:nvPr>
            <p:ph idx="1"/>
          </p:nvPr>
        </p:nvSpPr>
        <p:spPr/>
        <p:txBody>
          <a:bodyPr>
            <a:normAutofit fontScale="70000" lnSpcReduction="20000"/>
          </a:bodyPr>
          <a:lstStyle/>
          <a:p>
            <a:pPr marL="0" indent="0">
              <a:lnSpc>
                <a:spcPct val="120000"/>
              </a:lnSpc>
              <a:buNone/>
            </a:pPr>
            <a:r>
              <a:rPr lang="en-US" dirty="0"/>
              <a:t>For char data types, we can specify literals in 4 ways: </a:t>
            </a:r>
          </a:p>
          <a:p>
            <a:pPr>
              <a:lnSpc>
                <a:spcPct val="120000"/>
              </a:lnSpc>
            </a:pPr>
            <a:endParaRPr lang="en-US" dirty="0"/>
          </a:p>
          <a:p>
            <a:pPr>
              <a:lnSpc>
                <a:spcPct val="120000"/>
              </a:lnSpc>
            </a:pPr>
            <a:r>
              <a:rPr lang="en-US" b="1" dirty="0"/>
              <a:t>Single quote: </a:t>
            </a:r>
            <a:r>
              <a:rPr lang="en-US" dirty="0"/>
              <a:t>We can specify literal to a char data type as a single character within the single quote.</a:t>
            </a:r>
          </a:p>
          <a:p>
            <a:pPr>
              <a:lnSpc>
                <a:spcPct val="120000"/>
              </a:lnSpc>
            </a:pPr>
            <a:endParaRPr lang="en-US" dirty="0"/>
          </a:p>
          <a:p>
            <a:pPr marL="457200" lvl="1" indent="0">
              <a:lnSpc>
                <a:spcPct val="120000"/>
              </a:lnSpc>
              <a:buNone/>
            </a:pPr>
            <a:r>
              <a:rPr lang="en-US" sz="2800" b="1" dirty="0">
                <a:solidFill>
                  <a:srgbClr val="FF0000"/>
                </a:solidFill>
              </a:rPr>
              <a:t>	char </a:t>
            </a:r>
            <a:r>
              <a:rPr lang="en-US" sz="2800" b="1" dirty="0" err="1">
                <a:solidFill>
                  <a:srgbClr val="FF0000"/>
                </a:solidFill>
              </a:rPr>
              <a:t>ch</a:t>
            </a:r>
            <a:r>
              <a:rPr lang="en-US" sz="2800" b="1" dirty="0">
                <a:solidFill>
                  <a:srgbClr val="FF0000"/>
                </a:solidFill>
              </a:rPr>
              <a:t> = 'a';</a:t>
            </a:r>
          </a:p>
          <a:p>
            <a:pPr>
              <a:lnSpc>
                <a:spcPct val="120000"/>
              </a:lnSpc>
            </a:pPr>
            <a:r>
              <a:rPr lang="en-US" b="1" dirty="0"/>
              <a:t>Char literal as Integral literal: </a:t>
            </a:r>
            <a:r>
              <a:rPr lang="en-US" dirty="0"/>
              <a:t>we can specify char literal as integral literal, which represents the Unicode value of the character, and that integral literal can be specified either in Decimal, Octal, and Hexadecimal forms. But the allowed range is 0 to 65535.</a:t>
            </a:r>
          </a:p>
          <a:p>
            <a:pPr>
              <a:lnSpc>
                <a:spcPct val="120000"/>
              </a:lnSpc>
            </a:pPr>
            <a:endParaRPr lang="en-US" dirty="0"/>
          </a:p>
          <a:p>
            <a:pPr marL="0" indent="0">
              <a:lnSpc>
                <a:spcPct val="120000"/>
              </a:lnSpc>
              <a:buNone/>
            </a:pPr>
            <a:r>
              <a:rPr lang="en-US" b="1" dirty="0">
                <a:solidFill>
                  <a:srgbClr val="FF0000"/>
                </a:solidFill>
              </a:rPr>
              <a:t>	char </a:t>
            </a:r>
            <a:r>
              <a:rPr lang="en-US" b="1" dirty="0" err="1">
                <a:solidFill>
                  <a:srgbClr val="FF0000"/>
                </a:solidFill>
              </a:rPr>
              <a:t>ch</a:t>
            </a:r>
            <a:r>
              <a:rPr lang="en-US" b="1" dirty="0">
                <a:solidFill>
                  <a:srgbClr val="FF0000"/>
                </a:solidFill>
              </a:rPr>
              <a:t> = 062;</a:t>
            </a:r>
            <a:endParaRPr lang="en-IN" b="1" dirty="0">
              <a:solidFill>
                <a:srgbClr val="FF0000"/>
              </a:solidFill>
            </a:endParaRPr>
          </a:p>
        </p:txBody>
      </p:sp>
    </p:spTree>
    <p:extLst>
      <p:ext uri="{BB962C8B-B14F-4D97-AF65-F5344CB8AC3E}">
        <p14:creationId xmlns:p14="http://schemas.microsoft.com/office/powerpoint/2010/main" val="3286875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95C879-1EC2-BCA3-72CA-5ECC33B48E38}"/>
              </a:ext>
            </a:extLst>
          </p:cNvPr>
          <p:cNvSpPr>
            <a:spLocks noGrp="1"/>
          </p:cNvSpPr>
          <p:nvPr>
            <p:ph idx="1"/>
          </p:nvPr>
        </p:nvSpPr>
        <p:spPr>
          <a:xfrm>
            <a:off x="838200" y="637309"/>
            <a:ext cx="10515600" cy="5539654"/>
          </a:xfrm>
        </p:spPr>
        <p:txBody>
          <a:bodyPr/>
          <a:lstStyle/>
          <a:p>
            <a:r>
              <a:rPr lang="en-IN" dirty="0"/>
              <a:t>Unicode Representation: We can specify </a:t>
            </a:r>
            <a:r>
              <a:rPr lang="en-IN" dirty="0">
                <a:solidFill>
                  <a:srgbClr val="FF0000"/>
                </a:solidFill>
              </a:rPr>
              <a:t>char literals </a:t>
            </a:r>
            <a:r>
              <a:rPr lang="en-IN" dirty="0"/>
              <a:t>in Unicode representation ‘\</a:t>
            </a:r>
            <a:r>
              <a:rPr lang="en-IN" dirty="0" err="1"/>
              <a:t>uxxxx</a:t>
            </a:r>
            <a:r>
              <a:rPr lang="en-IN" dirty="0"/>
              <a:t>’. </a:t>
            </a:r>
          </a:p>
          <a:p>
            <a:r>
              <a:rPr lang="en-IN" dirty="0"/>
              <a:t>Here </a:t>
            </a:r>
            <a:r>
              <a:rPr lang="en-IN" dirty="0" err="1"/>
              <a:t>xxxx</a:t>
            </a:r>
            <a:r>
              <a:rPr lang="en-IN" dirty="0"/>
              <a:t> represents 4 hexadecimal numbers.</a:t>
            </a:r>
          </a:p>
          <a:p>
            <a:endParaRPr lang="en-IN" dirty="0"/>
          </a:p>
          <a:p>
            <a:pPr marL="0" indent="0">
              <a:buNone/>
            </a:pPr>
            <a:r>
              <a:rPr lang="en-IN" b="1" dirty="0">
                <a:solidFill>
                  <a:srgbClr val="FF0000"/>
                </a:solidFill>
              </a:rPr>
              <a:t>	char </a:t>
            </a:r>
            <a:r>
              <a:rPr lang="en-IN" b="1" dirty="0" err="1">
                <a:solidFill>
                  <a:srgbClr val="FF0000"/>
                </a:solidFill>
              </a:rPr>
              <a:t>ch</a:t>
            </a:r>
            <a:r>
              <a:rPr lang="en-IN" b="1" dirty="0">
                <a:solidFill>
                  <a:srgbClr val="FF0000"/>
                </a:solidFill>
              </a:rPr>
              <a:t> = '\u0061';// Here /u0061 represent a.</a:t>
            </a:r>
          </a:p>
          <a:p>
            <a:r>
              <a:rPr lang="en-IN" dirty="0"/>
              <a:t>Escape Sequence: Every escape character can be specified as char literals.</a:t>
            </a:r>
          </a:p>
          <a:p>
            <a:pPr marL="0" indent="0">
              <a:buNone/>
            </a:pPr>
            <a:r>
              <a:rPr lang="en-IN" b="1" dirty="0">
                <a:solidFill>
                  <a:srgbClr val="FF0000"/>
                </a:solidFill>
              </a:rPr>
              <a:t>	char </a:t>
            </a:r>
            <a:r>
              <a:rPr lang="en-IN" b="1" dirty="0" err="1">
                <a:solidFill>
                  <a:srgbClr val="FF0000"/>
                </a:solidFill>
              </a:rPr>
              <a:t>ch</a:t>
            </a:r>
            <a:r>
              <a:rPr lang="en-IN" b="1" dirty="0">
                <a:solidFill>
                  <a:srgbClr val="FF0000"/>
                </a:solidFill>
              </a:rPr>
              <a:t> = '\n';</a:t>
            </a:r>
          </a:p>
        </p:txBody>
      </p:sp>
    </p:spTree>
    <p:extLst>
      <p:ext uri="{BB962C8B-B14F-4D97-AF65-F5344CB8AC3E}">
        <p14:creationId xmlns:p14="http://schemas.microsoft.com/office/powerpoint/2010/main" val="56165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5D27-68C2-8012-CDE3-15EA9A457095}"/>
              </a:ext>
            </a:extLst>
          </p:cNvPr>
          <p:cNvSpPr>
            <a:spLocks noGrp="1"/>
          </p:cNvSpPr>
          <p:nvPr>
            <p:ph type="title"/>
          </p:nvPr>
        </p:nvSpPr>
        <p:spPr/>
        <p:txBody>
          <a:bodyPr/>
          <a:lstStyle/>
          <a:p>
            <a:r>
              <a:rPr lang="en-US" dirty="0"/>
              <a:t>String literals</a:t>
            </a:r>
            <a:endParaRPr lang="en-IN" dirty="0"/>
          </a:p>
        </p:txBody>
      </p:sp>
      <p:sp>
        <p:nvSpPr>
          <p:cNvPr id="5" name="Content Placeholder 4">
            <a:extLst>
              <a:ext uri="{FF2B5EF4-FFF2-40B4-BE49-F238E27FC236}">
                <a16:creationId xmlns:a16="http://schemas.microsoft.com/office/drawing/2014/main" id="{2302BEC3-EAB5-CDFC-6CE3-3197F0C9946E}"/>
              </a:ext>
            </a:extLst>
          </p:cNvPr>
          <p:cNvSpPr>
            <a:spLocks noGrp="1"/>
          </p:cNvSpPr>
          <p:nvPr>
            <p:ph idx="1"/>
          </p:nvPr>
        </p:nvSpPr>
        <p:spPr/>
        <p:txBody>
          <a:bodyPr/>
          <a:lstStyle/>
          <a:p>
            <a:r>
              <a:rPr lang="en-US" dirty="0"/>
              <a:t>Any sequence of characters within double quotes is treated as String literals. </a:t>
            </a:r>
          </a:p>
          <a:p>
            <a:endParaRPr lang="en-US" dirty="0"/>
          </a:p>
          <a:p>
            <a:pPr marL="0" indent="0">
              <a:buNone/>
            </a:pPr>
            <a:r>
              <a:rPr lang="en-US" b="1" dirty="0">
                <a:solidFill>
                  <a:srgbClr val="FF0000"/>
                </a:solidFill>
              </a:rPr>
              <a:t>	String s = "Hello";</a:t>
            </a:r>
          </a:p>
          <a:p>
            <a:pPr marL="0" indent="0">
              <a:buNone/>
            </a:pPr>
            <a:r>
              <a:rPr lang="en-US" b="1" dirty="0"/>
              <a:t>Boolean literals</a:t>
            </a:r>
          </a:p>
          <a:p>
            <a:r>
              <a:rPr lang="en-US" b="1" dirty="0"/>
              <a:t>Only two values are allowed for Boolean literals, i.e., true and false. </a:t>
            </a:r>
          </a:p>
          <a:p>
            <a:pPr marL="0" indent="0">
              <a:buNone/>
            </a:pPr>
            <a:endParaRPr lang="en-US" b="1" dirty="0"/>
          </a:p>
          <a:p>
            <a:pPr marL="0" indent="0">
              <a:buNone/>
            </a:pPr>
            <a:r>
              <a:rPr lang="en-US" b="1" dirty="0">
                <a:solidFill>
                  <a:srgbClr val="FF0000"/>
                </a:solidFill>
              </a:rPr>
              <a:t>	</a:t>
            </a:r>
            <a:r>
              <a:rPr lang="en-US" b="1" dirty="0" err="1">
                <a:solidFill>
                  <a:srgbClr val="FF0000"/>
                </a:solidFill>
              </a:rPr>
              <a:t>boolean</a:t>
            </a:r>
            <a:r>
              <a:rPr lang="en-US" b="1" dirty="0">
                <a:solidFill>
                  <a:srgbClr val="FF0000"/>
                </a:solidFill>
              </a:rPr>
              <a:t> b = true;</a:t>
            </a:r>
            <a:endParaRPr lang="en-IN" b="1" dirty="0">
              <a:solidFill>
                <a:srgbClr val="FF0000"/>
              </a:solidFill>
            </a:endParaRPr>
          </a:p>
        </p:txBody>
      </p:sp>
    </p:spTree>
    <p:extLst>
      <p:ext uri="{BB962C8B-B14F-4D97-AF65-F5344CB8AC3E}">
        <p14:creationId xmlns:p14="http://schemas.microsoft.com/office/powerpoint/2010/main" val="160989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B457-EC73-AE29-36B6-4A7019124477}"/>
              </a:ext>
            </a:extLst>
          </p:cNvPr>
          <p:cNvSpPr>
            <a:spLocks noGrp="1"/>
          </p:cNvSpPr>
          <p:nvPr>
            <p:ph type="title"/>
          </p:nvPr>
        </p:nvSpPr>
        <p:spPr>
          <a:xfrm>
            <a:off x="838200" y="0"/>
            <a:ext cx="10515600" cy="1325563"/>
          </a:xfrm>
        </p:spPr>
        <p:txBody>
          <a:bodyPr/>
          <a:lstStyle/>
          <a:p>
            <a:r>
              <a:rPr lang="en-US" b="1" dirty="0">
                <a:effectLst/>
              </a:rPr>
              <a:t>Overview</a:t>
            </a:r>
            <a:endParaRPr lang="en-IN" dirty="0"/>
          </a:p>
        </p:txBody>
      </p:sp>
      <p:sp>
        <p:nvSpPr>
          <p:cNvPr id="3" name="Content Placeholder 2">
            <a:extLst>
              <a:ext uri="{FF2B5EF4-FFF2-40B4-BE49-F238E27FC236}">
                <a16:creationId xmlns:a16="http://schemas.microsoft.com/office/drawing/2014/main" id="{B5A5BCA4-4FD9-A1EF-F0A1-9547A5C65349}"/>
              </a:ext>
            </a:extLst>
          </p:cNvPr>
          <p:cNvSpPr>
            <a:spLocks noGrp="1"/>
          </p:cNvSpPr>
          <p:nvPr>
            <p:ph idx="1"/>
          </p:nvPr>
        </p:nvSpPr>
        <p:spPr>
          <a:xfrm>
            <a:off x="838200" y="1209964"/>
            <a:ext cx="10515600" cy="4966999"/>
          </a:xfrm>
        </p:spPr>
        <p:txBody>
          <a:bodyPr>
            <a:normAutofit fontScale="85000" lnSpcReduction="20000"/>
          </a:bodyPr>
          <a:lstStyle/>
          <a:p>
            <a:r>
              <a:rPr lang="en-US" dirty="0">
                <a:effectLst/>
              </a:rPr>
              <a:t>Java is a class-based object-oriented simple programming language.</a:t>
            </a:r>
          </a:p>
          <a:p>
            <a:endParaRPr lang="en-US" dirty="0">
              <a:effectLst/>
            </a:endParaRPr>
          </a:p>
          <a:p>
            <a:r>
              <a:rPr lang="en-US" dirty="0">
                <a:effectLst/>
              </a:rPr>
              <a:t>It is a general-purpose, high-level programming language that helps programmers and developers to </a:t>
            </a:r>
            <a:r>
              <a:rPr lang="en-US" b="1" dirty="0">
                <a:solidFill>
                  <a:srgbClr val="FF0000"/>
                </a:solidFill>
                <a:effectLst/>
              </a:rPr>
              <a:t>write a code once and run it anywhere</a:t>
            </a:r>
            <a:r>
              <a:rPr lang="en-US" dirty="0">
                <a:effectLst/>
              </a:rPr>
              <a:t>.</a:t>
            </a:r>
          </a:p>
          <a:p>
            <a:endParaRPr lang="en-US" dirty="0">
              <a:effectLst/>
            </a:endParaRPr>
          </a:p>
          <a:p>
            <a:pPr marL="0" indent="0">
              <a:buNone/>
            </a:pPr>
            <a:r>
              <a:rPr lang="en-US" b="1" dirty="0">
                <a:effectLst/>
              </a:rPr>
              <a:t>Java is considered both a compiled and interpreted language</a:t>
            </a:r>
          </a:p>
          <a:p>
            <a:pPr marL="0" indent="0">
              <a:buNone/>
            </a:pPr>
            <a:endParaRPr lang="en-US" b="1" dirty="0">
              <a:effectLst/>
            </a:endParaRPr>
          </a:p>
          <a:p>
            <a:r>
              <a:rPr lang="en-US" dirty="0">
                <a:effectLst/>
              </a:rPr>
              <a:t> It is because Java source code is first compiled to bytecode which is then interpreted by Java Virtual Machine. </a:t>
            </a:r>
          </a:p>
          <a:p>
            <a:endParaRPr lang="en-US" dirty="0">
              <a:effectLst/>
            </a:endParaRPr>
          </a:p>
          <a:p>
            <a:r>
              <a:rPr lang="en-US" dirty="0">
                <a:effectLst/>
              </a:rPr>
              <a:t>Java Virtual Machine interprets the bytecode and converts it to platform specific machine code.</a:t>
            </a:r>
          </a:p>
          <a:p>
            <a:r>
              <a:rPr lang="en-US" dirty="0">
                <a:effectLst/>
              </a:rPr>
              <a:t> Hence, Java is also called a platform-independent programming language.</a:t>
            </a:r>
            <a:br>
              <a:rPr lang="en-US" dirty="0"/>
            </a:br>
            <a:endParaRPr lang="en-IN" dirty="0"/>
          </a:p>
        </p:txBody>
      </p:sp>
    </p:spTree>
    <p:extLst>
      <p:ext uri="{BB962C8B-B14F-4D97-AF65-F5344CB8AC3E}">
        <p14:creationId xmlns:p14="http://schemas.microsoft.com/office/powerpoint/2010/main" val="245855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5387-9CF9-4916-B1B6-9BB99228E3C3}"/>
              </a:ext>
            </a:extLst>
          </p:cNvPr>
          <p:cNvSpPr>
            <a:spLocks noGrp="1"/>
          </p:cNvSpPr>
          <p:nvPr>
            <p:ph type="title"/>
          </p:nvPr>
        </p:nvSpPr>
        <p:spPr/>
        <p:txBody>
          <a:bodyPr/>
          <a:lstStyle/>
          <a:p>
            <a:r>
              <a:rPr lang="en-US" b="0" i="0" dirty="0">
                <a:solidFill>
                  <a:srgbClr val="610B4B"/>
                </a:solidFill>
                <a:effectLst/>
                <a:latin typeface="erdana"/>
              </a:rPr>
              <a:t>Null Literals</a:t>
            </a:r>
            <a:endParaRPr lang="en-IN" dirty="0"/>
          </a:p>
        </p:txBody>
      </p:sp>
      <p:sp>
        <p:nvSpPr>
          <p:cNvPr id="3" name="Content Placeholder 2">
            <a:extLst>
              <a:ext uri="{FF2B5EF4-FFF2-40B4-BE49-F238E27FC236}">
                <a16:creationId xmlns:a16="http://schemas.microsoft.com/office/drawing/2014/main" id="{1A3E29E0-5945-2AEF-5B6B-ED687DB016D4}"/>
              </a:ext>
            </a:extLst>
          </p:cNvPr>
          <p:cNvSpPr>
            <a:spLocks noGrp="1"/>
          </p:cNvSpPr>
          <p:nvPr>
            <p:ph idx="1"/>
          </p:nvPr>
        </p:nvSpPr>
        <p:spPr/>
        <p:txBody>
          <a:bodyPr/>
          <a:lstStyle/>
          <a:p>
            <a:pPr algn="just"/>
            <a:r>
              <a:rPr lang="en-US" b="1" i="0" dirty="0">
                <a:solidFill>
                  <a:srgbClr val="333333"/>
                </a:solidFill>
                <a:effectLst/>
                <a:latin typeface="inter-bold"/>
              </a:rPr>
              <a:t>Null</a:t>
            </a:r>
            <a:r>
              <a:rPr lang="en-US" b="0" i="0" dirty="0">
                <a:solidFill>
                  <a:srgbClr val="333333"/>
                </a:solidFill>
                <a:effectLst/>
                <a:latin typeface="inter-regular"/>
              </a:rPr>
              <a:t> literal is often used in programs as a marker to indicate that reference type object is unavailable. </a:t>
            </a:r>
          </a:p>
          <a:p>
            <a:pPr algn="just"/>
            <a:r>
              <a:rPr lang="en-US" b="0" i="0" dirty="0">
                <a:solidFill>
                  <a:srgbClr val="333333"/>
                </a:solidFill>
                <a:effectLst/>
                <a:latin typeface="inter-regular"/>
              </a:rPr>
              <a:t>The value </a:t>
            </a:r>
            <a:r>
              <a:rPr lang="en-US" b="1" i="0" dirty="0">
                <a:solidFill>
                  <a:srgbClr val="333333"/>
                </a:solidFill>
                <a:effectLst/>
                <a:latin typeface="inter-bold"/>
              </a:rPr>
              <a:t>null</a:t>
            </a:r>
            <a:r>
              <a:rPr lang="en-US" b="0" i="0" dirty="0">
                <a:solidFill>
                  <a:srgbClr val="333333"/>
                </a:solidFill>
                <a:effectLst/>
                <a:latin typeface="inter-regular"/>
              </a:rPr>
              <a:t> may be assigned to any variable, except variables of primitive types.</a:t>
            </a:r>
          </a:p>
          <a:p>
            <a:pPr marL="914400" lvl="2" indent="0" algn="just">
              <a:buNone/>
            </a:pPr>
            <a:endParaRPr lang="en-US" sz="2800" b="1" i="0" dirty="0">
              <a:solidFill>
                <a:schemeClr val="accent2"/>
              </a:solidFill>
              <a:effectLst/>
              <a:latin typeface="inter-regular"/>
            </a:endParaRPr>
          </a:p>
          <a:p>
            <a:pPr marL="914400" lvl="2" indent="0" algn="just">
              <a:buNone/>
            </a:pPr>
            <a:endParaRPr lang="en-US" sz="2800" b="1" dirty="0">
              <a:solidFill>
                <a:schemeClr val="accent2"/>
              </a:solidFill>
              <a:latin typeface="inter-regular"/>
            </a:endParaRPr>
          </a:p>
          <a:p>
            <a:pPr marL="914400" lvl="2" indent="0" algn="just">
              <a:buNone/>
            </a:pPr>
            <a:r>
              <a:rPr lang="en-US" sz="2800" b="1" i="0" dirty="0">
                <a:solidFill>
                  <a:schemeClr val="accent2"/>
                </a:solidFill>
                <a:effectLst/>
                <a:latin typeface="inter-regular"/>
              </a:rPr>
              <a:t>String </a:t>
            </a:r>
            <a:r>
              <a:rPr lang="en-US" sz="2800" b="1" i="0" dirty="0" err="1">
                <a:solidFill>
                  <a:schemeClr val="accent2"/>
                </a:solidFill>
                <a:effectLst/>
                <a:latin typeface="inter-regular"/>
              </a:rPr>
              <a:t>stuName</a:t>
            </a:r>
            <a:r>
              <a:rPr lang="en-US" sz="2800" b="1" i="0" dirty="0">
                <a:solidFill>
                  <a:schemeClr val="accent2"/>
                </a:solidFill>
                <a:effectLst/>
                <a:latin typeface="inter-regular"/>
              </a:rPr>
              <a:t> = null;  </a:t>
            </a:r>
          </a:p>
          <a:p>
            <a:pPr marL="914400" lvl="2" indent="0" algn="just">
              <a:buNone/>
            </a:pPr>
            <a:r>
              <a:rPr lang="en-US" sz="2800" b="1" i="0" dirty="0">
                <a:solidFill>
                  <a:schemeClr val="accent2"/>
                </a:solidFill>
                <a:effectLst/>
                <a:latin typeface="inter-regular"/>
              </a:rPr>
              <a:t>Student age = null;  </a:t>
            </a:r>
          </a:p>
          <a:p>
            <a:endParaRPr lang="en-IN" dirty="0"/>
          </a:p>
        </p:txBody>
      </p:sp>
    </p:spTree>
    <p:extLst>
      <p:ext uri="{BB962C8B-B14F-4D97-AF65-F5344CB8AC3E}">
        <p14:creationId xmlns:p14="http://schemas.microsoft.com/office/powerpoint/2010/main" val="113132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4432-9304-CA29-E1D1-6F1FFBD03221}"/>
              </a:ext>
            </a:extLst>
          </p:cNvPr>
          <p:cNvSpPr>
            <a:spLocks noGrp="1"/>
          </p:cNvSpPr>
          <p:nvPr>
            <p:ph type="title"/>
          </p:nvPr>
        </p:nvSpPr>
        <p:spPr/>
        <p:txBody>
          <a:bodyPr/>
          <a:lstStyle/>
          <a:p>
            <a:r>
              <a:rPr lang="en-IN" dirty="0"/>
              <a:t>A Java Literal Example</a:t>
            </a:r>
          </a:p>
        </p:txBody>
      </p:sp>
      <p:sp>
        <p:nvSpPr>
          <p:cNvPr id="3" name="Content Placeholder 2">
            <a:extLst>
              <a:ext uri="{FF2B5EF4-FFF2-40B4-BE49-F238E27FC236}">
                <a16:creationId xmlns:a16="http://schemas.microsoft.com/office/drawing/2014/main" id="{FDF0B291-C972-43AE-D525-7D539897FD61}"/>
              </a:ext>
            </a:extLst>
          </p:cNvPr>
          <p:cNvSpPr>
            <a:spLocks noGrp="1"/>
          </p:cNvSpPr>
          <p:nvPr>
            <p:ph idx="1"/>
          </p:nvPr>
        </p:nvSpPr>
        <p:spPr>
          <a:xfrm>
            <a:off x="838199" y="1302327"/>
            <a:ext cx="4057074" cy="5477164"/>
          </a:xfrm>
        </p:spPr>
        <p:txBody>
          <a:bodyPr>
            <a:normAutofit fontScale="70000" lnSpcReduction="20000"/>
          </a:bodyPr>
          <a:lstStyle/>
          <a:p>
            <a:pPr marL="0" indent="0">
              <a:buNone/>
            </a:pPr>
            <a:r>
              <a:rPr lang="en-IN" dirty="0"/>
              <a:t>public class </a:t>
            </a:r>
            <a:r>
              <a:rPr lang="en-IN" dirty="0" err="1"/>
              <a:t>LiteralsExample</a:t>
            </a:r>
            <a:r>
              <a:rPr lang="en-IN" dirty="0"/>
              <a:t>  </a:t>
            </a:r>
          </a:p>
          <a:p>
            <a:pPr marL="0" indent="0">
              <a:buNone/>
            </a:pPr>
            <a:r>
              <a:rPr lang="en-IN" dirty="0"/>
              <a:t>{  </a:t>
            </a:r>
          </a:p>
          <a:p>
            <a:pPr marL="0" indent="0">
              <a:buNone/>
            </a:pPr>
            <a:r>
              <a:rPr lang="en-IN" dirty="0"/>
              <a:t>public static void main(String </a:t>
            </a:r>
            <a:r>
              <a:rPr lang="en-IN" dirty="0" err="1"/>
              <a:t>args</a:t>
            </a:r>
            <a:r>
              <a:rPr lang="en-IN" dirty="0"/>
              <a:t>[])   </a:t>
            </a:r>
          </a:p>
          <a:p>
            <a:pPr marL="0" indent="0">
              <a:buNone/>
            </a:pPr>
            <a:r>
              <a:rPr lang="en-IN" dirty="0"/>
              <a:t>{  </a:t>
            </a:r>
          </a:p>
          <a:p>
            <a:pPr marL="0" indent="0">
              <a:buNone/>
            </a:pPr>
            <a:r>
              <a:rPr lang="en-IN" dirty="0"/>
              <a:t>int count = 987;  </a:t>
            </a:r>
          </a:p>
          <a:p>
            <a:pPr marL="0" indent="0">
              <a:buNone/>
            </a:pPr>
            <a:r>
              <a:rPr lang="en-IN" dirty="0"/>
              <a:t>float </a:t>
            </a:r>
            <a:r>
              <a:rPr lang="en-IN" dirty="0" err="1"/>
              <a:t>floatVal</a:t>
            </a:r>
            <a:r>
              <a:rPr lang="en-IN" dirty="0"/>
              <a:t> = 4534.99f;  </a:t>
            </a:r>
          </a:p>
          <a:p>
            <a:pPr marL="0" indent="0">
              <a:buNone/>
            </a:pPr>
            <a:r>
              <a:rPr lang="en-IN" dirty="0"/>
              <a:t>double cost = 19765.567;  </a:t>
            </a:r>
          </a:p>
          <a:p>
            <a:pPr marL="0" indent="0">
              <a:buNone/>
            </a:pPr>
            <a:r>
              <a:rPr lang="en-IN" dirty="0"/>
              <a:t>int </a:t>
            </a:r>
            <a:r>
              <a:rPr lang="en-IN" dirty="0" err="1"/>
              <a:t>hexaVal</a:t>
            </a:r>
            <a:r>
              <a:rPr lang="en-IN" dirty="0"/>
              <a:t> = 0x7e4;  </a:t>
            </a:r>
          </a:p>
          <a:p>
            <a:pPr marL="0" indent="0">
              <a:buNone/>
            </a:pPr>
            <a:r>
              <a:rPr lang="en-IN" dirty="0"/>
              <a:t>int binary = 0b11010;  </a:t>
            </a:r>
          </a:p>
          <a:p>
            <a:pPr marL="0" indent="0">
              <a:buNone/>
            </a:pPr>
            <a:r>
              <a:rPr lang="en-IN" dirty="0"/>
              <a:t>char alpha = 'p';  </a:t>
            </a:r>
          </a:p>
          <a:p>
            <a:pPr marL="0" indent="0">
              <a:buNone/>
            </a:pPr>
            <a:r>
              <a:rPr lang="en-IN" dirty="0"/>
              <a:t>String str = "Java";  </a:t>
            </a:r>
          </a:p>
          <a:p>
            <a:pPr marL="0" indent="0">
              <a:buNone/>
            </a:pPr>
            <a:r>
              <a:rPr lang="en-IN" dirty="0" err="1"/>
              <a:t>boolean</a:t>
            </a:r>
            <a:r>
              <a:rPr lang="en-IN" dirty="0"/>
              <a:t> </a:t>
            </a:r>
            <a:r>
              <a:rPr lang="en-IN" dirty="0" err="1"/>
              <a:t>boolVal</a:t>
            </a:r>
            <a:r>
              <a:rPr lang="en-IN" dirty="0"/>
              <a:t> = true;  </a:t>
            </a:r>
          </a:p>
          <a:p>
            <a:pPr marL="0" indent="0">
              <a:buNone/>
            </a:pPr>
            <a:r>
              <a:rPr lang="en-IN" dirty="0"/>
              <a:t>int </a:t>
            </a:r>
            <a:r>
              <a:rPr lang="en-IN" dirty="0" err="1"/>
              <a:t>octalVal</a:t>
            </a:r>
            <a:r>
              <a:rPr lang="en-IN" dirty="0"/>
              <a:t> = 067;  </a:t>
            </a:r>
          </a:p>
          <a:p>
            <a:pPr marL="0" indent="0">
              <a:buNone/>
            </a:pPr>
            <a:r>
              <a:rPr lang="en-IN" dirty="0"/>
              <a:t>String </a:t>
            </a:r>
            <a:r>
              <a:rPr lang="en-IN" dirty="0" err="1"/>
              <a:t>stuName</a:t>
            </a:r>
            <a:r>
              <a:rPr lang="en-IN" dirty="0"/>
              <a:t> = null;  </a:t>
            </a:r>
          </a:p>
          <a:p>
            <a:pPr marL="0" indent="0">
              <a:buNone/>
            </a:pPr>
            <a:r>
              <a:rPr lang="en-IN" dirty="0"/>
              <a:t>char ch1 = '\u0021';  </a:t>
            </a:r>
          </a:p>
          <a:p>
            <a:pPr marL="0" indent="0">
              <a:buNone/>
            </a:pPr>
            <a:r>
              <a:rPr lang="en-IN" dirty="0"/>
              <a:t>char ch2 = 1456;  </a:t>
            </a:r>
          </a:p>
          <a:p>
            <a:pPr marL="0" indent="0">
              <a:buNone/>
            </a:pPr>
            <a:endParaRPr lang="en-IN" dirty="0"/>
          </a:p>
        </p:txBody>
      </p:sp>
      <p:sp>
        <p:nvSpPr>
          <p:cNvPr id="5" name="TextBox 4">
            <a:extLst>
              <a:ext uri="{FF2B5EF4-FFF2-40B4-BE49-F238E27FC236}">
                <a16:creationId xmlns:a16="http://schemas.microsoft.com/office/drawing/2014/main" id="{005F3903-778E-D9A8-AADB-F6BE7207C793}"/>
              </a:ext>
            </a:extLst>
          </p:cNvPr>
          <p:cNvSpPr txBox="1"/>
          <p:nvPr/>
        </p:nvSpPr>
        <p:spPr>
          <a:xfrm>
            <a:off x="6012873" y="1027906"/>
            <a:ext cx="6096000" cy="4247317"/>
          </a:xfrm>
          <a:prstGeom prst="rect">
            <a:avLst/>
          </a:prstGeom>
          <a:noFill/>
        </p:spPr>
        <p:txBody>
          <a:bodyPr wrap="square">
            <a:spAutoFit/>
          </a:bodyPr>
          <a:lstStyle/>
          <a:p>
            <a:pPr marL="0" indent="0">
              <a:buNone/>
            </a:pPr>
            <a:r>
              <a:rPr lang="en-IN" dirty="0" err="1"/>
              <a:t>System.out.println</a:t>
            </a:r>
            <a:r>
              <a:rPr lang="en-IN" dirty="0"/>
              <a:t>(count);  </a:t>
            </a:r>
          </a:p>
          <a:p>
            <a:pPr marL="0" indent="0">
              <a:buNone/>
            </a:pPr>
            <a:r>
              <a:rPr lang="en-IN" dirty="0" err="1"/>
              <a:t>System.out.println</a:t>
            </a:r>
            <a:r>
              <a:rPr lang="en-IN" dirty="0"/>
              <a:t>(</a:t>
            </a:r>
            <a:r>
              <a:rPr lang="en-IN" dirty="0" err="1"/>
              <a:t>floatVal</a:t>
            </a:r>
            <a:r>
              <a:rPr lang="en-IN" dirty="0"/>
              <a:t>);  </a:t>
            </a:r>
          </a:p>
          <a:p>
            <a:pPr marL="0" indent="0">
              <a:buNone/>
            </a:pPr>
            <a:r>
              <a:rPr lang="en-IN" dirty="0" err="1"/>
              <a:t>System.out.println</a:t>
            </a:r>
            <a:r>
              <a:rPr lang="en-IN" dirty="0"/>
              <a:t>(cost);  </a:t>
            </a:r>
          </a:p>
          <a:p>
            <a:pPr marL="0" indent="0">
              <a:buNone/>
            </a:pPr>
            <a:r>
              <a:rPr lang="en-IN" dirty="0" err="1"/>
              <a:t>System.out.println</a:t>
            </a:r>
            <a:r>
              <a:rPr lang="en-IN" dirty="0"/>
              <a:t>(</a:t>
            </a:r>
            <a:r>
              <a:rPr lang="en-IN" dirty="0" err="1"/>
              <a:t>hexaVal</a:t>
            </a:r>
            <a:r>
              <a:rPr lang="en-IN" dirty="0"/>
              <a:t>);  </a:t>
            </a:r>
          </a:p>
          <a:p>
            <a:pPr marL="0" indent="0">
              <a:buNone/>
            </a:pPr>
            <a:r>
              <a:rPr lang="en-IN" dirty="0" err="1"/>
              <a:t>System.out.println</a:t>
            </a:r>
            <a:r>
              <a:rPr lang="en-IN" dirty="0"/>
              <a:t>(binary);  </a:t>
            </a:r>
          </a:p>
          <a:p>
            <a:pPr marL="0" indent="0">
              <a:buNone/>
            </a:pPr>
            <a:r>
              <a:rPr lang="en-IN" dirty="0" err="1"/>
              <a:t>System.out.println</a:t>
            </a:r>
            <a:r>
              <a:rPr lang="en-IN" dirty="0"/>
              <a:t>(alpha);  </a:t>
            </a:r>
          </a:p>
          <a:p>
            <a:pPr marL="0" indent="0">
              <a:buNone/>
            </a:pPr>
            <a:r>
              <a:rPr lang="en-IN" dirty="0" err="1"/>
              <a:t>System.out.println</a:t>
            </a:r>
            <a:r>
              <a:rPr lang="en-IN" dirty="0"/>
              <a:t>(str);  </a:t>
            </a:r>
          </a:p>
          <a:p>
            <a:pPr marL="0" indent="0">
              <a:buNone/>
            </a:pPr>
            <a:r>
              <a:rPr lang="en-IN" dirty="0" err="1"/>
              <a:t>System.out.println</a:t>
            </a:r>
            <a:r>
              <a:rPr lang="en-IN" dirty="0"/>
              <a:t>(</a:t>
            </a:r>
            <a:r>
              <a:rPr lang="en-IN" dirty="0" err="1"/>
              <a:t>boolVal</a:t>
            </a:r>
            <a:r>
              <a:rPr lang="en-IN" dirty="0"/>
              <a:t>);  </a:t>
            </a:r>
          </a:p>
          <a:p>
            <a:pPr marL="0" indent="0">
              <a:buNone/>
            </a:pPr>
            <a:r>
              <a:rPr lang="en-IN" dirty="0" err="1"/>
              <a:t>System.out.println</a:t>
            </a:r>
            <a:r>
              <a:rPr lang="en-IN" dirty="0"/>
              <a:t>(</a:t>
            </a:r>
            <a:r>
              <a:rPr lang="en-IN" dirty="0" err="1"/>
              <a:t>octalVal</a:t>
            </a:r>
            <a:r>
              <a:rPr lang="en-IN" dirty="0"/>
              <a:t>);  </a:t>
            </a:r>
          </a:p>
          <a:p>
            <a:pPr marL="0" indent="0">
              <a:buNone/>
            </a:pPr>
            <a:r>
              <a:rPr lang="en-IN" dirty="0" err="1"/>
              <a:t>System.out.println</a:t>
            </a:r>
            <a:r>
              <a:rPr lang="en-IN" dirty="0"/>
              <a:t>(</a:t>
            </a:r>
            <a:r>
              <a:rPr lang="en-IN" dirty="0" err="1"/>
              <a:t>stuName</a:t>
            </a:r>
            <a:r>
              <a:rPr lang="en-IN" dirty="0"/>
              <a:t>);  </a:t>
            </a:r>
          </a:p>
          <a:p>
            <a:pPr marL="0" indent="0">
              <a:buNone/>
            </a:pPr>
            <a:r>
              <a:rPr lang="en-IN" dirty="0" err="1"/>
              <a:t>System.out.println</a:t>
            </a:r>
            <a:r>
              <a:rPr lang="en-IN" dirty="0"/>
              <a:t>(ch1);  </a:t>
            </a:r>
          </a:p>
          <a:p>
            <a:pPr marL="0" indent="0">
              <a:buNone/>
            </a:pPr>
            <a:r>
              <a:rPr lang="en-IN" dirty="0" err="1"/>
              <a:t>System.out.println</a:t>
            </a:r>
            <a:r>
              <a:rPr lang="en-IN" dirty="0"/>
              <a:t>("\t" +"backslash literal");  </a:t>
            </a:r>
          </a:p>
          <a:p>
            <a:pPr marL="0" indent="0">
              <a:buNone/>
            </a:pPr>
            <a:r>
              <a:rPr lang="en-IN" dirty="0" err="1"/>
              <a:t>System.out.println</a:t>
            </a:r>
            <a:r>
              <a:rPr lang="en-IN" dirty="0"/>
              <a:t>(ch2);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2353303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B88D-EA15-03B6-0183-F8BA6E6A9F19}"/>
              </a:ext>
            </a:extLst>
          </p:cNvPr>
          <p:cNvSpPr>
            <a:spLocks noGrp="1"/>
          </p:cNvSpPr>
          <p:nvPr>
            <p:ph type="title"/>
          </p:nvPr>
        </p:nvSpPr>
        <p:spPr/>
        <p:txBody>
          <a:bodyPr/>
          <a:lstStyle/>
          <a:p>
            <a:r>
              <a:rPr lang="en-US" b="1" i="0" dirty="0">
                <a:effectLst/>
                <a:latin typeface="Source Sans Pro" panose="020B0503030403020204" pitchFamily="34" charset="0"/>
              </a:rPr>
              <a:t>What are Data Types in Java?</a:t>
            </a:r>
            <a:endParaRPr lang="en-IN" dirty="0"/>
          </a:p>
        </p:txBody>
      </p:sp>
      <p:sp>
        <p:nvSpPr>
          <p:cNvPr id="3" name="Content Placeholder 2">
            <a:extLst>
              <a:ext uri="{FF2B5EF4-FFF2-40B4-BE49-F238E27FC236}">
                <a16:creationId xmlns:a16="http://schemas.microsoft.com/office/drawing/2014/main" id="{36A76076-A644-4FD9-F8A2-EDD93BCDEB49}"/>
              </a:ext>
            </a:extLst>
          </p:cNvPr>
          <p:cNvSpPr>
            <a:spLocks noGrp="1"/>
          </p:cNvSpPr>
          <p:nvPr>
            <p:ph idx="1"/>
          </p:nvPr>
        </p:nvSpPr>
        <p:spPr/>
        <p:txBody>
          <a:bodyPr/>
          <a:lstStyle/>
          <a:p>
            <a:pPr algn="l"/>
            <a:r>
              <a:rPr lang="en-US" b="0" i="0" dirty="0">
                <a:solidFill>
                  <a:srgbClr val="61738E"/>
                </a:solidFill>
                <a:effectLst/>
                <a:latin typeface="Source Sans Pro" panose="020B0503030403020204" pitchFamily="34" charset="0"/>
              </a:rPr>
              <a:t>Data Types mean to identify the type of data and associate operations that can be done on the data values. Data types define the value that a variable can take.</a:t>
            </a:r>
          </a:p>
          <a:p>
            <a:pPr marL="0" indent="0" algn="l">
              <a:buNone/>
            </a:pPr>
            <a:r>
              <a:rPr lang="en-US" b="1" i="0" dirty="0">
                <a:solidFill>
                  <a:srgbClr val="61738E"/>
                </a:solidFill>
                <a:effectLst/>
                <a:latin typeface="Source Sans Pro" panose="020B0503030403020204" pitchFamily="34" charset="0"/>
              </a:rPr>
              <a:t>Data types also tell us information about:</a:t>
            </a:r>
          </a:p>
          <a:p>
            <a:pPr algn="l">
              <a:buFont typeface="Arial" panose="020B0604020202020204" pitchFamily="34" charset="0"/>
              <a:buChar char="•"/>
            </a:pPr>
            <a:r>
              <a:rPr lang="en-US" b="0" i="0" dirty="0">
                <a:solidFill>
                  <a:srgbClr val="61738E"/>
                </a:solidFill>
                <a:effectLst/>
                <a:latin typeface="Source Sans Pro" panose="020B0503030403020204" pitchFamily="34" charset="0"/>
              </a:rPr>
              <a:t>The size of the memory location.</a:t>
            </a:r>
          </a:p>
          <a:p>
            <a:pPr algn="l">
              <a:buFont typeface="Arial" panose="020B0604020202020204" pitchFamily="34" charset="0"/>
              <a:buChar char="•"/>
            </a:pPr>
            <a:r>
              <a:rPr lang="en-US" b="0" i="0" dirty="0">
                <a:solidFill>
                  <a:srgbClr val="61738E"/>
                </a:solidFill>
                <a:effectLst/>
                <a:latin typeface="Source Sans Pro" panose="020B0503030403020204" pitchFamily="34" charset="0"/>
              </a:rPr>
              <a:t>The maximum and minimum value of the range that can store in the memory location.</a:t>
            </a:r>
          </a:p>
          <a:p>
            <a:pPr algn="l">
              <a:buFont typeface="Arial" panose="020B0604020202020204" pitchFamily="34" charset="0"/>
              <a:buChar char="•"/>
            </a:pPr>
            <a:r>
              <a:rPr lang="en-US" b="0" i="0" dirty="0">
                <a:solidFill>
                  <a:srgbClr val="61738E"/>
                </a:solidFill>
                <a:effectLst/>
                <a:latin typeface="Source Sans Pro" panose="020B0503030403020204" pitchFamily="34" charset="0"/>
              </a:rPr>
              <a:t>Different types of operations can be done on the memory location.</a:t>
            </a:r>
          </a:p>
          <a:p>
            <a:endParaRPr lang="en-IN" dirty="0"/>
          </a:p>
        </p:txBody>
      </p:sp>
    </p:spTree>
    <p:extLst>
      <p:ext uri="{BB962C8B-B14F-4D97-AF65-F5344CB8AC3E}">
        <p14:creationId xmlns:p14="http://schemas.microsoft.com/office/powerpoint/2010/main" val="2874349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A318-3425-8899-1921-317938B06756}"/>
              </a:ext>
            </a:extLst>
          </p:cNvPr>
          <p:cNvSpPr>
            <a:spLocks noGrp="1"/>
          </p:cNvSpPr>
          <p:nvPr>
            <p:ph type="title"/>
          </p:nvPr>
        </p:nvSpPr>
        <p:spPr/>
        <p:txBody>
          <a:bodyPr/>
          <a:lstStyle/>
          <a:p>
            <a:r>
              <a:rPr lang="en-US" b="1" i="0" dirty="0">
                <a:effectLst/>
                <a:latin typeface="Source Sans Pro" panose="020B0503030403020204" pitchFamily="34" charset="0"/>
              </a:rPr>
              <a:t>Types of Data Types in Java</a:t>
            </a:r>
            <a:endParaRPr lang="en-IN" dirty="0"/>
          </a:p>
        </p:txBody>
      </p:sp>
      <p:pic>
        <p:nvPicPr>
          <p:cNvPr id="5" name="Content Placeholder 4">
            <a:extLst>
              <a:ext uri="{FF2B5EF4-FFF2-40B4-BE49-F238E27FC236}">
                <a16:creationId xmlns:a16="http://schemas.microsoft.com/office/drawing/2014/main" id="{BD4DA97C-B616-C8FF-45C3-D92D434BDD69}"/>
              </a:ext>
            </a:extLst>
          </p:cNvPr>
          <p:cNvPicPr>
            <a:picLocks noGrp="1" noChangeAspect="1"/>
          </p:cNvPicPr>
          <p:nvPr>
            <p:ph idx="1"/>
          </p:nvPr>
        </p:nvPicPr>
        <p:blipFill>
          <a:blip r:embed="rId2"/>
          <a:stretch>
            <a:fillRect/>
          </a:stretch>
        </p:blipFill>
        <p:spPr>
          <a:xfrm>
            <a:off x="1744981" y="1825625"/>
            <a:ext cx="8315162" cy="4351338"/>
          </a:xfrm>
        </p:spPr>
      </p:pic>
    </p:spTree>
    <p:extLst>
      <p:ext uri="{BB962C8B-B14F-4D97-AF65-F5344CB8AC3E}">
        <p14:creationId xmlns:p14="http://schemas.microsoft.com/office/powerpoint/2010/main" val="2509254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409-DB89-CDFA-672F-660CA15ED639}"/>
              </a:ext>
            </a:extLst>
          </p:cNvPr>
          <p:cNvSpPr>
            <a:spLocks noGrp="1"/>
          </p:cNvSpPr>
          <p:nvPr>
            <p:ph type="title"/>
          </p:nvPr>
        </p:nvSpPr>
        <p:spPr/>
        <p:txBody>
          <a:bodyPr/>
          <a:lstStyle/>
          <a:p>
            <a:r>
              <a:rPr lang="en-US" b="1" i="0" dirty="0">
                <a:effectLst/>
                <a:latin typeface="Source Sans Pro" panose="020B0503030403020204" pitchFamily="34" charset="0"/>
              </a:rPr>
              <a:t>Primitive Data Types</a:t>
            </a:r>
            <a:br>
              <a:rPr lang="en-US" b="1" i="0" dirty="0">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806C2D3E-9DDD-C9EA-02AC-3B31DFACB185}"/>
              </a:ext>
            </a:extLst>
          </p:cNvPr>
          <p:cNvSpPr>
            <a:spLocks noGrp="1"/>
          </p:cNvSpPr>
          <p:nvPr>
            <p:ph idx="1"/>
          </p:nvPr>
        </p:nvSpPr>
        <p:spPr>
          <a:xfrm>
            <a:off x="838200" y="1409700"/>
            <a:ext cx="10515600" cy="4767263"/>
          </a:xfrm>
        </p:spPr>
        <p:txBody>
          <a:bodyPr>
            <a:normAutofit lnSpcReduction="10000"/>
          </a:bodyPr>
          <a:lstStyle/>
          <a:p>
            <a:pPr algn="l"/>
            <a:r>
              <a:rPr lang="en-US" b="0" i="0" dirty="0">
                <a:solidFill>
                  <a:srgbClr val="61738E"/>
                </a:solidFill>
                <a:effectLst/>
                <a:latin typeface="Source Sans Pro" panose="020B0503030403020204" pitchFamily="34" charset="0"/>
              </a:rPr>
              <a:t>Primitive data types are those data types that are predefined in the Java programming language.</a:t>
            </a:r>
          </a:p>
          <a:p>
            <a:pPr algn="l"/>
            <a:endParaRPr lang="en-US" b="0" i="0" dirty="0">
              <a:solidFill>
                <a:srgbClr val="61738E"/>
              </a:solidFill>
              <a:effectLst/>
              <a:latin typeface="Source Sans Pro" panose="020B0503030403020204" pitchFamily="34" charset="0"/>
            </a:endParaRPr>
          </a:p>
          <a:p>
            <a:pPr algn="l"/>
            <a:r>
              <a:rPr lang="en-US" b="0" i="0" dirty="0">
                <a:solidFill>
                  <a:srgbClr val="61738E"/>
                </a:solidFill>
                <a:effectLst/>
                <a:latin typeface="Source Sans Pro" panose="020B0503030403020204" pitchFamily="34" charset="0"/>
              </a:rPr>
              <a:t>There are a total of eight primitive data types that are predefined in the Java programming language. </a:t>
            </a:r>
          </a:p>
          <a:p>
            <a:pPr algn="l"/>
            <a:endParaRPr lang="en-US" b="0" i="0" dirty="0">
              <a:solidFill>
                <a:srgbClr val="61738E"/>
              </a:solidFill>
              <a:effectLst/>
              <a:latin typeface="Source Sans Pro" panose="020B0503030403020204" pitchFamily="34" charset="0"/>
            </a:endParaRPr>
          </a:p>
          <a:p>
            <a:pPr algn="l"/>
            <a:r>
              <a:rPr lang="en-US" b="0" i="0" dirty="0">
                <a:solidFill>
                  <a:srgbClr val="61738E"/>
                </a:solidFill>
                <a:effectLst/>
                <a:latin typeface="Source Sans Pro" panose="020B0503030403020204" pitchFamily="34" charset="0"/>
              </a:rPr>
              <a:t>The size of the primitive data types does not change with changing the operating system because the Java programming language is independent of all the operating systems.</a:t>
            </a:r>
          </a:p>
          <a:p>
            <a:pPr algn="l"/>
            <a:endParaRPr lang="en-US" b="0" i="0" dirty="0">
              <a:solidFill>
                <a:srgbClr val="61738E"/>
              </a:solidFill>
              <a:effectLst/>
              <a:latin typeface="Source Sans Pro" panose="020B0503030403020204" pitchFamily="34" charset="0"/>
            </a:endParaRPr>
          </a:p>
          <a:p>
            <a:pPr algn="l"/>
            <a:r>
              <a:rPr lang="en-US" b="1" i="0" dirty="0">
                <a:solidFill>
                  <a:srgbClr val="61738E"/>
                </a:solidFill>
                <a:effectLst/>
                <a:latin typeface="Source Sans Pro" panose="020B0503030403020204" pitchFamily="34" charset="0"/>
              </a:rPr>
              <a:t>For example:</a:t>
            </a:r>
            <a:r>
              <a:rPr lang="en-US" b="0" i="0" dirty="0">
                <a:solidFill>
                  <a:srgbClr val="61738E"/>
                </a:solidFill>
                <a:effectLst/>
                <a:latin typeface="Source Sans Pro" panose="020B0503030403020204" pitchFamily="34" charset="0"/>
              </a:rPr>
              <a:t> </a:t>
            </a:r>
            <a:r>
              <a:rPr lang="en-US" b="0" i="0" dirty="0">
                <a:solidFill>
                  <a:srgbClr val="FF0000"/>
                </a:solidFill>
                <a:effectLst/>
                <a:latin typeface="Source Sans Pro" panose="020B0503030403020204" pitchFamily="34" charset="0"/>
              </a:rPr>
              <a:t>byte, short, int, long, double, float, </a:t>
            </a:r>
            <a:r>
              <a:rPr lang="en-US" b="0" i="0" dirty="0" err="1">
                <a:solidFill>
                  <a:srgbClr val="FF0000"/>
                </a:solidFill>
                <a:effectLst/>
                <a:latin typeface="Source Sans Pro" panose="020B0503030403020204" pitchFamily="34" charset="0"/>
              </a:rPr>
              <a:t>boolean</a:t>
            </a:r>
            <a:r>
              <a:rPr lang="en-US" b="0" i="0" dirty="0">
                <a:solidFill>
                  <a:srgbClr val="FF0000"/>
                </a:solidFill>
                <a:effectLst/>
                <a:latin typeface="Source Sans Pro" panose="020B0503030403020204" pitchFamily="34" charset="0"/>
              </a:rPr>
              <a:t>, char</a:t>
            </a:r>
          </a:p>
          <a:p>
            <a:pPr marL="0" indent="0">
              <a:buNone/>
            </a:pPr>
            <a:endParaRPr lang="en-IN" dirty="0"/>
          </a:p>
        </p:txBody>
      </p:sp>
    </p:spTree>
    <p:extLst>
      <p:ext uri="{BB962C8B-B14F-4D97-AF65-F5344CB8AC3E}">
        <p14:creationId xmlns:p14="http://schemas.microsoft.com/office/powerpoint/2010/main" val="150423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5B0C-CE16-087D-7FA2-B19718CA7DAD}"/>
              </a:ext>
            </a:extLst>
          </p:cNvPr>
          <p:cNvSpPr>
            <a:spLocks noGrp="1"/>
          </p:cNvSpPr>
          <p:nvPr>
            <p:ph type="title"/>
          </p:nvPr>
        </p:nvSpPr>
        <p:spPr/>
        <p:txBody>
          <a:bodyPr/>
          <a:lstStyle/>
          <a:p>
            <a:r>
              <a:rPr lang="en-US" b="1" dirty="0">
                <a:latin typeface="Source Sans Pro" panose="020B0503030403020204" pitchFamily="34" charset="0"/>
              </a:rPr>
              <a:t>Non-Primitive Data Types</a:t>
            </a:r>
            <a:endParaRPr lang="en-IN" dirty="0"/>
          </a:p>
        </p:txBody>
      </p:sp>
      <p:sp>
        <p:nvSpPr>
          <p:cNvPr id="3" name="Content Placeholder 2">
            <a:extLst>
              <a:ext uri="{FF2B5EF4-FFF2-40B4-BE49-F238E27FC236}">
                <a16:creationId xmlns:a16="http://schemas.microsoft.com/office/drawing/2014/main" id="{C1511018-EABF-B355-D587-1248562E7099}"/>
              </a:ext>
            </a:extLst>
          </p:cNvPr>
          <p:cNvSpPr>
            <a:spLocks noGrp="1"/>
          </p:cNvSpPr>
          <p:nvPr>
            <p:ph idx="1"/>
          </p:nvPr>
        </p:nvSpPr>
        <p:spPr/>
        <p:txBody>
          <a:bodyPr/>
          <a:lstStyle/>
          <a:p>
            <a:pPr algn="l"/>
            <a:r>
              <a:rPr lang="en-US" b="0" i="0" dirty="0">
                <a:solidFill>
                  <a:srgbClr val="61738E"/>
                </a:solidFill>
                <a:effectLst/>
                <a:latin typeface="Source Sans Pro" panose="020B0503030403020204" pitchFamily="34" charset="0"/>
              </a:rPr>
              <a:t>These are the data types that are not predefined but defined by the programmer according to the need for a particular task.</a:t>
            </a:r>
          </a:p>
          <a:p>
            <a:pPr algn="l"/>
            <a:endParaRPr lang="en-US" b="0" i="0" dirty="0">
              <a:solidFill>
                <a:srgbClr val="61738E"/>
              </a:solidFill>
              <a:effectLst/>
              <a:latin typeface="Source Sans Pro" panose="020B0503030403020204" pitchFamily="34" charset="0"/>
            </a:endParaRPr>
          </a:p>
          <a:p>
            <a:pPr algn="l"/>
            <a:r>
              <a:rPr lang="en-US" b="1" i="0" dirty="0">
                <a:solidFill>
                  <a:srgbClr val="61738E"/>
                </a:solidFill>
                <a:effectLst/>
                <a:latin typeface="Source Sans Pro" panose="020B0503030403020204" pitchFamily="34" charset="0"/>
              </a:rPr>
              <a:t>For example:</a:t>
            </a:r>
            <a:r>
              <a:rPr lang="en-US" b="0" i="0" dirty="0">
                <a:solidFill>
                  <a:srgbClr val="61738E"/>
                </a:solidFill>
                <a:effectLst/>
                <a:latin typeface="Source Sans Pro" panose="020B0503030403020204" pitchFamily="34" charset="0"/>
              </a:rPr>
              <a:t> String, Arrays, class, etc.</a:t>
            </a:r>
          </a:p>
          <a:p>
            <a:endParaRPr lang="en-IN" dirty="0"/>
          </a:p>
        </p:txBody>
      </p:sp>
    </p:spTree>
    <p:extLst>
      <p:ext uri="{BB962C8B-B14F-4D97-AF65-F5344CB8AC3E}">
        <p14:creationId xmlns:p14="http://schemas.microsoft.com/office/powerpoint/2010/main" val="199528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3C63-8B48-0232-C2FE-CF0564FD2F44}"/>
              </a:ext>
            </a:extLst>
          </p:cNvPr>
          <p:cNvSpPr>
            <a:spLocks noGrp="1"/>
          </p:cNvSpPr>
          <p:nvPr>
            <p:ph type="title"/>
          </p:nvPr>
        </p:nvSpPr>
        <p:spPr/>
        <p:txBody>
          <a:bodyPr/>
          <a:lstStyle/>
          <a:p>
            <a:r>
              <a:rPr lang="en-US" b="0" i="0" dirty="0">
                <a:solidFill>
                  <a:srgbClr val="61738E"/>
                </a:solidFill>
                <a:effectLst/>
                <a:latin typeface="Source Sans Pro" panose="020B0503030403020204" pitchFamily="34" charset="0"/>
              </a:rPr>
              <a:t>Classification chart of the Data types in Java</a:t>
            </a:r>
            <a:endParaRPr lang="en-IN" dirty="0"/>
          </a:p>
        </p:txBody>
      </p:sp>
      <p:pic>
        <p:nvPicPr>
          <p:cNvPr id="5" name="Content Placeholder 4">
            <a:extLst>
              <a:ext uri="{FF2B5EF4-FFF2-40B4-BE49-F238E27FC236}">
                <a16:creationId xmlns:a16="http://schemas.microsoft.com/office/drawing/2014/main" id="{537D81AF-2046-3FB5-3D7E-5B0F3A20BFF3}"/>
              </a:ext>
            </a:extLst>
          </p:cNvPr>
          <p:cNvPicPr>
            <a:picLocks noGrp="1" noChangeAspect="1"/>
          </p:cNvPicPr>
          <p:nvPr>
            <p:ph idx="1"/>
          </p:nvPr>
        </p:nvPicPr>
        <p:blipFill>
          <a:blip r:embed="rId2"/>
          <a:stretch>
            <a:fillRect/>
          </a:stretch>
        </p:blipFill>
        <p:spPr>
          <a:xfrm>
            <a:off x="2611162" y="1825625"/>
            <a:ext cx="6969675" cy="4351338"/>
          </a:xfrm>
        </p:spPr>
      </p:pic>
    </p:spTree>
    <p:extLst>
      <p:ext uri="{BB962C8B-B14F-4D97-AF65-F5344CB8AC3E}">
        <p14:creationId xmlns:p14="http://schemas.microsoft.com/office/powerpoint/2010/main" val="3115365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01F18B-6883-3F40-F224-93AB656C9138}"/>
              </a:ext>
            </a:extLst>
          </p:cNvPr>
          <p:cNvGraphicFramePr>
            <a:graphicFrameLocks noGrp="1"/>
          </p:cNvGraphicFramePr>
          <p:nvPr>
            <p:ph idx="1"/>
            <p:extLst>
              <p:ext uri="{D42A27DB-BD31-4B8C-83A1-F6EECF244321}">
                <p14:modId xmlns:p14="http://schemas.microsoft.com/office/powerpoint/2010/main" val="853744983"/>
              </p:ext>
            </p:extLst>
          </p:nvPr>
        </p:nvGraphicFramePr>
        <p:xfrm>
          <a:off x="1625601" y="683492"/>
          <a:ext cx="9208655" cy="5703274"/>
        </p:xfrm>
        <a:graphic>
          <a:graphicData uri="http://schemas.openxmlformats.org/drawingml/2006/table">
            <a:tbl>
              <a:tblPr/>
              <a:tblGrid>
                <a:gridCol w="1283854">
                  <a:extLst>
                    <a:ext uri="{9D8B030D-6E8A-4147-A177-3AD203B41FA5}">
                      <a16:colId xmlns:a16="http://schemas.microsoft.com/office/drawing/2014/main" val="1685013686"/>
                    </a:ext>
                  </a:extLst>
                </a:gridCol>
                <a:gridCol w="2123346">
                  <a:extLst>
                    <a:ext uri="{9D8B030D-6E8A-4147-A177-3AD203B41FA5}">
                      <a16:colId xmlns:a16="http://schemas.microsoft.com/office/drawing/2014/main" val="690244565"/>
                    </a:ext>
                  </a:extLst>
                </a:gridCol>
                <a:gridCol w="5801455">
                  <a:extLst>
                    <a:ext uri="{9D8B030D-6E8A-4147-A177-3AD203B41FA5}">
                      <a16:colId xmlns:a16="http://schemas.microsoft.com/office/drawing/2014/main" val="3398812692"/>
                    </a:ext>
                  </a:extLst>
                </a:gridCol>
              </a:tblGrid>
              <a:tr h="442079">
                <a:tc>
                  <a:txBody>
                    <a:bodyPr/>
                    <a:lstStyle/>
                    <a:p>
                      <a:pPr algn="l" fontAlgn="t"/>
                      <a:r>
                        <a:rPr lang="en-IN" sz="1800" b="1" dirty="0">
                          <a:solidFill>
                            <a:schemeClr val="accent1"/>
                          </a:solidFill>
                          <a:effectLst/>
                        </a:rPr>
                        <a:t>Data Type</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solidFill>
                            <a:schemeClr val="accent1"/>
                          </a:solidFill>
                          <a:effectLst/>
                        </a:rPr>
                        <a:t>Size</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solidFill>
                            <a:schemeClr val="accent1"/>
                          </a:solidFill>
                          <a:effectLst/>
                        </a:rPr>
                        <a:t>Description</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60454574"/>
                  </a:ext>
                </a:extLst>
              </a:tr>
              <a:tr h="442079">
                <a:tc>
                  <a:txBody>
                    <a:bodyPr/>
                    <a:lstStyle/>
                    <a:p>
                      <a:pPr algn="l" fontAlgn="t"/>
                      <a:r>
                        <a:rPr lang="en-IN" sz="1800" dirty="0">
                          <a:effectLst/>
                        </a:rPr>
                        <a:t>byte</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marL="0" indent="0" algn="l" fontAlgn="t"/>
                      <a:r>
                        <a:rPr lang="en-IN" sz="1800" dirty="0">
                          <a:effectLst/>
                        </a:rPr>
                        <a:t>1 byte</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rPr>
                        <a:t>Stores whole numbers from -128 to 127 </a:t>
                      </a:r>
                      <a:r>
                        <a:rPr lang="en-US" sz="1800" b="1" dirty="0">
                          <a:solidFill>
                            <a:srgbClr val="FF0000"/>
                          </a:solidFill>
                          <a:effectLst/>
                        </a:rPr>
                        <a:t>[ 2^7 to (2^7)-1]</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39353632"/>
                  </a:ext>
                </a:extLst>
              </a:tr>
              <a:tr h="442079">
                <a:tc>
                  <a:txBody>
                    <a:bodyPr/>
                    <a:lstStyle/>
                    <a:p>
                      <a:pPr algn="l" fontAlgn="t"/>
                      <a:r>
                        <a:rPr lang="en-IN" sz="1800">
                          <a:effectLst/>
                        </a:rPr>
                        <a:t>short</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2 bytes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Stores whole numbers from -32,768 to 32,767 </a:t>
                      </a:r>
                      <a:r>
                        <a:rPr lang="en-US" sz="1800" b="1" dirty="0">
                          <a:solidFill>
                            <a:srgbClr val="FF0000"/>
                          </a:solidFill>
                          <a:effectLst/>
                        </a:rPr>
                        <a:t>[ -2^15 to (2^15)-1]</a:t>
                      </a:r>
                      <a:endParaRPr lang="en-US" sz="1800" dirty="0">
                        <a:effectLst/>
                      </a:endParaRP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27161784"/>
                  </a:ext>
                </a:extLst>
              </a:tr>
              <a:tr h="743663">
                <a:tc>
                  <a:txBody>
                    <a:bodyPr/>
                    <a:lstStyle/>
                    <a:p>
                      <a:pPr algn="l" fontAlgn="t"/>
                      <a:r>
                        <a:rPr lang="en-IN" sz="1800">
                          <a:effectLst/>
                        </a:rPr>
                        <a:t>int</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4 bytes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rPr>
                        <a:t>Stores whole numbers from -2,147,483,648 to 2,147,483,647 </a:t>
                      </a:r>
                      <a:r>
                        <a:rPr lang="en-US" sz="1800" b="1" dirty="0">
                          <a:solidFill>
                            <a:srgbClr val="FF0000"/>
                          </a:solidFill>
                          <a:effectLst/>
                        </a:rPr>
                        <a:t>[ -2^31 to (2^31)-1]</a:t>
                      </a:r>
                      <a:endParaRPr lang="en-US" sz="1800" dirty="0">
                        <a:effectLst/>
                      </a:endParaRP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21305917"/>
                  </a:ext>
                </a:extLst>
              </a:tr>
              <a:tr h="1047889">
                <a:tc>
                  <a:txBody>
                    <a:bodyPr/>
                    <a:lstStyle/>
                    <a:p>
                      <a:pPr algn="l" fontAlgn="t"/>
                      <a:r>
                        <a:rPr lang="en-IN" sz="1800">
                          <a:effectLst/>
                        </a:rPr>
                        <a:t>long</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8 bytes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Stores whole numbers from -9,223,372,036,854,775,808 to 9,223,372,036,854,775,807</a:t>
                      </a:r>
                    </a:p>
                    <a:p>
                      <a:pPr algn="l" fontAlgn="t"/>
                      <a:r>
                        <a:rPr lang="en-US" sz="1800" b="1" dirty="0">
                          <a:solidFill>
                            <a:srgbClr val="FF0000"/>
                          </a:solidFill>
                          <a:effectLst/>
                        </a:rPr>
                        <a:t>[ -2^63 to (2^63)-1]</a:t>
                      </a:r>
                      <a:endParaRPr lang="en-US" sz="1800" dirty="0">
                        <a:effectLst/>
                      </a:endParaRP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45911066"/>
                  </a:ext>
                </a:extLst>
              </a:tr>
              <a:tr h="743663">
                <a:tc>
                  <a:txBody>
                    <a:bodyPr/>
                    <a:lstStyle/>
                    <a:p>
                      <a:pPr algn="l" fontAlgn="t"/>
                      <a:r>
                        <a:rPr lang="en-IN" sz="1800">
                          <a:effectLst/>
                        </a:rPr>
                        <a:t>float</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4 bytes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rPr>
                        <a:t>Stores fractional numbers. Sufficient for storing 6 to 7 decimal digits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65031647"/>
                  </a:ext>
                </a:extLst>
              </a:tr>
              <a:tr h="743663">
                <a:tc>
                  <a:txBody>
                    <a:bodyPr/>
                    <a:lstStyle/>
                    <a:p>
                      <a:pPr algn="l" fontAlgn="t"/>
                      <a:r>
                        <a:rPr lang="en-IN" sz="1800">
                          <a:effectLst/>
                        </a:rPr>
                        <a:t>double</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8 bytes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Stores fractional numbers. Sufficient for storing 15 decimal digits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8856348"/>
                  </a:ext>
                </a:extLst>
              </a:tr>
              <a:tr h="442079">
                <a:tc>
                  <a:txBody>
                    <a:bodyPr/>
                    <a:lstStyle/>
                    <a:p>
                      <a:pPr algn="l" fontAlgn="t"/>
                      <a:r>
                        <a:rPr lang="en-IN" sz="1800">
                          <a:effectLst/>
                        </a:rPr>
                        <a:t>boolean</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1 bit</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Stores true or false values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47150863"/>
                  </a:ext>
                </a:extLst>
              </a:tr>
              <a:tr h="442079">
                <a:tc>
                  <a:txBody>
                    <a:bodyPr/>
                    <a:lstStyle/>
                    <a:p>
                      <a:pPr algn="l" fontAlgn="t"/>
                      <a:r>
                        <a:rPr lang="en-IN" sz="1800">
                          <a:effectLst/>
                        </a:rPr>
                        <a:t>char</a:t>
                      </a:r>
                    </a:p>
                  </a:txBody>
                  <a:tcPr marL="10744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2 bytes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Stores a single character/letter or ASCII values</a:t>
                      </a:r>
                    </a:p>
                  </a:txBody>
                  <a:tcPr marL="53720" marR="53720" marT="53720" marB="53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54593104"/>
                  </a:ext>
                </a:extLst>
              </a:tr>
            </a:tbl>
          </a:graphicData>
        </a:graphic>
      </p:graphicFrame>
    </p:spTree>
    <p:extLst>
      <p:ext uri="{BB962C8B-B14F-4D97-AF65-F5344CB8AC3E}">
        <p14:creationId xmlns:p14="http://schemas.microsoft.com/office/powerpoint/2010/main" val="3813895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CC6-12A3-BAA0-D5DB-FAFC5BDB232D}"/>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Integer Datatype in Java</a:t>
            </a:r>
            <a:endParaRPr lang="en-IN" dirty="0"/>
          </a:p>
        </p:txBody>
      </p:sp>
      <p:sp>
        <p:nvSpPr>
          <p:cNvPr id="3" name="Content Placeholder 2">
            <a:extLst>
              <a:ext uri="{FF2B5EF4-FFF2-40B4-BE49-F238E27FC236}">
                <a16:creationId xmlns:a16="http://schemas.microsoft.com/office/drawing/2014/main" id="{43079807-62D4-6792-6DE6-6499009E48F4}"/>
              </a:ext>
            </a:extLst>
          </p:cNvPr>
          <p:cNvSpPr>
            <a:spLocks noGrp="1"/>
          </p:cNvSpPr>
          <p:nvPr>
            <p:ph idx="1"/>
          </p:nvPr>
        </p:nvSpPr>
        <p:spPr/>
        <p:txBody>
          <a:bodyPr>
            <a:normAutofit fontScale="92500" lnSpcReduction="10000"/>
          </a:bodyPr>
          <a:lstStyle/>
          <a:p>
            <a:pPr algn="l" fontAlgn="base"/>
            <a:r>
              <a:rPr lang="en-US" b="1" i="0" dirty="0">
                <a:solidFill>
                  <a:srgbClr val="FF0000"/>
                </a:solidFill>
                <a:effectLst/>
                <a:latin typeface="Georgia" panose="02040502050405020303" pitchFamily="18" charset="0"/>
              </a:rPr>
              <a:t>int</a:t>
            </a:r>
            <a:r>
              <a:rPr lang="en-US" b="0" i="0" dirty="0">
                <a:solidFill>
                  <a:srgbClr val="444444"/>
                </a:solidFill>
                <a:effectLst/>
                <a:latin typeface="Georgia" panose="02040502050405020303" pitchFamily="18" charset="0"/>
              </a:rPr>
              <a:t> is used for storing integer values. </a:t>
            </a:r>
          </a:p>
          <a:p>
            <a:pPr algn="l" fontAlgn="base"/>
            <a:r>
              <a:rPr lang="en-US" b="0" i="0" dirty="0">
                <a:solidFill>
                  <a:srgbClr val="444444"/>
                </a:solidFill>
                <a:effectLst/>
                <a:latin typeface="Georgia" panose="02040502050405020303" pitchFamily="18" charset="0"/>
              </a:rPr>
              <a:t>Its size is 4 bytes and has a </a:t>
            </a:r>
            <a:r>
              <a:rPr lang="en-US" b="1" i="0" dirty="0">
                <a:solidFill>
                  <a:srgbClr val="FF0000"/>
                </a:solidFill>
                <a:effectLst/>
                <a:latin typeface="Georgia" panose="02040502050405020303" pitchFamily="18" charset="0"/>
              </a:rPr>
              <a:t>default value of 0</a:t>
            </a:r>
            <a:r>
              <a:rPr lang="en-US" b="0" i="0" dirty="0">
                <a:solidFill>
                  <a:srgbClr val="444444"/>
                </a:solidFill>
                <a:effectLst/>
                <a:latin typeface="Georgia" panose="02040502050405020303" pitchFamily="18" charset="0"/>
              </a:rPr>
              <a:t>. </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The maximum values of integer is 2^31 and the minimum value is -2^31. </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It can be used to store integer values unless there is a need for storing numbers larger or smaller than the limits</a:t>
            </a:r>
          </a:p>
          <a:p>
            <a:pPr algn="l" fontAlgn="base"/>
            <a:endParaRPr lang="en-US" b="0" i="0" dirty="0">
              <a:solidFill>
                <a:srgbClr val="444444"/>
              </a:solidFill>
              <a:effectLst/>
              <a:latin typeface="Georgia" panose="02040502050405020303" pitchFamily="18" charset="0"/>
            </a:endParaRPr>
          </a:p>
          <a:p>
            <a:pPr algn="l" fontAlgn="base"/>
            <a:r>
              <a:rPr lang="en-US" b="1" i="0" dirty="0">
                <a:solidFill>
                  <a:srgbClr val="FF0000"/>
                </a:solidFill>
                <a:effectLst/>
                <a:latin typeface="Georgia" panose="02040502050405020303" pitchFamily="18" charset="0"/>
              </a:rPr>
              <a:t>Example- int a=56;</a:t>
            </a:r>
          </a:p>
          <a:p>
            <a:endParaRPr lang="en-IN" dirty="0"/>
          </a:p>
        </p:txBody>
      </p:sp>
    </p:spTree>
    <p:extLst>
      <p:ext uri="{BB962C8B-B14F-4D97-AF65-F5344CB8AC3E}">
        <p14:creationId xmlns:p14="http://schemas.microsoft.com/office/powerpoint/2010/main" val="3702897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4405-3833-B662-7320-04427147B8BE}"/>
              </a:ext>
            </a:extLst>
          </p:cNvPr>
          <p:cNvSpPr>
            <a:spLocks noGrp="1"/>
          </p:cNvSpPr>
          <p:nvPr>
            <p:ph type="title"/>
          </p:nvPr>
        </p:nvSpPr>
        <p:spPr/>
        <p:txBody>
          <a:bodyPr/>
          <a:lstStyle/>
          <a:p>
            <a:r>
              <a:rPr lang="en-US" b="1" i="0" dirty="0">
                <a:solidFill>
                  <a:srgbClr val="444444"/>
                </a:solidFill>
                <a:effectLst/>
                <a:latin typeface="inherit"/>
              </a:rPr>
              <a:t>Float Datatype in Java</a:t>
            </a:r>
            <a:endParaRPr lang="en-IN" dirty="0"/>
          </a:p>
        </p:txBody>
      </p:sp>
      <p:sp>
        <p:nvSpPr>
          <p:cNvPr id="3" name="Content Placeholder 2">
            <a:extLst>
              <a:ext uri="{FF2B5EF4-FFF2-40B4-BE49-F238E27FC236}">
                <a16:creationId xmlns:a16="http://schemas.microsoft.com/office/drawing/2014/main" id="{C6F15BC9-8BA6-7A53-4029-28C040991716}"/>
              </a:ext>
            </a:extLst>
          </p:cNvPr>
          <p:cNvSpPr>
            <a:spLocks noGrp="1"/>
          </p:cNvSpPr>
          <p:nvPr>
            <p:ph idx="1"/>
          </p:nvPr>
        </p:nvSpPr>
        <p:spPr/>
        <p:txBody>
          <a:bodyPr>
            <a:normAutofit/>
          </a:bodyPr>
          <a:lstStyle/>
          <a:p>
            <a:pPr algn="l" fontAlgn="base"/>
            <a:r>
              <a:rPr lang="en-US" b="1" i="0" dirty="0">
                <a:solidFill>
                  <a:srgbClr val="FF0000"/>
                </a:solidFill>
                <a:effectLst/>
                <a:latin typeface="Georgia" panose="02040502050405020303" pitchFamily="18" charset="0"/>
              </a:rPr>
              <a:t>float </a:t>
            </a:r>
            <a:r>
              <a:rPr lang="en-US" b="0" i="0" dirty="0">
                <a:solidFill>
                  <a:srgbClr val="444444"/>
                </a:solidFill>
                <a:effectLst/>
                <a:latin typeface="Georgia" panose="02040502050405020303" pitchFamily="18" charset="0"/>
              </a:rPr>
              <a:t>is used for storing decimal values. </a:t>
            </a:r>
          </a:p>
          <a:p>
            <a:pPr algn="l" fontAlgn="base"/>
            <a:r>
              <a:rPr lang="en-US" b="0" i="0" dirty="0">
                <a:solidFill>
                  <a:srgbClr val="444444"/>
                </a:solidFill>
                <a:effectLst/>
                <a:latin typeface="Georgia" panose="02040502050405020303" pitchFamily="18" charset="0"/>
              </a:rPr>
              <a:t>Its default value is 0.0f and has a size of 4 bytes. </a:t>
            </a:r>
          </a:p>
          <a:p>
            <a:pPr algn="l" fontAlgn="base"/>
            <a:r>
              <a:rPr lang="en-US" b="0" i="0" dirty="0">
                <a:solidFill>
                  <a:srgbClr val="444444"/>
                </a:solidFill>
                <a:effectLst/>
                <a:latin typeface="Georgia" panose="02040502050405020303" pitchFamily="18" charset="0"/>
              </a:rPr>
              <a:t>It has an infinite value range. </a:t>
            </a:r>
          </a:p>
          <a:p>
            <a:pPr algn="l" fontAlgn="base"/>
            <a:r>
              <a:rPr lang="en-US" b="0" i="0" dirty="0">
                <a:solidFill>
                  <a:srgbClr val="444444"/>
                </a:solidFill>
                <a:effectLst/>
                <a:latin typeface="Georgia" panose="02040502050405020303" pitchFamily="18" charset="0"/>
              </a:rPr>
              <a:t>However its always advised to use float in place of double if there is a memory constraint. </a:t>
            </a:r>
          </a:p>
          <a:p>
            <a:pPr algn="l" fontAlgn="base"/>
            <a:r>
              <a:rPr lang="en-US" b="0" i="0" dirty="0">
                <a:solidFill>
                  <a:srgbClr val="444444"/>
                </a:solidFill>
                <a:effectLst/>
                <a:latin typeface="Georgia" panose="02040502050405020303" pitchFamily="18" charset="0"/>
              </a:rPr>
              <a:t>Only 6 bits of precision is allowed in the case of Float data type,</a:t>
            </a:r>
          </a:p>
          <a:p>
            <a:pPr algn="l" fontAlgn="base"/>
            <a:endParaRPr lang="en-US" dirty="0">
              <a:solidFill>
                <a:srgbClr val="444444"/>
              </a:solidFill>
              <a:latin typeface="Georgia" panose="02040502050405020303" pitchFamily="18" charset="0"/>
            </a:endParaRPr>
          </a:p>
          <a:p>
            <a:pPr marL="0" indent="0" algn="l" fontAlgn="base">
              <a:buNone/>
            </a:pPr>
            <a:r>
              <a:rPr lang="en-US" b="1" i="0" dirty="0">
                <a:solidFill>
                  <a:srgbClr val="FF0000"/>
                </a:solidFill>
                <a:effectLst/>
                <a:latin typeface="Georgia" panose="02040502050405020303" pitchFamily="18" charset="0"/>
              </a:rPr>
              <a:t>	Example- float a=98.7f;</a:t>
            </a:r>
          </a:p>
          <a:p>
            <a:endParaRPr lang="en-IN" dirty="0"/>
          </a:p>
        </p:txBody>
      </p:sp>
    </p:spTree>
    <p:extLst>
      <p:ext uri="{BB962C8B-B14F-4D97-AF65-F5344CB8AC3E}">
        <p14:creationId xmlns:p14="http://schemas.microsoft.com/office/powerpoint/2010/main" val="153879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C74-99E2-A431-400C-C6FA18171C6F}"/>
              </a:ext>
            </a:extLst>
          </p:cNvPr>
          <p:cNvSpPr>
            <a:spLocks noGrp="1"/>
          </p:cNvSpPr>
          <p:nvPr>
            <p:ph type="title"/>
          </p:nvPr>
        </p:nvSpPr>
        <p:spPr/>
        <p:txBody>
          <a:bodyPr/>
          <a:lstStyle/>
          <a:p>
            <a:r>
              <a:rPr lang="en-US" b="1" i="0" dirty="0">
                <a:effectLst/>
                <a:latin typeface="Source Sans Pro" panose="020B0503030403020204" pitchFamily="34" charset="0"/>
              </a:rPr>
              <a:t>Why Use Java?</a:t>
            </a:r>
            <a:endParaRPr lang="en-IN" dirty="0"/>
          </a:p>
        </p:txBody>
      </p:sp>
      <p:sp>
        <p:nvSpPr>
          <p:cNvPr id="3" name="Content Placeholder 2">
            <a:extLst>
              <a:ext uri="{FF2B5EF4-FFF2-40B4-BE49-F238E27FC236}">
                <a16:creationId xmlns:a16="http://schemas.microsoft.com/office/drawing/2014/main" id="{68D0F446-EDF5-4649-BA73-A13530008668}"/>
              </a:ext>
            </a:extLst>
          </p:cNvPr>
          <p:cNvSpPr>
            <a:spLocks noGrp="1"/>
          </p:cNvSpPr>
          <p:nvPr>
            <p:ph idx="1"/>
          </p:nvPr>
        </p:nvSpPr>
        <p:spPr/>
        <p:txBody>
          <a:bodyPr>
            <a:normAutofit/>
          </a:bodyPr>
          <a:lstStyle/>
          <a:p>
            <a:pPr marL="0" indent="0" algn="l">
              <a:buNone/>
            </a:pPr>
            <a:r>
              <a:rPr lang="en-US" b="1" i="0" dirty="0">
                <a:solidFill>
                  <a:srgbClr val="61738E"/>
                </a:solidFill>
                <a:effectLst/>
                <a:latin typeface="Source Sans Pro" panose="020B0503030403020204" pitchFamily="34" charset="0"/>
              </a:rPr>
              <a:t>1) Object-Oriented</a:t>
            </a:r>
            <a:endParaRPr lang="en-US" b="0" i="0" dirty="0">
              <a:solidFill>
                <a:srgbClr val="61738E"/>
              </a:solidFill>
              <a:effectLst/>
              <a:latin typeface="Source Sans Pro" panose="020B0503030403020204" pitchFamily="34" charset="0"/>
            </a:endParaRPr>
          </a:p>
          <a:p>
            <a:pPr marL="0" indent="0" algn="l">
              <a:buNone/>
            </a:pPr>
            <a:r>
              <a:rPr lang="en-US" b="1" i="0" dirty="0">
                <a:solidFill>
                  <a:srgbClr val="61738E"/>
                </a:solidFill>
                <a:effectLst/>
                <a:latin typeface="Source Sans Pro" panose="020B0503030403020204" pitchFamily="34" charset="0"/>
              </a:rPr>
              <a:t>2) Portable</a:t>
            </a:r>
            <a:endParaRPr lang="en-US" b="0" i="0" dirty="0">
              <a:solidFill>
                <a:srgbClr val="61738E"/>
              </a:solidFill>
              <a:effectLst/>
              <a:latin typeface="Source Sans Pro" panose="020B0503030403020204" pitchFamily="34" charset="0"/>
            </a:endParaRPr>
          </a:p>
          <a:p>
            <a:pPr marL="0" indent="0" algn="l">
              <a:buNone/>
            </a:pPr>
            <a:r>
              <a:rPr lang="en-US" b="1" i="0" dirty="0">
                <a:solidFill>
                  <a:srgbClr val="61738E"/>
                </a:solidFill>
                <a:effectLst/>
                <a:latin typeface="Source Sans Pro" panose="020B0503030403020204" pitchFamily="34" charset="0"/>
              </a:rPr>
              <a:t>3) Simple</a:t>
            </a:r>
            <a:endParaRPr lang="en-US" b="0" i="0" dirty="0">
              <a:solidFill>
                <a:srgbClr val="61738E"/>
              </a:solidFill>
              <a:effectLst/>
              <a:latin typeface="Source Sans Pro" panose="020B0503030403020204" pitchFamily="34" charset="0"/>
            </a:endParaRPr>
          </a:p>
          <a:p>
            <a:pPr marL="0" indent="0" algn="l">
              <a:buNone/>
            </a:pPr>
            <a:r>
              <a:rPr lang="en-US" b="1" i="0" dirty="0">
                <a:solidFill>
                  <a:srgbClr val="61738E"/>
                </a:solidFill>
                <a:effectLst/>
                <a:latin typeface="Source Sans Pro" panose="020B0503030403020204" pitchFamily="34" charset="0"/>
              </a:rPr>
              <a:t>4) Secure</a:t>
            </a:r>
            <a:endParaRPr lang="en-US" b="0" i="0" dirty="0">
              <a:solidFill>
                <a:srgbClr val="61738E"/>
              </a:solidFill>
              <a:effectLst/>
              <a:latin typeface="Source Sans Pro" panose="020B0503030403020204" pitchFamily="34" charset="0"/>
            </a:endParaRPr>
          </a:p>
          <a:p>
            <a:pPr marL="0" indent="0" algn="l">
              <a:buNone/>
            </a:pPr>
            <a:r>
              <a:rPr lang="en-US" b="1" i="0" dirty="0">
                <a:solidFill>
                  <a:srgbClr val="61738E"/>
                </a:solidFill>
                <a:effectLst/>
                <a:latin typeface="Source Sans Pro" panose="020B0503030403020204" pitchFamily="34" charset="0"/>
              </a:rPr>
              <a:t>5) Robust</a:t>
            </a:r>
            <a:endParaRPr lang="en-US" b="0" i="0" dirty="0">
              <a:solidFill>
                <a:srgbClr val="61738E"/>
              </a:solidFill>
              <a:effectLst/>
              <a:latin typeface="Source Sans Pro" panose="020B0503030403020204" pitchFamily="34" charset="0"/>
            </a:endParaRPr>
          </a:p>
          <a:p>
            <a:pPr marL="0" indent="0" algn="l">
              <a:buNone/>
            </a:pPr>
            <a:r>
              <a:rPr lang="en-US" b="1" i="0" dirty="0">
                <a:solidFill>
                  <a:srgbClr val="61738E"/>
                </a:solidFill>
                <a:effectLst/>
                <a:latin typeface="Source Sans Pro" panose="020B0503030403020204" pitchFamily="34" charset="0"/>
              </a:rPr>
              <a:t>6) Platform Independent</a:t>
            </a:r>
            <a:endParaRPr lang="en-US" b="0" i="0" dirty="0">
              <a:solidFill>
                <a:srgbClr val="61738E"/>
              </a:solidFill>
              <a:effectLst/>
              <a:latin typeface="Source Sans Pro" panose="020B0503030403020204" pitchFamily="34" charset="0"/>
            </a:endParaRPr>
          </a:p>
          <a:p>
            <a:pPr marL="0" indent="0" algn="l">
              <a:buNone/>
            </a:pPr>
            <a:r>
              <a:rPr lang="en-US" b="1" i="0" dirty="0">
                <a:solidFill>
                  <a:srgbClr val="61738E"/>
                </a:solidFill>
                <a:effectLst/>
                <a:latin typeface="Source Sans Pro" panose="020B0503030403020204" pitchFamily="34" charset="0"/>
              </a:rPr>
              <a:t>7) Architecture neutral</a:t>
            </a:r>
            <a:endParaRPr lang="en-US" b="0" i="0" dirty="0">
              <a:solidFill>
                <a:srgbClr val="61738E"/>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991828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16A3-13BD-E7B9-AA64-64C23A7B7395}"/>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Character Datatype in Java</a:t>
            </a:r>
            <a:endParaRPr lang="en-IN" dirty="0"/>
          </a:p>
        </p:txBody>
      </p:sp>
      <p:sp>
        <p:nvSpPr>
          <p:cNvPr id="3" name="Content Placeholder 2">
            <a:extLst>
              <a:ext uri="{FF2B5EF4-FFF2-40B4-BE49-F238E27FC236}">
                <a16:creationId xmlns:a16="http://schemas.microsoft.com/office/drawing/2014/main" id="{6B563B42-9EB1-F574-1D51-BB8E08047E16}"/>
              </a:ext>
            </a:extLst>
          </p:cNvPr>
          <p:cNvSpPr>
            <a:spLocks noGrp="1"/>
          </p:cNvSpPr>
          <p:nvPr>
            <p:ph idx="1"/>
          </p:nvPr>
        </p:nvSpPr>
        <p:spPr/>
        <p:txBody>
          <a:bodyPr/>
          <a:lstStyle/>
          <a:p>
            <a:pPr algn="l" fontAlgn="base"/>
            <a:r>
              <a:rPr lang="en-US" b="1" i="0" dirty="0">
                <a:solidFill>
                  <a:srgbClr val="FF0000"/>
                </a:solidFill>
                <a:effectLst/>
                <a:latin typeface="Georgia" panose="02040502050405020303" pitchFamily="18" charset="0"/>
              </a:rPr>
              <a:t>char</a:t>
            </a:r>
            <a:r>
              <a:rPr lang="en-US" b="0" i="0" dirty="0">
                <a:solidFill>
                  <a:srgbClr val="444444"/>
                </a:solidFill>
                <a:effectLst/>
                <a:latin typeface="Georgia" panose="02040502050405020303" pitchFamily="18" charset="0"/>
              </a:rPr>
              <a:t> as the name suggests is useful for storing single value characters. </a:t>
            </a:r>
          </a:p>
          <a:p>
            <a:pPr algn="l" fontAlgn="base"/>
            <a:r>
              <a:rPr lang="en-US" b="0" i="0" dirty="0">
                <a:solidFill>
                  <a:srgbClr val="444444"/>
                </a:solidFill>
                <a:effectLst/>
                <a:latin typeface="Georgia" panose="02040502050405020303" pitchFamily="18" charset="0"/>
              </a:rPr>
              <a:t>Its default value is ‘\u0000’ with the max value being ‘\</a:t>
            </a:r>
            <a:r>
              <a:rPr lang="en-US" b="0" i="0" dirty="0" err="1">
                <a:solidFill>
                  <a:srgbClr val="444444"/>
                </a:solidFill>
                <a:effectLst/>
                <a:latin typeface="Georgia" panose="02040502050405020303" pitchFamily="18" charset="0"/>
              </a:rPr>
              <a:t>uffff</a:t>
            </a:r>
            <a:r>
              <a:rPr lang="en-US" b="0" i="0" dirty="0">
                <a:solidFill>
                  <a:srgbClr val="444444"/>
                </a:solidFill>
                <a:effectLst/>
                <a:latin typeface="Georgia" panose="02040502050405020303" pitchFamily="18" charset="0"/>
              </a:rPr>
              <a:t>’ and has a size of 2 bytes.</a:t>
            </a:r>
          </a:p>
          <a:p>
            <a:pPr algn="l" fontAlgn="base"/>
            <a:r>
              <a:rPr lang="en-US" b="1" i="0" dirty="0">
                <a:solidFill>
                  <a:srgbClr val="FF0000"/>
                </a:solidFill>
                <a:effectLst/>
                <a:latin typeface="Georgia" panose="02040502050405020303" pitchFamily="18" charset="0"/>
              </a:rPr>
              <a:t>Example- char a=’D’;</a:t>
            </a:r>
          </a:p>
          <a:p>
            <a:pPr algn="l" fontAlgn="base"/>
            <a:r>
              <a:rPr lang="en-US" b="0" i="0" dirty="0">
                <a:solidFill>
                  <a:srgbClr val="444444"/>
                </a:solidFill>
                <a:effectLst/>
                <a:latin typeface="Georgia" panose="02040502050405020303" pitchFamily="18" charset="0"/>
              </a:rPr>
              <a:t>It must be confusing for you to see this new kind of data ‘/u000’. </a:t>
            </a:r>
            <a:r>
              <a:rPr lang="en-US" b="0" i="0" dirty="0">
                <a:solidFill>
                  <a:srgbClr val="FF0000"/>
                </a:solidFill>
                <a:effectLst/>
                <a:latin typeface="Georgia" panose="02040502050405020303" pitchFamily="18" charset="0"/>
              </a:rPr>
              <a:t>This is the </a:t>
            </a:r>
            <a:r>
              <a:rPr lang="en-US" b="0" i="0" dirty="0" err="1">
                <a:solidFill>
                  <a:srgbClr val="FF0000"/>
                </a:solidFill>
                <a:effectLst/>
                <a:latin typeface="Georgia" panose="02040502050405020303" pitchFamily="18" charset="0"/>
              </a:rPr>
              <a:t>unicode</a:t>
            </a:r>
            <a:r>
              <a:rPr lang="en-US" b="0" i="0" dirty="0">
                <a:solidFill>
                  <a:srgbClr val="FF0000"/>
                </a:solidFill>
                <a:effectLst/>
                <a:latin typeface="Georgia" panose="02040502050405020303" pitchFamily="18" charset="0"/>
              </a:rPr>
              <a:t> format which java uses </a:t>
            </a:r>
            <a:r>
              <a:rPr lang="en-US" b="0" i="0" dirty="0" err="1">
                <a:solidFill>
                  <a:srgbClr val="FF0000"/>
                </a:solidFill>
                <a:effectLst/>
                <a:latin typeface="Georgia" panose="02040502050405020303" pitchFamily="18" charset="0"/>
              </a:rPr>
              <a:t>inplace</a:t>
            </a:r>
            <a:r>
              <a:rPr lang="en-US" b="0" i="0" dirty="0">
                <a:solidFill>
                  <a:srgbClr val="FF0000"/>
                </a:solidFill>
                <a:effectLst/>
                <a:latin typeface="Georgia" panose="02040502050405020303" pitchFamily="18" charset="0"/>
              </a:rPr>
              <a:t> of ASCII.</a:t>
            </a:r>
          </a:p>
          <a:p>
            <a:endParaRPr lang="en-IN" dirty="0"/>
          </a:p>
        </p:txBody>
      </p:sp>
    </p:spTree>
    <p:extLst>
      <p:ext uri="{BB962C8B-B14F-4D97-AF65-F5344CB8AC3E}">
        <p14:creationId xmlns:p14="http://schemas.microsoft.com/office/powerpoint/2010/main" val="3571688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1D5A-22B0-704E-DE71-FC4D69E010E2}"/>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Boolean Datatype </a:t>
            </a:r>
            <a:endParaRPr lang="en-IN" b="1" dirty="0"/>
          </a:p>
        </p:txBody>
      </p:sp>
      <p:sp>
        <p:nvSpPr>
          <p:cNvPr id="3" name="Content Placeholder 2">
            <a:extLst>
              <a:ext uri="{FF2B5EF4-FFF2-40B4-BE49-F238E27FC236}">
                <a16:creationId xmlns:a16="http://schemas.microsoft.com/office/drawing/2014/main" id="{4E260F14-727A-3702-E53D-F47BEDF6365D}"/>
              </a:ext>
            </a:extLst>
          </p:cNvPr>
          <p:cNvSpPr>
            <a:spLocks noGrp="1"/>
          </p:cNvSpPr>
          <p:nvPr>
            <p:ph idx="1"/>
          </p:nvPr>
        </p:nvSpPr>
        <p:spPr/>
        <p:txBody>
          <a:bodyPr/>
          <a:lstStyle/>
          <a:p>
            <a:pPr algn="l" fontAlgn="base"/>
            <a:r>
              <a:rPr lang="en-US" b="1" i="0" dirty="0" err="1">
                <a:solidFill>
                  <a:srgbClr val="FF0000"/>
                </a:solidFill>
                <a:effectLst/>
                <a:latin typeface="Georgia" panose="02040502050405020303" pitchFamily="18" charset="0"/>
              </a:rPr>
              <a:t>boolean</a:t>
            </a:r>
            <a:r>
              <a:rPr lang="en-US" b="0" i="0" dirty="0">
                <a:solidFill>
                  <a:srgbClr val="444444"/>
                </a:solidFill>
                <a:effectLst/>
                <a:latin typeface="Georgia" panose="02040502050405020303" pitchFamily="18" charset="0"/>
              </a:rPr>
              <a:t> is a special datatype which can have only two values ‘true’ and ‘false’. </a:t>
            </a:r>
          </a:p>
          <a:p>
            <a:pPr algn="l" fontAlgn="base"/>
            <a:r>
              <a:rPr lang="en-US" b="0" i="0" dirty="0">
                <a:solidFill>
                  <a:srgbClr val="444444"/>
                </a:solidFill>
                <a:effectLst/>
                <a:latin typeface="Georgia" panose="02040502050405020303" pitchFamily="18" charset="0"/>
              </a:rPr>
              <a:t>It has a default value of ‘false’ and a size of 1 byte. </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It comes in use for storing flag values.</a:t>
            </a:r>
          </a:p>
          <a:p>
            <a:pPr algn="l" fontAlgn="base"/>
            <a:endParaRPr lang="en-US" b="0" i="0" dirty="0">
              <a:solidFill>
                <a:srgbClr val="444444"/>
              </a:solidFill>
              <a:effectLst/>
              <a:latin typeface="Georgia" panose="02040502050405020303" pitchFamily="18" charset="0"/>
            </a:endParaRPr>
          </a:p>
          <a:p>
            <a:pPr algn="l" fontAlgn="base"/>
            <a:r>
              <a:rPr lang="en-US" b="1" i="0" dirty="0">
                <a:solidFill>
                  <a:srgbClr val="FF0000"/>
                </a:solidFill>
                <a:effectLst/>
                <a:latin typeface="Georgia" panose="02040502050405020303" pitchFamily="18" charset="0"/>
              </a:rPr>
              <a:t>Example- </a:t>
            </a:r>
            <a:r>
              <a:rPr lang="en-US" b="1" i="0" dirty="0" err="1">
                <a:solidFill>
                  <a:srgbClr val="FF0000"/>
                </a:solidFill>
                <a:effectLst/>
                <a:latin typeface="Georgia" panose="02040502050405020303" pitchFamily="18" charset="0"/>
              </a:rPr>
              <a:t>boolean</a:t>
            </a:r>
            <a:r>
              <a:rPr lang="en-US" b="1" i="0" dirty="0">
                <a:solidFill>
                  <a:srgbClr val="FF0000"/>
                </a:solidFill>
                <a:effectLst/>
                <a:latin typeface="Georgia" panose="02040502050405020303" pitchFamily="18" charset="0"/>
              </a:rPr>
              <a:t> flag=true;</a:t>
            </a:r>
          </a:p>
          <a:p>
            <a:endParaRPr lang="en-IN" dirty="0"/>
          </a:p>
        </p:txBody>
      </p:sp>
    </p:spTree>
    <p:extLst>
      <p:ext uri="{BB962C8B-B14F-4D97-AF65-F5344CB8AC3E}">
        <p14:creationId xmlns:p14="http://schemas.microsoft.com/office/powerpoint/2010/main" val="718859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0FDC-1BD9-158C-348D-CB87FBF688B3}"/>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Byte Datatype in Java</a:t>
            </a:r>
            <a:endParaRPr lang="en-IN" dirty="0"/>
          </a:p>
        </p:txBody>
      </p:sp>
      <p:sp>
        <p:nvSpPr>
          <p:cNvPr id="3" name="Content Placeholder 2">
            <a:extLst>
              <a:ext uri="{FF2B5EF4-FFF2-40B4-BE49-F238E27FC236}">
                <a16:creationId xmlns:a16="http://schemas.microsoft.com/office/drawing/2014/main" id="{04AB0DDA-2C5A-D88C-FFD8-DD9F4C55FBC8}"/>
              </a:ext>
            </a:extLst>
          </p:cNvPr>
          <p:cNvSpPr>
            <a:spLocks noGrp="1"/>
          </p:cNvSpPr>
          <p:nvPr>
            <p:ph idx="1"/>
          </p:nvPr>
        </p:nvSpPr>
        <p:spPr/>
        <p:txBody>
          <a:bodyPr/>
          <a:lstStyle/>
          <a:p>
            <a:pPr algn="l" fontAlgn="base"/>
            <a:r>
              <a:rPr lang="en-US" b="0" i="0" dirty="0">
                <a:solidFill>
                  <a:srgbClr val="444444"/>
                </a:solidFill>
                <a:effectLst/>
                <a:latin typeface="Georgia" panose="02040502050405020303" pitchFamily="18" charset="0"/>
              </a:rPr>
              <a:t>It’s an 8 bit signed two’s complement . </a:t>
            </a:r>
          </a:p>
          <a:p>
            <a:pPr algn="l" fontAlgn="base"/>
            <a:r>
              <a:rPr lang="en-US" b="0" i="0" dirty="0">
                <a:solidFill>
                  <a:srgbClr val="444444"/>
                </a:solidFill>
                <a:effectLst/>
                <a:latin typeface="Georgia" panose="02040502050405020303" pitchFamily="18" charset="0"/>
              </a:rPr>
              <a:t>The range of values are -128 to 127. </a:t>
            </a:r>
          </a:p>
          <a:p>
            <a:pPr algn="l" fontAlgn="base"/>
            <a:r>
              <a:rPr lang="en-US" b="0" i="0" dirty="0">
                <a:solidFill>
                  <a:srgbClr val="444444"/>
                </a:solidFill>
                <a:effectLst/>
                <a:latin typeface="Georgia" panose="02040502050405020303" pitchFamily="18" charset="0"/>
              </a:rPr>
              <a:t>It is space efficient because it is smaller than integer datatype. </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It can be a replacement for int datatype usage but it doesn’t have the size range as the integer datatype.</a:t>
            </a:r>
          </a:p>
          <a:p>
            <a:pPr algn="l" fontAlgn="base"/>
            <a:endParaRPr lang="en-US" b="0" i="0" dirty="0">
              <a:solidFill>
                <a:srgbClr val="444444"/>
              </a:solidFill>
              <a:effectLst/>
              <a:latin typeface="Georgia" panose="02040502050405020303" pitchFamily="18" charset="0"/>
            </a:endParaRPr>
          </a:p>
          <a:p>
            <a:pPr algn="l" fontAlgn="base"/>
            <a:r>
              <a:rPr lang="en-US" b="1" i="0" dirty="0">
                <a:solidFill>
                  <a:srgbClr val="FF0000"/>
                </a:solidFill>
                <a:effectLst/>
                <a:latin typeface="Georgia" panose="02040502050405020303" pitchFamily="18" charset="0"/>
              </a:rPr>
              <a:t>Example:    byte a = 10;</a:t>
            </a:r>
          </a:p>
          <a:p>
            <a:endParaRPr lang="en-IN" dirty="0"/>
          </a:p>
        </p:txBody>
      </p:sp>
    </p:spTree>
    <p:extLst>
      <p:ext uri="{BB962C8B-B14F-4D97-AF65-F5344CB8AC3E}">
        <p14:creationId xmlns:p14="http://schemas.microsoft.com/office/powerpoint/2010/main" val="4185323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57D5-0E76-0163-1170-085660E77AAF}"/>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Short Datatype in Java</a:t>
            </a:r>
            <a:endParaRPr lang="en-IN" dirty="0"/>
          </a:p>
        </p:txBody>
      </p:sp>
      <p:sp>
        <p:nvSpPr>
          <p:cNvPr id="3" name="Content Placeholder 2">
            <a:extLst>
              <a:ext uri="{FF2B5EF4-FFF2-40B4-BE49-F238E27FC236}">
                <a16:creationId xmlns:a16="http://schemas.microsoft.com/office/drawing/2014/main" id="{A026271B-0A4E-FA14-BBC6-0B088628C88C}"/>
              </a:ext>
            </a:extLst>
          </p:cNvPr>
          <p:cNvSpPr>
            <a:spLocks noGrp="1"/>
          </p:cNvSpPr>
          <p:nvPr>
            <p:ph idx="1"/>
          </p:nvPr>
        </p:nvSpPr>
        <p:spPr/>
        <p:txBody>
          <a:bodyPr/>
          <a:lstStyle/>
          <a:p>
            <a:pPr algn="l" fontAlgn="base"/>
            <a:r>
              <a:rPr lang="en-US" b="0" i="0" dirty="0">
                <a:solidFill>
                  <a:srgbClr val="444444"/>
                </a:solidFill>
                <a:effectLst/>
                <a:latin typeface="Georgia" panose="02040502050405020303" pitchFamily="18" charset="0"/>
              </a:rPr>
              <a:t>This datatype is also similar to the integer datatype. </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However it’s 2 times smaller than the integer datatype.</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 Its minimum range is -32,768 and maximum range is 32,767. It has a size of</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Example- </a:t>
            </a:r>
            <a:r>
              <a:rPr lang="en-US" b="1" i="0" dirty="0">
                <a:solidFill>
                  <a:srgbClr val="FF0000"/>
                </a:solidFill>
                <a:effectLst/>
                <a:latin typeface="Georgia" panose="02040502050405020303" pitchFamily="18" charset="0"/>
              </a:rPr>
              <a:t>short a= 54;</a:t>
            </a:r>
          </a:p>
          <a:p>
            <a:endParaRPr lang="en-IN" dirty="0"/>
          </a:p>
        </p:txBody>
      </p:sp>
    </p:spTree>
    <p:extLst>
      <p:ext uri="{BB962C8B-B14F-4D97-AF65-F5344CB8AC3E}">
        <p14:creationId xmlns:p14="http://schemas.microsoft.com/office/powerpoint/2010/main" val="375998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13B-DA96-04C7-C5F1-1B315408DFE2}"/>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Long Datatype in Java</a:t>
            </a:r>
            <a:endParaRPr lang="en-IN" dirty="0"/>
          </a:p>
        </p:txBody>
      </p:sp>
      <p:sp>
        <p:nvSpPr>
          <p:cNvPr id="3" name="Content Placeholder 2">
            <a:extLst>
              <a:ext uri="{FF2B5EF4-FFF2-40B4-BE49-F238E27FC236}">
                <a16:creationId xmlns:a16="http://schemas.microsoft.com/office/drawing/2014/main" id="{010FA1B4-4008-090F-4E25-9093419440D5}"/>
              </a:ext>
            </a:extLst>
          </p:cNvPr>
          <p:cNvSpPr>
            <a:spLocks noGrp="1"/>
          </p:cNvSpPr>
          <p:nvPr>
            <p:ph idx="1"/>
          </p:nvPr>
        </p:nvSpPr>
        <p:spPr/>
        <p:txBody>
          <a:bodyPr/>
          <a:lstStyle/>
          <a:p>
            <a:pPr algn="l" fontAlgn="base"/>
            <a:r>
              <a:rPr lang="en-US" b="0" i="0" dirty="0">
                <a:solidFill>
                  <a:srgbClr val="444444"/>
                </a:solidFill>
                <a:effectLst/>
                <a:latin typeface="Georgia" panose="02040502050405020303" pitchFamily="18" charset="0"/>
              </a:rPr>
              <a:t>This datatype primarily stores huge sized numeric data. </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It is a 64 bit integer and ranges from -2^63 to +(2^63)-1.</a:t>
            </a:r>
          </a:p>
          <a:p>
            <a:pPr algn="l" fontAlgn="base"/>
            <a:r>
              <a:rPr lang="en-US" b="0" i="0" dirty="0">
                <a:solidFill>
                  <a:srgbClr val="444444"/>
                </a:solidFill>
                <a:effectLst/>
                <a:latin typeface="Georgia" panose="02040502050405020303" pitchFamily="18" charset="0"/>
              </a:rPr>
              <a:t> </a:t>
            </a:r>
          </a:p>
          <a:p>
            <a:pPr algn="l" fontAlgn="base"/>
            <a:r>
              <a:rPr lang="en-US" b="0" i="0" dirty="0">
                <a:solidFill>
                  <a:srgbClr val="444444"/>
                </a:solidFill>
                <a:effectLst/>
                <a:latin typeface="Georgia" panose="02040502050405020303" pitchFamily="18" charset="0"/>
              </a:rPr>
              <a:t>It has a size of 8 bytes and is useful when you need to store data which is longer than int datatype.</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Example- </a:t>
            </a:r>
            <a:r>
              <a:rPr lang="en-US" b="1" i="0" dirty="0">
                <a:solidFill>
                  <a:srgbClr val="FF0000"/>
                </a:solidFill>
                <a:effectLst/>
                <a:latin typeface="Georgia" panose="02040502050405020303" pitchFamily="18" charset="0"/>
              </a:rPr>
              <a:t>long a= 1273762;</a:t>
            </a:r>
          </a:p>
          <a:p>
            <a:endParaRPr lang="en-IN" dirty="0"/>
          </a:p>
        </p:txBody>
      </p:sp>
    </p:spTree>
    <p:extLst>
      <p:ext uri="{BB962C8B-B14F-4D97-AF65-F5344CB8AC3E}">
        <p14:creationId xmlns:p14="http://schemas.microsoft.com/office/powerpoint/2010/main" val="2162213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95F1-51A0-EE0F-E43B-69B7A50AA273}"/>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Double Datatype in Java</a:t>
            </a:r>
            <a:endParaRPr lang="en-IN" dirty="0"/>
          </a:p>
        </p:txBody>
      </p:sp>
      <p:sp>
        <p:nvSpPr>
          <p:cNvPr id="3" name="Content Placeholder 2">
            <a:extLst>
              <a:ext uri="{FF2B5EF4-FFF2-40B4-BE49-F238E27FC236}">
                <a16:creationId xmlns:a16="http://schemas.microsoft.com/office/drawing/2014/main" id="{EF2CC02D-00D2-E713-007F-68F925592D34}"/>
              </a:ext>
            </a:extLst>
          </p:cNvPr>
          <p:cNvSpPr>
            <a:spLocks noGrp="1"/>
          </p:cNvSpPr>
          <p:nvPr>
            <p:ph idx="1"/>
          </p:nvPr>
        </p:nvSpPr>
        <p:spPr/>
        <p:txBody>
          <a:bodyPr>
            <a:normAutofit/>
          </a:bodyPr>
          <a:lstStyle/>
          <a:p>
            <a:pPr algn="l" fontAlgn="base"/>
            <a:r>
              <a:rPr lang="en-US" b="0" i="0" dirty="0">
                <a:solidFill>
                  <a:srgbClr val="444444"/>
                </a:solidFill>
                <a:effectLst/>
                <a:latin typeface="Georgia" panose="02040502050405020303" pitchFamily="18" charset="0"/>
              </a:rPr>
              <a:t>This is similar to the float datatype. </a:t>
            </a:r>
          </a:p>
          <a:p>
            <a:pPr algn="l" fontAlgn="base"/>
            <a:endParaRPr lang="en-US" b="0" i="0" dirty="0">
              <a:solidFill>
                <a:srgbClr val="444444"/>
              </a:solidFill>
              <a:effectLst/>
              <a:latin typeface="Georgia" panose="02040502050405020303" pitchFamily="18" charset="0"/>
            </a:endParaRPr>
          </a:p>
          <a:p>
            <a:pPr fontAlgn="base"/>
            <a:r>
              <a:rPr lang="en-US" b="0" i="0" dirty="0">
                <a:solidFill>
                  <a:srgbClr val="444444"/>
                </a:solidFill>
                <a:effectLst/>
                <a:latin typeface="Georgia" panose="02040502050405020303" pitchFamily="18" charset="0"/>
              </a:rPr>
              <a:t>Double data type can handle up to 15 bits of precision</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It has a range of </a:t>
            </a:r>
            <a:r>
              <a:rPr lang="en-US" b="1" i="0" dirty="0">
                <a:solidFill>
                  <a:srgbClr val="FF0000"/>
                </a:solidFill>
                <a:effectLst/>
                <a:latin typeface="Georgia" panose="02040502050405020303" pitchFamily="18" charset="0"/>
              </a:rPr>
              <a:t>-2^31 to (2^31)-1</a:t>
            </a:r>
            <a:r>
              <a:rPr lang="en-US" b="0" i="0" dirty="0">
                <a:solidFill>
                  <a:srgbClr val="444444"/>
                </a:solidFill>
                <a:effectLst/>
                <a:latin typeface="Georgia" panose="02040502050405020303" pitchFamily="18" charset="0"/>
              </a:rPr>
              <a:t>.</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Example- double </a:t>
            </a:r>
            <a:r>
              <a:rPr lang="en-US" b="0" i="0" dirty="0" err="1">
                <a:solidFill>
                  <a:srgbClr val="444444"/>
                </a:solidFill>
                <a:effectLst/>
                <a:latin typeface="Georgia" panose="02040502050405020303" pitchFamily="18" charset="0"/>
              </a:rPr>
              <a:t>DataFlair</a:t>
            </a:r>
            <a:r>
              <a:rPr lang="en-US" b="0" i="0" dirty="0">
                <a:solidFill>
                  <a:srgbClr val="444444"/>
                </a:solidFill>
                <a:effectLst/>
                <a:latin typeface="Georgia" panose="02040502050405020303" pitchFamily="18" charset="0"/>
              </a:rPr>
              <a:t>=</a:t>
            </a:r>
            <a:r>
              <a:rPr lang="en-US" b="1" i="0" dirty="0">
                <a:solidFill>
                  <a:srgbClr val="FF0000"/>
                </a:solidFill>
                <a:effectLst/>
                <a:latin typeface="Georgia" panose="02040502050405020303" pitchFamily="18" charset="0"/>
              </a:rPr>
              <a:t>99.987d;</a:t>
            </a:r>
          </a:p>
          <a:p>
            <a:endParaRPr lang="en-IN" dirty="0"/>
          </a:p>
        </p:txBody>
      </p:sp>
    </p:spTree>
    <p:extLst>
      <p:ext uri="{BB962C8B-B14F-4D97-AF65-F5344CB8AC3E}">
        <p14:creationId xmlns:p14="http://schemas.microsoft.com/office/powerpoint/2010/main" val="1169723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CD2A-B677-6311-A1F0-DDECFC0941D7}"/>
              </a:ext>
            </a:extLst>
          </p:cNvPr>
          <p:cNvSpPr>
            <a:spLocks noGrp="1"/>
          </p:cNvSpPr>
          <p:nvPr>
            <p:ph type="title"/>
          </p:nvPr>
        </p:nvSpPr>
        <p:spPr/>
        <p:txBody>
          <a:bodyPr/>
          <a:lstStyle/>
          <a:p>
            <a:r>
              <a:rPr lang="en-US" dirty="0"/>
              <a:t>Output of the program</a:t>
            </a:r>
            <a:endParaRPr lang="en-IN" dirty="0"/>
          </a:p>
        </p:txBody>
      </p:sp>
      <p:sp>
        <p:nvSpPr>
          <p:cNvPr id="3" name="Content Placeholder 2">
            <a:extLst>
              <a:ext uri="{FF2B5EF4-FFF2-40B4-BE49-F238E27FC236}">
                <a16:creationId xmlns:a16="http://schemas.microsoft.com/office/drawing/2014/main" id="{501B6472-AFE9-19C2-9A83-B1FB3AF1CAB8}"/>
              </a:ext>
            </a:extLst>
          </p:cNvPr>
          <p:cNvSpPr>
            <a:spLocks noGrp="1"/>
          </p:cNvSpPr>
          <p:nvPr>
            <p:ph idx="1"/>
          </p:nvPr>
        </p:nvSpPr>
        <p:spPr/>
        <p:txBody>
          <a:bodyPr>
            <a:normAutofit/>
          </a:bodyPr>
          <a:lstStyle/>
          <a:p>
            <a:pPr marL="0" indent="0" algn="l">
              <a:buNone/>
            </a:pP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Test {</a:t>
            </a:r>
          </a:p>
          <a:p>
            <a:pPr marL="0" indent="0" algn="l">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marL="0" indent="0" algn="l">
              <a:buNone/>
            </a:pPr>
            <a:r>
              <a:rPr lang="en-IN" sz="1800" dirty="0">
                <a:solidFill>
                  <a:srgbClr val="000000"/>
                </a:solidFill>
                <a:latin typeface="Consolas" panose="020B0609020204030204" pitchFamily="49" charset="0"/>
              </a:rPr>
              <a:t>    {</a:t>
            </a:r>
          </a:p>
          <a:p>
            <a:pPr marL="0" indent="0" algn="l">
              <a:buNone/>
            </a:pPr>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char</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'F'</a:t>
            </a:r>
            <a:r>
              <a:rPr lang="en-IN" sz="1800" b="1" dirty="0">
                <a:solidFill>
                  <a:srgbClr val="000000"/>
                </a:solidFill>
                <a:latin typeface="Consolas" panose="020B0609020204030204" pitchFamily="49" charset="0"/>
              </a:rPr>
              <a:t>;</a:t>
            </a:r>
          </a:p>
          <a:p>
            <a:pPr marL="0" indent="0" algn="l">
              <a:buNone/>
            </a:pPr>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m</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p>
          <a:p>
            <a:pPr marL="0" indent="0" algn="l">
              <a:buNone/>
            </a:pP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m</a:t>
            </a:r>
            <a:r>
              <a:rPr lang="en-IN" sz="1800" dirty="0">
                <a:solidFill>
                  <a:srgbClr val="000000"/>
                </a:solidFill>
                <a:latin typeface="Consolas" panose="020B0609020204030204" pitchFamily="49" charset="0"/>
              </a:rPr>
              <a:t>+5;</a:t>
            </a:r>
          </a:p>
          <a:p>
            <a:pPr marL="0" indent="0" algn="l">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m</a:t>
            </a:r>
            <a:r>
              <a:rPr lang="en-IN" sz="1800" b="1" i="1" dirty="0">
                <a:solidFill>
                  <a:srgbClr val="000000"/>
                </a:solidFill>
                <a:latin typeface="Consolas" panose="020B0609020204030204" pitchFamily="49" charset="0"/>
              </a:rPr>
              <a:t> + </a:t>
            </a:r>
            <a:r>
              <a:rPr lang="en-IN" sz="1800" b="1" i="1" dirty="0">
                <a:solidFill>
                  <a:srgbClr val="2A00FF"/>
                </a:solidFill>
                <a:latin typeface="Consolas" panose="020B0609020204030204" pitchFamily="49" charset="0"/>
              </a:rPr>
              <a:t>"  "</a:t>
            </a:r>
            <a:r>
              <a:rPr lang="en-IN" sz="1800" b="1" i="1" dirty="0">
                <a:solidFill>
                  <a:srgbClr val="000000"/>
                </a:solidFill>
                <a:latin typeface="Consolas" panose="020B0609020204030204" pitchFamily="49" charset="0"/>
              </a:rPr>
              <a:t> + </a:t>
            </a:r>
            <a:r>
              <a:rPr lang="en-IN" sz="1800" b="1" i="1" dirty="0" err="1">
                <a:solidFill>
                  <a:srgbClr val="6A3E3E"/>
                </a:solidFill>
                <a:latin typeface="Consolas" panose="020B0609020204030204" pitchFamily="49" charset="0"/>
              </a:rPr>
              <a:t>ch</a:t>
            </a:r>
            <a:r>
              <a:rPr lang="en-IN" sz="1800" b="1" i="1" dirty="0">
                <a:solidFill>
                  <a:srgbClr val="000000"/>
                </a:solidFill>
                <a:latin typeface="Consolas" panose="020B0609020204030204" pitchFamily="49" charset="0"/>
              </a:rPr>
              <a:t>);</a:t>
            </a:r>
          </a:p>
          <a:p>
            <a:pPr marL="0" indent="0" algn="l">
              <a:buNone/>
            </a:pPr>
            <a:r>
              <a:rPr lang="en-IN" sz="1800" dirty="0">
                <a:solidFill>
                  <a:srgbClr val="000000"/>
                </a:solidFill>
                <a:latin typeface="Consolas" panose="020B0609020204030204" pitchFamily="49" charset="0"/>
              </a:rPr>
              <a:t>    }</a:t>
            </a:r>
          </a:p>
          <a:p>
            <a:pPr marL="0" indent="0" algn="l">
              <a:buNone/>
            </a:pPr>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931873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71EF5-0166-72DF-9E23-261FC996C6D8}"/>
              </a:ext>
            </a:extLst>
          </p:cNvPr>
          <p:cNvPicPr>
            <a:picLocks noGrp="1" noChangeAspect="1"/>
          </p:cNvPicPr>
          <p:nvPr>
            <p:ph idx="1"/>
          </p:nvPr>
        </p:nvPicPr>
        <p:blipFill>
          <a:blip r:embed="rId2"/>
          <a:stretch>
            <a:fillRect/>
          </a:stretch>
        </p:blipFill>
        <p:spPr>
          <a:xfrm>
            <a:off x="2235200" y="406401"/>
            <a:ext cx="6761018" cy="5835022"/>
          </a:xfrm>
        </p:spPr>
      </p:pic>
    </p:spTree>
    <p:extLst>
      <p:ext uri="{BB962C8B-B14F-4D97-AF65-F5344CB8AC3E}">
        <p14:creationId xmlns:p14="http://schemas.microsoft.com/office/powerpoint/2010/main" val="3303567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EC1A-0A91-97FB-2ABD-F9AE89E6571D}"/>
              </a:ext>
            </a:extLst>
          </p:cNvPr>
          <p:cNvSpPr>
            <a:spLocks noGrp="1"/>
          </p:cNvSpPr>
          <p:nvPr>
            <p:ph type="title"/>
          </p:nvPr>
        </p:nvSpPr>
        <p:spPr/>
        <p:txBody>
          <a:bodyPr/>
          <a:lstStyle/>
          <a:p>
            <a:r>
              <a:rPr lang="en-IN" b="1" i="0" dirty="0">
                <a:solidFill>
                  <a:srgbClr val="25265E"/>
                </a:solidFill>
                <a:effectLst/>
                <a:latin typeface="euclid_circular_a"/>
              </a:rPr>
              <a:t>Java Operators</a:t>
            </a:r>
            <a:endParaRPr lang="en-IN" dirty="0"/>
          </a:p>
        </p:txBody>
      </p:sp>
      <p:sp>
        <p:nvSpPr>
          <p:cNvPr id="3" name="Content Placeholder 2">
            <a:extLst>
              <a:ext uri="{FF2B5EF4-FFF2-40B4-BE49-F238E27FC236}">
                <a16:creationId xmlns:a16="http://schemas.microsoft.com/office/drawing/2014/main" id="{89BD91CB-9FE6-2A3A-11AB-7B38DDED471F}"/>
              </a:ext>
            </a:extLst>
          </p:cNvPr>
          <p:cNvSpPr>
            <a:spLocks noGrp="1"/>
          </p:cNvSpPr>
          <p:nvPr>
            <p:ph idx="1"/>
          </p:nvPr>
        </p:nvSpPr>
        <p:spPr/>
        <p:txBody>
          <a:bodyPr/>
          <a:lstStyle/>
          <a:p>
            <a:pPr algn="l"/>
            <a:r>
              <a:rPr lang="en-US" b="0" i="0" dirty="0">
                <a:effectLst/>
                <a:latin typeface="euclid_circular_a"/>
              </a:rPr>
              <a:t>Operators in Java can be classified into 5 types:</a:t>
            </a:r>
          </a:p>
          <a:p>
            <a:pPr algn="l">
              <a:buFont typeface="+mj-lt"/>
              <a:buAutoNum type="arabicPeriod"/>
            </a:pPr>
            <a:r>
              <a:rPr lang="en-US" b="0" i="0" dirty="0">
                <a:effectLst/>
                <a:latin typeface="euclid_circular_a"/>
              </a:rPr>
              <a:t>Arithmetic Operators</a:t>
            </a:r>
          </a:p>
          <a:p>
            <a:pPr algn="l">
              <a:buFont typeface="+mj-lt"/>
              <a:buAutoNum type="arabicPeriod"/>
            </a:pPr>
            <a:r>
              <a:rPr lang="en-US" b="0" i="0" dirty="0">
                <a:effectLst/>
                <a:latin typeface="euclid_circular_a"/>
              </a:rPr>
              <a:t>Assignment Operators</a:t>
            </a:r>
          </a:p>
          <a:p>
            <a:pPr algn="l">
              <a:buFont typeface="+mj-lt"/>
              <a:buAutoNum type="arabicPeriod"/>
            </a:pPr>
            <a:r>
              <a:rPr lang="en-US" b="0" i="0" dirty="0">
                <a:effectLst/>
                <a:latin typeface="euclid_circular_a"/>
              </a:rPr>
              <a:t>Relational Operators</a:t>
            </a:r>
          </a:p>
          <a:p>
            <a:pPr algn="l">
              <a:buFont typeface="+mj-lt"/>
              <a:buAutoNum type="arabicPeriod"/>
            </a:pPr>
            <a:r>
              <a:rPr lang="en-US" b="0" i="0" dirty="0">
                <a:effectLst/>
                <a:latin typeface="euclid_circular_a"/>
              </a:rPr>
              <a:t>Logical Operators</a:t>
            </a:r>
          </a:p>
          <a:p>
            <a:pPr algn="l">
              <a:buFont typeface="+mj-lt"/>
              <a:buAutoNum type="arabicPeriod"/>
            </a:pPr>
            <a:r>
              <a:rPr lang="en-US" b="0" i="0" dirty="0">
                <a:effectLst/>
                <a:latin typeface="euclid_circular_a"/>
              </a:rPr>
              <a:t>Unary Operators</a:t>
            </a:r>
          </a:p>
          <a:p>
            <a:pPr algn="l">
              <a:buFont typeface="+mj-lt"/>
              <a:buAutoNum type="arabicPeriod"/>
            </a:pPr>
            <a:r>
              <a:rPr lang="en-US" b="0" i="0" dirty="0">
                <a:effectLst/>
                <a:latin typeface="euclid_circular_a"/>
              </a:rPr>
              <a:t>Bitwise Operators</a:t>
            </a:r>
          </a:p>
        </p:txBody>
      </p:sp>
    </p:spTree>
    <p:extLst>
      <p:ext uri="{BB962C8B-B14F-4D97-AF65-F5344CB8AC3E}">
        <p14:creationId xmlns:p14="http://schemas.microsoft.com/office/powerpoint/2010/main" val="3007866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ABC6-7A4A-78AC-2698-EEBA9F2B1649}"/>
              </a:ext>
            </a:extLst>
          </p:cNvPr>
          <p:cNvSpPr>
            <a:spLocks noGrp="1"/>
          </p:cNvSpPr>
          <p:nvPr>
            <p:ph type="title"/>
          </p:nvPr>
        </p:nvSpPr>
        <p:spPr/>
        <p:txBody>
          <a:bodyPr/>
          <a:lstStyle/>
          <a:p>
            <a:r>
              <a:rPr lang="en-IN" b="1" i="0" dirty="0">
                <a:solidFill>
                  <a:srgbClr val="25265E"/>
                </a:solidFill>
                <a:effectLst/>
                <a:latin typeface="euclid_circular_a"/>
              </a:rPr>
              <a:t>1. Java Arithmetic Operators</a:t>
            </a:r>
            <a:endParaRPr lang="en-IN" dirty="0"/>
          </a:p>
        </p:txBody>
      </p:sp>
      <p:graphicFrame>
        <p:nvGraphicFramePr>
          <p:cNvPr id="4" name="Content Placeholder 3">
            <a:extLst>
              <a:ext uri="{FF2B5EF4-FFF2-40B4-BE49-F238E27FC236}">
                <a16:creationId xmlns:a16="http://schemas.microsoft.com/office/drawing/2014/main" id="{46D2A652-8D57-A85F-8059-35DEE6F26AB3}"/>
              </a:ext>
            </a:extLst>
          </p:cNvPr>
          <p:cNvGraphicFramePr>
            <a:graphicFrameLocks noGrp="1"/>
          </p:cNvGraphicFramePr>
          <p:nvPr>
            <p:ph idx="1"/>
            <p:extLst>
              <p:ext uri="{D42A27DB-BD31-4B8C-83A1-F6EECF244321}">
                <p14:modId xmlns:p14="http://schemas.microsoft.com/office/powerpoint/2010/main" val="20189924"/>
              </p:ext>
            </p:extLst>
          </p:nvPr>
        </p:nvGraphicFramePr>
        <p:xfrm>
          <a:off x="1366982" y="1791855"/>
          <a:ext cx="7624618" cy="3718197"/>
        </p:xfrm>
        <a:graphic>
          <a:graphicData uri="http://schemas.openxmlformats.org/drawingml/2006/table">
            <a:tbl>
              <a:tblPr/>
              <a:tblGrid>
                <a:gridCol w="2595418">
                  <a:extLst>
                    <a:ext uri="{9D8B030D-6E8A-4147-A177-3AD203B41FA5}">
                      <a16:colId xmlns:a16="http://schemas.microsoft.com/office/drawing/2014/main" val="603858782"/>
                    </a:ext>
                  </a:extLst>
                </a:gridCol>
                <a:gridCol w="5029200">
                  <a:extLst>
                    <a:ext uri="{9D8B030D-6E8A-4147-A177-3AD203B41FA5}">
                      <a16:colId xmlns:a16="http://schemas.microsoft.com/office/drawing/2014/main" val="624515736"/>
                    </a:ext>
                  </a:extLst>
                </a:gridCol>
              </a:tblGrid>
              <a:tr h="563363">
                <a:tc>
                  <a:txBody>
                    <a:bodyPr/>
                    <a:lstStyle/>
                    <a:p>
                      <a:r>
                        <a:rPr lang="en-IN" dirty="0">
                          <a:effectLst/>
                        </a:rPr>
                        <a:t>Operator</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Operation</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934116555"/>
                  </a:ext>
                </a:extLst>
              </a:tr>
              <a:tr h="563363">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marL="0" indent="0"/>
                      <a:r>
                        <a:rPr lang="en-IN" dirty="0">
                          <a:effectLst/>
                        </a:rPr>
                        <a:t>Addition</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981092258"/>
                  </a:ext>
                </a:extLst>
              </a:tr>
              <a:tr h="563363">
                <a:tc>
                  <a:txBody>
                    <a:bodyPr/>
                    <a:lstStyle/>
                    <a:p>
                      <a:r>
                        <a:rPr lang="en-IN" dirty="0">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Subtraction</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065172158"/>
                  </a:ext>
                </a:extLst>
              </a:tr>
              <a:tr h="563363">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Multiplication</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372412764"/>
                  </a:ext>
                </a:extLst>
              </a:tr>
              <a:tr h="563363">
                <a:tc>
                  <a:txBody>
                    <a:bodyPr/>
                    <a:lstStyle/>
                    <a:p>
                      <a:r>
                        <a:rPr lang="en-IN" dirty="0">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Division</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4247237637"/>
                  </a:ext>
                </a:extLst>
              </a:tr>
              <a:tr h="901382">
                <a:tc>
                  <a:txBody>
                    <a:bodyPr/>
                    <a:lstStyle/>
                    <a:p>
                      <a:r>
                        <a:rPr lang="en-IN" dirty="0">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dirty="0">
                          <a:effectLst/>
                        </a:rPr>
                        <a:t>Modulo Operation (Remainder after division)</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904103737"/>
                  </a:ext>
                </a:extLst>
              </a:tr>
            </a:tbl>
          </a:graphicData>
        </a:graphic>
      </p:graphicFrame>
    </p:spTree>
    <p:extLst>
      <p:ext uri="{BB962C8B-B14F-4D97-AF65-F5344CB8AC3E}">
        <p14:creationId xmlns:p14="http://schemas.microsoft.com/office/powerpoint/2010/main" val="177985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BAAB-D7A2-7018-901B-E17FBDA189E2}"/>
              </a:ext>
            </a:extLst>
          </p:cNvPr>
          <p:cNvSpPr>
            <a:spLocks noGrp="1"/>
          </p:cNvSpPr>
          <p:nvPr>
            <p:ph type="title"/>
          </p:nvPr>
        </p:nvSpPr>
        <p:spPr/>
        <p:txBody>
          <a:bodyPr/>
          <a:lstStyle/>
          <a:p>
            <a:r>
              <a:rPr lang="en-US" dirty="0"/>
              <a:t>Example program in java.</a:t>
            </a:r>
            <a:endParaRPr lang="en-IN" dirty="0"/>
          </a:p>
        </p:txBody>
      </p:sp>
      <p:sp>
        <p:nvSpPr>
          <p:cNvPr id="3" name="Content Placeholder 2">
            <a:extLst>
              <a:ext uri="{FF2B5EF4-FFF2-40B4-BE49-F238E27FC236}">
                <a16:creationId xmlns:a16="http://schemas.microsoft.com/office/drawing/2014/main" id="{B430D60F-F095-C87F-3FD9-4D7B926558EE}"/>
              </a:ext>
            </a:extLst>
          </p:cNvPr>
          <p:cNvSpPr>
            <a:spLocks noGrp="1"/>
          </p:cNvSpPr>
          <p:nvPr>
            <p:ph idx="1"/>
          </p:nvPr>
        </p:nvSpPr>
        <p:spPr>
          <a:xfrm>
            <a:off x="838200" y="1505527"/>
            <a:ext cx="10515600" cy="4671436"/>
          </a:xfrm>
        </p:spPr>
        <p:txBody>
          <a:bodyPr>
            <a:noAutofit/>
          </a:bodyPr>
          <a:lstStyle/>
          <a:p>
            <a:pPr marL="0" indent="0">
              <a:buNone/>
            </a:pPr>
            <a:r>
              <a:rPr lang="en-US" sz="1600" dirty="0"/>
              <a:t>/* Here, we import classes  from the packages. */</a:t>
            </a:r>
          </a:p>
          <a:p>
            <a:pPr marL="0" indent="0">
              <a:buNone/>
            </a:pPr>
            <a:r>
              <a:rPr lang="en-US" sz="1600" dirty="0">
                <a:solidFill>
                  <a:srgbClr val="FF0000"/>
                </a:solidFill>
              </a:rPr>
              <a:t>import java.io.*;</a:t>
            </a:r>
          </a:p>
          <a:p>
            <a:pPr marL="0" indent="0">
              <a:buNone/>
            </a:pPr>
            <a:r>
              <a:rPr lang="en-US" sz="1600" dirty="0">
                <a:solidFill>
                  <a:srgbClr val="FF0000"/>
                </a:solidFill>
              </a:rPr>
              <a:t>Import </a:t>
            </a:r>
            <a:r>
              <a:rPr lang="en-US" sz="1600" dirty="0" err="1">
                <a:solidFill>
                  <a:srgbClr val="FF0000"/>
                </a:solidFill>
              </a:rPr>
              <a:t>java.util</a:t>
            </a:r>
            <a:r>
              <a:rPr lang="en-US" sz="1600" dirty="0">
                <a:solidFill>
                  <a:srgbClr val="FF0000"/>
                </a:solidFill>
              </a:rPr>
              <a:t>.*;</a:t>
            </a:r>
          </a:p>
          <a:p>
            <a:pPr marL="0" indent="0">
              <a:buNone/>
            </a:pPr>
            <a:r>
              <a:rPr lang="en-US" sz="1600" dirty="0">
                <a:solidFill>
                  <a:srgbClr val="FF0000"/>
                </a:solidFill>
              </a:rPr>
              <a:t>Import java.applet.*</a:t>
            </a:r>
          </a:p>
          <a:p>
            <a:pPr marL="0" indent="0">
              <a:buNone/>
            </a:pPr>
            <a:r>
              <a:rPr lang="en-US" sz="1600" dirty="0">
                <a:solidFill>
                  <a:srgbClr val="FF0000"/>
                </a:solidFill>
              </a:rPr>
              <a:t>import </a:t>
            </a:r>
            <a:r>
              <a:rPr lang="en-US" sz="1600" dirty="0" err="1">
                <a:solidFill>
                  <a:srgbClr val="FF0000"/>
                </a:solidFill>
              </a:rPr>
              <a:t>java.lang.Math.sqrt</a:t>
            </a:r>
            <a:r>
              <a:rPr lang="en-US" sz="1600" dirty="0">
                <a:solidFill>
                  <a:srgbClr val="FF0000"/>
                </a:solidFill>
              </a:rPr>
              <a:t>();</a:t>
            </a:r>
          </a:p>
          <a:p>
            <a:pPr marL="0" indent="0">
              <a:buNone/>
            </a:pPr>
            <a:r>
              <a:rPr lang="en-US" sz="1600" dirty="0"/>
              <a:t>// This is the main class.</a:t>
            </a:r>
          </a:p>
          <a:p>
            <a:pPr marL="0" indent="0">
              <a:buNone/>
            </a:pPr>
            <a:r>
              <a:rPr lang="en-US" sz="1600" b="1" dirty="0"/>
              <a:t>public class Main </a:t>
            </a:r>
            <a:r>
              <a:rPr lang="en-US" sz="1600" dirty="0"/>
              <a:t>{</a:t>
            </a:r>
          </a:p>
          <a:p>
            <a:pPr marL="0" indent="0">
              <a:buNone/>
            </a:pPr>
            <a:r>
              <a:rPr lang="en-US" sz="1600" dirty="0"/>
              <a:t>  // This is the main driver method.</a:t>
            </a:r>
          </a:p>
          <a:p>
            <a:pPr marL="0" indent="0">
              <a:buNone/>
            </a:pPr>
            <a:r>
              <a:rPr lang="en-US" sz="1600" dirty="0"/>
              <a:t>  </a:t>
            </a:r>
            <a:r>
              <a:rPr lang="en-US" sz="1600" b="1" dirty="0"/>
              <a:t>public static void main</a:t>
            </a:r>
            <a:r>
              <a:rPr lang="en-US" sz="1600" dirty="0"/>
              <a:t>(String[] </a:t>
            </a:r>
            <a:r>
              <a:rPr lang="en-US" sz="1600" dirty="0" err="1"/>
              <a:t>args</a:t>
            </a:r>
            <a:r>
              <a:rPr lang="en-US" sz="1600" dirty="0"/>
              <a:t>) {</a:t>
            </a:r>
          </a:p>
          <a:p>
            <a:pPr marL="0" indent="0">
              <a:buNone/>
            </a:pPr>
            <a:r>
              <a:rPr lang="en-US" sz="1600" dirty="0"/>
              <a:t>    // This is the standard print statement</a:t>
            </a:r>
          </a:p>
          <a:p>
            <a:pPr marL="0" indent="0">
              <a:buNone/>
            </a:pPr>
            <a:r>
              <a:rPr lang="en-US" sz="1600" dirty="0"/>
              <a:t>    </a:t>
            </a:r>
            <a:r>
              <a:rPr lang="en-US" sz="1600" b="1" dirty="0" err="1"/>
              <a:t>System.out.println</a:t>
            </a:r>
            <a:r>
              <a:rPr lang="en-US" sz="1600" dirty="0"/>
              <a:t>("Welcome to JAVA");</a:t>
            </a:r>
          </a:p>
          <a:p>
            <a:pPr marL="0" indent="0">
              <a:buNone/>
            </a:pPr>
            <a:r>
              <a:rPr lang="en-US" sz="1600" dirty="0"/>
              <a:t>  }</a:t>
            </a:r>
          </a:p>
          <a:p>
            <a:pPr marL="0" indent="0">
              <a:buNone/>
            </a:pPr>
            <a:r>
              <a:rPr lang="en-US" sz="1600" dirty="0"/>
              <a:t>}</a:t>
            </a:r>
            <a:endParaRPr lang="en-IN" sz="1600" dirty="0"/>
          </a:p>
        </p:txBody>
      </p:sp>
    </p:spTree>
    <p:extLst>
      <p:ext uri="{BB962C8B-B14F-4D97-AF65-F5344CB8AC3E}">
        <p14:creationId xmlns:p14="http://schemas.microsoft.com/office/powerpoint/2010/main" val="3386212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940A-0509-A15A-A4ED-E21B2EE3A922}"/>
              </a:ext>
            </a:extLst>
          </p:cNvPr>
          <p:cNvSpPr>
            <a:spLocks noGrp="1"/>
          </p:cNvSpPr>
          <p:nvPr>
            <p:ph type="title"/>
          </p:nvPr>
        </p:nvSpPr>
        <p:spPr/>
        <p:txBody>
          <a:bodyPr>
            <a:normAutofit/>
          </a:bodyPr>
          <a:lstStyle/>
          <a:p>
            <a:r>
              <a:rPr lang="en-IN" b="1" i="0" dirty="0">
                <a:solidFill>
                  <a:srgbClr val="25265E"/>
                </a:solidFill>
                <a:effectLst/>
                <a:latin typeface="euclid_circular_a"/>
              </a:rPr>
              <a:t>2. Java Assignment Operators</a:t>
            </a:r>
            <a:endParaRPr lang="en-IN" dirty="0"/>
          </a:p>
        </p:txBody>
      </p:sp>
      <p:graphicFrame>
        <p:nvGraphicFramePr>
          <p:cNvPr id="4" name="Content Placeholder 3">
            <a:extLst>
              <a:ext uri="{FF2B5EF4-FFF2-40B4-BE49-F238E27FC236}">
                <a16:creationId xmlns:a16="http://schemas.microsoft.com/office/drawing/2014/main" id="{BA568686-8E6A-7D46-2394-76B389542725}"/>
              </a:ext>
            </a:extLst>
          </p:cNvPr>
          <p:cNvGraphicFramePr>
            <a:graphicFrameLocks noGrp="1"/>
          </p:cNvGraphicFramePr>
          <p:nvPr>
            <p:ph idx="1"/>
            <p:extLst>
              <p:ext uri="{D42A27DB-BD31-4B8C-83A1-F6EECF244321}">
                <p14:modId xmlns:p14="http://schemas.microsoft.com/office/powerpoint/2010/main" val="3310579967"/>
              </p:ext>
            </p:extLst>
          </p:nvPr>
        </p:nvGraphicFramePr>
        <p:xfrm>
          <a:off x="1551709" y="2059709"/>
          <a:ext cx="7439892" cy="3541783"/>
        </p:xfrm>
        <a:graphic>
          <a:graphicData uri="http://schemas.openxmlformats.org/drawingml/2006/table">
            <a:tbl>
              <a:tblPr/>
              <a:tblGrid>
                <a:gridCol w="2479964">
                  <a:extLst>
                    <a:ext uri="{9D8B030D-6E8A-4147-A177-3AD203B41FA5}">
                      <a16:colId xmlns:a16="http://schemas.microsoft.com/office/drawing/2014/main" val="1250111704"/>
                    </a:ext>
                  </a:extLst>
                </a:gridCol>
                <a:gridCol w="2479964">
                  <a:extLst>
                    <a:ext uri="{9D8B030D-6E8A-4147-A177-3AD203B41FA5}">
                      <a16:colId xmlns:a16="http://schemas.microsoft.com/office/drawing/2014/main" val="3264557134"/>
                    </a:ext>
                  </a:extLst>
                </a:gridCol>
                <a:gridCol w="2479964">
                  <a:extLst>
                    <a:ext uri="{9D8B030D-6E8A-4147-A177-3AD203B41FA5}">
                      <a16:colId xmlns:a16="http://schemas.microsoft.com/office/drawing/2014/main" val="3842526271"/>
                    </a:ext>
                  </a:extLst>
                </a:gridCol>
              </a:tblGrid>
              <a:tr h="505969">
                <a:tc>
                  <a:txBody>
                    <a:bodyPr/>
                    <a:lstStyle/>
                    <a:p>
                      <a:pPr algn="l"/>
                      <a:r>
                        <a:rPr lang="en-IN" b="0" dirty="0">
                          <a:effectLst/>
                        </a:rPr>
                        <a:t>Operator</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IN" b="0">
                          <a:effectLst/>
                        </a:rPr>
                        <a:t>Example</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IN" b="0">
                          <a:effectLst/>
                        </a:rPr>
                        <a:t>Equivalent to</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845007572"/>
                  </a:ext>
                </a:extLst>
              </a:tr>
              <a:tr h="505969">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354909739"/>
                  </a:ext>
                </a:extLst>
              </a:tr>
              <a:tr h="505969">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a = 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097475631"/>
                  </a:ext>
                </a:extLst>
              </a:tr>
              <a:tr h="505969">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a = 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210785136"/>
                  </a:ext>
                </a:extLst>
              </a:tr>
              <a:tr h="505969">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a = 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528883506"/>
                  </a:ext>
                </a:extLst>
              </a:tr>
              <a:tr h="505969">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a = 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744605765"/>
                  </a:ext>
                </a:extLst>
              </a:tr>
              <a:tr h="505969">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a = a % b;</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4254429210"/>
                  </a:ext>
                </a:extLst>
              </a:tr>
            </a:tbl>
          </a:graphicData>
        </a:graphic>
      </p:graphicFrame>
    </p:spTree>
    <p:extLst>
      <p:ext uri="{BB962C8B-B14F-4D97-AF65-F5344CB8AC3E}">
        <p14:creationId xmlns:p14="http://schemas.microsoft.com/office/powerpoint/2010/main" val="4220405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EFD-EF99-500A-8FC4-F9CC1989BB10}"/>
              </a:ext>
            </a:extLst>
          </p:cNvPr>
          <p:cNvSpPr>
            <a:spLocks noGrp="1"/>
          </p:cNvSpPr>
          <p:nvPr>
            <p:ph type="title"/>
          </p:nvPr>
        </p:nvSpPr>
        <p:spPr/>
        <p:txBody>
          <a:bodyPr>
            <a:normAutofit/>
          </a:bodyPr>
          <a:lstStyle/>
          <a:p>
            <a:r>
              <a:rPr lang="en-IN" b="1" i="0" dirty="0">
                <a:solidFill>
                  <a:srgbClr val="25265E"/>
                </a:solidFill>
                <a:effectLst/>
                <a:latin typeface="euclid_circular_a"/>
              </a:rPr>
              <a:t>3. Java Relational Operators</a:t>
            </a:r>
            <a:endParaRPr lang="en-IN" dirty="0"/>
          </a:p>
        </p:txBody>
      </p:sp>
      <p:sp>
        <p:nvSpPr>
          <p:cNvPr id="3" name="Content Placeholder 2">
            <a:extLst>
              <a:ext uri="{FF2B5EF4-FFF2-40B4-BE49-F238E27FC236}">
                <a16:creationId xmlns:a16="http://schemas.microsoft.com/office/drawing/2014/main" id="{01B36C07-6515-F11D-6B17-83B80D0B0B3E}"/>
              </a:ext>
            </a:extLst>
          </p:cNvPr>
          <p:cNvSpPr>
            <a:spLocks noGrp="1"/>
          </p:cNvSpPr>
          <p:nvPr>
            <p:ph idx="1"/>
          </p:nvPr>
        </p:nvSpPr>
        <p:spPr/>
        <p:txBody>
          <a:bodyPr/>
          <a:lstStyle/>
          <a:p>
            <a:r>
              <a:rPr lang="en-US" b="0" i="0" dirty="0">
                <a:effectLst/>
                <a:latin typeface="euclid_circular_a"/>
              </a:rPr>
              <a:t>Relational operators are used to check the relationship between two operands. For example,</a:t>
            </a:r>
          </a:p>
          <a:p>
            <a:endParaRPr lang="en-IN" dirty="0"/>
          </a:p>
        </p:txBody>
      </p:sp>
      <p:graphicFrame>
        <p:nvGraphicFramePr>
          <p:cNvPr id="4" name="Table 3">
            <a:extLst>
              <a:ext uri="{FF2B5EF4-FFF2-40B4-BE49-F238E27FC236}">
                <a16:creationId xmlns:a16="http://schemas.microsoft.com/office/drawing/2014/main" id="{161452C2-E0E4-030C-561D-89487314BF47}"/>
              </a:ext>
            </a:extLst>
          </p:cNvPr>
          <p:cNvGraphicFramePr>
            <a:graphicFrameLocks noGrp="1"/>
          </p:cNvGraphicFramePr>
          <p:nvPr>
            <p:extLst>
              <p:ext uri="{D42A27DB-BD31-4B8C-83A1-F6EECF244321}">
                <p14:modId xmlns:p14="http://schemas.microsoft.com/office/powerpoint/2010/main" val="4040125334"/>
              </p:ext>
            </p:extLst>
          </p:nvPr>
        </p:nvGraphicFramePr>
        <p:xfrm>
          <a:off x="1496292" y="2835564"/>
          <a:ext cx="8488218" cy="3434214"/>
        </p:xfrm>
        <a:graphic>
          <a:graphicData uri="http://schemas.openxmlformats.org/drawingml/2006/table">
            <a:tbl>
              <a:tblPr/>
              <a:tblGrid>
                <a:gridCol w="1939635">
                  <a:extLst>
                    <a:ext uri="{9D8B030D-6E8A-4147-A177-3AD203B41FA5}">
                      <a16:colId xmlns:a16="http://schemas.microsoft.com/office/drawing/2014/main" val="4141371074"/>
                    </a:ext>
                  </a:extLst>
                </a:gridCol>
                <a:gridCol w="3719177">
                  <a:extLst>
                    <a:ext uri="{9D8B030D-6E8A-4147-A177-3AD203B41FA5}">
                      <a16:colId xmlns:a16="http://schemas.microsoft.com/office/drawing/2014/main" val="1000906261"/>
                    </a:ext>
                  </a:extLst>
                </a:gridCol>
                <a:gridCol w="2829406">
                  <a:extLst>
                    <a:ext uri="{9D8B030D-6E8A-4147-A177-3AD203B41FA5}">
                      <a16:colId xmlns:a16="http://schemas.microsoft.com/office/drawing/2014/main" val="1680717548"/>
                    </a:ext>
                  </a:extLst>
                </a:gridCol>
              </a:tblGrid>
              <a:tr h="315227">
                <a:tc>
                  <a:txBody>
                    <a:bodyPr/>
                    <a:lstStyle/>
                    <a:p>
                      <a:pPr algn="l"/>
                      <a:r>
                        <a:rPr lang="en-IN" sz="1600" b="0">
                          <a:effectLst/>
                        </a:rPr>
                        <a:t>Operator</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IN" sz="1600" b="0">
                          <a:effectLst/>
                        </a:rPr>
                        <a:t>Description</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IN" sz="1600" b="0">
                          <a:effectLst/>
                        </a:rPr>
                        <a:t>Example</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790423471"/>
                  </a:ext>
                </a:extLst>
              </a:tr>
              <a:tr h="504362">
                <a:tc>
                  <a:txBody>
                    <a:bodyPr/>
                    <a:lstStyle/>
                    <a:p>
                      <a:r>
                        <a:rPr lang="en-IN" sz="1600">
                          <a:effectLst/>
                        </a:rPr>
                        <a:t>==</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marL="0" indent="0"/>
                      <a:r>
                        <a:rPr lang="en-IN" sz="1600" dirty="0">
                          <a:effectLst/>
                        </a:rPr>
                        <a:t>Is Equal To</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a:effectLst/>
                        </a:rPr>
                        <a:t>3 == 5 returns </a:t>
                      </a:r>
                      <a:r>
                        <a:rPr lang="en-IN" sz="1600" b="1">
                          <a:effectLst/>
                        </a:rPr>
                        <a:t>false</a:t>
                      </a:r>
                      <a:endParaRPr lang="en-IN" sz="1600">
                        <a:effectLst/>
                      </a:endParaRP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814463747"/>
                  </a:ext>
                </a:extLst>
              </a:tr>
              <a:tr h="504362">
                <a:tc>
                  <a:txBody>
                    <a:bodyPr/>
                    <a:lstStyle/>
                    <a:p>
                      <a:r>
                        <a:rPr lang="en-IN" sz="1600">
                          <a:effectLst/>
                        </a:rPr>
                        <a:t>!=</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a:effectLst/>
                        </a:rPr>
                        <a:t>Not Equal To</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a:effectLst/>
                        </a:rPr>
                        <a:t>3 != 5 returns </a:t>
                      </a:r>
                      <a:r>
                        <a:rPr lang="en-IN" sz="1600" b="1">
                          <a:effectLst/>
                        </a:rPr>
                        <a:t>true</a:t>
                      </a:r>
                      <a:endParaRPr lang="en-IN" sz="1600">
                        <a:effectLst/>
                      </a:endParaRP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595357276"/>
                  </a:ext>
                </a:extLst>
              </a:tr>
              <a:tr h="504362">
                <a:tc>
                  <a:txBody>
                    <a:bodyPr/>
                    <a:lstStyle/>
                    <a:p>
                      <a:r>
                        <a:rPr lang="en-IN" sz="1600">
                          <a:effectLst/>
                        </a:rPr>
                        <a:t>&gt;</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a:effectLst/>
                        </a:rPr>
                        <a:t>Greater Than</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a:effectLst/>
                        </a:rPr>
                        <a:t>3 &gt; 5 returns </a:t>
                      </a:r>
                      <a:r>
                        <a:rPr lang="en-IN" sz="1600" b="1">
                          <a:effectLst/>
                        </a:rPr>
                        <a:t>false</a:t>
                      </a:r>
                      <a:endParaRPr lang="en-IN" sz="1600">
                        <a:effectLst/>
                      </a:endParaRP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317507276"/>
                  </a:ext>
                </a:extLst>
              </a:tr>
              <a:tr h="504362">
                <a:tc>
                  <a:txBody>
                    <a:bodyPr/>
                    <a:lstStyle/>
                    <a:p>
                      <a:r>
                        <a:rPr lang="en-IN" sz="1600" dirty="0">
                          <a:effectLst/>
                        </a:rPr>
                        <a:t>&lt;</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a:effectLst/>
                        </a:rPr>
                        <a:t>Less Than</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a:effectLst/>
                        </a:rPr>
                        <a:t>3 &lt; 5 returns </a:t>
                      </a:r>
                      <a:r>
                        <a:rPr lang="en-IN" sz="1600" b="1">
                          <a:effectLst/>
                        </a:rPr>
                        <a:t>true</a:t>
                      </a:r>
                      <a:endParaRPr lang="en-IN" sz="1600">
                        <a:effectLst/>
                      </a:endParaRP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24124113"/>
                  </a:ext>
                </a:extLst>
              </a:tr>
              <a:tr h="504362">
                <a:tc>
                  <a:txBody>
                    <a:bodyPr/>
                    <a:lstStyle/>
                    <a:p>
                      <a:r>
                        <a:rPr lang="en-IN" sz="1600">
                          <a:effectLst/>
                        </a:rPr>
                        <a:t>&gt;=</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a:effectLst/>
                        </a:rPr>
                        <a:t>Greater Than or Equal To</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a:effectLst/>
                        </a:rPr>
                        <a:t>3 &gt;= 5 returns </a:t>
                      </a:r>
                      <a:r>
                        <a:rPr lang="en-IN" sz="1600" b="1">
                          <a:effectLst/>
                        </a:rPr>
                        <a:t>false</a:t>
                      </a:r>
                      <a:endParaRPr lang="en-IN" sz="1600">
                        <a:effectLst/>
                      </a:endParaRP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534876502"/>
                  </a:ext>
                </a:extLst>
              </a:tr>
              <a:tr h="504362">
                <a:tc>
                  <a:txBody>
                    <a:bodyPr/>
                    <a:lstStyle/>
                    <a:p>
                      <a:r>
                        <a:rPr lang="en-IN" sz="1600">
                          <a:effectLst/>
                        </a:rPr>
                        <a:t>&lt;=</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a:effectLst/>
                        </a:rPr>
                        <a:t>Less Than or Equal To</a:t>
                      </a: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600" dirty="0">
                          <a:effectLst/>
                        </a:rPr>
                        <a:t>3 &lt;= 5 returns </a:t>
                      </a:r>
                      <a:r>
                        <a:rPr lang="en-IN" sz="1600" b="1" dirty="0">
                          <a:effectLst/>
                        </a:rPr>
                        <a:t>true</a:t>
                      </a:r>
                      <a:endParaRPr lang="en-IN" sz="1600" dirty="0">
                        <a:effectLst/>
                      </a:endParaRPr>
                    </a:p>
                  </a:txBody>
                  <a:tcPr marL="164201" marR="164201" marT="82101" marB="82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882565628"/>
                  </a:ext>
                </a:extLst>
              </a:tr>
            </a:tbl>
          </a:graphicData>
        </a:graphic>
      </p:graphicFrame>
    </p:spTree>
    <p:extLst>
      <p:ext uri="{BB962C8B-B14F-4D97-AF65-F5344CB8AC3E}">
        <p14:creationId xmlns:p14="http://schemas.microsoft.com/office/powerpoint/2010/main" val="527711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5EC1-6F9C-EEDA-020F-D51F458F8FBC}"/>
              </a:ext>
            </a:extLst>
          </p:cNvPr>
          <p:cNvSpPr>
            <a:spLocks noGrp="1"/>
          </p:cNvSpPr>
          <p:nvPr>
            <p:ph type="title"/>
          </p:nvPr>
        </p:nvSpPr>
        <p:spPr>
          <a:xfrm>
            <a:off x="838199" y="126598"/>
            <a:ext cx="10515600" cy="861693"/>
          </a:xfrm>
        </p:spPr>
        <p:txBody>
          <a:bodyPr/>
          <a:lstStyle/>
          <a:p>
            <a:r>
              <a:rPr kumimoji="0" lang="en-US" altLang="en-US" sz="4400" b="1" i="0" u="none" strike="noStrike" cap="none" normalizeH="0" baseline="0" dirty="0">
                <a:ln>
                  <a:noFill/>
                </a:ln>
                <a:solidFill>
                  <a:srgbClr val="25265E"/>
                </a:solidFill>
                <a:effectLst/>
                <a:latin typeface="euclid_circular_a"/>
              </a:rPr>
              <a:t>4. Java Logical Operators</a:t>
            </a:r>
            <a:endParaRPr lang="en-IN" dirty="0"/>
          </a:p>
        </p:txBody>
      </p:sp>
      <p:graphicFrame>
        <p:nvGraphicFramePr>
          <p:cNvPr id="4" name="Content Placeholder 3">
            <a:extLst>
              <a:ext uri="{FF2B5EF4-FFF2-40B4-BE49-F238E27FC236}">
                <a16:creationId xmlns:a16="http://schemas.microsoft.com/office/drawing/2014/main" id="{560E0906-14B6-BD86-7E69-C4297380D134}"/>
              </a:ext>
            </a:extLst>
          </p:cNvPr>
          <p:cNvGraphicFramePr>
            <a:graphicFrameLocks noGrp="1"/>
          </p:cNvGraphicFramePr>
          <p:nvPr>
            <p:ph idx="1"/>
            <p:extLst>
              <p:ext uri="{D42A27DB-BD31-4B8C-83A1-F6EECF244321}">
                <p14:modId xmlns:p14="http://schemas.microsoft.com/office/powerpoint/2010/main" val="4240042555"/>
              </p:ext>
            </p:extLst>
          </p:nvPr>
        </p:nvGraphicFramePr>
        <p:xfrm>
          <a:off x="1532181" y="1825625"/>
          <a:ext cx="7319664" cy="4351339"/>
        </p:xfrm>
        <a:graphic>
          <a:graphicData uri="http://schemas.openxmlformats.org/drawingml/2006/table">
            <a:tbl>
              <a:tblPr/>
              <a:tblGrid>
                <a:gridCol w="2439888">
                  <a:extLst>
                    <a:ext uri="{9D8B030D-6E8A-4147-A177-3AD203B41FA5}">
                      <a16:colId xmlns:a16="http://schemas.microsoft.com/office/drawing/2014/main" val="2845298249"/>
                    </a:ext>
                  </a:extLst>
                </a:gridCol>
                <a:gridCol w="2439888">
                  <a:extLst>
                    <a:ext uri="{9D8B030D-6E8A-4147-A177-3AD203B41FA5}">
                      <a16:colId xmlns:a16="http://schemas.microsoft.com/office/drawing/2014/main" val="106766020"/>
                    </a:ext>
                  </a:extLst>
                </a:gridCol>
                <a:gridCol w="2439888">
                  <a:extLst>
                    <a:ext uri="{9D8B030D-6E8A-4147-A177-3AD203B41FA5}">
                      <a16:colId xmlns:a16="http://schemas.microsoft.com/office/drawing/2014/main" val="656353970"/>
                    </a:ext>
                  </a:extLst>
                </a:gridCol>
              </a:tblGrid>
              <a:tr h="435134">
                <a:tc>
                  <a:txBody>
                    <a:bodyPr/>
                    <a:lstStyle/>
                    <a:p>
                      <a:pPr algn="l"/>
                      <a:r>
                        <a:rPr lang="en-IN" sz="1700" b="0" dirty="0">
                          <a:effectLst/>
                        </a:rPr>
                        <a:t>Operator</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IN" sz="1700" b="0">
                          <a:effectLst/>
                        </a:rPr>
                        <a:t>Example</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IN" sz="1700" b="0">
                          <a:effectLst/>
                        </a:rPr>
                        <a:t>Meaning</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624333463"/>
                  </a:ext>
                </a:extLst>
              </a:tr>
              <a:tr h="1479455">
                <a:tc>
                  <a:txBody>
                    <a:bodyPr/>
                    <a:lstStyle/>
                    <a:p>
                      <a:r>
                        <a:rPr lang="en-IN" sz="1700" dirty="0">
                          <a:effectLst/>
                        </a:rPr>
                        <a:t>&amp;&amp; (Logical AND)</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700" dirty="0">
                          <a:effectLst/>
                        </a:rPr>
                        <a:t>expression1 </a:t>
                      </a:r>
                      <a:r>
                        <a:rPr lang="en-IN" sz="1700" b="1" dirty="0">
                          <a:effectLst/>
                        </a:rPr>
                        <a:t>&amp;&amp;</a:t>
                      </a:r>
                      <a:r>
                        <a:rPr lang="en-IN" sz="1700" dirty="0">
                          <a:effectLst/>
                        </a:rPr>
                        <a:t> expression2</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700">
                          <a:effectLst/>
                        </a:rPr>
                        <a:t>true only if both </a:t>
                      </a:r>
                      <a:r>
                        <a:rPr lang="en-US" sz="1700" i="0">
                          <a:effectLst/>
                          <a:latin typeface="Droid Sans Mono"/>
                        </a:rPr>
                        <a:t>expression1</a:t>
                      </a:r>
                      <a:r>
                        <a:rPr lang="en-US" sz="1700">
                          <a:effectLst/>
                        </a:rPr>
                        <a:t> and </a:t>
                      </a:r>
                      <a:r>
                        <a:rPr lang="en-US" sz="1700" i="0">
                          <a:effectLst/>
                          <a:latin typeface="Droid Sans Mono"/>
                        </a:rPr>
                        <a:t>expression2</a:t>
                      </a:r>
                      <a:r>
                        <a:rPr lang="en-US" sz="1700">
                          <a:effectLst/>
                        </a:rPr>
                        <a:t> are true</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4089147952"/>
                  </a:ext>
                </a:extLst>
              </a:tr>
              <a:tr h="1218375">
                <a:tc>
                  <a:txBody>
                    <a:bodyPr/>
                    <a:lstStyle/>
                    <a:p>
                      <a:r>
                        <a:rPr lang="en-IN" sz="1700" dirty="0">
                          <a:effectLst/>
                        </a:rPr>
                        <a:t>|| (Logical OR)</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700" dirty="0">
                          <a:effectLst/>
                        </a:rPr>
                        <a:t>expression1 </a:t>
                      </a:r>
                      <a:r>
                        <a:rPr lang="en-IN" sz="1700" b="1" dirty="0">
                          <a:effectLst/>
                        </a:rPr>
                        <a:t>||</a:t>
                      </a:r>
                      <a:r>
                        <a:rPr lang="en-IN" sz="1700" dirty="0">
                          <a:effectLst/>
                        </a:rPr>
                        <a:t> expression2</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700" dirty="0">
                          <a:effectLst/>
                        </a:rPr>
                        <a:t>true if either </a:t>
                      </a:r>
                      <a:r>
                        <a:rPr lang="en-US" sz="1700" i="0" dirty="0">
                          <a:effectLst/>
                          <a:latin typeface="Droid Sans Mono"/>
                        </a:rPr>
                        <a:t>expression1</a:t>
                      </a:r>
                      <a:r>
                        <a:rPr lang="en-US" sz="1700" dirty="0">
                          <a:effectLst/>
                        </a:rPr>
                        <a:t> or </a:t>
                      </a:r>
                      <a:r>
                        <a:rPr lang="en-US" sz="1700" i="0" dirty="0">
                          <a:effectLst/>
                          <a:latin typeface="Droid Sans Mono"/>
                        </a:rPr>
                        <a:t>expression2</a:t>
                      </a:r>
                      <a:r>
                        <a:rPr lang="en-US" sz="1700" dirty="0">
                          <a:effectLst/>
                        </a:rPr>
                        <a:t> is true</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988113630"/>
                  </a:ext>
                </a:extLst>
              </a:tr>
              <a:tr h="1218375">
                <a:tc>
                  <a:txBody>
                    <a:bodyPr/>
                    <a:lstStyle/>
                    <a:p>
                      <a:r>
                        <a:rPr lang="en-IN" sz="1700">
                          <a:effectLst/>
                        </a:rPr>
                        <a:t>! (Logical NOT)</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sz="1700" b="1">
                          <a:effectLst/>
                        </a:rPr>
                        <a:t>!</a:t>
                      </a:r>
                      <a:r>
                        <a:rPr lang="en-IN" sz="1700">
                          <a:effectLst/>
                        </a:rPr>
                        <a:t>expression</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700" dirty="0">
                          <a:effectLst/>
                        </a:rPr>
                        <a:t>true if </a:t>
                      </a:r>
                      <a:r>
                        <a:rPr lang="en-US" sz="1700" i="0" dirty="0">
                          <a:effectLst/>
                          <a:latin typeface="Droid Sans Mono"/>
                        </a:rPr>
                        <a:t>expression</a:t>
                      </a:r>
                      <a:r>
                        <a:rPr lang="en-US" sz="1700" dirty="0">
                          <a:effectLst/>
                        </a:rPr>
                        <a:t> is false and vice versa</a:t>
                      </a:r>
                    </a:p>
                  </a:txBody>
                  <a:tcPr marL="174054" marR="174054" marT="87027" marB="87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529831697"/>
                  </a:ext>
                </a:extLst>
              </a:tr>
            </a:tbl>
          </a:graphicData>
        </a:graphic>
      </p:graphicFrame>
      <p:sp>
        <p:nvSpPr>
          <p:cNvPr id="5" name="Rectangle 1">
            <a:extLst>
              <a:ext uri="{FF2B5EF4-FFF2-40B4-BE49-F238E27FC236}">
                <a16:creationId xmlns:a16="http://schemas.microsoft.com/office/drawing/2014/main" id="{CFFB162B-005D-3949-051A-BA41F59D30C8}"/>
              </a:ext>
            </a:extLst>
          </p:cNvPr>
          <p:cNvSpPr>
            <a:spLocks noChangeArrowheads="1"/>
          </p:cNvSpPr>
          <p:nvPr/>
        </p:nvSpPr>
        <p:spPr bwMode="auto">
          <a:xfrm>
            <a:off x="1366981" y="956115"/>
            <a:ext cx="7319666" cy="830997"/>
          </a:xfrm>
          <a:prstGeom prst="rect">
            <a:avLst/>
          </a:prstGeom>
          <a:solidFill>
            <a:srgbClr val="F8F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Logical operators are used to check whether an expression is </a:t>
            </a:r>
            <a:r>
              <a:rPr kumimoji="0" lang="en-US" altLang="en-US" b="0" i="0" u="none" strike="noStrike" cap="none" normalizeH="0" baseline="0" dirty="0">
                <a:ln>
                  <a:noFill/>
                </a:ln>
                <a:solidFill>
                  <a:schemeClr val="tx1"/>
                </a:solidFill>
                <a:effectLst/>
                <a:latin typeface="Droid Sans Mono"/>
              </a:rPr>
              <a:t>true</a:t>
            </a:r>
            <a:r>
              <a:rPr kumimoji="0" lang="en-US" altLang="en-US" b="0" i="0" u="none" strike="noStrike" cap="none" normalizeH="0" baseline="0" dirty="0">
                <a:ln>
                  <a:noFill/>
                </a:ln>
                <a:solidFill>
                  <a:schemeClr val="tx1"/>
                </a:solidFill>
                <a:effectLst/>
                <a:latin typeface="euclid_circular_a"/>
              </a:rPr>
              <a:t> or </a:t>
            </a:r>
            <a:r>
              <a:rPr kumimoji="0" lang="en-US" altLang="en-US" b="0" i="0" u="none" strike="noStrike" cap="none" normalizeH="0" baseline="0" dirty="0">
                <a:ln>
                  <a:noFill/>
                </a:ln>
                <a:solidFill>
                  <a:schemeClr val="tx1"/>
                </a:solidFill>
                <a:effectLst/>
                <a:latin typeface="Droid Sans Mono"/>
              </a:rPr>
              <a:t>false</a:t>
            </a:r>
            <a:r>
              <a:rPr kumimoji="0" lang="en-US" altLang="en-US" b="0" i="0" u="none" strike="noStrike" cap="none" normalizeH="0" baseline="0" dirty="0">
                <a:ln>
                  <a:noFill/>
                </a:ln>
                <a:solidFill>
                  <a:schemeClr val="tx1"/>
                </a:solidFill>
                <a:effectLst/>
                <a:latin typeface="euclid_circular_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 They are used in decision making.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7582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4B52-61E1-5411-4465-3115CA61D69C}"/>
              </a:ext>
            </a:extLst>
          </p:cNvPr>
          <p:cNvSpPr>
            <a:spLocks noGrp="1"/>
          </p:cNvSpPr>
          <p:nvPr>
            <p:ph type="title"/>
          </p:nvPr>
        </p:nvSpPr>
        <p:spPr/>
        <p:txBody>
          <a:bodyPr/>
          <a:lstStyle/>
          <a:p>
            <a:r>
              <a:rPr lang="en-US" dirty="0"/>
              <a:t>5. Java Unary Operators</a:t>
            </a:r>
            <a:endParaRPr lang="en-IN" dirty="0"/>
          </a:p>
        </p:txBody>
      </p:sp>
      <p:sp>
        <p:nvSpPr>
          <p:cNvPr id="5" name="Content Placeholder 4">
            <a:extLst>
              <a:ext uri="{FF2B5EF4-FFF2-40B4-BE49-F238E27FC236}">
                <a16:creationId xmlns:a16="http://schemas.microsoft.com/office/drawing/2014/main" id="{95E18790-376F-AF4D-1D67-E38C0732D6EF}"/>
              </a:ext>
            </a:extLst>
          </p:cNvPr>
          <p:cNvSpPr>
            <a:spLocks noGrp="1"/>
          </p:cNvSpPr>
          <p:nvPr>
            <p:ph idx="1"/>
          </p:nvPr>
        </p:nvSpPr>
        <p:spPr/>
        <p:txBody>
          <a:bodyPr/>
          <a:lstStyle/>
          <a:p>
            <a:r>
              <a:rPr lang="en-US" dirty="0"/>
              <a:t>Unary operators are used with only one operand. For example, ++ is a unary operator that increases the value of a variable by 1. That is, ++5 will return 6.</a:t>
            </a:r>
          </a:p>
          <a:p>
            <a:endParaRPr lang="en-US" dirty="0"/>
          </a:p>
        </p:txBody>
      </p:sp>
      <p:graphicFrame>
        <p:nvGraphicFramePr>
          <p:cNvPr id="6" name="Table 5">
            <a:extLst>
              <a:ext uri="{FF2B5EF4-FFF2-40B4-BE49-F238E27FC236}">
                <a16:creationId xmlns:a16="http://schemas.microsoft.com/office/drawing/2014/main" id="{41AAF113-AC74-ECE8-8D2C-8185F6480DD5}"/>
              </a:ext>
            </a:extLst>
          </p:cNvPr>
          <p:cNvGraphicFramePr>
            <a:graphicFrameLocks noGrp="1"/>
          </p:cNvGraphicFramePr>
          <p:nvPr>
            <p:extLst>
              <p:ext uri="{D42A27DB-BD31-4B8C-83A1-F6EECF244321}">
                <p14:modId xmlns:p14="http://schemas.microsoft.com/office/powerpoint/2010/main" val="3289461584"/>
              </p:ext>
            </p:extLst>
          </p:nvPr>
        </p:nvGraphicFramePr>
        <p:xfrm>
          <a:off x="1182255" y="3011102"/>
          <a:ext cx="9144000" cy="3028464"/>
        </p:xfrm>
        <a:graphic>
          <a:graphicData uri="http://schemas.openxmlformats.org/drawingml/2006/table">
            <a:tbl>
              <a:tblPr/>
              <a:tblGrid>
                <a:gridCol w="1810327">
                  <a:extLst>
                    <a:ext uri="{9D8B030D-6E8A-4147-A177-3AD203B41FA5}">
                      <a16:colId xmlns:a16="http://schemas.microsoft.com/office/drawing/2014/main" val="3551890098"/>
                    </a:ext>
                  </a:extLst>
                </a:gridCol>
                <a:gridCol w="7333673">
                  <a:extLst>
                    <a:ext uri="{9D8B030D-6E8A-4147-A177-3AD203B41FA5}">
                      <a16:colId xmlns:a16="http://schemas.microsoft.com/office/drawing/2014/main" val="3890882070"/>
                    </a:ext>
                  </a:extLst>
                </a:gridCol>
              </a:tblGrid>
              <a:tr h="282516">
                <a:tc>
                  <a:txBody>
                    <a:bodyPr/>
                    <a:lstStyle/>
                    <a:p>
                      <a:pPr algn="l"/>
                      <a:r>
                        <a:rPr lang="en-IN" sz="1700" b="0" dirty="0">
                          <a:effectLst/>
                        </a:rPr>
                        <a:t>Operator</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IN" sz="1700" b="0">
                          <a:effectLst/>
                        </a:rPr>
                        <a:t>Meaning</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789770366"/>
                  </a:ext>
                </a:extLst>
              </a:tr>
              <a:tr h="623177">
                <a:tc>
                  <a:txBody>
                    <a:bodyPr/>
                    <a:lstStyle/>
                    <a:p>
                      <a:r>
                        <a:rPr lang="en-IN" sz="1700" dirty="0">
                          <a:effectLst/>
                        </a:rPr>
                        <a:t>+</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700" b="1" dirty="0">
                          <a:effectLst/>
                        </a:rPr>
                        <a:t>Unary plus</a:t>
                      </a:r>
                      <a:r>
                        <a:rPr lang="en-US" sz="1700" dirty="0">
                          <a:effectLst/>
                        </a:rPr>
                        <a:t>: not necessary to use since numbers are positive without using it</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371724881"/>
                  </a:ext>
                </a:extLst>
              </a:tr>
              <a:tr h="452847">
                <a:tc>
                  <a:txBody>
                    <a:bodyPr/>
                    <a:lstStyle/>
                    <a:p>
                      <a:r>
                        <a:rPr lang="en-IN" sz="1700" dirty="0">
                          <a:effectLst/>
                        </a:rPr>
                        <a:t>-</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700" b="1" dirty="0">
                          <a:effectLst/>
                        </a:rPr>
                        <a:t>Unary minus</a:t>
                      </a:r>
                      <a:r>
                        <a:rPr lang="en-US" sz="1700" dirty="0">
                          <a:effectLst/>
                        </a:rPr>
                        <a:t>: inverts the sign of an expression</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373294112"/>
                  </a:ext>
                </a:extLst>
              </a:tr>
              <a:tr h="452847">
                <a:tc>
                  <a:txBody>
                    <a:bodyPr/>
                    <a:lstStyle/>
                    <a:p>
                      <a:r>
                        <a:rPr lang="en-IN" sz="1700">
                          <a:effectLst/>
                        </a:rPr>
                        <a:t>++</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700" b="1" dirty="0">
                          <a:effectLst/>
                        </a:rPr>
                        <a:t>Increment operator</a:t>
                      </a:r>
                      <a:r>
                        <a:rPr lang="en-US" sz="1700" dirty="0">
                          <a:effectLst/>
                        </a:rPr>
                        <a:t>: increments value by 1</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17143200"/>
                  </a:ext>
                </a:extLst>
              </a:tr>
              <a:tr h="452847">
                <a:tc>
                  <a:txBody>
                    <a:bodyPr/>
                    <a:lstStyle/>
                    <a:p>
                      <a:r>
                        <a:rPr lang="en-IN" sz="1700">
                          <a:effectLst/>
                        </a:rPr>
                        <a:t>--</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700" b="1" dirty="0">
                          <a:effectLst/>
                        </a:rPr>
                        <a:t>Decrement operator</a:t>
                      </a:r>
                      <a:r>
                        <a:rPr lang="en-US" sz="1700" dirty="0">
                          <a:effectLst/>
                        </a:rPr>
                        <a:t>: decrements value by 1</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874856092"/>
                  </a:ext>
                </a:extLst>
              </a:tr>
              <a:tr h="617026">
                <a:tc>
                  <a:txBody>
                    <a:bodyPr/>
                    <a:lstStyle/>
                    <a:p>
                      <a:r>
                        <a:rPr lang="en-IN" sz="1700">
                          <a:effectLst/>
                        </a:rPr>
                        <a:t>!</a:t>
                      </a: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700" b="1" dirty="0">
                          <a:effectLst/>
                        </a:rPr>
                        <a:t>Logical complement operator</a:t>
                      </a:r>
                      <a:r>
                        <a:rPr lang="en-US" sz="1700" dirty="0">
                          <a:effectLst/>
                        </a:rPr>
                        <a:t>: inverts the value of a </a:t>
                      </a:r>
                      <a:r>
                        <a:rPr lang="en-US" sz="1700" dirty="0" err="1">
                          <a:effectLst/>
                        </a:rPr>
                        <a:t>boolean</a:t>
                      </a:r>
                      <a:endParaRPr lang="en-US" sz="1700" dirty="0">
                        <a:effectLst/>
                      </a:endParaRPr>
                    </a:p>
                  </a:txBody>
                  <a:tcPr marL="170641" marR="170641" marT="85320" marB="85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241675249"/>
                  </a:ext>
                </a:extLst>
              </a:tr>
            </a:tbl>
          </a:graphicData>
        </a:graphic>
      </p:graphicFrame>
    </p:spTree>
    <p:extLst>
      <p:ext uri="{BB962C8B-B14F-4D97-AF65-F5344CB8AC3E}">
        <p14:creationId xmlns:p14="http://schemas.microsoft.com/office/powerpoint/2010/main" val="3683384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EA6FF-52E9-1BCF-787D-20DA6EF1215E}"/>
              </a:ext>
            </a:extLst>
          </p:cNvPr>
          <p:cNvSpPr>
            <a:spLocks noGrp="1"/>
          </p:cNvSpPr>
          <p:nvPr>
            <p:ph idx="1"/>
          </p:nvPr>
        </p:nvSpPr>
        <p:spPr>
          <a:xfrm>
            <a:off x="838200" y="157018"/>
            <a:ext cx="10515600" cy="6019945"/>
          </a:xfrm>
        </p:spPr>
        <p:txBody>
          <a:bodyPr>
            <a:noAutofit/>
          </a:bodyPr>
          <a:lstStyle/>
          <a:p>
            <a:pPr marL="0" indent="0" algn="l">
              <a:buNone/>
            </a:pPr>
            <a:r>
              <a:rPr lang="en-IN" sz="1800" b="0" i="0" u="none" strike="noStrike" baseline="0" dirty="0">
                <a:latin typeface="CourierStd"/>
              </a:rPr>
              <a:t>// Demonstrate ++.</a:t>
            </a:r>
          </a:p>
          <a:p>
            <a:pPr marL="0" indent="0" algn="l">
              <a:buNone/>
            </a:pPr>
            <a:r>
              <a:rPr lang="en-IN" sz="1800" b="0" i="0" u="none" strike="noStrike" baseline="0" dirty="0">
                <a:latin typeface="CourierStd"/>
              </a:rPr>
              <a:t>class </a:t>
            </a:r>
            <a:r>
              <a:rPr lang="en-IN" sz="1800" b="0" i="0" u="none" strike="noStrike" baseline="0" dirty="0" err="1">
                <a:latin typeface="CourierStd"/>
              </a:rPr>
              <a:t>IncDec</a:t>
            </a:r>
            <a:r>
              <a:rPr lang="en-IN" sz="1800" b="0" i="0" u="none" strike="noStrike" baseline="0" dirty="0">
                <a:latin typeface="CourierStd"/>
              </a:rPr>
              <a:t> {</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0" indent="0" algn="l">
              <a:buNone/>
            </a:pPr>
            <a:r>
              <a:rPr lang="en-IN" sz="1800" b="0" i="0" u="none" strike="noStrike" baseline="0" dirty="0">
                <a:latin typeface="CourierStd"/>
              </a:rPr>
              <a:t>int a = 1;</a:t>
            </a:r>
          </a:p>
          <a:p>
            <a:pPr marL="0" indent="0" algn="l">
              <a:buNone/>
            </a:pPr>
            <a:r>
              <a:rPr lang="en-IN" sz="1800" b="0" i="0" u="none" strike="noStrike" baseline="0" dirty="0">
                <a:latin typeface="CourierStd"/>
              </a:rPr>
              <a:t>int b = 2;</a:t>
            </a:r>
          </a:p>
          <a:p>
            <a:pPr marL="0" indent="0" algn="l">
              <a:buNone/>
            </a:pPr>
            <a:r>
              <a:rPr lang="en-IN" sz="1800" b="0" i="0" u="none" strike="noStrike" baseline="0" dirty="0">
                <a:latin typeface="CourierStd"/>
              </a:rPr>
              <a:t>int c;</a:t>
            </a:r>
          </a:p>
          <a:p>
            <a:pPr marL="0" indent="0" algn="l">
              <a:buNone/>
            </a:pPr>
            <a:r>
              <a:rPr lang="en-IN" sz="1800" b="0" i="0" u="none" strike="noStrike" baseline="0" dirty="0">
                <a:latin typeface="CourierStd"/>
              </a:rPr>
              <a:t>int d;</a:t>
            </a:r>
          </a:p>
          <a:p>
            <a:pPr marL="0" indent="0" algn="l">
              <a:buNone/>
            </a:pPr>
            <a:r>
              <a:rPr lang="en-IN" sz="1800" b="0" i="0" u="none" strike="noStrike" baseline="0" dirty="0">
                <a:latin typeface="CourierStd"/>
              </a:rPr>
              <a:t>c = ++b;</a:t>
            </a:r>
          </a:p>
          <a:p>
            <a:pPr marL="0" indent="0" algn="l">
              <a:buNone/>
            </a:pPr>
            <a:r>
              <a:rPr lang="en-IN" sz="1800" b="0" i="0" u="none" strike="noStrike" baseline="0" dirty="0">
                <a:latin typeface="CourierStd"/>
              </a:rPr>
              <a:t>d = a++;</a:t>
            </a:r>
          </a:p>
          <a:p>
            <a:pPr marL="0" indent="0" algn="l">
              <a:buNone/>
            </a:pPr>
            <a:r>
              <a:rPr lang="en-IN" sz="1800" b="0" i="0" u="none" strike="noStrike" baseline="0" dirty="0" err="1">
                <a:latin typeface="CourierStd"/>
              </a:rPr>
              <a:t>c++</a:t>
            </a:r>
            <a:r>
              <a:rPr lang="en-IN" sz="1800" b="0" i="0" u="none" strike="noStrike" baseline="0" dirty="0">
                <a:latin typeface="CourierStd"/>
              </a:rPr>
              <a:t>;</a:t>
            </a:r>
          </a:p>
          <a:p>
            <a:pPr marL="0" indent="0" algn="l">
              <a:buNone/>
            </a:pPr>
            <a:r>
              <a:rPr lang="en-IN" sz="1800" b="0" i="0" u="none" strike="noStrike" baseline="0" dirty="0" err="1">
                <a:latin typeface="CourierStd"/>
              </a:rPr>
              <a:t>System.out.println</a:t>
            </a:r>
            <a:r>
              <a:rPr lang="en-IN" sz="1800" b="0" i="0" u="none" strike="noStrike" baseline="0" dirty="0">
                <a:latin typeface="CourierStd"/>
              </a:rPr>
              <a:t>("a = " + a);</a:t>
            </a:r>
          </a:p>
          <a:p>
            <a:pPr marL="0" indent="0" algn="l">
              <a:buNone/>
            </a:pPr>
            <a:r>
              <a:rPr lang="en-IN" sz="1800" b="0" i="0" u="none" strike="noStrike" baseline="0" dirty="0" err="1">
                <a:latin typeface="CourierStd"/>
              </a:rPr>
              <a:t>System.out.println</a:t>
            </a:r>
            <a:r>
              <a:rPr lang="en-IN" sz="1800" b="0" i="0" u="none" strike="noStrike" baseline="0" dirty="0">
                <a:latin typeface="CourierStd"/>
              </a:rPr>
              <a:t>("b = " + b);</a:t>
            </a:r>
          </a:p>
          <a:p>
            <a:pPr marL="0" indent="0" algn="l">
              <a:buNone/>
            </a:pPr>
            <a:r>
              <a:rPr lang="en-IN" sz="1800" b="0" i="0" u="none" strike="noStrike" baseline="0" dirty="0" err="1">
                <a:latin typeface="CourierStd"/>
              </a:rPr>
              <a:t>System.out.println</a:t>
            </a:r>
            <a:r>
              <a:rPr lang="en-IN" sz="1800" b="0" i="0" u="none" strike="noStrike" baseline="0" dirty="0">
                <a:latin typeface="CourierStd"/>
              </a:rPr>
              <a:t>("c = " + c);</a:t>
            </a:r>
          </a:p>
          <a:p>
            <a:pPr marL="0" indent="0" algn="l">
              <a:buNone/>
            </a:pPr>
            <a:r>
              <a:rPr lang="en-IN" sz="1800" b="0" i="0" u="none" strike="noStrike" baseline="0" dirty="0" err="1">
                <a:latin typeface="CourierStd"/>
              </a:rPr>
              <a:t>System.out.println</a:t>
            </a:r>
            <a:r>
              <a:rPr lang="en-IN" sz="1800" b="0" i="0" u="none" strike="noStrike" baseline="0" dirty="0">
                <a:latin typeface="CourierStd"/>
              </a:rPr>
              <a:t>("d = " + d);</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sz="1800" dirty="0"/>
          </a:p>
        </p:txBody>
      </p:sp>
    </p:spTree>
    <p:extLst>
      <p:ext uri="{BB962C8B-B14F-4D97-AF65-F5344CB8AC3E}">
        <p14:creationId xmlns:p14="http://schemas.microsoft.com/office/powerpoint/2010/main" val="989075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A741E-B99C-BFB0-959F-3D756B53C1D4}"/>
              </a:ext>
            </a:extLst>
          </p:cNvPr>
          <p:cNvSpPr>
            <a:spLocks noGrp="1"/>
          </p:cNvSpPr>
          <p:nvPr>
            <p:ph idx="1"/>
          </p:nvPr>
        </p:nvSpPr>
        <p:spPr>
          <a:xfrm>
            <a:off x="838200" y="434109"/>
            <a:ext cx="10515600" cy="5742854"/>
          </a:xfrm>
        </p:spPr>
        <p:txBody>
          <a:bodyPr/>
          <a:lstStyle/>
          <a:p>
            <a:pPr marL="0" indent="0" algn="l">
              <a:buNone/>
            </a:pPr>
            <a:r>
              <a:rPr lang="en-US" sz="1800" b="0" i="0" u="none" strike="noStrike" baseline="0" dirty="0">
                <a:latin typeface="NewBaskervilleStd-Roman"/>
              </a:rPr>
              <a:t>The output of this program follows:</a:t>
            </a:r>
          </a:p>
          <a:p>
            <a:pPr marL="0" indent="0" algn="l">
              <a:buNone/>
            </a:pPr>
            <a:r>
              <a:rPr lang="en-IN" sz="1800" b="0" i="0" u="none" strike="noStrike" baseline="0" dirty="0">
                <a:latin typeface="CourierStd"/>
              </a:rPr>
              <a:t>a = 2</a:t>
            </a:r>
          </a:p>
          <a:p>
            <a:pPr marL="0" indent="0" algn="l">
              <a:buNone/>
            </a:pPr>
            <a:r>
              <a:rPr lang="en-IN" sz="1800" b="0" i="0" u="none" strike="noStrike" baseline="0" dirty="0">
                <a:latin typeface="CourierStd"/>
              </a:rPr>
              <a:t>b = 3</a:t>
            </a:r>
          </a:p>
          <a:p>
            <a:pPr marL="0" indent="0" algn="l">
              <a:buNone/>
            </a:pPr>
            <a:r>
              <a:rPr lang="en-IN" sz="1800" b="0" i="0" u="none" strike="noStrike" baseline="0" dirty="0">
                <a:latin typeface="CourierStd"/>
              </a:rPr>
              <a:t>c = 4</a:t>
            </a:r>
          </a:p>
          <a:p>
            <a:pPr marL="0" indent="0" algn="l">
              <a:buNone/>
            </a:pPr>
            <a:r>
              <a:rPr lang="en-IN" sz="1800" b="0" i="0" u="none" strike="noStrike" baseline="0" dirty="0">
                <a:latin typeface="CourierStd"/>
              </a:rPr>
              <a:t>d = 1</a:t>
            </a:r>
            <a:endParaRPr lang="en-IN" dirty="0"/>
          </a:p>
        </p:txBody>
      </p:sp>
    </p:spTree>
    <p:extLst>
      <p:ext uri="{BB962C8B-B14F-4D97-AF65-F5344CB8AC3E}">
        <p14:creationId xmlns:p14="http://schemas.microsoft.com/office/powerpoint/2010/main" val="3021423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D157-0656-9804-93C5-1E4720E7F008}"/>
              </a:ext>
            </a:extLst>
          </p:cNvPr>
          <p:cNvSpPr>
            <a:spLocks noGrp="1"/>
          </p:cNvSpPr>
          <p:nvPr>
            <p:ph type="title"/>
          </p:nvPr>
        </p:nvSpPr>
        <p:spPr/>
        <p:txBody>
          <a:bodyPr/>
          <a:lstStyle/>
          <a:p>
            <a:r>
              <a:rPr lang="en-US" b="1" i="0" dirty="0">
                <a:solidFill>
                  <a:srgbClr val="25265E"/>
                </a:solidFill>
                <a:effectLst/>
                <a:latin typeface="euclid_circular_a"/>
              </a:rPr>
              <a:t>Java Bitwise Operators</a:t>
            </a:r>
            <a:endParaRPr lang="en-IN" dirty="0"/>
          </a:p>
        </p:txBody>
      </p:sp>
      <p:sp>
        <p:nvSpPr>
          <p:cNvPr id="3" name="Content Placeholder 2">
            <a:extLst>
              <a:ext uri="{FF2B5EF4-FFF2-40B4-BE49-F238E27FC236}">
                <a16:creationId xmlns:a16="http://schemas.microsoft.com/office/drawing/2014/main" id="{96CEA383-CFA3-DF97-5EE1-CB017531EDCA}"/>
              </a:ext>
            </a:extLst>
          </p:cNvPr>
          <p:cNvSpPr>
            <a:spLocks noGrp="1"/>
          </p:cNvSpPr>
          <p:nvPr>
            <p:ph idx="1"/>
          </p:nvPr>
        </p:nvSpPr>
        <p:spPr/>
        <p:txBody>
          <a:bodyPr/>
          <a:lstStyle/>
          <a:p>
            <a:pPr algn="l"/>
            <a:r>
              <a:rPr lang="en-US" b="0" i="0" dirty="0">
                <a:effectLst/>
                <a:latin typeface="euclid_circular_a"/>
              </a:rPr>
              <a:t>Bitwise operators in Java are used to perform operations on individual bits. For example,</a:t>
            </a:r>
          </a:p>
          <a:p>
            <a:endParaRPr lang="en-IN" dirty="0"/>
          </a:p>
        </p:txBody>
      </p:sp>
      <p:graphicFrame>
        <p:nvGraphicFramePr>
          <p:cNvPr id="4" name="Table 3">
            <a:extLst>
              <a:ext uri="{FF2B5EF4-FFF2-40B4-BE49-F238E27FC236}">
                <a16:creationId xmlns:a16="http://schemas.microsoft.com/office/drawing/2014/main" id="{C4C9992E-240D-0D96-B847-00C8D732A3E6}"/>
              </a:ext>
            </a:extLst>
          </p:cNvPr>
          <p:cNvGraphicFramePr>
            <a:graphicFrameLocks noGrp="1"/>
          </p:cNvGraphicFramePr>
          <p:nvPr>
            <p:extLst>
              <p:ext uri="{D42A27DB-BD31-4B8C-83A1-F6EECF244321}">
                <p14:modId xmlns:p14="http://schemas.microsoft.com/office/powerpoint/2010/main" val="1810733611"/>
              </p:ext>
            </p:extLst>
          </p:nvPr>
        </p:nvGraphicFramePr>
        <p:xfrm>
          <a:off x="2272145" y="2853676"/>
          <a:ext cx="7093528" cy="3200400"/>
        </p:xfrm>
        <a:graphic>
          <a:graphicData uri="http://schemas.openxmlformats.org/drawingml/2006/table">
            <a:tbl>
              <a:tblPr/>
              <a:tblGrid>
                <a:gridCol w="2318328">
                  <a:extLst>
                    <a:ext uri="{9D8B030D-6E8A-4147-A177-3AD203B41FA5}">
                      <a16:colId xmlns:a16="http://schemas.microsoft.com/office/drawing/2014/main" val="2366272290"/>
                    </a:ext>
                  </a:extLst>
                </a:gridCol>
                <a:gridCol w="4775200">
                  <a:extLst>
                    <a:ext uri="{9D8B030D-6E8A-4147-A177-3AD203B41FA5}">
                      <a16:colId xmlns:a16="http://schemas.microsoft.com/office/drawing/2014/main" val="1470326603"/>
                    </a:ext>
                  </a:extLst>
                </a:gridCol>
              </a:tblGrid>
              <a:tr h="0">
                <a:tc>
                  <a:txBody>
                    <a:bodyPr/>
                    <a:lstStyle/>
                    <a:p>
                      <a:pPr algn="l"/>
                      <a:r>
                        <a:rPr lang="en-IN" b="0" dirty="0">
                          <a:effectLst/>
                        </a:rPr>
                        <a:t>Operator</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IN" b="0">
                          <a:effectLst/>
                        </a:rPr>
                        <a:t>Description</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4156274895"/>
                  </a:ext>
                </a:extLst>
              </a:tr>
              <a:tr h="0">
                <a:tc>
                  <a:txBody>
                    <a:bodyPr/>
                    <a:lstStyle/>
                    <a:p>
                      <a:r>
                        <a:rPr lang="en-IN" dirty="0">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a:effectLst/>
                        </a:rPr>
                        <a:t>Bitwise Complement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758951881"/>
                  </a:ext>
                </a:extLst>
              </a:tr>
              <a:tr h="0">
                <a:tc>
                  <a:txBody>
                    <a:bodyPr/>
                    <a:lstStyle/>
                    <a:p>
                      <a:r>
                        <a:rPr lang="en-IN" dirty="0">
                          <a:effectLst/>
                        </a:rPr>
                        <a:t>&lt;&lt;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Left Shift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323685796"/>
                  </a:ext>
                </a:extLst>
              </a:tr>
              <a:tr h="0">
                <a:tc>
                  <a:txBody>
                    <a:bodyPr/>
                    <a:lstStyle/>
                    <a:p>
                      <a:r>
                        <a:rPr lang="en-IN" dirty="0">
                          <a:effectLst/>
                        </a:rPr>
                        <a:t>&gt;&gt;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marL="0" indent="0"/>
                      <a:r>
                        <a:rPr lang="en-IN" dirty="0">
                          <a:effectLst/>
                        </a:rPr>
                        <a:t>Right Shift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915282050"/>
                  </a:ext>
                </a:extLst>
              </a:tr>
              <a:tr h="0">
                <a:tc>
                  <a:txBody>
                    <a:bodyPr/>
                    <a:lstStyle/>
                    <a:p>
                      <a:r>
                        <a:rPr lang="en-IN" dirty="0">
                          <a:effectLst/>
                        </a:rPr>
                        <a:t>&gt;&gt;&gt;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Unsigned Right Shift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246445663"/>
                  </a:ext>
                </a:extLst>
              </a:tr>
              <a:tr h="0">
                <a:tc>
                  <a:txBody>
                    <a:bodyPr/>
                    <a:lstStyle/>
                    <a:p>
                      <a:r>
                        <a:rPr lang="en-IN">
                          <a:effectLst/>
                        </a:rPr>
                        <a:t>&amp;</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Bitwise AND</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413618966"/>
                  </a:ext>
                </a:extLst>
              </a:tr>
              <a:tr h="0">
                <a:tc>
                  <a:txBody>
                    <a:bodyPr/>
                    <a:lstStyle/>
                    <a:p>
                      <a:r>
                        <a:rPr lang="en-IN">
                          <a:effectLst/>
                        </a:rPr>
                        <a:t>^</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IN" dirty="0">
                          <a:effectLst/>
                        </a:rPr>
                        <a:t>Bitwise exclusive OR</a:t>
                      </a:r>
                    </a:p>
                  </a:txBody>
                  <a:tcPr marL="182880" marR="18288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903575457"/>
                  </a:ext>
                </a:extLst>
              </a:tr>
            </a:tbl>
          </a:graphicData>
        </a:graphic>
      </p:graphicFrame>
    </p:spTree>
    <p:extLst>
      <p:ext uri="{BB962C8B-B14F-4D97-AF65-F5344CB8AC3E}">
        <p14:creationId xmlns:p14="http://schemas.microsoft.com/office/powerpoint/2010/main" val="1185296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2FBE-9601-8DB9-225D-F818328968E0}"/>
              </a:ext>
            </a:extLst>
          </p:cNvPr>
          <p:cNvSpPr>
            <a:spLocks noGrp="1"/>
          </p:cNvSpPr>
          <p:nvPr>
            <p:ph type="title"/>
          </p:nvPr>
        </p:nvSpPr>
        <p:spPr>
          <a:xfrm>
            <a:off x="1789546" y="429781"/>
            <a:ext cx="8074891" cy="1140402"/>
          </a:xfrm>
        </p:spPr>
        <p:txBody>
          <a:bodyPr/>
          <a:lstStyle/>
          <a:p>
            <a:pPr algn="ctr"/>
            <a:r>
              <a:rPr lang="en-IN" sz="2400" b="1" i="0" u="none" strike="noStrike" baseline="0" dirty="0">
                <a:latin typeface="DINMittelEFOP-Bold"/>
              </a:rPr>
              <a:t>The Bitwise Logical Operators</a:t>
            </a:r>
            <a:br>
              <a:rPr lang="en-IN" sz="1800" b="1" i="0" u="none" strike="noStrike" baseline="0" dirty="0">
                <a:latin typeface="DINMittelEFOP-Bold"/>
              </a:rPr>
            </a:br>
            <a:endParaRPr lang="en-IN" dirty="0"/>
          </a:p>
        </p:txBody>
      </p:sp>
      <p:pic>
        <p:nvPicPr>
          <p:cNvPr id="5" name="Content Placeholder 4">
            <a:extLst>
              <a:ext uri="{FF2B5EF4-FFF2-40B4-BE49-F238E27FC236}">
                <a16:creationId xmlns:a16="http://schemas.microsoft.com/office/drawing/2014/main" id="{132F1C37-A99E-F485-F3F5-BDB359BFC400}"/>
              </a:ext>
            </a:extLst>
          </p:cNvPr>
          <p:cNvPicPr>
            <a:picLocks noGrp="1" noChangeAspect="1"/>
          </p:cNvPicPr>
          <p:nvPr>
            <p:ph idx="1"/>
          </p:nvPr>
        </p:nvPicPr>
        <p:blipFill>
          <a:blip r:embed="rId2"/>
          <a:stretch>
            <a:fillRect/>
          </a:stretch>
        </p:blipFill>
        <p:spPr>
          <a:xfrm>
            <a:off x="1038225" y="2331388"/>
            <a:ext cx="10115550" cy="2009775"/>
          </a:xfrm>
        </p:spPr>
      </p:pic>
    </p:spTree>
    <p:extLst>
      <p:ext uri="{BB962C8B-B14F-4D97-AF65-F5344CB8AC3E}">
        <p14:creationId xmlns:p14="http://schemas.microsoft.com/office/powerpoint/2010/main" val="2809316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5DF17E-D65F-D8F4-4BF4-315E39BC0DD7}"/>
              </a:ext>
            </a:extLst>
          </p:cNvPr>
          <p:cNvPicPr>
            <a:picLocks noGrp="1" noChangeAspect="1"/>
          </p:cNvPicPr>
          <p:nvPr>
            <p:ph idx="1"/>
          </p:nvPr>
        </p:nvPicPr>
        <p:blipFill>
          <a:blip r:embed="rId2"/>
          <a:stretch>
            <a:fillRect/>
          </a:stretch>
        </p:blipFill>
        <p:spPr>
          <a:xfrm>
            <a:off x="1057408" y="661121"/>
            <a:ext cx="10077183" cy="5535758"/>
          </a:xfrm>
        </p:spPr>
      </p:pic>
    </p:spTree>
    <p:extLst>
      <p:ext uri="{BB962C8B-B14F-4D97-AF65-F5344CB8AC3E}">
        <p14:creationId xmlns:p14="http://schemas.microsoft.com/office/powerpoint/2010/main" val="2789453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D6D251-55F8-AEDF-13E8-145C576A990B}"/>
              </a:ext>
            </a:extLst>
          </p:cNvPr>
          <p:cNvPicPr>
            <a:picLocks noGrp="1" noChangeAspect="1"/>
          </p:cNvPicPr>
          <p:nvPr>
            <p:ph idx="1"/>
          </p:nvPr>
        </p:nvPicPr>
        <p:blipFill>
          <a:blip r:embed="rId2"/>
          <a:stretch>
            <a:fillRect/>
          </a:stretch>
        </p:blipFill>
        <p:spPr>
          <a:xfrm>
            <a:off x="585932" y="535925"/>
            <a:ext cx="10096500" cy="3001601"/>
          </a:xfrm>
        </p:spPr>
      </p:pic>
    </p:spTree>
    <p:extLst>
      <p:ext uri="{BB962C8B-B14F-4D97-AF65-F5344CB8AC3E}">
        <p14:creationId xmlns:p14="http://schemas.microsoft.com/office/powerpoint/2010/main" val="121752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CC90-0F2C-6C36-BB9C-1C9A9563480E}"/>
              </a:ext>
            </a:extLst>
          </p:cNvPr>
          <p:cNvSpPr>
            <a:spLocks noGrp="1"/>
          </p:cNvSpPr>
          <p:nvPr>
            <p:ph type="title"/>
          </p:nvPr>
        </p:nvSpPr>
        <p:spPr>
          <a:xfrm>
            <a:off x="912091" y="115743"/>
            <a:ext cx="10515600" cy="1325563"/>
          </a:xfrm>
        </p:spPr>
        <p:txBody>
          <a:bodyPr>
            <a:normAutofit/>
          </a:bodyPr>
          <a:lstStyle/>
          <a:p>
            <a:r>
              <a:rPr lang="en-IN" b="1" i="0" dirty="0">
                <a:effectLst/>
                <a:latin typeface="Source Sans Pro" panose="020B0503030403020204" pitchFamily="34" charset="0"/>
              </a:rPr>
              <a:t>JAVA Terminology</a:t>
            </a:r>
            <a:endParaRPr lang="en-IN" dirty="0"/>
          </a:p>
        </p:txBody>
      </p:sp>
      <p:pic>
        <p:nvPicPr>
          <p:cNvPr id="9" name="Picture 8">
            <a:extLst>
              <a:ext uri="{FF2B5EF4-FFF2-40B4-BE49-F238E27FC236}">
                <a16:creationId xmlns:a16="http://schemas.microsoft.com/office/drawing/2014/main" id="{4B6D8A5B-39F1-D3DB-545D-980409BBE5A8}"/>
              </a:ext>
            </a:extLst>
          </p:cNvPr>
          <p:cNvPicPr>
            <a:picLocks noChangeAspect="1"/>
          </p:cNvPicPr>
          <p:nvPr/>
        </p:nvPicPr>
        <p:blipFill>
          <a:blip r:embed="rId2"/>
          <a:stretch>
            <a:fillRect/>
          </a:stretch>
        </p:blipFill>
        <p:spPr>
          <a:xfrm>
            <a:off x="3694545" y="1001397"/>
            <a:ext cx="2043257" cy="5856603"/>
          </a:xfrm>
          <a:prstGeom prst="rect">
            <a:avLst/>
          </a:prstGeom>
        </p:spPr>
      </p:pic>
    </p:spTree>
    <p:extLst>
      <p:ext uri="{BB962C8B-B14F-4D97-AF65-F5344CB8AC3E}">
        <p14:creationId xmlns:p14="http://schemas.microsoft.com/office/powerpoint/2010/main" val="1669549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E795-CEA9-487D-9FDD-2DB279F09E09}"/>
              </a:ext>
            </a:extLst>
          </p:cNvPr>
          <p:cNvSpPr>
            <a:spLocks noGrp="1"/>
          </p:cNvSpPr>
          <p:nvPr>
            <p:ph type="title"/>
          </p:nvPr>
        </p:nvSpPr>
        <p:spPr/>
        <p:txBody>
          <a:bodyPr/>
          <a:lstStyle/>
          <a:p>
            <a:r>
              <a:rPr lang="en-IN" sz="4400" b="1" i="0" u="none" strike="noStrike" baseline="0" dirty="0">
                <a:latin typeface="DINMittelEFOP-Bold"/>
              </a:rPr>
              <a:t>The Bitwise XOR</a:t>
            </a:r>
            <a:endParaRPr lang="en-IN" dirty="0"/>
          </a:p>
        </p:txBody>
      </p:sp>
      <p:sp>
        <p:nvSpPr>
          <p:cNvPr id="3" name="Content Placeholder 2">
            <a:extLst>
              <a:ext uri="{FF2B5EF4-FFF2-40B4-BE49-F238E27FC236}">
                <a16:creationId xmlns:a16="http://schemas.microsoft.com/office/drawing/2014/main" id="{C4FAACF3-A526-E1D7-EAD7-FFC664082F35}"/>
              </a:ext>
            </a:extLst>
          </p:cNvPr>
          <p:cNvSpPr>
            <a:spLocks noGrp="1"/>
          </p:cNvSpPr>
          <p:nvPr>
            <p:ph idx="1"/>
          </p:nvPr>
        </p:nvSpPr>
        <p:spPr/>
        <p:txBody>
          <a:bodyPr/>
          <a:lstStyle/>
          <a:p>
            <a:pPr algn="l"/>
            <a:r>
              <a:rPr lang="en-US" sz="1800" b="0" i="0" u="none" strike="noStrike" baseline="0" dirty="0">
                <a:latin typeface="NewBaskervilleStd-Roman"/>
              </a:rPr>
              <a:t>The XOR operator, </a:t>
            </a:r>
            <a:r>
              <a:rPr lang="en-US" sz="1800" b="1" i="0" u="none" strike="noStrike" baseline="0" dirty="0">
                <a:latin typeface="NewBaskervilleStd-Bold"/>
              </a:rPr>
              <a:t>^</a:t>
            </a:r>
            <a:r>
              <a:rPr lang="en-US" sz="1800" b="0" i="0" u="none" strike="noStrike" baseline="0" dirty="0">
                <a:latin typeface="NewBaskervilleStd-Roman"/>
              </a:rPr>
              <a:t>, combines bits such that if exactly one operand is 1, then the result</a:t>
            </a:r>
          </a:p>
          <a:p>
            <a:pPr algn="l"/>
            <a:r>
              <a:rPr lang="en-US" sz="1800" b="0" i="0" u="none" strike="noStrike" baseline="0" dirty="0">
                <a:latin typeface="NewBaskervilleStd-Roman"/>
              </a:rPr>
              <a:t>is 1. Otherwise, the result is zero. </a:t>
            </a:r>
          </a:p>
          <a:p>
            <a:pPr algn="l"/>
            <a:r>
              <a:rPr lang="en-US" sz="1800" b="0" i="0" u="none" strike="noStrike" baseline="0" dirty="0">
                <a:latin typeface="NewBaskervilleStd-Roman"/>
              </a:rPr>
              <a:t>The following example shows the effect of the </a:t>
            </a:r>
            <a:r>
              <a:rPr lang="en-US" sz="1800" b="1" i="0" u="none" strike="noStrike" baseline="0" dirty="0">
                <a:latin typeface="NewBaskervilleStd-Bold"/>
              </a:rPr>
              <a:t>^</a:t>
            </a:r>
            <a:r>
              <a:rPr lang="en-US" sz="1800" b="0" i="0" u="none" strike="noStrike" baseline="0" dirty="0">
                <a:latin typeface="NewBaskervilleStd-Roman"/>
              </a:rPr>
              <a:t>. </a:t>
            </a:r>
          </a:p>
        </p:txBody>
      </p:sp>
      <p:pic>
        <p:nvPicPr>
          <p:cNvPr id="5" name="Picture 4">
            <a:extLst>
              <a:ext uri="{FF2B5EF4-FFF2-40B4-BE49-F238E27FC236}">
                <a16:creationId xmlns:a16="http://schemas.microsoft.com/office/drawing/2014/main" id="{23E045F8-45EE-A671-9648-8B58972CAA9A}"/>
              </a:ext>
            </a:extLst>
          </p:cNvPr>
          <p:cNvPicPr>
            <a:picLocks noChangeAspect="1"/>
          </p:cNvPicPr>
          <p:nvPr/>
        </p:nvPicPr>
        <p:blipFill>
          <a:blip r:embed="rId2"/>
          <a:stretch>
            <a:fillRect/>
          </a:stretch>
        </p:blipFill>
        <p:spPr>
          <a:xfrm>
            <a:off x="2198254" y="3429000"/>
            <a:ext cx="4858327" cy="1724272"/>
          </a:xfrm>
          <a:prstGeom prst="rect">
            <a:avLst/>
          </a:prstGeom>
        </p:spPr>
      </p:pic>
    </p:spTree>
    <p:extLst>
      <p:ext uri="{BB962C8B-B14F-4D97-AF65-F5344CB8AC3E}">
        <p14:creationId xmlns:p14="http://schemas.microsoft.com/office/powerpoint/2010/main" val="486443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9C87-1C29-AD1D-627B-924ED675CB00}"/>
              </a:ext>
            </a:extLst>
          </p:cNvPr>
          <p:cNvSpPr>
            <a:spLocks noGrp="1"/>
          </p:cNvSpPr>
          <p:nvPr>
            <p:ph type="title"/>
          </p:nvPr>
        </p:nvSpPr>
        <p:spPr/>
        <p:txBody>
          <a:bodyPr/>
          <a:lstStyle/>
          <a:p>
            <a:r>
              <a:rPr lang="en-US" dirty="0"/>
              <a:t>Java Ternary Operator</a:t>
            </a:r>
            <a:br>
              <a:rPr lang="en-US" dirty="0"/>
            </a:br>
            <a:endParaRPr lang="en-IN" dirty="0"/>
          </a:p>
        </p:txBody>
      </p:sp>
      <p:sp>
        <p:nvSpPr>
          <p:cNvPr id="5" name="Content Placeholder 4">
            <a:extLst>
              <a:ext uri="{FF2B5EF4-FFF2-40B4-BE49-F238E27FC236}">
                <a16:creationId xmlns:a16="http://schemas.microsoft.com/office/drawing/2014/main" id="{D6950A1F-4F2E-BAA8-3F5B-D6E2F525A744}"/>
              </a:ext>
            </a:extLst>
          </p:cNvPr>
          <p:cNvSpPr>
            <a:spLocks noGrp="1"/>
          </p:cNvSpPr>
          <p:nvPr>
            <p:ph idx="1"/>
          </p:nvPr>
        </p:nvSpPr>
        <p:spPr/>
        <p:txBody>
          <a:bodyPr/>
          <a:lstStyle/>
          <a:p>
            <a:r>
              <a:rPr lang="en-US" dirty="0"/>
              <a:t>For example,</a:t>
            </a:r>
          </a:p>
          <a:p>
            <a:pPr marL="0" indent="0">
              <a:buNone/>
            </a:pPr>
            <a:r>
              <a:rPr lang="en-US" b="1" dirty="0">
                <a:solidFill>
                  <a:srgbClr val="FF0000"/>
                </a:solidFill>
              </a:rPr>
              <a:t>	variable = Expression ? expression1 : expression2</a:t>
            </a:r>
          </a:p>
          <a:p>
            <a:endParaRPr lang="en-US" dirty="0"/>
          </a:p>
          <a:p>
            <a:r>
              <a:rPr lang="en-US" dirty="0"/>
              <a:t>If the Expression is true, expression1 is assigned to the variable.</a:t>
            </a:r>
          </a:p>
          <a:p>
            <a:r>
              <a:rPr lang="en-US" dirty="0"/>
              <a:t>If the Expression is false, expression2 is assigned to the variable.</a:t>
            </a:r>
            <a:endParaRPr lang="en-IN" dirty="0"/>
          </a:p>
        </p:txBody>
      </p:sp>
    </p:spTree>
    <p:extLst>
      <p:ext uri="{BB962C8B-B14F-4D97-AF65-F5344CB8AC3E}">
        <p14:creationId xmlns:p14="http://schemas.microsoft.com/office/powerpoint/2010/main" val="976018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42EC-CCD8-D20E-D3F1-40CCACEFA02B}"/>
              </a:ext>
            </a:extLst>
          </p:cNvPr>
          <p:cNvSpPr>
            <a:spLocks noGrp="1"/>
          </p:cNvSpPr>
          <p:nvPr>
            <p:ph type="title"/>
          </p:nvPr>
        </p:nvSpPr>
        <p:spPr/>
        <p:txBody>
          <a:bodyPr/>
          <a:lstStyle/>
          <a:p>
            <a:r>
              <a:rPr lang="en-US" dirty="0"/>
              <a:t>Example</a:t>
            </a:r>
            <a:endParaRPr lang="en-IN" dirty="0"/>
          </a:p>
        </p:txBody>
      </p:sp>
      <p:sp>
        <p:nvSpPr>
          <p:cNvPr id="5" name="Content Placeholder 4">
            <a:extLst>
              <a:ext uri="{FF2B5EF4-FFF2-40B4-BE49-F238E27FC236}">
                <a16:creationId xmlns:a16="http://schemas.microsoft.com/office/drawing/2014/main" id="{8D6FBBD6-8C57-EDD1-12B1-F49D3230E2E0}"/>
              </a:ext>
            </a:extLst>
          </p:cNvPr>
          <p:cNvSpPr>
            <a:spLocks noGrp="1"/>
          </p:cNvSpPr>
          <p:nvPr>
            <p:ph idx="1"/>
          </p:nvPr>
        </p:nvSpPr>
        <p:spPr/>
        <p:txBody>
          <a:bodyPr>
            <a:normAutofit fontScale="85000" lnSpcReduction="20000"/>
          </a:bodyPr>
          <a:lstStyle/>
          <a:p>
            <a:pPr marL="0" indent="0">
              <a:buNone/>
            </a:pPr>
            <a:r>
              <a:rPr lang="en-IN" dirty="0"/>
              <a:t>class Java {</a:t>
            </a:r>
          </a:p>
          <a:p>
            <a:pPr marL="0" indent="0">
              <a:buNone/>
            </a:pPr>
            <a:r>
              <a:rPr lang="en-IN" dirty="0"/>
              <a:t>  public static void main(String[] </a:t>
            </a:r>
            <a:r>
              <a:rPr lang="en-IN" dirty="0" err="1"/>
              <a:t>args</a:t>
            </a:r>
            <a:r>
              <a:rPr lang="en-IN" dirty="0"/>
              <a:t>) {</a:t>
            </a:r>
          </a:p>
          <a:p>
            <a:pPr marL="0" indent="0">
              <a:buNone/>
            </a:pPr>
            <a:endParaRPr lang="en-IN" dirty="0"/>
          </a:p>
          <a:p>
            <a:pPr marL="0" indent="0">
              <a:buNone/>
            </a:pPr>
            <a:r>
              <a:rPr lang="en-IN" dirty="0"/>
              <a:t>    int </a:t>
            </a:r>
            <a:r>
              <a:rPr lang="en-IN" dirty="0" err="1"/>
              <a:t>februaryDays</a:t>
            </a:r>
            <a:r>
              <a:rPr lang="en-IN" dirty="0"/>
              <a:t> = 29;</a:t>
            </a:r>
          </a:p>
          <a:p>
            <a:pPr marL="0" indent="0">
              <a:buNone/>
            </a:pPr>
            <a:r>
              <a:rPr lang="en-IN" dirty="0"/>
              <a:t>    String result;</a:t>
            </a:r>
          </a:p>
          <a:p>
            <a:pPr marL="0" indent="0">
              <a:buNone/>
            </a:pPr>
            <a:endParaRPr lang="en-IN" dirty="0"/>
          </a:p>
          <a:p>
            <a:pPr marL="0" indent="0">
              <a:buNone/>
            </a:pPr>
            <a:r>
              <a:rPr lang="en-IN" dirty="0"/>
              <a:t>    // ternary operator</a:t>
            </a:r>
          </a:p>
          <a:p>
            <a:pPr marL="0" indent="0">
              <a:buNone/>
            </a:pPr>
            <a:r>
              <a:rPr lang="en-IN" dirty="0"/>
              <a:t>    result = (</a:t>
            </a:r>
            <a:r>
              <a:rPr lang="en-IN" dirty="0" err="1"/>
              <a:t>februaryDays</a:t>
            </a:r>
            <a:r>
              <a:rPr lang="en-IN" dirty="0"/>
              <a:t> == 28) ? "Not a leap year" : "Leap year";</a:t>
            </a:r>
          </a:p>
          <a:p>
            <a:pPr marL="0" indent="0">
              <a:buNone/>
            </a:pPr>
            <a:r>
              <a:rPr lang="en-IN" dirty="0"/>
              <a:t>    </a:t>
            </a:r>
            <a:r>
              <a:rPr lang="en-IN" dirty="0" err="1"/>
              <a:t>System.out.println</a:t>
            </a:r>
            <a:r>
              <a:rPr lang="en-IN" dirty="0"/>
              <a:t>(result);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039159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6185-DCF9-7ED9-BEB3-3DE1D34DA2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62E561-EF92-B220-3BEB-F9185E1028F8}"/>
              </a:ext>
            </a:extLst>
          </p:cNvPr>
          <p:cNvSpPr>
            <a:spLocks noGrp="1"/>
          </p:cNvSpPr>
          <p:nvPr>
            <p:ph idx="1"/>
          </p:nvPr>
        </p:nvSpPr>
        <p:spPr/>
        <p:txBody>
          <a:bodyPr>
            <a:normAutofit fontScale="92500" lnSpcReduction="10000"/>
          </a:bodyPr>
          <a:lstStyle/>
          <a:p>
            <a:pPr marL="0" indent="0">
              <a:buNone/>
            </a:pPr>
            <a:r>
              <a:rPr lang="en-IN" dirty="0"/>
              <a:t>public </a:t>
            </a:r>
            <a:r>
              <a:rPr lang="en-IN"/>
              <a:t>class Test {</a:t>
            </a:r>
            <a:endParaRPr lang="en-IN" dirty="0"/>
          </a:p>
          <a:p>
            <a:pPr marL="0" indent="0">
              <a:buNone/>
            </a:pPr>
            <a:r>
              <a:rPr lang="en-IN" dirty="0"/>
              <a:t>public static void main ( String[] </a:t>
            </a:r>
            <a:r>
              <a:rPr lang="en-IN" dirty="0" err="1"/>
              <a:t>args</a:t>
            </a:r>
            <a:r>
              <a:rPr lang="en-IN" dirty="0"/>
              <a:t> ) {  </a:t>
            </a:r>
          </a:p>
          <a:p>
            <a:pPr marL="457200" lvl="1" indent="0">
              <a:buNone/>
            </a:pPr>
            <a:r>
              <a:rPr lang="en-IN" dirty="0"/>
              <a:t>int a = 10;  </a:t>
            </a:r>
          </a:p>
          <a:p>
            <a:pPr marL="457200" lvl="1" indent="0">
              <a:buNone/>
            </a:pPr>
            <a:r>
              <a:rPr lang="en-IN" dirty="0" err="1"/>
              <a:t>boolean</a:t>
            </a:r>
            <a:r>
              <a:rPr lang="en-IN" dirty="0"/>
              <a:t> b = True;</a:t>
            </a:r>
          </a:p>
          <a:p>
            <a:pPr marL="457200" lvl="1" indent="0">
              <a:buNone/>
            </a:pPr>
            <a:r>
              <a:rPr lang="en-IN" dirty="0" err="1"/>
              <a:t>System.out.println</a:t>
            </a:r>
            <a:r>
              <a:rPr lang="en-IN" dirty="0"/>
              <a:t> ( a++ );</a:t>
            </a:r>
          </a:p>
          <a:p>
            <a:pPr marL="457200" lvl="1" indent="0">
              <a:buNone/>
            </a:pPr>
            <a:r>
              <a:rPr lang="en-IN" dirty="0" err="1"/>
              <a:t>System.out.println</a:t>
            </a:r>
            <a:r>
              <a:rPr lang="en-IN" dirty="0"/>
              <a:t> ( ++a );</a:t>
            </a:r>
          </a:p>
          <a:p>
            <a:pPr marL="457200" lvl="1" indent="0">
              <a:buNone/>
            </a:pPr>
            <a:r>
              <a:rPr lang="en-IN" dirty="0" err="1"/>
              <a:t>System.out.println</a:t>
            </a:r>
            <a:r>
              <a:rPr lang="en-IN" dirty="0"/>
              <a:t> ( a-- );  </a:t>
            </a:r>
          </a:p>
          <a:p>
            <a:pPr marL="457200" lvl="1" indent="0">
              <a:buNone/>
            </a:pPr>
            <a:r>
              <a:rPr lang="en-IN" dirty="0" err="1"/>
              <a:t>System.out.println</a:t>
            </a:r>
            <a:r>
              <a:rPr lang="en-IN" dirty="0"/>
              <a:t> ( --a );</a:t>
            </a:r>
          </a:p>
          <a:p>
            <a:pPr marL="457200" lvl="1" indent="0">
              <a:buNone/>
            </a:pPr>
            <a:r>
              <a:rPr lang="en-IN" dirty="0" err="1"/>
              <a:t>System.out.println</a:t>
            </a:r>
            <a:r>
              <a:rPr lang="en-IN" dirty="0"/>
              <a:t> ( !b );</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55004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38E5-DFFE-9D35-DC29-6021F8DC14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C8AB9F-A222-E19F-1C1A-3395001CF155}"/>
              </a:ext>
            </a:extLst>
          </p:cNvPr>
          <p:cNvSpPr>
            <a:spLocks noGrp="1"/>
          </p:cNvSpPr>
          <p:nvPr>
            <p:ph idx="1"/>
          </p:nvPr>
        </p:nvSpPr>
        <p:spPr/>
        <p:txBody>
          <a:bodyPr/>
          <a:lstStyle/>
          <a:p>
            <a:pPr marL="0" indent="0" algn="l" fontAlgn="base">
              <a:buNone/>
            </a:pPr>
            <a:r>
              <a:rPr lang="en-IN" b="1" i="0" dirty="0">
                <a:solidFill>
                  <a:srgbClr val="444444"/>
                </a:solidFill>
                <a:effectLst/>
                <a:latin typeface="Poppins" panose="00000500000000000000" pitchFamily="2" charset="0"/>
              </a:rPr>
              <a:t>Output:</a:t>
            </a:r>
            <a:endParaRPr lang="en-IN" b="0" i="0" dirty="0">
              <a:solidFill>
                <a:srgbClr val="444444"/>
              </a:solidFill>
              <a:effectLst/>
              <a:latin typeface="Poppins" panose="00000500000000000000" pitchFamily="2" charset="0"/>
            </a:endParaRPr>
          </a:p>
          <a:p>
            <a:pPr algn="l" fontAlgn="base"/>
            <a:r>
              <a:rPr lang="en-IN" b="0" i="0" dirty="0">
                <a:solidFill>
                  <a:srgbClr val="444444"/>
                </a:solidFill>
                <a:effectLst/>
                <a:latin typeface="Poppins" panose="00000500000000000000" pitchFamily="2" charset="0"/>
              </a:rPr>
              <a:t>10</a:t>
            </a:r>
          </a:p>
          <a:p>
            <a:pPr algn="l" fontAlgn="base"/>
            <a:r>
              <a:rPr lang="en-IN" b="0" i="0" dirty="0">
                <a:solidFill>
                  <a:srgbClr val="444444"/>
                </a:solidFill>
                <a:effectLst/>
                <a:latin typeface="Poppins" panose="00000500000000000000" pitchFamily="2" charset="0"/>
              </a:rPr>
              <a:t>12</a:t>
            </a:r>
          </a:p>
          <a:p>
            <a:pPr algn="l" fontAlgn="base"/>
            <a:r>
              <a:rPr lang="en-IN" b="0" i="0" dirty="0">
                <a:solidFill>
                  <a:srgbClr val="444444"/>
                </a:solidFill>
                <a:effectLst/>
                <a:latin typeface="Poppins" panose="00000500000000000000" pitchFamily="2" charset="0"/>
              </a:rPr>
              <a:t>12</a:t>
            </a:r>
          </a:p>
          <a:p>
            <a:pPr algn="l" fontAlgn="base"/>
            <a:r>
              <a:rPr lang="en-IN" b="0" i="0" dirty="0">
                <a:solidFill>
                  <a:srgbClr val="444444"/>
                </a:solidFill>
                <a:effectLst/>
                <a:latin typeface="Poppins" panose="00000500000000000000" pitchFamily="2" charset="0"/>
              </a:rPr>
              <a:t>10</a:t>
            </a:r>
          </a:p>
          <a:p>
            <a:pPr algn="l" fontAlgn="base"/>
            <a:r>
              <a:rPr lang="en-IN" b="0" i="0" dirty="0">
                <a:solidFill>
                  <a:srgbClr val="444444"/>
                </a:solidFill>
                <a:effectLst/>
                <a:latin typeface="Poppins" panose="00000500000000000000" pitchFamily="2" charset="0"/>
              </a:rPr>
              <a:t>False</a:t>
            </a:r>
          </a:p>
          <a:p>
            <a:endParaRPr lang="en-IN" dirty="0"/>
          </a:p>
        </p:txBody>
      </p:sp>
    </p:spTree>
    <p:extLst>
      <p:ext uri="{BB962C8B-B14F-4D97-AF65-F5344CB8AC3E}">
        <p14:creationId xmlns:p14="http://schemas.microsoft.com/office/powerpoint/2010/main" val="353691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B7D86-05EB-9869-3F3D-E07B7EA8E26F}"/>
              </a:ext>
            </a:extLst>
          </p:cNvPr>
          <p:cNvSpPr>
            <a:spLocks noGrp="1"/>
          </p:cNvSpPr>
          <p:nvPr>
            <p:ph idx="1"/>
          </p:nvPr>
        </p:nvSpPr>
        <p:spPr>
          <a:xfrm>
            <a:off x="838200" y="766618"/>
            <a:ext cx="10515600" cy="5410345"/>
          </a:xfrm>
        </p:spPr>
        <p:txBody>
          <a:bodyPr/>
          <a:lstStyle/>
          <a:p>
            <a:pPr algn="l" fontAlgn="base">
              <a:buFont typeface="Arial" panose="020B0604020202020204" pitchFamily="34" charset="0"/>
              <a:buChar char="•"/>
            </a:pPr>
            <a:r>
              <a:rPr lang="en-US" b="0" i="0" dirty="0">
                <a:solidFill>
                  <a:schemeClr val="accent1"/>
                </a:solidFill>
                <a:effectLst/>
                <a:latin typeface="Roboto" panose="02000000000000000000" pitchFamily="2" charset="0"/>
              </a:rPr>
              <a:t>int x = 0, y = 0 , z = 0 ;</a:t>
            </a:r>
            <a:br>
              <a:rPr lang="en-US" b="0" i="0" dirty="0">
                <a:solidFill>
                  <a:schemeClr val="accent1"/>
                </a:solidFill>
                <a:effectLst/>
                <a:latin typeface="Roboto" panose="02000000000000000000" pitchFamily="2" charset="0"/>
              </a:rPr>
            </a:br>
            <a:r>
              <a:rPr lang="en-US" b="0" i="0" dirty="0">
                <a:solidFill>
                  <a:schemeClr val="accent1"/>
                </a:solidFill>
                <a:effectLst/>
                <a:latin typeface="Roboto" panose="02000000000000000000" pitchFamily="2" charset="0"/>
              </a:rPr>
              <a:t>x = (++x + y-- ) * z++;</a:t>
            </a:r>
            <a:br>
              <a:rPr lang="en-US" b="0" i="0" dirty="0">
                <a:solidFill>
                  <a:schemeClr val="accent1"/>
                </a:solidFill>
                <a:effectLst/>
                <a:latin typeface="Roboto" panose="02000000000000000000" pitchFamily="2" charset="0"/>
              </a:rPr>
            </a:br>
            <a:r>
              <a:rPr lang="en-US" b="0" i="0" dirty="0">
                <a:solidFill>
                  <a:schemeClr val="accent1"/>
                </a:solidFill>
                <a:effectLst/>
                <a:latin typeface="Roboto" panose="02000000000000000000" pitchFamily="2" charset="0"/>
              </a:rPr>
              <a:t>What will be the value of "x" after execution ?</a:t>
            </a:r>
          </a:p>
          <a:p>
            <a:pPr algn="l" fontAlgn="base">
              <a:buFont typeface="Arial" panose="020B0604020202020204" pitchFamily="34" charset="0"/>
              <a:buChar char="•"/>
            </a:pPr>
            <a:endParaRPr lang="en-US" b="1" i="0" dirty="0">
              <a:solidFill>
                <a:schemeClr val="accent1"/>
              </a:solidFill>
              <a:effectLst/>
              <a:latin typeface="inherit"/>
            </a:endParaRPr>
          </a:p>
          <a:p>
            <a:pPr algn="l" fontAlgn="base">
              <a:buFont typeface="Arial" panose="020B0604020202020204" pitchFamily="34" charset="0"/>
              <a:buChar char="•"/>
            </a:pPr>
            <a:r>
              <a:rPr lang="en-US" b="0" i="0" dirty="0">
                <a:solidFill>
                  <a:srgbClr val="4A4A4A"/>
                </a:solidFill>
                <a:effectLst/>
                <a:latin typeface="Roboto" panose="02000000000000000000" pitchFamily="2" charset="0"/>
              </a:rPr>
              <a:t>A. 0</a:t>
            </a:r>
            <a:endParaRPr lang="en-US" b="1" i="0" dirty="0">
              <a:solidFill>
                <a:srgbClr val="4A4A4A"/>
              </a:solidFill>
              <a:effectLst/>
              <a:latin typeface="inherit"/>
            </a:endParaRPr>
          </a:p>
          <a:p>
            <a:pPr algn="l" fontAlgn="base">
              <a:buFont typeface="Arial" panose="020B0604020202020204" pitchFamily="34" charset="0"/>
              <a:buChar char="•"/>
            </a:pPr>
            <a:r>
              <a:rPr lang="en-US" b="0" i="0" dirty="0">
                <a:solidFill>
                  <a:srgbClr val="4A4A4A"/>
                </a:solidFill>
                <a:effectLst/>
                <a:latin typeface="Roboto" panose="02000000000000000000" pitchFamily="2" charset="0"/>
              </a:rPr>
              <a:t>B. 1</a:t>
            </a:r>
            <a:endParaRPr lang="en-US" b="1" i="0" dirty="0">
              <a:solidFill>
                <a:srgbClr val="4A4A4A"/>
              </a:solidFill>
              <a:effectLst/>
              <a:latin typeface="inherit"/>
            </a:endParaRPr>
          </a:p>
          <a:p>
            <a:pPr algn="l" fontAlgn="base">
              <a:buFont typeface="Arial" panose="020B0604020202020204" pitchFamily="34" charset="0"/>
              <a:buChar char="•"/>
            </a:pPr>
            <a:r>
              <a:rPr lang="en-US" b="0" i="0" dirty="0">
                <a:solidFill>
                  <a:srgbClr val="4A4A4A"/>
                </a:solidFill>
                <a:effectLst/>
                <a:latin typeface="Roboto" panose="02000000000000000000" pitchFamily="2" charset="0"/>
              </a:rPr>
              <a:t>C. 2</a:t>
            </a:r>
            <a:endParaRPr lang="en-US" b="1" i="0" dirty="0">
              <a:solidFill>
                <a:srgbClr val="4A4A4A"/>
              </a:solidFill>
              <a:effectLst/>
              <a:latin typeface="inherit"/>
            </a:endParaRPr>
          </a:p>
          <a:p>
            <a:pPr algn="l" fontAlgn="base">
              <a:buFont typeface="Arial" panose="020B0604020202020204" pitchFamily="34" charset="0"/>
              <a:buChar char="•"/>
            </a:pPr>
            <a:r>
              <a:rPr lang="en-US" b="0" i="0" dirty="0">
                <a:solidFill>
                  <a:srgbClr val="4A4A4A"/>
                </a:solidFill>
                <a:effectLst/>
                <a:latin typeface="Roboto" panose="02000000000000000000" pitchFamily="2" charset="0"/>
              </a:rPr>
              <a:t>D. -1</a:t>
            </a:r>
            <a:endParaRPr lang="en-US" b="1" i="0" dirty="0">
              <a:solidFill>
                <a:srgbClr val="4A4A4A"/>
              </a:solidFill>
              <a:effectLst/>
              <a:latin typeface="inherit"/>
            </a:endParaRPr>
          </a:p>
          <a:p>
            <a:pPr marL="0" indent="0" algn="l" fontAlgn="base">
              <a:buNone/>
            </a:pPr>
            <a:endParaRPr lang="en-US" b="1" i="0" dirty="0">
              <a:solidFill>
                <a:srgbClr val="4A4A4A"/>
              </a:solidFill>
              <a:effectLst/>
              <a:latin typeface="inherit"/>
            </a:endParaRPr>
          </a:p>
          <a:p>
            <a:pPr marL="0" indent="0" algn="l" fontAlgn="base">
              <a:buNone/>
            </a:pPr>
            <a:r>
              <a:rPr lang="en-US" b="1" i="0" dirty="0">
                <a:solidFill>
                  <a:srgbClr val="4A4A4A"/>
                </a:solidFill>
                <a:effectLst/>
                <a:latin typeface="inherit"/>
              </a:rPr>
              <a:t> </a:t>
            </a:r>
            <a:endParaRPr lang="en-IN" dirty="0"/>
          </a:p>
        </p:txBody>
      </p:sp>
    </p:spTree>
    <p:extLst>
      <p:ext uri="{BB962C8B-B14F-4D97-AF65-F5344CB8AC3E}">
        <p14:creationId xmlns:p14="http://schemas.microsoft.com/office/powerpoint/2010/main" val="1420473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54C3-EC0E-D7CC-6359-6DCE73277E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0D5F64-0930-D09B-C90E-9F72BEA4A177}"/>
              </a:ext>
            </a:extLst>
          </p:cNvPr>
          <p:cNvSpPr>
            <a:spLocks noGrp="1"/>
          </p:cNvSpPr>
          <p:nvPr>
            <p:ph idx="1"/>
          </p:nvPr>
        </p:nvSpPr>
        <p:spPr/>
        <p:txBody>
          <a:bodyPr/>
          <a:lstStyle/>
          <a:p>
            <a:r>
              <a:rPr lang="en-US" b="1" i="0" dirty="0">
                <a:solidFill>
                  <a:srgbClr val="FF0000"/>
                </a:solidFill>
                <a:effectLst/>
                <a:latin typeface="inherit"/>
              </a:rPr>
              <a:t>Ans :-  </a:t>
            </a:r>
            <a:r>
              <a:rPr lang="en-US" b="1" i="0" dirty="0">
                <a:solidFill>
                  <a:srgbClr val="333333"/>
                </a:solidFill>
                <a:effectLst/>
                <a:latin typeface="inherit"/>
              </a:rPr>
              <a:t>A</a:t>
            </a:r>
            <a:endParaRPr lang="en-US" b="1" i="0" dirty="0">
              <a:solidFill>
                <a:srgbClr val="4A4A4A"/>
              </a:solidFill>
              <a:effectLst/>
              <a:latin typeface="inherit"/>
            </a:endParaRPr>
          </a:p>
          <a:p>
            <a:endParaRPr lang="en-IN" dirty="0"/>
          </a:p>
        </p:txBody>
      </p:sp>
    </p:spTree>
    <p:extLst>
      <p:ext uri="{BB962C8B-B14F-4D97-AF65-F5344CB8AC3E}">
        <p14:creationId xmlns:p14="http://schemas.microsoft.com/office/powerpoint/2010/main" val="2935951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38C0-EA46-AB96-25B7-E63506078D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0C26AB-2468-A787-94EB-5863A50D65C8}"/>
              </a:ext>
            </a:extLst>
          </p:cNvPr>
          <p:cNvSpPr>
            <a:spLocks noGrp="1"/>
          </p:cNvSpPr>
          <p:nvPr>
            <p:ph idx="1"/>
          </p:nvPr>
        </p:nvSpPr>
        <p:spPr/>
        <p:txBody>
          <a:bodyPr/>
          <a:lstStyle/>
          <a:p>
            <a:pPr marL="0" indent="0" algn="l">
              <a:buNone/>
            </a:pP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Test1 {</a:t>
            </a:r>
          </a:p>
          <a:p>
            <a:pPr marL="0" indent="0" algn="l">
              <a:buNone/>
            </a:pPr>
            <a:endParaRPr lang="en-IN" sz="1800" dirty="0">
              <a:latin typeface="Consolas" panose="020B0609020204030204" pitchFamily="49" charset="0"/>
            </a:endParaRPr>
          </a:p>
          <a:p>
            <a:pPr marL="457200" lvl="1" indent="0">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457200" lvl="1" indent="0">
              <a:buNone/>
            </a:pPr>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method stub</a:t>
            </a:r>
          </a:p>
          <a:p>
            <a:pPr marL="457200" lvl="1" indent="0">
              <a:buNone/>
            </a:pP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y</a:t>
            </a:r>
            <a:r>
              <a:rPr lang="en-IN" sz="1800" b="1" dirty="0">
                <a:solidFill>
                  <a:srgbClr val="000000"/>
                </a:solidFill>
                <a:latin typeface="Consolas" panose="020B0609020204030204" pitchFamily="49" charset="0"/>
              </a:rPr>
              <a:t>=10;</a:t>
            </a:r>
          </a:p>
          <a:p>
            <a:pPr marL="457200" lvl="1" indent="0">
              <a:buNone/>
            </a:pPr>
            <a:r>
              <a:rPr lang="es-ES" sz="1800" b="1" dirty="0" err="1">
                <a:solidFill>
                  <a:srgbClr val="7F0055"/>
                </a:solidFill>
                <a:latin typeface="Consolas" panose="020B0609020204030204" pitchFamily="49" charset="0"/>
              </a:rPr>
              <a:t>int</a:t>
            </a:r>
            <a:r>
              <a:rPr lang="es-ES" sz="1800" b="1" dirty="0">
                <a:solidFill>
                  <a:srgbClr val="000000"/>
                </a:solidFill>
                <a:latin typeface="Consolas" panose="020B0609020204030204" pitchFamily="49" charset="0"/>
              </a:rPr>
              <a:t> </a:t>
            </a:r>
            <a:r>
              <a:rPr lang="es-ES" sz="1800" b="1" dirty="0">
                <a:solidFill>
                  <a:srgbClr val="6A3E3E"/>
                </a:solidFill>
                <a:latin typeface="Consolas" panose="020B0609020204030204" pitchFamily="49" charset="0"/>
              </a:rPr>
              <a:t>z</a:t>
            </a:r>
            <a:r>
              <a:rPr lang="es-ES" sz="1800" b="1" dirty="0">
                <a:solidFill>
                  <a:srgbClr val="000000"/>
                </a:solidFill>
                <a:latin typeface="Consolas" panose="020B0609020204030204" pitchFamily="49" charset="0"/>
              </a:rPr>
              <a:t>= (++</a:t>
            </a:r>
            <a:r>
              <a:rPr lang="es-ES" sz="1800" b="1" dirty="0">
                <a:solidFill>
                  <a:srgbClr val="6A3E3E"/>
                </a:solidFill>
                <a:latin typeface="Consolas" panose="020B0609020204030204" pitchFamily="49" charset="0"/>
              </a:rPr>
              <a:t>y</a:t>
            </a:r>
            <a:r>
              <a:rPr lang="es-ES" sz="1800" b="1" dirty="0">
                <a:solidFill>
                  <a:srgbClr val="000000"/>
                </a:solidFill>
                <a:latin typeface="Consolas" panose="020B0609020204030204" pitchFamily="49" charset="0"/>
              </a:rPr>
              <a:t> * (</a:t>
            </a:r>
            <a:r>
              <a:rPr lang="es-ES" sz="1800" b="1" dirty="0">
                <a:solidFill>
                  <a:srgbClr val="6A3E3E"/>
                </a:solidFill>
                <a:latin typeface="Consolas" panose="020B0609020204030204" pitchFamily="49" charset="0"/>
              </a:rPr>
              <a:t>y</a:t>
            </a:r>
            <a:r>
              <a:rPr lang="es-ES" sz="1800" b="1" dirty="0">
                <a:solidFill>
                  <a:srgbClr val="000000"/>
                </a:solidFill>
                <a:latin typeface="Consolas" panose="020B0609020204030204" pitchFamily="49" charset="0"/>
              </a:rPr>
              <a:t>++ + 5));</a:t>
            </a:r>
          </a:p>
          <a:p>
            <a:pPr marL="457200" lvl="1" indent="0">
              <a:buNone/>
            </a:pPr>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z</a:t>
            </a:r>
            <a:r>
              <a:rPr lang="en-IN" sz="1800" b="1" i="1" dirty="0">
                <a:solidFill>
                  <a:srgbClr val="000000"/>
                </a:solidFill>
                <a:latin typeface="Consolas" panose="020B0609020204030204" pitchFamily="49" charset="0"/>
              </a:rPr>
              <a:t> );</a:t>
            </a:r>
          </a:p>
          <a:p>
            <a:pPr marL="0" indent="0" algn="l">
              <a:buNone/>
            </a:pPr>
            <a:endParaRPr lang="en-IN" sz="1800" dirty="0">
              <a:latin typeface="Consolas" panose="020B0609020204030204" pitchFamily="49" charset="0"/>
            </a:endParaRPr>
          </a:p>
          <a:p>
            <a:pPr marL="0" indent="0" algn="l">
              <a:buNone/>
            </a:pPr>
            <a:r>
              <a:rPr lang="en-IN" sz="1800" dirty="0">
                <a:solidFill>
                  <a:srgbClr val="000000"/>
                </a:solidFill>
                <a:latin typeface="Consolas" panose="020B0609020204030204" pitchFamily="49" charset="0"/>
              </a:rPr>
              <a:t>}</a:t>
            </a:r>
          </a:p>
          <a:p>
            <a:pPr marL="0" indent="0" algn="l">
              <a:buNone/>
            </a:pPr>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277687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992C-A3FA-A519-C1B4-CD1791EAFD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9BB548-B4AD-08B8-AE46-CD93F53FE657}"/>
              </a:ext>
            </a:extLst>
          </p:cNvPr>
          <p:cNvSpPr>
            <a:spLocks noGrp="1"/>
          </p:cNvSpPr>
          <p:nvPr>
            <p:ph idx="1"/>
          </p:nvPr>
        </p:nvSpPr>
        <p:spPr/>
        <p:txBody>
          <a:bodyPr/>
          <a:lstStyle/>
          <a:p>
            <a:r>
              <a:rPr lang="en-US" dirty="0"/>
              <a:t>ANS 176</a:t>
            </a:r>
            <a:endParaRPr lang="en-IN" dirty="0"/>
          </a:p>
        </p:txBody>
      </p:sp>
    </p:spTree>
    <p:extLst>
      <p:ext uri="{BB962C8B-B14F-4D97-AF65-F5344CB8AC3E}">
        <p14:creationId xmlns:p14="http://schemas.microsoft.com/office/powerpoint/2010/main" val="1163190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125-7A61-FA25-AA85-400B2EFB70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74B398-075E-F494-72DD-A975B2609385}"/>
              </a:ext>
            </a:extLst>
          </p:cNvPr>
          <p:cNvSpPr>
            <a:spLocks noGrp="1"/>
          </p:cNvSpPr>
          <p:nvPr>
            <p:ph idx="1"/>
          </p:nvPr>
        </p:nvSpPr>
        <p:spPr/>
        <p:txBody>
          <a:bodyPr/>
          <a:lstStyle/>
          <a:p>
            <a:r>
              <a:rPr lang="en-IN" sz="2800" b="1" i="1" dirty="0">
                <a:solidFill>
                  <a:srgbClr val="000000"/>
                </a:solidFill>
                <a:latin typeface="Consolas" panose="020B0609020204030204" pitchFamily="49" charset="0"/>
              </a:rPr>
              <a:t>((0&gt;1) || (0==1)) is</a:t>
            </a:r>
            <a:endParaRPr lang="en-IN" dirty="0"/>
          </a:p>
        </p:txBody>
      </p:sp>
    </p:spTree>
    <p:extLst>
      <p:ext uri="{BB962C8B-B14F-4D97-AF65-F5344CB8AC3E}">
        <p14:creationId xmlns:p14="http://schemas.microsoft.com/office/powerpoint/2010/main" val="107350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9725-60C9-3826-3B41-F93EE74FE621}"/>
              </a:ext>
            </a:extLst>
          </p:cNvPr>
          <p:cNvSpPr>
            <a:spLocks noGrp="1"/>
          </p:cNvSpPr>
          <p:nvPr>
            <p:ph type="title"/>
          </p:nvPr>
        </p:nvSpPr>
        <p:spPr/>
        <p:txBody>
          <a:bodyPr>
            <a:normAutofit/>
          </a:bodyPr>
          <a:lstStyle/>
          <a:p>
            <a:r>
              <a:rPr lang="en-US" b="1" i="0" dirty="0">
                <a:effectLst/>
                <a:latin typeface="Source Sans Pro" panose="020B0503030403020204" pitchFamily="34" charset="0"/>
              </a:rPr>
              <a:t>How Does Java Programming Language Work?</a:t>
            </a:r>
            <a:endParaRPr lang="en-IN" dirty="0"/>
          </a:p>
        </p:txBody>
      </p:sp>
      <p:sp>
        <p:nvSpPr>
          <p:cNvPr id="3" name="Content Placeholder 2">
            <a:extLst>
              <a:ext uri="{FF2B5EF4-FFF2-40B4-BE49-F238E27FC236}">
                <a16:creationId xmlns:a16="http://schemas.microsoft.com/office/drawing/2014/main" id="{A73BAFF1-C703-0EB8-E03A-5654412DFD7D}"/>
              </a:ext>
            </a:extLst>
          </p:cNvPr>
          <p:cNvSpPr>
            <a:spLocks noGrp="1"/>
          </p:cNvSpPr>
          <p:nvPr>
            <p:ph idx="1"/>
          </p:nvPr>
        </p:nvSpPr>
        <p:spPr/>
        <p:txBody>
          <a:bodyPr/>
          <a:lstStyle/>
          <a:p>
            <a:r>
              <a:rPr lang="en-US" b="0" i="0" dirty="0">
                <a:solidFill>
                  <a:srgbClr val="61738E"/>
                </a:solidFill>
                <a:effectLst/>
                <a:latin typeface="Source Sans Pro" panose="020B0503030403020204" pitchFamily="34" charset="0"/>
              </a:rPr>
              <a:t>The working of the Java programming language can be summed up in three steps. </a:t>
            </a:r>
          </a:p>
          <a:p>
            <a:endParaRPr lang="en-IN" dirty="0"/>
          </a:p>
        </p:txBody>
      </p:sp>
      <p:pic>
        <p:nvPicPr>
          <p:cNvPr id="5" name="Picture 4">
            <a:extLst>
              <a:ext uri="{FF2B5EF4-FFF2-40B4-BE49-F238E27FC236}">
                <a16:creationId xmlns:a16="http://schemas.microsoft.com/office/drawing/2014/main" id="{CDCE5A59-EFC3-F712-C0D2-0ED7EC6DE13F}"/>
              </a:ext>
            </a:extLst>
          </p:cNvPr>
          <p:cNvPicPr>
            <a:picLocks noChangeAspect="1"/>
          </p:cNvPicPr>
          <p:nvPr/>
        </p:nvPicPr>
        <p:blipFill>
          <a:blip r:embed="rId2"/>
          <a:stretch>
            <a:fillRect/>
          </a:stretch>
        </p:blipFill>
        <p:spPr>
          <a:xfrm>
            <a:off x="1159161" y="2998979"/>
            <a:ext cx="10515601" cy="3002875"/>
          </a:xfrm>
          <a:prstGeom prst="rect">
            <a:avLst/>
          </a:prstGeom>
        </p:spPr>
      </p:pic>
    </p:spTree>
    <p:extLst>
      <p:ext uri="{BB962C8B-B14F-4D97-AF65-F5344CB8AC3E}">
        <p14:creationId xmlns:p14="http://schemas.microsoft.com/office/powerpoint/2010/main" val="1338002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69AD-D677-5E0E-06CB-71BBB63AE5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B64E56-21B5-33F6-24FC-B15A9F2378C6}"/>
              </a:ext>
            </a:extLst>
          </p:cNvPr>
          <p:cNvSpPr>
            <a:spLocks noGrp="1"/>
          </p:cNvSpPr>
          <p:nvPr>
            <p:ph idx="1"/>
          </p:nvPr>
        </p:nvSpPr>
        <p:spPr/>
        <p:txBody>
          <a:bodyPr/>
          <a:lstStyle/>
          <a:p>
            <a:pPr marL="0" indent="0" algn="l">
              <a:buNone/>
            </a:pP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Test1 {</a:t>
            </a:r>
          </a:p>
          <a:p>
            <a:pPr marL="0" indent="0" algn="l">
              <a:buNone/>
            </a:pPr>
            <a:endParaRPr lang="en-IN"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0" indent="0" algn="l">
              <a:buNone/>
            </a:pPr>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method stub</a:t>
            </a:r>
          </a:p>
          <a:p>
            <a:pPr marL="0" indent="0" algn="l">
              <a:buNone/>
            </a:pPr>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((0&gt;1) || (0==1));</a:t>
            </a:r>
          </a:p>
          <a:p>
            <a:pPr marL="0" indent="0" algn="l">
              <a:buNone/>
            </a:pPr>
            <a:r>
              <a:rPr lang="en-IN" sz="1800" dirty="0">
                <a:solidFill>
                  <a:srgbClr val="000000"/>
                </a:solidFill>
                <a:latin typeface="Consolas" panose="020B0609020204030204" pitchFamily="49" charset="0"/>
              </a:rPr>
              <a:t>}</a:t>
            </a:r>
          </a:p>
          <a:p>
            <a:pPr marL="0" indent="0" algn="l">
              <a:buNone/>
            </a:pPr>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98071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8BC5-CE89-72E9-BD4C-BA306CF7AB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1EFBDA-B86B-B993-C388-87DB0BA170F1}"/>
              </a:ext>
            </a:extLst>
          </p:cNvPr>
          <p:cNvSpPr>
            <a:spLocks noGrp="1"/>
          </p:cNvSpPr>
          <p:nvPr>
            <p:ph idx="1"/>
          </p:nvPr>
        </p:nvSpPr>
        <p:spPr/>
        <p:txBody>
          <a:bodyPr/>
          <a:lstStyle/>
          <a:p>
            <a:r>
              <a:rPr lang="en-US" dirty="0"/>
              <a:t>False</a:t>
            </a:r>
            <a:endParaRPr lang="en-IN" dirty="0"/>
          </a:p>
        </p:txBody>
      </p:sp>
    </p:spTree>
    <p:extLst>
      <p:ext uri="{BB962C8B-B14F-4D97-AF65-F5344CB8AC3E}">
        <p14:creationId xmlns:p14="http://schemas.microsoft.com/office/powerpoint/2010/main" val="135955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A541-227E-5F73-679E-54F8C33447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D27168-7506-F2BD-191A-31176001C916}"/>
              </a:ext>
            </a:extLst>
          </p:cNvPr>
          <p:cNvSpPr>
            <a:spLocks noGrp="1"/>
          </p:cNvSpPr>
          <p:nvPr>
            <p:ph idx="1"/>
          </p:nvPr>
        </p:nvSpPr>
        <p:spPr/>
        <p:txBody>
          <a:bodyPr/>
          <a:lstStyle/>
          <a:p>
            <a:pPr marL="0" indent="0">
              <a:buNone/>
            </a:pPr>
            <a:r>
              <a:rPr lang="en-US" dirty="0"/>
              <a:t>If (a&gt;b)</a:t>
            </a:r>
          </a:p>
          <a:p>
            <a:pPr marL="457200" lvl="1" indent="0">
              <a:buNone/>
            </a:pPr>
            <a:r>
              <a:rPr lang="en-US" dirty="0"/>
              <a:t>C=a;</a:t>
            </a:r>
          </a:p>
          <a:p>
            <a:pPr marL="0" indent="0">
              <a:buNone/>
            </a:pPr>
            <a:r>
              <a:rPr lang="en-US" dirty="0"/>
              <a:t>Else</a:t>
            </a:r>
          </a:p>
          <a:p>
            <a:pPr marL="457200" lvl="1" indent="0">
              <a:buNone/>
            </a:pPr>
            <a:r>
              <a:rPr lang="en-US" dirty="0"/>
              <a:t>C=b;</a:t>
            </a:r>
          </a:p>
          <a:p>
            <a:pPr marL="457200" lvl="1" indent="0">
              <a:buNone/>
            </a:pPr>
            <a:endParaRPr lang="en-US" dirty="0"/>
          </a:p>
          <a:p>
            <a:pPr marL="457200" lvl="1" indent="0">
              <a:buNone/>
            </a:pPr>
            <a:r>
              <a:rPr lang="en-US" dirty="0"/>
              <a:t>Result </a:t>
            </a:r>
            <a:r>
              <a:rPr lang="en-US"/>
              <a:t>of expression</a:t>
            </a:r>
          </a:p>
          <a:p>
            <a:pPr marL="457200" lvl="1" indent="0">
              <a:buNone/>
            </a:pPr>
            <a:endParaRPr lang="en-US"/>
          </a:p>
          <a:p>
            <a:pPr marL="457200" lvl="1" indent="0">
              <a:buNone/>
            </a:pPr>
            <a:r>
              <a:rPr lang="en-IN" sz="1800" dirty="0">
                <a:solidFill>
                  <a:srgbClr val="000000"/>
                </a:solidFill>
                <a:latin typeface="Consolas" panose="020B0609020204030204" pitchFamily="49" charset="0"/>
              </a:rPr>
              <a:t>9/9.0 </a:t>
            </a:r>
            <a:endParaRPr lang="en-IN" dirty="0"/>
          </a:p>
        </p:txBody>
      </p:sp>
    </p:spTree>
    <p:extLst>
      <p:ext uri="{BB962C8B-B14F-4D97-AF65-F5344CB8AC3E}">
        <p14:creationId xmlns:p14="http://schemas.microsoft.com/office/powerpoint/2010/main" val="1026530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3E59-8A9A-7705-68D7-71BC576EAE65}"/>
              </a:ext>
            </a:extLst>
          </p:cNvPr>
          <p:cNvSpPr>
            <a:spLocks noGrp="1"/>
          </p:cNvSpPr>
          <p:nvPr>
            <p:ph type="title"/>
          </p:nvPr>
        </p:nvSpPr>
        <p:spPr>
          <a:xfrm>
            <a:off x="1016000" y="1"/>
            <a:ext cx="10337800" cy="461818"/>
          </a:xfrm>
        </p:spPr>
        <p:txBody>
          <a:bodyPr>
            <a:normAutofit fontScale="90000"/>
          </a:bodyPr>
          <a:lstStyle/>
          <a:p>
            <a:pPr algn="ctr"/>
            <a:r>
              <a:rPr lang="en-IN" sz="4400" b="1" dirty="0"/>
              <a:t>Java Operator Precedence</a:t>
            </a:r>
            <a:endParaRPr lang="en-IN" b="1" dirty="0"/>
          </a:p>
        </p:txBody>
      </p:sp>
      <p:graphicFrame>
        <p:nvGraphicFramePr>
          <p:cNvPr id="7" name="Table 6">
            <a:extLst>
              <a:ext uri="{FF2B5EF4-FFF2-40B4-BE49-F238E27FC236}">
                <a16:creationId xmlns:a16="http://schemas.microsoft.com/office/drawing/2014/main" id="{7A5F9B6E-E24F-C625-45A6-DB490C7E0A14}"/>
              </a:ext>
            </a:extLst>
          </p:cNvPr>
          <p:cNvGraphicFramePr>
            <a:graphicFrameLocks noGrp="1"/>
          </p:cNvGraphicFramePr>
          <p:nvPr>
            <p:extLst>
              <p:ext uri="{D42A27DB-BD31-4B8C-83A1-F6EECF244321}">
                <p14:modId xmlns:p14="http://schemas.microsoft.com/office/powerpoint/2010/main" val="3632416958"/>
              </p:ext>
            </p:extLst>
          </p:nvPr>
        </p:nvGraphicFramePr>
        <p:xfrm>
          <a:off x="1540857" y="517929"/>
          <a:ext cx="7770783" cy="5289126"/>
        </p:xfrm>
        <a:graphic>
          <a:graphicData uri="http://schemas.openxmlformats.org/drawingml/2006/table">
            <a:tbl>
              <a:tblPr firstRow="1" firstCol="1" bandRow="1">
                <a:tableStyleId>{5C22544A-7EE6-4342-B048-85BDC9FD1C3A}</a:tableStyleId>
              </a:tblPr>
              <a:tblGrid>
                <a:gridCol w="2124363">
                  <a:extLst>
                    <a:ext uri="{9D8B030D-6E8A-4147-A177-3AD203B41FA5}">
                      <a16:colId xmlns:a16="http://schemas.microsoft.com/office/drawing/2014/main" val="812872638"/>
                    </a:ext>
                  </a:extLst>
                </a:gridCol>
                <a:gridCol w="3329940">
                  <a:extLst>
                    <a:ext uri="{9D8B030D-6E8A-4147-A177-3AD203B41FA5}">
                      <a16:colId xmlns:a16="http://schemas.microsoft.com/office/drawing/2014/main" val="1182403540"/>
                    </a:ext>
                  </a:extLst>
                </a:gridCol>
                <a:gridCol w="2316480">
                  <a:extLst>
                    <a:ext uri="{9D8B030D-6E8A-4147-A177-3AD203B41FA5}">
                      <a16:colId xmlns:a16="http://schemas.microsoft.com/office/drawing/2014/main" val="483637094"/>
                    </a:ext>
                  </a:extLst>
                </a:gridCol>
              </a:tblGrid>
              <a:tr h="317325">
                <a:tc>
                  <a:txBody>
                    <a:bodyPr/>
                    <a:lstStyle/>
                    <a:p>
                      <a:pPr algn="ctr">
                        <a:lnSpc>
                          <a:spcPct val="107000"/>
                        </a:lnSpc>
                        <a:spcAft>
                          <a:spcPts val="800"/>
                        </a:spcAft>
                      </a:pPr>
                      <a:r>
                        <a:rPr lang="en-IN" sz="1800" kern="0" dirty="0">
                          <a:solidFill>
                            <a:schemeClr val="tx1"/>
                          </a:solidFill>
                          <a:effectLst/>
                        </a:rPr>
                        <a:t>Operator</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kern="0" dirty="0">
                          <a:solidFill>
                            <a:schemeClr val="tx1"/>
                          </a:solidFill>
                          <a:effectLst/>
                        </a:rPr>
                        <a:t>Description</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kern="0" dirty="0">
                          <a:solidFill>
                            <a:schemeClr val="tx1"/>
                          </a:solidFill>
                          <a:effectLst/>
                        </a:rPr>
                        <a:t>Associativity</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9693756"/>
                  </a:ext>
                </a:extLst>
              </a:tr>
              <a:tr h="532296">
                <a:tc>
                  <a:txBody>
                    <a:bodyPr/>
                    <a:lstStyle/>
                    <a:p>
                      <a:pPr algn="ctr">
                        <a:lnSpc>
                          <a:spcPct val="107000"/>
                        </a:lnSpc>
                        <a:spcBef>
                          <a:spcPts val="1500"/>
                        </a:spcBef>
                        <a:spcAft>
                          <a:spcPts val="800"/>
                        </a:spcAft>
                      </a:pP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parentheses</a:t>
                      </a:r>
                      <a:br>
                        <a:rPr lang="en-IN" sz="1800" kern="0" dirty="0">
                          <a:effectLst/>
                        </a:rPr>
                      </a:br>
                      <a:r>
                        <a:rPr lang="en-IN" sz="1800" kern="0" dirty="0">
                          <a:effectLst/>
                        </a:rPr>
                        <a:t>array access</a:t>
                      </a:r>
                      <a:br>
                        <a:rPr lang="en-IN" sz="1800" kern="0" dirty="0">
                          <a:effectLst/>
                        </a:rPr>
                      </a:br>
                      <a:r>
                        <a:rPr lang="en-IN" sz="1800" kern="0" dirty="0">
                          <a:effectLst/>
                        </a:rPr>
                        <a:t>member access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left-to-right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5374896"/>
                  </a:ext>
                </a:extLst>
              </a:tr>
              <a:tr h="365971">
                <a:tc>
                  <a:txBody>
                    <a:bodyPr/>
                    <a:lstStyle/>
                    <a:p>
                      <a:pPr algn="ctr">
                        <a:lnSpc>
                          <a:spcPct val="107000"/>
                        </a:lnSpc>
                        <a:spcBef>
                          <a:spcPts val="1500"/>
                        </a:spcBef>
                        <a:spcAft>
                          <a:spcPts val="800"/>
                        </a:spcAft>
                      </a:pP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unary post-increment</a:t>
                      </a:r>
                      <a:br>
                        <a:rPr lang="en-IN" sz="1800" kern="0" dirty="0">
                          <a:effectLst/>
                        </a:rPr>
                      </a:br>
                      <a:r>
                        <a:rPr lang="en-IN" sz="1800" kern="0" dirty="0">
                          <a:effectLst/>
                        </a:rPr>
                        <a:t>unary post-decrement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effectLst/>
                        </a:rPr>
                        <a:t>left-to-right</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543292"/>
                  </a:ext>
                </a:extLst>
              </a:tr>
              <a:tr h="1031272">
                <a:tc>
                  <a:txBody>
                    <a:bodyPr/>
                    <a:lstStyle/>
                    <a:p>
                      <a:pPr algn="ctr">
                        <a:lnSpc>
                          <a:spcPct val="107000"/>
                        </a:lnSpc>
                        <a:spcBef>
                          <a:spcPts val="1500"/>
                        </a:spcBef>
                        <a:spcAft>
                          <a:spcPts val="800"/>
                        </a:spcAft>
                      </a:pP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unary plus</a:t>
                      </a:r>
                      <a:br>
                        <a:rPr lang="en-IN" sz="1800" kern="0" dirty="0">
                          <a:effectLst/>
                        </a:rPr>
                      </a:br>
                      <a:r>
                        <a:rPr lang="en-IN" sz="1800" kern="0" dirty="0">
                          <a:effectLst/>
                        </a:rPr>
                        <a:t>unary minus</a:t>
                      </a:r>
                      <a:br>
                        <a:rPr lang="en-IN" sz="1800" kern="0" dirty="0">
                          <a:effectLst/>
                        </a:rPr>
                      </a:br>
                      <a:r>
                        <a:rPr lang="en-IN" sz="1800" kern="0" dirty="0">
                          <a:effectLst/>
                        </a:rPr>
                        <a:t>unary logical NOT</a:t>
                      </a:r>
                      <a:br>
                        <a:rPr lang="en-IN" sz="1800" kern="0" dirty="0">
                          <a:effectLst/>
                        </a:rPr>
                      </a:br>
                      <a:r>
                        <a:rPr lang="en-IN" sz="1800" kern="0" dirty="0">
                          <a:effectLst/>
                        </a:rPr>
                        <a:t>unary bitwise NOT</a:t>
                      </a:r>
                      <a:br>
                        <a:rPr lang="en-IN" sz="1800" kern="0" dirty="0">
                          <a:effectLst/>
                        </a:rPr>
                      </a:br>
                      <a:r>
                        <a:rPr lang="en-IN" sz="1800" kern="0" dirty="0">
                          <a:effectLst/>
                        </a:rPr>
                        <a:t>unary pre-increment</a:t>
                      </a:r>
                      <a:br>
                        <a:rPr lang="en-IN" sz="1800" kern="0" dirty="0">
                          <a:effectLst/>
                        </a:rPr>
                      </a:br>
                      <a:r>
                        <a:rPr lang="en-IN" sz="1800" kern="0" dirty="0">
                          <a:effectLst/>
                        </a:rPr>
                        <a:t>unary pre-decrement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right-to-left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4852400"/>
                  </a:ext>
                </a:extLst>
              </a:tr>
              <a:tr h="365971">
                <a:tc>
                  <a:txBody>
                    <a:bodyPr/>
                    <a:lstStyle/>
                    <a:p>
                      <a:pPr algn="ctr">
                        <a:lnSpc>
                          <a:spcPct val="107000"/>
                        </a:lnSpc>
                        <a:spcBef>
                          <a:spcPts val="1500"/>
                        </a:spcBef>
                        <a:spcAft>
                          <a:spcPts val="800"/>
                        </a:spcAft>
                      </a:pPr>
                      <a:r>
                        <a:rPr lang="en-IN" sz="1800" kern="0" dirty="0">
                          <a:solidFill>
                            <a:schemeClr val="tx1"/>
                          </a:solidFill>
                          <a:effectLst/>
                        </a:rPr>
                        <a:t>()</a:t>
                      </a:r>
                      <a:br>
                        <a:rPr lang="en-IN" sz="1800" kern="0" dirty="0">
                          <a:solidFill>
                            <a:schemeClr val="tx1"/>
                          </a:solidFill>
                          <a:effectLst/>
                        </a:rPr>
                      </a:br>
                      <a:r>
                        <a:rPr lang="en-IN" sz="1800" kern="0" dirty="0">
                          <a:solidFill>
                            <a:schemeClr val="tx1"/>
                          </a:solidFill>
                          <a:effectLst/>
                        </a:rPr>
                        <a:t>new</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cast</a:t>
                      </a:r>
                      <a:br>
                        <a:rPr lang="en-IN" sz="1800" kern="0" dirty="0">
                          <a:effectLst/>
                        </a:rPr>
                      </a:br>
                      <a:r>
                        <a:rPr lang="en-IN" sz="1800" kern="0" dirty="0">
                          <a:effectLst/>
                        </a:rPr>
                        <a:t>object creation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right-to-left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22135"/>
                  </a:ext>
                </a:extLst>
              </a:tr>
              <a:tr h="0">
                <a:tc>
                  <a:txBody>
                    <a:bodyPr/>
                    <a:lstStyle/>
                    <a:p>
                      <a:pPr algn="ctr">
                        <a:lnSpc>
                          <a:spcPct val="107000"/>
                        </a:lnSpc>
                        <a:spcBef>
                          <a:spcPts val="1500"/>
                        </a:spcBef>
                        <a:spcAft>
                          <a:spcPts val="800"/>
                        </a:spcAft>
                      </a:pPr>
                      <a:r>
                        <a:rPr lang="en-IN" sz="1800" kern="0" dirty="0">
                          <a:solidFill>
                            <a:schemeClr val="tx1"/>
                          </a:solidFill>
                          <a:effectLst/>
                        </a:rPr>
                        <a:t>* / %</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multiplicative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left-to-right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9216850"/>
                  </a:ext>
                </a:extLst>
              </a:tr>
              <a:tr h="365971">
                <a:tc>
                  <a:txBody>
                    <a:bodyPr/>
                    <a:lstStyle/>
                    <a:p>
                      <a:pPr algn="ctr">
                        <a:lnSpc>
                          <a:spcPct val="107000"/>
                        </a:lnSpc>
                        <a:spcBef>
                          <a:spcPts val="1500"/>
                        </a:spcBef>
                        <a:spcAft>
                          <a:spcPts val="800"/>
                        </a:spcAft>
                      </a:pPr>
                      <a:r>
                        <a:rPr lang="en-IN" sz="1800" kern="0" dirty="0">
                          <a:solidFill>
                            <a:schemeClr val="tx1"/>
                          </a:solidFill>
                          <a:effectLst/>
                        </a:rPr>
                        <a:t>+ -</a:t>
                      </a:r>
                      <a:br>
                        <a:rPr lang="en-IN" sz="1800" kern="0" dirty="0">
                          <a:solidFill>
                            <a:schemeClr val="tx1"/>
                          </a:solidFill>
                          <a:effectLst/>
                        </a:rPr>
                      </a:br>
                      <a:r>
                        <a:rPr lang="en-IN" sz="1800" kern="0" dirty="0">
                          <a:solidFill>
                            <a:schemeClr val="tx1"/>
                          </a:solidFill>
                          <a:effectLst/>
                        </a:rPr>
                        <a: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additive</a:t>
                      </a:r>
                      <a:br>
                        <a:rPr lang="en-IN" sz="1800" kern="0" dirty="0">
                          <a:effectLst/>
                        </a:rPr>
                      </a:br>
                      <a:r>
                        <a:rPr lang="en-IN" sz="1800" kern="0" dirty="0">
                          <a:effectLst/>
                        </a:rPr>
                        <a:t>string concatenation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effectLst/>
                        </a:rPr>
                        <a:t>left-to-right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27914" marR="27914" marT="27914" marB="279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7725419"/>
                  </a:ext>
                </a:extLst>
              </a:tr>
            </a:tbl>
          </a:graphicData>
        </a:graphic>
      </p:graphicFrame>
    </p:spTree>
    <p:extLst>
      <p:ext uri="{BB962C8B-B14F-4D97-AF65-F5344CB8AC3E}">
        <p14:creationId xmlns:p14="http://schemas.microsoft.com/office/powerpoint/2010/main" val="1226637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184E8C3-E84C-9BCB-A550-47033E4DC798}"/>
              </a:ext>
            </a:extLst>
          </p:cNvPr>
          <p:cNvGraphicFramePr>
            <a:graphicFrameLocks noGrp="1"/>
          </p:cNvGraphicFramePr>
          <p:nvPr>
            <p:ph idx="1"/>
            <p:extLst>
              <p:ext uri="{D42A27DB-BD31-4B8C-83A1-F6EECF244321}">
                <p14:modId xmlns:p14="http://schemas.microsoft.com/office/powerpoint/2010/main" val="3961772570"/>
              </p:ext>
            </p:extLst>
          </p:nvPr>
        </p:nvGraphicFramePr>
        <p:xfrm>
          <a:off x="1699260" y="533400"/>
          <a:ext cx="7543800" cy="4594324"/>
        </p:xfrm>
        <a:graphic>
          <a:graphicData uri="http://schemas.openxmlformats.org/drawingml/2006/table">
            <a:tbl>
              <a:tblPr firstRow="1" firstCol="1" bandRow="1">
                <a:tableStyleId>{5C22544A-7EE6-4342-B048-85BDC9FD1C3A}</a:tableStyleId>
              </a:tblPr>
              <a:tblGrid>
                <a:gridCol w="2107715">
                  <a:extLst>
                    <a:ext uri="{9D8B030D-6E8A-4147-A177-3AD203B41FA5}">
                      <a16:colId xmlns:a16="http://schemas.microsoft.com/office/drawing/2014/main" val="3292972173"/>
                    </a:ext>
                  </a:extLst>
                </a:gridCol>
                <a:gridCol w="2653598">
                  <a:extLst>
                    <a:ext uri="{9D8B030D-6E8A-4147-A177-3AD203B41FA5}">
                      <a16:colId xmlns:a16="http://schemas.microsoft.com/office/drawing/2014/main" val="3102342499"/>
                    </a:ext>
                  </a:extLst>
                </a:gridCol>
                <a:gridCol w="2782487">
                  <a:extLst>
                    <a:ext uri="{9D8B030D-6E8A-4147-A177-3AD203B41FA5}">
                      <a16:colId xmlns:a16="http://schemas.microsoft.com/office/drawing/2014/main" val="973287190"/>
                    </a:ext>
                  </a:extLst>
                </a:gridCol>
              </a:tblGrid>
              <a:tr h="741695">
                <a:tc>
                  <a:txBody>
                    <a:bodyPr/>
                    <a:lstStyle/>
                    <a:p>
                      <a:pPr algn="ctr">
                        <a:lnSpc>
                          <a:spcPct val="107000"/>
                        </a:lnSpc>
                        <a:spcBef>
                          <a:spcPts val="1500"/>
                        </a:spcBef>
                        <a:spcAft>
                          <a:spcPts val="800"/>
                        </a:spcAft>
                      </a:pPr>
                      <a:r>
                        <a:rPr lang="en-IN" sz="1800" kern="0" dirty="0">
                          <a:solidFill>
                            <a:schemeClr val="tx1"/>
                          </a:solidFill>
                          <a:effectLst/>
                        </a:rPr>
                        <a:t>&lt;&lt; &gt;&gt;</a:t>
                      </a:r>
                      <a:br>
                        <a:rPr lang="en-IN" sz="1800" kern="0" dirty="0">
                          <a:solidFill>
                            <a:schemeClr val="tx1"/>
                          </a:solidFill>
                          <a:effectLst/>
                        </a:rPr>
                      </a:br>
                      <a:r>
                        <a:rPr lang="en-IN" sz="1800" kern="0" dirty="0">
                          <a:solidFill>
                            <a:schemeClr val="tx1"/>
                          </a:solidFill>
                          <a:effectLst/>
                        </a:rPr>
                        <a:t>&gt;&gt;&gt;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solidFill>
                            <a:schemeClr val="tx1"/>
                          </a:solidFill>
                          <a:effectLst/>
                        </a:rPr>
                        <a:t>shift</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solidFill>
                            <a:schemeClr val="tx1"/>
                          </a:solidFill>
                          <a:effectLst/>
                        </a:rPr>
                        <a:t>left-to-right</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88198"/>
                  </a:ext>
                </a:extLst>
              </a:tr>
              <a:tr h="1076504">
                <a:tc>
                  <a:txBody>
                    <a:bodyPr/>
                    <a:lstStyle/>
                    <a:p>
                      <a:pPr algn="ctr">
                        <a:lnSpc>
                          <a:spcPct val="107000"/>
                        </a:lnSpc>
                        <a:spcBef>
                          <a:spcPts val="1500"/>
                        </a:spcBef>
                        <a:spcAft>
                          <a:spcPts val="800"/>
                        </a:spcAft>
                      </a:pPr>
                      <a:r>
                        <a:rPr lang="en-IN" sz="1800" kern="0">
                          <a:solidFill>
                            <a:schemeClr val="tx1"/>
                          </a:solidFill>
                          <a:effectLst/>
                        </a:rPr>
                        <a:t>&lt; &lt;=</a:t>
                      </a:r>
                      <a:br>
                        <a:rPr lang="en-IN" sz="1800" kern="0">
                          <a:solidFill>
                            <a:schemeClr val="tx1"/>
                          </a:solidFill>
                          <a:effectLst/>
                        </a:rPr>
                      </a:br>
                      <a:r>
                        <a:rPr lang="en-IN" sz="1800" kern="0">
                          <a:solidFill>
                            <a:schemeClr val="tx1"/>
                          </a:solidFill>
                          <a:effectLst/>
                        </a:rPr>
                        <a:t>&gt; &gt;=</a:t>
                      </a:r>
                      <a:br>
                        <a:rPr lang="en-IN" sz="1800" kern="0">
                          <a:solidFill>
                            <a:schemeClr val="tx1"/>
                          </a:solidFill>
                          <a:effectLst/>
                        </a:rPr>
                      </a:br>
                      <a:r>
                        <a:rPr lang="en-IN" sz="1800" kern="0">
                          <a:solidFill>
                            <a:schemeClr val="tx1"/>
                          </a:solidFill>
                          <a:effectLst/>
                        </a:rPr>
                        <a:t>instanceof</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solidFill>
                            <a:schemeClr val="tx1"/>
                          </a:solidFill>
                          <a:effectLst/>
                        </a:rPr>
                        <a:t>relational</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solidFill>
                            <a:schemeClr val="tx1"/>
                          </a:solidFill>
                          <a:effectLst/>
                        </a:rPr>
                        <a:t>left-to-right</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1278422"/>
                  </a:ext>
                </a:extLst>
              </a:tr>
              <a:tr h="741695">
                <a:tc>
                  <a:txBody>
                    <a:bodyPr/>
                    <a:lstStyle/>
                    <a:p>
                      <a:pPr algn="ctr">
                        <a:lnSpc>
                          <a:spcPct val="107000"/>
                        </a:lnSpc>
                        <a:spcBef>
                          <a:spcPts val="1500"/>
                        </a:spcBef>
                        <a:spcAft>
                          <a:spcPts val="800"/>
                        </a:spcAft>
                      </a:pPr>
                      <a:r>
                        <a:rPr lang="en-IN" sz="1800" kern="0">
                          <a:solidFill>
                            <a:schemeClr val="tx1"/>
                          </a:solidFill>
                          <a:effectLst/>
                        </a:rPr>
                        <a:t>==</a:t>
                      </a:r>
                      <a:br>
                        <a:rPr lang="en-IN" sz="1800" kern="0">
                          <a:solidFill>
                            <a:schemeClr val="tx1"/>
                          </a:solidFill>
                          <a:effectLst/>
                        </a:rPr>
                      </a:br>
                      <a:r>
                        <a:rPr lang="en-IN" sz="1800" kern="0">
                          <a:solidFill>
                            <a:schemeClr val="tx1"/>
                          </a:solidFill>
                          <a:effectLst/>
                        </a:rPr>
                        <a:t>!=</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solidFill>
                            <a:schemeClr val="tx1"/>
                          </a:solidFill>
                          <a:effectLst/>
                        </a:rPr>
                        <a:t>equality</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solidFill>
                            <a:schemeClr val="tx1"/>
                          </a:solidFill>
                          <a:effectLst/>
                        </a:rPr>
                        <a:t>left-to-right</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4226384"/>
                  </a:ext>
                </a:extLst>
              </a:tr>
              <a:tr h="406886">
                <a:tc>
                  <a:txBody>
                    <a:bodyPr/>
                    <a:lstStyle/>
                    <a:p>
                      <a:pPr algn="ctr">
                        <a:lnSpc>
                          <a:spcPct val="107000"/>
                        </a:lnSpc>
                        <a:spcBef>
                          <a:spcPts val="1500"/>
                        </a:spcBef>
                        <a:spcAft>
                          <a:spcPts val="800"/>
                        </a:spcAft>
                      </a:pPr>
                      <a:r>
                        <a:rPr lang="en-IN" sz="1800" kern="0">
                          <a:solidFill>
                            <a:schemeClr val="tx1"/>
                          </a:solidFill>
                          <a:effectLst/>
                        </a:rPr>
                        <a:t>&amp;</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solidFill>
                            <a:schemeClr val="tx1"/>
                          </a:solidFill>
                          <a:effectLst/>
                        </a:rPr>
                        <a:t>bitwise AND</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solidFill>
                            <a:schemeClr val="tx1"/>
                          </a:solidFill>
                          <a:effectLst/>
                        </a:rPr>
                        <a:t>left-to-right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9833396"/>
                  </a:ext>
                </a:extLst>
              </a:tr>
              <a:tr h="406886">
                <a:tc>
                  <a:txBody>
                    <a:bodyPr/>
                    <a:lstStyle/>
                    <a:p>
                      <a:pPr algn="ctr">
                        <a:lnSpc>
                          <a:spcPct val="107000"/>
                        </a:lnSpc>
                        <a:spcBef>
                          <a:spcPts val="1500"/>
                        </a:spcBef>
                        <a:spcAft>
                          <a:spcPts val="800"/>
                        </a:spcAft>
                      </a:pPr>
                      <a:r>
                        <a:rPr lang="en-IN" sz="1800" kern="0">
                          <a:solidFill>
                            <a:schemeClr val="tx1"/>
                          </a:solidFill>
                          <a:effectLst/>
                        </a:rPr>
                        <a:t>^</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solidFill>
                            <a:schemeClr val="tx1"/>
                          </a:solidFill>
                          <a:effectLst/>
                        </a:rPr>
                        <a:t>bitwise XOR</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solidFill>
                            <a:schemeClr val="tx1"/>
                          </a:solidFill>
                          <a:effectLst/>
                        </a:rPr>
                        <a:t>left-to-right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1924807"/>
                  </a:ext>
                </a:extLst>
              </a:tr>
              <a:tr h="406886">
                <a:tc>
                  <a:txBody>
                    <a:bodyPr/>
                    <a:lstStyle/>
                    <a:p>
                      <a:pPr algn="ctr">
                        <a:lnSpc>
                          <a:spcPct val="107000"/>
                        </a:lnSpc>
                        <a:spcBef>
                          <a:spcPts val="1500"/>
                        </a:spcBef>
                        <a:spcAft>
                          <a:spcPts val="800"/>
                        </a:spcAft>
                      </a:pPr>
                      <a:r>
                        <a:rPr lang="en-IN" sz="1800" kern="0">
                          <a:solidFill>
                            <a:schemeClr val="tx1"/>
                          </a:solidFill>
                          <a:effectLst/>
                        </a:rPr>
                        <a:t>|</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solidFill>
                            <a:schemeClr val="tx1"/>
                          </a:solidFill>
                          <a:effectLst/>
                        </a:rPr>
                        <a:t>bitwise OR</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solidFill>
                            <a:schemeClr val="tx1"/>
                          </a:solidFill>
                          <a:effectLst/>
                        </a:rPr>
                        <a:t>left-to-right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360125"/>
                  </a:ext>
                </a:extLst>
              </a:tr>
              <a:tr h="406886">
                <a:tc>
                  <a:txBody>
                    <a:bodyPr/>
                    <a:lstStyle/>
                    <a:p>
                      <a:pPr algn="ctr">
                        <a:lnSpc>
                          <a:spcPct val="107000"/>
                        </a:lnSpc>
                        <a:spcBef>
                          <a:spcPts val="1500"/>
                        </a:spcBef>
                        <a:spcAft>
                          <a:spcPts val="800"/>
                        </a:spcAft>
                      </a:pPr>
                      <a:r>
                        <a:rPr lang="en-IN" sz="1800" kern="0">
                          <a:solidFill>
                            <a:schemeClr val="tx1"/>
                          </a:solidFill>
                          <a:effectLst/>
                        </a:rPr>
                        <a:t>&amp;&amp;</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a:solidFill>
                            <a:schemeClr val="tx1"/>
                          </a:solidFill>
                          <a:effectLst/>
                        </a:rPr>
                        <a:t>logical AND</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solidFill>
                            <a:schemeClr val="tx1"/>
                          </a:solidFill>
                          <a:effectLst/>
                        </a:rPr>
                        <a:t>left-to-right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8694962"/>
                  </a:ext>
                </a:extLst>
              </a:tr>
              <a:tr h="406886">
                <a:tc>
                  <a:txBody>
                    <a:bodyPr/>
                    <a:lstStyle/>
                    <a:p>
                      <a:pPr algn="ctr">
                        <a:lnSpc>
                          <a:spcPct val="107000"/>
                        </a:lnSpc>
                        <a:spcBef>
                          <a:spcPts val="1500"/>
                        </a:spcBef>
                        <a:spcAft>
                          <a:spcPts val="800"/>
                        </a:spcAft>
                      </a:pPr>
                      <a:r>
                        <a:rPr lang="en-IN" sz="1800" kern="0">
                          <a:solidFill>
                            <a:schemeClr val="tx1"/>
                          </a:solidFill>
                          <a:effectLst/>
                        </a:rPr>
                        <a:t>||</a:t>
                      </a:r>
                      <a:endParaRPr lang="en-IN" sz="18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solidFill>
                            <a:schemeClr val="tx1"/>
                          </a:solidFill>
                          <a:effectLst/>
                        </a:rPr>
                        <a:t>logical OR</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Bef>
                          <a:spcPts val="1500"/>
                        </a:spcBef>
                        <a:spcAft>
                          <a:spcPts val="800"/>
                        </a:spcAft>
                      </a:pPr>
                      <a:r>
                        <a:rPr lang="en-IN" sz="1800" kern="0" dirty="0">
                          <a:solidFill>
                            <a:schemeClr val="tx1"/>
                          </a:solidFill>
                          <a:effectLst/>
                        </a:rPr>
                        <a:t>left-to-right</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9548"/>
                  </a:ext>
                </a:extLst>
              </a:tr>
            </a:tbl>
          </a:graphicData>
        </a:graphic>
      </p:graphicFrame>
    </p:spTree>
    <p:extLst>
      <p:ext uri="{BB962C8B-B14F-4D97-AF65-F5344CB8AC3E}">
        <p14:creationId xmlns:p14="http://schemas.microsoft.com/office/powerpoint/2010/main" val="21650725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DF0CD-0FEB-9352-1B7C-C5A7FEEF4EFD}"/>
              </a:ext>
            </a:extLst>
          </p:cNvPr>
          <p:cNvSpPr>
            <a:spLocks noGrp="1"/>
          </p:cNvSpPr>
          <p:nvPr>
            <p:ph idx="1"/>
          </p:nvPr>
        </p:nvSpPr>
        <p:spPr>
          <a:xfrm>
            <a:off x="838200" y="508000"/>
            <a:ext cx="10515600" cy="5668963"/>
          </a:xfrm>
        </p:spPr>
        <p:txBody>
          <a:bodyPr>
            <a:normAutofit/>
          </a:bodyPr>
          <a:lstStyle/>
          <a:p>
            <a:pPr marL="0" indent="0" algn="l">
              <a:buNone/>
            </a:pP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Test1 {</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0" indent="0" algn="l">
              <a:buNone/>
            </a:pPr>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method stub</a:t>
            </a:r>
          </a:p>
          <a:p>
            <a:pPr marL="0" indent="0" algn="l">
              <a:buNone/>
            </a:pPr>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"1 + 2 = "</a:t>
            </a:r>
            <a:r>
              <a:rPr lang="en-IN" sz="1800" b="1" i="1" dirty="0">
                <a:solidFill>
                  <a:srgbClr val="000000"/>
                </a:solidFill>
                <a:latin typeface="Consolas" panose="020B0609020204030204" pitchFamily="49" charset="0"/>
              </a:rPr>
              <a:t> + 1 + 2);</a:t>
            </a:r>
          </a:p>
          <a:p>
            <a:pPr marL="0" indent="0" algn="l">
              <a:buNone/>
            </a:pPr>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"1 + 2 = "</a:t>
            </a:r>
            <a:r>
              <a:rPr lang="en-IN" sz="1800" b="1" i="1" dirty="0">
                <a:solidFill>
                  <a:srgbClr val="000000"/>
                </a:solidFill>
                <a:latin typeface="Consolas" panose="020B0609020204030204" pitchFamily="49" charset="0"/>
              </a:rPr>
              <a:t> + (1 + 2));</a:t>
            </a:r>
          </a:p>
          <a:p>
            <a:pPr marL="0" indent="0" algn="l">
              <a:buNone/>
            </a:pPr>
            <a:r>
              <a:rPr lang="en-IN" sz="1800" dirty="0">
                <a:solidFill>
                  <a:srgbClr val="000000"/>
                </a:solidFill>
                <a:latin typeface="Consolas" panose="020B0609020204030204" pitchFamily="49" charset="0"/>
              </a:rPr>
              <a:t>}</a:t>
            </a:r>
          </a:p>
          <a:p>
            <a:pPr marL="0" indent="0" algn="l">
              <a:buNone/>
            </a:pPr>
            <a:r>
              <a:rPr lang="en-IN" sz="1800" dirty="0">
                <a:solidFill>
                  <a:srgbClr val="000000"/>
                </a:solidFill>
                <a:latin typeface="Consolas" panose="020B0609020204030204" pitchFamily="49" charset="0"/>
              </a:rPr>
              <a:t>}</a:t>
            </a:r>
          </a:p>
          <a:p>
            <a:pPr eaLnBrk="0" fontAlgn="base" hangingPunct="0">
              <a:lnSpc>
                <a:spcPct val="100000"/>
              </a:lnSpc>
              <a:spcBef>
                <a:spcPct val="0"/>
              </a:spcBef>
              <a:spcAft>
                <a:spcPct val="0"/>
              </a:spcAft>
            </a:pPr>
            <a:r>
              <a:rPr kumimoji="0" lang="en-US" altLang="en-US" sz="1800" b="0" i="1" u="none" strike="noStrike" cap="none" normalizeH="0" baseline="0" dirty="0">
                <a:ln>
                  <a:noFill/>
                </a:ln>
                <a:solidFill>
                  <a:srgbClr val="000000"/>
                </a:solidFill>
                <a:effectLst/>
                <a:latin typeface="Helvetica Neue"/>
              </a:rPr>
              <a:t>Answer</a:t>
            </a:r>
            <a:r>
              <a:rPr kumimoji="0" lang="en-US" altLang="en-US" sz="18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+ 2 = 12</a:t>
            </a:r>
            <a:r>
              <a:rPr kumimoji="0" lang="en-US" altLang="en-US" sz="1800" b="0" i="0" u="none" strike="noStrike" cap="none" normalizeH="0" baseline="0" dirty="0">
                <a:ln>
                  <a:noFill/>
                </a:ln>
                <a:solidFill>
                  <a:srgbClr val="000000"/>
                </a:solidFill>
                <a:effectLst/>
                <a:latin typeface="Helvetica Neue"/>
              </a:rPr>
              <a:t> and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+ 2 = 3</a:t>
            </a:r>
            <a:r>
              <a:rPr kumimoji="0" lang="en-US" altLang="en-US" sz="1800" b="0" i="0" u="none" strike="noStrike" cap="none" normalizeH="0" baseline="0" dirty="0">
                <a:ln>
                  <a:noFill/>
                </a:ln>
                <a:solidFill>
                  <a:srgbClr val="000000"/>
                </a:solidFill>
                <a:effectLst/>
                <a:latin typeface="Helvetica Neue"/>
              </a:rPr>
              <a:t>, respectively. If either (or both) of the operands of the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Helvetica Neue"/>
              </a:rPr>
              <a:t> operator is a string,  the other is automatically cast to a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 String concatenation and addition have the same precedence and are left-to-right associative.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The parentheses in the second statement ensures that the second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Helvetica Neue"/>
              </a:rPr>
              <a:t> operator performs addition instead of string concatenation.</a:t>
            </a:r>
            <a:r>
              <a:rPr kumimoji="0" lang="en-US" altLang="en-US" sz="1100" b="0" i="0" u="none" strike="noStrike" cap="none" normalizeH="0" baseline="0" dirty="0">
                <a:ln>
                  <a:noFill/>
                </a:ln>
                <a:solidFill>
                  <a:schemeClr val="tx1"/>
                </a:solidFill>
                <a:effectLst/>
              </a:rPr>
              <a:t> </a:t>
            </a:r>
          </a:p>
          <a:p>
            <a:pPr algn="l"/>
            <a:r>
              <a:rPr lang="en-IN" sz="3200" dirty="0">
                <a:solidFill>
                  <a:srgbClr val="000000"/>
                </a:solidFill>
                <a:latin typeface="Consolas" panose="020B0609020204030204" pitchFamily="49" charset="0"/>
              </a:rPr>
              <a:t>1 + 2 = 12</a:t>
            </a:r>
          </a:p>
          <a:p>
            <a:pPr algn="l"/>
            <a:r>
              <a:rPr lang="en-IN" sz="3200" dirty="0">
                <a:solidFill>
                  <a:srgbClr val="000000"/>
                </a:solidFill>
                <a:latin typeface="Consolas" panose="020B0609020204030204" pitchFamily="49" charset="0"/>
              </a:rPr>
              <a:t>1 + 2 = 3</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lgn="l">
              <a:buNone/>
            </a:pPr>
            <a:endParaRPr lang="en-IN" sz="1800" dirty="0">
              <a:solidFill>
                <a:srgbClr val="000000"/>
              </a:solidFill>
              <a:latin typeface="Consolas" panose="020B0609020204030204" pitchFamily="49" charset="0"/>
            </a:endParaRPr>
          </a:p>
          <a:p>
            <a:pPr marL="0" indent="0" algn="l">
              <a:buNone/>
            </a:pPr>
            <a:endParaRPr lang="en-IN" sz="1800" dirty="0">
              <a:solidFill>
                <a:srgbClr val="000000"/>
              </a:solidFill>
              <a:latin typeface="Consolas" panose="020B0609020204030204" pitchFamily="49" charset="0"/>
            </a:endParaRPr>
          </a:p>
          <a:p>
            <a:pPr marL="0" indent="0" algn="l">
              <a:buNone/>
            </a:pPr>
            <a:endParaRPr lang="en-IN" dirty="0"/>
          </a:p>
        </p:txBody>
      </p:sp>
      <p:sp>
        <p:nvSpPr>
          <p:cNvPr id="4" name="Rectangle 1">
            <a:extLst>
              <a:ext uri="{FF2B5EF4-FFF2-40B4-BE49-F238E27FC236}">
                <a16:creationId xmlns:a16="http://schemas.microsoft.com/office/drawing/2014/main" id="{D4377D16-723E-DB35-A71F-0FD0E3E6F108}"/>
              </a:ext>
            </a:extLst>
          </p:cNvPr>
          <p:cNvSpPr>
            <a:spLocks noChangeArrowheads="1"/>
          </p:cNvSpPr>
          <p:nvPr/>
        </p:nvSpPr>
        <p:spPr bwMode="auto">
          <a:xfrm>
            <a:off x="998220" y="4539735"/>
            <a:ext cx="9418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1379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heel(1)">
                                      <p:cBhvr>
                                        <p:cTn id="7" dur="2000"/>
                                        <p:tgtEl>
                                          <p:spTgt spid="3">
                                            <p:txEl>
                                              <p:pRg st="7" end="7"/>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wheel(1)">
                                      <p:cBhvr>
                                        <p:cTn id="10" dur="2000"/>
                                        <p:tgtEl>
                                          <p:spTgt spid="3">
                                            <p:txEl>
                                              <p:pRg st="8" end="8"/>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wheel(1)">
                                      <p:cBhvr>
                                        <p:cTn id="13" dur="2000"/>
                                        <p:tgtEl>
                                          <p:spTgt spid="3">
                                            <p:txEl>
                                              <p:pRg st="9" end="9"/>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wheel(1)">
                                      <p:cBhvr>
                                        <p:cTn id="16" dur="2000"/>
                                        <p:tgtEl>
                                          <p:spTgt spid="3">
                                            <p:txEl>
                                              <p:pRg st="10" end="10"/>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wheel(1)">
                                      <p:cBhvr>
                                        <p:cTn id="19"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5A7A6-B6B6-694F-DABF-B5001030EFA0}"/>
              </a:ext>
            </a:extLst>
          </p:cNvPr>
          <p:cNvSpPr>
            <a:spLocks noGrp="1"/>
          </p:cNvSpPr>
          <p:nvPr>
            <p:ph idx="1"/>
          </p:nvPr>
        </p:nvSpPr>
        <p:spPr>
          <a:xfrm>
            <a:off x="838200" y="1062182"/>
            <a:ext cx="10515600" cy="5114781"/>
          </a:xfrm>
        </p:spPr>
        <p:txBody>
          <a:bodyPr/>
          <a:lstStyle/>
          <a:p>
            <a:pPr algn="l"/>
            <a:r>
              <a:rPr lang="en-US" sz="2400" b="1" dirty="0">
                <a:solidFill>
                  <a:schemeClr val="accent2"/>
                </a:solidFill>
                <a:latin typeface="Consolas" panose="020B0609020204030204" pitchFamily="49" charset="0"/>
              </a:rPr>
              <a:t>What is the value of x after executing the following code fragment? Explain</a:t>
            </a:r>
            <a:endParaRPr lang="en-IN" sz="2400" b="1" dirty="0">
              <a:solidFill>
                <a:schemeClr val="accent2"/>
              </a:solidFill>
              <a:latin typeface="Consolas" panose="020B0609020204030204" pitchFamily="49" charset="0"/>
            </a:endParaRP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x</a:t>
            </a:r>
            <a:r>
              <a:rPr lang="en-IN" sz="1800" b="1" dirty="0">
                <a:solidFill>
                  <a:srgbClr val="000000"/>
                </a:solidFill>
                <a:latin typeface="Consolas" panose="020B0609020204030204" pitchFamily="49" charset="0"/>
              </a:rPr>
              <a:t> = 10;</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y</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x</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x</a:t>
            </a:r>
            <a:r>
              <a:rPr lang="en-IN" sz="1800" b="1" dirty="0">
                <a:solidFill>
                  <a:srgbClr val="000000"/>
                </a:solidFill>
                <a:latin typeface="Consolas" panose="020B0609020204030204" pitchFamily="49" charset="0"/>
              </a:rPr>
              <a:t>;</a:t>
            </a:r>
            <a:endParaRPr lang="en-US" sz="1800" b="1" dirty="0">
              <a:solidFill>
                <a:srgbClr val="000000"/>
              </a:solidFill>
              <a:latin typeface="Consolas" panose="020B0609020204030204" pitchFamily="49" charset="0"/>
            </a:endParaRP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y</a:t>
            </a:r>
            <a:r>
              <a:rPr lang="en-IN" sz="1800" b="1" i="1" dirty="0">
                <a:solidFill>
                  <a:srgbClr val="000000"/>
                </a:solidFill>
                <a:latin typeface="Consolas" panose="020B0609020204030204" pitchFamily="49" charset="0"/>
              </a:rPr>
              <a:t>)</a:t>
            </a:r>
          </a:p>
          <a:p>
            <a:pPr algn="l"/>
            <a:endParaRPr lang="en-IN" sz="1800" b="1" i="1" dirty="0">
              <a:solidFill>
                <a:srgbClr val="000000"/>
              </a:solidFill>
              <a:latin typeface="Consolas" panose="020B0609020204030204" pitchFamily="49" charset="0"/>
            </a:endParaRPr>
          </a:p>
          <a:p>
            <a:pPr algn="l"/>
            <a:r>
              <a:rPr lang="en-IN" sz="1800" b="1" i="1" dirty="0">
                <a:solidFill>
                  <a:srgbClr val="000000"/>
                </a:solidFill>
                <a:latin typeface="Consolas" panose="020B0609020204030204" pitchFamily="49" charset="0"/>
              </a:rPr>
              <a:t>Ans: 21</a:t>
            </a:r>
            <a:endParaRPr lang="en-IN" dirty="0"/>
          </a:p>
        </p:txBody>
      </p:sp>
    </p:spTree>
    <p:extLst>
      <p:ext uri="{BB962C8B-B14F-4D97-AF65-F5344CB8AC3E}">
        <p14:creationId xmlns:p14="http://schemas.microsoft.com/office/powerpoint/2010/main" val="394374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heel(1)">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6833A-E841-9F4A-4F7E-CDCF8980D20F}"/>
              </a:ext>
            </a:extLst>
          </p:cNvPr>
          <p:cNvSpPr>
            <a:spLocks noGrp="1"/>
          </p:cNvSpPr>
          <p:nvPr>
            <p:ph idx="1"/>
          </p:nvPr>
        </p:nvSpPr>
        <p:spPr>
          <a:xfrm>
            <a:off x="838200" y="403860"/>
            <a:ext cx="10515600" cy="5773103"/>
          </a:xfrm>
        </p:spPr>
        <p:txBody>
          <a:bodyPr>
            <a:normAutofit/>
          </a:bodyPr>
          <a:lstStyle/>
          <a:p>
            <a:r>
              <a:rPr lang="en-US" dirty="0"/>
              <a:t>What is the value of x after executing the following code fragment? Explain.</a:t>
            </a:r>
          </a:p>
          <a:p>
            <a:r>
              <a:rPr lang="en-US" dirty="0"/>
              <a:t>int x = 10;</a:t>
            </a:r>
          </a:p>
          <a:p>
            <a:r>
              <a:rPr lang="en-US" dirty="0"/>
              <a:t>++++x;</a:t>
            </a:r>
          </a:p>
          <a:p>
            <a:endParaRPr lang="en-US" dirty="0"/>
          </a:p>
          <a:p>
            <a:r>
              <a:rPr lang="en-US" dirty="0"/>
              <a:t>Answer: It leads to a compile-time error. Java parses it as ++(++x). The ++x term increments the variable x and </a:t>
            </a:r>
            <a:r>
              <a:rPr lang="en-US" dirty="0" err="1"/>
              <a:t>evaulates</a:t>
            </a:r>
            <a:r>
              <a:rPr lang="en-US" dirty="0"/>
              <a:t> to the integer 11. This leads to a compile-time error because you the pre-increment operator must be applied to a variable (not an integer). So, while the pre-increment operator has right-to-left associativity, this property is not useful.</a:t>
            </a:r>
            <a:endParaRPr lang="en-IN" dirty="0"/>
          </a:p>
        </p:txBody>
      </p:sp>
    </p:spTree>
    <p:extLst>
      <p:ext uri="{BB962C8B-B14F-4D97-AF65-F5344CB8AC3E}">
        <p14:creationId xmlns:p14="http://schemas.microsoft.com/office/powerpoint/2010/main" val="290742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heel(1)">
                                      <p:cBhvr>
                                        <p:cTn id="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A7FB-032D-FE90-6355-80EA24C4F547}"/>
              </a:ext>
            </a:extLst>
          </p:cNvPr>
          <p:cNvSpPr>
            <a:spLocks noGrp="1"/>
          </p:cNvSpPr>
          <p:nvPr>
            <p:ph type="title"/>
          </p:nvPr>
        </p:nvSpPr>
        <p:spPr/>
        <p:txBody>
          <a:bodyPr/>
          <a:lstStyle/>
          <a:p>
            <a:r>
              <a:rPr lang="en-US" b="1" i="0" dirty="0">
                <a:effectLst/>
                <a:latin typeface="euclid circular a"/>
              </a:rPr>
              <a:t>List of Java Mathematical Functions</a:t>
            </a:r>
            <a:endParaRPr lang="en-IN" dirty="0"/>
          </a:p>
        </p:txBody>
      </p:sp>
      <p:sp>
        <p:nvSpPr>
          <p:cNvPr id="3" name="Content Placeholder 2">
            <a:extLst>
              <a:ext uri="{FF2B5EF4-FFF2-40B4-BE49-F238E27FC236}">
                <a16:creationId xmlns:a16="http://schemas.microsoft.com/office/drawing/2014/main" id="{71F1C321-5B2C-110D-8FF5-5E27BB35BD00}"/>
              </a:ext>
            </a:extLst>
          </p:cNvPr>
          <p:cNvSpPr>
            <a:spLocks noGrp="1"/>
          </p:cNvSpPr>
          <p:nvPr>
            <p:ph idx="1"/>
          </p:nvPr>
        </p:nvSpPr>
        <p:spPr/>
        <p:txBody>
          <a:bodyPr/>
          <a:lstStyle/>
          <a:p>
            <a:pPr marL="0" indent="0">
              <a:buNone/>
            </a:pPr>
            <a:r>
              <a:rPr lang="en-US" dirty="0">
                <a:solidFill>
                  <a:schemeClr val="accent2"/>
                </a:solidFill>
              </a:rPr>
              <a:t>Syntax of abs() function</a:t>
            </a:r>
          </a:p>
          <a:p>
            <a:r>
              <a:rPr lang="en-US" sz="2400" dirty="0"/>
              <a:t>int abs(int num);         // Returns the absolute value of an integer data type number</a:t>
            </a:r>
          </a:p>
          <a:p>
            <a:r>
              <a:rPr lang="en-US" sz="2400" dirty="0"/>
              <a:t>long abs(long num);       // Returns the absolute value of a long data type number</a:t>
            </a:r>
          </a:p>
          <a:p>
            <a:pPr marL="0" indent="0">
              <a:buNone/>
            </a:pPr>
            <a:endParaRPr lang="en-US" sz="2400" dirty="0"/>
          </a:p>
          <a:p>
            <a:r>
              <a:rPr lang="en-US" sz="2400" dirty="0"/>
              <a:t>float abs(float num);     // Returns the absolute value of a float data type number</a:t>
            </a:r>
          </a:p>
          <a:p>
            <a:endParaRPr lang="en-US" sz="2400" dirty="0"/>
          </a:p>
          <a:p>
            <a:r>
              <a:rPr lang="en-US" sz="2400" dirty="0"/>
              <a:t>double abs(double num);   // Returns the absolute value of a double data type number</a:t>
            </a:r>
            <a:endParaRPr lang="en-IN" sz="2400" dirty="0"/>
          </a:p>
        </p:txBody>
      </p:sp>
    </p:spTree>
    <p:extLst>
      <p:ext uri="{BB962C8B-B14F-4D97-AF65-F5344CB8AC3E}">
        <p14:creationId xmlns:p14="http://schemas.microsoft.com/office/powerpoint/2010/main" val="11794452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F17AB-6974-C633-8109-34AE41F1D962}"/>
              </a:ext>
            </a:extLst>
          </p:cNvPr>
          <p:cNvSpPr>
            <a:spLocks noGrp="1"/>
          </p:cNvSpPr>
          <p:nvPr>
            <p:ph idx="1"/>
          </p:nvPr>
        </p:nvSpPr>
        <p:spPr>
          <a:xfrm>
            <a:off x="838200" y="312420"/>
            <a:ext cx="10515600" cy="5864543"/>
          </a:xfrm>
        </p:spPr>
        <p:txBody>
          <a:bodyPr>
            <a:normAutofit/>
          </a:bodyPr>
          <a:lstStyle/>
          <a:p>
            <a:pPr marL="0" indent="0">
              <a:buNone/>
            </a:pPr>
            <a:r>
              <a:rPr lang="en-US" sz="2400" b="1" dirty="0">
                <a:solidFill>
                  <a:schemeClr val="accent2"/>
                </a:solidFill>
              </a:rPr>
              <a:t>Syntax of min() function</a:t>
            </a:r>
          </a:p>
          <a:p>
            <a:pPr marL="0" indent="0">
              <a:buNone/>
            </a:pPr>
            <a:endParaRPr lang="en-US" sz="2400" b="1" dirty="0">
              <a:solidFill>
                <a:schemeClr val="accent2"/>
              </a:solidFill>
            </a:endParaRPr>
          </a:p>
          <a:p>
            <a:r>
              <a:rPr lang="en-US" sz="2400" dirty="0"/>
              <a:t>int min(int a, int b);            // Returns the smallest among two integer data type numbers</a:t>
            </a:r>
          </a:p>
          <a:p>
            <a:r>
              <a:rPr lang="en-US" sz="2400" dirty="0"/>
              <a:t>long min(long a, long b);         // Returns the smallest among two long data type numbers</a:t>
            </a:r>
          </a:p>
          <a:p>
            <a:r>
              <a:rPr lang="en-US" sz="2400" dirty="0"/>
              <a:t>float min(float a, float b);      // Returns the smallest among two float data type numbers</a:t>
            </a:r>
          </a:p>
          <a:p>
            <a:r>
              <a:rPr lang="en-US" sz="2400" dirty="0"/>
              <a:t>double min(double a, double b);   // Returns the smallest among two double data type numbers</a:t>
            </a:r>
            <a:endParaRPr lang="en-IN" sz="2400" dirty="0"/>
          </a:p>
        </p:txBody>
      </p:sp>
    </p:spTree>
    <p:extLst>
      <p:ext uri="{BB962C8B-B14F-4D97-AF65-F5344CB8AC3E}">
        <p14:creationId xmlns:p14="http://schemas.microsoft.com/office/powerpoint/2010/main" val="16036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15A9-7AD3-D0E9-7932-6E70D7863C9C}"/>
              </a:ext>
            </a:extLst>
          </p:cNvPr>
          <p:cNvSpPr>
            <a:spLocks noGrp="1"/>
          </p:cNvSpPr>
          <p:nvPr>
            <p:ph type="title"/>
          </p:nvPr>
        </p:nvSpPr>
        <p:spPr/>
        <p:txBody>
          <a:bodyPr/>
          <a:lstStyle/>
          <a:p>
            <a:r>
              <a:rPr lang="en-IN" b="1" i="0" dirty="0">
                <a:solidFill>
                  <a:srgbClr val="273239"/>
                </a:solidFill>
                <a:effectLst/>
                <a:latin typeface="Source Sans Pro" panose="020B0503030403020204" pitchFamily="34" charset="0"/>
              </a:rPr>
              <a:t>Java Tokens</a:t>
            </a:r>
            <a:endParaRPr lang="en-IN" dirty="0"/>
          </a:p>
        </p:txBody>
      </p:sp>
      <p:sp>
        <p:nvSpPr>
          <p:cNvPr id="3" name="Content Placeholder 2">
            <a:extLst>
              <a:ext uri="{FF2B5EF4-FFF2-40B4-BE49-F238E27FC236}">
                <a16:creationId xmlns:a16="http://schemas.microsoft.com/office/drawing/2014/main" id="{2BC9FE51-62F2-3EA8-86E0-EAA161F8CA92}"/>
              </a:ext>
            </a:extLst>
          </p:cNvPr>
          <p:cNvSpPr>
            <a:spLocks noGrp="1"/>
          </p:cNvSpPr>
          <p:nvPr>
            <p:ph idx="1"/>
          </p:nvPr>
        </p:nvSpPr>
        <p:spPr/>
        <p:txBody>
          <a:bodyPr>
            <a:normAutofit lnSpcReduction="10000"/>
          </a:bodyPr>
          <a:lstStyle/>
          <a:p>
            <a:pPr algn="l" fontAlgn="base"/>
            <a:r>
              <a:rPr lang="en-US" b="0" i="0" dirty="0">
                <a:solidFill>
                  <a:srgbClr val="273239"/>
                </a:solidFill>
                <a:effectLst/>
                <a:latin typeface="Nunito" pitchFamily="2" charset="0"/>
              </a:rPr>
              <a:t>A </a:t>
            </a:r>
            <a:r>
              <a:rPr lang="en-US" b="1" i="0" dirty="0">
                <a:solidFill>
                  <a:srgbClr val="273239"/>
                </a:solidFill>
                <a:effectLst/>
                <a:latin typeface="Nunito" pitchFamily="2" charset="0"/>
              </a:rPr>
              <a:t>token</a:t>
            </a:r>
            <a:r>
              <a:rPr lang="en-US" b="0" i="0" dirty="0">
                <a:solidFill>
                  <a:srgbClr val="273239"/>
                </a:solidFill>
                <a:effectLst/>
                <a:latin typeface="Nunito" pitchFamily="2" charset="0"/>
              </a:rPr>
              <a:t> is the smallest element of a program that is meaningful to the compiler.</a:t>
            </a:r>
          </a:p>
          <a:p>
            <a:pPr algn="l" fontAlgn="base"/>
            <a:r>
              <a:rPr lang="en-US" b="0" i="0" dirty="0">
                <a:solidFill>
                  <a:srgbClr val="273239"/>
                </a:solidFill>
                <a:effectLst/>
                <a:latin typeface="Nunito" pitchFamily="2" charset="0"/>
              </a:rPr>
              <a:t> Tokens can be classified as follows:</a:t>
            </a:r>
          </a:p>
          <a:p>
            <a:pPr marL="0" indent="0" algn="l" fontAlgn="base">
              <a:buNone/>
            </a:pPr>
            <a:endParaRPr lang="en-US" b="0" i="0" dirty="0">
              <a:solidFill>
                <a:srgbClr val="273239"/>
              </a:solidFill>
              <a:effectLst/>
              <a:latin typeface="Nunito" pitchFamily="2" charset="0"/>
            </a:endParaRPr>
          </a:p>
          <a:p>
            <a:pPr marL="1081088" lvl="1" indent="-623888" fontAlgn="base">
              <a:buFont typeface="Wingdings" panose="05000000000000000000" pitchFamily="2" charset="2"/>
              <a:buChar char="q"/>
            </a:pPr>
            <a:r>
              <a:rPr lang="en-US" b="0" i="0" dirty="0">
                <a:solidFill>
                  <a:srgbClr val="273239"/>
                </a:solidFill>
                <a:effectLst/>
                <a:latin typeface="Nunito" pitchFamily="2" charset="0"/>
              </a:rPr>
              <a:t>Keywords</a:t>
            </a:r>
          </a:p>
          <a:p>
            <a:pPr marL="1081088" lvl="1" indent="-623888" fontAlgn="base">
              <a:buFont typeface="Wingdings" panose="05000000000000000000" pitchFamily="2" charset="2"/>
              <a:buChar char="q"/>
            </a:pPr>
            <a:r>
              <a:rPr lang="en-US" b="0" i="0" dirty="0">
                <a:solidFill>
                  <a:srgbClr val="273239"/>
                </a:solidFill>
                <a:effectLst/>
                <a:latin typeface="Nunito" pitchFamily="2" charset="0"/>
              </a:rPr>
              <a:t>Identifiers</a:t>
            </a:r>
          </a:p>
          <a:p>
            <a:pPr marL="1081088" lvl="1" indent="-623888" fontAlgn="base">
              <a:buFont typeface="Wingdings" panose="05000000000000000000" pitchFamily="2" charset="2"/>
              <a:buChar char="q"/>
            </a:pPr>
            <a:r>
              <a:rPr lang="en-US" b="0" i="0" dirty="0">
                <a:solidFill>
                  <a:srgbClr val="273239"/>
                </a:solidFill>
                <a:effectLst/>
                <a:latin typeface="Nunito" pitchFamily="2" charset="0"/>
              </a:rPr>
              <a:t>Constants</a:t>
            </a:r>
          </a:p>
          <a:p>
            <a:pPr marL="1081088" lvl="1" indent="-623888" fontAlgn="base">
              <a:buFont typeface="Wingdings" panose="05000000000000000000" pitchFamily="2" charset="2"/>
              <a:buChar char="q"/>
            </a:pPr>
            <a:r>
              <a:rPr lang="en-US" b="0" i="0" dirty="0">
                <a:solidFill>
                  <a:srgbClr val="273239"/>
                </a:solidFill>
                <a:effectLst/>
                <a:latin typeface="Nunito" pitchFamily="2" charset="0"/>
              </a:rPr>
              <a:t>Special Symbols</a:t>
            </a:r>
          </a:p>
          <a:p>
            <a:pPr marL="1081088" lvl="1" indent="-623888" fontAlgn="base">
              <a:buFont typeface="Wingdings" panose="05000000000000000000" pitchFamily="2" charset="2"/>
              <a:buChar char="q"/>
            </a:pPr>
            <a:r>
              <a:rPr lang="en-US" b="0" i="0" dirty="0">
                <a:solidFill>
                  <a:srgbClr val="273239"/>
                </a:solidFill>
                <a:effectLst/>
                <a:latin typeface="Nunito" pitchFamily="2" charset="0"/>
              </a:rPr>
              <a:t>Operators</a:t>
            </a:r>
          </a:p>
          <a:p>
            <a:pPr marL="1081088" lvl="1" indent="-623888" fontAlgn="base">
              <a:buFont typeface="Wingdings" panose="05000000000000000000" pitchFamily="2" charset="2"/>
              <a:buChar char="q"/>
            </a:pPr>
            <a:r>
              <a:rPr lang="en-US" dirty="0">
                <a:solidFill>
                  <a:srgbClr val="273239"/>
                </a:solidFill>
                <a:latin typeface="Nunito" pitchFamily="2" charset="0"/>
              </a:rPr>
              <a:t>Literals</a:t>
            </a:r>
          </a:p>
          <a:p>
            <a:pPr marL="1081088" lvl="1" indent="-623888" fontAlgn="base">
              <a:buFont typeface="Wingdings" panose="05000000000000000000" pitchFamily="2" charset="2"/>
              <a:buChar char="q"/>
            </a:pPr>
            <a:r>
              <a:rPr lang="en-US" b="0" i="0" dirty="0">
                <a:solidFill>
                  <a:srgbClr val="273239"/>
                </a:solidFill>
                <a:effectLst/>
                <a:latin typeface="Nunito" pitchFamily="2" charset="0"/>
              </a:rPr>
              <a:t>Punctuators</a:t>
            </a:r>
          </a:p>
          <a:p>
            <a:endParaRPr lang="en-IN" dirty="0"/>
          </a:p>
        </p:txBody>
      </p:sp>
    </p:spTree>
    <p:extLst>
      <p:ext uri="{BB962C8B-B14F-4D97-AF65-F5344CB8AC3E}">
        <p14:creationId xmlns:p14="http://schemas.microsoft.com/office/powerpoint/2010/main" val="1396587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B424D-00BC-94A4-1B51-C7AD8A4AF055}"/>
              </a:ext>
            </a:extLst>
          </p:cNvPr>
          <p:cNvSpPr>
            <a:spLocks noGrp="1"/>
          </p:cNvSpPr>
          <p:nvPr>
            <p:ph idx="1"/>
          </p:nvPr>
        </p:nvSpPr>
        <p:spPr>
          <a:xfrm>
            <a:off x="838200" y="388620"/>
            <a:ext cx="10515600" cy="5788343"/>
          </a:xfrm>
        </p:spPr>
        <p:txBody>
          <a:bodyPr/>
          <a:lstStyle/>
          <a:p>
            <a:pPr marL="0" indent="0">
              <a:buNone/>
            </a:pPr>
            <a:r>
              <a:rPr lang="en-US" b="1" dirty="0">
                <a:solidFill>
                  <a:schemeClr val="accent2"/>
                </a:solidFill>
              </a:rPr>
              <a:t>Syntax of max() function</a:t>
            </a:r>
          </a:p>
          <a:p>
            <a:endParaRPr lang="en-US" sz="2400" dirty="0"/>
          </a:p>
          <a:p>
            <a:r>
              <a:rPr lang="en-US" sz="2400" dirty="0"/>
              <a:t>int max(int a, int b);            // Returns the greater among two integer data type numbers</a:t>
            </a:r>
          </a:p>
          <a:p>
            <a:r>
              <a:rPr lang="en-US" sz="2400" dirty="0"/>
              <a:t>long max(long a, long b);         // Returns the greater among two long data type numbers</a:t>
            </a:r>
          </a:p>
          <a:p>
            <a:r>
              <a:rPr lang="en-US" sz="2400" dirty="0"/>
              <a:t>float max(float a, float b);      // Returns the greater among two float data type numbers</a:t>
            </a:r>
          </a:p>
          <a:p>
            <a:r>
              <a:rPr lang="en-US" sz="2400" dirty="0"/>
              <a:t>double max(double a, double b);   // Returns the greater among two double data type numbers</a:t>
            </a:r>
            <a:endParaRPr lang="en-IN" sz="2400" dirty="0"/>
          </a:p>
        </p:txBody>
      </p:sp>
    </p:spTree>
    <p:extLst>
      <p:ext uri="{BB962C8B-B14F-4D97-AF65-F5344CB8AC3E}">
        <p14:creationId xmlns:p14="http://schemas.microsoft.com/office/powerpoint/2010/main" val="42348317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9EEBE-634F-C25D-C5AE-F2F3205752E5}"/>
              </a:ext>
            </a:extLst>
          </p:cNvPr>
          <p:cNvSpPr>
            <a:spLocks noGrp="1"/>
          </p:cNvSpPr>
          <p:nvPr>
            <p:ph idx="1"/>
          </p:nvPr>
        </p:nvSpPr>
        <p:spPr>
          <a:xfrm>
            <a:off x="838200" y="342900"/>
            <a:ext cx="10515600" cy="5834063"/>
          </a:xfrm>
        </p:spPr>
        <p:txBody>
          <a:bodyPr>
            <a:normAutofit fontScale="92500" lnSpcReduction="10000"/>
          </a:bodyPr>
          <a:lstStyle/>
          <a:p>
            <a:pPr marL="0" indent="0">
              <a:buNone/>
            </a:pPr>
            <a:r>
              <a:rPr lang="en-IN" b="1" dirty="0">
                <a:solidFill>
                  <a:schemeClr val="accent2"/>
                </a:solidFill>
              </a:rPr>
              <a:t>Syntax of sqrt() function</a:t>
            </a:r>
          </a:p>
          <a:p>
            <a:r>
              <a:rPr lang="en-IN" dirty="0"/>
              <a:t>double sqrt(double </a:t>
            </a:r>
            <a:r>
              <a:rPr lang="en-IN" dirty="0" err="1"/>
              <a:t>num</a:t>
            </a:r>
            <a:r>
              <a:rPr lang="en-IN" dirty="0"/>
              <a:t>);</a:t>
            </a:r>
          </a:p>
          <a:p>
            <a:r>
              <a:rPr lang="en-IN" b="1" dirty="0">
                <a:solidFill>
                  <a:schemeClr val="accent2"/>
                </a:solidFill>
              </a:rPr>
              <a:t>x=</a:t>
            </a:r>
            <a:r>
              <a:rPr lang="en-IN" b="1" dirty="0" err="1">
                <a:solidFill>
                  <a:schemeClr val="accent2"/>
                </a:solidFill>
              </a:rPr>
              <a:t>Math.sqrt</a:t>
            </a:r>
            <a:r>
              <a:rPr lang="en-IN" b="1" dirty="0">
                <a:solidFill>
                  <a:schemeClr val="accent2"/>
                </a:solidFill>
              </a:rPr>
              <a:t>(n);</a:t>
            </a:r>
          </a:p>
          <a:p>
            <a:endParaRPr lang="en-IN" dirty="0"/>
          </a:p>
          <a:p>
            <a:pPr marL="0" indent="0">
              <a:buNone/>
            </a:pPr>
            <a:r>
              <a:rPr lang="en-IN" b="1" dirty="0"/>
              <a:t>Syntax of pow() function</a:t>
            </a:r>
          </a:p>
          <a:p>
            <a:r>
              <a:rPr lang="en-IN" dirty="0"/>
              <a:t>double pow(double x, double y);</a:t>
            </a:r>
          </a:p>
          <a:p>
            <a:endParaRPr lang="en-IN" dirty="0"/>
          </a:p>
          <a:p>
            <a:pPr algn="l"/>
            <a:r>
              <a:rPr lang="en-US" b="1" i="0" dirty="0">
                <a:effectLst/>
                <a:latin typeface="euclid circular a"/>
              </a:rPr>
              <a:t>floor() Function</a:t>
            </a:r>
          </a:p>
          <a:p>
            <a:pPr algn="l"/>
            <a:r>
              <a:rPr lang="en-US" b="0" i="0" dirty="0">
                <a:effectLst/>
                <a:latin typeface="euclid circular a"/>
              </a:rPr>
              <a:t>The floor() function returns the nearest integer number less than the number passed as argument.</a:t>
            </a:r>
          </a:p>
          <a:p>
            <a:pPr marL="0" indent="0">
              <a:buNone/>
            </a:pPr>
            <a:r>
              <a:rPr lang="en-US" b="1" dirty="0">
                <a:solidFill>
                  <a:schemeClr val="accent2"/>
                </a:solidFill>
              </a:rPr>
              <a:t>Syntax of floor() function</a:t>
            </a:r>
          </a:p>
          <a:p>
            <a:r>
              <a:rPr lang="en-US" dirty="0"/>
              <a:t>double floor(double num);</a:t>
            </a:r>
          </a:p>
          <a:p>
            <a:r>
              <a:rPr lang="en-IN" dirty="0"/>
              <a:t>x=</a:t>
            </a:r>
            <a:r>
              <a:rPr lang="en-IN" dirty="0" err="1"/>
              <a:t>Math.floor</a:t>
            </a:r>
            <a:r>
              <a:rPr lang="en-IN" dirty="0"/>
              <a:t>(n);</a:t>
            </a:r>
          </a:p>
        </p:txBody>
      </p:sp>
    </p:spTree>
    <p:extLst>
      <p:ext uri="{BB962C8B-B14F-4D97-AF65-F5344CB8AC3E}">
        <p14:creationId xmlns:p14="http://schemas.microsoft.com/office/powerpoint/2010/main" val="2068750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56D22-9FCC-BD86-B679-AA669E944B57}"/>
              </a:ext>
            </a:extLst>
          </p:cNvPr>
          <p:cNvSpPr>
            <a:spLocks noGrp="1"/>
          </p:cNvSpPr>
          <p:nvPr>
            <p:ph idx="1"/>
          </p:nvPr>
        </p:nvSpPr>
        <p:spPr>
          <a:xfrm>
            <a:off x="838200" y="525780"/>
            <a:ext cx="10515600" cy="5651183"/>
          </a:xfrm>
        </p:spPr>
        <p:txBody>
          <a:bodyPr/>
          <a:lstStyle/>
          <a:p>
            <a:pPr marL="0" indent="0">
              <a:buNone/>
            </a:pPr>
            <a:r>
              <a:rPr lang="en-US" b="1" dirty="0">
                <a:solidFill>
                  <a:schemeClr val="accent2"/>
                </a:solidFill>
              </a:rPr>
              <a:t>ceil() Function</a:t>
            </a:r>
          </a:p>
          <a:p>
            <a:r>
              <a:rPr lang="en-US" dirty="0"/>
              <a:t>The ceil() function returns the nearest integer number greater than the number passed as argument.</a:t>
            </a:r>
          </a:p>
          <a:p>
            <a:endParaRPr lang="en-US" dirty="0"/>
          </a:p>
          <a:p>
            <a:pPr marL="0" indent="0">
              <a:buNone/>
            </a:pPr>
            <a:r>
              <a:rPr lang="en-US" dirty="0"/>
              <a:t>Syntax of ceil() function</a:t>
            </a:r>
          </a:p>
          <a:p>
            <a:r>
              <a:rPr lang="en-US" b="1" dirty="0"/>
              <a:t>double ceil(double num);</a:t>
            </a:r>
          </a:p>
          <a:p>
            <a:r>
              <a:rPr lang="en-IN" b="1" dirty="0"/>
              <a:t>x=</a:t>
            </a:r>
            <a:r>
              <a:rPr lang="en-IN" b="1" dirty="0" err="1"/>
              <a:t>Math.ceil</a:t>
            </a:r>
            <a:r>
              <a:rPr lang="en-IN" b="1" dirty="0"/>
              <a:t>(n);</a:t>
            </a:r>
          </a:p>
        </p:txBody>
      </p:sp>
    </p:spTree>
    <p:extLst>
      <p:ext uri="{BB962C8B-B14F-4D97-AF65-F5344CB8AC3E}">
        <p14:creationId xmlns:p14="http://schemas.microsoft.com/office/powerpoint/2010/main" val="36158605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5B644E6-0E7D-077D-D417-734F3C1F63A9}"/>
              </a:ext>
            </a:extLst>
          </p:cNvPr>
          <p:cNvGraphicFramePr>
            <a:graphicFrameLocks noGrp="1"/>
          </p:cNvGraphicFramePr>
          <p:nvPr>
            <p:ph idx="1"/>
            <p:extLst>
              <p:ext uri="{D42A27DB-BD31-4B8C-83A1-F6EECF244321}">
                <p14:modId xmlns:p14="http://schemas.microsoft.com/office/powerpoint/2010/main" val="2649543448"/>
              </p:ext>
            </p:extLst>
          </p:nvPr>
        </p:nvGraphicFramePr>
        <p:xfrm>
          <a:off x="1671828" y="1082040"/>
          <a:ext cx="7537704" cy="3779520"/>
        </p:xfrm>
        <a:graphic>
          <a:graphicData uri="http://schemas.openxmlformats.org/drawingml/2006/table">
            <a:tbl>
              <a:tblPr/>
              <a:tblGrid>
                <a:gridCol w="1338072">
                  <a:extLst>
                    <a:ext uri="{9D8B030D-6E8A-4147-A177-3AD203B41FA5}">
                      <a16:colId xmlns:a16="http://schemas.microsoft.com/office/drawing/2014/main" val="932926478"/>
                    </a:ext>
                  </a:extLst>
                </a:gridCol>
                <a:gridCol w="2438400">
                  <a:extLst>
                    <a:ext uri="{9D8B030D-6E8A-4147-A177-3AD203B41FA5}">
                      <a16:colId xmlns:a16="http://schemas.microsoft.com/office/drawing/2014/main" val="1118321007"/>
                    </a:ext>
                  </a:extLst>
                </a:gridCol>
                <a:gridCol w="3761232">
                  <a:extLst>
                    <a:ext uri="{9D8B030D-6E8A-4147-A177-3AD203B41FA5}">
                      <a16:colId xmlns:a16="http://schemas.microsoft.com/office/drawing/2014/main" val="3166496302"/>
                    </a:ext>
                  </a:extLst>
                </a:gridCol>
              </a:tblGrid>
              <a:tr h="1259840">
                <a:tc>
                  <a:txBody>
                    <a:bodyPr/>
                    <a:lstStyle/>
                    <a:p>
                      <a:pPr fontAlgn="t"/>
                      <a:r>
                        <a:rPr lang="en-IN" dirty="0">
                          <a:effectLst/>
                          <a:latin typeface="euclid circular a"/>
                        </a:rPr>
                        <a:t>exp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latin typeface="euclid circular a"/>
                        </a:rPr>
                        <a:t>double exp(double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a:effectLst/>
                          <a:latin typeface="euclid circular a"/>
                        </a:rPr>
                        <a:t>The </a:t>
                      </a:r>
                      <a:r>
                        <a:rPr lang="en-US" b="0">
                          <a:effectLst/>
                          <a:latin typeface="euclid circular a"/>
                        </a:rPr>
                        <a:t>exp()</a:t>
                      </a:r>
                      <a:r>
                        <a:rPr lang="en-US">
                          <a:effectLst/>
                          <a:latin typeface="euclid circular a"/>
                        </a:rPr>
                        <a:t> function returns e (2.7182818) raised to the </a:t>
                      </a:r>
                      <a:r>
                        <a:rPr lang="en-US" b="0">
                          <a:effectLst/>
                          <a:latin typeface="euclid circular a"/>
                        </a:rPr>
                        <a:t>xth</a:t>
                      </a:r>
                      <a:r>
                        <a:rPr lang="en-US">
                          <a:effectLst/>
                          <a:latin typeface="euclid circular a"/>
                        </a:rPr>
                        <a:t>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8740810"/>
                  </a:ext>
                </a:extLst>
              </a:tr>
              <a:tr h="1259840">
                <a:tc>
                  <a:txBody>
                    <a:bodyPr/>
                    <a:lstStyle/>
                    <a:p>
                      <a:pPr fontAlgn="t"/>
                      <a:r>
                        <a:rPr lang="en-IN">
                          <a:effectLst/>
                          <a:latin typeface="euclid circular a"/>
                        </a:rPr>
                        <a:t>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latin typeface="euclid circular a"/>
                        </a:rPr>
                        <a:t>double log(double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dirty="0">
                          <a:effectLst/>
                          <a:latin typeface="euclid circular a"/>
                        </a:rPr>
                        <a:t>The function </a:t>
                      </a:r>
                      <a:r>
                        <a:rPr lang="en-US" b="0" dirty="0">
                          <a:effectLst/>
                          <a:latin typeface="euclid circular a"/>
                        </a:rPr>
                        <a:t>log()</a:t>
                      </a:r>
                      <a:r>
                        <a:rPr lang="en-US" dirty="0">
                          <a:effectLst/>
                          <a:latin typeface="euclid circular a"/>
                        </a:rPr>
                        <a:t> returns the natural (base e) logarithm of </a:t>
                      </a:r>
                      <a:r>
                        <a:rPr lang="en-US" b="0" dirty="0">
                          <a:effectLst/>
                          <a:latin typeface="euclid circular a"/>
                        </a:rPr>
                        <a:t>x</a:t>
                      </a:r>
                      <a:r>
                        <a:rPr lang="en-US" dirty="0">
                          <a:effectLst/>
                          <a:latin typeface="euclid circular a"/>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68160917"/>
                  </a:ext>
                </a:extLst>
              </a:tr>
              <a:tr h="1259840">
                <a:tc>
                  <a:txBody>
                    <a:bodyPr/>
                    <a:lstStyle/>
                    <a:p>
                      <a:pPr fontAlgn="t"/>
                      <a:r>
                        <a:rPr lang="en-IN">
                          <a:effectLst/>
                          <a:latin typeface="euclid circular a"/>
                        </a:rPr>
                        <a:t>log10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latin typeface="euclid circular a"/>
                        </a:rPr>
                        <a:t>double log10(double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dirty="0">
                          <a:effectLst/>
                          <a:latin typeface="euclid circular a"/>
                        </a:rPr>
                        <a:t>The </a:t>
                      </a:r>
                      <a:r>
                        <a:rPr lang="en-US" b="0" dirty="0">
                          <a:effectLst/>
                          <a:latin typeface="euclid circular a"/>
                        </a:rPr>
                        <a:t>log10()</a:t>
                      </a:r>
                      <a:r>
                        <a:rPr lang="en-US" dirty="0">
                          <a:effectLst/>
                          <a:latin typeface="euclid circular a"/>
                        </a:rPr>
                        <a:t> function returns the base 10 (or common) logarithm for </a:t>
                      </a:r>
                      <a:r>
                        <a:rPr lang="en-US" b="0" dirty="0">
                          <a:effectLst/>
                          <a:latin typeface="euclid circular a"/>
                        </a:rPr>
                        <a:t>x</a:t>
                      </a:r>
                      <a:r>
                        <a:rPr lang="en-US" dirty="0">
                          <a:effectLst/>
                          <a:latin typeface="euclid circular a"/>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36470701"/>
                  </a:ext>
                </a:extLst>
              </a:tr>
            </a:tbl>
          </a:graphicData>
        </a:graphic>
      </p:graphicFrame>
    </p:spTree>
    <p:extLst>
      <p:ext uri="{BB962C8B-B14F-4D97-AF65-F5344CB8AC3E}">
        <p14:creationId xmlns:p14="http://schemas.microsoft.com/office/powerpoint/2010/main" val="42013422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2EBE-31B6-3AB6-6252-BC182E44DAD7}"/>
              </a:ext>
            </a:extLst>
          </p:cNvPr>
          <p:cNvSpPr>
            <a:spLocks noGrp="1"/>
          </p:cNvSpPr>
          <p:nvPr>
            <p:ph type="title"/>
          </p:nvPr>
        </p:nvSpPr>
        <p:spPr>
          <a:xfrm>
            <a:off x="967509" y="18256"/>
            <a:ext cx="10515600" cy="933090"/>
          </a:xfrm>
        </p:spPr>
        <p:txBody>
          <a:bodyPr/>
          <a:lstStyle/>
          <a:p>
            <a:r>
              <a:rPr lang="en-US" b="1" dirty="0"/>
              <a:t>What is Type conversion in Java?</a:t>
            </a:r>
            <a:endParaRPr lang="en-IN" b="1" dirty="0"/>
          </a:p>
        </p:txBody>
      </p:sp>
      <p:sp>
        <p:nvSpPr>
          <p:cNvPr id="3" name="Content Placeholder 2">
            <a:extLst>
              <a:ext uri="{FF2B5EF4-FFF2-40B4-BE49-F238E27FC236}">
                <a16:creationId xmlns:a16="http://schemas.microsoft.com/office/drawing/2014/main" id="{9716F729-61D3-2AC3-AA0A-6BEB68A6C526}"/>
              </a:ext>
            </a:extLst>
          </p:cNvPr>
          <p:cNvSpPr>
            <a:spLocks noGrp="1"/>
          </p:cNvSpPr>
          <p:nvPr>
            <p:ph idx="1"/>
          </p:nvPr>
        </p:nvSpPr>
        <p:spPr>
          <a:xfrm>
            <a:off x="838200" y="1274618"/>
            <a:ext cx="10515600" cy="4902345"/>
          </a:xfrm>
        </p:spPr>
        <p:txBody>
          <a:bodyPr>
            <a:normAutofit fontScale="70000" lnSpcReduction="20000"/>
          </a:bodyPr>
          <a:lstStyle/>
          <a:p>
            <a:r>
              <a:rPr lang="en-US" dirty="0"/>
              <a:t>The process of converting a value from one data type to another is known as type conversion in Java.</a:t>
            </a:r>
          </a:p>
          <a:p>
            <a:endParaRPr lang="en-US" dirty="0"/>
          </a:p>
          <a:p>
            <a:r>
              <a:rPr lang="en-US" dirty="0"/>
              <a:t>Type conversion is also known as </a:t>
            </a:r>
            <a:r>
              <a:rPr lang="en-US" b="1" dirty="0">
                <a:solidFill>
                  <a:schemeClr val="accent2"/>
                </a:solidFill>
              </a:rPr>
              <a:t>type casting in java or simply ‘casting’.</a:t>
            </a:r>
          </a:p>
          <a:p>
            <a:endParaRPr lang="en-US" dirty="0"/>
          </a:p>
          <a:p>
            <a:r>
              <a:rPr lang="en-US" dirty="0"/>
              <a:t>If two data types are compatible with each other, Java will perform such conversion automatically or implicitly for you.</a:t>
            </a:r>
          </a:p>
          <a:p>
            <a:endParaRPr lang="en-US" dirty="0"/>
          </a:p>
          <a:p>
            <a:r>
              <a:rPr lang="en-US" dirty="0"/>
              <a:t>We can easily convert a primitive data type into another primitive data type by using type casting.</a:t>
            </a:r>
          </a:p>
          <a:p>
            <a:endParaRPr lang="en-US" dirty="0"/>
          </a:p>
          <a:p>
            <a:r>
              <a:rPr lang="en-US" dirty="0"/>
              <a:t>Similarly, it is also possible to convert a non-primitive data type (referenced data type) into another non-primitive data type by using type casting.</a:t>
            </a:r>
          </a:p>
          <a:p>
            <a:endParaRPr lang="en-US" dirty="0"/>
          </a:p>
          <a:p>
            <a:r>
              <a:rPr lang="en-US" dirty="0"/>
              <a:t>But we </a:t>
            </a:r>
            <a:r>
              <a:rPr lang="en-US" b="1" dirty="0">
                <a:solidFill>
                  <a:schemeClr val="accent2"/>
                </a:solidFill>
              </a:rPr>
              <a:t>cannot convert a primitive data type into an advanced </a:t>
            </a:r>
            <a:r>
              <a:rPr lang="en-US" dirty="0"/>
              <a:t>(referenced) data type by using type casting.</a:t>
            </a:r>
            <a:endParaRPr lang="en-IN" dirty="0"/>
          </a:p>
        </p:txBody>
      </p:sp>
    </p:spTree>
    <p:extLst>
      <p:ext uri="{BB962C8B-B14F-4D97-AF65-F5344CB8AC3E}">
        <p14:creationId xmlns:p14="http://schemas.microsoft.com/office/powerpoint/2010/main" val="26033141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413A-B350-6FF2-7378-0FBDFF3AB674}"/>
              </a:ext>
            </a:extLst>
          </p:cNvPr>
          <p:cNvSpPr>
            <a:spLocks noGrp="1"/>
          </p:cNvSpPr>
          <p:nvPr>
            <p:ph type="title"/>
          </p:nvPr>
        </p:nvSpPr>
        <p:spPr/>
        <p:txBody>
          <a:bodyPr/>
          <a:lstStyle/>
          <a:p>
            <a:r>
              <a:rPr lang="en-US" b="1" dirty="0"/>
              <a:t>Types of Casting in Java</a:t>
            </a:r>
            <a:endParaRPr lang="en-IN" b="1" dirty="0"/>
          </a:p>
        </p:txBody>
      </p:sp>
      <p:sp>
        <p:nvSpPr>
          <p:cNvPr id="3" name="Content Placeholder 2">
            <a:extLst>
              <a:ext uri="{FF2B5EF4-FFF2-40B4-BE49-F238E27FC236}">
                <a16:creationId xmlns:a16="http://schemas.microsoft.com/office/drawing/2014/main" id="{1ECA77A8-E25F-B461-5923-6D43D7D489AB}"/>
              </a:ext>
            </a:extLst>
          </p:cNvPr>
          <p:cNvSpPr>
            <a:spLocks noGrp="1"/>
          </p:cNvSpPr>
          <p:nvPr>
            <p:ph idx="1"/>
          </p:nvPr>
        </p:nvSpPr>
        <p:spPr/>
        <p:txBody>
          <a:bodyPr/>
          <a:lstStyle/>
          <a:p>
            <a:r>
              <a:rPr lang="en-US" dirty="0"/>
              <a:t>Two types of casting are possible in Java are as follows:</a:t>
            </a:r>
          </a:p>
          <a:p>
            <a:endParaRPr lang="en-US" dirty="0"/>
          </a:p>
          <a:p>
            <a:r>
              <a:rPr lang="en-US" dirty="0"/>
              <a:t>Implicit type casting (also known as automatic type conversion)</a:t>
            </a:r>
          </a:p>
          <a:p>
            <a:endParaRPr lang="en-US" dirty="0"/>
          </a:p>
          <a:p>
            <a:r>
              <a:rPr lang="en-US" dirty="0"/>
              <a:t>Explicit type casting</a:t>
            </a:r>
            <a:endParaRPr lang="en-IN" dirty="0"/>
          </a:p>
        </p:txBody>
      </p:sp>
    </p:spTree>
    <p:extLst>
      <p:ext uri="{BB962C8B-B14F-4D97-AF65-F5344CB8AC3E}">
        <p14:creationId xmlns:p14="http://schemas.microsoft.com/office/powerpoint/2010/main" val="24207866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66E1-746D-EC66-B732-430540DAF1C9}"/>
              </a:ext>
            </a:extLst>
          </p:cNvPr>
          <p:cNvSpPr>
            <a:spLocks noGrp="1"/>
          </p:cNvSpPr>
          <p:nvPr>
            <p:ph type="title"/>
          </p:nvPr>
        </p:nvSpPr>
        <p:spPr/>
        <p:txBody>
          <a:bodyPr/>
          <a:lstStyle/>
          <a:p>
            <a:r>
              <a:rPr lang="en-US" dirty="0"/>
              <a:t>Implicit Type Casting in Java</a:t>
            </a:r>
            <a:endParaRPr lang="en-IN" dirty="0"/>
          </a:p>
        </p:txBody>
      </p:sp>
      <p:sp>
        <p:nvSpPr>
          <p:cNvPr id="3" name="Content Placeholder 2">
            <a:extLst>
              <a:ext uri="{FF2B5EF4-FFF2-40B4-BE49-F238E27FC236}">
                <a16:creationId xmlns:a16="http://schemas.microsoft.com/office/drawing/2014/main" id="{29B10A1F-73DD-7952-1029-47D9C85DBC1C}"/>
              </a:ext>
            </a:extLst>
          </p:cNvPr>
          <p:cNvSpPr>
            <a:spLocks noGrp="1"/>
          </p:cNvSpPr>
          <p:nvPr>
            <p:ph idx="1"/>
          </p:nvPr>
        </p:nvSpPr>
        <p:spPr/>
        <p:txBody>
          <a:bodyPr>
            <a:normAutofit fontScale="85000" lnSpcReduction="20000"/>
          </a:bodyPr>
          <a:lstStyle/>
          <a:p>
            <a:r>
              <a:rPr lang="en-US" b="1" dirty="0">
                <a:solidFill>
                  <a:schemeClr val="accent2"/>
                </a:solidFill>
              </a:rPr>
              <a:t>Automatic conversion </a:t>
            </a:r>
            <a:r>
              <a:rPr lang="en-US" dirty="0"/>
              <a:t>(casting) done by Java compiler internally is called implicit conversion or implicit type casting in java.</a:t>
            </a:r>
          </a:p>
          <a:p>
            <a:endParaRPr lang="en-US" dirty="0"/>
          </a:p>
          <a:p>
            <a:r>
              <a:rPr lang="en-US" dirty="0"/>
              <a:t>Implicit casting is performed to convert a lower data type into a higher data type. It is also known as automatic type promotion in Java.</a:t>
            </a:r>
          </a:p>
          <a:p>
            <a:endParaRPr lang="en-US" dirty="0"/>
          </a:p>
          <a:p>
            <a:r>
              <a:rPr lang="en-US" dirty="0"/>
              <a:t>For example, if we assign an int value to a long variable, it is compatible with each other but an int value cannot be assigned to a byte variable.</a:t>
            </a:r>
          </a:p>
          <a:p>
            <a:endParaRPr lang="en-US" dirty="0"/>
          </a:p>
          <a:p>
            <a:r>
              <a:rPr lang="en-US" b="1" dirty="0">
                <a:solidFill>
                  <a:schemeClr val="accent2"/>
                </a:solidFill>
              </a:rPr>
              <a:t>int x = 20;</a:t>
            </a:r>
          </a:p>
          <a:p>
            <a:r>
              <a:rPr lang="en-US" b="1" dirty="0">
                <a:solidFill>
                  <a:schemeClr val="accent2"/>
                </a:solidFill>
              </a:rPr>
              <a:t>long y = x; // Automatic conversion</a:t>
            </a:r>
          </a:p>
          <a:p>
            <a:r>
              <a:rPr lang="en-US" b="1" dirty="0">
                <a:solidFill>
                  <a:schemeClr val="accent2"/>
                </a:solidFill>
              </a:rPr>
              <a:t>byte z = x; // Type mismatch: cannot convert from int to byte.</a:t>
            </a:r>
            <a:endParaRPr lang="en-IN" b="1" dirty="0">
              <a:solidFill>
                <a:schemeClr val="accent2"/>
              </a:solidFill>
            </a:endParaRPr>
          </a:p>
        </p:txBody>
      </p:sp>
    </p:spTree>
    <p:extLst>
      <p:ext uri="{BB962C8B-B14F-4D97-AF65-F5344CB8AC3E}">
        <p14:creationId xmlns:p14="http://schemas.microsoft.com/office/powerpoint/2010/main" val="11365428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060E-9C8D-D6E4-DAE5-371EBDA46357}"/>
              </a:ext>
            </a:extLst>
          </p:cNvPr>
          <p:cNvSpPr>
            <a:spLocks noGrp="1"/>
          </p:cNvSpPr>
          <p:nvPr>
            <p:ph type="title"/>
          </p:nvPr>
        </p:nvSpPr>
        <p:spPr>
          <a:xfrm>
            <a:off x="838200" y="18255"/>
            <a:ext cx="10515600" cy="1325563"/>
          </a:xfrm>
        </p:spPr>
        <p:txBody>
          <a:bodyPr>
            <a:normAutofit/>
          </a:bodyPr>
          <a:lstStyle/>
          <a:p>
            <a:r>
              <a:rPr lang="en-US" dirty="0"/>
              <a:t>Automatic Type Promotion Rules in Expression</a:t>
            </a:r>
            <a:endParaRPr lang="en-IN" dirty="0"/>
          </a:p>
        </p:txBody>
      </p:sp>
      <p:sp>
        <p:nvSpPr>
          <p:cNvPr id="3" name="Content Placeholder 2">
            <a:extLst>
              <a:ext uri="{FF2B5EF4-FFF2-40B4-BE49-F238E27FC236}">
                <a16:creationId xmlns:a16="http://schemas.microsoft.com/office/drawing/2014/main" id="{206B996D-BFC6-DE14-E0F8-85EFD44986E2}"/>
              </a:ext>
            </a:extLst>
          </p:cNvPr>
          <p:cNvSpPr>
            <a:spLocks noGrp="1"/>
          </p:cNvSpPr>
          <p:nvPr>
            <p:ph idx="1"/>
          </p:nvPr>
        </p:nvSpPr>
        <p:spPr>
          <a:xfrm>
            <a:off x="838200" y="1343818"/>
            <a:ext cx="10515600" cy="5130873"/>
          </a:xfrm>
        </p:spPr>
        <p:txBody>
          <a:bodyPr>
            <a:normAutofit fontScale="55000" lnSpcReduction="20000"/>
          </a:bodyPr>
          <a:lstStyle/>
          <a:p>
            <a:r>
              <a:rPr lang="en-US" dirty="0"/>
              <a:t>1. If byte, short, and int are used in a mathematical expression, Java always converts the result into an int.</a:t>
            </a:r>
          </a:p>
          <a:p>
            <a:endParaRPr lang="en-US" dirty="0"/>
          </a:p>
          <a:p>
            <a:r>
              <a:rPr lang="en-US" dirty="0"/>
              <a:t>2. If a single long is used in the expression, the whole expression is converted to long.</a:t>
            </a:r>
          </a:p>
          <a:p>
            <a:endParaRPr lang="en-US" dirty="0"/>
          </a:p>
          <a:p>
            <a:r>
              <a:rPr lang="en-US" dirty="0"/>
              <a:t>3. If a float operand is used in an expression, the whole expression is converted to float.</a:t>
            </a:r>
          </a:p>
          <a:p>
            <a:endParaRPr lang="en-US" dirty="0"/>
          </a:p>
          <a:p>
            <a:r>
              <a:rPr lang="en-US" dirty="0"/>
              <a:t>4. If any operand is double, the result is promoted to double.</a:t>
            </a:r>
          </a:p>
          <a:p>
            <a:endParaRPr lang="en-US" dirty="0"/>
          </a:p>
          <a:p>
            <a:r>
              <a:rPr lang="en-US" dirty="0"/>
              <a:t>5. Boolean values cannot be converted to another type.</a:t>
            </a:r>
          </a:p>
          <a:p>
            <a:endParaRPr lang="en-US" dirty="0"/>
          </a:p>
          <a:p>
            <a:r>
              <a:rPr lang="en-US" dirty="0"/>
              <a:t>6. Conversion from float to int causes truncation of the fractional part which represents the loss of precision. Java does not allow this.</a:t>
            </a:r>
          </a:p>
          <a:p>
            <a:endParaRPr lang="en-US" dirty="0"/>
          </a:p>
          <a:p>
            <a:r>
              <a:rPr lang="en-US" dirty="0"/>
              <a:t>7. Conversion from double to float causes rounding of digits that may cause some of the value’s precision to be lost.</a:t>
            </a:r>
          </a:p>
          <a:p>
            <a:endParaRPr lang="en-US" dirty="0"/>
          </a:p>
          <a:p>
            <a:r>
              <a:rPr lang="en-US" dirty="0"/>
              <a:t>8. Conversion from long to int is also not possible. It causes the dropping of the excess higher order bits.</a:t>
            </a:r>
          </a:p>
          <a:p>
            <a:endParaRPr lang="en-US" dirty="0"/>
          </a:p>
          <a:p>
            <a:r>
              <a:rPr lang="en-US" dirty="0"/>
              <a:t>For example, when you will perform the addition of an int and a double, it gives the result in a double, and</a:t>
            </a:r>
            <a:endParaRPr lang="en-IN" dirty="0"/>
          </a:p>
        </p:txBody>
      </p:sp>
    </p:spTree>
    <p:extLst>
      <p:ext uri="{BB962C8B-B14F-4D97-AF65-F5344CB8AC3E}">
        <p14:creationId xmlns:p14="http://schemas.microsoft.com/office/powerpoint/2010/main" val="11148195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4816-5EC8-FE9B-260A-A7910DEEC873}"/>
              </a:ext>
            </a:extLst>
          </p:cNvPr>
          <p:cNvSpPr>
            <a:spLocks noGrp="1"/>
          </p:cNvSpPr>
          <p:nvPr>
            <p:ph type="title"/>
          </p:nvPr>
        </p:nvSpPr>
        <p:spPr/>
        <p:txBody>
          <a:bodyPr>
            <a:normAutofit/>
          </a:bodyPr>
          <a:lstStyle/>
          <a:p>
            <a:r>
              <a:rPr lang="en-US" b="1" dirty="0"/>
              <a:t>Explicit Type casting (Narrowing conversion) in Java</a:t>
            </a:r>
            <a:endParaRPr lang="en-IN" b="1" dirty="0"/>
          </a:p>
        </p:txBody>
      </p:sp>
      <p:sp>
        <p:nvSpPr>
          <p:cNvPr id="3" name="Content Placeholder 2">
            <a:extLst>
              <a:ext uri="{FF2B5EF4-FFF2-40B4-BE49-F238E27FC236}">
                <a16:creationId xmlns:a16="http://schemas.microsoft.com/office/drawing/2014/main" id="{E6320E15-81EB-AACC-AC1C-77097B90D11C}"/>
              </a:ext>
            </a:extLst>
          </p:cNvPr>
          <p:cNvSpPr>
            <a:spLocks noGrp="1"/>
          </p:cNvSpPr>
          <p:nvPr>
            <p:ph idx="1"/>
          </p:nvPr>
        </p:nvSpPr>
        <p:spPr/>
        <p:txBody>
          <a:bodyPr>
            <a:normAutofit fontScale="77500" lnSpcReduction="20000"/>
          </a:bodyPr>
          <a:lstStyle/>
          <a:p>
            <a:endParaRPr lang="en-US" dirty="0"/>
          </a:p>
          <a:p>
            <a:r>
              <a:rPr lang="en-US" dirty="0"/>
              <a:t>If you will assign a </a:t>
            </a:r>
            <a:r>
              <a:rPr lang="en-US" b="1" dirty="0">
                <a:solidFill>
                  <a:schemeClr val="accent2"/>
                </a:solidFill>
              </a:rPr>
              <a:t>double value to an int variable</a:t>
            </a:r>
            <a:r>
              <a:rPr lang="en-US" dirty="0"/>
              <a:t>, this conversion cannot be performed automatically because an int is smaller than a double.</a:t>
            </a:r>
          </a:p>
          <a:p>
            <a:endParaRPr lang="en-US" dirty="0"/>
          </a:p>
          <a:p>
            <a:r>
              <a:rPr lang="en-US" dirty="0"/>
              <a:t>In this case, we must use explicit type casting to create a conversion between two incompatible types. </a:t>
            </a:r>
            <a:r>
              <a:rPr lang="en-US" b="1" dirty="0">
                <a:solidFill>
                  <a:schemeClr val="accent2"/>
                </a:solidFill>
              </a:rPr>
              <a:t>This kind of conversion is also known as narrowing conversion in java.</a:t>
            </a:r>
          </a:p>
          <a:p>
            <a:endParaRPr lang="en-US" dirty="0"/>
          </a:p>
          <a:p>
            <a:r>
              <a:rPr lang="en-US" dirty="0"/>
              <a:t>The conversion of a higher data type into a lower data type is called narrowing conversion.</a:t>
            </a:r>
          </a:p>
          <a:p>
            <a:endParaRPr lang="en-US" dirty="0"/>
          </a:p>
          <a:p>
            <a:r>
              <a:rPr lang="en-US" dirty="0"/>
              <a:t>Since this type of conversion is performed by the programmer, not by the compiler automatically, therefore, it is also called explicit type casting in java. It is done to convert from a higher data type to a lower data type.</a:t>
            </a:r>
            <a:endParaRPr lang="en-IN" dirty="0"/>
          </a:p>
        </p:txBody>
      </p:sp>
    </p:spTree>
    <p:extLst>
      <p:ext uri="{BB962C8B-B14F-4D97-AF65-F5344CB8AC3E}">
        <p14:creationId xmlns:p14="http://schemas.microsoft.com/office/powerpoint/2010/main" val="20934978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6417-9EFC-12D6-7315-6C14F52BFC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8A3C0A-4232-84CD-9257-81EEBCDAFC28}"/>
              </a:ext>
            </a:extLst>
          </p:cNvPr>
          <p:cNvSpPr>
            <a:spLocks noGrp="1"/>
          </p:cNvSpPr>
          <p:nvPr>
            <p:ph idx="1"/>
          </p:nvPr>
        </p:nvSpPr>
        <p:spPr/>
        <p:txBody>
          <a:bodyPr/>
          <a:lstStyle/>
          <a:p>
            <a:r>
              <a:rPr lang="en-US" dirty="0"/>
              <a:t>The general form of a cast is given below:</a:t>
            </a:r>
          </a:p>
          <a:p>
            <a:endParaRPr lang="en-US" dirty="0"/>
          </a:p>
          <a:p>
            <a:r>
              <a:rPr lang="en-US" dirty="0"/>
              <a:t>Syntax:</a:t>
            </a:r>
          </a:p>
          <a:p>
            <a:endParaRPr lang="en-US" dirty="0"/>
          </a:p>
          <a:p>
            <a:r>
              <a:rPr lang="en-US" dirty="0"/>
              <a:t>(</a:t>
            </a:r>
            <a:r>
              <a:rPr lang="en-US" dirty="0" err="1"/>
              <a:t>type_name</a:t>
            </a:r>
            <a:r>
              <a:rPr lang="en-US" dirty="0"/>
              <a:t>) expression;</a:t>
            </a:r>
          </a:p>
          <a:p>
            <a:pPr marL="0" indent="0">
              <a:buNone/>
            </a:pPr>
            <a:r>
              <a:rPr lang="en-US" dirty="0"/>
              <a:t>where </a:t>
            </a:r>
            <a:r>
              <a:rPr lang="en-US" dirty="0" err="1"/>
              <a:t>type_name</a:t>
            </a:r>
            <a:r>
              <a:rPr lang="en-US" dirty="0"/>
              <a:t> specify a standard data type. The expression may be a variable, constant, or an expression.</a:t>
            </a:r>
            <a:endParaRPr lang="en-IN" dirty="0"/>
          </a:p>
        </p:txBody>
      </p:sp>
    </p:spTree>
    <p:extLst>
      <p:ext uri="{BB962C8B-B14F-4D97-AF65-F5344CB8AC3E}">
        <p14:creationId xmlns:p14="http://schemas.microsoft.com/office/powerpoint/2010/main" val="163757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A819-F84C-C610-27B4-46958EFEB2C4}"/>
              </a:ext>
            </a:extLst>
          </p:cNvPr>
          <p:cNvSpPr>
            <a:spLocks noGrp="1"/>
          </p:cNvSpPr>
          <p:nvPr>
            <p:ph type="title"/>
          </p:nvPr>
        </p:nvSpPr>
        <p:spPr/>
        <p:txBody>
          <a:bodyPr/>
          <a:lstStyle/>
          <a:p>
            <a:r>
              <a:rPr lang="en-IN" b="0" i="0" dirty="0">
                <a:solidFill>
                  <a:srgbClr val="333333"/>
                </a:solidFill>
                <a:effectLst/>
                <a:latin typeface="inter-regular"/>
              </a:rPr>
              <a:t>For example, consider the following code</a:t>
            </a:r>
            <a:endParaRPr lang="en-IN" dirty="0"/>
          </a:p>
        </p:txBody>
      </p:sp>
      <p:sp>
        <p:nvSpPr>
          <p:cNvPr id="3" name="Content Placeholder 2">
            <a:extLst>
              <a:ext uri="{FF2B5EF4-FFF2-40B4-BE49-F238E27FC236}">
                <a16:creationId xmlns:a16="http://schemas.microsoft.com/office/drawing/2014/main" id="{9CC0648B-D39F-ADF0-7BBB-EAAEC96CFD5B}"/>
              </a:ext>
            </a:extLst>
          </p:cNvPr>
          <p:cNvSpPr>
            <a:spLocks noGrp="1"/>
          </p:cNvSpPr>
          <p:nvPr>
            <p:ph idx="1"/>
          </p:nvPr>
        </p:nvSpPr>
        <p:spPr/>
        <p:txBody>
          <a:bodyPr>
            <a:normAutofit fontScale="85000" lnSpcReduction="20000"/>
          </a:bodyPr>
          <a:lstStyle/>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Demo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javatpoint</a:t>
            </a:r>
            <a:r>
              <a:rPr lang="en-IN" b="0" i="0" dirty="0">
                <a:solidFill>
                  <a:srgbClr val="0000FF"/>
                </a:solidFill>
                <a:effectLst/>
                <a:latin typeface="inter-regular"/>
              </a:rPr>
              <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algn="just"/>
            <a:r>
              <a:rPr lang="en-IN" b="0" i="0" dirty="0">
                <a:solidFill>
                  <a:srgbClr val="333333"/>
                </a:solidFill>
                <a:effectLst/>
                <a:latin typeface="inter-regular"/>
              </a:rPr>
              <a:t>In the above code snippet, </a:t>
            </a:r>
            <a:r>
              <a:rPr lang="en-IN" b="1" i="0" dirty="0">
                <a:solidFill>
                  <a:srgbClr val="333333"/>
                </a:solidFill>
                <a:effectLst/>
                <a:latin typeface="inter-bold"/>
              </a:rPr>
              <a:t>public, class, Demo, {, static, void, main, (, String, </a:t>
            </a:r>
            <a:r>
              <a:rPr lang="en-IN" b="1" i="0" dirty="0" err="1">
                <a:solidFill>
                  <a:srgbClr val="333333"/>
                </a:solidFill>
                <a:effectLst/>
                <a:latin typeface="inter-bold"/>
              </a:rPr>
              <a:t>args</a:t>
            </a:r>
            <a:r>
              <a:rPr lang="en-IN" b="1" i="0" dirty="0">
                <a:solidFill>
                  <a:srgbClr val="333333"/>
                </a:solidFill>
                <a:effectLst/>
                <a:latin typeface="inter-bold"/>
              </a:rPr>
              <a:t>, [, ], ), System, ., out, </a:t>
            </a:r>
            <a:r>
              <a:rPr lang="en-IN" b="1" i="0" dirty="0" err="1">
                <a:solidFill>
                  <a:srgbClr val="333333"/>
                </a:solidFill>
                <a:effectLst/>
                <a:latin typeface="inter-bold"/>
              </a:rPr>
              <a:t>println</a:t>
            </a:r>
            <a:r>
              <a:rPr lang="en-IN" b="1" i="0" dirty="0">
                <a:solidFill>
                  <a:srgbClr val="333333"/>
                </a:solidFill>
                <a:effectLst/>
                <a:latin typeface="inter-bold"/>
              </a:rPr>
              <a:t>, </a:t>
            </a:r>
            <a:r>
              <a:rPr lang="en-IN" b="1" i="0" dirty="0" err="1">
                <a:solidFill>
                  <a:srgbClr val="333333"/>
                </a:solidFill>
                <a:effectLst/>
                <a:latin typeface="inter-bold"/>
              </a:rPr>
              <a:t>javatpoint</a:t>
            </a:r>
            <a:r>
              <a:rPr lang="en-IN" b="0" i="0" dirty="0">
                <a:solidFill>
                  <a:srgbClr val="333333"/>
                </a:solidFill>
                <a:effectLst/>
                <a:latin typeface="inter-regular"/>
              </a:rPr>
              <a:t>, etc. are the Java tokens.</a:t>
            </a:r>
          </a:p>
          <a:p>
            <a:pPr algn="just"/>
            <a:r>
              <a:rPr lang="en-IN" b="0" i="0" dirty="0">
                <a:solidFill>
                  <a:srgbClr val="333333"/>
                </a:solidFill>
                <a:effectLst/>
                <a:latin typeface="inter-regular"/>
              </a:rPr>
              <a:t>The Java compiler translates these tokens into </a:t>
            </a:r>
            <a:r>
              <a:rPr lang="en-IN" dirty="0">
                <a:solidFill>
                  <a:srgbClr val="008000"/>
                </a:solidFill>
                <a:latin typeface="inter-regular"/>
              </a:rPr>
              <a:t>Java bytecode</a:t>
            </a:r>
            <a:r>
              <a:rPr lang="en-IN" b="0" i="0" dirty="0">
                <a:solidFill>
                  <a:srgbClr val="333333"/>
                </a:solidFill>
                <a:effectLst/>
                <a:latin typeface="inter-regular"/>
              </a:rPr>
              <a:t>. </a:t>
            </a:r>
          </a:p>
          <a:p>
            <a:pPr algn="just"/>
            <a:r>
              <a:rPr lang="en-IN" b="0" i="0" dirty="0">
                <a:solidFill>
                  <a:srgbClr val="333333"/>
                </a:solidFill>
                <a:effectLst/>
                <a:latin typeface="inter-regular"/>
              </a:rPr>
              <a:t>Further, these bytecodes are executed inside the interpreted Java environment.</a:t>
            </a:r>
          </a:p>
          <a:p>
            <a:endParaRPr lang="en-IN" dirty="0"/>
          </a:p>
        </p:txBody>
      </p:sp>
    </p:spTree>
    <p:extLst>
      <p:ext uri="{BB962C8B-B14F-4D97-AF65-F5344CB8AC3E}">
        <p14:creationId xmlns:p14="http://schemas.microsoft.com/office/powerpoint/2010/main" val="27024335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F8143-93C1-820E-2D0B-6ABA9ED34796}"/>
              </a:ext>
            </a:extLst>
          </p:cNvPr>
          <p:cNvSpPr>
            <a:spLocks noGrp="1"/>
          </p:cNvSpPr>
          <p:nvPr>
            <p:ph idx="1"/>
          </p:nvPr>
        </p:nvSpPr>
        <p:spPr>
          <a:xfrm>
            <a:off x="838199" y="175491"/>
            <a:ext cx="10975109" cy="6001472"/>
          </a:xfrm>
        </p:spPr>
        <p:txBody>
          <a:bodyPr>
            <a:normAutofit fontScale="70000" lnSpcReduction="20000"/>
          </a:bodyPr>
          <a:lstStyle/>
          <a:p>
            <a:r>
              <a:rPr lang="en-US" dirty="0"/>
              <a:t> int x;</a:t>
            </a:r>
          </a:p>
          <a:p>
            <a:r>
              <a:rPr lang="en-US" dirty="0"/>
              <a:t>   double y = 9.99;</a:t>
            </a:r>
          </a:p>
          <a:p>
            <a:r>
              <a:rPr lang="en-US" dirty="0"/>
              <a:t>   </a:t>
            </a:r>
            <a:r>
              <a:rPr lang="en-US" b="1" dirty="0">
                <a:solidFill>
                  <a:schemeClr val="accent2"/>
                </a:solidFill>
              </a:rPr>
              <a:t>x = (int)y;   </a:t>
            </a:r>
            <a:r>
              <a:rPr lang="en-US" dirty="0"/>
              <a:t>// It will compile in Java and the resulting value will simply be 9.</a:t>
            </a:r>
          </a:p>
          <a:p>
            <a:pPr marL="0" indent="0">
              <a:buNone/>
            </a:pPr>
            <a:endParaRPr lang="en-US" dirty="0"/>
          </a:p>
          <a:p>
            <a:r>
              <a:rPr lang="en-US" dirty="0"/>
              <a:t>double d = 100.9;</a:t>
            </a:r>
          </a:p>
          <a:p>
            <a:r>
              <a:rPr lang="en-US" dirty="0"/>
              <a:t>   long l = (long)d; // Explicit type casting.</a:t>
            </a:r>
          </a:p>
          <a:p>
            <a:r>
              <a:rPr lang="en-US" dirty="0"/>
              <a:t>The output will be 100 because the fractional part is lost.</a:t>
            </a:r>
          </a:p>
          <a:p>
            <a:endParaRPr lang="en-US" dirty="0"/>
          </a:p>
          <a:p>
            <a:r>
              <a:rPr lang="en-US" dirty="0"/>
              <a:t>3. int x;</a:t>
            </a:r>
          </a:p>
          <a:p>
            <a:r>
              <a:rPr lang="en-US" dirty="0"/>
              <a:t>   float y = 27.6f;</a:t>
            </a:r>
          </a:p>
          <a:p>
            <a:r>
              <a:rPr lang="en-US" dirty="0"/>
              <a:t>   x = (int)(y + 0.5);</a:t>
            </a:r>
          </a:p>
          <a:p>
            <a:r>
              <a:rPr lang="en-US" dirty="0"/>
              <a:t>On explicit type casting, the output becomes 28.</a:t>
            </a:r>
          </a:p>
          <a:p>
            <a:endParaRPr lang="en-US" dirty="0"/>
          </a:p>
          <a:p>
            <a:r>
              <a:rPr lang="en-US" dirty="0"/>
              <a:t>4. int a = 66;</a:t>
            </a:r>
          </a:p>
          <a:p>
            <a:r>
              <a:rPr lang="en-US" dirty="0"/>
              <a:t>   char </a:t>
            </a:r>
            <a:r>
              <a:rPr lang="en-US" dirty="0" err="1"/>
              <a:t>ch</a:t>
            </a:r>
            <a:r>
              <a:rPr lang="en-US" dirty="0"/>
              <a:t> = (char)a; // </a:t>
            </a:r>
            <a:r>
              <a:rPr lang="en-US" dirty="0" err="1"/>
              <a:t>ch</a:t>
            </a:r>
            <a:r>
              <a:rPr lang="en-US" dirty="0"/>
              <a:t> stores 'B’</a:t>
            </a:r>
          </a:p>
          <a:p>
            <a:r>
              <a:rPr lang="en-US" dirty="0"/>
              <a:t>In this example, we are converting int type a value into char type. When the value of n is converted into char type, </a:t>
            </a:r>
            <a:r>
              <a:rPr lang="en-US" dirty="0" err="1"/>
              <a:t>ch</a:t>
            </a:r>
            <a:r>
              <a:rPr lang="en-US" dirty="0"/>
              <a:t> will store a character ‘</a:t>
            </a:r>
            <a:r>
              <a:rPr lang="en-US" b="1" dirty="0">
                <a:solidFill>
                  <a:schemeClr val="accent2"/>
                </a:solidFill>
              </a:rPr>
              <a:t>B’ because value 66 of n is the ASCII value of ‘B’.</a:t>
            </a:r>
            <a:endParaRPr lang="en-IN" b="1" dirty="0">
              <a:solidFill>
                <a:schemeClr val="accent2"/>
              </a:solidFill>
            </a:endParaRPr>
          </a:p>
        </p:txBody>
      </p:sp>
    </p:spTree>
    <p:extLst>
      <p:ext uri="{BB962C8B-B14F-4D97-AF65-F5344CB8AC3E}">
        <p14:creationId xmlns:p14="http://schemas.microsoft.com/office/powerpoint/2010/main" val="23048922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150F-F37A-4AFC-058B-4243281BC0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F16847-236D-3CB3-3EBD-7A9D7E524C02}"/>
              </a:ext>
            </a:extLst>
          </p:cNvPr>
          <p:cNvSpPr>
            <a:spLocks noGrp="1"/>
          </p:cNvSpPr>
          <p:nvPr>
            <p:ph idx="1"/>
          </p:nvPr>
        </p:nvSpPr>
        <p:spPr/>
        <p:txBody>
          <a:bodyPr>
            <a:normAutofit fontScale="85000" lnSpcReduction="20000"/>
          </a:bodyPr>
          <a:lstStyle/>
          <a:p>
            <a:r>
              <a:rPr lang="en-US" b="1" i="0" dirty="0">
                <a:solidFill>
                  <a:srgbClr val="000088"/>
                </a:solidFill>
                <a:effectLst/>
                <a:latin typeface="Menlo"/>
              </a:rPr>
              <a:t>class</a:t>
            </a:r>
            <a:r>
              <a:rPr lang="en-US" b="1" i="0" dirty="0">
                <a:solidFill>
                  <a:srgbClr val="000000"/>
                </a:solidFill>
                <a:effectLst/>
                <a:latin typeface="Menlo"/>
              </a:rPr>
              <a:t> </a:t>
            </a:r>
            <a:r>
              <a:rPr lang="en-US" b="1" i="0" dirty="0" err="1">
                <a:solidFill>
                  <a:srgbClr val="660066"/>
                </a:solidFill>
                <a:effectLst/>
                <a:latin typeface="Menlo"/>
              </a:rPr>
              <a:t>IntegerConversion</a:t>
            </a:r>
            <a:br>
              <a:rPr lang="en-US" dirty="0"/>
            </a:br>
            <a:r>
              <a:rPr lang="en-US" b="1" i="0" dirty="0">
                <a:solidFill>
                  <a:srgbClr val="666600"/>
                </a:solidFill>
                <a:effectLst/>
                <a:latin typeface="Menlo"/>
              </a:rPr>
              <a:t>{</a:t>
            </a:r>
            <a:br>
              <a:rPr lang="en-US" dirty="0"/>
            </a:br>
            <a:br>
              <a:rPr lang="en-US" dirty="0"/>
            </a:br>
            <a:r>
              <a:rPr lang="en-US" b="1" i="0" dirty="0">
                <a:solidFill>
                  <a:srgbClr val="000000"/>
                </a:solidFill>
                <a:effectLst/>
                <a:latin typeface="Menlo"/>
              </a:rPr>
              <a:t>    </a:t>
            </a:r>
            <a:r>
              <a:rPr lang="en-US" b="1" i="0" dirty="0">
                <a:solidFill>
                  <a:srgbClr val="000088"/>
                </a:solidFill>
                <a:effectLst/>
                <a:latin typeface="Menlo"/>
              </a:rPr>
              <a:t>public</a:t>
            </a:r>
            <a:r>
              <a:rPr lang="en-US" b="1" i="0" dirty="0">
                <a:solidFill>
                  <a:srgbClr val="000000"/>
                </a:solidFill>
                <a:effectLst/>
                <a:latin typeface="Menlo"/>
              </a:rPr>
              <a:t> </a:t>
            </a:r>
            <a:r>
              <a:rPr lang="en-US" b="1" i="0" dirty="0">
                <a:solidFill>
                  <a:srgbClr val="000088"/>
                </a:solidFill>
                <a:effectLst/>
                <a:latin typeface="Menlo"/>
              </a:rPr>
              <a:t>static</a:t>
            </a:r>
            <a:r>
              <a:rPr lang="en-US" b="1" i="0" dirty="0">
                <a:solidFill>
                  <a:srgbClr val="000000"/>
                </a:solidFill>
                <a:effectLst/>
                <a:latin typeface="Menlo"/>
              </a:rPr>
              <a:t> </a:t>
            </a:r>
            <a:r>
              <a:rPr lang="en-US" b="1" i="0" dirty="0">
                <a:solidFill>
                  <a:srgbClr val="000088"/>
                </a:solidFill>
                <a:effectLst/>
                <a:latin typeface="Menlo"/>
              </a:rPr>
              <a:t>void</a:t>
            </a:r>
            <a:r>
              <a:rPr lang="en-US" b="1" i="0" dirty="0">
                <a:solidFill>
                  <a:srgbClr val="000000"/>
                </a:solidFill>
                <a:effectLst/>
                <a:latin typeface="Menlo"/>
              </a:rPr>
              <a:t> main</a:t>
            </a:r>
            <a:r>
              <a:rPr lang="en-US" b="1" i="0" dirty="0">
                <a:solidFill>
                  <a:srgbClr val="666600"/>
                </a:solidFill>
                <a:effectLst/>
                <a:latin typeface="Menlo"/>
              </a:rPr>
              <a:t>(</a:t>
            </a:r>
            <a:r>
              <a:rPr lang="en-US" b="1" i="0" dirty="0">
                <a:solidFill>
                  <a:srgbClr val="660066"/>
                </a:solidFill>
                <a:effectLst/>
                <a:latin typeface="Menlo"/>
              </a:rPr>
              <a:t>String</a:t>
            </a:r>
            <a:r>
              <a:rPr lang="en-US" b="1" i="0" dirty="0">
                <a:solidFill>
                  <a:srgbClr val="000000"/>
                </a:solidFill>
                <a:effectLst/>
                <a:latin typeface="Menlo"/>
              </a:rPr>
              <a:t> </a:t>
            </a:r>
            <a:r>
              <a:rPr lang="en-US" b="1" i="0" dirty="0" err="1">
                <a:solidFill>
                  <a:srgbClr val="000000"/>
                </a:solidFill>
                <a:effectLst/>
                <a:latin typeface="Menlo"/>
              </a:rPr>
              <a:t>args</a:t>
            </a:r>
            <a:r>
              <a:rPr lang="en-US" b="1" i="0" dirty="0">
                <a:solidFill>
                  <a:srgbClr val="666600"/>
                </a:solidFill>
                <a:effectLst/>
                <a:latin typeface="Menlo"/>
              </a:rPr>
              <a:t>[])</a:t>
            </a:r>
            <a:br>
              <a:rPr lang="en-US" dirty="0"/>
            </a:br>
            <a:r>
              <a:rPr lang="en-US" b="1" i="0" dirty="0">
                <a:solidFill>
                  <a:srgbClr val="000000"/>
                </a:solidFill>
                <a:effectLst/>
                <a:latin typeface="Menlo"/>
              </a:rPr>
              <a:t>    </a:t>
            </a:r>
            <a:r>
              <a:rPr lang="en-US" b="1" i="0" dirty="0">
                <a:solidFill>
                  <a:srgbClr val="666600"/>
                </a:solidFill>
                <a:effectLst/>
                <a:latin typeface="Menlo"/>
              </a:rPr>
              <a:t>{</a:t>
            </a:r>
            <a:br>
              <a:rPr lang="en-US" dirty="0"/>
            </a:br>
            <a:r>
              <a:rPr lang="en-US" b="1" i="0" dirty="0">
                <a:solidFill>
                  <a:srgbClr val="000000"/>
                </a:solidFill>
                <a:effectLst/>
                <a:latin typeface="Menlo"/>
              </a:rPr>
              <a:t>        </a:t>
            </a:r>
            <a:r>
              <a:rPr lang="en-US" b="1" i="0" dirty="0">
                <a:solidFill>
                  <a:srgbClr val="000088"/>
                </a:solidFill>
                <a:effectLst/>
                <a:latin typeface="Menlo"/>
              </a:rPr>
              <a:t>int</a:t>
            </a:r>
            <a:r>
              <a:rPr lang="en-US" b="1" i="0" dirty="0">
                <a:solidFill>
                  <a:srgbClr val="000000"/>
                </a:solidFill>
                <a:effectLst/>
                <a:latin typeface="Menlo"/>
              </a:rPr>
              <a:t> </a:t>
            </a:r>
            <a:r>
              <a:rPr lang="en-US" b="1" i="0" dirty="0" err="1">
                <a:solidFill>
                  <a:srgbClr val="000000"/>
                </a:solidFill>
                <a:effectLst/>
                <a:latin typeface="Menlo"/>
              </a:rPr>
              <a:t>i</a:t>
            </a:r>
            <a:r>
              <a:rPr lang="en-US" b="1" i="0" dirty="0">
                <a:solidFill>
                  <a:srgbClr val="000000"/>
                </a:solidFill>
                <a:effectLst/>
                <a:latin typeface="Menlo"/>
              </a:rPr>
              <a:t> </a:t>
            </a:r>
            <a:r>
              <a:rPr lang="en-US" b="1" i="0" dirty="0">
                <a:solidFill>
                  <a:srgbClr val="666600"/>
                </a:solidFill>
                <a:effectLst/>
                <a:latin typeface="Menlo"/>
              </a:rPr>
              <a:t>=</a:t>
            </a:r>
            <a:r>
              <a:rPr lang="en-US" b="1" i="0" dirty="0">
                <a:solidFill>
                  <a:srgbClr val="000000"/>
                </a:solidFill>
                <a:effectLst/>
                <a:latin typeface="Menlo"/>
              </a:rPr>
              <a:t> </a:t>
            </a:r>
            <a:r>
              <a:rPr lang="en-US" b="1" i="0" dirty="0">
                <a:solidFill>
                  <a:srgbClr val="006666"/>
                </a:solidFill>
                <a:effectLst/>
                <a:latin typeface="Menlo"/>
              </a:rPr>
              <a:t>50000</a:t>
            </a:r>
            <a:r>
              <a:rPr lang="en-US" b="1" i="0" dirty="0">
                <a:solidFill>
                  <a:srgbClr val="666600"/>
                </a:solidFill>
                <a:effectLst/>
                <a:latin typeface="Menlo"/>
              </a:rPr>
              <a:t>;</a:t>
            </a:r>
            <a:br>
              <a:rPr lang="en-US" dirty="0"/>
            </a:br>
            <a:r>
              <a:rPr lang="en-US" b="1" i="0" dirty="0">
                <a:solidFill>
                  <a:srgbClr val="000000"/>
                </a:solidFill>
                <a:effectLst/>
                <a:latin typeface="Menlo"/>
              </a:rPr>
              <a:t>        </a:t>
            </a:r>
            <a:r>
              <a:rPr lang="en-US" b="1" i="0" dirty="0">
                <a:solidFill>
                  <a:srgbClr val="000088"/>
                </a:solidFill>
                <a:effectLst/>
                <a:latin typeface="Menlo"/>
              </a:rPr>
              <a:t>short</a:t>
            </a:r>
            <a:r>
              <a:rPr lang="en-US" b="1" i="0" dirty="0">
                <a:solidFill>
                  <a:srgbClr val="000000"/>
                </a:solidFill>
                <a:effectLst/>
                <a:latin typeface="Menlo"/>
              </a:rPr>
              <a:t> s </a:t>
            </a:r>
            <a:r>
              <a:rPr lang="en-US" b="1" i="0" dirty="0">
                <a:solidFill>
                  <a:srgbClr val="666600"/>
                </a:solidFill>
                <a:effectLst/>
                <a:latin typeface="Menlo"/>
              </a:rPr>
              <a:t>=</a:t>
            </a:r>
            <a:r>
              <a:rPr lang="en-US" b="1" i="0" dirty="0">
                <a:solidFill>
                  <a:srgbClr val="000000"/>
                </a:solidFill>
                <a:effectLst/>
                <a:latin typeface="Menlo"/>
              </a:rPr>
              <a:t> </a:t>
            </a:r>
            <a:r>
              <a:rPr lang="en-US" b="1" i="0" dirty="0" err="1">
                <a:solidFill>
                  <a:srgbClr val="000000"/>
                </a:solidFill>
                <a:effectLst/>
                <a:latin typeface="Menlo"/>
              </a:rPr>
              <a:t>i</a:t>
            </a:r>
            <a:r>
              <a:rPr lang="en-US" b="1" i="0" dirty="0">
                <a:solidFill>
                  <a:srgbClr val="666600"/>
                </a:solidFill>
                <a:effectLst/>
                <a:latin typeface="Menlo"/>
              </a:rPr>
              <a:t>;</a:t>
            </a:r>
            <a:br>
              <a:rPr lang="en-US" dirty="0"/>
            </a:br>
            <a:r>
              <a:rPr lang="en-US" b="1" i="0" dirty="0">
                <a:solidFill>
                  <a:srgbClr val="000000"/>
                </a:solidFill>
                <a:effectLst/>
                <a:latin typeface="Menlo"/>
              </a:rPr>
              <a:t>    </a:t>
            </a:r>
            <a:r>
              <a:rPr lang="en-US" b="1" i="0" dirty="0">
                <a:solidFill>
                  <a:srgbClr val="666600"/>
                </a:solidFill>
                <a:effectLst/>
                <a:latin typeface="Menlo"/>
              </a:rPr>
              <a:t>}</a:t>
            </a:r>
            <a:br>
              <a:rPr lang="en-US" dirty="0"/>
            </a:br>
            <a:r>
              <a:rPr lang="en-US" b="1" i="0" dirty="0">
                <a:solidFill>
                  <a:srgbClr val="666600"/>
                </a:solidFill>
                <a:effectLst/>
                <a:latin typeface="Menlo"/>
              </a:rPr>
              <a:t>}</a:t>
            </a:r>
          </a:p>
          <a:p>
            <a:r>
              <a:rPr lang="en-US" b="1" i="0" dirty="0">
                <a:solidFill>
                  <a:srgbClr val="666600"/>
                </a:solidFill>
                <a:effectLst/>
                <a:latin typeface="Menlo"/>
              </a:rPr>
              <a:t>Options:</a:t>
            </a:r>
          </a:p>
          <a:p>
            <a:r>
              <a:rPr lang="en-US" dirty="0"/>
              <a:t>s will be 50000</a:t>
            </a:r>
          </a:p>
          <a:p>
            <a:r>
              <a:rPr lang="en-US" dirty="0"/>
              <a:t>s will be between -32787 and 32786</a:t>
            </a:r>
          </a:p>
          <a:p>
            <a:r>
              <a:rPr lang="en-US" dirty="0"/>
              <a:t>s will be between -128 to 127</a:t>
            </a:r>
          </a:p>
          <a:p>
            <a:r>
              <a:rPr lang="en-US" dirty="0"/>
              <a:t>Program does not compile.</a:t>
            </a:r>
            <a:endParaRPr lang="en-IN" dirty="0"/>
          </a:p>
        </p:txBody>
      </p:sp>
      <p:pic>
        <p:nvPicPr>
          <p:cNvPr id="2049" name="DefaultOcx">
            <a:extLst>
              <a:ext uri="{FF2B5EF4-FFF2-40B4-BE49-F238E27FC236}">
                <a16:creationId xmlns:a16="http://schemas.microsoft.com/office/drawing/2014/main" id="{13F55659-AF5D-051C-494E-53644D292AC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HTMLSubmit1">
            <a:extLst>
              <a:ext uri="{FF2B5EF4-FFF2-40B4-BE49-F238E27FC236}">
                <a16:creationId xmlns:a16="http://schemas.microsoft.com/office/drawing/2014/main" id="{E4786147-E2E0-64AA-3A7B-B809079DA595}"/>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HTMLSubmit2">
            <a:extLst>
              <a:ext uri="{FF2B5EF4-FFF2-40B4-BE49-F238E27FC236}">
                <a16:creationId xmlns:a16="http://schemas.microsoft.com/office/drawing/2014/main" id="{CD84D608-C918-947D-7659-862E42A6DB0F}"/>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81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7A7B-79A7-830A-E118-FEEA6F5F0560}"/>
              </a:ext>
            </a:extLst>
          </p:cNvPr>
          <p:cNvSpPr>
            <a:spLocks noGrp="1"/>
          </p:cNvSpPr>
          <p:nvPr>
            <p:ph type="title"/>
          </p:nvPr>
        </p:nvSpPr>
        <p:spPr/>
        <p:txBody>
          <a:bodyPr/>
          <a:lstStyle/>
          <a:p>
            <a:r>
              <a:rPr lang="en-US" dirty="0"/>
              <a:t>Keywords in Java</a:t>
            </a:r>
            <a:endParaRPr lang="en-IN" dirty="0"/>
          </a:p>
        </p:txBody>
      </p:sp>
      <p:sp>
        <p:nvSpPr>
          <p:cNvPr id="3" name="Content Placeholder 2">
            <a:extLst>
              <a:ext uri="{FF2B5EF4-FFF2-40B4-BE49-F238E27FC236}">
                <a16:creationId xmlns:a16="http://schemas.microsoft.com/office/drawing/2014/main" id="{56852011-D361-481C-D93F-3172C7ADCF92}"/>
              </a:ext>
            </a:extLst>
          </p:cNvPr>
          <p:cNvSpPr>
            <a:spLocks noGrp="1"/>
          </p:cNvSpPr>
          <p:nvPr>
            <p:ph idx="1"/>
          </p:nvPr>
        </p:nvSpPr>
        <p:spPr/>
        <p:txBody>
          <a:bodyPr/>
          <a:lstStyle/>
          <a:p>
            <a:pPr algn="l"/>
            <a:r>
              <a:rPr lang="en-US" b="1" i="0" dirty="0">
                <a:solidFill>
                  <a:srgbClr val="61738E"/>
                </a:solidFill>
                <a:effectLst/>
                <a:latin typeface="Source Sans Pro" panose="020B0503030403020204" pitchFamily="34" charset="0"/>
              </a:rPr>
              <a:t>In Java, a keyword is a reserved word that conveys a specific meaning to the Java compiler.</a:t>
            </a:r>
          </a:p>
          <a:p>
            <a:pPr algn="l"/>
            <a:r>
              <a:rPr lang="en-US" b="1" i="0" dirty="0">
                <a:solidFill>
                  <a:srgbClr val="61738E"/>
                </a:solidFill>
                <a:effectLst/>
                <a:latin typeface="Source Sans Pro" panose="020B0503030403020204" pitchFamily="34" charset="0"/>
              </a:rPr>
              <a:t>Keywords</a:t>
            </a:r>
            <a:r>
              <a:rPr lang="en-US" b="0" i="0" dirty="0">
                <a:solidFill>
                  <a:srgbClr val="61738E"/>
                </a:solidFill>
                <a:effectLst/>
                <a:latin typeface="Source Sans Pro" panose="020B0503030403020204" pitchFamily="34" charset="0"/>
              </a:rPr>
              <a:t> are special words that have a predefined meaning to the </a:t>
            </a:r>
            <a:r>
              <a:rPr lang="en-US" b="0" i="0" u="none" strike="noStrike" dirty="0">
                <a:solidFill>
                  <a:srgbClr val="61738E"/>
                </a:solidFill>
                <a:effectLst/>
                <a:latin typeface="Source Sans Pro" panose="020B0503030403020204" pitchFamily="34" charset="0"/>
                <a:hlinkClick r:id="rId2"/>
              </a:rPr>
              <a:t>Java compiler</a:t>
            </a:r>
            <a:r>
              <a:rPr lang="en-US" b="0" i="0" dirty="0">
                <a:solidFill>
                  <a:srgbClr val="61738E"/>
                </a:solidFill>
                <a:effectLst/>
                <a:latin typeface="Source Sans Pro" panose="020B0503030403020204" pitchFamily="34" charset="0"/>
              </a:rPr>
              <a:t>. </a:t>
            </a:r>
          </a:p>
          <a:p>
            <a:pPr algn="l"/>
            <a:r>
              <a:rPr lang="en-US" b="0" i="0" dirty="0">
                <a:solidFill>
                  <a:srgbClr val="61738E"/>
                </a:solidFill>
                <a:effectLst/>
                <a:latin typeface="Source Sans Pro" panose="020B0503030403020204" pitchFamily="34" charset="0"/>
              </a:rPr>
              <a:t>They are reserved words and </a:t>
            </a:r>
            <a:r>
              <a:rPr lang="en-US" b="1" i="0" dirty="0">
                <a:solidFill>
                  <a:srgbClr val="FF0000"/>
                </a:solidFill>
                <a:effectLst/>
                <a:latin typeface="Source Sans Pro" panose="020B0503030403020204" pitchFamily="34" charset="0"/>
              </a:rPr>
              <a:t>cannot be </a:t>
            </a:r>
            <a:r>
              <a:rPr lang="en-US" b="0" i="0" dirty="0">
                <a:solidFill>
                  <a:srgbClr val="61738E"/>
                </a:solidFill>
                <a:effectLst/>
                <a:latin typeface="Source Sans Pro" panose="020B0503030403020204" pitchFamily="34" charset="0"/>
              </a:rPr>
              <a:t>used as an identifier, function names, class names, </a:t>
            </a:r>
            <a:r>
              <a:rPr lang="en-US" b="0" i="0" dirty="0" err="1">
                <a:solidFill>
                  <a:srgbClr val="61738E"/>
                </a:solidFill>
                <a:effectLst/>
                <a:latin typeface="Source Sans Pro" panose="020B0503030403020204" pitchFamily="34" charset="0"/>
              </a:rPr>
              <a:t>etc</a:t>
            </a:r>
            <a:r>
              <a:rPr lang="en-US" b="0" i="0" dirty="0">
                <a:solidFill>
                  <a:srgbClr val="61738E"/>
                </a:solidFill>
                <a:effectLst/>
                <a:latin typeface="Source Sans Pro" panose="020B0503030403020204" pitchFamily="34" charset="0"/>
              </a:rPr>
              <a:t> in a programming language. </a:t>
            </a:r>
          </a:p>
          <a:p>
            <a:pPr algn="l"/>
            <a:r>
              <a:rPr lang="en-US" b="0" i="0" dirty="0">
                <a:solidFill>
                  <a:srgbClr val="61738E"/>
                </a:solidFill>
                <a:effectLst/>
                <a:latin typeface="Source Sans Pro" panose="020B0503030403020204" pitchFamily="34" charset="0"/>
              </a:rPr>
              <a:t>However, if try to use them as an identifier, variable name, </a:t>
            </a:r>
            <a:r>
              <a:rPr lang="en-US" b="0" i="0" dirty="0" err="1">
                <a:solidFill>
                  <a:srgbClr val="61738E"/>
                </a:solidFill>
                <a:effectLst/>
                <a:latin typeface="Source Sans Pro" panose="020B0503030403020204" pitchFamily="34" charset="0"/>
              </a:rPr>
              <a:t>etc</a:t>
            </a:r>
            <a:r>
              <a:rPr lang="en-US" b="0" i="0" dirty="0">
                <a:solidFill>
                  <a:srgbClr val="61738E"/>
                </a:solidFill>
                <a:effectLst/>
                <a:latin typeface="Source Sans Pro" panose="020B0503030403020204" pitchFamily="34" charset="0"/>
              </a:rPr>
              <a:t> then we will be getting a </a:t>
            </a:r>
            <a:r>
              <a:rPr lang="en-US" b="1" i="0" dirty="0">
                <a:solidFill>
                  <a:srgbClr val="61738E"/>
                </a:solidFill>
                <a:effectLst/>
                <a:latin typeface="Source Sans Pro" panose="020B0503030403020204" pitchFamily="34" charset="0"/>
              </a:rPr>
              <a:t>compile-time error</a:t>
            </a:r>
            <a:r>
              <a:rPr lang="en-US" b="0" i="0" dirty="0">
                <a:solidFill>
                  <a:srgbClr val="61738E"/>
                </a:solidFill>
                <a:effectLst/>
                <a:latin typeface="Source Sans Pro" panose="020B0503030403020204" pitchFamily="34" charset="0"/>
              </a:rPr>
              <a:t>.</a:t>
            </a:r>
          </a:p>
          <a:p>
            <a:endParaRPr lang="en-IN" dirty="0"/>
          </a:p>
        </p:txBody>
      </p:sp>
    </p:spTree>
    <p:extLst>
      <p:ext uri="{BB962C8B-B14F-4D97-AF65-F5344CB8AC3E}">
        <p14:creationId xmlns:p14="http://schemas.microsoft.com/office/powerpoint/2010/main" val="409684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2805</TotalTime>
  <Words>4989</Words>
  <Application>Microsoft Office PowerPoint</Application>
  <PresentationFormat>Widescreen</PresentationFormat>
  <Paragraphs>747</Paragraphs>
  <Slides>81</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81</vt:i4>
      </vt:variant>
    </vt:vector>
  </HeadingPairs>
  <TitlesOfParts>
    <vt:vector size="106" baseType="lpstr">
      <vt:lpstr>Arial</vt:lpstr>
      <vt:lpstr>Calibri</vt:lpstr>
      <vt:lpstr>Calibri Light</vt:lpstr>
      <vt:lpstr>Consolas</vt:lpstr>
      <vt:lpstr>Courier New</vt:lpstr>
      <vt:lpstr>CourierStd</vt:lpstr>
      <vt:lpstr>DINMittelEFOP-Bold</vt:lpstr>
      <vt:lpstr>Droid Sans Mono</vt:lpstr>
      <vt:lpstr>erdana</vt:lpstr>
      <vt:lpstr>euclid circular a</vt:lpstr>
      <vt:lpstr>euclid_circular_a</vt:lpstr>
      <vt:lpstr>Georgia</vt:lpstr>
      <vt:lpstr>Helvetica Neue</vt:lpstr>
      <vt:lpstr>inherit</vt:lpstr>
      <vt:lpstr>inter-bold</vt:lpstr>
      <vt:lpstr>inter-regular</vt:lpstr>
      <vt:lpstr>Menlo</vt:lpstr>
      <vt:lpstr>NewBaskervilleStd-Bold</vt:lpstr>
      <vt:lpstr>NewBaskervilleStd-Roman</vt:lpstr>
      <vt:lpstr>Nunito</vt:lpstr>
      <vt:lpstr>Poppins</vt:lpstr>
      <vt:lpstr>Roboto</vt:lpstr>
      <vt:lpstr>Source Sans Pro</vt:lpstr>
      <vt:lpstr>Wingdings</vt:lpstr>
      <vt:lpstr>Office Theme</vt:lpstr>
      <vt:lpstr>JAVA</vt:lpstr>
      <vt:lpstr>Overview</vt:lpstr>
      <vt:lpstr>Why Use Java?</vt:lpstr>
      <vt:lpstr>Example program in java.</vt:lpstr>
      <vt:lpstr>JAVA Terminology</vt:lpstr>
      <vt:lpstr>How Does Java Programming Language Work?</vt:lpstr>
      <vt:lpstr>Java Tokens</vt:lpstr>
      <vt:lpstr>For example, consider the following code</vt:lpstr>
      <vt:lpstr>Keywords in Java</vt:lpstr>
      <vt:lpstr>Java Keywords List</vt:lpstr>
      <vt:lpstr>Identifiers in Java</vt:lpstr>
      <vt:lpstr>Rules for Identifiers in Java</vt:lpstr>
      <vt:lpstr>Literals in Java</vt:lpstr>
      <vt:lpstr>Types of Literals in Java</vt:lpstr>
      <vt:lpstr>Integer Literals</vt:lpstr>
      <vt:lpstr>PowerPoint Presentation</vt:lpstr>
      <vt:lpstr>Char literals</vt:lpstr>
      <vt:lpstr>PowerPoint Presentation</vt:lpstr>
      <vt:lpstr>String literals</vt:lpstr>
      <vt:lpstr>Null Literals</vt:lpstr>
      <vt:lpstr>A Java Literal Example</vt:lpstr>
      <vt:lpstr>What are Data Types in Java?</vt:lpstr>
      <vt:lpstr>Types of Data Types in Java</vt:lpstr>
      <vt:lpstr>Primitive Data Types </vt:lpstr>
      <vt:lpstr>Non-Primitive Data Types</vt:lpstr>
      <vt:lpstr>Classification chart of the Data types in Java</vt:lpstr>
      <vt:lpstr>PowerPoint Presentation</vt:lpstr>
      <vt:lpstr>Integer Datatype in Java</vt:lpstr>
      <vt:lpstr>Float Datatype in Java</vt:lpstr>
      <vt:lpstr>Character Datatype in Java</vt:lpstr>
      <vt:lpstr>Boolean Datatype </vt:lpstr>
      <vt:lpstr>Byte Datatype in Java</vt:lpstr>
      <vt:lpstr>Short Datatype in Java</vt:lpstr>
      <vt:lpstr>Long Datatype in Java</vt:lpstr>
      <vt:lpstr>Double Datatype in Java</vt:lpstr>
      <vt:lpstr>Output of the program</vt:lpstr>
      <vt:lpstr>PowerPoint Presentation</vt:lpstr>
      <vt:lpstr>Java Operators</vt:lpstr>
      <vt:lpstr>1. Java Arithmetic Operators</vt:lpstr>
      <vt:lpstr>2. Java Assignment Operators</vt:lpstr>
      <vt:lpstr>3. Java Relational Operators</vt:lpstr>
      <vt:lpstr>4. Java Logical Operators</vt:lpstr>
      <vt:lpstr>5. Java Unary Operators</vt:lpstr>
      <vt:lpstr>PowerPoint Presentation</vt:lpstr>
      <vt:lpstr>PowerPoint Presentation</vt:lpstr>
      <vt:lpstr>Java Bitwise Operators</vt:lpstr>
      <vt:lpstr>The Bitwise Logical Operators </vt:lpstr>
      <vt:lpstr>PowerPoint Presentation</vt:lpstr>
      <vt:lpstr>PowerPoint Presentation</vt:lpstr>
      <vt:lpstr>The Bitwise XOR</vt:lpstr>
      <vt:lpstr>Java Ternary Operator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Operator Precedence</vt:lpstr>
      <vt:lpstr>PowerPoint Presentation</vt:lpstr>
      <vt:lpstr>PowerPoint Presentation</vt:lpstr>
      <vt:lpstr>PowerPoint Presentation</vt:lpstr>
      <vt:lpstr>PowerPoint Presentation</vt:lpstr>
      <vt:lpstr>List of Java Mathematical Functions</vt:lpstr>
      <vt:lpstr>PowerPoint Presentation</vt:lpstr>
      <vt:lpstr>PowerPoint Presentation</vt:lpstr>
      <vt:lpstr>PowerPoint Presentation</vt:lpstr>
      <vt:lpstr>PowerPoint Presentation</vt:lpstr>
      <vt:lpstr>PowerPoint Presentation</vt:lpstr>
      <vt:lpstr>What is Type conversion in Java?</vt:lpstr>
      <vt:lpstr>Types of Casting in Java</vt:lpstr>
      <vt:lpstr>Implicit Type Casting in Java</vt:lpstr>
      <vt:lpstr>Automatic Type Promotion Rules in Expression</vt:lpstr>
      <vt:lpstr>Explicit Type casting (Narrowing conversion) in Java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Vijarania</dc:creator>
  <cp:lastModifiedBy>Vinay Kumar</cp:lastModifiedBy>
  <cp:revision>53</cp:revision>
  <dcterms:created xsi:type="dcterms:W3CDTF">2023-06-03T02:21:33Z</dcterms:created>
  <dcterms:modified xsi:type="dcterms:W3CDTF">2023-08-18T04:58:55Z</dcterms:modified>
</cp:coreProperties>
</file>